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96" r:id="rId6"/>
    <p:sldId id="264" r:id="rId7"/>
    <p:sldId id="282" r:id="rId8"/>
    <p:sldId id="283" r:id="rId9"/>
    <p:sldId id="281" r:id="rId10"/>
    <p:sldId id="280" r:id="rId11"/>
    <p:sldId id="279" r:id="rId12"/>
    <p:sldId id="278" r:id="rId13"/>
    <p:sldId id="277" r:id="rId14"/>
    <p:sldId id="276" r:id="rId15"/>
    <p:sldId id="275" r:id="rId16"/>
    <p:sldId id="274" r:id="rId17"/>
    <p:sldId id="273" r:id="rId18"/>
    <p:sldId id="272" r:id="rId19"/>
    <p:sldId id="271" r:id="rId20"/>
    <p:sldId id="270" r:id="rId21"/>
    <p:sldId id="269" r:id="rId22"/>
    <p:sldId id="297" r:id="rId23"/>
    <p:sldId id="268" r:id="rId24"/>
    <p:sldId id="267" r:id="rId25"/>
    <p:sldId id="295" r:id="rId26"/>
    <p:sldId id="266" r:id="rId27"/>
    <p:sldId id="284" r:id="rId28"/>
    <p:sldId id="294" r:id="rId29"/>
    <p:sldId id="293" r:id="rId30"/>
    <p:sldId id="292" r:id="rId31"/>
    <p:sldId id="291" r:id="rId32"/>
    <p:sldId id="290" r:id="rId33"/>
    <p:sldId id="289" r:id="rId34"/>
    <p:sldId id="285" r:id="rId35"/>
    <p:sldId id="26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118" d="100"/>
          <a:sy n="118" d="100"/>
        </p:scale>
        <p:origin x="-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65849"/>
            <a:ext cx="7772400" cy="2644114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UC 01 - Define </a:t>
            </a: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os objetivos do projeto, de acordo com as necessidades do cliente e </a:t>
            </a:r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público-alvo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  <a:latin typeface="+mj-lt"/>
              </a:rPr>
              <a:t>Faculdade Senac Rio do Sul</a:t>
            </a:r>
            <a:endParaRPr lang="pt-BR" sz="2800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pt-BR" sz="2800" dirty="0" smtClean="0">
                <a:solidFill>
                  <a:schemeClr val="bg1"/>
                </a:solidFill>
                <a:latin typeface="+mj-lt"/>
              </a:rPr>
              <a:t>Curso Programador Web</a:t>
            </a:r>
            <a:endParaRPr lang="pt-BR" sz="2800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Prof:Gelvazio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Ferramentas de Mapa Mentais</a:t>
            </a:r>
            <a:endParaRPr lang="pt-BR" sz="32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22137" y="2891409"/>
            <a:ext cx="79505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https://www.mindmeister.com/pt</a:t>
            </a: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5" y="539305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 que é painel Semântico?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73939" y="1594464"/>
            <a:ext cx="74527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 Podemos </a:t>
            </a:r>
            <a:r>
              <a:rPr lang="pt-BR" dirty="0"/>
              <a:t>traduzir o significado de um painel semântico ou moodboard como um quadro de referências visuais</a:t>
            </a:r>
            <a:r>
              <a:rPr lang="pt-BR" dirty="0" smtClean="0"/>
              <a:t>, </a:t>
            </a:r>
            <a:r>
              <a:rPr lang="pt-BR" dirty="0"/>
              <a:t>com imagens, fotos, cores, objetos e até mesmo palavras/frases que simbolizam e expressam a essência da marca. 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Nele </a:t>
            </a:r>
            <a:r>
              <a:rPr lang="pt-BR" dirty="0"/>
              <a:t>são depositados todos os insights sobre o projeto com o objetivo de representar a marca e seus </a:t>
            </a:r>
            <a:r>
              <a:rPr lang="pt-BR" dirty="0" smtClean="0"/>
              <a:t>conceitos, funcionando </a:t>
            </a:r>
            <a:r>
              <a:rPr lang="pt-BR" dirty="0"/>
              <a:t>também como um quadro de referências que engloba ideias visuais, como texturas, cores e formas. 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Também </a:t>
            </a:r>
            <a:r>
              <a:rPr lang="pt-BR" dirty="0"/>
              <a:t>é fundamental para quem deseja definir a identidade visual para um cliente ou criar </a:t>
            </a:r>
            <a:r>
              <a:rPr lang="pt-BR" dirty="0" smtClean="0"/>
              <a:t>apresentações, por </a:t>
            </a:r>
            <a:r>
              <a:rPr lang="pt-BR" dirty="0"/>
              <a:t>exemplo, por ser muito útil para colocar um conceito em ordem e traduzi-lo visualmente.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Além </a:t>
            </a:r>
            <a:r>
              <a:rPr lang="pt-BR" dirty="0"/>
              <a:t>disso, um painel semântico é uma visualização de dados de um tópico, evento ou lugar. É uma forma </a:t>
            </a:r>
            <a:r>
              <a:rPr lang="pt-BR" dirty="0" smtClean="0"/>
              <a:t>de ilustrar </a:t>
            </a:r>
            <a:r>
              <a:rPr lang="pt-BR" dirty="0"/>
              <a:t>as relações semânticas entre termos e conceitos naquele tópico.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92425" y="1601943"/>
            <a:ext cx="70400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   Uma </a:t>
            </a:r>
            <a:r>
              <a:rPr lang="pt-BR" sz="2000" dirty="0"/>
              <a:t>ferramenta muito importante para qualquer tipo de trabalho criativo, especialmente quando você </a:t>
            </a:r>
            <a:r>
              <a:rPr lang="pt-BR" sz="2000" dirty="0" smtClean="0"/>
              <a:t>está tentando </a:t>
            </a:r>
            <a:r>
              <a:rPr lang="pt-BR" sz="2000" dirty="0"/>
              <a:t>ter ideias e gostaria de visualizá-las.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smtClean="0"/>
              <a:t>    Esse </a:t>
            </a:r>
            <a:r>
              <a:rPr lang="pt-BR" sz="2000" dirty="0"/>
              <a:t>conjunto de referências é extremamente eficaz e diversos profissionais usam os painéis como </a:t>
            </a:r>
            <a:r>
              <a:rPr lang="pt-BR" sz="2000" dirty="0" smtClean="0"/>
              <a:t>ponto inicial </a:t>
            </a:r>
            <a:r>
              <a:rPr lang="pt-BR" sz="2000" dirty="0"/>
              <a:t>de uma ideia até a primeira versão concreta do projeto. </a:t>
            </a:r>
            <a:endParaRPr lang="pt-BR" sz="2000" dirty="0"/>
          </a:p>
          <a:p>
            <a:pPr algn="ctr"/>
            <a:endParaRPr lang="pt-BR" sz="2000" dirty="0"/>
          </a:p>
          <a:p>
            <a:pPr algn="ctr"/>
            <a:r>
              <a:rPr lang="pt-BR" sz="2000" b="1" dirty="0" smtClean="0"/>
              <a:t>   Para </a:t>
            </a:r>
            <a:r>
              <a:rPr lang="pt-BR" sz="2000" b="1" dirty="0"/>
              <a:t>que servem os moodboards ou painéis semânticos</a:t>
            </a:r>
            <a:r>
              <a:rPr lang="pt-BR" sz="2000" b="1" dirty="0" smtClean="0"/>
              <a:t>?</a:t>
            </a:r>
            <a:endParaRPr lang="pt-BR" sz="2000" b="1" dirty="0" smtClean="0"/>
          </a:p>
          <a:p>
            <a:endParaRPr lang="pt-BR" sz="2000" dirty="0"/>
          </a:p>
          <a:p>
            <a:r>
              <a:rPr lang="pt-BR" sz="2000" dirty="0" smtClean="0"/>
              <a:t>   Painéis </a:t>
            </a:r>
            <a:r>
              <a:rPr lang="pt-BR" sz="2000" dirty="0"/>
              <a:t>do tipo podem ser usados para encontrar a paleta de cores perfeita para um projeto ou </a:t>
            </a:r>
            <a:r>
              <a:rPr lang="pt-BR" sz="2000" dirty="0" smtClean="0"/>
              <a:t>estudar como </a:t>
            </a:r>
            <a:r>
              <a:rPr lang="pt-BR" sz="2000" dirty="0"/>
              <a:t>as roupas devem ser estilizadas em diferentes situações.</a:t>
            </a:r>
            <a:endParaRPr lang="pt-BR" sz="2000" dirty="0"/>
          </a:p>
        </p:txBody>
      </p:sp>
      <p:sp>
        <p:nvSpPr>
          <p:cNvPr id="4" name="Título 1"/>
          <p:cNvSpPr txBox="1"/>
          <p:nvPr/>
        </p:nvSpPr>
        <p:spPr>
          <a:xfrm>
            <a:off x="796635" y="539305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 que é painel Semântico?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53279" y="1674771"/>
            <a:ext cx="734395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   Além </a:t>
            </a:r>
            <a:r>
              <a:rPr lang="pt-BR" sz="2000" dirty="0"/>
              <a:t>disso, os painéis semânticos também servem como ferramenta de brainstorming no processo de design.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   São </a:t>
            </a:r>
            <a:r>
              <a:rPr lang="pt-BR" sz="2000" dirty="0"/>
              <a:t>usados por designers para gerar ideias em diferentes formas de conteúdo, como sites, postagens para </a:t>
            </a:r>
            <a:r>
              <a:rPr lang="pt-BR" sz="2000" dirty="0" smtClean="0"/>
              <a:t>as </a:t>
            </a:r>
            <a:r>
              <a:rPr lang="pt-BR" sz="2000" dirty="0"/>
              <a:t>mídias sociais, anúncios, logotipos e muito mais.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smtClean="0"/>
              <a:t>   Ok</a:t>
            </a:r>
            <a:r>
              <a:rPr lang="pt-BR" sz="2000" dirty="0"/>
              <a:t>, mas como tudo isso se aplica no nosso dia a dia? Um bom exemplo de empresa que sabe traduzir bem a </a:t>
            </a:r>
            <a:r>
              <a:rPr lang="pt-BR" sz="2000" dirty="0" smtClean="0"/>
              <a:t>sua </a:t>
            </a:r>
            <a:r>
              <a:rPr lang="pt-BR" sz="2000" dirty="0"/>
              <a:t>essência é o banco Itaú. 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smtClean="0"/>
              <a:t>   Mesmo </a:t>
            </a:r>
            <a:r>
              <a:rPr lang="pt-BR" sz="2000" dirty="0"/>
              <a:t>que seu logo não esteja presente em todas as suas peças e campanhas de marketing, podemos </a:t>
            </a:r>
            <a:r>
              <a:rPr lang="pt-BR" sz="2000" dirty="0" smtClean="0"/>
              <a:t>facilmente reconhecer </a:t>
            </a:r>
            <a:r>
              <a:rPr lang="pt-BR" sz="2000" dirty="0"/>
              <a:t>a comunicação visual da marca. </a:t>
            </a:r>
            <a:endParaRPr lang="pt-BR" sz="2000" dirty="0"/>
          </a:p>
        </p:txBody>
      </p:sp>
      <p:sp>
        <p:nvSpPr>
          <p:cNvPr id="4" name="Título 1"/>
          <p:cNvSpPr txBox="1"/>
          <p:nvPr/>
        </p:nvSpPr>
        <p:spPr>
          <a:xfrm>
            <a:off x="796635" y="539305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 que é painel Semântico?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85647" y="1690341"/>
            <a:ext cx="7165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   Perceba </a:t>
            </a:r>
            <a:r>
              <a:rPr lang="pt-BR" sz="2800" dirty="0"/>
              <a:t>que a cor laranja está presente em tudo que o banco divulga, gerando uma fácil identificação </a:t>
            </a:r>
            <a:r>
              <a:rPr lang="pt-BR" sz="2800" dirty="0" smtClean="0"/>
              <a:t>e </a:t>
            </a:r>
            <a:r>
              <a:rPr lang="pt-BR" sz="2800" dirty="0"/>
              <a:t>reconhecimento da empresa.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 smtClean="0"/>
              <a:t>   Para </a:t>
            </a:r>
            <a:r>
              <a:rPr lang="pt-BR" sz="2800" dirty="0"/>
              <a:t>criar essa identidade, os profissionais da instituição tiveram como base um modelo de painel semântico. </a:t>
            </a:r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   A </a:t>
            </a:r>
            <a:r>
              <a:rPr lang="pt-BR" sz="2800" dirty="0"/>
              <a:t>partir dele, conseguiram mostrar a proposta do banco em todas suas artes.</a:t>
            </a:r>
            <a:endParaRPr lang="pt-BR" sz="2800" dirty="0"/>
          </a:p>
        </p:txBody>
      </p:sp>
      <p:sp>
        <p:nvSpPr>
          <p:cNvPr id="4" name="Título 1"/>
          <p:cNvSpPr txBox="1"/>
          <p:nvPr/>
        </p:nvSpPr>
        <p:spPr>
          <a:xfrm>
            <a:off x="796635" y="539305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 que é painel Semântico?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Por que fazer um painel semântico?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14994" y="1582631"/>
            <a:ext cx="79221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A </a:t>
            </a:r>
            <a:r>
              <a:rPr lang="pt-BR" sz="1600" dirty="0"/>
              <a:t>seguir, apresentaremos 3 razões que irão te convencer a criar um painel semântico agora mesmo: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1. É a ferramenta perfeita para obter uma visão geral do seu </a:t>
            </a:r>
            <a:r>
              <a:rPr lang="pt-BR" sz="1600" dirty="0" smtClean="0"/>
              <a:t>projeto: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É mais fácil detectar erros com moodboards porque é possível ver o projeto como um todo ao invés </a:t>
            </a:r>
            <a:r>
              <a:rPr lang="pt-BR" sz="1600" dirty="0" smtClean="0"/>
              <a:t>de </a:t>
            </a:r>
            <a:r>
              <a:rPr lang="pt-BR" sz="1600" dirty="0"/>
              <a:t>apenas elementos individuais. Também permite que você veja como um elemento pode se encaixar com outro elemento.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2. É uma ótima maneira de visualizar como você deseja o seu produto </a:t>
            </a:r>
            <a:r>
              <a:rPr lang="pt-BR" sz="1600" dirty="0" smtClean="0"/>
              <a:t>final: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A melhor maneira de entender a aparência do produto acabado é por meio de um painel semântico. </a:t>
            </a:r>
            <a:endParaRPr lang="pt-BR" sz="1600" dirty="0"/>
          </a:p>
          <a:p>
            <a:r>
              <a:rPr lang="pt-BR" sz="1600" dirty="0"/>
              <a:t>Com ele você pode visualizar como vai ficar seu projeto, site, aplicativo ou qualquer outro conceito.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3. Ajudam a criar uma sensação coesa para seu projeto de design, conectando diferentes aspectos, </a:t>
            </a:r>
            <a:r>
              <a:rPr lang="pt-BR" sz="1600" dirty="0" smtClean="0"/>
              <a:t>incluindo </a:t>
            </a:r>
            <a:r>
              <a:rPr lang="pt-BR" sz="1600" dirty="0"/>
              <a:t>fontes, cores, tipografia, layout e conteúdo.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6241" y="2136339"/>
            <a:ext cx="70077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Os painéis são visuais simples que contêm tipografias, combinação de cores, texturas, formas e outros elementos de design.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Com uma ferramenta como a Trakto você pode inserir facilmente os seus próprios recursos, </a:t>
            </a:r>
            <a:r>
              <a:rPr lang="pt-BR" sz="2400" dirty="0" smtClean="0"/>
              <a:t>como </a:t>
            </a:r>
            <a:r>
              <a:rPr lang="pt-BR" sz="2400" dirty="0"/>
              <a:t>imagens e fontes favoritas, personalizando como preferir.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Agora </a:t>
            </a:r>
            <a:r>
              <a:rPr lang="pt-BR" sz="2400" dirty="0"/>
              <a:t>ficou fácil, né?</a:t>
            </a:r>
            <a:endParaRPr lang="pt-BR" sz="2400" dirty="0"/>
          </a:p>
        </p:txBody>
      </p:sp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Por que fazer um painel semântico?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96637" y="1720840"/>
            <a:ext cx="737631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   Mesmo </a:t>
            </a:r>
            <a:r>
              <a:rPr lang="pt-BR" sz="2400" dirty="0"/>
              <a:t>que em um painel semântico precise conter a identidade e o conceito de uma marca, </a:t>
            </a:r>
            <a:r>
              <a:rPr lang="pt-BR" sz="2400" dirty="0" smtClean="0"/>
              <a:t>isso </a:t>
            </a:r>
            <a:r>
              <a:rPr lang="pt-BR" sz="2400" dirty="0"/>
              <a:t>não significa que você não possa explorar sua criatividade apenas com essa ideia em mente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   Vá </a:t>
            </a:r>
            <a:r>
              <a:rPr lang="pt-BR" sz="2400" dirty="0"/>
              <a:t>além da marca, uma vez que você pode testar temáticas relacionadas à sua proposta de valor.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   A </a:t>
            </a:r>
            <a:r>
              <a:rPr lang="pt-BR" sz="2400" dirty="0"/>
              <a:t>Trakto oferece um banco com milhões de imagens prontas para usar e abusar da criatividade, além de ícones, formas, GIFs</a:t>
            </a:r>
            <a:endParaRPr lang="pt-BR" sz="2400" dirty="0"/>
          </a:p>
        </p:txBody>
      </p:sp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Por que fazer um painel semântico?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7692" y="1151053"/>
            <a:ext cx="76190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   Mostrar </a:t>
            </a:r>
            <a:r>
              <a:rPr lang="pt-BR" sz="2400" dirty="0"/>
              <a:t>como fazer um painel semantico com a </a:t>
            </a:r>
            <a:endParaRPr lang="pt-BR" sz="2400" dirty="0" smtClean="0"/>
          </a:p>
          <a:p>
            <a:r>
              <a:rPr lang="pt-BR" sz="2400" dirty="0" smtClean="0"/>
              <a:t>Trakto</a:t>
            </a:r>
            <a:r>
              <a:rPr lang="pt-BR" sz="2400" dirty="0"/>
              <a:t>, se for </a:t>
            </a:r>
            <a:r>
              <a:rPr lang="pt-BR" sz="2400" dirty="0" smtClean="0"/>
              <a:t>necessário.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   Você </a:t>
            </a:r>
            <a:r>
              <a:rPr lang="pt-BR" sz="2400" dirty="0"/>
              <a:t>também contar com diversas fontes de diversos estilos, e se preferir, pode fazer o upload de suas fontes favoritas.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 smtClean="0"/>
              <a:t>   Além </a:t>
            </a:r>
            <a:r>
              <a:rPr lang="pt-BR" sz="2400" dirty="0"/>
              <a:t>das cores e das imagens, uma estratégia interessante para criar um painel semântico é pensar nas texturas.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   Por </a:t>
            </a:r>
            <a:r>
              <a:rPr lang="pt-BR" sz="2400" dirty="0"/>
              <a:t>exemplo, se o seu cliente for da área de arquitetura, uma boa forma de expressar a essência de sua marca </a:t>
            </a:r>
            <a:r>
              <a:rPr lang="pt-BR" sz="2400" dirty="0" smtClean="0"/>
              <a:t>é </a:t>
            </a:r>
            <a:r>
              <a:rPr lang="pt-BR" sz="2400" dirty="0"/>
              <a:t>representá-la por meio de texturas que simulam o tijolo.</a:t>
            </a:r>
            <a:endParaRPr lang="pt-BR" sz="2400" dirty="0"/>
          </a:p>
        </p:txBody>
      </p:sp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Por que fazer um painel semântico?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Brainstorming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39271" y="1278949"/>
            <a:ext cx="77926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Brainstorming: O Que É, Como Fazer?</a:t>
            </a:r>
            <a:endParaRPr lang="pt-BR" sz="2000" b="1" dirty="0"/>
          </a:p>
          <a:p>
            <a:endParaRPr lang="pt-BR" sz="1400" dirty="0"/>
          </a:p>
          <a:p>
            <a:r>
              <a:rPr lang="pt-BR" sz="2400" dirty="0" smtClean="0"/>
              <a:t>   Brainstorming </a:t>
            </a:r>
            <a:r>
              <a:rPr lang="pt-BR" sz="2400" dirty="0"/>
              <a:t>é uma técnica utilizada para propor soluções a um problema específico. </a:t>
            </a:r>
            <a:endParaRPr lang="pt-BR" sz="2400" dirty="0"/>
          </a:p>
          <a:p>
            <a:r>
              <a:rPr lang="pt-BR" sz="2400" dirty="0"/>
              <a:t>Consiste em uma reunião também chamada de tempestade de ideias, na qual </a:t>
            </a:r>
            <a:r>
              <a:rPr lang="pt-BR" sz="2400" dirty="0" smtClean="0"/>
              <a:t>os participantes </a:t>
            </a:r>
            <a:r>
              <a:rPr lang="pt-BR" sz="2400" dirty="0"/>
              <a:t>devem </a:t>
            </a:r>
            <a:r>
              <a:rPr lang="pt-BR" sz="2400" dirty="0" smtClean="0"/>
              <a:t>ter </a:t>
            </a:r>
            <a:r>
              <a:rPr lang="pt-BR" sz="2400" dirty="0"/>
              <a:t>liberdade de expor suas sugestões e debater sobre as contribuições dos colegas.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 smtClean="0"/>
              <a:t>   Brainstorming </a:t>
            </a:r>
            <a:r>
              <a:rPr lang="pt-BR" sz="2400" dirty="0"/>
              <a:t>é uma palavra da língua inglesa que pode ser traduzida como </a:t>
            </a:r>
            <a:r>
              <a:rPr lang="pt-BR" sz="2400" b="1" dirty="0"/>
              <a:t>“tempestade de ideias”.</a:t>
            </a:r>
            <a:endParaRPr lang="pt-BR" sz="2400" b="1" dirty="0"/>
          </a:p>
          <a:p>
            <a:endParaRPr lang="pt-BR" sz="2400" dirty="0"/>
          </a:p>
          <a:p>
            <a:r>
              <a:rPr lang="pt-BR" sz="2400" dirty="0" smtClean="0"/>
              <a:t>   Essa </a:t>
            </a:r>
            <a:r>
              <a:rPr lang="pt-BR" sz="2400" dirty="0"/>
              <a:t>é uma técnica que pode ser aplicada de diversas formas.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1400" dirty="0" smtClean="0"/>
              <a:t>   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/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Elementos da Competência</a:t>
            </a:r>
            <a:endParaRPr lang="pt-BR" sz="36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05712" y="2676958"/>
            <a:ext cx="66759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Técnicas de criatividade: mapas mentais e painéis semânticos, brainstorming.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Brainstorming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39271" y="1278949"/>
            <a:ext cx="779263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Brainstorming: O Que É, Como Fazer?</a:t>
            </a:r>
            <a:endParaRPr lang="pt-BR" sz="2000" b="1" dirty="0"/>
          </a:p>
          <a:p>
            <a:endParaRPr lang="pt-BR" sz="1400" dirty="0"/>
          </a:p>
          <a:p>
            <a:r>
              <a:rPr lang="pt-BR" sz="1400" dirty="0" smtClean="0"/>
              <a:t>   </a:t>
            </a:r>
            <a:endParaRPr lang="pt-BR" sz="1400" dirty="0"/>
          </a:p>
          <a:p>
            <a:r>
              <a:rPr lang="pt-BR" sz="1400" dirty="0" smtClean="0"/>
              <a:t>   </a:t>
            </a:r>
            <a:r>
              <a:rPr lang="pt-BR" dirty="0" smtClean="0"/>
              <a:t>Desde </a:t>
            </a:r>
            <a:r>
              <a:rPr lang="pt-BR" dirty="0"/>
              <a:t>o desenvolvimento de produtos até problemas que possam estar acontecendo na entrega, por exemplo.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Ela </a:t>
            </a:r>
            <a:r>
              <a:rPr lang="pt-BR" dirty="0"/>
              <a:t>foi criada em 1948 pelo publicitário Alex Osborn e continua atual.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“Duas cabeças pensam melhor que uma” </a:t>
            </a:r>
            <a:r>
              <a:rPr lang="pt-BR" dirty="0"/>
              <a:t>já ouviu esse ditado, certo? 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A </a:t>
            </a:r>
            <a:r>
              <a:rPr lang="pt-BR" dirty="0"/>
              <a:t>ideia aqui é justamente essa: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Uma tempestade de perspectivas para chegar ao melhor resultado.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vier à mente pode ser jogado na mesa. Após as ideias, visões e possibilidades, </a:t>
            </a:r>
            <a:endParaRPr lang="pt-BR" dirty="0"/>
          </a:p>
          <a:p>
            <a:r>
              <a:rPr lang="pt-BR" dirty="0"/>
              <a:t>cabe ao gestor e sua equipe encontrar o denominador comum.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62358" y="2274838"/>
            <a:ext cx="64817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Onde o Brainstorming Pode Ser Utilizado</a:t>
            </a:r>
            <a:r>
              <a:rPr lang="pt-BR" sz="2400" b="1" dirty="0" smtClean="0"/>
              <a:t>?</a:t>
            </a:r>
            <a:endParaRPr lang="pt-BR" sz="2400" b="1" dirty="0" smtClean="0"/>
          </a:p>
          <a:p>
            <a:endParaRPr lang="pt-BR" sz="2400" dirty="0"/>
          </a:p>
          <a:p>
            <a:r>
              <a:rPr lang="pt-BR" sz="2400" dirty="0" smtClean="0"/>
              <a:t>   O </a:t>
            </a:r>
            <a:r>
              <a:rPr lang="pt-BR" sz="2400" dirty="0"/>
              <a:t>brainstorming pode ser usado em todos os setores, mas para citar alguns exemplos: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 smtClean="0"/>
              <a:t>   Desenvolvimento </a:t>
            </a:r>
            <a:r>
              <a:rPr lang="pt-BR" sz="2400" dirty="0"/>
              <a:t>de </a:t>
            </a:r>
            <a:r>
              <a:rPr lang="pt-BR" sz="2400" dirty="0" smtClean="0"/>
              <a:t>artigos Reestruturação </a:t>
            </a:r>
            <a:r>
              <a:rPr lang="pt-BR" sz="2400" dirty="0"/>
              <a:t>da </a:t>
            </a:r>
            <a:r>
              <a:rPr lang="pt-BR" sz="2400" dirty="0" smtClean="0"/>
              <a:t>logística Otimização </a:t>
            </a:r>
            <a:r>
              <a:rPr lang="pt-BR" sz="2400" dirty="0"/>
              <a:t>de ideias ou aplicação de novas, entre muitas outras opções.</a:t>
            </a:r>
            <a:endParaRPr lang="pt-BR" sz="2400" dirty="0"/>
          </a:p>
        </p:txBody>
      </p:sp>
      <p:sp>
        <p:nvSpPr>
          <p:cNvPr id="4" name="Título 1"/>
          <p:cNvSpPr txBox="1"/>
          <p:nvPr/>
        </p:nvSpPr>
        <p:spPr>
          <a:xfrm>
            <a:off x="949036" y="471049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Brainstorming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0258" y="1294844"/>
            <a:ext cx="808394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/>
              <a:t>Etapas do brainstorm </a:t>
            </a:r>
            <a:endParaRPr lang="pt-BR" sz="4000" b="1" dirty="0"/>
          </a:p>
          <a:p>
            <a:endParaRPr lang="pt-BR" sz="1400" dirty="0"/>
          </a:p>
          <a:p>
            <a:r>
              <a:rPr lang="pt-BR" sz="2400" b="1" dirty="0"/>
              <a:t>Reunião:</a:t>
            </a:r>
            <a:endParaRPr lang="pt-BR" sz="2400" b="1" dirty="0"/>
          </a:p>
          <a:p>
            <a:endParaRPr lang="pt-BR" sz="1400" dirty="0"/>
          </a:p>
          <a:p>
            <a:r>
              <a:rPr lang="pt-BR" dirty="0" smtClean="0"/>
              <a:t>   Antes </a:t>
            </a:r>
            <a:r>
              <a:rPr lang="pt-BR" dirty="0"/>
              <a:t>de tudo, lembre-se que os participantes da reunião são pessoas.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Alguns </a:t>
            </a:r>
            <a:r>
              <a:rPr lang="pt-BR" dirty="0"/>
              <a:t>podem ficar tímidos ao expor sobre suas ideias, talvez seja insegurança, medo de reprovação, etc.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Então</a:t>
            </a:r>
            <a:r>
              <a:rPr lang="pt-BR" dirty="0"/>
              <a:t>, prepare o ambiente para isso. A ideia aqui é fazer com que as pessoas sintam-se à vontade para falar aquilo </a:t>
            </a:r>
            <a:r>
              <a:rPr lang="pt-BR" dirty="0" smtClean="0"/>
              <a:t>que </a:t>
            </a:r>
            <a:r>
              <a:rPr lang="pt-BR" dirty="0"/>
              <a:t>elas têm em mente.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E </a:t>
            </a:r>
            <a:r>
              <a:rPr lang="pt-BR" dirty="0"/>
              <a:t>mesmo quando todos estiverem sentados para começar o brainstorming, ofereça um tempo para que as ideias </a:t>
            </a:r>
            <a:r>
              <a:rPr lang="pt-BR" dirty="0" smtClean="0"/>
              <a:t>sejam </a:t>
            </a:r>
            <a:r>
              <a:rPr lang="pt-BR" dirty="0"/>
              <a:t>colocadas no lugar antes de começar.</a:t>
            </a:r>
            <a:endParaRPr lang="pt-BR" dirty="0"/>
          </a:p>
          <a:p>
            <a:endParaRPr lang="pt-BR" dirty="0"/>
          </a:p>
        </p:txBody>
      </p:sp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Brainstorming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2626" y="1238199"/>
            <a:ext cx="80839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/>
          </a:p>
          <a:p>
            <a:pPr algn="ctr"/>
            <a:r>
              <a:rPr lang="pt-BR" sz="2000" b="1" dirty="0"/>
              <a:t>Dê a devida atenção a todas as ideias. </a:t>
            </a:r>
            <a:endParaRPr lang="pt-BR" sz="2000" b="1" dirty="0" smtClean="0"/>
          </a:p>
          <a:p>
            <a:endParaRPr lang="pt-BR" sz="2000" dirty="0"/>
          </a:p>
          <a:p>
            <a:r>
              <a:rPr lang="pt-BR" sz="2000" dirty="0" smtClean="0"/>
              <a:t>   Certamente </a:t>
            </a:r>
            <a:r>
              <a:rPr lang="pt-BR" sz="2000" dirty="0"/>
              <a:t>todos se esforçaram para encontrar as melhores antes de apresentar ao grupo.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smtClean="0"/>
              <a:t>   Deixe </a:t>
            </a:r>
            <a:r>
              <a:rPr lang="pt-BR" sz="2000" dirty="0"/>
              <a:t>que todos tenham seu momento para falar.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smtClean="0"/>
              <a:t>   Para </a:t>
            </a:r>
            <a:r>
              <a:rPr lang="pt-BR" sz="2000" dirty="0"/>
              <a:t>que ninguém se sinta prejudicado, disponibilize o mesmo tempo para a apresentação das ideias para a campanha.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   Algo </a:t>
            </a:r>
            <a:r>
              <a:rPr lang="pt-BR" sz="2000" dirty="0"/>
              <a:t>em torno de 10 minutos podem ser o suficiente.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smtClean="0"/>
              <a:t>   Quem </a:t>
            </a:r>
            <a:r>
              <a:rPr lang="pt-BR" sz="2000" dirty="0"/>
              <a:t>se sentir à vontade para passar a ideia em um tempo menor que esse, ótimo.</a:t>
            </a:r>
            <a:endParaRPr lang="pt-BR" sz="2000" dirty="0"/>
          </a:p>
        </p:txBody>
      </p:sp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Brainstorming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9337" y="1178426"/>
            <a:ext cx="81810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Etapas do brainstorm </a:t>
            </a:r>
            <a:endParaRPr lang="pt-BR" sz="3200" b="1" dirty="0"/>
          </a:p>
          <a:p>
            <a:endParaRPr lang="pt-BR" sz="1600" dirty="0"/>
          </a:p>
          <a:p>
            <a:r>
              <a:rPr lang="pt-BR" b="1" dirty="0"/>
              <a:t>Chuva de Ideias</a:t>
            </a:r>
            <a:r>
              <a:rPr lang="pt-BR" b="1" dirty="0" smtClean="0"/>
              <a:t>: </a:t>
            </a:r>
            <a:endParaRPr lang="pt-BR" b="1" dirty="0" smtClean="0"/>
          </a:p>
          <a:p>
            <a:endParaRPr lang="pt-BR" b="1" dirty="0"/>
          </a:p>
          <a:p>
            <a:r>
              <a:rPr lang="pt-BR" sz="1600" dirty="0" smtClean="0"/>
              <a:t>   Procure </a:t>
            </a:r>
            <a:r>
              <a:rPr lang="pt-BR" sz="1600" dirty="0"/>
              <a:t>anotar todas as soluções que estão surgindo em um local visível para o grupo.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 smtClean="0"/>
              <a:t>   É </a:t>
            </a:r>
            <a:r>
              <a:rPr lang="pt-BR" sz="1600" dirty="0"/>
              <a:t>importante que todos sintam que suas ideias estão mesmo sendo levadas a sério. De outra forma, </a:t>
            </a:r>
            <a:r>
              <a:rPr lang="pt-BR" sz="1600" dirty="0" smtClean="0"/>
              <a:t>não </a:t>
            </a:r>
            <a:r>
              <a:rPr lang="pt-BR" sz="1600" dirty="0"/>
              <a:t>faria sentido algum fazer um brainstorming.</a:t>
            </a:r>
            <a:endParaRPr lang="pt-BR" sz="1600" dirty="0"/>
          </a:p>
          <a:p>
            <a:endParaRPr lang="pt-BR" sz="1600" dirty="0"/>
          </a:p>
          <a:p>
            <a:pPr algn="ctr"/>
            <a:r>
              <a:rPr lang="pt-BR" sz="1600" dirty="0" smtClean="0"/>
              <a:t>  Acumule </a:t>
            </a:r>
            <a:r>
              <a:rPr lang="pt-BR" sz="1600" dirty="0"/>
              <a:t>o máximo de ideias possíveis.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 smtClean="0"/>
              <a:t>   Você </a:t>
            </a:r>
            <a:r>
              <a:rPr lang="pt-BR" sz="1600" dirty="0"/>
              <a:t>pode expandir a mente para compreender a visão de cada pessoa e em hipótese alguma julgue ou diminua alguma das ideias. </a:t>
            </a:r>
            <a:endParaRPr lang="pt-BR" sz="1600" dirty="0"/>
          </a:p>
          <a:p>
            <a:r>
              <a:rPr lang="pt-BR" sz="1600" dirty="0" smtClean="0"/>
              <a:t>   Isso </a:t>
            </a:r>
            <a:r>
              <a:rPr lang="pt-BR" sz="1600" dirty="0"/>
              <a:t>pode cortar o fluxo e causar insegurança aos demais.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 smtClean="0"/>
              <a:t>   E </a:t>
            </a:r>
            <a:r>
              <a:rPr lang="pt-BR" sz="1600" dirty="0"/>
              <a:t>para evitar que uma ou duas pessoas acabem liderando a reunião, faça uma espécie de “roleta” se ficar à vontade com isso.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 smtClean="0"/>
              <a:t>   Ouça </a:t>
            </a:r>
            <a:r>
              <a:rPr lang="pt-BR" sz="1600" dirty="0"/>
              <a:t>um, depois outro, e outro e vá rodando até voltar ao primeiro onde recomeçam as ideias.</a:t>
            </a:r>
            <a:endParaRPr lang="pt-BR" sz="1600" dirty="0"/>
          </a:p>
        </p:txBody>
      </p:sp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Brainstorming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0123" y="1374431"/>
            <a:ext cx="71695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Etapas do brainstorm </a:t>
            </a:r>
            <a:endParaRPr lang="pt-BR" sz="3200" b="1" dirty="0" smtClean="0"/>
          </a:p>
          <a:p>
            <a:pPr algn="ctr"/>
            <a:endParaRPr lang="pt-BR" sz="3200" b="1" dirty="0"/>
          </a:p>
          <a:p>
            <a:r>
              <a:rPr lang="pt-BR" sz="2000" b="1" dirty="0"/>
              <a:t>Seleção</a:t>
            </a:r>
            <a:r>
              <a:rPr lang="pt-BR" sz="2000" b="1" dirty="0" smtClean="0"/>
              <a:t>:</a:t>
            </a:r>
            <a:endParaRPr lang="pt-BR" sz="2000" b="1" dirty="0" smtClean="0"/>
          </a:p>
          <a:p>
            <a:endParaRPr lang="pt-BR" sz="2000" b="1" dirty="0"/>
          </a:p>
          <a:p>
            <a:r>
              <a:rPr lang="pt-BR" dirty="0" smtClean="0"/>
              <a:t>   Se </a:t>
            </a:r>
            <a:r>
              <a:rPr lang="pt-BR" dirty="0"/>
              <a:t>decidir que a seleção seja feita ali mesmo em frente ao grupo, comece descartando as ideias duplicadas (uma delas, é claro).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Análise </a:t>
            </a:r>
            <a:r>
              <a:rPr lang="pt-BR" dirty="0"/>
              <a:t>uma a uma e as ideias que julgar medianas ou ruins, explique de maneira gentil porque elas podem não </a:t>
            </a:r>
            <a:r>
              <a:rPr lang="pt-BR" dirty="0" smtClean="0"/>
              <a:t>dar  </a:t>
            </a:r>
            <a:r>
              <a:rPr lang="pt-BR" dirty="0"/>
              <a:t>certo e ouça a pessoa que falou sobre ela caso queira dar mais explicações.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Dessa </a:t>
            </a:r>
            <a:r>
              <a:rPr lang="pt-BR" dirty="0"/>
              <a:t>maneira, será possível chegar a um número – determinado por você – de ideias que apresentem um bom </a:t>
            </a:r>
            <a:r>
              <a:rPr lang="pt-BR" dirty="0" smtClean="0"/>
              <a:t>potencial para </a:t>
            </a:r>
            <a:r>
              <a:rPr lang="pt-BR" dirty="0"/>
              <a:t>a resolução do problema.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Diga </a:t>
            </a:r>
            <a:r>
              <a:rPr lang="pt-BR" dirty="0"/>
              <a:t>o quanto o brainstorming foi produtivo e agradeça a todos.</a:t>
            </a:r>
            <a:endParaRPr lang="pt-BR" dirty="0"/>
          </a:p>
        </p:txBody>
      </p:sp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Brainstorming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20191" y="1274522"/>
            <a:ext cx="7873551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Etapas do brainstorm </a:t>
            </a:r>
            <a:endParaRPr lang="pt-BR" sz="2800" b="1" dirty="0"/>
          </a:p>
          <a:p>
            <a:r>
              <a:rPr lang="pt-BR" b="1" dirty="0"/>
              <a:t>Definição</a:t>
            </a:r>
            <a:r>
              <a:rPr lang="pt-BR" b="1" dirty="0" smtClean="0"/>
              <a:t>: </a:t>
            </a:r>
            <a:endParaRPr lang="pt-BR" b="1" dirty="0" smtClean="0"/>
          </a:p>
          <a:p>
            <a:endParaRPr lang="pt-BR" b="1" dirty="0"/>
          </a:p>
          <a:p>
            <a:r>
              <a:rPr lang="pt-BR" dirty="0" smtClean="0"/>
              <a:t>   Soluções </a:t>
            </a:r>
            <a:r>
              <a:rPr lang="pt-BR" dirty="0"/>
              <a:t>medianas e ruins foram descartadas.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Mostre </a:t>
            </a:r>
            <a:r>
              <a:rPr lang="pt-BR" dirty="0"/>
              <a:t>a todos do grupo quais ideias se destacaram e explique exatamente o porque estas são as escolhidas para </a:t>
            </a:r>
            <a:r>
              <a:rPr lang="pt-BR" dirty="0" smtClean="0"/>
              <a:t>ampliar </a:t>
            </a:r>
            <a:r>
              <a:rPr lang="pt-BR" dirty="0"/>
              <a:t>o alcance da marca, se caso essa seja a solução que está buscando.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Mas </a:t>
            </a:r>
            <a:r>
              <a:rPr lang="pt-BR" dirty="0"/>
              <a:t>qualquer outra solução seguirá o mesmo percurso.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Agora </a:t>
            </a:r>
            <a:r>
              <a:rPr lang="pt-BR" dirty="0"/>
              <a:t>é o momento de se aprofundar um pouco mais nas ideias selecionadas. Não é necessário manter toda a </a:t>
            </a:r>
            <a:r>
              <a:rPr lang="pt-BR" dirty="0" smtClean="0"/>
              <a:t>equipe </a:t>
            </a:r>
            <a:r>
              <a:rPr lang="pt-BR" dirty="0"/>
              <a:t>para participar deste momento. Três pessoas podem ser o suficiente.</a:t>
            </a:r>
            <a:endParaRPr lang="pt-BR" dirty="0"/>
          </a:p>
          <a:p>
            <a:endParaRPr lang="pt-BR" dirty="0"/>
          </a:p>
          <a:p>
            <a:pPr algn="ctr"/>
            <a:r>
              <a:rPr lang="pt-BR" b="1" dirty="0"/>
              <a:t>Afinal, Como Fazer Um Brainstorming?</a:t>
            </a:r>
            <a:endParaRPr lang="pt-BR" b="1" dirty="0"/>
          </a:p>
          <a:p>
            <a:pPr algn="ctr"/>
            <a:r>
              <a:rPr lang="pt-BR" b="1" dirty="0"/>
              <a:t>Brainstorming como fazer</a:t>
            </a:r>
            <a:endParaRPr lang="pt-BR" b="1" dirty="0"/>
          </a:p>
          <a:p>
            <a:pPr algn="ctr"/>
            <a:r>
              <a:rPr lang="pt-BR" b="1" dirty="0"/>
              <a:t>Eu posso resumir a ideia.</a:t>
            </a:r>
            <a:endParaRPr lang="pt-BR" b="1" dirty="0"/>
          </a:p>
        </p:txBody>
      </p:sp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Brainstorming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2099" y="1617513"/>
            <a:ext cx="769552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Etapas do brainstorm </a:t>
            </a:r>
            <a:r>
              <a:rPr lang="pt-BR" sz="3200" b="1" dirty="0" smtClean="0"/>
              <a:t> </a:t>
            </a:r>
            <a:endParaRPr lang="pt-BR" sz="3200" b="1" dirty="0" smtClean="0"/>
          </a:p>
          <a:p>
            <a:pPr algn="ctr"/>
            <a:endParaRPr lang="pt-BR" sz="3200" b="1" dirty="0"/>
          </a:p>
          <a:p>
            <a:r>
              <a:rPr lang="pt-BR" dirty="0"/>
              <a:t>Quanto mais simplificada a explicação, melhor:</a:t>
            </a:r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Identifique o que precisa ser otimizado ou corrigido.</a:t>
            </a:r>
            <a:endParaRPr lang="pt-BR" dirty="0"/>
          </a:p>
          <a:p>
            <a:pPr algn="ctr"/>
            <a:r>
              <a:rPr lang="pt-BR" dirty="0"/>
              <a:t>Permita a tempestade de ideias.</a:t>
            </a:r>
            <a:endParaRPr lang="pt-BR" dirty="0"/>
          </a:p>
          <a:p>
            <a:pPr algn="ctr"/>
            <a:r>
              <a:rPr lang="pt-BR" dirty="0"/>
              <a:t>Separe as melhores soluções.</a:t>
            </a:r>
            <a:endParaRPr lang="pt-BR" dirty="0"/>
          </a:p>
          <a:p>
            <a:pPr algn="ctr"/>
            <a:r>
              <a:rPr lang="pt-BR" dirty="0"/>
              <a:t>Os grupos devem conter de seis a dez pessoas.</a:t>
            </a:r>
            <a:endParaRPr lang="pt-BR" dirty="0"/>
          </a:p>
          <a:p>
            <a:endParaRPr lang="pt-BR" dirty="0"/>
          </a:p>
          <a:p>
            <a:r>
              <a:rPr lang="pt-BR" dirty="0"/>
              <a:t>Dessa maneira, evita-se possíveis tumultos.</a:t>
            </a:r>
            <a:endParaRPr lang="pt-BR" dirty="0"/>
          </a:p>
        </p:txBody>
      </p:sp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Brainstorming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04007" y="1595021"/>
            <a:ext cx="75984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Composição do </a:t>
            </a:r>
            <a:r>
              <a:rPr lang="pt-BR" sz="2800" b="1" dirty="0" smtClean="0"/>
              <a:t>Grupo Brainstorming grupo:</a:t>
            </a:r>
            <a:endParaRPr lang="pt-BR" sz="2800" b="1" dirty="0" smtClean="0"/>
          </a:p>
          <a:p>
            <a:endParaRPr lang="pt-BR" sz="2800" dirty="0"/>
          </a:p>
          <a:p>
            <a:r>
              <a:rPr lang="pt-BR" sz="2800" dirty="0" smtClean="0"/>
              <a:t>   A </a:t>
            </a:r>
            <a:r>
              <a:rPr lang="pt-BR" sz="2800" dirty="0"/>
              <a:t>maioria dos grupos de brainstorming são compostas por três elementos: líder, membros e secretários.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 smtClean="0"/>
              <a:t>   Selecione </a:t>
            </a:r>
            <a:r>
              <a:rPr lang="pt-BR" sz="2800" dirty="0"/>
              <a:t>pessoas que tenham maior familiaridade com o problema que será apresentado e respeite a hierarquia </a:t>
            </a:r>
            <a:r>
              <a:rPr lang="pt-BR" sz="2800" dirty="0" smtClean="0"/>
              <a:t>para </a:t>
            </a:r>
            <a:r>
              <a:rPr lang="pt-BR" sz="2800" dirty="0"/>
              <a:t>separar os subgrupos.</a:t>
            </a:r>
            <a:endParaRPr lang="pt-BR" sz="2800" dirty="0"/>
          </a:p>
        </p:txBody>
      </p:sp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Brainstorming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96637" y="1997839"/>
            <a:ext cx="744914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 </a:t>
            </a:r>
            <a:r>
              <a:rPr lang="pt-BR" sz="2800" b="1" dirty="0"/>
              <a:t>Composição do </a:t>
            </a:r>
            <a:r>
              <a:rPr lang="pt-BR" sz="2800" b="1" dirty="0" smtClean="0"/>
              <a:t>Grupo Papel </a:t>
            </a:r>
            <a:r>
              <a:rPr lang="pt-BR" sz="2800" b="1" dirty="0"/>
              <a:t>do Líder</a:t>
            </a:r>
            <a:r>
              <a:rPr lang="pt-BR" sz="2800" b="1" dirty="0" smtClean="0"/>
              <a:t>:</a:t>
            </a:r>
            <a:endParaRPr lang="pt-BR" sz="2800" b="1" dirty="0" smtClean="0"/>
          </a:p>
          <a:p>
            <a:pPr algn="ctr"/>
            <a:endParaRPr lang="pt-BR" sz="2800" b="1" dirty="0"/>
          </a:p>
          <a:p>
            <a:r>
              <a:rPr lang="pt-BR" dirty="0" smtClean="0"/>
              <a:t>   A </a:t>
            </a:r>
            <a:r>
              <a:rPr lang="pt-BR" dirty="0"/>
              <a:t>pessoa escolhida como líder deve fazer parte do primeiro escalão de funcionários da empresa e ter um </a:t>
            </a:r>
            <a:r>
              <a:rPr lang="pt-BR" dirty="0" smtClean="0"/>
              <a:t>bom conhecimento </a:t>
            </a:r>
            <a:r>
              <a:rPr lang="pt-BR" dirty="0"/>
              <a:t>de como levar o brainstorming.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É </a:t>
            </a:r>
            <a:r>
              <a:rPr lang="pt-BR" dirty="0"/>
              <a:t>importante que essa pessoa seja calma e consiga manter o equilíbrio em possíveis confrontos entre ideias.</a:t>
            </a:r>
            <a:endParaRPr lang="pt-BR" dirty="0"/>
          </a:p>
        </p:txBody>
      </p:sp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Brainstorming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/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sz="36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05711" y="1819202"/>
            <a:ext cx="66759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Wingdings" panose="05000000000000000000" pitchFamily="2" charset="2"/>
              <a:buChar char="ü"/>
            </a:pPr>
            <a:r>
              <a:rPr lang="pt-BR" sz="4000" dirty="0" smtClean="0">
                <a:solidFill>
                  <a:schemeClr val="bg1"/>
                </a:solidFill>
              </a:rPr>
              <a:t>Mapa Mental</a:t>
            </a:r>
            <a:endParaRPr lang="pt-BR" sz="4000" dirty="0" smtClean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ü"/>
            </a:pPr>
            <a:r>
              <a:rPr lang="pt-BR" sz="4000" dirty="0" smtClean="0">
                <a:solidFill>
                  <a:schemeClr val="bg1"/>
                </a:solidFill>
              </a:rPr>
              <a:t>Métodos</a:t>
            </a:r>
            <a:endParaRPr lang="pt-BR" sz="4000" dirty="0" smtClean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ü"/>
            </a:pPr>
            <a:r>
              <a:rPr lang="pt-BR" sz="4000" dirty="0" smtClean="0">
                <a:solidFill>
                  <a:schemeClr val="bg1"/>
                </a:solidFill>
              </a:rPr>
              <a:t>Recursos</a:t>
            </a:r>
            <a:endParaRPr lang="pt-BR" sz="4000" dirty="0" smtClean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ü"/>
            </a:pPr>
            <a:r>
              <a:rPr lang="pt-BR" sz="4000" dirty="0" smtClean="0">
                <a:solidFill>
                  <a:schemeClr val="bg1"/>
                </a:solidFill>
              </a:rPr>
              <a:t>Semânticos</a:t>
            </a:r>
            <a:endParaRPr lang="pt-BR" sz="4000" dirty="0" smtClean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ü"/>
            </a:pPr>
            <a:r>
              <a:rPr lang="pt-BR" sz="4000" dirty="0" smtClean="0">
                <a:solidFill>
                  <a:schemeClr val="bg1"/>
                </a:solidFill>
              </a:rPr>
              <a:t>Brainstorm</a:t>
            </a:r>
            <a:endParaRPr lang="pt-BR" sz="4000" dirty="0" smtClean="0">
              <a:solidFill>
                <a:schemeClr val="bg1"/>
              </a:solidFill>
            </a:endParaRPr>
          </a:p>
          <a:p>
            <a:pPr marL="742950" indent="-742950">
              <a:buFont typeface="Wingdings" panose="05000000000000000000" pitchFamily="2" charset="2"/>
              <a:buChar char="ü"/>
            </a:pPr>
            <a:endParaRPr lang="pt-BR" sz="40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96637" y="1582341"/>
            <a:ext cx="759480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 </a:t>
            </a:r>
            <a:r>
              <a:rPr lang="pt-BR" sz="2800" b="1" dirty="0"/>
              <a:t>Composição do </a:t>
            </a:r>
            <a:r>
              <a:rPr lang="pt-BR" sz="2800" b="1" dirty="0" smtClean="0"/>
              <a:t>Grupo Papel </a:t>
            </a:r>
            <a:r>
              <a:rPr lang="pt-BR" sz="2800" b="1" dirty="0"/>
              <a:t>dos Membros</a:t>
            </a:r>
            <a:r>
              <a:rPr lang="pt-BR" sz="2800" b="1" dirty="0" smtClean="0"/>
              <a:t>:</a:t>
            </a:r>
            <a:endParaRPr lang="pt-BR" sz="2800" b="1" dirty="0" smtClean="0"/>
          </a:p>
          <a:p>
            <a:pPr algn="ctr"/>
            <a:endParaRPr lang="pt-BR" sz="2800" b="1" dirty="0"/>
          </a:p>
          <a:p>
            <a:r>
              <a:rPr lang="pt-BR" dirty="0" smtClean="0"/>
              <a:t>   Os </a:t>
            </a:r>
            <a:r>
              <a:rPr lang="pt-BR" dirty="0"/>
              <a:t>membros devem ser pessoas que tenham facilidade nos trabalhos em equipe, visto que a função de cada um </a:t>
            </a:r>
            <a:r>
              <a:rPr lang="pt-BR" dirty="0" smtClean="0"/>
              <a:t>deles  </a:t>
            </a:r>
            <a:r>
              <a:rPr lang="pt-BR" dirty="0"/>
              <a:t>é sugerir soluções, ouvir as soluções dos outros e poder ter as suas “rejeitadas”.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Eles </a:t>
            </a:r>
            <a:r>
              <a:rPr lang="pt-BR" dirty="0"/>
              <a:t>devem apresentar suas ideias, respeitar o momento de cada um e entender que se sua ideia for descartada, </a:t>
            </a:r>
            <a:r>
              <a:rPr lang="pt-BR" dirty="0" smtClean="0"/>
              <a:t>certamente </a:t>
            </a:r>
            <a:r>
              <a:rPr lang="pt-BR" dirty="0"/>
              <a:t>não deverá ser levado como algo pessoal.</a:t>
            </a:r>
            <a:endParaRPr lang="pt-BR" dirty="0"/>
          </a:p>
        </p:txBody>
      </p:sp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Brainstorming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96637" y="1997839"/>
            <a:ext cx="738441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Composição do </a:t>
            </a:r>
            <a:r>
              <a:rPr lang="pt-BR" sz="2800" b="1" dirty="0" smtClean="0"/>
              <a:t>Grupo Papel </a:t>
            </a:r>
            <a:r>
              <a:rPr lang="pt-BR" sz="2800" b="1" dirty="0"/>
              <a:t>do Secretário</a:t>
            </a:r>
            <a:r>
              <a:rPr lang="pt-BR" sz="2800" b="1" dirty="0" smtClean="0"/>
              <a:t>:  </a:t>
            </a:r>
            <a:endParaRPr lang="pt-BR" sz="2800" b="1" dirty="0" smtClean="0"/>
          </a:p>
          <a:p>
            <a:pPr algn="ctr"/>
            <a:endParaRPr lang="pt-BR" sz="2800" b="1" dirty="0"/>
          </a:p>
          <a:p>
            <a:r>
              <a:rPr lang="pt-BR" dirty="0" smtClean="0"/>
              <a:t>   O </a:t>
            </a:r>
            <a:r>
              <a:rPr lang="pt-BR" dirty="0"/>
              <a:t>secretário deve ter uma escrita rápida, afinal, terá que anotar uma infinidade de ideias sem perder os detalhes principais.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   Não </a:t>
            </a:r>
            <a:r>
              <a:rPr lang="pt-BR" dirty="0"/>
              <a:t>terá que escrever tudo exatamente da maneira que foi dito e deve também evitar ligar as ideias aos </a:t>
            </a:r>
            <a:r>
              <a:rPr lang="pt-BR" dirty="0" smtClean="0"/>
              <a:t>seus idealizadores</a:t>
            </a:r>
            <a:r>
              <a:rPr lang="pt-BR" dirty="0"/>
              <a:t>, visto que o anonimato encoraja.</a:t>
            </a:r>
            <a:endParaRPr lang="pt-BR" dirty="0"/>
          </a:p>
        </p:txBody>
      </p:sp>
      <p:sp>
        <p:nvSpPr>
          <p:cNvPr id="4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Brainstorming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4" y="1626499"/>
            <a:ext cx="7695525" cy="479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Mapa Mental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11504" y="1720840"/>
            <a:ext cx="72100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Mapa mental, ou mapa da mente[1] é um tipo de diagrama, sistematizado pelo psicólogo inglês Tony Buzan</a:t>
            </a:r>
            <a:r>
              <a:rPr lang="pt-BR" sz="2800" dirty="0" smtClean="0"/>
              <a:t>, voltado </a:t>
            </a:r>
            <a:r>
              <a:rPr lang="pt-BR" sz="2800" dirty="0"/>
              <a:t>para a gestão de informações, de conhecimento e de capital intelectual; para a compreensão </a:t>
            </a:r>
            <a:r>
              <a:rPr lang="pt-BR" sz="2800" dirty="0" smtClean="0"/>
              <a:t>e solução </a:t>
            </a:r>
            <a:r>
              <a:rPr lang="pt-BR" sz="2800" dirty="0"/>
              <a:t>de problemas; na memorização e aprendizado; na criação de manuais, livros e palestras; </a:t>
            </a:r>
            <a:r>
              <a:rPr lang="pt-BR" sz="2800" dirty="0" smtClean="0"/>
              <a:t>como </a:t>
            </a:r>
            <a:r>
              <a:rPr lang="pt-BR" sz="2800" dirty="0"/>
              <a:t>ferramenta de brainstorming (tempestade de ideias); e no auxílio da gestão estratégica de uma empresa ou negócio.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Mapa Mental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66443" y="1611905"/>
            <a:ext cx="78816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</a:t>
            </a:r>
            <a:r>
              <a:rPr lang="pt-BR" dirty="0" smtClean="0"/>
              <a:t>  </a:t>
            </a:r>
            <a:r>
              <a:rPr lang="pt-BR" sz="2400" dirty="0" smtClean="0"/>
              <a:t>Os </a:t>
            </a:r>
            <a:r>
              <a:rPr lang="pt-BR" sz="2400" dirty="0"/>
              <a:t>mapas mentais procuram representar, com o máximo de detalhes possíveis, o relacionamento </a:t>
            </a:r>
            <a:r>
              <a:rPr lang="pt-BR" sz="2400" dirty="0" smtClean="0"/>
              <a:t>conceitual existente </a:t>
            </a:r>
            <a:r>
              <a:rPr lang="pt-BR" sz="2400" dirty="0"/>
              <a:t>entre informações que normalmente estão fragmentadas, difusas e pulverizadas no </a:t>
            </a:r>
            <a:r>
              <a:rPr lang="pt-BR" sz="2400" dirty="0" smtClean="0"/>
              <a:t>ambiente operacional </a:t>
            </a:r>
            <a:r>
              <a:rPr lang="pt-BR" sz="2400" dirty="0"/>
              <a:t>ou corporativo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 </a:t>
            </a:r>
            <a:r>
              <a:rPr lang="pt-BR" sz="2400" dirty="0" smtClean="0"/>
              <a:t>  Trata-se </a:t>
            </a:r>
            <a:r>
              <a:rPr lang="pt-BR" sz="2400" dirty="0"/>
              <a:t>de uma ferramenta para ilustrar ideias e conceitos, </a:t>
            </a:r>
            <a:r>
              <a:rPr lang="pt-BR" sz="2400" dirty="0" smtClean="0"/>
              <a:t>dar-lhes forma </a:t>
            </a:r>
            <a:r>
              <a:rPr lang="pt-BR" sz="2400" dirty="0"/>
              <a:t>e contexto, traçar os relacionamentos de causa, efeito, simetria e/ou similaridade que existem </a:t>
            </a:r>
            <a:r>
              <a:rPr lang="pt-BR" sz="2400" dirty="0" smtClean="0"/>
              <a:t>entre </a:t>
            </a:r>
            <a:r>
              <a:rPr lang="pt-BR" sz="2400" dirty="0"/>
              <a:t>elas e torná-las mais palpáveis e mensuráveis, sobre os quais se possa planejar ações e </a:t>
            </a:r>
            <a:r>
              <a:rPr lang="pt-BR" sz="2400" dirty="0" smtClean="0"/>
              <a:t>estratégias </a:t>
            </a:r>
            <a:r>
              <a:rPr lang="pt-BR" sz="2400" dirty="0"/>
              <a:t>para alcançar objetivos específicos.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Método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42166" y="1582954"/>
            <a:ext cx="79059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   Os </a:t>
            </a:r>
            <a:r>
              <a:rPr lang="pt-BR" sz="2000" dirty="0"/>
              <a:t>desenhos feitos em um mapa mental partem de um único centro, a partir do qual são irradiadas as informações relacionadas.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   Podem </a:t>
            </a:r>
            <a:r>
              <a:rPr lang="pt-BR" sz="2000" dirty="0"/>
              <a:t>ser elaborados por meio de canetas coloridas sobre folhas de papel ou um programa de computador dedicado.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   Pode </a:t>
            </a:r>
            <a:r>
              <a:rPr lang="pt-BR" sz="2000" dirty="0"/>
              <a:t>ser aplicado a qualquer tarefa, atividade, profissional, ou lazer, de modo individual ou em grupo </a:t>
            </a:r>
            <a:r>
              <a:rPr lang="pt-BR" sz="2000" dirty="0" smtClean="0"/>
              <a:t>para planejar </a:t>
            </a:r>
            <a:r>
              <a:rPr lang="pt-BR" sz="2000" dirty="0"/>
              <a:t>qualquer tipo de evento. Trata-se de um método para planejamento e registro gráfico cada vez </a:t>
            </a:r>
            <a:r>
              <a:rPr lang="pt-BR" sz="2000" dirty="0" smtClean="0"/>
              <a:t>mais usado </a:t>
            </a:r>
            <a:r>
              <a:rPr lang="pt-BR" sz="2000" dirty="0"/>
              <a:t>em todas as áreas de conhecimento humano.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smtClean="0"/>
              <a:t>   Mapas </a:t>
            </a:r>
            <a:r>
              <a:rPr lang="pt-BR" sz="2000" dirty="0"/>
              <a:t>mentais são úteis não apenas para "decorar matéria", mas para registrar de forma inteligente e </a:t>
            </a:r>
            <a:r>
              <a:rPr lang="pt-BR" sz="2000" dirty="0" smtClean="0"/>
              <a:t>que </a:t>
            </a:r>
            <a:r>
              <a:rPr lang="pt-BR" sz="2000" dirty="0"/>
              <a:t>permita revisões ultra rápidas os assuntos compreendidos em forma de resumos, </a:t>
            </a:r>
            <a:r>
              <a:rPr lang="pt-BR" sz="2000" dirty="0" smtClean="0"/>
              <a:t>que </a:t>
            </a:r>
            <a:r>
              <a:rPr lang="pt-BR" sz="2000" dirty="0"/>
              <a:t>sintetizam o entendimento das matérias.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Método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96637" y="1854052"/>
            <a:ext cx="756605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   Buzan </a:t>
            </a:r>
            <a:r>
              <a:rPr lang="pt-BR" sz="2400" dirty="0"/>
              <a:t>sugere as seguintes diretrizes para a criação de mapas mentais</a:t>
            </a:r>
            <a:r>
              <a:rPr lang="pt-BR" sz="2400" dirty="0" smtClean="0"/>
              <a:t>: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   Iniciar </a:t>
            </a:r>
            <a:r>
              <a:rPr lang="pt-BR" sz="2400" dirty="0"/>
              <a:t>no centro com uma imagem do assunto, usando pelo menos três cores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   Use </a:t>
            </a:r>
            <a:r>
              <a:rPr lang="pt-BR" sz="2400" dirty="0"/>
              <a:t>imagens, símbolos, códigos e dimensões em todo o seu mapa mental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   Selecione </a:t>
            </a:r>
            <a:r>
              <a:rPr lang="pt-BR" sz="2400" dirty="0"/>
              <a:t>as palavras-chave e as escreva usando letras minúsculas ou maiúsculas.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Método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96637" y="1658867"/>
            <a:ext cx="73475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   Mantenha </a:t>
            </a:r>
            <a:r>
              <a:rPr lang="pt-BR" sz="2800" dirty="0"/>
              <a:t>o mapa mental claro, usando hierarquia radial, ordem numérica ou contornos para agrupar ramos</a:t>
            </a:r>
            <a:r>
              <a:rPr lang="pt-BR" sz="2800" dirty="0" smtClean="0"/>
              <a:t>.</a:t>
            </a:r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   Esta </a:t>
            </a:r>
            <a:r>
              <a:rPr lang="pt-BR" sz="2800" dirty="0"/>
              <a:t>lista é em si mais concisa do que a versão em prosa da mesma informação e o mapa mental destas orientações </a:t>
            </a:r>
            <a:r>
              <a:rPr lang="pt-BR" sz="2800" dirty="0" smtClean="0"/>
              <a:t>tem </a:t>
            </a:r>
            <a:r>
              <a:rPr lang="pt-BR" sz="2800" dirty="0"/>
              <a:t>em si a intenção de ser mais memorável e mais rápido para entender do que qualquer um na prosa ou lista.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Recursos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96636" y="2274838"/>
            <a:ext cx="782138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 </a:t>
            </a:r>
            <a:r>
              <a:rPr lang="pt-BR" sz="2800" dirty="0" smtClean="0"/>
              <a:t>  Mapas </a:t>
            </a:r>
            <a:r>
              <a:rPr lang="pt-BR" sz="2800" dirty="0"/>
              <a:t>mentais são, aparentemente, </a:t>
            </a:r>
            <a:r>
              <a:rPr lang="pt-BR" sz="2800" dirty="0" smtClean="0"/>
              <a:t>semelhantes </a:t>
            </a:r>
            <a:r>
              <a:rPr lang="pt-BR" sz="2800" dirty="0"/>
              <a:t>aos mapas conceituais</a:t>
            </a:r>
            <a:r>
              <a:rPr lang="pt-BR" sz="2800" dirty="0" smtClean="0"/>
              <a:t>.</a:t>
            </a:r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   </a:t>
            </a:r>
            <a:r>
              <a:rPr lang="pt-BR" sz="2800" dirty="0"/>
              <a:t>Contudo, os mapas conceituais </a:t>
            </a:r>
            <a:r>
              <a:rPr lang="pt-BR" sz="2800" dirty="0" smtClean="0"/>
              <a:t>são </a:t>
            </a:r>
            <a:r>
              <a:rPr lang="pt-BR" sz="2800" dirty="0"/>
              <a:t>estruturados com base em relações entre </a:t>
            </a:r>
            <a:r>
              <a:rPr lang="pt-BR" sz="2800" dirty="0" smtClean="0"/>
              <a:t>conceitos,explicitadas </a:t>
            </a:r>
            <a:r>
              <a:rPr lang="pt-BR" sz="2800" dirty="0"/>
              <a:t>por frases de ligação, </a:t>
            </a:r>
            <a:r>
              <a:rPr lang="pt-BR" sz="2800" dirty="0" smtClean="0"/>
              <a:t>formando proposições</a:t>
            </a:r>
            <a:r>
              <a:rPr lang="pt-BR" sz="2800" dirty="0"/>
              <a:t>, as quais são passíveis de análise lógica.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13280</Words>
  <Application>WPS Presentation</Application>
  <PresentationFormat>Apresentação na tela (4:3)</PresentationFormat>
  <Paragraphs>308</Paragraphs>
  <Slides>33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Tema do Office</vt:lpstr>
      <vt:lpstr>UC 01 - Define os objetivos do projeto, de acordo com as necessidades do cliente e público-alvo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tidas</cp:lastModifiedBy>
  <cp:revision>41</cp:revision>
  <dcterms:created xsi:type="dcterms:W3CDTF">2020-08-21T15:35:00Z</dcterms:created>
  <dcterms:modified xsi:type="dcterms:W3CDTF">2022-03-07T21:09:42Z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8549F1A98DC9482ABFB72B4E95F164C7</vt:lpwstr>
  </property>
  <property fmtid="{D5CDD505-2E9C-101B-9397-08002B2CF9AE}" pid="3" name="KSOProductBuildVer">
    <vt:lpwstr>1046-11.2.0.10463</vt:lpwstr>
  </property>
</Properties>
</file>