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8" r:id="rId2"/>
    <p:sldId id="261" r:id="rId3"/>
    <p:sldId id="260" r:id="rId4"/>
    <p:sldId id="257" r:id="rId5"/>
    <p:sldId id="258" r:id="rId6"/>
    <p:sldId id="295" r:id="rId7"/>
    <p:sldId id="271" r:id="rId8"/>
    <p:sldId id="272" r:id="rId9"/>
    <p:sldId id="273" r:id="rId10"/>
    <p:sldId id="274" r:id="rId11"/>
    <p:sldId id="275" r:id="rId12"/>
    <p:sldId id="263" r:id="rId13"/>
    <p:sldId id="265" r:id="rId14"/>
    <p:sldId id="264" r:id="rId15"/>
    <p:sldId id="266" r:id="rId16"/>
    <p:sldId id="267" r:id="rId17"/>
    <p:sldId id="268" r:id="rId18"/>
    <p:sldId id="269" r:id="rId19"/>
    <p:sldId id="270" r:id="rId20"/>
    <p:sldId id="292" r:id="rId21"/>
    <p:sldId id="293" r:id="rId22"/>
    <p:sldId id="294" r:id="rId23"/>
    <p:sldId id="291" r:id="rId24"/>
    <p:sldId id="287" r:id="rId25"/>
    <p:sldId id="277" r:id="rId26"/>
    <p:sldId id="278" r:id="rId27"/>
    <p:sldId id="279" r:id="rId28"/>
    <p:sldId id="280" r:id="rId29"/>
    <p:sldId id="281" r:id="rId30"/>
    <p:sldId id="282" r:id="rId31"/>
    <p:sldId id="285" r:id="rId32"/>
    <p:sldId id="284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A717"/>
    <a:srgbClr val="231E8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90" d="100"/>
          <a:sy n="90" d="100"/>
        </p:scale>
        <p:origin x="54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D51960-A586-4096-8C2C-C8AA09E5BA1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E498FE-B91C-43A9-BBC2-19F9DEAEF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51960-A586-4096-8C2C-C8AA09E5BA1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498FE-B91C-43A9-BBC2-19F9DEAEF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51960-A586-4096-8C2C-C8AA09E5BA1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498FE-B91C-43A9-BBC2-19F9DEAEF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51960-A586-4096-8C2C-C8AA09E5BA1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498FE-B91C-43A9-BBC2-19F9DEAEF6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51960-A586-4096-8C2C-C8AA09E5BA1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498FE-B91C-43A9-BBC2-19F9DEAEF6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51960-A586-4096-8C2C-C8AA09E5BA1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498FE-B91C-43A9-BBC2-19F9DEAEF6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51960-A586-4096-8C2C-C8AA09E5BA1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498FE-B91C-43A9-BBC2-19F9DEAEF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51960-A586-4096-8C2C-C8AA09E5BA1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498FE-B91C-43A9-BBC2-19F9DEAEF6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51960-A586-4096-8C2C-C8AA09E5BA1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498FE-B91C-43A9-BBC2-19F9DEAEF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DD51960-A586-4096-8C2C-C8AA09E5BA1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498FE-B91C-43A9-BBC2-19F9DEAEF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D51960-A586-4096-8C2C-C8AA09E5BA1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E498FE-B91C-43A9-BBC2-19F9DEAEF6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D51960-A586-4096-8C2C-C8AA09E5BA1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EE498FE-B91C-43A9-BBC2-19F9DEAEF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/>
              <a:t>JPregel</a:t>
            </a:r>
            <a:endParaRPr lang="en-US" sz="5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4210496"/>
            <a:ext cx="77724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Manasa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Chandrashekar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Kowshik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Prakasam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Performs a sequence of iterations called </a:t>
            </a:r>
            <a:r>
              <a:rPr lang="en-US" dirty="0" err="1" smtClean="0"/>
              <a:t>supersteps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every </a:t>
            </a:r>
            <a:r>
              <a:rPr lang="en-US" dirty="0" err="1" smtClean="0"/>
              <a:t>superstep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A user defined function specifies the behavior at every vertex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Every vertex reads messages sent to it in the previous </a:t>
            </a:r>
            <a:r>
              <a:rPr lang="en-US" dirty="0" err="1" smtClean="0"/>
              <a:t>superstep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Pregel</a:t>
            </a:r>
            <a:r>
              <a:rPr lang="en-US" dirty="0" smtClean="0"/>
              <a:t> Computation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a </a:t>
            </a:r>
            <a:r>
              <a:rPr lang="en-US" dirty="0" err="1" smtClean="0"/>
              <a:t>superstep</a:t>
            </a:r>
            <a:r>
              <a:rPr lang="en-US" dirty="0" smtClean="0"/>
              <a:t>, every vertex sends messages to other vertices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messages will be read in the next </a:t>
            </a:r>
            <a:r>
              <a:rPr lang="en-US" dirty="0" err="1" smtClean="0"/>
              <a:t>superstep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Algorithm terminates when all the vertices vote to halt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Pregel</a:t>
            </a:r>
            <a:r>
              <a:rPr lang="en-US" dirty="0" smtClean="0"/>
              <a:t> Computation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JPregel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52578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2209800"/>
            <a:ext cx="525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0" y="182880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 class </a:t>
            </a:r>
            <a:r>
              <a:rPr lang="en-US" b="1" dirty="0" smtClean="0"/>
              <a:t>Vertex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2362200"/>
            <a:ext cx="5867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accent2"/>
                </a:solidFill>
              </a:rPr>
              <a:t>abstract void compute( );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r>
              <a:rPr lang="en-US" sz="1600" dirty="0" smtClean="0">
                <a:solidFill>
                  <a:srgbClr val="0070C0"/>
                </a:solidFill>
              </a:rPr>
              <a:t>final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getVertexID</a:t>
            </a:r>
            <a:r>
              <a:rPr lang="en-US" sz="1600" dirty="0" smtClean="0">
                <a:solidFill>
                  <a:srgbClr val="0070C0"/>
                </a:solidFill>
              </a:rPr>
              <a:t>( );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final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getSuperStep</a:t>
            </a:r>
            <a:r>
              <a:rPr lang="en-US" sz="1600" dirty="0" smtClean="0">
                <a:solidFill>
                  <a:srgbClr val="0070C0"/>
                </a:solidFill>
              </a:rPr>
              <a:t>( );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final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getNumVertices</a:t>
            </a:r>
            <a:r>
              <a:rPr lang="en-US" sz="1600" dirty="0" smtClean="0">
                <a:solidFill>
                  <a:srgbClr val="0070C0"/>
                </a:solidFill>
              </a:rPr>
              <a:t>( );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final double </a:t>
            </a:r>
            <a:r>
              <a:rPr lang="en-US" sz="1600" dirty="0" err="1" smtClean="0">
                <a:solidFill>
                  <a:srgbClr val="0070C0"/>
                </a:solidFill>
              </a:rPr>
              <a:t>getValue</a:t>
            </a:r>
            <a:r>
              <a:rPr lang="en-US" sz="1600" dirty="0" smtClean="0">
                <a:solidFill>
                  <a:srgbClr val="0070C0"/>
                </a:solidFill>
              </a:rPr>
              <a:t>( );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final void </a:t>
            </a:r>
            <a:r>
              <a:rPr lang="en-US" sz="1600" dirty="0" err="1" smtClean="0">
                <a:solidFill>
                  <a:srgbClr val="0070C0"/>
                </a:solidFill>
              </a:rPr>
              <a:t>setValue</a:t>
            </a:r>
            <a:r>
              <a:rPr lang="en-US" sz="1600" dirty="0" smtClean="0">
                <a:solidFill>
                  <a:srgbClr val="0070C0"/>
                </a:solidFill>
              </a:rPr>
              <a:t>(double value);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final List&lt;Edge&gt; </a:t>
            </a:r>
            <a:r>
              <a:rPr lang="en-US" sz="1600" dirty="0" err="1" smtClean="0">
                <a:solidFill>
                  <a:srgbClr val="0070C0"/>
                </a:solidFill>
              </a:rPr>
              <a:t>getEdges</a:t>
            </a:r>
            <a:r>
              <a:rPr lang="en-US" sz="1600" dirty="0" smtClean="0">
                <a:solidFill>
                  <a:srgbClr val="0070C0"/>
                </a:solidFill>
              </a:rPr>
              <a:t>( );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endParaRPr lang="en-US" sz="1600" dirty="0" smtClean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231E86"/>
                </a:solidFill>
              </a:rPr>
              <a:t>final void </a:t>
            </a:r>
            <a:r>
              <a:rPr lang="en-US" sz="1600" dirty="0" err="1" smtClean="0">
                <a:solidFill>
                  <a:srgbClr val="231E86"/>
                </a:solidFill>
              </a:rPr>
              <a:t>sendMessage</a:t>
            </a:r>
            <a:r>
              <a:rPr lang="en-US" sz="1600" dirty="0" smtClean="0">
                <a:solidFill>
                  <a:srgbClr val="231E86"/>
                </a:solidFill>
              </a:rPr>
              <a:t>(Edge e, double </a:t>
            </a:r>
            <a:r>
              <a:rPr lang="en-US" sz="1600" dirty="0" err="1" smtClean="0">
                <a:solidFill>
                  <a:srgbClr val="231E86"/>
                </a:solidFill>
              </a:rPr>
              <a:t>msgValue</a:t>
            </a:r>
            <a:r>
              <a:rPr lang="en-US" sz="1600" dirty="0" smtClean="0">
                <a:solidFill>
                  <a:srgbClr val="231E86"/>
                </a:solidFill>
              </a:rPr>
              <a:t>);</a:t>
            </a:r>
          </a:p>
          <a:p>
            <a:endParaRPr lang="en-US" sz="1600" dirty="0" smtClean="0">
              <a:solidFill>
                <a:srgbClr val="231E86"/>
              </a:solidFill>
            </a:endParaRPr>
          </a:p>
          <a:p>
            <a:r>
              <a:rPr lang="en-US" sz="1600" dirty="0" smtClean="0">
                <a:solidFill>
                  <a:schemeClr val="accent2"/>
                </a:solidFill>
              </a:rPr>
              <a:t>abstract void </a:t>
            </a:r>
            <a:r>
              <a:rPr lang="en-US" sz="1600" dirty="0" err="1" smtClean="0">
                <a:solidFill>
                  <a:schemeClr val="accent2"/>
                </a:solidFill>
              </a:rPr>
              <a:t>writeSolution</a:t>
            </a:r>
            <a:r>
              <a:rPr lang="en-US" sz="1600" dirty="0" smtClean="0">
                <a:solidFill>
                  <a:schemeClr val="accent2"/>
                </a:solidFill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</a:rPr>
              <a:t>OutputStream</a:t>
            </a:r>
            <a:r>
              <a:rPr lang="en-US" sz="1600" dirty="0" smtClean="0">
                <a:solidFill>
                  <a:schemeClr val="accent2"/>
                </a:solidFill>
              </a:rPr>
              <a:t> o);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57600" y="2590800"/>
            <a:ext cx="2895600" cy="1588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05600" y="19812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writes code to be run on every vertex in input graph </a:t>
            </a:r>
            <a:endParaRPr lang="en-US" dirty="0"/>
          </a:p>
        </p:txBody>
      </p:sp>
      <p:sp>
        <p:nvSpPr>
          <p:cNvPr id="26" name="Right Brace 25"/>
          <p:cNvSpPr/>
          <p:nvPr/>
        </p:nvSpPr>
        <p:spPr>
          <a:xfrm>
            <a:off x="6096000" y="3048000"/>
            <a:ext cx="381000" cy="1828800"/>
          </a:xfrm>
          <a:prstGeom prst="rightBrace">
            <a:avLst/>
          </a:prstGeom>
          <a:noFill/>
          <a:ln w="19050" cmpd="sng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705600" y="3733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Utility methods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41" idx="1"/>
          </p:cNvCxnSpPr>
          <p:nvPr/>
        </p:nvCxnSpPr>
        <p:spPr>
          <a:xfrm flipV="1">
            <a:off x="4648200" y="3876765"/>
            <a:ext cx="1524000" cy="1076235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72200" y="32766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compute( ) uses this to send messages to other vertices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410200" y="4724400"/>
            <a:ext cx="990600" cy="990600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77000" y="37338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writes code to dump solution from every vertex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25" grpId="0"/>
      <p:bldP spid="25" grpId="1"/>
      <p:bldP spid="26" grpId="0" animBg="1"/>
      <p:bldP spid="26" grpId="1" animBg="1"/>
      <p:bldP spid="27" grpId="1"/>
      <p:bldP spid="27" grpId="2"/>
      <p:bldP spid="41" grpId="0"/>
      <p:bldP spid="41" grpId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429000" y="1600200"/>
            <a:ext cx="3200400" cy="4724400"/>
            <a:chOff x="3429000" y="1600200"/>
            <a:chExt cx="3200400" cy="4724400"/>
          </a:xfrm>
        </p:grpSpPr>
        <p:sp>
          <p:nvSpPr>
            <p:cNvPr id="14" name="Rectangle 13"/>
            <p:cNvSpPr/>
            <p:nvPr/>
          </p:nvSpPr>
          <p:spPr>
            <a:xfrm>
              <a:off x="3429000" y="1600200"/>
              <a:ext cx="2667000" cy="533400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29000" y="2133600"/>
              <a:ext cx="3200400" cy="4191000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0" y="1676400"/>
              <a:ext cx="1638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Application.jar</a:t>
              </a:r>
              <a:endParaRPr lang="en-US" sz="1600" b="1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Packaging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86200" y="2438400"/>
            <a:ext cx="990600" cy="762000"/>
            <a:chOff x="3886200" y="2438400"/>
            <a:chExt cx="990600" cy="762000"/>
          </a:xfrm>
        </p:grpSpPr>
        <p:sp>
          <p:nvSpPr>
            <p:cNvPr id="4" name="Rectangle 3"/>
            <p:cNvSpPr/>
            <p:nvPr/>
          </p:nvSpPr>
          <p:spPr>
            <a:xfrm>
              <a:off x="3886200" y="2438400"/>
              <a:ext cx="990600" cy="762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886200" y="2819400"/>
              <a:ext cx="990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962400" y="2514600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Vertex</a:t>
              </a:r>
              <a:endParaRPr lang="en-US" sz="14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33800" y="3200400"/>
            <a:ext cx="2514600" cy="2895600"/>
            <a:chOff x="3733800" y="3200400"/>
            <a:chExt cx="2514600" cy="2895600"/>
          </a:xfrm>
        </p:grpSpPr>
        <p:cxnSp>
          <p:nvCxnSpPr>
            <p:cNvPr id="7" name="Straight Arrow Connector 6"/>
            <p:cNvCxnSpPr/>
            <p:nvPr/>
          </p:nvCxnSpPr>
          <p:spPr>
            <a:xfrm rot="5400000">
              <a:off x="4039394" y="3504406"/>
              <a:ext cx="609600" cy="1588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3733800" y="3810000"/>
              <a:ext cx="2514600" cy="228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0" y="3886200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ClientVertex</a:t>
              </a:r>
              <a:endParaRPr lang="en-US" sz="1400" b="1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733800" y="4191000"/>
              <a:ext cx="2514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86200" y="4267200"/>
              <a:ext cx="213360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@Override</a:t>
              </a:r>
            </a:p>
            <a:p>
              <a:r>
                <a:rPr lang="en-US" sz="1100" dirty="0" smtClean="0"/>
                <a:t>public void compute( )</a:t>
              </a:r>
            </a:p>
            <a:p>
              <a:r>
                <a:rPr lang="en-US" sz="1100" dirty="0" smtClean="0"/>
                <a:t>{</a:t>
              </a:r>
              <a:endParaRPr lang="en-US" sz="1100" dirty="0" smtClean="0"/>
            </a:p>
            <a:p>
              <a:r>
                <a:rPr lang="en-US" sz="1100" dirty="0" smtClean="0"/>
                <a:t>   ..</a:t>
              </a:r>
            </a:p>
            <a:p>
              <a:r>
                <a:rPr lang="en-US" sz="1100" dirty="0" smtClean="0"/>
                <a:t>}</a:t>
              </a:r>
            </a:p>
            <a:p>
              <a:r>
                <a:rPr lang="en-US" sz="1100" dirty="0" smtClean="0"/>
                <a:t>@Override</a:t>
              </a:r>
            </a:p>
            <a:p>
              <a:r>
                <a:rPr lang="en-US" sz="1100" dirty="0" smtClean="0"/>
                <a:t>public void </a:t>
              </a:r>
              <a:r>
                <a:rPr lang="en-US" sz="1100" dirty="0" err="1" smtClean="0"/>
                <a:t>writeSolution</a:t>
              </a:r>
              <a:r>
                <a:rPr lang="en-US" sz="1100" dirty="0" smtClean="0"/>
                <a:t>(...)</a:t>
              </a:r>
              <a:endParaRPr lang="en-US" sz="1100" dirty="0" smtClean="0"/>
            </a:p>
            <a:p>
              <a:r>
                <a:rPr lang="en-US" sz="1100" dirty="0" smtClean="0"/>
                <a:t>{</a:t>
              </a:r>
            </a:p>
            <a:p>
              <a:r>
                <a:rPr lang="en-US" sz="1100" dirty="0" smtClean="0"/>
                <a:t>   ..</a:t>
              </a:r>
            </a:p>
            <a:p>
              <a:r>
                <a:rPr lang="en-US" sz="1100" dirty="0" smtClean="0"/>
                <a:t>}</a:t>
              </a:r>
              <a:endParaRPr lang="en-US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Design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33400" y="2819400"/>
            <a:ext cx="8001000" cy="304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066800" y="3048000"/>
            <a:ext cx="6019800" cy="2438400"/>
            <a:chOff x="1066800" y="3048000"/>
            <a:chExt cx="6019800" cy="2438400"/>
          </a:xfrm>
        </p:grpSpPr>
        <p:grpSp>
          <p:nvGrpSpPr>
            <p:cNvPr id="51" name="Group 50"/>
            <p:cNvGrpSpPr/>
            <p:nvPr/>
          </p:nvGrpSpPr>
          <p:grpSpPr>
            <a:xfrm>
              <a:off x="3429000" y="3048000"/>
              <a:ext cx="1524000" cy="685800"/>
              <a:chOff x="3429000" y="1828800"/>
              <a:chExt cx="1524000" cy="6858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429000" y="1828800"/>
                <a:ext cx="14478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657600" y="1981200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Master</a:t>
                </a:r>
                <a:endParaRPr lang="en-US" b="1" dirty="0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1066800" y="4953000"/>
              <a:ext cx="11430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Worker Manager 1</a:t>
              </a:r>
              <a:endParaRPr lang="en-US" sz="1400" b="1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581400" y="4953000"/>
              <a:ext cx="11430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Worker Manager 2</a:t>
              </a:r>
              <a:endParaRPr lang="en-US" sz="1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43600" y="4953000"/>
              <a:ext cx="11430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Worker Manager N</a:t>
              </a:r>
              <a:endParaRPr lang="en-US" sz="1400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0292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5626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5400000">
              <a:off x="2180360" y="3756314"/>
              <a:ext cx="1226129" cy="1167247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16200000" flipH="1">
              <a:off x="3575266" y="4337266"/>
              <a:ext cx="1184564" cy="46904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4876800" y="3733800"/>
              <a:ext cx="1524000" cy="114300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5299364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3276600" y="1447800"/>
            <a:ext cx="1981200" cy="457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Application.jar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5" name="Down Arrow 104"/>
          <p:cNvSpPr/>
          <p:nvPr/>
        </p:nvSpPr>
        <p:spPr>
          <a:xfrm>
            <a:off x="4267200" y="1981200"/>
            <a:ext cx="76200" cy="762000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400800" y="3200400"/>
            <a:ext cx="1708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JPregel</a:t>
            </a:r>
            <a:endParaRPr lang="en-US" sz="3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4509655" y="2105891"/>
            <a:ext cx="238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Copied to </a:t>
            </a:r>
            <a:r>
              <a:rPr lang="en-US" sz="1200" dirty="0" err="1" smtClean="0"/>
              <a:t>JPregel’s</a:t>
            </a:r>
            <a:r>
              <a:rPr lang="en-US" sz="1200" dirty="0" smtClean="0"/>
              <a:t> </a:t>
            </a:r>
            <a:r>
              <a:rPr lang="en-US" sz="1200" dirty="0" err="1" smtClean="0"/>
              <a:t>classpath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04" grpId="0" animBg="1"/>
      <p:bldP spid="105" grpId="0" animBg="1"/>
      <p:bldP spid="106" grpId="0"/>
      <p:bldP spid="10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: Master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4114800" cy="44958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371600" y="2133600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 input graph into chunks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438400"/>
            <a:ext cx="3294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Initialize worker managers with partitions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253836" y="3131127"/>
            <a:ext cx="3257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for each worker manager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begin Nth </a:t>
            </a:r>
            <a:r>
              <a:rPr lang="en-US" sz="1200" dirty="0" err="1" smtClean="0"/>
              <a:t>superstep</a:t>
            </a:r>
            <a:r>
              <a:rPr lang="en-US" sz="1200" dirty="0" smtClean="0"/>
              <a:t>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}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wait until </a:t>
            </a:r>
            <a:r>
              <a:rPr lang="en-US" sz="1200" dirty="0" err="1" smtClean="0"/>
              <a:t>superstep</a:t>
            </a:r>
            <a:r>
              <a:rPr lang="en-US" sz="1200" dirty="0" smtClean="0"/>
              <a:t> is over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} until(there are active worker managers)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177636" y="5036127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each active worker manager 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write solutions</a:t>
            </a:r>
          </a:p>
          <a:p>
            <a:r>
              <a:rPr lang="en-US" sz="1200" dirty="0"/>
              <a:t> }</a:t>
            </a:r>
          </a:p>
        </p:txBody>
      </p:sp>
      <p:sp>
        <p:nvSpPr>
          <p:cNvPr id="11" name="Down Arrow 10"/>
          <p:cNvSpPr/>
          <p:nvPr/>
        </p:nvSpPr>
        <p:spPr>
          <a:xfrm flipH="1">
            <a:off x="2625436" y="2750127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Down Arrow 11"/>
          <p:cNvSpPr/>
          <p:nvPr/>
        </p:nvSpPr>
        <p:spPr>
          <a:xfrm flipH="1">
            <a:off x="2625434" y="4578927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1828800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3600" y="1447800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Main Thread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5867400" y="2819400"/>
            <a:ext cx="2667000" cy="15240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77000" y="2895600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Child Thread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34290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Ping each worker manager to check if it </a:t>
            </a:r>
          </a:p>
          <a:p>
            <a:r>
              <a:rPr lang="en-US" sz="1600" dirty="0" smtClean="0"/>
              <a:t>is alive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4876800" y="35814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1" grpId="0" animBg="1"/>
      <p:bldP spid="12" grpId="0" animBg="1"/>
      <p:bldP spid="18" grpId="0"/>
      <p:bldP spid="19" grpId="0" animBg="1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: Worker Manager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3075709" y="2251364"/>
            <a:ext cx="1905000" cy="102523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75709" y="4384964"/>
            <a:ext cx="1981200" cy="152400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29200" y="1600200"/>
            <a:ext cx="1447800" cy="11430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5285509" y="1717964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Thread 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257800" y="2133600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Worker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5056909" y="3394364"/>
            <a:ext cx="1447800" cy="11430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5334000" y="3962400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Worker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5056909" y="5375564"/>
            <a:ext cx="1447800" cy="11430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TextBox 33"/>
          <p:cNvSpPr txBox="1"/>
          <p:nvPr/>
        </p:nvSpPr>
        <p:spPr>
          <a:xfrm>
            <a:off x="5334000" y="5943600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Worker</a:t>
            </a:r>
            <a:endParaRPr lang="en-US" sz="1600" dirty="0"/>
          </a:p>
        </p:txBody>
      </p:sp>
      <p:sp>
        <p:nvSpPr>
          <p:cNvPr id="38" name="Oval 37"/>
          <p:cNvSpPr/>
          <p:nvPr/>
        </p:nvSpPr>
        <p:spPr>
          <a:xfrm>
            <a:off x="5701146" y="49114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7150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520238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42109" y="3241964"/>
            <a:ext cx="2133600" cy="11430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cmpd="sng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TextBox 52"/>
          <p:cNvSpPr txBox="1"/>
          <p:nvPr/>
        </p:nvSpPr>
        <p:spPr>
          <a:xfrm>
            <a:off x="1371600" y="335280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Main Thread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170709" y="3851564"/>
            <a:ext cx="1810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Worker Manager</a:t>
            </a:r>
            <a:endParaRPr lang="en-US" sz="1600" dirty="0"/>
          </a:p>
        </p:txBody>
      </p:sp>
      <p:cxnSp>
        <p:nvCxnSpPr>
          <p:cNvPr id="67" name="Straight Arrow Connector 66"/>
          <p:cNvCxnSpPr/>
          <p:nvPr/>
        </p:nvCxnSpPr>
        <p:spPr>
          <a:xfrm rot="10800000" flipV="1">
            <a:off x="3075709" y="3851564"/>
            <a:ext cx="1981200" cy="3463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334000" y="3505200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Thread 2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334000" y="548640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Thread 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0" grpId="0"/>
      <p:bldP spid="27" grpId="0" animBg="1"/>
      <p:bldP spid="30" grpId="0"/>
      <p:bldP spid="31" grpId="0" animBg="1"/>
      <p:bldP spid="34" grpId="0"/>
      <p:bldP spid="38" grpId="0" animBg="1"/>
      <p:bldP spid="39" grpId="0" animBg="1"/>
      <p:bldP spid="40" grpId="0" animBg="1"/>
      <p:bldP spid="51" grpId="0" animBg="1"/>
      <p:bldP spid="53" grpId="0"/>
      <p:bldP spid="54" grpId="0"/>
      <p:bldP spid="70" grpId="0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: Worker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505200"/>
            <a:ext cx="2133600" cy="11430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cmpd="sng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762000" y="358140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Main Thread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038600"/>
            <a:ext cx="1810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Worker Manager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33800" y="2895600"/>
            <a:ext cx="3283527" cy="2424545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4959928" y="2971801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Worker 2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93128" y="3505201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void run( ) {</a:t>
            </a:r>
          </a:p>
          <a:p>
            <a:r>
              <a:rPr lang="en-US" sz="1400" dirty="0" smtClean="0"/>
              <a:t>   while (true) {</a:t>
            </a:r>
          </a:p>
          <a:p>
            <a:r>
              <a:rPr lang="en-US" sz="1400" dirty="0" smtClean="0"/>
              <a:t>      if (</a:t>
            </a:r>
            <a:r>
              <a:rPr lang="en-US" sz="1400" dirty="0" err="1" smtClean="0"/>
              <a:t>isActive</a:t>
            </a:r>
            <a:r>
              <a:rPr lang="en-US" sz="1400" dirty="0" smtClean="0"/>
              <a:t>( ))</a:t>
            </a:r>
          </a:p>
          <a:p>
            <a:r>
              <a:rPr lang="en-US" sz="1400" dirty="0" smtClean="0"/>
              <a:t>           for each partition p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for each vertex v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</a:t>
            </a:r>
            <a:r>
              <a:rPr lang="en-US" sz="1400" dirty="0" err="1" smtClean="0"/>
              <a:t>v.compute</a:t>
            </a:r>
            <a:r>
              <a:rPr lang="en-US" sz="1400" dirty="0" smtClean="0"/>
              <a:t>( );                 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}</a:t>
            </a:r>
          </a:p>
        </p:txBody>
      </p:sp>
      <p:cxnSp>
        <p:nvCxnSpPr>
          <p:cNvPr id="17" name="Straight Arrow Connector 16"/>
          <p:cNvCxnSpPr>
            <a:stCxn id="8" idx="1"/>
          </p:cNvCxnSpPr>
          <p:nvPr/>
        </p:nvCxnSpPr>
        <p:spPr>
          <a:xfrm rot="10800000" flipV="1">
            <a:off x="2535382" y="4107873"/>
            <a:ext cx="1198418" cy="3463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38400" y="1905000"/>
            <a:ext cx="914400" cy="4572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2916382" y="202276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500745" y="1995055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Worker 1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362200" y="5638800"/>
            <a:ext cx="914400" cy="4572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2840182" y="575656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424545" y="5728855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Worker N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357747" y="2417618"/>
            <a:ext cx="1087580" cy="1018309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406236" y="4682837"/>
            <a:ext cx="935182" cy="914399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 animBg="1"/>
      <p:bldP spid="10" grpId="0"/>
      <p:bldP spid="23" grpId="0" animBg="1"/>
      <p:bldP spid="25" grpId="0"/>
      <p:bldP spid="26" grpId="0" animBg="1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: Communicator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1371600" y="2854036"/>
            <a:ext cx="665018" cy="57496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1205347" y="4128653"/>
            <a:ext cx="983674" cy="651166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7200" y="3429000"/>
            <a:ext cx="914400" cy="5334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cmpd="sng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TextBox 52"/>
          <p:cNvSpPr txBox="1"/>
          <p:nvPr/>
        </p:nvSpPr>
        <p:spPr>
          <a:xfrm>
            <a:off x="533400" y="350520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Worker </a:t>
            </a:r>
          </a:p>
          <a:p>
            <a:r>
              <a:rPr lang="en-US" sz="1200" dirty="0" smtClean="0"/>
              <a:t>Manager</a:t>
            </a:r>
            <a:endParaRPr lang="en-US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 rot="10800000">
            <a:off x="1392387" y="3699164"/>
            <a:ext cx="658086" cy="1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057400" y="2590800"/>
            <a:ext cx="914400" cy="4572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2535382" y="270856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119745" y="2680855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Worker 1</a:t>
            </a:r>
            <a:endParaRPr lang="en-US" sz="1200" dirty="0"/>
          </a:p>
        </p:txBody>
      </p:sp>
      <p:sp>
        <p:nvSpPr>
          <p:cNvPr id="76" name="Oval 75"/>
          <p:cNvSpPr/>
          <p:nvPr/>
        </p:nvSpPr>
        <p:spPr>
          <a:xfrm>
            <a:off x="2486891" y="444038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Oval 76"/>
          <p:cNvSpPr/>
          <p:nvPr/>
        </p:nvSpPr>
        <p:spPr>
          <a:xfrm>
            <a:off x="2486891" y="419792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0" name="Rectangle 79"/>
          <p:cNvSpPr/>
          <p:nvPr/>
        </p:nvSpPr>
        <p:spPr>
          <a:xfrm>
            <a:off x="2057400" y="3498272"/>
            <a:ext cx="914400" cy="4572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1" name="TextBox 80"/>
          <p:cNvSpPr txBox="1"/>
          <p:nvPr/>
        </p:nvSpPr>
        <p:spPr>
          <a:xfrm>
            <a:off x="2535382" y="361603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119745" y="3588327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Worker 2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2057400" y="4731327"/>
            <a:ext cx="914400" cy="4572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TextBox 84"/>
          <p:cNvSpPr txBox="1"/>
          <p:nvPr/>
        </p:nvSpPr>
        <p:spPr>
          <a:xfrm>
            <a:off x="2535382" y="484909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2119745" y="4821382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Worker N</a:t>
            </a:r>
            <a:endParaRPr lang="en-US" sz="1200" dirty="0"/>
          </a:p>
        </p:txBody>
      </p:sp>
      <p:sp>
        <p:nvSpPr>
          <p:cNvPr id="89" name="Rectangle 88"/>
          <p:cNvSpPr/>
          <p:nvPr/>
        </p:nvSpPr>
        <p:spPr>
          <a:xfrm>
            <a:off x="4038600" y="3124200"/>
            <a:ext cx="1600200" cy="1219200"/>
          </a:xfrm>
          <a:prstGeom prst="rect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16200000" scaled="0"/>
            <a:tileRect/>
          </a:gradFill>
          <a:ln cmpd="sng">
            <a:solidFill>
              <a:srgbClr val="BFA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1" name="TextBox 90"/>
          <p:cNvSpPr txBox="1"/>
          <p:nvPr/>
        </p:nvSpPr>
        <p:spPr>
          <a:xfrm>
            <a:off x="4419599" y="335280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Thread</a:t>
            </a:r>
            <a:endParaRPr 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4114799" y="3733800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Communicator</a:t>
            </a:r>
            <a:endParaRPr lang="en-US" sz="1400" dirty="0"/>
          </a:p>
        </p:txBody>
      </p:sp>
      <p:cxnSp>
        <p:nvCxnSpPr>
          <p:cNvPr id="103" name="Straight Arrow Connector 102"/>
          <p:cNvCxnSpPr/>
          <p:nvPr/>
        </p:nvCxnSpPr>
        <p:spPr>
          <a:xfrm rot="10800000" flipV="1">
            <a:off x="2985660" y="3713018"/>
            <a:ext cx="1032158" cy="2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0800000">
            <a:off x="2971800" y="2819402"/>
            <a:ext cx="1066800" cy="457198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 flipV="1">
            <a:off x="2999520" y="4191000"/>
            <a:ext cx="1039081" cy="755074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447513">
            <a:off x="3103155" y="276576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Messages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048000" y="3429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Messages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 rot="19590433">
            <a:off x="2979032" y="433713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Messages</a:t>
            </a:r>
            <a:endParaRPr lang="en-US" sz="1200" dirty="0"/>
          </a:p>
        </p:txBody>
      </p:sp>
      <p:cxnSp>
        <p:nvCxnSpPr>
          <p:cNvPr id="122" name="Straight Arrow Connector 121"/>
          <p:cNvCxnSpPr/>
          <p:nvPr/>
        </p:nvCxnSpPr>
        <p:spPr>
          <a:xfrm rot="5400000">
            <a:off x="5624947" y="2736273"/>
            <a:ext cx="533400" cy="533398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16200000" flipH="1">
            <a:off x="5534891" y="4274127"/>
            <a:ext cx="762002" cy="609603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6199909" y="2459182"/>
            <a:ext cx="886691" cy="4572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5" name="TextBox 124"/>
          <p:cNvSpPr txBox="1"/>
          <p:nvPr/>
        </p:nvSpPr>
        <p:spPr>
          <a:xfrm>
            <a:off x="6276109" y="2549237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Thread 1</a:t>
            </a:r>
            <a:endParaRPr lang="en-US" sz="1200" dirty="0"/>
          </a:p>
        </p:txBody>
      </p:sp>
      <p:cxnSp>
        <p:nvCxnSpPr>
          <p:cNvPr id="139" name="Straight Arrow Connector 138"/>
          <p:cNvCxnSpPr/>
          <p:nvPr/>
        </p:nvCxnSpPr>
        <p:spPr>
          <a:xfrm rot="10800000" flipV="1">
            <a:off x="5645737" y="3726872"/>
            <a:ext cx="533390" cy="6929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6220691" y="3505200"/>
            <a:ext cx="886691" cy="4572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6" name="TextBox 145"/>
          <p:cNvSpPr txBox="1"/>
          <p:nvPr/>
        </p:nvSpPr>
        <p:spPr>
          <a:xfrm>
            <a:off x="6296891" y="3595255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Thread 2</a:t>
            </a:r>
            <a:endParaRPr lang="en-US" sz="1200" dirty="0"/>
          </a:p>
        </p:txBody>
      </p:sp>
      <p:sp>
        <p:nvSpPr>
          <p:cNvPr id="148" name="Rectangle 147"/>
          <p:cNvSpPr/>
          <p:nvPr/>
        </p:nvSpPr>
        <p:spPr>
          <a:xfrm>
            <a:off x="6269181" y="4717473"/>
            <a:ext cx="886691" cy="4572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9" name="TextBox 148"/>
          <p:cNvSpPr txBox="1"/>
          <p:nvPr/>
        </p:nvSpPr>
        <p:spPr>
          <a:xfrm>
            <a:off x="6269181" y="482831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Thread M</a:t>
            </a:r>
            <a:endParaRPr lang="en-US" sz="1200" dirty="0"/>
          </a:p>
        </p:txBody>
      </p:sp>
      <p:sp>
        <p:nvSpPr>
          <p:cNvPr id="152" name="Oval 151"/>
          <p:cNvSpPr/>
          <p:nvPr/>
        </p:nvSpPr>
        <p:spPr>
          <a:xfrm>
            <a:off x="6622472" y="446116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3" name="Oval 152"/>
          <p:cNvSpPr/>
          <p:nvPr/>
        </p:nvSpPr>
        <p:spPr>
          <a:xfrm>
            <a:off x="6622473" y="41702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97" name="Group 196"/>
          <p:cNvGrpSpPr/>
          <p:nvPr/>
        </p:nvGrpSpPr>
        <p:grpSpPr>
          <a:xfrm>
            <a:off x="7883236" y="2473037"/>
            <a:ext cx="1071985" cy="459387"/>
            <a:chOff x="7883236" y="2473037"/>
            <a:chExt cx="1071985" cy="459387"/>
          </a:xfrm>
        </p:grpSpPr>
        <p:sp>
          <p:nvSpPr>
            <p:cNvPr id="158" name="Rectangle 157"/>
            <p:cNvSpPr/>
            <p:nvPr/>
          </p:nvSpPr>
          <p:spPr>
            <a:xfrm>
              <a:off x="7883236" y="2473037"/>
              <a:ext cx="1032164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mpd="sng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extrusionH="57150" prstMaterial="metal">
              <a:bevelT w="88900" h="88900"/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959436" y="2563092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Worker Manager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  1</a:t>
              </a:r>
              <a:endParaRPr lang="en-US" sz="1000" dirty="0"/>
            </a:p>
          </p:txBody>
        </p:sp>
      </p:grpSp>
      <p:cxnSp>
        <p:nvCxnSpPr>
          <p:cNvPr id="170" name="Straight Arrow Connector 169"/>
          <p:cNvCxnSpPr/>
          <p:nvPr/>
        </p:nvCxnSpPr>
        <p:spPr>
          <a:xfrm rot="10800000" flipV="1">
            <a:off x="7086600" y="2673927"/>
            <a:ext cx="782782" cy="2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10800000">
            <a:off x="7100456" y="3706096"/>
            <a:ext cx="713509" cy="6923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rot="10800000" flipV="1">
            <a:off x="7135092" y="4932217"/>
            <a:ext cx="678873" cy="6929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086600" y="19050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 Messages (RMI)</a:t>
            </a:r>
            <a:endParaRPr 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7162800" y="29718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 Messages (RMI)</a:t>
            </a:r>
            <a:endParaRPr lang="en-US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7162800" y="41910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 Messages (RMI)</a:t>
            </a:r>
            <a:endParaRPr lang="en-US" sz="1200" dirty="0"/>
          </a:p>
        </p:txBody>
      </p:sp>
      <p:cxnSp>
        <p:nvCxnSpPr>
          <p:cNvPr id="184" name="Straight Arrow Connector 183"/>
          <p:cNvCxnSpPr/>
          <p:nvPr/>
        </p:nvCxnSpPr>
        <p:spPr>
          <a:xfrm rot="16200000" flipH="1">
            <a:off x="4390161" y="4833506"/>
            <a:ext cx="893621" cy="1039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934691" y="530629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Pools messages</a:t>
            </a:r>
            <a:endParaRPr lang="en-US" dirty="0"/>
          </a:p>
        </p:txBody>
      </p:sp>
      <p:cxnSp>
        <p:nvCxnSpPr>
          <p:cNvPr id="190" name="Shape 189"/>
          <p:cNvCxnSpPr>
            <a:stCxn id="50" idx="0"/>
          </p:cNvCxnSpPr>
          <p:nvPr/>
        </p:nvCxnSpPr>
        <p:spPr>
          <a:xfrm rot="5400000" flipH="1" flipV="1">
            <a:off x="1929246" y="523010"/>
            <a:ext cx="1891145" cy="3920836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rot="16200000" flipH="1">
            <a:off x="4107872" y="2334489"/>
            <a:ext cx="1579419" cy="277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>
            <a:off x="7862454" y="3505200"/>
            <a:ext cx="1071985" cy="459387"/>
            <a:chOff x="7883236" y="2473037"/>
            <a:chExt cx="1071985" cy="459387"/>
          </a:xfrm>
        </p:grpSpPr>
        <p:sp>
          <p:nvSpPr>
            <p:cNvPr id="199" name="Rectangle 198"/>
            <p:cNvSpPr/>
            <p:nvPr/>
          </p:nvSpPr>
          <p:spPr>
            <a:xfrm>
              <a:off x="7883236" y="2473037"/>
              <a:ext cx="1032164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mpd="sng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extrusionH="57150" prstMaterial="metal">
              <a:bevelT w="88900" h="88900"/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959436" y="2563092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Worker Manager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  2</a:t>
              </a:r>
              <a:endParaRPr lang="en-US" sz="10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7848599" y="4752110"/>
            <a:ext cx="1071985" cy="459387"/>
            <a:chOff x="7883236" y="2473037"/>
            <a:chExt cx="1071985" cy="459387"/>
          </a:xfrm>
        </p:grpSpPr>
        <p:sp>
          <p:nvSpPr>
            <p:cNvPr id="203" name="Rectangle 202"/>
            <p:cNvSpPr/>
            <p:nvPr/>
          </p:nvSpPr>
          <p:spPr>
            <a:xfrm>
              <a:off x="7883236" y="2473037"/>
              <a:ext cx="1032164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mpd="sng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extrusionH="57150" prstMaterial="metal">
              <a:bevelT w="88900" h="88900"/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959436" y="2563092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Worker Manager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  M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67" grpId="0" animBg="1"/>
      <p:bldP spid="69" grpId="0"/>
      <p:bldP spid="76" grpId="0" animBg="1"/>
      <p:bldP spid="77" grpId="0" animBg="1"/>
      <p:bldP spid="80" grpId="0" animBg="1"/>
      <p:bldP spid="82" grpId="0"/>
      <p:bldP spid="84" grpId="0" animBg="1"/>
      <p:bldP spid="86" grpId="0"/>
      <p:bldP spid="89" grpId="0" animBg="1"/>
      <p:bldP spid="91" grpId="0"/>
      <p:bldP spid="92" grpId="0"/>
      <p:bldP spid="113" grpId="0"/>
      <p:bldP spid="114" grpId="0"/>
      <p:bldP spid="115" grpId="0"/>
      <p:bldP spid="124" grpId="0" animBg="1"/>
      <p:bldP spid="125" grpId="0"/>
      <p:bldP spid="145" grpId="0" animBg="1"/>
      <p:bldP spid="146" grpId="0"/>
      <p:bldP spid="148" grpId="0" animBg="1"/>
      <p:bldP spid="149" grpId="0"/>
      <p:bldP spid="152" grpId="0" animBg="1"/>
      <p:bldP spid="153" grpId="0" animBg="1"/>
      <p:bldP spid="180" grpId="0"/>
      <p:bldP spid="181" grpId="0"/>
      <p:bldP spid="182" grpId="0"/>
      <p:bldP spid="1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43000" y="22860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Superstep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43000" y="22860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Superstep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43000" y="22860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Superstep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43000" y="22860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Checkpoint !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219200" y="22860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Superstep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219200" y="228600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so 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19200" y="22860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Superstep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29000" y="32004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67400" y="2895600"/>
            <a:ext cx="145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Restore </a:t>
            </a:r>
          </a:p>
          <a:p>
            <a:r>
              <a:rPr lang="en-US" sz="1400" dirty="0" smtClean="0"/>
              <a:t>Checkpoint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67400" y="3048000"/>
            <a:ext cx="145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Resume </a:t>
            </a:r>
            <a:r>
              <a:rPr lang="en-US" sz="1400" dirty="0" err="1" smtClean="0"/>
              <a:t>superstep</a:t>
            </a:r>
            <a:r>
              <a:rPr lang="en-US" sz="1400" dirty="0" smtClean="0"/>
              <a:t> 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943600" y="3962400"/>
            <a:ext cx="11430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Worker Manager 2</a:t>
            </a:r>
            <a:endParaRPr lang="en-US" sz="1400" b="1" dirty="0"/>
          </a:p>
        </p:txBody>
      </p:sp>
      <p:sp>
        <p:nvSpPr>
          <p:cNvPr id="33" name="Rectangle 32"/>
          <p:cNvSpPr/>
          <p:nvPr/>
        </p:nvSpPr>
        <p:spPr>
          <a:xfrm>
            <a:off x="3581400" y="3962400"/>
            <a:ext cx="11430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Worker Manager 2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3581400" y="3962400"/>
            <a:ext cx="11430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Worker Manager 2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5943600" y="3962400"/>
            <a:ext cx="11430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Worker Manager N</a:t>
            </a:r>
            <a:endParaRPr lang="en-US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1066800" y="3962400"/>
            <a:ext cx="1143000" cy="533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Worker Manager </a:t>
            </a:r>
            <a:r>
              <a:rPr lang="en-US" sz="1200" b="1" dirty="0" smtClean="0"/>
              <a:t>1 Dead</a:t>
            </a:r>
            <a:endParaRPr lang="en-US" sz="1200" b="1" dirty="0"/>
          </a:p>
        </p:txBody>
      </p:sp>
      <p:cxnSp>
        <p:nvCxnSpPr>
          <p:cNvPr id="24" name="Straight Connector 23"/>
          <p:cNvCxnSpPr/>
          <p:nvPr/>
        </p:nvCxnSpPr>
        <p:spPr>
          <a:xfrm rot="16200000" flipH="1">
            <a:off x="1104900" y="3848100"/>
            <a:ext cx="1066800" cy="8382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1066800" y="3886200"/>
            <a:ext cx="1066800" cy="7620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66800" y="3962400"/>
            <a:ext cx="11430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Worker Manager 1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971800" y="3200400"/>
            <a:ext cx="145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Resume </a:t>
            </a:r>
            <a:r>
              <a:rPr lang="en-US" sz="1400" dirty="0" err="1" smtClean="0"/>
              <a:t>superstep</a:t>
            </a:r>
            <a:r>
              <a:rPr lang="en-US" sz="1400" dirty="0" smtClean="0"/>
              <a:t> 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3200400"/>
            <a:ext cx="145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Restore </a:t>
            </a:r>
          </a:p>
          <a:p>
            <a:r>
              <a:rPr lang="en-US" sz="1400" dirty="0" smtClean="0"/>
              <a:t>Checkpoint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: Fault Tolerance</a:t>
            </a:r>
            <a:endParaRPr lang="en-US" dirty="0"/>
          </a:p>
        </p:txBody>
      </p:sp>
      <p:grpSp>
        <p:nvGrpSpPr>
          <p:cNvPr id="6" name="Group 50"/>
          <p:cNvGrpSpPr/>
          <p:nvPr/>
        </p:nvGrpSpPr>
        <p:grpSpPr>
          <a:xfrm>
            <a:off x="3429000" y="2057400"/>
            <a:ext cx="1524000" cy="685800"/>
            <a:chOff x="3429000" y="1828800"/>
            <a:chExt cx="1524000" cy="685800"/>
          </a:xfrm>
        </p:grpSpPr>
        <p:sp>
          <p:nvSpPr>
            <p:cNvPr id="16" name="Rectangle 15"/>
            <p:cNvSpPr/>
            <p:nvPr/>
          </p:nvSpPr>
          <p:spPr>
            <a:xfrm>
              <a:off x="3429000" y="1828800"/>
              <a:ext cx="1447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57600" y="19812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Master</a:t>
              </a:r>
              <a:endParaRPr lang="en-US" b="1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50292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626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2180360" y="2765714"/>
            <a:ext cx="1226129" cy="1167247"/>
          </a:xfrm>
          <a:prstGeom prst="straightConnector1">
            <a:avLst/>
          </a:prstGeom>
          <a:ln>
            <a:solidFill>
              <a:srgbClr val="00B05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3575266" y="3346666"/>
            <a:ext cx="1184564" cy="46904"/>
          </a:xfrm>
          <a:prstGeom prst="straightConnector1">
            <a:avLst/>
          </a:prstGeom>
          <a:ln>
            <a:solidFill>
              <a:srgbClr val="00B05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76800" y="2743200"/>
            <a:ext cx="1524000" cy="1143000"/>
          </a:xfrm>
          <a:prstGeom prst="straightConnector1">
            <a:avLst/>
          </a:prstGeom>
          <a:ln>
            <a:solidFill>
              <a:srgbClr val="00B05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299364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91436" y="316628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97188" y="319357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85314" y="320494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42295" y="301843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2180359" y="2772641"/>
            <a:ext cx="1226129" cy="1167247"/>
          </a:xfrm>
          <a:prstGeom prst="straightConnector1">
            <a:avLst/>
          </a:prstGeom>
          <a:ln>
            <a:solidFill>
              <a:schemeClr val="accent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2"/>
            <a:endCxn id="59" idx="2"/>
          </p:cNvCxnSpPr>
          <p:nvPr/>
        </p:nvCxnSpPr>
        <p:spPr>
          <a:xfrm rot="16200000" flipH="1">
            <a:off x="2019300" y="4114800"/>
            <a:ext cx="1409700" cy="2171700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59" idx="1"/>
          </p:cNvCxnSpPr>
          <p:nvPr/>
        </p:nvCxnSpPr>
        <p:spPr>
          <a:xfrm rot="16200000" flipH="1">
            <a:off x="3779431" y="4960531"/>
            <a:ext cx="880730" cy="1860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2"/>
            <a:endCxn id="59" idx="4"/>
          </p:cNvCxnSpPr>
          <p:nvPr/>
        </p:nvCxnSpPr>
        <p:spPr>
          <a:xfrm rot="5400000">
            <a:off x="4876800" y="4267200"/>
            <a:ext cx="1409700" cy="186690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Magnetic Disk 58"/>
          <p:cNvSpPr/>
          <p:nvPr/>
        </p:nvSpPr>
        <p:spPr>
          <a:xfrm>
            <a:off x="3810000" y="5410200"/>
            <a:ext cx="8382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2042806">
            <a:off x="1402236" y="5218102"/>
            <a:ext cx="2081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Serialize vertex states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 rot="19310206">
            <a:off x="4898990" y="5155902"/>
            <a:ext cx="2081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Serialize vertex states</a:t>
            </a:r>
            <a:endParaRPr lang="en-US" sz="1400" dirty="0"/>
          </a:p>
        </p:txBody>
      </p:sp>
      <p:cxnSp>
        <p:nvCxnSpPr>
          <p:cNvPr id="76" name="Straight Arrow Connector 75"/>
          <p:cNvCxnSpPr/>
          <p:nvPr/>
        </p:nvCxnSpPr>
        <p:spPr>
          <a:xfrm rot="5400000">
            <a:off x="4876800" y="4267200"/>
            <a:ext cx="1409700" cy="1866900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59" idx="1"/>
          </p:cNvCxnSpPr>
          <p:nvPr/>
        </p:nvCxnSpPr>
        <p:spPr>
          <a:xfrm rot="16200000" flipH="1">
            <a:off x="3752850" y="4933950"/>
            <a:ext cx="914400" cy="38100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19310206">
            <a:off x="4936351" y="5182043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Restore vertex states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667000" y="4648200"/>
            <a:ext cx="1480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Restore vertex states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0" presetClass="entr" presetSubtype="0" de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5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0" presetClass="entr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2" grpId="0"/>
      <p:bldP spid="42" grpId="1"/>
      <p:bldP spid="42" grpId="3"/>
      <p:bldP spid="42" grpId="4"/>
      <p:bldP spid="41" grpId="0"/>
      <p:bldP spid="41" grpId="1"/>
      <p:bldP spid="43" grpId="0"/>
      <p:bldP spid="43" grpId="2"/>
      <p:bldP spid="74" grpId="0"/>
      <p:bldP spid="74" grpId="1"/>
      <p:bldP spid="74" grpId="3"/>
      <p:bldP spid="82" grpId="1"/>
      <p:bldP spid="75" grpId="0"/>
      <p:bldP spid="75" grpId="1"/>
      <p:bldP spid="75" grpId="2"/>
      <p:bldP spid="75" grpId="3"/>
      <p:bldP spid="20" grpId="0"/>
      <p:bldP spid="36" grpId="0"/>
      <p:bldP spid="36" grpId="1"/>
      <p:bldP spid="38" grpId="0"/>
      <p:bldP spid="38" grpId="1"/>
      <p:bldP spid="34" grpId="1" animBg="1"/>
      <p:bldP spid="33" grpId="1" animBg="1"/>
      <p:bldP spid="8" grpId="0" animBg="1"/>
      <p:bldP spid="8" grpId="2" animBg="1"/>
      <p:bldP spid="9" grpId="0" animBg="1"/>
      <p:bldP spid="9" grpId="2" animBg="1"/>
      <p:bldP spid="22" grpId="0" animBg="1"/>
      <p:bldP spid="7" grpId="0" animBg="1"/>
      <p:bldP spid="37" grpId="0"/>
      <p:bldP spid="37" grpId="1"/>
      <p:bldP spid="35" grpId="0"/>
      <p:bldP spid="35" grpId="1"/>
      <p:bldP spid="10" grpId="0" animBg="1"/>
      <p:bldP spid="11" grpId="0" animBg="1"/>
      <p:bldP spid="15" grpId="0" animBg="1"/>
      <p:bldP spid="19" grpId="0"/>
      <p:bldP spid="21" grpId="0"/>
      <p:bldP spid="31" grpId="1"/>
      <p:bldP spid="32" grpId="1"/>
      <p:bldP spid="59" grpId="0" animBg="1"/>
      <p:bldP spid="59" grpId="1" animBg="1"/>
      <p:bldP spid="59" grpId="2" animBg="1"/>
      <p:bldP spid="59" grpId="3" animBg="1"/>
      <p:bldP spid="72" grpId="0"/>
      <p:bldP spid="72" grpId="1"/>
      <p:bldP spid="73" grpId="0"/>
      <p:bldP spid="73" grpId="1"/>
      <p:bldP spid="78" grpId="0"/>
      <p:bldP spid="78" grpId="1"/>
      <p:bldP spid="79" grpId="0"/>
      <p:bldP spid="7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Graphs in common problems are humongous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 :</a:t>
            </a:r>
          </a:p>
          <a:p>
            <a:pPr lvl="1"/>
            <a:r>
              <a:rPr lang="en-US" dirty="0" smtClean="0"/>
              <a:t>World-wide web</a:t>
            </a:r>
          </a:p>
          <a:p>
            <a:pPr lvl="1"/>
            <a:r>
              <a:rPr lang="en-US" dirty="0" smtClean="0"/>
              <a:t>Internet graphs</a:t>
            </a:r>
          </a:p>
          <a:p>
            <a:pPr lvl="1"/>
            <a:r>
              <a:rPr lang="en-US" dirty="0" smtClean="0"/>
              <a:t>Social network analysis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graph processing hard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by </a:t>
            </a:r>
            <a:r>
              <a:rPr lang="en-US" dirty="0" smtClean="0"/>
              <a:t>Google </a:t>
            </a:r>
            <a:r>
              <a:rPr lang="en-US" dirty="0" smtClean="0"/>
              <a:t>to assign a numerical </a:t>
            </a:r>
            <a:r>
              <a:rPr lang="en-US" dirty="0" smtClean="0"/>
              <a:t>weight </a:t>
            </a:r>
            <a:r>
              <a:rPr lang="en-US" dirty="0" smtClean="0"/>
              <a:t>to each document in the World Wide Web</a:t>
            </a:r>
          </a:p>
          <a:p>
            <a:endParaRPr lang="en-US" dirty="0" smtClean="0"/>
          </a:p>
          <a:p>
            <a:r>
              <a:rPr lang="en-US" dirty="0" smtClean="0"/>
              <a:t>A probability distribution that represents the likelihood of a surfer visiting a page</a:t>
            </a:r>
          </a:p>
          <a:p>
            <a:endParaRPr lang="en-US" dirty="0" smtClean="0"/>
          </a:p>
          <a:p>
            <a:r>
              <a:rPr lang="en-US" dirty="0" smtClean="0"/>
              <a:t>Numerical weight assigned to each element is referred to as its </a:t>
            </a:r>
            <a:r>
              <a:rPr lang="en-US" dirty="0" err="1" smtClean="0"/>
              <a:t>PageRank</a:t>
            </a:r>
            <a:r>
              <a:rPr lang="en-US" dirty="0" smtClean="0"/>
              <a:t> (PR)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Assumes that any surfer who is randomly clicking on links will eventually stop clicking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probability, at any step, that the person will continue is a damping factor </a:t>
            </a:r>
            <a:r>
              <a:rPr lang="en-US" i="1" dirty="0" smtClean="0"/>
              <a:t>d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d </a:t>
            </a:r>
            <a:r>
              <a:rPr lang="en-US" dirty="0" smtClean="0"/>
              <a:t>is assumed to be 0.85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Formula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endParaRPr lang="en-US" sz="2800" b="1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000" dirty="0" smtClean="0"/>
              <a:t>N -&gt; Number of vertices</a:t>
            </a:r>
          </a:p>
          <a:p>
            <a:pPr>
              <a:buNone/>
            </a:pPr>
            <a:r>
              <a:rPr lang="en-US" sz="2000" dirty="0" smtClean="0"/>
              <a:t>   L(X) -&gt; Number of outbound links in X</a:t>
            </a:r>
          </a:p>
          <a:p>
            <a:pPr>
              <a:buNone/>
            </a:pPr>
            <a:r>
              <a:rPr lang="en-US" sz="2000" dirty="0" smtClean="0"/>
              <a:t>	If </a:t>
            </a:r>
            <a:r>
              <a:rPr lang="en-US" sz="2000" i="1" dirty="0" smtClean="0"/>
              <a:t>d</a:t>
            </a:r>
            <a:r>
              <a:rPr lang="en-US" sz="2000" dirty="0" smtClean="0"/>
              <a:t> = 0.85, then 1-</a:t>
            </a:r>
            <a:r>
              <a:rPr lang="en-US" sz="2000" i="1" dirty="0" smtClean="0"/>
              <a:t>d</a:t>
            </a:r>
            <a:r>
              <a:rPr lang="en-US" sz="2000" dirty="0" smtClean="0"/>
              <a:t> = 0.15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Recursive</a:t>
            </a:r>
          </a:p>
          <a:p>
            <a:r>
              <a:rPr lang="en-US" sz="2000" dirty="0" smtClean="0"/>
              <a:t>Value of the </a:t>
            </a:r>
            <a:r>
              <a:rPr lang="en-US" sz="2000" dirty="0" err="1" smtClean="0"/>
              <a:t>PageRank</a:t>
            </a:r>
            <a:r>
              <a:rPr lang="en-US" sz="2000" dirty="0" smtClean="0"/>
              <a:t> </a:t>
            </a:r>
            <a:r>
              <a:rPr lang="en-US" sz="2000" dirty="0" smtClean="0"/>
              <a:t>is divided among all the outbound links on a page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Formula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76400"/>
            <a:ext cx="7391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/>
              <a:t>PR(</a:t>
            </a:r>
            <a:r>
              <a:rPr lang="en-US" sz="2400" b="1" dirty="0" smtClean="0">
                <a:solidFill>
                  <a:srgbClr val="0070C0"/>
                </a:solidFill>
              </a:rPr>
              <a:t>A</a:t>
            </a:r>
            <a:r>
              <a:rPr lang="en-US" sz="2400" b="1" dirty="0" smtClean="0"/>
              <a:t>) = (1-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sz="2400" b="1" dirty="0" smtClean="0"/>
              <a:t>)/N  +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sz="2400" b="1" dirty="0" smtClean="0"/>
              <a:t>(PR(</a:t>
            </a:r>
            <a:r>
              <a:rPr lang="en-US" sz="2400" b="1" dirty="0" smtClean="0">
                <a:solidFill>
                  <a:srgbClr val="0070C0"/>
                </a:solidFill>
              </a:rPr>
              <a:t>B</a:t>
            </a:r>
            <a:r>
              <a:rPr lang="en-US" sz="2400" b="1" dirty="0" smtClean="0"/>
              <a:t>)/L(</a:t>
            </a:r>
            <a:r>
              <a:rPr lang="en-US" sz="2400" b="1" dirty="0" smtClean="0">
                <a:solidFill>
                  <a:srgbClr val="0070C0"/>
                </a:solidFill>
              </a:rPr>
              <a:t>B</a:t>
            </a:r>
            <a:r>
              <a:rPr lang="en-US" sz="2400" b="1" dirty="0" smtClean="0"/>
              <a:t>) + PR(</a:t>
            </a:r>
            <a:r>
              <a:rPr lang="en-US" sz="2400" b="1" dirty="0" smtClean="0">
                <a:solidFill>
                  <a:srgbClr val="0070C0"/>
                </a:solidFill>
              </a:rPr>
              <a:t>C</a:t>
            </a:r>
            <a:r>
              <a:rPr lang="en-US" sz="2400" b="1" dirty="0" smtClean="0"/>
              <a:t>)/L(</a:t>
            </a:r>
            <a:r>
              <a:rPr lang="en-US" sz="2400" b="1" dirty="0" smtClean="0">
                <a:solidFill>
                  <a:srgbClr val="0070C0"/>
                </a:solidFill>
              </a:rPr>
              <a:t>C</a:t>
            </a:r>
            <a:r>
              <a:rPr lang="en-US" sz="2400" b="1" dirty="0" smtClean="0"/>
              <a:t>) </a:t>
            </a:r>
          </a:p>
          <a:p>
            <a:pPr>
              <a:buNone/>
            </a:pPr>
            <a:r>
              <a:rPr lang="en-US" sz="2400" b="1" dirty="0" smtClean="0"/>
              <a:t>                                            +PR(</a:t>
            </a:r>
            <a:r>
              <a:rPr lang="en-US" sz="2400" b="1" dirty="0" smtClean="0">
                <a:solidFill>
                  <a:srgbClr val="0070C0"/>
                </a:solidFill>
              </a:rPr>
              <a:t>D</a:t>
            </a:r>
            <a:r>
              <a:rPr lang="en-US" sz="2400" b="1" dirty="0" smtClean="0"/>
              <a:t>)/L(</a:t>
            </a:r>
            <a:r>
              <a:rPr lang="en-US" sz="2400" b="1" dirty="0" smtClean="0">
                <a:solidFill>
                  <a:srgbClr val="0070C0"/>
                </a:solidFill>
              </a:rPr>
              <a:t>D</a:t>
            </a:r>
            <a:r>
              <a:rPr lang="en-US" sz="2400" b="1" dirty="0" smtClean="0"/>
              <a:t>) + … 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21336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0.15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213360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0.85</a:t>
            </a:r>
            <a:endParaRPr lang="en-US" sz="1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7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77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4" dur="77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70" decel="100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770" decel="100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3" dur="77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5" dur="77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50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5" grpId="0" build="allAtOnce"/>
      <p:bldP spid="6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geRan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600200"/>
            <a:ext cx="4724400" cy="380314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smtClean="0">
                <a:solidFill>
                  <a:srgbClr val="7030A0"/>
                </a:solidFill>
              </a:rPr>
              <a:t>public class </a:t>
            </a:r>
            <a:r>
              <a:rPr lang="en-US" sz="5600" dirty="0" err="1" smtClean="0"/>
              <a:t>PageRankVertex</a:t>
            </a:r>
            <a:r>
              <a:rPr lang="en-US" sz="5600" dirty="0" smtClean="0"/>
              <a:t> </a:t>
            </a:r>
            <a:r>
              <a:rPr lang="en-US" sz="5600" dirty="0" smtClean="0">
                <a:solidFill>
                  <a:srgbClr val="7030A0"/>
                </a:solidFill>
              </a:rPr>
              <a:t>extends </a:t>
            </a:r>
            <a:r>
              <a:rPr lang="en-US" sz="5600" dirty="0" smtClean="0"/>
              <a:t>Vertex </a:t>
            </a:r>
          </a:p>
          <a:p>
            <a:pPr>
              <a:buNone/>
            </a:pPr>
            <a:r>
              <a:rPr lang="en-US" sz="5600" dirty="0" smtClean="0"/>
              <a:t>    @Override</a:t>
            </a:r>
          </a:p>
          <a:p>
            <a:pPr>
              <a:buNone/>
            </a:pPr>
            <a:r>
              <a:rPr lang="en-US" sz="5600" dirty="0" smtClean="0">
                <a:solidFill>
                  <a:srgbClr val="7030A0"/>
                </a:solidFill>
              </a:rPr>
              <a:t>    public void </a:t>
            </a:r>
            <a:r>
              <a:rPr lang="en-US" sz="5600" dirty="0" smtClean="0"/>
              <a:t>compute() </a:t>
            </a:r>
            <a:endParaRPr lang="en-US" sz="5600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sz="5600" dirty="0" smtClean="0"/>
          </a:p>
          <a:p>
            <a:pPr>
              <a:buNone/>
            </a:pPr>
            <a:r>
              <a:rPr lang="en-US" sz="5600" dirty="0" smtClean="0">
                <a:solidFill>
                  <a:srgbClr val="7030A0"/>
                </a:solidFill>
              </a:rPr>
              <a:t>		if</a:t>
            </a:r>
            <a:r>
              <a:rPr lang="en-US" sz="5600" dirty="0" smtClean="0"/>
              <a:t>(</a:t>
            </a:r>
            <a:r>
              <a:rPr lang="en-US" sz="5600" dirty="0" err="1" smtClean="0">
                <a:solidFill>
                  <a:srgbClr val="7030A0"/>
                </a:solidFill>
              </a:rPr>
              <a:t>this</a:t>
            </a:r>
            <a:r>
              <a:rPr lang="en-US" sz="5600" dirty="0" err="1" smtClean="0"/>
              <a:t>.getSuperStep</a:t>
            </a:r>
            <a:r>
              <a:rPr lang="en-US" sz="5600" dirty="0" smtClean="0"/>
              <a:t>()&gt;=1) </a:t>
            </a:r>
            <a:endParaRPr lang="en-US" sz="56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7030A0"/>
                </a:solidFill>
              </a:rPr>
              <a:t>		      double</a:t>
            </a:r>
            <a:r>
              <a:rPr lang="en-US" sz="5600" dirty="0" smtClean="0"/>
              <a:t> sum=0;</a:t>
            </a:r>
          </a:p>
          <a:p>
            <a:pPr>
              <a:buNone/>
            </a:pPr>
            <a:r>
              <a:rPr lang="en-US" sz="5600" dirty="0" smtClean="0">
                <a:solidFill>
                  <a:srgbClr val="7030A0"/>
                </a:solidFill>
              </a:rPr>
              <a:t>		      for</a:t>
            </a:r>
            <a:r>
              <a:rPr lang="en-US" sz="5600" dirty="0" smtClean="0"/>
              <a:t>(Message </a:t>
            </a:r>
            <a:r>
              <a:rPr lang="en-US" sz="5600" dirty="0" err="1" smtClean="0"/>
              <a:t>msg</a:t>
            </a:r>
            <a:r>
              <a:rPr lang="en-US" sz="5600" dirty="0" smtClean="0"/>
              <a:t> : </a:t>
            </a:r>
            <a:r>
              <a:rPr lang="en-US" sz="5600" dirty="0" err="1" smtClean="0">
                <a:solidFill>
                  <a:srgbClr val="7030A0"/>
                </a:solidFill>
              </a:rPr>
              <a:t>this</a:t>
            </a:r>
            <a:r>
              <a:rPr lang="en-US" sz="5600" dirty="0" err="1" smtClean="0"/>
              <a:t>.getMessages</a:t>
            </a:r>
            <a:r>
              <a:rPr lang="en-US" sz="5600" dirty="0" smtClean="0"/>
              <a:t>()) </a:t>
            </a:r>
            <a:endParaRPr lang="en-US" sz="56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5600" dirty="0" smtClean="0"/>
              <a:t>		           sum+=</a:t>
            </a:r>
            <a:r>
              <a:rPr lang="en-US" sz="5600" dirty="0" err="1" smtClean="0"/>
              <a:t>msg.getValue</a:t>
            </a:r>
            <a:r>
              <a:rPr lang="en-US" sz="5600" dirty="0" smtClean="0"/>
              <a:t>();</a:t>
            </a:r>
          </a:p>
          <a:p>
            <a:pPr>
              <a:buNone/>
            </a:pPr>
            <a:r>
              <a:rPr lang="en-US" sz="5600" dirty="0" smtClean="0"/>
              <a:t>		       	</a:t>
            </a:r>
          </a:p>
          <a:p>
            <a:pPr>
              <a:buNone/>
            </a:pPr>
            <a:r>
              <a:rPr lang="en-US" sz="5600" dirty="0" smtClean="0">
                <a:solidFill>
                  <a:srgbClr val="7030A0"/>
                </a:solidFill>
              </a:rPr>
              <a:t>		</a:t>
            </a:r>
            <a:endParaRPr lang="en-US" sz="5600" dirty="0" smtClean="0"/>
          </a:p>
          <a:p>
            <a:pPr>
              <a:buNone/>
            </a:pPr>
            <a:endParaRPr lang="en-US" sz="56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7030A0"/>
                </a:solidFill>
              </a:rPr>
              <a:t>		      </a:t>
            </a:r>
            <a:r>
              <a:rPr lang="en-US" sz="5600" dirty="0" err="1" smtClean="0">
                <a:solidFill>
                  <a:srgbClr val="7030A0"/>
                </a:solidFill>
              </a:rPr>
              <a:t>this</a:t>
            </a:r>
            <a:r>
              <a:rPr lang="en-US" sz="5600" dirty="0" err="1" smtClean="0"/>
              <a:t>.setValue</a:t>
            </a:r>
            <a:r>
              <a:rPr lang="en-US" sz="5600" dirty="0" smtClean="0"/>
              <a:t>(</a:t>
            </a:r>
            <a:r>
              <a:rPr lang="en-US" sz="5600" dirty="0" err="1" smtClean="0"/>
              <a:t>newPageRank</a:t>
            </a:r>
            <a:r>
              <a:rPr lang="en-US" sz="5600" dirty="0" smtClean="0"/>
              <a:t>);</a:t>
            </a:r>
          </a:p>
          <a:p>
            <a:pPr>
              <a:buNone/>
            </a:pPr>
            <a:r>
              <a:rPr lang="en-US" sz="5600" dirty="0" smtClean="0"/>
              <a:t>	</a:t>
            </a:r>
            <a:r>
              <a:rPr lang="en-US" sz="5600" dirty="0" smtClean="0">
                <a:solidFill>
                  <a:schemeClr val="accent2"/>
                </a:solidFill>
              </a:rPr>
              <a:t>          </a:t>
            </a:r>
            <a:r>
              <a:rPr lang="en-US" sz="5600" dirty="0" smtClean="0"/>
              <a:t>	</a:t>
            </a:r>
          </a:p>
          <a:p>
            <a:pPr>
              <a:buNone/>
            </a:pPr>
            <a:endParaRPr lang="en-US" sz="5600" dirty="0" smtClean="0"/>
          </a:p>
          <a:p>
            <a:pPr>
              <a:buNone/>
            </a:pPr>
            <a:r>
              <a:rPr lang="en-US" sz="5600" dirty="0" smtClean="0">
                <a:solidFill>
                  <a:srgbClr val="7030A0"/>
                </a:solidFill>
              </a:rPr>
              <a:t>		if</a:t>
            </a:r>
            <a:r>
              <a:rPr lang="en-US" sz="5600" dirty="0" smtClean="0"/>
              <a:t>(</a:t>
            </a:r>
            <a:r>
              <a:rPr lang="en-US" sz="5600" dirty="0" err="1" smtClean="0">
                <a:solidFill>
                  <a:srgbClr val="7030A0"/>
                </a:solidFill>
              </a:rPr>
              <a:t>this</a:t>
            </a:r>
            <a:r>
              <a:rPr lang="en-US" sz="5600" dirty="0" err="1" smtClean="0"/>
              <a:t>.getSuperStep</a:t>
            </a:r>
            <a:r>
              <a:rPr lang="en-US" sz="5600" dirty="0" smtClean="0"/>
              <a:t>()&lt; 30) </a:t>
            </a:r>
            <a:endParaRPr lang="en-US" sz="56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7030A0"/>
                </a:solidFill>
              </a:rPr>
              <a:t>		      </a:t>
            </a:r>
            <a:r>
              <a:rPr lang="en-US" sz="5600" dirty="0" err="1" smtClean="0">
                <a:solidFill>
                  <a:srgbClr val="7030A0"/>
                </a:solidFill>
              </a:rPr>
              <a:t>int</a:t>
            </a:r>
            <a:r>
              <a:rPr lang="en-US" sz="5600" dirty="0" smtClean="0"/>
              <a:t> </a:t>
            </a:r>
            <a:r>
              <a:rPr lang="en-US" sz="5600" dirty="0" err="1" smtClean="0"/>
              <a:t>numEdges</a:t>
            </a:r>
            <a:r>
              <a:rPr lang="en-US" sz="5600" dirty="0" smtClean="0"/>
              <a:t>=</a:t>
            </a:r>
            <a:r>
              <a:rPr lang="en-US" sz="5600" dirty="0" err="1" smtClean="0">
                <a:solidFill>
                  <a:srgbClr val="7030A0"/>
                </a:solidFill>
              </a:rPr>
              <a:t>this</a:t>
            </a:r>
            <a:r>
              <a:rPr lang="en-US" sz="5600" dirty="0" err="1" smtClean="0"/>
              <a:t>.getEdges</a:t>
            </a:r>
            <a:r>
              <a:rPr lang="en-US" sz="5600" dirty="0" smtClean="0"/>
              <a:t>().size();</a:t>
            </a:r>
          </a:p>
          <a:p>
            <a:pPr>
              <a:buNone/>
            </a:pPr>
            <a:r>
              <a:rPr lang="en-US" sz="5600" dirty="0" smtClean="0">
                <a:solidFill>
                  <a:srgbClr val="7030A0"/>
                </a:solidFill>
              </a:rPr>
              <a:t>		      for</a:t>
            </a:r>
            <a:r>
              <a:rPr lang="en-US" sz="5600" dirty="0" smtClean="0"/>
              <a:t>(Edge e : </a:t>
            </a:r>
            <a:r>
              <a:rPr lang="en-US" sz="5600" dirty="0" err="1" smtClean="0">
                <a:solidFill>
                  <a:srgbClr val="7030A0"/>
                </a:solidFill>
              </a:rPr>
              <a:t>this</a:t>
            </a:r>
            <a:r>
              <a:rPr lang="en-US" sz="5600" dirty="0" err="1" smtClean="0"/>
              <a:t>.getEdges</a:t>
            </a:r>
            <a:r>
              <a:rPr lang="en-US" sz="5600" dirty="0" smtClean="0"/>
              <a:t>()) </a:t>
            </a:r>
            <a:r>
              <a:rPr lang="en-US" sz="5600" dirty="0" smtClean="0">
                <a:solidFill>
                  <a:srgbClr val="7030A0"/>
                </a:solidFill>
              </a:rPr>
              <a:t>		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	</a:t>
            </a:r>
            <a:r>
              <a:rPr lang="en-US" sz="5600" dirty="0" smtClean="0">
                <a:solidFill>
                  <a:schemeClr val="accent2"/>
                </a:solidFill>
              </a:rPr>
              <a:t>         </a:t>
            </a:r>
          </a:p>
          <a:p>
            <a:pPr>
              <a:buNone/>
            </a:pPr>
            <a:r>
              <a:rPr lang="en-US" sz="5600" dirty="0" smtClean="0">
                <a:solidFill>
                  <a:schemeClr val="accent2"/>
                </a:solidFill>
              </a:rPr>
              <a:t>	  </a:t>
            </a:r>
          </a:p>
          <a:p>
            <a:pPr>
              <a:buNone/>
            </a:pPr>
            <a:endParaRPr lang="en-US" sz="5600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sz="560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Pregel</a:t>
            </a:r>
            <a:r>
              <a:rPr lang="en-US" dirty="0" smtClean="0"/>
              <a:t> page rank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9" y="3474720"/>
            <a:ext cx="6096001" cy="3077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 double</a:t>
            </a:r>
            <a:r>
              <a:rPr lang="en-US" sz="1400" b="1" dirty="0" smtClean="0"/>
              <a:t> </a:t>
            </a:r>
            <a:r>
              <a:rPr lang="en-US" sz="1400" b="1" dirty="0" err="1" smtClean="0">
                <a:solidFill>
                  <a:srgbClr val="00B050"/>
                </a:solidFill>
              </a:rPr>
              <a:t>newPageRank</a:t>
            </a:r>
            <a:r>
              <a:rPr lang="en-US" sz="1400" b="1" dirty="0" smtClean="0">
                <a:solidFill>
                  <a:srgbClr val="00B050"/>
                </a:solidFill>
              </a:rPr>
              <a:t>=0.15/</a:t>
            </a:r>
            <a:r>
              <a:rPr lang="en-US" sz="1400" b="1" dirty="0" err="1" smtClean="0">
                <a:solidFill>
                  <a:srgbClr val="7030A0"/>
                </a:solidFill>
              </a:rPr>
              <a:t>this.</a:t>
            </a:r>
            <a:r>
              <a:rPr lang="en-US" sz="1400" b="1" dirty="0" err="1" smtClean="0">
                <a:solidFill>
                  <a:srgbClr val="00B050"/>
                </a:solidFill>
              </a:rPr>
              <a:t>getTotalNumVertices</a:t>
            </a:r>
            <a:r>
              <a:rPr lang="en-US" sz="1400" b="1" dirty="0" smtClean="0">
                <a:solidFill>
                  <a:srgbClr val="00B050"/>
                </a:solidFill>
              </a:rPr>
              <a:t>()+0.85*sum;</a:t>
            </a:r>
            <a:endParaRPr lang="en-US" sz="1400" b="1" dirty="0">
              <a:solidFill>
                <a:srgbClr val="00B05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29000" y="1676400"/>
            <a:ext cx="5410200" cy="609600"/>
            <a:chOff x="4004144" y="1558456"/>
            <a:chExt cx="5791200" cy="685800"/>
          </a:xfrm>
        </p:grpSpPr>
        <p:sp>
          <p:nvSpPr>
            <p:cNvPr id="10" name="Oval 9"/>
            <p:cNvSpPr/>
            <p:nvPr/>
          </p:nvSpPr>
          <p:spPr>
            <a:xfrm>
              <a:off x="4004144" y="1558456"/>
              <a:ext cx="5791200" cy="6858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cmpd="thickThin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81600" y="1676400"/>
              <a:ext cx="37338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100" b="1" dirty="0" smtClean="0"/>
                <a:t>PR(A) = (1-d)/N  + d(PR(B)/L(B) + PR(C)/L(C) </a:t>
              </a:r>
            </a:p>
            <a:p>
              <a:pPr>
                <a:buNone/>
              </a:pPr>
              <a:r>
                <a:rPr lang="en-US" sz="1100" b="1" dirty="0" smtClean="0"/>
                <a:t>              </a:t>
              </a:r>
              <a:r>
                <a:rPr lang="en-US" sz="800" b="1" dirty="0" smtClean="0">
                  <a:solidFill>
                    <a:schemeClr val="accent3"/>
                  </a:solidFill>
                </a:rPr>
                <a:t>0.15</a:t>
              </a:r>
              <a:r>
                <a:rPr lang="en-US" sz="1100" b="1" dirty="0" smtClean="0"/>
                <a:t>          </a:t>
              </a:r>
              <a:r>
                <a:rPr lang="en-US" sz="800" b="1" dirty="0" smtClean="0">
                  <a:solidFill>
                    <a:schemeClr val="accent3"/>
                  </a:solidFill>
                </a:rPr>
                <a:t>0.85</a:t>
              </a:r>
              <a:r>
                <a:rPr lang="en-US" sz="1100" b="1" dirty="0" smtClean="0"/>
                <a:t>          +PR(D)/L(D) + … )</a:t>
              </a:r>
              <a:endParaRPr lang="en-US" sz="11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60960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01909" y="284524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2438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0" y="5257801"/>
            <a:ext cx="6096001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7030A0"/>
                </a:solidFill>
              </a:rPr>
              <a:t>        </a:t>
            </a:r>
            <a:r>
              <a:rPr lang="en-US" sz="1200" dirty="0" err="1" smtClean="0">
                <a:solidFill>
                  <a:srgbClr val="7030A0"/>
                </a:solidFill>
              </a:rPr>
              <a:t>this.</a:t>
            </a:r>
            <a:r>
              <a:rPr lang="en-US" sz="1200" dirty="0" err="1" smtClean="0">
                <a:solidFill>
                  <a:srgbClr val="00B050"/>
                </a:solidFill>
              </a:rPr>
              <a:t>sendMessage</a:t>
            </a:r>
            <a:r>
              <a:rPr lang="en-US" sz="1200" dirty="0" smtClean="0"/>
              <a:t>(e, </a:t>
            </a:r>
            <a:r>
              <a:rPr lang="en-US" sz="1200" dirty="0" err="1" smtClean="0">
                <a:solidFill>
                  <a:srgbClr val="7030A0"/>
                </a:solidFill>
              </a:rPr>
              <a:t>this.</a:t>
            </a:r>
            <a:r>
              <a:rPr lang="en-US" sz="1200" dirty="0" err="1" smtClean="0">
                <a:solidFill>
                  <a:srgbClr val="00B050"/>
                </a:solidFill>
              </a:rPr>
              <a:t>getValue</a:t>
            </a:r>
            <a:r>
              <a:rPr lang="en-US" sz="1200" dirty="0" smtClean="0">
                <a:solidFill>
                  <a:srgbClr val="00B050"/>
                </a:solidFill>
              </a:rPr>
              <a:t>()</a:t>
            </a:r>
            <a:r>
              <a:rPr lang="en-US" sz="1200" dirty="0" smtClean="0"/>
              <a:t>/</a:t>
            </a:r>
            <a:r>
              <a:rPr lang="en-US" sz="1200" dirty="0" err="1" smtClean="0">
                <a:solidFill>
                  <a:srgbClr val="00B050"/>
                </a:solidFill>
              </a:rPr>
              <a:t>numEdges</a:t>
            </a:r>
            <a:r>
              <a:rPr lang="en-US" sz="1200" dirty="0" smtClean="0"/>
              <a:t>);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5800" y="1447800"/>
            <a:ext cx="2286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{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9400" y="1905000"/>
            <a:ext cx="2286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{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2362200"/>
            <a:ext cx="228599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{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3800" y="4572000"/>
            <a:ext cx="2286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{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40010" y="3204376"/>
            <a:ext cx="2286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}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90154" y="4086970"/>
            <a:ext cx="2286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}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8112" y="5481762"/>
            <a:ext cx="2286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}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3861" y="5701085"/>
            <a:ext cx="2286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}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" y="5791200"/>
            <a:ext cx="2286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}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76246" y="2782957"/>
            <a:ext cx="2286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{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7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770" decel="100000"/>
                                        <p:tgtEl>
                                          <p:spTgt spid="1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3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7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770" decel="100000"/>
                                        <p:tgtEl>
                                          <p:spTgt spid="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7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770" decel="100000"/>
                                        <p:tgtEl>
                                          <p:spTgt spid="2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1" dur="7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7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770" decel="100000"/>
                                        <p:tgtEl>
                                          <p:spTgt spid="1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8" dur="77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0" dur="77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7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770" decel="100000"/>
                                        <p:tgtEl>
                                          <p:spTgt spid="1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2" dur="77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4" dur="77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7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770" decel="100000"/>
                                        <p:tgtEl>
                                          <p:spTgt spid="2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1" dur="7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3" dur="7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7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770" decel="100000"/>
                                        <p:tgtEl>
                                          <p:spTgt spid="2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1" dur="7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3" dur="7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7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770" decel="100000"/>
                                        <p:tgtEl>
                                          <p:spTgt spid="2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0" dur="77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2" dur="77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Technical Challenges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 partitioning</a:t>
            </a:r>
          </a:p>
          <a:p>
            <a:endParaRPr lang="en-US" dirty="0" smtClean="0"/>
          </a:p>
          <a:p>
            <a:r>
              <a:rPr lang="en-US" dirty="0" smtClean="0"/>
              <a:t>1-1 relation between partitions and worker threads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Reassignment during failures is easy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Worker threads are overloaded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Many-1 relation between partitions and worker threads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Reassignment during failures is difficult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Load balancing is better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Partitioning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r>
              <a:rPr lang="en-US" dirty="0" smtClean="0"/>
              <a:t>Handling failures in the first </a:t>
            </a:r>
            <a:r>
              <a:rPr lang="en-US" dirty="0" err="1" smtClean="0"/>
              <a:t>superstep</a:t>
            </a:r>
            <a:endParaRPr lang="en-US" dirty="0" smtClean="0"/>
          </a:p>
          <a:p>
            <a:pPr lvl="1"/>
            <a:r>
              <a:rPr lang="en-US" dirty="0" smtClean="0"/>
              <a:t>Checkpoint before the first </a:t>
            </a:r>
            <a:r>
              <a:rPr lang="en-US" dirty="0" err="1" smtClean="0"/>
              <a:t>superstep</a:t>
            </a:r>
            <a:r>
              <a:rPr lang="en-US" dirty="0" smtClean="0"/>
              <a:t> begins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How to handle checkpoint failures ?</a:t>
            </a:r>
          </a:p>
          <a:p>
            <a:pPr lvl="1"/>
            <a:r>
              <a:rPr lang="en-US" dirty="0" smtClean="0"/>
              <a:t>Make checkpoint operations atomic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machine has multiple vertices which might send messages to the same machine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Combine the messages intended for the same machine</a:t>
            </a:r>
          </a:p>
          <a:p>
            <a:pPr lvl="1"/>
            <a:r>
              <a:rPr lang="en-US" dirty="0" smtClean="0"/>
              <a:t>Ex: In </a:t>
            </a:r>
            <a:r>
              <a:rPr lang="en-US" dirty="0" err="1" smtClean="0"/>
              <a:t>Dijkstra’s</a:t>
            </a:r>
            <a:r>
              <a:rPr lang="en-US" dirty="0" smtClean="0"/>
              <a:t> shortest path only the minimum of all the results generated is required to be sent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Reduces the number of RMI calls between machines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application JAR provided by client has to be loaded at runtime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Java Reflection API to check if :</a:t>
            </a:r>
          </a:p>
          <a:p>
            <a:pPr lvl="1"/>
            <a:r>
              <a:rPr lang="en-US" dirty="0" smtClean="0"/>
              <a:t>Client’s vertex class extends class Vertex</a:t>
            </a:r>
          </a:p>
          <a:p>
            <a:pPr lvl="1"/>
            <a:r>
              <a:rPr lang="en-US" dirty="0" smtClean="0"/>
              <a:t>Declares the default public constructor</a:t>
            </a:r>
          </a:p>
          <a:p>
            <a:endParaRPr lang="en-US" sz="28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 smtClean="0"/>
              <a:t>Deploy the application JAR in </a:t>
            </a:r>
            <a:r>
              <a:rPr lang="en-US" sz="2800" dirty="0" err="1" smtClean="0"/>
              <a:t>JPregel’s</a:t>
            </a:r>
            <a:r>
              <a:rPr lang="en-US" sz="2800" dirty="0" smtClean="0"/>
              <a:t>  class path</a:t>
            </a: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Class Loading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algorithms are :</a:t>
            </a:r>
          </a:p>
          <a:p>
            <a:pPr lvl="1"/>
            <a:r>
              <a:rPr lang="en-US" dirty="0" smtClean="0"/>
              <a:t>Based on exploring graph structure</a:t>
            </a:r>
          </a:p>
          <a:p>
            <a:pPr lvl="1"/>
            <a:r>
              <a:rPr lang="en-US" dirty="0" smtClean="0"/>
              <a:t>Not based on large computations on graph data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So graph computations are :</a:t>
            </a:r>
          </a:p>
          <a:p>
            <a:pPr lvl="1"/>
            <a:r>
              <a:rPr lang="en-US" dirty="0" smtClean="0"/>
              <a:t>Data-driven</a:t>
            </a:r>
          </a:p>
          <a:p>
            <a:pPr lvl="1"/>
            <a:r>
              <a:rPr lang="en-US" dirty="0" smtClean="0"/>
              <a:t>Dictated by the vertex and edge structure of the input graph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graph processing hard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 which receive messages should not block the incoming RMI</a:t>
            </a:r>
          </a:p>
          <a:p>
            <a:endParaRPr lang="en-US" dirty="0" smtClean="0"/>
          </a:p>
          <a:p>
            <a:r>
              <a:rPr lang="en-US" dirty="0" smtClean="0"/>
              <a:t>Remote object lookup to </a:t>
            </a:r>
            <a:r>
              <a:rPr lang="en-US" dirty="0" smtClean="0"/>
              <a:t>send messages </a:t>
            </a:r>
            <a:r>
              <a:rPr lang="en-US" dirty="0" smtClean="0"/>
              <a:t>should happen only once before the first step and once after a failure</a:t>
            </a:r>
          </a:p>
          <a:p>
            <a:endParaRPr lang="en-US" dirty="0" smtClean="0"/>
          </a:p>
          <a:p>
            <a:r>
              <a:rPr lang="en-US" dirty="0" smtClean="0"/>
              <a:t>Multiple threads send messages to different machines in parallel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900" dirty="0" smtClean="0"/>
              <a:t>Generic representation of input </a:t>
            </a:r>
            <a:r>
              <a:rPr lang="en-US" sz="2900" dirty="0" smtClean="0"/>
              <a:t>graphs</a:t>
            </a:r>
            <a:endParaRPr lang="en-US" sz="29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900" dirty="0" smtClean="0"/>
              <a:t>Partitioning based on vertex degrees</a:t>
            </a:r>
          </a:p>
          <a:p>
            <a:pPr lvl="1"/>
            <a:r>
              <a:rPr lang="en-US" sz="2500" dirty="0" smtClean="0"/>
              <a:t>Achieves better load </a:t>
            </a:r>
            <a:r>
              <a:rPr lang="en-US" sz="2500" dirty="0" smtClean="0"/>
              <a:t>balancing</a:t>
            </a:r>
            <a:endParaRPr lang="en-US" sz="25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sz="2900" dirty="0" smtClean="0"/>
              <a:t>Custom partitioning</a:t>
            </a:r>
          </a:p>
          <a:p>
            <a:pPr lvl="1"/>
            <a:r>
              <a:rPr lang="en-US" sz="2500" dirty="0" smtClean="0"/>
              <a:t>Reduces message communication overhead</a:t>
            </a:r>
          </a:p>
          <a:p>
            <a:pPr lvl="1"/>
            <a:r>
              <a:rPr lang="en-US" sz="2500" dirty="0" smtClean="0"/>
              <a:t>Ex: Vertices representing pages of the same site for world wide web graphs are assigned to the same worker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database to store messages in communicator and checkpoint data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Dedicated machines to detect faults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Multi-threaded design to issue requests to worker machines to dump solutions once the problem is solved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Use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State of the graph has to be fed back across iterations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Causes communication + associated serialization overhead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Difficult to coordinate steps of chained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single-computer graph library</a:t>
            </a:r>
          </a:p>
          <a:p>
            <a:pPr lvl="1"/>
            <a:r>
              <a:rPr lang="en-US" dirty="0" smtClean="0"/>
              <a:t>BGL, LEDA, </a:t>
            </a:r>
            <a:r>
              <a:rPr lang="en-US" dirty="0" err="1" smtClean="0"/>
              <a:t>NetworkX</a:t>
            </a:r>
            <a:endParaRPr lang="en-US" dirty="0" smtClean="0"/>
          </a:p>
          <a:p>
            <a:pPr lvl="1"/>
            <a:r>
              <a:rPr lang="en-US" dirty="0" smtClean="0"/>
              <a:t>Doesn’t scale to huge graphs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Use an existing parallel system</a:t>
            </a:r>
          </a:p>
          <a:p>
            <a:pPr lvl="1"/>
            <a:r>
              <a:rPr lang="en-US" dirty="0" smtClean="0"/>
              <a:t>Parallel BGL, </a:t>
            </a:r>
            <a:r>
              <a:rPr lang="en-US" dirty="0" err="1" smtClean="0"/>
              <a:t>CGMgraph</a:t>
            </a:r>
            <a:endParaRPr lang="en-US" dirty="0" smtClean="0"/>
          </a:p>
          <a:p>
            <a:pPr lvl="1"/>
            <a:r>
              <a:rPr lang="en-US" dirty="0" smtClean="0"/>
              <a:t>Doesn’t support fault tolerance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 your own beast</a:t>
            </a:r>
          </a:p>
          <a:p>
            <a:pPr lvl="1"/>
            <a:r>
              <a:rPr lang="en-US" dirty="0" smtClean="0"/>
              <a:t>Is it reusable 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 scale system for graph </a:t>
            </a:r>
            <a:r>
              <a:rPr lang="en-US" dirty="0" smtClean="0"/>
              <a:t>processing</a:t>
            </a:r>
          </a:p>
          <a:p>
            <a:endParaRPr lang="en-US" dirty="0" smtClean="0"/>
          </a:p>
          <a:p>
            <a:r>
              <a:rPr lang="en-US" dirty="0" smtClean="0"/>
              <a:t>Proposed </a:t>
            </a:r>
            <a:r>
              <a:rPr lang="en-US" dirty="0" smtClean="0"/>
              <a:t>by </a:t>
            </a:r>
            <a:r>
              <a:rPr lang="en-US" dirty="0" smtClean="0"/>
              <a:t>Google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Simple and easy to use</a:t>
            </a:r>
          </a:p>
          <a:p>
            <a:endParaRPr lang="en-US" dirty="0" smtClean="0"/>
          </a:p>
          <a:p>
            <a:r>
              <a:rPr lang="en-US" dirty="0" err="1" smtClean="0"/>
              <a:t>JPregel</a:t>
            </a:r>
            <a:r>
              <a:rPr lang="en-US" dirty="0" smtClean="0"/>
              <a:t> – Implementation of </a:t>
            </a:r>
            <a:r>
              <a:rPr lang="en-US" dirty="0" err="1" smtClean="0"/>
              <a:t>Pregel</a:t>
            </a:r>
            <a:r>
              <a:rPr lang="en-US" dirty="0" smtClean="0"/>
              <a:t> in Java using RMI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vertex is processed independently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System composes the actions to lift computation to a large data set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Best suited for distributed implementations</a:t>
            </a:r>
          </a:p>
          <a:p>
            <a:endParaRPr lang="en-US" dirty="0" smtClean="0"/>
          </a:p>
          <a:p>
            <a:r>
              <a:rPr lang="en-US" dirty="0" smtClean="0"/>
              <a:t>Reusable !	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Pregel</a:t>
            </a:r>
            <a:r>
              <a:rPr lang="en-US" dirty="0" smtClean="0"/>
              <a:t> - Vertex centric approach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vertex participates in computation when it is active</a:t>
            </a:r>
          </a:p>
          <a:p>
            <a:r>
              <a:rPr lang="en-US" dirty="0" smtClean="0"/>
              <a:t>Votes to halt when it has no further work</a:t>
            </a:r>
          </a:p>
          <a:p>
            <a:r>
              <a:rPr lang="en-US" dirty="0" smtClean="0"/>
              <a:t>Reactivated when it receives a message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state machine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24200" y="4267200"/>
            <a:ext cx="1066800" cy="5334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38800" y="4267200"/>
            <a:ext cx="1219200" cy="5334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Inactive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513806" y="3810000"/>
            <a:ext cx="840582" cy="1449388"/>
            <a:chOff x="2513806" y="3810000"/>
            <a:chExt cx="840582" cy="1449388"/>
          </a:xfrm>
        </p:grpSpPr>
        <p:cxnSp>
          <p:nvCxnSpPr>
            <p:cNvPr id="27" name="Straight Connector 26"/>
            <p:cNvCxnSpPr/>
            <p:nvPr/>
          </p:nvCxnSpPr>
          <p:spPr>
            <a:xfrm rot="5400000">
              <a:off x="3124994" y="5028406"/>
              <a:ext cx="457200" cy="1588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2514600" y="5257800"/>
              <a:ext cx="838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1790700" y="4533900"/>
              <a:ext cx="1447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514600" y="3810000"/>
              <a:ext cx="838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3124994" y="4037806"/>
              <a:ext cx="457200" cy="1588"/>
            </a:xfrm>
            <a:prstGeom prst="line">
              <a:avLst/>
            </a:prstGeom>
            <a:ln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629400" y="3810000"/>
            <a:ext cx="839788" cy="1449388"/>
            <a:chOff x="6629400" y="3810000"/>
            <a:chExt cx="839788" cy="1449388"/>
          </a:xfrm>
        </p:grpSpPr>
        <p:cxnSp>
          <p:nvCxnSpPr>
            <p:cNvPr id="38" name="Straight Connector 37"/>
            <p:cNvCxnSpPr/>
            <p:nvPr/>
          </p:nvCxnSpPr>
          <p:spPr>
            <a:xfrm rot="5400000">
              <a:off x="6401594" y="5028406"/>
              <a:ext cx="457200" cy="1588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6629400" y="5257800"/>
              <a:ext cx="838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 flipH="1" flipV="1">
              <a:off x="6744494" y="4533106"/>
              <a:ext cx="1447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629400" y="3810000"/>
              <a:ext cx="838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6401594" y="4037806"/>
              <a:ext cx="457200" cy="1588"/>
            </a:xfrm>
            <a:prstGeom prst="line">
              <a:avLst/>
            </a:prstGeom>
            <a:ln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657600" y="3482671"/>
            <a:ext cx="2527540" cy="784529"/>
            <a:chOff x="3657600" y="3482671"/>
            <a:chExt cx="2527540" cy="784529"/>
          </a:xfrm>
        </p:grpSpPr>
        <p:grpSp>
          <p:nvGrpSpPr>
            <p:cNvPr id="49" name="Group 48"/>
            <p:cNvGrpSpPr/>
            <p:nvPr/>
          </p:nvGrpSpPr>
          <p:grpSpPr>
            <a:xfrm>
              <a:off x="3657600" y="3810000"/>
              <a:ext cx="2527540" cy="457200"/>
              <a:chOff x="3657600" y="3810000"/>
              <a:chExt cx="2527540" cy="457200"/>
            </a:xfrm>
          </p:grpSpPr>
          <p:cxnSp>
            <p:nvCxnSpPr>
              <p:cNvPr id="11" name="Shape 10"/>
              <p:cNvCxnSpPr>
                <a:stCxn id="5" idx="0"/>
              </p:cNvCxnSpPr>
              <p:nvPr/>
            </p:nvCxnSpPr>
            <p:spPr>
              <a:xfrm rot="5400000" flipH="1" flipV="1">
                <a:off x="4686300" y="2781300"/>
                <a:ext cx="457200" cy="2514600"/>
              </a:xfrm>
              <a:prstGeom prst="bentConnector2">
                <a:avLst/>
              </a:prstGeom>
              <a:ln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endCxn id="6" idx="0"/>
              </p:cNvCxnSpPr>
              <p:nvPr/>
            </p:nvCxnSpPr>
            <p:spPr>
              <a:xfrm rot="16200000" flipH="1">
                <a:off x="5955102" y="4027098"/>
                <a:ext cx="447136" cy="1294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4499776" y="3482671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Halt</a:t>
              </a:r>
              <a:endParaRPr lang="en-US" sz="1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57600" y="4800600"/>
            <a:ext cx="2590800" cy="838201"/>
            <a:chOff x="3657600" y="4800600"/>
            <a:chExt cx="2590800" cy="838201"/>
          </a:xfrm>
        </p:grpSpPr>
        <p:grpSp>
          <p:nvGrpSpPr>
            <p:cNvPr id="50" name="Group 49"/>
            <p:cNvGrpSpPr/>
            <p:nvPr/>
          </p:nvGrpSpPr>
          <p:grpSpPr>
            <a:xfrm>
              <a:off x="3657600" y="4800600"/>
              <a:ext cx="2590800" cy="460076"/>
              <a:chOff x="3657600" y="4800600"/>
              <a:chExt cx="2590800" cy="460076"/>
            </a:xfrm>
          </p:grpSpPr>
          <p:cxnSp>
            <p:nvCxnSpPr>
              <p:cNvPr id="14" name="Shape 13"/>
              <p:cNvCxnSpPr>
                <a:stCxn id="5" idx="2"/>
              </p:cNvCxnSpPr>
              <p:nvPr/>
            </p:nvCxnSpPr>
            <p:spPr>
              <a:xfrm rot="16200000" flipH="1">
                <a:off x="4724400" y="3733800"/>
                <a:ext cx="457200" cy="2590800"/>
              </a:xfrm>
              <a:prstGeom prst="bentConnector2">
                <a:avLst/>
              </a:prstGeom>
              <a:ln>
                <a:solidFill>
                  <a:schemeClr val="accent3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rot="16200000" flipH="1">
                <a:off x="6011174" y="5030638"/>
                <a:ext cx="447136" cy="1294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4114800" y="5334001"/>
              <a:ext cx="1676399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Receive message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Pregel</a:t>
            </a:r>
            <a:r>
              <a:rPr lang="en-US" dirty="0" smtClean="0"/>
              <a:t> – BSP </a:t>
            </a:r>
            <a:r>
              <a:rPr lang="en-US" sz="2000" dirty="0" smtClean="0"/>
              <a:t>(Bulk Synchronous parallel model) </a:t>
            </a:r>
            <a:endParaRPr lang="en-US" sz="2000" dirty="0"/>
          </a:p>
        </p:txBody>
      </p:sp>
      <p:pic>
        <p:nvPicPr>
          <p:cNvPr id="9" name="Content Placeholder 8" descr="bsp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143000"/>
            <a:ext cx="5791200" cy="2513483"/>
          </a:xfrm>
        </p:spPr>
      </p:pic>
      <p:pic>
        <p:nvPicPr>
          <p:cNvPr id="10" name="Picture 9" descr="bsp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581400"/>
            <a:ext cx="6477000" cy="1228897"/>
          </a:xfrm>
          <a:prstGeom prst="rect">
            <a:avLst/>
          </a:prstGeom>
        </p:spPr>
      </p:pic>
      <p:pic>
        <p:nvPicPr>
          <p:cNvPr id="11" name="Picture 10" descr="bsp-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876800"/>
            <a:ext cx="6535063" cy="68589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334000" y="2590800"/>
            <a:ext cx="1295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0" y="1905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29400" y="21336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user defined function is executed at each vertex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86400" y="4038600"/>
            <a:ext cx="1295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91200" y="51054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0" y="35814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Messages are sent to other vertices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0" y="48768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for all vertices to finish one iteration of computation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8600" y="1371600"/>
            <a:ext cx="86868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248400" y="632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1 SUPERSTEP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5" name="Shape 24"/>
          <p:cNvCxnSpPr>
            <a:stCxn id="22" idx="2"/>
          </p:cNvCxnSpPr>
          <p:nvPr/>
        </p:nvCxnSpPr>
        <p:spPr>
          <a:xfrm rot="16200000" flipH="1">
            <a:off x="5143500" y="5600700"/>
            <a:ext cx="381000" cy="1524000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2" grpId="0" animBg="1"/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1654</TotalTime>
  <Words>1148</Words>
  <Application>Microsoft Office PowerPoint</Application>
  <PresentationFormat>On-screen Show (4:3)</PresentationFormat>
  <Paragraphs>366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Concourse</vt:lpstr>
      <vt:lpstr>JPregel</vt:lpstr>
      <vt:lpstr>Why is graph processing hard ?</vt:lpstr>
      <vt:lpstr>Why is graph processing hard ?</vt:lpstr>
      <vt:lpstr>State of the art</vt:lpstr>
      <vt:lpstr>State of the art</vt:lpstr>
      <vt:lpstr>Pregel</vt:lpstr>
      <vt:lpstr> Pregel - Vertex centric approach </vt:lpstr>
      <vt:lpstr>Vertex state machine</vt:lpstr>
      <vt:lpstr>Pregel – BSP (Bulk Synchronous parallel model) </vt:lpstr>
      <vt:lpstr>Pregel Computation </vt:lpstr>
      <vt:lpstr>Pregel Computation</vt:lpstr>
      <vt:lpstr>JPregel API</vt:lpstr>
      <vt:lpstr>Application Packaging</vt:lpstr>
      <vt:lpstr>High-Level Design</vt:lpstr>
      <vt:lpstr>Architecture : Master</vt:lpstr>
      <vt:lpstr>Architecture : Worker Manager</vt:lpstr>
      <vt:lpstr>Architecture : Worker</vt:lpstr>
      <vt:lpstr>Architecture : Communicator</vt:lpstr>
      <vt:lpstr>Architecture : Fault Tolerance</vt:lpstr>
      <vt:lpstr>PageRank</vt:lpstr>
      <vt:lpstr>PageRank Formula</vt:lpstr>
      <vt:lpstr>PageRank Formula</vt:lpstr>
      <vt:lpstr>PageRank</vt:lpstr>
      <vt:lpstr>Example – Pregel page rank</vt:lpstr>
      <vt:lpstr>Technical Challenges </vt:lpstr>
      <vt:lpstr>Graph Partitioning </vt:lpstr>
      <vt:lpstr>Checkpointing </vt:lpstr>
      <vt:lpstr>Combiners</vt:lpstr>
      <vt:lpstr>Dynamic Class Loading </vt:lpstr>
      <vt:lpstr>Communicator </vt:lpstr>
      <vt:lpstr>Future Work</vt:lpstr>
      <vt:lpstr>Future Work </vt:lpstr>
      <vt:lpstr>Q &amp; 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JPregel</dc:title>
  <dc:creator>kowshik</dc:creator>
  <cp:lastModifiedBy>kowshik</cp:lastModifiedBy>
  <cp:revision>152</cp:revision>
  <dcterms:created xsi:type="dcterms:W3CDTF">2010-12-08T01:30:09Z</dcterms:created>
  <dcterms:modified xsi:type="dcterms:W3CDTF">2010-12-09T23:25:38Z</dcterms:modified>
</cp:coreProperties>
</file>