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-ms-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wav" ContentType="audio/wav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162B6-D4DB-42EC-AAE9-01E87EE52CA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4CAF-14D9-4402-A93F-556C01D97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60A4B-3F74-4B8C-8D6F-F7D62800D7C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  <a:p>
            <a:pPr algn="ctr"/>
            <a:r>
              <a:t>These are my notes:</a:t>
            </a:r>
          </a:p>
          <a:p>
            <a:pPr indent="-230399" algn="ctr">
              <a:buAutoNum type="arabicPeriod"/>
            </a:pPr>
            <a:r>
              <a:t>My first note</a:t>
            </a:r>
          </a:p>
          <a:p>
            <a:pPr indent="-230399" algn="ctr">
              <a:buAutoNum type="arabicPeriod"/>
            </a:pPr>
            <a:r>
              <a:t>My second note</a:t>
            </a:r>
          </a:p>
          <a:p>
            <a:pPr indent="-230399" algn="ctr">
              <a:buAutoNum type="arabicPeriod"/>
            </a:pPr>
            <a:r>
              <a:t>My third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06BA2-0959-4A08-991C-C09FEC0AAB8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57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49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49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13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80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47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33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363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37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07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83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07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87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DAFC-81DF-4ED8-8B22-7D3644EF7489}" type="datetimeFigureOut">
              <a:rPr lang="hr-HR" smtClean="0"/>
              <a:t>16.2.2024.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C988-7ADC-443B-9425-00BB636D0E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799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boxsoftware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NULL" TargetMode="External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microsoft.com/office/2007/relationships/media" Target="../media/media2.x-ms-wm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mboxsoftware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GemBox</a:t>
            </a:r>
            <a:r>
              <a:rPr lang="en-US" dirty="0"/>
              <a:t>.</a:t>
            </a:r>
            <a:r>
              <a:rPr lang="hr-HR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GemBox.Presentation</a:t>
            </a:r>
            <a:r>
              <a:rPr lang="en-US" dirty="0"/>
              <a:t> is a .NET component which enables developers to read and write presentation </a:t>
            </a:r>
            <a:r>
              <a:rPr lang="en-US"/>
              <a:t>files from </a:t>
            </a:r>
            <a:r>
              <a:rPr lang="en-US" dirty="0"/>
              <a:t>.NET applications in a simple and efficient way.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189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20000" y="720000"/>
            <a:ext cx="1440000" cy="1080000"/>
          </a:xfrm>
          <a:prstGeom prst="rect">
            <a:avLst/>
          </a:prstGeom>
          <a:ln>
            <a:solidFill>
              <a:prstClr val="d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prstClr val="dkRed"/>
                </a:solidFill>
              </a:rPr>
              <a:t>Play Sound</a:t>
            </a:r>
          </a:p>
        </p:txBody>
      </p:sp>
      <p:sp>
        <p:nvSpPr>
          <p:cNvPr id="3" name="Rectangle 2">
            <a:hlinkClick r:id="" action="ppaction://hlinkshowjump?jump=previousslide"/>
          </p:cNvPr>
          <p:cNvSpPr/>
          <p:nvPr/>
        </p:nvSpPr>
        <p:spPr>
          <a:xfrm>
            <a:off x="2520000" y="720000"/>
            <a:ext cx="1440000" cy="1080000"/>
          </a:xfrm>
          <a:prstGeom prst="rect">
            <a:avLst/>
          </a:prstGeom>
          <a:ln>
            <a:solidFill>
              <a:prstClr val="d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prstClr val="dkRed"/>
                </a:solidFill>
              </a:rPr>
              <a:t>Hyperlink To Previous Slide</a:t>
            </a:r>
          </a:p>
        </p:txBody>
      </p:sp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4320000" y="720000"/>
            <a:ext cx="1440000" cy="1080000"/>
          </a:xfrm>
          <a:prstGeom prst="rect">
            <a:avLst/>
          </a:prstGeom>
          <a:ln>
            <a:solidFill>
              <a:prstClr val="d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prstClr val="dkRed"/>
                </a:solidFill>
              </a:rPr>
              <a:t>Hyperlink To Next Slide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6120000" y="720000"/>
            <a:ext cx="1440000" cy="1080000"/>
          </a:xfrm>
          <a:prstGeom prst="rect">
            <a:avLst/>
          </a:prstGeom>
          <a:ln>
            <a:solidFill>
              <a:prstClr val="d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prstClr val="dkRed"/>
                </a:solidFill>
              </a:rPr>
              <a:t>Hyperlink To Web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" y="720000"/>
            <a:ext cx="2160000" cy="1800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600000" y="720000"/>
            <a:ext cx="2880000" cy="1800000"/>
          </a:xfrm>
          <a:prstGeom prst="roundRect">
            <a:avLst/>
          </a:prstGeom>
          <a:blipFill dpi="0" rotWithShape="1">
            <a:blip r:embed="rId2" cstate="print"/>
            <a:srcRect/>
            <a:stretch>
              <a:fillRect l="10000" t="10000" r="40000" b="40000"/>
            </a:stretch>
          </a:blipFill>
          <a:ln w="72000">
            <a:solidFill>
              <a:prstClr val="r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2880000"/>
            <a:ext cx="2160000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381000" y="381000"/>
            <a:ext cx="1651000" cy="1270000"/>
          </a:xfrm>
          <a:prstGeom prst="wedgeRectCallout">
            <a:avLst/>
          </a:prstGeom>
          <a:solidFill>
            <a:prstClr val="aliceBlu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ular Callout 2"/>
          <p:cNvSpPr/>
          <p:nvPr/>
        </p:nvSpPr>
        <p:spPr>
          <a:xfrm>
            <a:off x="2159000" y="381000"/>
            <a:ext cx="1651000" cy="1270000"/>
          </a:xfrm>
          <a:prstGeom prst="wedgeRoundRectCallout">
            <a:avLst/>
          </a:prstGeom>
          <a:solidFill>
            <a:prstClr val="blueViolet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Oval Callout 3"/>
          <p:cNvSpPr/>
          <p:nvPr/>
        </p:nvSpPr>
        <p:spPr>
          <a:xfrm>
            <a:off x="3937000" y="381000"/>
            <a:ext cx="1651000" cy="1270000"/>
          </a:xfrm>
          <a:prstGeom prst="wedgeEllipseCallout">
            <a:avLst/>
          </a:prstGeom>
          <a:solidFill>
            <a:prstClr val="cadetBlu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Pentagon 4"/>
          <p:cNvSpPr/>
          <p:nvPr/>
        </p:nvSpPr>
        <p:spPr>
          <a:xfrm>
            <a:off x="5715000" y="381000"/>
            <a:ext cx="1651000" cy="1270000"/>
          </a:xfrm>
          <a:prstGeom prst="homePlate">
            <a:avLst/>
          </a:prstGeom>
          <a:solidFill>
            <a:prstClr val="cornflowerBlu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381000" y="1905000"/>
            <a:ext cx="1651000" cy="1270000"/>
          </a:xfrm>
          <a:prstGeom prst="roundRect">
            <a:avLst/>
          </a:prstGeom>
          <a:solidFill>
            <a:prstClr val="dkSeaGree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gular Pentagon 6"/>
          <p:cNvSpPr/>
          <p:nvPr/>
        </p:nvSpPr>
        <p:spPr>
          <a:xfrm>
            <a:off x="2159000" y="1905000"/>
            <a:ext cx="1651000" cy="1270000"/>
          </a:xfrm>
          <a:prstGeom prst="pentagon">
            <a:avLst/>
          </a:prstGeom>
          <a:solidFill>
            <a:prstClr val="forestGree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Hexagon 7"/>
          <p:cNvSpPr/>
          <p:nvPr/>
        </p:nvSpPr>
        <p:spPr>
          <a:xfrm>
            <a:off x="3937000" y="1905000"/>
            <a:ext cx="1651000" cy="1270000"/>
          </a:xfrm>
          <a:prstGeom prst="hexagon">
            <a:avLst/>
          </a:prstGeom>
          <a:solidFill>
            <a:prstClr val="green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Octagon 8"/>
          <p:cNvSpPr/>
          <p:nvPr/>
        </p:nvSpPr>
        <p:spPr>
          <a:xfrm>
            <a:off x="5715000" y="1905000"/>
            <a:ext cx="1651000" cy="1270000"/>
          </a:xfrm>
          <a:prstGeom prst="octagon">
            <a:avLst/>
          </a:prstGeom>
          <a:solidFill>
            <a:prstClr val="ltSeaGree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Up Arrow 9"/>
          <p:cNvSpPr/>
          <p:nvPr/>
        </p:nvSpPr>
        <p:spPr>
          <a:xfrm>
            <a:off x="381000" y="3429000"/>
            <a:ext cx="1651000" cy="1270000"/>
          </a:xfrm>
          <a:prstGeom prst="upArrow">
            <a:avLst/>
          </a:prstGeom>
          <a:solidFill>
            <a:prstClr val="dkR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ight Arrow 10"/>
          <p:cNvSpPr/>
          <p:nvPr/>
        </p:nvSpPr>
        <p:spPr>
          <a:xfrm>
            <a:off x="2159000" y="3429000"/>
            <a:ext cx="1651000" cy="1270000"/>
          </a:xfrm>
          <a:prstGeom prst="rightArrow">
            <a:avLst/>
          </a:prstGeom>
          <a:solidFill>
            <a:prstClr val="indianR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Up-Down Arrow 11"/>
          <p:cNvSpPr/>
          <p:nvPr/>
        </p:nvSpPr>
        <p:spPr>
          <a:xfrm>
            <a:off x="3937000" y="3429000"/>
            <a:ext cx="1651000" cy="1270000"/>
          </a:xfrm>
          <a:prstGeom prst="upDownArrow">
            <a:avLst/>
          </a:prstGeom>
          <a:solidFill>
            <a:prstClr val="orangeR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Left-Right Arrow 12"/>
          <p:cNvSpPr/>
          <p:nvPr/>
        </p:nvSpPr>
        <p:spPr>
          <a:xfrm>
            <a:off x="5715000" y="3429000"/>
            <a:ext cx="1651000" cy="1270000"/>
          </a:xfrm>
          <a:prstGeom prst="leftRightArrow">
            <a:avLst/>
          </a:prstGeom>
          <a:solidFill>
            <a:prstClr val="medVioletR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720000"/>
            <a:ext cx="2880000" cy="2880000"/>
          </a:xfrm>
          <a:prstGeom prst="roundRect">
            <a:avLst/>
          </a:prstGeom>
          <a:noFill/>
          <a:ln>
            <a:solidFill>
              <a:prstClr val="dkGray"/>
            </a:solidFill>
          </a:ln>
        </p:spPr>
        <p:txBody>
          <a:bodyPr wrap="square" rtlCol="0">
            <a:spAutoFit/>
          </a:bodyPr>
          <a:lstStyle/>
          <a:p>
            <a:r>
              <a:rPr b="1"/>
              <a:t>Shows how to use text boxes with GemBox.Presentation component.</a:t>
            </a:r>
          </a:p>
          <a:p>
            <a:endParaRPr b="1"/>
          </a:p>
          <a:p>
            <a:r>
              <a:t>Today's date: </a:t>
            </a:r>
            <a:fld id="{A9423181-31F0-4DCF-8F74-EB442CE71F54}" type="datetime">
              <a:t>2/16/2024</a:t>
            </a:fld>
            <a:endParaRPr/>
          </a:p>
          <a:p>
            <a:endParaRPr/>
          </a:p>
          <a:p>
            <a:r>
              <a:t>This is a ...</a:t>
            </a:r>
            <a:br/>
            <a:r>
              <a:t>... multi-line paragraph.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0" y="720000"/>
            <a:ext cx="2880000" cy="1440000"/>
          </a:xfrm>
          <a:prstGeom prst="roundRect">
            <a:avLst/>
          </a:prstGeom>
          <a:noFill/>
          <a:ln>
            <a:solidFill>
              <a:prstClr val="dkGray"/>
            </a:solidFill>
          </a:ln>
        </p:spPr>
        <p:txBody>
          <a:bodyPr wrap="square" rtlCol="0">
            <a:spAutoFit/>
          </a:bodyPr>
          <a:lstStyle/>
          <a:p>
            <a:r>
              <a:t>This is a paragraph list:</a:t>
            </a:r>
          </a:p>
          <a:p>
            <a:pPr>
              <a:buAutoNum type="arabicPeriod"/>
            </a:pPr>
            <a:r>
              <a:t>First list item</a:t>
            </a:r>
          </a:p>
          <a:p>
            <a:pPr>
              <a:buAutoNum type="arabicPeriod"/>
            </a:pPr>
            <a:r>
              <a:t>Second list item</a:t>
            </a:r>
          </a:p>
          <a:p>
            <a:pPr>
              <a:buAutoNum type="arabicPeriod"/>
            </a:pPr>
            <a:r>
              <a:t>Third list item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000" y="720000"/>
            <a:ext cx="792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This is my presentation with 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0000" y="720000"/>
            <a:ext cx="2880000" cy="1440000"/>
          </a:xfrm>
          <a:prstGeom prst="roundRect">
            <a:avLst/>
          </a:prstGeom>
          <a:solidFill>
            <a:prstClr val="dkBlu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prstClr val="white"/>
                </a:solidFill>
              </a:rPr>
              <a:t>This sample shows how to write or save a new PowerPoint file with GemBox.Presentation.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029700" cy="11423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ACME Corp - 4th Quarter Financial Results</a:t>
            </a:r>
          </a:p>
        </p:txBody>
      </p:sp>
      <p:sp>
        <p:nvSpPr>
          <p:cNvPr id="3" name="Content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First item, new services.</a:t>
            </a:r>
          </a:p>
          <a:p>
            <a:r>
              <a:rPr dirty="0"/>
              <a:t>Second item, new division plan.</a:t>
            </a:r>
          </a:p>
          <a:p>
            <a:r>
              <a:rPr dirty="0"/>
              <a:t>Third item, new marketing campaign.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503853"/>
            <a:ext cx="11430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1" title="Adjusted financial highlights table"/>
          <p:cNvGraphicFramePr>
            <a:graphicFrameLocks noGrp="1"/>
          </p:cNvGraphicFramePr>
          <p:nvPr>
            <p:ph sz="quarter" idx="1"/>
          </p:nvPr>
        </p:nvGraphicFramePr>
        <p:xfrm>
          <a:off x="1295400" y="2120153"/>
          <a:ext cx="8574741" cy="1854200"/>
        </p:xfrm>
        <a:graphic>
          <a:graphicData uri="http://schemas.openxmlformats.org/drawingml/2006/table">
            <a:tbl>
              <a:tblPr firstRow="1" bandRow="1"/>
              <a:tblGrid>
                <a:gridCol w="285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8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Estimated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alatino Linotype" panose="00000000000000000000" pitchFamily="18" charset="0"/>
                        <a:ea typeface="+mn-ea" charset="0"/>
                        <a:cs typeface="+mn-c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% Change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Revenues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$14.2M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(0.5%)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Cash Expense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$1.6M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0.7%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Operating Expense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$12.5M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0.3%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Operating Income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$2.3M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</a:rPr>
                        <a:t>(0.2%)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029700" cy="114238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4th Quarter Financial Highlights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7" y="199053"/>
            <a:ext cx="11441723" cy="87236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</a:rPr>
              <a:t>Financial report for </a:t>
            </a:r>
            <a:r>
              <a:rPr lang="en-US" b="1" u="sng" noProof="1">
                <a:solidFill>
                  <a:schemeClr val="accent1"/>
                </a:solidFill>
              </a:rPr>
              <a:t>Acme Corporation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23729" y="1405348"/>
          <a:ext cx="9682018" cy="397671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Revenues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Cash expense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Operating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Operating expense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$14.2M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$1.6M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$12.5M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$2.3M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$15.2M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$0.6M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$11.3M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$4.3M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$17.2M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$12.1M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$52.3M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$7.2M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$1.6M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$7.2M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noProof="1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$3.2M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$1.6M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249814"/>
                          </a:solidFill>
                        </a:rPr>
                        <a:t>$0M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rgbClr val="C00000"/>
                          </a:solidFill>
                        </a:rPr>
                        <a:t>$3.2M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90545" y="6280379"/>
            <a:ext cx="1840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noProof="1"/>
              <a:t>© Acme 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347" y="642874"/>
            <a:ext cx="10050011" cy="159633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algn="r">
              <a:spcAft>
                <a:spcPts val="1000"/>
              </a:spcAft>
            </a:pPr>
            <a:r>
              <a:rPr lang="en-US" sz="4800" cap="small" dirty="0" err="1">
                <a:latin typeface="Calibri" panose="020F0502020204030204" pitchFamily="34" charset="0"/>
                <a:ea typeface="Malgun Gothic" panose="020B0503020000020004" pitchFamily="34"/>
                <a:cs typeface="Times New Roman" panose="02020603050405020304" pitchFamily="18" charset="0"/>
              </a:rPr>
              <a:t>GemBox.Presentation</a:t>
            </a:r>
            <a:endParaRPr lang="en-US" sz="4800" cap="small" dirty="0">
              <a:latin typeface="Calibri" panose="020F0502020204030204" pitchFamily="34" charset="0"/>
              <a:ea typeface="Malgun Gothic" panose="020B0503020000020004" pitchFamily="34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Calibri" panose="020F0502020204030204" pitchFamily="34" charset="0"/>
                <a:ea typeface="Malgun Gothic" panose="020B0503020000020004" pitchFamily="34"/>
                <a:cs typeface="Times New Roman" panose="02020603050405020304" pitchFamily="18" charset="0"/>
              </a:rPr>
              <a:t>GemBox.Presentation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34"/>
                <a:cs typeface="Times New Roman" panose="02020603050405020304" pitchFamily="18" charset="0"/>
              </a:rPr>
              <a:t> is a .NET component that enables developers to read, write, convert and print presentation files (PPTX, PDF, XPS and image formats) from .NET applications in a simple and efficient way</a:t>
            </a:r>
            <a:r>
              <a:rPr lang="hr-HR" dirty="0">
                <a:latin typeface="Calibri" panose="020F0502020204030204" pitchFamily="34" charset="0"/>
                <a:ea typeface="Malgun Gothic" panose="020B0503020000020004" pitchFamily="34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1317071" y="4726062"/>
            <a:ext cx="1619075" cy="1149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>
            <a:off x="2126608" y="3482634"/>
            <a:ext cx="1" cy="124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60000" y="2520000"/>
          <a:ext cx="4008072" cy="151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514"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71" y="2646509"/>
            <a:ext cx="629874" cy="629874"/>
          </a:xfrm>
          <a:prstGeom prst="rect">
            <a:avLst/>
          </a:prstGeom>
        </p:spPr>
      </p:pic>
      <p:sp>
        <p:nvSpPr>
          <p:cNvPr id="3" name="Rectangle 1">
            <a:hlinkClick r:id="rId3" action="ppaction://hlinksldjump"/>
          </p:cNvPr>
          <p:cNvSpPr/>
          <p:nvPr/>
        </p:nvSpPr>
        <p:spPr>
          <a:xfrm>
            <a:off x="9588617" y="2810311"/>
            <a:ext cx="156035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cloned slide</a:t>
            </a:r>
          </a:p>
        </p:txBody>
      </p:sp>
      <p:cxnSp>
        <p:nvCxnSpPr>
          <p:cNvPr id="9" name="Straight Connector 5"/>
          <p:cNvCxnSpPr>
            <a:stCxn id="3" idx="2"/>
          </p:cNvCxnSpPr>
          <p:nvPr/>
        </p:nvCxnSpPr>
        <p:spPr>
          <a:xfrm>
            <a:off x="10368793" y="3909269"/>
            <a:ext cx="0" cy="113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6"/>
          <p:cNvGraphicFramePr>
            <a:graphicFrameLocks noGrp="1"/>
          </p:cNvGraphicFramePr>
          <p:nvPr/>
        </p:nvGraphicFramePr>
        <p:xfrm>
          <a:off x="3960000" y="4680000"/>
          <a:ext cx="4006800" cy="1519200"/>
        </p:xfrm>
        <a:graphic>
          <a:graphicData uri="http://schemas.openxmlformats.org/drawingml/2006/table">
            <a:tbl>
              <a:tblPr firstRow="1" bandRow="1"/>
              <a:tblGrid>
                <a:gridCol w="13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00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noProof="0" dirty="0">
                          <a:solidFill>
                            <a:srgbClr val="FFFFFF"/>
                          </a:solidFill>
                        </a:rPr>
                        <a:t>Cloned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856" y="5268409"/>
            <a:ext cx="629874" cy="629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978" y="830509"/>
            <a:ext cx="6065241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cloned slide</a:t>
            </a: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870745" y="3363985"/>
            <a:ext cx="2533475" cy="140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  <a:r>
              <a:rPr lang="hr-HR" dirty="0"/>
              <a:t> to </a:t>
            </a:r>
            <a:r>
              <a:rPr lang="en-US" dirty="0"/>
              <a:t>first cloned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pplaus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300"/>
                </p14:media>
              </p:ext>
            </p:extLst>
          </p:nvPr>
        </p:nvPicPr>
        <p:blipFill>
          <a:blip r:embed="rId6"/>
        </p:blipFill>
        <p:spPr>
          <a:xfrm>
            <a:off x="720000" y="720000"/>
            <a:ext cx="2520000" cy="2520000"/>
          </a:xfrm>
          <a:prstGeom prst="rect">
            <a:avLst/>
          </a:prstGeom>
        </p:spPr>
      </p:pic>
      <p:pic>
        <p:nvPicPr>
          <p:cNvPr id="3" name="Wildlife.wmv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600" end="800"/>
                  <p14:fade in="100" out="200"/>
                  <p14:bmkLst>
                    <p14:bmk name="Bookmark 1" time="1500"/>
                    <p14:bmk name="Bookmark 2" time="3000"/>
                  </p14:bmkLst>
                </p14:media>
              </p:ext>
            </p:extLst>
          </p:nvPr>
        </p:nvPicPr>
        <p:blipFill>
          <a:blip r:embed="rId7"/>
        </p:blipFill>
        <p:spPr>
          <a:xfrm>
            <a:off x="3600000" y="720000"/>
            <a:ext cx="3600000" cy="2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00" y="720000"/>
            <a:ext cx="2880000" cy="1080000"/>
          </a:xfrm>
          <a:prstGeom prst="rect">
            <a:avLst/>
          </a:prstGeom>
          <a:ln>
            <a:solidFill>
              <a:prstClr val="d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prstClr val="dkGray"/>
                </a:solidFill>
              </a:rPr>
              <a:t>Powered by </a:t>
            </a:r>
            <a:r>
              <a:rPr>
                <a:solidFill>
                  <a:prstClr val="dkRe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309</Words>
  <Application>Microsoft Office PowerPoint</Application>
  <PresentationFormat>Widescreen</PresentationFormat>
  <Paragraphs>84</Paragraphs>
  <Slides>15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Palatino Linotype</vt:lpstr>
      <vt:lpstr>Office Theme</vt:lpstr>
      <vt:lpstr>GemBox.Presentation</vt:lpstr>
      <vt:lpstr>PowerPoint Presentation</vt:lpstr>
      <vt:lpstr>ACME Corp - 4th Quarter Financial Results</vt:lpstr>
      <vt:lpstr>4th Quarter Financial Highlights</vt:lpstr>
      <vt:lpstr>Financial report for Acme Corporation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GemBox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GemBox.Presentation</dc:title>
  <dc:subject>Introduction to GemBox.Presentation</dc:subject>
  <dc:creator>John Doe</dc:creator>
  <cp:keywords>GemBox, PowerPoint, .NET</cp:keywords>
  <cp:lastModifiedBy>Mario Zorica</cp:lastModifiedBy>
  <cp:revision>7</cp:revision>
  <dcterms:created xsi:type="dcterms:W3CDTF">2016-11-15T16:52:53Z</dcterms:created>
  <dcterms:modified xsi:type="dcterms:W3CDTF">2024-02-16T09:24:54Z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NetComponent">
    <vt:bool>true</vt:bool>
  </property>
  <property fmtid="{D5CDD505-2E9C-101B-9397-08002B2CF9AE}" pid="3" name="Date">
    <vt:filetime>2011-12-31T23:00:00Z</vt:filetime>
  </property>
  <property fmtid="{D5CDD505-2E9C-101B-9397-08002B2CF9AE}" pid="4" name="ComponentName">
    <vt:lpwstr>GemBox.Presentation</vt:lpwstr>
  </property>
  <property fmtid="{D5CDD505-2E9C-101B-9397-08002B2CF9AE}" pid="5" name="Status">
    <vt:i4>5</vt:i4>
  </property>
</Properties>
</file>