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74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>
        <p:scale>
          <a:sx n="66" d="100"/>
          <a:sy n="66" d="100"/>
        </p:scale>
        <p:origin x="48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B6981-9F0F-489E-AB84-E05F45A26CB2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DE93CE26-24C5-4630-AEE8-9EAC817F36E4}">
      <dgm:prSet/>
      <dgm:spPr/>
      <dgm:t>
        <a:bodyPr/>
        <a:lstStyle/>
        <a:p>
          <a:pPr rtl="0"/>
          <a:r>
            <a:rPr lang="en-US" dirty="0" smtClean="0"/>
            <a:t>OpenCV: Image captured from webcam, triggered by IR sensor from Arduino</a:t>
          </a:r>
          <a:endParaRPr lang="en-US" dirty="0"/>
        </a:p>
      </dgm:t>
    </dgm:pt>
    <dgm:pt modelId="{D2D5CE6A-AC48-4F58-B3E7-70F7FAD95A08}" type="parTrans" cxnId="{1F3BB811-A4B3-4C23-B54D-BCAD3DB4B448}">
      <dgm:prSet/>
      <dgm:spPr/>
      <dgm:t>
        <a:bodyPr/>
        <a:lstStyle/>
        <a:p>
          <a:endParaRPr lang="en-US"/>
        </a:p>
      </dgm:t>
    </dgm:pt>
    <dgm:pt modelId="{08A4B755-3069-4596-B6B0-9904BA4A455A}" type="sibTrans" cxnId="{1F3BB811-A4B3-4C23-B54D-BCAD3DB4B448}">
      <dgm:prSet/>
      <dgm:spPr/>
      <dgm:t>
        <a:bodyPr/>
        <a:lstStyle/>
        <a:p>
          <a:endParaRPr lang="en-US"/>
        </a:p>
      </dgm:t>
    </dgm:pt>
    <dgm:pt modelId="{D2058884-8279-4A4F-BE16-BAC46C23788F}">
      <dgm:prSet/>
      <dgm:spPr/>
      <dgm:t>
        <a:bodyPr/>
        <a:lstStyle/>
        <a:p>
          <a:pPr rtl="0"/>
          <a:r>
            <a:rPr lang="en-US" dirty="0" smtClean="0"/>
            <a:t>OpenCV: Removal of skew (caused by coin moving at high speed)</a:t>
          </a:r>
          <a:endParaRPr lang="en-US" dirty="0"/>
        </a:p>
      </dgm:t>
    </dgm:pt>
    <dgm:pt modelId="{1EB58E7C-5BF2-432D-8044-67E6B6F12945}" type="parTrans" cxnId="{B5A6E220-604E-45DB-A3CE-A7A7717FAEEE}">
      <dgm:prSet/>
      <dgm:spPr/>
      <dgm:t>
        <a:bodyPr/>
        <a:lstStyle/>
        <a:p>
          <a:endParaRPr lang="en-US"/>
        </a:p>
      </dgm:t>
    </dgm:pt>
    <dgm:pt modelId="{FA108A2E-816A-4B71-91FC-E74D77793C0B}" type="sibTrans" cxnId="{B5A6E220-604E-45DB-A3CE-A7A7717FAEEE}">
      <dgm:prSet/>
      <dgm:spPr/>
      <dgm:t>
        <a:bodyPr/>
        <a:lstStyle/>
        <a:p>
          <a:endParaRPr lang="en-US"/>
        </a:p>
      </dgm:t>
    </dgm:pt>
    <dgm:pt modelId="{C173C9F9-FD22-40E9-8D10-4A53DA63D5D9}">
      <dgm:prSet/>
      <dgm:spPr/>
      <dgm:t>
        <a:bodyPr/>
        <a:lstStyle/>
        <a:p>
          <a:pPr rtl="0"/>
          <a:r>
            <a:rPr lang="en-US" dirty="0" smtClean="0"/>
            <a:t>OpenCV: Threshold in Cr component of the YCbCr space</a:t>
          </a:r>
          <a:endParaRPr lang="en-US" dirty="0"/>
        </a:p>
      </dgm:t>
    </dgm:pt>
    <dgm:pt modelId="{D65BD7C3-895C-48CB-A514-75A882DEDCBD}" type="parTrans" cxnId="{0BD90728-38B1-412E-BA76-F05E6CCA8C75}">
      <dgm:prSet/>
      <dgm:spPr/>
      <dgm:t>
        <a:bodyPr/>
        <a:lstStyle/>
        <a:p>
          <a:endParaRPr lang="en-US"/>
        </a:p>
      </dgm:t>
    </dgm:pt>
    <dgm:pt modelId="{3113040B-F284-4B90-8656-95C7373BDF5B}" type="sibTrans" cxnId="{0BD90728-38B1-412E-BA76-F05E6CCA8C75}">
      <dgm:prSet/>
      <dgm:spPr/>
      <dgm:t>
        <a:bodyPr/>
        <a:lstStyle/>
        <a:p>
          <a:endParaRPr lang="en-US"/>
        </a:p>
      </dgm:t>
    </dgm:pt>
    <dgm:pt modelId="{C96D070F-68A0-4AC7-923A-0DE9BEB233EA}">
      <dgm:prSet/>
      <dgm:spPr/>
      <dgm:t>
        <a:bodyPr/>
        <a:lstStyle/>
        <a:p>
          <a:pPr rtl="0"/>
          <a:r>
            <a:rPr lang="en-US" dirty="0" smtClean="0"/>
            <a:t>OpenCV: Coin image crop from contour detection</a:t>
          </a:r>
          <a:endParaRPr lang="en-US" dirty="0"/>
        </a:p>
      </dgm:t>
    </dgm:pt>
    <dgm:pt modelId="{82E7E4CC-7285-4516-8786-FD9147BE922E}" type="parTrans" cxnId="{F9684DE8-050D-47E0-8568-4C7B299CE585}">
      <dgm:prSet/>
      <dgm:spPr/>
      <dgm:t>
        <a:bodyPr/>
        <a:lstStyle/>
        <a:p>
          <a:endParaRPr lang="en-US"/>
        </a:p>
      </dgm:t>
    </dgm:pt>
    <dgm:pt modelId="{FE8E146B-F59C-4ECD-9EF0-B5C447A24283}" type="sibTrans" cxnId="{F9684DE8-050D-47E0-8568-4C7B299CE585}">
      <dgm:prSet/>
      <dgm:spPr/>
      <dgm:t>
        <a:bodyPr/>
        <a:lstStyle/>
        <a:p>
          <a:endParaRPr lang="en-US"/>
        </a:p>
      </dgm:t>
    </dgm:pt>
    <dgm:pt modelId="{F7B7E3EF-3610-4CFF-9211-FABB8791BA4E}">
      <dgm:prSet custT="1"/>
      <dgm:spPr/>
      <dgm:t>
        <a:bodyPr/>
        <a:lstStyle/>
        <a:p>
          <a:pPr rtl="0"/>
          <a:r>
            <a:rPr lang="en-US" sz="5400" b="1" dirty="0" smtClean="0"/>
            <a:t>Image Processing Pipeline:</a:t>
          </a:r>
          <a:endParaRPr lang="en-US" sz="5400" dirty="0"/>
        </a:p>
      </dgm:t>
    </dgm:pt>
    <dgm:pt modelId="{9CB8995F-9C91-4DCE-9C3F-44DDD2E12D58}" type="sibTrans" cxnId="{E5703D01-CB08-4949-B76E-237496A1E6FE}">
      <dgm:prSet/>
      <dgm:spPr/>
      <dgm:t>
        <a:bodyPr/>
        <a:lstStyle/>
        <a:p>
          <a:endParaRPr lang="en-US"/>
        </a:p>
      </dgm:t>
    </dgm:pt>
    <dgm:pt modelId="{6FBA2CF3-4DA8-4961-8647-8BB9BB34AD67}" type="parTrans" cxnId="{E5703D01-CB08-4949-B76E-237496A1E6FE}">
      <dgm:prSet/>
      <dgm:spPr/>
      <dgm:t>
        <a:bodyPr/>
        <a:lstStyle/>
        <a:p>
          <a:endParaRPr lang="en-US"/>
        </a:p>
      </dgm:t>
    </dgm:pt>
    <dgm:pt modelId="{2A9D76CA-D274-40D0-BA5D-A720D85E91EA}" type="pres">
      <dgm:prSet presAssocID="{C24B6981-9F0F-489E-AB84-E05F45A26C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F9BAA-755E-4A38-A433-D3E30418F6E8}" type="pres">
      <dgm:prSet presAssocID="{C96D070F-68A0-4AC7-923A-0DE9BEB233EA}" presName="boxAndChildren" presStyleCnt="0"/>
      <dgm:spPr/>
      <dgm:t>
        <a:bodyPr/>
        <a:lstStyle/>
        <a:p>
          <a:endParaRPr lang="en-US"/>
        </a:p>
      </dgm:t>
    </dgm:pt>
    <dgm:pt modelId="{468A4080-2828-48D9-BDE0-838C61FD1810}" type="pres">
      <dgm:prSet presAssocID="{C96D070F-68A0-4AC7-923A-0DE9BEB233EA}" presName="parentTextBox" presStyleLbl="node1" presStyleIdx="0" presStyleCnt="5"/>
      <dgm:spPr/>
      <dgm:t>
        <a:bodyPr/>
        <a:lstStyle/>
        <a:p>
          <a:endParaRPr lang="en-US"/>
        </a:p>
      </dgm:t>
    </dgm:pt>
    <dgm:pt modelId="{7CD7A226-2B84-44BA-B902-29B181DFCB20}" type="pres">
      <dgm:prSet presAssocID="{3113040B-F284-4B90-8656-95C7373BDF5B}" presName="sp" presStyleCnt="0"/>
      <dgm:spPr/>
      <dgm:t>
        <a:bodyPr/>
        <a:lstStyle/>
        <a:p>
          <a:endParaRPr lang="en-US"/>
        </a:p>
      </dgm:t>
    </dgm:pt>
    <dgm:pt modelId="{08AD4802-1C92-49D9-B9EE-607834F27A93}" type="pres">
      <dgm:prSet presAssocID="{C173C9F9-FD22-40E9-8D10-4A53DA63D5D9}" presName="arrowAndChildren" presStyleCnt="0"/>
      <dgm:spPr/>
      <dgm:t>
        <a:bodyPr/>
        <a:lstStyle/>
        <a:p>
          <a:endParaRPr lang="en-US"/>
        </a:p>
      </dgm:t>
    </dgm:pt>
    <dgm:pt modelId="{1399B9E8-7651-4E35-8B73-BB38C537704A}" type="pres">
      <dgm:prSet presAssocID="{C173C9F9-FD22-40E9-8D10-4A53DA63D5D9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621601DD-7FB9-4C8F-A44F-CF98DDAB7762}" type="pres">
      <dgm:prSet presAssocID="{FA108A2E-816A-4B71-91FC-E74D77793C0B}" presName="sp" presStyleCnt="0"/>
      <dgm:spPr/>
      <dgm:t>
        <a:bodyPr/>
        <a:lstStyle/>
        <a:p>
          <a:endParaRPr lang="en-US"/>
        </a:p>
      </dgm:t>
    </dgm:pt>
    <dgm:pt modelId="{EC095764-B58D-44E1-94C7-3C57C3ED4CD0}" type="pres">
      <dgm:prSet presAssocID="{D2058884-8279-4A4F-BE16-BAC46C23788F}" presName="arrowAndChildren" presStyleCnt="0"/>
      <dgm:spPr/>
      <dgm:t>
        <a:bodyPr/>
        <a:lstStyle/>
        <a:p>
          <a:endParaRPr lang="en-US"/>
        </a:p>
      </dgm:t>
    </dgm:pt>
    <dgm:pt modelId="{0A16B7E5-9E3A-43F4-895B-4293793F3B43}" type="pres">
      <dgm:prSet presAssocID="{D2058884-8279-4A4F-BE16-BAC46C23788F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16324E61-FA18-4EDD-82EF-FE063EFDE05E}" type="pres">
      <dgm:prSet presAssocID="{08A4B755-3069-4596-B6B0-9904BA4A455A}" presName="sp" presStyleCnt="0"/>
      <dgm:spPr/>
      <dgm:t>
        <a:bodyPr/>
        <a:lstStyle/>
        <a:p>
          <a:endParaRPr lang="en-US"/>
        </a:p>
      </dgm:t>
    </dgm:pt>
    <dgm:pt modelId="{B08ECE1D-2959-4054-8506-43E0952C0152}" type="pres">
      <dgm:prSet presAssocID="{DE93CE26-24C5-4630-AEE8-9EAC817F36E4}" presName="arrowAndChildren" presStyleCnt="0"/>
      <dgm:spPr/>
      <dgm:t>
        <a:bodyPr/>
        <a:lstStyle/>
        <a:p>
          <a:endParaRPr lang="en-US"/>
        </a:p>
      </dgm:t>
    </dgm:pt>
    <dgm:pt modelId="{48DA76C9-480D-4FC8-ABA2-27F22B2821BF}" type="pres">
      <dgm:prSet presAssocID="{DE93CE26-24C5-4630-AEE8-9EAC817F36E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DB7EADFA-C197-441F-9145-D430D1D4E661}" type="pres">
      <dgm:prSet presAssocID="{9CB8995F-9C91-4DCE-9C3F-44DDD2E12D58}" presName="sp" presStyleCnt="0"/>
      <dgm:spPr/>
      <dgm:t>
        <a:bodyPr/>
        <a:lstStyle/>
        <a:p>
          <a:endParaRPr lang="en-US"/>
        </a:p>
      </dgm:t>
    </dgm:pt>
    <dgm:pt modelId="{14A22B2A-DD69-4EB8-8989-742FB3F81631}" type="pres">
      <dgm:prSet presAssocID="{F7B7E3EF-3610-4CFF-9211-FABB8791BA4E}" presName="arrowAndChildren" presStyleCnt="0"/>
      <dgm:spPr/>
      <dgm:t>
        <a:bodyPr/>
        <a:lstStyle/>
        <a:p>
          <a:endParaRPr lang="en-US"/>
        </a:p>
      </dgm:t>
    </dgm:pt>
    <dgm:pt modelId="{59303070-4B8F-4F63-BCF7-BC4BF8773437}" type="pres">
      <dgm:prSet presAssocID="{F7B7E3EF-3610-4CFF-9211-FABB8791BA4E}" presName="parentTextArrow" presStyleLbl="node1" presStyleIdx="4" presStyleCnt="5" custScaleY="161553"/>
      <dgm:spPr/>
      <dgm:t>
        <a:bodyPr/>
        <a:lstStyle/>
        <a:p>
          <a:endParaRPr lang="en-US"/>
        </a:p>
      </dgm:t>
    </dgm:pt>
  </dgm:ptLst>
  <dgm:cxnLst>
    <dgm:cxn modelId="{E5703D01-CB08-4949-B76E-237496A1E6FE}" srcId="{C24B6981-9F0F-489E-AB84-E05F45A26CB2}" destId="{F7B7E3EF-3610-4CFF-9211-FABB8791BA4E}" srcOrd="0" destOrd="0" parTransId="{6FBA2CF3-4DA8-4961-8647-8BB9BB34AD67}" sibTransId="{9CB8995F-9C91-4DCE-9C3F-44DDD2E12D58}"/>
    <dgm:cxn modelId="{B5A6E220-604E-45DB-A3CE-A7A7717FAEEE}" srcId="{C24B6981-9F0F-489E-AB84-E05F45A26CB2}" destId="{D2058884-8279-4A4F-BE16-BAC46C23788F}" srcOrd="2" destOrd="0" parTransId="{1EB58E7C-5BF2-432D-8044-67E6B6F12945}" sibTransId="{FA108A2E-816A-4B71-91FC-E74D77793C0B}"/>
    <dgm:cxn modelId="{F9684DE8-050D-47E0-8568-4C7B299CE585}" srcId="{C24B6981-9F0F-489E-AB84-E05F45A26CB2}" destId="{C96D070F-68A0-4AC7-923A-0DE9BEB233EA}" srcOrd="4" destOrd="0" parTransId="{82E7E4CC-7285-4516-8786-FD9147BE922E}" sibTransId="{FE8E146B-F59C-4ECD-9EF0-B5C447A24283}"/>
    <dgm:cxn modelId="{1F3BB811-A4B3-4C23-B54D-BCAD3DB4B448}" srcId="{C24B6981-9F0F-489E-AB84-E05F45A26CB2}" destId="{DE93CE26-24C5-4630-AEE8-9EAC817F36E4}" srcOrd="1" destOrd="0" parTransId="{D2D5CE6A-AC48-4F58-B3E7-70F7FAD95A08}" sibTransId="{08A4B755-3069-4596-B6B0-9904BA4A455A}"/>
    <dgm:cxn modelId="{726073A8-A29F-4A6C-B587-8361F2083C30}" type="presOf" srcId="{DE93CE26-24C5-4630-AEE8-9EAC817F36E4}" destId="{48DA76C9-480D-4FC8-ABA2-27F22B2821BF}" srcOrd="0" destOrd="0" presId="urn:microsoft.com/office/officeart/2005/8/layout/process4"/>
    <dgm:cxn modelId="{ECD702C1-3C95-4815-B548-2641C7121A04}" type="presOf" srcId="{C173C9F9-FD22-40E9-8D10-4A53DA63D5D9}" destId="{1399B9E8-7651-4E35-8B73-BB38C537704A}" srcOrd="0" destOrd="0" presId="urn:microsoft.com/office/officeart/2005/8/layout/process4"/>
    <dgm:cxn modelId="{071A08DF-2474-4B10-91E1-44809AAE687D}" type="presOf" srcId="{F7B7E3EF-3610-4CFF-9211-FABB8791BA4E}" destId="{59303070-4B8F-4F63-BCF7-BC4BF8773437}" srcOrd="0" destOrd="0" presId="urn:microsoft.com/office/officeart/2005/8/layout/process4"/>
    <dgm:cxn modelId="{EF3A0482-79D2-4FCC-BF03-7BC43C56F6E2}" type="presOf" srcId="{C24B6981-9F0F-489E-AB84-E05F45A26CB2}" destId="{2A9D76CA-D274-40D0-BA5D-A720D85E91EA}" srcOrd="0" destOrd="0" presId="urn:microsoft.com/office/officeart/2005/8/layout/process4"/>
    <dgm:cxn modelId="{C24492F4-8C57-4E3C-8471-EAFD148E2A36}" type="presOf" srcId="{C96D070F-68A0-4AC7-923A-0DE9BEB233EA}" destId="{468A4080-2828-48D9-BDE0-838C61FD1810}" srcOrd="0" destOrd="0" presId="urn:microsoft.com/office/officeart/2005/8/layout/process4"/>
    <dgm:cxn modelId="{0BD90728-38B1-412E-BA76-F05E6CCA8C75}" srcId="{C24B6981-9F0F-489E-AB84-E05F45A26CB2}" destId="{C173C9F9-FD22-40E9-8D10-4A53DA63D5D9}" srcOrd="3" destOrd="0" parTransId="{D65BD7C3-895C-48CB-A514-75A882DEDCBD}" sibTransId="{3113040B-F284-4B90-8656-95C7373BDF5B}"/>
    <dgm:cxn modelId="{6B2DD041-10CD-463E-8390-F696047F7727}" type="presOf" srcId="{D2058884-8279-4A4F-BE16-BAC46C23788F}" destId="{0A16B7E5-9E3A-43F4-895B-4293793F3B43}" srcOrd="0" destOrd="0" presId="urn:microsoft.com/office/officeart/2005/8/layout/process4"/>
    <dgm:cxn modelId="{0DC31F87-86F9-4AD3-A5A4-9AB926EE7795}" type="presParOf" srcId="{2A9D76CA-D274-40D0-BA5D-A720D85E91EA}" destId="{057F9BAA-755E-4A38-A433-D3E30418F6E8}" srcOrd="0" destOrd="0" presId="urn:microsoft.com/office/officeart/2005/8/layout/process4"/>
    <dgm:cxn modelId="{A4E2A592-6476-4A55-9A77-782E1CB52FB1}" type="presParOf" srcId="{057F9BAA-755E-4A38-A433-D3E30418F6E8}" destId="{468A4080-2828-48D9-BDE0-838C61FD1810}" srcOrd="0" destOrd="0" presId="urn:microsoft.com/office/officeart/2005/8/layout/process4"/>
    <dgm:cxn modelId="{B590B804-6BCB-4D3E-A89B-8B7FEBE5B4DD}" type="presParOf" srcId="{2A9D76CA-D274-40D0-BA5D-A720D85E91EA}" destId="{7CD7A226-2B84-44BA-B902-29B181DFCB20}" srcOrd="1" destOrd="0" presId="urn:microsoft.com/office/officeart/2005/8/layout/process4"/>
    <dgm:cxn modelId="{2D467314-80B0-4CBD-8756-0FCAF099B43A}" type="presParOf" srcId="{2A9D76CA-D274-40D0-BA5D-A720D85E91EA}" destId="{08AD4802-1C92-49D9-B9EE-607834F27A93}" srcOrd="2" destOrd="0" presId="urn:microsoft.com/office/officeart/2005/8/layout/process4"/>
    <dgm:cxn modelId="{1DFAECBC-8377-42E6-8697-F1252465F071}" type="presParOf" srcId="{08AD4802-1C92-49D9-B9EE-607834F27A93}" destId="{1399B9E8-7651-4E35-8B73-BB38C537704A}" srcOrd="0" destOrd="0" presId="urn:microsoft.com/office/officeart/2005/8/layout/process4"/>
    <dgm:cxn modelId="{CFC3ACDE-2B66-4491-A3E2-69C8CC084C07}" type="presParOf" srcId="{2A9D76CA-D274-40D0-BA5D-A720D85E91EA}" destId="{621601DD-7FB9-4C8F-A44F-CF98DDAB7762}" srcOrd="3" destOrd="0" presId="urn:microsoft.com/office/officeart/2005/8/layout/process4"/>
    <dgm:cxn modelId="{88452D47-EF42-40A9-B037-06023FC9847F}" type="presParOf" srcId="{2A9D76CA-D274-40D0-BA5D-A720D85E91EA}" destId="{EC095764-B58D-44E1-94C7-3C57C3ED4CD0}" srcOrd="4" destOrd="0" presId="urn:microsoft.com/office/officeart/2005/8/layout/process4"/>
    <dgm:cxn modelId="{770E2EF0-3D38-4D7B-B54A-A5ECE5184897}" type="presParOf" srcId="{EC095764-B58D-44E1-94C7-3C57C3ED4CD0}" destId="{0A16B7E5-9E3A-43F4-895B-4293793F3B43}" srcOrd="0" destOrd="0" presId="urn:microsoft.com/office/officeart/2005/8/layout/process4"/>
    <dgm:cxn modelId="{C4C92452-0851-4E9C-933D-5C74D1160A59}" type="presParOf" srcId="{2A9D76CA-D274-40D0-BA5D-A720D85E91EA}" destId="{16324E61-FA18-4EDD-82EF-FE063EFDE05E}" srcOrd="5" destOrd="0" presId="urn:microsoft.com/office/officeart/2005/8/layout/process4"/>
    <dgm:cxn modelId="{4BCD2C93-8823-44B8-AF5B-81EB58001571}" type="presParOf" srcId="{2A9D76CA-D274-40D0-BA5D-A720D85E91EA}" destId="{B08ECE1D-2959-4054-8506-43E0952C0152}" srcOrd="6" destOrd="0" presId="urn:microsoft.com/office/officeart/2005/8/layout/process4"/>
    <dgm:cxn modelId="{92AB3E8B-8411-470D-975B-D001BDFE6F04}" type="presParOf" srcId="{B08ECE1D-2959-4054-8506-43E0952C0152}" destId="{48DA76C9-480D-4FC8-ABA2-27F22B2821BF}" srcOrd="0" destOrd="0" presId="urn:microsoft.com/office/officeart/2005/8/layout/process4"/>
    <dgm:cxn modelId="{FF5A3250-909E-4BA6-854A-216FAB78E75F}" type="presParOf" srcId="{2A9D76CA-D274-40D0-BA5D-A720D85E91EA}" destId="{DB7EADFA-C197-441F-9145-D430D1D4E661}" srcOrd="7" destOrd="0" presId="urn:microsoft.com/office/officeart/2005/8/layout/process4"/>
    <dgm:cxn modelId="{3544E268-C7F5-41C3-9196-3C826F1EBB79}" type="presParOf" srcId="{2A9D76CA-D274-40D0-BA5D-A720D85E91EA}" destId="{14A22B2A-DD69-4EB8-8989-742FB3F81631}" srcOrd="8" destOrd="0" presId="urn:microsoft.com/office/officeart/2005/8/layout/process4"/>
    <dgm:cxn modelId="{178B1F10-1EBE-402E-A64E-F153A56A144D}" type="presParOf" srcId="{14A22B2A-DD69-4EB8-8989-742FB3F81631}" destId="{59303070-4B8F-4F63-BCF7-BC4BF87734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B6981-9F0F-489E-AB84-E05F45A26CB2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173C9F9-FD22-40E9-8D10-4A53DA63D5D9}">
      <dgm:prSet/>
      <dgm:spPr/>
      <dgm:t>
        <a:bodyPr/>
        <a:lstStyle/>
        <a:p>
          <a:pPr rtl="0"/>
          <a:endParaRPr lang="en-US" dirty="0"/>
        </a:p>
      </dgm:t>
    </dgm:pt>
    <dgm:pt modelId="{D65BD7C3-895C-48CB-A514-75A882DEDCBD}" type="parTrans" cxnId="{0BD90728-38B1-412E-BA76-F05E6CCA8C75}">
      <dgm:prSet/>
      <dgm:spPr/>
      <dgm:t>
        <a:bodyPr/>
        <a:lstStyle/>
        <a:p>
          <a:endParaRPr lang="en-US"/>
        </a:p>
      </dgm:t>
    </dgm:pt>
    <dgm:pt modelId="{3113040B-F284-4B90-8656-95C7373BDF5B}" type="sibTrans" cxnId="{0BD90728-38B1-412E-BA76-F05E6CCA8C75}">
      <dgm:prSet/>
      <dgm:spPr/>
      <dgm:t>
        <a:bodyPr/>
        <a:lstStyle/>
        <a:p>
          <a:endParaRPr lang="en-US"/>
        </a:p>
      </dgm:t>
    </dgm:pt>
    <dgm:pt modelId="{C96D070F-68A0-4AC7-923A-0DE9BEB233EA}">
      <dgm:prSet/>
      <dgm:spPr/>
      <dgm:t>
        <a:bodyPr/>
        <a:lstStyle/>
        <a:p>
          <a:pPr rtl="0"/>
          <a:r>
            <a:rPr lang="en-US" dirty="0" smtClean="0"/>
            <a:t>OpenCV: Coin image crop from contour detection</a:t>
          </a:r>
          <a:endParaRPr lang="en-US" dirty="0"/>
        </a:p>
      </dgm:t>
    </dgm:pt>
    <dgm:pt modelId="{82E7E4CC-7285-4516-8786-FD9147BE922E}" type="parTrans" cxnId="{F9684DE8-050D-47E0-8568-4C7B299CE585}">
      <dgm:prSet/>
      <dgm:spPr/>
      <dgm:t>
        <a:bodyPr/>
        <a:lstStyle/>
        <a:p>
          <a:endParaRPr lang="en-US"/>
        </a:p>
      </dgm:t>
    </dgm:pt>
    <dgm:pt modelId="{FE8E146B-F59C-4ECD-9EF0-B5C447A24283}" type="sibTrans" cxnId="{F9684DE8-050D-47E0-8568-4C7B299CE585}">
      <dgm:prSet/>
      <dgm:spPr/>
      <dgm:t>
        <a:bodyPr/>
        <a:lstStyle/>
        <a:p>
          <a:endParaRPr lang="en-US"/>
        </a:p>
      </dgm:t>
    </dgm:pt>
    <dgm:pt modelId="{7C03B154-B5A8-4133-8F16-719E6509C068}">
      <dgm:prSet/>
      <dgm:spPr/>
      <dgm:t>
        <a:bodyPr/>
        <a:lstStyle/>
        <a:p>
          <a:pPr rtl="0"/>
          <a:r>
            <a:rPr lang="en-US" dirty="0" smtClean="0"/>
            <a:t>Caffe CNN: Coin date classification, a stock cifar10 network, 32x32 color</a:t>
          </a:r>
          <a:endParaRPr lang="en-US" dirty="0"/>
        </a:p>
      </dgm:t>
    </dgm:pt>
    <dgm:pt modelId="{298B4EE3-F1A2-4A9B-9F4E-2E3901A93586}" type="sibTrans" cxnId="{0909889A-C91A-4AD6-8BAD-FBF95060A2EC}">
      <dgm:prSet/>
      <dgm:spPr/>
      <dgm:t>
        <a:bodyPr/>
        <a:lstStyle/>
        <a:p>
          <a:endParaRPr lang="en-US"/>
        </a:p>
      </dgm:t>
    </dgm:pt>
    <dgm:pt modelId="{4E583BF5-13CE-4C68-9267-B8EEB94A2217}" type="parTrans" cxnId="{0909889A-C91A-4AD6-8BAD-FBF95060A2EC}">
      <dgm:prSet/>
      <dgm:spPr/>
      <dgm:t>
        <a:bodyPr/>
        <a:lstStyle/>
        <a:p>
          <a:endParaRPr lang="en-US"/>
        </a:p>
      </dgm:t>
    </dgm:pt>
    <dgm:pt modelId="{059D276D-56AB-4165-B218-C80DB39E532F}">
      <dgm:prSet/>
      <dgm:spPr/>
      <dgm:t>
        <a:bodyPr/>
        <a:lstStyle/>
        <a:p>
          <a:pPr rtl="0"/>
          <a:r>
            <a:rPr lang="en-US" dirty="0" smtClean="0"/>
            <a:t>Caffe CNN: Coin orientation classification (images rotated to create 360 different categories) LeNet with an additional set of conv &amp; pooling layers, 2x output, 64x64 gray</a:t>
          </a:r>
          <a:endParaRPr lang="en-US" dirty="0"/>
        </a:p>
      </dgm:t>
    </dgm:pt>
    <dgm:pt modelId="{79F96E35-49CC-47E3-A129-EDBE11125FEA}" type="sibTrans" cxnId="{5FA320F1-B743-4893-9279-E2F1A3B5A834}">
      <dgm:prSet/>
      <dgm:spPr/>
      <dgm:t>
        <a:bodyPr/>
        <a:lstStyle/>
        <a:p>
          <a:endParaRPr lang="en-US"/>
        </a:p>
      </dgm:t>
    </dgm:pt>
    <dgm:pt modelId="{05458766-D2E1-42AC-A200-C1FE860A5C68}" type="parTrans" cxnId="{5FA320F1-B743-4893-9279-E2F1A3B5A834}">
      <dgm:prSet/>
      <dgm:spPr/>
      <dgm:t>
        <a:bodyPr/>
        <a:lstStyle/>
        <a:p>
          <a:endParaRPr lang="en-US"/>
        </a:p>
      </dgm:t>
    </dgm:pt>
    <dgm:pt modelId="{23A273E6-D438-4760-BFC6-9A6BAF140CE9}">
      <dgm:prSet/>
      <dgm:spPr/>
      <dgm:t>
        <a:bodyPr/>
        <a:lstStyle/>
        <a:p>
          <a:pPr rtl="0"/>
          <a:r>
            <a:rPr lang="en-US" dirty="0" smtClean="0"/>
            <a:t>Caffe CNN: Coin design classification (Heads vs Tails vs Other…) LeNet with an additional set of conv &amp; pooling layers. 2x output, 60x60 gray, 12x rotational augmentation</a:t>
          </a:r>
          <a:endParaRPr lang="en-US" dirty="0"/>
        </a:p>
      </dgm:t>
    </dgm:pt>
    <dgm:pt modelId="{D762CC44-21A2-4558-B503-9C4FF868FD27}" type="sibTrans" cxnId="{42EAE3DB-74DD-443F-87BA-0455732E6B3E}">
      <dgm:prSet/>
      <dgm:spPr/>
      <dgm:t>
        <a:bodyPr/>
        <a:lstStyle/>
        <a:p>
          <a:endParaRPr lang="en-US"/>
        </a:p>
      </dgm:t>
    </dgm:pt>
    <dgm:pt modelId="{D9205F20-3C1F-4AE6-A400-EE99F7E92CA9}" type="parTrans" cxnId="{42EAE3DB-74DD-443F-87BA-0455732E6B3E}">
      <dgm:prSet/>
      <dgm:spPr/>
      <dgm:t>
        <a:bodyPr/>
        <a:lstStyle/>
        <a:p>
          <a:endParaRPr lang="en-US"/>
        </a:p>
      </dgm:t>
    </dgm:pt>
    <dgm:pt modelId="{FE29BE18-6BD0-49C7-BDB7-558773224996}">
      <dgm:prSet/>
      <dgm:spPr/>
      <dgm:t>
        <a:bodyPr/>
        <a:lstStyle/>
        <a:p>
          <a:pPr rtl="0"/>
          <a:r>
            <a:rPr lang="en-US" dirty="0" smtClean="0"/>
            <a:t>Caffe CNN: Detection of the 5% poorly cropped coins with a</a:t>
          </a:r>
        </a:p>
        <a:p>
          <a:pPr rtl="0"/>
          <a:r>
            <a:rPr lang="en-US" dirty="0" smtClean="0"/>
            <a:t> stock cifar10 network, 32x32 color</a:t>
          </a:r>
          <a:endParaRPr lang="en-US" dirty="0"/>
        </a:p>
      </dgm:t>
    </dgm:pt>
    <dgm:pt modelId="{6470D64D-AC0E-4079-890A-11994E41A486}" type="sibTrans" cxnId="{F6147962-4C66-4133-95D3-79096EFA1A3F}">
      <dgm:prSet/>
      <dgm:spPr/>
      <dgm:t>
        <a:bodyPr/>
        <a:lstStyle/>
        <a:p>
          <a:endParaRPr lang="en-US"/>
        </a:p>
      </dgm:t>
    </dgm:pt>
    <dgm:pt modelId="{5DF8B2F5-AA36-4C7A-B3CC-15F198357535}" type="parTrans" cxnId="{F6147962-4C66-4133-95D3-79096EFA1A3F}">
      <dgm:prSet/>
      <dgm:spPr/>
      <dgm:t>
        <a:bodyPr/>
        <a:lstStyle/>
        <a:p>
          <a:endParaRPr lang="en-US"/>
        </a:p>
      </dgm:t>
    </dgm:pt>
    <dgm:pt modelId="{2A9D76CA-D274-40D0-BA5D-A720D85E91EA}" type="pres">
      <dgm:prSet presAssocID="{C24B6981-9F0F-489E-AB84-E05F45A26C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6DD2A4-76F6-42FD-B398-D6907D4C7BD6}" type="pres">
      <dgm:prSet presAssocID="{7C03B154-B5A8-4133-8F16-719E6509C068}" presName="boxAndChildren" presStyleCnt="0"/>
      <dgm:spPr/>
      <dgm:t>
        <a:bodyPr/>
        <a:lstStyle/>
        <a:p>
          <a:endParaRPr lang="en-US"/>
        </a:p>
      </dgm:t>
    </dgm:pt>
    <dgm:pt modelId="{A7387EAD-EFB5-4AD7-B607-EF21A3089094}" type="pres">
      <dgm:prSet presAssocID="{7C03B154-B5A8-4133-8F16-719E6509C068}" presName="parentTextBox" presStyleLbl="node1" presStyleIdx="0" presStyleCnt="6"/>
      <dgm:spPr/>
      <dgm:t>
        <a:bodyPr/>
        <a:lstStyle/>
        <a:p>
          <a:endParaRPr lang="en-US"/>
        </a:p>
      </dgm:t>
    </dgm:pt>
    <dgm:pt modelId="{9E41C6EE-9FF8-4168-829E-4878608FE585}" type="pres">
      <dgm:prSet presAssocID="{79F96E35-49CC-47E3-A129-EDBE11125FEA}" presName="sp" presStyleCnt="0"/>
      <dgm:spPr/>
      <dgm:t>
        <a:bodyPr/>
        <a:lstStyle/>
        <a:p>
          <a:endParaRPr lang="en-US"/>
        </a:p>
      </dgm:t>
    </dgm:pt>
    <dgm:pt modelId="{80ECA836-F33F-4B54-A9BD-F0C1FBE0F315}" type="pres">
      <dgm:prSet presAssocID="{059D276D-56AB-4165-B218-C80DB39E532F}" presName="arrowAndChildren" presStyleCnt="0"/>
      <dgm:spPr/>
      <dgm:t>
        <a:bodyPr/>
        <a:lstStyle/>
        <a:p>
          <a:endParaRPr lang="en-US"/>
        </a:p>
      </dgm:t>
    </dgm:pt>
    <dgm:pt modelId="{1AC35702-A5DB-4C36-B897-73822E378C93}" type="pres">
      <dgm:prSet presAssocID="{059D276D-56AB-4165-B218-C80DB39E532F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CC405C8-7C19-41C4-8841-5363D0E304F1}" type="pres">
      <dgm:prSet presAssocID="{D762CC44-21A2-4558-B503-9C4FF868FD27}" presName="sp" presStyleCnt="0"/>
      <dgm:spPr/>
      <dgm:t>
        <a:bodyPr/>
        <a:lstStyle/>
        <a:p>
          <a:endParaRPr lang="en-US"/>
        </a:p>
      </dgm:t>
    </dgm:pt>
    <dgm:pt modelId="{873FBF46-41E1-48C9-8268-27EC68F3D910}" type="pres">
      <dgm:prSet presAssocID="{23A273E6-D438-4760-BFC6-9A6BAF140CE9}" presName="arrowAndChildren" presStyleCnt="0"/>
      <dgm:spPr/>
      <dgm:t>
        <a:bodyPr/>
        <a:lstStyle/>
        <a:p>
          <a:endParaRPr lang="en-US"/>
        </a:p>
      </dgm:t>
    </dgm:pt>
    <dgm:pt modelId="{07DC551A-3460-48C3-9B88-6A77B8DE5D8A}" type="pres">
      <dgm:prSet presAssocID="{23A273E6-D438-4760-BFC6-9A6BAF140CE9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78FC654E-039E-446B-81AE-C8B1F65E28EE}" type="pres">
      <dgm:prSet presAssocID="{6470D64D-AC0E-4079-890A-11994E41A486}" presName="sp" presStyleCnt="0"/>
      <dgm:spPr/>
      <dgm:t>
        <a:bodyPr/>
        <a:lstStyle/>
        <a:p>
          <a:endParaRPr lang="en-US"/>
        </a:p>
      </dgm:t>
    </dgm:pt>
    <dgm:pt modelId="{F23CC61D-C153-4E7B-B8CB-C0623C8EFDC3}" type="pres">
      <dgm:prSet presAssocID="{FE29BE18-6BD0-49C7-BDB7-558773224996}" presName="arrowAndChildren" presStyleCnt="0"/>
      <dgm:spPr/>
      <dgm:t>
        <a:bodyPr/>
        <a:lstStyle/>
        <a:p>
          <a:endParaRPr lang="en-US"/>
        </a:p>
      </dgm:t>
    </dgm:pt>
    <dgm:pt modelId="{D8FEE6CA-5B48-4F56-B4AC-2CA08199FEDA}" type="pres">
      <dgm:prSet presAssocID="{FE29BE18-6BD0-49C7-BDB7-558773224996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DA88F6B4-233A-44AB-926E-B2C0E909A66F}" type="pres">
      <dgm:prSet presAssocID="{FE8E146B-F59C-4ECD-9EF0-B5C447A24283}" presName="sp" presStyleCnt="0"/>
      <dgm:spPr/>
      <dgm:t>
        <a:bodyPr/>
        <a:lstStyle/>
        <a:p>
          <a:endParaRPr lang="en-US"/>
        </a:p>
      </dgm:t>
    </dgm:pt>
    <dgm:pt modelId="{DBA58943-0CF6-4F30-8270-613CBCFDBAE5}" type="pres">
      <dgm:prSet presAssocID="{C96D070F-68A0-4AC7-923A-0DE9BEB233EA}" presName="arrowAndChildren" presStyleCnt="0"/>
      <dgm:spPr/>
      <dgm:t>
        <a:bodyPr/>
        <a:lstStyle/>
        <a:p>
          <a:endParaRPr lang="en-US"/>
        </a:p>
      </dgm:t>
    </dgm:pt>
    <dgm:pt modelId="{064F44FE-A2BB-4D37-96CB-C766B470C221}" type="pres">
      <dgm:prSet presAssocID="{C96D070F-68A0-4AC7-923A-0DE9BEB233EA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7CD7A226-2B84-44BA-B902-29B181DFCB20}" type="pres">
      <dgm:prSet presAssocID="{3113040B-F284-4B90-8656-95C7373BDF5B}" presName="sp" presStyleCnt="0"/>
      <dgm:spPr/>
      <dgm:t>
        <a:bodyPr/>
        <a:lstStyle/>
        <a:p>
          <a:endParaRPr lang="en-US"/>
        </a:p>
      </dgm:t>
    </dgm:pt>
    <dgm:pt modelId="{08AD4802-1C92-49D9-B9EE-607834F27A93}" type="pres">
      <dgm:prSet presAssocID="{C173C9F9-FD22-40E9-8D10-4A53DA63D5D9}" presName="arrowAndChildren" presStyleCnt="0"/>
      <dgm:spPr/>
      <dgm:t>
        <a:bodyPr/>
        <a:lstStyle/>
        <a:p>
          <a:endParaRPr lang="en-US"/>
        </a:p>
      </dgm:t>
    </dgm:pt>
    <dgm:pt modelId="{1399B9E8-7651-4E35-8B73-BB38C537704A}" type="pres">
      <dgm:prSet presAssocID="{C173C9F9-FD22-40E9-8D10-4A53DA63D5D9}" presName="parentTextArrow" presStyleLbl="node1" presStyleIdx="5" presStyleCnt="6" custScaleY="46465"/>
      <dgm:spPr/>
      <dgm:t>
        <a:bodyPr/>
        <a:lstStyle/>
        <a:p>
          <a:endParaRPr lang="en-US"/>
        </a:p>
      </dgm:t>
    </dgm:pt>
  </dgm:ptLst>
  <dgm:cxnLst>
    <dgm:cxn modelId="{F6147962-4C66-4133-95D3-79096EFA1A3F}" srcId="{C24B6981-9F0F-489E-AB84-E05F45A26CB2}" destId="{FE29BE18-6BD0-49C7-BDB7-558773224996}" srcOrd="2" destOrd="0" parTransId="{5DF8B2F5-AA36-4C7A-B3CC-15F198357535}" sibTransId="{6470D64D-AC0E-4079-890A-11994E41A486}"/>
    <dgm:cxn modelId="{5FA320F1-B743-4893-9279-E2F1A3B5A834}" srcId="{C24B6981-9F0F-489E-AB84-E05F45A26CB2}" destId="{059D276D-56AB-4165-B218-C80DB39E532F}" srcOrd="4" destOrd="0" parTransId="{05458766-D2E1-42AC-A200-C1FE860A5C68}" sibTransId="{79F96E35-49CC-47E3-A129-EDBE11125FEA}"/>
    <dgm:cxn modelId="{5E598E1A-F742-4736-A8E6-519A923E52D1}" type="presOf" srcId="{059D276D-56AB-4165-B218-C80DB39E532F}" destId="{1AC35702-A5DB-4C36-B897-73822E378C93}" srcOrd="0" destOrd="0" presId="urn:microsoft.com/office/officeart/2005/8/layout/process4"/>
    <dgm:cxn modelId="{42EAE3DB-74DD-443F-87BA-0455732E6B3E}" srcId="{C24B6981-9F0F-489E-AB84-E05F45A26CB2}" destId="{23A273E6-D438-4760-BFC6-9A6BAF140CE9}" srcOrd="3" destOrd="0" parTransId="{D9205F20-3C1F-4AE6-A400-EE99F7E92CA9}" sibTransId="{D762CC44-21A2-4558-B503-9C4FF868FD27}"/>
    <dgm:cxn modelId="{0BD90728-38B1-412E-BA76-F05E6CCA8C75}" srcId="{C24B6981-9F0F-489E-AB84-E05F45A26CB2}" destId="{C173C9F9-FD22-40E9-8D10-4A53DA63D5D9}" srcOrd="0" destOrd="0" parTransId="{D65BD7C3-895C-48CB-A514-75A882DEDCBD}" sibTransId="{3113040B-F284-4B90-8656-95C7373BDF5B}"/>
    <dgm:cxn modelId="{0FC7CBC8-59D2-4111-BBE7-58B0DEAB3733}" type="presOf" srcId="{23A273E6-D438-4760-BFC6-9A6BAF140CE9}" destId="{07DC551A-3460-48C3-9B88-6A77B8DE5D8A}" srcOrd="0" destOrd="0" presId="urn:microsoft.com/office/officeart/2005/8/layout/process4"/>
    <dgm:cxn modelId="{CECC0176-334D-4002-81C7-5D7073E9F017}" type="presOf" srcId="{7C03B154-B5A8-4133-8F16-719E6509C068}" destId="{A7387EAD-EFB5-4AD7-B607-EF21A3089094}" srcOrd="0" destOrd="0" presId="urn:microsoft.com/office/officeart/2005/8/layout/process4"/>
    <dgm:cxn modelId="{92F313C8-4094-4DEB-933F-51B5D1E68528}" type="presOf" srcId="{C24B6981-9F0F-489E-AB84-E05F45A26CB2}" destId="{2A9D76CA-D274-40D0-BA5D-A720D85E91EA}" srcOrd="0" destOrd="0" presId="urn:microsoft.com/office/officeart/2005/8/layout/process4"/>
    <dgm:cxn modelId="{B6505211-D8B9-42E2-9A9A-D82B2EBF478E}" type="presOf" srcId="{C173C9F9-FD22-40E9-8D10-4A53DA63D5D9}" destId="{1399B9E8-7651-4E35-8B73-BB38C537704A}" srcOrd="0" destOrd="0" presId="urn:microsoft.com/office/officeart/2005/8/layout/process4"/>
    <dgm:cxn modelId="{EACB5A76-5D00-46A1-B3BF-98DBE57FE0D1}" type="presOf" srcId="{C96D070F-68A0-4AC7-923A-0DE9BEB233EA}" destId="{064F44FE-A2BB-4D37-96CB-C766B470C221}" srcOrd="0" destOrd="0" presId="urn:microsoft.com/office/officeart/2005/8/layout/process4"/>
    <dgm:cxn modelId="{F9684DE8-050D-47E0-8568-4C7B299CE585}" srcId="{C24B6981-9F0F-489E-AB84-E05F45A26CB2}" destId="{C96D070F-68A0-4AC7-923A-0DE9BEB233EA}" srcOrd="1" destOrd="0" parTransId="{82E7E4CC-7285-4516-8786-FD9147BE922E}" sibTransId="{FE8E146B-F59C-4ECD-9EF0-B5C447A24283}"/>
    <dgm:cxn modelId="{0909889A-C91A-4AD6-8BAD-FBF95060A2EC}" srcId="{C24B6981-9F0F-489E-AB84-E05F45A26CB2}" destId="{7C03B154-B5A8-4133-8F16-719E6509C068}" srcOrd="5" destOrd="0" parTransId="{4E583BF5-13CE-4C68-9267-B8EEB94A2217}" sibTransId="{298B4EE3-F1A2-4A9B-9F4E-2E3901A93586}"/>
    <dgm:cxn modelId="{FF94F263-7CF0-4E20-9EBC-0F7F759B0BDF}" type="presOf" srcId="{FE29BE18-6BD0-49C7-BDB7-558773224996}" destId="{D8FEE6CA-5B48-4F56-B4AC-2CA08199FEDA}" srcOrd="0" destOrd="0" presId="urn:microsoft.com/office/officeart/2005/8/layout/process4"/>
    <dgm:cxn modelId="{D8B99AEC-71D0-4F7B-9EA3-798386F5BAA2}" type="presParOf" srcId="{2A9D76CA-D274-40D0-BA5D-A720D85E91EA}" destId="{BE6DD2A4-76F6-42FD-B398-D6907D4C7BD6}" srcOrd="0" destOrd="0" presId="urn:microsoft.com/office/officeart/2005/8/layout/process4"/>
    <dgm:cxn modelId="{B71A5873-2CCC-462B-8405-12C273C8A7AE}" type="presParOf" srcId="{BE6DD2A4-76F6-42FD-B398-D6907D4C7BD6}" destId="{A7387EAD-EFB5-4AD7-B607-EF21A3089094}" srcOrd="0" destOrd="0" presId="urn:microsoft.com/office/officeart/2005/8/layout/process4"/>
    <dgm:cxn modelId="{1B07AD2A-6B29-48F6-B160-07AA03F10FEC}" type="presParOf" srcId="{2A9D76CA-D274-40D0-BA5D-A720D85E91EA}" destId="{9E41C6EE-9FF8-4168-829E-4878608FE585}" srcOrd="1" destOrd="0" presId="urn:microsoft.com/office/officeart/2005/8/layout/process4"/>
    <dgm:cxn modelId="{1BFE62D4-90E7-429B-872B-D4FB09BD3AE1}" type="presParOf" srcId="{2A9D76CA-D274-40D0-BA5D-A720D85E91EA}" destId="{80ECA836-F33F-4B54-A9BD-F0C1FBE0F315}" srcOrd="2" destOrd="0" presId="urn:microsoft.com/office/officeart/2005/8/layout/process4"/>
    <dgm:cxn modelId="{1216EF45-54A1-4685-BAAB-16FB4DDC420E}" type="presParOf" srcId="{80ECA836-F33F-4B54-A9BD-F0C1FBE0F315}" destId="{1AC35702-A5DB-4C36-B897-73822E378C93}" srcOrd="0" destOrd="0" presId="urn:microsoft.com/office/officeart/2005/8/layout/process4"/>
    <dgm:cxn modelId="{9E3F622B-D52B-458A-957A-4A1BD24A7F4A}" type="presParOf" srcId="{2A9D76CA-D274-40D0-BA5D-A720D85E91EA}" destId="{ECC405C8-7C19-41C4-8841-5363D0E304F1}" srcOrd="3" destOrd="0" presId="urn:microsoft.com/office/officeart/2005/8/layout/process4"/>
    <dgm:cxn modelId="{E3EA421F-C96A-4DE0-B3A0-6AEDA683B146}" type="presParOf" srcId="{2A9D76CA-D274-40D0-BA5D-A720D85E91EA}" destId="{873FBF46-41E1-48C9-8268-27EC68F3D910}" srcOrd="4" destOrd="0" presId="urn:microsoft.com/office/officeart/2005/8/layout/process4"/>
    <dgm:cxn modelId="{FFCD6485-8DA1-497D-80B4-56090FF9EEF0}" type="presParOf" srcId="{873FBF46-41E1-48C9-8268-27EC68F3D910}" destId="{07DC551A-3460-48C3-9B88-6A77B8DE5D8A}" srcOrd="0" destOrd="0" presId="urn:microsoft.com/office/officeart/2005/8/layout/process4"/>
    <dgm:cxn modelId="{637EC6F3-00C0-4638-8D22-5075B8C1631F}" type="presParOf" srcId="{2A9D76CA-D274-40D0-BA5D-A720D85E91EA}" destId="{78FC654E-039E-446B-81AE-C8B1F65E28EE}" srcOrd="5" destOrd="0" presId="urn:microsoft.com/office/officeart/2005/8/layout/process4"/>
    <dgm:cxn modelId="{5A3F0C64-E5EC-45CD-81B7-345A7881CB64}" type="presParOf" srcId="{2A9D76CA-D274-40D0-BA5D-A720D85E91EA}" destId="{F23CC61D-C153-4E7B-B8CB-C0623C8EFDC3}" srcOrd="6" destOrd="0" presId="urn:microsoft.com/office/officeart/2005/8/layout/process4"/>
    <dgm:cxn modelId="{63C1C0EC-7220-4D82-B97F-0A49C022495C}" type="presParOf" srcId="{F23CC61D-C153-4E7B-B8CB-C0623C8EFDC3}" destId="{D8FEE6CA-5B48-4F56-B4AC-2CA08199FEDA}" srcOrd="0" destOrd="0" presId="urn:microsoft.com/office/officeart/2005/8/layout/process4"/>
    <dgm:cxn modelId="{E0CDAA8C-9D14-4AA2-84D1-260B6B6F6D02}" type="presParOf" srcId="{2A9D76CA-D274-40D0-BA5D-A720D85E91EA}" destId="{DA88F6B4-233A-44AB-926E-B2C0E909A66F}" srcOrd="7" destOrd="0" presId="urn:microsoft.com/office/officeart/2005/8/layout/process4"/>
    <dgm:cxn modelId="{9361179D-ED60-425A-9D1B-22DD03C5D40B}" type="presParOf" srcId="{2A9D76CA-D274-40D0-BA5D-A720D85E91EA}" destId="{DBA58943-0CF6-4F30-8270-613CBCFDBAE5}" srcOrd="8" destOrd="0" presId="urn:microsoft.com/office/officeart/2005/8/layout/process4"/>
    <dgm:cxn modelId="{21E8340E-BDB4-44CA-B0B2-997465B63BA9}" type="presParOf" srcId="{DBA58943-0CF6-4F30-8270-613CBCFDBAE5}" destId="{064F44FE-A2BB-4D37-96CB-C766B470C221}" srcOrd="0" destOrd="0" presId="urn:microsoft.com/office/officeart/2005/8/layout/process4"/>
    <dgm:cxn modelId="{64CE5DB0-5D70-4DA3-8817-BABE851B3D6F}" type="presParOf" srcId="{2A9D76CA-D274-40D0-BA5D-A720D85E91EA}" destId="{7CD7A226-2B84-44BA-B902-29B181DFCB20}" srcOrd="9" destOrd="0" presId="urn:microsoft.com/office/officeart/2005/8/layout/process4"/>
    <dgm:cxn modelId="{0705B7D3-D8AF-476B-8900-420CFBFD8851}" type="presParOf" srcId="{2A9D76CA-D274-40D0-BA5D-A720D85E91EA}" destId="{08AD4802-1C92-49D9-B9EE-607834F27A93}" srcOrd="10" destOrd="0" presId="urn:microsoft.com/office/officeart/2005/8/layout/process4"/>
    <dgm:cxn modelId="{1F94A639-D30E-4539-A5EA-0ECE2DE17093}" type="presParOf" srcId="{08AD4802-1C92-49D9-B9EE-607834F27A93}" destId="{1399B9E8-7651-4E35-8B73-BB38C53770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A4080-2828-48D9-BDE0-838C61FD1810}">
      <dsp:nvSpPr>
        <dsp:cNvPr id="0" name=""/>
        <dsp:cNvSpPr/>
      </dsp:nvSpPr>
      <dsp:spPr>
        <a:xfrm>
          <a:off x="0" y="6004693"/>
          <a:ext cx="6139544" cy="853064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OpenCV: Coin image crop from contour detection</a:t>
          </a:r>
          <a:endParaRPr lang="en-US" sz="2100" kern="1200" dirty="0"/>
        </a:p>
      </dsp:txBody>
      <dsp:txXfrm>
        <a:off x="0" y="6004693"/>
        <a:ext cx="6139544" cy="853064"/>
      </dsp:txXfrm>
    </dsp:sp>
    <dsp:sp modelId="{1399B9E8-7651-4E35-8B73-BB38C537704A}">
      <dsp:nvSpPr>
        <dsp:cNvPr id="0" name=""/>
        <dsp:cNvSpPr/>
      </dsp:nvSpPr>
      <dsp:spPr>
        <a:xfrm rot="10800000">
          <a:off x="0" y="4705476"/>
          <a:ext cx="6139544" cy="1312012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OpenCV: Threshold in Cr component of the YCbCr space</a:t>
          </a:r>
          <a:endParaRPr lang="en-US" sz="2100" kern="1200" dirty="0"/>
        </a:p>
      </dsp:txBody>
      <dsp:txXfrm rot="10800000">
        <a:off x="0" y="4705476"/>
        <a:ext cx="6139544" cy="852506"/>
      </dsp:txXfrm>
    </dsp:sp>
    <dsp:sp modelId="{0A16B7E5-9E3A-43F4-895B-4293793F3B43}">
      <dsp:nvSpPr>
        <dsp:cNvPr id="0" name=""/>
        <dsp:cNvSpPr/>
      </dsp:nvSpPr>
      <dsp:spPr>
        <a:xfrm rot="10800000">
          <a:off x="0" y="3406259"/>
          <a:ext cx="6139544" cy="1312012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OpenCV: Removal of skew (caused by coin moving at high speed)</a:t>
          </a:r>
          <a:endParaRPr lang="en-US" sz="2100" kern="1200" dirty="0"/>
        </a:p>
      </dsp:txBody>
      <dsp:txXfrm rot="10800000">
        <a:off x="0" y="3406259"/>
        <a:ext cx="6139544" cy="852506"/>
      </dsp:txXfrm>
    </dsp:sp>
    <dsp:sp modelId="{48DA76C9-480D-4FC8-ABA2-27F22B2821BF}">
      <dsp:nvSpPr>
        <dsp:cNvPr id="0" name=""/>
        <dsp:cNvSpPr/>
      </dsp:nvSpPr>
      <dsp:spPr>
        <a:xfrm rot="10800000">
          <a:off x="0" y="2107042"/>
          <a:ext cx="6139544" cy="1312012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OpenCV: Image captured from webcam, triggered by IR sensor from Arduino</a:t>
          </a:r>
          <a:endParaRPr lang="en-US" sz="2100" kern="1200" dirty="0"/>
        </a:p>
      </dsp:txBody>
      <dsp:txXfrm rot="10800000">
        <a:off x="0" y="2107042"/>
        <a:ext cx="6139544" cy="852506"/>
      </dsp:txXfrm>
    </dsp:sp>
    <dsp:sp modelId="{59303070-4B8F-4F63-BCF7-BC4BF8773437}">
      <dsp:nvSpPr>
        <dsp:cNvPr id="0" name=""/>
        <dsp:cNvSpPr/>
      </dsp:nvSpPr>
      <dsp:spPr>
        <a:xfrm rot="10800000">
          <a:off x="0" y="242"/>
          <a:ext cx="6139544" cy="2119595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/>
            <a:t>Image Processing Pipeline:</a:t>
          </a:r>
          <a:endParaRPr lang="en-US" sz="5400" kern="1200" dirty="0"/>
        </a:p>
      </dsp:txBody>
      <dsp:txXfrm rot="10800000">
        <a:off x="0" y="242"/>
        <a:ext cx="6139544" cy="1377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87EAD-EFB5-4AD7-B607-EF21A3089094}">
      <dsp:nvSpPr>
        <dsp:cNvPr id="0" name=""/>
        <dsp:cNvSpPr/>
      </dsp:nvSpPr>
      <dsp:spPr>
        <a:xfrm>
          <a:off x="0" y="5974468"/>
          <a:ext cx="6255657" cy="87901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Caffe CNN: Coin date classification, a stock cifar10 network, 32x32 color</a:t>
          </a:r>
          <a:endParaRPr lang="en-US" sz="1700" kern="1200" dirty="0"/>
        </a:p>
      </dsp:txBody>
      <dsp:txXfrm>
        <a:off x="0" y="5974468"/>
        <a:ext cx="6255657" cy="879016"/>
      </dsp:txXfrm>
    </dsp:sp>
    <dsp:sp modelId="{1AC35702-A5DB-4C36-B897-73822E378C93}">
      <dsp:nvSpPr>
        <dsp:cNvPr id="0" name=""/>
        <dsp:cNvSpPr/>
      </dsp:nvSpPr>
      <dsp:spPr>
        <a:xfrm rot="10800000">
          <a:off x="0" y="4635727"/>
          <a:ext cx="6255657" cy="1351926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Caffe CNN: Coin orientation classification (images rotated to create 360 different categories) LeNet with an additional set of conv &amp; pooling layers, 2x output, 64x64 gray</a:t>
          </a:r>
          <a:endParaRPr lang="en-US" sz="1700" kern="1200" dirty="0"/>
        </a:p>
      </dsp:txBody>
      <dsp:txXfrm rot="10800000">
        <a:off x="0" y="4635727"/>
        <a:ext cx="6255657" cy="878441"/>
      </dsp:txXfrm>
    </dsp:sp>
    <dsp:sp modelId="{07DC551A-3460-48C3-9B88-6A77B8DE5D8A}">
      <dsp:nvSpPr>
        <dsp:cNvPr id="0" name=""/>
        <dsp:cNvSpPr/>
      </dsp:nvSpPr>
      <dsp:spPr>
        <a:xfrm rot="10800000">
          <a:off x="0" y="3296985"/>
          <a:ext cx="6255657" cy="1351926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Caffe CNN: Coin design classification (Heads vs Tails vs Other…) LeNet with an additional set of conv &amp; pooling layers. 2x output, 60x60 gray, 12x rotational augmentation</a:t>
          </a:r>
          <a:endParaRPr lang="en-US" sz="1700" kern="1200" dirty="0"/>
        </a:p>
      </dsp:txBody>
      <dsp:txXfrm rot="10800000">
        <a:off x="0" y="3296985"/>
        <a:ext cx="6255657" cy="878441"/>
      </dsp:txXfrm>
    </dsp:sp>
    <dsp:sp modelId="{D8FEE6CA-5B48-4F56-B4AC-2CA08199FEDA}">
      <dsp:nvSpPr>
        <dsp:cNvPr id="0" name=""/>
        <dsp:cNvSpPr/>
      </dsp:nvSpPr>
      <dsp:spPr>
        <a:xfrm rot="10800000">
          <a:off x="0" y="1958244"/>
          <a:ext cx="6255657" cy="1351926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Caffe CNN: Detection of the 5% poorly cropped coins with a</a:t>
          </a:r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stock cifar10 network, 32x32 color</a:t>
          </a:r>
          <a:endParaRPr lang="en-US" sz="1700" kern="1200" dirty="0"/>
        </a:p>
      </dsp:txBody>
      <dsp:txXfrm rot="10800000">
        <a:off x="0" y="1958244"/>
        <a:ext cx="6255657" cy="878441"/>
      </dsp:txXfrm>
    </dsp:sp>
    <dsp:sp modelId="{064F44FE-A2BB-4D37-96CB-C766B470C221}">
      <dsp:nvSpPr>
        <dsp:cNvPr id="0" name=""/>
        <dsp:cNvSpPr/>
      </dsp:nvSpPr>
      <dsp:spPr>
        <a:xfrm rot="10800000">
          <a:off x="0" y="619502"/>
          <a:ext cx="6255657" cy="1351926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OpenCV: Coin image crop from contour detection</a:t>
          </a:r>
          <a:endParaRPr lang="en-US" sz="1700" kern="1200" dirty="0"/>
        </a:p>
      </dsp:txBody>
      <dsp:txXfrm rot="10800000">
        <a:off x="0" y="619502"/>
        <a:ext cx="6255657" cy="878441"/>
      </dsp:txXfrm>
    </dsp:sp>
    <dsp:sp modelId="{1399B9E8-7651-4E35-8B73-BB38C537704A}">
      <dsp:nvSpPr>
        <dsp:cNvPr id="0" name=""/>
        <dsp:cNvSpPr/>
      </dsp:nvSpPr>
      <dsp:spPr>
        <a:xfrm rot="10800000">
          <a:off x="0" y="4515"/>
          <a:ext cx="6255657" cy="628172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10800000">
        <a:off x="0" y="4515"/>
        <a:ext cx="6255657" cy="40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convnetj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UeKXVgRvvxg9OUdh_UiC5G71UMscNPlvArsWER41PsU/edit#slide=id.gc2fcdcce7_216_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mHunt/CoinSorter/blob/master/scripts/AWSCaffeDigetsBuild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mHunt/CoinSorter/blob/master/windowsCppSource/classification.cpp#L24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mHunt/CoinSorter/milestones/Future%20Mileston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pkrush@gemhun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fJcIxWgQb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-159657"/>
            <a:ext cx="8791575" cy="2390095"/>
          </a:xfrm>
        </p:spPr>
        <p:txBody>
          <a:bodyPr/>
          <a:lstStyle/>
          <a:p>
            <a:pPr algn="ctr"/>
            <a:r>
              <a:rPr lang="en-US" dirty="0"/>
              <a:t>Deep Learning with Caffe &amp; DIGITS for Robotic Coin Collecting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281" y="2505075"/>
            <a:ext cx="8791575" cy="1021895"/>
          </a:xfrm>
        </p:spPr>
        <p:txBody>
          <a:bodyPr/>
          <a:lstStyle/>
          <a:p>
            <a:pPr algn="ctr"/>
            <a:r>
              <a:rPr lang="en-US" dirty="0"/>
              <a:t>https://github.com/GemHunt/CoinSorter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24" y="3526970"/>
            <a:ext cx="6026288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What </a:t>
            </a:r>
            <a:r>
              <a:rPr lang="en-US" dirty="0"/>
              <a:t>is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6572"/>
            <a:ext cx="9905999" cy="4880428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example</a:t>
            </a:r>
            <a:r>
              <a:rPr lang="en-US" dirty="0"/>
              <a:t>: Supervised classification of images </a:t>
            </a:r>
          </a:p>
          <a:p>
            <a:pPr marL="457200" lvl="1" indent="0">
              <a:buNone/>
            </a:pPr>
            <a:r>
              <a:rPr lang="en-US" dirty="0" smtClean="0"/>
              <a:t>	(using </a:t>
            </a:r>
            <a:r>
              <a:rPr lang="en-US" dirty="0"/>
              <a:t>pre-labels images to find more like </a:t>
            </a:r>
            <a:r>
              <a:rPr lang="en-US" dirty="0" smtClean="0"/>
              <a:t>them)</a:t>
            </a:r>
            <a:endParaRPr lang="en-US" dirty="0"/>
          </a:p>
          <a:p>
            <a:r>
              <a:rPr lang="en-US" dirty="0" smtClean="0"/>
              <a:t>High level tool with no programing </a:t>
            </a:r>
          </a:p>
          <a:p>
            <a:r>
              <a:rPr lang="en-US" dirty="0" smtClean="0"/>
              <a:t>Using Neural networks</a:t>
            </a:r>
          </a:p>
          <a:p>
            <a:r>
              <a:rPr lang="en-US" dirty="0" smtClean="0"/>
              <a:t>Trained On GPUs</a:t>
            </a:r>
          </a:p>
          <a:p>
            <a:r>
              <a:rPr lang="en-US" dirty="0" smtClean="0"/>
              <a:t>A buzz word for something that has existed for a long time, but for a number of reasons has started really taking off.  </a:t>
            </a:r>
          </a:p>
          <a:p>
            <a:r>
              <a:rPr lang="en-US" dirty="0"/>
              <a:t>Caffe, Torch, Theano are the big three libraries</a:t>
            </a:r>
          </a:p>
          <a:p>
            <a:r>
              <a:rPr lang="en-US" dirty="0" smtClean="0">
                <a:hlinkClick r:id="rId2"/>
              </a:rPr>
              <a:t>http://cs.stanford.edu/people/karpathy/convnetjs/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Caffe &amp; Digits?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2"/>
              </a:rPr>
              <a:t>Caffe: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://docs.google.com/presentation/d/1UeKXVgRvvxg9OUdh_UiC5G71UMscNPlvArsWER41PsU/edit#slide=id.gc2fcdcce7_216</a:t>
            </a:r>
            <a:r>
              <a:rPr lang="en-US" dirty="0" smtClean="0">
                <a:hlinkClick r:id="rId2"/>
              </a:rPr>
              <a:t>_</a:t>
            </a:r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NVIDIA’s DIGETS is a web based front end to Caffe. </a:t>
            </a:r>
          </a:p>
          <a:p>
            <a:pPr lvl="2"/>
            <a:r>
              <a:rPr lang="en-US" dirty="0" smtClean="0"/>
              <a:t>We will see a lot more in a bit…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&amp; Setup of Caffe &amp;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Checkout: </a:t>
            </a:r>
            <a:r>
              <a:rPr lang="en-US" dirty="0" smtClean="0">
                <a:hlinkClick r:id="rId2"/>
              </a:rPr>
              <a:t>https://github.com/GemHunt/CoinSorter/blob/master/scripts/AWSCaffeDigetsBuild.md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sets of images to train models. </a:t>
            </a:r>
          </a:p>
          <a:p>
            <a:r>
              <a:rPr lang="en-US" dirty="0" smtClean="0"/>
              <a:t>Jump some of the details to introduce DIGITS…</a:t>
            </a:r>
          </a:p>
          <a:p>
            <a:r>
              <a:rPr lang="en-US" dirty="0" smtClean="0"/>
              <a:t>…then we will come back and put it all together.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1699977"/>
              </p:ext>
            </p:extLst>
          </p:nvPr>
        </p:nvGraphicFramePr>
        <p:xfrm>
          <a:off x="2598057" y="0"/>
          <a:ext cx="61395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6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59624312"/>
              </p:ext>
            </p:extLst>
          </p:nvPr>
        </p:nvGraphicFramePr>
        <p:xfrm>
          <a:off x="2423886" y="0"/>
          <a:ext cx="625565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2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Pipeline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Check out model folders and C++ code:</a:t>
            </a:r>
          </a:p>
          <a:p>
            <a:r>
              <a:rPr lang="en-US" dirty="0" smtClean="0">
                <a:hlinkClick r:id="rId2"/>
              </a:rPr>
              <a:t>https://github.com/GemHunt/CoinSorter/blob/master/windowsCppSource/classification.cpp#L249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live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lights more durable than thought</a:t>
            </a:r>
          </a:p>
          <a:p>
            <a:r>
              <a:rPr lang="en-US" dirty="0" smtClean="0"/>
              <a:t>Cause skew by hand</a:t>
            </a:r>
          </a:p>
          <a:p>
            <a:r>
              <a:rPr lang="en-US" dirty="0" smtClean="0"/>
              <a:t>Obscure date</a:t>
            </a:r>
          </a:p>
          <a:p>
            <a:r>
              <a:rPr lang="en-US" dirty="0" smtClean="0"/>
              <a:t>Try different rotations on rare dates </a:t>
            </a:r>
          </a:p>
        </p:txBody>
      </p:sp>
    </p:spTree>
    <p:extLst>
      <p:ext uri="{BB962C8B-B14F-4D97-AF65-F5344CB8AC3E}">
        <p14:creationId xmlns:p14="http://schemas.microsoft.com/office/powerpoint/2010/main" val="4265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https://github.com/GemHunt/CoinSorter/milestones/Future%20Milestones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an issue at: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://github.com/GemHunt/CoinSorter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Or email me at:</a:t>
            </a:r>
          </a:p>
          <a:p>
            <a:r>
              <a:rPr lang="en-US" dirty="0" smtClean="0"/>
              <a:t>pkrush@gemhunt.com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and mechatronics engineer</a:t>
            </a:r>
          </a:p>
          <a:p>
            <a:r>
              <a:rPr lang="en-US" dirty="0" smtClean="0"/>
              <a:t>Mechatronics?</a:t>
            </a:r>
          </a:p>
          <a:p>
            <a:r>
              <a:rPr lang="en-US" dirty="0" smtClean="0"/>
              <a:t>GemHunt.com: Am I going the startup route? Again?</a:t>
            </a:r>
          </a:p>
          <a:p>
            <a:r>
              <a:rPr lang="en-US" dirty="0"/>
              <a:t>Live Carol Stream with my wife and two boys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0535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 Comments?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Feel free to Stop me!</a:t>
            </a:r>
            <a:br>
              <a:rPr lang="en-US" dirty="0" smtClean="0"/>
            </a:br>
            <a:r>
              <a:rPr lang="en-US" dirty="0" smtClean="0"/>
              <a:t>Or just Post a </a:t>
            </a:r>
            <a:r>
              <a:rPr lang="en-US" dirty="0"/>
              <a:t>GitHub issue</a:t>
            </a:r>
            <a:br>
              <a:rPr lang="en-US" dirty="0"/>
            </a:br>
            <a:r>
              <a:rPr lang="en-US" dirty="0" smtClean="0"/>
              <a:t>github.com/GemHunt/CoinSorter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3811588"/>
            <a:ext cx="5524500" cy="2762250"/>
          </a:xfrm>
        </p:spPr>
      </p:pic>
    </p:spTree>
    <p:extLst>
      <p:ext uri="{BB962C8B-B14F-4D97-AF65-F5344CB8AC3E}">
        <p14:creationId xmlns:p14="http://schemas.microsoft.com/office/powerpoint/2010/main" val="4203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563143"/>
              </p:ext>
            </p:extLst>
          </p:nvPr>
        </p:nvGraphicFramePr>
        <p:xfrm>
          <a:off x="928912" y="493490"/>
          <a:ext cx="9884231" cy="577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553"/>
                <a:gridCol w="1335063"/>
                <a:gridCol w="7018615"/>
              </a:tblGrid>
              <a:tr h="481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Minutes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7:00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UniForum Intro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7:10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Presentation Intro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7:15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Check out the GitHub:  Project </a:t>
                      </a:r>
                      <a:r>
                        <a:rPr lang="en-US" sz="1800" u="none" strike="noStrike" dirty="0" smtClean="0">
                          <a:effectLst/>
                        </a:rPr>
                        <a:t>Goals/Milestones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7:20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What is Deep Learning?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7:25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What is Caffe/Digits?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7:30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Installing Caffe &amp; Digits (AWS/Windows)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7:40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Using Digits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7:55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CoinSorter pipeline &amp; Issues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8:05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Results / Demo of the second version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8:15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Next Steps/ Issues/ Future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  <a:tr h="481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8:25 PM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Questions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1" marR="9521" marT="952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5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Lets check out The Last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https://www.youtube.com/watch?v=_fJcIxWgQbs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629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What Is this all about?:</a:t>
            </a:r>
            <a:br>
              <a:rPr lang="en-US" dirty="0" smtClean="0"/>
            </a:br>
            <a:r>
              <a:rPr lang="en-US" dirty="0" smtClean="0"/>
              <a:t>Finding Pennies Coins by 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340" y="1701800"/>
            <a:ext cx="13349503" cy="4826000"/>
          </a:xfrm>
        </p:spPr>
      </p:pic>
    </p:spTree>
    <p:extLst>
      <p:ext uri="{BB962C8B-B14F-4D97-AF65-F5344CB8AC3E}">
        <p14:creationId xmlns:p14="http://schemas.microsoft.com/office/powerpoint/2010/main" val="5964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am doing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 step to discover new types of rare coin varieties and mint-made errors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learn about machine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vision &amp; machine learning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Because it’s newly scalable in many different ways</a:t>
            </a:r>
          </a:p>
          <a:p>
            <a:r>
              <a:rPr lang="en-US" dirty="0" smtClean="0"/>
              <a:t>To make $$$? Maybe. </a:t>
            </a:r>
            <a:r>
              <a:rPr lang="en-US" dirty="0"/>
              <a:t>M</a:t>
            </a:r>
            <a:r>
              <a:rPr lang="en-US" dirty="0" smtClean="0"/>
              <a:t>ore importantly to open doors I didn’t know existed.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169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Head over to https://github.com/GemHunt/CoinSorter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6413"/>
          </a:xfrm>
        </p:spPr>
        <p:txBody>
          <a:bodyPr/>
          <a:lstStyle/>
          <a:p>
            <a:r>
              <a:rPr lang="en-US" sz="1800" dirty="0"/>
              <a:t>From </a:t>
            </a:r>
            <a:r>
              <a:rPr lang="en-US" sz="1800" dirty="0" smtClean="0"/>
              <a:t>Wikipedia: Deep </a:t>
            </a:r>
            <a:r>
              <a:rPr lang="en-US" sz="1800" dirty="0"/>
              <a:t>learning is a branch of machine learning based on a set of algorithms that attempt to model high-level abstractions in data by using multiple processing layers with complex structures or otherwise, composed of multiple non-linear transformations.</a:t>
            </a:r>
          </a:p>
          <a:p>
            <a:r>
              <a:rPr lang="en-US" dirty="0" smtClean="0"/>
              <a:t>Backup?  What is </a:t>
            </a:r>
            <a:r>
              <a:rPr lang="en-US" dirty="0"/>
              <a:t>machine </a:t>
            </a:r>
            <a:r>
              <a:rPr lang="en-US" dirty="0" smtClean="0"/>
              <a:t>learning?</a:t>
            </a:r>
          </a:p>
          <a:p>
            <a:r>
              <a:rPr lang="en-US" dirty="0" smtClean="0"/>
              <a:t>Creating a tool to classify data without explicitly telling the computer how to. </a:t>
            </a:r>
          </a:p>
          <a:p>
            <a:r>
              <a:rPr lang="en-US" dirty="0" smtClean="0"/>
              <a:t>Either by giving similar data (Supervised) </a:t>
            </a:r>
          </a:p>
          <a:p>
            <a:r>
              <a:rPr lang="en-US" dirty="0" smtClean="0"/>
              <a:t>Or by some form of grouping (Unsupervised) </a:t>
            </a:r>
          </a:p>
          <a:p>
            <a:r>
              <a:rPr lang="en-US" dirty="0" smtClean="0"/>
              <a:t>CoinSorter is mostly supervised…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1901</TotalTime>
  <Words>604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Trebuchet MS</vt:lpstr>
      <vt:lpstr>Tw Cen MT</vt:lpstr>
      <vt:lpstr>Circuit</vt:lpstr>
      <vt:lpstr>Deep Learning with Caffe &amp; DIGITS for Robotic Coin Collecting</vt:lpstr>
      <vt:lpstr>Who am I?</vt:lpstr>
      <vt:lpstr>Questions? Comments?  Feel free to Stop me! Or just Post a GitHub issue github.com/GemHunt/CoinSorter</vt:lpstr>
      <vt:lpstr>PowerPoint Presentation</vt:lpstr>
      <vt:lpstr>First, Lets check out The Last Version</vt:lpstr>
      <vt:lpstr>What Is this all about?: Finding Pennies Coins by Date</vt:lpstr>
      <vt:lpstr>Why I am doing this?</vt:lpstr>
      <vt:lpstr>Head over to https://github.com/GemHunt/CoinSorter</vt:lpstr>
      <vt:lpstr>What is Deep Learning?</vt:lpstr>
      <vt:lpstr>Again, What is Deep Learning?</vt:lpstr>
      <vt:lpstr>What is Caffe &amp; Digits?</vt:lpstr>
      <vt:lpstr>Installation &amp; Setup of Caffe &amp; digits</vt:lpstr>
      <vt:lpstr>Using Digits</vt:lpstr>
      <vt:lpstr>PowerPoint Presentation</vt:lpstr>
      <vt:lpstr>PowerPoint Presentation</vt:lpstr>
      <vt:lpstr>Image Processing Pipeline In C++</vt:lpstr>
      <vt:lpstr>Demo of live system</vt:lpstr>
      <vt:lpstr>Next Steps</vt:lpstr>
      <vt:lpstr>Questions  &amp;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Caffe &amp; DIGITS for Robotic Coin Collecting</dc:title>
  <dc:creator>Paul Krush</dc:creator>
  <cp:lastModifiedBy>Paul Krush</cp:lastModifiedBy>
  <cp:revision>26</cp:revision>
  <dcterms:created xsi:type="dcterms:W3CDTF">2015-11-16T14:58:01Z</dcterms:created>
  <dcterms:modified xsi:type="dcterms:W3CDTF">2015-11-17T22:39:57Z</dcterms:modified>
</cp:coreProperties>
</file>