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7"/>
  </p:notesMasterIdLst>
  <p:handoutMasterIdLst>
    <p:handoutMasterId r:id="rId28"/>
  </p:handoutMasterIdLst>
  <p:sldIdLst>
    <p:sldId id="301" r:id="rId2"/>
    <p:sldId id="464" r:id="rId3"/>
    <p:sldId id="465" r:id="rId4"/>
    <p:sldId id="466" r:id="rId5"/>
    <p:sldId id="467" r:id="rId6"/>
    <p:sldId id="526" r:id="rId7"/>
    <p:sldId id="472" r:id="rId8"/>
    <p:sldId id="484" r:id="rId9"/>
    <p:sldId id="473" r:id="rId10"/>
    <p:sldId id="330" r:id="rId11"/>
    <p:sldId id="475" r:id="rId12"/>
    <p:sldId id="476" r:id="rId13"/>
    <p:sldId id="478" r:id="rId14"/>
    <p:sldId id="539" r:id="rId15"/>
    <p:sldId id="480" r:id="rId16"/>
    <p:sldId id="331" r:id="rId17"/>
    <p:sldId id="481" r:id="rId18"/>
    <p:sldId id="482" r:id="rId19"/>
    <p:sldId id="483" r:id="rId20"/>
    <p:sldId id="527" r:id="rId21"/>
    <p:sldId id="405" r:id="rId22"/>
    <p:sldId id="406" r:id="rId23"/>
    <p:sldId id="486" r:id="rId24"/>
    <p:sldId id="487" r:id="rId25"/>
    <p:sldId id="488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CC99"/>
    <a:srgbClr val="FF0000"/>
    <a:srgbClr val="CC0000"/>
    <a:srgbClr val="00FFFF"/>
    <a:srgbClr val="FFCCFF"/>
    <a:srgbClr val="FFFF66"/>
    <a:srgbClr val="0000CC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603" autoAdjust="0"/>
    <p:restoredTop sz="94654" autoAdjust="0"/>
  </p:normalViewPr>
  <p:slideViewPr>
    <p:cSldViewPr>
      <p:cViewPr>
        <p:scale>
          <a:sx n="75" d="100"/>
          <a:sy n="75" d="100"/>
        </p:scale>
        <p:origin x="-1944" y="-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8"/>
    </p:cViewPr>
  </p:sorterViewPr>
  <p:notesViewPr>
    <p:cSldViewPr>
      <p:cViewPr varScale="1">
        <p:scale>
          <a:sx n="62" d="100"/>
          <a:sy n="62" d="100"/>
        </p:scale>
        <p:origin x="-1954" y="-8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22.xml"/><Relationship Id="rId5" Type="http://schemas.openxmlformats.org/officeDocument/2006/relationships/slide" Target="slides/slide21.xml"/><Relationship Id="rId4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0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e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83.wmf"/><Relationship Id="rId1" Type="http://schemas.openxmlformats.org/officeDocument/2006/relationships/image" Target="../media/image91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4" Type="http://schemas.openxmlformats.org/officeDocument/2006/relationships/image" Target="../media/image12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4" Type="http://schemas.openxmlformats.org/officeDocument/2006/relationships/image" Target="../media/image12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41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image" Target="../media/image40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3.wmf"/><Relationship Id="rId10" Type="http://schemas.openxmlformats.org/officeDocument/2006/relationships/image" Target="../media/image31.wmf"/><Relationship Id="rId4" Type="http://schemas.openxmlformats.org/officeDocument/2006/relationships/image" Target="../media/image35.wmf"/><Relationship Id="rId9" Type="http://schemas.openxmlformats.org/officeDocument/2006/relationships/image" Target="../media/image30.wmf"/><Relationship Id="rId1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emf"/><Relationship Id="rId4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0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D310BC9-4D5F-4DEC-BE98-B0BB3BE010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575DE26-F73A-4CAA-A662-A44226B5A5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5CC79-2845-4064-BF12-6BE43B4F5FB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DFEAF-F8B4-45AA-B5E7-60E1A78D11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F42DB-1275-4407-BA4B-8E68F3845BD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80D77-EDE1-45BB-9FE4-43C8CA03CAE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9AD30-95BE-4054-ADE5-CB094B90318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B80E7-F309-4250-9EBC-A4F6045C776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B8F13-E707-4D33-AD02-4B0DDAAC33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81C7C8-D89A-45B8-80BF-93AFDE9C920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E0EF9-2C44-4934-A6D5-2B5C20DA1B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12843C-A4DF-4EE1-A5A3-A932117B85D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0F36E4B5-671B-4D2F-9F21-155073A6530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B4BDA25-ADBA-4D8B-9A59-30805A7166F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2.bin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1.bin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0.bin"/><Relationship Id="rId9" Type="http://schemas.openxmlformats.org/officeDocument/2006/relationships/oleObject" Target="../embeddings/oleObject7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9.bin"/><Relationship Id="rId5" Type="http://schemas.openxmlformats.org/officeDocument/2006/relationships/oleObject" Target="../embeddings/oleObject88.bin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87.bin"/><Relationship Id="rId9" Type="http://schemas.openxmlformats.org/officeDocument/2006/relationships/oleObject" Target="../embeddings/oleObject9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Relationship Id="rId9" Type="http://schemas.openxmlformats.org/officeDocument/2006/relationships/oleObject" Target="../embeddings/oleObject10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21.bin"/><Relationship Id="rId12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0.bin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19.bin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18.bin"/><Relationship Id="rId9" Type="http://schemas.openxmlformats.org/officeDocument/2006/relationships/oleObject" Target="../embeddings/oleObject12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30.bin"/><Relationship Id="rId4" Type="http://schemas.openxmlformats.org/officeDocument/2006/relationships/oleObject" Target="../embeddings/oleObject12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4.bin"/><Relationship Id="rId5" Type="http://schemas.openxmlformats.org/officeDocument/2006/relationships/oleObject" Target="../embeddings/oleObject133.bin"/><Relationship Id="rId4" Type="http://schemas.openxmlformats.org/officeDocument/2006/relationships/oleObject" Target="../embeddings/oleObject13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8.bin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40.bin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4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Relationship Id="rId14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第四章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复级数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696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楷体_GB2312" pitchFamily="49" charset="-122"/>
              </a:rPr>
              <a:t>           </a:t>
            </a:r>
            <a:r>
              <a:rPr lang="zh-CN" altLang="en-US" b="1" dirty="0" smtClean="0">
                <a:ea typeface="楷体_GB2312" pitchFamily="49" charset="-122"/>
              </a:rPr>
              <a:t>首先介绍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复数列和复数项级数收敛的概念和判别法，以及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幂级数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的有关概念和性质。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楷体_GB2312" pitchFamily="49" charset="-122"/>
              </a:rPr>
              <a:t>           然后讨论解析函数的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泰勒级数</a:t>
            </a:r>
            <a:r>
              <a:rPr lang="zh-CN" altLang="en-US" b="1" dirty="0" smtClean="0">
                <a:ea typeface="楷体_GB2312" pitchFamily="49" charset="-122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罗伦级数</a:t>
            </a:r>
            <a:r>
              <a:rPr lang="zh-CN" altLang="en-US" b="1" dirty="0" smtClean="0">
                <a:ea typeface="楷体_GB2312" pitchFamily="49" charset="-122"/>
              </a:rPr>
              <a:t>展开定理及其展开式的求法，它们是研究解析函数的性质和计算其积分的重要工具。</a:t>
            </a:r>
          </a:p>
          <a:p>
            <a:pPr eaLnBrk="1" hangingPunct="1">
              <a:buFontTx/>
              <a:buNone/>
            </a:pPr>
            <a:endParaRPr lang="en-US" altLang="zh-CN" sz="3600" b="0" dirty="0" smtClean="0">
              <a:ea typeface="楷体_GB2312" pitchFamily="49" charset="-122"/>
            </a:endParaRP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D33B85E-FE49-4985-986E-599F25361CBA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>
          <a:xfrm>
            <a:off x="9144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b="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如果该部分和数列   收敛到</a:t>
            </a:r>
            <a:r>
              <a:rPr lang="en-US" altLang="zh-CN" sz="2800" b="1" i="1" dirty="0" smtClean="0">
                <a:ea typeface="楷体_GB2312" pitchFamily="49" charset="-122"/>
              </a:rPr>
              <a:t>S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，则称上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述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复数项级数收敛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，且称  为该级数的和，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记为     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      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该部分和数列    发散，则称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复数项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级数发散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buFontTx/>
              <a:buNone/>
            </a:pPr>
            <a:endParaRPr lang="zh-CN" altLang="en-US" sz="28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F8A1365-54AF-4098-BFE1-748668A33FB3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11268" name="Object 23"/>
          <p:cNvGraphicFramePr>
            <a:graphicFrameLocks noChangeAspect="1"/>
          </p:cNvGraphicFramePr>
          <p:nvPr/>
        </p:nvGraphicFramePr>
        <p:xfrm>
          <a:off x="1825055" y="1785926"/>
          <a:ext cx="1329307" cy="785818"/>
        </p:xfrm>
        <a:graphic>
          <a:graphicData uri="http://schemas.openxmlformats.org/presentationml/2006/ole">
            <p:oleObj spid="_x0000_s11268" name="Equation" r:id="rId3" imgW="660113" imgH="431613" progId="Equation.3">
              <p:embed/>
            </p:oleObj>
          </a:graphicData>
        </a:graphic>
      </p:graphicFrame>
      <p:graphicFrame>
        <p:nvGraphicFramePr>
          <p:cNvPr id="11269" name="Object 27"/>
          <p:cNvGraphicFramePr>
            <a:graphicFrameLocks noChangeAspect="1"/>
          </p:cNvGraphicFramePr>
          <p:nvPr/>
        </p:nvGraphicFramePr>
        <p:xfrm>
          <a:off x="3885998" y="857232"/>
          <a:ext cx="520902" cy="500066"/>
        </p:xfrm>
        <a:graphic>
          <a:graphicData uri="http://schemas.openxmlformats.org/presentationml/2006/ole">
            <p:oleObj spid="_x0000_s11269" name="Equation" r:id="rId4" imgW="317362" imgH="228501" progId="Equation.3">
              <p:embed/>
            </p:oleObj>
          </a:graphicData>
        </a:graphic>
      </p:graphicFrame>
      <p:graphicFrame>
        <p:nvGraphicFramePr>
          <p:cNvPr id="11270" name="Object 29"/>
          <p:cNvGraphicFramePr>
            <a:graphicFrameLocks noChangeAspect="1"/>
          </p:cNvGraphicFramePr>
          <p:nvPr/>
        </p:nvGraphicFramePr>
        <p:xfrm>
          <a:off x="5014061" y="1458902"/>
          <a:ext cx="340577" cy="398462"/>
        </p:xfrm>
        <a:graphic>
          <a:graphicData uri="http://schemas.openxmlformats.org/presentationml/2006/ole">
            <p:oleObj spid="_x0000_s11270" name="Equation" r:id="rId5" imgW="152202" imgH="177569" progId="Equation.3">
              <p:embed/>
            </p:oleObj>
          </a:graphicData>
        </a:graphic>
      </p:graphicFrame>
      <p:graphicFrame>
        <p:nvGraphicFramePr>
          <p:cNvPr id="11271" name="Object 30"/>
          <p:cNvGraphicFramePr>
            <a:graphicFrameLocks noChangeAspect="1"/>
          </p:cNvGraphicFramePr>
          <p:nvPr/>
        </p:nvGraphicFramePr>
        <p:xfrm>
          <a:off x="3886200" y="2928934"/>
          <a:ext cx="555625" cy="533400"/>
        </p:xfrm>
        <a:graphic>
          <a:graphicData uri="http://schemas.openxmlformats.org/presentationml/2006/ole">
            <p:oleObj spid="_x0000_s11271" name="Equation" r:id="rId6" imgW="317362" imgH="228501" progId="Equation.3">
              <p:embed/>
            </p:oleObj>
          </a:graphicData>
        </a:graphic>
      </p:graphicFrame>
      <p:sp>
        <p:nvSpPr>
          <p:cNvPr id="11272" name="Text Box 31"/>
          <p:cNvSpPr txBox="1">
            <a:spLocks noChangeArrowheads="1"/>
          </p:cNvSpPr>
          <p:nvPr/>
        </p:nvSpPr>
        <p:spPr bwMode="auto">
          <a:xfrm>
            <a:off x="914400" y="457200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CC0099"/>
                </a:solidFill>
                <a:ea typeface="楷体_GB2312" pitchFamily="49" charset="-122"/>
              </a:rPr>
              <a:t>级数收敛与发散的概念</a:t>
            </a:r>
          </a:p>
        </p:txBody>
      </p:sp>
      <p:sp>
        <p:nvSpPr>
          <p:cNvPr id="95264" name="Text Box 32"/>
          <p:cNvSpPr txBox="1">
            <a:spLocks noChangeArrowheads="1"/>
          </p:cNvSpPr>
          <p:nvPr/>
        </p:nvSpPr>
        <p:spPr bwMode="auto">
          <a:xfrm>
            <a:off x="914400" y="4267200"/>
            <a:ext cx="7807325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：与实数项级数相同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判别复数项级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数敛散性的基本方法是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        </a:t>
            </a:r>
          </a:p>
        </p:txBody>
      </p:sp>
      <p:graphicFrame>
        <p:nvGraphicFramePr>
          <p:cNvPr id="95265" name="Object 33"/>
          <p:cNvGraphicFramePr>
            <a:graphicFrameLocks noChangeAspect="1"/>
          </p:cNvGraphicFramePr>
          <p:nvPr/>
        </p:nvGraphicFramePr>
        <p:xfrm>
          <a:off x="4708547" y="4987940"/>
          <a:ext cx="3078163" cy="584200"/>
        </p:xfrm>
        <a:graphic>
          <a:graphicData uri="http://schemas.openxmlformats.org/presentationml/2006/ole">
            <p:oleObj spid="_x0000_s11274" name="Equation" r:id="rId7" imgW="1466816" imgH="266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4BEB914-CC15-4858-8C60-8BF891A1A2D5}" type="slidenum">
              <a:rPr lang="en-US" altLang="zh-CN"/>
              <a:pPr/>
              <a:t>11</a:t>
            </a:fld>
            <a:endParaRPr lang="en-US" altLang="zh-CN"/>
          </a:p>
        </p:txBody>
      </p:sp>
      <p:graphicFrame>
        <p:nvGraphicFramePr>
          <p:cNvPr id="12291" name="Object 2"/>
          <p:cNvGraphicFramePr>
            <a:graphicFrameLocks noChangeAspect="1"/>
          </p:cNvGraphicFramePr>
          <p:nvPr/>
        </p:nvGraphicFramePr>
        <p:xfrm>
          <a:off x="1244600" y="914400"/>
          <a:ext cx="2403475" cy="868363"/>
        </p:xfrm>
        <a:graphic>
          <a:graphicData uri="http://schemas.openxmlformats.org/presentationml/2006/ole">
            <p:oleObj spid="_x0000_s12291" name="Equation" r:id="rId3" imgW="1193800" imgH="431800" progId="Equation.3">
              <p:embed/>
            </p:oleObj>
          </a:graphicData>
        </a:graphic>
      </p:graphicFrame>
      <p:graphicFrame>
        <p:nvGraphicFramePr>
          <p:cNvPr id="268291" name="Object 3"/>
          <p:cNvGraphicFramePr>
            <a:graphicFrameLocks noChangeAspect="1"/>
          </p:cNvGraphicFramePr>
          <p:nvPr/>
        </p:nvGraphicFramePr>
        <p:xfrm>
          <a:off x="1227138" y="2209800"/>
          <a:ext cx="4100512" cy="661988"/>
        </p:xfrm>
        <a:graphic>
          <a:graphicData uri="http://schemas.openxmlformats.org/presentationml/2006/ole">
            <p:oleObj spid="_x0000_s12292" name="Equation" r:id="rId4" imgW="1497950" imgH="241195" progId="Equation.3">
              <p:embed/>
            </p:oleObj>
          </a:graphicData>
        </a:graphic>
      </p:graphicFrame>
      <p:graphicFrame>
        <p:nvGraphicFramePr>
          <p:cNvPr id="268292" name="Object 4"/>
          <p:cNvGraphicFramePr>
            <a:graphicFrameLocks noChangeAspect="1"/>
          </p:cNvGraphicFramePr>
          <p:nvPr/>
        </p:nvGraphicFramePr>
        <p:xfrm>
          <a:off x="1252538" y="3494088"/>
          <a:ext cx="2449512" cy="554037"/>
        </p:xfrm>
        <a:graphic>
          <a:graphicData uri="http://schemas.openxmlformats.org/presentationml/2006/ole">
            <p:oleObj spid="_x0000_s12293" name="Equation" r:id="rId5" imgW="1066800" imgH="241300" progId="Equation.3">
              <p:embed/>
            </p:oleObj>
          </a:graphicData>
        </a:graphic>
      </p:graphicFrame>
      <p:graphicFrame>
        <p:nvGraphicFramePr>
          <p:cNvPr id="268293" name="Object 5"/>
          <p:cNvGraphicFramePr>
            <a:graphicFrameLocks noChangeAspect="1"/>
          </p:cNvGraphicFramePr>
          <p:nvPr/>
        </p:nvGraphicFramePr>
        <p:xfrm>
          <a:off x="5143500" y="2120900"/>
          <a:ext cx="2209800" cy="854075"/>
        </p:xfrm>
        <a:graphic>
          <a:graphicData uri="http://schemas.openxmlformats.org/presentationml/2006/ole">
            <p:oleObj spid="_x0000_s12294" name="Equation" r:id="rId6" imgW="1117600" imgH="431800" progId="Equation.3">
              <p:embed/>
            </p:oleObj>
          </a:graphicData>
        </a:graphic>
      </p:graphicFrame>
      <p:graphicFrame>
        <p:nvGraphicFramePr>
          <p:cNvPr id="268294" name="Object 6"/>
          <p:cNvGraphicFramePr>
            <a:graphicFrameLocks noChangeAspect="1"/>
          </p:cNvGraphicFramePr>
          <p:nvPr/>
        </p:nvGraphicFramePr>
        <p:xfrm>
          <a:off x="3771900" y="3276600"/>
          <a:ext cx="2543175" cy="873125"/>
        </p:xfrm>
        <a:graphic>
          <a:graphicData uri="http://schemas.openxmlformats.org/presentationml/2006/ole">
            <p:oleObj spid="_x0000_s12295" name="Equation" r:id="rId7" imgW="1257300" imgH="431800" progId="Equation.3">
              <p:embed/>
            </p:oleObj>
          </a:graphicData>
        </a:graphic>
      </p:graphicFrame>
      <p:graphicFrame>
        <p:nvGraphicFramePr>
          <p:cNvPr id="268295" name="Object 7"/>
          <p:cNvGraphicFramePr>
            <a:graphicFrameLocks noChangeAspect="1"/>
          </p:cNvGraphicFramePr>
          <p:nvPr/>
        </p:nvGraphicFramePr>
        <p:xfrm>
          <a:off x="6172200" y="3276600"/>
          <a:ext cx="1041400" cy="839788"/>
        </p:xfrm>
        <a:graphic>
          <a:graphicData uri="http://schemas.openxmlformats.org/presentationml/2006/ole">
            <p:oleObj spid="_x0000_s12296" name="Equation" r:id="rId8" imgW="520700" imgH="419100" progId="Equation.3">
              <p:embed/>
            </p:oleObj>
          </a:graphicData>
        </a:graphic>
      </p:graphicFrame>
      <p:graphicFrame>
        <p:nvGraphicFramePr>
          <p:cNvPr id="268296" name="Object 8"/>
          <p:cNvGraphicFramePr>
            <a:graphicFrameLocks noChangeAspect="1"/>
          </p:cNvGraphicFramePr>
          <p:nvPr/>
        </p:nvGraphicFramePr>
        <p:xfrm>
          <a:off x="1296988" y="4433888"/>
          <a:ext cx="4273550" cy="568325"/>
        </p:xfrm>
        <a:graphic>
          <a:graphicData uri="http://schemas.openxmlformats.org/presentationml/2006/ole">
            <p:oleObj spid="_x0000_s12297" name="Equation" r:id="rId9" imgW="1816100" imgH="2413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7F81875-C89E-46FB-B4B7-781406368D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827088" y="26035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复数项级数与实数项级数收敛的关系</a:t>
            </a:r>
            <a:r>
              <a:rPr lang="en-US" altLang="zh-CN" sz="2800" b="1">
                <a:latin typeface="宋体" pitchFamily="2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>
                <a:latin typeface="宋体" pitchFamily="2" charset="-122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993775" y="250190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ea typeface="楷体_GB2312" pitchFamily="49" charset="-122"/>
              </a:rPr>
              <a:t>证明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1908175" y="250190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ea typeface="楷体_GB2312" pitchFamily="49" charset="-122"/>
              </a:rPr>
              <a:t>因为</a:t>
            </a:r>
          </a:p>
        </p:txBody>
      </p:sp>
      <p:graphicFrame>
        <p:nvGraphicFramePr>
          <p:cNvPr id="269317" name="Object 5"/>
          <p:cNvGraphicFramePr>
            <a:graphicFrameLocks noChangeAspect="1"/>
          </p:cNvGraphicFramePr>
          <p:nvPr/>
        </p:nvGraphicFramePr>
        <p:xfrm>
          <a:off x="2822575" y="2578100"/>
          <a:ext cx="2743200" cy="454025"/>
        </p:xfrm>
        <a:graphic>
          <a:graphicData uri="http://schemas.openxmlformats.org/presentationml/2006/ole">
            <p:oleObj spid="_x0000_s13318" name="Equation" r:id="rId3" imgW="1371600" imgH="228600" progId="Equation.3">
              <p:embed/>
            </p:oleObj>
          </a:graphicData>
        </a:graphic>
      </p:graphicFrame>
      <p:graphicFrame>
        <p:nvGraphicFramePr>
          <p:cNvPr id="269318" name="Object 6"/>
          <p:cNvGraphicFramePr>
            <a:graphicFrameLocks noChangeAspect="1"/>
          </p:cNvGraphicFramePr>
          <p:nvPr/>
        </p:nvGraphicFramePr>
        <p:xfrm>
          <a:off x="3203575" y="3111500"/>
          <a:ext cx="5295900" cy="487363"/>
        </p:xfrm>
        <a:graphic>
          <a:graphicData uri="http://schemas.openxmlformats.org/presentationml/2006/ole">
            <p:oleObj spid="_x0000_s13319" name="Equation" r:id="rId4" imgW="2489200" imgH="228600" progId="Equation.3">
              <p:embed/>
            </p:oleObj>
          </a:graphicData>
        </a:graphic>
      </p:graphicFrame>
      <p:graphicFrame>
        <p:nvGraphicFramePr>
          <p:cNvPr id="269319" name="Object 7"/>
          <p:cNvGraphicFramePr>
            <a:graphicFrameLocks noChangeAspect="1"/>
          </p:cNvGraphicFramePr>
          <p:nvPr/>
        </p:nvGraphicFramePr>
        <p:xfrm>
          <a:off x="3203575" y="3644900"/>
          <a:ext cx="1581150" cy="508000"/>
        </p:xfrm>
        <a:graphic>
          <a:graphicData uri="http://schemas.openxmlformats.org/presentationml/2006/ole">
            <p:oleObj spid="_x0000_s13320" name="Equation" r:id="rId5" imgW="711200" imgH="228600" progId="Equation.3">
              <p:embed/>
            </p:oleObj>
          </a:graphicData>
        </a:graphic>
      </p:graphicFrame>
      <p:graphicFrame>
        <p:nvGraphicFramePr>
          <p:cNvPr id="269320" name="Object 8"/>
          <p:cNvGraphicFramePr>
            <a:graphicFrameLocks noChangeAspect="1"/>
          </p:cNvGraphicFramePr>
          <p:nvPr/>
        </p:nvGraphicFramePr>
        <p:xfrm>
          <a:off x="2012950" y="750888"/>
          <a:ext cx="6197600" cy="881062"/>
        </p:xfrm>
        <a:graphic>
          <a:graphicData uri="http://schemas.openxmlformats.org/presentationml/2006/ole">
            <p:oleObj spid="_x0000_s13321" name="Equation" r:id="rId6" imgW="3098800" imgH="431800" progId="Equation.3">
              <p:embed/>
            </p:oleObj>
          </a:graphicData>
        </a:graphic>
      </p:graphicFrame>
      <p:graphicFrame>
        <p:nvGraphicFramePr>
          <p:cNvPr id="269321" name="Object 9"/>
          <p:cNvGraphicFramePr>
            <a:graphicFrameLocks noChangeAspect="1"/>
          </p:cNvGraphicFramePr>
          <p:nvPr/>
        </p:nvGraphicFramePr>
        <p:xfrm>
          <a:off x="1187450" y="1628775"/>
          <a:ext cx="3414713" cy="942975"/>
        </p:xfrm>
        <a:graphic>
          <a:graphicData uri="http://schemas.openxmlformats.org/presentationml/2006/ole">
            <p:oleObj spid="_x0000_s13322" name="Equation" r:id="rId7" imgW="1562100" imgH="431800" progId="Equation.3">
              <p:embed/>
            </p:oleObj>
          </a:graphicData>
        </a:graphic>
      </p:graphicFrame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874713" y="866775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sz="2800" b="1">
              <a:solidFill>
                <a:srgbClr val="FF0000"/>
              </a:solidFill>
              <a:latin typeface="宋体" pitchFamily="2" charset="-122"/>
            </a:endParaRPr>
          </a:p>
        </p:txBody>
      </p:sp>
      <p:grpSp>
        <p:nvGrpSpPr>
          <p:cNvPr id="269327" name="Group 15"/>
          <p:cNvGrpSpPr>
            <a:grpSpLocks/>
          </p:cNvGrpSpPr>
          <p:nvPr/>
        </p:nvGrpSpPr>
        <p:grpSpPr bwMode="auto">
          <a:xfrm>
            <a:off x="1042988" y="4005263"/>
            <a:ext cx="8101012" cy="546100"/>
            <a:chOff x="657" y="2523"/>
            <a:chExt cx="5103" cy="344"/>
          </a:xfrm>
        </p:grpSpPr>
        <p:graphicFrame>
          <p:nvGraphicFramePr>
            <p:cNvPr id="13328" name="Object 12"/>
            <p:cNvGraphicFramePr>
              <a:graphicFrameLocks noChangeAspect="1"/>
            </p:cNvGraphicFramePr>
            <p:nvPr/>
          </p:nvGraphicFramePr>
          <p:xfrm>
            <a:off x="657" y="2569"/>
            <a:ext cx="2900" cy="298"/>
          </p:xfrm>
          <a:graphic>
            <a:graphicData uri="http://schemas.openxmlformats.org/presentationml/2006/ole">
              <p:oleObj spid="_x0000_s13328" name="Equation" r:id="rId8" imgW="2235200" imgH="228600" progId="Equation.3">
                <p:embed/>
              </p:oleObj>
            </a:graphicData>
          </a:graphic>
        </p:graphicFrame>
        <p:graphicFrame>
          <p:nvGraphicFramePr>
            <p:cNvPr id="13329" name="Object 13"/>
            <p:cNvGraphicFramePr>
              <a:graphicFrameLocks noChangeAspect="1"/>
            </p:cNvGraphicFramePr>
            <p:nvPr/>
          </p:nvGraphicFramePr>
          <p:xfrm>
            <a:off x="3333" y="2523"/>
            <a:ext cx="2427" cy="322"/>
          </p:xfrm>
          <a:graphic>
            <a:graphicData uri="http://schemas.openxmlformats.org/presentationml/2006/ole">
              <p:oleObj spid="_x0000_s13329" name="Equation" r:id="rId9" imgW="1727200" imgH="228600" progId="Equation.3">
                <p:embed/>
              </p:oleObj>
            </a:graphicData>
          </a:graphic>
        </p:graphicFrame>
      </p:grpSp>
      <p:grpSp>
        <p:nvGrpSpPr>
          <p:cNvPr id="269328" name="Group 16"/>
          <p:cNvGrpSpPr>
            <a:grpSpLocks/>
          </p:cNvGrpSpPr>
          <p:nvPr/>
        </p:nvGrpSpPr>
        <p:grpSpPr bwMode="auto">
          <a:xfrm>
            <a:off x="1116013" y="4565650"/>
            <a:ext cx="6408737" cy="857250"/>
            <a:chOff x="703" y="2876"/>
            <a:chExt cx="4037" cy="540"/>
          </a:xfrm>
        </p:grpSpPr>
        <p:graphicFrame>
          <p:nvGraphicFramePr>
            <p:cNvPr id="13326" name="Object 11"/>
            <p:cNvGraphicFramePr>
              <a:graphicFrameLocks noChangeAspect="1"/>
            </p:cNvGraphicFramePr>
            <p:nvPr/>
          </p:nvGraphicFramePr>
          <p:xfrm>
            <a:off x="2925" y="2876"/>
            <a:ext cx="1815" cy="501"/>
          </p:xfrm>
          <a:graphic>
            <a:graphicData uri="http://schemas.openxmlformats.org/presentationml/2006/ole">
              <p:oleObj spid="_x0000_s13326" name="Equation" r:id="rId10" imgW="1562100" imgH="431800" progId="Equation.DSMT4">
                <p:embed/>
              </p:oleObj>
            </a:graphicData>
          </a:graphic>
        </p:graphicFrame>
        <p:graphicFrame>
          <p:nvGraphicFramePr>
            <p:cNvPr id="13327" name="Object 14"/>
            <p:cNvGraphicFramePr>
              <a:graphicFrameLocks noChangeAspect="1"/>
            </p:cNvGraphicFramePr>
            <p:nvPr/>
          </p:nvGraphicFramePr>
          <p:xfrm>
            <a:off x="703" y="2921"/>
            <a:ext cx="2320" cy="495"/>
          </p:xfrm>
          <a:graphic>
            <a:graphicData uri="http://schemas.openxmlformats.org/presentationml/2006/ole">
              <p:oleObj spid="_x0000_s13327" name="Equation" r:id="rId11" imgW="2057400" imgH="43180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autoUpdateAnimBg="0"/>
      <p:bldP spid="269316" grpId="0" autoUpdateAnimBg="0"/>
      <p:bldP spid="26932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C8E5CD-F404-4467-9317-2E62F938B998}" type="slidenum">
              <a:rPr lang="en-US" altLang="zh-CN"/>
              <a:pPr/>
              <a:t>13</a:t>
            </a:fld>
            <a:endParaRPr lang="en-US" altLang="zh-CN"/>
          </a:p>
        </p:txBody>
      </p:sp>
      <p:graphicFrame>
        <p:nvGraphicFramePr>
          <p:cNvPr id="14339" name="Object 1026"/>
          <p:cNvGraphicFramePr>
            <a:graphicFrameLocks noChangeAspect="1"/>
          </p:cNvGraphicFramePr>
          <p:nvPr/>
        </p:nvGraphicFramePr>
        <p:xfrm>
          <a:off x="1981200" y="1066800"/>
          <a:ext cx="4335463" cy="976313"/>
        </p:xfrm>
        <a:graphic>
          <a:graphicData uri="http://schemas.openxmlformats.org/presentationml/2006/ole">
            <p:oleObj spid="_x0000_s14339" name="Equation" r:id="rId3" imgW="1917700" imgH="431800" progId="Equation.3">
              <p:embed/>
            </p:oleObj>
          </a:graphicData>
        </a:graphic>
      </p:graphicFrame>
      <p:sp>
        <p:nvSpPr>
          <p:cNvPr id="271363" name="Text Box 1027"/>
          <p:cNvSpPr txBox="1">
            <a:spLocks noChangeArrowheads="1"/>
          </p:cNvSpPr>
          <p:nvPr/>
        </p:nvSpPr>
        <p:spPr bwMode="auto">
          <a:xfrm>
            <a:off x="1143000" y="24384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解</a:t>
            </a:r>
          </a:p>
        </p:txBody>
      </p:sp>
      <p:graphicFrame>
        <p:nvGraphicFramePr>
          <p:cNvPr id="271364" name="Object 1028"/>
          <p:cNvGraphicFramePr>
            <a:graphicFrameLocks noChangeAspect="1"/>
          </p:cNvGraphicFramePr>
          <p:nvPr/>
        </p:nvGraphicFramePr>
        <p:xfrm>
          <a:off x="1981200" y="2209800"/>
          <a:ext cx="3576638" cy="1004888"/>
        </p:xfrm>
        <a:graphic>
          <a:graphicData uri="http://schemas.openxmlformats.org/presentationml/2006/ole">
            <p:oleObj spid="_x0000_s14341" name="Equation" r:id="rId4" imgW="1536700" imgH="431800" progId="Equation.3">
              <p:embed/>
            </p:oleObj>
          </a:graphicData>
        </a:graphic>
      </p:graphicFrame>
      <p:graphicFrame>
        <p:nvGraphicFramePr>
          <p:cNvPr id="271365" name="Object 1029"/>
          <p:cNvGraphicFramePr>
            <a:graphicFrameLocks noChangeAspect="1"/>
          </p:cNvGraphicFramePr>
          <p:nvPr/>
        </p:nvGraphicFramePr>
        <p:xfrm>
          <a:off x="2667000" y="3429000"/>
          <a:ext cx="2959100" cy="949325"/>
        </p:xfrm>
        <a:graphic>
          <a:graphicData uri="http://schemas.openxmlformats.org/presentationml/2006/ole">
            <p:oleObj spid="_x0000_s14342" name="Equation" r:id="rId5" imgW="1346200" imgH="431800" progId="Equation.3">
              <p:embed/>
            </p:oleObj>
          </a:graphicData>
        </a:graphic>
      </p:graphicFrame>
      <p:sp>
        <p:nvSpPr>
          <p:cNvPr id="271366" name="Text Box 1030"/>
          <p:cNvSpPr txBox="1">
            <a:spLocks noChangeArrowheads="1"/>
          </p:cNvSpPr>
          <p:nvPr/>
        </p:nvSpPr>
        <p:spPr bwMode="auto">
          <a:xfrm>
            <a:off x="1905000" y="47244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所以原级数发散</a:t>
            </a:r>
            <a:r>
              <a:rPr lang="en-US" altLang="zh-CN" sz="2800" b="1"/>
              <a:t>.   </a:t>
            </a:r>
          </a:p>
        </p:txBody>
      </p:sp>
      <p:sp>
        <p:nvSpPr>
          <p:cNvPr id="14344" name="Text Box 1031"/>
          <p:cNvSpPr txBox="1">
            <a:spLocks noChangeArrowheads="1"/>
          </p:cNvSpPr>
          <p:nvPr/>
        </p:nvSpPr>
        <p:spPr bwMode="auto">
          <a:xfrm>
            <a:off x="838200" y="12192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CC0099"/>
                </a:solidFill>
                <a:ea typeface="黑体" pitchFamily="2" charset="-122"/>
              </a:rPr>
              <a:t>练习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autoUpdateAnimBg="0"/>
      <p:bldP spid="27136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24A62EE-A7B1-4749-A8C6-ED839C1C1A0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042988" y="26035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柯西收敛准则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0216" name="Object 8"/>
          <p:cNvGraphicFramePr>
            <a:graphicFrameLocks noChangeAspect="1"/>
          </p:cNvGraphicFramePr>
          <p:nvPr/>
        </p:nvGraphicFramePr>
        <p:xfrm>
          <a:off x="2012950" y="750888"/>
          <a:ext cx="6197600" cy="881062"/>
        </p:xfrm>
        <a:graphic>
          <a:graphicData uri="http://schemas.openxmlformats.org/presentationml/2006/ole">
            <p:oleObj spid="_x0000_s15364" name="Equation" r:id="rId3" imgW="3098800" imgH="431800" progId="Equation.3">
              <p:embed/>
            </p:oleObj>
          </a:graphicData>
        </a:graphic>
      </p:graphicFrame>
      <p:sp>
        <p:nvSpPr>
          <p:cNvPr id="350218" name="Rectangle 10"/>
          <p:cNvSpPr>
            <a:spLocks noChangeArrowheads="1"/>
          </p:cNvSpPr>
          <p:nvPr/>
        </p:nvSpPr>
        <p:spPr bwMode="auto">
          <a:xfrm>
            <a:off x="874713" y="866775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endParaRPr lang="en-US" altLang="zh-CN" sz="2800" b="1">
              <a:solidFill>
                <a:srgbClr val="FF0000"/>
              </a:solidFill>
              <a:latin typeface="宋体" pitchFamily="2" charset="-122"/>
            </a:endParaRPr>
          </a:p>
        </p:txBody>
      </p:sp>
      <p:graphicFrame>
        <p:nvGraphicFramePr>
          <p:cNvPr id="350225" name="Object 17"/>
          <p:cNvGraphicFramePr>
            <a:graphicFrameLocks noChangeAspect="1"/>
          </p:cNvGraphicFramePr>
          <p:nvPr/>
        </p:nvGraphicFramePr>
        <p:xfrm>
          <a:off x="1403350" y="1773238"/>
          <a:ext cx="6913563" cy="1095375"/>
        </p:xfrm>
        <a:graphic>
          <a:graphicData uri="http://schemas.openxmlformats.org/presentationml/2006/ole">
            <p:oleObj spid="_x0000_s15366" name="Equation" r:id="rId4" imgW="3048000" imgH="482600" progId="Equation.DSMT4">
              <p:embed/>
            </p:oleObj>
          </a:graphicData>
        </a:graphic>
      </p:graphicFrame>
      <p:sp>
        <p:nvSpPr>
          <p:cNvPr id="350226" name="Rectangle 18"/>
          <p:cNvSpPr>
            <a:spLocks noChangeArrowheads="1"/>
          </p:cNvSpPr>
          <p:nvPr/>
        </p:nvSpPr>
        <p:spPr bwMode="auto">
          <a:xfrm>
            <a:off x="971550" y="3213100"/>
            <a:ext cx="777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>
                <a:solidFill>
                  <a:srgbClr val="CC0099"/>
                </a:solidFill>
                <a:ea typeface="仿宋_GB2312" pitchFamily="49" charset="-122"/>
              </a:rPr>
              <a:t>级数收敛的必要条件</a:t>
            </a:r>
            <a:endParaRPr lang="zh-CN" altLang="en-US" sz="2800" b="1">
              <a:solidFill>
                <a:srgbClr val="CC0099"/>
              </a:solidFill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如果级数     收敛，那么当     时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342900" indent="-342900">
              <a:spcBef>
                <a:spcPct val="20000"/>
              </a:spcBef>
            </a:pP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3200" b="1"/>
          </a:p>
        </p:txBody>
      </p:sp>
      <p:graphicFrame>
        <p:nvGraphicFramePr>
          <p:cNvPr id="350227" name="Object 19"/>
          <p:cNvGraphicFramePr>
            <a:graphicFrameLocks noChangeAspect="1"/>
          </p:cNvGraphicFramePr>
          <p:nvPr/>
        </p:nvGraphicFramePr>
        <p:xfrm>
          <a:off x="3638550" y="3594100"/>
          <a:ext cx="833438" cy="881063"/>
        </p:xfrm>
        <a:graphic>
          <a:graphicData uri="http://schemas.openxmlformats.org/presentationml/2006/ole">
            <p:oleObj spid="_x0000_s15368" name="Equation" r:id="rId5" imgW="393529" imgH="431613" progId="Equation.DSMT4">
              <p:embed/>
            </p:oleObj>
          </a:graphicData>
        </a:graphic>
      </p:graphicFrame>
      <p:graphicFrame>
        <p:nvGraphicFramePr>
          <p:cNvPr id="350228" name="Object 20"/>
          <p:cNvGraphicFramePr>
            <a:graphicFrameLocks noChangeAspect="1"/>
          </p:cNvGraphicFramePr>
          <p:nvPr/>
        </p:nvGraphicFramePr>
        <p:xfrm>
          <a:off x="6662738" y="3887788"/>
          <a:ext cx="887412" cy="287337"/>
        </p:xfrm>
        <a:graphic>
          <a:graphicData uri="http://schemas.openxmlformats.org/presentationml/2006/ole">
            <p:oleObj spid="_x0000_s15369" name="Equation" r:id="rId6" imgW="469696" imgH="152334" progId="Equation.DSMT4">
              <p:embed/>
            </p:oleObj>
          </a:graphicData>
        </a:graphic>
      </p:graphicFrame>
      <p:graphicFrame>
        <p:nvGraphicFramePr>
          <p:cNvPr id="350229" name="Object 21"/>
          <p:cNvGraphicFramePr>
            <a:graphicFrameLocks noChangeAspect="1"/>
          </p:cNvGraphicFramePr>
          <p:nvPr/>
        </p:nvGraphicFramePr>
        <p:xfrm>
          <a:off x="4149725" y="4432300"/>
          <a:ext cx="1927225" cy="611188"/>
        </p:xfrm>
        <a:graphic>
          <a:graphicData uri="http://schemas.openxmlformats.org/presentationml/2006/ole">
            <p:oleObj spid="_x0000_s15370" name="Equation" r:id="rId7" imgW="583947" imgH="253890" progId="Equation.DSMT4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8" grpId="0" autoUpdateAnimBg="0"/>
      <p:bldP spid="3502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465A29C-F981-4279-9124-580063677FC2}" type="slidenum">
              <a:rPr lang="en-US" altLang="zh-CN"/>
              <a:pPr/>
              <a:t>15</a:t>
            </a:fld>
            <a:endParaRPr lang="en-US" altLang="zh-CN"/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4114800" y="1943100"/>
          <a:ext cx="914400" cy="215900"/>
        </p:xfrm>
        <a:graphic>
          <a:graphicData uri="http://schemas.openxmlformats.org/presentationml/2006/ole">
            <p:oleObj spid="_x0000_s16387" name="Equation" r:id="rId3" imgW="391303" imgH="739129" progId="Equation.3">
              <p:embed/>
            </p:oleObj>
          </a:graphicData>
        </a:graphic>
      </p:graphicFrame>
      <p:grpSp>
        <p:nvGrpSpPr>
          <p:cNvPr id="16388" name="Group 19"/>
          <p:cNvGrpSpPr>
            <a:grpSpLocks/>
          </p:cNvGrpSpPr>
          <p:nvPr/>
        </p:nvGrpSpPr>
        <p:grpSpPr bwMode="auto">
          <a:xfrm>
            <a:off x="611188" y="765175"/>
            <a:ext cx="7974012" cy="1785938"/>
            <a:chOff x="385" y="482"/>
            <a:chExt cx="5023" cy="1125"/>
          </a:xfrm>
        </p:grpSpPr>
        <p:sp>
          <p:nvSpPr>
            <p:cNvPr id="16400" name="Rectangle 3"/>
            <p:cNvSpPr>
              <a:spLocks noChangeArrowheads="1"/>
            </p:cNvSpPr>
            <p:nvPr/>
          </p:nvSpPr>
          <p:spPr bwMode="auto">
            <a:xfrm>
              <a:off x="385" y="482"/>
              <a:ext cx="5023" cy="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注意</a:t>
              </a:r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：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条件                 ，该条件只是级数收敛的</a:t>
              </a:r>
              <a:r>
                <a:rPr lang="zh-CN" altLang="en-US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必要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条件，而</a:t>
              </a:r>
              <a:r>
                <a:rPr lang="zh-CN" altLang="en-US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不是充分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的，比如级数</a:t>
              </a:r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    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尽管通项      ，但是它是发散的。</a:t>
              </a:r>
            </a:p>
          </p:txBody>
        </p:sp>
        <p:graphicFrame>
          <p:nvGraphicFramePr>
            <p:cNvPr id="16401" name="Object 5"/>
            <p:cNvGraphicFramePr>
              <a:graphicFrameLocks noChangeAspect="1"/>
            </p:cNvGraphicFramePr>
            <p:nvPr/>
          </p:nvGraphicFramePr>
          <p:xfrm>
            <a:off x="1546" y="527"/>
            <a:ext cx="1950" cy="352"/>
          </p:xfrm>
          <a:graphic>
            <a:graphicData uri="http://schemas.openxmlformats.org/presentationml/2006/ole">
              <p:oleObj spid="_x0000_s16401" name="Equation" r:id="rId4" imgW="1905000" imgH="254000" progId="Equation.3">
                <p:embed/>
              </p:oleObj>
            </a:graphicData>
          </a:graphic>
        </p:graphicFrame>
        <p:graphicFrame>
          <p:nvGraphicFramePr>
            <p:cNvPr id="16402" name="Object 6"/>
            <p:cNvGraphicFramePr>
              <a:graphicFrameLocks noChangeAspect="1"/>
            </p:cNvGraphicFramePr>
            <p:nvPr/>
          </p:nvGraphicFramePr>
          <p:xfrm>
            <a:off x="4734" y="754"/>
            <a:ext cx="337" cy="528"/>
          </p:xfrm>
          <a:graphic>
            <a:graphicData uri="http://schemas.openxmlformats.org/presentationml/2006/ole">
              <p:oleObj spid="_x0000_s16402" name="Equation" r:id="rId5" imgW="342751" imgH="431613" progId="Equation.3">
                <p:embed/>
              </p:oleObj>
            </a:graphicData>
          </a:graphic>
        </p:graphicFrame>
        <p:graphicFrame>
          <p:nvGraphicFramePr>
            <p:cNvPr id="16403" name="Object 7"/>
            <p:cNvGraphicFramePr>
              <a:graphicFrameLocks noChangeAspect="1"/>
            </p:cNvGraphicFramePr>
            <p:nvPr/>
          </p:nvGraphicFramePr>
          <p:xfrm>
            <a:off x="1376" y="1109"/>
            <a:ext cx="559" cy="498"/>
          </p:xfrm>
          <a:graphic>
            <a:graphicData uri="http://schemas.openxmlformats.org/presentationml/2006/ole">
              <p:oleObj spid="_x0000_s16403" name="Equation" r:id="rId6" imgW="457002" imgH="406224" progId="Equation.3">
                <p:embed/>
              </p:oleObj>
            </a:graphicData>
          </a:graphic>
        </p:graphicFrame>
      </p:grpSp>
      <p:sp>
        <p:nvSpPr>
          <p:cNvPr id="275464" name="Text Box 8"/>
          <p:cNvSpPr txBox="1">
            <a:spLocks noChangeArrowheads="1"/>
          </p:cNvSpPr>
          <p:nvPr/>
        </p:nvSpPr>
        <p:spPr bwMode="auto">
          <a:xfrm>
            <a:off x="755650" y="2708275"/>
            <a:ext cx="1731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CC0099"/>
                </a:solidFill>
                <a:ea typeface="黑体" pitchFamily="2" charset="-122"/>
              </a:rPr>
              <a:t>重要推论</a:t>
            </a:r>
            <a:r>
              <a:rPr lang="en-US" altLang="zh-CN" sz="2800" b="1">
                <a:solidFill>
                  <a:srgbClr val="CC0099"/>
                </a:solidFill>
              </a:rPr>
              <a:t>:</a:t>
            </a:r>
          </a:p>
        </p:txBody>
      </p:sp>
      <p:graphicFrame>
        <p:nvGraphicFramePr>
          <p:cNvPr id="275465" name="Object 9"/>
          <p:cNvGraphicFramePr>
            <a:graphicFrameLocks noChangeAspect="1"/>
          </p:cNvGraphicFramePr>
          <p:nvPr/>
        </p:nvGraphicFramePr>
        <p:xfrm>
          <a:off x="2682875" y="2514600"/>
          <a:ext cx="4464050" cy="1027113"/>
        </p:xfrm>
        <a:graphic>
          <a:graphicData uri="http://schemas.openxmlformats.org/presentationml/2006/ole">
            <p:oleObj spid="_x0000_s16390" name="公式" r:id="rId7" imgW="1866833" imgH="419100" progId="Equation.3">
              <p:embed/>
            </p:oleObj>
          </a:graphicData>
        </a:graphic>
      </p:graphicFrame>
      <p:graphicFrame>
        <p:nvGraphicFramePr>
          <p:cNvPr id="275466" name="Object 10"/>
          <p:cNvGraphicFramePr>
            <a:graphicFrameLocks noChangeAspect="1"/>
          </p:cNvGraphicFramePr>
          <p:nvPr/>
        </p:nvGraphicFramePr>
        <p:xfrm>
          <a:off x="1006475" y="4191000"/>
          <a:ext cx="3170238" cy="1038225"/>
        </p:xfrm>
        <a:graphic>
          <a:graphicData uri="http://schemas.openxmlformats.org/presentationml/2006/ole">
            <p:oleObj spid="_x0000_s16391" name="Equation" r:id="rId8" imgW="1320227" imgH="431613" progId="Equation.3">
              <p:embed/>
            </p:oleObj>
          </a:graphicData>
        </a:graphic>
      </p:graphicFrame>
      <p:graphicFrame>
        <p:nvGraphicFramePr>
          <p:cNvPr id="275467" name="Object 11"/>
          <p:cNvGraphicFramePr>
            <a:graphicFrameLocks noChangeAspect="1"/>
          </p:cNvGraphicFramePr>
          <p:nvPr/>
        </p:nvGraphicFramePr>
        <p:xfrm>
          <a:off x="4270375" y="4419600"/>
          <a:ext cx="3805238" cy="674688"/>
        </p:xfrm>
        <a:graphic>
          <a:graphicData uri="http://schemas.openxmlformats.org/presentationml/2006/ole">
            <p:oleObj spid="_x0000_s16392" name="Equation" r:id="rId9" imgW="1651000" imgH="292100" progId="Equation.3">
              <p:embed/>
            </p:oleObj>
          </a:graphicData>
        </a:graphic>
      </p:graphicFrame>
      <p:sp>
        <p:nvSpPr>
          <p:cNvPr id="275468" name="Text Box 12"/>
          <p:cNvSpPr txBox="1">
            <a:spLocks noChangeArrowheads="1"/>
          </p:cNvSpPr>
          <p:nvPr/>
        </p:nvSpPr>
        <p:spPr bwMode="auto">
          <a:xfrm>
            <a:off x="933450" y="5357813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不满足必要条件</a:t>
            </a:r>
            <a:r>
              <a:rPr lang="en-US" altLang="zh-CN" sz="2800" b="1"/>
              <a:t>,</a:t>
            </a:r>
          </a:p>
        </p:txBody>
      </p:sp>
      <p:sp>
        <p:nvSpPr>
          <p:cNvPr id="275469" name="Text Box 13"/>
          <p:cNvSpPr txBox="1">
            <a:spLocks noChangeArrowheads="1"/>
          </p:cNvSpPr>
          <p:nvPr/>
        </p:nvSpPr>
        <p:spPr bwMode="auto">
          <a:xfrm>
            <a:off x="3752850" y="5357813"/>
            <a:ext cx="3028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所以原级数发散</a:t>
            </a:r>
            <a:r>
              <a:rPr lang="en-US" altLang="zh-CN" sz="2800" b="1"/>
              <a:t>.</a:t>
            </a:r>
          </a:p>
        </p:txBody>
      </p:sp>
      <p:grpSp>
        <p:nvGrpSpPr>
          <p:cNvPr id="275476" name="Group 20"/>
          <p:cNvGrpSpPr>
            <a:grpSpLocks/>
          </p:cNvGrpSpPr>
          <p:nvPr/>
        </p:nvGrpSpPr>
        <p:grpSpPr bwMode="auto">
          <a:xfrm>
            <a:off x="990600" y="3581400"/>
            <a:ext cx="6845300" cy="630238"/>
            <a:chOff x="624" y="2256"/>
            <a:chExt cx="4312" cy="397"/>
          </a:xfrm>
        </p:grpSpPr>
        <p:sp>
          <p:nvSpPr>
            <p:cNvPr id="16396" name="Text Box 15"/>
            <p:cNvSpPr txBox="1">
              <a:spLocks noChangeArrowheads="1"/>
            </p:cNvSpPr>
            <p:nvPr/>
          </p:nvSpPr>
          <p:spPr bwMode="auto">
            <a:xfrm>
              <a:off x="624" y="2304"/>
              <a:ext cx="32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判别级数的敛散性时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可先考察</a:t>
              </a:r>
            </a:p>
          </p:txBody>
        </p:sp>
        <p:grpSp>
          <p:nvGrpSpPr>
            <p:cNvPr id="16397" name="Group 16"/>
            <p:cNvGrpSpPr>
              <a:grpSpLocks/>
            </p:cNvGrpSpPr>
            <p:nvPr/>
          </p:nvGrpSpPr>
          <p:grpSpPr bwMode="auto">
            <a:xfrm>
              <a:off x="3984" y="2256"/>
              <a:ext cx="952" cy="397"/>
              <a:chOff x="4232" y="2533"/>
              <a:chExt cx="952" cy="397"/>
            </a:xfrm>
          </p:grpSpPr>
          <p:graphicFrame>
            <p:nvGraphicFramePr>
              <p:cNvPr id="16398" name="Object 17"/>
              <p:cNvGraphicFramePr>
                <a:graphicFrameLocks noChangeAspect="1"/>
              </p:cNvGraphicFramePr>
              <p:nvPr/>
            </p:nvGraphicFramePr>
            <p:xfrm>
              <a:off x="4232" y="2578"/>
              <a:ext cx="952" cy="352"/>
            </p:xfrm>
            <a:graphic>
              <a:graphicData uri="http://schemas.openxmlformats.org/presentationml/2006/ole">
                <p:oleObj spid="_x0000_s16398" name="公式" r:id="rId10" imgW="1511300" imgH="558800" progId="Equation.3">
                  <p:embed/>
                </p:oleObj>
              </a:graphicData>
            </a:graphic>
          </p:graphicFrame>
          <p:sp>
            <p:nvSpPr>
              <p:cNvPr id="16399" name="Text Box 18"/>
              <p:cNvSpPr txBox="1">
                <a:spLocks noChangeArrowheads="1"/>
              </p:cNvSpPr>
              <p:nvPr/>
            </p:nvSpPr>
            <p:spPr bwMode="auto">
              <a:xfrm>
                <a:off x="4822" y="2533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?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4" grpId="0" autoUpdateAnimBg="0"/>
      <p:bldP spid="275468" grpId="0" autoUpdateAnimBg="0"/>
      <p:bldP spid="27546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AA6D6A-5C6E-417E-9EEC-C00CD5D433D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404813"/>
            <a:ext cx="7772400" cy="3600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级数    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绝对收敛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   如果级数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           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或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收敛，则称级数    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绝对收敛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7412" name="Object 10"/>
          <p:cNvGraphicFramePr>
            <a:graphicFrameLocks noChangeAspect="1"/>
          </p:cNvGraphicFramePr>
          <p:nvPr/>
        </p:nvGraphicFramePr>
        <p:xfrm>
          <a:off x="4429124" y="2285992"/>
          <a:ext cx="3378200" cy="457200"/>
        </p:xfrm>
        <a:graphic>
          <a:graphicData uri="http://schemas.openxmlformats.org/presentationml/2006/ole">
            <p:oleObj spid="_x0000_s17412" name="Equation" r:id="rId3" imgW="1689100" imgH="228600" progId="Equation.3">
              <p:embed/>
            </p:oleObj>
          </a:graphicData>
        </a:graphic>
      </p:graphicFrame>
      <p:graphicFrame>
        <p:nvGraphicFramePr>
          <p:cNvPr id="17413" name="Object 20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17413" name="Equation" r:id="rId4" imgW="391303" imgH="739129" progId="Equation.3">
              <p:embed/>
            </p:oleObj>
          </a:graphicData>
        </a:graphic>
      </p:graphicFrame>
      <p:graphicFrame>
        <p:nvGraphicFramePr>
          <p:cNvPr id="17414" name="Object 28"/>
          <p:cNvGraphicFramePr>
            <a:graphicFrameLocks noChangeAspect="1"/>
          </p:cNvGraphicFramePr>
          <p:nvPr/>
        </p:nvGraphicFramePr>
        <p:xfrm>
          <a:off x="2143108" y="714356"/>
          <a:ext cx="833438" cy="881063"/>
        </p:xfrm>
        <a:graphic>
          <a:graphicData uri="http://schemas.openxmlformats.org/presentationml/2006/ole">
            <p:oleObj spid="_x0000_s17414" name="Equation" r:id="rId5" imgW="393529" imgH="431613" progId="Equation.3">
              <p:embed/>
            </p:oleObj>
          </a:graphicData>
        </a:graphic>
      </p:graphicFrame>
      <p:graphicFrame>
        <p:nvGraphicFramePr>
          <p:cNvPr id="17415" name="Object 48"/>
          <p:cNvGraphicFramePr>
            <a:graphicFrameLocks noChangeAspect="1"/>
          </p:cNvGraphicFramePr>
          <p:nvPr/>
        </p:nvGraphicFramePr>
        <p:xfrm>
          <a:off x="2124075" y="2060575"/>
          <a:ext cx="1049338" cy="881063"/>
        </p:xfrm>
        <a:graphic>
          <a:graphicData uri="http://schemas.openxmlformats.org/presentationml/2006/ole">
            <p:oleObj spid="_x0000_s17415" name="公式" r:id="rId6" imgW="495085" imgH="431613" progId="Equation.3">
              <p:embed/>
            </p:oleObj>
          </a:graphicData>
        </a:graphic>
      </p:graphicFrame>
      <p:graphicFrame>
        <p:nvGraphicFramePr>
          <p:cNvPr id="17416" name="Object 49"/>
          <p:cNvGraphicFramePr>
            <a:graphicFrameLocks noChangeAspect="1"/>
          </p:cNvGraphicFramePr>
          <p:nvPr/>
        </p:nvGraphicFramePr>
        <p:xfrm>
          <a:off x="3929058" y="2714620"/>
          <a:ext cx="833438" cy="881063"/>
        </p:xfrm>
        <a:graphic>
          <a:graphicData uri="http://schemas.openxmlformats.org/presentationml/2006/ole">
            <p:oleObj spid="_x0000_s17416" name="Equation" r:id="rId7" imgW="393529" imgH="431613" progId="Equation.3">
              <p:embed/>
            </p:oleObj>
          </a:graphicData>
        </a:graphic>
      </p:graphicFrame>
      <p:grpSp>
        <p:nvGrpSpPr>
          <p:cNvPr id="98355" name="Group 51"/>
          <p:cNvGrpSpPr>
            <a:grpSpLocks/>
          </p:cNvGrpSpPr>
          <p:nvPr/>
        </p:nvGrpSpPr>
        <p:grpSpPr bwMode="auto">
          <a:xfrm>
            <a:off x="827088" y="3789363"/>
            <a:ext cx="7993062" cy="1384300"/>
            <a:chOff x="521" y="2387"/>
            <a:chExt cx="5035" cy="872"/>
          </a:xfrm>
        </p:grpSpPr>
        <p:graphicFrame>
          <p:nvGraphicFramePr>
            <p:cNvPr id="17418" name="Object 30"/>
            <p:cNvGraphicFramePr>
              <a:graphicFrameLocks noChangeAspect="1"/>
            </p:cNvGraphicFramePr>
            <p:nvPr/>
          </p:nvGraphicFramePr>
          <p:xfrm>
            <a:off x="1837" y="2704"/>
            <a:ext cx="525" cy="555"/>
          </p:xfrm>
          <a:graphic>
            <a:graphicData uri="http://schemas.openxmlformats.org/presentationml/2006/ole">
              <p:oleObj spid="_x0000_s17418" name="Equation" r:id="rId8" imgW="393529" imgH="431613" progId="Equation.3">
                <p:embed/>
              </p:oleObj>
            </a:graphicData>
          </a:graphic>
        </p:graphicFrame>
        <p:graphicFrame>
          <p:nvGraphicFramePr>
            <p:cNvPr id="17419" name="Object 31"/>
            <p:cNvGraphicFramePr>
              <a:graphicFrameLocks noChangeAspect="1"/>
            </p:cNvGraphicFramePr>
            <p:nvPr/>
          </p:nvGraphicFramePr>
          <p:xfrm>
            <a:off x="4014" y="2704"/>
            <a:ext cx="525" cy="555"/>
          </p:xfrm>
          <a:graphic>
            <a:graphicData uri="http://schemas.openxmlformats.org/presentationml/2006/ole">
              <p:oleObj spid="_x0000_s17419" name="Equation" r:id="rId9" imgW="393529" imgH="431613" progId="Equation.3">
                <p:embed/>
              </p:oleObj>
            </a:graphicData>
          </a:graphic>
        </p:graphicFrame>
        <p:sp>
          <p:nvSpPr>
            <p:cNvPr id="17420" name="Text Box 32"/>
            <p:cNvSpPr txBox="1">
              <a:spLocks noChangeArrowheads="1"/>
            </p:cNvSpPr>
            <p:nvPr/>
          </p:nvSpPr>
          <p:spPr bwMode="auto">
            <a:xfrm>
              <a:off x="521" y="2387"/>
              <a:ext cx="29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CC0099"/>
                  </a:solidFill>
                  <a:latin typeface="宋体" pitchFamily="2" charset="-122"/>
                </a:rPr>
                <a:t>绝对收敛级数的性质</a:t>
              </a:r>
              <a:r>
                <a:rPr lang="en-US" altLang="zh-CN" sz="2800" b="1">
                  <a:solidFill>
                    <a:srgbClr val="CC0099"/>
                  </a:solidFill>
                  <a:latin typeface="宋体" pitchFamily="2" charset="-122"/>
                </a:rPr>
                <a:t>(</a:t>
              </a:r>
              <a:r>
                <a:rPr lang="zh-CN" altLang="en-US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定理</a:t>
              </a:r>
              <a:r>
                <a:rPr lang="en-US" altLang="zh-CN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5</a:t>
              </a:r>
              <a:r>
                <a:rPr lang="en-US" altLang="zh-CN" sz="2800" b="1">
                  <a:solidFill>
                    <a:srgbClr val="CC0099"/>
                  </a:solidFill>
                  <a:latin typeface="宋体" pitchFamily="2" charset="-122"/>
                </a:rPr>
                <a:t>)</a:t>
              </a:r>
              <a:r>
                <a:rPr lang="en-US" altLang="zh-CN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21" name="Text Box 50"/>
            <p:cNvSpPr txBox="1">
              <a:spLocks noChangeArrowheads="1"/>
            </p:cNvSpPr>
            <p:nvPr/>
          </p:nvSpPr>
          <p:spPr bwMode="auto">
            <a:xfrm>
              <a:off x="521" y="2795"/>
              <a:ext cx="50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定理</a:t>
              </a:r>
              <a:r>
                <a:rPr lang="en-US" altLang="zh-CN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5</a:t>
              </a:r>
              <a:r>
                <a:rPr lang="en-US" altLang="zh-CN"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如果     绝对收敛，那么     收敛</a:t>
              </a:r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。</a:t>
              </a:r>
              <a:endParaRPr lang="zh-CN" altLang="en-US" sz="280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758E43-203A-4860-B47E-9FF8E96B4EC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998538" y="12192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000000"/>
                </a:solidFill>
                <a:ea typeface="仿宋_GB2312" pitchFamily="49" charset="-122"/>
              </a:rPr>
              <a:t>证明</a:t>
            </a: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2133600" y="12192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ea typeface="楷体_GB2312" pitchFamily="49" charset="-122"/>
              </a:rPr>
              <a:t>由于</a:t>
            </a:r>
          </a:p>
        </p:txBody>
      </p:sp>
      <p:graphicFrame>
        <p:nvGraphicFramePr>
          <p:cNvPr id="276486" name="Object 6"/>
          <p:cNvGraphicFramePr>
            <a:graphicFrameLocks noChangeAspect="1"/>
          </p:cNvGraphicFramePr>
          <p:nvPr/>
        </p:nvGraphicFramePr>
        <p:xfrm>
          <a:off x="3200400" y="1066800"/>
          <a:ext cx="3179763" cy="939800"/>
        </p:xfrm>
        <a:graphic>
          <a:graphicData uri="http://schemas.openxmlformats.org/presentationml/2006/ole">
            <p:oleObj spid="_x0000_s18437" name="Equation" r:id="rId3" imgW="1459866" imgH="431613" progId="Equation.3">
              <p:embed/>
            </p:oleObj>
          </a:graphicData>
        </a:graphic>
      </p:graphicFrame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676400" y="22860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ea typeface="楷体_GB2312" pitchFamily="49" charset="-122"/>
              </a:rPr>
              <a:t>而</a:t>
            </a:r>
          </a:p>
        </p:txBody>
      </p:sp>
      <p:graphicFrame>
        <p:nvGraphicFramePr>
          <p:cNvPr id="276488" name="Object 8"/>
          <p:cNvGraphicFramePr>
            <a:graphicFrameLocks noChangeAspect="1"/>
          </p:cNvGraphicFramePr>
          <p:nvPr/>
        </p:nvGraphicFramePr>
        <p:xfrm>
          <a:off x="2590800" y="2209800"/>
          <a:ext cx="4389438" cy="585788"/>
        </p:xfrm>
        <a:graphic>
          <a:graphicData uri="http://schemas.openxmlformats.org/presentationml/2006/ole">
            <p:oleObj spid="_x0000_s18439" name="Equation" r:id="rId4" imgW="2286000" imgH="304800" progId="Equation.3">
              <p:embed/>
            </p:oleObj>
          </a:graphicData>
        </a:graphic>
      </p:graphicFrame>
      <p:graphicFrame>
        <p:nvGraphicFramePr>
          <p:cNvPr id="276489" name="Object 9"/>
          <p:cNvGraphicFramePr>
            <a:graphicFrameLocks noChangeAspect="1"/>
          </p:cNvGraphicFramePr>
          <p:nvPr/>
        </p:nvGraphicFramePr>
        <p:xfrm>
          <a:off x="1676400" y="2971800"/>
          <a:ext cx="4560888" cy="831850"/>
        </p:xfrm>
        <a:graphic>
          <a:graphicData uri="http://schemas.openxmlformats.org/presentationml/2006/ole">
            <p:oleObj spid="_x0000_s18440" name="Equation" r:id="rId5" imgW="2082800" imgH="431800" progId="Equation.3">
              <p:embed/>
            </p:oleObj>
          </a:graphicData>
        </a:graphic>
      </p:graphicFrame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1600200" y="38862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根据实数项级数的绝对收敛性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知</a:t>
            </a:r>
          </a:p>
        </p:txBody>
      </p:sp>
      <p:graphicFrame>
        <p:nvGraphicFramePr>
          <p:cNvPr id="276491" name="Object 11"/>
          <p:cNvGraphicFramePr>
            <a:graphicFrameLocks noChangeAspect="1"/>
          </p:cNvGraphicFramePr>
          <p:nvPr/>
        </p:nvGraphicFramePr>
        <p:xfrm>
          <a:off x="1600200" y="4648200"/>
          <a:ext cx="3478213" cy="858838"/>
        </p:xfrm>
        <a:graphic>
          <a:graphicData uri="http://schemas.openxmlformats.org/presentationml/2006/ole">
            <p:oleObj spid="_x0000_s18442" name="Equation" r:id="rId6" imgW="1752600" imgH="431800" progId="Equation.3">
              <p:embed/>
            </p:oleObj>
          </a:graphicData>
        </a:graphic>
      </p:graphicFrame>
      <p:sp>
        <p:nvSpPr>
          <p:cNvPr id="276492" name="Text Box 12"/>
          <p:cNvSpPr txBox="1">
            <a:spLocks noChangeArrowheads="1"/>
          </p:cNvSpPr>
          <p:nvPr/>
        </p:nvSpPr>
        <p:spPr bwMode="auto">
          <a:xfrm>
            <a:off x="4953000" y="4800600"/>
            <a:ext cx="1116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ea typeface="楷体_GB2312" pitchFamily="49" charset="-122"/>
              </a:rPr>
              <a:t>从而</a:t>
            </a:r>
          </a:p>
        </p:txBody>
      </p:sp>
      <p:graphicFrame>
        <p:nvGraphicFramePr>
          <p:cNvPr id="276493" name="Object 13"/>
          <p:cNvGraphicFramePr>
            <a:graphicFrameLocks noChangeAspect="1"/>
          </p:cNvGraphicFramePr>
          <p:nvPr/>
        </p:nvGraphicFramePr>
        <p:xfrm>
          <a:off x="5867400" y="4648200"/>
          <a:ext cx="2351088" cy="823913"/>
        </p:xfrm>
        <a:graphic>
          <a:graphicData uri="http://schemas.openxmlformats.org/presentationml/2006/ole">
            <p:oleObj spid="_x0000_s18444" name="Equation" r:id="rId7" imgW="1231366" imgH="431613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5" grpId="0" autoUpdateAnimBg="0"/>
      <p:bldP spid="276487" grpId="0" autoUpdateAnimBg="0"/>
      <p:bldP spid="276490" grpId="0" autoUpdateAnimBg="0"/>
      <p:bldP spid="27649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8ADC7F9-2DEE-4B2E-80D8-8B8746D7767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459" name="Text Box 2050"/>
          <p:cNvSpPr txBox="1">
            <a:spLocks noChangeArrowheads="1"/>
          </p:cNvSpPr>
          <p:nvPr/>
        </p:nvSpPr>
        <p:spPr bwMode="auto">
          <a:xfrm>
            <a:off x="1025525" y="4746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CC0066"/>
                </a:solidFill>
                <a:ea typeface="黑体" pitchFamily="2" charset="-122"/>
              </a:rPr>
              <a:t>说明</a:t>
            </a:r>
          </a:p>
        </p:txBody>
      </p:sp>
      <p:graphicFrame>
        <p:nvGraphicFramePr>
          <p:cNvPr id="277507" name="Object 2051"/>
          <p:cNvGraphicFramePr>
            <a:graphicFrameLocks noChangeAspect="1"/>
          </p:cNvGraphicFramePr>
          <p:nvPr/>
        </p:nvGraphicFramePr>
        <p:xfrm>
          <a:off x="2076450" y="457200"/>
          <a:ext cx="3316288" cy="658813"/>
        </p:xfrm>
        <a:graphic>
          <a:graphicData uri="http://schemas.openxmlformats.org/presentationml/2006/ole">
            <p:oleObj spid="_x0000_s19460" name="Equation" r:id="rId3" imgW="1459866" imgH="291973" progId="Equation.3">
              <p:embed/>
            </p:oleObj>
          </a:graphicData>
        </a:graphic>
      </p:graphicFrame>
      <p:graphicFrame>
        <p:nvGraphicFramePr>
          <p:cNvPr id="277508" name="Object 2052"/>
          <p:cNvGraphicFramePr>
            <a:graphicFrameLocks noChangeAspect="1"/>
          </p:cNvGraphicFramePr>
          <p:nvPr/>
        </p:nvGraphicFramePr>
        <p:xfrm>
          <a:off x="1985963" y="1219200"/>
          <a:ext cx="5019675" cy="968375"/>
        </p:xfrm>
        <a:graphic>
          <a:graphicData uri="http://schemas.openxmlformats.org/presentationml/2006/ole">
            <p:oleObj spid="_x0000_s19461" name="Equation" r:id="rId4" imgW="2235200" imgH="431800" progId="Equation.3">
              <p:embed/>
            </p:oleObj>
          </a:graphicData>
        </a:graphic>
      </p:graphicFrame>
      <p:graphicFrame>
        <p:nvGraphicFramePr>
          <p:cNvPr id="277509" name="Object 2053"/>
          <p:cNvGraphicFramePr>
            <a:graphicFrameLocks noChangeAspect="1"/>
          </p:cNvGraphicFramePr>
          <p:nvPr/>
        </p:nvGraphicFramePr>
        <p:xfrm>
          <a:off x="1828800" y="4800600"/>
          <a:ext cx="6378575" cy="1027113"/>
        </p:xfrm>
        <a:graphic>
          <a:graphicData uri="http://schemas.openxmlformats.org/presentationml/2006/ole">
            <p:oleObj spid="_x0000_s19462" name="Equation" r:id="rId5" imgW="2679700" imgH="431800" progId="Equation.3">
              <p:embed/>
            </p:oleObj>
          </a:graphicData>
        </a:graphic>
      </p:graphicFrame>
      <p:graphicFrame>
        <p:nvGraphicFramePr>
          <p:cNvPr id="277510" name="Object 2054"/>
          <p:cNvGraphicFramePr>
            <a:graphicFrameLocks noChangeAspect="1"/>
          </p:cNvGraphicFramePr>
          <p:nvPr/>
        </p:nvGraphicFramePr>
        <p:xfrm>
          <a:off x="3008313" y="2209800"/>
          <a:ext cx="3509962" cy="923925"/>
        </p:xfrm>
        <a:graphic>
          <a:graphicData uri="http://schemas.openxmlformats.org/presentationml/2006/ole">
            <p:oleObj spid="_x0000_s19463" name="Equation" r:id="rId6" imgW="1637589" imgH="431613" progId="Equation.3">
              <p:embed/>
            </p:oleObj>
          </a:graphicData>
        </a:graphic>
      </p:graphicFrame>
      <p:sp>
        <p:nvSpPr>
          <p:cNvPr id="277511" name="Text Box 2055"/>
          <p:cNvSpPr txBox="1">
            <a:spLocks noChangeArrowheads="1"/>
          </p:cNvSpPr>
          <p:nvPr/>
        </p:nvSpPr>
        <p:spPr bwMode="auto">
          <a:xfrm>
            <a:off x="1905000" y="23622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所以</a:t>
            </a:r>
          </a:p>
        </p:txBody>
      </p:sp>
      <p:graphicFrame>
        <p:nvGraphicFramePr>
          <p:cNvPr id="277512" name="Object 2056"/>
          <p:cNvGraphicFramePr>
            <a:graphicFrameLocks noChangeAspect="1"/>
          </p:cNvGraphicFramePr>
          <p:nvPr/>
        </p:nvGraphicFramePr>
        <p:xfrm>
          <a:off x="3005138" y="3200400"/>
          <a:ext cx="2676525" cy="979488"/>
        </p:xfrm>
        <a:graphic>
          <a:graphicData uri="http://schemas.openxmlformats.org/presentationml/2006/ole">
            <p:oleObj spid="_x0000_s19465" name="Equation" r:id="rId7" imgW="1180588" imgH="431613" progId="Equation.3">
              <p:embed/>
            </p:oleObj>
          </a:graphicData>
        </a:graphic>
      </p:graphicFrame>
      <p:sp>
        <p:nvSpPr>
          <p:cNvPr id="277513" name="Text Box 2057"/>
          <p:cNvSpPr txBox="1">
            <a:spLocks noChangeArrowheads="1"/>
          </p:cNvSpPr>
          <p:nvPr/>
        </p:nvSpPr>
        <p:spPr bwMode="auto">
          <a:xfrm>
            <a:off x="1066800" y="4191000"/>
            <a:ext cx="1731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CC0099"/>
                </a:solidFill>
                <a:ea typeface="仿宋_GB2312" pitchFamily="49" charset="-122"/>
              </a:rPr>
              <a:t>综上可得</a:t>
            </a:r>
            <a:r>
              <a:rPr lang="en-US" altLang="zh-CN" sz="2800" b="1">
                <a:solidFill>
                  <a:srgbClr val="CC0099"/>
                </a:solidFill>
              </a:rPr>
              <a:t>: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1" grpId="0" autoUpdateAnimBg="0"/>
      <p:bldP spid="27751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E6F2E04-3529-4CD1-A97E-D5ACFFEEF805}" type="slidenum">
              <a:rPr lang="en-US" altLang="zh-CN"/>
              <a:pPr/>
              <a:t>19</a:t>
            </a:fld>
            <a:endParaRPr lang="en-US" altLang="zh-CN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458200" cy="354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noFill/>
        </p:spPr>
        <p:txBody>
          <a:bodyPr anchor="b"/>
          <a:lstStyle/>
          <a:p>
            <a:pPr algn="l" eaLnBrk="1" hangingPunct="1"/>
            <a:r>
              <a:rPr lang="en-US" altLang="zh-CN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§1 </a:t>
            </a:r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复数项级数和幂级数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idx="1"/>
          </p:nvPr>
        </p:nvSpPr>
        <p:spPr>
          <a:xfrm>
            <a:off x="657225" y="2306638"/>
            <a:ext cx="8001000" cy="2827337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隶书" pitchFamily="49" charset="-122"/>
                <a:ea typeface="楷体_GB2312" pitchFamily="49" charset="-122"/>
              </a:rPr>
              <a:t>一、复数列的收敛性及其判别法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隶书" pitchFamily="49" charset="-122"/>
                <a:ea typeface="楷体_GB2312" pitchFamily="49" charset="-122"/>
              </a:rPr>
              <a:t>二、复数项级数的收敛性及其判别法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隶书" pitchFamily="49" charset="-122"/>
                <a:ea typeface="楷体_GB2312" pitchFamily="49" charset="-122"/>
              </a:rPr>
              <a:t>三、幂级数及其收敛半径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隶书" pitchFamily="49" charset="-122"/>
                <a:ea typeface="楷体_GB2312" pitchFamily="49" charset="-122"/>
              </a:rPr>
              <a:t>四</a:t>
            </a:r>
            <a:r>
              <a:rPr lang="el-GR" altLang="zh-CN" b="1" baseline="300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Δ</a:t>
            </a:r>
            <a:r>
              <a:rPr lang="zh-CN" altLang="en-US" b="1" dirty="0" smtClean="0">
                <a:solidFill>
                  <a:srgbClr val="000000"/>
                </a:solidFill>
                <a:latin typeface="隶书" pitchFamily="49" charset="-122"/>
                <a:ea typeface="楷体_GB2312" pitchFamily="49" charset="-122"/>
              </a:rPr>
              <a:t>、幂级数的运算性质</a:t>
            </a:r>
          </a:p>
        </p:txBody>
      </p:sp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DF84705-79D0-4700-9FEA-7CEB52C9B60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381000"/>
            <a:ext cx="7772400" cy="55626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 </a:t>
            </a:r>
            <a:r>
              <a:rPr lang="en-US" altLang="zh-CN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当     时，级数      绝对收敛 ，并且</a:t>
            </a:r>
          </a:p>
          <a:p>
            <a:pPr marL="609600" indent="-609600" eaLnBrk="1" hangingPunct="1">
              <a:buFontTx/>
              <a:buNone/>
            </a:pP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buFontTx/>
              <a:buNone/>
            </a:pP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判别下列级数的收敛性</a:t>
            </a:r>
          </a:p>
          <a:p>
            <a:pPr marL="609600" indent="-609600" eaLnBrk="1" hangingPunct="1">
              <a:buFontTx/>
              <a:buAutoNum type="arabicParenBoth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(2)          (3)</a:t>
            </a: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968A11-2944-4EF5-AA24-09021ACB3DBD}" type="slidenum">
              <a:rPr lang="en-US" altLang="zh-CN"/>
              <a:pPr/>
              <a:t>20</a:t>
            </a:fld>
            <a:endParaRPr lang="en-US" altLang="zh-CN"/>
          </a:p>
        </p:txBody>
      </p:sp>
      <p:graphicFrame>
        <p:nvGraphicFramePr>
          <p:cNvPr id="21508" name="Object 3"/>
          <p:cNvGraphicFramePr>
            <a:graphicFrameLocks noChangeAspect="1"/>
          </p:cNvGraphicFramePr>
          <p:nvPr/>
        </p:nvGraphicFramePr>
        <p:xfrm>
          <a:off x="1928794" y="428604"/>
          <a:ext cx="865188" cy="433388"/>
        </p:xfrm>
        <a:graphic>
          <a:graphicData uri="http://schemas.openxmlformats.org/presentationml/2006/ole">
            <p:oleObj spid="_x0000_s21508" name="Equation" r:id="rId3" imgW="406048" imgH="203024" progId="Equation.3">
              <p:embed/>
            </p:oleObj>
          </a:graphicData>
        </a:graphic>
      </p:graphicFrame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4125916" y="277796"/>
          <a:ext cx="946150" cy="793750"/>
        </p:xfrm>
        <a:graphic>
          <a:graphicData uri="http://schemas.openxmlformats.org/presentationml/2006/ole">
            <p:oleObj spid="_x0000_s21509" name="Equation" r:id="rId4" imgW="380835" imgH="431613" progId="Equation.DSMT4">
              <p:embed/>
            </p:oleObj>
          </a:graphicData>
        </a:graphic>
      </p:graphicFrame>
      <p:graphicFrame>
        <p:nvGraphicFramePr>
          <p:cNvPr id="21510" name="Object 5"/>
          <p:cNvGraphicFramePr>
            <a:graphicFrameLocks noChangeAspect="1"/>
          </p:cNvGraphicFramePr>
          <p:nvPr/>
        </p:nvGraphicFramePr>
        <p:xfrm>
          <a:off x="3657600" y="990600"/>
          <a:ext cx="1595438" cy="893763"/>
        </p:xfrm>
        <a:graphic>
          <a:graphicData uri="http://schemas.openxmlformats.org/presentationml/2006/ole">
            <p:oleObj spid="_x0000_s21510" name="Equation" r:id="rId5" imgW="837836" imgH="431613" progId="Equation.3">
              <p:embed/>
            </p:oleObj>
          </a:graphicData>
        </a:graphic>
      </p:graphicFrame>
      <p:graphicFrame>
        <p:nvGraphicFramePr>
          <p:cNvPr id="21511" name="Object 6"/>
          <p:cNvGraphicFramePr>
            <a:graphicFrameLocks noChangeAspect="1"/>
          </p:cNvGraphicFramePr>
          <p:nvPr/>
        </p:nvGraphicFramePr>
        <p:xfrm>
          <a:off x="1500166" y="2214554"/>
          <a:ext cx="1201738" cy="898525"/>
        </p:xfrm>
        <a:graphic>
          <a:graphicData uri="http://schemas.openxmlformats.org/presentationml/2006/ole">
            <p:oleObj spid="_x0000_s21511" name="Equation" r:id="rId6" imgW="761669" imgH="469696" progId="Equation.3">
              <p:embed/>
            </p:oleObj>
          </a:graphicData>
        </a:graphic>
      </p:graphicFrame>
      <p:graphicFrame>
        <p:nvGraphicFramePr>
          <p:cNvPr id="21512" name="Object 7"/>
          <p:cNvGraphicFramePr>
            <a:graphicFrameLocks noChangeAspect="1"/>
          </p:cNvGraphicFramePr>
          <p:nvPr/>
        </p:nvGraphicFramePr>
        <p:xfrm>
          <a:off x="4214810" y="2214554"/>
          <a:ext cx="896938" cy="914400"/>
        </p:xfrm>
        <a:graphic>
          <a:graphicData uri="http://schemas.openxmlformats.org/presentationml/2006/ole">
            <p:oleObj spid="_x0000_s21512" name="Equation" r:id="rId7" imgW="558800" imgH="469900" progId="Equation.3">
              <p:embed/>
            </p:oleObj>
          </a:graphicData>
        </a:graphic>
      </p:graphicFrame>
      <p:graphicFrame>
        <p:nvGraphicFramePr>
          <p:cNvPr id="21513" name="Object 8"/>
          <p:cNvGraphicFramePr>
            <a:graphicFrameLocks noChangeAspect="1"/>
          </p:cNvGraphicFramePr>
          <p:nvPr/>
        </p:nvGraphicFramePr>
        <p:xfrm>
          <a:off x="6286512" y="2214554"/>
          <a:ext cx="1833563" cy="828675"/>
        </p:xfrm>
        <a:graphic>
          <a:graphicData uri="http://schemas.openxmlformats.org/presentationml/2006/ole">
            <p:oleObj spid="_x0000_s21513" name="Equation" r:id="rId8" imgW="1143000" imgH="444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381000"/>
            <a:ext cx="7772400" cy="5562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 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当     时，级数      绝对收敛 ，并且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判别下列级数的收敛性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Both"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(2)          (3)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1)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由      不趋于零，故由推论得该级数发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散。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(2)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        ,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其绝对值级数的公比为     ，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故该级数不仅收敛而且是绝对收敛。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(3)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其实部级数为        ，虚部级数为</a:t>
            </a: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964D0D4-B7E6-4BA8-AE58-FCE7A0A17562}" type="slidenum">
              <a:rPr lang="en-US" altLang="zh-CN"/>
              <a:pPr/>
              <a:t>21</a:t>
            </a:fld>
            <a:endParaRPr lang="en-US" altLang="zh-CN"/>
          </a:p>
        </p:txBody>
      </p:sp>
      <p:graphicFrame>
        <p:nvGraphicFramePr>
          <p:cNvPr id="22532" name="Object 9"/>
          <p:cNvGraphicFramePr>
            <a:graphicFrameLocks noChangeAspect="1"/>
          </p:cNvGraphicFramePr>
          <p:nvPr/>
        </p:nvGraphicFramePr>
        <p:xfrm>
          <a:off x="2044700" y="420688"/>
          <a:ext cx="865188" cy="433387"/>
        </p:xfrm>
        <a:graphic>
          <a:graphicData uri="http://schemas.openxmlformats.org/presentationml/2006/ole">
            <p:oleObj spid="_x0000_s22532" name="Equation" r:id="rId3" imgW="406048" imgH="203024" progId="Equation.3">
              <p:embed/>
            </p:oleObj>
          </a:graphicData>
        </a:graphic>
      </p:graphicFrame>
      <p:graphicFrame>
        <p:nvGraphicFramePr>
          <p:cNvPr id="22533" name="Object 10"/>
          <p:cNvGraphicFramePr>
            <a:graphicFrameLocks noChangeAspect="1"/>
          </p:cNvGraphicFramePr>
          <p:nvPr/>
        </p:nvGraphicFramePr>
        <p:xfrm>
          <a:off x="4495800" y="228600"/>
          <a:ext cx="946150" cy="793750"/>
        </p:xfrm>
        <a:graphic>
          <a:graphicData uri="http://schemas.openxmlformats.org/presentationml/2006/ole">
            <p:oleObj spid="_x0000_s22533" name="Equation" r:id="rId4" imgW="380835" imgH="431613" progId="Equation.3">
              <p:embed/>
            </p:oleObj>
          </a:graphicData>
        </a:graphic>
      </p:graphicFrame>
      <p:graphicFrame>
        <p:nvGraphicFramePr>
          <p:cNvPr id="22534" name="Object 11"/>
          <p:cNvGraphicFramePr>
            <a:graphicFrameLocks noChangeAspect="1"/>
          </p:cNvGraphicFramePr>
          <p:nvPr/>
        </p:nvGraphicFramePr>
        <p:xfrm>
          <a:off x="3886200" y="914400"/>
          <a:ext cx="1595438" cy="893763"/>
        </p:xfrm>
        <a:graphic>
          <a:graphicData uri="http://schemas.openxmlformats.org/presentationml/2006/ole">
            <p:oleObj spid="_x0000_s22534" name="Equation" r:id="rId5" imgW="837836" imgH="431613" progId="Equation.3">
              <p:embed/>
            </p:oleObj>
          </a:graphicData>
        </a:graphic>
      </p:graphicFrame>
      <p:graphicFrame>
        <p:nvGraphicFramePr>
          <p:cNvPr id="22535" name="Object 14"/>
          <p:cNvGraphicFramePr>
            <a:graphicFrameLocks noChangeAspect="1"/>
          </p:cNvGraphicFramePr>
          <p:nvPr/>
        </p:nvGraphicFramePr>
        <p:xfrm>
          <a:off x="1495425" y="2209800"/>
          <a:ext cx="1201738" cy="898525"/>
        </p:xfrm>
        <a:graphic>
          <a:graphicData uri="http://schemas.openxmlformats.org/presentationml/2006/ole">
            <p:oleObj spid="_x0000_s22535" name="Equation" r:id="rId6" imgW="761669" imgH="469696" progId="Equation.3">
              <p:embed/>
            </p:oleObj>
          </a:graphicData>
        </a:graphic>
      </p:graphicFrame>
      <p:graphicFrame>
        <p:nvGraphicFramePr>
          <p:cNvPr id="22536" name="Object 15"/>
          <p:cNvGraphicFramePr>
            <a:graphicFrameLocks noChangeAspect="1"/>
          </p:cNvGraphicFramePr>
          <p:nvPr/>
        </p:nvGraphicFramePr>
        <p:xfrm>
          <a:off x="4257675" y="2133600"/>
          <a:ext cx="896938" cy="914400"/>
        </p:xfrm>
        <a:graphic>
          <a:graphicData uri="http://schemas.openxmlformats.org/presentationml/2006/ole">
            <p:oleObj spid="_x0000_s22536" name="Equation" r:id="rId7" imgW="558800" imgH="469900" progId="Equation.3">
              <p:embed/>
            </p:oleObj>
          </a:graphicData>
        </a:graphic>
      </p:graphicFrame>
      <p:graphicFrame>
        <p:nvGraphicFramePr>
          <p:cNvPr id="22537" name="Object 16"/>
          <p:cNvGraphicFramePr>
            <a:graphicFrameLocks noChangeAspect="1"/>
          </p:cNvGraphicFramePr>
          <p:nvPr/>
        </p:nvGraphicFramePr>
        <p:xfrm>
          <a:off x="6400800" y="2133600"/>
          <a:ext cx="1833563" cy="828675"/>
        </p:xfrm>
        <a:graphic>
          <a:graphicData uri="http://schemas.openxmlformats.org/presentationml/2006/ole">
            <p:oleObj spid="_x0000_s22537" name="Equation" r:id="rId8" imgW="1143000" imgH="444500" progId="Equation.3">
              <p:embed/>
            </p:oleObj>
          </a:graphicData>
        </a:graphic>
      </p:graphicFrame>
      <p:graphicFrame>
        <p:nvGraphicFramePr>
          <p:cNvPr id="22538" name="Object 17"/>
          <p:cNvGraphicFramePr>
            <a:graphicFrameLocks noChangeAspect="1"/>
          </p:cNvGraphicFramePr>
          <p:nvPr/>
        </p:nvGraphicFramePr>
        <p:xfrm>
          <a:off x="2255838" y="3200400"/>
          <a:ext cx="823912" cy="455613"/>
        </p:xfrm>
        <a:graphic>
          <a:graphicData uri="http://schemas.openxmlformats.org/presentationml/2006/ole">
            <p:oleObj spid="_x0000_s22538" name="Equation" r:id="rId9" imgW="508000" imgH="228600" progId="Equation.3">
              <p:embed/>
            </p:oleObj>
          </a:graphicData>
        </a:graphic>
      </p:graphicFrame>
      <p:graphicFrame>
        <p:nvGraphicFramePr>
          <p:cNvPr id="22539" name="Object 18"/>
          <p:cNvGraphicFramePr>
            <a:graphicFrameLocks noChangeAspect="1"/>
          </p:cNvGraphicFramePr>
          <p:nvPr/>
        </p:nvGraphicFramePr>
        <p:xfrm>
          <a:off x="1879600" y="3951288"/>
          <a:ext cx="1271588" cy="765175"/>
        </p:xfrm>
        <a:graphic>
          <a:graphicData uri="http://schemas.openxmlformats.org/presentationml/2006/ole">
            <p:oleObj spid="_x0000_s22539" name="Equation" r:id="rId10" imgW="622030" imgH="406224" progId="Equation.3">
              <p:embed/>
            </p:oleObj>
          </a:graphicData>
        </a:graphic>
      </p:graphicFrame>
      <p:graphicFrame>
        <p:nvGraphicFramePr>
          <p:cNvPr id="22540" name="Object 19"/>
          <p:cNvGraphicFramePr>
            <a:graphicFrameLocks noChangeAspect="1"/>
          </p:cNvGraphicFramePr>
          <p:nvPr/>
        </p:nvGraphicFramePr>
        <p:xfrm>
          <a:off x="7239000" y="3962400"/>
          <a:ext cx="784225" cy="773113"/>
        </p:xfrm>
        <a:graphic>
          <a:graphicData uri="http://schemas.openxmlformats.org/presentationml/2006/ole">
            <p:oleObj spid="_x0000_s22540" name="Equation" r:id="rId11" imgW="368140" imgH="406224" progId="Equation.3">
              <p:embed/>
            </p:oleObj>
          </a:graphicData>
        </a:graphic>
      </p:graphicFrame>
      <p:graphicFrame>
        <p:nvGraphicFramePr>
          <p:cNvPr id="22541" name="Object 20"/>
          <p:cNvGraphicFramePr>
            <a:graphicFrameLocks noChangeAspect="1"/>
          </p:cNvGraphicFramePr>
          <p:nvPr/>
        </p:nvGraphicFramePr>
        <p:xfrm>
          <a:off x="3932238" y="4953000"/>
          <a:ext cx="1282700" cy="804863"/>
        </p:xfrm>
        <a:graphic>
          <a:graphicData uri="http://schemas.openxmlformats.org/presentationml/2006/ole">
            <p:oleObj spid="_x0000_s22541" name="Equation" r:id="rId12" imgW="799753" imgH="431613" progId="Equation.3">
              <p:embed/>
            </p:oleObj>
          </a:graphicData>
        </a:graphic>
      </p:graphicFrame>
      <p:graphicFrame>
        <p:nvGraphicFramePr>
          <p:cNvPr id="22542" name="Object 21"/>
          <p:cNvGraphicFramePr>
            <a:graphicFrameLocks noChangeAspect="1"/>
          </p:cNvGraphicFramePr>
          <p:nvPr/>
        </p:nvGraphicFramePr>
        <p:xfrm>
          <a:off x="7446963" y="4876800"/>
          <a:ext cx="1223962" cy="804863"/>
        </p:xfrm>
        <a:graphic>
          <a:graphicData uri="http://schemas.openxmlformats.org/presentationml/2006/ole">
            <p:oleObj spid="_x0000_s22542" name="Equation" r:id="rId13" imgW="761669" imgH="43161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685800"/>
            <a:ext cx="8207375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它们通项的绝对值当</a:t>
            </a:r>
            <a:r>
              <a:rPr lang="en-US" altLang="zh-CN" sz="2800" b="1" i="1" dirty="0" smtClean="0">
                <a:ea typeface="楷体_GB2312" pitchFamily="49" charset="-122"/>
              </a:rPr>
              <a:t>n</a:t>
            </a:r>
            <a:r>
              <a:rPr lang="en-US" altLang="zh-CN" sz="2800" b="1" dirty="0" smtClean="0">
                <a:ea typeface="楷体_GB2312" pitchFamily="49" charset="-122"/>
              </a:rPr>
              <a:t>→∞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时是单调下降，并且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趋于零，故由交错级数的判别法知它们是收敛的，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从而原复数项级数是收敛的。</a:t>
            </a:r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97C508D-614D-4080-8758-1FB9718A048A}" type="slidenum">
              <a:rPr lang="en-US" altLang="zh-CN"/>
              <a:pPr/>
              <a:t>22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F81983-5959-4E08-862C-BC7B808602FE}" type="slidenum">
              <a:rPr lang="en-US" altLang="zh-CN"/>
              <a:pPr/>
              <a:t>23</a:t>
            </a:fld>
            <a:endParaRPr lang="en-US" altLang="zh-CN"/>
          </a:p>
        </p:txBody>
      </p:sp>
      <p:graphicFrame>
        <p:nvGraphicFramePr>
          <p:cNvPr id="24579" name="Object 2"/>
          <p:cNvGraphicFramePr>
            <a:graphicFrameLocks noChangeAspect="1"/>
          </p:cNvGraphicFramePr>
          <p:nvPr/>
        </p:nvGraphicFramePr>
        <p:xfrm>
          <a:off x="1752600" y="762000"/>
          <a:ext cx="4089400" cy="884238"/>
        </p:xfrm>
        <a:graphic>
          <a:graphicData uri="http://schemas.openxmlformats.org/presentationml/2006/ole">
            <p:oleObj spid="_x0000_s24579" name="Equation" r:id="rId3" imgW="2057400" imgH="444500" progId="Equation.3">
              <p:embed/>
            </p:oleObj>
          </a:graphicData>
        </a:graphic>
      </p:graphicFrame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822325" y="920750"/>
            <a:ext cx="72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3</a:t>
            </a:r>
          </a:p>
        </p:txBody>
      </p:sp>
      <p:graphicFrame>
        <p:nvGraphicFramePr>
          <p:cNvPr id="281604" name="Object 4"/>
          <p:cNvGraphicFramePr>
            <a:graphicFrameLocks noChangeAspect="1"/>
          </p:cNvGraphicFramePr>
          <p:nvPr/>
        </p:nvGraphicFramePr>
        <p:xfrm>
          <a:off x="1676400" y="3657600"/>
          <a:ext cx="2154238" cy="1019175"/>
        </p:xfrm>
        <a:graphic>
          <a:graphicData uri="http://schemas.openxmlformats.org/presentationml/2006/ole">
            <p:oleObj spid="_x0000_s24581" name="Equation" r:id="rId4" imgW="939392" imgH="444307" progId="Equation.3">
              <p:embed/>
            </p:oleObj>
          </a:graphicData>
        </a:graphic>
      </p:graphicFrame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1600200" y="4800600"/>
            <a:ext cx="5008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故原级数收敛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且为绝对收敛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81606" name="Object 6"/>
          <p:cNvGraphicFramePr>
            <a:graphicFrameLocks noChangeAspect="1"/>
          </p:cNvGraphicFramePr>
          <p:nvPr/>
        </p:nvGraphicFramePr>
        <p:xfrm>
          <a:off x="2627313" y="1905000"/>
          <a:ext cx="1654175" cy="996950"/>
        </p:xfrm>
        <a:graphic>
          <a:graphicData uri="http://schemas.openxmlformats.org/presentationml/2006/ole">
            <p:oleObj spid="_x0000_s24583" name="Equation" r:id="rId5" imgW="799753" imgH="482391" progId="Equation.3">
              <p:embed/>
            </p:oleObj>
          </a:graphicData>
        </a:graphic>
      </p:graphicFrame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1590675" y="21082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因为</a:t>
            </a:r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1600200" y="3048000"/>
            <a:ext cx="5364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所以由正项级数的比值判别法知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822325" y="2097088"/>
            <a:ext cx="542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ea typeface="仿宋_GB2312" pitchFamily="49" charset="-122"/>
              </a:rPr>
              <a:t>解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 autoUpdateAnimBg="0"/>
      <p:bldP spid="281607" grpId="0" autoUpdateAnimBg="0"/>
      <p:bldP spid="281608" grpId="0" autoUpdateAnimBg="0"/>
      <p:bldP spid="28160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B129DB-4058-4C1C-A0ED-BE2D74EEDD23}" type="slidenum">
              <a:rPr lang="en-US" altLang="zh-CN"/>
              <a:pPr/>
              <a:t>24</a:t>
            </a:fld>
            <a:endParaRPr lang="en-US" altLang="zh-CN"/>
          </a:p>
        </p:txBody>
      </p:sp>
      <p:graphicFrame>
        <p:nvGraphicFramePr>
          <p:cNvPr id="282626" name="Object 1026"/>
          <p:cNvGraphicFramePr>
            <a:graphicFrameLocks noChangeAspect="1"/>
          </p:cNvGraphicFramePr>
          <p:nvPr/>
        </p:nvGraphicFramePr>
        <p:xfrm>
          <a:off x="1600200" y="2133600"/>
          <a:ext cx="3017838" cy="977900"/>
        </p:xfrm>
        <a:graphic>
          <a:graphicData uri="http://schemas.openxmlformats.org/presentationml/2006/ole">
            <p:oleObj spid="_x0000_s25603" name="Equation" r:id="rId3" imgW="1371600" imgH="444500" progId="Equation.3">
              <p:embed/>
            </p:oleObj>
          </a:graphicData>
        </a:graphic>
      </p:graphicFrame>
      <p:graphicFrame>
        <p:nvGraphicFramePr>
          <p:cNvPr id="282627" name="Object 1027"/>
          <p:cNvGraphicFramePr>
            <a:graphicFrameLocks noChangeAspect="1"/>
          </p:cNvGraphicFramePr>
          <p:nvPr/>
        </p:nvGraphicFramePr>
        <p:xfrm>
          <a:off x="4419600" y="2133600"/>
          <a:ext cx="2236788" cy="1011238"/>
        </p:xfrm>
        <a:graphic>
          <a:graphicData uri="http://schemas.openxmlformats.org/presentationml/2006/ole">
            <p:oleObj spid="_x0000_s25604" name="Equation" r:id="rId4" imgW="914400" imgH="431800" progId="Equation.3">
              <p:embed/>
            </p:oleObj>
          </a:graphicData>
        </a:graphic>
      </p:graphicFrame>
      <p:sp>
        <p:nvSpPr>
          <p:cNvPr id="282628" name="Rectangle 1028"/>
          <p:cNvSpPr>
            <a:spLocks noChangeArrowheads="1"/>
          </p:cNvSpPr>
          <p:nvPr/>
        </p:nvSpPr>
        <p:spPr bwMode="auto">
          <a:xfrm>
            <a:off x="1524000" y="3124200"/>
            <a:ext cx="2506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故原级数收敛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82629" name="Object 1029"/>
          <p:cNvGraphicFramePr>
            <a:graphicFrameLocks noChangeAspect="1"/>
          </p:cNvGraphicFramePr>
          <p:nvPr/>
        </p:nvGraphicFramePr>
        <p:xfrm>
          <a:off x="1600200" y="3810000"/>
          <a:ext cx="4594225" cy="1049338"/>
        </p:xfrm>
        <a:graphic>
          <a:graphicData uri="http://schemas.openxmlformats.org/presentationml/2006/ole">
            <p:oleObj spid="_x0000_s25606" name="Equation" r:id="rId5" imgW="1879600" imgH="444500" progId="Equation.3">
              <p:embed/>
            </p:oleObj>
          </a:graphicData>
        </a:graphic>
      </p:graphicFrame>
      <p:sp>
        <p:nvSpPr>
          <p:cNvPr id="282630" name="Text Box 1030"/>
          <p:cNvSpPr txBox="1">
            <a:spLocks noChangeArrowheads="1"/>
          </p:cNvSpPr>
          <p:nvPr/>
        </p:nvSpPr>
        <p:spPr bwMode="auto">
          <a:xfrm>
            <a:off x="1524000" y="48006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所以原级数非绝对收敛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5608" name="Object 1031"/>
          <p:cNvGraphicFramePr>
            <a:graphicFrameLocks noChangeAspect="1"/>
          </p:cNvGraphicFramePr>
          <p:nvPr/>
        </p:nvGraphicFramePr>
        <p:xfrm>
          <a:off x="1676400" y="838200"/>
          <a:ext cx="5703888" cy="995363"/>
        </p:xfrm>
        <a:graphic>
          <a:graphicData uri="http://schemas.openxmlformats.org/presentationml/2006/ole">
            <p:oleObj spid="_x0000_s25608" name="Equation" r:id="rId6" imgW="2552700" imgH="444500" progId="Equation.3">
              <p:embed/>
            </p:oleObj>
          </a:graphicData>
        </a:graphic>
      </p:graphicFrame>
      <p:sp>
        <p:nvSpPr>
          <p:cNvPr id="25609" name="Text Box 1032"/>
          <p:cNvSpPr txBox="1">
            <a:spLocks noChangeArrowheads="1"/>
          </p:cNvSpPr>
          <p:nvPr/>
        </p:nvSpPr>
        <p:spPr bwMode="auto">
          <a:xfrm>
            <a:off x="838200" y="974725"/>
            <a:ext cx="72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4</a:t>
            </a:r>
          </a:p>
        </p:txBody>
      </p:sp>
      <p:sp>
        <p:nvSpPr>
          <p:cNvPr id="282633" name="Text Box 1033"/>
          <p:cNvSpPr txBox="1">
            <a:spLocks noChangeArrowheads="1"/>
          </p:cNvSpPr>
          <p:nvPr/>
        </p:nvSpPr>
        <p:spPr bwMode="auto">
          <a:xfrm>
            <a:off x="822325" y="2293938"/>
            <a:ext cx="542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ea typeface="仿宋_GB2312" pitchFamily="49" charset="-122"/>
              </a:rPr>
              <a:t>解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 autoUpdateAnimBg="0"/>
      <p:bldP spid="282630" grpId="0" autoUpdateAnimBg="0"/>
      <p:bldP spid="28263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28"/>
            <a:ext cx="7772400" cy="685800"/>
          </a:xfrm>
        </p:spPr>
        <p:txBody>
          <a:bodyPr/>
          <a:lstStyle/>
          <a:p>
            <a:pPr marL="838200" indent="-838200" algn="l" eaLnBrk="1" hangingPunct="1"/>
            <a:r>
              <a:rPr lang="zh-CN" altLang="en-US" sz="3200" b="1" dirty="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3200" b="1" dirty="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200" b="1" dirty="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函数项级数及其一致收敛性</a:t>
            </a:r>
          </a:p>
        </p:txBody>
      </p:sp>
      <p:sp>
        <p:nvSpPr>
          <p:cNvPr id="2662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2809F4-EE1D-435A-83E7-7E340E25BABB}" type="slidenum">
              <a:rPr lang="en-US" altLang="zh-CN"/>
              <a:pPr/>
              <a:t>25</a:t>
            </a:fld>
            <a:endParaRPr lang="en-US" altLang="zh-CN"/>
          </a:p>
        </p:txBody>
      </p:sp>
      <p:graphicFrame>
        <p:nvGraphicFramePr>
          <p:cNvPr id="283651" name="Object 3"/>
          <p:cNvGraphicFramePr>
            <a:graphicFrameLocks noChangeAspect="1"/>
          </p:cNvGraphicFramePr>
          <p:nvPr/>
        </p:nvGraphicFramePr>
        <p:xfrm>
          <a:off x="1143000" y="990600"/>
          <a:ext cx="6165850" cy="552450"/>
        </p:xfrm>
        <a:graphic>
          <a:graphicData uri="http://schemas.openxmlformats.org/presentationml/2006/ole">
            <p:oleObj spid="_x0000_s26628" name="Equation" r:id="rId3" imgW="2540000" imgH="228600" progId="Equation.DSMT4">
              <p:embed/>
            </p:oleObj>
          </a:graphicData>
        </a:graphic>
      </p:graphicFrame>
      <p:graphicFrame>
        <p:nvGraphicFramePr>
          <p:cNvPr id="283652" name="Object 4"/>
          <p:cNvGraphicFramePr>
            <a:graphicFrameLocks noChangeAspect="1"/>
          </p:cNvGraphicFramePr>
          <p:nvPr/>
        </p:nvGraphicFramePr>
        <p:xfrm>
          <a:off x="2895600" y="1752600"/>
          <a:ext cx="4589463" cy="569913"/>
        </p:xfrm>
        <a:graphic>
          <a:graphicData uri="http://schemas.openxmlformats.org/presentationml/2006/ole">
            <p:oleObj spid="_x0000_s26629" name="Equation" r:id="rId4" imgW="1841500" imgH="228600" progId="Equation.DSMT4">
              <p:embed/>
            </p:oleObj>
          </a:graphicData>
        </a:graphic>
      </p:graphicFrame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1066800" y="2438400"/>
            <a:ext cx="3844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复变函数项级数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/>
              <a:t> </a:t>
            </a:r>
          </a:p>
        </p:txBody>
      </p:sp>
      <p:graphicFrame>
        <p:nvGraphicFramePr>
          <p:cNvPr id="283654" name="Object 6"/>
          <p:cNvGraphicFramePr>
            <a:graphicFrameLocks noChangeAspect="1"/>
          </p:cNvGraphicFramePr>
          <p:nvPr/>
        </p:nvGraphicFramePr>
        <p:xfrm>
          <a:off x="1535113" y="1600200"/>
          <a:ext cx="1503362" cy="893763"/>
        </p:xfrm>
        <a:graphic>
          <a:graphicData uri="http://schemas.openxmlformats.org/presentationml/2006/ole">
            <p:oleObj spid="_x0000_s26631" name="Equation" r:id="rId5" imgW="723586" imgH="431613" progId="Equation.DSMT4">
              <p:embed/>
            </p:oleObj>
          </a:graphicData>
        </a:graphic>
      </p:graphicFrame>
      <p:graphicFrame>
        <p:nvGraphicFramePr>
          <p:cNvPr id="283655" name="Object 7"/>
          <p:cNvGraphicFramePr>
            <a:graphicFrameLocks noChangeAspect="1"/>
          </p:cNvGraphicFramePr>
          <p:nvPr/>
        </p:nvGraphicFramePr>
        <p:xfrm>
          <a:off x="2209800" y="3581400"/>
          <a:ext cx="4359275" cy="477838"/>
        </p:xfrm>
        <a:graphic>
          <a:graphicData uri="http://schemas.openxmlformats.org/presentationml/2006/ole">
            <p:oleObj spid="_x0000_s26632" name="Equation" r:id="rId6" imgW="2070100" imgH="228600" progId="Equation.DSMT4">
              <p:embed/>
            </p:oleObj>
          </a:graphicData>
        </a:graphic>
      </p:graphicFrame>
      <p:sp>
        <p:nvSpPr>
          <p:cNvPr id="283656" name="Text Box 8"/>
          <p:cNvSpPr txBox="1">
            <a:spLocks noChangeArrowheads="1"/>
          </p:cNvSpPr>
          <p:nvPr/>
        </p:nvSpPr>
        <p:spPr bwMode="auto">
          <a:xfrm>
            <a:off x="1143000" y="4114800"/>
            <a:ext cx="4471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称为该级数前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项的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部分和</a:t>
            </a:r>
            <a:r>
              <a:rPr lang="en-US" altLang="zh-CN" sz="2800" b="1">
                <a:latin typeface="宋体" pitchFamily="2" charset="-122"/>
              </a:rPr>
              <a:t>.</a:t>
            </a:r>
          </a:p>
        </p:txBody>
      </p:sp>
      <p:sp>
        <p:nvSpPr>
          <p:cNvPr id="283657" name="Text Box 9"/>
          <p:cNvSpPr txBox="1">
            <a:spLocks noChangeArrowheads="1"/>
          </p:cNvSpPr>
          <p:nvPr/>
        </p:nvSpPr>
        <p:spPr bwMode="auto">
          <a:xfrm>
            <a:off x="1066800" y="3048000"/>
            <a:ext cx="541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级数前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项的和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3" grpId="0" autoUpdateAnimBg="0"/>
      <p:bldP spid="283656" grpId="0" autoUpdateAnimBg="0"/>
      <p:bldP spid="28365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4B812B-3131-4E7A-AAEC-A14A6693BAF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09600" y="1143000"/>
            <a:ext cx="77057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复数序列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就是：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这里    是复常数，                ，该序列简单记为   。根据     的有界性来定义   的有界性。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4291013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533400" y="0"/>
            <a:ext cx="82296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Bef>
                <a:spcPct val="20000"/>
              </a:spcBef>
            </a:pP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一、</a:t>
            </a:r>
            <a:r>
              <a:rPr lang="zh-CN" altLang="en-US" sz="2800" b="1">
                <a:solidFill>
                  <a:schemeClr val="tx2"/>
                </a:solidFill>
                <a:latin typeface="华文行楷" pitchFamily="2" charset="-122"/>
                <a:ea typeface="楷体_GB2312" pitchFamily="49" charset="-122"/>
              </a:rPr>
              <a:t>复数序列的收敛性及其判别法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4102" name="Object 5"/>
          <p:cNvGraphicFramePr>
            <a:graphicFrameLocks noChangeAspect="1"/>
          </p:cNvGraphicFramePr>
          <p:nvPr/>
        </p:nvGraphicFramePr>
        <p:xfrm>
          <a:off x="1447800" y="2895600"/>
          <a:ext cx="685800" cy="630238"/>
        </p:xfrm>
        <a:graphic>
          <a:graphicData uri="http://schemas.openxmlformats.org/presentationml/2006/ole">
            <p:oleObj spid="_x0000_s4102" name="Equation" r:id="rId3" imgW="165028" imgH="228501" progId="Equation.3">
              <p:embed/>
            </p:oleObj>
          </a:graphicData>
        </a:graphic>
      </p:graphicFrame>
      <p:graphicFrame>
        <p:nvGraphicFramePr>
          <p:cNvPr id="4103" name="Object 6"/>
          <p:cNvGraphicFramePr>
            <a:graphicFrameLocks noChangeAspect="1"/>
          </p:cNvGraphicFramePr>
          <p:nvPr/>
        </p:nvGraphicFramePr>
        <p:xfrm>
          <a:off x="2819400" y="1752600"/>
          <a:ext cx="2362200" cy="568325"/>
        </p:xfrm>
        <a:graphic>
          <a:graphicData uri="http://schemas.openxmlformats.org/presentationml/2006/ole">
            <p:oleObj spid="_x0000_s4103" name="Equation" r:id="rId4" imgW="825142" imgH="215806" progId="Equation.3">
              <p:embed/>
            </p:oleObj>
          </a:graphicData>
        </a:graphic>
      </p:graphicFrame>
      <p:graphicFrame>
        <p:nvGraphicFramePr>
          <p:cNvPr id="4104" name="Object 7"/>
          <p:cNvGraphicFramePr>
            <a:graphicFrameLocks noChangeAspect="1"/>
          </p:cNvGraphicFramePr>
          <p:nvPr/>
        </p:nvGraphicFramePr>
        <p:xfrm>
          <a:off x="5105400" y="1752600"/>
          <a:ext cx="3352800" cy="615950"/>
        </p:xfrm>
        <a:graphic>
          <a:graphicData uri="http://schemas.openxmlformats.org/presentationml/2006/ole">
            <p:oleObj spid="_x0000_s4104" name="Equation" r:id="rId5" imgW="1244600" imgH="228600" progId="Equation.3">
              <p:embed/>
            </p:oleObj>
          </a:graphicData>
        </a:graphic>
      </p:graphicFrame>
      <p:graphicFrame>
        <p:nvGraphicFramePr>
          <p:cNvPr id="4105" name="Object 8"/>
          <p:cNvGraphicFramePr>
            <a:graphicFrameLocks noChangeAspect="1"/>
          </p:cNvGraphicFramePr>
          <p:nvPr/>
        </p:nvGraphicFramePr>
        <p:xfrm>
          <a:off x="762000" y="1752600"/>
          <a:ext cx="2049463" cy="552450"/>
        </p:xfrm>
        <a:graphic>
          <a:graphicData uri="http://schemas.openxmlformats.org/presentationml/2006/ole">
            <p:oleObj spid="_x0000_s4105" name="Equation" r:id="rId6" imgW="799753" imgH="215806" progId="Equation.3">
              <p:embed/>
            </p:oleObj>
          </a:graphicData>
        </a:graphic>
      </p:graphicFrame>
      <p:graphicFrame>
        <p:nvGraphicFramePr>
          <p:cNvPr id="4106" name="Object 9"/>
          <p:cNvGraphicFramePr>
            <a:graphicFrameLocks noChangeAspect="1"/>
          </p:cNvGraphicFramePr>
          <p:nvPr/>
        </p:nvGraphicFramePr>
        <p:xfrm>
          <a:off x="3657600" y="2895600"/>
          <a:ext cx="1600200" cy="544513"/>
        </p:xfrm>
        <a:graphic>
          <a:graphicData uri="http://schemas.openxmlformats.org/presentationml/2006/ole">
            <p:oleObj spid="_x0000_s4106" name="Equation" r:id="rId7" imgW="672808" imgH="228501" progId="Equation.3">
              <p:embed/>
            </p:oleObj>
          </a:graphicData>
        </a:graphic>
      </p:graphicFrame>
      <p:graphicFrame>
        <p:nvGraphicFramePr>
          <p:cNvPr id="4107" name="Object 10"/>
          <p:cNvGraphicFramePr>
            <a:graphicFrameLocks noChangeAspect="1"/>
          </p:cNvGraphicFramePr>
          <p:nvPr/>
        </p:nvGraphicFramePr>
        <p:xfrm>
          <a:off x="5257800" y="2895600"/>
          <a:ext cx="1600200" cy="544513"/>
        </p:xfrm>
        <a:graphic>
          <a:graphicData uri="http://schemas.openxmlformats.org/presentationml/2006/ole">
            <p:oleObj spid="_x0000_s4107" name="Equation" r:id="rId8" imgW="672808" imgH="228501" progId="Equation.3">
              <p:embed/>
            </p:oleObj>
          </a:graphicData>
        </a:graphic>
      </p:graphicFrame>
      <p:graphicFrame>
        <p:nvGraphicFramePr>
          <p:cNvPr id="4108" name="Object 11"/>
          <p:cNvGraphicFramePr>
            <a:graphicFrameLocks noChangeAspect="1"/>
          </p:cNvGraphicFramePr>
          <p:nvPr/>
        </p:nvGraphicFramePr>
        <p:xfrm>
          <a:off x="2133600" y="3352800"/>
          <a:ext cx="762000" cy="596900"/>
        </p:xfrm>
        <a:graphic>
          <a:graphicData uri="http://schemas.openxmlformats.org/presentationml/2006/ole">
            <p:oleObj spid="_x0000_s4108" name="Equation" r:id="rId9" imgW="291973" imgH="228501" progId="Equation.3">
              <p:embed/>
            </p:oleObj>
          </a:graphicData>
        </a:graphic>
      </p:graphicFrame>
      <p:graphicFrame>
        <p:nvGraphicFramePr>
          <p:cNvPr id="4109" name="Object 12"/>
          <p:cNvGraphicFramePr>
            <a:graphicFrameLocks noChangeAspect="1"/>
          </p:cNvGraphicFramePr>
          <p:nvPr/>
        </p:nvGraphicFramePr>
        <p:xfrm>
          <a:off x="3810000" y="3352800"/>
          <a:ext cx="1066800" cy="600075"/>
        </p:xfrm>
        <a:graphic>
          <a:graphicData uri="http://schemas.openxmlformats.org/presentationml/2006/ole">
            <p:oleObj spid="_x0000_s4109" name="Equation" r:id="rId10" imgW="406224" imgH="228501" progId="Equation.3">
              <p:embed/>
            </p:oleObj>
          </a:graphicData>
        </a:graphic>
      </p:graphicFrame>
      <p:graphicFrame>
        <p:nvGraphicFramePr>
          <p:cNvPr id="4110" name="Object 13"/>
          <p:cNvGraphicFramePr>
            <a:graphicFrameLocks noChangeAspect="1"/>
          </p:cNvGraphicFramePr>
          <p:nvPr/>
        </p:nvGraphicFramePr>
        <p:xfrm>
          <a:off x="7239000" y="3352800"/>
          <a:ext cx="762000" cy="596900"/>
        </p:xfrm>
        <a:graphic>
          <a:graphicData uri="http://schemas.openxmlformats.org/presentationml/2006/ole">
            <p:oleObj spid="_x0000_s4110" name="Equation" r:id="rId11" imgW="291973" imgH="228501" progId="Equation.3">
              <p:embed/>
            </p:oleObj>
          </a:graphicData>
        </a:graphic>
      </p:graphicFrame>
      <p:graphicFrame>
        <p:nvGraphicFramePr>
          <p:cNvPr id="4111" name="Object 14"/>
          <p:cNvGraphicFramePr>
            <a:graphicFrameLocks noChangeAspect="1"/>
          </p:cNvGraphicFramePr>
          <p:nvPr/>
        </p:nvGraphicFramePr>
        <p:xfrm>
          <a:off x="7543800" y="2514600"/>
          <a:ext cx="611188" cy="374650"/>
        </p:xfrm>
        <a:graphic>
          <a:graphicData uri="http://schemas.openxmlformats.org/presentationml/2006/ole">
            <p:oleObj spid="_x0000_s4111" name="Equation" r:id="rId12" imgW="330057" imgH="20311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4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复数列的极限</a:t>
            </a: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9D9A52-9C9B-4AE9-B7E8-47E7C2FB941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573588" y="292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124" name="Group 21"/>
          <p:cNvGrpSpPr>
            <a:grpSpLocks/>
          </p:cNvGrpSpPr>
          <p:nvPr/>
        </p:nvGrpSpPr>
        <p:grpSpPr bwMode="auto">
          <a:xfrm>
            <a:off x="642910" y="1142984"/>
            <a:ext cx="8020050" cy="2836862"/>
            <a:chOff x="413" y="445"/>
            <a:chExt cx="5052" cy="1787"/>
          </a:xfrm>
        </p:grpSpPr>
        <p:sp>
          <p:nvSpPr>
            <p:cNvPr id="5131" name="Rectangle 2"/>
            <p:cNvSpPr>
              <a:spLocks noChangeArrowheads="1"/>
            </p:cNvSpPr>
            <p:nvPr/>
          </p:nvSpPr>
          <p:spPr bwMode="auto">
            <a:xfrm>
              <a:off x="413" y="445"/>
              <a:ext cx="5052" cy="1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5000"/>
                </a:lnSpc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a typeface="楷体_GB2312" pitchFamily="49" charset="-122"/>
                </a:rPr>
                <a:t>定义</a:t>
              </a:r>
              <a:r>
                <a:rPr lang="en-US" altLang="zh-CN" sz="2800" b="1" dirty="0">
                  <a:solidFill>
                    <a:srgbClr val="FF0000"/>
                  </a:solidFill>
                  <a:ea typeface="楷体_GB2312" pitchFamily="49" charset="-122"/>
                </a:rPr>
                <a:t>1    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设  一复常数，如果对任意     ，存在  </a:t>
              </a:r>
            </a:p>
            <a:p>
              <a:pPr algn="just">
                <a:lnSpc>
                  <a:spcPct val="115000"/>
                </a:lnSpc>
                <a:spcBef>
                  <a:spcPct val="20000"/>
                </a:spcBef>
              </a:pP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             使得当      时，有</a:t>
              </a:r>
            </a:p>
            <a:p>
              <a:pPr>
                <a:lnSpc>
                  <a:spcPct val="115000"/>
                </a:lnSpc>
                <a:spcBef>
                  <a:spcPct val="20000"/>
                </a:spcBef>
              </a:pP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则称</a:t>
              </a:r>
              <a:r>
                <a:rPr lang="zh-CN" altLang="en-US" sz="2800" b="1" baseline="-30000" dirty="0">
                  <a:latin typeface="楷体_GB2312" pitchFamily="49" charset="-122"/>
                  <a:ea typeface="楷体_GB2312" pitchFamily="49" charset="-122"/>
                </a:rPr>
                <a:t>      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极限是  ，或者    收敛且收敛到</a:t>
              </a:r>
              <a:r>
                <a:rPr lang="zh-CN" altLang="en-US" sz="2800" b="1" baseline="-30000" dirty="0"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，记作</a:t>
              </a:r>
              <a:b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</a:b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5132" name="Object 4"/>
            <p:cNvGraphicFramePr>
              <a:graphicFrameLocks noChangeAspect="1"/>
            </p:cNvGraphicFramePr>
            <p:nvPr/>
          </p:nvGraphicFramePr>
          <p:xfrm>
            <a:off x="2085" y="1795"/>
            <a:ext cx="1472" cy="437"/>
          </p:xfrm>
          <a:graphic>
            <a:graphicData uri="http://schemas.openxmlformats.org/presentationml/2006/ole">
              <p:oleObj spid="_x0000_s5132" name="Equation" r:id="rId3" imgW="672808" imgH="279279" progId="Equation.3">
                <p:embed/>
              </p:oleObj>
            </a:graphicData>
          </a:graphic>
        </p:graphicFrame>
        <p:graphicFrame>
          <p:nvGraphicFramePr>
            <p:cNvPr id="5133" name="Object 5"/>
            <p:cNvGraphicFramePr>
              <a:graphicFrameLocks noChangeAspect="1"/>
            </p:cNvGraphicFramePr>
            <p:nvPr/>
          </p:nvGraphicFramePr>
          <p:xfrm>
            <a:off x="4008" y="859"/>
            <a:ext cx="1225" cy="312"/>
          </p:xfrm>
          <a:graphic>
            <a:graphicData uri="http://schemas.openxmlformats.org/presentationml/2006/ole">
              <p:oleObj spid="_x0000_s5133" name="Equation" r:id="rId4" imgW="736600" imgH="228600" progId="Equation.3">
                <p:embed/>
              </p:oleObj>
            </a:graphicData>
          </a:graphic>
        </p:graphicFrame>
        <p:graphicFrame>
          <p:nvGraphicFramePr>
            <p:cNvPr id="5134" name="Object 6"/>
            <p:cNvGraphicFramePr>
              <a:graphicFrameLocks noChangeAspect="1"/>
            </p:cNvGraphicFramePr>
            <p:nvPr/>
          </p:nvGraphicFramePr>
          <p:xfrm>
            <a:off x="3970" y="523"/>
            <a:ext cx="626" cy="248"/>
          </p:xfrm>
          <a:graphic>
            <a:graphicData uri="http://schemas.openxmlformats.org/presentationml/2006/ole">
              <p:oleObj spid="_x0000_s5134" name="Equation" r:id="rId5" imgW="355138" imgH="177569" progId="Equation.3">
                <p:embed/>
              </p:oleObj>
            </a:graphicData>
          </a:graphic>
        </p:graphicFrame>
        <p:graphicFrame>
          <p:nvGraphicFramePr>
            <p:cNvPr id="5135" name="Object 7"/>
            <p:cNvGraphicFramePr>
              <a:graphicFrameLocks noChangeAspect="1"/>
            </p:cNvGraphicFramePr>
            <p:nvPr/>
          </p:nvGraphicFramePr>
          <p:xfrm>
            <a:off x="485" y="907"/>
            <a:ext cx="1378" cy="247"/>
          </p:xfrm>
          <a:graphic>
            <a:graphicData uri="http://schemas.openxmlformats.org/presentationml/2006/ole">
              <p:oleObj spid="_x0000_s5135" name="Equation" r:id="rId6" imgW="901309" imgH="203112" progId="Equation.3">
                <p:embed/>
              </p:oleObj>
            </a:graphicData>
          </a:graphic>
        </p:graphicFrame>
        <p:graphicFrame>
          <p:nvGraphicFramePr>
            <p:cNvPr id="5136" name="Object 8"/>
            <p:cNvGraphicFramePr>
              <a:graphicFrameLocks noChangeAspect="1"/>
            </p:cNvGraphicFramePr>
            <p:nvPr/>
          </p:nvGraphicFramePr>
          <p:xfrm>
            <a:off x="2604" y="907"/>
            <a:ext cx="761" cy="249"/>
          </p:xfrm>
          <a:graphic>
            <a:graphicData uri="http://schemas.openxmlformats.org/presentationml/2006/ole">
              <p:oleObj spid="_x0000_s5136" name="Equation" r:id="rId7" imgW="431425" imgH="177646" progId="Equation.3">
                <p:embed/>
              </p:oleObj>
            </a:graphicData>
          </a:graphic>
        </p:graphicFrame>
        <p:graphicFrame>
          <p:nvGraphicFramePr>
            <p:cNvPr id="5137" name="Object 9"/>
            <p:cNvGraphicFramePr>
              <a:graphicFrameLocks noChangeAspect="1"/>
            </p:cNvGraphicFramePr>
            <p:nvPr/>
          </p:nvGraphicFramePr>
          <p:xfrm>
            <a:off x="957" y="1217"/>
            <a:ext cx="361" cy="283"/>
          </p:xfrm>
          <a:graphic>
            <a:graphicData uri="http://schemas.openxmlformats.org/presentationml/2006/ole">
              <p:oleObj spid="_x0000_s5137" name="Equation" r:id="rId8" imgW="291973" imgH="228501" progId="Equation.3">
                <p:embed/>
              </p:oleObj>
            </a:graphicData>
          </a:graphic>
        </p:graphicFrame>
        <p:graphicFrame>
          <p:nvGraphicFramePr>
            <p:cNvPr id="5138" name="Object 10"/>
            <p:cNvGraphicFramePr>
              <a:graphicFrameLocks noChangeAspect="1"/>
            </p:cNvGraphicFramePr>
            <p:nvPr/>
          </p:nvGraphicFramePr>
          <p:xfrm>
            <a:off x="2050" y="1291"/>
            <a:ext cx="293" cy="213"/>
          </p:xfrm>
          <a:graphic>
            <a:graphicData uri="http://schemas.openxmlformats.org/presentationml/2006/ole">
              <p:oleObj spid="_x0000_s5138" name="Equation" r:id="rId9" imgW="152334" imgH="139639" progId="Equation.3">
                <p:embed/>
              </p:oleObj>
            </a:graphicData>
          </a:graphic>
        </p:graphicFrame>
        <p:graphicFrame>
          <p:nvGraphicFramePr>
            <p:cNvPr id="5139" name="Object 11"/>
            <p:cNvGraphicFramePr>
              <a:graphicFrameLocks noChangeAspect="1"/>
            </p:cNvGraphicFramePr>
            <p:nvPr/>
          </p:nvGraphicFramePr>
          <p:xfrm>
            <a:off x="3010" y="1243"/>
            <a:ext cx="361" cy="283"/>
          </p:xfrm>
          <a:graphic>
            <a:graphicData uri="http://schemas.openxmlformats.org/presentationml/2006/ole">
              <p:oleObj spid="_x0000_s5139" name="Equation" r:id="rId10" imgW="291973" imgH="228501" progId="Equation.3">
                <p:embed/>
              </p:oleObj>
            </a:graphicData>
          </a:graphic>
        </p:graphicFrame>
        <p:graphicFrame>
          <p:nvGraphicFramePr>
            <p:cNvPr id="5140" name="Object 12"/>
            <p:cNvGraphicFramePr>
              <a:graphicFrameLocks noChangeAspect="1"/>
            </p:cNvGraphicFramePr>
            <p:nvPr/>
          </p:nvGraphicFramePr>
          <p:xfrm>
            <a:off x="4768" y="1280"/>
            <a:ext cx="259" cy="189"/>
          </p:xfrm>
          <a:graphic>
            <a:graphicData uri="http://schemas.openxmlformats.org/presentationml/2006/ole">
              <p:oleObj spid="_x0000_s5140" name="Equation" r:id="rId11" imgW="152334" imgH="139639" progId="Equation.3">
                <p:embed/>
              </p:oleObj>
            </a:graphicData>
          </a:graphic>
        </p:graphicFrame>
        <p:graphicFrame>
          <p:nvGraphicFramePr>
            <p:cNvPr id="5141" name="Object 13"/>
            <p:cNvGraphicFramePr>
              <a:graphicFrameLocks noChangeAspect="1"/>
            </p:cNvGraphicFramePr>
            <p:nvPr/>
          </p:nvGraphicFramePr>
          <p:xfrm>
            <a:off x="1474" y="527"/>
            <a:ext cx="241" cy="221"/>
          </p:xfrm>
          <a:graphic>
            <a:graphicData uri="http://schemas.openxmlformats.org/presentationml/2006/ole">
              <p:oleObj spid="_x0000_s5141" name="Equation" r:id="rId12" imgW="152334" imgH="139639" progId="Equation.3">
                <p:embed/>
              </p:oleObj>
            </a:graphicData>
          </a:graphic>
        </p:graphicFrame>
      </p:grpSp>
      <p:grpSp>
        <p:nvGrpSpPr>
          <p:cNvPr id="258068" name="Group 20"/>
          <p:cNvGrpSpPr>
            <a:grpSpLocks/>
          </p:cNvGrpSpPr>
          <p:nvPr/>
        </p:nvGrpSpPr>
        <p:grpSpPr bwMode="auto">
          <a:xfrm>
            <a:off x="755650" y="3929066"/>
            <a:ext cx="6858000" cy="687388"/>
            <a:chOff x="480" y="3086"/>
            <a:chExt cx="4320" cy="433"/>
          </a:xfrm>
        </p:grpSpPr>
        <p:graphicFrame>
          <p:nvGraphicFramePr>
            <p:cNvPr id="5127" name="Object 16"/>
            <p:cNvGraphicFramePr>
              <a:graphicFrameLocks noChangeAspect="1"/>
            </p:cNvGraphicFramePr>
            <p:nvPr/>
          </p:nvGraphicFramePr>
          <p:xfrm>
            <a:off x="1344" y="3105"/>
            <a:ext cx="1152" cy="414"/>
          </p:xfrm>
          <a:graphic>
            <a:graphicData uri="http://schemas.openxmlformats.org/presentationml/2006/ole">
              <p:oleObj spid="_x0000_s5127" name="Equation" r:id="rId13" imgW="672808" imgH="279279" progId="Equation.3">
                <p:embed/>
              </p:oleObj>
            </a:graphicData>
          </a:graphic>
        </p:graphicFrame>
        <p:graphicFrame>
          <p:nvGraphicFramePr>
            <p:cNvPr id="5128" name="Object 17"/>
            <p:cNvGraphicFramePr>
              <a:graphicFrameLocks noChangeAspect="1"/>
            </p:cNvGraphicFramePr>
            <p:nvPr/>
          </p:nvGraphicFramePr>
          <p:xfrm>
            <a:off x="2411" y="3115"/>
            <a:ext cx="1477" cy="330"/>
          </p:xfrm>
          <a:graphic>
            <a:graphicData uri="http://schemas.openxmlformats.org/presentationml/2006/ole">
              <p:oleObj spid="_x0000_s5128" name="Equation" r:id="rId14" imgW="215713" imgH="139579" progId="Equation.3">
                <p:embed/>
              </p:oleObj>
            </a:graphicData>
          </a:graphic>
        </p:graphicFrame>
        <p:graphicFrame>
          <p:nvGraphicFramePr>
            <p:cNvPr id="5129" name="Object 18"/>
            <p:cNvGraphicFramePr>
              <a:graphicFrameLocks noChangeAspect="1"/>
            </p:cNvGraphicFramePr>
            <p:nvPr/>
          </p:nvGraphicFramePr>
          <p:xfrm>
            <a:off x="3035" y="3086"/>
            <a:ext cx="1765" cy="410"/>
          </p:xfrm>
          <a:graphic>
            <a:graphicData uri="http://schemas.openxmlformats.org/presentationml/2006/ole">
              <p:oleObj spid="_x0000_s5129" name="Equation" r:id="rId15" imgW="977900" imgH="279400" progId="Equation.3">
                <p:embed/>
              </p:oleObj>
            </a:graphicData>
          </a:graphic>
        </p:graphicFrame>
        <p:sp>
          <p:nvSpPr>
            <p:cNvPr id="5130" name="Rectangle 19"/>
            <p:cNvSpPr>
              <a:spLocks noChangeArrowheads="1"/>
            </p:cNvSpPr>
            <p:nvPr/>
          </p:nvSpPr>
          <p:spPr bwMode="auto">
            <a:xfrm>
              <a:off x="480" y="3105"/>
              <a:ext cx="6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定理</a:t>
              </a:r>
              <a:r>
                <a:rPr lang="en-US" altLang="zh-CN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ED6ECF3-5230-4482-8CED-CAFD629C47C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800100" y="1130300"/>
            <a:ext cx="7672388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复数序列          收敛到</a:t>
            </a:r>
          </a:p>
          <a:p>
            <a:pPr>
              <a:spcBef>
                <a:spcPct val="2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       的充分必要条件是：</a:t>
            </a:r>
          </a:p>
          <a:p>
            <a:pPr>
              <a:spcBef>
                <a:spcPct val="2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            并且</a:t>
            </a:r>
          </a:p>
        </p:txBody>
      </p:sp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3924300" y="1206500"/>
          <a:ext cx="2200275" cy="552450"/>
        </p:xfrm>
        <a:graphic>
          <a:graphicData uri="http://schemas.openxmlformats.org/presentationml/2006/ole">
            <p:oleObj spid="_x0000_s6148" name="Equation" r:id="rId3" imgW="812447" imgH="228501" progId="Equation.3">
              <p:embed/>
            </p:oleObj>
          </a:graphicData>
        </a:graphic>
      </p:graphicFrame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1104900" y="1739900"/>
          <a:ext cx="2057400" cy="579438"/>
        </p:xfrm>
        <a:graphic>
          <a:graphicData uri="http://schemas.openxmlformats.org/presentationml/2006/ole">
            <p:oleObj spid="_x0000_s6149" name="Equation" r:id="rId4" imgW="787400" imgH="228600" progId="Equation.3">
              <p:embed/>
            </p:oleObj>
          </a:graphicData>
        </a:graphic>
      </p:graphicFrame>
      <p:graphicFrame>
        <p:nvGraphicFramePr>
          <p:cNvPr id="6150" name="Object 5"/>
          <p:cNvGraphicFramePr>
            <a:graphicFrameLocks noChangeAspect="1"/>
          </p:cNvGraphicFramePr>
          <p:nvPr/>
        </p:nvGraphicFramePr>
        <p:xfrm>
          <a:off x="1598613" y="2425700"/>
          <a:ext cx="2478087" cy="727075"/>
        </p:xfrm>
        <a:graphic>
          <a:graphicData uri="http://schemas.openxmlformats.org/presentationml/2006/ole">
            <p:oleObj spid="_x0000_s6150" name="Equation" r:id="rId5" imgW="710891" imgH="279279" progId="Equation.3">
              <p:embed/>
            </p:oleObj>
          </a:graphicData>
        </a:graphic>
      </p:graphicFrame>
      <p:graphicFrame>
        <p:nvGraphicFramePr>
          <p:cNvPr id="6151" name="Object 6"/>
          <p:cNvGraphicFramePr>
            <a:graphicFrameLocks noChangeAspect="1"/>
          </p:cNvGraphicFramePr>
          <p:nvPr/>
        </p:nvGraphicFramePr>
        <p:xfrm>
          <a:off x="5219700" y="2349500"/>
          <a:ext cx="2438400" cy="727075"/>
        </p:xfrm>
        <a:graphic>
          <a:graphicData uri="http://schemas.openxmlformats.org/presentationml/2006/ole">
            <p:oleObj spid="_x0000_s6151" name="Equation" r:id="rId6" imgW="698500" imgH="279400" progId="Equation.3">
              <p:embed/>
            </p:oleObj>
          </a:graphicData>
        </a:graphic>
      </p:graphicFrame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857250" y="541338"/>
            <a:ext cx="6248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复数列收敛与实数列收敛的关系</a:t>
            </a:r>
          </a:p>
        </p:txBody>
      </p:sp>
      <p:grpSp>
        <p:nvGrpSpPr>
          <p:cNvPr id="259080" name="Group 8"/>
          <p:cNvGrpSpPr>
            <a:grpSpLocks/>
          </p:cNvGrpSpPr>
          <p:nvPr/>
        </p:nvGrpSpPr>
        <p:grpSpPr bwMode="auto">
          <a:xfrm>
            <a:off x="928688" y="3133725"/>
            <a:ext cx="7829550" cy="1312863"/>
            <a:chOff x="510" y="2995"/>
            <a:chExt cx="4932" cy="863"/>
          </a:xfrm>
        </p:grpSpPr>
        <p:sp>
          <p:nvSpPr>
            <p:cNvPr id="6154" name="Text Box 9"/>
            <p:cNvSpPr txBox="1">
              <a:spLocks noChangeArrowheads="1"/>
            </p:cNvSpPr>
            <p:nvPr/>
          </p:nvSpPr>
          <p:spPr bwMode="auto">
            <a:xfrm>
              <a:off x="510" y="2995"/>
              <a:ext cx="493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rgbClr val="CC0099"/>
                  </a:solidFill>
                  <a:latin typeface="楷体_GB2312" pitchFamily="49" charset="-122"/>
                  <a:ea typeface="楷体_GB2312" pitchFamily="49" charset="-122"/>
                </a:rPr>
                <a:t>该结论说明</a:t>
              </a:r>
              <a:r>
                <a:rPr lang="en-US" altLang="zh-CN" sz="2800" b="1">
                  <a:solidFill>
                    <a:srgbClr val="CC0099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可将复数列的收敛性转化为判别两</a:t>
              </a:r>
            </a:p>
          </p:txBody>
        </p:sp>
        <p:sp>
          <p:nvSpPr>
            <p:cNvPr id="6155" name="Text Box 10"/>
            <p:cNvSpPr txBox="1">
              <a:spLocks noChangeArrowheads="1"/>
            </p:cNvSpPr>
            <p:nvPr/>
          </p:nvSpPr>
          <p:spPr bwMode="auto">
            <a:xfrm>
              <a:off x="520" y="3516"/>
              <a:ext cx="202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个实数列的收敛性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0F75AA6-D372-46F5-A673-0801BFA577D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171" name="Rectangle 1026"/>
          <p:cNvSpPr>
            <a:spLocks noChangeArrowheads="1"/>
          </p:cNvSpPr>
          <p:nvPr/>
        </p:nvSpPr>
        <p:spPr bwMode="auto">
          <a:xfrm>
            <a:off x="685800" y="2286000"/>
            <a:ext cx="7705725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 altLang="zh-CN" b="1">
              <a:solidFill>
                <a:srgbClr val="000000"/>
              </a:solidFill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  <a:sym typeface="Wingdings" pitchFamily="2" charset="2"/>
              </a:rPr>
              <a:t>            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7172" name="Rectangle 1034"/>
          <p:cNvSpPr>
            <a:spLocks noChangeArrowheads="1"/>
          </p:cNvSpPr>
          <p:nvPr/>
        </p:nvSpPr>
        <p:spPr bwMode="auto">
          <a:xfrm>
            <a:off x="685800" y="990600"/>
            <a:ext cx="77216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判别下列数列的收敛性和极限</a:t>
            </a:r>
            <a:endParaRPr lang="zh-CN" altLang="en-US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）                         （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）                        （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7173" name="Object 1035"/>
          <p:cNvGraphicFramePr>
            <a:graphicFrameLocks noChangeAspect="1"/>
          </p:cNvGraphicFramePr>
          <p:nvPr/>
        </p:nvGraphicFramePr>
        <p:xfrm>
          <a:off x="1600200" y="1752600"/>
          <a:ext cx="1128713" cy="785813"/>
        </p:xfrm>
        <a:graphic>
          <a:graphicData uri="http://schemas.openxmlformats.org/presentationml/2006/ole">
            <p:oleObj spid="_x0000_s7173" name="Equation" r:id="rId3" imgW="685502" imgH="406224" progId="Equation.3">
              <p:embed/>
            </p:oleObj>
          </a:graphicData>
        </a:graphic>
      </p:graphicFrame>
      <p:graphicFrame>
        <p:nvGraphicFramePr>
          <p:cNvPr id="7174" name="Object 1036"/>
          <p:cNvGraphicFramePr>
            <a:graphicFrameLocks noChangeAspect="1"/>
          </p:cNvGraphicFramePr>
          <p:nvPr/>
        </p:nvGraphicFramePr>
        <p:xfrm>
          <a:off x="4267200" y="1752600"/>
          <a:ext cx="1438275" cy="803275"/>
        </p:xfrm>
        <a:graphic>
          <a:graphicData uri="http://schemas.openxmlformats.org/presentationml/2006/ole">
            <p:oleObj spid="_x0000_s7174" name="Equation" r:id="rId4" imgW="825500" imgH="431800" progId="Equation.3">
              <p:embed/>
            </p:oleObj>
          </a:graphicData>
        </a:graphic>
      </p:graphicFrame>
      <p:graphicFrame>
        <p:nvGraphicFramePr>
          <p:cNvPr id="7175" name="Object 1037"/>
          <p:cNvGraphicFramePr>
            <a:graphicFrameLocks noChangeAspect="1"/>
          </p:cNvGraphicFramePr>
          <p:nvPr/>
        </p:nvGraphicFramePr>
        <p:xfrm>
          <a:off x="6705600" y="1860550"/>
          <a:ext cx="1447800" cy="528638"/>
        </p:xfrm>
        <a:graphic>
          <a:graphicData uri="http://schemas.openxmlformats.org/presentationml/2006/ole">
            <p:oleObj spid="_x0000_s7175" name="Equation" r:id="rId5" imgW="571252" imgH="241195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2446B1-E5A3-46EA-AE76-ADB9610A48E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195" name="Rectangle 1027"/>
          <p:cNvSpPr>
            <a:spLocks noChangeArrowheads="1"/>
          </p:cNvSpPr>
          <p:nvPr/>
        </p:nvSpPr>
        <p:spPr bwMode="auto">
          <a:xfrm>
            <a:off x="685800" y="2286000"/>
            <a:ext cx="7705725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 altLang="zh-CN" b="1">
              <a:solidFill>
                <a:srgbClr val="000000"/>
              </a:solidFill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解</a:t>
            </a:r>
            <a:r>
              <a:rPr lang="zh-CN" altLang="en-US" sz="2800" b="1"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800" b="1">
                <a:ea typeface="楷体_GB2312" pitchFamily="49" charset="-122"/>
                <a:sym typeface="Wingdings" pitchFamily="2" charset="2"/>
              </a:rPr>
              <a:t>(1)</a:t>
            </a:r>
            <a:r>
              <a:rPr lang="zh-CN" altLang="en-US" sz="2800" b="1">
                <a:ea typeface="楷体_GB2312" pitchFamily="49" charset="-122"/>
                <a:sym typeface="Wingdings" pitchFamily="2" charset="2"/>
              </a:rPr>
              <a:t>令                       ， 则                        ，显然             ，            故当              ，             。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8196" name="Object 1028"/>
          <p:cNvGraphicFramePr>
            <a:graphicFrameLocks noChangeAspect="1"/>
          </p:cNvGraphicFramePr>
          <p:nvPr/>
        </p:nvGraphicFramePr>
        <p:xfrm>
          <a:off x="2057400" y="2743200"/>
          <a:ext cx="1244600" cy="447675"/>
        </p:xfrm>
        <a:graphic>
          <a:graphicData uri="http://schemas.openxmlformats.org/presentationml/2006/ole">
            <p:oleObj spid="_x0000_s8196" name="Equation" r:id="rId3" imgW="634725" imgH="228501" progId="Equation.3">
              <p:embed/>
            </p:oleObj>
          </a:graphicData>
        </a:graphic>
      </p:graphicFrame>
      <p:graphicFrame>
        <p:nvGraphicFramePr>
          <p:cNvPr id="8197" name="Object 1029"/>
          <p:cNvGraphicFramePr>
            <a:graphicFrameLocks noChangeAspect="1"/>
          </p:cNvGraphicFramePr>
          <p:nvPr/>
        </p:nvGraphicFramePr>
        <p:xfrm>
          <a:off x="4953000" y="2514600"/>
          <a:ext cx="2076450" cy="773113"/>
        </p:xfrm>
        <a:graphic>
          <a:graphicData uri="http://schemas.openxmlformats.org/presentationml/2006/ole">
            <p:oleObj spid="_x0000_s8197" name="Equation" r:id="rId4" imgW="1091726" imgH="406224" progId="Equation.3">
              <p:embed/>
            </p:oleObj>
          </a:graphicData>
        </a:graphic>
      </p:graphicFrame>
      <p:graphicFrame>
        <p:nvGraphicFramePr>
          <p:cNvPr id="8198" name="Object 1030"/>
          <p:cNvGraphicFramePr>
            <a:graphicFrameLocks noChangeAspect="1"/>
          </p:cNvGraphicFramePr>
          <p:nvPr/>
        </p:nvGraphicFramePr>
        <p:xfrm>
          <a:off x="3352800" y="2514600"/>
          <a:ext cx="585788" cy="784225"/>
        </p:xfrm>
        <a:graphic>
          <a:graphicData uri="http://schemas.openxmlformats.org/presentationml/2006/ole">
            <p:oleObj spid="_x0000_s8198" name="Equation" r:id="rId5" imgW="355292" imgH="406048" progId="Equation.3">
              <p:embed/>
            </p:oleObj>
          </a:graphicData>
        </a:graphic>
      </p:graphicFrame>
      <p:graphicFrame>
        <p:nvGraphicFramePr>
          <p:cNvPr id="8199" name="Object 1031"/>
          <p:cNvGraphicFramePr>
            <a:graphicFrameLocks noChangeAspect="1"/>
          </p:cNvGraphicFramePr>
          <p:nvPr/>
        </p:nvGraphicFramePr>
        <p:xfrm>
          <a:off x="1295400" y="3276600"/>
          <a:ext cx="914400" cy="433388"/>
        </p:xfrm>
        <a:graphic>
          <a:graphicData uri="http://schemas.openxmlformats.org/presentationml/2006/ole">
            <p:oleObj spid="_x0000_s8199" name="Equation" r:id="rId6" imgW="482391" imgH="228501" progId="Equation.3">
              <p:embed/>
            </p:oleObj>
          </a:graphicData>
        </a:graphic>
      </p:graphicFrame>
      <p:graphicFrame>
        <p:nvGraphicFramePr>
          <p:cNvPr id="8200" name="Object 1032"/>
          <p:cNvGraphicFramePr>
            <a:graphicFrameLocks noChangeAspect="1"/>
          </p:cNvGraphicFramePr>
          <p:nvPr/>
        </p:nvGraphicFramePr>
        <p:xfrm>
          <a:off x="2590800" y="3276600"/>
          <a:ext cx="857250" cy="417513"/>
        </p:xfrm>
        <a:graphic>
          <a:graphicData uri="http://schemas.openxmlformats.org/presentationml/2006/ole">
            <p:oleObj spid="_x0000_s8200" name="Equation" r:id="rId7" imgW="469900" imgH="228600" progId="Equation.3">
              <p:embed/>
            </p:oleObj>
          </a:graphicData>
        </a:graphic>
      </p:graphicFrame>
      <p:graphicFrame>
        <p:nvGraphicFramePr>
          <p:cNvPr id="8201" name="Object 1033"/>
          <p:cNvGraphicFramePr>
            <a:graphicFrameLocks noChangeAspect="1"/>
          </p:cNvGraphicFramePr>
          <p:nvPr/>
        </p:nvGraphicFramePr>
        <p:xfrm>
          <a:off x="6096000" y="3200400"/>
          <a:ext cx="1017588" cy="492125"/>
        </p:xfrm>
        <a:graphic>
          <a:graphicData uri="http://schemas.openxmlformats.org/presentationml/2006/ole">
            <p:oleObj spid="_x0000_s8201" name="Equation" r:id="rId8" imgW="482391" imgH="228501" progId="Equation.3">
              <p:embed/>
            </p:oleObj>
          </a:graphicData>
        </a:graphic>
      </p:graphicFrame>
      <p:graphicFrame>
        <p:nvGraphicFramePr>
          <p:cNvPr id="8202" name="Object 1034"/>
          <p:cNvGraphicFramePr>
            <a:graphicFrameLocks noChangeAspect="1"/>
          </p:cNvGraphicFramePr>
          <p:nvPr/>
        </p:nvGraphicFramePr>
        <p:xfrm>
          <a:off x="4572000" y="3276600"/>
          <a:ext cx="1046163" cy="341313"/>
        </p:xfrm>
        <a:graphic>
          <a:graphicData uri="http://schemas.openxmlformats.org/presentationml/2006/ole">
            <p:oleObj spid="_x0000_s8202" name="Equation" r:id="rId9" imgW="469696" imgH="152334" progId="Equation.3">
              <p:embed/>
            </p:oleObj>
          </a:graphicData>
        </a:graphic>
      </p:graphicFrame>
      <p:sp>
        <p:nvSpPr>
          <p:cNvPr id="8203" name="Rectangle 1036"/>
          <p:cNvSpPr>
            <a:spLocks noChangeArrowheads="1"/>
          </p:cNvSpPr>
          <p:nvPr/>
        </p:nvSpPr>
        <p:spPr bwMode="auto">
          <a:xfrm>
            <a:off x="685800" y="990600"/>
            <a:ext cx="77216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判别下列数列的收敛性和极限</a:t>
            </a:r>
            <a:endParaRPr lang="zh-CN" altLang="en-US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）                         （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）                        （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8204" name="Object 1037"/>
          <p:cNvGraphicFramePr>
            <a:graphicFrameLocks noChangeAspect="1"/>
          </p:cNvGraphicFramePr>
          <p:nvPr/>
        </p:nvGraphicFramePr>
        <p:xfrm>
          <a:off x="1600200" y="1752600"/>
          <a:ext cx="1128713" cy="785813"/>
        </p:xfrm>
        <a:graphic>
          <a:graphicData uri="http://schemas.openxmlformats.org/presentationml/2006/ole">
            <p:oleObj spid="_x0000_s8204" name="Equation" r:id="rId10" imgW="685502" imgH="406224" progId="Equation.3">
              <p:embed/>
            </p:oleObj>
          </a:graphicData>
        </a:graphic>
      </p:graphicFrame>
      <p:graphicFrame>
        <p:nvGraphicFramePr>
          <p:cNvPr id="8205" name="Object 1038"/>
          <p:cNvGraphicFramePr>
            <a:graphicFrameLocks noChangeAspect="1"/>
          </p:cNvGraphicFramePr>
          <p:nvPr/>
        </p:nvGraphicFramePr>
        <p:xfrm>
          <a:off x="4267200" y="1752600"/>
          <a:ext cx="1438275" cy="803275"/>
        </p:xfrm>
        <a:graphic>
          <a:graphicData uri="http://schemas.openxmlformats.org/presentationml/2006/ole">
            <p:oleObj spid="_x0000_s8205" name="Equation" r:id="rId11" imgW="825500" imgH="431800" progId="Equation.3">
              <p:embed/>
            </p:oleObj>
          </a:graphicData>
        </a:graphic>
      </p:graphicFrame>
      <p:graphicFrame>
        <p:nvGraphicFramePr>
          <p:cNvPr id="8206" name="Object 1039"/>
          <p:cNvGraphicFramePr>
            <a:graphicFrameLocks noChangeAspect="1"/>
          </p:cNvGraphicFramePr>
          <p:nvPr/>
        </p:nvGraphicFramePr>
        <p:xfrm>
          <a:off x="6705600" y="1860550"/>
          <a:ext cx="1447800" cy="528638"/>
        </p:xfrm>
        <a:graphic>
          <a:graphicData uri="http://schemas.openxmlformats.org/presentationml/2006/ole">
            <p:oleObj spid="_x0000_s8206" name="Equation" r:id="rId12" imgW="571252" imgH="241195" progId="Equation.3">
              <p:embed/>
            </p:oleObj>
          </a:graphicData>
        </a:graphic>
      </p:graphicFrame>
      <p:graphicFrame>
        <p:nvGraphicFramePr>
          <p:cNvPr id="8207" name="Object 1042"/>
          <p:cNvGraphicFramePr>
            <a:graphicFrameLocks noChangeAspect="1"/>
          </p:cNvGraphicFramePr>
          <p:nvPr/>
        </p:nvGraphicFramePr>
        <p:xfrm>
          <a:off x="6934200" y="3962400"/>
          <a:ext cx="887413" cy="406400"/>
        </p:xfrm>
        <a:graphic>
          <a:graphicData uri="http://schemas.openxmlformats.org/presentationml/2006/ole">
            <p:oleObj spid="_x0000_s8207" name="Equation" r:id="rId13" imgW="508000" imgH="228600" progId="Equation.3">
              <p:embed/>
            </p:oleObj>
          </a:graphicData>
        </a:graphic>
      </p:graphicFrame>
      <p:graphicFrame>
        <p:nvGraphicFramePr>
          <p:cNvPr id="8208" name="Object 1043"/>
          <p:cNvGraphicFramePr>
            <a:graphicFrameLocks noChangeAspect="1"/>
          </p:cNvGraphicFramePr>
          <p:nvPr/>
        </p:nvGraphicFramePr>
        <p:xfrm>
          <a:off x="2570163" y="4027488"/>
          <a:ext cx="798512" cy="260350"/>
        </p:xfrm>
        <a:graphic>
          <a:graphicData uri="http://schemas.openxmlformats.org/presentationml/2006/ole">
            <p:oleObj spid="_x0000_s8208" name="Equation" r:id="rId14" imgW="469696" imgH="152334" progId="Equation.3">
              <p:embed/>
            </p:oleObj>
          </a:graphicData>
        </a:graphic>
      </p:graphicFrame>
      <p:sp>
        <p:nvSpPr>
          <p:cNvPr id="8209" name="Rectangle 1044"/>
          <p:cNvSpPr>
            <a:spLocks noChangeArrowheads="1"/>
          </p:cNvSpPr>
          <p:nvPr/>
        </p:nvSpPr>
        <p:spPr bwMode="auto">
          <a:xfrm>
            <a:off x="533400" y="3886200"/>
            <a:ext cx="7758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(2)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显然当      时 ，        ，因此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210" name="Object 1045"/>
          <p:cNvGraphicFramePr>
            <a:graphicFrameLocks noChangeAspect="1"/>
          </p:cNvGraphicFramePr>
          <p:nvPr/>
        </p:nvGraphicFramePr>
        <p:xfrm>
          <a:off x="4419600" y="3886200"/>
          <a:ext cx="1204913" cy="490538"/>
        </p:xfrm>
        <a:graphic>
          <a:graphicData uri="http://schemas.openxmlformats.org/presentationml/2006/ole">
            <p:oleObj spid="_x0000_s8210" name="Equation" r:id="rId15" imgW="571252" imgH="228501" progId="Equation.3">
              <p:embed/>
            </p:oleObj>
          </a:graphicData>
        </a:graphic>
      </p:graphicFrame>
      <p:graphicFrame>
        <p:nvGraphicFramePr>
          <p:cNvPr id="8211" name="Object 1047"/>
          <p:cNvGraphicFramePr>
            <a:graphicFrameLocks noChangeAspect="1"/>
          </p:cNvGraphicFramePr>
          <p:nvPr/>
        </p:nvGraphicFramePr>
        <p:xfrm>
          <a:off x="2171700" y="4724400"/>
          <a:ext cx="2428875" cy="457200"/>
        </p:xfrm>
        <a:graphic>
          <a:graphicData uri="http://schemas.openxmlformats.org/presentationml/2006/ole">
            <p:oleObj spid="_x0000_s8211" name="Equation" r:id="rId16" imgW="1193800" imgH="228600" progId="Equation.3">
              <p:embed/>
            </p:oleObj>
          </a:graphicData>
        </a:graphic>
      </p:graphicFrame>
      <p:graphicFrame>
        <p:nvGraphicFramePr>
          <p:cNvPr id="8212" name="Object 1048"/>
          <p:cNvGraphicFramePr>
            <a:graphicFrameLocks noChangeAspect="1"/>
          </p:cNvGraphicFramePr>
          <p:nvPr/>
        </p:nvGraphicFramePr>
        <p:xfrm>
          <a:off x="5932488" y="4724400"/>
          <a:ext cx="555625" cy="417513"/>
        </p:xfrm>
        <a:graphic>
          <a:graphicData uri="http://schemas.openxmlformats.org/presentationml/2006/ole">
            <p:oleObj spid="_x0000_s8212" name="Equation" r:id="rId17" imgW="304668" imgH="228501" progId="Equation.3">
              <p:embed/>
            </p:oleObj>
          </a:graphicData>
        </a:graphic>
      </p:graphicFrame>
      <p:sp>
        <p:nvSpPr>
          <p:cNvPr id="8213" name="Rectangle 1049"/>
          <p:cNvSpPr>
            <a:spLocks noChangeArrowheads="1"/>
          </p:cNvSpPr>
          <p:nvPr/>
        </p:nvSpPr>
        <p:spPr bwMode="auto">
          <a:xfrm>
            <a:off x="533400" y="4648200"/>
            <a:ext cx="78486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800" b="1">
                <a:ea typeface="楷体_GB2312" pitchFamily="49" charset="-122"/>
              </a:rPr>
              <a:t>(3)</a:t>
            </a:r>
            <a:r>
              <a:rPr lang="zh-CN" altLang="en-US" sz="2800" b="1">
                <a:ea typeface="楷体_GB2312" pitchFamily="49" charset="-122"/>
              </a:rPr>
              <a:t>由于                                ，并且         发散，所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  以该级数发散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D21BDE-0DDA-4204-AE61-3D4FB103961E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279554" name="Object 1026"/>
          <p:cNvGraphicFramePr>
            <a:graphicFrameLocks noChangeAspect="1"/>
          </p:cNvGraphicFramePr>
          <p:nvPr/>
        </p:nvGraphicFramePr>
        <p:xfrm>
          <a:off x="1371600" y="1752600"/>
          <a:ext cx="2974975" cy="992188"/>
        </p:xfrm>
        <a:graphic>
          <a:graphicData uri="http://schemas.openxmlformats.org/presentationml/2006/ole">
            <p:oleObj spid="_x0000_s9219" name="Equation" r:id="rId3" imgW="1295400" imgH="431800" progId="Equation.3">
              <p:embed/>
            </p:oleObj>
          </a:graphicData>
        </a:graphic>
      </p:graphicFrame>
      <p:graphicFrame>
        <p:nvGraphicFramePr>
          <p:cNvPr id="279555" name="Object 1027"/>
          <p:cNvGraphicFramePr>
            <a:graphicFrameLocks noChangeAspect="1"/>
          </p:cNvGraphicFramePr>
          <p:nvPr/>
        </p:nvGraphicFramePr>
        <p:xfrm>
          <a:off x="4808538" y="2974975"/>
          <a:ext cx="2576512" cy="885825"/>
        </p:xfrm>
        <a:graphic>
          <a:graphicData uri="http://schemas.openxmlformats.org/presentationml/2006/ole">
            <p:oleObj spid="_x0000_s9220" name="Equation" r:id="rId4" imgW="1180588" imgH="406224" progId="Equation.3">
              <p:embed/>
            </p:oleObj>
          </a:graphicData>
        </a:graphic>
      </p:graphicFrame>
      <p:graphicFrame>
        <p:nvGraphicFramePr>
          <p:cNvPr id="279556" name="Object 1028"/>
          <p:cNvGraphicFramePr>
            <a:graphicFrameLocks noChangeAspect="1"/>
          </p:cNvGraphicFramePr>
          <p:nvPr/>
        </p:nvGraphicFramePr>
        <p:xfrm>
          <a:off x="1087438" y="2932113"/>
          <a:ext cx="3389312" cy="903287"/>
        </p:xfrm>
        <a:graphic>
          <a:graphicData uri="http://schemas.openxmlformats.org/presentationml/2006/ole">
            <p:oleObj spid="_x0000_s9221" name="Equation" r:id="rId5" imgW="1523339" imgH="406224" progId="Equation.3">
              <p:embed/>
            </p:oleObj>
          </a:graphicData>
        </a:graphic>
      </p:graphicFrame>
      <p:sp>
        <p:nvSpPr>
          <p:cNvPr id="279557" name="Text Box 1029"/>
          <p:cNvSpPr txBox="1">
            <a:spLocks noChangeArrowheads="1"/>
          </p:cNvSpPr>
          <p:nvPr/>
        </p:nvSpPr>
        <p:spPr bwMode="auto">
          <a:xfrm>
            <a:off x="838200" y="43434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ea typeface="楷体_GB2312" pitchFamily="49" charset="-122"/>
              </a:rPr>
              <a:t>而</a:t>
            </a:r>
          </a:p>
        </p:txBody>
      </p:sp>
      <p:graphicFrame>
        <p:nvGraphicFramePr>
          <p:cNvPr id="279558" name="Object 1030"/>
          <p:cNvGraphicFramePr>
            <a:graphicFrameLocks noChangeAspect="1"/>
          </p:cNvGraphicFramePr>
          <p:nvPr/>
        </p:nvGraphicFramePr>
        <p:xfrm>
          <a:off x="2063750" y="4271963"/>
          <a:ext cx="4027488" cy="769937"/>
        </p:xfrm>
        <a:graphic>
          <a:graphicData uri="http://schemas.openxmlformats.org/presentationml/2006/ole">
            <p:oleObj spid="_x0000_s9223" name="Equation" r:id="rId6" imgW="1459866" imgH="279279" progId="Equation.3">
              <p:embed/>
            </p:oleObj>
          </a:graphicData>
        </a:graphic>
      </p:graphicFrame>
      <p:sp>
        <p:nvSpPr>
          <p:cNvPr id="279559" name="Text Box 1031"/>
          <p:cNvSpPr txBox="1">
            <a:spLocks noChangeArrowheads="1"/>
          </p:cNvSpPr>
          <p:nvPr/>
        </p:nvSpPr>
        <p:spPr bwMode="auto">
          <a:xfrm>
            <a:off x="755650" y="1981200"/>
            <a:ext cx="631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 </a:t>
            </a:r>
          </a:p>
        </p:txBody>
      </p:sp>
      <p:sp>
        <p:nvSpPr>
          <p:cNvPr id="9225" name="Text Box 1033"/>
          <p:cNvSpPr txBox="1">
            <a:spLocks noChangeArrowheads="1"/>
          </p:cNvSpPr>
          <p:nvPr/>
        </p:nvSpPr>
        <p:spPr bwMode="auto">
          <a:xfrm>
            <a:off x="1574800" y="836613"/>
            <a:ext cx="5016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数列             是否收敛？</a:t>
            </a:r>
          </a:p>
        </p:txBody>
      </p:sp>
      <p:graphicFrame>
        <p:nvGraphicFramePr>
          <p:cNvPr id="9226" name="Object 1034"/>
          <p:cNvGraphicFramePr>
            <a:graphicFrameLocks noChangeAspect="1"/>
          </p:cNvGraphicFramePr>
          <p:nvPr/>
        </p:nvGraphicFramePr>
        <p:xfrm>
          <a:off x="2286000" y="533400"/>
          <a:ext cx="2514600" cy="1082675"/>
        </p:xfrm>
        <a:graphic>
          <a:graphicData uri="http://schemas.openxmlformats.org/presentationml/2006/ole">
            <p:oleObj spid="_x0000_s9226" name="Equation" r:id="rId7" imgW="1016000" imgH="431800" progId="Equation.3">
              <p:embed/>
            </p:oleObj>
          </a:graphicData>
        </a:graphic>
      </p:graphicFrame>
      <p:sp>
        <p:nvSpPr>
          <p:cNvPr id="9227" name="Text Box 1035"/>
          <p:cNvSpPr txBox="1">
            <a:spLocks noChangeArrowheads="1"/>
          </p:cNvSpPr>
          <p:nvPr/>
        </p:nvSpPr>
        <p:spPr bwMode="auto">
          <a:xfrm>
            <a:off x="762000" y="838200"/>
            <a:ext cx="72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2</a:t>
            </a:r>
          </a:p>
        </p:txBody>
      </p:sp>
      <p:graphicFrame>
        <p:nvGraphicFramePr>
          <p:cNvPr id="279564" name="Object 1036"/>
          <p:cNvGraphicFramePr>
            <a:graphicFrameLocks noChangeAspect="1"/>
          </p:cNvGraphicFramePr>
          <p:nvPr/>
        </p:nvGraphicFramePr>
        <p:xfrm>
          <a:off x="4273550" y="1892300"/>
          <a:ext cx="3568700" cy="890588"/>
        </p:xfrm>
        <a:graphic>
          <a:graphicData uri="http://schemas.openxmlformats.org/presentationml/2006/ole">
            <p:oleObj spid="_x0000_s9228" name="Equation" r:id="rId8" imgW="1624895" imgH="406224" progId="Equation.3">
              <p:embed/>
            </p:oleObj>
          </a:graphicData>
        </a:graphic>
      </p:graphicFrame>
      <p:graphicFrame>
        <p:nvGraphicFramePr>
          <p:cNvPr id="279565" name="Object 1037"/>
          <p:cNvGraphicFramePr>
            <a:graphicFrameLocks noChangeAspect="1"/>
          </p:cNvGraphicFramePr>
          <p:nvPr/>
        </p:nvGraphicFramePr>
        <p:xfrm>
          <a:off x="914400" y="5105400"/>
          <a:ext cx="4443413" cy="973138"/>
        </p:xfrm>
        <a:graphic>
          <a:graphicData uri="http://schemas.openxmlformats.org/presentationml/2006/ole">
            <p:oleObj spid="_x0000_s9229" name="Equation" r:id="rId9" imgW="1968500" imgH="431800" progId="Equation.3">
              <p:embed/>
            </p:oleObj>
          </a:graphicData>
        </a:graphic>
      </p:graphicFrame>
      <p:graphicFrame>
        <p:nvGraphicFramePr>
          <p:cNvPr id="279566" name="Object 1038"/>
          <p:cNvGraphicFramePr>
            <a:graphicFrameLocks noChangeAspect="1"/>
          </p:cNvGraphicFramePr>
          <p:nvPr/>
        </p:nvGraphicFramePr>
        <p:xfrm>
          <a:off x="5416550" y="5410200"/>
          <a:ext cx="2044700" cy="615950"/>
        </p:xfrm>
        <a:graphic>
          <a:graphicData uri="http://schemas.openxmlformats.org/presentationml/2006/ole">
            <p:oleObj spid="_x0000_s9230" name="Equation" r:id="rId10" imgW="927100" imgH="2794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7" grpId="0" autoUpdateAnimBg="0"/>
      <p:bldP spid="27955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39763" y="892175"/>
            <a:ext cx="8075612" cy="1752600"/>
          </a:xfrm>
          <a:noFill/>
        </p:spPr>
        <p:txBody>
          <a:bodyPr/>
          <a:lstStyle/>
          <a:p>
            <a:pPr marL="838200" indent="-838200" algn="l" eaLnBrk="1" hangingPunct="1"/>
            <a:r>
              <a:rPr lang="en-US" altLang="zh-CN" sz="2800" b="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所谓通项为复数          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复数项级数</a:t>
            </a:r>
            <a:r>
              <a:rPr lang="zh-CN" altLang="en-US" sz="28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就是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        </a:t>
            </a:r>
            <a:b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</a:br>
            <a:endParaRPr lang="zh-CN" altLang="en-US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67D7015-2C04-4748-8E4D-6A7C9BD776E6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266244" name="Object 4"/>
          <p:cNvGraphicFramePr>
            <a:graphicFrameLocks noChangeAspect="1"/>
          </p:cNvGraphicFramePr>
          <p:nvPr/>
        </p:nvGraphicFramePr>
        <p:xfrm>
          <a:off x="2428860" y="2071678"/>
          <a:ext cx="3813175" cy="895350"/>
        </p:xfrm>
        <a:graphic>
          <a:graphicData uri="http://schemas.openxmlformats.org/presentationml/2006/ole">
            <p:oleObj spid="_x0000_s10244" name="Equation" r:id="rId3" imgW="1841500" imgH="431800" progId="Equation.3">
              <p:embed/>
            </p:oleObj>
          </a:graphicData>
        </a:graphic>
      </p:graphicFrame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868363" y="3101975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前</a:t>
            </a:r>
            <a:r>
              <a:rPr lang="en-US" altLang="zh-CN" sz="2800" b="1" i="1"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项的和</a:t>
            </a:r>
          </a:p>
        </p:txBody>
      </p:sp>
      <p:graphicFrame>
        <p:nvGraphicFramePr>
          <p:cNvPr id="266248" name="Object 8"/>
          <p:cNvGraphicFramePr>
            <a:graphicFrameLocks noChangeAspect="1"/>
          </p:cNvGraphicFramePr>
          <p:nvPr/>
        </p:nvGraphicFramePr>
        <p:xfrm>
          <a:off x="2870200" y="3635375"/>
          <a:ext cx="4149725" cy="949325"/>
        </p:xfrm>
        <a:graphic>
          <a:graphicData uri="http://schemas.openxmlformats.org/presentationml/2006/ole">
            <p:oleObj spid="_x0000_s10246" name="Equation" r:id="rId4" imgW="1879600" imgH="431800" progId="Equation.3">
              <p:embed/>
            </p:oleObj>
          </a:graphicData>
        </a:graphic>
      </p:graphicFrame>
      <p:sp>
        <p:nvSpPr>
          <p:cNvPr id="266249" name="Text Box 9"/>
          <p:cNvSpPr txBox="1">
            <a:spLocks noChangeArrowheads="1"/>
          </p:cNvSpPr>
          <p:nvPr/>
        </p:nvSpPr>
        <p:spPr bwMode="auto">
          <a:xfrm>
            <a:off x="944563" y="4702175"/>
            <a:ext cx="4383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称为级数的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部分和</a:t>
            </a:r>
            <a:r>
              <a:rPr lang="en-US" altLang="zh-CN" sz="2800" b="1"/>
              <a:t>.</a:t>
            </a:r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539750" y="587375"/>
            <a:ext cx="6916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二、 </a:t>
            </a:r>
            <a:r>
              <a:rPr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复数项级数的</a:t>
            </a:r>
            <a:r>
              <a:rPr lang="zh-CN" altLang="en-US" sz="3200" b="1">
                <a:solidFill>
                  <a:schemeClr val="tx2"/>
                </a:solidFill>
                <a:latin typeface="华文行楷" pitchFamily="2" charset="-122"/>
                <a:ea typeface="楷体_GB2312" pitchFamily="49" charset="-122"/>
              </a:rPr>
              <a:t>收敛性及其判别法</a:t>
            </a:r>
          </a:p>
        </p:txBody>
      </p:sp>
      <p:sp>
        <p:nvSpPr>
          <p:cNvPr id="10249" name="Rectangle 12"/>
          <p:cNvSpPr>
            <a:spLocks noChangeArrowheads="1"/>
          </p:cNvSpPr>
          <p:nvPr/>
        </p:nvSpPr>
        <p:spPr bwMode="auto">
          <a:xfrm>
            <a:off x="609600" y="2362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zh-CN" sz="32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250" name="Object 13"/>
          <p:cNvGraphicFramePr>
            <a:graphicFrameLocks noChangeAspect="1"/>
          </p:cNvGraphicFramePr>
          <p:nvPr/>
        </p:nvGraphicFramePr>
        <p:xfrm>
          <a:off x="3357554" y="1443027"/>
          <a:ext cx="1781175" cy="485775"/>
        </p:xfrm>
        <a:graphic>
          <a:graphicData uri="http://schemas.openxmlformats.org/presentationml/2006/ole">
            <p:oleObj spid="_x0000_s10250" name="Equation" r:id="rId5" imgW="838200" imgH="2286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 autoUpdateAnimBg="0"/>
      <p:bldP spid="266249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11415</TotalTime>
  <Words>653</Words>
  <Application>Microsoft PowerPoint</Application>
  <PresentationFormat>全屏显示(4:3)</PresentationFormat>
  <Paragraphs>148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Times New Roman</vt:lpstr>
      <vt:lpstr>宋体</vt:lpstr>
      <vt:lpstr>Arial</vt:lpstr>
      <vt:lpstr>黑体</vt:lpstr>
      <vt:lpstr>楷体_GB2312</vt:lpstr>
      <vt:lpstr>隶书</vt:lpstr>
      <vt:lpstr>华文行楷</vt:lpstr>
      <vt:lpstr>Wingdings</vt:lpstr>
      <vt:lpstr>仿宋_GB2312</vt:lpstr>
      <vt:lpstr>流畅</vt:lpstr>
      <vt:lpstr>Microsoft 公式 3.0</vt:lpstr>
      <vt:lpstr>MathType 5.0 Equation</vt:lpstr>
      <vt:lpstr>Microsoft Equation 3.0</vt:lpstr>
      <vt:lpstr>MathType 6.0 Equation</vt:lpstr>
      <vt:lpstr>第四章 复级数</vt:lpstr>
      <vt:lpstr>§1 复数项级数和幂级数</vt:lpstr>
      <vt:lpstr>幻灯片 3</vt:lpstr>
      <vt:lpstr>复数列的极限</vt:lpstr>
      <vt:lpstr>幻灯片 5</vt:lpstr>
      <vt:lpstr>幻灯片 6</vt:lpstr>
      <vt:lpstr>幻灯片 7</vt:lpstr>
      <vt:lpstr>幻灯片 8</vt:lpstr>
      <vt:lpstr> 所谓通项为复数          的复数项级数就是          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二.函数项级数及其一致收敛性</vt:lpstr>
    </vt:vector>
  </TitlesOfParts>
  <Company>tsinghua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wang</dc:creator>
  <cp:lastModifiedBy>Lenovo</cp:lastModifiedBy>
  <cp:revision>461</cp:revision>
  <dcterms:created xsi:type="dcterms:W3CDTF">2002-04-24T00:43:43Z</dcterms:created>
  <dcterms:modified xsi:type="dcterms:W3CDTF">2015-04-13T06:41:10Z</dcterms:modified>
</cp:coreProperties>
</file>