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2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4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D537-4151-4376-A0F2-6950D5BF29CE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F9F4-D41E-4E0C-97FC-242C1B9961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整函</a:t>
            </a:r>
            <a:r>
              <a:rPr lang="zh-CN" altLang="en-US" sz="3200" b="1" smtClean="0">
                <a:solidFill>
                  <a:srgbClr val="FF0000"/>
                </a:solidFill>
              </a:rPr>
              <a:t>数和亚纯函数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158" y="1071546"/>
            <a:ext cx="7929618" cy="523220"/>
            <a:chOff x="357158" y="1285860"/>
            <a:chExt cx="7929618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7158" y="1285860"/>
              <a:ext cx="7929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回顾：整函数             在整个平面上都解析的函数</a:t>
              </a:r>
              <a:endParaRPr lang="zh-CN" altLang="en-US" sz="2800" b="1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714612" y="1570024"/>
              <a:ext cx="857256" cy="1588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500166" y="1643050"/>
            <a:ext cx="8429684" cy="523220"/>
            <a:chOff x="1500166" y="1928802"/>
            <a:chExt cx="8429684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500166" y="1928802"/>
              <a:ext cx="8429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Liouville</a:t>
              </a:r>
              <a:r>
                <a:rPr lang="zh-CN" altLang="en-US" sz="2800" b="1" smtClean="0">
                  <a:latin typeface="+mn-ea"/>
                </a:rPr>
                <a:t>定理      有界整函数为常数函数</a:t>
              </a:r>
              <a:endParaRPr lang="zh-CN" altLang="en-US" sz="2800" b="1">
                <a:latin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071934" y="2214554"/>
              <a:ext cx="857256" cy="1588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214414" y="2143116"/>
            <a:ext cx="6715172" cy="523220"/>
            <a:chOff x="1571604" y="2500306"/>
            <a:chExt cx="6715172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571604" y="2500306"/>
              <a:ext cx="6715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latin typeface="+mn-ea"/>
                </a:rPr>
                <a:t>   </a:t>
              </a:r>
              <a:r>
                <a:rPr lang="zh-CN" altLang="en-US" sz="2800" b="1" smtClean="0">
                  <a:latin typeface="+mn-ea"/>
                </a:rPr>
                <a:t> </a:t>
              </a:r>
              <a:r>
                <a:rPr lang="zh-CN" altLang="en-US" sz="2800" b="1" smtClean="0">
                  <a:latin typeface="+mn-ea"/>
                </a:rPr>
                <a:t>为</a:t>
              </a:r>
              <a:r>
                <a:rPr lang="zh-CN" altLang="en-US" sz="2800" b="1" smtClean="0">
                  <a:latin typeface="+mn-ea"/>
                </a:rPr>
                <a:t>整函数的孤立奇点</a:t>
              </a:r>
              <a:r>
                <a:rPr lang="en-US" altLang="zh-CN" sz="2800" b="1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857356" y="2643182"/>
            <a:ext cx="504828" cy="349252"/>
          </p:xfrm>
          <a:graphic>
            <a:graphicData uri="http://schemas.openxmlformats.org/presentationml/2006/ole">
              <p:oleObj spid="_x0000_s1026" name="Equation" r:id="rId3" imgW="152280" imgH="126720" progId="Equation.DSMT4">
                <p:embed/>
              </p:oleObj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428628" y="2643182"/>
            <a:ext cx="8358214" cy="1000132"/>
            <a:chOff x="428628" y="3000372"/>
            <a:chExt cx="8358214" cy="1000132"/>
          </a:xfrm>
        </p:grpSpPr>
        <p:grpSp>
          <p:nvGrpSpPr>
            <p:cNvPr id="16" name="组合 15"/>
            <p:cNvGrpSpPr/>
            <p:nvPr/>
          </p:nvGrpSpPr>
          <p:grpSpPr>
            <a:xfrm>
              <a:off x="428628" y="3214686"/>
              <a:ext cx="7500958" cy="523220"/>
              <a:chOff x="428628" y="3000372"/>
              <a:chExt cx="7500958" cy="5232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28628" y="3000372"/>
                <a:ext cx="7500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>
                    <a:solidFill>
                      <a:srgbClr val="FF0000"/>
                    </a:solidFill>
                  </a:rPr>
                  <a:t>定</a:t>
                </a:r>
                <a:r>
                  <a:rPr lang="zh-CN" altLang="en-US" sz="2800" b="1" smtClean="0">
                    <a:solidFill>
                      <a:srgbClr val="FF0000"/>
                    </a:solidFill>
                  </a:rPr>
                  <a:t>理</a:t>
                </a:r>
                <a:r>
                  <a:rPr lang="zh-CN" altLang="en-US" sz="2800" b="1" smtClean="0"/>
                  <a:t>：          为整函数  </a:t>
                </a:r>
                <a:endParaRPr lang="zh-CN" altLang="en-US" sz="2800" b="1"/>
              </a:p>
            </p:txBody>
          </p:sp>
          <p:graphicFrame>
            <p:nvGraphicFramePr>
              <p:cNvPr id="1027" name="Object 3"/>
              <p:cNvGraphicFramePr>
                <a:graphicFrameLocks noChangeAspect="1"/>
              </p:cNvGraphicFramePr>
              <p:nvPr/>
            </p:nvGraphicFramePr>
            <p:xfrm>
              <a:off x="1616252" y="3000372"/>
              <a:ext cx="812608" cy="500066"/>
            </p:xfrm>
            <a:graphic>
              <a:graphicData uri="http://schemas.openxmlformats.org/presentationml/2006/ole">
                <p:oleObj spid="_x0000_s1027" name="Equation" r:id="rId4" imgW="330120" imgH="203040" progId="Equation.DSMT4">
                  <p:embed/>
                </p:oleObj>
              </a:graphicData>
            </a:graphic>
          </p:graphicFrame>
          <p:graphicFrame>
            <p:nvGraphicFramePr>
              <p:cNvPr id="1028" name="Object 4"/>
              <p:cNvGraphicFramePr>
                <a:graphicFrameLocks noChangeAspect="1"/>
              </p:cNvGraphicFramePr>
              <p:nvPr/>
            </p:nvGraphicFramePr>
            <p:xfrm>
              <a:off x="3833808" y="3000372"/>
              <a:ext cx="523878" cy="501820"/>
            </p:xfrm>
            <a:graphic>
              <a:graphicData uri="http://schemas.openxmlformats.org/presentationml/2006/ole">
                <p:oleObj spid="_x0000_s1028" name="Equation" r:id="rId5" imgW="190440" imgH="152280" progId="Equation.DSMT4">
                  <p:embed/>
                </p:oleObj>
              </a:graphicData>
            </a:graphic>
          </p:graphicFrame>
        </p:grp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286248" y="3000372"/>
            <a:ext cx="4500594" cy="1000132"/>
          </p:xfrm>
          <a:graphic>
            <a:graphicData uri="http://schemas.openxmlformats.org/presentationml/2006/ole">
              <p:oleObj spid="_x0000_s1029" name="Equation" r:id="rId6" imgW="1726920" imgH="43164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5072066" y="3071810"/>
            <a:ext cx="428628" cy="428628"/>
          </p:xfrm>
          <a:graphic>
            <a:graphicData uri="http://schemas.openxmlformats.org/presentationml/2006/ole">
              <p:oleObj spid="_x0000_s1030" name="Equation" r:id="rId7" imgW="215640" imgH="203040" progId="Equation.DSMT4">
                <p:embed/>
              </p:oleObj>
            </a:graphicData>
          </a:graphic>
        </p:graphicFrame>
      </p:grpSp>
      <p:sp>
        <p:nvSpPr>
          <p:cNvPr id="19" name="左大括号 18"/>
          <p:cNvSpPr/>
          <p:nvPr/>
        </p:nvSpPr>
        <p:spPr>
          <a:xfrm>
            <a:off x="285720" y="3786190"/>
            <a:ext cx="500066" cy="1643074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14348" y="3571876"/>
            <a:ext cx="5857915" cy="574543"/>
            <a:chOff x="1428728" y="4041543"/>
            <a:chExt cx="5857915" cy="574543"/>
          </a:xfrm>
        </p:grpSpPr>
        <p:sp>
          <p:nvSpPr>
            <p:cNvPr id="20" name="TextBox 19"/>
            <p:cNvSpPr txBox="1"/>
            <p:nvPr/>
          </p:nvSpPr>
          <p:spPr>
            <a:xfrm>
              <a:off x="1428728" y="4048788"/>
              <a:ext cx="5500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i)  </a:t>
              </a:r>
              <a:r>
                <a:rPr lang="zh-CN" altLang="en-US" sz="2800" b="1" smtClean="0">
                  <a:latin typeface="+mn-ea"/>
                </a:rPr>
                <a:t>为    的可去奇点      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5786446" y="4041543"/>
            <a:ext cx="1500197" cy="574543"/>
          </p:xfrm>
          <a:graphic>
            <a:graphicData uri="http://schemas.openxmlformats.org/presentationml/2006/ole">
              <p:oleObj spid="_x0000_s1033" name="Equation" r:id="rId8" imgW="596880" imgH="228600" progId="Equation.DSMT4">
                <p:embed/>
              </p:oleObj>
            </a:graphicData>
          </a:graphic>
        </p:graphicFrame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1785918" y="4222756"/>
            <a:ext cx="504828" cy="349252"/>
          </p:xfrm>
          <a:graphic>
            <a:graphicData uri="http://schemas.openxmlformats.org/presentationml/2006/ole">
              <p:oleObj spid="_x0000_s1034" name="Equation" r:id="rId9" imgW="152280" imgH="126720" progId="Equation.DSMT4">
                <p:embed/>
              </p:oleObj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2571736" y="4143380"/>
            <a:ext cx="763210" cy="469667"/>
          </p:xfrm>
          <a:graphic>
            <a:graphicData uri="http://schemas.openxmlformats.org/presentationml/2006/ole">
              <p:oleObj spid="_x0000_s1035" name="Equation" r:id="rId10" imgW="330120" imgH="203040" progId="Equation.DSMT4">
                <p:embed/>
              </p:oleObj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5143504" y="4041543"/>
            <a:ext cx="642942" cy="551093"/>
          </p:xfrm>
          <a:graphic>
            <a:graphicData uri="http://schemas.openxmlformats.org/presentationml/2006/ole">
              <p:oleObj spid="_x0000_s1036" name="Equation" r:id="rId11" imgW="215640" imgH="152280" progId="Equation.DSMT4">
                <p:embed/>
              </p:oleObj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642910" y="4214818"/>
            <a:ext cx="7576190" cy="571505"/>
            <a:chOff x="1357290" y="4286256"/>
            <a:chExt cx="7576190" cy="571505"/>
          </a:xfrm>
        </p:grpSpPr>
        <p:sp>
          <p:nvSpPr>
            <p:cNvPr id="28" name="TextBox 27"/>
            <p:cNvSpPr txBox="1"/>
            <p:nvPr/>
          </p:nvSpPr>
          <p:spPr>
            <a:xfrm>
              <a:off x="1357290" y="4286256"/>
              <a:ext cx="628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ii)  </a:t>
              </a:r>
              <a:r>
                <a:rPr lang="zh-CN" altLang="en-US" sz="2800" b="1" smtClean="0">
                  <a:latin typeface="+mn-ea"/>
                </a:rPr>
                <a:t>为    的极点    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4476749" y="4286256"/>
            <a:ext cx="666755" cy="571505"/>
          </p:xfrm>
          <a:graphic>
            <a:graphicData uri="http://schemas.openxmlformats.org/presentationml/2006/ole">
              <p:oleObj spid="_x0000_s1039" name="Equation" r:id="rId12" imgW="215640" imgH="152280" progId="Equation.DSMT4">
                <p:embed/>
              </p:oleObj>
            </a:graphicData>
          </a:graphic>
        </p:graphicFrame>
        <p:graphicFrame>
          <p:nvGraphicFramePr>
            <p:cNvPr id="29" name="Object 2"/>
            <p:cNvGraphicFramePr>
              <a:graphicFrameLocks noChangeAspect="1"/>
            </p:cNvGraphicFramePr>
            <p:nvPr/>
          </p:nvGraphicFramePr>
          <p:xfrm>
            <a:off x="1928794" y="4429132"/>
            <a:ext cx="504828" cy="349252"/>
          </p:xfrm>
          <a:graphic>
            <a:graphicData uri="http://schemas.openxmlformats.org/presentationml/2006/ole">
              <p:oleObj spid="_x0000_s1037" name="Equation" r:id="rId13" imgW="152280" imgH="126720" progId="Equation.DSMT4">
                <p:embed/>
              </p:oleObj>
            </a:graphicData>
          </a:graphic>
        </p:graphicFrame>
        <p:graphicFrame>
          <p:nvGraphicFramePr>
            <p:cNvPr id="30" name="Object 3"/>
            <p:cNvGraphicFramePr>
              <a:graphicFrameLocks noChangeAspect="1"/>
            </p:cNvGraphicFramePr>
            <p:nvPr/>
          </p:nvGraphicFramePr>
          <p:xfrm>
            <a:off x="2643174" y="4357694"/>
            <a:ext cx="763210" cy="469667"/>
          </p:xfrm>
          <a:graphic>
            <a:graphicData uri="http://schemas.openxmlformats.org/presentationml/2006/ole">
              <p:oleObj spid="_x0000_s1038" name="Equation" r:id="rId14" imgW="330120" imgH="203040" progId="Equation.DSMT4">
                <p:embed/>
              </p:oleObj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5143503" y="4286256"/>
            <a:ext cx="3789977" cy="571504"/>
          </p:xfrm>
          <a:graphic>
            <a:graphicData uri="http://schemas.openxmlformats.org/presentationml/2006/ole">
              <p:oleObj spid="_x0000_s1040" name="Equation" r:id="rId15" imgW="1600200" imgH="241200" progId="Equation.DSMT4">
                <p:embed/>
              </p:oleObj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71472" y="4929198"/>
            <a:ext cx="9001188" cy="571504"/>
            <a:chOff x="1357290" y="5000636"/>
            <a:chExt cx="9001188" cy="57150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5000636"/>
              <a:ext cx="9001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iii)  </a:t>
              </a:r>
              <a:r>
                <a:rPr lang="zh-CN" altLang="en-US" sz="2800" b="1" smtClean="0">
                  <a:latin typeface="+mn-ea"/>
                </a:rPr>
                <a:t>为    的本性奇点     式展开式有无穷多项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35" name="Object 2"/>
            <p:cNvGraphicFramePr>
              <a:graphicFrameLocks noChangeAspect="1"/>
            </p:cNvGraphicFramePr>
            <p:nvPr/>
          </p:nvGraphicFramePr>
          <p:xfrm>
            <a:off x="2071670" y="5143512"/>
            <a:ext cx="504828" cy="349252"/>
          </p:xfrm>
          <a:graphic>
            <a:graphicData uri="http://schemas.openxmlformats.org/presentationml/2006/ole">
              <p:oleObj spid="_x0000_s1041" name="Equation" r:id="rId16" imgW="152280" imgH="126720" progId="Equation.DSMT4">
                <p:embed/>
              </p:oleObj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/>
          </p:nvGraphicFramePr>
          <p:xfrm>
            <a:off x="2808658" y="5072074"/>
            <a:ext cx="763210" cy="469667"/>
          </p:xfrm>
          <a:graphic>
            <a:graphicData uri="http://schemas.openxmlformats.org/presentationml/2006/ole">
              <p:oleObj spid="_x0000_s1042" name="Equation" r:id="rId17" imgW="330120" imgH="203040" progId="Equation.DSMT4">
                <p:embed/>
              </p:oleObj>
            </a:graphicData>
          </a:graphic>
        </p:graphicFrame>
        <p:graphicFrame>
          <p:nvGraphicFramePr>
            <p:cNvPr id="37" name="Object 6"/>
            <p:cNvGraphicFramePr>
              <a:graphicFrameLocks noChangeAspect="1"/>
            </p:cNvGraphicFramePr>
            <p:nvPr/>
          </p:nvGraphicFramePr>
          <p:xfrm>
            <a:off x="5857884" y="5072074"/>
            <a:ext cx="428628" cy="428628"/>
          </p:xfrm>
          <a:graphic>
            <a:graphicData uri="http://schemas.openxmlformats.org/presentationml/2006/ole">
              <p:oleObj spid="_x0000_s1043" name="Equation" r:id="rId18" imgW="215640" imgH="203040" progId="Equation.DSMT4">
                <p:embed/>
              </p:oleObj>
            </a:graphicData>
          </a:graphic>
        </p:graphicFrame>
        <p:graphicFrame>
          <p:nvGraphicFramePr>
            <p:cNvPr id="38" name="Object 12"/>
            <p:cNvGraphicFramePr>
              <a:graphicFrameLocks noChangeAspect="1"/>
            </p:cNvGraphicFramePr>
            <p:nvPr/>
          </p:nvGraphicFramePr>
          <p:xfrm>
            <a:off x="5345912" y="5072074"/>
            <a:ext cx="583410" cy="500066"/>
          </p:xfrm>
          <a:graphic>
            <a:graphicData uri="http://schemas.openxmlformats.org/presentationml/2006/ole">
              <p:oleObj spid="_x0000_s1044" name="Equation" r:id="rId19" imgW="215640" imgH="152280" progId="Equation.DSMT4">
                <p:embed/>
              </p:oleObj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57158" y="5500702"/>
            <a:ext cx="8572560" cy="541105"/>
            <a:chOff x="357158" y="5500702"/>
            <a:chExt cx="8572560" cy="541105"/>
          </a:xfrm>
        </p:grpSpPr>
        <p:sp>
          <p:nvSpPr>
            <p:cNvPr id="41" name="TextBox 40"/>
            <p:cNvSpPr txBox="1"/>
            <p:nvPr/>
          </p:nvSpPr>
          <p:spPr>
            <a:xfrm>
              <a:off x="357158" y="5500702"/>
              <a:ext cx="857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latin typeface="+mn-ea"/>
                </a:rPr>
                <a:t>在</a:t>
              </a:r>
              <a:r>
                <a:rPr lang="en-US" altLang="zh-CN" sz="2800" b="1" smtClean="0">
                  <a:latin typeface="+mn-ea"/>
                </a:rPr>
                <a:t>iii)</a:t>
              </a:r>
              <a:r>
                <a:rPr lang="zh-CN" altLang="en-US" sz="2800" b="1" smtClean="0">
                  <a:latin typeface="+mn-ea"/>
                </a:rPr>
                <a:t>的情形下，称    为超越整函数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42" name="Object 3"/>
            <p:cNvGraphicFramePr>
              <a:graphicFrameLocks noChangeAspect="1"/>
            </p:cNvGraphicFramePr>
            <p:nvPr/>
          </p:nvGraphicFramePr>
          <p:xfrm>
            <a:off x="3643306" y="5572140"/>
            <a:ext cx="763210" cy="469667"/>
          </p:xfrm>
          <a:graphic>
            <a:graphicData uri="http://schemas.openxmlformats.org/presentationml/2006/ole">
              <p:oleObj spid="_x0000_s1045" name="Equation" r:id="rId20" imgW="33012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6" y="974695"/>
            <a:ext cx="814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例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Liouville </a:t>
            </a:r>
            <a:r>
              <a:rPr lang="zh-CN" altLang="en-US" sz="2800" b="1" smtClean="0"/>
              <a:t>定理的</a:t>
            </a:r>
            <a:r>
              <a:rPr lang="zh-CN" altLang="en-US" sz="2800" b="1" smtClean="0">
                <a:solidFill>
                  <a:srgbClr val="FF0000"/>
                </a:solidFill>
              </a:rPr>
              <a:t>几何</a:t>
            </a:r>
            <a:r>
              <a:rPr lang="zh-CN" altLang="en-US" sz="2800" b="1" smtClean="0"/>
              <a:t>描述：非常数整函数的值不能全含于一圆之内</a:t>
            </a:r>
            <a:r>
              <a:rPr lang="en-US" altLang="zh-CN" sz="2800" b="1" smtClean="0"/>
              <a:t>. </a:t>
            </a:r>
            <a:endParaRPr lang="zh-CN" alt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71406" y="2048524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+mn-ea"/>
              </a:rPr>
              <a:t>试证：非常数整函数的值不能全含于一圆之外</a:t>
            </a:r>
            <a:r>
              <a:rPr lang="en-US" altLang="zh-CN" sz="2800" b="1" smtClean="0">
                <a:latin typeface="+mn-ea"/>
              </a:rPr>
              <a:t>.</a:t>
            </a:r>
            <a:endParaRPr lang="zh-CN" altLang="en-US" sz="280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60454" y="2762246"/>
            <a:ext cx="7240636" cy="547032"/>
            <a:chOff x="1260454" y="2762246"/>
            <a:chExt cx="7240636" cy="547032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260454" y="2762246"/>
            <a:ext cx="2025662" cy="523878"/>
          </p:xfrm>
          <a:graphic>
            <a:graphicData uri="http://schemas.openxmlformats.org/presentationml/2006/ole">
              <p:oleObj spid="_x0000_s2050" name="Equation" r:id="rId3" imgW="736560" imgH="190440" progId="Equation.DSMT4">
                <p:embed/>
              </p:oleObj>
            </a:graphicData>
          </a:graphic>
        </p:graphicFrame>
        <p:cxnSp>
          <p:nvCxnSpPr>
            <p:cNvPr id="9" name="直接箭头连接符 8"/>
            <p:cNvCxnSpPr/>
            <p:nvPr/>
          </p:nvCxnSpPr>
          <p:spPr>
            <a:xfrm>
              <a:off x="3500430" y="307181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86314" y="2786058"/>
              <a:ext cx="3714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扩</a:t>
              </a:r>
              <a:r>
                <a:rPr lang="zh-CN" altLang="en-US" sz="2800" b="1" smtClean="0"/>
                <a:t>充复平面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71406" y="785794"/>
            <a:ext cx="8215370" cy="954107"/>
            <a:chOff x="71406" y="785794"/>
            <a:chExt cx="8215370" cy="954107"/>
          </a:xfrm>
        </p:grpSpPr>
        <p:grpSp>
          <p:nvGrpSpPr>
            <p:cNvPr id="10" name="组合 9"/>
            <p:cNvGrpSpPr/>
            <p:nvPr/>
          </p:nvGrpSpPr>
          <p:grpSpPr>
            <a:xfrm>
              <a:off x="71406" y="785794"/>
              <a:ext cx="8215370" cy="954107"/>
              <a:chOff x="357158" y="785794"/>
              <a:chExt cx="8215370" cy="95410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7158" y="785794"/>
                <a:ext cx="82153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亚纯函数             在    平面上除极点外无其他类型奇点的单值解析函数</a:t>
                </a:r>
                <a:r>
                  <a:rPr lang="en-US" altLang="zh-CN" sz="2800" b="1" smtClean="0"/>
                  <a:t>.</a:t>
                </a:r>
                <a:endParaRPr lang="zh-CN" altLang="en-US" sz="2800" b="1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2000232" y="1069958"/>
                <a:ext cx="857256" cy="158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3000364" y="857232"/>
            <a:ext cx="349252" cy="349252"/>
          </p:xfrm>
          <a:graphic>
            <a:graphicData uri="http://schemas.openxmlformats.org/presentationml/2006/ole">
              <p:oleObj spid="_x0000_s3075" name="Equation" r:id="rId3" imgW="126720" imgH="126720" progId="Equation.DSMT4">
                <p:embed/>
              </p:oleObj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1406" y="2834342"/>
            <a:ext cx="4429156" cy="523220"/>
            <a:chOff x="214282" y="2928934"/>
            <a:chExt cx="4429156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357158" y="2928934"/>
              <a:ext cx="428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      为亚纯函数</a:t>
              </a:r>
              <a:endParaRPr lang="zh-CN" altLang="en-US" sz="2800" b="1"/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14282" y="2970210"/>
            <a:ext cx="745534" cy="458790"/>
          </p:xfrm>
          <a:graphic>
            <a:graphicData uri="http://schemas.openxmlformats.org/presentationml/2006/ole">
              <p:oleObj spid="_x0000_s3076" name="Equation" r:id="rId4" imgW="330120" imgH="203040" progId="Equation.DSMT4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1406" y="1714488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定</a:t>
            </a:r>
            <a:r>
              <a:rPr lang="zh-CN" altLang="en-US" sz="2800" b="1" smtClean="0">
                <a:solidFill>
                  <a:srgbClr val="FF0000"/>
                </a:solidFill>
              </a:rPr>
              <a:t>理</a:t>
            </a:r>
            <a:r>
              <a:rPr lang="zh-CN" altLang="en-US" sz="2800" b="1" smtClean="0"/>
              <a:t>：</a:t>
            </a:r>
            <a:endParaRPr lang="zh-CN" altLang="en-US" sz="2800" b="1"/>
          </a:p>
        </p:txBody>
      </p:sp>
      <p:sp>
        <p:nvSpPr>
          <p:cNvPr id="14" name="右箭头 13"/>
          <p:cNvSpPr/>
          <p:nvPr/>
        </p:nvSpPr>
        <p:spPr>
          <a:xfrm>
            <a:off x="2643174" y="3000372"/>
            <a:ext cx="500066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00430" y="1762772"/>
            <a:ext cx="5072098" cy="523220"/>
            <a:chOff x="3357554" y="2357430"/>
            <a:chExt cx="5072098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3929058" y="2357430"/>
              <a:ext cx="45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为有理函数</a:t>
              </a:r>
              <a:endParaRPr lang="zh-CN" altLang="en-US" sz="2800" b="1"/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3357554" y="2398706"/>
            <a:ext cx="745534" cy="458790"/>
          </p:xfrm>
          <a:graphic>
            <a:graphicData uri="http://schemas.openxmlformats.org/presentationml/2006/ole">
              <p:oleObj spid="_x0000_s3077" name="Equation" r:id="rId5" imgW="330120" imgH="203040" progId="Equation.DSMT4">
                <p:embed/>
              </p:oleObj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500430" y="3571876"/>
            <a:ext cx="3317302" cy="523220"/>
            <a:chOff x="3469276" y="3286124"/>
            <a:chExt cx="3317302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286124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为超越亚纯函数</a:t>
              </a:r>
              <a:endParaRPr lang="zh-CN" altLang="en-US" sz="2800" b="1"/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3469276" y="3327400"/>
            <a:ext cx="745534" cy="458790"/>
          </p:xfrm>
          <a:graphic>
            <a:graphicData uri="http://schemas.openxmlformats.org/presentationml/2006/ole">
              <p:oleObj spid="_x0000_s3078" name="Equation" r:id="rId6" imgW="330120" imgH="203040" progId="Equation.DSMT4">
                <p:embed/>
              </p:oleObj>
            </a:graphicData>
          </a:graphic>
        </p:graphicFrame>
      </p:grpSp>
      <p:sp>
        <p:nvSpPr>
          <p:cNvPr id="21" name="左大括号 20"/>
          <p:cNvSpPr/>
          <p:nvPr/>
        </p:nvSpPr>
        <p:spPr>
          <a:xfrm>
            <a:off x="3214678" y="1928802"/>
            <a:ext cx="285752" cy="24288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6786578" y="3571876"/>
          <a:ext cx="750099" cy="500066"/>
        </p:xfrm>
        <a:graphic>
          <a:graphicData uri="http://schemas.openxmlformats.org/presentationml/2006/ole">
            <p:oleObj spid="_x0000_s3079" name="Equation" r:id="rId7" imgW="215640" imgH="152280" progId="Equation.DSMT4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072198" y="1785930"/>
          <a:ext cx="750887" cy="500062"/>
        </p:xfrm>
        <a:graphic>
          <a:graphicData uri="http://schemas.openxmlformats.org/presentationml/2006/ole">
            <p:oleObj spid="_x0000_s3080" name="Equation" r:id="rId8" imgW="215640" imgH="152280" progId="Equation.DSMT4">
              <p:embed/>
            </p:oleObj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500430" y="4120226"/>
            <a:ext cx="3357586" cy="523220"/>
            <a:chOff x="4000496" y="3857628"/>
            <a:chExt cx="3357586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4643438" y="3857628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非有理函数</a:t>
              </a:r>
              <a:endParaRPr lang="zh-CN" altLang="en-US" sz="2800" b="1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4000496" y="3898904"/>
            <a:ext cx="745534" cy="458790"/>
          </p:xfrm>
          <a:graphic>
            <a:graphicData uri="http://schemas.openxmlformats.org/presentationml/2006/ole">
              <p:oleObj spid="_x0000_s3081" name="Equation" r:id="rId9" imgW="330120" imgH="203040" progId="Equation.DSMT4">
                <p:embed/>
              </p:oleObj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28992" y="2260579"/>
            <a:ext cx="5572132" cy="954107"/>
            <a:chOff x="3428992" y="2143116"/>
            <a:chExt cx="5572132" cy="954107"/>
          </a:xfrm>
        </p:grpSpPr>
        <p:sp>
          <p:nvSpPr>
            <p:cNvPr id="27" name="TextBox 26"/>
            <p:cNvSpPr txBox="1"/>
            <p:nvPr/>
          </p:nvSpPr>
          <p:spPr>
            <a:xfrm>
              <a:off x="3428992" y="2143116"/>
              <a:ext cx="55721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    </a:t>
              </a:r>
              <a:r>
                <a:rPr lang="zh-CN" altLang="en-US" sz="2800" b="1" smtClean="0">
                  <a:latin typeface="+mn-ea"/>
                </a:rPr>
                <a:t>在   上除极点外没有其他类型的奇点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3428992" y="2214554"/>
            <a:ext cx="745534" cy="458790"/>
          </p:xfrm>
          <a:graphic>
            <a:graphicData uri="http://schemas.openxmlformats.org/presentationml/2006/ole">
              <p:oleObj spid="_x0000_s3082" name="Equation" r:id="rId10" imgW="330120" imgH="203040" progId="Equation.DSMT4">
                <p:embed/>
              </p:oleObj>
            </a:graphicData>
          </a:graphic>
        </p:graphicFrame>
        <p:graphicFrame>
          <p:nvGraphicFramePr>
            <p:cNvPr id="3083" name="Object 11"/>
            <p:cNvGraphicFramePr>
              <a:graphicFrameLocks noChangeAspect="1"/>
            </p:cNvGraphicFramePr>
            <p:nvPr/>
          </p:nvGraphicFramePr>
          <p:xfrm>
            <a:off x="4572000" y="2143116"/>
            <a:ext cx="642942" cy="520905"/>
          </p:xfrm>
          <a:graphic>
            <a:graphicData uri="http://schemas.openxmlformats.org/presentationml/2006/ole">
              <p:oleObj spid="_x0000_s3083" name="Equation" r:id="rId11" imgW="228600" imgH="190440" progId="Equation.DSMT4">
                <p:embed/>
              </p:oleObj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71406" y="4398176"/>
            <a:ext cx="8509061" cy="959650"/>
            <a:chOff x="71406" y="4398176"/>
            <a:chExt cx="8509061" cy="959650"/>
          </a:xfrm>
        </p:grpSpPr>
        <p:sp>
          <p:nvSpPr>
            <p:cNvPr id="32" name="TextBox 31"/>
            <p:cNvSpPr txBox="1"/>
            <p:nvPr/>
          </p:nvSpPr>
          <p:spPr>
            <a:xfrm>
              <a:off x="71406" y="4763168"/>
              <a:ext cx="5929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  <a:latin typeface="+mn-ea"/>
                </a:rPr>
                <a:t>例</a:t>
              </a:r>
              <a:r>
                <a:rPr lang="zh-CN" altLang="en-US" sz="2800" b="1" smtClean="0">
                  <a:latin typeface="+mn-ea"/>
                </a:rPr>
                <a:t>：    </a:t>
              </a:r>
              <a:r>
                <a:rPr lang="en-US" altLang="zh-CN" sz="2800" b="1" smtClean="0">
                  <a:latin typeface="+mn-ea"/>
                </a:rPr>
                <a:t>, </a:t>
              </a:r>
              <a:r>
                <a:rPr lang="zh-CN" altLang="en-US" sz="2800" b="1" smtClean="0">
                  <a:latin typeface="+mn-ea"/>
                </a:rPr>
                <a:t>无穷多个极点</a:t>
              </a:r>
              <a:r>
                <a:rPr lang="zh-CN" altLang="en-US" sz="2800" b="1" smtClean="0">
                  <a:latin typeface="+mn-ea"/>
                </a:rPr>
                <a:t>，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3084" name="Object 12"/>
            <p:cNvGraphicFramePr>
              <a:graphicFrameLocks noChangeAspect="1"/>
            </p:cNvGraphicFramePr>
            <p:nvPr/>
          </p:nvGraphicFramePr>
          <p:xfrm>
            <a:off x="714348" y="4398176"/>
            <a:ext cx="928694" cy="959650"/>
          </p:xfrm>
          <a:graphic>
            <a:graphicData uri="http://schemas.openxmlformats.org/presentationml/2006/ole">
              <p:oleObj spid="_x0000_s3084" name="Equation" r:id="rId12" imgW="380880" imgH="393480" progId="Equation.DSMT4">
                <p:embed/>
              </p:oleObj>
            </a:graphicData>
          </a:graphic>
        </p:graphicFrame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4357686" y="4786322"/>
            <a:ext cx="4222781" cy="571504"/>
          </p:xfrm>
          <a:graphic>
            <a:graphicData uri="http://schemas.openxmlformats.org/presentationml/2006/ole">
              <p:oleObj spid="_x0000_s3085" name="Equation" r:id="rId13" imgW="1688760" imgH="228600" progId="Equation.DSMT4">
                <p:embed/>
              </p:oleObj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428596" y="5500702"/>
            <a:ext cx="5929354" cy="523220"/>
            <a:chOff x="428596" y="5500702"/>
            <a:chExt cx="5929354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428596" y="5500702"/>
              <a:ext cx="5929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为超越亚纯函数，     为非孤立奇点</a:t>
              </a:r>
              <a:r>
                <a:rPr lang="en-US" altLang="zh-CN" sz="2800" b="1" smtClean="0"/>
                <a:t>.</a:t>
              </a:r>
              <a:endParaRPr lang="zh-CN" altLang="en-US" sz="2800" b="1"/>
            </a:p>
          </p:txBody>
        </p:sp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3286116" y="5572140"/>
            <a:ext cx="619562" cy="428628"/>
          </p:xfrm>
          <a:graphic>
            <a:graphicData uri="http://schemas.openxmlformats.org/presentationml/2006/ole">
              <p:oleObj spid="_x0000_s3086" name="Equation" r:id="rId14" imgW="152280" imgH="126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2" y="642918"/>
            <a:ext cx="8501122" cy="974946"/>
            <a:chOff x="428596" y="1193583"/>
            <a:chExt cx="8501122" cy="974946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1214422"/>
              <a:ext cx="85011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  <a:latin typeface="+mn-ea"/>
                </a:rPr>
                <a:t>例</a:t>
              </a:r>
              <a:r>
                <a:rPr lang="zh-CN" altLang="en-US" sz="2800" b="1" smtClean="0">
                  <a:latin typeface="+mn-ea"/>
                </a:rPr>
                <a:t>：设解析函数    在   上只有孤立奇点，则奇点的个数必为有限个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000364" y="1285860"/>
            <a:ext cx="745534" cy="458790"/>
          </p:xfrm>
          <a:graphic>
            <a:graphicData uri="http://schemas.openxmlformats.org/presentationml/2006/ole">
              <p:oleObj spid="_x0000_s4098" name="Equation" r:id="rId3" imgW="330120" imgH="203040" progId="Equation.DSMT4">
                <p:embed/>
              </p:oleObj>
            </a:graphicData>
          </a:graphic>
        </p:graphicFrame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4071934" y="1193583"/>
            <a:ext cx="642942" cy="520905"/>
          </p:xfrm>
          <a:graphic>
            <a:graphicData uri="http://schemas.openxmlformats.org/presentationml/2006/ole">
              <p:oleObj spid="_x0000_s4099" name="Equation" r:id="rId4" imgW="228600" imgH="190440" progId="Equation.DSMT4">
                <p:embed/>
              </p:oleObj>
            </a:graphicData>
          </a:graphic>
        </p:graphicFrame>
        <p:sp>
          <p:nvSpPr>
            <p:cNvPr id="7" name="椭圆 6"/>
            <p:cNvSpPr/>
            <p:nvPr/>
          </p:nvSpPr>
          <p:spPr>
            <a:xfrm>
              <a:off x="5857884" y="1714488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215074" y="1714488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572264" y="1714488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929454" y="1714488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5720" y="2428868"/>
            <a:ext cx="1714512" cy="1714512"/>
            <a:chOff x="714348" y="2285992"/>
            <a:chExt cx="1714512" cy="1714512"/>
          </a:xfrm>
        </p:grpSpPr>
        <p:sp>
          <p:nvSpPr>
            <p:cNvPr id="12" name="椭圆 11"/>
            <p:cNvSpPr/>
            <p:nvPr/>
          </p:nvSpPr>
          <p:spPr>
            <a:xfrm>
              <a:off x="714348" y="2285992"/>
              <a:ext cx="1714512" cy="17145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1643042" y="2857496"/>
            <a:ext cx="187326" cy="200026"/>
          </p:xfrm>
          <a:graphic>
            <a:graphicData uri="http://schemas.openxmlformats.org/presentationml/2006/ole">
              <p:oleObj spid="_x0000_s4100" name="Equation" r:id="rId5" imgW="88560" imgH="114120" progId="Equation.DSMT4">
                <p:embed/>
              </p:oleObj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1071538" y="2714620"/>
            <a:ext cx="187325" cy="200025"/>
          </p:xfrm>
          <a:graphic>
            <a:graphicData uri="http://schemas.openxmlformats.org/presentationml/2006/ole">
              <p:oleObj spid="_x0000_s4101" name="Equation" r:id="rId6" imgW="88560" imgH="114120" progId="Equation.DSMT4">
                <p:embed/>
              </p:oleObj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1071538" y="3214686"/>
            <a:ext cx="187325" cy="200025"/>
          </p:xfrm>
          <a:graphic>
            <a:graphicData uri="http://schemas.openxmlformats.org/presentationml/2006/ole">
              <p:oleObj spid="_x0000_s4102" name="Equation" r:id="rId7" imgW="88560" imgH="114120" progId="Equation.DSMT4">
                <p:embed/>
              </p:oleObj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571604" y="3286124"/>
            <a:ext cx="187325" cy="200025"/>
          </p:xfrm>
          <a:graphic>
            <a:graphicData uri="http://schemas.openxmlformats.org/presentationml/2006/ole">
              <p:oleObj spid="_x0000_s4103" name="Equation" r:id="rId8" imgW="88560" imgH="114120" progId="Equation.DSMT4">
                <p:embed/>
              </p:oleObj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2000232" y="3214686"/>
            <a:ext cx="187325" cy="200025"/>
          </p:xfrm>
          <a:graphic>
            <a:graphicData uri="http://schemas.openxmlformats.org/presentationml/2006/ole">
              <p:oleObj spid="_x0000_s4104" name="Equation" r:id="rId9" imgW="88560" imgH="114120" progId="Equation.DSMT4">
                <p:embed/>
              </p:oleObj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1500166" y="2500306"/>
            <a:ext cx="187325" cy="200025"/>
          </p:xfrm>
          <a:graphic>
            <a:graphicData uri="http://schemas.openxmlformats.org/presentationml/2006/ole">
              <p:oleObj spid="_x0000_s4105" name="Equation" r:id="rId10" imgW="88560" imgH="114120" progId="Equation.DSMT4">
                <p:embed/>
              </p:oleObj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2285984" y="2000240"/>
            <a:ext cx="6858016" cy="1815882"/>
            <a:chOff x="2285984" y="2000240"/>
            <a:chExt cx="6858016" cy="1815882"/>
          </a:xfrm>
        </p:grpSpPr>
        <p:sp>
          <p:nvSpPr>
            <p:cNvPr id="20" name="TextBox 19"/>
            <p:cNvSpPr txBox="1"/>
            <p:nvPr/>
          </p:nvSpPr>
          <p:spPr>
            <a:xfrm>
              <a:off x="2285984" y="2000240"/>
              <a:ext cx="68580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i)        </a:t>
              </a:r>
              <a:r>
                <a:rPr lang="zh-CN" altLang="en-US" sz="2800" b="1" smtClean="0">
                  <a:latin typeface="+mn-ea"/>
                </a:rPr>
                <a:t>，若  包含    除  之外的所有孤立奇点，则     在  内只能有有限个奇点</a:t>
              </a:r>
              <a:r>
                <a:rPr lang="en-US" altLang="zh-CN" sz="2800" b="1" smtClean="0">
                  <a:latin typeface="+mn-ea"/>
                </a:rPr>
                <a:t>. </a:t>
              </a:r>
              <a:r>
                <a:rPr lang="zh-CN" altLang="en-US" sz="2800" b="1" smtClean="0">
                  <a:latin typeface="+mn-ea"/>
                </a:rPr>
                <a:t>否则，若有无限多个，必有非孤立奇点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2714612" y="2054869"/>
            <a:ext cx="1500198" cy="588313"/>
          </p:xfrm>
          <a:graphic>
            <a:graphicData uri="http://schemas.openxmlformats.org/presentationml/2006/ole">
              <p:oleObj spid="_x0000_s4106" name="Equation" r:id="rId11" imgW="647640" imgH="253800" progId="Equation.DSMT4">
                <p:embed/>
              </p:oleObj>
            </a:graphicData>
          </a:graphic>
        </p:graphicFrame>
        <p:graphicFrame>
          <p:nvGraphicFramePr>
            <p:cNvPr id="4107" name="Object 11"/>
            <p:cNvGraphicFramePr>
              <a:graphicFrameLocks noChangeAspect="1"/>
            </p:cNvGraphicFramePr>
            <p:nvPr/>
          </p:nvGraphicFramePr>
          <p:xfrm>
            <a:off x="4857752" y="2071678"/>
            <a:ext cx="413848" cy="428628"/>
          </p:xfrm>
          <a:graphic>
            <a:graphicData uri="http://schemas.openxmlformats.org/presentationml/2006/ole">
              <p:oleObj spid="_x0000_s4107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5929322" y="2071678"/>
            <a:ext cx="745535" cy="458790"/>
          </p:xfrm>
          <a:graphic>
            <a:graphicData uri="http://schemas.openxmlformats.org/presentationml/2006/ole">
              <p:oleObj spid="_x0000_s4108" name="Equation" r:id="rId13" imgW="330120" imgH="203040" progId="Equation.DSMT4">
                <p:embed/>
              </p:oleObj>
            </a:graphicData>
          </a:graphic>
        </p:graphicFrame>
        <p:graphicFrame>
          <p:nvGraphicFramePr>
            <p:cNvPr id="4109" name="Object 13"/>
            <p:cNvGraphicFramePr>
              <a:graphicFrameLocks noChangeAspect="1"/>
            </p:cNvGraphicFramePr>
            <p:nvPr/>
          </p:nvGraphicFramePr>
          <p:xfrm>
            <a:off x="7000892" y="2143116"/>
            <a:ext cx="491640" cy="349252"/>
          </p:xfrm>
          <a:graphic>
            <a:graphicData uri="http://schemas.openxmlformats.org/presentationml/2006/ole">
              <p:oleObj spid="_x0000_s4109" name="Equation" r:id="rId14" imgW="152280" imgH="126720" progId="Equation.DSMT4">
                <p:embed/>
              </p:oleObj>
            </a:graphicData>
          </a:graphic>
        </p:graphicFrame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4929190" y="2500306"/>
            <a:ext cx="746125" cy="458787"/>
          </p:xfrm>
          <a:graphic>
            <a:graphicData uri="http://schemas.openxmlformats.org/presentationml/2006/ole">
              <p:oleObj spid="_x0000_s4110" name="Equation" r:id="rId15" imgW="330120" imgH="203040" progId="Equation.DSMT4">
                <p:embed/>
              </p:oleObj>
            </a:graphicData>
          </a:graphic>
        </p:graphicFrame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6143636" y="2500306"/>
            <a:ext cx="414338" cy="428625"/>
          </p:xfrm>
          <a:graphic>
            <a:graphicData uri="http://schemas.openxmlformats.org/presentationml/2006/ole">
              <p:oleObj spid="_x0000_s4111" name="Equation" r:id="rId16" imgW="139680" imgH="164880" progId="Equation.DSMT4">
                <p:embed/>
              </p:oleObj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2286016" y="3857628"/>
            <a:ext cx="6786578" cy="1384995"/>
            <a:chOff x="2357422" y="4000504"/>
            <a:chExt cx="6786578" cy="1384995"/>
          </a:xfrm>
        </p:grpSpPr>
        <p:sp>
          <p:nvSpPr>
            <p:cNvPr id="28" name="TextBox 27"/>
            <p:cNvSpPr txBox="1"/>
            <p:nvPr/>
          </p:nvSpPr>
          <p:spPr>
            <a:xfrm>
              <a:off x="2357422" y="4000504"/>
              <a:ext cx="6786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ii)</a:t>
              </a:r>
              <a:r>
                <a:rPr lang="zh-CN" altLang="en-US" sz="2800" b="1" smtClean="0">
                  <a:latin typeface="+mn-ea"/>
                </a:rPr>
                <a:t>若无论给多么大的圆，都不能包含   的处   之外的孤立奇点</a:t>
              </a:r>
              <a:r>
                <a:rPr lang="en-US" altLang="zh-CN" sz="2800" b="1" smtClean="0">
                  <a:latin typeface="+mn-ea"/>
                </a:rPr>
                <a:t>,</a:t>
              </a:r>
              <a:r>
                <a:rPr lang="zh-CN" altLang="en-US" sz="2800" b="1" smtClean="0">
                  <a:latin typeface="+mn-ea"/>
                </a:rPr>
                <a:t>则存在孤立奇点列趋于  ，这与已知矛盾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8358214" y="4071942"/>
            <a:ext cx="745535" cy="458790"/>
          </p:xfrm>
          <a:graphic>
            <a:graphicData uri="http://schemas.openxmlformats.org/presentationml/2006/ole">
              <p:oleObj spid="_x0000_s4112" name="Equation" r:id="rId17" imgW="330120" imgH="203040" progId="Equation.DSMT4">
                <p:embed/>
              </p:oleObj>
            </a:graphicData>
          </a:graphic>
        </p:graphicFrame>
        <p:graphicFrame>
          <p:nvGraphicFramePr>
            <p:cNvPr id="30" name="Object 13"/>
            <p:cNvGraphicFramePr>
              <a:graphicFrameLocks noChangeAspect="1"/>
            </p:cNvGraphicFramePr>
            <p:nvPr/>
          </p:nvGraphicFramePr>
          <p:xfrm>
            <a:off x="3214678" y="4572008"/>
            <a:ext cx="491640" cy="349252"/>
          </p:xfrm>
          <a:graphic>
            <a:graphicData uri="http://schemas.openxmlformats.org/presentationml/2006/ole">
              <p:oleObj spid="_x0000_s4113" name="Equation" r:id="rId18" imgW="152280" imgH="126720" progId="Equation.DSMT4">
                <p:embed/>
              </p:oleObj>
            </a:graphicData>
          </a:graphic>
        </p:graphicFrame>
        <p:graphicFrame>
          <p:nvGraphicFramePr>
            <p:cNvPr id="4114" name="Object 18"/>
            <p:cNvGraphicFramePr>
              <a:graphicFrameLocks noChangeAspect="1"/>
            </p:cNvGraphicFramePr>
            <p:nvPr/>
          </p:nvGraphicFramePr>
          <p:xfrm>
            <a:off x="3508371" y="5008576"/>
            <a:ext cx="492125" cy="349250"/>
          </p:xfrm>
          <a:graphic>
            <a:graphicData uri="http://schemas.openxmlformats.org/presentationml/2006/ole">
              <p:oleObj spid="_x0000_s4114" name="Equation" r:id="rId19" imgW="152280" imgH="126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1406" y="785794"/>
            <a:ext cx="7786742" cy="523220"/>
            <a:chOff x="71406" y="785794"/>
            <a:chExt cx="7786742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71406" y="785794"/>
              <a:ext cx="7786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命</a:t>
              </a:r>
              <a:r>
                <a:rPr lang="zh-CN" altLang="en-US" sz="2800" b="1" smtClean="0">
                  <a:solidFill>
                    <a:srgbClr val="FF0000"/>
                  </a:solidFill>
                </a:rPr>
                <a:t>题</a:t>
              </a:r>
              <a:r>
                <a:rPr lang="zh-CN" altLang="en-US" sz="2800" b="1" smtClean="0"/>
                <a:t>：         为有理函数</a:t>
              </a:r>
              <a:endParaRPr lang="zh-CN" altLang="en-US" sz="2800" b="1"/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4249741" y="785794"/>
            <a:ext cx="750887" cy="500062"/>
          </p:xfrm>
          <a:graphic>
            <a:graphicData uri="http://schemas.openxmlformats.org/presentationml/2006/ole">
              <p:oleObj spid="_x0000_s5122" name="Equation" r:id="rId3" imgW="215640" imgH="152280" progId="Equation.DSMT4">
                <p:embed/>
              </p:oleObj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214414" y="827070"/>
            <a:ext cx="745535" cy="458790"/>
          </p:xfrm>
          <a:graphic>
            <a:graphicData uri="http://schemas.openxmlformats.org/presentationml/2006/ole">
              <p:oleObj spid="_x0000_s5123" name="Equation" r:id="rId4" imgW="330120" imgH="203040" progId="Equation.DSMT4">
                <p:embed/>
              </p:oleObj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71472" y="1428736"/>
            <a:ext cx="8429684" cy="530225"/>
            <a:chOff x="571472" y="1428736"/>
            <a:chExt cx="8429684" cy="530225"/>
          </a:xfrm>
        </p:grpSpPr>
        <p:sp>
          <p:nvSpPr>
            <p:cNvPr id="7" name="TextBox 6"/>
            <p:cNvSpPr txBox="1"/>
            <p:nvPr/>
          </p:nvSpPr>
          <p:spPr>
            <a:xfrm>
              <a:off x="571472" y="1428736"/>
              <a:ext cx="8429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       </a:t>
              </a:r>
              <a:r>
                <a:rPr lang="zh-CN" altLang="en-US" sz="2800" b="1" smtClean="0">
                  <a:latin typeface="+mn-ea"/>
                </a:rPr>
                <a:t>在   上除极点外没有别的奇点 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1111231" y="1500174"/>
            <a:ext cx="746125" cy="458787"/>
          </p:xfrm>
          <a:graphic>
            <a:graphicData uri="http://schemas.openxmlformats.org/presentationml/2006/ole">
              <p:oleObj spid="_x0000_s5124" name="Equation" r:id="rId5" imgW="330120" imgH="203040" progId="Equation.DSMT4">
                <p:embed/>
              </p:oleObj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2285984" y="1428736"/>
            <a:ext cx="642942" cy="520905"/>
          </p:xfrm>
          <a:graphic>
            <a:graphicData uri="http://schemas.openxmlformats.org/presentationml/2006/ole">
              <p:oleObj spid="_x0000_s5125" name="Equation" r:id="rId6" imgW="228600" imgH="190440" progId="Equation.DSMT4">
                <p:embed/>
              </p:oleObj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1406" y="2214554"/>
            <a:ext cx="9072594" cy="1025545"/>
            <a:chOff x="71406" y="2214554"/>
            <a:chExt cx="9072594" cy="1025545"/>
          </a:xfrm>
        </p:grpSpPr>
        <p:sp>
          <p:nvSpPr>
            <p:cNvPr id="11" name="TextBox 10"/>
            <p:cNvSpPr txBox="1"/>
            <p:nvPr/>
          </p:nvSpPr>
          <p:spPr>
            <a:xfrm>
              <a:off x="71406" y="2285992"/>
              <a:ext cx="90725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证明：       设          在       上只有极点作为奇点（极点为孤立奇点）</a:t>
              </a:r>
              <a:r>
                <a:rPr lang="en-US" altLang="zh-CN" sz="2800" b="1" smtClean="0"/>
                <a:t>.</a:t>
              </a:r>
              <a:endParaRPr lang="zh-CN" altLang="en-US" sz="2800" b="1"/>
            </a:p>
          </p:txBody>
        </p:sp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1142976" y="2285992"/>
            <a:ext cx="523878" cy="500066"/>
          </p:xfrm>
          <a:graphic>
            <a:graphicData uri="http://schemas.openxmlformats.org/presentationml/2006/ole">
              <p:oleObj spid="_x0000_s5126" name="Equation" r:id="rId7" imgW="190440" imgH="152280" progId="Equation.DSMT4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2143108" y="2327271"/>
            <a:ext cx="746125" cy="458787"/>
          </p:xfrm>
          <a:graphic>
            <a:graphicData uri="http://schemas.openxmlformats.org/presentationml/2006/ole">
              <p:oleObj spid="_x0000_s5127" name="Equation" r:id="rId8" imgW="330120" imgH="203040" progId="Equation.DSMT4">
                <p:embed/>
              </p:oleObj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286116" y="2214554"/>
            <a:ext cx="642942" cy="520905"/>
          </p:xfrm>
          <a:graphic>
            <a:graphicData uri="http://schemas.openxmlformats.org/presentationml/2006/ole">
              <p:oleObj spid="_x0000_s5128" name="Equation" r:id="rId9" imgW="228600" imgH="190440" progId="Equation.DSMT4">
                <p:embed/>
              </p:oleObj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71406" y="3214686"/>
            <a:ext cx="9154380" cy="614366"/>
            <a:chOff x="71406" y="3386138"/>
            <a:chExt cx="9154380" cy="614366"/>
          </a:xfrm>
        </p:grpSpPr>
        <p:sp>
          <p:nvSpPr>
            <p:cNvPr id="15" name="TextBox 14"/>
            <p:cNvSpPr txBox="1"/>
            <p:nvPr/>
          </p:nvSpPr>
          <p:spPr>
            <a:xfrm>
              <a:off x="71406" y="3429000"/>
              <a:ext cx="8786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则         在      上的极点为有限多个，不妨设为           </a:t>
              </a:r>
              <a:endParaRPr lang="zh-CN" altLang="en-US" sz="2800" b="1"/>
            </a:p>
          </p:txBody>
        </p:sp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468289" y="3500438"/>
            <a:ext cx="746125" cy="458788"/>
          </p:xfrm>
          <a:graphic>
            <a:graphicData uri="http://schemas.openxmlformats.org/presentationml/2006/ole">
              <p:oleObj spid="_x0000_s5129" name="Equation" r:id="rId10" imgW="330120" imgH="203040" progId="Equation.DSMT4">
                <p:embed/>
              </p:oleObj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1571608" y="3408366"/>
            <a:ext cx="642938" cy="520700"/>
          </p:xfrm>
          <a:graphic>
            <a:graphicData uri="http://schemas.openxmlformats.org/presentationml/2006/ole">
              <p:oleObj spid="_x0000_s5130" name="Equation" r:id="rId11" imgW="228600" imgH="190440" progId="Equation.DSMT4">
                <p:embed/>
              </p:oleObj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7143768" y="3386138"/>
            <a:ext cx="2082018" cy="614366"/>
          </p:xfrm>
          <a:graphic>
            <a:graphicData uri="http://schemas.openxmlformats.org/presentationml/2006/ole">
              <p:oleObj spid="_x0000_s5131" name="Equation" r:id="rId12" imgW="774360" imgH="228600" progId="Equation.DSMT4">
                <p:embed/>
              </p:oleObj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71406" y="3857628"/>
            <a:ext cx="6858048" cy="571504"/>
            <a:chOff x="214282" y="3929066"/>
            <a:chExt cx="6858048" cy="571504"/>
          </a:xfrm>
        </p:grpSpPr>
        <p:sp>
          <p:nvSpPr>
            <p:cNvPr id="20" name="TextBox 19"/>
            <p:cNvSpPr txBox="1"/>
            <p:nvPr/>
          </p:nvSpPr>
          <p:spPr>
            <a:xfrm>
              <a:off x="214282" y="3929066"/>
              <a:ext cx="6858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且对应的阶数为</a:t>
              </a:r>
              <a:endParaRPr lang="zh-CN" altLang="en-US" sz="2800" b="1"/>
            </a:p>
          </p:txBody>
        </p:sp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2857488" y="3929066"/>
            <a:ext cx="1968514" cy="571504"/>
          </p:xfrm>
          <a:graphic>
            <a:graphicData uri="http://schemas.openxmlformats.org/presentationml/2006/ole">
              <p:oleObj spid="_x0000_s5132" name="Equation" r:id="rId13" imgW="787320" imgH="228600" progId="Equation.DSMT4">
                <p:embed/>
              </p:oleObj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71406" y="4429132"/>
            <a:ext cx="5929354" cy="1000132"/>
            <a:chOff x="71406" y="4429132"/>
            <a:chExt cx="5929354" cy="1000132"/>
          </a:xfrm>
        </p:grpSpPr>
        <p:sp>
          <p:nvSpPr>
            <p:cNvPr id="23" name="TextBox 22"/>
            <p:cNvSpPr txBox="1"/>
            <p:nvPr/>
          </p:nvSpPr>
          <p:spPr>
            <a:xfrm>
              <a:off x="71406" y="4643446"/>
              <a:ext cx="4857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从而</a:t>
              </a:r>
              <a:endParaRPr lang="zh-CN" altLang="en-US" sz="2800" b="1"/>
            </a:p>
          </p:txBody>
        </p:sp>
        <p:graphicFrame>
          <p:nvGraphicFramePr>
            <p:cNvPr id="5133" name="Object 13"/>
            <p:cNvGraphicFramePr>
              <a:graphicFrameLocks noChangeAspect="1"/>
            </p:cNvGraphicFramePr>
            <p:nvPr/>
          </p:nvGraphicFramePr>
          <p:xfrm>
            <a:off x="1071538" y="4429132"/>
            <a:ext cx="4929222" cy="1000132"/>
          </p:xfrm>
          <a:graphic>
            <a:graphicData uri="http://schemas.openxmlformats.org/presentationml/2006/ole">
              <p:oleObj spid="_x0000_s5133" name="Equation" r:id="rId14" imgW="2311200" imgH="431640" progId="Equation.DSMT4">
                <p:embed/>
              </p:oleObj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71406" y="5500702"/>
            <a:ext cx="6643734" cy="571504"/>
            <a:chOff x="357158" y="5643578"/>
            <a:chExt cx="6643734" cy="571504"/>
          </a:xfrm>
        </p:grpSpPr>
        <p:sp>
          <p:nvSpPr>
            <p:cNvPr id="26" name="TextBox 25"/>
            <p:cNvSpPr txBox="1"/>
            <p:nvPr/>
          </p:nvSpPr>
          <p:spPr>
            <a:xfrm>
              <a:off x="357158" y="5691862"/>
              <a:ext cx="6643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其中：  </a:t>
              </a:r>
              <a:endParaRPr lang="zh-CN" altLang="en-US" sz="2800" b="1"/>
            </a:p>
          </p:txBody>
        </p:sp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1428728" y="5643578"/>
            <a:ext cx="5143537" cy="549029"/>
          </p:xfrm>
          <a:graphic>
            <a:graphicData uri="http://schemas.openxmlformats.org/presentationml/2006/ole">
              <p:oleObj spid="_x0000_s5134" name="Equation" r:id="rId15" imgW="226044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928670"/>
            <a:ext cx="8143900" cy="523220"/>
            <a:chOff x="0" y="928670"/>
            <a:chExt cx="81439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0" y="928670"/>
              <a:ext cx="814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latin typeface="+mn-ea"/>
                </a:rPr>
                <a:t>    </a:t>
              </a:r>
              <a:r>
                <a:rPr lang="zh-CN" altLang="en-US" sz="2800" b="1" smtClean="0">
                  <a:latin typeface="+mn-ea"/>
                </a:rPr>
                <a:t>至多以   为极点，且     在  平面上解析</a:t>
              </a:r>
              <a:r>
                <a:rPr lang="zh-CN" altLang="en-US" sz="2800" b="1" smtClean="0">
                  <a:latin typeface="+mn-ea"/>
                </a:rPr>
                <a:t>，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0" y="928670"/>
            <a:ext cx="813257" cy="500066"/>
          </p:xfrm>
          <a:graphic>
            <a:graphicData uri="http://schemas.openxmlformats.org/presentationml/2006/ole">
              <p:oleObj spid="_x0000_s6146" name="Equation" r:id="rId3" imgW="330120" imgH="203040" progId="Equation.DSMT4">
                <p:embed/>
              </p:oleObj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/>
          </p:nvGraphicFramePr>
          <p:xfrm>
            <a:off x="1928794" y="1071546"/>
            <a:ext cx="491640" cy="349252"/>
          </p:xfrm>
          <a:graphic>
            <a:graphicData uri="http://schemas.openxmlformats.org/presentationml/2006/ole">
              <p:oleObj spid="_x0000_s6147" name="Equation" r:id="rId4" imgW="152280" imgH="126720" progId="Equation.DSMT4">
                <p:embed/>
              </p:oleObj>
            </a:graphicData>
          </a:graphic>
        </p:graphicFrame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4290712" y="928670"/>
            <a:ext cx="781354" cy="500066"/>
          </p:xfrm>
          <a:graphic>
            <a:graphicData uri="http://schemas.openxmlformats.org/presentationml/2006/ole">
              <p:oleObj spid="_x0000_s6148" name="Equation" r:id="rId5" imgW="317160" imgH="203040" progId="Equation.DSMT4">
                <p:embed/>
              </p:oleObj>
            </a:graphicData>
          </a:graphic>
        </p:graphicFrame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5500694" y="1000108"/>
            <a:ext cx="340954" cy="428628"/>
          </p:xfrm>
          <a:graphic>
            <a:graphicData uri="http://schemas.openxmlformats.org/presentationml/2006/ole">
              <p:oleObj spid="_x0000_s6149" name="Equation" r:id="rId6" imgW="126720" imgH="126720" progId="Equation.DSMT4">
                <p:embed/>
              </p:oleObj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0" y="1643050"/>
            <a:ext cx="7786710" cy="571504"/>
            <a:chOff x="0" y="1643050"/>
            <a:chExt cx="7786710" cy="571504"/>
          </a:xfrm>
        </p:grpSpPr>
        <p:sp>
          <p:nvSpPr>
            <p:cNvPr id="10" name="TextBox 9"/>
            <p:cNvSpPr txBox="1"/>
            <p:nvPr/>
          </p:nvSpPr>
          <p:spPr>
            <a:xfrm>
              <a:off x="0" y="1643050"/>
              <a:ext cx="7786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latin typeface="+mn-ea"/>
                </a:rPr>
                <a:t>从而    为一多项式</a:t>
              </a:r>
              <a:r>
                <a:rPr lang="en-US" altLang="zh-CN" sz="2800" b="1" smtClean="0">
                  <a:latin typeface="+mn-ea"/>
                </a:rPr>
                <a:t>,</a:t>
              </a:r>
              <a:r>
                <a:rPr lang="zh-CN" altLang="en-US" sz="2800" b="1" smtClean="0">
                  <a:latin typeface="+mn-ea"/>
                </a:rPr>
                <a:t>即     为有理函数</a:t>
              </a:r>
              <a:r>
                <a:rPr lang="en-US" altLang="zh-CN" sz="2800" b="1" smtClean="0">
                  <a:latin typeface="+mn-ea"/>
                </a:rPr>
                <a:t>.</a:t>
              </a:r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785786" y="1714488"/>
            <a:ext cx="781354" cy="500066"/>
          </p:xfrm>
          <a:graphic>
            <a:graphicData uri="http://schemas.openxmlformats.org/presentationml/2006/ole">
              <p:oleObj spid="_x0000_s6150" name="Equation" r:id="rId7" imgW="317160" imgH="203040" progId="Equation.DSMT4">
                <p:embed/>
              </p:oleObj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901619" y="1714488"/>
            <a:ext cx="813257" cy="500066"/>
          </p:xfrm>
          <a:graphic>
            <a:graphicData uri="http://schemas.openxmlformats.org/presentationml/2006/ole">
              <p:oleObj spid="_x0000_s6151" name="Equation" r:id="rId8" imgW="330120" imgH="203040" progId="Equation.DSMT4">
                <p:embed/>
              </p:oleObj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14282" y="2285992"/>
            <a:ext cx="5572164" cy="928694"/>
            <a:chOff x="214282" y="2285992"/>
            <a:chExt cx="5572164" cy="928694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214282" y="2428868"/>
            <a:ext cx="523878" cy="500066"/>
          </p:xfrm>
          <a:graphic>
            <a:graphicData uri="http://schemas.openxmlformats.org/presentationml/2006/ole">
              <p:oleObj spid="_x0000_s6152" name="Equation" r:id="rId9" imgW="190440" imgH="152280" progId="Equation.DSMT4">
                <p:embed/>
              </p:oleObj>
            </a:graphicData>
          </a:graphic>
        </p:graphicFrame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857224" y="2285992"/>
            <a:ext cx="1772961" cy="928694"/>
          </p:xfrm>
          <a:graphic>
            <a:graphicData uri="http://schemas.openxmlformats.org/presentationml/2006/ole">
              <p:oleObj spid="_x0000_s6153" name="Equation" r:id="rId10" imgW="799920" imgH="41904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500298" y="2477152"/>
              <a:ext cx="3286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（略）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481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38</cp:revision>
  <dcterms:created xsi:type="dcterms:W3CDTF">2016-04-26T03:04:01Z</dcterms:created>
  <dcterms:modified xsi:type="dcterms:W3CDTF">2016-04-26T09:31:46Z</dcterms:modified>
</cp:coreProperties>
</file>