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31"/>
  </p:notesMasterIdLst>
  <p:sldIdLst>
    <p:sldId id="256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84" r:id="rId18"/>
    <p:sldId id="285" r:id="rId19"/>
    <p:sldId id="276" r:id="rId20"/>
    <p:sldId id="277" r:id="rId21"/>
    <p:sldId id="278" r:id="rId22"/>
    <p:sldId id="279" r:id="rId23"/>
    <p:sldId id="280" r:id="rId24"/>
    <p:sldId id="286" r:id="rId25"/>
    <p:sldId id="287" r:id="rId26"/>
    <p:sldId id="288" r:id="rId27"/>
    <p:sldId id="289" r:id="rId28"/>
    <p:sldId id="282" r:id="rId29"/>
    <p:sldId id="283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7.wmf"/><Relationship Id="rId7" Type="http://schemas.openxmlformats.org/officeDocument/2006/relationships/image" Target="../media/image98.wmf"/><Relationship Id="rId2" Type="http://schemas.openxmlformats.org/officeDocument/2006/relationships/image" Target="../media/image96.wmf"/><Relationship Id="rId1" Type="http://schemas.openxmlformats.org/officeDocument/2006/relationships/image" Target="../media/image92.wmf"/><Relationship Id="rId6" Type="http://schemas.openxmlformats.org/officeDocument/2006/relationships/image" Target="../media/image67.wmf"/><Relationship Id="rId5" Type="http://schemas.openxmlformats.org/officeDocument/2006/relationships/image" Target="../media/image68.wmf"/><Relationship Id="rId10" Type="http://schemas.openxmlformats.org/officeDocument/2006/relationships/image" Target="../media/image101.wmf"/><Relationship Id="rId4" Type="http://schemas.openxmlformats.org/officeDocument/2006/relationships/image" Target="../media/image75.wmf"/><Relationship Id="rId9" Type="http://schemas.openxmlformats.org/officeDocument/2006/relationships/image" Target="../media/image10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8.wmf"/><Relationship Id="rId1" Type="http://schemas.openxmlformats.org/officeDocument/2006/relationships/image" Target="../media/image10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74.wmf"/><Relationship Id="rId1" Type="http://schemas.openxmlformats.org/officeDocument/2006/relationships/image" Target="../media/image10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5.wmf"/><Relationship Id="rId4" Type="http://schemas.openxmlformats.org/officeDocument/2006/relationships/image" Target="../media/image11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114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image" Target="../media/image127.wmf"/><Relationship Id="rId18" Type="http://schemas.openxmlformats.org/officeDocument/2006/relationships/image" Target="../media/image132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12" Type="http://schemas.openxmlformats.org/officeDocument/2006/relationships/image" Target="../media/image126.wmf"/><Relationship Id="rId17" Type="http://schemas.openxmlformats.org/officeDocument/2006/relationships/image" Target="../media/image131.wmf"/><Relationship Id="rId2" Type="http://schemas.openxmlformats.org/officeDocument/2006/relationships/image" Target="../media/image116.wmf"/><Relationship Id="rId16" Type="http://schemas.openxmlformats.org/officeDocument/2006/relationships/image" Target="../media/image130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11" Type="http://schemas.openxmlformats.org/officeDocument/2006/relationships/image" Target="../media/image125.wmf"/><Relationship Id="rId5" Type="http://schemas.openxmlformats.org/officeDocument/2006/relationships/image" Target="../media/image119.wmf"/><Relationship Id="rId15" Type="http://schemas.openxmlformats.org/officeDocument/2006/relationships/image" Target="../media/image129.wmf"/><Relationship Id="rId10" Type="http://schemas.openxmlformats.org/officeDocument/2006/relationships/image" Target="../media/image124.wmf"/><Relationship Id="rId4" Type="http://schemas.openxmlformats.org/officeDocument/2006/relationships/image" Target="../media/image118.wmf"/><Relationship Id="rId9" Type="http://schemas.openxmlformats.org/officeDocument/2006/relationships/image" Target="../media/image123.wmf"/><Relationship Id="rId14" Type="http://schemas.openxmlformats.org/officeDocument/2006/relationships/image" Target="../media/image12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image" Target="../media/image74.wmf"/><Relationship Id="rId7" Type="http://schemas.openxmlformats.org/officeDocument/2006/relationships/image" Target="../media/image158.wmf"/><Relationship Id="rId2" Type="http://schemas.openxmlformats.org/officeDocument/2006/relationships/image" Target="../media/image155.wmf"/><Relationship Id="rId1" Type="http://schemas.openxmlformats.org/officeDocument/2006/relationships/image" Target="../media/image105.wmf"/><Relationship Id="rId6" Type="http://schemas.openxmlformats.org/officeDocument/2006/relationships/image" Target="../media/image157.wmf"/><Relationship Id="rId11" Type="http://schemas.openxmlformats.org/officeDocument/2006/relationships/image" Target="../media/image162.wmf"/><Relationship Id="rId5" Type="http://schemas.openxmlformats.org/officeDocument/2006/relationships/image" Target="../media/image156.wmf"/><Relationship Id="rId10" Type="http://schemas.openxmlformats.org/officeDocument/2006/relationships/image" Target="../media/image161.wmf"/><Relationship Id="rId4" Type="http://schemas.openxmlformats.org/officeDocument/2006/relationships/image" Target="../media/image68.wmf"/><Relationship Id="rId9" Type="http://schemas.openxmlformats.org/officeDocument/2006/relationships/image" Target="../media/image16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16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10" Type="http://schemas.openxmlformats.org/officeDocument/2006/relationships/image" Target="../media/image74.wmf"/><Relationship Id="rId4" Type="http://schemas.openxmlformats.org/officeDocument/2006/relationships/image" Target="../media/image68.wmf"/><Relationship Id="rId9" Type="http://schemas.openxmlformats.org/officeDocument/2006/relationships/image" Target="../media/image7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2" Type="http://schemas.openxmlformats.org/officeDocument/2006/relationships/image" Target="../media/image68.wmf"/><Relationship Id="rId1" Type="http://schemas.openxmlformats.org/officeDocument/2006/relationships/image" Target="../media/image75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74.wmf"/><Relationship Id="rId6" Type="http://schemas.openxmlformats.org/officeDocument/2006/relationships/image" Target="../media/image85.wmf"/><Relationship Id="rId11" Type="http://schemas.openxmlformats.org/officeDocument/2006/relationships/image" Target="../media/image90.wmf"/><Relationship Id="rId5" Type="http://schemas.openxmlformats.org/officeDocument/2006/relationships/image" Target="../media/image84.wmf"/><Relationship Id="rId10" Type="http://schemas.openxmlformats.org/officeDocument/2006/relationships/image" Target="../media/image89.wmf"/><Relationship Id="rId4" Type="http://schemas.openxmlformats.org/officeDocument/2006/relationships/image" Target="../media/image83.wmf"/><Relationship Id="rId9" Type="http://schemas.openxmlformats.org/officeDocument/2006/relationships/image" Target="../media/image8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AB810-9993-45CF-8226-2E8B2CFAF504}" type="datetimeFigureOut">
              <a:rPr lang="zh-CN" altLang="en-US" smtClean="0"/>
              <a:t>2015/3/14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B4043-B845-4111-8B4B-5D2086A45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4043-B845-4111-8B4B-5D2086A4555F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787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09437-B961-4487-A961-EE82AA72C7EC}" type="datetime1">
              <a:rPr lang="zh-CN" altLang="en-US"/>
              <a:pPr>
                <a:defRPr/>
              </a:pPr>
              <a:t>2015/3/14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A70B2-B74F-43F2-93D4-3E945258D01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034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153F8-BFCE-4EAA-B101-A500D3958784}" type="datetime1">
              <a:rPr lang="zh-CN" altLang="en-US"/>
              <a:pPr>
                <a:defRPr/>
              </a:pPr>
              <a:t>2015/3/14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9432D-1B41-45F4-852C-DC972280406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042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E9CF3-BFD8-4B1F-9545-F43FC4F80EA7}" type="datetime1">
              <a:rPr lang="zh-CN" altLang="en-US"/>
              <a:pPr>
                <a:defRPr/>
              </a:pPr>
              <a:t>2015/3/14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75398-45E5-404E-88D9-85AF1B6B7F5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503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55AD1-4D1A-4BE8-9204-00ED46CE83A0}" type="datetime1">
              <a:rPr lang="zh-CN" altLang="en-US"/>
              <a:pPr>
                <a:defRPr/>
              </a:pPr>
              <a:t>2015/3/14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66A65A-0BCE-452B-9734-149678E8846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140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01999-0C50-411A-A8EA-9117BA09D666}" type="datetime1">
              <a:rPr lang="zh-CN" altLang="en-US"/>
              <a:pPr>
                <a:defRPr/>
              </a:pPr>
              <a:t>2015/3/14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6DDE4-A77A-4127-8AC7-3489C290C1B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828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93F01-7AF6-4B1F-BCE0-52180941B1DC}" type="datetime1">
              <a:rPr lang="zh-CN" altLang="en-US"/>
              <a:pPr>
                <a:defRPr/>
              </a:pPr>
              <a:t>2015/3/14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BAA8D-9CD1-418D-83D4-32194E5FFE7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247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80D15-1D87-48C9-ADF6-98AC636642A6}" type="datetime1">
              <a:rPr lang="zh-CN" altLang="en-US"/>
              <a:pPr>
                <a:defRPr/>
              </a:pPr>
              <a:t>2015/3/14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3FC63-01AE-46F1-B4CC-B1DEEA8D59D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0562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196CA-E194-4ACC-9E12-C4D5CBECFD85}" type="datetime1">
              <a:rPr lang="zh-CN" altLang="en-US"/>
              <a:pPr>
                <a:defRPr/>
              </a:pPr>
              <a:t>2015/3/14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847D9-F4BC-4635-9B0E-463915AD75E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69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20653-F947-4CD7-881C-59C28C254B7A}" type="datetime1">
              <a:rPr lang="zh-CN" altLang="en-US"/>
              <a:pPr>
                <a:defRPr/>
              </a:pPr>
              <a:t>2015/3/14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645BD-BF34-42B8-8DBD-1300C38EF01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8148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D0B3C-8190-4801-970B-D7641E30D63B}" type="datetime1">
              <a:rPr lang="zh-CN" altLang="en-US"/>
              <a:pPr>
                <a:defRPr/>
              </a:pPr>
              <a:t>2015/3/14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9FA57-8CFA-4769-AF9E-138ADF799B2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7992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35469-F801-4968-B30E-3BBE890044B0}" type="datetime1">
              <a:rPr lang="zh-CN" altLang="en-US"/>
              <a:pPr>
                <a:defRPr/>
              </a:pPr>
              <a:t>2015/3/14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D1092-8538-4321-9A7D-CA22179F8A2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2112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998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9926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390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2912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3654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9984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7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2135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5500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6287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6097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782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1873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226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5873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3442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22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0049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7952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343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7025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11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 smtClean="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A2D3E1-1D81-49BC-8329-1F2985232BCD}" type="datetime1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2015/3/14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 smtClean="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 smtClean="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AE3945-77E7-43CA-882D-EB414E60D6F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54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82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2015/3/14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60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72.w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71.wmf"/><Relationship Id="rId20" Type="http://schemas.openxmlformats.org/officeDocument/2006/relationships/image" Target="../media/image7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12.bin"/><Relationship Id="rId24" Type="http://schemas.openxmlformats.org/officeDocument/2006/relationships/oleObject" Target="../embeddings/oleObject19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image" Target="../media/image74.wmf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70.wmf"/><Relationship Id="rId22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77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7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87.wmf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37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35.bin"/><Relationship Id="rId25" Type="http://schemas.openxmlformats.org/officeDocument/2006/relationships/image" Target="../media/image91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6.wmf"/><Relationship Id="rId20" Type="http://schemas.openxmlformats.org/officeDocument/2006/relationships/image" Target="../media/image8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32.bin"/><Relationship Id="rId24" Type="http://schemas.openxmlformats.org/officeDocument/2006/relationships/image" Target="../media/image90.wmf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10" Type="http://schemas.openxmlformats.org/officeDocument/2006/relationships/image" Target="../media/image83.wmf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74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85.wmf"/><Relationship Id="rId22" Type="http://schemas.openxmlformats.org/officeDocument/2006/relationships/image" Target="../media/image8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8.wmf"/><Relationship Id="rId18" Type="http://schemas.openxmlformats.org/officeDocument/2006/relationships/image" Target="../media/image19.png"/><Relationship Id="rId3" Type="http://schemas.openxmlformats.org/officeDocument/2006/relationships/oleObject" Target="../embeddings/oleObject40.bin"/><Relationship Id="rId21" Type="http://schemas.openxmlformats.org/officeDocument/2006/relationships/image" Target="../media/image93.png"/><Relationship Id="rId7" Type="http://schemas.openxmlformats.org/officeDocument/2006/relationships/image" Target="../media/image10.png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18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7.png"/><Relationship Id="rId20" Type="http://schemas.openxmlformats.org/officeDocument/2006/relationships/image" Target="../media/image211.png"/><Relationship Id="rId1" Type="http://schemas.openxmlformats.org/officeDocument/2006/relationships/vmlDrawing" Target="../drawings/vmlDrawing9.vml"/><Relationship Id="rId11" Type="http://schemas.openxmlformats.org/officeDocument/2006/relationships/image" Target="../media/image14.png"/><Relationship Id="rId15" Type="http://schemas.openxmlformats.org/officeDocument/2006/relationships/image" Target="../media/image16.png"/><Relationship Id="rId23" Type="http://schemas.openxmlformats.org/officeDocument/2006/relationships/image" Target="../media/image95.png"/><Relationship Id="rId10" Type="http://schemas.openxmlformats.org/officeDocument/2006/relationships/image" Target="../media/image13.png"/><Relationship Id="rId19" Type="http://schemas.openxmlformats.org/officeDocument/2006/relationships/image" Target="../media/image200.png"/><Relationship Id="rId4" Type="http://schemas.openxmlformats.org/officeDocument/2006/relationships/image" Target="../media/image7.wmf"/><Relationship Id="rId9" Type="http://schemas.openxmlformats.org/officeDocument/2006/relationships/image" Target="../media/image12.png"/><Relationship Id="rId14" Type="http://schemas.openxmlformats.org/officeDocument/2006/relationships/image" Target="../media/image15.png"/><Relationship Id="rId22" Type="http://schemas.openxmlformats.org/officeDocument/2006/relationships/image" Target="../media/image9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99.wmf"/><Relationship Id="rId3" Type="http://schemas.openxmlformats.org/officeDocument/2006/relationships/oleObject" Target="../embeddings/oleObject42.bin"/><Relationship Id="rId21" Type="http://schemas.openxmlformats.org/officeDocument/2006/relationships/oleObject" Target="../embeddings/oleObject51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98.wmf"/><Relationship Id="rId20" Type="http://schemas.openxmlformats.org/officeDocument/2006/relationships/image" Target="../media/image100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75.wmf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92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67.wmf"/><Relationship Id="rId22" Type="http://schemas.openxmlformats.org/officeDocument/2006/relationships/image" Target="../media/image10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10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10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10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oleObject" Target="../embeddings/oleObject61.bin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3.bin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109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6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0.wmf"/><Relationship Id="rId11" Type="http://schemas.openxmlformats.org/officeDocument/2006/relationships/image" Target="../media/image113.png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112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7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8.wmf"/><Relationship Id="rId1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oleObject" Target="../embeddings/oleObject2.bin"/><Relationship Id="rId1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image" Target="../media/image14.png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6.png"/><Relationship Id="rId10" Type="http://schemas.openxmlformats.org/officeDocument/2006/relationships/image" Target="../media/image13.png"/><Relationship Id="rId19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11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122.wmf"/><Relationship Id="rId26" Type="http://schemas.openxmlformats.org/officeDocument/2006/relationships/image" Target="../media/image126.wmf"/><Relationship Id="rId39" Type="http://schemas.openxmlformats.org/officeDocument/2006/relationships/image" Target="../media/image133.png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82.bin"/><Relationship Id="rId34" Type="http://schemas.openxmlformats.org/officeDocument/2006/relationships/image" Target="../media/image130.wmf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119.wmf"/><Relationship Id="rId17" Type="http://schemas.openxmlformats.org/officeDocument/2006/relationships/oleObject" Target="../embeddings/oleObject80.bin"/><Relationship Id="rId25" Type="http://schemas.openxmlformats.org/officeDocument/2006/relationships/oleObject" Target="../embeddings/oleObject84.bin"/><Relationship Id="rId33" Type="http://schemas.openxmlformats.org/officeDocument/2006/relationships/oleObject" Target="../embeddings/oleObject88.bin"/><Relationship Id="rId38" Type="http://schemas.openxmlformats.org/officeDocument/2006/relationships/image" Target="../media/image13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1.wmf"/><Relationship Id="rId20" Type="http://schemas.openxmlformats.org/officeDocument/2006/relationships/image" Target="../media/image123.wmf"/><Relationship Id="rId29" Type="http://schemas.openxmlformats.org/officeDocument/2006/relationships/oleObject" Target="../embeddings/oleObject86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77.bin"/><Relationship Id="rId24" Type="http://schemas.openxmlformats.org/officeDocument/2006/relationships/image" Target="../media/image125.wmf"/><Relationship Id="rId32" Type="http://schemas.openxmlformats.org/officeDocument/2006/relationships/image" Target="../media/image129.wmf"/><Relationship Id="rId37" Type="http://schemas.openxmlformats.org/officeDocument/2006/relationships/oleObject" Target="../embeddings/oleObject90.bin"/><Relationship Id="rId40" Type="http://schemas.openxmlformats.org/officeDocument/2006/relationships/image" Target="../media/image134.png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23" Type="http://schemas.openxmlformats.org/officeDocument/2006/relationships/oleObject" Target="../embeddings/oleObject83.bin"/><Relationship Id="rId28" Type="http://schemas.openxmlformats.org/officeDocument/2006/relationships/image" Target="../media/image127.wmf"/><Relationship Id="rId36" Type="http://schemas.openxmlformats.org/officeDocument/2006/relationships/image" Target="../media/image131.wmf"/><Relationship Id="rId10" Type="http://schemas.openxmlformats.org/officeDocument/2006/relationships/image" Target="../media/image118.wmf"/><Relationship Id="rId19" Type="http://schemas.openxmlformats.org/officeDocument/2006/relationships/oleObject" Target="../embeddings/oleObject81.bin"/><Relationship Id="rId31" Type="http://schemas.openxmlformats.org/officeDocument/2006/relationships/oleObject" Target="../embeddings/oleObject87.bin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120.wmf"/><Relationship Id="rId22" Type="http://schemas.openxmlformats.org/officeDocument/2006/relationships/image" Target="../media/image124.wmf"/><Relationship Id="rId27" Type="http://schemas.openxmlformats.org/officeDocument/2006/relationships/oleObject" Target="../embeddings/oleObject85.bin"/><Relationship Id="rId30" Type="http://schemas.openxmlformats.org/officeDocument/2006/relationships/image" Target="../media/image128.wmf"/><Relationship Id="rId35" Type="http://schemas.openxmlformats.org/officeDocument/2006/relationships/oleObject" Target="../embeddings/oleObject8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135.wmf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wmf"/><Relationship Id="rId18" Type="http://schemas.openxmlformats.org/officeDocument/2006/relationships/image" Target="../media/image146.png"/><Relationship Id="rId3" Type="http://schemas.openxmlformats.org/officeDocument/2006/relationships/oleObject" Target="../embeddings/oleObject94.bin"/><Relationship Id="rId21" Type="http://schemas.openxmlformats.org/officeDocument/2006/relationships/image" Target="../media/image149.png"/><Relationship Id="rId12" Type="http://schemas.openxmlformats.org/officeDocument/2006/relationships/oleObject" Target="../embeddings/oleObject95.bin"/><Relationship Id="rId17" Type="http://schemas.openxmlformats.org/officeDocument/2006/relationships/image" Target="../media/image145.pn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144.png"/><Relationship Id="rId20" Type="http://schemas.openxmlformats.org/officeDocument/2006/relationships/image" Target="../media/image148.png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9.png"/><Relationship Id="rId11" Type="http://schemas.openxmlformats.org/officeDocument/2006/relationships/image" Target="../media/image141.png"/><Relationship Id="rId5" Type="http://schemas.openxmlformats.org/officeDocument/2006/relationships/image" Target="../media/image138.png"/><Relationship Id="rId15" Type="http://schemas.openxmlformats.org/officeDocument/2006/relationships/image" Target="../media/image143.png"/><Relationship Id="rId10" Type="http://schemas.openxmlformats.org/officeDocument/2006/relationships/image" Target="../media/image140.png"/><Relationship Id="rId19" Type="http://schemas.openxmlformats.org/officeDocument/2006/relationships/image" Target="../media/image147.png"/><Relationship Id="rId4" Type="http://schemas.openxmlformats.org/officeDocument/2006/relationships/image" Target="../media/image7.wmf"/><Relationship Id="rId9" Type="http://schemas.openxmlformats.org/officeDocument/2006/relationships/image" Target="../media/image51.png"/><Relationship Id="rId14" Type="http://schemas.openxmlformats.org/officeDocument/2006/relationships/image" Target="../media/image1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image" Target="../media/image154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oleObject" Target="../embeddings/oleObject10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51.wmf"/><Relationship Id="rId11" Type="http://schemas.openxmlformats.org/officeDocument/2006/relationships/image" Target="../media/image153.wmf"/><Relationship Id="rId5" Type="http://schemas.openxmlformats.org/officeDocument/2006/relationships/oleObject" Target="../embeddings/oleObject97.bin"/><Relationship Id="rId10" Type="http://schemas.openxmlformats.org/officeDocument/2006/relationships/oleObject" Target="../embeddings/oleObject100.bin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9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59.wmf"/><Relationship Id="rId3" Type="http://schemas.openxmlformats.org/officeDocument/2006/relationships/oleObject" Target="../embeddings/oleObject102.bin"/><Relationship Id="rId21" Type="http://schemas.openxmlformats.org/officeDocument/2006/relationships/oleObject" Target="../embeddings/oleObject111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56.wmf"/><Relationship Id="rId17" Type="http://schemas.openxmlformats.org/officeDocument/2006/relationships/oleObject" Target="../embeddings/oleObject109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58.wmf"/><Relationship Id="rId20" Type="http://schemas.openxmlformats.org/officeDocument/2006/relationships/image" Target="../media/image160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162.wmf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2.bin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110.bin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57.wmf"/><Relationship Id="rId22" Type="http://schemas.openxmlformats.org/officeDocument/2006/relationships/image" Target="../media/image16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6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47.png"/><Relationship Id="rId7" Type="http://schemas.openxmlformats.org/officeDocument/2006/relationships/image" Target="../media/image7.wmf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20" Type="http://schemas.openxmlformats.org/officeDocument/2006/relationships/image" Target="../media/image46.png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wmf"/><Relationship Id="rId24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41.png"/><Relationship Id="rId23" Type="http://schemas.openxmlformats.org/officeDocument/2006/relationships/image" Target="../media/image32.png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45.png"/><Relationship Id="rId4" Type="http://schemas.openxmlformats.org/officeDocument/2006/relationships/image" Target="../media/image29.png"/><Relationship Id="rId9" Type="http://schemas.openxmlformats.org/officeDocument/2006/relationships/image" Target="../media/image37.png"/><Relationship Id="rId14" Type="http://schemas.openxmlformats.org/officeDocument/2006/relationships/image" Target="../media/image40.png"/><Relationship Id="rId22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8.wmf"/><Relationship Id="rId18" Type="http://schemas.openxmlformats.org/officeDocument/2006/relationships/image" Target="../media/image58.png"/><Relationship Id="rId3" Type="http://schemas.openxmlformats.org/officeDocument/2006/relationships/image" Target="../media/image50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image" Target="../media/image53.png"/><Relationship Id="rId5" Type="http://schemas.openxmlformats.org/officeDocument/2006/relationships/oleObject" Target="../embeddings/oleObject5.bin"/><Relationship Id="rId15" Type="http://schemas.openxmlformats.org/officeDocument/2006/relationships/image" Target="../media/image55.png"/><Relationship Id="rId10" Type="http://schemas.openxmlformats.org/officeDocument/2006/relationships/image" Target="../media/image52.png"/><Relationship Id="rId19" Type="http://schemas.openxmlformats.org/officeDocument/2006/relationships/image" Target="../media/image59.png"/><Relationship Id="rId4" Type="http://schemas.openxmlformats.org/officeDocument/2006/relationships/image" Target="../media/image7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3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4056" y="18864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2.3  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初等多值函数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5456" y="1412776"/>
            <a:ext cx="6400800" cy="792088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</a:rPr>
              <a:t>一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.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单叶性区域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01959" y="1986862"/>
                <a:ext cx="8622569" cy="927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 </a:t>
                </a:r>
                <a:r>
                  <a:rPr lang="zh-CN" altLang="en-US" b="1" dirty="0" smtClean="0"/>
                  <a:t>  </a:t>
                </a:r>
                <a:r>
                  <a:rPr lang="zh-CN" altLang="en-US" dirty="0"/>
                  <a:t>设</a:t>
                </a:r>
                <a:r>
                  <a:rPr lang="zh-CN" altLang="en-US" dirty="0" smtClean="0"/>
                  <a:t>函数</a:t>
                </a:r>
                <a:r>
                  <a:rPr lang="en-US" altLang="zh-CN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w=f</a:t>
                </a:r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/>
                  <a:t>在区域</a:t>
                </a:r>
                <a:r>
                  <a:rPr lang="en-US" altLang="zh-CN" dirty="0" smtClean="0"/>
                  <a:t>D</a:t>
                </a:r>
                <a:r>
                  <a:rPr lang="zh-CN" altLang="en-US" b="1" dirty="0" smtClean="0"/>
                  <a:t>内有定义</a:t>
                </a:r>
                <a:r>
                  <a:rPr lang="zh-CN" altLang="en-US" dirty="0" smtClean="0"/>
                  <a:t>，且对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内任意不同的两点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b="1" i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b="0" i="1" dirty="0" smtClean="0">
                        <a:latin typeface="Cambria Math"/>
                        <a:cs typeface="Times New Roman" panose="02020603050405020304" pitchFamily="18" charset="0"/>
                      </a:rPr>
                      <m:t>及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b="1" i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b="0" i="1" dirty="0" smtClean="0">
                        <a:latin typeface="Cambria Math"/>
                        <a:cs typeface="Times New Roman" panose="02020603050405020304" pitchFamily="18" charset="0"/>
                      </a:rPr>
                      <m:t>，</m:t>
                    </m:r>
                    <m:r>
                      <a:rPr lang="zh-CN" altLang="en-US" i="1" dirty="0">
                        <a:latin typeface="Cambria Math"/>
                        <a:cs typeface="Times New Roman" panose="02020603050405020304" pitchFamily="18" charset="0"/>
                      </a:rPr>
                      <m:t>都有</m:t>
                    </m:r>
                  </m:oMath>
                </a14:m>
                <a:endParaRPr lang="en-US" altLang="zh-CN" i="1" dirty="0" smtClean="0">
                  <a:latin typeface="Cambria Math"/>
                  <a:cs typeface="Times New Roman" panose="02020603050405020304" pitchFamily="18" charset="0"/>
                </a:endParaRPr>
              </a:p>
              <a:p>
                <a:endParaRPr lang="en-US" altLang="zh-CN" b="0" i="1" dirty="0" smtClean="0">
                  <a:latin typeface="Cambria Math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b="1" i="1" dirty="0">
                                <a:solidFill>
                                  <a:prstClr val="black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dirty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b="1" i="1" dirty="0">
                                <a:solidFill>
                                  <a:prstClr val="black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solidFill>
                          <a:prstClr val="black"/>
                        </a:solidFill>
                        <a:latin typeface="Cambria Math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/>
                      </a:rPr>
                      <m:t> </m:t>
                    </m:r>
                    <m:r>
                      <a:rPr lang="zh-CN" altLang="en-US" b="0" i="1" dirty="0" smtClean="0">
                        <a:latin typeface="Cambria Math"/>
                      </a:rPr>
                      <m:t>则称</m:t>
                    </m:r>
                    <m:r>
                      <m:rPr>
                        <m:nor/>
                      </m:rPr>
                      <a:rPr lang="en-US" altLang="zh-CN" b="1" i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altLang="zh-CN" b="1" i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b="1" i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b="1" i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US" altLang="zh-CN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内是单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叶</a:t>
                </a:r>
                <a:r>
                  <a:rPr lang="zh-CN" altLang="en-US" dirty="0" smtClean="0"/>
                  <a:t>的，并称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为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b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b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单叶性区域</a:t>
                </a:r>
                <a:r>
                  <a:rPr lang="zh-CN" altLang="en-US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59" y="1986862"/>
                <a:ext cx="8622569" cy="927049"/>
              </a:xfrm>
              <a:prstGeom prst="rect">
                <a:avLst/>
              </a:prstGeom>
              <a:blipFill rotWithShape="1">
                <a:blip r:embed="rId2"/>
                <a:stretch>
                  <a:fillRect l="-141" t="-5263" b="-9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1560" y="2884874"/>
                <a:ext cx="77048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 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1.</a:t>
                </a:r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幂函数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/>
                      </a:rPr>
                      <m:t>的</m:t>
                    </m:r>
                  </m:oMath>
                </a14:m>
                <a:r>
                  <a:rPr lang="zh-CN" altLang="en-US" sz="2000" dirty="0" smtClean="0"/>
                  <a:t>变换（映射）性质及单叶性区域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884874"/>
                <a:ext cx="7704856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1212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78599" y="3275692"/>
                <a:ext cx="77048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        函数                                 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z</m:t>
                    </m:r>
                    <m:r>
                      <a:rPr lang="en-US" altLang="zh-CN" b="1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1" i="1" dirty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zh-CN" b="1" i="1" dirty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 </m:t>
                        </m:r>
                      </m:sup>
                    </m:sSup>
                  </m:oMath>
                </a14:m>
                <a:r>
                  <a:rPr lang="zh-CN" altLang="en-US" dirty="0" smtClean="0"/>
                  <a:t>                                            </a:t>
                </a:r>
                <a:r>
                  <a:rPr lang="en-US" altLang="zh-CN" dirty="0" smtClean="0"/>
                  <a:t>(2.1)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99" y="3275692"/>
                <a:ext cx="77048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311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93589" y="3585210"/>
                <a:ext cx="77048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在</a:t>
                </a:r>
                <a:r>
                  <a:rPr lang="zh-CN" alt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zh-CN" altLang="en-US" sz="2000" dirty="0" smtClean="0"/>
                  <a:t>平面上单值解析，它把扩充</a:t>
                </a:r>
                <a:r>
                  <a:rPr lang="en-US" altLang="zh-CN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zh-CN" altLang="en-US" sz="2000" dirty="0" smtClean="0"/>
                  <a:t>平面变成扩充</a:t>
                </a:r>
                <a:r>
                  <a:rPr lang="en-US" altLang="zh-CN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zh-CN" altLang="en-US" sz="2000" dirty="0" smtClean="0"/>
                  <a:t>平面，且 分别对应于</a:t>
                </a:r>
                <a:r>
                  <a:rPr lang="en-US" altLang="zh-CN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w=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∞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89" y="3585210"/>
                <a:ext cx="7704856" cy="707886"/>
              </a:xfrm>
              <a:prstGeom prst="rect">
                <a:avLst/>
              </a:prstGeom>
              <a:blipFill rotWithShape="1">
                <a:blip r:embed="rId5"/>
                <a:stretch>
                  <a:fillRect l="-870" t="-6897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4158084"/>
            <a:ext cx="8278813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01832" y="1986862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定义</a:t>
            </a:r>
            <a:r>
              <a:rPr lang="en-US" altLang="zh-CN" b="1" dirty="0">
                <a:solidFill>
                  <a:prstClr val="black"/>
                </a:solidFill>
              </a:rPr>
              <a:t>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16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zh-CN" smtClean="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3075" name="Rectangle 6"/>
          <p:cNvSpPr>
            <a:spLocks noChangeArrowheads="1"/>
          </p:cNvSpPr>
          <p:nvPr/>
        </p:nvSpPr>
        <p:spPr bwMode="auto">
          <a:xfrm>
            <a:off x="82550" y="1058863"/>
            <a:ext cx="91440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sz="1000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 </a:t>
            </a:r>
            <a:endParaRPr lang="en-US" altLang="zh-CN" smtClean="0">
              <a:solidFill>
                <a:srgbClr val="000000"/>
              </a:solidFill>
              <a:latin typeface="Arial" charset="0"/>
              <a:sym typeface="宋体" pitchFamily="2" charset="-122"/>
            </a:endParaRPr>
          </a:p>
        </p:txBody>
      </p:sp>
      <p:sp>
        <p:nvSpPr>
          <p:cNvPr id="3076" name="Rectangle 8"/>
          <p:cNvSpPr>
            <a:spLocks noChangeArrowheads="1"/>
          </p:cNvSpPr>
          <p:nvPr/>
        </p:nvSpPr>
        <p:spPr bwMode="auto">
          <a:xfrm>
            <a:off x="234950" y="592138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zh-CN" smtClean="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3077" name="Rectangle 9"/>
          <p:cNvSpPr>
            <a:spLocks noChangeArrowheads="1"/>
          </p:cNvSpPr>
          <p:nvPr/>
        </p:nvSpPr>
        <p:spPr bwMode="auto">
          <a:xfrm>
            <a:off x="234950" y="1211263"/>
            <a:ext cx="91440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sz="1000" smtClean="0">
                <a:solidFill>
                  <a:srgbClr val="000000"/>
                </a:solidFill>
                <a:latin typeface="Arial" charset="0"/>
                <a:sym typeface="Times New Roman" pitchFamily="18" charset="0"/>
              </a:rPr>
              <a:t> </a:t>
            </a:r>
            <a:endParaRPr lang="en-US" altLang="zh-CN" smtClean="0">
              <a:solidFill>
                <a:srgbClr val="000000"/>
              </a:solidFill>
              <a:latin typeface="Arial" charset="0"/>
              <a:sym typeface="宋体" pitchFamily="2" charset="-122"/>
            </a:endParaRPr>
          </a:p>
        </p:txBody>
      </p:sp>
      <p:sp>
        <p:nvSpPr>
          <p:cNvPr id="3078" name="TextBox 83"/>
          <p:cNvSpPr>
            <a:spLocks noChangeArrowheads="1"/>
          </p:cNvSpPr>
          <p:nvPr/>
        </p:nvSpPr>
        <p:spPr bwMode="auto">
          <a:xfrm rot="2674900">
            <a:off x="1098550" y="3090863"/>
            <a:ext cx="1030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zh-CN" smtClean="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3079" name="TextBox 87"/>
          <p:cNvSpPr>
            <a:spLocks noChangeArrowheads="1"/>
          </p:cNvSpPr>
          <p:nvPr/>
        </p:nvSpPr>
        <p:spPr bwMode="auto">
          <a:xfrm>
            <a:off x="3673475" y="4349750"/>
            <a:ext cx="368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zh-CN" b="1" smtClean="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3080" name="TextBox 90"/>
          <p:cNvSpPr>
            <a:spLocks noChangeArrowheads="1"/>
          </p:cNvSpPr>
          <p:nvPr/>
        </p:nvSpPr>
        <p:spPr bwMode="auto">
          <a:xfrm>
            <a:off x="2466975" y="2695575"/>
            <a:ext cx="374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zh-CN" b="1" smtClean="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3081" name="TextBox 92"/>
          <p:cNvSpPr>
            <a:spLocks noChangeArrowheads="1"/>
          </p:cNvSpPr>
          <p:nvPr/>
        </p:nvSpPr>
        <p:spPr bwMode="auto">
          <a:xfrm>
            <a:off x="1433513" y="5210175"/>
            <a:ext cx="947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zh-CN" smtClean="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3082" name="TextBox 122"/>
          <p:cNvSpPr>
            <a:spLocks noChangeArrowheads="1"/>
          </p:cNvSpPr>
          <p:nvPr/>
        </p:nvSpPr>
        <p:spPr bwMode="auto">
          <a:xfrm>
            <a:off x="7978775" y="4357688"/>
            <a:ext cx="387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zh-CN" b="1" smtClean="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3083" name="TextBox 2051"/>
          <p:cNvSpPr>
            <a:spLocks noChangeArrowheads="1"/>
          </p:cNvSpPr>
          <p:nvPr/>
        </p:nvSpPr>
        <p:spPr bwMode="auto">
          <a:xfrm>
            <a:off x="2905125" y="2887663"/>
            <a:ext cx="309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en-US" sz="2000" i="1" smtClean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3084" name="TextBox 2065"/>
          <p:cNvSpPr>
            <a:spLocks noChangeArrowheads="1"/>
          </p:cNvSpPr>
          <p:nvPr/>
        </p:nvSpPr>
        <p:spPr bwMode="auto">
          <a:xfrm>
            <a:off x="1331913" y="3070225"/>
            <a:ext cx="7556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mtClean="0">
                <a:solidFill>
                  <a:srgbClr val="000000"/>
                </a:solidFill>
                <a:sym typeface="宋体" pitchFamily="2" charset="-122"/>
              </a:rPr>
              <a:t>图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2.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3</a:t>
            </a:r>
            <a:endParaRPr lang="zh-CN" altLang="en-US" smtClean="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2120900" y="9794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zh-CN" smtClean="0">
              <a:solidFill>
                <a:srgbClr val="000000"/>
              </a:solidFill>
            </a:endParaRPr>
          </a:p>
        </p:txBody>
      </p:sp>
      <p:sp>
        <p:nvSpPr>
          <p:cNvPr id="3086" name="简单箭头 604"/>
          <p:cNvSpPr>
            <a:spLocks noChangeArrowheads="1"/>
          </p:cNvSpPr>
          <p:nvPr/>
        </p:nvSpPr>
        <p:spPr bwMode="auto">
          <a:xfrm flipV="1">
            <a:off x="2339975" y="1481138"/>
            <a:ext cx="360363" cy="76200"/>
          </a:xfrm>
          <a:prstGeom prst="chevron">
            <a:avLst>
              <a:gd name="adj" fmla="val 416211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zh-CN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87" name="简单箭头 605"/>
          <p:cNvSpPr>
            <a:spLocks noChangeArrowheads="1"/>
          </p:cNvSpPr>
          <p:nvPr/>
        </p:nvSpPr>
        <p:spPr bwMode="auto">
          <a:xfrm>
            <a:off x="4860925" y="2060575"/>
            <a:ext cx="1008063" cy="1225550"/>
          </a:xfrm>
          <a:prstGeom prst="chevron">
            <a:avLst>
              <a:gd name="adj" fmla="val 88009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zh-CN" smtClean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3088" name="Group 16"/>
          <p:cNvGrpSpPr>
            <a:grpSpLocks/>
          </p:cNvGrpSpPr>
          <p:nvPr/>
        </p:nvGrpSpPr>
        <p:grpSpPr bwMode="auto">
          <a:xfrm>
            <a:off x="612775" y="981075"/>
            <a:ext cx="2735263" cy="2087563"/>
            <a:chOff x="0" y="0"/>
            <a:chExt cx="3966" cy="3080"/>
          </a:xfrm>
        </p:grpSpPr>
        <p:grpSp>
          <p:nvGrpSpPr>
            <p:cNvPr id="3125" name="Group 17"/>
            <p:cNvGrpSpPr>
              <a:grpSpLocks/>
            </p:cNvGrpSpPr>
            <p:nvPr/>
          </p:nvGrpSpPr>
          <p:grpSpPr bwMode="auto">
            <a:xfrm>
              <a:off x="1726" y="346"/>
              <a:ext cx="1658" cy="1382"/>
              <a:chOff x="0" y="0"/>
              <a:chExt cx="1658" cy="1382"/>
            </a:xfrm>
          </p:grpSpPr>
          <p:sp>
            <p:nvSpPr>
              <p:cNvPr id="3134" name="直接连接符 96"/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1658" cy="13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endParaRPr lang="zh-CN" altLang="en-US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135" name="Line 19"/>
              <p:cNvSpPr>
                <a:spLocks noChangeShapeType="1"/>
              </p:cNvSpPr>
              <p:nvPr/>
            </p:nvSpPr>
            <p:spPr bwMode="auto">
              <a:xfrm>
                <a:off x="1109" y="448"/>
                <a:ext cx="113" cy="1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bevel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endParaRPr lang="zh-CN" altLang="en-US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136" name="Line 20"/>
              <p:cNvSpPr>
                <a:spLocks noChangeShapeType="1"/>
              </p:cNvSpPr>
              <p:nvPr/>
            </p:nvSpPr>
            <p:spPr bwMode="auto">
              <a:xfrm flipH="1">
                <a:off x="996" y="448"/>
                <a:ext cx="112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bevel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endParaRPr lang="zh-CN" altLang="en-US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137" name="Arc 21"/>
              <p:cNvSpPr>
                <a:spLocks/>
              </p:cNvSpPr>
              <p:nvPr/>
            </p:nvSpPr>
            <p:spPr bwMode="auto">
              <a:xfrm>
                <a:off x="316" y="1128"/>
                <a:ext cx="121" cy="228"/>
              </a:xfrm>
              <a:custGeom>
                <a:avLst/>
                <a:gdLst>
                  <a:gd name="T0" fmla="*/ 0 w 21600"/>
                  <a:gd name="T1" fmla="*/ 0 h 21600"/>
                  <a:gd name="T2" fmla="*/ 121 w 21600"/>
                  <a:gd name="T3" fmla="*/ 228 h 21600"/>
                  <a:gd name="T4" fmla="*/ 0 w 21600"/>
                  <a:gd name="T5" fmla="*/ 22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9525" cmpd="sng">
                <a:solidFill>
                  <a:schemeClr val="tx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endParaRPr lang="zh-CN" altLang="en-US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3126" name="Group 22"/>
            <p:cNvGrpSpPr>
              <a:grpSpLocks/>
            </p:cNvGrpSpPr>
            <p:nvPr/>
          </p:nvGrpSpPr>
          <p:grpSpPr bwMode="auto">
            <a:xfrm>
              <a:off x="0" y="0"/>
              <a:ext cx="3967" cy="3080"/>
              <a:chOff x="0" y="0"/>
              <a:chExt cx="3967" cy="3080"/>
            </a:xfrm>
          </p:grpSpPr>
          <p:sp>
            <p:nvSpPr>
              <p:cNvPr id="3127" name="直接连接符 94"/>
              <p:cNvSpPr>
                <a:spLocks noChangeShapeType="1"/>
              </p:cNvSpPr>
              <p:nvPr/>
            </p:nvSpPr>
            <p:spPr bwMode="auto">
              <a:xfrm flipV="1">
                <a:off x="0" y="1730"/>
                <a:ext cx="3740" cy="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endParaRPr lang="zh-CN" altLang="en-US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128" name="直接连接符 95"/>
              <p:cNvSpPr>
                <a:spLocks noChangeShapeType="1"/>
              </p:cNvSpPr>
              <p:nvPr/>
            </p:nvSpPr>
            <p:spPr bwMode="auto">
              <a:xfrm flipV="1">
                <a:off x="1725" y="0"/>
                <a:ext cx="13" cy="30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endParaRPr lang="zh-CN" altLang="en-US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129" name="Text Box 25"/>
              <p:cNvSpPr txBox="1">
                <a:spLocks noChangeArrowheads="1"/>
              </p:cNvSpPr>
              <p:nvPr/>
            </p:nvSpPr>
            <p:spPr bwMode="auto">
              <a:xfrm>
                <a:off x="2479" y="149"/>
                <a:ext cx="695" cy="6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r>
                  <a:rPr lang="zh-CN" altLang="en-US" smtClean="0">
                    <a:solidFill>
                      <a:srgbClr val="000000"/>
                    </a:solidFill>
                  </a:rPr>
                  <a:t>z</a:t>
                </a:r>
                <a:r>
                  <a:rPr lang="zh-CN" altLang="en-US" baseline="-25000" smtClean="0">
                    <a:solidFill>
                      <a:srgbClr val="000000"/>
                    </a:solidFill>
                  </a:rPr>
                  <a:t>0</a:t>
                </a: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30" name="自由曲线 600"/>
              <p:cNvSpPr>
                <a:spLocks/>
              </p:cNvSpPr>
              <p:nvPr/>
            </p:nvSpPr>
            <p:spPr bwMode="auto">
              <a:xfrm>
                <a:off x="1107" y="416"/>
                <a:ext cx="1818" cy="2072"/>
              </a:xfrm>
              <a:custGeom>
                <a:avLst/>
                <a:gdLst>
                  <a:gd name="T0" fmla="*/ 101 w 21600"/>
                  <a:gd name="T1" fmla="*/ 880 h 21600"/>
                  <a:gd name="T2" fmla="*/ 80 w 21600"/>
                  <a:gd name="T3" fmla="*/ 775 h 21600"/>
                  <a:gd name="T4" fmla="*/ 38 w 21600"/>
                  <a:gd name="T5" fmla="*/ 671 h 21600"/>
                  <a:gd name="T6" fmla="*/ 38 w 21600"/>
                  <a:gd name="T7" fmla="*/ 567 h 21600"/>
                  <a:gd name="T8" fmla="*/ 17 w 21600"/>
                  <a:gd name="T9" fmla="*/ 463 h 21600"/>
                  <a:gd name="T10" fmla="*/ 17 w 21600"/>
                  <a:gd name="T11" fmla="*/ 358 h 21600"/>
                  <a:gd name="T12" fmla="*/ 17 w 21600"/>
                  <a:gd name="T13" fmla="*/ 254 h 21600"/>
                  <a:gd name="T14" fmla="*/ 101 w 21600"/>
                  <a:gd name="T15" fmla="*/ 150 h 21600"/>
                  <a:gd name="T16" fmla="*/ 205 w 21600"/>
                  <a:gd name="T17" fmla="*/ 129 h 21600"/>
                  <a:gd name="T18" fmla="*/ 309 w 21600"/>
                  <a:gd name="T19" fmla="*/ 87 h 21600"/>
                  <a:gd name="T20" fmla="*/ 413 w 21600"/>
                  <a:gd name="T21" fmla="*/ 66 h 21600"/>
                  <a:gd name="T22" fmla="*/ 518 w 21600"/>
                  <a:gd name="T23" fmla="*/ 66 h 21600"/>
                  <a:gd name="T24" fmla="*/ 622 w 21600"/>
                  <a:gd name="T25" fmla="*/ 25 h 21600"/>
                  <a:gd name="T26" fmla="*/ 726 w 21600"/>
                  <a:gd name="T27" fmla="*/ 4 h 21600"/>
                  <a:gd name="T28" fmla="*/ 830 w 21600"/>
                  <a:gd name="T29" fmla="*/ 4 h 21600"/>
                  <a:gd name="T30" fmla="*/ 935 w 21600"/>
                  <a:gd name="T31" fmla="*/ 4 h 21600"/>
                  <a:gd name="T32" fmla="*/ 1039 w 21600"/>
                  <a:gd name="T33" fmla="*/ 4 h 21600"/>
                  <a:gd name="T34" fmla="*/ 1143 w 21600"/>
                  <a:gd name="T35" fmla="*/ 25 h 21600"/>
                  <a:gd name="T36" fmla="*/ 1247 w 21600"/>
                  <a:gd name="T37" fmla="*/ 46 h 21600"/>
                  <a:gd name="T38" fmla="*/ 1351 w 21600"/>
                  <a:gd name="T39" fmla="*/ 108 h 21600"/>
                  <a:gd name="T40" fmla="*/ 1456 w 21600"/>
                  <a:gd name="T41" fmla="*/ 150 h 21600"/>
                  <a:gd name="T42" fmla="*/ 1560 w 21600"/>
                  <a:gd name="T43" fmla="*/ 254 h 21600"/>
                  <a:gd name="T44" fmla="*/ 1664 w 21600"/>
                  <a:gd name="T45" fmla="*/ 337 h 21600"/>
                  <a:gd name="T46" fmla="*/ 1706 w 21600"/>
                  <a:gd name="T47" fmla="*/ 442 h 21600"/>
                  <a:gd name="T48" fmla="*/ 1748 w 21600"/>
                  <a:gd name="T49" fmla="*/ 546 h 21600"/>
                  <a:gd name="T50" fmla="*/ 1789 w 21600"/>
                  <a:gd name="T51" fmla="*/ 650 h 21600"/>
                  <a:gd name="T52" fmla="*/ 1810 w 21600"/>
                  <a:gd name="T53" fmla="*/ 754 h 21600"/>
                  <a:gd name="T54" fmla="*/ 1810 w 21600"/>
                  <a:gd name="T55" fmla="*/ 859 h 21600"/>
                  <a:gd name="T56" fmla="*/ 1810 w 21600"/>
                  <a:gd name="T57" fmla="*/ 963 h 21600"/>
                  <a:gd name="T58" fmla="*/ 1810 w 21600"/>
                  <a:gd name="T59" fmla="*/ 1067 h 21600"/>
                  <a:gd name="T60" fmla="*/ 1810 w 21600"/>
                  <a:gd name="T61" fmla="*/ 1192 h 21600"/>
                  <a:gd name="T62" fmla="*/ 1768 w 21600"/>
                  <a:gd name="T63" fmla="*/ 1297 h 21600"/>
                  <a:gd name="T64" fmla="*/ 1748 w 21600"/>
                  <a:gd name="T65" fmla="*/ 1422 h 21600"/>
                  <a:gd name="T66" fmla="*/ 1685 w 21600"/>
                  <a:gd name="T67" fmla="*/ 1526 h 21600"/>
                  <a:gd name="T68" fmla="*/ 1643 w 21600"/>
                  <a:gd name="T69" fmla="*/ 1630 h 21600"/>
                  <a:gd name="T70" fmla="*/ 1581 w 21600"/>
                  <a:gd name="T71" fmla="*/ 1734 h 21600"/>
                  <a:gd name="T72" fmla="*/ 1497 w 21600"/>
                  <a:gd name="T73" fmla="*/ 1839 h 21600"/>
                  <a:gd name="T74" fmla="*/ 1393 w 21600"/>
                  <a:gd name="T75" fmla="*/ 1943 h 21600"/>
                  <a:gd name="T76" fmla="*/ 1289 w 21600"/>
                  <a:gd name="T77" fmla="*/ 2005 h 21600"/>
                  <a:gd name="T78" fmla="*/ 1185 w 21600"/>
                  <a:gd name="T79" fmla="*/ 2047 h 21600"/>
                  <a:gd name="T80" fmla="*/ 1080 w 21600"/>
                  <a:gd name="T81" fmla="*/ 2068 h 21600"/>
                  <a:gd name="T82" fmla="*/ 976 w 21600"/>
                  <a:gd name="T83" fmla="*/ 2068 h 21600"/>
                  <a:gd name="T84" fmla="*/ 872 w 21600"/>
                  <a:gd name="T85" fmla="*/ 2068 h 21600"/>
                  <a:gd name="T86" fmla="*/ 768 w 21600"/>
                  <a:gd name="T87" fmla="*/ 2068 h 21600"/>
                  <a:gd name="T88" fmla="*/ 663 w 21600"/>
                  <a:gd name="T89" fmla="*/ 2068 h 21600"/>
                  <a:gd name="T90" fmla="*/ 559 w 21600"/>
                  <a:gd name="T91" fmla="*/ 2047 h 21600"/>
                  <a:gd name="T92" fmla="*/ 434 w 21600"/>
                  <a:gd name="T93" fmla="*/ 2026 h 21600"/>
                  <a:gd name="T94" fmla="*/ 309 w 21600"/>
                  <a:gd name="T95" fmla="*/ 1964 h 21600"/>
                  <a:gd name="T96" fmla="*/ 205 w 21600"/>
                  <a:gd name="T97" fmla="*/ 1901 h 21600"/>
                  <a:gd name="T98" fmla="*/ 121 w 21600"/>
                  <a:gd name="T99" fmla="*/ 1797 h 21600"/>
                  <a:gd name="T100" fmla="*/ 59 w 21600"/>
                  <a:gd name="T101" fmla="*/ 1693 h 21600"/>
                  <a:gd name="T102" fmla="*/ 38 w 21600"/>
                  <a:gd name="T103" fmla="*/ 1588 h 21600"/>
                  <a:gd name="T104" fmla="*/ 17 w 21600"/>
                  <a:gd name="T105" fmla="*/ 1484 h 21600"/>
                  <a:gd name="T106" fmla="*/ 17 w 21600"/>
                  <a:gd name="T107" fmla="*/ 1380 h 21600"/>
                  <a:gd name="T108" fmla="*/ 80 w 21600"/>
                  <a:gd name="T109" fmla="*/ 1276 h 21600"/>
                  <a:gd name="T110" fmla="*/ 121 w 21600"/>
                  <a:gd name="T111" fmla="*/ 1171 h 21600"/>
                  <a:gd name="T112" fmla="*/ 142 w 21600"/>
                  <a:gd name="T113" fmla="*/ 1067 h 21600"/>
                  <a:gd name="T114" fmla="*/ 142 w 21600"/>
                  <a:gd name="T115" fmla="*/ 963 h 21600"/>
                  <a:gd name="T116" fmla="*/ 101 w 21600"/>
                  <a:gd name="T117" fmla="*/ 880 h 21600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21600" h="21600">
                    <a:moveTo>
                      <a:pt x="1200" y="9173"/>
                    </a:moveTo>
                    <a:cubicBezTo>
                      <a:pt x="1164" y="8975"/>
                      <a:pt x="1104" y="8516"/>
                      <a:pt x="950" y="8079"/>
                    </a:cubicBezTo>
                    <a:cubicBezTo>
                      <a:pt x="796" y="7641"/>
                      <a:pt x="546" y="7432"/>
                      <a:pt x="451" y="6994"/>
                    </a:cubicBezTo>
                    <a:cubicBezTo>
                      <a:pt x="356" y="6557"/>
                      <a:pt x="499" y="6348"/>
                      <a:pt x="451" y="5910"/>
                    </a:cubicBezTo>
                    <a:cubicBezTo>
                      <a:pt x="403" y="5472"/>
                      <a:pt x="249" y="5264"/>
                      <a:pt x="201" y="4826"/>
                    </a:cubicBezTo>
                    <a:cubicBezTo>
                      <a:pt x="154" y="4388"/>
                      <a:pt x="201" y="4169"/>
                      <a:pt x="201" y="3732"/>
                    </a:cubicBezTo>
                    <a:cubicBezTo>
                      <a:pt x="201" y="3294"/>
                      <a:pt x="0" y="3085"/>
                      <a:pt x="201" y="2647"/>
                    </a:cubicBezTo>
                    <a:cubicBezTo>
                      <a:pt x="403" y="2210"/>
                      <a:pt x="748" y="1824"/>
                      <a:pt x="1200" y="1563"/>
                    </a:cubicBezTo>
                    <a:cubicBezTo>
                      <a:pt x="1651" y="1303"/>
                      <a:pt x="1936" y="1480"/>
                      <a:pt x="2435" y="1344"/>
                    </a:cubicBezTo>
                    <a:cubicBezTo>
                      <a:pt x="2934" y="1209"/>
                      <a:pt x="3172" y="1042"/>
                      <a:pt x="3671" y="906"/>
                    </a:cubicBezTo>
                    <a:cubicBezTo>
                      <a:pt x="4170" y="771"/>
                      <a:pt x="4407" y="729"/>
                      <a:pt x="4906" y="688"/>
                    </a:cubicBezTo>
                    <a:cubicBezTo>
                      <a:pt x="5405" y="646"/>
                      <a:pt x="5655" y="771"/>
                      <a:pt x="6154" y="688"/>
                    </a:cubicBezTo>
                    <a:cubicBezTo>
                      <a:pt x="6653" y="604"/>
                      <a:pt x="6891" y="385"/>
                      <a:pt x="7390" y="260"/>
                    </a:cubicBezTo>
                    <a:cubicBezTo>
                      <a:pt x="7889" y="135"/>
                      <a:pt x="8126" y="83"/>
                      <a:pt x="8625" y="41"/>
                    </a:cubicBezTo>
                    <a:cubicBezTo>
                      <a:pt x="9124" y="0"/>
                      <a:pt x="9362" y="41"/>
                      <a:pt x="9861" y="41"/>
                    </a:cubicBezTo>
                    <a:cubicBezTo>
                      <a:pt x="10360" y="41"/>
                      <a:pt x="10609" y="41"/>
                      <a:pt x="11108" y="41"/>
                    </a:cubicBezTo>
                    <a:cubicBezTo>
                      <a:pt x="11607" y="41"/>
                      <a:pt x="11845" y="0"/>
                      <a:pt x="12344" y="41"/>
                    </a:cubicBezTo>
                    <a:cubicBezTo>
                      <a:pt x="12843" y="83"/>
                      <a:pt x="13081" y="177"/>
                      <a:pt x="13580" y="260"/>
                    </a:cubicBezTo>
                    <a:cubicBezTo>
                      <a:pt x="14079" y="344"/>
                      <a:pt x="14316" y="302"/>
                      <a:pt x="14815" y="479"/>
                    </a:cubicBezTo>
                    <a:cubicBezTo>
                      <a:pt x="15314" y="656"/>
                      <a:pt x="15552" y="906"/>
                      <a:pt x="16051" y="1125"/>
                    </a:cubicBezTo>
                    <a:cubicBezTo>
                      <a:pt x="16550" y="1344"/>
                      <a:pt x="16800" y="1261"/>
                      <a:pt x="17299" y="1563"/>
                    </a:cubicBezTo>
                    <a:cubicBezTo>
                      <a:pt x="17798" y="1866"/>
                      <a:pt x="18035" y="2262"/>
                      <a:pt x="18534" y="2647"/>
                    </a:cubicBezTo>
                    <a:cubicBezTo>
                      <a:pt x="19033" y="3033"/>
                      <a:pt x="19425" y="3116"/>
                      <a:pt x="19770" y="3513"/>
                    </a:cubicBezTo>
                    <a:cubicBezTo>
                      <a:pt x="20114" y="3909"/>
                      <a:pt x="20067" y="4169"/>
                      <a:pt x="20269" y="4607"/>
                    </a:cubicBezTo>
                    <a:cubicBezTo>
                      <a:pt x="20471" y="5045"/>
                      <a:pt x="20566" y="5254"/>
                      <a:pt x="20768" y="5691"/>
                    </a:cubicBezTo>
                    <a:cubicBezTo>
                      <a:pt x="20970" y="6129"/>
                      <a:pt x="21112" y="6338"/>
                      <a:pt x="21255" y="6776"/>
                    </a:cubicBezTo>
                    <a:cubicBezTo>
                      <a:pt x="21398" y="7213"/>
                      <a:pt x="21457" y="7422"/>
                      <a:pt x="21504" y="7860"/>
                    </a:cubicBezTo>
                    <a:cubicBezTo>
                      <a:pt x="21552" y="8298"/>
                      <a:pt x="21504" y="8516"/>
                      <a:pt x="21504" y="8954"/>
                    </a:cubicBezTo>
                    <a:cubicBezTo>
                      <a:pt x="21504" y="9392"/>
                      <a:pt x="21504" y="9601"/>
                      <a:pt x="21504" y="10038"/>
                    </a:cubicBezTo>
                    <a:cubicBezTo>
                      <a:pt x="21504" y="10476"/>
                      <a:pt x="21504" y="10643"/>
                      <a:pt x="21504" y="11123"/>
                    </a:cubicBezTo>
                    <a:cubicBezTo>
                      <a:pt x="21504" y="11602"/>
                      <a:pt x="21600" y="11946"/>
                      <a:pt x="21504" y="12426"/>
                    </a:cubicBezTo>
                    <a:cubicBezTo>
                      <a:pt x="21409" y="12905"/>
                      <a:pt x="21148" y="13041"/>
                      <a:pt x="21005" y="13520"/>
                    </a:cubicBezTo>
                    <a:cubicBezTo>
                      <a:pt x="20863" y="14000"/>
                      <a:pt x="20970" y="14344"/>
                      <a:pt x="20768" y="14823"/>
                    </a:cubicBezTo>
                    <a:cubicBezTo>
                      <a:pt x="20566" y="15303"/>
                      <a:pt x="20269" y="15470"/>
                      <a:pt x="20019" y="15908"/>
                    </a:cubicBezTo>
                    <a:cubicBezTo>
                      <a:pt x="19770" y="16345"/>
                      <a:pt x="19770" y="16554"/>
                      <a:pt x="19520" y="16992"/>
                    </a:cubicBezTo>
                    <a:cubicBezTo>
                      <a:pt x="19271" y="17430"/>
                      <a:pt x="19128" y="17638"/>
                      <a:pt x="18784" y="18076"/>
                    </a:cubicBezTo>
                    <a:cubicBezTo>
                      <a:pt x="18439" y="18514"/>
                      <a:pt x="18237" y="18733"/>
                      <a:pt x="17786" y="19171"/>
                    </a:cubicBezTo>
                    <a:cubicBezTo>
                      <a:pt x="17334" y="19608"/>
                      <a:pt x="17049" y="19911"/>
                      <a:pt x="16550" y="20255"/>
                    </a:cubicBezTo>
                    <a:cubicBezTo>
                      <a:pt x="16051" y="20599"/>
                      <a:pt x="15813" y="20682"/>
                      <a:pt x="15314" y="20901"/>
                    </a:cubicBezTo>
                    <a:cubicBezTo>
                      <a:pt x="14815" y="21120"/>
                      <a:pt x="14578" y="21203"/>
                      <a:pt x="14079" y="21339"/>
                    </a:cubicBezTo>
                    <a:cubicBezTo>
                      <a:pt x="13580" y="21474"/>
                      <a:pt x="13330" y="21516"/>
                      <a:pt x="12831" y="21558"/>
                    </a:cubicBezTo>
                    <a:cubicBezTo>
                      <a:pt x="12332" y="21600"/>
                      <a:pt x="12095" y="21558"/>
                      <a:pt x="11596" y="21558"/>
                    </a:cubicBezTo>
                    <a:cubicBezTo>
                      <a:pt x="11097" y="21558"/>
                      <a:pt x="10859" y="21558"/>
                      <a:pt x="10360" y="21558"/>
                    </a:cubicBezTo>
                    <a:cubicBezTo>
                      <a:pt x="9861" y="21558"/>
                      <a:pt x="9623" y="21558"/>
                      <a:pt x="9124" y="21558"/>
                    </a:cubicBezTo>
                    <a:cubicBezTo>
                      <a:pt x="8625" y="21558"/>
                      <a:pt x="8376" y="21600"/>
                      <a:pt x="7877" y="21558"/>
                    </a:cubicBezTo>
                    <a:cubicBezTo>
                      <a:pt x="7378" y="21516"/>
                      <a:pt x="7188" y="21422"/>
                      <a:pt x="6641" y="21339"/>
                    </a:cubicBezTo>
                    <a:cubicBezTo>
                      <a:pt x="6095" y="21255"/>
                      <a:pt x="5750" y="21297"/>
                      <a:pt x="5156" y="21120"/>
                    </a:cubicBezTo>
                    <a:cubicBezTo>
                      <a:pt x="4562" y="20943"/>
                      <a:pt x="4217" y="20734"/>
                      <a:pt x="3671" y="20474"/>
                    </a:cubicBezTo>
                    <a:cubicBezTo>
                      <a:pt x="3124" y="20213"/>
                      <a:pt x="2887" y="20161"/>
                      <a:pt x="2435" y="19817"/>
                    </a:cubicBezTo>
                    <a:cubicBezTo>
                      <a:pt x="1984" y="19473"/>
                      <a:pt x="1782" y="19171"/>
                      <a:pt x="1437" y="18733"/>
                    </a:cubicBezTo>
                    <a:cubicBezTo>
                      <a:pt x="1093" y="18295"/>
                      <a:pt x="902" y="18086"/>
                      <a:pt x="700" y="17649"/>
                    </a:cubicBezTo>
                    <a:cubicBezTo>
                      <a:pt x="499" y="17211"/>
                      <a:pt x="546" y="16992"/>
                      <a:pt x="451" y="16554"/>
                    </a:cubicBezTo>
                    <a:cubicBezTo>
                      <a:pt x="356" y="16116"/>
                      <a:pt x="249" y="15908"/>
                      <a:pt x="201" y="15470"/>
                    </a:cubicBezTo>
                    <a:cubicBezTo>
                      <a:pt x="154" y="15032"/>
                      <a:pt x="47" y="14823"/>
                      <a:pt x="201" y="14386"/>
                    </a:cubicBezTo>
                    <a:cubicBezTo>
                      <a:pt x="356" y="13948"/>
                      <a:pt x="700" y="13739"/>
                      <a:pt x="950" y="13301"/>
                    </a:cubicBezTo>
                    <a:cubicBezTo>
                      <a:pt x="1200" y="12864"/>
                      <a:pt x="1295" y="12645"/>
                      <a:pt x="1437" y="12207"/>
                    </a:cubicBezTo>
                    <a:cubicBezTo>
                      <a:pt x="1580" y="11769"/>
                      <a:pt x="1639" y="11561"/>
                      <a:pt x="1687" y="11123"/>
                    </a:cubicBezTo>
                    <a:cubicBezTo>
                      <a:pt x="1734" y="10685"/>
                      <a:pt x="1782" y="10424"/>
                      <a:pt x="1687" y="10038"/>
                    </a:cubicBezTo>
                    <a:cubicBezTo>
                      <a:pt x="1592" y="9653"/>
                      <a:pt x="1295" y="9330"/>
                      <a:pt x="1200" y="9173"/>
                    </a:cubicBez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9525" cmpd="sng">
                <a:solidFill>
                  <a:schemeClr val="tx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endParaRPr lang="zh-CN" altLang="en-US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3131" name="Text Box 27"/>
              <p:cNvSpPr txBox="1">
                <a:spLocks noChangeArrowheads="1"/>
              </p:cNvSpPr>
              <p:nvPr/>
            </p:nvSpPr>
            <p:spPr bwMode="auto">
              <a:xfrm>
                <a:off x="1246" y="1718"/>
                <a:ext cx="488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r>
                  <a:rPr lang="zh-CN" altLang="en-US" smtClean="0">
                    <a:solidFill>
                      <a:srgbClr val="000000"/>
                    </a:solidFill>
                  </a:rPr>
                  <a:t>a</a:t>
                </a:r>
              </a:p>
            </p:txBody>
          </p:sp>
          <p:graphicFrame>
            <p:nvGraphicFramePr>
              <p:cNvPr id="3132" name="Object 28">
                <a:hlinkClick r:id="" action="ppaction://ole?verb=1"/>
              </p:cNvPr>
              <p:cNvGraphicFramePr>
                <a:graphicFrameLocks noChangeAspect="1"/>
              </p:cNvGraphicFramePr>
              <p:nvPr/>
            </p:nvGraphicFramePr>
            <p:xfrm>
              <a:off x="2154" y="1264"/>
              <a:ext cx="341" cy="4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55" r:id="rId3" imgW="126970" imgH="177830" progId="Equation.KSEE3">
                      <p:embed/>
                    </p:oleObj>
                  </mc:Choice>
                  <mc:Fallback>
                    <p:oleObj r:id="rId3" imgW="126970" imgH="177830" progId="Equation.KSEE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54" y="1264"/>
                            <a:ext cx="341" cy="4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33" name="Object 29">
                <a:hlinkClick r:id="" action="ppaction://ole?verb=1"/>
              </p:cNvPr>
              <p:cNvGraphicFramePr>
                <a:graphicFrameLocks noChangeAspect="1"/>
              </p:cNvGraphicFramePr>
              <p:nvPr/>
            </p:nvGraphicFramePr>
            <p:xfrm>
              <a:off x="2947" y="697"/>
              <a:ext cx="1021" cy="4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56" r:id="rId5" imgW="444765" imgH="177690" progId="Equation.KSEE3">
                      <p:embed/>
                    </p:oleObj>
                  </mc:Choice>
                  <mc:Fallback>
                    <p:oleObj r:id="rId5" imgW="444765" imgH="177690" progId="Equation.KSEE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47" y="697"/>
                            <a:ext cx="1021" cy="4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089" name="TextBox 2065"/>
          <p:cNvSpPr>
            <a:spLocks noChangeArrowheads="1"/>
          </p:cNvSpPr>
          <p:nvPr/>
        </p:nvSpPr>
        <p:spPr bwMode="auto">
          <a:xfrm>
            <a:off x="1547813" y="5876925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mtClean="0">
                <a:solidFill>
                  <a:srgbClr val="000000"/>
                </a:solidFill>
                <a:sym typeface="宋体" pitchFamily="2" charset="-122"/>
              </a:rPr>
              <a:t>图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2.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5</a:t>
            </a:r>
            <a:endParaRPr lang="zh-CN" altLang="en-US" smtClean="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3090" name="TextBox 2065"/>
          <p:cNvSpPr>
            <a:spLocks noChangeArrowheads="1"/>
          </p:cNvSpPr>
          <p:nvPr/>
        </p:nvSpPr>
        <p:spPr bwMode="auto">
          <a:xfrm>
            <a:off x="5437188" y="3141663"/>
            <a:ext cx="7556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mtClean="0">
                <a:solidFill>
                  <a:srgbClr val="000000"/>
                </a:solidFill>
                <a:sym typeface="宋体" pitchFamily="2" charset="-122"/>
              </a:rPr>
              <a:t>图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2.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4</a:t>
            </a:r>
            <a:endParaRPr lang="zh-CN" altLang="en-US" smtClean="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3091" name="Arc 32"/>
          <p:cNvSpPr>
            <a:spLocks/>
          </p:cNvSpPr>
          <p:nvPr/>
        </p:nvSpPr>
        <p:spPr bwMode="auto">
          <a:xfrm>
            <a:off x="6372225" y="2060575"/>
            <a:ext cx="76200" cy="144463"/>
          </a:xfrm>
          <a:custGeom>
            <a:avLst/>
            <a:gdLst>
              <a:gd name="T0" fmla="*/ 0 w 21600"/>
              <a:gd name="T1" fmla="*/ 0 h 21600"/>
              <a:gd name="T2" fmla="*/ 76200 w 21600"/>
              <a:gd name="T3" fmla="*/ 144463 h 21600"/>
              <a:gd name="T4" fmla="*/ 0 w 21600"/>
              <a:gd name="T5" fmla="*/ 144463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solidFill>
            <a:schemeClr val="bg1">
              <a:alpha val="0"/>
            </a:schemeClr>
          </a:solidFill>
          <a:ln w="9525" cmpd="sng">
            <a:solidFill>
              <a:schemeClr val="tx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en-US" smtClean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3092" name="Object 33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6877050" y="1412875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r:id="rId7" imgW="114435" imgH="114435" progId="Equation.KSEE3">
                  <p:embed/>
                </p:oleObj>
              </mc:Choice>
              <mc:Fallback>
                <p:oleObj r:id="rId7" imgW="114435" imgH="114435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1412875"/>
                        <a:ext cx="114300" cy="11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93" name="Group 34"/>
          <p:cNvGrpSpPr>
            <a:grpSpLocks/>
          </p:cNvGrpSpPr>
          <p:nvPr/>
        </p:nvGrpSpPr>
        <p:grpSpPr bwMode="auto">
          <a:xfrm>
            <a:off x="4716463" y="765175"/>
            <a:ext cx="3598862" cy="2087563"/>
            <a:chOff x="0" y="0"/>
            <a:chExt cx="5668" cy="3288"/>
          </a:xfrm>
        </p:grpSpPr>
        <p:grpSp>
          <p:nvGrpSpPr>
            <p:cNvPr id="3109" name="Group 35"/>
            <p:cNvGrpSpPr>
              <a:grpSpLocks/>
            </p:cNvGrpSpPr>
            <p:nvPr/>
          </p:nvGrpSpPr>
          <p:grpSpPr bwMode="auto">
            <a:xfrm>
              <a:off x="0" y="0"/>
              <a:ext cx="4450" cy="3288"/>
              <a:chOff x="0" y="0"/>
              <a:chExt cx="4450" cy="3288"/>
            </a:xfrm>
          </p:grpSpPr>
          <p:sp>
            <p:nvSpPr>
              <p:cNvPr id="3112" name="自由曲线 637"/>
              <p:cNvSpPr>
                <a:spLocks/>
              </p:cNvSpPr>
              <p:nvPr/>
            </p:nvSpPr>
            <p:spPr bwMode="auto">
              <a:xfrm>
                <a:off x="2025" y="259"/>
                <a:ext cx="1754" cy="1596"/>
              </a:xfrm>
              <a:custGeom>
                <a:avLst/>
                <a:gdLst>
                  <a:gd name="T0" fmla="*/ 1179 w 21600"/>
                  <a:gd name="T1" fmla="*/ 154 h 21600"/>
                  <a:gd name="T2" fmla="*/ 1054 w 21600"/>
                  <a:gd name="T3" fmla="*/ 133 h 21600"/>
                  <a:gd name="T4" fmla="*/ 950 w 21600"/>
                  <a:gd name="T5" fmla="*/ 70 h 21600"/>
                  <a:gd name="T6" fmla="*/ 846 w 21600"/>
                  <a:gd name="T7" fmla="*/ 49 h 21600"/>
                  <a:gd name="T8" fmla="*/ 741 w 21600"/>
                  <a:gd name="T9" fmla="*/ 8 h 21600"/>
                  <a:gd name="T10" fmla="*/ 637 w 21600"/>
                  <a:gd name="T11" fmla="*/ 8 h 21600"/>
                  <a:gd name="T12" fmla="*/ 533 w 21600"/>
                  <a:gd name="T13" fmla="*/ 8 h 21600"/>
                  <a:gd name="T14" fmla="*/ 429 w 21600"/>
                  <a:gd name="T15" fmla="*/ 28 h 21600"/>
                  <a:gd name="T16" fmla="*/ 325 w 21600"/>
                  <a:gd name="T17" fmla="*/ 70 h 21600"/>
                  <a:gd name="T18" fmla="*/ 220 w 21600"/>
                  <a:gd name="T19" fmla="*/ 154 h 21600"/>
                  <a:gd name="T20" fmla="*/ 116 w 21600"/>
                  <a:gd name="T21" fmla="*/ 258 h 21600"/>
                  <a:gd name="T22" fmla="*/ 74 w 21600"/>
                  <a:gd name="T23" fmla="*/ 362 h 21600"/>
                  <a:gd name="T24" fmla="*/ 12 w 21600"/>
                  <a:gd name="T25" fmla="*/ 466 h 21600"/>
                  <a:gd name="T26" fmla="*/ 12 w 21600"/>
                  <a:gd name="T27" fmla="*/ 571 h 21600"/>
                  <a:gd name="T28" fmla="*/ 33 w 21600"/>
                  <a:gd name="T29" fmla="*/ 675 h 21600"/>
                  <a:gd name="T30" fmla="*/ 95 w 21600"/>
                  <a:gd name="T31" fmla="*/ 779 h 21600"/>
                  <a:gd name="T32" fmla="*/ 137 w 21600"/>
                  <a:gd name="T33" fmla="*/ 883 h 21600"/>
                  <a:gd name="T34" fmla="*/ 179 w 21600"/>
                  <a:gd name="T35" fmla="*/ 988 h 21600"/>
                  <a:gd name="T36" fmla="*/ 241 w 21600"/>
                  <a:gd name="T37" fmla="*/ 1113 h 21600"/>
                  <a:gd name="T38" fmla="*/ 304 w 21600"/>
                  <a:gd name="T39" fmla="*/ 1217 h 21600"/>
                  <a:gd name="T40" fmla="*/ 366 w 21600"/>
                  <a:gd name="T41" fmla="*/ 1321 h 21600"/>
                  <a:gd name="T42" fmla="*/ 429 w 21600"/>
                  <a:gd name="T43" fmla="*/ 1446 h 21600"/>
                  <a:gd name="T44" fmla="*/ 533 w 21600"/>
                  <a:gd name="T45" fmla="*/ 1467 h 21600"/>
                  <a:gd name="T46" fmla="*/ 637 w 21600"/>
                  <a:gd name="T47" fmla="*/ 1530 h 21600"/>
                  <a:gd name="T48" fmla="*/ 741 w 21600"/>
                  <a:gd name="T49" fmla="*/ 1571 h 21600"/>
                  <a:gd name="T50" fmla="*/ 846 w 21600"/>
                  <a:gd name="T51" fmla="*/ 1592 h 21600"/>
                  <a:gd name="T52" fmla="*/ 950 w 21600"/>
                  <a:gd name="T53" fmla="*/ 1592 h 21600"/>
                  <a:gd name="T54" fmla="*/ 1054 w 21600"/>
                  <a:gd name="T55" fmla="*/ 1592 h 21600"/>
                  <a:gd name="T56" fmla="*/ 1158 w 21600"/>
                  <a:gd name="T57" fmla="*/ 1571 h 21600"/>
                  <a:gd name="T58" fmla="*/ 1263 w 21600"/>
                  <a:gd name="T59" fmla="*/ 1530 h 21600"/>
                  <a:gd name="T60" fmla="*/ 1367 w 21600"/>
                  <a:gd name="T61" fmla="*/ 1467 h 21600"/>
                  <a:gd name="T62" fmla="*/ 1471 w 21600"/>
                  <a:gd name="T63" fmla="*/ 1425 h 21600"/>
                  <a:gd name="T64" fmla="*/ 1575 w 21600"/>
                  <a:gd name="T65" fmla="*/ 1342 h 21600"/>
                  <a:gd name="T66" fmla="*/ 1617 w 21600"/>
                  <a:gd name="T67" fmla="*/ 1238 h 21600"/>
                  <a:gd name="T68" fmla="*/ 1680 w 21600"/>
                  <a:gd name="T69" fmla="*/ 1134 h 21600"/>
                  <a:gd name="T70" fmla="*/ 1721 w 21600"/>
                  <a:gd name="T71" fmla="*/ 1029 h 21600"/>
                  <a:gd name="T72" fmla="*/ 1742 w 21600"/>
                  <a:gd name="T73" fmla="*/ 925 h 21600"/>
                  <a:gd name="T74" fmla="*/ 1742 w 21600"/>
                  <a:gd name="T75" fmla="*/ 821 h 21600"/>
                  <a:gd name="T76" fmla="*/ 1742 w 21600"/>
                  <a:gd name="T77" fmla="*/ 717 h 21600"/>
                  <a:gd name="T78" fmla="*/ 1742 w 21600"/>
                  <a:gd name="T79" fmla="*/ 612 h 21600"/>
                  <a:gd name="T80" fmla="*/ 1742 w 21600"/>
                  <a:gd name="T81" fmla="*/ 508 h 21600"/>
                  <a:gd name="T82" fmla="*/ 1742 w 21600"/>
                  <a:gd name="T83" fmla="*/ 404 h 21600"/>
                  <a:gd name="T84" fmla="*/ 1680 w 21600"/>
                  <a:gd name="T85" fmla="*/ 300 h 21600"/>
                  <a:gd name="T86" fmla="*/ 1575 w 21600"/>
                  <a:gd name="T87" fmla="*/ 258 h 21600"/>
                  <a:gd name="T88" fmla="*/ 1471 w 21600"/>
                  <a:gd name="T89" fmla="*/ 237 h 21600"/>
                  <a:gd name="T90" fmla="*/ 1367 w 21600"/>
                  <a:gd name="T91" fmla="*/ 174 h 21600"/>
                  <a:gd name="T92" fmla="*/ 1263 w 21600"/>
                  <a:gd name="T93" fmla="*/ 154 h 21600"/>
                  <a:gd name="T94" fmla="*/ 1158 w 21600"/>
                  <a:gd name="T95" fmla="*/ 133 h 21600"/>
                  <a:gd name="T96" fmla="*/ 1179 w 21600"/>
                  <a:gd name="T97" fmla="*/ 154 h 2160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1600" h="21600">
                    <a:moveTo>
                      <a:pt x="14519" y="2084"/>
                    </a:moveTo>
                    <a:cubicBezTo>
                      <a:pt x="14235" y="2043"/>
                      <a:pt x="13546" y="2030"/>
                      <a:pt x="12979" y="1800"/>
                    </a:cubicBezTo>
                    <a:cubicBezTo>
                      <a:pt x="12413" y="1569"/>
                      <a:pt x="12216" y="1177"/>
                      <a:pt x="11698" y="947"/>
                    </a:cubicBezTo>
                    <a:cubicBezTo>
                      <a:pt x="11181" y="717"/>
                      <a:pt x="10935" y="825"/>
                      <a:pt x="10418" y="663"/>
                    </a:cubicBezTo>
                    <a:cubicBezTo>
                      <a:pt x="9901" y="500"/>
                      <a:pt x="9642" y="216"/>
                      <a:pt x="9125" y="108"/>
                    </a:cubicBezTo>
                    <a:cubicBezTo>
                      <a:pt x="8607" y="0"/>
                      <a:pt x="8361" y="108"/>
                      <a:pt x="7844" y="108"/>
                    </a:cubicBezTo>
                    <a:cubicBezTo>
                      <a:pt x="7327" y="108"/>
                      <a:pt x="7080" y="54"/>
                      <a:pt x="6563" y="108"/>
                    </a:cubicBezTo>
                    <a:cubicBezTo>
                      <a:pt x="6046" y="162"/>
                      <a:pt x="5800" y="216"/>
                      <a:pt x="5283" y="378"/>
                    </a:cubicBezTo>
                    <a:cubicBezTo>
                      <a:pt x="4765" y="541"/>
                      <a:pt x="4519" y="609"/>
                      <a:pt x="4002" y="947"/>
                    </a:cubicBezTo>
                    <a:cubicBezTo>
                      <a:pt x="3485" y="1285"/>
                      <a:pt x="3226" y="1569"/>
                      <a:pt x="2709" y="2084"/>
                    </a:cubicBezTo>
                    <a:cubicBezTo>
                      <a:pt x="2192" y="2598"/>
                      <a:pt x="1785" y="2923"/>
                      <a:pt x="1428" y="3491"/>
                    </a:cubicBezTo>
                    <a:cubicBezTo>
                      <a:pt x="1071" y="4060"/>
                      <a:pt x="1169" y="4330"/>
                      <a:pt x="911" y="4899"/>
                    </a:cubicBezTo>
                    <a:cubicBezTo>
                      <a:pt x="652" y="5467"/>
                      <a:pt x="295" y="5738"/>
                      <a:pt x="147" y="6306"/>
                    </a:cubicBezTo>
                    <a:cubicBezTo>
                      <a:pt x="0" y="6875"/>
                      <a:pt x="98" y="7159"/>
                      <a:pt x="147" y="7727"/>
                    </a:cubicBezTo>
                    <a:cubicBezTo>
                      <a:pt x="197" y="8296"/>
                      <a:pt x="197" y="8566"/>
                      <a:pt x="406" y="9135"/>
                    </a:cubicBezTo>
                    <a:cubicBezTo>
                      <a:pt x="615" y="9703"/>
                      <a:pt x="911" y="9974"/>
                      <a:pt x="1169" y="10542"/>
                    </a:cubicBezTo>
                    <a:cubicBezTo>
                      <a:pt x="1428" y="11111"/>
                      <a:pt x="1477" y="11381"/>
                      <a:pt x="1687" y="11950"/>
                    </a:cubicBezTo>
                    <a:cubicBezTo>
                      <a:pt x="1896" y="12518"/>
                      <a:pt x="1945" y="12748"/>
                      <a:pt x="2204" y="13371"/>
                    </a:cubicBezTo>
                    <a:cubicBezTo>
                      <a:pt x="2462" y="13993"/>
                      <a:pt x="2659" y="14440"/>
                      <a:pt x="2967" y="15063"/>
                    </a:cubicBezTo>
                    <a:cubicBezTo>
                      <a:pt x="3275" y="15685"/>
                      <a:pt x="3435" y="15902"/>
                      <a:pt x="3743" y="16470"/>
                    </a:cubicBezTo>
                    <a:cubicBezTo>
                      <a:pt x="4051" y="17039"/>
                      <a:pt x="4199" y="17255"/>
                      <a:pt x="4507" y="17878"/>
                    </a:cubicBezTo>
                    <a:cubicBezTo>
                      <a:pt x="4815" y="18500"/>
                      <a:pt x="4876" y="19177"/>
                      <a:pt x="5283" y="19569"/>
                    </a:cubicBezTo>
                    <a:cubicBezTo>
                      <a:pt x="5689" y="19962"/>
                      <a:pt x="6046" y="19624"/>
                      <a:pt x="6563" y="19854"/>
                    </a:cubicBezTo>
                    <a:cubicBezTo>
                      <a:pt x="7080" y="20084"/>
                      <a:pt x="7327" y="20422"/>
                      <a:pt x="7844" y="20706"/>
                    </a:cubicBezTo>
                    <a:cubicBezTo>
                      <a:pt x="8361" y="20990"/>
                      <a:pt x="8607" y="21099"/>
                      <a:pt x="9125" y="21261"/>
                    </a:cubicBezTo>
                    <a:cubicBezTo>
                      <a:pt x="9642" y="21424"/>
                      <a:pt x="9901" y="21491"/>
                      <a:pt x="10418" y="21545"/>
                    </a:cubicBezTo>
                    <a:cubicBezTo>
                      <a:pt x="10935" y="21600"/>
                      <a:pt x="11181" y="21545"/>
                      <a:pt x="11698" y="21545"/>
                    </a:cubicBezTo>
                    <a:cubicBezTo>
                      <a:pt x="12216" y="21545"/>
                      <a:pt x="12462" y="21600"/>
                      <a:pt x="12979" y="21545"/>
                    </a:cubicBezTo>
                    <a:cubicBezTo>
                      <a:pt x="13496" y="21491"/>
                      <a:pt x="13743" y="21424"/>
                      <a:pt x="14260" y="21261"/>
                    </a:cubicBezTo>
                    <a:cubicBezTo>
                      <a:pt x="14777" y="21099"/>
                      <a:pt x="15036" y="20990"/>
                      <a:pt x="15553" y="20706"/>
                    </a:cubicBezTo>
                    <a:cubicBezTo>
                      <a:pt x="16070" y="20422"/>
                      <a:pt x="16316" y="20138"/>
                      <a:pt x="16834" y="19854"/>
                    </a:cubicBezTo>
                    <a:cubicBezTo>
                      <a:pt x="17351" y="19569"/>
                      <a:pt x="17597" y="19624"/>
                      <a:pt x="18114" y="19285"/>
                    </a:cubicBezTo>
                    <a:cubicBezTo>
                      <a:pt x="18632" y="18947"/>
                      <a:pt x="19038" y="18663"/>
                      <a:pt x="19395" y="18162"/>
                    </a:cubicBezTo>
                    <a:cubicBezTo>
                      <a:pt x="19752" y="17661"/>
                      <a:pt x="19654" y="17323"/>
                      <a:pt x="19912" y="16754"/>
                    </a:cubicBezTo>
                    <a:cubicBezTo>
                      <a:pt x="20171" y="16186"/>
                      <a:pt x="20430" y="15915"/>
                      <a:pt x="20688" y="15347"/>
                    </a:cubicBezTo>
                    <a:cubicBezTo>
                      <a:pt x="20947" y="14778"/>
                      <a:pt x="21045" y="14494"/>
                      <a:pt x="21193" y="13926"/>
                    </a:cubicBezTo>
                    <a:cubicBezTo>
                      <a:pt x="21341" y="13357"/>
                      <a:pt x="21402" y="13087"/>
                      <a:pt x="21452" y="12518"/>
                    </a:cubicBezTo>
                    <a:cubicBezTo>
                      <a:pt x="21501" y="11950"/>
                      <a:pt x="21452" y="11679"/>
                      <a:pt x="21452" y="11111"/>
                    </a:cubicBezTo>
                    <a:cubicBezTo>
                      <a:pt x="21452" y="10542"/>
                      <a:pt x="21452" y="10272"/>
                      <a:pt x="21452" y="9703"/>
                    </a:cubicBezTo>
                    <a:cubicBezTo>
                      <a:pt x="21452" y="9135"/>
                      <a:pt x="21452" y="8851"/>
                      <a:pt x="21452" y="8282"/>
                    </a:cubicBezTo>
                    <a:cubicBezTo>
                      <a:pt x="21452" y="7714"/>
                      <a:pt x="21452" y="7443"/>
                      <a:pt x="21452" y="6875"/>
                    </a:cubicBezTo>
                    <a:cubicBezTo>
                      <a:pt x="21452" y="6306"/>
                      <a:pt x="21600" y="6036"/>
                      <a:pt x="21452" y="5467"/>
                    </a:cubicBezTo>
                    <a:cubicBezTo>
                      <a:pt x="21304" y="4899"/>
                      <a:pt x="21095" y="4452"/>
                      <a:pt x="20688" y="4060"/>
                    </a:cubicBezTo>
                    <a:cubicBezTo>
                      <a:pt x="20282" y="3667"/>
                      <a:pt x="19912" y="3667"/>
                      <a:pt x="19395" y="3491"/>
                    </a:cubicBezTo>
                    <a:cubicBezTo>
                      <a:pt x="18878" y="3315"/>
                      <a:pt x="18632" y="3437"/>
                      <a:pt x="18114" y="3207"/>
                    </a:cubicBezTo>
                    <a:cubicBezTo>
                      <a:pt x="17597" y="2977"/>
                      <a:pt x="17351" y="2584"/>
                      <a:pt x="16834" y="2354"/>
                    </a:cubicBezTo>
                    <a:cubicBezTo>
                      <a:pt x="16316" y="2124"/>
                      <a:pt x="16070" y="2192"/>
                      <a:pt x="15553" y="2084"/>
                    </a:cubicBezTo>
                    <a:cubicBezTo>
                      <a:pt x="15036" y="1975"/>
                      <a:pt x="14469" y="1800"/>
                      <a:pt x="14260" y="1800"/>
                    </a:cubicBezTo>
                    <a:cubicBezTo>
                      <a:pt x="14051" y="1800"/>
                      <a:pt x="14445" y="2016"/>
                      <a:pt x="14519" y="2084"/>
                    </a:cubicBez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9525" cmpd="sng">
                <a:solidFill>
                  <a:schemeClr val="tx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endParaRPr lang="zh-CN" altLang="en-US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grpSp>
            <p:nvGrpSpPr>
              <p:cNvPr id="3113" name="Group 37"/>
              <p:cNvGrpSpPr>
                <a:grpSpLocks/>
              </p:cNvGrpSpPr>
              <p:nvPr/>
            </p:nvGrpSpPr>
            <p:grpSpPr bwMode="auto">
              <a:xfrm>
                <a:off x="0" y="0"/>
                <a:ext cx="4450" cy="3288"/>
                <a:chOff x="0" y="0"/>
                <a:chExt cx="4450" cy="3288"/>
              </a:xfrm>
            </p:grpSpPr>
            <p:graphicFrame>
              <p:nvGraphicFramePr>
                <p:cNvPr id="3114" name="Object 38">
                  <a:hlinkClick r:id="" action="ppaction://ole?verb=1"/>
                </p:cNvPr>
                <p:cNvGraphicFramePr>
                  <a:graphicFrameLocks noChangeAspect="1"/>
                </p:cNvGraphicFramePr>
                <p:nvPr/>
              </p:nvGraphicFramePr>
              <p:xfrm>
                <a:off x="3854" y="227"/>
                <a:ext cx="596" cy="8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358" r:id="rId9" imgW="165401" imgH="229322" progId="Equation.3">
                        <p:embed/>
                      </p:oleObj>
                    </mc:Choice>
                    <mc:Fallback>
                      <p:oleObj r:id="rId9" imgW="165401" imgH="22932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54" y="227"/>
                              <a:ext cx="596" cy="80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115" name="直接连接符 94"/>
                <p:cNvSpPr>
                  <a:spLocks noChangeShapeType="1"/>
                </p:cNvSpPr>
                <p:nvPr/>
              </p:nvSpPr>
              <p:spPr bwMode="auto">
                <a:xfrm>
                  <a:off x="0" y="2154"/>
                  <a:ext cx="385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3116" name="直接连接符 95"/>
                <p:cNvSpPr>
                  <a:spLocks noChangeShapeType="1"/>
                </p:cNvSpPr>
                <p:nvPr/>
              </p:nvSpPr>
              <p:spPr bwMode="auto">
                <a:xfrm flipH="1" flipV="1">
                  <a:off x="1701" y="0"/>
                  <a:ext cx="1" cy="3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3117" name="直接连接符 96"/>
                <p:cNvSpPr>
                  <a:spLocks noChangeShapeType="1"/>
                </p:cNvSpPr>
                <p:nvPr/>
              </p:nvSpPr>
              <p:spPr bwMode="auto">
                <a:xfrm flipV="1">
                  <a:off x="1701" y="227"/>
                  <a:ext cx="2380" cy="195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3118" name="直接连接符 96"/>
                <p:cNvSpPr>
                  <a:spLocks noChangeShapeType="1"/>
                </p:cNvSpPr>
                <p:nvPr/>
              </p:nvSpPr>
              <p:spPr bwMode="auto">
                <a:xfrm flipV="1">
                  <a:off x="1700" y="341"/>
                  <a:ext cx="1360" cy="18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graphicFrame>
              <p:nvGraphicFramePr>
                <p:cNvPr id="3119" name="Object 43">
                  <a:hlinkClick r:id="" action="ppaction://ole?verb=1"/>
                </p:cNvPr>
                <p:cNvGraphicFramePr>
                  <a:graphicFrameLocks noChangeAspect="1"/>
                </p:cNvGraphicFramePr>
                <p:nvPr/>
              </p:nvGraphicFramePr>
              <p:xfrm>
                <a:off x="2153" y="1701"/>
                <a:ext cx="454" cy="5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359" r:id="rId11" imgW="126970" imgH="177830" progId="Equation.KSEE3">
                        <p:embed/>
                      </p:oleObj>
                    </mc:Choice>
                    <mc:Fallback>
                      <p:oleObj r:id="rId11" imgW="126970" imgH="177830" progId="Equation.KSEE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53" y="1701"/>
                              <a:ext cx="454" cy="5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120" name="Object 44">
                  <a:hlinkClick r:id="" action="ppaction://ole?verb=1"/>
                </p:cNvPr>
                <p:cNvGraphicFramePr>
                  <a:graphicFrameLocks noChangeAspect="1"/>
                </p:cNvGraphicFramePr>
                <p:nvPr/>
              </p:nvGraphicFramePr>
              <p:xfrm>
                <a:off x="2380" y="908"/>
                <a:ext cx="454" cy="4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360" r:id="rId13" imgW="127020" imgH="140011" progId="Equation.KSEE3">
                        <p:embed/>
                      </p:oleObj>
                    </mc:Choice>
                    <mc:Fallback>
                      <p:oleObj r:id="rId13" imgW="127020" imgH="140011" progId="Equation.KSEE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80" y="908"/>
                              <a:ext cx="454" cy="4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121" name="Line 45"/>
                <p:cNvSpPr>
                  <a:spLocks noChangeShapeType="1"/>
                </p:cNvSpPr>
                <p:nvPr/>
              </p:nvSpPr>
              <p:spPr bwMode="auto">
                <a:xfrm>
                  <a:off x="3060" y="341"/>
                  <a:ext cx="1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bevel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3122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2834" y="341"/>
                  <a:ext cx="226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bevel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3123" name="Line 47"/>
                <p:cNvSpPr>
                  <a:spLocks noChangeShapeType="1"/>
                </p:cNvSpPr>
                <p:nvPr/>
              </p:nvSpPr>
              <p:spPr bwMode="auto">
                <a:xfrm>
                  <a:off x="3742" y="908"/>
                  <a:ext cx="226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bevel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3124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3627" y="908"/>
                  <a:ext cx="113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bevel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</p:grpSp>
        </p:grpSp>
        <p:sp>
          <p:nvSpPr>
            <p:cNvPr id="3110" name="Text Box 49"/>
            <p:cNvSpPr txBox="1">
              <a:spLocks noChangeArrowheads="1"/>
            </p:cNvSpPr>
            <p:nvPr/>
          </p:nvSpPr>
          <p:spPr bwMode="auto">
            <a:xfrm>
              <a:off x="2454" y="2602"/>
              <a:ext cx="3214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r>
                <a:rPr lang="zh-CN" altLang="en-US" smtClean="0">
                  <a:solidFill>
                    <a:srgbClr val="000000"/>
                  </a:solidFill>
                </a:rPr>
                <a:t>a(       )为寻常点</a:t>
              </a:r>
            </a:p>
          </p:txBody>
        </p:sp>
        <p:graphicFrame>
          <p:nvGraphicFramePr>
            <p:cNvPr id="3111" name="Object 50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2947" y="2722"/>
            <a:ext cx="681" cy="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1" r:id="rId15" imgW="241580" imgH="177760" progId="Equation.KSEE3">
                    <p:embed/>
                  </p:oleObj>
                </mc:Choice>
                <mc:Fallback>
                  <p:oleObj r:id="rId15" imgW="241580" imgH="177760" progId="Equation.KSEE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7" y="2722"/>
                          <a:ext cx="681" cy="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94" name="Group 51"/>
          <p:cNvGrpSpPr>
            <a:grpSpLocks/>
          </p:cNvGrpSpPr>
          <p:nvPr/>
        </p:nvGrpSpPr>
        <p:grpSpPr bwMode="auto">
          <a:xfrm>
            <a:off x="755650" y="3573463"/>
            <a:ext cx="3481388" cy="2313621"/>
            <a:chOff x="0" y="0"/>
            <a:chExt cx="5482" cy="3644"/>
          </a:xfrm>
        </p:grpSpPr>
        <p:sp>
          <p:nvSpPr>
            <p:cNvPr id="3097" name="椭圆 21"/>
            <p:cNvSpPr>
              <a:spLocks noChangeArrowheads="1"/>
            </p:cNvSpPr>
            <p:nvPr/>
          </p:nvSpPr>
          <p:spPr bwMode="auto">
            <a:xfrm>
              <a:off x="537" y="836"/>
              <a:ext cx="2280" cy="205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endParaRPr lang="zh-CN" altLang="zh-CN" smtClean="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3098" name="直接连接符 12"/>
            <p:cNvSpPr>
              <a:spLocks noChangeShapeType="1"/>
            </p:cNvSpPr>
            <p:nvPr/>
          </p:nvSpPr>
          <p:spPr bwMode="auto">
            <a:xfrm flipV="1">
              <a:off x="0" y="1849"/>
              <a:ext cx="3629" cy="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endParaRPr lang="zh-CN" altLang="en-US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99" name="直接连接符 15"/>
            <p:cNvSpPr>
              <a:spLocks noChangeShapeType="1"/>
            </p:cNvSpPr>
            <p:nvPr/>
          </p:nvSpPr>
          <p:spPr bwMode="auto">
            <a:xfrm flipV="1">
              <a:off x="1675" y="0"/>
              <a:ext cx="13" cy="3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endParaRPr lang="zh-CN" altLang="en-US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100" name="Line 55"/>
            <p:cNvSpPr>
              <a:spLocks noChangeShapeType="1"/>
            </p:cNvSpPr>
            <p:nvPr/>
          </p:nvSpPr>
          <p:spPr bwMode="auto">
            <a:xfrm flipH="1">
              <a:off x="681" y="1021"/>
              <a:ext cx="33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endParaRPr lang="zh-CN" altLang="en-US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101" name="Line 56"/>
            <p:cNvSpPr>
              <a:spLocks noChangeShapeType="1"/>
            </p:cNvSpPr>
            <p:nvPr/>
          </p:nvSpPr>
          <p:spPr bwMode="auto">
            <a:xfrm flipV="1">
              <a:off x="1020" y="1021"/>
              <a:ext cx="1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endParaRPr lang="zh-CN" altLang="en-US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102" name="直接连接符 96"/>
            <p:cNvSpPr>
              <a:spLocks noChangeShapeType="1"/>
            </p:cNvSpPr>
            <p:nvPr/>
          </p:nvSpPr>
          <p:spPr bwMode="auto">
            <a:xfrm flipV="1">
              <a:off x="1701" y="227"/>
              <a:ext cx="1928" cy="16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endParaRPr lang="zh-CN" altLang="en-US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103" name="Arc 58"/>
            <p:cNvSpPr>
              <a:spLocks/>
            </p:cNvSpPr>
            <p:nvPr/>
          </p:nvSpPr>
          <p:spPr bwMode="auto">
            <a:xfrm>
              <a:off x="2042" y="1590"/>
              <a:ext cx="223" cy="339"/>
            </a:xfrm>
            <a:custGeom>
              <a:avLst/>
              <a:gdLst>
                <a:gd name="T0" fmla="*/ 0 w 21236"/>
                <a:gd name="T1" fmla="*/ 0 h 21600"/>
                <a:gd name="T2" fmla="*/ 227 w 21236"/>
                <a:gd name="T3" fmla="*/ 339 h 21600"/>
                <a:gd name="T4" fmla="*/ 0 w 21236"/>
                <a:gd name="T5" fmla="*/ 339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236" h="21600" fill="none" extrusionOk="0">
                  <a:moveTo>
                    <a:pt x="-1" y="0"/>
                  </a:moveTo>
                  <a:cubicBezTo>
                    <a:pt x="10407" y="0"/>
                    <a:pt x="19334" y="7421"/>
                    <a:pt x="21236" y="17652"/>
                  </a:cubicBezTo>
                </a:path>
                <a:path w="21236" h="21600" stroke="0" extrusionOk="0">
                  <a:moveTo>
                    <a:pt x="-1" y="0"/>
                  </a:moveTo>
                  <a:cubicBezTo>
                    <a:pt x="10407" y="0"/>
                    <a:pt x="19334" y="7421"/>
                    <a:pt x="21236" y="1765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endParaRPr lang="zh-CN" altLang="en-US" smtClean="0">
                <a:solidFill>
                  <a:srgbClr val="000000"/>
                </a:solidFill>
                <a:latin typeface="Arial" charset="0"/>
              </a:endParaRPr>
            </a:p>
          </p:txBody>
        </p:sp>
        <p:graphicFrame>
          <p:nvGraphicFramePr>
            <p:cNvPr id="3104" name="Object 59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2268" y="1361"/>
            <a:ext cx="454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2" r:id="rId17" imgW="126970" imgH="177830" progId="Equation.3">
                    <p:embed/>
                  </p:oleObj>
                </mc:Choice>
                <mc:Fallback>
                  <p:oleObj r:id="rId17" imgW="126970" imgH="17783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8" y="1361"/>
                          <a:ext cx="454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bevel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05" name="Object 60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2836" y="908"/>
            <a:ext cx="1247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3" r:id="rId19" imgW="406560" imgH="177690" progId="Equation.KSEE3">
                    <p:embed/>
                  </p:oleObj>
                </mc:Choice>
                <mc:Fallback>
                  <p:oleObj r:id="rId19" imgW="406560" imgH="177690" progId="Equation.KSEE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6" y="908"/>
                          <a:ext cx="1247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06" name="Object 61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2155" y="341"/>
            <a:ext cx="680" cy="7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4" r:id="rId21" imgW="165401" imgH="229322" progId="Equation.3">
                    <p:embed/>
                  </p:oleObj>
                </mc:Choice>
                <mc:Fallback>
                  <p:oleObj r:id="rId21" imgW="165401" imgH="2293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5" y="341"/>
                          <a:ext cx="680" cy="7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bevel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7" name="Text Box 62"/>
            <p:cNvSpPr txBox="1">
              <a:spLocks noChangeArrowheads="1"/>
            </p:cNvSpPr>
            <p:nvPr/>
          </p:nvSpPr>
          <p:spPr bwMode="auto">
            <a:xfrm>
              <a:off x="2268" y="3062"/>
              <a:ext cx="3214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r>
                <a:rPr lang="zh-CN" altLang="en-US" dirty="0" smtClean="0">
                  <a:solidFill>
                    <a:srgbClr val="000000"/>
                  </a:solidFill>
                </a:rPr>
                <a:t>a=     为</a:t>
              </a:r>
              <a:r>
                <a:rPr lang="zh-CN" altLang="en-US" b="1" i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的支点</a:t>
              </a:r>
            </a:p>
          </p:txBody>
        </p:sp>
        <p:graphicFrame>
          <p:nvGraphicFramePr>
            <p:cNvPr id="3108" name="Object 63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2837" y="3252"/>
            <a:ext cx="453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5" r:id="rId22" imgW="152942" imgH="127271" progId="Equation.3">
                    <p:embed/>
                  </p:oleObj>
                </mc:Choice>
                <mc:Fallback>
                  <p:oleObj r:id="rId22" imgW="152942" imgH="12727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7" y="3252"/>
                          <a:ext cx="453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bevel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95" name="Object 64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7380288" y="1125538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6" r:id="rId24" imgW="114435" imgH="114435" progId="Equation.3">
                  <p:embed/>
                </p:oleObj>
              </mc:Choice>
              <mc:Fallback>
                <p:oleObj r:id="rId24" imgW="114435" imgH="1144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1125538"/>
                        <a:ext cx="114300" cy="11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bevel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6" name="Object 65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341563" y="4222750"/>
          <a:ext cx="185737" cy="14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7" r:id="rId25" imgW="114435" imgH="114435" progId="Equation.3">
                  <p:embed/>
                </p:oleObj>
              </mc:Choice>
              <mc:Fallback>
                <p:oleObj r:id="rId25" imgW="114435" imgH="1144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4222750"/>
                        <a:ext cx="185737" cy="14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bevel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606979" y="2600046"/>
            <a:ext cx="275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a=0</a:t>
            </a:r>
            <a:r>
              <a:rPr lang="zh-CN" altLang="en-US" dirty="0" smtClean="0"/>
              <a:t>为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Arg</a:t>
            </a:r>
            <a:r>
              <a:rPr lang="en-US" altLang="zh-CN" b="1" i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dirty="0" smtClean="0"/>
              <a:t>的支点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62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2700338" y="1341438"/>
            <a:ext cx="2447925" cy="2159000"/>
            <a:chOff x="0" y="0"/>
            <a:chExt cx="3856" cy="3400"/>
          </a:xfrm>
        </p:grpSpPr>
        <p:graphicFrame>
          <p:nvGraphicFramePr>
            <p:cNvPr id="4100" name="Object 3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1814" y="2040"/>
            <a:ext cx="340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9" r:id="rId3" imgW="127020" imgH="140011" progId="Equation.3">
                    <p:embed/>
                  </p:oleObj>
                </mc:Choice>
                <mc:Fallback>
                  <p:oleObj r:id="rId3" imgW="127020" imgH="14001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4" y="2040"/>
                          <a:ext cx="340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bevel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01" name="Group 4"/>
            <p:cNvGrpSpPr>
              <a:grpSpLocks/>
            </p:cNvGrpSpPr>
            <p:nvPr/>
          </p:nvGrpSpPr>
          <p:grpSpPr bwMode="auto">
            <a:xfrm>
              <a:off x="0" y="0"/>
              <a:ext cx="3856" cy="3400"/>
              <a:chOff x="0" y="0"/>
              <a:chExt cx="3856" cy="3400"/>
            </a:xfrm>
          </p:grpSpPr>
          <p:sp>
            <p:nvSpPr>
              <p:cNvPr id="4102" name="Arc 5"/>
              <p:cNvSpPr>
                <a:spLocks/>
              </p:cNvSpPr>
              <p:nvPr/>
            </p:nvSpPr>
            <p:spPr bwMode="auto">
              <a:xfrm>
                <a:off x="2154" y="1701"/>
                <a:ext cx="228" cy="313"/>
              </a:xfrm>
              <a:custGeom>
                <a:avLst/>
                <a:gdLst>
                  <a:gd name="T0" fmla="*/ 0 w 21600"/>
                  <a:gd name="T1" fmla="*/ 0 h 29785"/>
                  <a:gd name="T2" fmla="*/ 228 w 21600"/>
                  <a:gd name="T3" fmla="*/ 227 h 29785"/>
                  <a:gd name="T4" fmla="*/ 0 w 21600"/>
                  <a:gd name="T5" fmla="*/ 227 h 297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9785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407"/>
                      <a:pt x="21052" y="27187"/>
                      <a:pt x="19988" y="29785"/>
                    </a:cubicBezTo>
                  </a:path>
                  <a:path w="21600" h="29785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4407"/>
                      <a:pt x="21052" y="27187"/>
                      <a:pt x="19988" y="29785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9525" cap="flat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endParaRPr lang="zh-CN" altLang="en-US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grpSp>
            <p:nvGrpSpPr>
              <p:cNvPr id="4103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3856" cy="3400"/>
                <a:chOff x="0" y="0"/>
                <a:chExt cx="3856" cy="3400"/>
              </a:xfrm>
            </p:grpSpPr>
            <p:sp>
              <p:nvSpPr>
                <p:cNvPr id="4104" name="直接连接符 12"/>
                <p:cNvSpPr>
                  <a:spLocks noChangeShapeType="1"/>
                </p:cNvSpPr>
                <p:nvPr/>
              </p:nvSpPr>
              <p:spPr bwMode="auto">
                <a:xfrm flipV="1">
                  <a:off x="226" y="1927"/>
                  <a:ext cx="3629" cy="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bevel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4105" name="直接连接符 15"/>
                <p:cNvSpPr>
                  <a:spLocks noChangeShapeType="1"/>
                </p:cNvSpPr>
                <p:nvPr/>
              </p:nvSpPr>
              <p:spPr bwMode="auto">
                <a:xfrm flipV="1">
                  <a:off x="1788" y="112"/>
                  <a:ext cx="13" cy="3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bevel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graphicFrame>
              <p:nvGraphicFramePr>
                <p:cNvPr id="4106" name="Object 9">
                  <a:hlinkClick r:id="" action="ppaction://ole?verb=1"/>
                </p:cNvPr>
                <p:cNvGraphicFramePr>
                  <a:graphicFrameLocks noChangeAspect="1"/>
                </p:cNvGraphicFramePr>
                <p:nvPr/>
              </p:nvGraphicFramePr>
              <p:xfrm>
                <a:off x="3402" y="679"/>
                <a:ext cx="454" cy="6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350" r:id="rId5" imgW="165401" imgH="229322" progId="Equation.3">
                        <p:embed/>
                      </p:oleObj>
                    </mc:Choice>
                    <mc:Fallback>
                      <p:oleObj r:id="rId5" imgW="165401" imgH="22932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02" y="679"/>
                              <a:ext cx="454" cy="6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107" name="直接连接符 96"/>
                <p:cNvSpPr>
                  <a:spLocks noChangeShapeType="1"/>
                </p:cNvSpPr>
                <p:nvPr/>
              </p:nvSpPr>
              <p:spPr bwMode="auto">
                <a:xfrm flipV="1">
                  <a:off x="1815" y="566"/>
                  <a:ext cx="1701" cy="138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4108" name="直接连接符 96"/>
                <p:cNvSpPr>
                  <a:spLocks noChangeShapeType="1"/>
                </p:cNvSpPr>
                <p:nvPr/>
              </p:nvSpPr>
              <p:spPr bwMode="auto">
                <a:xfrm flipH="1" flipV="1">
                  <a:off x="793" y="566"/>
                  <a:ext cx="995" cy="13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Dot"/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graphicFrame>
              <p:nvGraphicFramePr>
                <p:cNvPr id="4109" name="Object 12">
                  <a:hlinkClick r:id="" action="ppaction://ole?verb=1"/>
                </p:cNvPr>
                <p:cNvGraphicFramePr>
                  <a:graphicFrameLocks noChangeAspect="1"/>
                </p:cNvGraphicFramePr>
                <p:nvPr/>
              </p:nvGraphicFramePr>
              <p:xfrm>
                <a:off x="113" y="1580"/>
                <a:ext cx="340" cy="3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351" r:id="rId7" imgW="140011" imgH="140011" progId="Equation.3">
                        <p:embed/>
                      </p:oleObj>
                    </mc:Choice>
                    <mc:Fallback>
                      <p:oleObj r:id="rId7" imgW="140011" imgH="140011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3" y="1580"/>
                              <a:ext cx="340" cy="3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bevel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110" name="Object 13">
                  <a:hlinkClick r:id="" action="ppaction://ole?verb=1"/>
                </p:cNvPr>
                <p:cNvGraphicFramePr>
                  <a:graphicFrameLocks noChangeAspect="1"/>
                </p:cNvGraphicFramePr>
                <p:nvPr/>
              </p:nvGraphicFramePr>
              <p:xfrm>
                <a:off x="340" y="2294"/>
                <a:ext cx="794" cy="4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352" r:id="rId9" imgW="432150" imgH="152460" progId="Equation.3">
                        <p:embed/>
                      </p:oleObj>
                    </mc:Choice>
                    <mc:Fallback>
                      <p:oleObj r:id="rId9" imgW="432150" imgH="15246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0" y="2294"/>
                              <a:ext cx="794" cy="4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111" name="Object 14">
                  <a:hlinkClick r:id="" action="ppaction://ole?verb=1"/>
                </p:cNvPr>
                <p:cNvGraphicFramePr>
                  <a:graphicFrameLocks noChangeAspect="1"/>
                </p:cNvGraphicFramePr>
                <p:nvPr/>
              </p:nvGraphicFramePr>
              <p:xfrm>
                <a:off x="2495" y="1391"/>
                <a:ext cx="566" cy="6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353" r:id="rId11" imgW="165140" imgH="228961" progId="Equation.3">
                        <p:embed/>
                      </p:oleObj>
                    </mc:Choice>
                    <mc:Fallback>
                      <p:oleObj r:id="rId11" imgW="165140" imgH="228961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95" y="1391"/>
                              <a:ext cx="566" cy="6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112" name="自由曲线 699"/>
                <p:cNvSpPr>
                  <a:spLocks/>
                </p:cNvSpPr>
                <p:nvPr/>
              </p:nvSpPr>
              <p:spPr bwMode="auto">
                <a:xfrm>
                  <a:off x="870" y="381"/>
                  <a:ext cx="2669" cy="268"/>
                </a:xfrm>
                <a:custGeom>
                  <a:avLst/>
                  <a:gdLst>
                    <a:gd name="T0" fmla="*/ 2669 w 21600"/>
                    <a:gd name="T1" fmla="*/ 150 h 21600"/>
                    <a:gd name="T2" fmla="*/ 2565 w 21600"/>
                    <a:gd name="T3" fmla="*/ 109 h 21600"/>
                    <a:gd name="T4" fmla="*/ 2460 w 21600"/>
                    <a:gd name="T5" fmla="*/ 88 h 21600"/>
                    <a:gd name="T6" fmla="*/ 2356 w 21600"/>
                    <a:gd name="T7" fmla="*/ 46 h 21600"/>
                    <a:gd name="T8" fmla="*/ 2252 w 21600"/>
                    <a:gd name="T9" fmla="*/ 46 h 21600"/>
                    <a:gd name="T10" fmla="*/ 2148 w 21600"/>
                    <a:gd name="T11" fmla="*/ 25 h 21600"/>
                    <a:gd name="T12" fmla="*/ 2023 w 21600"/>
                    <a:gd name="T13" fmla="*/ 25 h 21600"/>
                    <a:gd name="T14" fmla="*/ 1918 w 21600"/>
                    <a:gd name="T15" fmla="*/ 25 h 21600"/>
                    <a:gd name="T16" fmla="*/ 1814 w 21600"/>
                    <a:gd name="T17" fmla="*/ 4 h 21600"/>
                    <a:gd name="T18" fmla="*/ 1710 w 21600"/>
                    <a:gd name="T19" fmla="*/ 4 h 21600"/>
                    <a:gd name="T20" fmla="*/ 1606 w 21600"/>
                    <a:gd name="T21" fmla="*/ 25 h 21600"/>
                    <a:gd name="T22" fmla="*/ 1501 w 21600"/>
                    <a:gd name="T23" fmla="*/ 46 h 21600"/>
                    <a:gd name="T24" fmla="*/ 1397 w 21600"/>
                    <a:gd name="T25" fmla="*/ 88 h 21600"/>
                    <a:gd name="T26" fmla="*/ 1293 w 21600"/>
                    <a:gd name="T27" fmla="*/ 130 h 21600"/>
                    <a:gd name="T28" fmla="*/ 1168 w 21600"/>
                    <a:gd name="T29" fmla="*/ 171 h 21600"/>
                    <a:gd name="T30" fmla="*/ 1064 w 21600"/>
                    <a:gd name="T31" fmla="*/ 213 h 21600"/>
                    <a:gd name="T32" fmla="*/ 938 w 21600"/>
                    <a:gd name="T33" fmla="*/ 234 h 21600"/>
                    <a:gd name="T34" fmla="*/ 834 w 21600"/>
                    <a:gd name="T35" fmla="*/ 234 h 21600"/>
                    <a:gd name="T36" fmla="*/ 730 w 21600"/>
                    <a:gd name="T37" fmla="*/ 234 h 21600"/>
                    <a:gd name="T38" fmla="*/ 626 w 21600"/>
                    <a:gd name="T39" fmla="*/ 255 h 21600"/>
                    <a:gd name="T40" fmla="*/ 521 w 21600"/>
                    <a:gd name="T41" fmla="*/ 255 h 21600"/>
                    <a:gd name="T42" fmla="*/ 417 w 21600"/>
                    <a:gd name="T43" fmla="*/ 255 h 21600"/>
                    <a:gd name="T44" fmla="*/ 313 w 21600"/>
                    <a:gd name="T45" fmla="*/ 255 h 21600"/>
                    <a:gd name="T46" fmla="*/ 209 w 21600"/>
                    <a:gd name="T47" fmla="*/ 255 h 21600"/>
                    <a:gd name="T48" fmla="*/ 104 w 21600"/>
                    <a:gd name="T49" fmla="*/ 255 h 21600"/>
                    <a:gd name="T50" fmla="*/ 0 w 21600"/>
                    <a:gd name="T51" fmla="*/ 192 h 2160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21600" h="21600">
                      <a:moveTo>
                        <a:pt x="21600" y="12089"/>
                      </a:moveTo>
                      <a:cubicBezTo>
                        <a:pt x="21446" y="11444"/>
                        <a:pt x="21098" y="9752"/>
                        <a:pt x="20758" y="8785"/>
                      </a:cubicBezTo>
                      <a:cubicBezTo>
                        <a:pt x="20418" y="7817"/>
                        <a:pt x="20248" y="8140"/>
                        <a:pt x="19908" y="7092"/>
                      </a:cubicBezTo>
                      <a:cubicBezTo>
                        <a:pt x="19568" y="6044"/>
                        <a:pt x="19406" y="4352"/>
                        <a:pt x="19066" y="3707"/>
                      </a:cubicBezTo>
                      <a:cubicBezTo>
                        <a:pt x="18727" y="3062"/>
                        <a:pt x="18565" y="4029"/>
                        <a:pt x="18225" y="3707"/>
                      </a:cubicBezTo>
                      <a:cubicBezTo>
                        <a:pt x="17885" y="3385"/>
                        <a:pt x="17755" y="2337"/>
                        <a:pt x="17383" y="2014"/>
                      </a:cubicBezTo>
                      <a:cubicBezTo>
                        <a:pt x="17011" y="1692"/>
                        <a:pt x="16744" y="2014"/>
                        <a:pt x="16371" y="2014"/>
                      </a:cubicBezTo>
                      <a:cubicBezTo>
                        <a:pt x="15999" y="2014"/>
                        <a:pt x="15862" y="2337"/>
                        <a:pt x="15522" y="2014"/>
                      </a:cubicBezTo>
                      <a:cubicBezTo>
                        <a:pt x="15182" y="1692"/>
                        <a:pt x="15020" y="644"/>
                        <a:pt x="14680" y="322"/>
                      </a:cubicBezTo>
                      <a:cubicBezTo>
                        <a:pt x="14340" y="0"/>
                        <a:pt x="14178" y="0"/>
                        <a:pt x="13838" y="322"/>
                      </a:cubicBezTo>
                      <a:cubicBezTo>
                        <a:pt x="13498" y="644"/>
                        <a:pt x="13337" y="1370"/>
                        <a:pt x="12997" y="2014"/>
                      </a:cubicBezTo>
                      <a:cubicBezTo>
                        <a:pt x="12657" y="2659"/>
                        <a:pt x="12487" y="2659"/>
                        <a:pt x="12147" y="3707"/>
                      </a:cubicBezTo>
                      <a:cubicBezTo>
                        <a:pt x="11807" y="4755"/>
                        <a:pt x="11645" y="5722"/>
                        <a:pt x="11305" y="7092"/>
                      </a:cubicBezTo>
                      <a:cubicBezTo>
                        <a:pt x="10965" y="8462"/>
                        <a:pt x="10836" y="9107"/>
                        <a:pt x="10464" y="10477"/>
                      </a:cubicBezTo>
                      <a:cubicBezTo>
                        <a:pt x="10091" y="11847"/>
                        <a:pt x="9824" y="12411"/>
                        <a:pt x="9452" y="13782"/>
                      </a:cubicBezTo>
                      <a:cubicBezTo>
                        <a:pt x="9080" y="15152"/>
                        <a:pt x="8983" y="16119"/>
                        <a:pt x="8610" y="17167"/>
                      </a:cubicBezTo>
                      <a:cubicBezTo>
                        <a:pt x="8238" y="18214"/>
                        <a:pt x="7963" y="18537"/>
                        <a:pt x="7591" y="18859"/>
                      </a:cubicBezTo>
                      <a:cubicBezTo>
                        <a:pt x="7218" y="19182"/>
                        <a:pt x="7089" y="18859"/>
                        <a:pt x="6749" y="18859"/>
                      </a:cubicBezTo>
                      <a:cubicBezTo>
                        <a:pt x="6409" y="18859"/>
                        <a:pt x="6247" y="18537"/>
                        <a:pt x="5907" y="18859"/>
                      </a:cubicBezTo>
                      <a:cubicBezTo>
                        <a:pt x="5567" y="19182"/>
                        <a:pt x="5406" y="20229"/>
                        <a:pt x="5066" y="20552"/>
                      </a:cubicBezTo>
                      <a:cubicBezTo>
                        <a:pt x="4726" y="20874"/>
                        <a:pt x="4556" y="20552"/>
                        <a:pt x="4216" y="20552"/>
                      </a:cubicBezTo>
                      <a:cubicBezTo>
                        <a:pt x="3876" y="20552"/>
                        <a:pt x="3714" y="20552"/>
                        <a:pt x="3374" y="20552"/>
                      </a:cubicBezTo>
                      <a:cubicBezTo>
                        <a:pt x="3034" y="20552"/>
                        <a:pt x="2872" y="20552"/>
                        <a:pt x="2533" y="20552"/>
                      </a:cubicBezTo>
                      <a:cubicBezTo>
                        <a:pt x="2193" y="20552"/>
                        <a:pt x="2031" y="20552"/>
                        <a:pt x="1691" y="20552"/>
                      </a:cubicBezTo>
                      <a:cubicBezTo>
                        <a:pt x="1351" y="20552"/>
                        <a:pt x="1181" y="21600"/>
                        <a:pt x="841" y="20552"/>
                      </a:cubicBezTo>
                      <a:cubicBezTo>
                        <a:pt x="501" y="19504"/>
                        <a:pt x="153" y="16522"/>
                        <a:pt x="0" y="15474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>
                          <a:alpha val="0"/>
                        </a:scheme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graphicFrame>
              <p:nvGraphicFramePr>
                <p:cNvPr id="4113" name="Object 16">
                  <a:hlinkClick r:id="" action="ppaction://ole?verb=1"/>
                </p:cNvPr>
                <p:cNvGraphicFramePr>
                  <a:graphicFrameLocks noChangeAspect="1"/>
                </p:cNvGraphicFramePr>
                <p:nvPr/>
              </p:nvGraphicFramePr>
              <p:xfrm>
                <a:off x="2042" y="0"/>
                <a:ext cx="957" cy="39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354" r:id="rId13" imgW="152580" imgH="177830" progId="Equation.3">
                        <p:embed/>
                      </p:oleObj>
                    </mc:Choice>
                    <mc:Fallback>
                      <p:oleObj r:id="rId13" imgW="152580" imgH="17783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42" y="0"/>
                              <a:ext cx="957" cy="39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bevel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114" name="Arc 17"/>
                <p:cNvSpPr>
                  <a:spLocks/>
                </p:cNvSpPr>
                <p:nvPr/>
              </p:nvSpPr>
              <p:spPr bwMode="auto">
                <a:xfrm rot="12840000" flipV="1">
                  <a:off x="1587" y="1360"/>
                  <a:ext cx="680" cy="453"/>
                </a:xfrm>
                <a:custGeom>
                  <a:avLst/>
                  <a:gdLst>
                    <a:gd name="T0" fmla="*/ 0 w 21600"/>
                    <a:gd name="T1" fmla="*/ 0 h 21600"/>
                    <a:gd name="T2" fmla="*/ 680 w 21600"/>
                    <a:gd name="T3" fmla="*/ 453 h 21600"/>
                    <a:gd name="T4" fmla="*/ 0 w 21600"/>
                    <a:gd name="T5" fmla="*/ 453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solidFill>
                  <a:schemeClr val="bg1">
                    <a:alpha val="0"/>
                  </a:schemeClr>
                </a:solidFill>
                <a:ln w="9525" cap="flat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graphicFrame>
              <p:nvGraphicFramePr>
                <p:cNvPr id="4115" name="Object 18">
                  <a:hlinkClick r:id="" action="ppaction://ole?verb=1"/>
                </p:cNvPr>
                <p:cNvGraphicFramePr>
                  <a:graphicFrameLocks noChangeAspect="1"/>
                </p:cNvGraphicFramePr>
                <p:nvPr/>
              </p:nvGraphicFramePr>
              <p:xfrm>
                <a:off x="1927" y="906"/>
                <a:ext cx="772" cy="5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355" r:id="rId15" imgW="215980" imgH="177760" progId="Equation.3">
                        <p:embed/>
                      </p:oleObj>
                    </mc:Choice>
                    <mc:Fallback>
                      <p:oleObj r:id="rId15" imgW="215980" imgH="17776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27" y="906"/>
                              <a:ext cx="772" cy="5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116" name="直接连接符 96"/>
                <p:cNvSpPr>
                  <a:spLocks noChangeShapeType="1"/>
                </p:cNvSpPr>
                <p:nvPr/>
              </p:nvSpPr>
              <p:spPr bwMode="auto">
                <a:xfrm flipH="1">
                  <a:off x="0" y="1907"/>
                  <a:ext cx="1874" cy="48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</p:grpSp>
        </p:grpSp>
      </p:grpSp>
      <p:sp>
        <p:nvSpPr>
          <p:cNvPr id="4099" name="TextBox 2065"/>
          <p:cNvSpPr>
            <a:spLocks noChangeArrowheads="1"/>
          </p:cNvSpPr>
          <p:nvPr/>
        </p:nvSpPr>
        <p:spPr bwMode="auto">
          <a:xfrm>
            <a:off x="3419475" y="3717925"/>
            <a:ext cx="7556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mtClean="0">
                <a:solidFill>
                  <a:srgbClr val="000000"/>
                </a:solidFill>
                <a:sym typeface="宋体" pitchFamily="2" charset="-122"/>
              </a:rPr>
              <a:t>图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2.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6</a:t>
            </a:r>
            <a:endParaRPr lang="zh-CN" altLang="en-US" smtClean="0">
              <a:solidFill>
                <a:srgbClr val="000000"/>
              </a:solidFill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398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540072" y="2266950"/>
            <a:ext cx="8281029" cy="1181089"/>
            <a:chOff x="0" y="0"/>
            <a:chExt cx="13155" cy="1861"/>
          </a:xfrm>
        </p:grpSpPr>
        <p:sp>
          <p:nvSpPr>
            <p:cNvPr id="5133" name="内容占位符 2"/>
            <p:cNvSpPr>
              <a:spLocks noChangeArrowheads="1"/>
            </p:cNvSpPr>
            <p:nvPr/>
          </p:nvSpPr>
          <p:spPr bwMode="auto">
            <a:xfrm>
              <a:off x="0" y="0"/>
              <a:ext cx="13155" cy="1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</a:pPr>
              <a:r>
                <a:rPr lang="zh-CN" altLang="en-US" sz="2000" b="1" dirty="0" smtClean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在</a:t>
              </a:r>
              <a:r>
                <a:rPr lang="zh-CN" altLang="en-US" sz="2000" i="1" dirty="0" smtClean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z</a:t>
              </a:r>
              <a:r>
                <a:rPr lang="zh-CN" altLang="en-US" sz="2000" b="1" dirty="0" smtClean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平面上从原点0到      引一条射线将</a:t>
              </a:r>
              <a:r>
                <a:rPr lang="zh-CN" altLang="en-US" sz="2000" i="1" dirty="0" smtClean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z</a:t>
              </a:r>
              <a:r>
                <a:rPr lang="zh-CN" altLang="en-US" sz="2000" b="1" dirty="0" smtClean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平面割破得区域</a:t>
              </a:r>
              <a:r>
                <a:rPr lang="zh-CN" altLang="en-US" sz="2000" b="1" dirty="0" smtClean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G。            </a:t>
              </a:r>
              <a:r>
                <a:rPr lang="zh-CN" altLang="en-US" sz="2000" b="1" dirty="0" smtClean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，若z</a:t>
              </a:r>
              <a:r>
                <a:rPr lang="zh-CN" altLang="en-US" sz="2000" b="1" baseline="-25000" dirty="0" smtClean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</a:pPr>
              <a:r>
                <a:rPr lang="zh-CN" altLang="en-US" sz="2000" b="1" dirty="0" smtClean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的幅角</a:t>
              </a:r>
              <a:r>
                <a:rPr lang="zh-CN" altLang="en-US" sz="2000" b="1" dirty="0" smtClean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给定      ，则：           ，可确定z</a:t>
              </a:r>
              <a:r>
                <a:rPr lang="zh-CN" altLang="en-US" sz="2000" b="1" dirty="0" smtClean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的幅角</a:t>
              </a:r>
              <a:r>
                <a:rPr lang="zh-CN" altLang="en-US" sz="2000" b="1" dirty="0" smtClean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:</a:t>
              </a:r>
            </a:p>
          </p:txBody>
        </p:sp>
        <p:graphicFrame>
          <p:nvGraphicFramePr>
            <p:cNvPr id="5134" name="Object 4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3743" y="35"/>
            <a:ext cx="680" cy="5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6" r:id="rId3" imgW="152942" imgH="127271" progId="Equation.3">
                    <p:embed/>
                  </p:oleObj>
                </mc:Choice>
                <mc:Fallback>
                  <p:oleObj r:id="rId3" imgW="152942" imgH="12727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3" y="35"/>
                          <a:ext cx="680" cy="5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5" name="Object 5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10320" y="112"/>
            <a:ext cx="1248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7" r:id="rId5" imgW="534001" imgH="228961" progId="Equation.3">
                    <p:embed/>
                  </p:oleObj>
                </mc:Choice>
                <mc:Fallback>
                  <p:oleObj r:id="rId5" imgW="534001" imgH="22896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20" y="112"/>
                          <a:ext cx="1248" cy="5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6" name="Object 6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2155" y="680"/>
            <a:ext cx="455" cy="6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8" r:id="rId7" imgW="165401" imgH="229322" progId="Equation.3">
                    <p:embed/>
                  </p:oleObj>
                </mc:Choice>
                <mc:Fallback>
                  <p:oleObj r:id="rId7" imgW="165401" imgH="2293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5" y="680"/>
                          <a:ext cx="455" cy="6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7" name="Object 7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3970" y="680"/>
            <a:ext cx="1100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9" r:id="rId9" imgW="470541" imgH="177760" progId="Equation.3">
                    <p:embed/>
                  </p:oleObj>
                </mc:Choice>
                <mc:Fallback>
                  <p:oleObj r:id="rId9" imgW="470541" imgH="1777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" y="680"/>
                          <a:ext cx="1100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8" name="Object 8">
              <a:hlinkClick r:id="" action="ppaction://ole?verb=1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0126631"/>
                </p:ext>
              </p:extLst>
            </p:nvPr>
          </p:nvGraphicFramePr>
          <p:xfrm>
            <a:off x="4665" y="1263"/>
            <a:ext cx="3349" cy="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0" name="Equation" r:id="rId11" imgW="1282680" imgH="228600" progId="Equation.DSMT4">
                    <p:embed/>
                  </p:oleObj>
                </mc:Choice>
                <mc:Fallback>
                  <p:oleObj name="Equation" r:id="rId11" imgW="12826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5" y="1263"/>
                          <a:ext cx="3349" cy="5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3" name="Group 9"/>
          <p:cNvGrpSpPr>
            <a:grpSpLocks/>
          </p:cNvGrpSpPr>
          <p:nvPr/>
        </p:nvGrpSpPr>
        <p:grpSpPr bwMode="auto">
          <a:xfrm>
            <a:off x="584413" y="3501534"/>
            <a:ext cx="7849235" cy="914400"/>
            <a:chOff x="0" y="0"/>
            <a:chExt cx="12361" cy="1440"/>
          </a:xfrm>
        </p:grpSpPr>
        <p:sp>
          <p:nvSpPr>
            <p:cNvPr id="5128" name="Text Box 10"/>
            <p:cNvSpPr txBox="1">
              <a:spLocks noChangeArrowheads="1"/>
            </p:cNvSpPr>
            <p:nvPr/>
          </p:nvSpPr>
          <p:spPr bwMode="auto">
            <a:xfrm>
              <a:off x="0" y="0"/>
              <a:ext cx="12361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r>
                <a:rPr lang="zh-CN" altLang="en-US" b="1" dirty="0" smtClean="0">
                  <a:solidFill>
                    <a:srgbClr val="000000"/>
                  </a:solidFill>
                </a:rPr>
                <a:t>其中                   沿曲线C由z</a:t>
              </a:r>
              <a:r>
                <a:rPr lang="zh-CN" altLang="en-US" b="1" baseline="-25000" dirty="0" smtClean="0">
                  <a:solidFill>
                    <a:srgbClr val="000000"/>
                  </a:solidFill>
                </a:rPr>
                <a:t>0</a:t>
              </a:r>
              <a:r>
                <a:rPr lang="zh-CN" altLang="en-US" b="1" dirty="0" smtClean="0">
                  <a:solidFill>
                    <a:srgbClr val="000000"/>
                  </a:solidFill>
                </a:rPr>
                <a:t>到z的辅角改变量。区域                            为Arg</a:t>
              </a:r>
              <a:r>
                <a:rPr lang="zh-CN" altLang="en-US" b="1" i="1" dirty="0" smtClean="0">
                  <a:solidFill>
                    <a:srgbClr val="000000"/>
                  </a:solidFill>
                </a:rPr>
                <a:t>z</a:t>
              </a:r>
              <a:r>
                <a:rPr lang="zh-CN" altLang="en-US" b="1" dirty="0" smtClean="0">
                  <a:solidFill>
                    <a:srgbClr val="000000"/>
                  </a:solidFill>
                </a:rPr>
                <a:t>的单值区域。同理                           和                               也均为Arg</a:t>
              </a:r>
              <a:r>
                <a:rPr lang="zh-CN" altLang="en-US" b="1" i="1" dirty="0" smtClean="0">
                  <a:solidFill>
                    <a:srgbClr val="000000"/>
                  </a:solidFill>
                </a:rPr>
                <a:t>z</a:t>
              </a:r>
              <a:r>
                <a:rPr lang="zh-CN" altLang="en-US" b="1" dirty="0" smtClean="0">
                  <a:solidFill>
                    <a:srgbClr val="000000"/>
                  </a:solidFill>
                </a:rPr>
                <a:t>的单值区域。</a:t>
              </a:r>
            </a:p>
          </p:txBody>
        </p:sp>
        <p:graphicFrame>
          <p:nvGraphicFramePr>
            <p:cNvPr id="5129" name="Object 11">
              <a:hlinkClick r:id="" action="ppaction://ole?verb=1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6917503"/>
                </p:ext>
              </p:extLst>
            </p:nvPr>
          </p:nvGraphicFramePr>
          <p:xfrm>
            <a:off x="877" y="1"/>
            <a:ext cx="1952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1" name="Equation" r:id="rId13" imgW="761760" imgH="228600" progId="Equation.DSMT4">
                    <p:embed/>
                  </p:oleObj>
                </mc:Choice>
                <mc:Fallback>
                  <p:oleObj name="Equation" r:id="rId13" imgW="7617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7" y="1"/>
                          <a:ext cx="1952" cy="5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" name="Object 12">
              <a:hlinkClick r:id="" action="ppaction://ole?verb=1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522814"/>
                </p:ext>
              </p:extLst>
            </p:nvPr>
          </p:nvGraphicFramePr>
          <p:xfrm>
            <a:off x="8715" y="1"/>
            <a:ext cx="2645" cy="5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2" name="Equation" r:id="rId15" imgW="927000" imgH="177480" progId="Equation.DSMT4">
                    <p:embed/>
                  </p:oleObj>
                </mc:Choice>
                <mc:Fallback>
                  <p:oleObj name="Equation" r:id="rId15" imgW="9270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15" y="1"/>
                          <a:ext cx="2645" cy="5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" name="Object 13">
              <a:hlinkClick r:id="" action="ppaction://ole?verb=1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1691043"/>
                </p:ext>
              </p:extLst>
            </p:nvPr>
          </p:nvGraphicFramePr>
          <p:xfrm>
            <a:off x="3742" y="436"/>
            <a:ext cx="2685" cy="6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3" name="Equation" r:id="rId17" imgW="939600" imgH="228600" progId="Equation.DSMT4">
                    <p:embed/>
                  </p:oleObj>
                </mc:Choice>
                <mc:Fallback>
                  <p:oleObj name="Equation" r:id="rId17" imgW="9396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436"/>
                          <a:ext cx="2685" cy="6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2" name="Object 14">
              <a:hlinkClick r:id="" action="ppaction://ole?verb=1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7640313"/>
                </p:ext>
              </p:extLst>
            </p:nvPr>
          </p:nvGraphicFramePr>
          <p:xfrm>
            <a:off x="6902" y="436"/>
            <a:ext cx="3042" cy="6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4" name="Equation" r:id="rId19" imgW="1066680" imgH="228600" progId="Equation.DSMT4">
                    <p:embed/>
                  </p:oleObj>
                </mc:Choice>
                <mc:Fallback>
                  <p:oleObj name="Equation" r:id="rId19" imgW="10666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02" y="436"/>
                          <a:ext cx="3042" cy="6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4" name="Group 15"/>
          <p:cNvGrpSpPr>
            <a:grpSpLocks/>
          </p:cNvGrpSpPr>
          <p:nvPr/>
        </p:nvGrpSpPr>
        <p:grpSpPr bwMode="auto">
          <a:xfrm>
            <a:off x="539750" y="1272537"/>
            <a:ext cx="8335010" cy="923600"/>
            <a:chOff x="0" y="4"/>
            <a:chExt cx="13125" cy="1456"/>
          </a:xfrm>
        </p:grpSpPr>
        <p:sp>
          <p:nvSpPr>
            <p:cNvPr id="5125" name="TextBox 3"/>
            <p:cNvSpPr>
              <a:spLocks noChangeArrowheads="1"/>
            </p:cNvSpPr>
            <p:nvPr/>
          </p:nvSpPr>
          <p:spPr bwMode="auto">
            <a:xfrm>
              <a:off x="0" y="4"/>
              <a:ext cx="13125" cy="1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r>
                <a:rPr lang="zh-CN" altLang="en-US" b="1" dirty="0" smtClean="0">
                  <a:solidFill>
                    <a:srgbClr val="0000FF"/>
                  </a:solidFill>
                  <a:sym typeface="宋体" pitchFamily="2" charset="-122"/>
                </a:rPr>
                <a:t>定义</a:t>
              </a:r>
              <a:r>
                <a:rPr lang="en-US" altLang="zh-CN" b="1" dirty="0" smtClean="0">
                  <a:solidFill>
                    <a:srgbClr val="0000FF"/>
                  </a:solidFill>
                  <a:sym typeface="宋体" pitchFamily="2" charset="-122"/>
                </a:rPr>
                <a:t>2</a:t>
              </a:r>
              <a:r>
                <a:rPr lang="zh-CN" altLang="en-US" b="1" dirty="0" smtClean="0">
                  <a:solidFill>
                    <a:srgbClr val="0000FF"/>
                  </a:solidFill>
                  <a:sym typeface="宋体" pitchFamily="2" charset="-122"/>
                </a:rPr>
                <a:t>     </a:t>
              </a:r>
              <a:r>
                <a:rPr lang="zh-CN" altLang="en-US" b="1" dirty="0" smtClean="0">
                  <a:solidFill>
                    <a:srgbClr val="000000"/>
                  </a:solidFill>
                  <a:sym typeface="宋体" pitchFamily="2" charset="-122"/>
                </a:rPr>
                <a:t> </a:t>
              </a:r>
              <a:r>
                <a:rPr lang="zh-CN" altLang="en-US" b="1" dirty="0" smtClean="0">
                  <a:solidFill>
                    <a:srgbClr val="000000"/>
                  </a:solidFill>
                  <a:sym typeface="宋体" pitchFamily="2" charset="-122"/>
                </a:rPr>
                <a:t>长度为         的任一半开区间含有且只</a:t>
              </a:r>
              <a:r>
                <a:rPr lang="zh-CN" altLang="en-US" b="1" dirty="0" smtClean="0">
                  <a:solidFill>
                    <a:srgbClr val="000000"/>
                  </a:solidFill>
                  <a:sym typeface="宋体" pitchFamily="2" charset="-122"/>
                </a:rPr>
                <a:t>含有幅角</a:t>
              </a:r>
              <a:r>
                <a:rPr lang="zh-CN" altLang="en-US" b="1" dirty="0" smtClean="0">
                  <a:solidFill>
                    <a:srgbClr val="000000"/>
                  </a:solidFill>
                  <a:sym typeface="宋体" pitchFamily="2" charset="-122"/>
                </a:rPr>
                <a:t>的一个值。通过选定这样一种区间，我们可说选择</a:t>
              </a:r>
              <a:r>
                <a:rPr lang="zh-CN" altLang="en-US" b="1" dirty="0" smtClean="0">
                  <a:solidFill>
                    <a:srgbClr val="000000"/>
                  </a:solidFill>
                  <a:sym typeface="宋体" pitchFamily="2" charset="-122"/>
                </a:rPr>
                <a:t>了</a:t>
              </a:r>
              <a:r>
                <a:rPr lang="en-US" altLang="zh-CN" b="1" dirty="0" smtClean="0">
                  <a:solidFill>
                    <a:srgbClr val="000000"/>
                  </a:solidFill>
                  <a:sym typeface="宋体" pitchFamily="2" charset="-122"/>
                </a:rPr>
                <a:t>A</a:t>
              </a:r>
              <a:r>
                <a:rPr lang="zh-CN" altLang="en-US" b="1" dirty="0" smtClean="0">
                  <a:solidFill>
                    <a:srgbClr val="000000"/>
                  </a:solidFill>
                  <a:sym typeface="宋体" pitchFamily="2" charset="-122"/>
                </a:rPr>
                <a:t>rg</a:t>
              </a:r>
              <a:r>
                <a:rPr lang="zh-CN" altLang="en-US" b="1" i="1" dirty="0" smtClean="0">
                  <a:solidFill>
                    <a:srgbClr val="000000"/>
                  </a:solidFill>
                  <a:sym typeface="宋体" pitchFamily="2" charset="-122"/>
                </a:rPr>
                <a:t>z</a:t>
              </a:r>
              <a:r>
                <a:rPr lang="zh-CN" altLang="en-US" b="1" dirty="0" smtClean="0">
                  <a:solidFill>
                    <a:srgbClr val="000000"/>
                  </a:solidFill>
                  <a:sym typeface="宋体" pitchFamily="2" charset="-122"/>
                </a:rPr>
                <a:t> </a:t>
              </a:r>
              <a:r>
                <a:rPr lang="zh-CN" altLang="en-US" b="1" dirty="0" smtClean="0">
                  <a:solidFill>
                    <a:srgbClr val="000000"/>
                  </a:solidFill>
                  <a:sym typeface="宋体" pitchFamily="2" charset="-122"/>
                </a:rPr>
                <a:t>的一个分支。特别在              中选取</a:t>
              </a:r>
              <a:r>
                <a:rPr lang="zh-CN" altLang="en-US" b="1" dirty="0" smtClean="0">
                  <a:solidFill>
                    <a:srgbClr val="000000"/>
                  </a:solidFill>
                  <a:sym typeface="宋体" pitchFamily="2" charset="-122"/>
                </a:rPr>
                <a:t>的</a:t>
              </a:r>
              <a:r>
                <a:rPr lang="en-US" altLang="zh-CN" b="1" dirty="0" smtClean="0">
                  <a:solidFill>
                    <a:srgbClr val="000000"/>
                  </a:solidFill>
                  <a:sym typeface="宋体" pitchFamily="2" charset="-122"/>
                </a:rPr>
                <a:t>A</a:t>
              </a:r>
              <a:r>
                <a:rPr lang="zh-CN" altLang="en-US" b="1" dirty="0" smtClean="0">
                  <a:solidFill>
                    <a:srgbClr val="000000"/>
                  </a:solidFill>
                  <a:sym typeface="宋体" pitchFamily="2" charset="-122"/>
                </a:rPr>
                <a:t>rgz</a:t>
              </a:r>
              <a:r>
                <a:rPr lang="zh-CN" altLang="en-US" b="1" dirty="0" smtClean="0">
                  <a:solidFill>
                    <a:srgbClr val="000000"/>
                  </a:solidFill>
                  <a:sym typeface="宋体" pitchFamily="2" charset="-122"/>
                </a:rPr>
                <a:t>的分支，</a:t>
              </a:r>
              <a:r>
                <a:rPr lang="zh-CN" altLang="en-US" b="1" dirty="0" smtClean="0">
                  <a:solidFill>
                    <a:srgbClr val="000000"/>
                  </a:solidFill>
                  <a:sym typeface="宋体" pitchFamily="2" charset="-122"/>
                </a:rPr>
                <a:t>称为幅角</a:t>
              </a:r>
              <a:r>
                <a:rPr lang="zh-CN" altLang="en-US" b="1" dirty="0" smtClean="0">
                  <a:solidFill>
                    <a:srgbClr val="000000"/>
                  </a:solidFill>
                  <a:sym typeface="宋体" pitchFamily="2" charset="-122"/>
                </a:rPr>
                <a:t>主值.</a:t>
              </a:r>
            </a:p>
          </p:txBody>
        </p:sp>
        <p:graphicFrame>
          <p:nvGraphicFramePr>
            <p:cNvPr id="5126" name="Object 17">
              <a:hlinkClick r:id="" action="ppaction://ole?verb=1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92083780"/>
                </p:ext>
              </p:extLst>
            </p:nvPr>
          </p:nvGraphicFramePr>
          <p:xfrm>
            <a:off x="8504" y="440"/>
            <a:ext cx="1097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5" r:id="rId21" imgW="419867" imgH="216065" progId="Equation.3">
                    <p:embed/>
                  </p:oleObj>
                </mc:Choice>
                <mc:Fallback>
                  <p:oleObj r:id="rId21" imgW="419867" imgH="216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04" y="440"/>
                          <a:ext cx="1097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7" name="Object 18">
              <a:hlinkClick r:id="" action="ppaction://ole?verb=1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382933"/>
                </p:ext>
              </p:extLst>
            </p:nvPr>
          </p:nvGraphicFramePr>
          <p:xfrm>
            <a:off x="2741" y="38"/>
            <a:ext cx="66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6" r:id="rId23" imgW="229322" imgH="178041" progId="Equation.3">
                    <p:embed/>
                  </p:oleObj>
                </mc:Choice>
                <mc:Fallback>
                  <p:oleObj r:id="rId23" imgW="229322" imgH="17804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1" y="38"/>
                          <a:ext cx="660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bevel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4349" name="Picture 13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162003"/>
            <a:ext cx="25781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97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68313" y="981075"/>
            <a:ext cx="7848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zh-CN" b="1" smtClean="0">
              <a:solidFill>
                <a:srgbClr val="000000"/>
              </a:solidFill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74650" y="979488"/>
            <a:ext cx="8445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定义3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zh-CN" altLang="en-US" b="1" dirty="0" smtClean="0">
                <a:solidFill>
                  <a:srgbClr val="000000"/>
                </a:solidFill>
              </a:rPr>
              <a:t>  用来</a:t>
            </a:r>
            <a:r>
              <a:rPr lang="zh-CN" altLang="en-US" b="1" dirty="0" smtClean="0">
                <a:solidFill>
                  <a:srgbClr val="000000"/>
                </a:solidFill>
              </a:rPr>
              <a:t>割破z平面，借以区分出多值函数              的单值（解析）的分支的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srgbClr val="000000"/>
                </a:solidFill>
              </a:rPr>
              <a:t>割线，称为        的支割线。（一般支割线为某些联系的支点）</a:t>
            </a:r>
          </a:p>
        </p:txBody>
      </p:sp>
      <p:sp>
        <p:nvSpPr>
          <p:cNvPr id="6148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73238"/>
            <a:ext cx="6400800" cy="79216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.                </a:t>
            </a:r>
            <a:r>
              <a:rPr lang="zh-CN" sz="2400" b="1" dirty="0" smtClean="0">
                <a:solidFill>
                  <a:srgbClr val="FF0000"/>
                </a:solidFill>
              </a:rPr>
              <a:t>的单值解析分支 </a:t>
            </a:r>
          </a:p>
        </p:txBody>
      </p:sp>
      <p:graphicFrame>
        <p:nvGraphicFramePr>
          <p:cNvPr id="6149" name="Object 5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779534"/>
              </p:ext>
            </p:extLst>
          </p:nvPr>
        </p:nvGraphicFramePr>
        <p:xfrm>
          <a:off x="899592" y="1762125"/>
          <a:ext cx="9366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Equation" r:id="rId3" imgW="495000" imgH="228600" progId="Equation.DSMT4">
                  <p:embed/>
                </p:oleObj>
              </mc:Choice>
              <mc:Fallback>
                <p:oleObj name="Equation" r:id="rId3" imgW="495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762125"/>
                        <a:ext cx="93662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931863" y="2528888"/>
            <a:ext cx="66659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zh-CN" b="1" smtClean="0">
              <a:solidFill>
                <a:srgbClr val="000000"/>
              </a:solidFill>
            </a:endParaRP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5085507" y="975643"/>
            <a:ext cx="7826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b="1" i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w=f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en-US" altLang="zh-CN" b="1" i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z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1619250" y="1270000"/>
            <a:ext cx="5016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b="1" i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en-US" altLang="zh-CN" b="1" i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z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6163" name="Rectangle 8"/>
          <p:cNvSpPr>
            <a:spLocks noChangeArrowheads="1"/>
          </p:cNvSpPr>
          <p:nvPr/>
        </p:nvSpPr>
        <p:spPr bwMode="auto">
          <a:xfrm>
            <a:off x="234950" y="5921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zh-CN" smtClean="0">
              <a:solidFill>
                <a:srgbClr val="000000"/>
              </a:solidFill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1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1555661" y="3490305"/>
            <a:ext cx="1764000" cy="176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prstClr val="black"/>
                </a:solidFill>
              </a:ln>
              <a:noFill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132211" y="4372305"/>
            <a:ext cx="2808312" cy="116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404" y="105923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endParaRPr lang="en-US" altLang="zh-CN" smtClean="0">
              <a:solidFill>
                <a:prstClr val="black"/>
              </a:solidFill>
              <a:latin typeface="Arial" pitchFamily="34" charset="0"/>
              <a:cs typeface="宋体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5804" y="5925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2428355" y="2782860"/>
            <a:ext cx="9306" cy="282512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 flipV="1">
            <a:off x="1195301" y="3087700"/>
            <a:ext cx="1233054" cy="129624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 rot="446597">
            <a:off x="1415234" y="3481632"/>
            <a:ext cx="996131" cy="841335"/>
            <a:chOff x="3457854" y="4077072"/>
            <a:chExt cx="1477635" cy="1479612"/>
          </a:xfrm>
        </p:grpSpPr>
        <p:cxnSp>
          <p:nvCxnSpPr>
            <p:cNvPr id="24" name="直接连接符 23"/>
            <p:cNvCxnSpPr/>
            <p:nvPr/>
          </p:nvCxnSpPr>
          <p:spPr>
            <a:xfrm flipH="1">
              <a:off x="3457854" y="40770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3610254" y="42294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3762654" y="43818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3915054" y="45342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4067454" y="46866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4219854" y="48390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372254" y="49914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4524654" y="51438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4677054" y="52962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4829454" y="54486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 rot="19925987">
            <a:off x="2533077" y="4146867"/>
            <a:ext cx="1078197" cy="532191"/>
            <a:chOff x="3457854" y="4077072"/>
            <a:chExt cx="1477635" cy="1479612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3457854" y="40770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3610254" y="42294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3762654" y="43818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H="1">
              <a:off x="3915054" y="45342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4067454" y="46866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4219854" y="48390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>
              <a:off x="4372254" y="49914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4524654" y="51438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4677054" y="52962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H="1">
              <a:off x="4829454" y="54486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弧形 76"/>
          <p:cNvSpPr/>
          <p:nvPr/>
        </p:nvSpPr>
        <p:spPr>
          <a:xfrm>
            <a:off x="2250203" y="4076273"/>
            <a:ext cx="567146" cy="655236"/>
          </a:xfrm>
          <a:prstGeom prst="arc">
            <a:avLst>
              <a:gd name="adj1" fmla="val 12604278"/>
              <a:gd name="adj2" fmla="val 21168163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prstClr val="black"/>
                </a:solidFill>
              </a:ln>
              <a:noFill/>
            </a:endParaRPr>
          </a:p>
        </p:txBody>
      </p:sp>
      <p:graphicFrame>
        <p:nvGraphicFramePr>
          <p:cNvPr id="80" name="对象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839907"/>
              </p:ext>
            </p:extLst>
          </p:nvPr>
        </p:nvGraphicFramePr>
        <p:xfrm>
          <a:off x="2128577" y="4404234"/>
          <a:ext cx="238125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Equation" r:id="rId3" imgW="152280" imgH="177480" progId="Equation.DSMT4">
                  <p:embed/>
                </p:oleObj>
              </mc:Choice>
              <mc:Fallback>
                <p:oleObj name="Equation" r:id="rId3" imgW="152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577" y="4404234"/>
                        <a:ext cx="238125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 rot="2674900">
                <a:off x="1098773" y="3091325"/>
                <a:ext cx="1030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𝜃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𝑛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4900">
                <a:off x="1098773" y="3091325"/>
                <a:ext cx="1030315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3673126" y="4348864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zh-CN" altLang="en-US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126" y="4348864"/>
                <a:ext cx="36798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467214" y="2695393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zh-CN" altLang="en-US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214" y="2695393"/>
                <a:ext cx="375423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2523495" y="3816140"/>
                <a:ext cx="6390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𝑛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495" y="3816140"/>
                <a:ext cx="639021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1433761" y="5209754"/>
                <a:ext cx="947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zh-CN" alt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𝜌</m:t>
                          </m:r>
                          <m:r>
                            <a:rPr lang="en-US" altLang="zh-CN" i="1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e>
                        <m:sub/>
                        <m:sup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61" y="5209754"/>
                <a:ext cx="947268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椭圆 93"/>
          <p:cNvSpPr/>
          <p:nvPr/>
        </p:nvSpPr>
        <p:spPr>
          <a:xfrm>
            <a:off x="5861075" y="3498917"/>
            <a:ext cx="1764000" cy="176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prstClr val="black"/>
                </a:solidFill>
              </a:ln>
              <a:noFill/>
            </a:endParaRPr>
          </a:p>
        </p:txBody>
      </p:sp>
      <p:cxnSp>
        <p:nvCxnSpPr>
          <p:cNvPr id="95" name="直接连接符 94"/>
          <p:cNvCxnSpPr/>
          <p:nvPr/>
        </p:nvCxnSpPr>
        <p:spPr>
          <a:xfrm flipV="1">
            <a:off x="5437625" y="4380917"/>
            <a:ext cx="2808312" cy="116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V="1">
            <a:off x="6733769" y="2791472"/>
            <a:ext cx="9306" cy="282512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flipV="1">
            <a:off x="6733769" y="3125696"/>
            <a:ext cx="1244771" cy="12668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组合 108"/>
          <p:cNvGrpSpPr/>
          <p:nvPr/>
        </p:nvGrpSpPr>
        <p:grpSpPr>
          <a:xfrm rot="19925987">
            <a:off x="6838491" y="4155479"/>
            <a:ext cx="1078197" cy="532191"/>
            <a:chOff x="3457854" y="4077072"/>
            <a:chExt cx="1477635" cy="1479612"/>
          </a:xfrm>
        </p:grpSpPr>
        <p:cxnSp>
          <p:nvCxnSpPr>
            <p:cNvPr id="110" name="直接连接符 109"/>
            <p:cNvCxnSpPr/>
            <p:nvPr/>
          </p:nvCxnSpPr>
          <p:spPr>
            <a:xfrm flipH="1">
              <a:off x="3457854" y="40770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flipH="1">
              <a:off x="3610254" y="42294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flipH="1">
              <a:off x="3762654" y="43818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flipH="1">
              <a:off x="3915054" y="45342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flipH="1">
              <a:off x="4067454" y="46866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flipH="1">
              <a:off x="4219854" y="48390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flipH="1">
              <a:off x="4372254" y="49914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H="1">
              <a:off x="4524654" y="51438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flipH="1">
              <a:off x="4677054" y="52962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flipH="1">
              <a:off x="4829454" y="54486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弧形 119"/>
          <p:cNvSpPr/>
          <p:nvPr/>
        </p:nvSpPr>
        <p:spPr>
          <a:xfrm>
            <a:off x="6555617" y="4084885"/>
            <a:ext cx="567146" cy="655236"/>
          </a:xfrm>
          <a:prstGeom prst="arc">
            <a:avLst>
              <a:gd name="adj1" fmla="val 17871592"/>
              <a:gd name="adj2" fmla="val 21168163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prstClr val="black"/>
                </a:solidFill>
              </a:ln>
              <a:noFill/>
            </a:endParaRPr>
          </a:p>
        </p:txBody>
      </p:sp>
      <p:graphicFrame>
        <p:nvGraphicFramePr>
          <p:cNvPr id="121" name="对象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55270"/>
              </p:ext>
            </p:extLst>
          </p:nvPr>
        </p:nvGraphicFramePr>
        <p:xfrm>
          <a:off x="6433991" y="4412846"/>
          <a:ext cx="238125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Equation" r:id="rId12" imgW="152280" imgH="177480" progId="Equation.DSMT4">
                  <p:embed/>
                </p:oleObj>
              </mc:Choice>
              <mc:Fallback>
                <p:oleObj name="Equation" r:id="rId12" imgW="152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3991" y="4412846"/>
                        <a:ext cx="238125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" name="组合 97"/>
          <p:cNvGrpSpPr/>
          <p:nvPr/>
        </p:nvGrpSpPr>
        <p:grpSpPr>
          <a:xfrm rot="585384" flipH="1">
            <a:off x="6786521" y="3222672"/>
            <a:ext cx="844086" cy="1253194"/>
            <a:chOff x="3457854" y="4077072"/>
            <a:chExt cx="1477635" cy="1479612"/>
          </a:xfrm>
        </p:grpSpPr>
        <p:cxnSp>
          <p:nvCxnSpPr>
            <p:cNvPr id="99" name="直接连接符 98"/>
            <p:cNvCxnSpPr/>
            <p:nvPr/>
          </p:nvCxnSpPr>
          <p:spPr>
            <a:xfrm flipH="1">
              <a:off x="3457854" y="40770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flipH="1">
              <a:off x="3610254" y="42294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3762654" y="43818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flipH="1">
              <a:off x="3915054" y="45342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flipH="1">
              <a:off x="4067454" y="46866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flipH="1">
              <a:off x="4219854" y="48390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H="1">
              <a:off x="4372254" y="49914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flipH="1">
              <a:off x="4524654" y="51438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 flipH="1">
              <a:off x="4677054" y="52962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flipH="1">
              <a:off x="4829454" y="54486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 rot="18919054">
                <a:off x="6985738" y="3100349"/>
                <a:ext cx="956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𝜑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19054">
                <a:off x="6985738" y="3100349"/>
                <a:ext cx="95691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7978540" y="4357476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zh-CN" altLang="en-US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540" y="4357476"/>
                <a:ext cx="386644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6772628" y="2704005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zh-CN" altLang="en-US" b="1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628" y="2704005"/>
                <a:ext cx="375423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7067771" y="4015177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771" y="4015177"/>
                <a:ext cx="501996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6882520" y="5222916"/>
                <a:ext cx="947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𝜌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zh-CN" altLang="en-US" i="1">
                          <a:solidFill>
                            <a:prstClr val="black"/>
                          </a:solidFill>
                          <a:latin typeface="Cambria Math"/>
                        </a:rPr>
                        <m:t>𝜌</m:t>
                      </m:r>
                      <m:r>
                        <a:rPr lang="en-US" altLang="zh-CN" i="1" baseline="-2500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520" y="5222916"/>
                <a:ext cx="947268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1" name="椭圆 2050"/>
          <p:cNvSpPr/>
          <p:nvPr/>
        </p:nvSpPr>
        <p:spPr>
          <a:xfrm>
            <a:off x="2861981" y="2996480"/>
            <a:ext cx="352807" cy="2439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9525">
                <a:solidFill>
                  <a:prstClr val="black"/>
                </a:solidFill>
              </a:ln>
              <a:noFill/>
            </a:endParaRPr>
          </a:p>
        </p:txBody>
      </p:sp>
      <p:sp>
        <p:nvSpPr>
          <p:cNvPr id="2052" name="TextBox 2051"/>
          <p:cNvSpPr txBox="1"/>
          <p:nvPr/>
        </p:nvSpPr>
        <p:spPr>
          <a:xfrm>
            <a:off x="2905338" y="2887645"/>
            <a:ext cx="24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20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7139221" y="2990220"/>
            <a:ext cx="352807" cy="2439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9525">
                <a:solidFill>
                  <a:prstClr val="black"/>
                </a:solidFill>
              </a:ln>
              <a:noFill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166953" y="2881385"/>
            <a:ext cx="24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20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9" name="直接连接符 138"/>
          <p:cNvCxnSpPr/>
          <p:nvPr/>
        </p:nvCxnSpPr>
        <p:spPr>
          <a:xfrm>
            <a:off x="3940523" y="3976285"/>
            <a:ext cx="1497102" cy="0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flipH="1" flipV="1">
            <a:off x="3857119" y="3653836"/>
            <a:ext cx="1506969" cy="372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8" name="TextBox 2057"/>
              <p:cNvSpPr txBox="1"/>
              <p:nvPr/>
            </p:nvSpPr>
            <p:spPr>
              <a:xfrm>
                <a:off x="4216813" y="3291840"/>
                <a:ext cx="960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58" name="TextBox 20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13" y="3291840"/>
                <a:ext cx="960519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4212401" y="4042412"/>
                <a:ext cx="1023998" cy="372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𝑤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deg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rad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401" y="4042412"/>
                <a:ext cx="1023998" cy="372346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6" name="TextBox 2065"/>
          <p:cNvSpPr txBox="1"/>
          <p:nvPr/>
        </p:nvSpPr>
        <p:spPr>
          <a:xfrm>
            <a:off x="4311645" y="6021288"/>
            <a:ext cx="75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图 </a:t>
            </a:r>
            <a:r>
              <a:rPr lang="en-US" altLang="zh-CN" dirty="0" smtClean="0">
                <a:solidFill>
                  <a:prstClr val="black"/>
                </a:solidFill>
              </a:rPr>
              <a:t>2.2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5" name="Text Box 3"/>
          <p:cNvSpPr txBox="1">
            <a:spLocks noChangeArrowheads="1"/>
          </p:cNvSpPr>
          <p:nvPr/>
        </p:nvSpPr>
        <p:spPr bwMode="auto">
          <a:xfrm>
            <a:off x="374650" y="979488"/>
            <a:ext cx="84455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定义3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   用来割破z平面，借以区分出多值函数              的单值（解析）分支的割线，称为        的支割线。（一般支割线为某些联系的支点）</a:t>
            </a:r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508" y="908720"/>
            <a:ext cx="9017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858" y="1268760"/>
            <a:ext cx="6159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6" name="Picture 10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71" y="1762472"/>
            <a:ext cx="649922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585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68313" y="981075"/>
            <a:ext cx="7848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zh-CN" b="1" smtClean="0">
              <a:solidFill>
                <a:srgbClr val="000000"/>
              </a:solidFill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74650" y="979488"/>
            <a:ext cx="8445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定义3</a:t>
            </a:r>
            <a:r>
              <a:rPr lang="zh-CN" altLang="en-US" b="1" dirty="0" smtClean="0">
                <a:solidFill>
                  <a:srgbClr val="000000"/>
                </a:solidFill>
              </a:rPr>
              <a:t>   用来割破z平面，借以区分出多值函数              的单值（解析）的分支的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srgbClr val="000000"/>
                </a:solidFill>
              </a:rPr>
              <a:t>割线，称为        的支割线。（一般支割线为某些联系的支点）</a:t>
            </a:r>
          </a:p>
        </p:txBody>
      </p:sp>
      <p:sp>
        <p:nvSpPr>
          <p:cNvPr id="6148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73238"/>
            <a:ext cx="6400800" cy="79216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.                </a:t>
            </a:r>
            <a:r>
              <a:rPr lang="zh-CN" sz="2400" b="1" dirty="0" smtClean="0">
                <a:solidFill>
                  <a:srgbClr val="FF0000"/>
                </a:solidFill>
              </a:rPr>
              <a:t>的单值解析分支 </a:t>
            </a:r>
          </a:p>
        </p:txBody>
      </p:sp>
      <p:graphicFrame>
        <p:nvGraphicFramePr>
          <p:cNvPr id="6149" name="Object 5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089196"/>
              </p:ext>
            </p:extLst>
          </p:nvPr>
        </p:nvGraphicFramePr>
        <p:xfrm>
          <a:off x="899592" y="1762125"/>
          <a:ext cx="9366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2" name="Equation" r:id="rId3" imgW="495000" imgH="228600" progId="Equation.DSMT4">
                  <p:embed/>
                </p:oleObj>
              </mc:Choice>
              <mc:Fallback>
                <p:oleObj name="Equation" r:id="rId3" imgW="495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762125"/>
                        <a:ext cx="93662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931863" y="2528888"/>
            <a:ext cx="66659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zh-CN" b="1" smtClean="0">
              <a:solidFill>
                <a:srgbClr val="000000"/>
              </a:solidFill>
            </a:endParaRP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719138" y="2528888"/>
            <a:ext cx="7813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b="1" smtClean="0">
                <a:solidFill>
                  <a:srgbClr val="000000"/>
                </a:solidFill>
              </a:rPr>
              <a:t>设</a:t>
            </a:r>
          </a:p>
        </p:txBody>
      </p:sp>
      <p:graphicFrame>
        <p:nvGraphicFramePr>
          <p:cNvPr id="6152" name="Object 8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187450" y="2276475"/>
          <a:ext cx="510857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3" r:id="rId5" imgW="2718710" imgH="330250" progId="Equation.3">
                  <p:embed/>
                </p:oleObj>
              </mc:Choice>
              <mc:Fallback>
                <p:oleObj r:id="rId5" imgW="2718710" imgH="3302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276475"/>
                        <a:ext cx="510857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679450" y="3032125"/>
            <a:ext cx="80692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srgbClr val="000000"/>
                </a:solidFill>
              </a:rPr>
              <a:t>它的多值性由</a:t>
            </a:r>
            <a:r>
              <a:rPr lang="zh-CN" altLang="en-US" b="1" dirty="0">
                <a:solidFill>
                  <a:srgbClr val="000000"/>
                </a:solidFill>
              </a:rPr>
              <a:t>幅</a:t>
            </a:r>
            <a:r>
              <a:rPr lang="zh-CN" altLang="en-US" b="1" dirty="0" smtClean="0">
                <a:solidFill>
                  <a:srgbClr val="000000"/>
                </a:solidFill>
              </a:rPr>
              <a:t>角的多值引起，如果割破平面定了幅角，则        的值也随之确定。以n=3为例说明。</a:t>
            </a:r>
          </a:p>
        </p:txBody>
      </p:sp>
      <p:graphicFrame>
        <p:nvGraphicFramePr>
          <p:cNvPr id="6154" name="Object 10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209209"/>
              </p:ext>
            </p:extLst>
          </p:nvPr>
        </p:nvGraphicFramePr>
        <p:xfrm>
          <a:off x="6804496" y="2982913"/>
          <a:ext cx="4318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4" r:id="rId7" imgW="241867" imgH="216236" progId="Equation.3">
                  <p:embed/>
                </p:oleObj>
              </mc:Choice>
              <mc:Fallback>
                <p:oleObj r:id="rId7" imgW="241867" imgH="216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496" y="2982913"/>
                        <a:ext cx="43180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5085507" y="975643"/>
            <a:ext cx="7826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b="1" i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w=f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en-US" altLang="zh-CN" b="1" i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z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1619250" y="1270000"/>
            <a:ext cx="5016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b="1" i="1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f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en-US" altLang="zh-CN" b="1" i="1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z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5651500" y="3789363"/>
            <a:ext cx="2305050" cy="2087562"/>
            <a:chOff x="0" y="0"/>
            <a:chExt cx="3628" cy="3288"/>
          </a:xfrm>
        </p:grpSpPr>
        <p:sp>
          <p:nvSpPr>
            <p:cNvPr id="6217" name="直接连接符 12"/>
            <p:cNvSpPr>
              <a:spLocks noChangeShapeType="1"/>
            </p:cNvSpPr>
            <p:nvPr/>
          </p:nvSpPr>
          <p:spPr bwMode="auto">
            <a:xfrm flipV="1">
              <a:off x="0" y="1849"/>
              <a:ext cx="3629" cy="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endParaRPr lang="zh-CN" altLang="en-US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218" name="直接连接符 15"/>
            <p:cNvSpPr>
              <a:spLocks noChangeShapeType="1"/>
            </p:cNvSpPr>
            <p:nvPr/>
          </p:nvSpPr>
          <p:spPr bwMode="auto">
            <a:xfrm flipV="1">
              <a:off x="1675" y="0"/>
              <a:ext cx="13" cy="3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endParaRPr lang="zh-CN" altLang="en-US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aphicFrame>
        <p:nvGraphicFramePr>
          <p:cNvPr id="6158" name="Object 16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476375" y="5013325"/>
          <a:ext cx="2159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5" r:id="rId9" imgW="127020" imgH="140011" progId="Equation.3">
                  <p:embed/>
                </p:oleObj>
              </mc:Choice>
              <mc:Fallback>
                <p:oleObj r:id="rId9" imgW="127020" imgH="14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013325"/>
                        <a:ext cx="215900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bevel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9" name="Group 17"/>
          <p:cNvGrpSpPr>
            <a:grpSpLocks/>
          </p:cNvGrpSpPr>
          <p:nvPr/>
        </p:nvGrpSpPr>
        <p:grpSpPr bwMode="auto">
          <a:xfrm>
            <a:off x="468313" y="4581525"/>
            <a:ext cx="1289050" cy="722313"/>
            <a:chOff x="0" y="0"/>
            <a:chExt cx="2030" cy="1138"/>
          </a:xfrm>
        </p:grpSpPr>
        <p:sp>
          <p:nvSpPr>
            <p:cNvPr id="6205" name="直接连接符 6"/>
            <p:cNvSpPr>
              <a:spLocks noChangeShapeType="1"/>
            </p:cNvSpPr>
            <p:nvPr/>
          </p:nvSpPr>
          <p:spPr bwMode="auto">
            <a:xfrm flipH="1">
              <a:off x="0" y="491"/>
              <a:ext cx="20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endParaRPr lang="zh-CN" altLang="en-US" smtClean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6206" name="组合 7"/>
            <p:cNvGrpSpPr>
              <a:grpSpLocks/>
            </p:cNvGrpSpPr>
            <p:nvPr/>
          </p:nvGrpSpPr>
          <p:grpSpPr bwMode="auto">
            <a:xfrm rot="-2040000">
              <a:off x="149" y="0"/>
              <a:ext cx="1708" cy="1139"/>
              <a:chOff x="0" y="0"/>
              <a:chExt cx="1477635" cy="1479612"/>
            </a:xfrm>
          </p:grpSpPr>
          <p:sp>
            <p:nvSpPr>
              <p:cNvPr id="6207" name="直接连接符 8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106035" cy="1080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endParaRPr lang="zh-CN" altLang="en-US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208" name="直接连接符 9"/>
              <p:cNvSpPr>
                <a:spLocks noChangeShapeType="1"/>
              </p:cNvSpPr>
              <p:nvPr/>
            </p:nvSpPr>
            <p:spPr bwMode="auto">
              <a:xfrm flipH="1">
                <a:off x="152400" y="152400"/>
                <a:ext cx="106035" cy="1080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endParaRPr lang="zh-CN" altLang="en-US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209" name="直接连接符 10"/>
              <p:cNvSpPr>
                <a:spLocks noChangeShapeType="1"/>
              </p:cNvSpPr>
              <p:nvPr/>
            </p:nvSpPr>
            <p:spPr bwMode="auto">
              <a:xfrm flipH="1">
                <a:off x="304800" y="304800"/>
                <a:ext cx="106035" cy="1080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endParaRPr lang="zh-CN" altLang="en-US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210" name="直接连接符 11"/>
              <p:cNvSpPr>
                <a:spLocks noChangeShapeType="1"/>
              </p:cNvSpPr>
              <p:nvPr/>
            </p:nvSpPr>
            <p:spPr bwMode="auto">
              <a:xfrm flipH="1">
                <a:off x="457200" y="457200"/>
                <a:ext cx="106035" cy="1080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endParaRPr lang="zh-CN" altLang="en-US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211" name="直接连接符 12"/>
              <p:cNvSpPr>
                <a:spLocks noChangeShapeType="1"/>
              </p:cNvSpPr>
              <p:nvPr/>
            </p:nvSpPr>
            <p:spPr bwMode="auto">
              <a:xfrm flipH="1">
                <a:off x="609600" y="609600"/>
                <a:ext cx="106035" cy="1080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endParaRPr lang="zh-CN" altLang="en-US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212" name="直接连接符 13"/>
              <p:cNvSpPr>
                <a:spLocks noChangeShapeType="1"/>
              </p:cNvSpPr>
              <p:nvPr/>
            </p:nvSpPr>
            <p:spPr bwMode="auto">
              <a:xfrm flipH="1">
                <a:off x="762000" y="762000"/>
                <a:ext cx="106035" cy="1080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endParaRPr lang="zh-CN" altLang="en-US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213" name="直接连接符 14"/>
              <p:cNvSpPr>
                <a:spLocks noChangeShapeType="1"/>
              </p:cNvSpPr>
              <p:nvPr/>
            </p:nvSpPr>
            <p:spPr bwMode="auto">
              <a:xfrm flipH="1">
                <a:off x="914400" y="914400"/>
                <a:ext cx="106035" cy="1080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endParaRPr lang="zh-CN" altLang="en-US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214" name="直接连接符 15"/>
              <p:cNvSpPr>
                <a:spLocks noChangeShapeType="1"/>
              </p:cNvSpPr>
              <p:nvPr/>
            </p:nvSpPr>
            <p:spPr bwMode="auto">
              <a:xfrm flipH="1">
                <a:off x="1066800" y="1066800"/>
                <a:ext cx="106035" cy="1080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endParaRPr lang="zh-CN" altLang="en-US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215" name="直接连接符 16"/>
              <p:cNvSpPr>
                <a:spLocks noChangeShapeType="1"/>
              </p:cNvSpPr>
              <p:nvPr/>
            </p:nvSpPr>
            <p:spPr bwMode="auto">
              <a:xfrm flipH="1">
                <a:off x="1219200" y="1219200"/>
                <a:ext cx="106035" cy="1080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endParaRPr lang="zh-CN" altLang="en-US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216" name="直接连接符 17"/>
              <p:cNvSpPr>
                <a:spLocks noChangeShapeType="1"/>
              </p:cNvSpPr>
              <p:nvPr/>
            </p:nvSpPr>
            <p:spPr bwMode="auto">
              <a:xfrm flipH="1">
                <a:off x="1371600" y="1371600"/>
                <a:ext cx="106035" cy="1080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endParaRPr lang="zh-CN" altLang="en-US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</p:grpSp>
      <p:grpSp>
        <p:nvGrpSpPr>
          <p:cNvPr id="6160" name="Group 30"/>
          <p:cNvGrpSpPr>
            <a:grpSpLocks/>
          </p:cNvGrpSpPr>
          <p:nvPr/>
        </p:nvGrpSpPr>
        <p:grpSpPr bwMode="auto">
          <a:xfrm>
            <a:off x="468313" y="3789363"/>
            <a:ext cx="2538412" cy="2087562"/>
            <a:chOff x="0" y="0"/>
            <a:chExt cx="3998" cy="3288"/>
          </a:xfrm>
        </p:grpSpPr>
        <p:grpSp>
          <p:nvGrpSpPr>
            <p:cNvPr id="6186" name="Group 31"/>
            <p:cNvGrpSpPr>
              <a:grpSpLocks/>
            </p:cNvGrpSpPr>
            <p:nvPr/>
          </p:nvGrpSpPr>
          <p:grpSpPr bwMode="auto">
            <a:xfrm>
              <a:off x="340" y="0"/>
              <a:ext cx="3628" cy="3288"/>
              <a:chOff x="0" y="0"/>
              <a:chExt cx="3628" cy="3288"/>
            </a:xfrm>
          </p:grpSpPr>
          <p:sp>
            <p:nvSpPr>
              <p:cNvPr id="6203" name="直接连接符 12"/>
              <p:cNvSpPr>
                <a:spLocks noChangeShapeType="1"/>
              </p:cNvSpPr>
              <p:nvPr/>
            </p:nvSpPr>
            <p:spPr bwMode="auto">
              <a:xfrm flipV="1">
                <a:off x="0" y="1849"/>
                <a:ext cx="3629" cy="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bevel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endParaRPr lang="zh-CN" altLang="en-US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204" name="直接连接符 15"/>
              <p:cNvSpPr>
                <a:spLocks noChangeShapeType="1"/>
              </p:cNvSpPr>
              <p:nvPr/>
            </p:nvSpPr>
            <p:spPr bwMode="auto">
              <a:xfrm flipV="1">
                <a:off x="1675" y="0"/>
                <a:ext cx="13" cy="3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bevel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endParaRPr lang="zh-CN" altLang="en-US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6187" name="自由曲线 838"/>
            <p:cNvSpPr>
              <a:spLocks/>
            </p:cNvSpPr>
            <p:nvPr/>
          </p:nvSpPr>
          <p:spPr bwMode="auto">
            <a:xfrm>
              <a:off x="1505" y="253"/>
              <a:ext cx="1880" cy="2711"/>
            </a:xfrm>
            <a:custGeom>
              <a:avLst/>
              <a:gdLst>
                <a:gd name="T0" fmla="*/ 58 w 21600"/>
                <a:gd name="T1" fmla="*/ 743 h 21600"/>
                <a:gd name="T2" fmla="*/ 17 w 21600"/>
                <a:gd name="T3" fmla="*/ 534 h 21600"/>
                <a:gd name="T4" fmla="*/ 17 w 21600"/>
                <a:gd name="T5" fmla="*/ 326 h 21600"/>
                <a:gd name="T6" fmla="*/ 204 w 21600"/>
                <a:gd name="T7" fmla="*/ 159 h 21600"/>
                <a:gd name="T8" fmla="*/ 434 w 21600"/>
                <a:gd name="T9" fmla="*/ 96 h 21600"/>
                <a:gd name="T10" fmla="*/ 642 w 21600"/>
                <a:gd name="T11" fmla="*/ 34 h 21600"/>
                <a:gd name="T12" fmla="*/ 851 w 21600"/>
                <a:gd name="T13" fmla="*/ 13 h 21600"/>
                <a:gd name="T14" fmla="*/ 1059 w 21600"/>
                <a:gd name="T15" fmla="*/ 76 h 21600"/>
                <a:gd name="T16" fmla="*/ 1247 w 21600"/>
                <a:gd name="T17" fmla="*/ 242 h 21600"/>
                <a:gd name="T18" fmla="*/ 1393 w 21600"/>
                <a:gd name="T19" fmla="*/ 451 h 21600"/>
                <a:gd name="T20" fmla="*/ 1518 w 21600"/>
                <a:gd name="T21" fmla="*/ 680 h 21600"/>
                <a:gd name="T22" fmla="*/ 1664 w 21600"/>
                <a:gd name="T23" fmla="*/ 910 h 21600"/>
                <a:gd name="T24" fmla="*/ 1789 w 21600"/>
                <a:gd name="T25" fmla="*/ 1139 h 21600"/>
                <a:gd name="T26" fmla="*/ 1872 w 21600"/>
                <a:gd name="T27" fmla="*/ 1347 h 21600"/>
                <a:gd name="T28" fmla="*/ 1872 w 21600"/>
                <a:gd name="T29" fmla="*/ 1556 h 21600"/>
                <a:gd name="T30" fmla="*/ 1851 w 21600"/>
                <a:gd name="T31" fmla="*/ 1764 h 21600"/>
                <a:gd name="T32" fmla="*/ 1768 w 21600"/>
                <a:gd name="T33" fmla="*/ 1973 h 21600"/>
                <a:gd name="T34" fmla="*/ 1643 w 21600"/>
                <a:gd name="T35" fmla="*/ 2181 h 21600"/>
                <a:gd name="T36" fmla="*/ 1476 w 21600"/>
                <a:gd name="T37" fmla="*/ 2390 h 21600"/>
                <a:gd name="T38" fmla="*/ 1268 w 21600"/>
                <a:gd name="T39" fmla="*/ 2515 h 21600"/>
                <a:gd name="T40" fmla="*/ 1017 w 21600"/>
                <a:gd name="T41" fmla="*/ 2640 h 21600"/>
                <a:gd name="T42" fmla="*/ 788 w 21600"/>
                <a:gd name="T43" fmla="*/ 2682 h 21600"/>
                <a:gd name="T44" fmla="*/ 559 w 21600"/>
                <a:gd name="T45" fmla="*/ 2703 h 21600"/>
                <a:gd name="T46" fmla="*/ 350 w 21600"/>
                <a:gd name="T47" fmla="*/ 2640 h 21600"/>
                <a:gd name="T48" fmla="*/ 142 w 21600"/>
                <a:gd name="T49" fmla="*/ 2494 h 21600"/>
                <a:gd name="T50" fmla="*/ 100 w 21600"/>
                <a:gd name="T51" fmla="*/ 2286 h 21600"/>
                <a:gd name="T52" fmla="*/ 308 w 21600"/>
                <a:gd name="T53" fmla="*/ 2140 h 21600"/>
                <a:gd name="T54" fmla="*/ 517 w 21600"/>
                <a:gd name="T55" fmla="*/ 2035 h 21600"/>
                <a:gd name="T56" fmla="*/ 725 w 21600"/>
                <a:gd name="T57" fmla="*/ 1869 h 21600"/>
                <a:gd name="T58" fmla="*/ 830 w 21600"/>
                <a:gd name="T59" fmla="*/ 1660 h 21600"/>
                <a:gd name="T60" fmla="*/ 684 w 21600"/>
                <a:gd name="T61" fmla="*/ 1493 h 21600"/>
                <a:gd name="T62" fmla="*/ 475 w 21600"/>
                <a:gd name="T63" fmla="*/ 1327 h 21600"/>
                <a:gd name="T64" fmla="*/ 308 w 21600"/>
                <a:gd name="T65" fmla="*/ 1118 h 21600"/>
                <a:gd name="T66" fmla="*/ 163 w 21600"/>
                <a:gd name="T67" fmla="*/ 910 h 216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1600" h="21600">
                  <a:moveTo>
                    <a:pt x="1390" y="6748"/>
                  </a:moveTo>
                  <a:cubicBezTo>
                    <a:pt x="1252" y="6597"/>
                    <a:pt x="861" y="6254"/>
                    <a:pt x="666" y="5919"/>
                  </a:cubicBezTo>
                  <a:cubicBezTo>
                    <a:pt x="471" y="5585"/>
                    <a:pt x="517" y="5425"/>
                    <a:pt x="425" y="5091"/>
                  </a:cubicBezTo>
                  <a:cubicBezTo>
                    <a:pt x="333" y="4756"/>
                    <a:pt x="241" y="4589"/>
                    <a:pt x="195" y="4254"/>
                  </a:cubicBezTo>
                  <a:cubicBezTo>
                    <a:pt x="149" y="3920"/>
                    <a:pt x="195" y="3760"/>
                    <a:pt x="195" y="3426"/>
                  </a:cubicBezTo>
                  <a:cubicBezTo>
                    <a:pt x="195" y="3091"/>
                    <a:pt x="0" y="2932"/>
                    <a:pt x="195" y="2597"/>
                  </a:cubicBezTo>
                  <a:cubicBezTo>
                    <a:pt x="390" y="2262"/>
                    <a:pt x="723" y="2031"/>
                    <a:pt x="1148" y="1768"/>
                  </a:cubicBezTo>
                  <a:cubicBezTo>
                    <a:pt x="1574" y="1505"/>
                    <a:pt x="1861" y="1402"/>
                    <a:pt x="2343" y="1266"/>
                  </a:cubicBezTo>
                  <a:cubicBezTo>
                    <a:pt x="2826" y="1131"/>
                    <a:pt x="3010" y="1203"/>
                    <a:pt x="3538" y="1099"/>
                  </a:cubicBezTo>
                  <a:cubicBezTo>
                    <a:pt x="4067" y="995"/>
                    <a:pt x="4457" y="900"/>
                    <a:pt x="4986" y="764"/>
                  </a:cubicBezTo>
                  <a:cubicBezTo>
                    <a:pt x="5514" y="629"/>
                    <a:pt x="5698" y="533"/>
                    <a:pt x="6181" y="438"/>
                  </a:cubicBezTo>
                  <a:cubicBezTo>
                    <a:pt x="6663" y="342"/>
                    <a:pt x="6893" y="302"/>
                    <a:pt x="7376" y="270"/>
                  </a:cubicBezTo>
                  <a:cubicBezTo>
                    <a:pt x="7858" y="239"/>
                    <a:pt x="8088" y="302"/>
                    <a:pt x="8571" y="270"/>
                  </a:cubicBezTo>
                  <a:cubicBezTo>
                    <a:pt x="9053" y="239"/>
                    <a:pt x="9294" y="135"/>
                    <a:pt x="9777" y="103"/>
                  </a:cubicBezTo>
                  <a:cubicBezTo>
                    <a:pt x="10260" y="71"/>
                    <a:pt x="10489" y="0"/>
                    <a:pt x="10972" y="103"/>
                  </a:cubicBezTo>
                  <a:cubicBezTo>
                    <a:pt x="11454" y="207"/>
                    <a:pt x="11684" y="406"/>
                    <a:pt x="12167" y="605"/>
                  </a:cubicBezTo>
                  <a:cubicBezTo>
                    <a:pt x="12649" y="804"/>
                    <a:pt x="12925" y="836"/>
                    <a:pt x="13362" y="1099"/>
                  </a:cubicBezTo>
                  <a:cubicBezTo>
                    <a:pt x="13798" y="1362"/>
                    <a:pt x="13948" y="1593"/>
                    <a:pt x="14327" y="1928"/>
                  </a:cubicBezTo>
                  <a:cubicBezTo>
                    <a:pt x="14706" y="2262"/>
                    <a:pt x="14947" y="2430"/>
                    <a:pt x="15280" y="2764"/>
                  </a:cubicBezTo>
                  <a:cubicBezTo>
                    <a:pt x="15614" y="3099"/>
                    <a:pt x="15717" y="3226"/>
                    <a:pt x="16004" y="3593"/>
                  </a:cubicBezTo>
                  <a:cubicBezTo>
                    <a:pt x="16291" y="3959"/>
                    <a:pt x="16429" y="4222"/>
                    <a:pt x="16717" y="4589"/>
                  </a:cubicBezTo>
                  <a:cubicBezTo>
                    <a:pt x="17004" y="4955"/>
                    <a:pt x="17153" y="5051"/>
                    <a:pt x="17440" y="5417"/>
                  </a:cubicBezTo>
                  <a:cubicBezTo>
                    <a:pt x="17728" y="5784"/>
                    <a:pt x="17820" y="6047"/>
                    <a:pt x="18153" y="6413"/>
                  </a:cubicBezTo>
                  <a:cubicBezTo>
                    <a:pt x="18486" y="6780"/>
                    <a:pt x="18785" y="6883"/>
                    <a:pt x="19118" y="7250"/>
                  </a:cubicBezTo>
                  <a:cubicBezTo>
                    <a:pt x="19451" y="7616"/>
                    <a:pt x="19543" y="7879"/>
                    <a:pt x="19830" y="8246"/>
                  </a:cubicBezTo>
                  <a:cubicBezTo>
                    <a:pt x="20117" y="8612"/>
                    <a:pt x="20313" y="8740"/>
                    <a:pt x="20554" y="9075"/>
                  </a:cubicBezTo>
                  <a:cubicBezTo>
                    <a:pt x="20795" y="9409"/>
                    <a:pt x="20830" y="9569"/>
                    <a:pt x="21025" y="9903"/>
                  </a:cubicBezTo>
                  <a:cubicBezTo>
                    <a:pt x="21220" y="10238"/>
                    <a:pt x="21416" y="10397"/>
                    <a:pt x="21508" y="10732"/>
                  </a:cubicBezTo>
                  <a:cubicBezTo>
                    <a:pt x="21600" y="11066"/>
                    <a:pt x="21508" y="11234"/>
                    <a:pt x="21508" y="11568"/>
                  </a:cubicBezTo>
                  <a:cubicBezTo>
                    <a:pt x="21508" y="11903"/>
                    <a:pt x="21508" y="12062"/>
                    <a:pt x="21508" y="12397"/>
                  </a:cubicBezTo>
                  <a:cubicBezTo>
                    <a:pt x="21508" y="12732"/>
                    <a:pt x="21554" y="12891"/>
                    <a:pt x="21508" y="13226"/>
                  </a:cubicBezTo>
                  <a:cubicBezTo>
                    <a:pt x="21462" y="13560"/>
                    <a:pt x="21404" y="13720"/>
                    <a:pt x="21266" y="14054"/>
                  </a:cubicBezTo>
                  <a:cubicBezTo>
                    <a:pt x="21128" y="14389"/>
                    <a:pt x="20991" y="14556"/>
                    <a:pt x="20795" y="14891"/>
                  </a:cubicBezTo>
                  <a:cubicBezTo>
                    <a:pt x="20600" y="15225"/>
                    <a:pt x="20554" y="15385"/>
                    <a:pt x="20313" y="15719"/>
                  </a:cubicBezTo>
                  <a:cubicBezTo>
                    <a:pt x="20071" y="16054"/>
                    <a:pt x="19876" y="16213"/>
                    <a:pt x="19589" y="16548"/>
                  </a:cubicBezTo>
                  <a:cubicBezTo>
                    <a:pt x="19302" y="16883"/>
                    <a:pt x="19210" y="17042"/>
                    <a:pt x="18877" y="17377"/>
                  </a:cubicBezTo>
                  <a:cubicBezTo>
                    <a:pt x="18543" y="17711"/>
                    <a:pt x="18291" y="17879"/>
                    <a:pt x="17911" y="18213"/>
                  </a:cubicBezTo>
                  <a:cubicBezTo>
                    <a:pt x="17532" y="18548"/>
                    <a:pt x="17383" y="18747"/>
                    <a:pt x="16958" y="19042"/>
                  </a:cubicBezTo>
                  <a:cubicBezTo>
                    <a:pt x="16533" y="19337"/>
                    <a:pt x="16245" y="19504"/>
                    <a:pt x="15763" y="19703"/>
                  </a:cubicBezTo>
                  <a:cubicBezTo>
                    <a:pt x="15280" y="19902"/>
                    <a:pt x="15097" y="19839"/>
                    <a:pt x="14568" y="20038"/>
                  </a:cubicBezTo>
                  <a:cubicBezTo>
                    <a:pt x="14040" y="20237"/>
                    <a:pt x="13695" y="20500"/>
                    <a:pt x="13120" y="20699"/>
                  </a:cubicBezTo>
                  <a:cubicBezTo>
                    <a:pt x="12546" y="20898"/>
                    <a:pt x="12213" y="20898"/>
                    <a:pt x="11684" y="21034"/>
                  </a:cubicBezTo>
                  <a:cubicBezTo>
                    <a:pt x="11156" y="21169"/>
                    <a:pt x="11018" y="21305"/>
                    <a:pt x="10489" y="21368"/>
                  </a:cubicBezTo>
                  <a:cubicBezTo>
                    <a:pt x="9961" y="21432"/>
                    <a:pt x="9582" y="21337"/>
                    <a:pt x="9053" y="21368"/>
                  </a:cubicBezTo>
                  <a:cubicBezTo>
                    <a:pt x="8525" y="21400"/>
                    <a:pt x="8387" y="21504"/>
                    <a:pt x="7858" y="21536"/>
                  </a:cubicBezTo>
                  <a:cubicBezTo>
                    <a:pt x="7330" y="21568"/>
                    <a:pt x="6951" y="21600"/>
                    <a:pt x="6422" y="21536"/>
                  </a:cubicBezTo>
                  <a:cubicBezTo>
                    <a:pt x="5894" y="21472"/>
                    <a:pt x="5698" y="21305"/>
                    <a:pt x="5216" y="21201"/>
                  </a:cubicBezTo>
                  <a:cubicBezTo>
                    <a:pt x="4733" y="21098"/>
                    <a:pt x="4549" y="21137"/>
                    <a:pt x="4021" y="21034"/>
                  </a:cubicBezTo>
                  <a:cubicBezTo>
                    <a:pt x="3492" y="20930"/>
                    <a:pt x="3067" y="20930"/>
                    <a:pt x="2585" y="20699"/>
                  </a:cubicBezTo>
                  <a:cubicBezTo>
                    <a:pt x="2102" y="20468"/>
                    <a:pt x="1918" y="20205"/>
                    <a:pt x="1631" y="19871"/>
                  </a:cubicBezTo>
                  <a:cubicBezTo>
                    <a:pt x="1344" y="19536"/>
                    <a:pt x="1240" y="19377"/>
                    <a:pt x="1148" y="19042"/>
                  </a:cubicBezTo>
                  <a:cubicBezTo>
                    <a:pt x="1057" y="18707"/>
                    <a:pt x="907" y="18516"/>
                    <a:pt x="1148" y="18213"/>
                  </a:cubicBezTo>
                  <a:cubicBezTo>
                    <a:pt x="1390" y="17911"/>
                    <a:pt x="1861" y="17775"/>
                    <a:pt x="2343" y="17544"/>
                  </a:cubicBezTo>
                  <a:cubicBezTo>
                    <a:pt x="2826" y="17313"/>
                    <a:pt x="3056" y="17249"/>
                    <a:pt x="3538" y="17050"/>
                  </a:cubicBezTo>
                  <a:cubicBezTo>
                    <a:pt x="4021" y="16851"/>
                    <a:pt x="4262" y="16715"/>
                    <a:pt x="4745" y="16548"/>
                  </a:cubicBezTo>
                  <a:cubicBezTo>
                    <a:pt x="5227" y="16381"/>
                    <a:pt x="5457" y="16413"/>
                    <a:pt x="5940" y="16213"/>
                  </a:cubicBezTo>
                  <a:cubicBezTo>
                    <a:pt x="6422" y="16014"/>
                    <a:pt x="6652" y="15815"/>
                    <a:pt x="7134" y="15552"/>
                  </a:cubicBezTo>
                  <a:cubicBezTo>
                    <a:pt x="7617" y="15289"/>
                    <a:pt x="7950" y="15194"/>
                    <a:pt x="8329" y="14891"/>
                  </a:cubicBezTo>
                  <a:cubicBezTo>
                    <a:pt x="8708" y="14588"/>
                    <a:pt x="8812" y="14389"/>
                    <a:pt x="9053" y="14054"/>
                  </a:cubicBezTo>
                  <a:cubicBezTo>
                    <a:pt x="9294" y="13720"/>
                    <a:pt x="9536" y="13560"/>
                    <a:pt x="9536" y="13226"/>
                  </a:cubicBezTo>
                  <a:cubicBezTo>
                    <a:pt x="9536" y="12891"/>
                    <a:pt x="9386" y="12660"/>
                    <a:pt x="9053" y="12397"/>
                  </a:cubicBezTo>
                  <a:cubicBezTo>
                    <a:pt x="8720" y="12134"/>
                    <a:pt x="8341" y="12094"/>
                    <a:pt x="7858" y="11895"/>
                  </a:cubicBezTo>
                  <a:cubicBezTo>
                    <a:pt x="7376" y="11696"/>
                    <a:pt x="7146" y="11664"/>
                    <a:pt x="6663" y="11401"/>
                  </a:cubicBezTo>
                  <a:cubicBezTo>
                    <a:pt x="6181" y="11138"/>
                    <a:pt x="5940" y="10907"/>
                    <a:pt x="5457" y="10572"/>
                  </a:cubicBezTo>
                  <a:cubicBezTo>
                    <a:pt x="4974" y="10238"/>
                    <a:pt x="4641" y="10070"/>
                    <a:pt x="4262" y="9736"/>
                  </a:cubicBezTo>
                  <a:cubicBezTo>
                    <a:pt x="3883" y="9401"/>
                    <a:pt x="3871" y="9242"/>
                    <a:pt x="3538" y="8907"/>
                  </a:cubicBezTo>
                  <a:cubicBezTo>
                    <a:pt x="3205" y="8573"/>
                    <a:pt x="2918" y="8413"/>
                    <a:pt x="2585" y="8079"/>
                  </a:cubicBezTo>
                  <a:cubicBezTo>
                    <a:pt x="2251" y="7744"/>
                    <a:pt x="2114" y="7513"/>
                    <a:pt x="1872" y="7250"/>
                  </a:cubicBezTo>
                  <a:cubicBezTo>
                    <a:pt x="1631" y="6987"/>
                    <a:pt x="1470" y="6836"/>
                    <a:pt x="1390" y="6748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9525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endParaRPr lang="zh-CN" altLang="en-US" smtClean="0">
                <a:solidFill>
                  <a:srgbClr val="000000"/>
                </a:solidFill>
                <a:latin typeface="Arial" charset="0"/>
              </a:endParaRPr>
            </a:p>
          </p:txBody>
        </p:sp>
        <p:graphicFrame>
          <p:nvGraphicFramePr>
            <p:cNvPr id="6188" name="Object 35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3402" y="793"/>
            <a:ext cx="596" cy="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6" r:id="rId11" imgW="165401" imgH="229322" progId="Equation.3">
                    <p:embed/>
                  </p:oleObj>
                </mc:Choice>
                <mc:Fallback>
                  <p:oleObj r:id="rId11" imgW="165401" imgH="2293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2" y="793"/>
                          <a:ext cx="596" cy="8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bevel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9" name="Object 36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3176" y="1361"/>
            <a:ext cx="293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7" r:id="rId13" imgW="114435" imgH="114435" progId="Equation.3">
                    <p:embed/>
                  </p:oleObj>
                </mc:Choice>
                <mc:Fallback>
                  <p:oleObj r:id="rId13" imgW="114435" imgH="1144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6" y="1361"/>
                          <a:ext cx="293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bevel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90" name="Group 37"/>
            <p:cNvGrpSpPr>
              <a:grpSpLocks/>
            </p:cNvGrpSpPr>
            <p:nvPr/>
          </p:nvGrpSpPr>
          <p:grpSpPr bwMode="auto">
            <a:xfrm rot="10740000">
              <a:off x="0" y="1360"/>
              <a:ext cx="2030" cy="1138"/>
              <a:chOff x="0" y="0"/>
              <a:chExt cx="2030" cy="1138"/>
            </a:xfrm>
          </p:grpSpPr>
          <p:sp>
            <p:nvSpPr>
              <p:cNvPr id="6191" name="直接连接符 6"/>
              <p:cNvSpPr>
                <a:spLocks noChangeShapeType="1"/>
              </p:cNvSpPr>
              <p:nvPr/>
            </p:nvSpPr>
            <p:spPr bwMode="auto">
              <a:xfrm flipH="1">
                <a:off x="0" y="491"/>
                <a:ext cx="20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endParaRPr lang="zh-CN" altLang="en-US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grpSp>
            <p:nvGrpSpPr>
              <p:cNvPr id="6192" name="组合 7"/>
              <p:cNvGrpSpPr>
                <a:grpSpLocks/>
              </p:cNvGrpSpPr>
              <p:nvPr/>
            </p:nvGrpSpPr>
            <p:grpSpPr bwMode="auto">
              <a:xfrm rot="-2040000">
                <a:off x="149" y="0"/>
                <a:ext cx="1708" cy="1139"/>
                <a:chOff x="0" y="0"/>
                <a:chExt cx="1477635" cy="1479612"/>
              </a:xfrm>
            </p:grpSpPr>
            <p:sp>
              <p:nvSpPr>
                <p:cNvPr id="6193" name="直接连接符 8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106035" cy="1080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194" name="直接连接符 9"/>
                <p:cNvSpPr>
                  <a:spLocks noChangeShapeType="1"/>
                </p:cNvSpPr>
                <p:nvPr/>
              </p:nvSpPr>
              <p:spPr bwMode="auto">
                <a:xfrm flipH="1">
                  <a:off x="152400" y="152400"/>
                  <a:ext cx="106035" cy="1080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195" name="直接连接符 10"/>
                <p:cNvSpPr>
                  <a:spLocks noChangeShapeType="1"/>
                </p:cNvSpPr>
                <p:nvPr/>
              </p:nvSpPr>
              <p:spPr bwMode="auto">
                <a:xfrm flipH="1">
                  <a:off x="304800" y="304800"/>
                  <a:ext cx="106035" cy="1080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196" name="直接连接符 11"/>
                <p:cNvSpPr>
                  <a:spLocks noChangeShapeType="1"/>
                </p:cNvSpPr>
                <p:nvPr/>
              </p:nvSpPr>
              <p:spPr bwMode="auto">
                <a:xfrm flipH="1">
                  <a:off x="457200" y="457200"/>
                  <a:ext cx="106035" cy="1080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197" name="直接连接符 12"/>
                <p:cNvSpPr>
                  <a:spLocks noChangeShapeType="1"/>
                </p:cNvSpPr>
                <p:nvPr/>
              </p:nvSpPr>
              <p:spPr bwMode="auto">
                <a:xfrm flipH="1">
                  <a:off x="609600" y="609600"/>
                  <a:ext cx="106035" cy="1080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198" name="直接连接符 13"/>
                <p:cNvSpPr>
                  <a:spLocks noChangeShapeType="1"/>
                </p:cNvSpPr>
                <p:nvPr/>
              </p:nvSpPr>
              <p:spPr bwMode="auto">
                <a:xfrm flipH="1">
                  <a:off x="762000" y="762000"/>
                  <a:ext cx="106035" cy="1080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199" name="直接连接符 14"/>
                <p:cNvSpPr>
                  <a:spLocks noChangeShapeType="1"/>
                </p:cNvSpPr>
                <p:nvPr/>
              </p:nvSpPr>
              <p:spPr bwMode="auto">
                <a:xfrm flipH="1">
                  <a:off x="914400" y="914400"/>
                  <a:ext cx="106035" cy="1080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200" name="直接连接符 15"/>
                <p:cNvSpPr>
                  <a:spLocks noChangeShapeType="1"/>
                </p:cNvSpPr>
                <p:nvPr/>
              </p:nvSpPr>
              <p:spPr bwMode="auto">
                <a:xfrm flipH="1">
                  <a:off x="1066800" y="1066800"/>
                  <a:ext cx="106035" cy="1080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201" name="直接连接符 16"/>
                <p:cNvSpPr>
                  <a:spLocks noChangeShapeType="1"/>
                </p:cNvSpPr>
                <p:nvPr/>
              </p:nvSpPr>
              <p:spPr bwMode="auto">
                <a:xfrm flipH="1">
                  <a:off x="1219200" y="1219200"/>
                  <a:ext cx="106035" cy="1080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202" name="直接连接符 17"/>
                <p:cNvSpPr>
                  <a:spLocks noChangeShapeType="1"/>
                </p:cNvSpPr>
                <p:nvPr/>
              </p:nvSpPr>
              <p:spPr bwMode="auto">
                <a:xfrm flipH="1">
                  <a:off x="1371600" y="1371600"/>
                  <a:ext cx="106035" cy="1080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</p:grpSp>
        </p:grpSp>
      </p:grpSp>
      <p:graphicFrame>
        <p:nvGraphicFramePr>
          <p:cNvPr id="6161" name="Object 50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268538" y="5662613"/>
          <a:ext cx="29210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8" r:id="rId15" imgW="165205" imgH="177830" progId="Equation.KSEE3">
                  <p:embed/>
                </p:oleObj>
              </mc:Choice>
              <mc:Fallback>
                <p:oleObj r:id="rId15" imgW="165205" imgH="177830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662613"/>
                        <a:ext cx="292100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62" name="Group 51"/>
          <p:cNvGrpSpPr>
            <a:grpSpLocks/>
          </p:cNvGrpSpPr>
          <p:nvPr/>
        </p:nvGrpSpPr>
        <p:grpSpPr bwMode="auto">
          <a:xfrm>
            <a:off x="3419475" y="4149725"/>
            <a:ext cx="1609725" cy="1714500"/>
            <a:chOff x="0" y="0"/>
            <a:chExt cx="2534" cy="2701"/>
          </a:xfrm>
        </p:grpSpPr>
        <p:grpSp>
          <p:nvGrpSpPr>
            <p:cNvPr id="6180" name="Group 52"/>
            <p:cNvGrpSpPr>
              <a:grpSpLocks/>
            </p:cNvGrpSpPr>
            <p:nvPr/>
          </p:nvGrpSpPr>
          <p:grpSpPr bwMode="auto">
            <a:xfrm>
              <a:off x="0" y="0"/>
              <a:ext cx="2535" cy="2160"/>
              <a:chOff x="0" y="0"/>
              <a:chExt cx="2535" cy="2160"/>
            </a:xfrm>
          </p:grpSpPr>
          <p:sp>
            <p:nvSpPr>
              <p:cNvPr id="6182" name="直接连接符 73"/>
              <p:cNvSpPr>
                <a:spLocks noChangeShapeType="1"/>
              </p:cNvSpPr>
              <p:nvPr/>
            </p:nvSpPr>
            <p:spPr bwMode="auto">
              <a:xfrm>
                <a:off x="133" y="1304"/>
                <a:ext cx="2358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endParaRPr lang="zh-CN" altLang="en-US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6183" name="直接连接符 74"/>
              <p:cNvSpPr>
                <a:spLocks noChangeShapeType="1"/>
              </p:cNvSpPr>
              <p:nvPr/>
            </p:nvSpPr>
            <p:spPr bwMode="auto">
              <a:xfrm flipH="1" flipV="1">
                <a:off x="0" y="795"/>
                <a:ext cx="2373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endParaRPr lang="zh-CN" altLang="en-US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graphicFrame>
            <p:nvGraphicFramePr>
              <p:cNvPr id="6184" name="Object 55">
                <a:hlinkClick r:id="" action="ppaction://ole?verb=1"/>
              </p:cNvPr>
              <p:cNvGraphicFramePr>
                <a:graphicFrameLocks noChangeAspect="1"/>
              </p:cNvGraphicFramePr>
              <p:nvPr/>
            </p:nvGraphicFramePr>
            <p:xfrm>
              <a:off x="455" y="1360"/>
              <a:ext cx="2080" cy="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59" r:id="rId17" imgW="660760" imgH="254000" progId="Equation.3">
                      <p:embed/>
                    </p:oleObj>
                  </mc:Choice>
                  <mc:Fallback>
                    <p:oleObj r:id="rId17" imgW="660760" imgH="2540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5" y="1360"/>
                            <a:ext cx="2080" cy="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bevel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85" name="Object 56">
                <a:hlinkClick r:id="" action="ppaction://ole?verb=1"/>
              </p:cNvPr>
              <p:cNvGraphicFramePr>
                <a:graphicFrameLocks noChangeAspect="1"/>
              </p:cNvGraphicFramePr>
              <p:nvPr/>
            </p:nvGraphicFramePr>
            <p:xfrm>
              <a:off x="681" y="0"/>
              <a:ext cx="1247" cy="6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60" r:id="rId19" imgW="419536" imgH="203280" progId="Equation.KSEE3">
                      <p:embed/>
                    </p:oleObj>
                  </mc:Choice>
                  <mc:Fallback>
                    <p:oleObj r:id="rId19" imgW="419536" imgH="203280" progId="Equation.KSEE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1" y="0"/>
                            <a:ext cx="1247" cy="6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181" name="Object 57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568" y="2143"/>
            <a:ext cx="1814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1" r:id="rId21" imgW="660760" imgH="203200" progId="Equation.KSEE3">
                    <p:embed/>
                  </p:oleObj>
                </mc:Choice>
                <mc:Fallback>
                  <p:oleObj r:id="rId21" imgW="660760" imgH="203200" progId="Equation.KSEE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" y="2143"/>
                          <a:ext cx="1814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63" name="Rectangle 8"/>
          <p:cNvSpPr>
            <a:spLocks noChangeArrowheads="1"/>
          </p:cNvSpPr>
          <p:nvPr/>
        </p:nvSpPr>
        <p:spPr bwMode="auto">
          <a:xfrm>
            <a:off x="234950" y="5921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zh-CN" smtClean="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6164" name="自由曲线 905"/>
          <p:cNvSpPr>
            <a:spLocks/>
          </p:cNvSpPr>
          <p:nvPr/>
        </p:nvSpPr>
        <p:spPr bwMode="auto">
          <a:xfrm>
            <a:off x="7089775" y="4494213"/>
            <a:ext cx="747713" cy="979487"/>
          </a:xfrm>
          <a:custGeom>
            <a:avLst/>
            <a:gdLst>
              <a:gd name="T0" fmla="*/ 313174 w 21600"/>
              <a:gd name="T1" fmla="*/ 87020 h 21600"/>
              <a:gd name="T2" fmla="*/ 247091 w 21600"/>
              <a:gd name="T3" fmla="*/ 46979 h 21600"/>
              <a:gd name="T4" fmla="*/ 181043 w 21600"/>
              <a:gd name="T5" fmla="*/ 20950 h 21600"/>
              <a:gd name="T6" fmla="*/ 114338 w 21600"/>
              <a:gd name="T7" fmla="*/ 7618 h 21600"/>
              <a:gd name="T8" fmla="*/ 48255 w 21600"/>
              <a:gd name="T9" fmla="*/ 60311 h 21600"/>
              <a:gd name="T10" fmla="*/ 8239 w 21600"/>
              <a:gd name="T11" fmla="*/ 127016 h 21600"/>
              <a:gd name="T12" fmla="*/ 8239 w 21600"/>
              <a:gd name="T13" fmla="*/ 193086 h 21600"/>
              <a:gd name="T14" fmla="*/ 8239 w 21600"/>
              <a:gd name="T15" fmla="*/ 259156 h 21600"/>
              <a:gd name="T16" fmla="*/ 8239 w 21600"/>
              <a:gd name="T17" fmla="*/ 325181 h 21600"/>
              <a:gd name="T18" fmla="*/ 34928 w 21600"/>
              <a:gd name="T19" fmla="*/ 391885 h 21600"/>
              <a:gd name="T20" fmla="*/ 74944 w 21600"/>
              <a:gd name="T21" fmla="*/ 457956 h 21600"/>
              <a:gd name="T22" fmla="*/ 100976 w 21600"/>
              <a:gd name="T23" fmla="*/ 524026 h 21600"/>
              <a:gd name="T24" fmla="*/ 127665 w 21600"/>
              <a:gd name="T25" fmla="*/ 590096 h 21600"/>
              <a:gd name="T26" fmla="*/ 127665 w 21600"/>
              <a:gd name="T27" fmla="*/ 656800 h 21600"/>
              <a:gd name="T28" fmla="*/ 127665 w 21600"/>
              <a:gd name="T29" fmla="*/ 722825 h 21600"/>
              <a:gd name="T30" fmla="*/ 127665 w 21600"/>
              <a:gd name="T31" fmla="*/ 788895 h 21600"/>
              <a:gd name="T32" fmla="*/ 100976 w 21600"/>
              <a:gd name="T33" fmla="*/ 854965 h 21600"/>
              <a:gd name="T34" fmla="*/ 167682 w 21600"/>
              <a:gd name="T35" fmla="*/ 921670 h 21600"/>
              <a:gd name="T36" fmla="*/ 233764 w 21600"/>
              <a:gd name="T37" fmla="*/ 934367 h 21600"/>
              <a:gd name="T38" fmla="*/ 299847 w 21600"/>
              <a:gd name="T39" fmla="*/ 961031 h 21600"/>
              <a:gd name="T40" fmla="*/ 365895 w 21600"/>
              <a:gd name="T41" fmla="*/ 974363 h 21600"/>
              <a:gd name="T42" fmla="*/ 432600 w 21600"/>
              <a:gd name="T43" fmla="*/ 974363 h 21600"/>
              <a:gd name="T44" fmla="*/ 498683 w 21600"/>
              <a:gd name="T45" fmla="*/ 947699 h 21600"/>
              <a:gd name="T46" fmla="*/ 564731 w 21600"/>
              <a:gd name="T47" fmla="*/ 908338 h 21600"/>
              <a:gd name="T48" fmla="*/ 630814 w 21600"/>
              <a:gd name="T49" fmla="*/ 854965 h 21600"/>
              <a:gd name="T50" fmla="*/ 657503 w 21600"/>
              <a:gd name="T51" fmla="*/ 788895 h 21600"/>
              <a:gd name="T52" fmla="*/ 697519 w 21600"/>
              <a:gd name="T53" fmla="*/ 722825 h 21600"/>
              <a:gd name="T54" fmla="*/ 710847 w 21600"/>
              <a:gd name="T55" fmla="*/ 656800 h 21600"/>
              <a:gd name="T56" fmla="*/ 710847 w 21600"/>
              <a:gd name="T57" fmla="*/ 590096 h 21600"/>
              <a:gd name="T58" fmla="*/ 736913 w 21600"/>
              <a:gd name="T59" fmla="*/ 524026 h 21600"/>
              <a:gd name="T60" fmla="*/ 736913 w 21600"/>
              <a:gd name="T61" fmla="*/ 457956 h 21600"/>
              <a:gd name="T62" fmla="*/ 736913 w 21600"/>
              <a:gd name="T63" fmla="*/ 391885 h 21600"/>
              <a:gd name="T64" fmla="*/ 736913 w 21600"/>
              <a:gd name="T65" fmla="*/ 325181 h 21600"/>
              <a:gd name="T66" fmla="*/ 684157 w 21600"/>
              <a:gd name="T67" fmla="*/ 245824 h 21600"/>
              <a:gd name="T68" fmla="*/ 604748 w 21600"/>
              <a:gd name="T69" fmla="*/ 193086 h 21600"/>
              <a:gd name="T70" fmla="*/ 538042 w 21600"/>
              <a:gd name="T71" fmla="*/ 153045 h 21600"/>
              <a:gd name="T72" fmla="*/ 471994 w 21600"/>
              <a:gd name="T73" fmla="*/ 139713 h 21600"/>
              <a:gd name="T74" fmla="*/ 405911 w 21600"/>
              <a:gd name="T75" fmla="*/ 113684 h 21600"/>
              <a:gd name="T76" fmla="*/ 326501 w 21600"/>
              <a:gd name="T77" fmla="*/ 87020 h 21600"/>
              <a:gd name="T78" fmla="*/ 313174 w 21600"/>
              <a:gd name="T79" fmla="*/ 87020 h 2160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1600" h="21600">
                <a:moveTo>
                  <a:pt x="9047" y="1919"/>
                </a:moveTo>
                <a:cubicBezTo>
                  <a:pt x="8698" y="1750"/>
                  <a:pt x="7909" y="1330"/>
                  <a:pt x="7138" y="1036"/>
                </a:cubicBezTo>
                <a:cubicBezTo>
                  <a:pt x="6368" y="742"/>
                  <a:pt x="6001" y="630"/>
                  <a:pt x="5230" y="462"/>
                </a:cubicBezTo>
                <a:cubicBezTo>
                  <a:pt x="4459" y="294"/>
                  <a:pt x="4074" y="0"/>
                  <a:pt x="3303" y="168"/>
                </a:cubicBezTo>
                <a:cubicBezTo>
                  <a:pt x="2532" y="336"/>
                  <a:pt x="2000" y="798"/>
                  <a:pt x="1394" y="1330"/>
                </a:cubicBezTo>
                <a:cubicBezTo>
                  <a:pt x="789" y="1863"/>
                  <a:pt x="477" y="2213"/>
                  <a:pt x="238" y="2801"/>
                </a:cubicBezTo>
                <a:cubicBezTo>
                  <a:pt x="0" y="3389"/>
                  <a:pt x="238" y="3670"/>
                  <a:pt x="238" y="4258"/>
                </a:cubicBezTo>
                <a:cubicBezTo>
                  <a:pt x="238" y="4846"/>
                  <a:pt x="238" y="5126"/>
                  <a:pt x="238" y="5715"/>
                </a:cubicBezTo>
                <a:cubicBezTo>
                  <a:pt x="238" y="6303"/>
                  <a:pt x="91" y="6583"/>
                  <a:pt x="238" y="7171"/>
                </a:cubicBezTo>
                <a:cubicBezTo>
                  <a:pt x="385" y="7760"/>
                  <a:pt x="623" y="8054"/>
                  <a:pt x="1009" y="8642"/>
                </a:cubicBezTo>
                <a:cubicBezTo>
                  <a:pt x="1394" y="9231"/>
                  <a:pt x="1780" y="9511"/>
                  <a:pt x="2165" y="10099"/>
                </a:cubicBezTo>
                <a:cubicBezTo>
                  <a:pt x="2550" y="10687"/>
                  <a:pt x="2605" y="10968"/>
                  <a:pt x="2917" y="11556"/>
                </a:cubicBezTo>
                <a:cubicBezTo>
                  <a:pt x="3229" y="12144"/>
                  <a:pt x="3541" y="12424"/>
                  <a:pt x="3688" y="13013"/>
                </a:cubicBezTo>
                <a:cubicBezTo>
                  <a:pt x="3835" y="13601"/>
                  <a:pt x="3688" y="13895"/>
                  <a:pt x="3688" y="14484"/>
                </a:cubicBezTo>
                <a:cubicBezTo>
                  <a:pt x="3688" y="15072"/>
                  <a:pt x="3688" y="15352"/>
                  <a:pt x="3688" y="15940"/>
                </a:cubicBezTo>
                <a:cubicBezTo>
                  <a:pt x="3688" y="16529"/>
                  <a:pt x="3835" y="16809"/>
                  <a:pt x="3688" y="17397"/>
                </a:cubicBezTo>
                <a:cubicBezTo>
                  <a:pt x="3541" y="17985"/>
                  <a:pt x="2679" y="18266"/>
                  <a:pt x="2917" y="18854"/>
                </a:cubicBezTo>
                <a:cubicBezTo>
                  <a:pt x="3156" y="19442"/>
                  <a:pt x="4074" y="19975"/>
                  <a:pt x="4844" y="20325"/>
                </a:cubicBezTo>
                <a:cubicBezTo>
                  <a:pt x="5615" y="20675"/>
                  <a:pt x="5982" y="20437"/>
                  <a:pt x="6753" y="20605"/>
                </a:cubicBezTo>
                <a:cubicBezTo>
                  <a:pt x="7524" y="20773"/>
                  <a:pt x="7891" y="21011"/>
                  <a:pt x="8662" y="21193"/>
                </a:cubicBezTo>
                <a:cubicBezTo>
                  <a:pt x="9432" y="21375"/>
                  <a:pt x="9799" y="21431"/>
                  <a:pt x="10570" y="21487"/>
                </a:cubicBezTo>
                <a:cubicBezTo>
                  <a:pt x="11341" y="21543"/>
                  <a:pt x="11726" y="21600"/>
                  <a:pt x="12497" y="21487"/>
                </a:cubicBezTo>
                <a:cubicBezTo>
                  <a:pt x="13268" y="21375"/>
                  <a:pt x="13635" y="21193"/>
                  <a:pt x="14406" y="20899"/>
                </a:cubicBezTo>
                <a:cubicBezTo>
                  <a:pt x="15176" y="20605"/>
                  <a:pt x="15543" y="20437"/>
                  <a:pt x="16314" y="20031"/>
                </a:cubicBezTo>
                <a:cubicBezTo>
                  <a:pt x="17085" y="19624"/>
                  <a:pt x="17691" y="19386"/>
                  <a:pt x="18223" y="18854"/>
                </a:cubicBezTo>
                <a:cubicBezTo>
                  <a:pt x="18755" y="18322"/>
                  <a:pt x="18608" y="17985"/>
                  <a:pt x="18994" y="17397"/>
                </a:cubicBezTo>
                <a:cubicBezTo>
                  <a:pt x="19379" y="16809"/>
                  <a:pt x="19838" y="16529"/>
                  <a:pt x="20150" y="15940"/>
                </a:cubicBezTo>
                <a:cubicBezTo>
                  <a:pt x="20462" y="15352"/>
                  <a:pt x="20462" y="15072"/>
                  <a:pt x="20535" y="14484"/>
                </a:cubicBezTo>
                <a:cubicBezTo>
                  <a:pt x="20609" y="13895"/>
                  <a:pt x="20388" y="13601"/>
                  <a:pt x="20535" y="13013"/>
                </a:cubicBezTo>
                <a:cubicBezTo>
                  <a:pt x="20682" y="12424"/>
                  <a:pt x="21141" y="12144"/>
                  <a:pt x="21288" y="11556"/>
                </a:cubicBezTo>
                <a:cubicBezTo>
                  <a:pt x="21434" y="10968"/>
                  <a:pt x="21288" y="10687"/>
                  <a:pt x="21288" y="10099"/>
                </a:cubicBezTo>
                <a:cubicBezTo>
                  <a:pt x="21288" y="9511"/>
                  <a:pt x="21288" y="9231"/>
                  <a:pt x="21288" y="8642"/>
                </a:cubicBezTo>
                <a:cubicBezTo>
                  <a:pt x="21288" y="8054"/>
                  <a:pt x="21600" y="7816"/>
                  <a:pt x="21288" y="7171"/>
                </a:cubicBezTo>
                <a:cubicBezTo>
                  <a:pt x="20976" y="6527"/>
                  <a:pt x="20535" y="6009"/>
                  <a:pt x="19764" y="5421"/>
                </a:cubicBezTo>
                <a:cubicBezTo>
                  <a:pt x="18994" y="4832"/>
                  <a:pt x="18315" y="4664"/>
                  <a:pt x="17470" y="4258"/>
                </a:cubicBezTo>
                <a:cubicBezTo>
                  <a:pt x="16626" y="3852"/>
                  <a:pt x="16314" y="3614"/>
                  <a:pt x="15543" y="3375"/>
                </a:cubicBezTo>
                <a:cubicBezTo>
                  <a:pt x="14773" y="3137"/>
                  <a:pt x="14406" y="3249"/>
                  <a:pt x="13635" y="3081"/>
                </a:cubicBezTo>
                <a:cubicBezTo>
                  <a:pt x="12864" y="2913"/>
                  <a:pt x="12570" y="2745"/>
                  <a:pt x="11726" y="2507"/>
                </a:cubicBezTo>
                <a:cubicBezTo>
                  <a:pt x="10882" y="2269"/>
                  <a:pt x="9964" y="2031"/>
                  <a:pt x="9432" y="1919"/>
                </a:cubicBezTo>
                <a:cubicBezTo>
                  <a:pt x="8900" y="1807"/>
                  <a:pt x="9084" y="1905"/>
                  <a:pt x="9047" y="1919"/>
                </a:cubicBezTo>
                <a:close/>
              </a:path>
            </a:pathLst>
          </a:custGeom>
          <a:solidFill>
            <a:schemeClr val="bg1">
              <a:alpha val="0"/>
            </a:schemeClr>
          </a:solidFill>
          <a:ln w="9525" cmpd="sng">
            <a:solidFill>
              <a:schemeClr val="tx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165" name="自由曲线 910"/>
          <p:cNvSpPr>
            <a:spLocks/>
          </p:cNvSpPr>
          <p:nvPr/>
        </p:nvSpPr>
        <p:spPr bwMode="auto">
          <a:xfrm>
            <a:off x="5656263" y="4178300"/>
            <a:ext cx="2179637" cy="1604963"/>
          </a:xfrm>
          <a:custGeom>
            <a:avLst/>
            <a:gdLst>
              <a:gd name="T0" fmla="*/ 317460 w 21600"/>
              <a:gd name="T1" fmla="*/ 402132 h 21600"/>
              <a:gd name="T2" fmla="*/ 185370 w 21600"/>
              <a:gd name="T3" fmla="*/ 375457 h 21600"/>
              <a:gd name="T4" fmla="*/ 92635 w 21600"/>
              <a:gd name="T5" fmla="*/ 243345 h 21600"/>
              <a:gd name="T6" fmla="*/ 13320 w 21600"/>
              <a:gd name="T7" fmla="*/ 110490 h 21600"/>
              <a:gd name="T8" fmla="*/ 79315 w 21600"/>
              <a:gd name="T9" fmla="*/ 17759 h 21600"/>
              <a:gd name="T10" fmla="*/ 211405 w 21600"/>
              <a:gd name="T11" fmla="*/ 5053 h 21600"/>
              <a:gd name="T12" fmla="*/ 344201 w 21600"/>
              <a:gd name="T13" fmla="*/ 44434 h 21600"/>
              <a:gd name="T14" fmla="*/ 476291 w 21600"/>
              <a:gd name="T15" fmla="*/ 84483 h 21600"/>
              <a:gd name="T16" fmla="*/ 622307 w 21600"/>
              <a:gd name="T17" fmla="*/ 137239 h 21600"/>
              <a:gd name="T18" fmla="*/ 754397 w 21600"/>
              <a:gd name="T19" fmla="*/ 229970 h 21600"/>
              <a:gd name="T20" fmla="*/ 887193 w 21600"/>
              <a:gd name="T21" fmla="*/ 322702 h 21600"/>
              <a:gd name="T22" fmla="*/ 1019283 w 21600"/>
              <a:gd name="T23" fmla="*/ 442182 h 21600"/>
              <a:gd name="T24" fmla="*/ 1151979 w 21600"/>
              <a:gd name="T25" fmla="*/ 534319 h 21600"/>
              <a:gd name="T26" fmla="*/ 1284069 w 21600"/>
              <a:gd name="T27" fmla="*/ 627050 h 21600"/>
              <a:gd name="T28" fmla="*/ 1416865 w 21600"/>
              <a:gd name="T29" fmla="*/ 693775 h 21600"/>
              <a:gd name="T30" fmla="*/ 1562275 w 21600"/>
              <a:gd name="T31" fmla="*/ 693775 h 21600"/>
              <a:gd name="T32" fmla="*/ 1694970 w 21600"/>
              <a:gd name="T33" fmla="*/ 707150 h 21600"/>
              <a:gd name="T34" fmla="*/ 1827061 w 21600"/>
              <a:gd name="T35" fmla="*/ 719856 h 21600"/>
              <a:gd name="T36" fmla="*/ 1959857 w 21600"/>
              <a:gd name="T37" fmla="*/ 719856 h 21600"/>
              <a:gd name="T38" fmla="*/ 2091947 w 21600"/>
              <a:gd name="T39" fmla="*/ 733156 h 21600"/>
              <a:gd name="T40" fmla="*/ 2171362 w 21600"/>
              <a:gd name="T41" fmla="*/ 866011 h 21600"/>
              <a:gd name="T42" fmla="*/ 2039272 w 21600"/>
              <a:gd name="T43" fmla="*/ 932067 h 21600"/>
              <a:gd name="T44" fmla="*/ 1906476 w 21600"/>
              <a:gd name="T45" fmla="*/ 932067 h 21600"/>
              <a:gd name="T46" fmla="*/ 1774386 w 21600"/>
              <a:gd name="T47" fmla="*/ 945368 h 21600"/>
              <a:gd name="T48" fmla="*/ 1641690 w 21600"/>
              <a:gd name="T49" fmla="*/ 958742 h 21600"/>
              <a:gd name="T50" fmla="*/ 1509600 w 21600"/>
              <a:gd name="T51" fmla="*/ 958742 h 21600"/>
              <a:gd name="T52" fmla="*/ 1376804 w 21600"/>
              <a:gd name="T53" fmla="*/ 958742 h 21600"/>
              <a:gd name="T54" fmla="*/ 1244714 w 21600"/>
              <a:gd name="T55" fmla="*/ 958742 h 21600"/>
              <a:gd name="T56" fmla="*/ 1112019 w 21600"/>
              <a:gd name="T57" fmla="*/ 958742 h 21600"/>
              <a:gd name="T58" fmla="*/ 1005963 w 21600"/>
              <a:gd name="T59" fmla="*/ 1024799 h 21600"/>
              <a:gd name="T60" fmla="*/ 873873 w 21600"/>
              <a:gd name="T61" fmla="*/ 1117604 h 21600"/>
              <a:gd name="T62" fmla="*/ 754397 w 21600"/>
              <a:gd name="T63" fmla="*/ 1237010 h 21600"/>
              <a:gd name="T64" fmla="*/ 675082 w 21600"/>
              <a:gd name="T65" fmla="*/ 1369197 h 21600"/>
              <a:gd name="T66" fmla="*/ 582347 w 21600"/>
              <a:gd name="T67" fmla="*/ 1488677 h 21600"/>
              <a:gd name="T68" fmla="*/ 450256 w 21600"/>
              <a:gd name="T69" fmla="*/ 1568108 h 21600"/>
              <a:gd name="T70" fmla="*/ 317460 w 21600"/>
              <a:gd name="T71" fmla="*/ 1594115 h 21600"/>
              <a:gd name="T72" fmla="*/ 251466 w 21600"/>
              <a:gd name="T73" fmla="*/ 1462002 h 21600"/>
              <a:gd name="T74" fmla="*/ 317460 w 21600"/>
              <a:gd name="T75" fmla="*/ 1355822 h 21600"/>
              <a:gd name="T76" fmla="*/ 450256 w 21600"/>
              <a:gd name="T77" fmla="*/ 1303141 h 21600"/>
              <a:gd name="T78" fmla="*/ 569027 w 21600"/>
              <a:gd name="T79" fmla="*/ 1197035 h 21600"/>
              <a:gd name="T80" fmla="*/ 701722 w 21600"/>
              <a:gd name="T81" fmla="*/ 1104229 h 21600"/>
              <a:gd name="T82" fmla="*/ 794458 w 21600"/>
              <a:gd name="T83" fmla="*/ 972117 h 21600"/>
              <a:gd name="T84" fmla="*/ 873873 w 21600"/>
              <a:gd name="T85" fmla="*/ 839262 h 21600"/>
              <a:gd name="T86" fmla="*/ 900513 w 21600"/>
              <a:gd name="T87" fmla="*/ 707150 h 21600"/>
              <a:gd name="T88" fmla="*/ 900513 w 21600"/>
              <a:gd name="T89" fmla="*/ 574369 h 21600"/>
              <a:gd name="T90" fmla="*/ 767817 w 21600"/>
              <a:gd name="T91" fmla="*/ 468263 h 21600"/>
              <a:gd name="T92" fmla="*/ 635727 w 21600"/>
              <a:gd name="T93" fmla="*/ 388832 h 21600"/>
              <a:gd name="T94" fmla="*/ 502931 w 21600"/>
              <a:gd name="T95" fmla="*/ 362157 h 21600"/>
              <a:gd name="T96" fmla="*/ 384161 w 21600"/>
              <a:gd name="T97" fmla="*/ 402132 h 2160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600" h="21600">
                <a:moveTo>
                  <a:pt x="3807" y="5412"/>
                </a:moveTo>
                <a:cubicBezTo>
                  <a:pt x="3688" y="5412"/>
                  <a:pt x="3411" y="5412"/>
                  <a:pt x="3146" y="5412"/>
                </a:cubicBezTo>
                <a:cubicBezTo>
                  <a:pt x="2882" y="5412"/>
                  <a:pt x="2756" y="5481"/>
                  <a:pt x="2492" y="5412"/>
                </a:cubicBezTo>
                <a:cubicBezTo>
                  <a:pt x="2227" y="5344"/>
                  <a:pt x="2076" y="5301"/>
                  <a:pt x="1837" y="5053"/>
                </a:cubicBezTo>
                <a:cubicBezTo>
                  <a:pt x="1598" y="4805"/>
                  <a:pt x="1491" y="4523"/>
                  <a:pt x="1309" y="4164"/>
                </a:cubicBezTo>
                <a:cubicBezTo>
                  <a:pt x="1126" y="3805"/>
                  <a:pt x="1076" y="3634"/>
                  <a:pt x="918" y="3275"/>
                </a:cubicBezTo>
                <a:cubicBezTo>
                  <a:pt x="761" y="2915"/>
                  <a:pt x="679" y="2744"/>
                  <a:pt x="522" y="2385"/>
                </a:cubicBezTo>
                <a:cubicBezTo>
                  <a:pt x="365" y="2026"/>
                  <a:pt x="207" y="1847"/>
                  <a:pt x="132" y="1487"/>
                </a:cubicBezTo>
                <a:cubicBezTo>
                  <a:pt x="56" y="1128"/>
                  <a:pt x="0" y="846"/>
                  <a:pt x="132" y="598"/>
                </a:cubicBezTo>
                <a:cubicBezTo>
                  <a:pt x="264" y="350"/>
                  <a:pt x="522" y="342"/>
                  <a:pt x="786" y="239"/>
                </a:cubicBezTo>
                <a:cubicBezTo>
                  <a:pt x="1051" y="136"/>
                  <a:pt x="1176" y="102"/>
                  <a:pt x="1441" y="68"/>
                </a:cubicBezTo>
                <a:cubicBezTo>
                  <a:pt x="1705" y="34"/>
                  <a:pt x="1831" y="0"/>
                  <a:pt x="2095" y="68"/>
                </a:cubicBezTo>
                <a:cubicBezTo>
                  <a:pt x="2360" y="136"/>
                  <a:pt x="2492" y="316"/>
                  <a:pt x="2756" y="419"/>
                </a:cubicBezTo>
                <a:cubicBezTo>
                  <a:pt x="3020" y="521"/>
                  <a:pt x="3146" y="487"/>
                  <a:pt x="3411" y="598"/>
                </a:cubicBezTo>
                <a:cubicBezTo>
                  <a:pt x="3675" y="709"/>
                  <a:pt x="3801" y="846"/>
                  <a:pt x="4065" y="957"/>
                </a:cubicBezTo>
                <a:cubicBezTo>
                  <a:pt x="4330" y="1068"/>
                  <a:pt x="4430" y="1034"/>
                  <a:pt x="4720" y="1137"/>
                </a:cubicBezTo>
                <a:cubicBezTo>
                  <a:pt x="5009" y="1239"/>
                  <a:pt x="5223" y="1342"/>
                  <a:pt x="5513" y="1487"/>
                </a:cubicBezTo>
                <a:cubicBezTo>
                  <a:pt x="5802" y="1633"/>
                  <a:pt x="5903" y="1667"/>
                  <a:pt x="6167" y="1847"/>
                </a:cubicBezTo>
                <a:cubicBezTo>
                  <a:pt x="6432" y="2026"/>
                  <a:pt x="6558" y="2137"/>
                  <a:pt x="6822" y="2385"/>
                </a:cubicBezTo>
                <a:cubicBezTo>
                  <a:pt x="7086" y="2633"/>
                  <a:pt x="7212" y="2847"/>
                  <a:pt x="7476" y="3095"/>
                </a:cubicBezTo>
                <a:cubicBezTo>
                  <a:pt x="7741" y="3343"/>
                  <a:pt x="7873" y="3377"/>
                  <a:pt x="8137" y="3625"/>
                </a:cubicBezTo>
                <a:cubicBezTo>
                  <a:pt x="8402" y="3873"/>
                  <a:pt x="8527" y="4019"/>
                  <a:pt x="8792" y="4343"/>
                </a:cubicBezTo>
                <a:cubicBezTo>
                  <a:pt x="9056" y="4668"/>
                  <a:pt x="9182" y="4908"/>
                  <a:pt x="9446" y="5233"/>
                </a:cubicBezTo>
                <a:cubicBezTo>
                  <a:pt x="9711" y="5558"/>
                  <a:pt x="9837" y="5669"/>
                  <a:pt x="10101" y="5951"/>
                </a:cubicBezTo>
                <a:cubicBezTo>
                  <a:pt x="10365" y="6233"/>
                  <a:pt x="10497" y="6413"/>
                  <a:pt x="10762" y="6661"/>
                </a:cubicBezTo>
                <a:cubicBezTo>
                  <a:pt x="11026" y="6909"/>
                  <a:pt x="11152" y="6977"/>
                  <a:pt x="11416" y="7191"/>
                </a:cubicBezTo>
                <a:cubicBezTo>
                  <a:pt x="11681" y="7405"/>
                  <a:pt x="11806" y="7482"/>
                  <a:pt x="12071" y="7730"/>
                </a:cubicBezTo>
                <a:cubicBezTo>
                  <a:pt x="12335" y="7978"/>
                  <a:pt x="12461" y="8157"/>
                  <a:pt x="12725" y="8439"/>
                </a:cubicBezTo>
                <a:cubicBezTo>
                  <a:pt x="12990" y="8722"/>
                  <a:pt x="13122" y="8978"/>
                  <a:pt x="13386" y="9158"/>
                </a:cubicBezTo>
                <a:cubicBezTo>
                  <a:pt x="13651" y="9337"/>
                  <a:pt x="13776" y="9303"/>
                  <a:pt x="14041" y="9337"/>
                </a:cubicBezTo>
                <a:cubicBezTo>
                  <a:pt x="14305" y="9371"/>
                  <a:pt x="14406" y="9337"/>
                  <a:pt x="14695" y="9337"/>
                </a:cubicBezTo>
                <a:cubicBezTo>
                  <a:pt x="14985" y="9337"/>
                  <a:pt x="15193" y="9303"/>
                  <a:pt x="15482" y="9337"/>
                </a:cubicBezTo>
                <a:cubicBezTo>
                  <a:pt x="15772" y="9371"/>
                  <a:pt x="15872" y="9483"/>
                  <a:pt x="16137" y="9517"/>
                </a:cubicBezTo>
                <a:cubicBezTo>
                  <a:pt x="16401" y="9551"/>
                  <a:pt x="16533" y="9483"/>
                  <a:pt x="16797" y="9517"/>
                </a:cubicBezTo>
                <a:cubicBezTo>
                  <a:pt x="17062" y="9551"/>
                  <a:pt x="17188" y="9654"/>
                  <a:pt x="17452" y="9688"/>
                </a:cubicBezTo>
                <a:cubicBezTo>
                  <a:pt x="17716" y="9722"/>
                  <a:pt x="17842" y="9688"/>
                  <a:pt x="18106" y="9688"/>
                </a:cubicBezTo>
                <a:cubicBezTo>
                  <a:pt x="18371" y="9688"/>
                  <a:pt x="18497" y="9688"/>
                  <a:pt x="18761" y="9688"/>
                </a:cubicBezTo>
                <a:cubicBezTo>
                  <a:pt x="19025" y="9688"/>
                  <a:pt x="19158" y="9688"/>
                  <a:pt x="19422" y="9688"/>
                </a:cubicBezTo>
                <a:cubicBezTo>
                  <a:pt x="19686" y="9688"/>
                  <a:pt x="19812" y="9654"/>
                  <a:pt x="20076" y="9688"/>
                </a:cubicBezTo>
                <a:cubicBezTo>
                  <a:pt x="20341" y="9722"/>
                  <a:pt x="20492" y="9654"/>
                  <a:pt x="20731" y="9867"/>
                </a:cubicBezTo>
                <a:cubicBezTo>
                  <a:pt x="20970" y="10081"/>
                  <a:pt x="21102" y="10398"/>
                  <a:pt x="21260" y="10757"/>
                </a:cubicBezTo>
                <a:cubicBezTo>
                  <a:pt x="21417" y="11116"/>
                  <a:pt x="21600" y="11330"/>
                  <a:pt x="21518" y="11655"/>
                </a:cubicBezTo>
                <a:cubicBezTo>
                  <a:pt x="21436" y="11980"/>
                  <a:pt x="21127" y="12185"/>
                  <a:pt x="20863" y="12364"/>
                </a:cubicBezTo>
                <a:cubicBezTo>
                  <a:pt x="20599" y="12544"/>
                  <a:pt x="20473" y="12476"/>
                  <a:pt x="20209" y="12544"/>
                </a:cubicBezTo>
                <a:cubicBezTo>
                  <a:pt x="19944" y="12612"/>
                  <a:pt x="19812" y="12723"/>
                  <a:pt x="19548" y="12723"/>
                </a:cubicBezTo>
                <a:cubicBezTo>
                  <a:pt x="19283" y="12723"/>
                  <a:pt x="19158" y="12578"/>
                  <a:pt x="18893" y="12544"/>
                </a:cubicBezTo>
                <a:cubicBezTo>
                  <a:pt x="18629" y="12510"/>
                  <a:pt x="18503" y="12510"/>
                  <a:pt x="18239" y="12544"/>
                </a:cubicBezTo>
                <a:cubicBezTo>
                  <a:pt x="17974" y="12578"/>
                  <a:pt x="17848" y="12689"/>
                  <a:pt x="17584" y="12723"/>
                </a:cubicBezTo>
                <a:cubicBezTo>
                  <a:pt x="17320" y="12758"/>
                  <a:pt x="17188" y="12689"/>
                  <a:pt x="16923" y="12723"/>
                </a:cubicBezTo>
                <a:cubicBezTo>
                  <a:pt x="16659" y="12758"/>
                  <a:pt x="16533" y="12869"/>
                  <a:pt x="16269" y="12903"/>
                </a:cubicBezTo>
                <a:cubicBezTo>
                  <a:pt x="16004" y="12937"/>
                  <a:pt x="15879" y="12903"/>
                  <a:pt x="15614" y="12903"/>
                </a:cubicBezTo>
                <a:cubicBezTo>
                  <a:pt x="15350" y="12903"/>
                  <a:pt x="15224" y="12903"/>
                  <a:pt x="14960" y="12903"/>
                </a:cubicBezTo>
                <a:cubicBezTo>
                  <a:pt x="14695" y="12903"/>
                  <a:pt x="14563" y="12903"/>
                  <a:pt x="14299" y="12903"/>
                </a:cubicBezTo>
                <a:cubicBezTo>
                  <a:pt x="14034" y="12903"/>
                  <a:pt x="13909" y="12903"/>
                  <a:pt x="13644" y="12903"/>
                </a:cubicBezTo>
                <a:cubicBezTo>
                  <a:pt x="13380" y="12903"/>
                  <a:pt x="13254" y="12903"/>
                  <a:pt x="12990" y="12903"/>
                </a:cubicBezTo>
                <a:cubicBezTo>
                  <a:pt x="12725" y="12903"/>
                  <a:pt x="12600" y="12903"/>
                  <a:pt x="12335" y="12903"/>
                </a:cubicBezTo>
                <a:cubicBezTo>
                  <a:pt x="12071" y="12903"/>
                  <a:pt x="11939" y="12903"/>
                  <a:pt x="11674" y="12903"/>
                </a:cubicBezTo>
                <a:cubicBezTo>
                  <a:pt x="11410" y="12903"/>
                  <a:pt x="11284" y="12903"/>
                  <a:pt x="11020" y="12903"/>
                </a:cubicBezTo>
                <a:cubicBezTo>
                  <a:pt x="10755" y="12903"/>
                  <a:pt x="10573" y="12723"/>
                  <a:pt x="10365" y="12903"/>
                </a:cubicBezTo>
                <a:cubicBezTo>
                  <a:pt x="10158" y="13083"/>
                  <a:pt x="10176" y="13476"/>
                  <a:pt x="9969" y="13792"/>
                </a:cubicBezTo>
                <a:cubicBezTo>
                  <a:pt x="9761" y="14109"/>
                  <a:pt x="9579" y="14254"/>
                  <a:pt x="9314" y="14502"/>
                </a:cubicBezTo>
                <a:cubicBezTo>
                  <a:pt x="9050" y="14750"/>
                  <a:pt x="8924" y="14793"/>
                  <a:pt x="8660" y="15041"/>
                </a:cubicBezTo>
                <a:cubicBezTo>
                  <a:pt x="8395" y="15289"/>
                  <a:pt x="8244" y="15426"/>
                  <a:pt x="8005" y="15751"/>
                </a:cubicBezTo>
                <a:cubicBezTo>
                  <a:pt x="7766" y="16076"/>
                  <a:pt x="7659" y="16289"/>
                  <a:pt x="7476" y="16648"/>
                </a:cubicBezTo>
                <a:cubicBezTo>
                  <a:pt x="7294" y="17008"/>
                  <a:pt x="7244" y="17179"/>
                  <a:pt x="7086" y="17538"/>
                </a:cubicBezTo>
                <a:cubicBezTo>
                  <a:pt x="6929" y="17897"/>
                  <a:pt x="6822" y="18068"/>
                  <a:pt x="6690" y="18427"/>
                </a:cubicBezTo>
                <a:cubicBezTo>
                  <a:pt x="6558" y="18786"/>
                  <a:pt x="6614" y="18991"/>
                  <a:pt x="6432" y="19316"/>
                </a:cubicBezTo>
                <a:cubicBezTo>
                  <a:pt x="6249" y="19641"/>
                  <a:pt x="6035" y="19787"/>
                  <a:pt x="5771" y="20035"/>
                </a:cubicBezTo>
                <a:cubicBezTo>
                  <a:pt x="5506" y="20283"/>
                  <a:pt x="5381" y="20351"/>
                  <a:pt x="5116" y="20565"/>
                </a:cubicBezTo>
                <a:cubicBezTo>
                  <a:pt x="4852" y="20779"/>
                  <a:pt x="4726" y="20958"/>
                  <a:pt x="4462" y="21104"/>
                </a:cubicBezTo>
                <a:cubicBezTo>
                  <a:pt x="4197" y="21249"/>
                  <a:pt x="4072" y="21215"/>
                  <a:pt x="3807" y="21283"/>
                </a:cubicBezTo>
                <a:cubicBezTo>
                  <a:pt x="3543" y="21352"/>
                  <a:pt x="3386" y="21600"/>
                  <a:pt x="3146" y="21454"/>
                </a:cubicBezTo>
                <a:cubicBezTo>
                  <a:pt x="2907" y="21309"/>
                  <a:pt x="2756" y="20924"/>
                  <a:pt x="2624" y="20565"/>
                </a:cubicBezTo>
                <a:cubicBezTo>
                  <a:pt x="2492" y="20206"/>
                  <a:pt x="2517" y="20035"/>
                  <a:pt x="2492" y="19676"/>
                </a:cubicBezTo>
                <a:cubicBezTo>
                  <a:pt x="2467" y="19316"/>
                  <a:pt x="2360" y="19068"/>
                  <a:pt x="2492" y="18786"/>
                </a:cubicBezTo>
                <a:cubicBezTo>
                  <a:pt x="2624" y="18504"/>
                  <a:pt x="2882" y="18427"/>
                  <a:pt x="3146" y="18247"/>
                </a:cubicBezTo>
                <a:cubicBezTo>
                  <a:pt x="3411" y="18068"/>
                  <a:pt x="3543" y="18034"/>
                  <a:pt x="3807" y="17888"/>
                </a:cubicBezTo>
                <a:cubicBezTo>
                  <a:pt x="4072" y="17743"/>
                  <a:pt x="4229" y="17786"/>
                  <a:pt x="4462" y="17538"/>
                </a:cubicBezTo>
                <a:cubicBezTo>
                  <a:pt x="4695" y="17290"/>
                  <a:pt x="4751" y="16931"/>
                  <a:pt x="4984" y="16648"/>
                </a:cubicBezTo>
                <a:cubicBezTo>
                  <a:pt x="5217" y="16366"/>
                  <a:pt x="5374" y="16358"/>
                  <a:pt x="5639" y="16110"/>
                </a:cubicBezTo>
                <a:cubicBezTo>
                  <a:pt x="5903" y="15862"/>
                  <a:pt x="6035" y="15648"/>
                  <a:pt x="6300" y="15400"/>
                </a:cubicBezTo>
                <a:cubicBezTo>
                  <a:pt x="6564" y="15152"/>
                  <a:pt x="6746" y="15143"/>
                  <a:pt x="6954" y="14861"/>
                </a:cubicBezTo>
                <a:cubicBezTo>
                  <a:pt x="7162" y="14579"/>
                  <a:pt x="7162" y="14331"/>
                  <a:pt x="7344" y="13972"/>
                </a:cubicBezTo>
                <a:cubicBezTo>
                  <a:pt x="7527" y="13613"/>
                  <a:pt x="7665" y="13442"/>
                  <a:pt x="7873" y="13083"/>
                </a:cubicBezTo>
                <a:cubicBezTo>
                  <a:pt x="8081" y="12723"/>
                  <a:pt x="8238" y="12544"/>
                  <a:pt x="8395" y="12185"/>
                </a:cubicBezTo>
                <a:cubicBezTo>
                  <a:pt x="8553" y="11826"/>
                  <a:pt x="8578" y="11655"/>
                  <a:pt x="8660" y="11295"/>
                </a:cubicBezTo>
                <a:cubicBezTo>
                  <a:pt x="8741" y="10936"/>
                  <a:pt x="8741" y="10765"/>
                  <a:pt x="8792" y="10406"/>
                </a:cubicBezTo>
                <a:cubicBezTo>
                  <a:pt x="8842" y="10047"/>
                  <a:pt x="8899" y="9876"/>
                  <a:pt x="8924" y="9517"/>
                </a:cubicBezTo>
                <a:cubicBezTo>
                  <a:pt x="8949" y="9158"/>
                  <a:pt x="8924" y="8978"/>
                  <a:pt x="8924" y="8619"/>
                </a:cubicBezTo>
                <a:cubicBezTo>
                  <a:pt x="8924" y="8260"/>
                  <a:pt x="9056" y="8046"/>
                  <a:pt x="8924" y="7730"/>
                </a:cubicBezTo>
                <a:cubicBezTo>
                  <a:pt x="8792" y="7413"/>
                  <a:pt x="8527" y="7302"/>
                  <a:pt x="8263" y="7020"/>
                </a:cubicBezTo>
                <a:cubicBezTo>
                  <a:pt x="7999" y="6738"/>
                  <a:pt x="7873" y="6584"/>
                  <a:pt x="7609" y="6302"/>
                </a:cubicBezTo>
                <a:cubicBezTo>
                  <a:pt x="7344" y="6019"/>
                  <a:pt x="7218" y="5806"/>
                  <a:pt x="6954" y="5592"/>
                </a:cubicBezTo>
                <a:cubicBezTo>
                  <a:pt x="6690" y="5378"/>
                  <a:pt x="6564" y="5344"/>
                  <a:pt x="6300" y="5233"/>
                </a:cubicBezTo>
                <a:cubicBezTo>
                  <a:pt x="6035" y="5122"/>
                  <a:pt x="5903" y="5122"/>
                  <a:pt x="5639" y="5053"/>
                </a:cubicBezTo>
                <a:cubicBezTo>
                  <a:pt x="5374" y="4985"/>
                  <a:pt x="5248" y="4762"/>
                  <a:pt x="4984" y="4874"/>
                </a:cubicBezTo>
                <a:cubicBezTo>
                  <a:pt x="4720" y="4985"/>
                  <a:pt x="4562" y="5481"/>
                  <a:pt x="4330" y="5592"/>
                </a:cubicBezTo>
                <a:cubicBezTo>
                  <a:pt x="4097" y="5703"/>
                  <a:pt x="3902" y="5464"/>
                  <a:pt x="3807" y="5412"/>
                </a:cubicBezTo>
                <a:close/>
              </a:path>
            </a:pathLst>
          </a:custGeom>
          <a:solidFill>
            <a:schemeClr val="bg1">
              <a:alpha val="0"/>
            </a:schemeClr>
          </a:solidFill>
          <a:ln w="9525" cap="flat" cmpd="sng">
            <a:solidFill>
              <a:schemeClr val="tx1"/>
            </a:solidFill>
            <a:prstDash val="dashDot"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166" name="TextBox 2065"/>
          <p:cNvSpPr>
            <a:spLocks noChangeArrowheads="1"/>
          </p:cNvSpPr>
          <p:nvPr/>
        </p:nvSpPr>
        <p:spPr bwMode="auto">
          <a:xfrm>
            <a:off x="3852863" y="6165850"/>
            <a:ext cx="7556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mtClean="0">
                <a:solidFill>
                  <a:srgbClr val="000000"/>
                </a:solidFill>
                <a:sym typeface="宋体" pitchFamily="2" charset="-122"/>
              </a:rPr>
              <a:t>图 </a:t>
            </a:r>
            <a:r>
              <a:rPr lang="en-US" altLang="zh-CN" smtClean="0">
                <a:solidFill>
                  <a:srgbClr val="000000"/>
                </a:solidFill>
                <a:sym typeface="Calibri" pitchFamily="34" charset="0"/>
              </a:rPr>
              <a:t>2.</a:t>
            </a:r>
            <a:r>
              <a:rPr lang="zh-CN" altLang="en-US" smtClean="0">
                <a:solidFill>
                  <a:srgbClr val="000000"/>
                </a:solidFill>
                <a:sym typeface="Calibri" pitchFamily="34" charset="0"/>
              </a:rPr>
              <a:t>7</a:t>
            </a:r>
            <a:endParaRPr lang="zh-CN" altLang="en-US" smtClean="0">
              <a:solidFill>
                <a:srgbClr val="000000"/>
              </a:solidFill>
              <a:sym typeface="宋体" pitchFamily="2" charset="-122"/>
            </a:endParaRPr>
          </a:p>
        </p:txBody>
      </p:sp>
      <p:grpSp>
        <p:nvGrpSpPr>
          <p:cNvPr id="6167" name="Group 62"/>
          <p:cNvGrpSpPr>
            <a:grpSpLocks/>
          </p:cNvGrpSpPr>
          <p:nvPr/>
        </p:nvGrpSpPr>
        <p:grpSpPr bwMode="auto">
          <a:xfrm>
            <a:off x="5580063" y="3717925"/>
            <a:ext cx="2386012" cy="2306638"/>
            <a:chOff x="0" y="0"/>
            <a:chExt cx="3758" cy="3634"/>
          </a:xfrm>
        </p:grpSpPr>
        <p:sp>
          <p:nvSpPr>
            <p:cNvPr id="6168" name="自由曲线 906"/>
            <p:cNvSpPr>
              <a:spLocks/>
            </p:cNvSpPr>
            <p:nvPr/>
          </p:nvSpPr>
          <p:spPr bwMode="auto">
            <a:xfrm>
              <a:off x="465" y="2207"/>
              <a:ext cx="1239" cy="1251"/>
            </a:xfrm>
            <a:custGeom>
              <a:avLst/>
              <a:gdLst>
                <a:gd name="T0" fmla="*/ 655 w 21600"/>
                <a:gd name="T1" fmla="*/ 50 h 21600"/>
                <a:gd name="T2" fmla="*/ 550 w 21600"/>
                <a:gd name="T3" fmla="*/ 29 h 21600"/>
                <a:gd name="T4" fmla="*/ 446 w 21600"/>
                <a:gd name="T5" fmla="*/ 8 h 21600"/>
                <a:gd name="T6" fmla="*/ 342 w 21600"/>
                <a:gd name="T7" fmla="*/ 8 h 21600"/>
                <a:gd name="T8" fmla="*/ 238 w 21600"/>
                <a:gd name="T9" fmla="*/ 50 h 21600"/>
                <a:gd name="T10" fmla="*/ 133 w 21600"/>
                <a:gd name="T11" fmla="*/ 133 h 21600"/>
                <a:gd name="T12" fmla="*/ 50 w 21600"/>
                <a:gd name="T13" fmla="*/ 237 h 21600"/>
                <a:gd name="T14" fmla="*/ 8 w 21600"/>
                <a:gd name="T15" fmla="*/ 341 h 21600"/>
                <a:gd name="T16" fmla="*/ 8 w 21600"/>
                <a:gd name="T17" fmla="*/ 446 h 21600"/>
                <a:gd name="T18" fmla="*/ 8 w 21600"/>
                <a:gd name="T19" fmla="*/ 550 h 21600"/>
                <a:gd name="T20" fmla="*/ 8 w 21600"/>
                <a:gd name="T21" fmla="*/ 654 h 21600"/>
                <a:gd name="T22" fmla="*/ 8 w 21600"/>
                <a:gd name="T23" fmla="*/ 758 h 21600"/>
                <a:gd name="T24" fmla="*/ 50 w 21600"/>
                <a:gd name="T25" fmla="*/ 863 h 21600"/>
                <a:gd name="T26" fmla="*/ 50 w 21600"/>
                <a:gd name="T27" fmla="*/ 967 h 21600"/>
                <a:gd name="T28" fmla="*/ 92 w 21600"/>
                <a:gd name="T29" fmla="*/ 1071 h 21600"/>
                <a:gd name="T30" fmla="*/ 196 w 21600"/>
                <a:gd name="T31" fmla="*/ 1134 h 21600"/>
                <a:gd name="T32" fmla="*/ 300 w 21600"/>
                <a:gd name="T33" fmla="*/ 1155 h 21600"/>
                <a:gd name="T34" fmla="*/ 404 w 21600"/>
                <a:gd name="T35" fmla="*/ 1196 h 21600"/>
                <a:gd name="T36" fmla="*/ 509 w 21600"/>
                <a:gd name="T37" fmla="*/ 1196 h 21600"/>
                <a:gd name="T38" fmla="*/ 613 w 21600"/>
                <a:gd name="T39" fmla="*/ 1217 h 21600"/>
                <a:gd name="T40" fmla="*/ 717 w 21600"/>
                <a:gd name="T41" fmla="*/ 1238 h 21600"/>
                <a:gd name="T42" fmla="*/ 842 w 21600"/>
                <a:gd name="T43" fmla="*/ 1238 h 21600"/>
                <a:gd name="T44" fmla="*/ 947 w 21600"/>
                <a:gd name="T45" fmla="*/ 1175 h 21600"/>
                <a:gd name="T46" fmla="*/ 1051 w 21600"/>
                <a:gd name="T47" fmla="*/ 1113 h 21600"/>
                <a:gd name="T48" fmla="*/ 1155 w 21600"/>
                <a:gd name="T49" fmla="*/ 1029 h 21600"/>
                <a:gd name="T50" fmla="*/ 1197 w 21600"/>
                <a:gd name="T51" fmla="*/ 925 h 21600"/>
                <a:gd name="T52" fmla="*/ 1218 w 21600"/>
                <a:gd name="T53" fmla="*/ 821 h 21600"/>
                <a:gd name="T54" fmla="*/ 1218 w 21600"/>
                <a:gd name="T55" fmla="*/ 717 h 21600"/>
                <a:gd name="T56" fmla="*/ 1113 w 21600"/>
                <a:gd name="T57" fmla="*/ 633 h 21600"/>
                <a:gd name="T58" fmla="*/ 1009 w 21600"/>
                <a:gd name="T59" fmla="*/ 592 h 21600"/>
                <a:gd name="T60" fmla="*/ 905 w 21600"/>
                <a:gd name="T61" fmla="*/ 592 h 21600"/>
                <a:gd name="T62" fmla="*/ 780 w 21600"/>
                <a:gd name="T63" fmla="*/ 508 h 21600"/>
                <a:gd name="T64" fmla="*/ 676 w 21600"/>
                <a:gd name="T65" fmla="*/ 446 h 21600"/>
                <a:gd name="T66" fmla="*/ 634 w 21600"/>
                <a:gd name="T67" fmla="*/ 341 h 21600"/>
                <a:gd name="T68" fmla="*/ 592 w 21600"/>
                <a:gd name="T69" fmla="*/ 237 h 21600"/>
                <a:gd name="T70" fmla="*/ 571 w 21600"/>
                <a:gd name="T71" fmla="*/ 133 h 21600"/>
                <a:gd name="T72" fmla="*/ 634 w 21600"/>
                <a:gd name="T73" fmla="*/ 29 h 21600"/>
                <a:gd name="T74" fmla="*/ 655 w 21600"/>
                <a:gd name="T75" fmla="*/ 5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1418" y="863"/>
                  </a:moveTo>
                  <a:cubicBezTo>
                    <a:pt x="11087" y="794"/>
                    <a:pt x="10320" y="638"/>
                    <a:pt x="9588" y="500"/>
                  </a:cubicBezTo>
                  <a:cubicBezTo>
                    <a:pt x="8856" y="362"/>
                    <a:pt x="8507" y="207"/>
                    <a:pt x="7775" y="138"/>
                  </a:cubicBezTo>
                  <a:cubicBezTo>
                    <a:pt x="7043" y="69"/>
                    <a:pt x="6694" y="0"/>
                    <a:pt x="5962" y="138"/>
                  </a:cubicBezTo>
                  <a:cubicBezTo>
                    <a:pt x="5230" y="276"/>
                    <a:pt x="4881" y="431"/>
                    <a:pt x="4149" y="863"/>
                  </a:cubicBezTo>
                  <a:cubicBezTo>
                    <a:pt x="3416" y="1294"/>
                    <a:pt x="2981" y="1657"/>
                    <a:pt x="2318" y="2296"/>
                  </a:cubicBezTo>
                  <a:cubicBezTo>
                    <a:pt x="1656" y="2935"/>
                    <a:pt x="1307" y="3366"/>
                    <a:pt x="871" y="4092"/>
                  </a:cubicBezTo>
                  <a:cubicBezTo>
                    <a:pt x="435" y="4817"/>
                    <a:pt x="278" y="5162"/>
                    <a:pt x="139" y="5887"/>
                  </a:cubicBezTo>
                  <a:cubicBezTo>
                    <a:pt x="0" y="6612"/>
                    <a:pt x="139" y="6975"/>
                    <a:pt x="139" y="7700"/>
                  </a:cubicBezTo>
                  <a:cubicBezTo>
                    <a:pt x="139" y="8425"/>
                    <a:pt x="139" y="8771"/>
                    <a:pt x="139" y="9496"/>
                  </a:cubicBezTo>
                  <a:cubicBezTo>
                    <a:pt x="139" y="10221"/>
                    <a:pt x="139" y="10566"/>
                    <a:pt x="139" y="11292"/>
                  </a:cubicBezTo>
                  <a:cubicBezTo>
                    <a:pt x="139" y="12017"/>
                    <a:pt x="0" y="12362"/>
                    <a:pt x="139" y="13087"/>
                  </a:cubicBezTo>
                  <a:cubicBezTo>
                    <a:pt x="278" y="13812"/>
                    <a:pt x="732" y="14175"/>
                    <a:pt x="871" y="14900"/>
                  </a:cubicBezTo>
                  <a:cubicBezTo>
                    <a:pt x="1011" y="15625"/>
                    <a:pt x="732" y="15971"/>
                    <a:pt x="871" y="16696"/>
                  </a:cubicBezTo>
                  <a:cubicBezTo>
                    <a:pt x="1011" y="17421"/>
                    <a:pt x="1098" y="17922"/>
                    <a:pt x="1603" y="18492"/>
                  </a:cubicBezTo>
                  <a:cubicBezTo>
                    <a:pt x="2109" y="19061"/>
                    <a:pt x="2684" y="19286"/>
                    <a:pt x="3416" y="19579"/>
                  </a:cubicBezTo>
                  <a:cubicBezTo>
                    <a:pt x="4149" y="19873"/>
                    <a:pt x="4497" y="19735"/>
                    <a:pt x="5230" y="19942"/>
                  </a:cubicBezTo>
                  <a:cubicBezTo>
                    <a:pt x="5962" y="20149"/>
                    <a:pt x="6310" y="20512"/>
                    <a:pt x="7043" y="20650"/>
                  </a:cubicBezTo>
                  <a:cubicBezTo>
                    <a:pt x="7775" y="20788"/>
                    <a:pt x="8141" y="20581"/>
                    <a:pt x="8873" y="20650"/>
                  </a:cubicBezTo>
                  <a:cubicBezTo>
                    <a:pt x="9605" y="20719"/>
                    <a:pt x="9954" y="20874"/>
                    <a:pt x="10686" y="21012"/>
                  </a:cubicBezTo>
                  <a:cubicBezTo>
                    <a:pt x="11418" y="21151"/>
                    <a:pt x="11697" y="21306"/>
                    <a:pt x="12499" y="21375"/>
                  </a:cubicBezTo>
                  <a:cubicBezTo>
                    <a:pt x="13301" y="21444"/>
                    <a:pt x="13876" y="21600"/>
                    <a:pt x="14678" y="21375"/>
                  </a:cubicBezTo>
                  <a:cubicBezTo>
                    <a:pt x="15480" y="21151"/>
                    <a:pt x="15777" y="20719"/>
                    <a:pt x="16509" y="20287"/>
                  </a:cubicBezTo>
                  <a:cubicBezTo>
                    <a:pt x="17241" y="19856"/>
                    <a:pt x="17590" y="19717"/>
                    <a:pt x="18322" y="19217"/>
                  </a:cubicBezTo>
                  <a:cubicBezTo>
                    <a:pt x="19054" y="18716"/>
                    <a:pt x="19630" y="18423"/>
                    <a:pt x="20135" y="17766"/>
                  </a:cubicBezTo>
                  <a:cubicBezTo>
                    <a:pt x="20641" y="17110"/>
                    <a:pt x="20641" y="16696"/>
                    <a:pt x="20867" y="15971"/>
                  </a:cubicBezTo>
                  <a:cubicBezTo>
                    <a:pt x="21094" y="15246"/>
                    <a:pt x="21164" y="14900"/>
                    <a:pt x="21233" y="14175"/>
                  </a:cubicBezTo>
                  <a:cubicBezTo>
                    <a:pt x="21303" y="13450"/>
                    <a:pt x="21600" y="13035"/>
                    <a:pt x="21233" y="12379"/>
                  </a:cubicBezTo>
                  <a:cubicBezTo>
                    <a:pt x="20867" y="11723"/>
                    <a:pt x="20135" y="11361"/>
                    <a:pt x="19403" y="10929"/>
                  </a:cubicBezTo>
                  <a:cubicBezTo>
                    <a:pt x="18671" y="10497"/>
                    <a:pt x="18322" y="10359"/>
                    <a:pt x="17590" y="10221"/>
                  </a:cubicBezTo>
                  <a:cubicBezTo>
                    <a:pt x="16858" y="10083"/>
                    <a:pt x="16579" y="10515"/>
                    <a:pt x="15777" y="10221"/>
                  </a:cubicBezTo>
                  <a:cubicBezTo>
                    <a:pt x="14975" y="9928"/>
                    <a:pt x="14400" y="9271"/>
                    <a:pt x="13598" y="8771"/>
                  </a:cubicBezTo>
                  <a:cubicBezTo>
                    <a:pt x="12796" y="8270"/>
                    <a:pt x="12290" y="8270"/>
                    <a:pt x="11784" y="7700"/>
                  </a:cubicBezTo>
                  <a:cubicBezTo>
                    <a:pt x="11279" y="7130"/>
                    <a:pt x="11349" y="6612"/>
                    <a:pt x="11052" y="5887"/>
                  </a:cubicBezTo>
                  <a:cubicBezTo>
                    <a:pt x="10756" y="5162"/>
                    <a:pt x="10547" y="4817"/>
                    <a:pt x="10320" y="4092"/>
                  </a:cubicBezTo>
                  <a:cubicBezTo>
                    <a:pt x="10093" y="3366"/>
                    <a:pt x="9815" y="3021"/>
                    <a:pt x="9954" y="2296"/>
                  </a:cubicBezTo>
                  <a:cubicBezTo>
                    <a:pt x="10093" y="1571"/>
                    <a:pt x="10756" y="794"/>
                    <a:pt x="11052" y="500"/>
                  </a:cubicBezTo>
                  <a:cubicBezTo>
                    <a:pt x="11349" y="207"/>
                    <a:pt x="11366" y="759"/>
                    <a:pt x="11418" y="863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9525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endParaRPr lang="zh-CN" altLang="en-US" smtClean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6169" name="Group 64"/>
            <p:cNvGrpSpPr>
              <a:grpSpLocks/>
            </p:cNvGrpSpPr>
            <p:nvPr/>
          </p:nvGrpSpPr>
          <p:grpSpPr bwMode="auto">
            <a:xfrm>
              <a:off x="0" y="0"/>
              <a:ext cx="3759" cy="3634"/>
              <a:chOff x="0" y="0"/>
              <a:chExt cx="3759" cy="3634"/>
            </a:xfrm>
          </p:grpSpPr>
          <p:grpSp>
            <p:nvGrpSpPr>
              <p:cNvPr id="6170" name="Group 65"/>
              <p:cNvGrpSpPr>
                <a:grpSpLocks/>
              </p:cNvGrpSpPr>
              <p:nvPr/>
            </p:nvGrpSpPr>
            <p:grpSpPr bwMode="auto">
              <a:xfrm>
                <a:off x="131" y="114"/>
                <a:ext cx="3628" cy="3288"/>
                <a:chOff x="0" y="0"/>
                <a:chExt cx="3628" cy="3288"/>
              </a:xfrm>
            </p:grpSpPr>
            <p:sp>
              <p:nvSpPr>
                <p:cNvPr id="6178" name="直接连接符 12"/>
                <p:cNvSpPr>
                  <a:spLocks noChangeShapeType="1"/>
                </p:cNvSpPr>
                <p:nvPr/>
              </p:nvSpPr>
              <p:spPr bwMode="auto">
                <a:xfrm flipV="1">
                  <a:off x="0" y="1849"/>
                  <a:ext cx="3629" cy="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179" name="直接连接符 15"/>
                <p:cNvSpPr>
                  <a:spLocks noChangeShapeType="1"/>
                </p:cNvSpPr>
                <p:nvPr/>
              </p:nvSpPr>
              <p:spPr bwMode="auto">
                <a:xfrm flipV="1">
                  <a:off x="1675" y="0"/>
                  <a:ext cx="13" cy="3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6171" name="Group 68"/>
              <p:cNvGrpSpPr>
                <a:grpSpLocks/>
              </p:cNvGrpSpPr>
              <p:nvPr/>
            </p:nvGrpSpPr>
            <p:grpSpPr bwMode="auto">
              <a:xfrm>
                <a:off x="0" y="0"/>
                <a:ext cx="3572" cy="3635"/>
                <a:chOff x="0" y="0"/>
                <a:chExt cx="3572" cy="3635"/>
              </a:xfrm>
            </p:grpSpPr>
            <p:sp>
              <p:nvSpPr>
                <p:cNvPr id="6172" name="直接连接符 96"/>
                <p:cNvSpPr>
                  <a:spLocks noChangeShapeType="1"/>
                </p:cNvSpPr>
                <p:nvPr/>
              </p:nvSpPr>
              <p:spPr bwMode="auto">
                <a:xfrm>
                  <a:off x="1812" y="2041"/>
                  <a:ext cx="1387" cy="159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grpSp>
              <p:nvGrpSpPr>
                <p:cNvPr id="6173" name="Group 70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572" cy="3253"/>
                  <a:chOff x="0" y="0"/>
                  <a:chExt cx="3572" cy="3253"/>
                </a:xfrm>
              </p:grpSpPr>
              <p:sp>
                <p:nvSpPr>
                  <p:cNvPr id="6174" name="直接连接符 9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12" y="0"/>
                    <a:ext cx="1020" cy="194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bevel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charset="0"/>
                      <a:buNone/>
                    </a:pPr>
                    <a:endParaRPr lang="zh-CN" altLang="en-US" smtClean="0">
                      <a:solidFill>
                        <a:srgbClr val="0000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175" name="自由曲线 892"/>
                  <p:cNvSpPr>
                    <a:spLocks/>
                  </p:cNvSpPr>
                  <p:nvPr/>
                </p:nvSpPr>
                <p:spPr bwMode="auto">
                  <a:xfrm>
                    <a:off x="0" y="450"/>
                    <a:ext cx="1555" cy="1289"/>
                  </a:xfrm>
                  <a:custGeom>
                    <a:avLst/>
                    <a:gdLst>
                      <a:gd name="T0" fmla="*/ 1555 w 21600"/>
                      <a:gd name="T1" fmla="*/ 451 h 21600"/>
                      <a:gd name="T2" fmla="*/ 1492 w 21600"/>
                      <a:gd name="T3" fmla="*/ 347 h 21600"/>
                      <a:gd name="T4" fmla="*/ 1388 w 21600"/>
                      <a:gd name="T5" fmla="*/ 264 h 21600"/>
                      <a:gd name="T6" fmla="*/ 1283 w 21600"/>
                      <a:gd name="T7" fmla="*/ 201 h 21600"/>
                      <a:gd name="T8" fmla="*/ 1179 w 21600"/>
                      <a:gd name="T9" fmla="*/ 159 h 21600"/>
                      <a:gd name="T10" fmla="*/ 1075 w 21600"/>
                      <a:gd name="T11" fmla="*/ 118 h 21600"/>
                      <a:gd name="T12" fmla="*/ 971 w 21600"/>
                      <a:gd name="T13" fmla="*/ 76 h 21600"/>
                      <a:gd name="T14" fmla="*/ 866 w 21600"/>
                      <a:gd name="T15" fmla="*/ 34 h 21600"/>
                      <a:gd name="T16" fmla="*/ 762 w 21600"/>
                      <a:gd name="T17" fmla="*/ 13 h 21600"/>
                      <a:gd name="T18" fmla="*/ 658 w 21600"/>
                      <a:gd name="T19" fmla="*/ 13 h 21600"/>
                      <a:gd name="T20" fmla="*/ 554 w 21600"/>
                      <a:gd name="T21" fmla="*/ 76 h 21600"/>
                      <a:gd name="T22" fmla="*/ 449 w 21600"/>
                      <a:gd name="T23" fmla="*/ 118 h 21600"/>
                      <a:gd name="T24" fmla="*/ 345 w 21600"/>
                      <a:gd name="T25" fmla="*/ 159 h 21600"/>
                      <a:gd name="T26" fmla="*/ 241 w 21600"/>
                      <a:gd name="T27" fmla="*/ 243 h 21600"/>
                      <a:gd name="T28" fmla="*/ 137 w 21600"/>
                      <a:gd name="T29" fmla="*/ 368 h 21600"/>
                      <a:gd name="T30" fmla="*/ 74 w 21600"/>
                      <a:gd name="T31" fmla="*/ 472 h 21600"/>
                      <a:gd name="T32" fmla="*/ 53 w 21600"/>
                      <a:gd name="T33" fmla="*/ 576 h 21600"/>
                      <a:gd name="T34" fmla="*/ 12 w 21600"/>
                      <a:gd name="T35" fmla="*/ 681 h 21600"/>
                      <a:gd name="T36" fmla="*/ 12 w 21600"/>
                      <a:gd name="T37" fmla="*/ 785 h 21600"/>
                      <a:gd name="T38" fmla="*/ 12 w 21600"/>
                      <a:gd name="T39" fmla="*/ 889 h 21600"/>
                      <a:gd name="T40" fmla="*/ 74 w 21600"/>
                      <a:gd name="T41" fmla="*/ 993 h 21600"/>
                      <a:gd name="T42" fmla="*/ 137 w 21600"/>
                      <a:gd name="T43" fmla="*/ 1098 h 21600"/>
                      <a:gd name="T44" fmla="*/ 241 w 21600"/>
                      <a:gd name="T45" fmla="*/ 1181 h 21600"/>
                      <a:gd name="T46" fmla="*/ 345 w 21600"/>
                      <a:gd name="T47" fmla="*/ 1244 h 21600"/>
                      <a:gd name="T48" fmla="*/ 449 w 21600"/>
                      <a:gd name="T49" fmla="*/ 1264 h 21600"/>
                      <a:gd name="T50" fmla="*/ 554 w 21600"/>
                      <a:gd name="T51" fmla="*/ 1264 h 21600"/>
                      <a:gd name="T52" fmla="*/ 658 w 21600"/>
                      <a:gd name="T53" fmla="*/ 1285 h 21600"/>
                      <a:gd name="T54" fmla="*/ 762 w 21600"/>
                      <a:gd name="T55" fmla="*/ 1285 h 21600"/>
                      <a:gd name="T56" fmla="*/ 866 w 21600"/>
                      <a:gd name="T57" fmla="*/ 1285 h 21600"/>
                      <a:gd name="T58" fmla="*/ 971 w 21600"/>
                      <a:gd name="T59" fmla="*/ 1285 h 21600"/>
                      <a:gd name="T60" fmla="*/ 1096 w 21600"/>
                      <a:gd name="T61" fmla="*/ 1285 h 21600"/>
                      <a:gd name="T62" fmla="*/ 1200 w 21600"/>
                      <a:gd name="T63" fmla="*/ 1264 h 21600"/>
                      <a:gd name="T64" fmla="*/ 1263 w 21600"/>
                      <a:gd name="T65" fmla="*/ 1160 h 21600"/>
                      <a:gd name="T66" fmla="*/ 1263 w 21600"/>
                      <a:gd name="T67" fmla="*/ 1056 h 21600"/>
                      <a:gd name="T68" fmla="*/ 1200 w 21600"/>
                      <a:gd name="T69" fmla="*/ 952 h 21600"/>
                      <a:gd name="T70" fmla="*/ 1158 w 21600"/>
                      <a:gd name="T71" fmla="*/ 847 h 21600"/>
                      <a:gd name="T72" fmla="*/ 1200 w 21600"/>
                      <a:gd name="T73" fmla="*/ 743 h 21600"/>
                      <a:gd name="T74" fmla="*/ 1304 w 21600"/>
                      <a:gd name="T75" fmla="*/ 701 h 21600"/>
                      <a:gd name="T76" fmla="*/ 1409 w 21600"/>
                      <a:gd name="T77" fmla="*/ 639 h 21600"/>
                      <a:gd name="T78" fmla="*/ 1492 w 21600"/>
                      <a:gd name="T79" fmla="*/ 535 h 21600"/>
                      <a:gd name="T80" fmla="*/ 1534 w 21600"/>
                      <a:gd name="T81" fmla="*/ 430 h 21600"/>
                      <a:gd name="T82" fmla="*/ 1555 w 21600"/>
                      <a:gd name="T83" fmla="*/ 451 h 21600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21600" h="21600">
                        <a:moveTo>
                          <a:pt x="21600" y="7557"/>
                        </a:moveTo>
                        <a:cubicBezTo>
                          <a:pt x="21447" y="7239"/>
                          <a:pt x="21183" y="6434"/>
                          <a:pt x="20724" y="5814"/>
                        </a:cubicBezTo>
                        <a:cubicBezTo>
                          <a:pt x="20266" y="5194"/>
                          <a:pt x="19863" y="4909"/>
                          <a:pt x="19280" y="4423"/>
                        </a:cubicBezTo>
                        <a:cubicBezTo>
                          <a:pt x="18696" y="3937"/>
                          <a:pt x="18405" y="3720"/>
                          <a:pt x="17821" y="3368"/>
                        </a:cubicBezTo>
                        <a:cubicBezTo>
                          <a:pt x="17238" y="3016"/>
                          <a:pt x="16960" y="2949"/>
                          <a:pt x="16377" y="2664"/>
                        </a:cubicBezTo>
                        <a:cubicBezTo>
                          <a:pt x="15793" y="2379"/>
                          <a:pt x="15515" y="2262"/>
                          <a:pt x="14932" y="1977"/>
                        </a:cubicBezTo>
                        <a:cubicBezTo>
                          <a:pt x="14349" y="1692"/>
                          <a:pt x="14071" y="1558"/>
                          <a:pt x="13487" y="1273"/>
                        </a:cubicBezTo>
                        <a:cubicBezTo>
                          <a:pt x="12904" y="988"/>
                          <a:pt x="12612" y="787"/>
                          <a:pt x="12029" y="569"/>
                        </a:cubicBezTo>
                        <a:cubicBezTo>
                          <a:pt x="11445" y="351"/>
                          <a:pt x="11168" y="284"/>
                          <a:pt x="10584" y="217"/>
                        </a:cubicBezTo>
                        <a:cubicBezTo>
                          <a:pt x="10001" y="150"/>
                          <a:pt x="9723" y="0"/>
                          <a:pt x="9140" y="217"/>
                        </a:cubicBezTo>
                        <a:cubicBezTo>
                          <a:pt x="8556" y="435"/>
                          <a:pt x="8278" y="921"/>
                          <a:pt x="7695" y="1273"/>
                        </a:cubicBezTo>
                        <a:cubicBezTo>
                          <a:pt x="7112" y="1625"/>
                          <a:pt x="6820" y="1692"/>
                          <a:pt x="6236" y="1977"/>
                        </a:cubicBezTo>
                        <a:cubicBezTo>
                          <a:pt x="5653" y="2262"/>
                          <a:pt x="5375" y="2245"/>
                          <a:pt x="4792" y="2664"/>
                        </a:cubicBezTo>
                        <a:cubicBezTo>
                          <a:pt x="4208" y="3083"/>
                          <a:pt x="3931" y="3368"/>
                          <a:pt x="3347" y="4071"/>
                        </a:cubicBezTo>
                        <a:cubicBezTo>
                          <a:pt x="2764" y="4775"/>
                          <a:pt x="2361" y="5395"/>
                          <a:pt x="1903" y="6166"/>
                        </a:cubicBezTo>
                        <a:cubicBezTo>
                          <a:pt x="1444" y="6937"/>
                          <a:pt x="1264" y="7205"/>
                          <a:pt x="1027" y="7909"/>
                        </a:cubicBezTo>
                        <a:cubicBezTo>
                          <a:pt x="791" y="8613"/>
                          <a:pt x="902" y="8948"/>
                          <a:pt x="736" y="9652"/>
                        </a:cubicBezTo>
                        <a:cubicBezTo>
                          <a:pt x="569" y="10355"/>
                          <a:pt x="277" y="10707"/>
                          <a:pt x="166" y="11411"/>
                        </a:cubicBezTo>
                        <a:cubicBezTo>
                          <a:pt x="55" y="12115"/>
                          <a:pt x="166" y="12450"/>
                          <a:pt x="166" y="13154"/>
                        </a:cubicBezTo>
                        <a:cubicBezTo>
                          <a:pt x="166" y="13858"/>
                          <a:pt x="0" y="14193"/>
                          <a:pt x="166" y="14897"/>
                        </a:cubicBezTo>
                        <a:cubicBezTo>
                          <a:pt x="333" y="15600"/>
                          <a:pt x="680" y="15936"/>
                          <a:pt x="1027" y="16639"/>
                        </a:cubicBezTo>
                        <a:cubicBezTo>
                          <a:pt x="1375" y="17343"/>
                          <a:pt x="1444" y="17762"/>
                          <a:pt x="1903" y="18399"/>
                        </a:cubicBezTo>
                        <a:cubicBezTo>
                          <a:pt x="2361" y="19036"/>
                          <a:pt x="2764" y="19304"/>
                          <a:pt x="3347" y="19790"/>
                        </a:cubicBezTo>
                        <a:cubicBezTo>
                          <a:pt x="3931" y="20276"/>
                          <a:pt x="4208" y="20561"/>
                          <a:pt x="4792" y="20845"/>
                        </a:cubicBezTo>
                        <a:cubicBezTo>
                          <a:pt x="5375" y="21130"/>
                          <a:pt x="5653" y="21114"/>
                          <a:pt x="6236" y="21181"/>
                        </a:cubicBezTo>
                        <a:cubicBezTo>
                          <a:pt x="6820" y="21248"/>
                          <a:pt x="7112" y="21114"/>
                          <a:pt x="7695" y="21181"/>
                        </a:cubicBezTo>
                        <a:cubicBezTo>
                          <a:pt x="8278" y="21248"/>
                          <a:pt x="8556" y="21465"/>
                          <a:pt x="9140" y="21532"/>
                        </a:cubicBezTo>
                        <a:cubicBezTo>
                          <a:pt x="9723" y="21600"/>
                          <a:pt x="10001" y="21532"/>
                          <a:pt x="10584" y="21532"/>
                        </a:cubicBezTo>
                        <a:cubicBezTo>
                          <a:pt x="11168" y="21532"/>
                          <a:pt x="11445" y="21532"/>
                          <a:pt x="12029" y="21532"/>
                        </a:cubicBezTo>
                        <a:cubicBezTo>
                          <a:pt x="12612" y="21532"/>
                          <a:pt x="12848" y="21532"/>
                          <a:pt x="13487" y="21532"/>
                        </a:cubicBezTo>
                        <a:cubicBezTo>
                          <a:pt x="14126" y="21532"/>
                          <a:pt x="14585" y="21600"/>
                          <a:pt x="15224" y="21532"/>
                        </a:cubicBezTo>
                        <a:cubicBezTo>
                          <a:pt x="15863" y="21465"/>
                          <a:pt x="16210" y="21600"/>
                          <a:pt x="16668" y="21181"/>
                        </a:cubicBezTo>
                        <a:cubicBezTo>
                          <a:pt x="17127" y="20762"/>
                          <a:pt x="17363" y="20142"/>
                          <a:pt x="17543" y="19438"/>
                        </a:cubicBezTo>
                        <a:cubicBezTo>
                          <a:pt x="17724" y="18734"/>
                          <a:pt x="17724" y="18399"/>
                          <a:pt x="17543" y="17695"/>
                        </a:cubicBezTo>
                        <a:cubicBezTo>
                          <a:pt x="17363" y="16991"/>
                          <a:pt x="16960" y="16656"/>
                          <a:pt x="16668" y="15952"/>
                        </a:cubicBezTo>
                        <a:cubicBezTo>
                          <a:pt x="16377" y="15249"/>
                          <a:pt x="16085" y="14897"/>
                          <a:pt x="16085" y="14193"/>
                        </a:cubicBezTo>
                        <a:cubicBezTo>
                          <a:pt x="16085" y="13489"/>
                          <a:pt x="16265" y="12936"/>
                          <a:pt x="16668" y="12450"/>
                        </a:cubicBezTo>
                        <a:cubicBezTo>
                          <a:pt x="17071" y="11964"/>
                          <a:pt x="17530" y="12098"/>
                          <a:pt x="18113" y="11746"/>
                        </a:cubicBezTo>
                        <a:cubicBezTo>
                          <a:pt x="18696" y="11394"/>
                          <a:pt x="19044" y="11260"/>
                          <a:pt x="19571" y="10707"/>
                        </a:cubicBezTo>
                        <a:cubicBezTo>
                          <a:pt x="20099" y="10154"/>
                          <a:pt x="20377" y="9668"/>
                          <a:pt x="20724" y="8965"/>
                        </a:cubicBezTo>
                        <a:cubicBezTo>
                          <a:pt x="21072" y="8261"/>
                          <a:pt x="21127" y="7490"/>
                          <a:pt x="21308" y="7205"/>
                        </a:cubicBezTo>
                        <a:cubicBezTo>
                          <a:pt x="21488" y="6920"/>
                          <a:pt x="21558" y="7456"/>
                          <a:pt x="21600" y="7557"/>
                        </a:cubicBezTo>
                        <a:close/>
                      </a:path>
                    </a:pathLst>
                  </a:custGeom>
                  <a:solidFill>
                    <a:schemeClr val="bg1">
                      <a:alpha val="0"/>
                    </a:schemeClr>
                  </a:solidFill>
                  <a:ln w="9525" cmpd="sng">
                    <a:solidFill>
                      <a:schemeClr val="tx1"/>
                    </a:solidFill>
                    <a:bevel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charset="0"/>
                      <a:buNone/>
                    </a:pPr>
                    <a:endParaRPr lang="zh-CN" altLang="en-US" smtClean="0">
                      <a:solidFill>
                        <a:srgbClr val="0000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176" name="自由曲线 905"/>
                  <p:cNvSpPr>
                    <a:spLocks/>
                  </p:cNvSpPr>
                  <p:nvPr/>
                </p:nvSpPr>
                <p:spPr bwMode="auto">
                  <a:xfrm>
                    <a:off x="2396" y="1223"/>
                    <a:ext cx="1177" cy="1542"/>
                  </a:xfrm>
                  <a:custGeom>
                    <a:avLst/>
                    <a:gdLst>
                      <a:gd name="T0" fmla="*/ 493 w 21600"/>
                      <a:gd name="T1" fmla="*/ 137 h 21600"/>
                      <a:gd name="T2" fmla="*/ 389 w 21600"/>
                      <a:gd name="T3" fmla="*/ 74 h 21600"/>
                      <a:gd name="T4" fmla="*/ 285 w 21600"/>
                      <a:gd name="T5" fmla="*/ 33 h 21600"/>
                      <a:gd name="T6" fmla="*/ 180 w 21600"/>
                      <a:gd name="T7" fmla="*/ 12 h 21600"/>
                      <a:gd name="T8" fmla="*/ 76 w 21600"/>
                      <a:gd name="T9" fmla="*/ 95 h 21600"/>
                      <a:gd name="T10" fmla="*/ 13 w 21600"/>
                      <a:gd name="T11" fmla="*/ 200 h 21600"/>
                      <a:gd name="T12" fmla="*/ 13 w 21600"/>
                      <a:gd name="T13" fmla="*/ 304 h 21600"/>
                      <a:gd name="T14" fmla="*/ 13 w 21600"/>
                      <a:gd name="T15" fmla="*/ 408 h 21600"/>
                      <a:gd name="T16" fmla="*/ 13 w 21600"/>
                      <a:gd name="T17" fmla="*/ 512 h 21600"/>
                      <a:gd name="T18" fmla="*/ 55 w 21600"/>
                      <a:gd name="T19" fmla="*/ 617 h 21600"/>
                      <a:gd name="T20" fmla="*/ 118 w 21600"/>
                      <a:gd name="T21" fmla="*/ 721 h 21600"/>
                      <a:gd name="T22" fmla="*/ 159 w 21600"/>
                      <a:gd name="T23" fmla="*/ 825 h 21600"/>
                      <a:gd name="T24" fmla="*/ 201 w 21600"/>
                      <a:gd name="T25" fmla="*/ 929 h 21600"/>
                      <a:gd name="T26" fmla="*/ 201 w 21600"/>
                      <a:gd name="T27" fmla="*/ 1034 h 21600"/>
                      <a:gd name="T28" fmla="*/ 201 w 21600"/>
                      <a:gd name="T29" fmla="*/ 1138 h 21600"/>
                      <a:gd name="T30" fmla="*/ 201 w 21600"/>
                      <a:gd name="T31" fmla="*/ 1242 h 21600"/>
                      <a:gd name="T32" fmla="*/ 159 w 21600"/>
                      <a:gd name="T33" fmla="*/ 1346 h 21600"/>
                      <a:gd name="T34" fmla="*/ 264 w 21600"/>
                      <a:gd name="T35" fmla="*/ 1451 h 21600"/>
                      <a:gd name="T36" fmla="*/ 368 w 21600"/>
                      <a:gd name="T37" fmla="*/ 1471 h 21600"/>
                      <a:gd name="T38" fmla="*/ 472 w 21600"/>
                      <a:gd name="T39" fmla="*/ 1513 h 21600"/>
                      <a:gd name="T40" fmla="*/ 576 w 21600"/>
                      <a:gd name="T41" fmla="*/ 1534 h 21600"/>
                      <a:gd name="T42" fmla="*/ 681 w 21600"/>
                      <a:gd name="T43" fmla="*/ 1534 h 21600"/>
                      <a:gd name="T44" fmla="*/ 785 w 21600"/>
                      <a:gd name="T45" fmla="*/ 1492 h 21600"/>
                      <a:gd name="T46" fmla="*/ 889 w 21600"/>
                      <a:gd name="T47" fmla="*/ 1430 h 21600"/>
                      <a:gd name="T48" fmla="*/ 993 w 21600"/>
                      <a:gd name="T49" fmla="*/ 1346 h 21600"/>
                      <a:gd name="T50" fmla="*/ 1035 w 21600"/>
                      <a:gd name="T51" fmla="*/ 1242 h 21600"/>
                      <a:gd name="T52" fmla="*/ 1098 w 21600"/>
                      <a:gd name="T53" fmla="*/ 1138 h 21600"/>
                      <a:gd name="T54" fmla="*/ 1119 w 21600"/>
                      <a:gd name="T55" fmla="*/ 1034 h 21600"/>
                      <a:gd name="T56" fmla="*/ 1119 w 21600"/>
                      <a:gd name="T57" fmla="*/ 929 h 21600"/>
                      <a:gd name="T58" fmla="*/ 1160 w 21600"/>
                      <a:gd name="T59" fmla="*/ 825 h 21600"/>
                      <a:gd name="T60" fmla="*/ 1160 w 21600"/>
                      <a:gd name="T61" fmla="*/ 721 h 21600"/>
                      <a:gd name="T62" fmla="*/ 1160 w 21600"/>
                      <a:gd name="T63" fmla="*/ 617 h 21600"/>
                      <a:gd name="T64" fmla="*/ 1160 w 21600"/>
                      <a:gd name="T65" fmla="*/ 512 h 21600"/>
                      <a:gd name="T66" fmla="*/ 1077 w 21600"/>
                      <a:gd name="T67" fmla="*/ 387 h 21600"/>
                      <a:gd name="T68" fmla="*/ 952 w 21600"/>
                      <a:gd name="T69" fmla="*/ 304 h 21600"/>
                      <a:gd name="T70" fmla="*/ 847 w 21600"/>
                      <a:gd name="T71" fmla="*/ 241 h 21600"/>
                      <a:gd name="T72" fmla="*/ 743 w 21600"/>
                      <a:gd name="T73" fmla="*/ 220 h 21600"/>
                      <a:gd name="T74" fmla="*/ 639 w 21600"/>
                      <a:gd name="T75" fmla="*/ 179 h 21600"/>
                      <a:gd name="T76" fmla="*/ 514 w 21600"/>
                      <a:gd name="T77" fmla="*/ 137 h 21600"/>
                      <a:gd name="T78" fmla="*/ 493 w 21600"/>
                      <a:gd name="T79" fmla="*/ 137 h 21600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21600" h="21600">
                        <a:moveTo>
                          <a:pt x="9047" y="1919"/>
                        </a:moveTo>
                        <a:cubicBezTo>
                          <a:pt x="8698" y="1750"/>
                          <a:pt x="7909" y="1330"/>
                          <a:pt x="7138" y="1036"/>
                        </a:cubicBezTo>
                        <a:cubicBezTo>
                          <a:pt x="6368" y="742"/>
                          <a:pt x="6001" y="630"/>
                          <a:pt x="5230" y="462"/>
                        </a:cubicBezTo>
                        <a:cubicBezTo>
                          <a:pt x="4459" y="294"/>
                          <a:pt x="4074" y="0"/>
                          <a:pt x="3303" y="168"/>
                        </a:cubicBezTo>
                        <a:cubicBezTo>
                          <a:pt x="2532" y="336"/>
                          <a:pt x="2000" y="798"/>
                          <a:pt x="1394" y="1330"/>
                        </a:cubicBezTo>
                        <a:cubicBezTo>
                          <a:pt x="789" y="1863"/>
                          <a:pt x="477" y="2213"/>
                          <a:pt x="238" y="2801"/>
                        </a:cubicBezTo>
                        <a:cubicBezTo>
                          <a:pt x="0" y="3389"/>
                          <a:pt x="238" y="3670"/>
                          <a:pt x="238" y="4258"/>
                        </a:cubicBezTo>
                        <a:cubicBezTo>
                          <a:pt x="238" y="4846"/>
                          <a:pt x="238" y="5126"/>
                          <a:pt x="238" y="5715"/>
                        </a:cubicBezTo>
                        <a:cubicBezTo>
                          <a:pt x="238" y="6303"/>
                          <a:pt x="91" y="6583"/>
                          <a:pt x="238" y="7171"/>
                        </a:cubicBezTo>
                        <a:cubicBezTo>
                          <a:pt x="385" y="7760"/>
                          <a:pt x="623" y="8054"/>
                          <a:pt x="1009" y="8642"/>
                        </a:cubicBezTo>
                        <a:cubicBezTo>
                          <a:pt x="1394" y="9231"/>
                          <a:pt x="1780" y="9511"/>
                          <a:pt x="2165" y="10099"/>
                        </a:cubicBezTo>
                        <a:cubicBezTo>
                          <a:pt x="2550" y="10687"/>
                          <a:pt x="2605" y="10968"/>
                          <a:pt x="2917" y="11556"/>
                        </a:cubicBezTo>
                        <a:cubicBezTo>
                          <a:pt x="3229" y="12144"/>
                          <a:pt x="3541" y="12424"/>
                          <a:pt x="3688" y="13013"/>
                        </a:cubicBezTo>
                        <a:cubicBezTo>
                          <a:pt x="3835" y="13601"/>
                          <a:pt x="3688" y="13895"/>
                          <a:pt x="3688" y="14484"/>
                        </a:cubicBezTo>
                        <a:cubicBezTo>
                          <a:pt x="3688" y="15072"/>
                          <a:pt x="3688" y="15352"/>
                          <a:pt x="3688" y="15940"/>
                        </a:cubicBezTo>
                        <a:cubicBezTo>
                          <a:pt x="3688" y="16529"/>
                          <a:pt x="3835" y="16809"/>
                          <a:pt x="3688" y="17397"/>
                        </a:cubicBezTo>
                        <a:cubicBezTo>
                          <a:pt x="3541" y="17985"/>
                          <a:pt x="2679" y="18266"/>
                          <a:pt x="2917" y="18854"/>
                        </a:cubicBezTo>
                        <a:cubicBezTo>
                          <a:pt x="3156" y="19442"/>
                          <a:pt x="4074" y="19975"/>
                          <a:pt x="4844" y="20325"/>
                        </a:cubicBezTo>
                        <a:cubicBezTo>
                          <a:pt x="5615" y="20675"/>
                          <a:pt x="5982" y="20437"/>
                          <a:pt x="6753" y="20605"/>
                        </a:cubicBezTo>
                        <a:cubicBezTo>
                          <a:pt x="7524" y="20773"/>
                          <a:pt x="7891" y="21011"/>
                          <a:pt x="8662" y="21193"/>
                        </a:cubicBezTo>
                        <a:cubicBezTo>
                          <a:pt x="9432" y="21375"/>
                          <a:pt x="9799" y="21431"/>
                          <a:pt x="10570" y="21487"/>
                        </a:cubicBezTo>
                        <a:cubicBezTo>
                          <a:pt x="11341" y="21543"/>
                          <a:pt x="11726" y="21600"/>
                          <a:pt x="12497" y="21487"/>
                        </a:cubicBezTo>
                        <a:cubicBezTo>
                          <a:pt x="13268" y="21375"/>
                          <a:pt x="13635" y="21193"/>
                          <a:pt x="14406" y="20899"/>
                        </a:cubicBezTo>
                        <a:cubicBezTo>
                          <a:pt x="15176" y="20605"/>
                          <a:pt x="15543" y="20437"/>
                          <a:pt x="16314" y="20031"/>
                        </a:cubicBezTo>
                        <a:cubicBezTo>
                          <a:pt x="17085" y="19624"/>
                          <a:pt x="17691" y="19386"/>
                          <a:pt x="18223" y="18854"/>
                        </a:cubicBezTo>
                        <a:cubicBezTo>
                          <a:pt x="18755" y="18322"/>
                          <a:pt x="18608" y="17985"/>
                          <a:pt x="18994" y="17397"/>
                        </a:cubicBezTo>
                        <a:cubicBezTo>
                          <a:pt x="19379" y="16809"/>
                          <a:pt x="19838" y="16529"/>
                          <a:pt x="20150" y="15940"/>
                        </a:cubicBezTo>
                        <a:cubicBezTo>
                          <a:pt x="20462" y="15352"/>
                          <a:pt x="20462" y="15072"/>
                          <a:pt x="20535" y="14484"/>
                        </a:cubicBezTo>
                        <a:cubicBezTo>
                          <a:pt x="20609" y="13895"/>
                          <a:pt x="20388" y="13601"/>
                          <a:pt x="20535" y="13013"/>
                        </a:cubicBezTo>
                        <a:cubicBezTo>
                          <a:pt x="20682" y="12424"/>
                          <a:pt x="21141" y="12144"/>
                          <a:pt x="21288" y="11556"/>
                        </a:cubicBezTo>
                        <a:cubicBezTo>
                          <a:pt x="21434" y="10968"/>
                          <a:pt x="21288" y="10687"/>
                          <a:pt x="21288" y="10099"/>
                        </a:cubicBezTo>
                        <a:cubicBezTo>
                          <a:pt x="21288" y="9511"/>
                          <a:pt x="21288" y="9231"/>
                          <a:pt x="21288" y="8642"/>
                        </a:cubicBezTo>
                        <a:cubicBezTo>
                          <a:pt x="21288" y="8054"/>
                          <a:pt x="21600" y="7816"/>
                          <a:pt x="21288" y="7171"/>
                        </a:cubicBezTo>
                        <a:cubicBezTo>
                          <a:pt x="20976" y="6527"/>
                          <a:pt x="20535" y="6009"/>
                          <a:pt x="19764" y="5421"/>
                        </a:cubicBezTo>
                        <a:cubicBezTo>
                          <a:pt x="18994" y="4832"/>
                          <a:pt x="18315" y="4664"/>
                          <a:pt x="17470" y="4258"/>
                        </a:cubicBezTo>
                        <a:cubicBezTo>
                          <a:pt x="16626" y="3852"/>
                          <a:pt x="16314" y="3614"/>
                          <a:pt x="15543" y="3375"/>
                        </a:cubicBezTo>
                        <a:cubicBezTo>
                          <a:pt x="14773" y="3137"/>
                          <a:pt x="14406" y="3249"/>
                          <a:pt x="13635" y="3081"/>
                        </a:cubicBezTo>
                        <a:cubicBezTo>
                          <a:pt x="12864" y="2913"/>
                          <a:pt x="12570" y="2745"/>
                          <a:pt x="11726" y="2507"/>
                        </a:cubicBezTo>
                        <a:cubicBezTo>
                          <a:pt x="10882" y="2269"/>
                          <a:pt x="9964" y="2031"/>
                          <a:pt x="9432" y="1919"/>
                        </a:cubicBezTo>
                        <a:cubicBezTo>
                          <a:pt x="8900" y="1807"/>
                          <a:pt x="9084" y="1905"/>
                          <a:pt x="9047" y="1919"/>
                        </a:cubicBezTo>
                        <a:close/>
                      </a:path>
                    </a:pathLst>
                  </a:custGeom>
                  <a:solidFill>
                    <a:schemeClr val="bg1">
                      <a:alpha val="0"/>
                    </a:schemeClr>
                  </a:solidFill>
                  <a:ln w="9525" cap="flat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charset="0"/>
                      <a:buNone/>
                    </a:pPr>
                    <a:endParaRPr lang="zh-CN" altLang="en-US" smtClean="0">
                      <a:solidFill>
                        <a:srgbClr val="0000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177" name="自由曲线 910"/>
                  <p:cNvSpPr>
                    <a:spLocks/>
                  </p:cNvSpPr>
                  <p:nvPr/>
                </p:nvSpPr>
                <p:spPr bwMode="auto">
                  <a:xfrm>
                    <a:off x="96" y="727"/>
                    <a:ext cx="3432" cy="2526"/>
                  </a:xfrm>
                  <a:custGeom>
                    <a:avLst/>
                    <a:gdLst>
                      <a:gd name="T0" fmla="*/ 500 w 21600"/>
                      <a:gd name="T1" fmla="*/ 633 h 21600"/>
                      <a:gd name="T2" fmla="*/ 292 w 21600"/>
                      <a:gd name="T3" fmla="*/ 591 h 21600"/>
                      <a:gd name="T4" fmla="*/ 146 w 21600"/>
                      <a:gd name="T5" fmla="*/ 383 h 21600"/>
                      <a:gd name="T6" fmla="*/ 21 w 21600"/>
                      <a:gd name="T7" fmla="*/ 174 h 21600"/>
                      <a:gd name="T8" fmla="*/ 125 w 21600"/>
                      <a:gd name="T9" fmla="*/ 28 h 21600"/>
                      <a:gd name="T10" fmla="*/ 333 w 21600"/>
                      <a:gd name="T11" fmla="*/ 8 h 21600"/>
                      <a:gd name="T12" fmla="*/ 542 w 21600"/>
                      <a:gd name="T13" fmla="*/ 70 h 21600"/>
                      <a:gd name="T14" fmla="*/ 750 w 21600"/>
                      <a:gd name="T15" fmla="*/ 133 h 21600"/>
                      <a:gd name="T16" fmla="*/ 980 w 21600"/>
                      <a:gd name="T17" fmla="*/ 216 h 21600"/>
                      <a:gd name="T18" fmla="*/ 1188 w 21600"/>
                      <a:gd name="T19" fmla="*/ 362 h 21600"/>
                      <a:gd name="T20" fmla="*/ 1397 w 21600"/>
                      <a:gd name="T21" fmla="*/ 508 h 21600"/>
                      <a:gd name="T22" fmla="*/ 1605 w 21600"/>
                      <a:gd name="T23" fmla="*/ 696 h 21600"/>
                      <a:gd name="T24" fmla="*/ 1814 w 21600"/>
                      <a:gd name="T25" fmla="*/ 841 h 21600"/>
                      <a:gd name="T26" fmla="*/ 2022 w 21600"/>
                      <a:gd name="T27" fmla="*/ 987 h 21600"/>
                      <a:gd name="T28" fmla="*/ 2231 w 21600"/>
                      <a:gd name="T29" fmla="*/ 1092 h 21600"/>
                      <a:gd name="T30" fmla="*/ 2460 w 21600"/>
                      <a:gd name="T31" fmla="*/ 1092 h 21600"/>
                      <a:gd name="T32" fmla="*/ 2669 w 21600"/>
                      <a:gd name="T33" fmla="*/ 1113 h 21600"/>
                      <a:gd name="T34" fmla="*/ 2877 w 21600"/>
                      <a:gd name="T35" fmla="*/ 1133 h 21600"/>
                      <a:gd name="T36" fmla="*/ 3086 w 21600"/>
                      <a:gd name="T37" fmla="*/ 1133 h 21600"/>
                      <a:gd name="T38" fmla="*/ 3294 w 21600"/>
                      <a:gd name="T39" fmla="*/ 1154 h 21600"/>
                      <a:gd name="T40" fmla="*/ 3419 w 21600"/>
                      <a:gd name="T41" fmla="*/ 1363 h 21600"/>
                      <a:gd name="T42" fmla="*/ 3211 w 21600"/>
                      <a:gd name="T43" fmla="*/ 1467 h 21600"/>
                      <a:gd name="T44" fmla="*/ 3002 w 21600"/>
                      <a:gd name="T45" fmla="*/ 1467 h 21600"/>
                      <a:gd name="T46" fmla="*/ 2794 w 21600"/>
                      <a:gd name="T47" fmla="*/ 1488 h 21600"/>
                      <a:gd name="T48" fmla="*/ 2585 w 21600"/>
                      <a:gd name="T49" fmla="*/ 1509 h 21600"/>
                      <a:gd name="T50" fmla="*/ 2377 w 21600"/>
                      <a:gd name="T51" fmla="*/ 1509 h 21600"/>
                      <a:gd name="T52" fmla="*/ 2168 w 21600"/>
                      <a:gd name="T53" fmla="*/ 1509 h 21600"/>
                      <a:gd name="T54" fmla="*/ 1960 w 21600"/>
                      <a:gd name="T55" fmla="*/ 1509 h 21600"/>
                      <a:gd name="T56" fmla="*/ 1751 w 21600"/>
                      <a:gd name="T57" fmla="*/ 1509 h 21600"/>
                      <a:gd name="T58" fmla="*/ 1584 w 21600"/>
                      <a:gd name="T59" fmla="*/ 1613 h 21600"/>
                      <a:gd name="T60" fmla="*/ 1376 w 21600"/>
                      <a:gd name="T61" fmla="*/ 1759 h 21600"/>
                      <a:gd name="T62" fmla="*/ 1188 w 21600"/>
                      <a:gd name="T63" fmla="*/ 1947 h 21600"/>
                      <a:gd name="T64" fmla="*/ 1063 w 21600"/>
                      <a:gd name="T65" fmla="*/ 2155 h 21600"/>
                      <a:gd name="T66" fmla="*/ 917 w 21600"/>
                      <a:gd name="T67" fmla="*/ 2343 h 21600"/>
                      <a:gd name="T68" fmla="*/ 709 w 21600"/>
                      <a:gd name="T69" fmla="*/ 2468 h 21600"/>
                      <a:gd name="T70" fmla="*/ 500 w 21600"/>
                      <a:gd name="T71" fmla="*/ 2509 h 21600"/>
                      <a:gd name="T72" fmla="*/ 396 w 21600"/>
                      <a:gd name="T73" fmla="*/ 2301 h 21600"/>
                      <a:gd name="T74" fmla="*/ 500 w 21600"/>
                      <a:gd name="T75" fmla="*/ 2134 h 21600"/>
                      <a:gd name="T76" fmla="*/ 709 w 21600"/>
                      <a:gd name="T77" fmla="*/ 2051 h 21600"/>
                      <a:gd name="T78" fmla="*/ 896 w 21600"/>
                      <a:gd name="T79" fmla="*/ 1884 h 21600"/>
                      <a:gd name="T80" fmla="*/ 1105 w 21600"/>
                      <a:gd name="T81" fmla="*/ 1738 h 21600"/>
                      <a:gd name="T82" fmla="*/ 1251 w 21600"/>
                      <a:gd name="T83" fmla="*/ 1530 h 21600"/>
                      <a:gd name="T84" fmla="*/ 1376 w 21600"/>
                      <a:gd name="T85" fmla="*/ 1321 h 21600"/>
                      <a:gd name="T86" fmla="*/ 1418 w 21600"/>
                      <a:gd name="T87" fmla="*/ 1113 h 21600"/>
                      <a:gd name="T88" fmla="*/ 1418 w 21600"/>
                      <a:gd name="T89" fmla="*/ 904 h 21600"/>
                      <a:gd name="T90" fmla="*/ 1209 w 21600"/>
                      <a:gd name="T91" fmla="*/ 737 h 21600"/>
                      <a:gd name="T92" fmla="*/ 1001 w 21600"/>
                      <a:gd name="T93" fmla="*/ 612 h 21600"/>
                      <a:gd name="T94" fmla="*/ 792 w 21600"/>
                      <a:gd name="T95" fmla="*/ 570 h 21600"/>
                      <a:gd name="T96" fmla="*/ 605 w 21600"/>
                      <a:gd name="T97" fmla="*/ 633 h 21600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0" t="0" r="r" b="b"/>
                    <a:pathLst>
                      <a:path w="21600" h="21600">
                        <a:moveTo>
                          <a:pt x="3807" y="5412"/>
                        </a:moveTo>
                        <a:cubicBezTo>
                          <a:pt x="3688" y="5412"/>
                          <a:pt x="3411" y="5412"/>
                          <a:pt x="3146" y="5412"/>
                        </a:cubicBezTo>
                        <a:cubicBezTo>
                          <a:pt x="2882" y="5412"/>
                          <a:pt x="2756" y="5481"/>
                          <a:pt x="2492" y="5412"/>
                        </a:cubicBezTo>
                        <a:cubicBezTo>
                          <a:pt x="2227" y="5344"/>
                          <a:pt x="2076" y="5301"/>
                          <a:pt x="1837" y="5053"/>
                        </a:cubicBezTo>
                        <a:cubicBezTo>
                          <a:pt x="1598" y="4805"/>
                          <a:pt x="1491" y="4523"/>
                          <a:pt x="1309" y="4164"/>
                        </a:cubicBezTo>
                        <a:cubicBezTo>
                          <a:pt x="1126" y="3805"/>
                          <a:pt x="1076" y="3634"/>
                          <a:pt x="918" y="3275"/>
                        </a:cubicBezTo>
                        <a:cubicBezTo>
                          <a:pt x="761" y="2915"/>
                          <a:pt x="679" y="2744"/>
                          <a:pt x="522" y="2385"/>
                        </a:cubicBezTo>
                        <a:cubicBezTo>
                          <a:pt x="365" y="2026"/>
                          <a:pt x="207" y="1847"/>
                          <a:pt x="132" y="1487"/>
                        </a:cubicBezTo>
                        <a:cubicBezTo>
                          <a:pt x="56" y="1128"/>
                          <a:pt x="0" y="846"/>
                          <a:pt x="132" y="598"/>
                        </a:cubicBezTo>
                        <a:cubicBezTo>
                          <a:pt x="264" y="350"/>
                          <a:pt x="522" y="342"/>
                          <a:pt x="786" y="239"/>
                        </a:cubicBezTo>
                        <a:cubicBezTo>
                          <a:pt x="1051" y="136"/>
                          <a:pt x="1176" y="102"/>
                          <a:pt x="1441" y="68"/>
                        </a:cubicBezTo>
                        <a:cubicBezTo>
                          <a:pt x="1705" y="34"/>
                          <a:pt x="1831" y="0"/>
                          <a:pt x="2095" y="68"/>
                        </a:cubicBezTo>
                        <a:cubicBezTo>
                          <a:pt x="2360" y="136"/>
                          <a:pt x="2492" y="316"/>
                          <a:pt x="2756" y="419"/>
                        </a:cubicBezTo>
                        <a:cubicBezTo>
                          <a:pt x="3020" y="521"/>
                          <a:pt x="3146" y="487"/>
                          <a:pt x="3411" y="598"/>
                        </a:cubicBezTo>
                        <a:cubicBezTo>
                          <a:pt x="3675" y="709"/>
                          <a:pt x="3801" y="846"/>
                          <a:pt x="4065" y="957"/>
                        </a:cubicBezTo>
                        <a:cubicBezTo>
                          <a:pt x="4330" y="1068"/>
                          <a:pt x="4430" y="1034"/>
                          <a:pt x="4720" y="1137"/>
                        </a:cubicBezTo>
                        <a:cubicBezTo>
                          <a:pt x="5009" y="1239"/>
                          <a:pt x="5223" y="1342"/>
                          <a:pt x="5513" y="1487"/>
                        </a:cubicBezTo>
                        <a:cubicBezTo>
                          <a:pt x="5802" y="1633"/>
                          <a:pt x="5903" y="1667"/>
                          <a:pt x="6167" y="1847"/>
                        </a:cubicBezTo>
                        <a:cubicBezTo>
                          <a:pt x="6432" y="2026"/>
                          <a:pt x="6558" y="2137"/>
                          <a:pt x="6822" y="2385"/>
                        </a:cubicBezTo>
                        <a:cubicBezTo>
                          <a:pt x="7086" y="2633"/>
                          <a:pt x="7212" y="2847"/>
                          <a:pt x="7476" y="3095"/>
                        </a:cubicBezTo>
                        <a:cubicBezTo>
                          <a:pt x="7741" y="3343"/>
                          <a:pt x="7873" y="3377"/>
                          <a:pt x="8137" y="3625"/>
                        </a:cubicBezTo>
                        <a:cubicBezTo>
                          <a:pt x="8402" y="3873"/>
                          <a:pt x="8527" y="4019"/>
                          <a:pt x="8792" y="4343"/>
                        </a:cubicBezTo>
                        <a:cubicBezTo>
                          <a:pt x="9056" y="4668"/>
                          <a:pt x="9182" y="4908"/>
                          <a:pt x="9446" y="5233"/>
                        </a:cubicBezTo>
                        <a:cubicBezTo>
                          <a:pt x="9711" y="5558"/>
                          <a:pt x="9837" y="5669"/>
                          <a:pt x="10101" y="5951"/>
                        </a:cubicBezTo>
                        <a:cubicBezTo>
                          <a:pt x="10365" y="6233"/>
                          <a:pt x="10497" y="6413"/>
                          <a:pt x="10762" y="6661"/>
                        </a:cubicBezTo>
                        <a:cubicBezTo>
                          <a:pt x="11026" y="6909"/>
                          <a:pt x="11152" y="6977"/>
                          <a:pt x="11416" y="7191"/>
                        </a:cubicBezTo>
                        <a:cubicBezTo>
                          <a:pt x="11681" y="7405"/>
                          <a:pt x="11806" y="7482"/>
                          <a:pt x="12071" y="7730"/>
                        </a:cubicBezTo>
                        <a:cubicBezTo>
                          <a:pt x="12335" y="7978"/>
                          <a:pt x="12461" y="8157"/>
                          <a:pt x="12725" y="8439"/>
                        </a:cubicBezTo>
                        <a:cubicBezTo>
                          <a:pt x="12990" y="8722"/>
                          <a:pt x="13122" y="8978"/>
                          <a:pt x="13386" y="9158"/>
                        </a:cubicBezTo>
                        <a:cubicBezTo>
                          <a:pt x="13651" y="9337"/>
                          <a:pt x="13776" y="9303"/>
                          <a:pt x="14041" y="9337"/>
                        </a:cubicBezTo>
                        <a:cubicBezTo>
                          <a:pt x="14305" y="9371"/>
                          <a:pt x="14406" y="9337"/>
                          <a:pt x="14695" y="9337"/>
                        </a:cubicBezTo>
                        <a:cubicBezTo>
                          <a:pt x="14985" y="9337"/>
                          <a:pt x="15193" y="9303"/>
                          <a:pt x="15482" y="9337"/>
                        </a:cubicBezTo>
                        <a:cubicBezTo>
                          <a:pt x="15772" y="9371"/>
                          <a:pt x="15872" y="9483"/>
                          <a:pt x="16137" y="9517"/>
                        </a:cubicBezTo>
                        <a:cubicBezTo>
                          <a:pt x="16401" y="9551"/>
                          <a:pt x="16533" y="9483"/>
                          <a:pt x="16797" y="9517"/>
                        </a:cubicBezTo>
                        <a:cubicBezTo>
                          <a:pt x="17062" y="9551"/>
                          <a:pt x="17188" y="9654"/>
                          <a:pt x="17452" y="9688"/>
                        </a:cubicBezTo>
                        <a:cubicBezTo>
                          <a:pt x="17716" y="9722"/>
                          <a:pt x="17842" y="9688"/>
                          <a:pt x="18106" y="9688"/>
                        </a:cubicBezTo>
                        <a:cubicBezTo>
                          <a:pt x="18371" y="9688"/>
                          <a:pt x="18497" y="9688"/>
                          <a:pt x="18761" y="9688"/>
                        </a:cubicBezTo>
                        <a:cubicBezTo>
                          <a:pt x="19025" y="9688"/>
                          <a:pt x="19158" y="9688"/>
                          <a:pt x="19422" y="9688"/>
                        </a:cubicBezTo>
                        <a:cubicBezTo>
                          <a:pt x="19686" y="9688"/>
                          <a:pt x="19812" y="9654"/>
                          <a:pt x="20076" y="9688"/>
                        </a:cubicBezTo>
                        <a:cubicBezTo>
                          <a:pt x="20341" y="9722"/>
                          <a:pt x="20492" y="9654"/>
                          <a:pt x="20731" y="9867"/>
                        </a:cubicBezTo>
                        <a:cubicBezTo>
                          <a:pt x="20970" y="10081"/>
                          <a:pt x="21102" y="10398"/>
                          <a:pt x="21260" y="10757"/>
                        </a:cubicBezTo>
                        <a:cubicBezTo>
                          <a:pt x="21417" y="11116"/>
                          <a:pt x="21600" y="11330"/>
                          <a:pt x="21518" y="11655"/>
                        </a:cubicBezTo>
                        <a:cubicBezTo>
                          <a:pt x="21436" y="11980"/>
                          <a:pt x="21127" y="12185"/>
                          <a:pt x="20863" y="12364"/>
                        </a:cubicBezTo>
                        <a:cubicBezTo>
                          <a:pt x="20599" y="12544"/>
                          <a:pt x="20473" y="12476"/>
                          <a:pt x="20209" y="12544"/>
                        </a:cubicBezTo>
                        <a:cubicBezTo>
                          <a:pt x="19944" y="12612"/>
                          <a:pt x="19812" y="12723"/>
                          <a:pt x="19548" y="12723"/>
                        </a:cubicBezTo>
                        <a:cubicBezTo>
                          <a:pt x="19283" y="12723"/>
                          <a:pt x="19158" y="12578"/>
                          <a:pt x="18893" y="12544"/>
                        </a:cubicBezTo>
                        <a:cubicBezTo>
                          <a:pt x="18629" y="12510"/>
                          <a:pt x="18503" y="12510"/>
                          <a:pt x="18239" y="12544"/>
                        </a:cubicBezTo>
                        <a:cubicBezTo>
                          <a:pt x="17974" y="12578"/>
                          <a:pt x="17848" y="12689"/>
                          <a:pt x="17584" y="12723"/>
                        </a:cubicBezTo>
                        <a:cubicBezTo>
                          <a:pt x="17320" y="12758"/>
                          <a:pt x="17188" y="12689"/>
                          <a:pt x="16923" y="12723"/>
                        </a:cubicBezTo>
                        <a:cubicBezTo>
                          <a:pt x="16659" y="12758"/>
                          <a:pt x="16533" y="12869"/>
                          <a:pt x="16269" y="12903"/>
                        </a:cubicBezTo>
                        <a:cubicBezTo>
                          <a:pt x="16004" y="12937"/>
                          <a:pt x="15879" y="12903"/>
                          <a:pt x="15614" y="12903"/>
                        </a:cubicBezTo>
                        <a:cubicBezTo>
                          <a:pt x="15350" y="12903"/>
                          <a:pt x="15224" y="12903"/>
                          <a:pt x="14960" y="12903"/>
                        </a:cubicBezTo>
                        <a:cubicBezTo>
                          <a:pt x="14695" y="12903"/>
                          <a:pt x="14563" y="12903"/>
                          <a:pt x="14299" y="12903"/>
                        </a:cubicBezTo>
                        <a:cubicBezTo>
                          <a:pt x="14034" y="12903"/>
                          <a:pt x="13909" y="12903"/>
                          <a:pt x="13644" y="12903"/>
                        </a:cubicBezTo>
                        <a:cubicBezTo>
                          <a:pt x="13380" y="12903"/>
                          <a:pt x="13254" y="12903"/>
                          <a:pt x="12990" y="12903"/>
                        </a:cubicBezTo>
                        <a:cubicBezTo>
                          <a:pt x="12725" y="12903"/>
                          <a:pt x="12600" y="12903"/>
                          <a:pt x="12335" y="12903"/>
                        </a:cubicBezTo>
                        <a:cubicBezTo>
                          <a:pt x="12071" y="12903"/>
                          <a:pt x="11939" y="12903"/>
                          <a:pt x="11674" y="12903"/>
                        </a:cubicBezTo>
                        <a:cubicBezTo>
                          <a:pt x="11410" y="12903"/>
                          <a:pt x="11284" y="12903"/>
                          <a:pt x="11020" y="12903"/>
                        </a:cubicBezTo>
                        <a:cubicBezTo>
                          <a:pt x="10755" y="12903"/>
                          <a:pt x="10573" y="12723"/>
                          <a:pt x="10365" y="12903"/>
                        </a:cubicBezTo>
                        <a:cubicBezTo>
                          <a:pt x="10158" y="13083"/>
                          <a:pt x="10176" y="13476"/>
                          <a:pt x="9969" y="13792"/>
                        </a:cubicBezTo>
                        <a:cubicBezTo>
                          <a:pt x="9761" y="14109"/>
                          <a:pt x="9579" y="14254"/>
                          <a:pt x="9314" y="14502"/>
                        </a:cubicBezTo>
                        <a:cubicBezTo>
                          <a:pt x="9050" y="14750"/>
                          <a:pt x="8924" y="14793"/>
                          <a:pt x="8660" y="15041"/>
                        </a:cubicBezTo>
                        <a:cubicBezTo>
                          <a:pt x="8395" y="15289"/>
                          <a:pt x="8244" y="15426"/>
                          <a:pt x="8005" y="15751"/>
                        </a:cubicBezTo>
                        <a:cubicBezTo>
                          <a:pt x="7766" y="16076"/>
                          <a:pt x="7659" y="16289"/>
                          <a:pt x="7476" y="16648"/>
                        </a:cubicBezTo>
                        <a:cubicBezTo>
                          <a:pt x="7294" y="17008"/>
                          <a:pt x="7244" y="17179"/>
                          <a:pt x="7086" y="17538"/>
                        </a:cubicBezTo>
                        <a:cubicBezTo>
                          <a:pt x="6929" y="17897"/>
                          <a:pt x="6822" y="18068"/>
                          <a:pt x="6690" y="18427"/>
                        </a:cubicBezTo>
                        <a:cubicBezTo>
                          <a:pt x="6558" y="18786"/>
                          <a:pt x="6614" y="18991"/>
                          <a:pt x="6432" y="19316"/>
                        </a:cubicBezTo>
                        <a:cubicBezTo>
                          <a:pt x="6249" y="19641"/>
                          <a:pt x="6035" y="19787"/>
                          <a:pt x="5771" y="20035"/>
                        </a:cubicBezTo>
                        <a:cubicBezTo>
                          <a:pt x="5506" y="20283"/>
                          <a:pt x="5381" y="20351"/>
                          <a:pt x="5116" y="20565"/>
                        </a:cubicBezTo>
                        <a:cubicBezTo>
                          <a:pt x="4852" y="20779"/>
                          <a:pt x="4726" y="20958"/>
                          <a:pt x="4462" y="21104"/>
                        </a:cubicBezTo>
                        <a:cubicBezTo>
                          <a:pt x="4197" y="21249"/>
                          <a:pt x="4072" y="21215"/>
                          <a:pt x="3807" y="21283"/>
                        </a:cubicBezTo>
                        <a:cubicBezTo>
                          <a:pt x="3543" y="21352"/>
                          <a:pt x="3386" y="21600"/>
                          <a:pt x="3146" y="21454"/>
                        </a:cubicBezTo>
                        <a:cubicBezTo>
                          <a:pt x="2907" y="21309"/>
                          <a:pt x="2756" y="20924"/>
                          <a:pt x="2624" y="20565"/>
                        </a:cubicBezTo>
                        <a:cubicBezTo>
                          <a:pt x="2492" y="20206"/>
                          <a:pt x="2517" y="20035"/>
                          <a:pt x="2492" y="19676"/>
                        </a:cubicBezTo>
                        <a:cubicBezTo>
                          <a:pt x="2467" y="19316"/>
                          <a:pt x="2360" y="19068"/>
                          <a:pt x="2492" y="18786"/>
                        </a:cubicBezTo>
                        <a:cubicBezTo>
                          <a:pt x="2624" y="18504"/>
                          <a:pt x="2882" y="18427"/>
                          <a:pt x="3146" y="18247"/>
                        </a:cubicBezTo>
                        <a:cubicBezTo>
                          <a:pt x="3411" y="18068"/>
                          <a:pt x="3543" y="18034"/>
                          <a:pt x="3807" y="17888"/>
                        </a:cubicBezTo>
                        <a:cubicBezTo>
                          <a:pt x="4072" y="17743"/>
                          <a:pt x="4229" y="17786"/>
                          <a:pt x="4462" y="17538"/>
                        </a:cubicBezTo>
                        <a:cubicBezTo>
                          <a:pt x="4695" y="17290"/>
                          <a:pt x="4751" y="16931"/>
                          <a:pt x="4984" y="16648"/>
                        </a:cubicBezTo>
                        <a:cubicBezTo>
                          <a:pt x="5217" y="16366"/>
                          <a:pt x="5374" y="16358"/>
                          <a:pt x="5639" y="16110"/>
                        </a:cubicBezTo>
                        <a:cubicBezTo>
                          <a:pt x="5903" y="15862"/>
                          <a:pt x="6035" y="15648"/>
                          <a:pt x="6300" y="15400"/>
                        </a:cubicBezTo>
                        <a:cubicBezTo>
                          <a:pt x="6564" y="15152"/>
                          <a:pt x="6746" y="15143"/>
                          <a:pt x="6954" y="14861"/>
                        </a:cubicBezTo>
                        <a:cubicBezTo>
                          <a:pt x="7162" y="14579"/>
                          <a:pt x="7162" y="14331"/>
                          <a:pt x="7344" y="13972"/>
                        </a:cubicBezTo>
                        <a:cubicBezTo>
                          <a:pt x="7527" y="13613"/>
                          <a:pt x="7665" y="13442"/>
                          <a:pt x="7873" y="13083"/>
                        </a:cubicBezTo>
                        <a:cubicBezTo>
                          <a:pt x="8081" y="12723"/>
                          <a:pt x="8238" y="12544"/>
                          <a:pt x="8395" y="12185"/>
                        </a:cubicBezTo>
                        <a:cubicBezTo>
                          <a:pt x="8553" y="11826"/>
                          <a:pt x="8578" y="11655"/>
                          <a:pt x="8660" y="11295"/>
                        </a:cubicBezTo>
                        <a:cubicBezTo>
                          <a:pt x="8741" y="10936"/>
                          <a:pt x="8741" y="10765"/>
                          <a:pt x="8792" y="10406"/>
                        </a:cubicBezTo>
                        <a:cubicBezTo>
                          <a:pt x="8842" y="10047"/>
                          <a:pt x="8899" y="9876"/>
                          <a:pt x="8924" y="9517"/>
                        </a:cubicBezTo>
                        <a:cubicBezTo>
                          <a:pt x="8949" y="9158"/>
                          <a:pt x="8924" y="8978"/>
                          <a:pt x="8924" y="8619"/>
                        </a:cubicBezTo>
                        <a:cubicBezTo>
                          <a:pt x="8924" y="8260"/>
                          <a:pt x="9056" y="8046"/>
                          <a:pt x="8924" y="7730"/>
                        </a:cubicBezTo>
                        <a:cubicBezTo>
                          <a:pt x="8792" y="7413"/>
                          <a:pt x="8527" y="7302"/>
                          <a:pt x="8263" y="7020"/>
                        </a:cubicBezTo>
                        <a:cubicBezTo>
                          <a:pt x="7999" y="6738"/>
                          <a:pt x="7873" y="6584"/>
                          <a:pt x="7609" y="6302"/>
                        </a:cubicBezTo>
                        <a:cubicBezTo>
                          <a:pt x="7344" y="6019"/>
                          <a:pt x="7218" y="5806"/>
                          <a:pt x="6954" y="5592"/>
                        </a:cubicBezTo>
                        <a:cubicBezTo>
                          <a:pt x="6690" y="5378"/>
                          <a:pt x="6564" y="5344"/>
                          <a:pt x="6300" y="5233"/>
                        </a:cubicBezTo>
                        <a:cubicBezTo>
                          <a:pt x="6035" y="5122"/>
                          <a:pt x="5903" y="5122"/>
                          <a:pt x="5639" y="5053"/>
                        </a:cubicBezTo>
                        <a:cubicBezTo>
                          <a:pt x="5374" y="4985"/>
                          <a:pt x="5248" y="4762"/>
                          <a:pt x="4984" y="4874"/>
                        </a:cubicBezTo>
                        <a:cubicBezTo>
                          <a:pt x="4720" y="4985"/>
                          <a:pt x="4562" y="5481"/>
                          <a:pt x="4330" y="5592"/>
                        </a:cubicBezTo>
                        <a:cubicBezTo>
                          <a:pt x="4097" y="5703"/>
                          <a:pt x="3902" y="5464"/>
                          <a:pt x="3807" y="5412"/>
                        </a:cubicBezTo>
                        <a:close/>
                      </a:path>
                    </a:pathLst>
                  </a:custGeom>
                  <a:solidFill>
                    <a:schemeClr val="bg1">
                      <a:alpha val="0"/>
                    </a:schemeClr>
                  </a:solidFill>
                  <a:ln w="9525" cap="flat" cmpd="sng">
                    <a:solidFill>
                      <a:schemeClr val="tx1"/>
                    </a:solidFill>
                    <a:prstDash val="dashDot"/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charset="0"/>
                      <a:buNone/>
                    </a:pPr>
                    <a:endParaRPr lang="zh-CN" altLang="en-US" smtClean="0">
                      <a:solidFill>
                        <a:srgbClr val="000000"/>
                      </a:solidFill>
                      <a:latin typeface="Arial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84995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74650" y="1152525"/>
            <a:ext cx="80867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b="1" smtClean="0">
                <a:solidFill>
                  <a:srgbClr val="000000"/>
                </a:solidFill>
              </a:rPr>
              <a:t>         在区域G内可得到         的3个不同的单值连续分支函数。</a:t>
            </a:r>
          </a:p>
        </p:txBody>
      </p:sp>
      <p:graphicFrame>
        <p:nvGraphicFramePr>
          <p:cNvPr id="7171" name="Object 3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844800" y="1052513"/>
          <a:ext cx="5032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r:id="rId3" imgW="241867" imgH="216236" progId="Equation.3">
                  <p:embed/>
                </p:oleObj>
              </mc:Choice>
              <mc:Fallback>
                <p:oleObj r:id="rId3" imgW="241867" imgH="216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1052513"/>
                        <a:ext cx="50323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547813" y="1773238"/>
          <a:ext cx="62261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r:id="rId5" imgW="2756885" imgH="342855" progId="Equation.3">
                  <p:embed/>
                </p:oleObj>
              </mc:Choice>
              <mc:Fallback>
                <p:oleObj r:id="rId5" imgW="2756885" imgH="3428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773238"/>
                        <a:ext cx="622617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493713" y="2806700"/>
            <a:ext cx="7607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srgbClr val="000000"/>
                </a:solidFill>
              </a:rPr>
              <a:t>也写成</a:t>
            </a:r>
            <a:r>
              <a:rPr lang="zh-CN" altLang="en-US" b="1" dirty="0" smtClean="0">
                <a:solidFill>
                  <a:srgbClr val="000000"/>
                </a:solidFill>
              </a:rPr>
              <a:t>：</a:t>
            </a:r>
          </a:p>
        </p:txBody>
      </p:sp>
      <p:graphicFrame>
        <p:nvGraphicFramePr>
          <p:cNvPr id="7174" name="Object 6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276600" y="2982913"/>
          <a:ext cx="19431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r:id="rId7" imgW="940340" imgH="215810" progId="Equation.3">
                  <p:embed/>
                </p:oleObj>
              </mc:Choice>
              <mc:Fallback>
                <p:oleObj r:id="rId7" imgW="940340" imgH="2158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982913"/>
                        <a:ext cx="19431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666750" y="3746500"/>
            <a:ext cx="74342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b="1" smtClean="0">
                <a:solidFill>
                  <a:srgbClr val="000000"/>
                </a:solidFill>
              </a:rPr>
              <a:t>注1） 利用复合函数求导和极坐标下的CR条件，可以验证。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971550" y="4221163"/>
            <a:ext cx="6351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b="1" smtClean="0">
                <a:solidFill>
                  <a:srgbClr val="000000"/>
                </a:solidFill>
              </a:rPr>
              <a:t>                的n个单值连续分支函数都是解析函数，且</a:t>
            </a:r>
          </a:p>
        </p:txBody>
      </p:sp>
      <p:graphicFrame>
        <p:nvGraphicFramePr>
          <p:cNvPr id="7177" name="Object 9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116013" y="4149725"/>
          <a:ext cx="9921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r:id="rId9" imgW="495781" imgH="215980" progId="Equation.3">
                  <p:embed/>
                </p:oleObj>
              </mc:Choice>
              <mc:Fallback>
                <p:oleObj r:id="rId9" imgW="495781" imgH="2159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149725"/>
                        <a:ext cx="9921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979613" y="4652963"/>
          <a:ext cx="51228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r:id="rId11" imgW="2362890" imgH="431810" progId="Equation.3">
                  <p:embed/>
                </p:oleObj>
              </mc:Choice>
              <mc:Fallback>
                <p:oleObj r:id="rId11" imgW="2362890" imgH="4318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652963"/>
                        <a:ext cx="512286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1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348038" y="5805488"/>
          <a:ext cx="24098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r:id="rId13" imgW="1169121" imgH="203200" progId="Equation.3">
                  <p:embed/>
                </p:oleObj>
              </mc:Choice>
              <mc:Fallback>
                <p:oleObj r:id="rId13" imgW="1169121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805488"/>
                        <a:ext cx="24098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880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07975" y="1031875"/>
            <a:ext cx="8369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srgbClr val="000000"/>
                </a:solidFill>
              </a:rPr>
              <a:t>注2） 在</a:t>
            </a:r>
            <a:r>
              <a:rPr lang="zh-CN" altLang="en-US" b="1" dirty="0" smtClean="0">
                <a:solidFill>
                  <a:srgbClr val="FF0000"/>
                </a:solidFill>
              </a:rPr>
              <a:t>包含原点z=0</a:t>
            </a:r>
            <a:r>
              <a:rPr lang="zh-CN" altLang="en-US" b="1" dirty="0" smtClean="0">
                <a:solidFill>
                  <a:srgbClr val="000000"/>
                </a:solidFill>
              </a:rPr>
              <a:t>的区域D内，不能把                 分成n个独立的单值解析分支</a:t>
            </a:r>
          </a:p>
        </p:txBody>
      </p:sp>
      <p:graphicFrame>
        <p:nvGraphicFramePr>
          <p:cNvPr id="8195" name="Object 3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4645025" y="909638"/>
          <a:ext cx="99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r:id="rId3" imgW="495781" imgH="215980" progId="Equation.3">
                  <p:embed/>
                </p:oleObj>
              </mc:Choice>
              <mc:Fallback>
                <p:oleObj r:id="rId3" imgW="495781" imgH="2159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025" y="909638"/>
                        <a:ext cx="990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5364163" y="2276475"/>
            <a:ext cx="2386012" cy="2308225"/>
            <a:chOff x="0" y="0"/>
            <a:chExt cx="3758" cy="3634"/>
          </a:xfrm>
        </p:grpSpPr>
        <p:sp>
          <p:nvSpPr>
            <p:cNvPr id="8206" name="自由曲线 906"/>
            <p:cNvSpPr>
              <a:spLocks/>
            </p:cNvSpPr>
            <p:nvPr/>
          </p:nvSpPr>
          <p:spPr bwMode="auto">
            <a:xfrm>
              <a:off x="465" y="2207"/>
              <a:ext cx="1239" cy="1251"/>
            </a:xfrm>
            <a:custGeom>
              <a:avLst/>
              <a:gdLst>
                <a:gd name="T0" fmla="*/ 655 w 21600"/>
                <a:gd name="T1" fmla="*/ 50 h 21600"/>
                <a:gd name="T2" fmla="*/ 550 w 21600"/>
                <a:gd name="T3" fmla="*/ 29 h 21600"/>
                <a:gd name="T4" fmla="*/ 446 w 21600"/>
                <a:gd name="T5" fmla="*/ 8 h 21600"/>
                <a:gd name="T6" fmla="*/ 342 w 21600"/>
                <a:gd name="T7" fmla="*/ 8 h 21600"/>
                <a:gd name="T8" fmla="*/ 238 w 21600"/>
                <a:gd name="T9" fmla="*/ 50 h 21600"/>
                <a:gd name="T10" fmla="*/ 133 w 21600"/>
                <a:gd name="T11" fmla="*/ 133 h 21600"/>
                <a:gd name="T12" fmla="*/ 50 w 21600"/>
                <a:gd name="T13" fmla="*/ 237 h 21600"/>
                <a:gd name="T14" fmla="*/ 8 w 21600"/>
                <a:gd name="T15" fmla="*/ 341 h 21600"/>
                <a:gd name="T16" fmla="*/ 8 w 21600"/>
                <a:gd name="T17" fmla="*/ 446 h 21600"/>
                <a:gd name="T18" fmla="*/ 8 w 21600"/>
                <a:gd name="T19" fmla="*/ 550 h 21600"/>
                <a:gd name="T20" fmla="*/ 8 w 21600"/>
                <a:gd name="T21" fmla="*/ 654 h 21600"/>
                <a:gd name="T22" fmla="*/ 8 w 21600"/>
                <a:gd name="T23" fmla="*/ 758 h 21600"/>
                <a:gd name="T24" fmla="*/ 50 w 21600"/>
                <a:gd name="T25" fmla="*/ 863 h 21600"/>
                <a:gd name="T26" fmla="*/ 50 w 21600"/>
                <a:gd name="T27" fmla="*/ 967 h 21600"/>
                <a:gd name="T28" fmla="*/ 92 w 21600"/>
                <a:gd name="T29" fmla="*/ 1071 h 21600"/>
                <a:gd name="T30" fmla="*/ 196 w 21600"/>
                <a:gd name="T31" fmla="*/ 1134 h 21600"/>
                <a:gd name="T32" fmla="*/ 300 w 21600"/>
                <a:gd name="T33" fmla="*/ 1155 h 21600"/>
                <a:gd name="T34" fmla="*/ 404 w 21600"/>
                <a:gd name="T35" fmla="*/ 1196 h 21600"/>
                <a:gd name="T36" fmla="*/ 509 w 21600"/>
                <a:gd name="T37" fmla="*/ 1196 h 21600"/>
                <a:gd name="T38" fmla="*/ 613 w 21600"/>
                <a:gd name="T39" fmla="*/ 1217 h 21600"/>
                <a:gd name="T40" fmla="*/ 717 w 21600"/>
                <a:gd name="T41" fmla="*/ 1238 h 21600"/>
                <a:gd name="T42" fmla="*/ 842 w 21600"/>
                <a:gd name="T43" fmla="*/ 1238 h 21600"/>
                <a:gd name="T44" fmla="*/ 947 w 21600"/>
                <a:gd name="T45" fmla="*/ 1175 h 21600"/>
                <a:gd name="T46" fmla="*/ 1051 w 21600"/>
                <a:gd name="T47" fmla="*/ 1113 h 21600"/>
                <a:gd name="T48" fmla="*/ 1155 w 21600"/>
                <a:gd name="T49" fmla="*/ 1029 h 21600"/>
                <a:gd name="T50" fmla="*/ 1197 w 21600"/>
                <a:gd name="T51" fmla="*/ 925 h 21600"/>
                <a:gd name="T52" fmla="*/ 1218 w 21600"/>
                <a:gd name="T53" fmla="*/ 821 h 21600"/>
                <a:gd name="T54" fmla="*/ 1218 w 21600"/>
                <a:gd name="T55" fmla="*/ 717 h 21600"/>
                <a:gd name="T56" fmla="*/ 1113 w 21600"/>
                <a:gd name="T57" fmla="*/ 633 h 21600"/>
                <a:gd name="T58" fmla="*/ 1009 w 21600"/>
                <a:gd name="T59" fmla="*/ 592 h 21600"/>
                <a:gd name="T60" fmla="*/ 905 w 21600"/>
                <a:gd name="T61" fmla="*/ 592 h 21600"/>
                <a:gd name="T62" fmla="*/ 780 w 21600"/>
                <a:gd name="T63" fmla="*/ 508 h 21600"/>
                <a:gd name="T64" fmla="*/ 676 w 21600"/>
                <a:gd name="T65" fmla="*/ 446 h 21600"/>
                <a:gd name="T66" fmla="*/ 634 w 21600"/>
                <a:gd name="T67" fmla="*/ 341 h 21600"/>
                <a:gd name="T68" fmla="*/ 592 w 21600"/>
                <a:gd name="T69" fmla="*/ 237 h 21600"/>
                <a:gd name="T70" fmla="*/ 571 w 21600"/>
                <a:gd name="T71" fmla="*/ 133 h 21600"/>
                <a:gd name="T72" fmla="*/ 634 w 21600"/>
                <a:gd name="T73" fmla="*/ 29 h 21600"/>
                <a:gd name="T74" fmla="*/ 655 w 21600"/>
                <a:gd name="T75" fmla="*/ 50 h 216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00" h="21600">
                  <a:moveTo>
                    <a:pt x="11418" y="863"/>
                  </a:moveTo>
                  <a:cubicBezTo>
                    <a:pt x="11087" y="794"/>
                    <a:pt x="10320" y="638"/>
                    <a:pt x="9588" y="500"/>
                  </a:cubicBezTo>
                  <a:cubicBezTo>
                    <a:pt x="8856" y="362"/>
                    <a:pt x="8507" y="207"/>
                    <a:pt x="7775" y="138"/>
                  </a:cubicBezTo>
                  <a:cubicBezTo>
                    <a:pt x="7043" y="69"/>
                    <a:pt x="6694" y="0"/>
                    <a:pt x="5962" y="138"/>
                  </a:cubicBezTo>
                  <a:cubicBezTo>
                    <a:pt x="5230" y="276"/>
                    <a:pt x="4881" y="431"/>
                    <a:pt x="4149" y="863"/>
                  </a:cubicBezTo>
                  <a:cubicBezTo>
                    <a:pt x="3416" y="1294"/>
                    <a:pt x="2981" y="1657"/>
                    <a:pt x="2318" y="2296"/>
                  </a:cubicBezTo>
                  <a:cubicBezTo>
                    <a:pt x="1656" y="2935"/>
                    <a:pt x="1307" y="3366"/>
                    <a:pt x="871" y="4092"/>
                  </a:cubicBezTo>
                  <a:cubicBezTo>
                    <a:pt x="435" y="4817"/>
                    <a:pt x="278" y="5162"/>
                    <a:pt x="139" y="5887"/>
                  </a:cubicBezTo>
                  <a:cubicBezTo>
                    <a:pt x="0" y="6612"/>
                    <a:pt x="139" y="6975"/>
                    <a:pt x="139" y="7700"/>
                  </a:cubicBezTo>
                  <a:cubicBezTo>
                    <a:pt x="139" y="8425"/>
                    <a:pt x="139" y="8771"/>
                    <a:pt x="139" y="9496"/>
                  </a:cubicBezTo>
                  <a:cubicBezTo>
                    <a:pt x="139" y="10221"/>
                    <a:pt x="139" y="10566"/>
                    <a:pt x="139" y="11292"/>
                  </a:cubicBezTo>
                  <a:cubicBezTo>
                    <a:pt x="139" y="12017"/>
                    <a:pt x="0" y="12362"/>
                    <a:pt x="139" y="13087"/>
                  </a:cubicBezTo>
                  <a:cubicBezTo>
                    <a:pt x="278" y="13812"/>
                    <a:pt x="732" y="14175"/>
                    <a:pt x="871" y="14900"/>
                  </a:cubicBezTo>
                  <a:cubicBezTo>
                    <a:pt x="1011" y="15625"/>
                    <a:pt x="732" y="15971"/>
                    <a:pt x="871" y="16696"/>
                  </a:cubicBezTo>
                  <a:cubicBezTo>
                    <a:pt x="1011" y="17421"/>
                    <a:pt x="1098" y="17922"/>
                    <a:pt x="1603" y="18492"/>
                  </a:cubicBezTo>
                  <a:cubicBezTo>
                    <a:pt x="2109" y="19061"/>
                    <a:pt x="2684" y="19286"/>
                    <a:pt x="3416" y="19579"/>
                  </a:cubicBezTo>
                  <a:cubicBezTo>
                    <a:pt x="4149" y="19873"/>
                    <a:pt x="4497" y="19735"/>
                    <a:pt x="5230" y="19942"/>
                  </a:cubicBezTo>
                  <a:cubicBezTo>
                    <a:pt x="5962" y="20149"/>
                    <a:pt x="6310" y="20512"/>
                    <a:pt x="7043" y="20650"/>
                  </a:cubicBezTo>
                  <a:cubicBezTo>
                    <a:pt x="7775" y="20788"/>
                    <a:pt x="8141" y="20581"/>
                    <a:pt x="8873" y="20650"/>
                  </a:cubicBezTo>
                  <a:cubicBezTo>
                    <a:pt x="9605" y="20719"/>
                    <a:pt x="9954" y="20874"/>
                    <a:pt x="10686" y="21012"/>
                  </a:cubicBezTo>
                  <a:cubicBezTo>
                    <a:pt x="11418" y="21151"/>
                    <a:pt x="11697" y="21306"/>
                    <a:pt x="12499" y="21375"/>
                  </a:cubicBezTo>
                  <a:cubicBezTo>
                    <a:pt x="13301" y="21444"/>
                    <a:pt x="13876" y="21600"/>
                    <a:pt x="14678" y="21375"/>
                  </a:cubicBezTo>
                  <a:cubicBezTo>
                    <a:pt x="15480" y="21151"/>
                    <a:pt x="15777" y="20719"/>
                    <a:pt x="16509" y="20287"/>
                  </a:cubicBezTo>
                  <a:cubicBezTo>
                    <a:pt x="17241" y="19856"/>
                    <a:pt x="17590" y="19717"/>
                    <a:pt x="18322" y="19217"/>
                  </a:cubicBezTo>
                  <a:cubicBezTo>
                    <a:pt x="19054" y="18716"/>
                    <a:pt x="19630" y="18423"/>
                    <a:pt x="20135" y="17766"/>
                  </a:cubicBezTo>
                  <a:cubicBezTo>
                    <a:pt x="20641" y="17110"/>
                    <a:pt x="20641" y="16696"/>
                    <a:pt x="20867" y="15971"/>
                  </a:cubicBezTo>
                  <a:cubicBezTo>
                    <a:pt x="21094" y="15246"/>
                    <a:pt x="21164" y="14900"/>
                    <a:pt x="21233" y="14175"/>
                  </a:cubicBezTo>
                  <a:cubicBezTo>
                    <a:pt x="21303" y="13450"/>
                    <a:pt x="21600" y="13035"/>
                    <a:pt x="21233" y="12379"/>
                  </a:cubicBezTo>
                  <a:cubicBezTo>
                    <a:pt x="20867" y="11723"/>
                    <a:pt x="20135" y="11361"/>
                    <a:pt x="19403" y="10929"/>
                  </a:cubicBezTo>
                  <a:cubicBezTo>
                    <a:pt x="18671" y="10497"/>
                    <a:pt x="18322" y="10359"/>
                    <a:pt x="17590" y="10221"/>
                  </a:cubicBezTo>
                  <a:cubicBezTo>
                    <a:pt x="16858" y="10083"/>
                    <a:pt x="16579" y="10515"/>
                    <a:pt x="15777" y="10221"/>
                  </a:cubicBezTo>
                  <a:cubicBezTo>
                    <a:pt x="14975" y="9928"/>
                    <a:pt x="14400" y="9271"/>
                    <a:pt x="13598" y="8771"/>
                  </a:cubicBezTo>
                  <a:cubicBezTo>
                    <a:pt x="12796" y="8270"/>
                    <a:pt x="12290" y="8270"/>
                    <a:pt x="11784" y="7700"/>
                  </a:cubicBezTo>
                  <a:cubicBezTo>
                    <a:pt x="11279" y="7130"/>
                    <a:pt x="11349" y="6612"/>
                    <a:pt x="11052" y="5887"/>
                  </a:cubicBezTo>
                  <a:cubicBezTo>
                    <a:pt x="10756" y="5162"/>
                    <a:pt x="10547" y="4817"/>
                    <a:pt x="10320" y="4092"/>
                  </a:cubicBezTo>
                  <a:cubicBezTo>
                    <a:pt x="10093" y="3366"/>
                    <a:pt x="9815" y="3021"/>
                    <a:pt x="9954" y="2296"/>
                  </a:cubicBezTo>
                  <a:cubicBezTo>
                    <a:pt x="10093" y="1571"/>
                    <a:pt x="10756" y="794"/>
                    <a:pt x="11052" y="500"/>
                  </a:cubicBezTo>
                  <a:cubicBezTo>
                    <a:pt x="11349" y="207"/>
                    <a:pt x="11366" y="759"/>
                    <a:pt x="11418" y="863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endParaRPr lang="zh-CN" altLang="en-US" smtClean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8207" name="Group 6"/>
            <p:cNvGrpSpPr>
              <a:grpSpLocks/>
            </p:cNvGrpSpPr>
            <p:nvPr/>
          </p:nvGrpSpPr>
          <p:grpSpPr bwMode="auto">
            <a:xfrm>
              <a:off x="0" y="0"/>
              <a:ext cx="3759" cy="3634"/>
              <a:chOff x="0" y="0"/>
              <a:chExt cx="3759" cy="3634"/>
            </a:xfrm>
          </p:grpSpPr>
          <p:grpSp>
            <p:nvGrpSpPr>
              <p:cNvPr id="8208" name="Group 7"/>
              <p:cNvGrpSpPr>
                <a:grpSpLocks/>
              </p:cNvGrpSpPr>
              <p:nvPr/>
            </p:nvGrpSpPr>
            <p:grpSpPr bwMode="auto">
              <a:xfrm>
                <a:off x="131" y="114"/>
                <a:ext cx="3628" cy="3288"/>
                <a:chOff x="0" y="0"/>
                <a:chExt cx="3628" cy="3288"/>
              </a:xfrm>
            </p:grpSpPr>
            <p:sp>
              <p:nvSpPr>
                <p:cNvPr id="8216" name="直接连接符 12"/>
                <p:cNvSpPr>
                  <a:spLocks noChangeShapeType="1"/>
                </p:cNvSpPr>
                <p:nvPr/>
              </p:nvSpPr>
              <p:spPr bwMode="auto">
                <a:xfrm flipV="1">
                  <a:off x="0" y="1849"/>
                  <a:ext cx="3629" cy="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bevel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8217" name="直接连接符 15"/>
                <p:cNvSpPr>
                  <a:spLocks noChangeShapeType="1"/>
                </p:cNvSpPr>
                <p:nvPr/>
              </p:nvSpPr>
              <p:spPr bwMode="auto">
                <a:xfrm flipV="1">
                  <a:off x="1675" y="0"/>
                  <a:ext cx="13" cy="3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bevel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8209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3572" cy="3635"/>
                <a:chOff x="0" y="0"/>
                <a:chExt cx="3572" cy="3635"/>
              </a:xfrm>
            </p:grpSpPr>
            <p:sp>
              <p:nvSpPr>
                <p:cNvPr id="8210" name="直接连接符 96"/>
                <p:cNvSpPr>
                  <a:spLocks noChangeShapeType="1"/>
                </p:cNvSpPr>
                <p:nvPr/>
              </p:nvSpPr>
              <p:spPr bwMode="auto">
                <a:xfrm>
                  <a:off x="1812" y="2041"/>
                  <a:ext cx="1387" cy="159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grpSp>
              <p:nvGrpSpPr>
                <p:cNvPr id="8211" name="Group 1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572" cy="3253"/>
                  <a:chOff x="0" y="0"/>
                  <a:chExt cx="3572" cy="3253"/>
                </a:xfrm>
              </p:grpSpPr>
              <p:sp>
                <p:nvSpPr>
                  <p:cNvPr id="8212" name="直接连接符 9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12" y="0"/>
                    <a:ext cx="1020" cy="194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charset="0"/>
                      <a:buNone/>
                    </a:pPr>
                    <a:endParaRPr lang="zh-CN" altLang="en-US" smtClean="0">
                      <a:solidFill>
                        <a:srgbClr val="0000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8213" name="自由曲线 892"/>
                  <p:cNvSpPr>
                    <a:spLocks/>
                  </p:cNvSpPr>
                  <p:nvPr/>
                </p:nvSpPr>
                <p:spPr bwMode="auto">
                  <a:xfrm>
                    <a:off x="0" y="450"/>
                    <a:ext cx="1555" cy="1289"/>
                  </a:xfrm>
                  <a:custGeom>
                    <a:avLst/>
                    <a:gdLst>
                      <a:gd name="T0" fmla="*/ 1555 w 21600"/>
                      <a:gd name="T1" fmla="*/ 451 h 21600"/>
                      <a:gd name="T2" fmla="*/ 1492 w 21600"/>
                      <a:gd name="T3" fmla="*/ 347 h 21600"/>
                      <a:gd name="T4" fmla="*/ 1388 w 21600"/>
                      <a:gd name="T5" fmla="*/ 264 h 21600"/>
                      <a:gd name="T6" fmla="*/ 1283 w 21600"/>
                      <a:gd name="T7" fmla="*/ 201 h 21600"/>
                      <a:gd name="T8" fmla="*/ 1179 w 21600"/>
                      <a:gd name="T9" fmla="*/ 159 h 21600"/>
                      <a:gd name="T10" fmla="*/ 1075 w 21600"/>
                      <a:gd name="T11" fmla="*/ 118 h 21600"/>
                      <a:gd name="T12" fmla="*/ 971 w 21600"/>
                      <a:gd name="T13" fmla="*/ 76 h 21600"/>
                      <a:gd name="T14" fmla="*/ 866 w 21600"/>
                      <a:gd name="T15" fmla="*/ 34 h 21600"/>
                      <a:gd name="T16" fmla="*/ 762 w 21600"/>
                      <a:gd name="T17" fmla="*/ 13 h 21600"/>
                      <a:gd name="T18" fmla="*/ 658 w 21600"/>
                      <a:gd name="T19" fmla="*/ 13 h 21600"/>
                      <a:gd name="T20" fmla="*/ 554 w 21600"/>
                      <a:gd name="T21" fmla="*/ 76 h 21600"/>
                      <a:gd name="T22" fmla="*/ 449 w 21600"/>
                      <a:gd name="T23" fmla="*/ 118 h 21600"/>
                      <a:gd name="T24" fmla="*/ 345 w 21600"/>
                      <a:gd name="T25" fmla="*/ 159 h 21600"/>
                      <a:gd name="T26" fmla="*/ 241 w 21600"/>
                      <a:gd name="T27" fmla="*/ 243 h 21600"/>
                      <a:gd name="T28" fmla="*/ 137 w 21600"/>
                      <a:gd name="T29" fmla="*/ 368 h 21600"/>
                      <a:gd name="T30" fmla="*/ 74 w 21600"/>
                      <a:gd name="T31" fmla="*/ 472 h 21600"/>
                      <a:gd name="T32" fmla="*/ 53 w 21600"/>
                      <a:gd name="T33" fmla="*/ 576 h 21600"/>
                      <a:gd name="T34" fmla="*/ 12 w 21600"/>
                      <a:gd name="T35" fmla="*/ 681 h 21600"/>
                      <a:gd name="T36" fmla="*/ 12 w 21600"/>
                      <a:gd name="T37" fmla="*/ 785 h 21600"/>
                      <a:gd name="T38" fmla="*/ 12 w 21600"/>
                      <a:gd name="T39" fmla="*/ 889 h 21600"/>
                      <a:gd name="T40" fmla="*/ 74 w 21600"/>
                      <a:gd name="T41" fmla="*/ 993 h 21600"/>
                      <a:gd name="T42" fmla="*/ 137 w 21600"/>
                      <a:gd name="T43" fmla="*/ 1098 h 21600"/>
                      <a:gd name="T44" fmla="*/ 241 w 21600"/>
                      <a:gd name="T45" fmla="*/ 1181 h 21600"/>
                      <a:gd name="T46" fmla="*/ 345 w 21600"/>
                      <a:gd name="T47" fmla="*/ 1244 h 21600"/>
                      <a:gd name="T48" fmla="*/ 449 w 21600"/>
                      <a:gd name="T49" fmla="*/ 1264 h 21600"/>
                      <a:gd name="T50" fmla="*/ 554 w 21600"/>
                      <a:gd name="T51" fmla="*/ 1264 h 21600"/>
                      <a:gd name="T52" fmla="*/ 658 w 21600"/>
                      <a:gd name="T53" fmla="*/ 1285 h 21600"/>
                      <a:gd name="T54" fmla="*/ 762 w 21600"/>
                      <a:gd name="T55" fmla="*/ 1285 h 21600"/>
                      <a:gd name="T56" fmla="*/ 866 w 21600"/>
                      <a:gd name="T57" fmla="*/ 1285 h 21600"/>
                      <a:gd name="T58" fmla="*/ 971 w 21600"/>
                      <a:gd name="T59" fmla="*/ 1285 h 21600"/>
                      <a:gd name="T60" fmla="*/ 1096 w 21600"/>
                      <a:gd name="T61" fmla="*/ 1285 h 21600"/>
                      <a:gd name="T62" fmla="*/ 1200 w 21600"/>
                      <a:gd name="T63" fmla="*/ 1264 h 21600"/>
                      <a:gd name="T64" fmla="*/ 1263 w 21600"/>
                      <a:gd name="T65" fmla="*/ 1160 h 21600"/>
                      <a:gd name="T66" fmla="*/ 1263 w 21600"/>
                      <a:gd name="T67" fmla="*/ 1056 h 21600"/>
                      <a:gd name="T68" fmla="*/ 1200 w 21600"/>
                      <a:gd name="T69" fmla="*/ 952 h 21600"/>
                      <a:gd name="T70" fmla="*/ 1158 w 21600"/>
                      <a:gd name="T71" fmla="*/ 847 h 21600"/>
                      <a:gd name="T72" fmla="*/ 1200 w 21600"/>
                      <a:gd name="T73" fmla="*/ 743 h 21600"/>
                      <a:gd name="T74" fmla="*/ 1304 w 21600"/>
                      <a:gd name="T75" fmla="*/ 701 h 21600"/>
                      <a:gd name="T76" fmla="*/ 1409 w 21600"/>
                      <a:gd name="T77" fmla="*/ 639 h 21600"/>
                      <a:gd name="T78" fmla="*/ 1492 w 21600"/>
                      <a:gd name="T79" fmla="*/ 535 h 21600"/>
                      <a:gd name="T80" fmla="*/ 1534 w 21600"/>
                      <a:gd name="T81" fmla="*/ 430 h 21600"/>
                      <a:gd name="T82" fmla="*/ 1555 w 21600"/>
                      <a:gd name="T83" fmla="*/ 451 h 21600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21600" h="21600">
                        <a:moveTo>
                          <a:pt x="21600" y="7557"/>
                        </a:moveTo>
                        <a:cubicBezTo>
                          <a:pt x="21447" y="7239"/>
                          <a:pt x="21183" y="6434"/>
                          <a:pt x="20724" y="5814"/>
                        </a:cubicBezTo>
                        <a:cubicBezTo>
                          <a:pt x="20266" y="5194"/>
                          <a:pt x="19863" y="4909"/>
                          <a:pt x="19280" y="4423"/>
                        </a:cubicBezTo>
                        <a:cubicBezTo>
                          <a:pt x="18696" y="3937"/>
                          <a:pt x="18405" y="3720"/>
                          <a:pt x="17821" y="3368"/>
                        </a:cubicBezTo>
                        <a:cubicBezTo>
                          <a:pt x="17238" y="3016"/>
                          <a:pt x="16960" y="2949"/>
                          <a:pt x="16377" y="2664"/>
                        </a:cubicBezTo>
                        <a:cubicBezTo>
                          <a:pt x="15793" y="2379"/>
                          <a:pt x="15515" y="2262"/>
                          <a:pt x="14932" y="1977"/>
                        </a:cubicBezTo>
                        <a:cubicBezTo>
                          <a:pt x="14349" y="1692"/>
                          <a:pt x="14071" y="1558"/>
                          <a:pt x="13487" y="1273"/>
                        </a:cubicBezTo>
                        <a:cubicBezTo>
                          <a:pt x="12904" y="988"/>
                          <a:pt x="12612" y="787"/>
                          <a:pt x="12029" y="569"/>
                        </a:cubicBezTo>
                        <a:cubicBezTo>
                          <a:pt x="11445" y="351"/>
                          <a:pt x="11168" y="284"/>
                          <a:pt x="10584" y="217"/>
                        </a:cubicBezTo>
                        <a:cubicBezTo>
                          <a:pt x="10001" y="150"/>
                          <a:pt x="9723" y="0"/>
                          <a:pt x="9140" y="217"/>
                        </a:cubicBezTo>
                        <a:cubicBezTo>
                          <a:pt x="8556" y="435"/>
                          <a:pt x="8278" y="921"/>
                          <a:pt x="7695" y="1273"/>
                        </a:cubicBezTo>
                        <a:cubicBezTo>
                          <a:pt x="7112" y="1625"/>
                          <a:pt x="6820" y="1692"/>
                          <a:pt x="6236" y="1977"/>
                        </a:cubicBezTo>
                        <a:cubicBezTo>
                          <a:pt x="5653" y="2262"/>
                          <a:pt x="5375" y="2245"/>
                          <a:pt x="4792" y="2664"/>
                        </a:cubicBezTo>
                        <a:cubicBezTo>
                          <a:pt x="4208" y="3083"/>
                          <a:pt x="3931" y="3368"/>
                          <a:pt x="3347" y="4071"/>
                        </a:cubicBezTo>
                        <a:cubicBezTo>
                          <a:pt x="2764" y="4775"/>
                          <a:pt x="2361" y="5395"/>
                          <a:pt x="1903" y="6166"/>
                        </a:cubicBezTo>
                        <a:cubicBezTo>
                          <a:pt x="1444" y="6937"/>
                          <a:pt x="1264" y="7205"/>
                          <a:pt x="1027" y="7909"/>
                        </a:cubicBezTo>
                        <a:cubicBezTo>
                          <a:pt x="791" y="8613"/>
                          <a:pt x="902" y="8948"/>
                          <a:pt x="736" y="9652"/>
                        </a:cubicBezTo>
                        <a:cubicBezTo>
                          <a:pt x="569" y="10355"/>
                          <a:pt x="277" y="10707"/>
                          <a:pt x="166" y="11411"/>
                        </a:cubicBezTo>
                        <a:cubicBezTo>
                          <a:pt x="55" y="12115"/>
                          <a:pt x="166" y="12450"/>
                          <a:pt x="166" y="13154"/>
                        </a:cubicBezTo>
                        <a:cubicBezTo>
                          <a:pt x="166" y="13858"/>
                          <a:pt x="0" y="14193"/>
                          <a:pt x="166" y="14897"/>
                        </a:cubicBezTo>
                        <a:cubicBezTo>
                          <a:pt x="333" y="15600"/>
                          <a:pt x="680" y="15936"/>
                          <a:pt x="1027" y="16639"/>
                        </a:cubicBezTo>
                        <a:cubicBezTo>
                          <a:pt x="1375" y="17343"/>
                          <a:pt x="1444" y="17762"/>
                          <a:pt x="1903" y="18399"/>
                        </a:cubicBezTo>
                        <a:cubicBezTo>
                          <a:pt x="2361" y="19036"/>
                          <a:pt x="2764" y="19304"/>
                          <a:pt x="3347" y="19790"/>
                        </a:cubicBezTo>
                        <a:cubicBezTo>
                          <a:pt x="3931" y="20276"/>
                          <a:pt x="4208" y="20561"/>
                          <a:pt x="4792" y="20845"/>
                        </a:cubicBezTo>
                        <a:cubicBezTo>
                          <a:pt x="5375" y="21130"/>
                          <a:pt x="5653" y="21114"/>
                          <a:pt x="6236" y="21181"/>
                        </a:cubicBezTo>
                        <a:cubicBezTo>
                          <a:pt x="6820" y="21248"/>
                          <a:pt x="7112" y="21114"/>
                          <a:pt x="7695" y="21181"/>
                        </a:cubicBezTo>
                        <a:cubicBezTo>
                          <a:pt x="8278" y="21248"/>
                          <a:pt x="8556" y="21465"/>
                          <a:pt x="9140" y="21532"/>
                        </a:cubicBezTo>
                        <a:cubicBezTo>
                          <a:pt x="9723" y="21600"/>
                          <a:pt x="10001" y="21532"/>
                          <a:pt x="10584" y="21532"/>
                        </a:cubicBezTo>
                        <a:cubicBezTo>
                          <a:pt x="11168" y="21532"/>
                          <a:pt x="11445" y="21532"/>
                          <a:pt x="12029" y="21532"/>
                        </a:cubicBezTo>
                        <a:cubicBezTo>
                          <a:pt x="12612" y="21532"/>
                          <a:pt x="12848" y="21532"/>
                          <a:pt x="13487" y="21532"/>
                        </a:cubicBezTo>
                        <a:cubicBezTo>
                          <a:pt x="14126" y="21532"/>
                          <a:pt x="14585" y="21600"/>
                          <a:pt x="15224" y="21532"/>
                        </a:cubicBezTo>
                        <a:cubicBezTo>
                          <a:pt x="15863" y="21465"/>
                          <a:pt x="16210" y="21600"/>
                          <a:pt x="16668" y="21181"/>
                        </a:cubicBezTo>
                        <a:cubicBezTo>
                          <a:pt x="17127" y="20762"/>
                          <a:pt x="17363" y="20142"/>
                          <a:pt x="17543" y="19438"/>
                        </a:cubicBezTo>
                        <a:cubicBezTo>
                          <a:pt x="17724" y="18734"/>
                          <a:pt x="17724" y="18399"/>
                          <a:pt x="17543" y="17695"/>
                        </a:cubicBezTo>
                        <a:cubicBezTo>
                          <a:pt x="17363" y="16991"/>
                          <a:pt x="16960" y="16656"/>
                          <a:pt x="16668" y="15952"/>
                        </a:cubicBezTo>
                        <a:cubicBezTo>
                          <a:pt x="16377" y="15249"/>
                          <a:pt x="16085" y="14897"/>
                          <a:pt x="16085" y="14193"/>
                        </a:cubicBezTo>
                        <a:cubicBezTo>
                          <a:pt x="16085" y="13489"/>
                          <a:pt x="16265" y="12936"/>
                          <a:pt x="16668" y="12450"/>
                        </a:cubicBezTo>
                        <a:cubicBezTo>
                          <a:pt x="17071" y="11964"/>
                          <a:pt x="17530" y="12098"/>
                          <a:pt x="18113" y="11746"/>
                        </a:cubicBezTo>
                        <a:cubicBezTo>
                          <a:pt x="18696" y="11394"/>
                          <a:pt x="19044" y="11260"/>
                          <a:pt x="19571" y="10707"/>
                        </a:cubicBezTo>
                        <a:cubicBezTo>
                          <a:pt x="20099" y="10154"/>
                          <a:pt x="20377" y="9668"/>
                          <a:pt x="20724" y="8965"/>
                        </a:cubicBezTo>
                        <a:cubicBezTo>
                          <a:pt x="21072" y="8261"/>
                          <a:pt x="21127" y="7490"/>
                          <a:pt x="21308" y="7205"/>
                        </a:cubicBezTo>
                        <a:cubicBezTo>
                          <a:pt x="21488" y="6920"/>
                          <a:pt x="21558" y="7456"/>
                          <a:pt x="21600" y="7557"/>
                        </a:cubicBezTo>
                        <a:close/>
                      </a:path>
                    </a:pathLst>
                  </a:custGeom>
                  <a:solidFill>
                    <a:schemeClr val="bg1">
                      <a:alpha val="0"/>
                    </a:schemeClr>
                  </a:solidFill>
                  <a:ln w="9525" cap="flat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charset="0"/>
                      <a:buNone/>
                    </a:pPr>
                    <a:endParaRPr lang="zh-CN" altLang="en-US" smtClean="0">
                      <a:solidFill>
                        <a:srgbClr val="0000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8214" name="自由曲线 905"/>
                  <p:cNvSpPr>
                    <a:spLocks/>
                  </p:cNvSpPr>
                  <p:nvPr/>
                </p:nvSpPr>
                <p:spPr bwMode="auto">
                  <a:xfrm>
                    <a:off x="2396" y="1223"/>
                    <a:ext cx="1177" cy="1542"/>
                  </a:xfrm>
                  <a:custGeom>
                    <a:avLst/>
                    <a:gdLst>
                      <a:gd name="T0" fmla="*/ 493 w 21600"/>
                      <a:gd name="T1" fmla="*/ 137 h 21600"/>
                      <a:gd name="T2" fmla="*/ 389 w 21600"/>
                      <a:gd name="T3" fmla="*/ 74 h 21600"/>
                      <a:gd name="T4" fmla="*/ 285 w 21600"/>
                      <a:gd name="T5" fmla="*/ 33 h 21600"/>
                      <a:gd name="T6" fmla="*/ 180 w 21600"/>
                      <a:gd name="T7" fmla="*/ 12 h 21600"/>
                      <a:gd name="T8" fmla="*/ 76 w 21600"/>
                      <a:gd name="T9" fmla="*/ 95 h 21600"/>
                      <a:gd name="T10" fmla="*/ 13 w 21600"/>
                      <a:gd name="T11" fmla="*/ 200 h 21600"/>
                      <a:gd name="T12" fmla="*/ 13 w 21600"/>
                      <a:gd name="T13" fmla="*/ 304 h 21600"/>
                      <a:gd name="T14" fmla="*/ 13 w 21600"/>
                      <a:gd name="T15" fmla="*/ 408 h 21600"/>
                      <a:gd name="T16" fmla="*/ 13 w 21600"/>
                      <a:gd name="T17" fmla="*/ 512 h 21600"/>
                      <a:gd name="T18" fmla="*/ 55 w 21600"/>
                      <a:gd name="T19" fmla="*/ 617 h 21600"/>
                      <a:gd name="T20" fmla="*/ 118 w 21600"/>
                      <a:gd name="T21" fmla="*/ 721 h 21600"/>
                      <a:gd name="T22" fmla="*/ 159 w 21600"/>
                      <a:gd name="T23" fmla="*/ 825 h 21600"/>
                      <a:gd name="T24" fmla="*/ 201 w 21600"/>
                      <a:gd name="T25" fmla="*/ 929 h 21600"/>
                      <a:gd name="T26" fmla="*/ 201 w 21600"/>
                      <a:gd name="T27" fmla="*/ 1034 h 21600"/>
                      <a:gd name="T28" fmla="*/ 201 w 21600"/>
                      <a:gd name="T29" fmla="*/ 1138 h 21600"/>
                      <a:gd name="T30" fmla="*/ 201 w 21600"/>
                      <a:gd name="T31" fmla="*/ 1242 h 21600"/>
                      <a:gd name="T32" fmla="*/ 159 w 21600"/>
                      <a:gd name="T33" fmla="*/ 1346 h 21600"/>
                      <a:gd name="T34" fmla="*/ 264 w 21600"/>
                      <a:gd name="T35" fmla="*/ 1451 h 21600"/>
                      <a:gd name="T36" fmla="*/ 368 w 21600"/>
                      <a:gd name="T37" fmla="*/ 1471 h 21600"/>
                      <a:gd name="T38" fmla="*/ 472 w 21600"/>
                      <a:gd name="T39" fmla="*/ 1513 h 21600"/>
                      <a:gd name="T40" fmla="*/ 576 w 21600"/>
                      <a:gd name="T41" fmla="*/ 1534 h 21600"/>
                      <a:gd name="T42" fmla="*/ 681 w 21600"/>
                      <a:gd name="T43" fmla="*/ 1534 h 21600"/>
                      <a:gd name="T44" fmla="*/ 785 w 21600"/>
                      <a:gd name="T45" fmla="*/ 1492 h 21600"/>
                      <a:gd name="T46" fmla="*/ 889 w 21600"/>
                      <a:gd name="T47" fmla="*/ 1430 h 21600"/>
                      <a:gd name="T48" fmla="*/ 993 w 21600"/>
                      <a:gd name="T49" fmla="*/ 1346 h 21600"/>
                      <a:gd name="T50" fmla="*/ 1035 w 21600"/>
                      <a:gd name="T51" fmla="*/ 1242 h 21600"/>
                      <a:gd name="T52" fmla="*/ 1098 w 21600"/>
                      <a:gd name="T53" fmla="*/ 1138 h 21600"/>
                      <a:gd name="T54" fmla="*/ 1119 w 21600"/>
                      <a:gd name="T55" fmla="*/ 1034 h 21600"/>
                      <a:gd name="T56" fmla="*/ 1119 w 21600"/>
                      <a:gd name="T57" fmla="*/ 929 h 21600"/>
                      <a:gd name="T58" fmla="*/ 1160 w 21600"/>
                      <a:gd name="T59" fmla="*/ 825 h 21600"/>
                      <a:gd name="T60" fmla="*/ 1160 w 21600"/>
                      <a:gd name="T61" fmla="*/ 721 h 21600"/>
                      <a:gd name="T62" fmla="*/ 1160 w 21600"/>
                      <a:gd name="T63" fmla="*/ 617 h 21600"/>
                      <a:gd name="T64" fmla="*/ 1160 w 21600"/>
                      <a:gd name="T65" fmla="*/ 512 h 21600"/>
                      <a:gd name="T66" fmla="*/ 1077 w 21600"/>
                      <a:gd name="T67" fmla="*/ 387 h 21600"/>
                      <a:gd name="T68" fmla="*/ 952 w 21600"/>
                      <a:gd name="T69" fmla="*/ 304 h 21600"/>
                      <a:gd name="T70" fmla="*/ 847 w 21600"/>
                      <a:gd name="T71" fmla="*/ 241 h 21600"/>
                      <a:gd name="T72" fmla="*/ 743 w 21600"/>
                      <a:gd name="T73" fmla="*/ 220 h 21600"/>
                      <a:gd name="T74" fmla="*/ 639 w 21600"/>
                      <a:gd name="T75" fmla="*/ 179 h 21600"/>
                      <a:gd name="T76" fmla="*/ 514 w 21600"/>
                      <a:gd name="T77" fmla="*/ 137 h 21600"/>
                      <a:gd name="T78" fmla="*/ 493 w 21600"/>
                      <a:gd name="T79" fmla="*/ 137 h 21600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21600" h="21600">
                        <a:moveTo>
                          <a:pt x="9047" y="1919"/>
                        </a:moveTo>
                        <a:cubicBezTo>
                          <a:pt x="8698" y="1750"/>
                          <a:pt x="7909" y="1330"/>
                          <a:pt x="7138" y="1036"/>
                        </a:cubicBezTo>
                        <a:cubicBezTo>
                          <a:pt x="6368" y="742"/>
                          <a:pt x="6001" y="630"/>
                          <a:pt x="5230" y="462"/>
                        </a:cubicBezTo>
                        <a:cubicBezTo>
                          <a:pt x="4459" y="294"/>
                          <a:pt x="4074" y="0"/>
                          <a:pt x="3303" y="168"/>
                        </a:cubicBezTo>
                        <a:cubicBezTo>
                          <a:pt x="2532" y="336"/>
                          <a:pt x="2000" y="798"/>
                          <a:pt x="1394" y="1330"/>
                        </a:cubicBezTo>
                        <a:cubicBezTo>
                          <a:pt x="789" y="1863"/>
                          <a:pt x="477" y="2213"/>
                          <a:pt x="238" y="2801"/>
                        </a:cubicBezTo>
                        <a:cubicBezTo>
                          <a:pt x="0" y="3389"/>
                          <a:pt x="238" y="3670"/>
                          <a:pt x="238" y="4258"/>
                        </a:cubicBezTo>
                        <a:cubicBezTo>
                          <a:pt x="238" y="4846"/>
                          <a:pt x="238" y="5126"/>
                          <a:pt x="238" y="5715"/>
                        </a:cubicBezTo>
                        <a:cubicBezTo>
                          <a:pt x="238" y="6303"/>
                          <a:pt x="91" y="6583"/>
                          <a:pt x="238" y="7171"/>
                        </a:cubicBezTo>
                        <a:cubicBezTo>
                          <a:pt x="385" y="7760"/>
                          <a:pt x="623" y="8054"/>
                          <a:pt x="1009" y="8642"/>
                        </a:cubicBezTo>
                        <a:cubicBezTo>
                          <a:pt x="1394" y="9231"/>
                          <a:pt x="1780" y="9511"/>
                          <a:pt x="2165" y="10099"/>
                        </a:cubicBezTo>
                        <a:cubicBezTo>
                          <a:pt x="2550" y="10687"/>
                          <a:pt x="2605" y="10968"/>
                          <a:pt x="2917" y="11556"/>
                        </a:cubicBezTo>
                        <a:cubicBezTo>
                          <a:pt x="3229" y="12144"/>
                          <a:pt x="3541" y="12424"/>
                          <a:pt x="3688" y="13013"/>
                        </a:cubicBezTo>
                        <a:cubicBezTo>
                          <a:pt x="3835" y="13601"/>
                          <a:pt x="3688" y="13895"/>
                          <a:pt x="3688" y="14484"/>
                        </a:cubicBezTo>
                        <a:cubicBezTo>
                          <a:pt x="3688" y="15072"/>
                          <a:pt x="3688" y="15352"/>
                          <a:pt x="3688" y="15940"/>
                        </a:cubicBezTo>
                        <a:cubicBezTo>
                          <a:pt x="3688" y="16529"/>
                          <a:pt x="3835" y="16809"/>
                          <a:pt x="3688" y="17397"/>
                        </a:cubicBezTo>
                        <a:cubicBezTo>
                          <a:pt x="3541" y="17985"/>
                          <a:pt x="2679" y="18266"/>
                          <a:pt x="2917" y="18854"/>
                        </a:cubicBezTo>
                        <a:cubicBezTo>
                          <a:pt x="3156" y="19442"/>
                          <a:pt x="4074" y="19975"/>
                          <a:pt x="4844" y="20325"/>
                        </a:cubicBezTo>
                        <a:cubicBezTo>
                          <a:pt x="5615" y="20675"/>
                          <a:pt x="5982" y="20437"/>
                          <a:pt x="6753" y="20605"/>
                        </a:cubicBezTo>
                        <a:cubicBezTo>
                          <a:pt x="7524" y="20773"/>
                          <a:pt x="7891" y="21011"/>
                          <a:pt x="8662" y="21193"/>
                        </a:cubicBezTo>
                        <a:cubicBezTo>
                          <a:pt x="9432" y="21375"/>
                          <a:pt x="9799" y="21431"/>
                          <a:pt x="10570" y="21487"/>
                        </a:cubicBezTo>
                        <a:cubicBezTo>
                          <a:pt x="11341" y="21543"/>
                          <a:pt x="11726" y="21600"/>
                          <a:pt x="12497" y="21487"/>
                        </a:cubicBezTo>
                        <a:cubicBezTo>
                          <a:pt x="13268" y="21375"/>
                          <a:pt x="13635" y="21193"/>
                          <a:pt x="14406" y="20899"/>
                        </a:cubicBezTo>
                        <a:cubicBezTo>
                          <a:pt x="15176" y="20605"/>
                          <a:pt x="15543" y="20437"/>
                          <a:pt x="16314" y="20031"/>
                        </a:cubicBezTo>
                        <a:cubicBezTo>
                          <a:pt x="17085" y="19624"/>
                          <a:pt x="17691" y="19386"/>
                          <a:pt x="18223" y="18854"/>
                        </a:cubicBezTo>
                        <a:cubicBezTo>
                          <a:pt x="18755" y="18322"/>
                          <a:pt x="18608" y="17985"/>
                          <a:pt x="18994" y="17397"/>
                        </a:cubicBezTo>
                        <a:cubicBezTo>
                          <a:pt x="19379" y="16809"/>
                          <a:pt x="19838" y="16529"/>
                          <a:pt x="20150" y="15940"/>
                        </a:cubicBezTo>
                        <a:cubicBezTo>
                          <a:pt x="20462" y="15352"/>
                          <a:pt x="20462" y="15072"/>
                          <a:pt x="20535" y="14484"/>
                        </a:cubicBezTo>
                        <a:cubicBezTo>
                          <a:pt x="20609" y="13895"/>
                          <a:pt x="20388" y="13601"/>
                          <a:pt x="20535" y="13013"/>
                        </a:cubicBezTo>
                        <a:cubicBezTo>
                          <a:pt x="20682" y="12424"/>
                          <a:pt x="21141" y="12144"/>
                          <a:pt x="21288" y="11556"/>
                        </a:cubicBezTo>
                        <a:cubicBezTo>
                          <a:pt x="21434" y="10968"/>
                          <a:pt x="21288" y="10687"/>
                          <a:pt x="21288" y="10099"/>
                        </a:cubicBezTo>
                        <a:cubicBezTo>
                          <a:pt x="21288" y="9511"/>
                          <a:pt x="21288" y="9231"/>
                          <a:pt x="21288" y="8642"/>
                        </a:cubicBezTo>
                        <a:cubicBezTo>
                          <a:pt x="21288" y="8054"/>
                          <a:pt x="21600" y="7816"/>
                          <a:pt x="21288" y="7171"/>
                        </a:cubicBezTo>
                        <a:cubicBezTo>
                          <a:pt x="20976" y="6527"/>
                          <a:pt x="20535" y="6009"/>
                          <a:pt x="19764" y="5421"/>
                        </a:cubicBezTo>
                        <a:cubicBezTo>
                          <a:pt x="18994" y="4832"/>
                          <a:pt x="18315" y="4664"/>
                          <a:pt x="17470" y="4258"/>
                        </a:cubicBezTo>
                        <a:cubicBezTo>
                          <a:pt x="16626" y="3852"/>
                          <a:pt x="16314" y="3614"/>
                          <a:pt x="15543" y="3375"/>
                        </a:cubicBezTo>
                        <a:cubicBezTo>
                          <a:pt x="14773" y="3137"/>
                          <a:pt x="14406" y="3249"/>
                          <a:pt x="13635" y="3081"/>
                        </a:cubicBezTo>
                        <a:cubicBezTo>
                          <a:pt x="12864" y="2913"/>
                          <a:pt x="12570" y="2745"/>
                          <a:pt x="11726" y="2507"/>
                        </a:cubicBezTo>
                        <a:cubicBezTo>
                          <a:pt x="10882" y="2269"/>
                          <a:pt x="9964" y="2031"/>
                          <a:pt x="9432" y="1919"/>
                        </a:cubicBezTo>
                        <a:cubicBezTo>
                          <a:pt x="8900" y="1807"/>
                          <a:pt x="9084" y="1905"/>
                          <a:pt x="9047" y="1919"/>
                        </a:cubicBezTo>
                        <a:close/>
                      </a:path>
                    </a:pathLst>
                  </a:custGeom>
                  <a:solidFill>
                    <a:schemeClr val="bg1">
                      <a:alpha val="0"/>
                    </a:schemeClr>
                  </a:solidFill>
                  <a:ln w="9525" cap="flat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charset="0"/>
                      <a:buNone/>
                    </a:pPr>
                    <a:endParaRPr lang="zh-CN" altLang="en-US" smtClean="0">
                      <a:solidFill>
                        <a:srgbClr val="0000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8215" name="自由曲线 910"/>
                  <p:cNvSpPr>
                    <a:spLocks/>
                  </p:cNvSpPr>
                  <p:nvPr/>
                </p:nvSpPr>
                <p:spPr bwMode="auto">
                  <a:xfrm>
                    <a:off x="96" y="727"/>
                    <a:ext cx="3432" cy="2526"/>
                  </a:xfrm>
                  <a:custGeom>
                    <a:avLst/>
                    <a:gdLst>
                      <a:gd name="T0" fmla="*/ 500 w 21600"/>
                      <a:gd name="T1" fmla="*/ 633 h 21600"/>
                      <a:gd name="T2" fmla="*/ 292 w 21600"/>
                      <a:gd name="T3" fmla="*/ 591 h 21600"/>
                      <a:gd name="T4" fmla="*/ 146 w 21600"/>
                      <a:gd name="T5" fmla="*/ 383 h 21600"/>
                      <a:gd name="T6" fmla="*/ 21 w 21600"/>
                      <a:gd name="T7" fmla="*/ 174 h 21600"/>
                      <a:gd name="T8" fmla="*/ 125 w 21600"/>
                      <a:gd name="T9" fmla="*/ 28 h 21600"/>
                      <a:gd name="T10" fmla="*/ 333 w 21600"/>
                      <a:gd name="T11" fmla="*/ 8 h 21600"/>
                      <a:gd name="T12" fmla="*/ 542 w 21600"/>
                      <a:gd name="T13" fmla="*/ 70 h 21600"/>
                      <a:gd name="T14" fmla="*/ 750 w 21600"/>
                      <a:gd name="T15" fmla="*/ 133 h 21600"/>
                      <a:gd name="T16" fmla="*/ 980 w 21600"/>
                      <a:gd name="T17" fmla="*/ 216 h 21600"/>
                      <a:gd name="T18" fmla="*/ 1188 w 21600"/>
                      <a:gd name="T19" fmla="*/ 362 h 21600"/>
                      <a:gd name="T20" fmla="*/ 1397 w 21600"/>
                      <a:gd name="T21" fmla="*/ 508 h 21600"/>
                      <a:gd name="T22" fmla="*/ 1605 w 21600"/>
                      <a:gd name="T23" fmla="*/ 696 h 21600"/>
                      <a:gd name="T24" fmla="*/ 1814 w 21600"/>
                      <a:gd name="T25" fmla="*/ 841 h 21600"/>
                      <a:gd name="T26" fmla="*/ 2022 w 21600"/>
                      <a:gd name="T27" fmla="*/ 987 h 21600"/>
                      <a:gd name="T28" fmla="*/ 2231 w 21600"/>
                      <a:gd name="T29" fmla="*/ 1092 h 21600"/>
                      <a:gd name="T30" fmla="*/ 2460 w 21600"/>
                      <a:gd name="T31" fmla="*/ 1092 h 21600"/>
                      <a:gd name="T32" fmla="*/ 2669 w 21600"/>
                      <a:gd name="T33" fmla="*/ 1113 h 21600"/>
                      <a:gd name="T34" fmla="*/ 2877 w 21600"/>
                      <a:gd name="T35" fmla="*/ 1133 h 21600"/>
                      <a:gd name="T36" fmla="*/ 3086 w 21600"/>
                      <a:gd name="T37" fmla="*/ 1133 h 21600"/>
                      <a:gd name="T38" fmla="*/ 3294 w 21600"/>
                      <a:gd name="T39" fmla="*/ 1154 h 21600"/>
                      <a:gd name="T40" fmla="*/ 3419 w 21600"/>
                      <a:gd name="T41" fmla="*/ 1363 h 21600"/>
                      <a:gd name="T42" fmla="*/ 3211 w 21600"/>
                      <a:gd name="T43" fmla="*/ 1467 h 21600"/>
                      <a:gd name="T44" fmla="*/ 3002 w 21600"/>
                      <a:gd name="T45" fmla="*/ 1467 h 21600"/>
                      <a:gd name="T46" fmla="*/ 2794 w 21600"/>
                      <a:gd name="T47" fmla="*/ 1488 h 21600"/>
                      <a:gd name="T48" fmla="*/ 2585 w 21600"/>
                      <a:gd name="T49" fmla="*/ 1509 h 21600"/>
                      <a:gd name="T50" fmla="*/ 2377 w 21600"/>
                      <a:gd name="T51" fmla="*/ 1509 h 21600"/>
                      <a:gd name="T52" fmla="*/ 2168 w 21600"/>
                      <a:gd name="T53" fmla="*/ 1509 h 21600"/>
                      <a:gd name="T54" fmla="*/ 1960 w 21600"/>
                      <a:gd name="T55" fmla="*/ 1509 h 21600"/>
                      <a:gd name="T56" fmla="*/ 1751 w 21600"/>
                      <a:gd name="T57" fmla="*/ 1509 h 21600"/>
                      <a:gd name="T58" fmla="*/ 1584 w 21600"/>
                      <a:gd name="T59" fmla="*/ 1613 h 21600"/>
                      <a:gd name="T60" fmla="*/ 1376 w 21600"/>
                      <a:gd name="T61" fmla="*/ 1759 h 21600"/>
                      <a:gd name="T62" fmla="*/ 1188 w 21600"/>
                      <a:gd name="T63" fmla="*/ 1947 h 21600"/>
                      <a:gd name="T64" fmla="*/ 1063 w 21600"/>
                      <a:gd name="T65" fmla="*/ 2155 h 21600"/>
                      <a:gd name="T66" fmla="*/ 917 w 21600"/>
                      <a:gd name="T67" fmla="*/ 2343 h 21600"/>
                      <a:gd name="T68" fmla="*/ 709 w 21600"/>
                      <a:gd name="T69" fmla="*/ 2468 h 21600"/>
                      <a:gd name="T70" fmla="*/ 500 w 21600"/>
                      <a:gd name="T71" fmla="*/ 2509 h 21600"/>
                      <a:gd name="T72" fmla="*/ 396 w 21600"/>
                      <a:gd name="T73" fmla="*/ 2301 h 21600"/>
                      <a:gd name="T74" fmla="*/ 500 w 21600"/>
                      <a:gd name="T75" fmla="*/ 2134 h 21600"/>
                      <a:gd name="T76" fmla="*/ 709 w 21600"/>
                      <a:gd name="T77" fmla="*/ 2051 h 21600"/>
                      <a:gd name="T78" fmla="*/ 896 w 21600"/>
                      <a:gd name="T79" fmla="*/ 1884 h 21600"/>
                      <a:gd name="T80" fmla="*/ 1105 w 21600"/>
                      <a:gd name="T81" fmla="*/ 1738 h 21600"/>
                      <a:gd name="T82" fmla="*/ 1251 w 21600"/>
                      <a:gd name="T83" fmla="*/ 1530 h 21600"/>
                      <a:gd name="T84" fmla="*/ 1376 w 21600"/>
                      <a:gd name="T85" fmla="*/ 1321 h 21600"/>
                      <a:gd name="T86" fmla="*/ 1418 w 21600"/>
                      <a:gd name="T87" fmla="*/ 1113 h 21600"/>
                      <a:gd name="T88" fmla="*/ 1418 w 21600"/>
                      <a:gd name="T89" fmla="*/ 904 h 21600"/>
                      <a:gd name="T90" fmla="*/ 1209 w 21600"/>
                      <a:gd name="T91" fmla="*/ 737 h 21600"/>
                      <a:gd name="T92" fmla="*/ 1001 w 21600"/>
                      <a:gd name="T93" fmla="*/ 612 h 21600"/>
                      <a:gd name="T94" fmla="*/ 792 w 21600"/>
                      <a:gd name="T95" fmla="*/ 570 h 21600"/>
                      <a:gd name="T96" fmla="*/ 605 w 21600"/>
                      <a:gd name="T97" fmla="*/ 633 h 21600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0" t="0" r="r" b="b"/>
                    <a:pathLst>
                      <a:path w="21600" h="21600">
                        <a:moveTo>
                          <a:pt x="3807" y="5412"/>
                        </a:moveTo>
                        <a:cubicBezTo>
                          <a:pt x="3688" y="5412"/>
                          <a:pt x="3411" y="5412"/>
                          <a:pt x="3146" y="5412"/>
                        </a:cubicBezTo>
                        <a:cubicBezTo>
                          <a:pt x="2882" y="5412"/>
                          <a:pt x="2756" y="5481"/>
                          <a:pt x="2492" y="5412"/>
                        </a:cubicBezTo>
                        <a:cubicBezTo>
                          <a:pt x="2227" y="5344"/>
                          <a:pt x="2076" y="5301"/>
                          <a:pt x="1837" y="5053"/>
                        </a:cubicBezTo>
                        <a:cubicBezTo>
                          <a:pt x="1598" y="4805"/>
                          <a:pt x="1491" y="4523"/>
                          <a:pt x="1309" y="4164"/>
                        </a:cubicBezTo>
                        <a:cubicBezTo>
                          <a:pt x="1126" y="3805"/>
                          <a:pt x="1076" y="3634"/>
                          <a:pt x="918" y="3275"/>
                        </a:cubicBezTo>
                        <a:cubicBezTo>
                          <a:pt x="761" y="2915"/>
                          <a:pt x="679" y="2744"/>
                          <a:pt x="522" y="2385"/>
                        </a:cubicBezTo>
                        <a:cubicBezTo>
                          <a:pt x="365" y="2026"/>
                          <a:pt x="207" y="1847"/>
                          <a:pt x="132" y="1487"/>
                        </a:cubicBezTo>
                        <a:cubicBezTo>
                          <a:pt x="56" y="1128"/>
                          <a:pt x="0" y="846"/>
                          <a:pt x="132" y="598"/>
                        </a:cubicBezTo>
                        <a:cubicBezTo>
                          <a:pt x="264" y="350"/>
                          <a:pt x="522" y="342"/>
                          <a:pt x="786" y="239"/>
                        </a:cubicBezTo>
                        <a:cubicBezTo>
                          <a:pt x="1051" y="136"/>
                          <a:pt x="1176" y="102"/>
                          <a:pt x="1441" y="68"/>
                        </a:cubicBezTo>
                        <a:cubicBezTo>
                          <a:pt x="1705" y="34"/>
                          <a:pt x="1831" y="0"/>
                          <a:pt x="2095" y="68"/>
                        </a:cubicBezTo>
                        <a:cubicBezTo>
                          <a:pt x="2360" y="136"/>
                          <a:pt x="2492" y="316"/>
                          <a:pt x="2756" y="419"/>
                        </a:cubicBezTo>
                        <a:cubicBezTo>
                          <a:pt x="3020" y="521"/>
                          <a:pt x="3146" y="487"/>
                          <a:pt x="3411" y="598"/>
                        </a:cubicBezTo>
                        <a:cubicBezTo>
                          <a:pt x="3675" y="709"/>
                          <a:pt x="3801" y="846"/>
                          <a:pt x="4065" y="957"/>
                        </a:cubicBezTo>
                        <a:cubicBezTo>
                          <a:pt x="4330" y="1068"/>
                          <a:pt x="4430" y="1034"/>
                          <a:pt x="4720" y="1137"/>
                        </a:cubicBezTo>
                        <a:cubicBezTo>
                          <a:pt x="5009" y="1239"/>
                          <a:pt x="5223" y="1342"/>
                          <a:pt x="5513" y="1487"/>
                        </a:cubicBezTo>
                        <a:cubicBezTo>
                          <a:pt x="5802" y="1633"/>
                          <a:pt x="5903" y="1667"/>
                          <a:pt x="6167" y="1847"/>
                        </a:cubicBezTo>
                        <a:cubicBezTo>
                          <a:pt x="6432" y="2026"/>
                          <a:pt x="6558" y="2137"/>
                          <a:pt x="6822" y="2385"/>
                        </a:cubicBezTo>
                        <a:cubicBezTo>
                          <a:pt x="7086" y="2633"/>
                          <a:pt x="7212" y="2847"/>
                          <a:pt x="7476" y="3095"/>
                        </a:cubicBezTo>
                        <a:cubicBezTo>
                          <a:pt x="7741" y="3343"/>
                          <a:pt x="7873" y="3377"/>
                          <a:pt x="8137" y="3625"/>
                        </a:cubicBezTo>
                        <a:cubicBezTo>
                          <a:pt x="8402" y="3873"/>
                          <a:pt x="8527" y="4019"/>
                          <a:pt x="8792" y="4343"/>
                        </a:cubicBezTo>
                        <a:cubicBezTo>
                          <a:pt x="9056" y="4668"/>
                          <a:pt x="9182" y="4908"/>
                          <a:pt x="9446" y="5233"/>
                        </a:cubicBezTo>
                        <a:cubicBezTo>
                          <a:pt x="9711" y="5558"/>
                          <a:pt x="9837" y="5669"/>
                          <a:pt x="10101" y="5951"/>
                        </a:cubicBezTo>
                        <a:cubicBezTo>
                          <a:pt x="10365" y="6233"/>
                          <a:pt x="10497" y="6413"/>
                          <a:pt x="10762" y="6661"/>
                        </a:cubicBezTo>
                        <a:cubicBezTo>
                          <a:pt x="11026" y="6909"/>
                          <a:pt x="11152" y="6977"/>
                          <a:pt x="11416" y="7191"/>
                        </a:cubicBezTo>
                        <a:cubicBezTo>
                          <a:pt x="11681" y="7405"/>
                          <a:pt x="11806" y="7482"/>
                          <a:pt x="12071" y="7730"/>
                        </a:cubicBezTo>
                        <a:cubicBezTo>
                          <a:pt x="12335" y="7978"/>
                          <a:pt x="12461" y="8157"/>
                          <a:pt x="12725" y="8439"/>
                        </a:cubicBezTo>
                        <a:cubicBezTo>
                          <a:pt x="12990" y="8722"/>
                          <a:pt x="13122" y="8978"/>
                          <a:pt x="13386" y="9158"/>
                        </a:cubicBezTo>
                        <a:cubicBezTo>
                          <a:pt x="13651" y="9337"/>
                          <a:pt x="13776" y="9303"/>
                          <a:pt x="14041" y="9337"/>
                        </a:cubicBezTo>
                        <a:cubicBezTo>
                          <a:pt x="14305" y="9371"/>
                          <a:pt x="14406" y="9337"/>
                          <a:pt x="14695" y="9337"/>
                        </a:cubicBezTo>
                        <a:cubicBezTo>
                          <a:pt x="14985" y="9337"/>
                          <a:pt x="15193" y="9303"/>
                          <a:pt x="15482" y="9337"/>
                        </a:cubicBezTo>
                        <a:cubicBezTo>
                          <a:pt x="15772" y="9371"/>
                          <a:pt x="15872" y="9483"/>
                          <a:pt x="16137" y="9517"/>
                        </a:cubicBezTo>
                        <a:cubicBezTo>
                          <a:pt x="16401" y="9551"/>
                          <a:pt x="16533" y="9483"/>
                          <a:pt x="16797" y="9517"/>
                        </a:cubicBezTo>
                        <a:cubicBezTo>
                          <a:pt x="17062" y="9551"/>
                          <a:pt x="17188" y="9654"/>
                          <a:pt x="17452" y="9688"/>
                        </a:cubicBezTo>
                        <a:cubicBezTo>
                          <a:pt x="17716" y="9722"/>
                          <a:pt x="17842" y="9688"/>
                          <a:pt x="18106" y="9688"/>
                        </a:cubicBezTo>
                        <a:cubicBezTo>
                          <a:pt x="18371" y="9688"/>
                          <a:pt x="18497" y="9688"/>
                          <a:pt x="18761" y="9688"/>
                        </a:cubicBezTo>
                        <a:cubicBezTo>
                          <a:pt x="19025" y="9688"/>
                          <a:pt x="19158" y="9688"/>
                          <a:pt x="19422" y="9688"/>
                        </a:cubicBezTo>
                        <a:cubicBezTo>
                          <a:pt x="19686" y="9688"/>
                          <a:pt x="19812" y="9654"/>
                          <a:pt x="20076" y="9688"/>
                        </a:cubicBezTo>
                        <a:cubicBezTo>
                          <a:pt x="20341" y="9722"/>
                          <a:pt x="20492" y="9654"/>
                          <a:pt x="20731" y="9867"/>
                        </a:cubicBezTo>
                        <a:cubicBezTo>
                          <a:pt x="20970" y="10081"/>
                          <a:pt x="21102" y="10398"/>
                          <a:pt x="21260" y="10757"/>
                        </a:cubicBezTo>
                        <a:cubicBezTo>
                          <a:pt x="21417" y="11116"/>
                          <a:pt x="21600" y="11330"/>
                          <a:pt x="21518" y="11655"/>
                        </a:cubicBezTo>
                        <a:cubicBezTo>
                          <a:pt x="21436" y="11980"/>
                          <a:pt x="21127" y="12185"/>
                          <a:pt x="20863" y="12364"/>
                        </a:cubicBezTo>
                        <a:cubicBezTo>
                          <a:pt x="20599" y="12544"/>
                          <a:pt x="20473" y="12476"/>
                          <a:pt x="20209" y="12544"/>
                        </a:cubicBezTo>
                        <a:cubicBezTo>
                          <a:pt x="19944" y="12612"/>
                          <a:pt x="19812" y="12723"/>
                          <a:pt x="19548" y="12723"/>
                        </a:cubicBezTo>
                        <a:cubicBezTo>
                          <a:pt x="19283" y="12723"/>
                          <a:pt x="19158" y="12578"/>
                          <a:pt x="18893" y="12544"/>
                        </a:cubicBezTo>
                        <a:cubicBezTo>
                          <a:pt x="18629" y="12510"/>
                          <a:pt x="18503" y="12510"/>
                          <a:pt x="18239" y="12544"/>
                        </a:cubicBezTo>
                        <a:cubicBezTo>
                          <a:pt x="17974" y="12578"/>
                          <a:pt x="17848" y="12689"/>
                          <a:pt x="17584" y="12723"/>
                        </a:cubicBezTo>
                        <a:cubicBezTo>
                          <a:pt x="17320" y="12758"/>
                          <a:pt x="17188" y="12689"/>
                          <a:pt x="16923" y="12723"/>
                        </a:cubicBezTo>
                        <a:cubicBezTo>
                          <a:pt x="16659" y="12758"/>
                          <a:pt x="16533" y="12869"/>
                          <a:pt x="16269" y="12903"/>
                        </a:cubicBezTo>
                        <a:cubicBezTo>
                          <a:pt x="16004" y="12937"/>
                          <a:pt x="15879" y="12903"/>
                          <a:pt x="15614" y="12903"/>
                        </a:cubicBezTo>
                        <a:cubicBezTo>
                          <a:pt x="15350" y="12903"/>
                          <a:pt x="15224" y="12903"/>
                          <a:pt x="14960" y="12903"/>
                        </a:cubicBezTo>
                        <a:cubicBezTo>
                          <a:pt x="14695" y="12903"/>
                          <a:pt x="14563" y="12903"/>
                          <a:pt x="14299" y="12903"/>
                        </a:cubicBezTo>
                        <a:cubicBezTo>
                          <a:pt x="14034" y="12903"/>
                          <a:pt x="13909" y="12903"/>
                          <a:pt x="13644" y="12903"/>
                        </a:cubicBezTo>
                        <a:cubicBezTo>
                          <a:pt x="13380" y="12903"/>
                          <a:pt x="13254" y="12903"/>
                          <a:pt x="12990" y="12903"/>
                        </a:cubicBezTo>
                        <a:cubicBezTo>
                          <a:pt x="12725" y="12903"/>
                          <a:pt x="12600" y="12903"/>
                          <a:pt x="12335" y="12903"/>
                        </a:cubicBezTo>
                        <a:cubicBezTo>
                          <a:pt x="12071" y="12903"/>
                          <a:pt x="11939" y="12903"/>
                          <a:pt x="11674" y="12903"/>
                        </a:cubicBezTo>
                        <a:cubicBezTo>
                          <a:pt x="11410" y="12903"/>
                          <a:pt x="11284" y="12903"/>
                          <a:pt x="11020" y="12903"/>
                        </a:cubicBezTo>
                        <a:cubicBezTo>
                          <a:pt x="10755" y="12903"/>
                          <a:pt x="10573" y="12723"/>
                          <a:pt x="10365" y="12903"/>
                        </a:cubicBezTo>
                        <a:cubicBezTo>
                          <a:pt x="10158" y="13083"/>
                          <a:pt x="10176" y="13476"/>
                          <a:pt x="9969" y="13792"/>
                        </a:cubicBezTo>
                        <a:cubicBezTo>
                          <a:pt x="9761" y="14109"/>
                          <a:pt x="9579" y="14254"/>
                          <a:pt x="9314" y="14502"/>
                        </a:cubicBezTo>
                        <a:cubicBezTo>
                          <a:pt x="9050" y="14750"/>
                          <a:pt x="8924" y="14793"/>
                          <a:pt x="8660" y="15041"/>
                        </a:cubicBezTo>
                        <a:cubicBezTo>
                          <a:pt x="8395" y="15289"/>
                          <a:pt x="8244" y="15426"/>
                          <a:pt x="8005" y="15751"/>
                        </a:cubicBezTo>
                        <a:cubicBezTo>
                          <a:pt x="7766" y="16076"/>
                          <a:pt x="7659" y="16289"/>
                          <a:pt x="7476" y="16648"/>
                        </a:cubicBezTo>
                        <a:cubicBezTo>
                          <a:pt x="7294" y="17008"/>
                          <a:pt x="7244" y="17179"/>
                          <a:pt x="7086" y="17538"/>
                        </a:cubicBezTo>
                        <a:cubicBezTo>
                          <a:pt x="6929" y="17897"/>
                          <a:pt x="6822" y="18068"/>
                          <a:pt x="6690" y="18427"/>
                        </a:cubicBezTo>
                        <a:cubicBezTo>
                          <a:pt x="6558" y="18786"/>
                          <a:pt x="6614" y="18991"/>
                          <a:pt x="6432" y="19316"/>
                        </a:cubicBezTo>
                        <a:cubicBezTo>
                          <a:pt x="6249" y="19641"/>
                          <a:pt x="6035" y="19787"/>
                          <a:pt x="5771" y="20035"/>
                        </a:cubicBezTo>
                        <a:cubicBezTo>
                          <a:pt x="5506" y="20283"/>
                          <a:pt x="5381" y="20351"/>
                          <a:pt x="5116" y="20565"/>
                        </a:cubicBezTo>
                        <a:cubicBezTo>
                          <a:pt x="4852" y="20779"/>
                          <a:pt x="4726" y="20958"/>
                          <a:pt x="4462" y="21104"/>
                        </a:cubicBezTo>
                        <a:cubicBezTo>
                          <a:pt x="4197" y="21249"/>
                          <a:pt x="4072" y="21215"/>
                          <a:pt x="3807" y="21283"/>
                        </a:cubicBezTo>
                        <a:cubicBezTo>
                          <a:pt x="3543" y="21352"/>
                          <a:pt x="3386" y="21600"/>
                          <a:pt x="3146" y="21454"/>
                        </a:cubicBezTo>
                        <a:cubicBezTo>
                          <a:pt x="2907" y="21309"/>
                          <a:pt x="2756" y="20924"/>
                          <a:pt x="2624" y="20565"/>
                        </a:cubicBezTo>
                        <a:cubicBezTo>
                          <a:pt x="2492" y="20206"/>
                          <a:pt x="2517" y="20035"/>
                          <a:pt x="2492" y="19676"/>
                        </a:cubicBezTo>
                        <a:cubicBezTo>
                          <a:pt x="2467" y="19316"/>
                          <a:pt x="2360" y="19068"/>
                          <a:pt x="2492" y="18786"/>
                        </a:cubicBezTo>
                        <a:cubicBezTo>
                          <a:pt x="2624" y="18504"/>
                          <a:pt x="2882" y="18427"/>
                          <a:pt x="3146" y="18247"/>
                        </a:cubicBezTo>
                        <a:cubicBezTo>
                          <a:pt x="3411" y="18068"/>
                          <a:pt x="3543" y="18034"/>
                          <a:pt x="3807" y="17888"/>
                        </a:cubicBezTo>
                        <a:cubicBezTo>
                          <a:pt x="4072" y="17743"/>
                          <a:pt x="4229" y="17786"/>
                          <a:pt x="4462" y="17538"/>
                        </a:cubicBezTo>
                        <a:cubicBezTo>
                          <a:pt x="4695" y="17290"/>
                          <a:pt x="4751" y="16931"/>
                          <a:pt x="4984" y="16648"/>
                        </a:cubicBezTo>
                        <a:cubicBezTo>
                          <a:pt x="5217" y="16366"/>
                          <a:pt x="5374" y="16358"/>
                          <a:pt x="5639" y="16110"/>
                        </a:cubicBezTo>
                        <a:cubicBezTo>
                          <a:pt x="5903" y="15862"/>
                          <a:pt x="6035" y="15648"/>
                          <a:pt x="6300" y="15400"/>
                        </a:cubicBezTo>
                        <a:cubicBezTo>
                          <a:pt x="6564" y="15152"/>
                          <a:pt x="6746" y="15143"/>
                          <a:pt x="6954" y="14861"/>
                        </a:cubicBezTo>
                        <a:cubicBezTo>
                          <a:pt x="7162" y="14579"/>
                          <a:pt x="7162" y="14331"/>
                          <a:pt x="7344" y="13972"/>
                        </a:cubicBezTo>
                        <a:cubicBezTo>
                          <a:pt x="7527" y="13613"/>
                          <a:pt x="7665" y="13442"/>
                          <a:pt x="7873" y="13083"/>
                        </a:cubicBezTo>
                        <a:cubicBezTo>
                          <a:pt x="8081" y="12723"/>
                          <a:pt x="8238" y="12544"/>
                          <a:pt x="8395" y="12185"/>
                        </a:cubicBezTo>
                        <a:cubicBezTo>
                          <a:pt x="8553" y="11826"/>
                          <a:pt x="8578" y="11655"/>
                          <a:pt x="8660" y="11295"/>
                        </a:cubicBezTo>
                        <a:cubicBezTo>
                          <a:pt x="8741" y="10936"/>
                          <a:pt x="8741" y="10765"/>
                          <a:pt x="8792" y="10406"/>
                        </a:cubicBezTo>
                        <a:cubicBezTo>
                          <a:pt x="8842" y="10047"/>
                          <a:pt x="8899" y="9876"/>
                          <a:pt x="8924" y="9517"/>
                        </a:cubicBezTo>
                        <a:cubicBezTo>
                          <a:pt x="8949" y="9158"/>
                          <a:pt x="8924" y="8978"/>
                          <a:pt x="8924" y="8619"/>
                        </a:cubicBezTo>
                        <a:cubicBezTo>
                          <a:pt x="8924" y="8260"/>
                          <a:pt x="9056" y="8046"/>
                          <a:pt x="8924" y="7730"/>
                        </a:cubicBezTo>
                        <a:cubicBezTo>
                          <a:pt x="8792" y="7413"/>
                          <a:pt x="8527" y="7302"/>
                          <a:pt x="8263" y="7020"/>
                        </a:cubicBezTo>
                        <a:cubicBezTo>
                          <a:pt x="7999" y="6738"/>
                          <a:pt x="7873" y="6584"/>
                          <a:pt x="7609" y="6302"/>
                        </a:cubicBezTo>
                        <a:cubicBezTo>
                          <a:pt x="7344" y="6019"/>
                          <a:pt x="7218" y="5806"/>
                          <a:pt x="6954" y="5592"/>
                        </a:cubicBezTo>
                        <a:cubicBezTo>
                          <a:pt x="6690" y="5378"/>
                          <a:pt x="6564" y="5344"/>
                          <a:pt x="6300" y="5233"/>
                        </a:cubicBezTo>
                        <a:cubicBezTo>
                          <a:pt x="6035" y="5122"/>
                          <a:pt x="5903" y="5122"/>
                          <a:pt x="5639" y="5053"/>
                        </a:cubicBezTo>
                        <a:cubicBezTo>
                          <a:pt x="5374" y="4985"/>
                          <a:pt x="5248" y="4762"/>
                          <a:pt x="4984" y="4874"/>
                        </a:cubicBezTo>
                        <a:cubicBezTo>
                          <a:pt x="4720" y="4985"/>
                          <a:pt x="4562" y="5481"/>
                          <a:pt x="4330" y="5592"/>
                        </a:cubicBezTo>
                        <a:cubicBezTo>
                          <a:pt x="4097" y="5703"/>
                          <a:pt x="3902" y="5464"/>
                          <a:pt x="3807" y="5412"/>
                        </a:cubicBezTo>
                        <a:close/>
                      </a:path>
                    </a:pathLst>
                  </a:custGeom>
                  <a:solidFill>
                    <a:schemeClr val="bg1">
                      <a:alpha val="0"/>
                    </a:schemeClr>
                  </a:solidFill>
                  <a:ln w="9525" cap="flat" cmpd="sng">
                    <a:solidFill>
                      <a:schemeClr val="tx1"/>
                    </a:solidFill>
                    <a:prstDash val="dashDot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charset="0"/>
                      <a:buNone/>
                    </a:pPr>
                    <a:endParaRPr lang="zh-CN" altLang="en-US" smtClean="0">
                      <a:solidFill>
                        <a:srgbClr val="000000"/>
                      </a:solidFill>
                      <a:latin typeface="Arial" charset="0"/>
                    </a:endParaRPr>
                  </a:p>
                </p:txBody>
              </p:sp>
            </p:grpSp>
          </p:grpSp>
        </p:grpSp>
      </p:grpSp>
      <p:grpSp>
        <p:nvGrpSpPr>
          <p:cNvPr id="8197" name="Group 17"/>
          <p:cNvGrpSpPr>
            <a:grpSpLocks/>
          </p:cNvGrpSpPr>
          <p:nvPr/>
        </p:nvGrpSpPr>
        <p:grpSpPr bwMode="auto">
          <a:xfrm>
            <a:off x="971550" y="2349500"/>
            <a:ext cx="2305050" cy="2087563"/>
            <a:chOff x="0" y="0"/>
            <a:chExt cx="3628" cy="3288"/>
          </a:xfrm>
        </p:grpSpPr>
        <p:grpSp>
          <p:nvGrpSpPr>
            <p:cNvPr id="8198" name="Group 18"/>
            <p:cNvGrpSpPr>
              <a:grpSpLocks/>
            </p:cNvGrpSpPr>
            <p:nvPr/>
          </p:nvGrpSpPr>
          <p:grpSpPr bwMode="auto">
            <a:xfrm>
              <a:off x="0" y="0"/>
              <a:ext cx="3628" cy="3288"/>
              <a:chOff x="0" y="0"/>
              <a:chExt cx="3628" cy="3288"/>
            </a:xfrm>
          </p:grpSpPr>
          <p:sp>
            <p:nvSpPr>
              <p:cNvPr id="8203" name="椭圆 21"/>
              <p:cNvSpPr>
                <a:spLocks noChangeArrowheads="1"/>
              </p:cNvSpPr>
              <p:nvPr/>
            </p:nvSpPr>
            <p:spPr bwMode="auto">
              <a:xfrm>
                <a:off x="537" y="836"/>
                <a:ext cx="2280" cy="205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endParaRPr lang="zh-CN" altLang="zh-CN" smtClean="0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8204" name="直接连接符 12"/>
              <p:cNvSpPr>
                <a:spLocks noChangeShapeType="1"/>
              </p:cNvSpPr>
              <p:nvPr/>
            </p:nvSpPr>
            <p:spPr bwMode="auto">
              <a:xfrm flipV="1">
                <a:off x="0" y="1849"/>
                <a:ext cx="3629" cy="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bevel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endParaRPr lang="zh-CN" altLang="en-US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8205" name="直接连接符 15"/>
              <p:cNvSpPr>
                <a:spLocks noChangeShapeType="1"/>
              </p:cNvSpPr>
              <p:nvPr/>
            </p:nvSpPr>
            <p:spPr bwMode="auto">
              <a:xfrm flipV="1">
                <a:off x="1675" y="0"/>
                <a:ext cx="13" cy="3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bevel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endParaRPr lang="zh-CN" altLang="en-US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8199" name="Line 22"/>
            <p:cNvSpPr>
              <a:spLocks noChangeShapeType="1"/>
            </p:cNvSpPr>
            <p:nvPr/>
          </p:nvSpPr>
          <p:spPr bwMode="auto">
            <a:xfrm>
              <a:off x="1815" y="794"/>
              <a:ext cx="11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endParaRPr lang="zh-CN" altLang="en-US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200" name="Line 23"/>
            <p:cNvSpPr>
              <a:spLocks noChangeShapeType="1"/>
            </p:cNvSpPr>
            <p:nvPr/>
          </p:nvSpPr>
          <p:spPr bwMode="auto">
            <a:xfrm flipV="1">
              <a:off x="1815" y="681"/>
              <a:ext cx="226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endParaRPr lang="zh-CN" altLang="en-US" smtClean="0">
                <a:solidFill>
                  <a:srgbClr val="000000"/>
                </a:solidFill>
                <a:latin typeface="Arial" charset="0"/>
              </a:endParaRPr>
            </a:p>
          </p:txBody>
        </p:sp>
        <p:graphicFrame>
          <p:nvGraphicFramePr>
            <p:cNvPr id="8201" name="Object 24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2835" y="681"/>
            <a:ext cx="596" cy="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6" r:id="rId5" imgW="165401" imgH="229322" progId="Equation.3">
                    <p:embed/>
                  </p:oleObj>
                </mc:Choice>
                <mc:Fallback>
                  <p:oleObj r:id="rId5" imgW="165401" imgH="2293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681"/>
                          <a:ext cx="596" cy="8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2" name="Object 25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2562" y="1248"/>
            <a:ext cx="226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7" r:id="rId7" imgW="114435" imgH="114435" progId="Equation.3">
                    <p:embed/>
                  </p:oleObj>
                </mc:Choice>
                <mc:Fallback>
                  <p:oleObj r:id="rId7" imgW="114435" imgH="1144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1248"/>
                          <a:ext cx="226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6917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971550" y="1557338"/>
            <a:ext cx="2305050" cy="2087562"/>
            <a:chOff x="0" y="0"/>
            <a:chExt cx="3628" cy="3288"/>
          </a:xfrm>
        </p:grpSpPr>
        <p:grpSp>
          <p:nvGrpSpPr>
            <p:cNvPr id="9242" name="Group 3"/>
            <p:cNvGrpSpPr>
              <a:grpSpLocks/>
            </p:cNvGrpSpPr>
            <p:nvPr/>
          </p:nvGrpSpPr>
          <p:grpSpPr bwMode="auto">
            <a:xfrm>
              <a:off x="0" y="0"/>
              <a:ext cx="3628" cy="3288"/>
              <a:chOff x="0" y="0"/>
              <a:chExt cx="3628" cy="3288"/>
            </a:xfrm>
          </p:grpSpPr>
          <p:grpSp>
            <p:nvGrpSpPr>
              <p:cNvPr id="9244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3628" cy="3288"/>
                <a:chOff x="0" y="0"/>
                <a:chExt cx="3628" cy="3288"/>
              </a:xfrm>
            </p:grpSpPr>
            <p:sp>
              <p:nvSpPr>
                <p:cNvPr id="9246" name="椭圆 21"/>
                <p:cNvSpPr>
                  <a:spLocks noChangeArrowheads="1"/>
                </p:cNvSpPr>
                <p:nvPr/>
              </p:nvSpPr>
              <p:spPr bwMode="auto">
                <a:xfrm>
                  <a:off x="537" y="836"/>
                  <a:ext cx="2280" cy="2054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</a:pPr>
                  <a:endParaRPr lang="zh-CN" altLang="zh-CN" b="1" smtClean="0">
                    <a:solidFill>
                      <a:srgbClr val="FFFFFF"/>
                    </a:solidFill>
                    <a:latin typeface="宋体" pitchFamily="2" charset="-122"/>
                    <a:sym typeface="宋体" pitchFamily="2" charset="-122"/>
                  </a:endParaRPr>
                </a:p>
              </p:txBody>
            </p:sp>
            <p:sp>
              <p:nvSpPr>
                <p:cNvPr id="9247" name="直接连接符 12"/>
                <p:cNvSpPr>
                  <a:spLocks noChangeShapeType="1"/>
                </p:cNvSpPr>
                <p:nvPr/>
              </p:nvSpPr>
              <p:spPr bwMode="auto">
                <a:xfrm flipV="1">
                  <a:off x="0" y="1849"/>
                  <a:ext cx="3629" cy="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9248" name="直接连接符 15"/>
                <p:cNvSpPr>
                  <a:spLocks noChangeShapeType="1"/>
                </p:cNvSpPr>
                <p:nvPr/>
              </p:nvSpPr>
              <p:spPr bwMode="auto">
                <a:xfrm flipV="1">
                  <a:off x="1675" y="0"/>
                  <a:ext cx="13" cy="3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9245" name="Line 8"/>
              <p:cNvSpPr>
                <a:spLocks noChangeShapeType="1"/>
              </p:cNvSpPr>
              <p:nvPr/>
            </p:nvSpPr>
            <p:spPr bwMode="auto">
              <a:xfrm>
                <a:off x="1815" y="794"/>
                <a:ext cx="112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endParaRPr lang="zh-CN" altLang="en-US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243" name="Line 9"/>
            <p:cNvSpPr>
              <a:spLocks noChangeShapeType="1"/>
            </p:cNvSpPr>
            <p:nvPr/>
          </p:nvSpPr>
          <p:spPr bwMode="auto">
            <a:xfrm flipV="1">
              <a:off x="1815" y="681"/>
              <a:ext cx="226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endParaRPr lang="zh-CN" altLang="en-US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235" name="Group 11"/>
          <p:cNvGrpSpPr>
            <a:grpSpLocks/>
          </p:cNvGrpSpPr>
          <p:nvPr/>
        </p:nvGrpSpPr>
        <p:grpSpPr bwMode="auto">
          <a:xfrm>
            <a:off x="5539353" y="1485900"/>
            <a:ext cx="2304097" cy="2087563"/>
            <a:chOff x="0" y="0"/>
            <a:chExt cx="3629" cy="3288"/>
          </a:xfrm>
        </p:grpSpPr>
        <p:grpSp>
          <p:nvGrpSpPr>
            <p:cNvPr id="9237" name="Group 12"/>
            <p:cNvGrpSpPr>
              <a:grpSpLocks/>
            </p:cNvGrpSpPr>
            <p:nvPr/>
          </p:nvGrpSpPr>
          <p:grpSpPr bwMode="auto">
            <a:xfrm>
              <a:off x="0" y="0"/>
              <a:ext cx="3629" cy="3288"/>
              <a:chOff x="0" y="0"/>
              <a:chExt cx="3629" cy="3288"/>
            </a:xfrm>
          </p:grpSpPr>
          <p:sp>
            <p:nvSpPr>
              <p:cNvPr id="9239" name="椭圆 21"/>
              <p:cNvSpPr>
                <a:spLocks noChangeArrowheads="1"/>
              </p:cNvSpPr>
              <p:nvPr/>
            </p:nvSpPr>
            <p:spPr bwMode="auto">
              <a:xfrm>
                <a:off x="537" y="836"/>
                <a:ext cx="2280" cy="2054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endParaRPr lang="zh-CN" altLang="zh-CN" b="1" smtClean="0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9240" name="直接连接符 12"/>
              <p:cNvSpPr>
                <a:spLocks noChangeShapeType="1"/>
              </p:cNvSpPr>
              <p:nvPr/>
            </p:nvSpPr>
            <p:spPr bwMode="auto">
              <a:xfrm flipV="1">
                <a:off x="0" y="1849"/>
                <a:ext cx="3629" cy="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endParaRPr lang="zh-CN" altLang="en-US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241" name="直接连接符 15"/>
              <p:cNvSpPr>
                <a:spLocks noChangeShapeType="1"/>
              </p:cNvSpPr>
              <p:nvPr/>
            </p:nvSpPr>
            <p:spPr bwMode="auto">
              <a:xfrm flipV="1">
                <a:off x="1675" y="0"/>
                <a:ext cx="13" cy="3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endParaRPr lang="zh-CN" altLang="en-US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9238" name="Line 16"/>
            <p:cNvSpPr>
              <a:spLocks noChangeShapeType="1"/>
            </p:cNvSpPr>
            <p:nvPr/>
          </p:nvSpPr>
          <p:spPr bwMode="auto">
            <a:xfrm flipH="1">
              <a:off x="1688" y="794"/>
              <a:ext cx="127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1080000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endParaRPr lang="zh-CN" altLang="en-US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9236" name="Line 17"/>
          <p:cNvSpPr>
            <a:spLocks noChangeShapeType="1"/>
          </p:cNvSpPr>
          <p:nvPr/>
        </p:nvSpPr>
        <p:spPr bwMode="auto">
          <a:xfrm flipH="1">
            <a:off x="7314596" y="1813271"/>
            <a:ext cx="0" cy="1764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en-US" smtClean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9220" name="Group 18"/>
          <p:cNvGrpSpPr>
            <a:grpSpLocks/>
          </p:cNvGrpSpPr>
          <p:nvPr/>
        </p:nvGrpSpPr>
        <p:grpSpPr bwMode="auto">
          <a:xfrm>
            <a:off x="684213" y="981075"/>
            <a:ext cx="3527425" cy="504825"/>
            <a:chOff x="0" y="0"/>
            <a:chExt cx="5556" cy="689"/>
          </a:xfrm>
        </p:grpSpPr>
        <p:graphicFrame>
          <p:nvGraphicFramePr>
            <p:cNvPr id="9233" name="Object 19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1247" y="0"/>
            <a:ext cx="760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4" r:id="rId3" imgW="241580" imgH="215980" progId="Equation.3">
                    <p:embed/>
                  </p:oleObj>
                </mc:Choice>
                <mc:Fallback>
                  <p:oleObj r:id="rId3" imgW="241580" imgH="2159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0"/>
                          <a:ext cx="760" cy="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4" name="Text Box 20"/>
            <p:cNvSpPr txBox="1">
              <a:spLocks noChangeArrowheads="1"/>
            </p:cNvSpPr>
            <p:nvPr/>
          </p:nvSpPr>
          <p:spPr bwMode="auto">
            <a:xfrm>
              <a:off x="0" y="113"/>
              <a:ext cx="555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r>
                <a:rPr lang="zh-CN" altLang="en-US" b="1" smtClean="0">
                  <a:solidFill>
                    <a:srgbClr val="000000"/>
                  </a:solidFill>
                </a:rPr>
                <a:t>z=0 为        的支点</a:t>
              </a:r>
            </a:p>
          </p:txBody>
        </p:sp>
      </p:grpSp>
      <p:grpSp>
        <p:nvGrpSpPr>
          <p:cNvPr id="9221" name="Group 21"/>
          <p:cNvGrpSpPr>
            <a:grpSpLocks/>
          </p:cNvGrpSpPr>
          <p:nvPr/>
        </p:nvGrpSpPr>
        <p:grpSpPr bwMode="auto">
          <a:xfrm>
            <a:off x="684213" y="3717925"/>
            <a:ext cx="3527425" cy="503238"/>
            <a:chOff x="0" y="0"/>
            <a:chExt cx="5556" cy="794"/>
          </a:xfrm>
        </p:grpSpPr>
        <p:graphicFrame>
          <p:nvGraphicFramePr>
            <p:cNvPr id="9229" name="Object 22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1814" y="0"/>
            <a:ext cx="760" cy="7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5" r:id="rId5" imgW="241580" imgH="215980" progId="Equation.3">
                    <p:embed/>
                  </p:oleObj>
                </mc:Choice>
                <mc:Fallback>
                  <p:oleObj r:id="rId5" imgW="241580" imgH="2159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4" y="0"/>
                          <a:ext cx="760" cy="7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bevel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30" name="Group 23"/>
            <p:cNvGrpSpPr>
              <a:grpSpLocks/>
            </p:cNvGrpSpPr>
            <p:nvPr/>
          </p:nvGrpSpPr>
          <p:grpSpPr bwMode="auto">
            <a:xfrm>
              <a:off x="0" y="132"/>
              <a:ext cx="5556" cy="662"/>
              <a:chOff x="0" y="0"/>
              <a:chExt cx="5556" cy="662"/>
            </a:xfrm>
          </p:grpSpPr>
          <p:sp>
            <p:nvSpPr>
              <p:cNvPr id="9231" name="Text Box 24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5556" cy="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r>
                  <a:rPr lang="zh-CN" altLang="en-US" b="1" smtClean="0">
                    <a:solidFill>
                      <a:srgbClr val="000000"/>
                    </a:solidFill>
                  </a:rPr>
                  <a:t>z=      也为        的支点。</a:t>
                </a:r>
              </a:p>
            </p:txBody>
          </p:sp>
          <p:graphicFrame>
            <p:nvGraphicFramePr>
              <p:cNvPr id="9232" name="Object 25">
                <a:hlinkClick r:id="" action="ppaction://ole?verb=1"/>
              </p:cNvPr>
              <p:cNvGraphicFramePr>
                <a:graphicFrameLocks noChangeAspect="1"/>
              </p:cNvGraphicFramePr>
              <p:nvPr/>
            </p:nvGraphicFramePr>
            <p:xfrm>
              <a:off x="567" y="95"/>
              <a:ext cx="544" cy="4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66" r:id="rId6" imgW="152942" imgH="127271" progId="Equation.3">
                      <p:embed/>
                    </p:oleObj>
                  </mc:Choice>
                  <mc:Fallback>
                    <p:oleObj r:id="rId6" imgW="152942" imgH="12727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7" y="95"/>
                            <a:ext cx="544" cy="4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bevel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9222" name="Text Box 26"/>
          <p:cNvSpPr txBox="1">
            <a:spLocks noChangeArrowheads="1"/>
          </p:cNvSpPr>
          <p:nvPr/>
        </p:nvSpPr>
        <p:spPr bwMode="auto">
          <a:xfrm>
            <a:off x="755650" y="4437063"/>
            <a:ext cx="7323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b="1" smtClean="0">
                <a:solidFill>
                  <a:srgbClr val="000000"/>
                </a:solidFill>
              </a:rPr>
              <a:t>不难看出，连接z=0和z=      的割破z平面的割线为        的割线。</a:t>
            </a:r>
          </a:p>
        </p:txBody>
      </p:sp>
      <p:graphicFrame>
        <p:nvGraphicFramePr>
          <p:cNvPr id="9223" name="Object 2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276600" y="4581525"/>
          <a:ext cx="34448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r:id="rId8" imgW="152942" imgH="127271" progId="Equation.3">
                  <p:embed/>
                </p:oleObj>
              </mc:Choice>
              <mc:Fallback>
                <p:oleObj r:id="rId8" imgW="152942" imgH="1272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81525"/>
                        <a:ext cx="344488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bevel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28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5868988" y="4437063"/>
          <a:ext cx="48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r:id="rId9" imgW="241580" imgH="215980" progId="Equation.3">
                  <p:embed/>
                </p:oleObj>
              </mc:Choice>
              <mc:Fallback>
                <p:oleObj r:id="rId9" imgW="241580" imgH="2159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4437063"/>
                        <a:ext cx="482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bevel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29"/>
          <p:cNvSpPr txBox="1">
            <a:spLocks noChangeArrowheads="1"/>
          </p:cNvSpPr>
          <p:nvPr/>
        </p:nvSpPr>
        <p:spPr bwMode="auto">
          <a:xfrm>
            <a:off x="2759075" y="3322638"/>
            <a:ext cx="1670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绕z=0点</a:t>
            </a:r>
          </a:p>
        </p:txBody>
      </p:sp>
      <p:grpSp>
        <p:nvGrpSpPr>
          <p:cNvPr id="9226" name="Group 30"/>
          <p:cNvGrpSpPr>
            <a:grpSpLocks/>
          </p:cNvGrpSpPr>
          <p:nvPr/>
        </p:nvGrpSpPr>
        <p:grpSpPr bwMode="auto">
          <a:xfrm>
            <a:off x="7232650" y="3257550"/>
            <a:ext cx="1731963" cy="365125"/>
            <a:chOff x="0" y="0"/>
            <a:chExt cx="2726" cy="576"/>
          </a:xfrm>
        </p:grpSpPr>
        <p:sp>
          <p:nvSpPr>
            <p:cNvPr id="9227" name="Text Box 31"/>
            <p:cNvSpPr txBox="1">
              <a:spLocks noChangeArrowheads="1"/>
            </p:cNvSpPr>
            <p:nvPr/>
          </p:nvSpPr>
          <p:spPr bwMode="auto">
            <a:xfrm>
              <a:off x="0" y="0"/>
              <a:ext cx="2727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r>
                <a:rPr lang="zh-CN" altLang="en-US" smtClean="0">
                  <a:solidFill>
                    <a:srgbClr val="000000"/>
                  </a:solidFill>
                </a:rPr>
                <a:t>绕z=</a:t>
              </a:r>
            </a:p>
          </p:txBody>
        </p:sp>
        <p:graphicFrame>
          <p:nvGraphicFramePr>
            <p:cNvPr id="9228" name="Object 32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912" y="45"/>
            <a:ext cx="544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9" r:id="rId11" imgW="152942" imgH="127271" progId="Equation.3">
                    <p:embed/>
                  </p:oleObj>
                </mc:Choice>
                <mc:Fallback>
                  <p:oleObj r:id="rId11" imgW="152942" imgH="12727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45"/>
                          <a:ext cx="544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2688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11188" y="1268760"/>
            <a:ext cx="1992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srgbClr val="000000"/>
                </a:solidFill>
              </a:rPr>
              <a:t>支割线分为两岸</a:t>
            </a:r>
          </a:p>
        </p:txBody>
      </p:sp>
      <p:sp>
        <p:nvSpPr>
          <p:cNvPr id="10243" name="AutoShape 3"/>
          <p:cNvSpPr>
            <a:spLocks/>
          </p:cNvSpPr>
          <p:nvPr/>
        </p:nvSpPr>
        <p:spPr bwMode="auto">
          <a:xfrm rot="10860000" flipH="1">
            <a:off x="2484438" y="1054491"/>
            <a:ext cx="207962" cy="795337"/>
          </a:xfrm>
          <a:prstGeom prst="leftBrace">
            <a:avLst>
              <a:gd name="adj1" fmla="val 3187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699792" y="903635"/>
            <a:ext cx="15906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srgbClr val="000000"/>
                </a:solidFill>
              </a:rPr>
              <a:t>上岸和下岸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699792" y="1623715"/>
            <a:ext cx="1425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srgbClr val="000000"/>
                </a:solidFill>
              </a:rPr>
              <a:t>左岸和右岸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573088" y="2132856"/>
            <a:ext cx="81041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srgbClr val="000000"/>
                </a:solidFill>
              </a:rPr>
              <a:t>支割线的不同作法，分支也就不同。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11188" y="2420888"/>
            <a:ext cx="7926387" cy="437133"/>
            <a:chOff x="611188" y="2420888"/>
            <a:chExt cx="7926387" cy="437133"/>
          </a:xfrm>
        </p:grpSpPr>
        <p:sp>
          <p:nvSpPr>
            <p:cNvPr id="10247" name="Text Box 7"/>
            <p:cNvSpPr txBox="1">
              <a:spLocks noChangeArrowheads="1"/>
            </p:cNvSpPr>
            <p:nvPr/>
          </p:nvSpPr>
          <p:spPr bwMode="auto">
            <a:xfrm>
              <a:off x="611188" y="2492896"/>
              <a:ext cx="7926387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r>
                <a:rPr lang="zh-CN" altLang="en-US" b="1" dirty="0" smtClean="0">
                  <a:solidFill>
                    <a:srgbClr val="000000"/>
                  </a:solidFill>
                </a:rPr>
                <a:t>特别取负实轴为割线                能分出如下n个分支。</a:t>
              </a:r>
            </a:p>
          </p:txBody>
        </p:sp>
        <p:graphicFrame>
          <p:nvGraphicFramePr>
            <p:cNvPr id="10248" name="Object 8">
              <a:hlinkClick r:id="" action="ppaction://ole?verb=1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3756473"/>
                </p:ext>
              </p:extLst>
            </p:nvPr>
          </p:nvGraphicFramePr>
          <p:xfrm>
            <a:off x="2844800" y="2420888"/>
            <a:ext cx="9906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0" r:id="rId3" imgW="495781" imgH="215980" progId="Equation.3">
                    <p:embed/>
                  </p:oleObj>
                </mc:Choice>
                <mc:Fallback>
                  <p:oleObj r:id="rId3" imgW="495781" imgH="2159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800" y="2420888"/>
                          <a:ext cx="9906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49" name="Object 9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768835"/>
              </p:ext>
            </p:extLst>
          </p:nvPr>
        </p:nvGraphicFramePr>
        <p:xfrm>
          <a:off x="1828800" y="2997200"/>
          <a:ext cx="48387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Equation" r:id="rId5" imgW="2730240" imgH="393480" progId="Equation.DSMT4">
                  <p:embed/>
                </p:oleObj>
              </mc:Choice>
              <mc:Fallback>
                <p:oleObj name="Equation" r:id="rId5" imgW="2730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997200"/>
                        <a:ext cx="483870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612775" y="3645024"/>
            <a:ext cx="7343775" cy="646331"/>
            <a:chOff x="612775" y="3645024"/>
            <a:chExt cx="7343775" cy="646331"/>
          </a:xfrm>
        </p:grpSpPr>
        <p:sp>
          <p:nvSpPr>
            <p:cNvPr id="10250" name="Text Box 10"/>
            <p:cNvSpPr txBox="1">
              <a:spLocks noChangeArrowheads="1"/>
            </p:cNvSpPr>
            <p:nvPr/>
          </p:nvSpPr>
          <p:spPr bwMode="auto">
            <a:xfrm>
              <a:off x="612775" y="3645024"/>
              <a:ext cx="734377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r>
                <a:rPr lang="zh-CN" altLang="en-US" b="1" dirty="0" smtClean="0">
                  <a:solidFill>
                    <a:srgbClr val="000000"/>
                  </a:solidFill>
                </a:rPr>
                <a:t>其中                           ，每确定一个k得一个分支。k=0对应的分支为全值支</a:t>
              </a:r>
              <a:r>
                <a:rPr lang="zh-CN" altLang="en-US" b="1" dirty="0" smtClean="0">
                  <a:solidFill>
                    <a:srgbClr val="000000"/>
                  </a:solidFill>
                </a:rPr>
                <a:t>。分出的分支函数的值域依次为</a:t>
              </a:r>
              <a:endParaRPr lang="zh-CN" altLang="en-US" b="1" dirty="0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0251" name="Object 11">
              <a:hlinkClick r:id="" action="ppaction://ole?verb=1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4618816"/>
                </p:ext>
              </p:extLst>
            </p:nvPr>
          </p:nvGraphicFramePr>
          <p:xfrm>
            <a:off x="1260475" y="3670101"/>
            <a:ext cx="1582738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2" r:id="rId7" imgW="902150" imgH="190590" progId="Equation.3">
                    <p:embed/>
                  </p:oleObj>
                </mc:Choice>
                <mc:Fallback>
                  <p:oleObj r:id="rId7" imgW="902150" imgH="1905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0475" y="3670101"/>
                          <a:ext cx="1582738" cy="334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904875" y="5013176"/>
            <a:ext cx="6980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srgbClr val="000000"/>
                </a:solidFill>
              </a:rPr>
              <a:t>若取正实轴割破分出的分支函数的值域依次为角域：</a:t>
            </a:r>
          </a:p>
        </p:txBody>
      </p:sp>
      <p:graphicFrame>
        <p:nvGraphicFramePr>
          <p:cNvPr id="10253" name="Object 13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718"/>
              </p:ext>
            </p:extLst>
          </p:nvPr>
        </p:nvGraphicFramePr>
        <p:xfrm>
          <a:off x="2411413" y="5445224"/>
          <a:ext cx="31861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r:id="rId9" imgW="2058210" imgH="393635" progId="Equation.3">
                  <p:embed/>
                </p:oleObj>
              </mc:Choice>
              <mc:Fallback>
                <p:oleObj r:id="rId9" imgW="2058210" imgH="3936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445224"/>
                        <a:ext cx="31861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327376"/>
            <a:ext cx="40005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784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 animBg="1"/>
      <p:bldP spid="10244" grpId="0"/>
      <p:bldP spid="10245" grpId="0"/>
      <p:bldP spid="10246" grpId="0"/>
      <p:bldP spid="102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1555661" y="3490305"/>
            <a:ext cx="1764000" cy="176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prstClr val="black"/>
                </a:solidFill>
              </a:ln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50948" y="916784"/>
                <a:ext cx="8229600" cy="86409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/>
                  <a:t>如果令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𝑧</m:t>
                    </m:r>
                    <m:r>
                      <a:rPr lang="en-US" altLang="zh-CN" sz="2000" i="1" smtClean="0">
                        <a:latin typeface="Cambria Math"/>
                      </a:rPr>
                      <m:t>=</m:t>
                    </m:r>
                    <m:r>
                      <a:rPr lang="en-US" altLang="zh-CN" sz="2000" b="0" i="1" smtClean="0">
                        <a:latin typeface="Cambria Math"/>
                      </a:rPr>
                      <m:t>𝑟</m:t>
                    </m:r>
                    <m:sSup>
                      <m:sSup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/>
                          </a:rPr>
                          <m:t>𝑖</m:t>
                        </m:r>
                        <m:r>
                          <a:rPr lang="zh-CN" altLang="en-US" sz="2000" b="0" i="1" smtClean="0">
                            <a:latin typeface="Cambria Math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𝑤</m:t>
                    </m:r>
                    <m:r>
                      <a:rPr lang="en-US" altLang="zh-CN" sz="2000" i="1">
                        <a:latin typeface="Cambria Math"/>
                      </a:rPr>
                      <m:t>=</m:t>
                    </m:r>
                    <m:r>
                      <a:rPr lang="zh-CN" altLang="en-US" sz="2000" i="1" smtClean="0">
                        <a:latin typeface="Cambria Math"/>
                      </a:rPr>
                      <m:t>𝜌</m:t>
                    </m:r>
                    <m:sSup>
                      <m:sSup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  <m:r>
                          <a:rPr lang="zh-CN" altLang="en-US" sz="2000" i="1" smtClean="0">
                            <a:latin typeface="Cambria Math"/>
                          </a:rPr>
                          <m:t>𝜑</m:t>
                        </m:r>
                      </m:sup>
                    </m:sSup>
                    <m:r>
                      <a:rPr lang="zh-CN" altLang="en-US" sz="2000" b="0" i="1" smtClean="0">
                        <a:latin typeface="Cambria Math"/>
                      </a:rPr>
                      <m:t>，则</m:t>
                    </m:r>
                    <m:r>
                      <a:rPr lang="en-US" altLang="zh-CN" sz="2000" b="1" i="1" smtClean="0">
                        <a:latin typeface="Cambria Math"/>
                      </a:rPr>
                      <m:t>𝒛</m:t>
                    </m:r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成为</a:t>
                </a:r>
                <a:endPara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00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2000" i="1" smtClean="0">
                            <a:latin typeface="Cambria Math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，</m:t>
                    </m:r>
                    <m:r>
                      <a:rPr lang="zh-CN" alt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sz="2000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/>
                        <a:cs typeface="Times New Roman" panose="02020603050405020304" pitchFamily="18" charset="0"/>
                      </a:rPr>
                      <m:t>𝑛</m:t>
                    </m:r>
                    <m:r>
                      <a:rPr lang="zh-CN" alt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𝜑</m:t>
                    </m:r>
                    <m:r>
                      <a:rPr lang="en-US" altLang="zh-CN" sz="2000" b="0" i="1" smtClean="0">
                        <a:latin typeface="Cambria Math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2.2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948" y="916784"/>
                <a:ext cx="8229600" cy="864095"/>
              </a:xfrm>
              <a:blipFill rotWithShape="1">
                <a:blip r:embed="rId3"/>
                <a:stretch>
                  <a:fillRect l="-593" t="-4225" b="-2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/>
          <p:cNvCxnSpPr/>
          <p:nvPr/>
        </p:nvCxnSpPr>
        <p:spPr>
          <a:xfrm flipV="1">
            <a:off x="1132211" y="4372305"/>
            <a:ext cx="2808312" cy="116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550948" y="1933279"/>
                <a:ext cx="8229600" cy="8640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由此，变换（</a:t>
                </a:r>
                <a:r>
                  <a:rPr lang="en-US" altLang="zh-CN" sz="2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2.1</a:t>
                </a:r>
                <a:r>
                  <a:rPr lang="zh-CN" altLang="en-US" sz="2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）把原点出发的射线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prstClr val="black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𝜑</m:t>
                    </m:r>
                    <m:r>
                      <a:rPr lang="en-US" altLang="zh-CN" sz="2000" i="1" smtClean="0">
                        <a:solidFill>
                          <a:prstClr val="black"/>
                        </a:solidFill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变成从原点出发的射线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zh-CN" altLang="en-US" sz="2000" i="1">
                            <a:solidFill>
                              <a:prstClr val="black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，并把圆周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prstClr val="black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altLang="zh-CN" sz="2000" i="1" smtClean="0">
                        <a:solidFill>
                          <a:prstClr val="black"/>
                        </a:solidFill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变成圆周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prstClr val="black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000" i="1" smtClean="0">
                        <a:solidFill>
                          <a:prstClr val="black"/>
                        </a:solidFill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2000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𝜌</m:t>
                        </m:r>
                        <m:r>
                          <a:rPr lang="en-US" altLang="zh-CN" sz="2000" i="1" baseline="-25000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  <m:sub/>
                      <m:sup>
                        <m: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2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（如下图）</a:t>
                </a:r>
                <a:r>
                  <a:rPr lang="en-US" altLang="zh-CN" sz="20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zh-CN" altLang="en-US" sz="2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48" y="1933279"/>
                <a:ext cx="8229600" cy="864095"/>
              </a:xfrm>
              <a:prstGeom prst="rect">
                <a:avLst/>
              </a:prstGeom>
              <a:blipFill rotWithShape="1">
                <a:blip r:embed="rId4"/>
                <a:stretch>
                  <a:fillRect l="-593" t="-4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404" y="105923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endParaRPr lang="en-US" altLang="zh-CN" smtClean="0">
              <a:solidFill>
                <a:prstClr val="black"/>
              </a:solidFill>
              <a:latin typeface="Arial" pitchFamily="34" charset="0"/>
              <a:cs typeface="宋体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5804" y="5925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35804" y="121163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smtClean="0">
                <a:solidFill>
                  <a:prstClr val="black"/>
                </a:solidFill>
                <a:cs typeface="Times New Roman" pitchFamily="18" charset="0"/>
              </a:rPr>
              <a:t> </a:t>
            </a:r>
            <a:endParaRPr lang="en-US" altLang="zh-CN" smtClean="0">
              <a:solidFill>
                <a:prstClr val="black"/>
              </a:solidFill>
              <a:latin typeface="Arial" pitchFamily="34" charset="0"/>
              <a:cs typeface="宋体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2428355" y="2782860"/>
            <a:ext cx="9306" cy="282512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 flipV="1">
            <a:off x="1195301" y="3087700"/>
            <a:ext cx="1233054" cy="129624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 rot="446597">
            <a:off x="1415234" y="3481632"/>
            <a:ext cx="996131" cy="841335"/>
            <a:chOff x="3457854" y="4077072"/>
            <a:chExt cx="1477635" cy="1479612"/>
          </a:xfrm>
        </p:grpSpPr>
        <p:cxnSp>
          <p:nvCxnSpPr>
            <p:cNvPr id="24" name="直接连接符 23"/>
            <p:cNvCxnSpPr/>
            <p:nvPr/>
          </p:nvCxnSpPr>
          <p:spPr>
            <a:xfrm flipH="1">
              <a:off x="3457854" y="40770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3610254" y="42294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3762654" y="43818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3915054" y="45342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4067454" y="46866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4219854" y="48390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372254" y="49914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4524654" y="51438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4677054" y="52962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4829454" y="54486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 rot="19925987">
            <a:off x="2533077" y="4146867"/>
            <a:ext cx="1078197" cy="532191"/>
            <a:chOff x="3457854" y="4077072"/>
            <a:chExt cx="1477635" cy="1479612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3457854" y="40770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3610254" y="42294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3762654" y="43818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H="1">
              <a:off x="3915054" y="45342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4067454" y="46866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4219854" y="48390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>
              <a:off x="4372254" y="49914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4524654" y="51438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4677054" y="52962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H="1">
              <a:off x="4829454" y="54486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弧形 76"/>
          <p:cNvSpPr/>
          <p:nvPr/>
        </p:nvSpPr>
        <p:spPr>
          <a:xfrm>
            <a:off x="2250203" y="4076273"/>
            <a:ext cx="567146" cy="655236"/>
          </a:xfrm>
          <a:prstGeom prst="arc">
            <a:avLst>
              <a:gd name="adj1" fmla="val 12604278"/>
              <a:gd name="adj2" fmla="val 21168163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prstClr val="black"/>
                </a:solidFill>
              </a:ln>
              <a:noFill/>
            </a:endParaRPr>
          </a:p>
        </p:txBody>
      </p:sp>
      <p:graphicFrame>
        <p:nvGraphicFramePr>
          <p:cNvPr id="80" name="对象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385341"/>
              </p:ext>
            </p:extLst>
          </p:nvPr>
        </p:nvGraphicFramePr>
        <p:xfrm>
          <a:off x="2128577" y="4404234"/>
          <a:ext cx="238125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5" imgW="152280" imgH="177480" progId="Equation.DSMT4">
                  <p:embed/>
                </p:oleObj>
              </mc:Choice>
              <mc:Fallback>
                <p:oleObj name="Equation" r:id="rId5" imgW="152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577" y="4404234"/>
                        <a:ext cx="238125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 rot="2674900">
                <a:off x="1098773" y="3091325"/>
                <a:ext cx="1030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𝜃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𝑛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4900">
                <a:off x="1098773" y="3091325"/>
                <a:ext cx="1030315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3673126" y="4348864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zh-CN" altLang="en-US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126" y="4348864"/>
                <a:ext cx="36798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467214" y="2695393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zh-CN" altLang="en-US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214" y="2695393"/>
                <a:ext cx="375423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2523495" y="3816140"/>
                <a:ext cx="6390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𝑛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495" y="3816140"/>
                <a:ext cx="639021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1433761" y="5209754"/>
                <a:ext cx="947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zh-CN" alt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𝜌</m:t>
                          </m:r>
                          <m:r>
                            <a:rPr lang="en-US" altLang="zh-CN" i="1" baseline="-25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e>
                        <m:sub/>
                        <m:sup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61" y="5209754"/>
                <a:ext cx="947268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组合 108"/>
          <p:cNvGrpSpPr/>
          <p:nvPr/>
        </p:nvGrpSpPr>
        <p:grpSpPr>
          <a:xfrm rot="19925987">
            <a:off x="6838491" y="4155479"/>
            <a:ext cx="1078197" cy="532191"/>
            <a:chOff x="3457854" y="4077072"/>
            <a:chExt cx="1477635" cy="1479612"/>
          </a:xfrm>
        </p:grpSpPr>
        <p:cxnSp>
          <p:nvCxnSpPr>
            <p:cNvPr id="110" name="直接连接符 109"/>
            <p:cNvCxnSpPr/>
            <p:nvPr/>
          </p:nvCxnSpPr>
          <p:spPr>
            <a:xfrm flipH="1">
              <a:off x="3457854" y="40770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flipH="1">
              <a:off x="3610254" y="42294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flipH="1">
              <a:off x="3762654" y="43818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flipH="1">
              <a:off x="3915054" y="45342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flipH="1">
              <a:off x="4067454" y="46866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flipH="1">
              <a:off x="4219854" y="48390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flipH="1">
              <a:off x="4372254" y="49914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H="1">
              <a:off x="4524654" y="51438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flipH="1">
              <a:off x="4677054" y="52962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flipH="1">
              <a:off x="4829454" y="54486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弧形 119"/>
          <p:cNvSpPr/>
          <p:nvPr/>
        </p:nvSpPr>
        <p:spPr>
          <a:xfrm>
            <a:off x="6555617" y="4084885"/>
            <a:ext cx="567146" cy="655236"/>
          </a:xfrm>
          <a:prstGeom prst="arc">
            <a:avLst>
              <a:gd name="adj1" fmla="val 17871592"/>
              <a:gd name="adj2" fmla="val 21168163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prstClr val="black"/>
                </a:solidFill>
              </a:ln>
              <a:noFill/>
            </a:endParaRPr>
          </a:p>
        </p:txBody>
      </p:sp>
      <p:graphicFrame>
        <p:nvGraphicFramePr>
          <p:cNvPr id="121" name="对象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750129"/>
              </p:ext>
            </p:extLst>
          </p:nvPr>
        </p:nvGraphicFramePr>
        <p:xfrm>
          <a:off x="6433991" y="4412846"/>
          <a:ext cx="238125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12" imgW="152280" imgH="177480" progId="Equation.DSMT4">
                  <p:embed/>
                </p:oleObj>
              </mc:Choice>
              <mc:Fallback>
                <p:oleObj name="Equation" r:id="rId12" imgW="152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3991" y="4412846"/>
                        <a:ext cx="238125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" name="组合 97"/>
          <p:cNvGrpSpPr/>
          <p:nvPr/>
        </p:nvGrpSpPr>
        <p:grpSpPr>
          <a:xfrm rot="585384" flipH="1">
            <a:off x="6786521" y="3222672"/>
            <a:ext cx="844086" cy="1253194"/>
            <a:chOff x="3457854" y="4077072"/>
            <a:chExt cx="1477635" cy="1479612"/>
          </a:xfrm>
        </p:grpSpPr>
        <p:cxnSp>
          <p:nvCxnSpPr>
            <p:cNvPr id="99" name="直接连接符 98"/>
            <p:cNvCxnSpPr/>
            <p:nvPr/>
          </p:nvCxnSpPr>
          <p:spPr>
            <a:xfrm flipH="1">
              <a:off x="3457854" y="40770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flipH="1">
              <a:off x="3610254" y="42294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3762654" y="43818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flipH="1">
              <a:off x="3915054" y="45342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flipH="1">
              <a:off x="4067454" y="46866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flipH="1">
              <a:off x="4219854" y="48390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H="1">
              <a:off x="4372254" y="49914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flipH="1">
              <a:off x="4524654" y="51438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 flipH="1">
              <a:off x="4677054" y="52962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flipH="1">
              <a:off x="4829454" y="54486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7978540" y="4357476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zh-CN" altLang="en-US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540" y="4357476"/>
                <a:ext cx="386644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7067771" y="4015177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771" y="4015177"/>
                <a:ext cx="501996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1" name="椭圆 2050"/>
          <p:cNvSpPr/>
          <p:nvPr/>
        </p:nvSpPr>
        <p:spPr>
          <a:xfrm>
            <a:off x="2861981" y="2996480"/>
            <a:ext cx="352807" cy="2439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9525">
                <a:solidFill>
                  <a:prstClr val="black"/>
                </a:solidFill>
              </a:ln>
              <a:noFill/>
            </a:endParaRPr>
          </a:p>
        </p:txBody>
      </p:sp>
      <p:sp>
        <p:nvSpPr>
          <p:cNvPr id="2052" name="TextBox 2051"/>
          <p:cNvSpPr txBox="1"/>
          <p:nvPr/>
        </p:nvSpPr>
        <p:spPr>
          <a:xfrm>
            <a:off x="2905338" y="2887645"/>
            <a:ext cx="24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20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7139221" y="2990220"/>
            <a:ext cx="352807" cy="2439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9525">
                <a:solidFill>
                  <a:prstClr val="black"/>
                </a:solidFill>
              </a:ln>
              <a:noFill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437625" y="2704005"/>
            <a:ext cx="2808312" cy="2912588"/>
            <a:chOff x="5437625" y="2704005"/>
            <a:chExt cx="2808312" cy="2912588"/>
          </a:xfrm>
        </p:grpSpPr>
        <p:sp>
          <p:nvSpPr>
            <p:cNvPr id="94" name="椭圆 93"/>
            <p:cNvSpPr/>
            <p:nvPr/>
          </p:nvSpPr>
          <p:spPr>
            <a:xfrm>
              <a:off x="5861075" y="3498917"/>
              <a:ext cx="1764000" cy="176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prstClr val="black"/>
                  </a:solidFill>
                </a:ln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6882520" y="5222916"/>
                  <a:ext cx="9472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𝜌</m:t>
                        </m:r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zh-CN" alt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𝜌</m:t>
                        </m:r>
                        <m:r>
                          <a:rPr lang="en-US" altLang="zh-CN" i="1" baseline="-25000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zh-CN" alt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2520" y="5222916"/>
                  <a:ext cx="947268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组合 1"/>
            <p:cNvGrpSpPr/>
            <p:nvPr/>
          </p:nvGrpSpPr>
          <p:grpSpPr>
            <a:xfrm>
              <a:off x="5437625" y="2704005"/>
              <a:ext cx="2808312" cy="2912588"/>
              <a:chOff x="5437625" y="2704005"/>
              <a:chExt cx="2808312" cy="2912588"/>
            </a:xfrm>
          </p:grpSpPr>
          <p:cxnSp>
            <p:nvCxnSpPr>
              <p:cNvPr id="95" name="直接连接符 94"/>
              <p:cNvCxnSpPr/>
              <p:nvPr/>
            </p:nvCxnSpPr>
            <p:spPr>
              <a:xfrm flipV="1">
                <a:off x="5437625" y="4380917"/>
                <a:ext cx="2808312" cy="1164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 flipV="1">
                <a:off x="6733769" y="2791472"/>
                <a:ext cx="9306" cy="2825121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V="1">
                <a:off x="6733769" y="3125696"/>
                <a:ext cx="1244771" cy="126686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/>
                  <p:cNvSpPr txBox="1"/>
                  <p:nvPr/>
                </p:nvSpPr>
                <p:spPr>
                  <a:xfrm rot="18919054">
                    <a:off x="6985738" y="3100349"/>
                    <a:ext cx="95691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𝜑</m:t>
                          </m:r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TextBox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919054">
                    <a:off x="6985738" y="3100349"/>
                    <a:ext cx="956918" cy="369332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6772628" y="2704005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zh-CN" altLang="en-US" b="1" i="1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2628" y="2704005"/>
                    <a:ext cx="375423" cy="369332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8" name="TextBox 137"/>
              <p:cNvSpPr txBox="1"/>
              <p:nvPr/>
            </p:nvSpPr>
            <p:spPr>
              <a:xfrm>
                <a:off x="7166953" y="2881385"/>
                <a:ext cx="2478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zh-CN" altLang="en-US" sz="2000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42" name="直接连接符 141"/>
          <p:cNvCxnSpPr/>
          <p:nvPr/>
        </p:nvCxnSpPr>
        <p:spPr>
          <a:xfrm flipH="1" flipV="1">
            <a:off x="3851920" y="3716660"/>
            <a:ext cx="1506969" cy="372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8" name="TextBox 2057"/>
              <p:cNvSpPr txBox="1"/>
              <p:nvPr/>
            </p:nvSpPr>
            <p:spPr>
              <a:xfrm>
                <a:off x="4139952" y="3291840"/>
                <a:ext cx="960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58" name="TextBox 20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3291840"/>
                <a:ext cx="960519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6" name="TextBox 2065"/>
          <p:cNvSpPr txBox="1"/>
          <p:nvPr/>
        </p:nvSpPr>
        <p:spPr>
          <a:xfrm>
            <a:off x="4319643" y="5592248"/>
            <a:ext cx="75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图 </a:t>
            </a:r>
            <a:r>
              <a:rPr lang="en-US" altLang="zh-CN" dirty="0" smtClean="0">
                <a:solidFill>
                  <a:prstClr val="black"/>
                </a:solidFill>
              </a:rPr>
              <a:t>2.1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40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573088" y="2754313"/>
            <a:ext cx="680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b="1" smtClean="0">
                <a:solidFill>
                  <a:srgbClr val="000000"/>
                </a:solidFill>
              </a:rPr>
              <a:t>对一般类型的函数：</a:t>
            </a:r>
          </a:p>
        </p:txBody>
      </p:sp>
      <p:graphicFrame>
        <p:nvGraphicFramePr>
          <p:cNvPr id="11269" name="Object 5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989263" y="2884488"/>
          <a:ext cx="15113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r:id="rId3" imgW="711841" imgH="228870" progId="Equation.3">
                  <p:embed/>
                </p:oleObj>
              </mc:Choice>
              <mc:Fallback>
                <p:oleObj r:id="rId3" imgW="711841" imgH="2288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2884488"/>
                        <a:ext cx="15113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520700" y="3548063"/>
            <a:ext cx="750887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b="1" smtClean="0">
                <a:solidFill>
                  <a:srgbClr val="000000"/>
                </a:solidFill>
              </a:rPr>
              <a:t>它以z=a及z=        为支点，以从z=a 出发并伸向无穷的广义简单曲线为支割线。</a:t>
            </a:r>
          </a:p>
        </p:txBody>
      </p:sp>
      <p:graphicFrame>
        <p:nvGraphicFramePr>
          <p:cNvPr id="11271" name="Object 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979613" y="3573463"/>
          <a:ext cx="4318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r:id="rId5" imgW="152942" imgH="127271" progId="Equation.3">
                  <p:embed/>
                </p:oleObj>
              </mc:Choice>
              <mc:Fallback>
                <p:oleObj r:id="rId5" imgW="152942" imgH="1272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573463"/>
                        <a:ext cx="43180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42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630815" y="2276872"/>
            <a:ext cx="7396235" cy="694755"/>
            <a:chOff x="995410" y="3148040"/>
            <a:chExt cx="7396235" cy="694755"/>
          </a:xfrm>
        </p:grpSpPr>
        <p:sp>
          <p:nvSpPr>
            <p:cNvPr id="56" name="TextBox 55"/>
            <p:cNvSpPr txBox="1"/>
            <p:nvPr/>
          </p:nvSpPr>
          <p:spPr>
            <a:xfrm>
              <a:off x="995410" y="3252478"/>
              <a:ext cx="73962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prstClr val="black"/>
                  </a:solidFill>
                </a:rPr>
                <a:t>（</a:t>
              </a:r>
              <a:r>
                <a:rPr lang="en-US" altLang="zh-CN" sz="2400" dirty="0" smtClean="0">
                  <a:solidFill>
                    <a:prstClr val="black"/>
                  </a:solidFill>
                </a:rPr>
                <a:t>1</a:t>
              </a:r>
              <a:r>
                <a:rPr lang="zh-CN" altLang="en-US" sz="2400" dirty="0" smtClean="0">
                  <a:solidFill>
                    <a:prstClr val="black"/>
                  </a:solidFill>
                </a:rPr>
                <a:t>）由已给 条件定　：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  <p:graphicFrame>
          <p:nvGraphicFramePr>
            <p:cNvPr id="1046" name="Object 22"/>
            <p:cNvGraphicFramePr>
              <a:graphicFrameLocks noChangeAspect="1"/>
            </p:cNvGraphicFramePr>
            <p:nvPr/>
          </p:nvGraphicFramePr>
          <p:xfrm>
            <a:off x="3761772" y="3317525"/>
            <a:ext cx="323225" cy="3610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4" name="Equation" r:id="rId3" imgW="126720" imgH="177480" progId="Equation.DSMT4">
                    <p:embed/>
                  </p:oleObj>
                </mc:Choice>
                <mc:Fallback>
                  <p:oleObj name="Equation" r:id="rId3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1772" y="3317525"/>
                          <a:ext cx="323225" cy="3610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7" name="Object 23"/>
            <p:cNvGraphicFramePr>
              <a:graphicFrameLocks noChangeAspect="1"/>
            </p:cNvGraphicFramePr>
            <p:nvPr/>
          </p:nvGraphicFramePr>
          <p:xfrm>
            <a:off x="4201610" y="3148040"/>
            <a:ext cx="4051140" cy="6947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5" name="Equation" r:id="rId5" imgW="1981080" imgH="393480" progId="Equation.DSMT4">
                    <p:embed/>
                  </p:oleObj>
                </mc:Choice>
                <mc:Fallback>
                  <p:oleObj name="Equation" r:id="rId5" imgW="19810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1610" y="3148040"/>
                          <a:ext cx="4051140" cy="6947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" name="组合 45"/>
          <p:cNvGrpSpPr/>
          <p:nvPr/>
        </p:nvGrpSpPr>
        <p:grpSpPr>
          <a:xfrm>
            <a:off x="486135" y="509286"/>
            <a:ext cx="7454097" cy="738664"/>
            <a:chOff x="763928" y="2071868"/>
            <a:chExt cx="7454097" cy="738664"/>
          </a:xfrm>
        </p:grpSpPr>
        <p:sp>
          <p:nvSpPr>
            <p:cNvPr id="45" name="TextBox 44"/>
            <p:cNvSpPr txBox="1"/>
            <p:nvPr/>
          </p:nvSpPr>
          <p:spPr>
            <a:xfrm>
              <a:off x="763928" y="2071868"/>
              <a:ext cx="745409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prstClr val="black"/>
                  </a:solidFill>
                </a:rPr>
                <a:t>例    设             确定在从原点           起沿负实轴割破了的   </a:t>
              </a:r>
              <a:r>
                <a:rPr lang="en-US" altLang="zh-CN" sz="2400" dirty="0" smtClean="0">
                  <a:solidFill>
                    <a:prstClr val="black"/>
                  </a:solidFill>
                </a:rPr>
                <a:t/>
              </a:r>
              <a:br>
                <a:rPr lang="en-US" altLang="zh-CN" sz="2400" dirty="0" smtClean="0">
                  <a:solidFill>
                    <a:prstClr val="black"/>
                  </a:solidFill>
                </a:rPr>
              </a:br>
              <a:endParaRPr lang="zh-CN" altLang="en-US" dirty="0">
                <a:solidFill>
                  <a:prstClr val="black"/>
                </a:solidFill>
              </a:endParaRPr>
            </a:p>
          </p:txBody>
        </p:sp>
        <p:graphicFrame>
          <p:nvGraphicFramePr>
            <p:cNvPr id="1029" name="Object 5"/>
            <p:cNvGraphicFramePr>
              <a:graphicFrameLocks noChangeAspect="1"/>
            </p:cNvGraphicFramePr>
            <p:nvPr/>
          </p:nvGraphicFramePr>
          <p:xfrm>
            <a:off x="1743419" y="2118166"/>
            <a:ext cx="878650" cy="369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6" name="Equation" r:id="rId7" imgW="495000" imgH="215640" progId="Equation.DSMT4">
                    <p:embed/>
                  </p:oleObj>
                </mc:Choice>
                <mc:Fallback>
                  <p:oleObj name="Equation" r:id="rId7" imgW="49500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3419" y="2118166"/>
                          <a:ext cx="878650" cy="369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2" name="Object 8"/>
            <p:cNvGraphicFramePr>
              <a:graphicFrameLocks noChangeAspect="1"/>
            </p:cNvGraphicFramePr>
            <p:nvPr/>
          </p:nvGraphicFramePr>
          <p:xfrm>
            <a:off x="4456255" y="2107163"/>
            <a:ext cx="703325" cy="364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7" name="Equation" r:id="rId9" imgW="342720" imgH="177480" progId="Equation.DSMT4">
                    <p:embed/>
                  </p:oleObj>
                </mc:Choice>
                <mc:Fallback>
                  <p:oleObj name="Equation" r:id="rId9" imgW="342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6255" y="2107163"/>
                          <a:ext cx="703325" cy="364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3" name="Object 9"/>
            <p:cNvGraphicFramePr>
              <a:graphicFrameLocks noChangeAspect="1"/>
            </p:cNvGraphicFramePr>
            <p:nvPr/>
          </p:nvGraphicFramePr>
          <p:xfrm>
            <a:off x="7905514" y="2150719"/>
            <a:ext cx="293873" cy="288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8" name="Equation" r:id="rId11" imgW="126720" imgH="126720" progId="Equation.DSMT4">
                    <p:embed/>
                  </p:oleObj>
                </mc:Choice>
                <mc:Fallback>
                  <p:oleObj name="Equation" r:id="rId11" imgW="12672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05514" y="2150719"/>
                          <a:ext cx="293873" cy="288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" name="组合 42"/>
          <p:cNvGrpSpPr/>
          <p:nvPr/>
        </p:nvGrpSpPr>
        <p:grpSpPr>
          <a:xfrm>
            <a:off x="1215334" y="865546"/>
            <a:ext cx="6956385" cy="553912"/>
            <a:chOff x="949123" y="1594926"/>
            <a:chExt cx="6956385" cy="553912"/>
          </a:xfrm>
        </p:grpSpPr>
        <p:sp>
          <p:nvSpPr>
            <p:cNvPr id="42" name="TextBox 41"/>
            <p:cNvSpPr txBox="1"/>
            <p:nvPr/>
          </p:nvSpPr>
          <p:spPr>
            <a:xfrm>
              <a:off x="949123" y="1632030"/>
              <a:ext cx="69563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prstClr val="black"/>
                  </a:solidFill>
                </a:rPr>
                <a:t>平面上，并且                 ，试求</a:t>
              </a:r>
              <a:r>
                <a:rPr lang="en-US" altLang="zh-CN" sz="2400" dirty="0" smtClean="0">
                  <a:solidFill>
                    <a:prstClr val="black"/>
                  </a:solidFill>
                </a:rPr>
                <a:t>             </a:t>
              </a:r>
              <a:r>
                <a:rPr lang="zh-CN" altLang="en-US" sz="2400" dirty="0" smtClean="0">
                  <a:solidFill>
                    <a:prstClr val="black"/>
                  </a:solidFill>
                </a:rPr>
                <a:t>之值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  <p:graphicFrame>
          <p:nvGraphicFramePr>
            <p:cNvPr id="103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2561668"/>
                </p:ext>
              </p:extLst>
            </p:nvPr>
          </p:nvGraphicFramePr>
          <p:xfrm>
            <a:off x="2766349" y="1636557"/>
            <a:ext cx="1284790" cy="512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9" name="Equation" r:id="rId13" imgW="609480" imgH="253800" progId="Equation.DSMT4">
                    <p:embed/>
                  </p:oleObj>
                </mc:Choice>
                <mc:Fallback>
                  <p:oleObj name="Equation" r:id="rId13" imgW="60948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6349" y="1636557"/>
                          <a:ext cx="1284790" cy="512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075890"/>
                </p:ext>
              </p:extLst>
            </p:nvPr>
          </p:nvGraphicFramePr>
          <p:xfrm>
            <a:off x="4982924" y="1594926"/>
            <a:ext cx="771854" cy="453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0" name="Equation" r:id="rId15" imgW="419040" imgH="253800" progId="Equation.DSMT4">
                    <p:embed/>
                  </p:oleObj>
                </mc:Choice>
                <mc:Fallback>
                  <p:oleObj name="Equation" r:id="rId15" imgW="41904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2924" y="1594926"/>
                          <a:ext cx="771854" cy="453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组合 40"/>
          <p:cNvGrpSpPr/>
          <p:nvPr/>
        </p:nvGrpSpPr>
        <p:grpSpPr>
          <a:xfrm>
            <a:off x="520854" y="1268760"/>
            <a:ext cx="7292050" cy="636853"/>
            <a:chOff x="937555" y="1388717"/>
            <a:chExt cx="7292050" cy="636853"/>
          </a:xfrm>
        </p:grpSpPr>
        <p:sp>
          <p:nvSpPr>
            <p:cNvPr id="40" name="TextBox 39"/>
            <p:cNvSpPr txBox="1"/>
            <p:nvPr/>
          </p:nvSpPr>
          <p:spPr>
            <a:xfrm>
              <a:off x="937555" y="1529743"/>
              <a:ext cx="7292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prstClr val="black"/>
                  </a:solidFill>
                </a:rPr>
                <a:t>解    设              ，则 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  <p:graphicFrame>
          <p:nvGraphicFramePr>
            <p:cNvPr id="1036" name="Object 12"/>
            <p:cNvGraphicFramePr>
              <a:graphicFrameLocks noChangeAspect="1"/>
            </p:cNvGraphicFramePr>
            <p:nvPr/>
          </p:nvGraphicFramePr>
          <p:xfrm>
            <a:off x="1991500" y="1498226"/>
            <a:ext cx="890602" cy="4347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1" name="Equation" r:id="rId17" imgW="482400" imgH="203040" progId="Equation.DSMT4">
                    <p:embed/>
                  </p:oleObj>
                </mc:Choice>
                <mc:Fallback>
                  <p:oleObj name="Equation" r:id="rId17" imgW="4824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1500" y="1498226"/>
                          <a:ext cx="890602" cy="4347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7" name="Object 13"/>
            <p:cNvGraphicFramePr>
              <a:graphicFrameLocks noChangeAspect="1"/>
            </p:cNvGraphicFramePr>
            <p:nvPr/>
          </p:nvGraphicFramePr>
          <p:xfrm>
            <a:off x="3530281" y="1388717"/>
            <a:ext cx="2963119" cy="6368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2" name="Equation" r:id="rId19" imgW="1879560" imgH="380880" progId="Equation.DSMT4">
                    <p:embed/>
                  </p:oleObj>
                </mc:Choice>
                <mc:Fallback>
                  <p:oleObj name="Equation" r:id="rId19" imgW="187956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0281" y="1388717"/>
                          <a:ext cx="2963119" cy="6368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" name="组合 48"/>
          <p:cNvGrpSpPr/>
          <p:nvPr/>
        </p:nvGrpSpPr>
        <p:grpSpPr>
          <a:xfrm>
            <a:off x="1099597" y="1916832"/>
            <a:ext cx="6667017" cy="461665"/>
            <a:chOff x="1481559" y="1840377"/>
            <a:chExt cx="6667017" cy="461665"/>
          </a:xfrm>
        </p:grpSpPr>
        <p:sp>
          <p:nvSpPr>
            <p:cNvPr id="48" name="TextBox 47"/>
            <p:cNvSpPr txBox="1"/>
            <p:nvPr/>
          </p:nvSpPr>
          <p:spPr>
            <a:xfrm>
              <a:off x="1481559" y="1840377"/>
              <a:ext cx="66670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prstClr val="black"/>
                  </a:solidFill>
                </a:rPr>
                <a:t>这里                              且必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  <p:graphicFrame>
          <p:nvGraphicFramePr>
            <p:cNvPr id="1039" name="Object 15"/>
            <p:cNvGraphicFramePr>
              <a:graphicFrameLocks noChangeAspect="1"/>
            </p:cNvGraphicFramePr>
            <p:nvPr/>
          </p:nvGraphicFramePr>
          <p:xfrm>
            <a:off x="2164092" y="1929914"/>
            <a:ext cx="2095391" cy="364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3" name="Equation" r:id="rId21" imgW="1168200" imgH="203040" progId="Equation.DSMT4">
                    <p:embed/>
                  </p:oleObj>
                </mc:Choice>
                <mc:Fallback>
                  <p:oleObj name="Equation" r:id="rId21" imgW="11682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4092" y="1929914"/>
                          <a:ext cx="2095391" cy="364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0" name="Object 16"/>
            <p:cNvGraphicFramePr>
              <a:graphicFrameLocks noChangeAspect="1"/>
            </p:cNvGraphicFramePr>
            <p:nvPr/>
          </p:nvGraphicFramePr>
          <p:xfrm>
            <a:off x="4884517" y="1868876"/>
            <a:ext cx="1678330" cy="4229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4" name="Equation" r:id="rId23" imgW="863280" imgH="253800" progId="Equation.DSMT4">
                    <p:embed/>
                  </p:oleObj>
                </mc:Choice>
                <mc:Fallback>
                  <p:oleObj name="Equation" r:id="rId23" imgW="86328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4517" y="1868876"/>
                          <a:ext cx="1678330" cy="4229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" name="组合 60"/>
          <p:cNvGrpSpPr/>
          <p:nvPr/>
        </p:nvGrpSpPr>
        <p:grpSpPr>
          <a:xfrm>
            <a:off x="1394756" y="2780928"/>
            <a:ext cx="6366076" cy="742296"/>
            <a:chOff x="1759351" y="3608467"/>
            <a:chExt cx="6366076" cy="742296"/>
          </a:xfrm>
        </p:grpSpPr>
        <p:graphicFrame>
          <p:nvGraphicFramePr>
            <p:cNvPr id="1050" name="Object 26"/>
            <p:cNvGraphicFramePr>
              <a:graphicFrameLocks noChangeAspect="1"/>
            </p:cNvGraphicFramePr>
            <p:nvPr/>
          </p:nvGraphicFramePr>
          <p:xfrm>
            <a:off x="2239742" y="3608467"/>
            <a:ext cx="3211934" cy="669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5" name="Equation" r:id="rId25" imgW="1193760" imgH="406080" progId="Equation.DSMT4">
                    <p:embed/>
                  </p:oleObj>
                </mc:Choice>
                <mc:Fallback>
                  <p:oleObj name="Equation" r:id="rId25" imgW="119376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9742" y="3608467"/>
                          <a:ext cx="3211934" cy="669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TextBox 57"/>
            <p:cNvSpPr txBox="1"/>
            <p:nvPr/>
          </p:nvSpPr>
          <p:spPr>
            <a:xfrm>
              <a:off x="1759351" y="3889098"/>
              <a:ext cx="6366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prstClr val="black"/>
                  </a:solidFill>
                </a:rPr>
                <a:t>要</a:t>
              </a:r>
              <a:r>
                <a:rPr lang="en-US" altLang="zh-CN" sz="2400" dirty="0" smtClean="0">
                  <a:solidFill>
                    <a:prstClr val="black"/>
                  </a:solidFill>
                </a:rPr>
                <a:t>-</a:t>
              </a:r>
              <a:r>
                <a:rPr lang="zh-CN" altLang="en-US" sz="2400" dirty="0" smtClean="0">
                  <a:solidFill>
                    <a:prstClr val="black"/>
                  </a:solidFill>
                </a:rPr>
                <a:t>                                                 </a:t>
              </a:r>
              <a:r>
                <a:rPr lang="zh-CN" altLang="en-US" sz="2400" dirty="0" smtClean="0">
                  <a:solidFill>
                    <a:prstClr val="black"/>
                  </a:solidFill>
                </a:rPr>
                <a:t>，</a:t>
              </a:r>
              <a:r>
                <a:rPr lang="zh-CN" altLang="en-US" sz="2400" dirty="0" smtClean="0">
                  <a:solidFill>
                    <a:prstClr val="black"/>
                  </a:solidFill>
                </a:rPr>
                <a:t>必</a:t>
              </a:r>
              <a:r>
                <a:rPr lang="en-US" altLang="zh-CN" sz="2400" i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k=2</a:t>
              </a:r>
              <a:endParaRPr lang="zh-CN" altLang="en-US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331640" y="3429000"/>
            <a:ext cx="6667018" cy="613648"/>
            <a:chOff x="1504709" y="4467828"/>
            <a:chExt cx="6667018" cy="613648"/>
          </a:xfrm>
        </p:grpSpPr>
        <p:sp>
          <p:nvSpPr>
            <p:cNvPr id="63" name="TextBox 62"/>
            <p:cNvSpPr txBox="1"/>
            <p:nvPr/>
          </p:nvSpPr>
          <p:spPr>
            <a:xfrm>
              <a:off x="1504709" y="4537276"/>
              <a:ext cx="66670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prstClr val="black"/>
                  </a:solidFill>
                  <a:latin typeface="宋体"/>
                </a:rPr>
                <a:t>或直接由   </a:t>
              </a:r>
              <a:r>
                <a:rPr lang="zh-CN" altLang="en-US" sz="2400" dirty="0">
                  <a:solidFill>
                    <a:prstClr val="black"/>
                  </a:solidFill>
                  <a:latin typeface="宋体"/>
                </a:rPr>
                <a:t>幅</a:t>
              </a:r>
              <a:r>
                <a:rPr lang="zh-CN" altLang="en-US" sz="2400" dirty="0" smtClean="0">
                  <a:solidFill>
                    <a:prstClr val="black"/>
                  </a:solidFill>
                  <a:latin typeface="宋体"/>
                </a:rPr>
                <a:t>角            </a:t>
              </a:r>
              <a:r>
                <a:rPr lang="zh-CN" altLang="en-US" sz="2400" dirty="0" smtClean="0">
                  <a:solidFill>
                    <a:prstClr val="black"/>
                  </a:solidFill>
                  <a:latin typeface="宋体"/>
                </a:rPr>
                <a:t>合于</a:t>
              </a:r>
              <a:endParaRPr lang="zh-CN" altLang="en-US" sz="2400" dirty="0">
                <a:solidFill>
                  <a:prstClr val="black"/>
                </a:solidFill>
                <a:latin typeface="宋体"/>
              </a:endParaRPr>
            </a:p>
          </p:txBody>
        </p:sp>
        <p:graphicFrame>
          <p:nvGraphicFramePr>
            <p:cNvPr id="1058" name="Object 34"/>
            <p:cNvGraphicFramePr>
              <a:graphicFrameLocks noChangeAspect="1"/>
            </p:cNvGraphicFramePr>
            <p:nvPr/>
          </p:nvGraphicFramePr>
          <p:xfrm>
            <a:off x="2853565" y="4646393"/>
            <a:ext cx="294749" cy="324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6" name="Equation" r:id="rId27" imgW="177480" imgH="164880" progId="Equation.DSMT4">
                    <p:embed/>
                  </p:oleObj>
                </mc:Choice>
                <mc:Fallback>
                  <p:oleObj name="Equation" r:id="rId27" imgW="1774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3565" y="4646393"/>
                          <a:ext cx="294749" cy="324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9" name="Object 35"/>
            <p:cNvGraphicFramePr>
              <a:graphicFrameLocks noChangeAspect="1"/>
            </p:cNvGraphicFramePr>
            <p:nvPr/>
          </p:nvGraphicFramePr>
          <p:xfrm>
            <a:off x="3911982" y="4467828"/>
            <a:ext cx="1759613" cy="6018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7" name="Equation" r:id="rId29" imgW="901440" imgH="393480" progId="Equation.DSMT4">
                    <p:embed/>
                  </p:oleObj>
                </mc:Choice>
                <mc:Fallback>
                  <p:oleObj name="Equation" r:id="rId29" imgW="9014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1982" y="4467828"/>
                          <a:ext cx="1759613" cy="6018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0" name="Object 36"/>
            <p:cNvGraphicFramePr>
              <a:graphicFrameLocks noChangeAspect="1"/>
            </p:cNvGraphicFramePr>
            <p:nvPr/>
          </p:nvGraphicFramePr>
          <p:xfrm>
            <a:off x="6308202" y="4479404"/>
            <a:ext cx="1839391" cy="6020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8" name="Equation" r:id="rId31" imgW="1104840" imgH="393480" progId="Equation.DSMT4">
                    <p:embed/>
                  </p:oleObj>
                </mc:Choice>
                <mc:Fallback>
                  <p:oleObj name="Equation" r:id="rId31" imgW="11048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8202" y="4479404"/>
                          <a:ext cx="1839391" cy="6020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" name="组合 70"/>
          <p:cNvGrpSpPr/>
          <p:nvPr/>
        </p:nvGrpSpPr>
        <p:grpSpPr>
          <a:xfrm>
            <a:off x="1394764" y="4077072"/>
            <a:ext cx="5636871" cy="461665"/>
            <a:chOff x="1562584" y="5069712"/>
            <a:chExt cx="5636871" cy="461665"/>
          </a:xfrm>
        </p:grpSpPr>
        <p:sp>
          <p:nvSpPr>
            <p:cNvPr id="69" name="TextBox 68"/>
            <p:cNvSpPr txBox="1"/>
            <p:nvPr/>
          </p:nvSpPr>
          <p:spPr>
            <a:xfrm>
              <a:off x="1562584" y="5069712"/>
              <a:ext cx="5636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prstClr val="black"/>
                  </a:solidFill>
                </a:rPr>
                <a:t>看出                 ，因而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  <p:graphicFrame>
          <p:nvGraphicFramePr>
            <p:cNvPr id="1061" name="Object 37"/>
            <p:cNvGraphicFramePr>
              <a:graphicFrameLocks noChangeAspect="1"/>
            </p:cNvGraphicFramePr>
            <p:nvPr/>
          </p:nvGraphicFramePr>
          <p:xfrm>
            <a:off x="2280212" y="5101754"/>
            <a:ext cx="1145893" cy="411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9" name="Equation" r:id="rId33" imgW="431640" imgH="228600" progId="Equation.DSMT4">
                    <p:embed/>
                  </p:oleObj>
                </mc:Choice>
                <mc:Fallback>
                  <p:oleObj name="Equation" r:id="rId33" imgW="431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0212" y="5101754"/>
                          <a:ext cx="1145893" cy="411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2" name="Object 38"/>
            <p:cNvGraphicFramePr>
              <a:graphicFrameLocks noChangeAspect="1"/>
            </p:cNvGraphicFramePr>
            <p:nvPr/>
          </p:nvGraphicFramePr>
          <p:xfrm>
            <a:off x="4337981" y="5162309"/>
            <a:ext cx="889832" cy="3009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0" name="Equation" r:id="rId35" imgW="393480" imgH="177480" progId="Equation.DSMT4">
                    <p:embed/>
                  </p:oleObj>
                </mc:Choice>
                <mc:Fallback>
                  <p:oleObj name="Equation" r:id="rId35" imgW="3934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7981" y="5162309"/>
                          <a:ext cx="889832" cy="3009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4" name="组合 73"/>
          <p:cNvGrpSpPr/>
          <p:nvPr/>
        </p:nvGrpSpPr>
        <p:grpSpPr>
          <a:xfrm>
            <a:off x="653974" y="4509120"/>
            <a:ext cx="7419372" cy="485862"/>
            <a:chOff x="1134319" y="5577950"/>
            <a:chExt cx="7419372" cy="485862"/>
          </a:xfrm>
        </p:grpSpPr>
        <p:sp>
          <p:nvSpPr>
            <p:cNvPr id="72" name="TextBox 71"/>
            <p:cNvSpPr txBox="1"/>
            <p:nvPr/>
          </p:nvSpPr>
          <p:spPr>
            <a:xfrm>
              <a:off x="1134319" y="5602147"/>
              <a:ext cx="7419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prstClr val="black"/>
                  </a:solidFill>
                </a:rPr>
                <a:t>（</a:t>
              </a:r>
              <a:r>
                <a:rPr lang="en-US" altLang="zh-CN" sz="2400" dirty="0" smtClean="0">
                  <a:solidFill>
                    <a:prstClr val="black"/>
                  </a:solidFill>
                </a:rPr>
                <a:t>2</a:t>
              </a:r>
              <a:r>
                <a:rPr lang="zh-CN" altLang="en-US" sz="2400" dirty="0" smtClean="0">
                  <a:solidFill>
                    <a:prstClr val="black"/>
                  </a:solidFill>
                </a:rPr>
                <a:t>）求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  <p:graphicFrame>
          <p:nvGraphicFramePr>
            <p:cNvPr id="1063" name="Object 39"/>
            <p:cNvGraphicFramePr>
              <a:graphicFrameLocks noChangeAspect="1"/>
            </p:cNvGraphicFramePr>
            <p:nvPr/>
          </p:nvGraphicFramePr>
          <p:xfrm>
            <a:off x="2455863" y="5577950"/>
            <a:ext cx="2498102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1" name="Equation" r:id="rId37" imgW="1143000" imgH="253800" progId="Equation.DSMT4">
                    <p:embed/>
                  </p:oleObj>
                </mc:Choice>
                <mc:Fallback>
                  <p:oleObj name="Equation" r:id="rId37" imgW="11430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5863" y="5577950"/>
                          <a:ext cx="2498102" cy="463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764149"/>
            <a:ext cx="3614737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180" y="5229200"/>
            <a:ext cx="7169150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700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3461" y="620688"/>
            <a:ext cx="6423946" cy="606226"/>
            <a:chOff x="1342662" y="1903782"/>
            <a:chExt cx="6447099" cy="735243"/>
          </a:xfrm>
        </p:grpSpPr>
        <p:sp>
          <p:nvSpPr>
            <p:cNvPr id="18" name="TextBox 17"/>
            <p:cNvSpPr txBox="1"/>
            <p:nvPr/>
          </p:nvSpPr>
          <p:spPr>
            <a:xfrm>
              <a:off x="1342662" y="2060293"/>
              <a:ext cx="64470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prstClr val="black"/>
                  </a:solidFill>
                </a:rPr>
                <a:t>因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  <p:graphicFrame>
          <p:nvGraphicFramePr>
            <p:cNvPr id="2059" name="Object 11"/>
            <p:cNvGraphicFramePr>
              <a:graphicFrameLocks noChangeAspect="1"/>
            </p:cNvGraphicFramePr>
            <p:nvPr/>
          </p:nvGraphicFramePr>
          <p:xfrm>
            <a:off x="1850404" y="1903782"/>
            <a:ext cx="3632558" cy="735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3" name="Equation" r:id="rId3" imgW="1422360" imgH="393480" progId="Equation.DSMT4">
                    <p:embed/>
                  </p:oleObj>
                </mc:Choice>
                <mc:Fallback>
                  <p:oleObj name="Equation" r:id="rId3" imgW="142236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0404" y="1903782"/>
                          <a:ext cx="3632558" cy="735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61" name="Object 13"/>
          <p:cNvGraphicFramePr>
            <a:graphicFrameLocks noChangeAspect="1"/>
          </p:cNvGraphicFramePr>
          <p:nvPr/>
        </p:nvGraphicFramePr>
        <p:xfrm>
          <a:off x="698773" y="2060295"/>
          <a:ext cx="5586279" cy="2210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quation" r:id="rId5" imgW="3009600" imgH="1244520" progId="Equation.DSMT4">
                  <p:embed/>
                </p:oleObj>
              </mc:Choice>
              <mc:Fallback>
                <p:oleObj name="Equation" r:id="rId5" imgW="300960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773" y="2060295"/>
                        <a:ext cx="5586279" cy="2210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613461" y="1215338"/>
            <a:ext cx="7072131" cy="751298"/>
            <a:chOff x="381965" y="1412108"/>
            <a:chExt cx="7072131" cy="821803"/>
          </a:xfrm>
        </p:grpSpPr>
        <p:graphicFrame>
          <p:nvGraphicFramePr>
            <p:cNvPr id="2060" name="Object 12"/>
            <p:cNvGraphicFramePr>
              <a:graphicFrameLocks noChangeAspect="1"/>
            </p:cNvGraphicFramePr>
            <p:nvPr/>
          </p:nvGraphicFramePr>
          <p:xfrm>
            <a:off x="993476" y="1412108"/>
            <a:ext cx="4695939" cy="8218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5" name="Equation" r:id="rId7" imgW="2006280" imgH="380880" progId="Equation.DSMT4">
                    <p:embed/>
                  </p:oleObj>
                </mc:Choice>
                <mc:Fallback>
                  <p:oleObj name="Equation" r:id="rId7" imgW="200628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3476" y="1412108"/>
                          <a:ext cx="4695939" cy="8218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Box 19"/>
            <p:cNvSpPr txBox="1"/>
            <p:nvPr/>
          </p:nvSpPr>
          <p:spPr>
            <a:xfrm>
              <a:off x="381965" y="1736203"/>
              <a:ext cx="7072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prstClr val="black"/>
                  </a:solidFill>
                </a:rPr>
                <a:t>故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275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913" y="123662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</p:txBody>
      </p:sp>
      <p:sp>
        <p:nvSpPr>
          <p:cNvPr id="4" name="椭圆 3"/>
          <p:cNvSpPr/>
          <p:nvPr/>
        </p:nvSpPr>
        <p:spPr>
          <a:xfrm>
            <a:off x="1642220" y="3031680"/>
            <a:ext cx="1764000" cy="176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prstClr val="black"/>
                </a:solidFill>
              </a:ln>
              <a:noFill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218770" y="3913680"/>
            <a:ext cx="2808312" cy="116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2514914" y="2324235"/>
            <a:ext cx="9306" cy="282512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1281860" y="2629075"/>
            <a:ext cx="1233054" cy="129624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 rot="446597">
            <a:off x="1586535" y="3029324"/>
            <a:ext cx="996131" cy="841335"/>
            <a:chOff x="3457854" y="4077072"/>
            <a:chExt cx="1477635" cy="1479612"/>
          </a:xfrm>
        </p:grpSpPr>
        <p:cxnSp>
          <p:nvCxnSpPr>
            <p:cNvPr id="9" name="直接连接符 8"/>
            <p:cNvCxnSpPr/>
            <p:nvPr/>
          </p:nvCxnSpPr>
          <p:spPr>
            <a:xfrm flipH="1">
              <a:off x="3457854" y="40770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3610254" y="42294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3762654" y="43818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15054" y="45342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4067454" y="46866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4219854" y="48390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4372254" y="49914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4524654" y="51438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4677054" y="52962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4829454" y="54486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 rot="19925987">
            <a:off x="2619636" y="3688242"/>
            <a:ext cx="1078197" cy="532191"/>
            <a:chOff x="3457854" y="4077072"/>
            <a:chExt cx="1477635" cy="1479612"/>
          </a:xfrm>
        </p:grpSpPr>
        <p:cxnSp>
          <p:nvCxnSpPr>
            <p:cNvPr id="20" name="直接连接符 19"/>
            <p:cNvCxnSpPr/>
            <p:nvPr/>
          </p:nvCxnSpPr>
          <p:spPr>
            <a:xfrm flipH="1">
              <a:off x="3457854" y="40770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3610254" y="42294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3762654" y="43818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3915054" y="45342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4067454" y="46866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4219854" y="48390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4372254" y="49914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4524654" y="51438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4677054" y="52962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4829454" y="54486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弧形 29"/>
          <p:cNvSpPr/>
          <p:nvPr/>
        </p:nvSpPr>
        <p:spPr>
          <a:xfrm>
            <a:off x="2336762" y="3617648"/>
            <a:ext cx="567146" cy="655236"/>
          </a:xfrm>
          <a:prstGeom prst="arc">
            <a:avLst>
              <a:gd name="adj1" fmla="val 12604278"/>
              <a:gd name="adj2" fmla="val 21168163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prstClr val="black"/>
                </a:solidFill>
              </a:ln>
              <a:noFill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794838"/>
              </p:ext>
            </p:extLst>
          </p:nvPr>
        </p:nvGraphicFramePr>
        <p:xfrm>
          <a:off x="2215136" y="4995882"/>
          <a:ext cx="238125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Equation" r:id="rId3" imgW="152280" imgH="177480" progId="Equation.DSMT4">
                  <p:embed/>
                </p:oleObj>
              </mc:Choice>
              <mc:Fallback>
                <p:oleObj name="Equation" r:id="rId3" imgW="152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5136" y="4995882"/>
                        <a:ext cx="238125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794154" y="2984280"/>
                <a:ext cx="1030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𝜃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54" y="2984280"/>
                <a:ext cx="103031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3759685" y="3890239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zh-CN" altLang="en-US" b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685" y="3890239"/>
                <a:ext cx="36798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553773" y="3287041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zh-CN" altLang="en-US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773" y="3287041"/>
                <a:ext cx="375423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2610054" y="3357515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054" y="3357515"/>
                <a:ext cx="467692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766118" y="4838061"/>
                <a:ext cx="947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118" y="4838061"/>
                <a:ext cx="947268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连接符 37"/>
          <p:cNvCxnSpPr/>
          <p:nvPr/>
        </p:nvCxnSpPr>
        <p:spPr>
          <a:xfrm flipV="1">
            <a:off x="5524184" y="3739402"/>
            <a:ext cx="2808312" cy="116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6820328" y="2149957"/>
            <a:ext cx="9306" cy="282512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438653"/>
              </p:ext>
            </p:extLst>
          </p:nvPr>
        </p:nvGraphicFramePr>
        <p:xfrm>
          <a:off x="6520550" y="3771331"/>
          <a:ext cx="238125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Equation" r:id="rId12" imgW="152280" imgH="177480" progId="Equation.DSMT4">
                  <p:embed/>
                </p:oleObj>
              </mc:Choice>
              <mc:Fallback>
                <p:oleObj name="Equation" r:id="rId12" imgW="152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0550" y="3771331"/>
                        <a:ext cx="238125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8065099" y="3715961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zh-CN" altLang="en-US" b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099" y="3715961"/>
                <a:ext cx="386644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6859187" y="206249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zh-CN" altLang="en-US" b="1" i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187" y="2062490"/>
                <a:ext cx="375423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8164541" y="4526647"/>
                <a:ext cx="947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=−</m:t>
                      </m:r>
                      <m:r>
                        <a:rPr lang="zh-CN" altLang="en-US" i="1">
                          <a:solidFill>
                            <a:prstClr val="black"/>
                          </a:solidFill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541" y="4526647"/>
                <a:ext cx="947268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椭圆 69"/>
          <p:cNvSpPr/>
          <p:nvPr/>
        </p:nvSpPr>
        <p:spPr>
          <a:xfrm>
            <a:off x="2948540" y="3588128"/>
            <a:ext cx="352807" cy="2439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9525">
                <a:solidFill>
                  <a:prstClr val="black"/>
                </a:solidFill>
              </a:ln>
              <a:noFill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991897" y="2429020"/>
            <a:ext cx="24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20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7499821" y="3581868"/>
            <a:ext cx="352807" cy="2439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9525">
                <a:solidFill>
                  <a:prstClr val="black"/>
                </a:solidFill>
              </a:ln>
              <a:noFill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27553" y="2239870"/>
            <a:ext cx="24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20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4027082" y="3563765"/>
            <a:ext cx="1497102" cy="0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H="1" flipV="1">
            <a:off x="4017215" y="3353240"/>
            <a:ext cx="1506969" cy="372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4230656" y="2926321"/>
                <a:ext cx="933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𝑤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656" y="2926321"/>
                <a:ext cx="933011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4298960" y="3746971"/>
                <a:ext cx="89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/>
                      </a:rPr>
                      <m:t>𝑤</m:t>
                    </m:r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CN" i="1" dirty="0" smtClean="0">
                    <a:solidFill>
                      <a:prstClr val="black"/>
                    </a:solidFill>
                    <a:latin typeface="Cambria Math"/>
                  </a:rPr>
                  <a:t>lnz</a:t>
                </a:r>
                <a:endParaRPr lang="zh-CN" altLang="en-US" i="1" dirty="0">
                  <a:solidFill>
                    <a:prstClr val="black"/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960" y="3746971"/>
                <a:ext cx="893514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10000" r="-476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接连接符 79"/>
          <p:cNvCxnSpPr/>
          <p:nvPr/>
        </p:nvCxnSpPr>
        <p:spPr>
          <a:xfrm>
            <a:off x="5873275" y="2801390"/>
            <a:ext cx="21918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5873167" y="3047507"/>
            <a:ext cx="21918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7225780" y="2646240"/>
            <a:ext cx="0" cy="18838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5873275" y="4714387"/>
            <a:ext cx="21918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8130409" y="2598865"/>
                <a:ext cx="947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zh-CN" alt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409" y="2598865"/>
                <a:ext cx="94726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8139709" y="2905990"/>
                <a:ext cx="947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altLang="zh-CN" i="1" baseline="-2500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709" y="2905990"/>
                <a:ext cx="947268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7177003" y="3707349"/>
                <a:ext cx="947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003" y="3707349"/>
                <a:ext cx="947268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接连接符 89"/>
          <p:cNvCxnSpPr/>
          <p:nvPr/>
        </p:nvCxnSpPr>
        <p:spPr>
          <a:xfrm>
            <a:off x="7225780" y="3576704"/>
            <a:ext cx="0" cy="43559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7225780" y="4456161"/>
            <a:ext cx="0" cy="51030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74136" y="908720"/>
            <a:ext cx="3385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2</a:t>
            </a:r>
            <a:r>
              <a:rPr kumimoji="0" lang="zh-CN" altLang="en-US" sz="240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     </a:t>
            </a:r>
            <a:r>
              <a:rPr kumimoji="0" lang="en-US" altLang="zh-CN" sz="2400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=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Ln</a:t>
            </a:r>
            <a:r>
              <a:rPr kumimoji="0" lang="en-US" altLang="zh-CN" sz="2400" i="1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z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的单值解析分支</a:t>
            </a:r>
          </a:p>
        </p:txBody>
      </p:sp>
    </p:spTree>
    <p:extLst>
      <p:ext uri="{BB962C8B-B14F-4D97-AF65-F5344CB8AC3E}">
        <p14:creationId xmlns:p14="http://schemas.microsoft.com/office/powerpoint/2010/main" val="321604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260475" y="1025525"/>
          <a:ext cx="115252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r:id="rId3" imgW="533580" imgH="177620" progId="Equation.3">
                  <p:embed/>
                </p:oleObj>
              </mc:Choice>
              <mc:Fallback>
                <p:oleObj r:id="rId3" imgW="533580" imgH="1776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1025525"/>
                        <a:ext cx="1152525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75999" y="1058863"/>
            <a:ext cx="84534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.                              的单值解析分支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01638" y="1616075"/>
            <a:ext cx="8275637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srgbClr val="000000"/>
                </a:solidFill>
              </a:rPr>
              <a:t>在z平面上从原点z=0起割破负实轴的区域G内，可以得到                  的无穷多个不同的单值连续分支函数：</a:t>
            </a:r>
          </a:p>
        </p:txBody>
      </p:sp>
      <p:graphicFrame>
        <p:nvGraphicFramePr>
          <p:cNvPr id="12293" name="Object 5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339975" y="2349500"/>
          <a:ext cx="41719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r:id="rId5" imgW="2146805" imgH="228690" progId="Equation.KSEE3">
                  <p:embed/>
                </p:oleObj>
              </mc:Choice>
              <mc:Fallback>
                <p:oleObj r:id="rId5" imgW="2146805" imgH="228690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349500"/>
                        <a:ext cx="41719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195513" y="2852738"/>
            <a:ext cx="41417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zh-CN" b="1" smtClean="0">
              <a:solidFill>
                <a:srgbClr val="000000"/>
              </a:solidFill>
            </a:endParaRPr>
          </a:p>
        </p:txBody>
      </p:sp>
      <p:graphicFrame>
        <p:nvGraphicFramePr>
          <p:cNvPr id="12295" name="Object 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132138" y="2925763"/>
          <a:ext cx="2514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r:id="rId7" imgW="1219440" imgH="203120" progId="Equation.KSEE3">
                  <p:embed/>
                </p:oleObj>
              </mc:Choice>
              <mc:Fallback>
                <p:oleObj r:id="rId7" imgW="1219440" imgH="203120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925763"/>
                        <a:ext cx="2514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760532"/>
              </p:ext>
            </p:extLst>
          </p:nvPr>
        </p:nvGraphicFramePr>
        <p:xfrm>
          <a:off x="6227787" y="1606253"/>
          <a:ext cx="115252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r:id="rId9" imgW="533580" imgH="177620" progId="Equation.3">
                  <p:embed/>
                </p:oleObj>
              </mc:Choice>
              <mc:Fallback>
                <p:oleObj r:id="rId9" imgW="533580" imgH="1776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87" y="1606253"/>
                        <a:ext cx="1152525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bevel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08000" y="3455988"/>
            <a:ext cx="7953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b="1" smtClean="0">
                <a:solidFill>
                  <a:srgbClr val="000000"/>
                </a:solidFill>
              </a:rPr>
              <a:t>它们也可记成：</a:t>
            </a:r>
          </a:p>
        </p:txBody>
      </p:sp>
      <p:graphicFrame>
        <p:nvGraphicFramePr>
          <p:cNvPr id="12298" name="Object 10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339975" y="3813175"/>
          <a:ext cx="40322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r:id="rId10" imgW="1753170" imgH="203120" progId="Equation.KSEE3">
                  <p:embed/>
                </p:oleObj>
              </mc:Choice>
              <mc:Fallback>
                <p:oleObj r:id="rId10" imgW="1753170" imgH="203120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813175"/>
                        <a:ext cx="40322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205163" y="4365625"/>
          <a:ext cx="1701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r:id="rId12" imgW="826130" imgH="203200" progId="Equation.KSEE3">
                  <p:embed/>
                </p:oleObj>
              </mc:Choice>
              <mc:Fallback>
                <p:oleObj r:id="rId12" imgW="826130" imgH="203200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4365625"/>
                        <a:ext cx="1701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484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4716463" y="1125538"/>
          <a:ext cx="99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4" r:id="rId3" imgW="495781" imgH="215980" progId="Equation.3">
                  <p:embed/>
                </p:oleObj>
              </mc:Choice>
              <mc:Fallback>
                <p:oleObj r:id="rId3" imgW="495781" imgH="2159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125538"/>
                        <a:ext cx="990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52413" y="1270000"/>
            <a:ext cx="77009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b="1" smtClean="0">
                <a:solidFill>
                  <a:srgbClr val="000000"/>
                </a:solidFill>
              </a:rPr>
              <a:t>       当不割破z平面时，参照下图做类似于对                 的讨论，即可知                     仍只以z=0和z=                   为支点，仍以链接z=0和z=     的广义简单曲线（特别是负实轴）为支割线。</a:t>
            </a:r>
          </a:p>
        </p:txBody>
      </p:sp>
      <p:graphicFrame>
        <p:nvGraphicFramePr>
          <p:cNvPr id="13316" name="Object 4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908175" y="1511300"/>
          <a:ext cx="10810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5" r:id="rId5" imgW="533580" imgH="177620" progId="Equation.3">
                  <p:embed/>
                </p:oleObj>
              </mc:Choice>
              <mc:Fallback>
                <p:oleObj r:id="rId5" imgW="533580" imgH="1776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511300"/>
                        <a:ext cx="108108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bevel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5724525" y="1628775"/>
          <a:ext cx="34448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6" r:id="rId7" imgW="152942" imgH="127271" progId="Equation.3">
                  <p:embed/>
                </p:oleObj>
              </mc:Choice>
              <mc:Fallback>
                <p:oleObj r:id="rId7" imgW="152942" imgH="1272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1628775"/>
                        <a:ext cx="344488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bevel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8" name="Group 6"/>
          <p:cNvGrpSpPr>
            <a:grpSpLocks/>
          </p:cNvGrpSpPr>
          <p:nvPr/>
        </p:nvGrpSpPr>
        <p:grpSpPr bwMode="auto">
          <a:xfrm>
            <a:off x="612775" y="2276475"/>
            <a:ext cx="2320925" cy="2232025"/>
            <a:chOff x="0" y="0"/>
            <a:chExt cx="3657" cy="3515"/>
          </a:xfrm>
        </p:grpSpPr>
        <p:sp>
          <p:nvSpPr>
            <p:cNvPr id="13358" name="直接连接符 12"/>
            <p:cNvSpPr>
              <a:spLocks noChangeShapeType="1"/>
            </p:cNvSpPr>
            <p:nvPr/>
          </p:nvSpPr>
          <p:spPr bwMode="auto">
            <a:xfrm flipV="1">
              <a:off x="0" y="2075"/>
              <a:ext cx="3629" cy="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endParaRPr lang="zh-CN" altLang="en-US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359" name="直接连接符 15"/>
            <p:cNvSpPr>
              <a:spLocks noChangeShapeType="1"/>
            </p:cNvSpPr>
            <p:nvPr/>
          </p:nvSpPr>
          <p:spPr bwMode="auto">
            <a:xfrm flipV="1">
              <a:off x="1675" y="227"/>
              <a:ext cx="13" cy="3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endParaRPr lang="zh-CN" altLang="en-US" smtClean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3360" name="Group 9"/>
            <p:cNvGrpSpPr>
              <a:grpSpLocks/>
            </p:cNvGrpSpPr>
            <p:nvPr/>
          </p:nvGrpSpPr>
          <p:grpSpPr bwMode="auto">
            <a:xfrm>
              <a:off x="2381" y="794"/>
              <a:ext cx="226" cy="339"/>
              <a:chOff x="0" y="0"/>
              <a:chExt cx="226" cy="339"/>
            </a:xfrm>
          </p:grpSpPr>
          <p:sp>
            <p:nvSpPr>
              <p:cNvPr id="13363" name="Line 10"/>
              <p:cNvSpPr>
                <a:spLocks noChangeShapeType="1"/>
              </p:cNvSpPr>
              <p:nvPr/>
            </p:nvSpPr>
            <p:spPr bwMode="auto">
              <a:xfrm>
                <a:off x="0" y="113"/>
                <a:ext cx="112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endParaRPr lang="zh-CN" altLang="en-US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3364" name="Line 11"/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226" cy="1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endParaRPr lang="zh-CN" altLang="en-US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aphicFrame>
          <p:nvGraphicFramePr>
            <p:cNvPr id="13361" name="Object 12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3061" y="0"/>
            <a:ext cx="596" cy="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7" r:id="rId9" imgW="165401" imgH="229322" progId="Equation.3">
                    <p:embed/>
                  </p:oleObj>
                </mc:Choice>
                <mc:Fallback>
                  <p:oleObj r:id="rId9" imgW="165401" imgH="2293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0"/>
                          <a:ext cx="596" cy="8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62" name="自由曲线 1076"/>
            <p:cNvSpPr>
              <a:spLocks/>
            </p:cNvSpPr>
            <p:nvPr/>
          </p:nvSpPr>
          <p:spPr bwMode="auto">
            <a:xfrm>
              <a:off x="1178" y="668"/>
              <a:ext cx="1618" cy="1902"/>
            </a:xfrm>
            <a:custGeom>
              <a:avLst/>
              <a:gdLst>
                <a:gd name="T0" fmla="*/ 133 w 21600"/>
                <a:gd name="T1" fmla="*/ 675 h 21600"/>
                <a:gd name="T2" fmla="*/ 29 w 21600"/>
                <a:gd name="T3" fmla="*/ 613 h 21600"/>
                <a:gd name="T4" fmla="*/ 8 w 21600"/>
                <a:gd name="T5" fmla="*/ 509 h 21600"/>
                <a:gd name="T6" fmla="*/ 8 w 21600"/>
                <a:gd name="T7" fmla="*/ 404 h 21600"/>
                <a:gd name="T8" fmla="*/ 8 w 21600"/>
                <a:gd name="T9" fmla="*/ 300 h 21600"/>
                <a:gd name="T10" fmla="*/ 50 w 21600"/>
                <a:gd name="T11" fmla="*/ 196 h 21600"/>
                <a:gd name="T12" fmla="*/ 154 w 21600"/>
                <a:gd name="T13" fmla="*/ 133 h 21600"/>
                <a:gd name="T14" fmla="*/ 279 w 21600"/>
                <a:gd name="T15" fmla="*/ 92 h 21600"/>
                <a:gd name="T16" fmla="*/ 384 w 21600"/>
                <a:gd name="T17" fmla="*/ 50 h 21600"/>
                <a:gd name="T18" fmla="*/ 488 w 21600"/>
                <a:gd name="T19" fmla="*/ 8 h 21600"/>
                <a:gd name="T20" fmla="*/ 592 w 21600"/>
                <a:gd name="T21" fmla="*/ 8 h 21600"/>
                <a:gd name="T22" fmla="*/ 696 w 21600"/>
                <a:gd name="T23" fmla="*/ 29 h 21600"/>
                <a:gd name="T24" fmla="*/ 801 w 21600"/>
                <a:gd name="T25" fmla="*/ 50 h 21600"/>
                <a:gd name="T26" fmla="*/ 905 w 21600"/>
                <a:gd name="T27" fmla="*/ 92 h 21600"/>
                <a:gd name="T28" fmla="*/ 1009 w 21600"/>
                <a:gd name="T29" fmla="*/ 112 h 21600"/>
                <a:gd name="T30" fmla="*/ 1113 w 21600"/>
                <a:gd name="T31" fmla="*/ 175 h 21600"/>
                <a:gd name="T32" fmla="*/ 1218 w 21600"/>
                <a:gd name="T33" fmla="*/ 217 h 21600"/>
                <a:gd name="T34" fmla="*/ 1322 w 21600"/>
                <a:gd name="T35" fmla="*/ 279 h 21600"/>
                <a:gd name="T36" fmla="*/ 1426 w 21600"/>
                <a:gd name="T37" fmla="*/ 363 h 21600"/>
                <a:gd name="T38" fmla="*/ 1489 w 21600"/>
                <a:gd name="T39" fmla="*/ 467 h 21600"/>
                <a:gd name="T40" fmla="*/ 1530 w 21600"/>
                <a:gd name="T41" fmla="*/ 571 h 21600"/>
                <a:gd name="T42" fmla="*/ 1572 w 21600"/>
                <a:gd name="T43" fmla="*/ 675 h 21600"/>
                <a:gd name="T44" fmla="*/ 1593 w 21600"/>
                <a:gd name="T45" fmla="*/ 800 h 21600"/>
                <a:gd name="T46" fmla="*/ 1614 w 21600"/>
                <a:gd name="T47" fmla="*/ 905 h 21600"/>
                <a:gd name="T48" fmla="*/ 1614 w 21600"/>
                <a:gd name="T49" fmla="*/ 1009 h 21600"/>
                <a:gd name="T50" fmla="*/ 1614 w 21600"/>
                <a:gd name="T51" fmla="*/ 1113 h 21600"/>
                <a:gd name="T52" fmla="*/ 1614 w 21600"/>
                <a:gd name="T53" fmla="*/ 1217 h 21600"/>
                <a:gd name="T54" fmla="*/ 1614 w 21600"/>
                <a:gd name="T55" fmla="*/ 1322 h 21600"/>
                <a:gd name="T56" fmla="*/ 1614 w 21600"/>
                <a:gd name="T57" fmla="*/ 1426 h 21600"/>
                <a:gd name="T58" fmla="*/ 1593 w 21600"/>
                <a:gd name="T59" fmla="*/ 1530 h 21600"/>
                <a:gd name="T60" fmla="*/ 1551 w 21600"/>
                <a:gd name="T61" fmla="*/ 1634 h 21600"/>
                <a:gd name="T62" fmla="*/ 1468 w 21600"/>
                <a:gd name="T63" fmla="*/ 1739 h 21600"/>
                <a:gd name="T64" fmla="*/ 1363 w 21600"/>
                <a:gd name="T65" fmla="*/ 1801 h 21600"/>
                <a:gd name="T66" fmla="*/ 1259 w 21600"/>
                <a:gd name="T67" fmla="*/ 1864 h 21600"/>
                <a:gd name="T68" fmla="*/ 1155 w 21600"/>
                <a:gd name="T69" fmla="*/ 1885 h 21600"/>
                <a:gd name="T70" fmla="*/ 1051 w 21600"/>
                <a:gd name="T71" fmla="*/ 1885 h 21600"/>
                <a:gd name="T72" fmla="*/ 946 w 21600"/>
                <a:gd name="T73" fmla="*/ 1801 h 21600"/>
                <a:gd name="T74" fmla="*/ 884 w 21600"/>
                <a:gd name="T75" fmla="*/ 1697 h 21600"/>
                <a:gd name="T76" fmla="*/ 842 w 21600"/>
                <a:gd name="T77" fmla="*/ 1593 h 21600"/>
                <a:gd name="T78" fmla="*/ 801 w 21600"/>
                <a:gd name="T79" fmla="*/ 1488 h 21600"/>
                <a:gd name="T80" fmla="*/ 780 w 21600"/>
                <a:gd name="T81" fmla="*/ 1384 h 21600"/>
                <a:gd name="T82" fmla="*/ 780 w 21600"/>
                <a:gd name="T83" fmla="*/ 1280 h 21600"/>
                <a:gd name="T84" fmla="*/ 780 w 21600"/>
                <a:gd name="T85" fmla="*/ 1176 h 21600"/>
                <a:gd name="T86" fmla="*/ 780 w 21600"/>
                <a:gd name="T87" fmla="*/ 1071 h 21600"/>
                <a:gd name="T88" fmla="*/ 759 w 21600"/>
                <a:gd name="T89" fmla="*/ 967 h 21600"/>
                <a:gd name="T90" fmla="*/ 655 w 21600"/>
                <a:gd name="T91" fmla="*/ 884 h 21600"/>
                <a:gd name="T92" fmla="*/ 550 w 21600"/>
                <a:gd name="T93" fmla="*/ 821 h 21600"/>
                <a:gd name="T94" fmla="*/ 446 w 21600"/>
                <a:gd name="T95" fmla="*/ 800 h 21600"/>
                <a:gd name="T96" fmla="*/ 342 w 21600"/>
                <a:gd name="T97" fmla="*/ 800 h 21600"/>
                <a:gd name="T98" fmla="*/ 238 w 21600"/>
                <a:gd name="T99" fmla="*/ 800 h 21600"/>
                <a:gd name="T100" fmla="*/ 133 w 21600"/>
                <a:gd name="T101" fmla="*/ 717 h 21600"/>
                <a:gd name="T102" fmla="*/ 71 w 21600"/>
                <a:gd name="T103" fmla="*/ 613 h 2160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1600" h="21600">
                  <a:moveTo>
                    <a:pt x="1775" y="7665"/>
                  </a:moveTo>
                  <a:cubicBezTo>
                    <a:pt x="1508" y="7552"/>
                    <a:pt x="720" y="7336"/>
                    <a:pt x="387" y="6961"/>
                  </a:cubicBezTo>
                  <a:cubicBezTo>
                    <a:pt x="53" y="6586"/>
                    <a:pt x="160" y="6257"/>
                    <a:pt x="106" y="5780"/>
                  </a:cubicBezTo>
                  <a:cubicBezTo>
                    <a:pt x="53" y="5303"/>
                    <a:pt x="106" y="5064"/>
                    <a:pt x="106" y="4588"/>
                  </a:cubicBezTo>
                  <a:cubicBezTo>
                    <a:pt x="106" y="4111"/>
                    <a:pt x="0" y="3883"/>
                    <a:pt x="106" y="3406"/>
                  </a:cubicBezTo>
                  <a:cubicBezTo>
                    <a:pt x="213" y="2929"/>
                    <a:pt x="280" y="2600"/>
                    <a:pt x="667" y="2225"/>
                  </a:cubicBezTo>
                  <a:cubicBezTo>
                    <a:pt x="1054" y="1851"/>
                    <a:pt x="1441" y="1748"/>
                    <a:pt x="2055" y="1510"/>
                  </a:cubicBezTo>
                  <a:cubicBezTo>
                    <a:pt x="2669" y="1271"/>
                    <a:pt x="3110" y="1237"/>
                    <a:pt x="3724" y="1044"/>
                  </a:cubicBezTo>
                  <a:cubicBezTo>
                    <a:pt x="4338" y="851"/>
                    <a:pt x="4565" y="760"/>
                    <a:pt x="5126" y="567"/>
                  </a:cubicBezTo>
                  <a:cubicBezTo>
                    <a:pt x="5687" y="374"/>
                    <a:pt x="5954" y="181"/>
                    <a:pt x="6514" y="90"/>
                  </a:cubicBezTo>
                  <a:cubicBezTo>
                    <a:pt x="7075" y="0"/>
                    <a:pt x="7342" y="45"/>
                    <a:pt x="7903" y="90"/>
                  </a:cubicBezTo>
                  <a:cubicBezTo>
                    <a:pt x="8463" y="136"/>
                    <a:pt x="8730" y="238"/>
                    <a:pt x="9291" y="329"/>
                  </a:cubicBezTo>
                  <a:cubicBezTo>
                    <a:pt x="9852" y="420"/>
                    <a:pt x="10132" y="420"/>
                    <a:pt x="10693" y="567"/>
                  </a:cubicBezTo>
                  <a:cubicBezTo>
                    <a:pt x="11253" y="715"/>
                    <a:pt x="11520" y="908"/>
                    <a:pt x="12081" y="1044"/>
                  </a:cubicBezTo>
                  <a:cubicBezTo>
                    <a:pt x="12642" y="1181"/>
                    <a:pt x="12909" y="1078"/>
                    <a:pt x="13469" y="1271"/>
                  </a:cubicBezTo>
                  <a:cubicBezTo>
                    <a:pt x="14030" y="1464"/>
                    <a:pt x="14297" y="1748"/>
                    <a:pt x="14858" y="1987"/>
                  </a:cubicBezTo>
                  <a:cubicBezTo>
                    <a:pt x="15419" y="2225"/>
                    <a:pt x="15699" y="2225"/>
                    <a:pt x="16260" y="2464"/>
                  </a:cubicBezTo>
                  <a:cubicBezTo>
                    <a:pt x="16820" y="2702"/>
                    <a:pt x="17087" y="2839"/>
                    <a:pt x="17648" y="3168"/>
                  </a:cubicBezTo>
                  <a:cubicBezTo>
                    <a:pt x="18209" y="3497"/>
                    <a:pt x="18596" y="3690"/>
                    <a:pt x="19036" y="4122"/>
                  </a:cubicBezTo>
                  <a:cubicBezTo>
                    <a:pt x="19477" y="4553"/>
                    <a:pt x="19597" y="4826"/>
                    <a:pt x="19877" y="5303"/>
                  </a:cubicBezTo>
                  <a:cubicBezTo>
                    <a:pt x="20158" y="5780"/>
                    <a:pt x="20198" y="6007"/>
                    <a:pt x="20425" y="6484"/>
                  </a:cubicBezTo>
                  <a:cubicBezTo>
                    <a:pt x="20652" y="6961"/>
                    <a:pt x="20812" y="7143"/>
                    <a:pt x="20985" y="7665"/>
                  </a:cubicBezTo>
                  <a:cubicBezTo>
                    <a:pt x="21159" y="8188"/>
                    <a:pt x="21159" y="8562"/>
                    <a:pt x="21266" y="9085"/>
                  </a:cubicBezTo>
                  <a:cubicBezTo>
                    <a:pt x="21373" y="9607"/>
                    <a:pt x="21493" y="9800"/>
                    <a:pt x="21546" y="10277"/>
                  </a:cubicBezTo>
                  <a:cubicBezTo>
                    <a:pt x="21600" y="10754"/>
                    <a:pt x="21546" y="10981"/>
                    <a:pt x="21546" y="11458"/>
                  </a:cubicBezTo>
                  <a:cubicBezTo>
                    <a:pt x="21546" y="11935"/>
                    <a:pt x="21546" y="12162"/>
                    <a:pt x="21546" y="12639"/>
                  </a:cubicBezTo>
                  <a:cubicBezTo>
                    <a:pt x="21546" y="13116"/>
                    <a:pt x="21546" y="13343"/>
                    <a:pt x="21546" y="13820"/>
                  </a:cubicBezTo>
                  <a:cubicBezTo>
                    <a:pt x="21546" y="14297"/>
                    <a:pt x="21546" y="14536"/>
                    <a:pt x="21546" y="15013"/>
                  </a:cubicBezTo>
                  <a:cubicBezTo>
                    <a:pt x="21546" y="15490"/>
                    <a:pt x="21600" y="15717"/>
                    <a:pt x="21546" y="16194"/>
                  </a:cubicBezTo>
                  <a:cubicBezTo>
                    <a:pt x="21493" y="16671"/>
                    <a:pt x="21439" y="16898"/>
                    <a:pt x="21266" y="17375"/>
                  </a:cubicBezTo>
                  <a:cubicBezTo>
                    <a:pt x="21092" y="17852"/>
                    <a:pt x="21039" y="18079"/>
                    <a:pt x="20705" y="18556"/>
                  </a:cubicBezTo>
                  <a:cubicBezTo>
                    <a:pt x="20371" y="19033"/>
                    <a:pt x="20104" y="19374"/>
                    <a:pt x="19597" y="19748"/>
                  </a:cubicBezTo>
                  <a:cubicBezTo>
                    <a:pt x="19090" y="20123"/>
                    <a:pt x="18756" y="20169"/>
                    <a:pt x="18195" y="20452"/>
                  </a:cubicBezTo>
                  <a:cubicBezTo>
                    <a:pt x="17635" y="20736"/>
                    <a:pt x="17368" y="20975"/>
                    <a:pt x="16807" y="21168"/>
                  </a:cubicBezTo>
                  <a:cubicBezTo>
                    <a:pt x="16246" y="21361"/>
                    <a:pt x="15979" y="21361"/>
                    <a:pt x="15419" y="21406"/>
                  </a:cubicBezTo>
                  <a:cubicBezTo>
                    <a:pt x="14858" y="21452"/>
                    <a:pt x="14591" y="21600"/>
                    <a:pt x="14030" y="21406"/>
                  </a:cubicBezTo>
                  <a:cubicBezTo>
                    <a:pt x="13469" y="21213"/>
                    <a:pt x="13069" y="20884"/>
                    <a:pt x="12628" y="20452"/>
                  </a:cubicBezTo>
                  <a:cubicBezTo>
                    <a:pt x="12188" y="20021"/>
                    <a:pt x="12081" y="19748"/>
                    <a:pt x="11801" y="19271"/>
                  </a:cubicBezTo>
                  <a:cubicBezTo>
                    <a:pt x="11520" y="18794"/>
                    <a:pt x="11467" y="18567"/>
                    <a:pt x="11240" y="18090"/>
                  </a:cubicBezTo>
                  <a:cubicBezTo>
                    <a:pt x="11013" y="17613"/>
                    <a:pt x="10853" y="17375"/>
                    <a:pt x="10693" y="16898"/>
                  </a:cubicBezTo>
                  <a:cubicBezTo>
                    <a:pt x="10533" y="16421"/>
                    <a:pt x="10466" y="16194"/>
                    <a:pt x="10412" y="15717"/>
                  </a:cubicBezTo>
                  <a:cubicBezTo>
                    <a:pt x="10359" y="15240"/>
                    <a:pt x="10412" y="15013"/>
                    <a:pt x="10412" y="14536"/>
                  </a:cubicBezTo>
                  <a:cubicBezTo>
                    <a:pt x="10412" y="14059"/>
                    <a:pt x="10412" y="13832"/>
                    <a:pt x="10412" y="13355"/>
                  </a:cubicBezTo>
                  <a:cubicBezTo>
                    <a:pt x="10412" y="12878"/>
                    <a:pt x="10466" y="12639"/>
                    <a:pt x="10412" y="12162"/>
                  </a:cubicBezTo>
                  <a:cubicBezTo>
                    <a:pt x="10359" y="11685"/>
                    <a:pt x="10466" y="11401"/>
                    <a:pt x="10132" y="10981"/>
                  </a:cubicBezTo>
                  <a:cubicBezTo>
                    <a:pt x="9798" y="10561"/>
                    <a:pt x="9304" y="10368"/>
                    <a:pt x="8744" y="10039"/>
                  </a:cubicBezTo>
                  <a:cubicBezTo>
                    <a:pt x="8183" y="9709"/>
                    <a:pt x="7903" y="9516"/>
                    <a:pt x="7342" y="9323"/>
                  </a:cubicBezTo>
                  <a:cubicBezTo>
                    <a:pt x="6781" y="9130"/>
                    <a:pt x="6514" y="9130"/>
                    <a:pt x="5954" y="9085"/>
                  </a:cubicBezTo>
                  <a:cubicBezTo>
                    <a:pt x="5393" y="9039"/>
                    <a:pt x="5126" y="9085"/>
                    <a:pt x="4565" y="9085"/>
                  </a:cubicBezTo>
                  <a:cubicBezTo>
                    <a:pt x="4004" y="9085"/>
                    <a:pt x="3737" y="9278"/>
                    <a:pt x="3177" y="9085"/>
                  </a:cubicBezTo>
                  <a:cubicBezTo>
                    <a:pt x="2616" y="8892"/>
                    <a:pt x="2216" y="8562"/>
                    <a:pt x="1775" y="8142"/>
                  </a:cubicBezTo>
                  <a:cubicBezTo>
                    <a:pt x="1334" y="7722"/>
                    <a:pt x="1081" y="7177"/>
                    <a:pt x="947" y="6961"/>
                  </a:cubicBezTo>
                </a:path>
              </a:pathLst>
            </a:custGeom>
            <a:noFill/>
            <a:ln w="9525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endParaRPr lang="zh-CN" altLang="en-US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3319" name="直接连接符 15"/>
          <p:cNvSpPr>
            <a:spLocks noChangeShapeType="1"/>
          </p:cNvSpPr>
          <p:nvPr/>
        </p:nvSpPr>
        <p:spPr bwMode="auto">
          <a:xfrm flipH="1" flipV="1">
            <a:off x="6219825" y="2349500"/>
            <a:ext cx="7938" cy="28797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en-US" smtClean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3320" name="Group 15"/>
          <p:cNvGrpSpPr>
            <a:grpSpLocks/>
          </p:cNvGrpSpPr>
          <p:nvPr/>
        </p:nvGrpSpPr>
        <p:grpSpPr bwMode="auto">
          <a:xfrm>
            <a:off x="5076825" y="2205038"/>
            <a:ext cx="2735263" cy="2665412"/>
            <a:chOff x="0" y="0"/>
            <a:chExt cx="4308" cy="4196"/>
          </a:xfrm>
        </p:grpSpPr>
        <p:sp>
          <p:nvSpPr>
            <p:cNvPr id="13327" name="自由曲线 1123"/>
            <p:cNvSpPr>
              <a:spLocks/>
            </p:cNvSpPr>
            <p:nvPr/>
          </p:nvSpPr>
          <p:spPr bwMode="auto">
            <a:xfrm>
              <a:off x="1662" y="572"/>
              <a:ext cx="1355" cy="3548"/>
            </a:xfrm>
            <a:custGeom>
              <a:avLst/>
              <a:gdLst>
                <a:gd name="T0" fmla="*/ 713 w 21600"/>
                <a:gd name="T1" fmla="*/ 3544 h 21600"/>
                <a:gd name="T2" fmla="*/ 921 w 21600"/>
                <a:gd name="T3" fmla="*/ 3461 h 21600"/>
                <a:gd name="T4" fmla="*/ 1130 w 21600"/>
                <a:gd name="T5" fmla="*/ 3377 h 21600"/>
                <a:gd name="T6" fmla="*/ 1276 w 21600"/>
                <a:gd name="T7" fmla="*/ 3211 h 21600"/>
                <a:gd name="T8" fmla="*/ 1276 w 21600"/>
                <a:gd name="T9" fmla="*/ 3002 h 21600"/>
                <a:gd name="T10" fmla="*/ 1067 w 21600"/>
                <a:gd name="T11" fmla="*/ 2898 h 21600"/>
                <a:gd name="T12" fmla="*/ 838 w 21600"/>
                <a:gd name="T13" fmla="*/ 2877 h 21600"/>
                <a:gd name="T14" fmla="*/ 609 w 21600"/>
                <a:gd name="T15" fmla="*/ 2898 h 21600"/>
                <a:gd name="T16" fmla="*/ 400 w 21600"/>
                <a:gd name="T17" fmla="*/ 2856 h 21600"/>
                <a:gd name="T18" fmla="*/ 192 w 21600"/>
                <a:gd name="T19" fmla="*/ 2835 h 21600"/>
                <a:gd name="T20" fmla="*/ 67 w 21600"/>
                <a:gd name="T21" fmla="*/ 2710 h 21600"/>
                <a:gd name="T22" fmla="*/ 275 w 21600"/>
                <a:gd name="T23" fmla="*/ 2648 h 21600"/>
                <a:gd name="T24" fmla="*/ 484 w 21600"/>
                <a:gd name="T25" fmla="*/ 2627 h 21600"/>
                <a:gd name="T26" fmla="*/ 692 w 21600"/>
                <a:gd name="T27" fmla="*/ 2606 h 21600"/>
                <a:gd name="T28" fmla="*/ 901 w 21600"/>
                <a:gd name="T29" fmla="*/ 2564 h 21600"/>
                <a:gd name="T30" fmla="*/ 1109 w 21600"/>
                <a:gd name="T31" fmla="*/ 2481 h 21600"/>
                <a:gd name="T32" fmla="*/ 1276 w 21600"/>
                <a:gd name="T33" fmla="*/ 2314 h 21600"/>
                <a:gd name="T34" fmla="*/ 1318 w 21600"/>
                <a:gd name="T35" fmla="*/ 2106 h 21600"/>
                <a:gd name="T36" fmla="*/ 1193 w 21600"/>
                <a:gd name="T37" fmla="*/ 1960 h 21600"/>
                <a:gd name="T38" fmla="*/ 984 w 21600"/>
                <a:gd name="T39" fmla="*/ 1897 h 21600"/>
                <a:gd name="T40" fmla="*/ 776 w 21600"/>
                <a:gd name="T41" fmla="*/ 1918 h 21600"/>
                <a:gd name="T42" fmla="*/ 567 w 21600"/>
                <a:gd name="T43" fmla="*/ 1939 h 21600"/>
                <a:gd name="T44" fmla="*/ 359 w 21600"/>
                <a:gd name="T45" fmla="*/ 1960 h 21600"/>
                <a:gd name="T46" fmla="*/ 129 w 21600"/>
                <a:gd name="T47" fmla="*/ 1960 h 21600"/>
                <a:gd name="T48" fmla="*/ 4 w 21600"/>
                <a:gd name="T49" fmla="*/ 1855 h 21600"/>
                <a:gd name="T50" fmla="*/ 150 w 21600"/>
                <a:gd name="T51" fmla="*/ 1751 h 21600"/>
                <a:gd name="T52" fmla="*/ 359 w 21600"/>
                <a:gd name="T53" fmla="*/ 1730 h 21600"/>
                <a:gd name="T54" fmla="*/ 567 w 21600"/>
                <a:gd name="T55" fmla="*/ 1689 h 21600"/>
                <a:gd name="T56" fmla="*/ 776 w 21600"/>
                <a:gd name="T57" fmla="*/ 1668 h 21600"/>
                <a:gd name="T58" fmla="*/ 984 w 21600"/>
                <a:gd name="T59" fmla="*/ 1605 h 21600"/>
                <a:gd name="T60" fmla="*/ 1193 w 21600"/>
                <a:gd name="T61" fmla="*/ 1480 h 21600"/>
                <a:gd name="T62" fmla="*/ 1318 w 21600"/>
                <a:gd name="T63" fmla="*/ 1293 h 21600"/>
                <a:gd name="T64" fmla="*/ 1276 w 21600"/>
                <a:gd name="T65" fmla="*/ 1084 h 21600"/>
                <a:gd name="T66" fmla="*/ 1067 w 21600"/>
                <a:gd name="T67" fmla="*/ 1022 h 21600"/>
                <a:gd name="T68" fmla="*/ 859 w 21600"/>
                <a:gd name="T69" fmla="*/ 1022 h 21600"/>
                <a:gd name="T70" fmla="*/ 650 w 21600"/>
                <a:gd name="T71" fmla="*/ 1022 h 21600"/>
                <a:gd name="T72" fmla="*/ 442 w 21600"/>
                <a:gd name="T73" fmla="*/ 1042 h 21600"/>
                <a:gd name="T74" fmla="*/ 233 w 21600"/>
                <a:gd name="T75" fmla="*/ 1063 h 21600"/>
                <a:gd name="T76" fmla="*/ 25 w 21600"/>
                <a:gd name="T77" fmla="*/ 1001 h 21600"/>
                <a:gd name="T78" fmla="*/ 192 w 21600"/>
                <a:gd name="T79" fmla="*/ 855 h 21600"/>
                <a:gd name="T80" fmla="*/ 400 w 21600"/>
                <a:gd name="T81" fmla="*/ 792 h 21600"/>
                <a:gd name="T82" fmla="*/ 609 w 21600"/>
                <a:gd name="T83" fmla="*/ 750 h 21600"/>
                <a:gd name="T84" fmla="*/ 817 w 21600"/>
                <a:gd name="T85" fmla="*/ 709 h 21600"/>
                <a:gd name="T86" fmla="*/ 1026 w 21600"/>
                <a:gd name="T87" fmla="*/ 688 h 21600"/>
                <a:gd name="T88" fmla="*/ 1234 w 21600"/>
                <a:gd name="T89" fmla="*/ 563 h 21600"/>
                <a:gd name="T90" fmla="*/ 1318 w 21600"/>
                <a:gd name="T91" fmla="*/ 354 h 21600"/>
                <a:gd name="T92" fmla="*/ 1234 w 21600"/>
                <a:gd name="T93" fmla="*/ 188 h 21600"/>
                <a:gd name="T94" fmla="*/ 1026 w 21600"/>
                <a:gd name="T95" fmla="*/ 104 h 21600"/>
                <a:gd name="T96" fmla="*/ 817 w 21600"/>
                <a:gd name="T97" fmla="*/ 42 h 21600"/>
                <a:gd name="T98" fmla="*/ 609 w 21600"/>
                <a:gd name="T99" fmla="*/ 21 h 21600"/>
                <a:gd name="T100" fmla="*/ 400 w 21600"/>
                <a:gd name="T101" fmla="*/ 21 h 21600"/>
                <a:gd name="T102" fmla="*/ 171 w 21600"/>
                <a:gd name="T103" fmla="*/ 62 h 2160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1600" h="21600">
                  <a:moveTo>
                    <a:pt x="9708" y="21575"/>
                  </a:moveTo>
                  <a:cubicBezTo>
                    <a:pt x="10010" y="21575"/>
                    <a:pt x="10696" y="21600"/>
                    <a:pt x="11365" y="21575"/>
                  </a:cubicBezTo>
                  <a:cubicBezTo>
                    <a:pt x="12035" y="21551"/>
                    <a:pt x="12354" y="21551"/>
                    <a:pt x="13023" y="21447"/>
                  </a:cubicBezTo>
                  <a:cubicBezTo>
                    <a:pt x="13693" y="21344"/>
                    <a:pt x="14012" y="21198"/>
                    <a:pt x="14681" y="21070"/>
                  </a:cubicBezTo>
                  <a:cubicBezTo>
                    <a:pt x="15351" y="20942"/>
                    <a:pt x="15685" y="20918"/>
                    <a:pt x="16355" y="20814"/>
                  </a:cubicBezTo>
                  <a:cubicBezTo>
                    <a:pt x="17024" y="20711"/>
                    <a:pt x="17343" y="20686"/>
                    <a:pt x="18013" y="20558"/>
                  </a:cubicBezTo>
                  <a:cubicBezTo>
                    <a:pt x="18682" y="20431"/>
                    <a:pt x="19208" y="20382"/>
                    <a:pt x="19671" y="20181"/>
                  </a:cubicBezTo>
                  <a:cubicBezTo>
                    <a:pt x="20133" y="19980"/>
                    <a:pt x="20213" y="19804"/>
                    <a:pt x="20340" y="19548"/>
                  </a:cubicBezTo>
                  <a:cubicBezTo>
                    <a:pt x="20468" y="19292"/>
                    <a:pt x="20340" y="19164"/>
                    <a:pt x="20340" y="18909"/>
                  </a:cubicBezTo>
                  <a:cubicBezTo>
                    <a:pt x="20340" y="18653"/>
                    <a:pt x="20675" y="18501"/>
                    <a:pt x="20340" y="18275"/>
                  </a:cubicBezTo>
                  <a:cubicBezTo>
                    <a:pt x="20005" y="18050"/>
                    <a:pt x="19352" y="17898"/>
                    <a:pt x="18682" y="17770"/>
                  </a:cubicBezTo>
                  <a:cubicBezTo>
                    <a:pt x="18013" y="17642"/>
                    <a:pt x="17678" y="17746"/>
                    <a:pt x="17009" y="17642"/>
                  </a:cubicBezTo>
                  <a:cubicBezTo>
                    <a:pt x="16339" y="17539"/>
                    <a:pt x="16084" y="17283"/>
                    <a:pt x="15351" y="17259"/>
                  </a:cubicBezTo>
                  <a:cubicBezTo>
                    <a:pt x="14617" y="17234"/>
                    <a:pt x="14091" y="17435"/>
                    <a:pt x="13358" y="17514"/>
                  </a:cubicBezTo>
                  <a:cubicBezTo>
                    <a:pt x="12625" y="17594"/>
                    <a:pt x="12433" y="17618"/>
                    <a:pt x="11700" y="17642"/>
                  </a:cubicBezTo>
                  <a:cubicBezTo>
                    <a:pt x="10967" y="17667"/>
                    <a:pt x="10441" y="17642"/>
                    <a:pt x="9708" y="17642"/>
                  </a:cubicBezTo>
                  <a:cubicBezTo>
                    <a:pt x="8974" y="17642"/>
                    <a:pt x="8719" y="17691"/>
                    <a:pt x="8050" y="17642"/>
                  </a:cubicBezTo>
                  <a:cubicBezTo>
                    <a:pt x="7380" y="17594"/>
                    <a:pt x="7045" y="17466"/>
                    <a:pt x="6376" y="17387"/>
                  </a:cubicBezTo>
                  <a:cubicBezTo>
                    <a:pt x="5706" y="17308"/>
                    <a:pt x="5388" y="17283"/>
                    <a:pt x="4718" y="17259"/>
                  </a:cubicBezTo>
                  <a:cubicBezTo>
                    <a:pt x="4049" y="17234"/>
                    <a:pt x="3730" y="17283"/>
                    <a:pt x="3060" y="17259"/>
                  </a:cubicBezTo>
                  <a:cubicBezTo>
                    <a:pt x="2391" y="17234"/>
                    <a:pt x="1801" y="17289"/>
                    <a:pt x="1402" y="17137"/>
                  </a:cubicBezTo>
                  <a:cubicBezTo>
                    <a:pt x="1004" y="16985"/>
                    <a:pt x="797" y="16699"/>
                    <a:pt x="1068" y="16498"/>
                  </a:cubicBezTo>
                  <a:cubicBezTo>
                    <a:pt x="1339" y="16297"/>
                    <a:pt x="2056" y="16193"/>
                    <a:pt x="2725" y="16120"/>
                  </a:cubicBezTo>
                  <a:cubicBezTo>
                    <a:pt x="3395" y="16047"/>
                    <a:pt x="3714" y="16120"/>
                    <a:pt x="4383" y="16120"/>
                  </a:cubicBezTo>
                  <a:cubicBezTo>
                    <a:pt x="5053" y="16120"/>
                    <a:pt x="5372" y="16145"/>
                    <a:pt x="6041" y="16120"/>
                  </a:cubicBezTo>
                  <a:cubicBezTo>
                    <a:pt x="6711" y="16096"/>
                    <a:pt x="7045" y="16017"/>
                    <a:pt x="7715" y="15993"/>
                  </a:cubicBezTo>
                  <a:cubicBezTo>
                    <a:pt x="8384" y="15968"/>
                    <a:pt x="8703" y="16017"/>
                    <a:pt x="9373" y="15993"/>
                  </a:cubicBezTo>
                  <a:cubicBezTo>
                    <a:pt x="10042" y="15968"/>
                    <a:pt x="10361" y="15944"/>
                    <a:pt x="11031" y="15865"/>
                  </a:cubicBezTo>
                  <a:cubicBezTo>
                    <a:pt x="11700" y="15786"/>
                    <a:pt x="12019" y="15658"/>
                    <a:pt x="12689" y="15609"/>
                  </a:cubicBezTo>
                  <a:cubicBezTo>
                    <a:pt x="13358" y="15560"/>
                    <a:pt x="13693" y="15658"/>
                    <a:pt x="14362" y="15609"/>
                  </a:cubicBezTo>
                  <a:cubicBezTo>
                    <a:pt x="15032" y="15560"/>
                    <a:pt x="15351" y="15463"/>
                    <a:pt x="16020" y="15359"/>
                  </a:cubicBezTo>
                  <a:cubicBezTo>
                    <a:pt x="16690" y="15256"/>
                    <a:pt x="17009" y="15232"/>
                    <a:pt x="17678" y="15104"/>
                  </a:cubicBezTo>
                  <a:cubicBezTo>
                    <a:pt x="18348" y="14976"/>
                    <a:pt x="18810" y="14921"/>
                    <a:pt x="19336" y="14720"/>
                  </a:cubicBezTo>
                  <a:cubicBezTo>
                    <a:pt x="19862" y="14519"/>
                    <a:pt x="20005" y="14343"/>
                    <a:pt x="20340" y="14087"/>
                  </a:cubicBezTo>
                  <a:cubicBezTo>
                    <a:pt x="20675" y="13831"/>
                    <a:pt x="20882" y="13710"/>
                    <a:pt x="21010" y="13454"/>
                  </a:cubicBezTo>
                  <a:cubicBezTo>
                    <a:pt x="21137" y="13198"/>
                    <a:pt x="21073" y="13076"/>
                    <a:pt x="21010" y="12821"/>
                  </a:cubicBezTo>
                  <a:cubicBezTo>
                    <a:pt x="20946" y="12565"/>
                    <a:pt x="21073" y="12358"/>
                    <a:pt x="20675" y="12181"/>
                  </a:cubicBezTo>
                  <a:cubicBezTo>
                    <a:pt x="20276" y="12005"/>
                    <a:pt x="19687" y="12005"/>
                    <a:pt x="19017" y="11932"/>
                  </a:cubicBezTo>
                  <a:cubicBezTo>
                    <a:pt x="18348" y="11859"/>
                    <a:pt x="18013" y="11883"/>
                    <a:pt x="17343" y="11804"/>
                  </a:cubicBezTo>
                  <a:cubicBezTo>
                    <a:pt x="16674" y="11725"/>
                    <a:pt x="16355" y="11597"/>
                    <a:pt x="15685" y="11548"/>
                  </a:cubicBezTo>
                  <a:cubicBezTo>
                    <a:pt x="15016" y="11500"/>
                    <a:pt x="14697" y="11524"/>
                    <a:pt x="14028" y="11548"/>
                  </a:cubicBezTo>
                  <a:cubicBezTo>
                    <a:pt x="13358" y="11573"/>
                    <a:pt x="13039" y="11627"/>
                    <a:pt x="12370" y="11676"/>
                  </a:cubicBezTo>
                  <a:cubicBezTo>
                    <a:pt x="11700" y="11725"/>
                    <a:pt x="11365" y="11780"/>
                    <a:pt x="10696" y="11804"/>
                  </a:cubicBezTo>
                  <a:cubicBezTo>
                    <a:pt x="10026" y="11828"/>
                    <a:pt x="9708" y="11780"/>
                    <a:pt x="9038" y="11804"/>
                  </a:cubicBezTo>
                  <a:cubicBezTo>
                    <a:pt x="8369" y="11828"/>
                    <a:pt x="8050" y="11908"/>
                    <a:pt x="7380" y="11932"/>
                  </a:cubicBezTo>
                  <a:cubicBezTo>
                    <a:pt x="6711" y="11956"/>
                    <a:pt x="6392" y="11932"/>
                    <a:pt x="5722" y="11932"/>
                  </a:cubicBezTo>
                  <a:cubicBezTo>
                    <a:pt x="5053" y="11932"/>
                    <a:pt x="4782" y="11932"/>
                    <a:pt x="4049" y="11932"/>
                  </a:cubicBezTo>
                  <a:cubicBezTo>
                    <a:pt x="3315" y="11932"/>
                    <a:pt x="2789" y="11932"/>
                    <a:pt x="2056" y="11932"/>
                  </a:cubicBezTo>
                  <a:cubicBezTo>
                    <a:pt x="1323" y="11932"/>
                    <a:pt x="797" y="12060"/>
                    <a:pt x="398" y="11932"/>
                  </a:cubicBezTo>
                  <a:cubicBezTo>
                    <a:pt x="0" y="11804"/>
                    <a:pt x="0" y="11548"/>
                    <a:pt x="63" y="11293"/>
                  </a:cubicBezTo>
                  <a:cubicBezTo>
                    <a:pt x="127" y="11037"/>
                    <a:pt x="270" y="10787"/>
                    <a:pt x="733" y="10659"/>
                  </a:cubicBezTo>
                  <a:cubicBezTo>
                    <a:pt x="1195" y="10532"/>
                    <a:pt x="1721" y="10684"/>
                    <a:pt x="2391" y="10659"/>
                  </a:cubicBezTo>
                  <a:cubicBezTo>
                    <a:pt x="3060" y="10635"/>
                    <a:pt x="3379" y="10556"/>
                    <a:pt x="4049" y="10532"/>
                  </a:cubicBezTo>
                  <a:cubicBezTo>
                    <a:pt x="4718" y="10507"/>
                    <a:pt x="5053" y="10556"/>
                    <a:pt x="5722" y="10532"/>
                  </a:cubicBezTo>
                  <a:cubicBezTo>
                    <a:pt x="6392" y="10507"/>
                    <a:pt x="6711" y="10459"/>
                    <a:pt x="7380" y="10410"/>
                  </a:cubicBezTo>
                  <a:cubicBezTo>
                    <a:pt x="8050" y="10361"/>
                    <a:pt x="8369" y="10331"/>
                    <a:pt x="9038" y="10282"/>
                  </a:cubicBezTo>
                  <a:cubicBezTo>
                    <a:pt x="9708" y="10233"/>
                    <a:pt x="10026" y="10179"/>
                    <a:pt x="10696" y="10154"/>
                  </a:cubicBezTo>
                  <a:cubicBezTo>
                    <a:pt x="11365" y="10130"/>
                    <a:pt x="11700" y="10179"/>
                    <a:pt x="12370" y="10154"/>
                  </a:cubicBezTo>
                  <a:cubicBezTo>
                    <a:pt x="13039" y="10130"/>
                    <a:pt x="13358" y="10105"/>
                    <a:pt x="14028" y="10026"/>
                  </a:cubicBezTo>
                  <a:cubicBezTo>
                    <a:pt x="14697" y="9947"/>
                    <a:pt x="15016" y="9898"/>
                    <a:pt x="15685" y="9771"/>
                  </a:cubicBezTo>
                  <a:cubicBezTo>
                    <a:pt x="16355" y="9643"/>
                    <a:pt x="16674" y="9545"/>
                    <a:pt x="17343" y="9393"/>
                  </a:cubicBezTo>
                  <a:cubicBezTo>
                    <a:pt x="18013" y="9241"/>
                    <a:pt x="18348" y="9186"/>
                    <a:pt x="19017" y="9010"/>
                  </a:cubicBezTo>
                  <a:cubicBezTo>
                    <a:pt x="19687" y="8833"/>
                    <a:pt x="20276" y="8730"/>
                    <a:pt x="20675" y="8504"/>
                  </a:cubicBezTo>
                  <a:cubicBezTo>
                    <a:pt x="21073" y="8279"/>
                    <a:pt x="20882" y="8127"/>
                    <a:pt x="21010" y="7871"/>
                  </a:cubicBezTo>
                  <a:cubicBezTo>
                    <a:pt x="21137" y="7616"/>
                    <a:pt x="21456" y="7488"/>
                    <a:pt x="21329" y="7232"/>
                  </a:cubicBezTo>
                  <a:cubicBezTo>
                    <a:pt x="21201" y="6976"/>
                    <a:pt x="20866" y="6751"/>
                    <a:pt x="20340" y="6599"/>
                  </a:cubicBezTo>
                  <a:cubicBezTo>
                    <a:pt x="19814" y="6447"/>
                    <a:pt x="19352" y="6544"/>
                    <a:pt x="18682" y="6471"/>
                  </a:cubicBezTo>
                  <a:cubicBezTo>
                    <a:pt x="18013" y="6398"/>
                    <a:pt x="17678" y="6270"/>
                    <a:pt x="17009" y="6221"/>
                  </a:cubicBezTo>
                  <a:cubicBezTo>
                    <a:pt x="16339" y="6173"/>
                    <a:pt x="16020" y="6221"/>
                    <a:pt x="15351" y="6221"/>
                  </a:cubicBezTo>
                  <a:cubicBezTo>
                    <a:pt x="14681" y="6221"/>
                    <a:pt x="14362" y="6221"/>
                    <a:pt x="13693" y="6221"/>
                  </a:cubicBezTo>
                  <a:cubicBezTo>
                    <a:pt x="13023" y="6221"/>
                    <a:pt x="12704" y="6221"/>
                    <a:pt x="12035" y="6221"/>
                  </a:cubicBezTo>
                  <a:cubicBezTo>
                    <a:pt x="11365" y="6221"/>
                    <a:pt x="11031" y="6221"/>
                    <a:pt x="10361" y="6221"/>
                  </a:cubicBezTo>
                  <a:cubicBezTo>
                    <a:pt x="9692" y="6221"/>
                    <a:pt x="9373" y="6197"/>
                    <a:pt x="8703" y="6221"/>
                  </a:cubicBezTo>
                  <a:cubicBezTo>
                    <a:pt x="8034" y="6246"/>
                    <a:pt x="7715" y="6294"/>
                    <a:pt x="7045" y="6343"/>
                  </a:cubicBezTo>
                  <a:cubicBezTo>
                    <a:pt x="6376" y="6392"/>
                    <a:pt x="6057" y="6447"/>
                    <a:pt x="5388" y="6471"/>
                  </a:cubicBezTo>
                  <a:cubicBezTo>
                    <a:pt x="4718" y="6495"/>
                    <a:pt x="4383" y="6495"/>
                    <a:pt x="3714" y="6471"/>
                  </a:cubicBezTo>
                  <a:cubicBezTo>
                    <a:pt x="3044" y="6447"/>
                    <a:pt x="2725" y="6416"/>
                    <a:pt x="2056" y="6343"/>
                  </a:cubicBezTo>
                  <a:cubicBezTo>
                    <a:pt x="1386" y="6270"/>
                    <a:pt x="526" y="6270"/>
                    <a:pt x="398" y="6094"/>
                  </a:cubicBezTo>
                  <a:cubicBezTo>
                    <a:pt x="270" y="5917"/>
                    <a:pt x="876" y="5631"/>
                    <a:pt x="1402" y="5454"/>
                  </a:cubicBezTo>
                  <a:cubicBezTo>
                    <a:pt x="1928" y="5278"/>
                    <a:pt x="2391" y="5333"/>
                    <a:pt x="3060" y="5205"/>
                  </a:cubicBezTo>
                  <a:cubicBezTo>
                    <a:pt x="3730" y="5077"/>
                    <a:pt x="4049" y="4900"/>
                    <a:pt x="4718" y="4821"/>
                  </a:cubicBezTo>
                  <a:cubicBezTo>
                    <a:pt x="5388" y="4742"/>
                    <a:pt x="5706" y="4821"/>
                    <a:pt x="6376" y="4821"/>
                  </a:cubicBezTo>
                  <a:cubicBezTo>
                    <a:pt x="7045" y="4821"/>
                    <a:pt x="7380" y="4870"/>
                    <a:pt x="8050" y="4821"/>
                  </a:cubicBezTo>
                  <a:cubicBezTo>
                    <a:pt x="8719" y="4772"/>
                    <a:pt x="9038" y="4639"/>
                    <a:pt x="9708" y="4565"/>
                  </a:cubicBezTo>
                  <a:cubicBezTo>
                    <a:pt x="10377" y="4492"/>
                    <a:pt x="10696" y="4492"/>
                    <a:pt x="11365" y="4444"/>
                  </a:cubicBezTo>
                  <a:cubicBezTo>
                    <a:pt x="12035" y="4395"/>
                    <a:pt x="12354" y="4340"/>
                    <a:pt x="13023" y="4316"/>
                  </a:cubicBezTo>
                  <a:cubicBezTo>
                    <a:pt x="13693" y="4291"/>
                    <a:pt x="14012" y="4340"/>
                    <a:pt x="14681" y="4316"/>
                  </a:cubicBezTo>
                  <a:cubicBezTo>
                    <a:pt x="15351" y="4291"/>
                    <a:pt x="15685" y="4291"/>
                    <a:pt x="16355" y="4188"/>
                  </a:cubicBezTo>
                  <a:cubicBezTo>
                    <a:pt x="17024" y="4085"/>
                    <a:pt x="17343" y="3957"/>
                    <a:pt x="18013" y="3804"/>
                  </a:cubicBezTo>
                  <a:cubicBezTo>
                    <a:pt x="18682" y="3652"/>
                    <a:pt x="19208" y="3628"/>
                    <a:pt x="19671" y="3427"/>
                  </a:cubicBezTo>
                  <a:cubicBezTo>
                    <a:pt x="20133" y="3226"/>
                    <a:pt x="20069" y="3050"/>
                    <a:pt x="20340" y="2794"/>
                  </a:cubicBezTo>
                  <a:cubicBezTo>
                    <a:pt x="20611" y="2538"/>
                    <a:pt x="20818" y="2410"/>
                    <a:pt x="21010" y="2155"/>
                  </a:cubicBezTo>
                  <a:cubicBezTo>
                    <a:pt x="21201" y="1899"/>
                    <a:pt x="21600" y="1722"/>
                    <a:pt x="21329" y="1521"/>
                  </a:cubicBezTo>
                  <a:cubicBezTo>
                    <a:pt x="21058" y="1321"/>
                    <a:pt x="20340" y="1272"/>
                    <a:pt x="19671" y="1144"/>
                  </a:cubicBezTo>
                  <a:cubicBezTo>
                    <a:pt x="19001" y="1016"/>
                    <a:pt x="18682" y="992"/>
                    <a:pt x="18013" y="888"/>
                  </a:cubicBezTo>
                  <a:cubicBezTo>
                    <a:pt x="17343" y="785"/>
                    <a:pt x="17024" y="712"/>
                    <a:pt x="16355" y="633"/>
                  </a:cubicBezTo>
                  <a:cubicBezTo>
                    <a:pt x="15685" y="554"/>
                    <a:pt x="15351" y="578"/>
                    <a:pt x="14681" y="505"/>
                  </a:cubicBezTo>
                  <a:cubicBezTo>
                    <a:pt x="14012" y="432"/>
                    <a:pt x="13693" y="328"/>
                    <a:pt x="13023" y="255"/>
                  </a:cubicBezTo>
                  <a:cubicBezTo>
                    <a:pt x="12354" y="182"/>
                    <a:pt x="12035" y="152"/>
                    <a:pt x="11365" y="127"/>
                  </a:cubicBezTo>
                  <a:cubicBezTo>
                    <a:pt x="10696" y="103"/>
                    <a:pt x="10377" y="152"/>
                    <a:pt x="9708" y="127"/>
                  </a:cubicBezTo>
                  <a:cubicBezTo>
                    <a:pt x="9038" y="103"/>
                    <a:pt x="8719" y="0"/>
                    <a:pt x="8050" y="0"/>
                  </a:cubicBezTo>
                  <a:cubicBezTo>
                    <a:pt x="7380" y="0"/>
                    <a:pt x="7045" y="79"/>
                    <a:pt x="6376" y="127"/>
                  </a:cubicBezTo>
                  <a:cubicBezTo>
                    <a:pt x="5706" y="176"/>
                    <a:pt x="5451" y="206"/>
                    <a:pt x="4718" y="255"/>
                  </a:cubicBezTo>
                  <a:cubicBezTo>
                    <a:pt x="3985" y="304"/>
                    <a:pt x="3092" y="353"/>
                    <a:pt x="2725" y="377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Dot"/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endParaRPr lang="zh-CN" altLang="en-US" smtClean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3328" name="Group 17"/>
            <p:cNvGrpSpPr>
              <a:grpSpLocks/>
            </p:cNvGrpSpPr>
            <p:nvPr/>
          </p:nvGrpSpPr>
          <p:grpSpPr bwMode="auto">
            <a:xfrm>
              <a:off x="0" y="0"/>
              <a:ext cx="4308" cy="4196"/>
              <a:chOff x="0" y="0"/>
              <a:chExt cx="4308" cy="4196"/>
            </a:xfrm>
          </p:grpSpPr>
          <p:sp>
            <p:nvSpPr>
              <p:cNvPr id="13329" name="直接连接符 12"/>
              <p:cNvSpPr>
                <a:spLocks noChangeShapeType="1"/>
              </p:cNvSpPr>
              <p:nvPr/>
            </p:nvSpPr>
            <p:spPr bwMode="auto">
              <a:xfrm flipV="1">
                <a:off x="0" y="2381"/>
                <a:ext cx="4308" cy="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endParaRPr lang="zh-CN" altLang="en-US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3330" name="直接连接符 96"/>
              <p:cNvSpPr>
                <a:spLocks noChangeShapeType="1"/>
              </p:cNvSpPr>
              <p:nvPr/>
            </p:nvSpPr>
            <p:spPr bwMode="auto">
              <a:xfrm flipV="1">
                <a:off x="114" y="1474"/>
                <a:ext cx="4080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bevel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endParaRPr lang="zh-CN" altLang="en-US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3331" name="直接连接符 96"/>
              <p:cNvSpPr>
                <a:spLocks noChangeShapeType="1"/>
              </p:cNvSpPr>
              <p:nvPr/>
            </p:nvSpPr>
            <p:spPr bwMode="auto">
              <a:xfrm flipV="1">
                <a:off x="115" y="3287"/>
                <a:ext cx="3853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endParaRPr lang="zh-CN" altLang="en-US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3332" name="直接连接符 96"/>
              <p:cNvSpPr>
                <a:spLocks noChangeShapeType="1"/>
              </p:cNvSpPr>
              <p:nvPr/>
            </p:nvSpPr>
            <p:spPr bwMode="auto">
              <a:xfrm flipV="1">
                <a:off x="115" y="4194"/>
                <a:ext cx="3853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endParaRPr lang="zh-CN" altLang="en-US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3333" name="直接连接符 96"/>
              <p:cNvSpPr>
                <a:spLocks noChangeShapeType="1"/>
              </p:cNvSpPr>
              <p:nvPr/>
            </p:nvSpPr>
            <p:spPr bwMode="auto">
              <a:xfrm flipV="1">
                <a:off x="0" y="567"/>
                <a:ext cx="4080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</a:pPr>
                <a:endParaRPr lang="zh-CN" altLang="en-US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grpSp>
            <p:nvGrpSpPr>
              <p:cNvPr id="13334" name="Group 23"/>
              <p:cNvGrpSpPr>
                <a:grpSpLocks/>
              </p:cNvGrpSpPr>
              <p:nvPr/>
            </p:nvGrpSpPr>
            <p:grpSpPr bwMode="auto">
              <a:xfrm>
                <a:off x="1588" y="680"/>
                <a:ext cx="1366" cy="622"/>
                <a:chOff x="0" y="0"/>
                <a:chExt cx="1366" cy="622"/>
              </a:xfrm>
            </p:grpSpPr>
            <p:grpSp>
              <p:nvGrpSpPr>
                <p:cNvPr id="13354" name="Group 24"/>
                <p:cNvGrpSpPr>
                  <a:grpSpLocks/>
                </p:cNvGrpSpPr>
                <p:nvPr/>
              </p:nvGrpSpPr>
              <p:grpSpPr bwMode="auto">
                <a:xfrm rot="-1200000">
                  <a:off x="453" y="0"/>
                  <a:ext cx="120" cy="227"/>
                  <a:chOff x="0" y="0"/>
                  <a:chExt cx="226" cy="339"/>
                </a:xfrm>
              </p:grpSpPr>
              <p:sp>
                <p:nvSpPr>
                  <p:cNvPr id="13356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0" y="113"/>
                    <a:ext cx="112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charset="0"/>
                      <a:buNone/>
                    </a:pPr>
                    <a:endParaRPr lang="zh-CN" altLang="en-US" smtClean="0">
                      <a:solidFill>
                        <a:srgbClr val="0000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3357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0" y="0"/>
                    <a:ext cx="226" cy="11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charset="0"/>
                      <a:buNone/>
                    </a:pPr>
                    <a:endParaRPr lang="zh-CN" altLang="en-US" smtClean="0">
                      <a:solidFill>
                        <a:srgbClr val="000000"/>
                      </a:solidFill>
                      <a:latin typeface="Arial" charset="0"/>
                    </a:endParaRPr>
                  </a:p>
                </p:txBody>
              </p:sp>
            </p:grpSp>
            <p:sp>
              <p:nvSpPr>
                <p:cNvPr id="13355" name="自由曲线 1101"/>
                <p:cNvSpPr>
                  <a:spLocks/>
                </p:cNvSpPr>
                <p:nvPr/>
              </p:nvSpPr>
              <p:spPr bwMode="auto">
                <a:xfrm>
                  <a:off x="0" y="114"/>
                  <a:ext cx="1367" cy="509"/>
                </a:xfrm>
                <a:custGeom>
                  <a:avLst/>
                  <a:gdLst>
                    <a:gd name="T0" fmla="*/ 174 w 21600"/>
                    <a:gd name="T1" fmla="*/ 504 h 21600"/>
                    <a:gd name="T2" fmla="*/ 70 w 21600"/>
                    <a:gd name="T3" fmla="*/ 484 h 21600"/>
                    <a:gd name="T4" fmla="*/ 28 w 21600"/>
                    <a:gd name="T5" fmla="*/ 379 h 21600"/>
                    <a:gd name="T6" fmla="*/ 8 w 21600"/>
                    <a:gd name="T7" fmla="*/ 275 h 21600"/>
                    <a:gd name="T8" fmla="*/ 8 w 21600"/>
                    <a:gd name="T9" fmla="*/ 171 h 21600"/>
                    <a:gd name="T10" fmla="*/ 49 w 21600"/>
                    <a:gd name="T11" fmla="*/ 67 h 21600"/>
                    <a:gd name="T12" fmla="*/ 154 w 21600"/>
                    <a:gd name="T13" fmla="*/ 25 h 21600"/>
                    <a:gd name="T14" fmla="*/ 258 w 21600"/>
                    <a:gd name="T15" fmla="*/ 4 h 21600"/>
                    <a:gd name="T16" fmla="*/ 362 w 21600"/>
                    <a:gd name="T17" fmla="*/ 4 h 21600"/>
                    <a:gd name="T18" fmla="*/ 466 w 21600"/>
                    <a:gd name="T19" fmla="*/ 4 h 21600"/>
                    <a:gd name="T20" fmla="*/ 571 w 21600"/>
                    <a:gd name="T21" fmla="*/ 4 h 21600"/>
                    <a:gd name="T22" fmla="*/ 675 w 21600"/>
                    <a:gd name="T23" fmla="*/ 4 h 21600"/>
                    <a:gd name="T24" fmla="*/ 779 w 21600"/>
                    <a:gd name="T25" fmla="*/ 4 h 21600"/>
                    <a:gd name="T26" fmla="*/ 883 w 21600"/>
                    <a:gd name="T27" fmla="*/ 4 h 21600"/>
                    <a:gd name="T28" fmla="*/ 987 w 21600"/>
                    <a:gd name="T29" fmla="*/ 4 h 21600"/>
                    <a:gd name="T30" fmla="*/ 1092 w 21600"/>
                    <a:gd name="T31" fmla="*/ 4 h 21600"/>
                    <a:gd name="T32" fmla="*/ 1196 w 21600"/>
                    <a:gd name="T33" fmla="*/ 25 h 21600"/>
                    <a:gd name="T34" fmla="*/ 1300 w 21600"/>
                    <a:gd name="T35" fmla="*/ 108 h 21600"/>
                    <a:gd name="T36" fmla="*/ 1363 w 21600"/>
                    <a:gd name="T37" fmla="*/ 213 h 21600"/>
                    <a:gd name="T38" fmla="*/ 1279 w 21600"/>
                    <a:gd name="T39" fmla="*/ 317 h 21600"/>
                    <a:gd name="T40" fmla="*/ 1154 w 21600"/>
                    <a:gd name="T41" fmla="*/ 317 h 21600"/>
                    <a:gd name="T42" fmla="*/ 1050 w 21600"/>
                    <a:gd name="T43" fmla="*/ 317 h 21600"/>
                    <a:gd name="T44" fmla="*/ 946 w 21600"/>
                    <a:gd name="T45" fmla="*/ 317 h 21600"/>
                    <a:gd name="T46" fmla="*/ 842 w 21600"/>
                    <a:gd name="T47" fmla="*/ 296 h 21600"/>
                    <a:gd name="T48" fmla="*/ 737 w 21600"/>
                    <a:gd name="T49" fmla="*/ 317 h 21600"/>
                    <a:gd name="T50" fmla="*/ 633 w 21600"/>
                    <a:gd name="T51" fmla="*/ 400 h 21600"/>
                    <a:gd name="T52" fmla="*/ 529 w 21600"/>
                    <a:gd name="T53" fmla="*/ 463 h 21600"/>
                    <a:gd name="T54" fmla="*/ 425 w 21600"/>
                    <a:gd name="T55" fmla="*/ 484 h 21600"/>
                    <a:gd name="T56" fmla="*/ 320 w 21600"/>
                    <a:gd name="T57" fmla="*/ 484 h 21600"/>
                    <a:gd name="T58" fmla="*/ 195 w 21600"/>
                    <a:gd name="T59" fmla="*/ 484 h 21600"/>
                    <a:gd name="T60" fmla="*/ 174 w 21600"/>
                    <a:gd name="T61" fmla="*/ 504 h 21600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21600" h="21600">
                      <a:moveTo>
                        <a:pt x="2749" y="21387"/>
                      </a:moveTo>
                      <a:cubicBezTo>
                        <a:pt x="2433" y="21302"/>
                        <a:pt x="1564" y="21600"/>
                        <a:pt x="1106" y="20539"/>
                      </a:cubicBezTo>
                      <a:cubicBezTo>
                        <a:pt x="647" y="19478"/>
                        <a:pt x="632" y="17865"/>
                        <a:pt x="442" y="16083"/>
                      </a:cubicBezTo>
                      <a:cubicBezTo>
                        <a:pt x="252" y="14300"/>
                        <a:pt x="189" y="13452"/>
                        <a:pt x="126" y="11669"/>
                      </a:cubicBezTo>
                      <a:cubicBezTo>
                        <a:pt x="63" y="9887"/>
                        <a:pt x="0" y="9038"/>
                        <a:pt x="126" y="7256"/>
                      </a:cubicBezTo>
                      <a:cubicBezTo>
                        <a:pt x="252" y="5474"/>
                        <a:pt x="316" y="4073"/>
                        <a:pt x="774" y="2843"/>
                      </a:cubicBezTo>
                      <a:cubicBezTo>
                        <a:pt x="1232" y="1612"/>
                        <a:pt x="1769" y="1612"/>
                        <a:pt x="2433" y="1060"/>
                      </a:cubicBezTo>
                      <a:cubicBezTo>
                        <a:pt x="3097" y="509"/>
                        <a:pt x="3413" y="339"/>
                        <a:pt x="4076" y="169"/>
                      </a:cubicBezTo>
                      <a:cubicBezTo>
                        <a:pt x="4740" y="0"/>
                        <a:pt x="5056" y="169"/>
                        <a:pt x="5719" y="169"/>
                      </a:cubicBezTo>
                      <a:cubicBezTo>
                        <a:pt x="6383" y="169"/>
                        <a:pt x="6699" y="169"/>
                        <a:pt x="7363" y="169"/>
                      </a:cubicBezTo>
                      <a:cubicBezTo>
                        <a:pt x="8026" y="169"/>
                        <a:pt x="8358" y="169"/>
                        <a:pt x="9022" y="169"/>
                      </a:cubicBezTo>
                      <a:cubicBezTo>
                        <a:pt x="9686" y="169"/>
                        <a:pt x="10002" y="169"/>
                        <a:pt x="10665" y="169"/>
                      </a:cubicBezTo>
                      <a:cubicBezTo>
                        <a:pt x="11329" y="169"/>
                        <a:pt x="11645" y="169"/>
                        <a:pt x="12308" y="169"/>
                      </a:cubicBezTo>
                      <a:cubicBezTo>
                        <a:pt x="12972" y="169"/>
                        <a:pt x="13288" y="169"/>
                        <a:pt x="13952" y="169"/>
                      </a:cubicBezTo>
                      <a:cubicBezTo>
                        <a:pt x="14615" y="169"/>
                        <a:pt x="14931" y="169"/>
                        <a:pt x="15595" y="169"/>
                      </a:cubicBezTo>
                      <a:cubicBezTo>
                        <a:pt x="16259" y="169"/>
                        <a:pt x="16591" y="0"/>
                        <a:pt x="17254" y="169"/>
                      </a:cubicBezTo>
                      <a:cubicBezTo>
                        <a:pt x="17918" y="339"/>
                        <a:pt x="18234" y="169"/>
                        <a:pt x="18898" y="1060"/>
                      </a:cubicBezTo>
                      <a:cubicBezTo>
                        <a:pt x="19561" y="1952"/>
                        <a:pt x="20019" y="2970"/>
                        <a:pt x="20541" y="4583"/>
                      </a:cubicBezTo>
                      <a:cubicBezTo>
                        <a:pt x="21062" y="6195"/>
                        <a:pt x="21600" y="7256"/>
                        <a:pt x="21536" y="9038"/>
                      </a:cubicBezTo>
                      <a:cubicBezTo>
                        <a:pt x="21473" y="10821"/>
                        <a:pt x="20873" y="12561"/>
                        <a:pt x="20209" y="13452"/>
                      </a:cubicBezTo>
                      <a:cubicBezTo>
                        <a:pt x="19545" y="14343"/>
                        <a:pt x="18961" y="13452"/>
                        <a:pt x="18234" y="13452"/>
                      </a:cubicBezTo>
                      <a:cubicBezTo>
                        <a:pt x="17507" y="13452"/>
                        <a:pt x="17254" y="13452"/>
                        <a:pt x="16591" y="13452"/>
                      </a:cubicBezTo>
                      <a:cubicBezTo>
                        <a:pt x="15927" y="13452"/>
                        <a:pt x="15611" y="13622"/>
                        <a:pt x="14947" y="13452"/>
                      </a:cubicBezTo>
                      <a:cubicBezTo>
                        <a:pt x="14284" y="13282"/>
                        <a:pt x="13968" y="12561"/>
                        <a:pt x="13304" y="12561"/>
                      </a:cubicBezTo>
                      <a:cubicBezTo>
                        <a:pt x="12640" y="12561"/>
                        <a:pt x="12308" y="12561"/>
                        <a:pt x="11645" y="13452"/>
                      </a:cubicBezTo>
                      <a:cubicBezTo>
                        <a:pt x="10981" y="14343"/>
                        <a:pt x="10665" y="15743"/>
                        <a:pt x="10002" y="16974"/>
                      </a:cubicBezTo>
                      <a:cubicBezTo>
                        <a:pt x="9338" y="18205"/>
                        <a:pt x="9022" y="18926"/>
                        <a:pt x="8358" y="19647"/>
                      </a:cubicBezTo>
                      <a:cubicBezTo>
                        <a:pt x="7695" y="20369"/>
                        <a:pt x="7379" y="20369"/>
                        <a:pt x="6715" y="20539"/>
                      </a:cubicBezTo>
                      <a:cubicBezTo>
                        <a:pt x="6051" y="20708"/>
                        <a:pt x="5783" y="20539"/>
                        <a:pt x="5056" y="20539"/>
                      </a:cubicBezTo>
                      <a:cubicBezTo>
                        <a:pt x="4329" y="20539"/>
                        <a:pt x="3539" y="20369"/>
                        <a:pt x="3081" y="20539"/>
                      </a:cubicBezTo>
                      <a:cubicBezTo>
                        <a:pt x="2622" y="20708"/>
                        <a:pt x="2780" y="21218"/>
                        <a:pt x="2749" y="21387"/>
                      </a:cubicBezTo>
                      <a:close/>
                    </a:path>
                  </a:pathLst>
                </a:custGeom>
                <a:solidFill>
                  <a:schemeClr val="bg1">
                    <a:alpha val="0"/>
                  </a:schemeClr>
                </a:solidFill>
                <a:ln w="9525" cmpd="sng">
                  <a:solidFill>
                    <a:schemeClr val="tx1"/>
                  </a:solidFill>
                  <a:bevel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13335" name="Group 28"/>
              <p:cNvGrpSpPr>
                <a:grpSpLocks/>
              </p:cNvGrpSpPr>
              <p:nvPr/>
            </p:nvGrpSpPr>
            <p:grpSpPr bwMode="auto">
              <a:xfrm>
                <a:off x="1588" y="1587"/>
                <a:ext cx="1366" cy="622"/>
                <a:chOff x="0" y="0"/>
                <a:chExt cx="1366" cy="622"/>
              </a:xfrm>
            </p:grpSpPr>
            <p:grpSp>
              <p:nvGrpSpPr>
                <p:cNvPr id="13350" name="Group 29"/>
                <p:cNvGrpSpPr>
                  <a:grpSpLocks/>
                </p:cNvGrpSpPr>
                <p:nvPr/>
              </p:nvGrpSpPr>
              <p:grpSpPr bwMode="auto">
                <a:xfrm rot="-1200000">
                  <a:off x="453" y="0"/>
                  <a:ext cx="120" cy="227"/>
                  <a:chOff x="0" y="0"/>
                  <a:chExt cx="226" cy="339"/>
                </a:xfrm>
              </p:grpSpPr>
              <p:sp>
                <p:nvSpPr>
                  <p:cNvPr id="13352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0" y="113"/>
                    <a:ext cx="112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charset="0"/>
                      <a:buNone/>
                    </a:pPr>
                    <a:endParaRPr lang="zh-CN" altLang="en-US" smtClean="0">
                      <a:solidFill>
                        <a:srgbClr val="0000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3353" name="Line 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0" y="0"/>
                    <a:ext cx="226" cy="11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charset="0"/>
                      <a:buNone/>
                    </a:pPr>
                    <a:endParaRPr lang="zh-CN" altLang="en-US" smtClean="0">
                      <a:solidFill>
                        <a:srgbClr val="000000"/>
                      </a:solidFill>
                      <a:latin typeface="Arial" charset="0"/>
                    </a:endParaRPr>
                  </a:p>
                </p:txBody>
              </p:sp>
            </p:grpSp>
            <p:sp>
              <p:nvSpPr>
                <p:cNvPr id="13351" name="自由曲线 1101"/>
                <p:cNvSpPr>
                  <a:spLocks/>
                </p:cNvSpPr>
                <p:nvPr/>
              </p:nvSpPr>
              <p:spPr bwMode="auto">
                <a:xfrm>
                  <a:off x="0" y="114"/>
                  <a:ext cx="1367" cy="509"/>
                </a:xfrm>
                <a:custGeom>
                  <a:avLst/>
                  <a:gdLst>
                    <a:gd name="T0" fmla="*/ 174 w 21600"/>
                    <a:gd name="T1" fmla="*/ 504 h 21600"/>
                    <a:gd name="T2" fmla="*/ 70 w 21600"/>
                    <a:gd name="T3" fmla="*/ 484 h 21600"/>
                    <a:gd name="T4" fmla="*/ 28 w 21600"/>
                    <a:gd name="T5" fmla="*/ 379 h 21600"/>
                    <a:gd name="T6" fmla="*/ 8 w 21600"/>
                    <a:gd name="T7" fmla="*/ 275 h 21600"/>
                    <a:gd name="T8" fmla="*/ 8 w 21600"/>
                    <a:gd name="T9" fmla="*/ 171 h 21600"/>
                    <a:gd name="T10" fmla="*/ 49 w 21600"/>
                    <a:gd name="T11" fmla="*/ 67 h 21600"/>
                    <a:gd name="T12" fmla="*/ 154 w 21600"/>
                    <a:gd name="T13" fmla="*/ 25 h 21600"/>
                    <a:gd name="T14" fmla="*/ 258 w 21600"/>
                    <a:gd name="T15" fmla="*/ 4 h 21600"/>
                    <a:gd name="T16" fmla="*/ 362 w 21600"/>
                    <a:gd name="T17" fmla="*/ 4 h 21600"/>
                    <a:gd name="T18" fmla="*/ 466 w 21600"/>
                    <a:gd name="T19" fmla="*/ 4 h 21600"/>
                    <a:gd name="T20" fmla="*/ 571 w 21600"/>
                    <a:gd name="T21" fmla="*/ 4 h 21600"/>
                    <a:gd name="T22" fmla="*/ 675 w 21600"/>
                    <a:gd name="T23" fmla="*/ 4 h 21600"/>
                    <a:gd name="T24" fmla="*/ 779 w 21600"/>
                    <a:gd name="T25" fmla="*/ 4 h 21600"/>
                    <a:gd name="T26" fmla="*/ 883 w 21600"/>
                    <a:gd name="T27" fmla="*/ 4 h 21600"/>
                    <a:gd name="T28" fmla="*/ 987 w 21600"/>
                    <a:gd name="T29" fmla="*/ 4 h 21600"/>
                    <a:gd name="T30" fmla="*/ 1092 w 21600"/>
                    <a:gd name="T31" fmla="*/ 4 h 21600"/>
                    <a:gd name="T32" fmla="*/ 1196 w 21600"/>
                    <a:gd name="T33" fmla="*/ 25 h 21600"/>
                    <a:gd name="T34" fmla="*/ 1300 w 21600"/>
                    <a:gd name="T35" fmla="*/ 108 h 21600"/>
                    <a:gd name="T36" fmla="*/ 1363 w 21600"/>
                    <a:gd name="T37" fmla="*/ 213 h 21600"/>
                    <a:gd name="T38" fmla="*/ 1279 w 21600"/>
                    <a:gd name="T39" fmla="*/ 317 h 21600"/>
                    <a:gd name="T40" fmla="*/ 1154 w 21600"/>
                    <a:gd name="T41" fmla="*/ 317 h 21600"/>
                    <a:gd name="T42" fmla="*/ 1050 w 21600"/>
                    <a:gd name="T43" fmla="*/ 317 h 21600"/>
                    <a:gd name="T44" fmla="*/ 946 w 21600"/>
                    <a:gd name="T45" fmla="*/ 317 h 21600"/>
                    <a:gd name="T46" fmla="*/ 842 w 21600"/>
                    <a:gd name="T47" fmla="*/ 296 h 21600"/>
                    <a:gd name="T48" fmla="*/ 737 w 21600"/>
                    <a:gd name="T49" fmla="*/ 317 h 21600"/>
                    <a:gd name="T50" fmla="*/ 633 w 21600"/>
                    <a:gd name="T51" fmla="*/ 400 h 21600"/>
                    <a:gd name="T52" fmla="*/ 529 w 21600"/>
                    <a:gd name="T53" fmla="*/ 463 h 21600"/>
                    <a:gd name="T54" fmla="*/ 425 w 21600"/>
                    <a:gd name="T55" fmla="*/ 484 h 21600"/>
                    <a:gd name="T56" fmla="*/ 320 w 21600"/>
                    <a:gd name="T57" fmla="*/ 484 h 21600"/>
                    <a:gd name="T58" fmla="*/ 195 w 21600"/>
                    <a:gd name="T59" fmla="*/ 484 h 21600"/>
                    <a:gd name="T60" fmla="*/ 174 w 21600"/>
                    <a:gd name="T61" fmla="*/ 504 h 21600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21600" h="21600">
                      <a:moveTo>
                        <a:pt x="2749" y="21387"/>
                      </a:moveTo>
                      <a:cubicBezTo>
                        <a:pt x="2433" y="21302"/>
                        <a:pt x="1564" y="21600"/>
                        <a:pt x="1106" y="20539"/>
                      </a:cubicBezTo>
                      <a:cubicBezTo>
                        <a:pt x="647" y="19478"/>
                        <a:pt x="632" y="17865"/>
                        <a:pt x="442" y="16083"/>
                      </a:cubicBezTo>
                      <a:cubicBezTo>
                        <a:pt x="252" y="14300"/>
                        <a:pt x="189" y="13452"/>
                        <a:pt x="126" y="11669"/>
                      </a:cubicBezTo>
                      <a:cubicBezTo>
                        <a:pt x="63" y="9887"/>
                        <a:pt x="0" y="9038"/>
                        <a:pt x="126" y="7256"/>
                      </a:cubicBezTo>
                      <a:cubicBezTo>
                        <a:pt x="252" y="5474"/>
                        <a:pt x="316" y="4073"/>
                        <a:pt x="774" y="2843"/>
                      </a:cubicBezTo>
                      <a:cubicBezTo>
                        <a:pt x="1232" y="1612"/>
                        <a:pt x="1769" y="1612"/>
                        <a:pt x="2433" y="1060"/>
                      </a:cubicBezTo>
                      <a:cubicBezTo>
                        <a:pt x="3097" y="509"/>
                        <a:pt x="3413" y="339"/>
                        <a:pt x="4076" y="169"/>
                      </a:cubicBezTo>
                      <a:cubicBezTo>
                        <a:pt x="4740" y="0"/>
                        <a:pt x="5056" y="169"/>
                        <a:pt x="5719" y="169"/>
                      </a:cubicBezTo>
                      <a:cubicBezTo>
                        <a:pt x="6383" y="169"/>
                        <a:pt x="6699" y="169"/>
                        <a:pt x="7363" y="169"/>
                      </a:cubicBezTo>
                      <a:cubicBezTo>
                        <a:pt x="8026" y="169"/>
                        <a:pt x="8358" y="169"/>
                        <a:pt x="9022" y="169"/>
                      </a:cubicBezTo>
                      <a:cubicBezTo>
                        <a:pt x="9686" y="169"/>
                        <a:pt x="10002" y="169"/>
                        <a:pt x="10665" y="169"/>
                      </a:cubicBezTo>
                      <a:cubicBezTo>
                        <a:pt x="11329" y="169"/>
                        <a:pt x="11645" y="169"/>
                        <a:pt x="12308" y="169"/>
                      </a:cubicBezTo>
                      <a:cubicBezTo>
                        <a:pt x="12972" y="169"/>
                        <a:pt x="13288" y="169"/>
                        <a:pt x="13952" y="169"/>
                      </a:cubicBezTo>
                      <a:cubicBezTo>
                        <a:pt x="14615" y="169"/>
                        <a:pt x="14931" y="169"/>
                        <a:pt x="15595" y="169"/>
                      </a:cubicBezTo>
                      <a:cubicBezTo>
                        <a:pt x="16259" y="169"/>
                        <a:pt x="16591" y="0"/>
                        <a:pt x="17254" y="169"/>
                      </a:cubicBezTo>
                      <a:cubicBezTo>
                        <a:pt x="17918" y="339"/>
                        <a:pt x="18234" y="169"/>
                        <a:pt x="18898" y="1060"/>
                      </a:cubicBezTo>
                      <a:cubicBezTo>
                        <a:pt x="19561" y="1952"/>
                        <a:pt x="20019" y="2970"/>
                        <a:pt x="20541" y="4583"/>
                      </a:cubicBezTo>
                      <a:cubicBezTo>
                        <a:pt x="21062" y="6195"/>
                        <a:pt x="21600" y="7256"/>
                        <a:pt x="21536" y="9038"/>
                      </a:cubicBezTo>
                      <a:cubicBezTo>
                        <a:pt x="21473" y="10821"/>
                        <a:pt x="20873" y="12561"/>
                        <a:pt x="20209" y="13452"/>
                      </a:cubicBezTo>
                      <a:cubicBezTo>
                        <a:pt x="19545" y="14343"/>
                        <a:pt x="18961" y="13452"/>
                        <a:pt x="18234" y="13452"/>
                      </a:cubicBezTo>
                      <a:cubicBezTo>
                        <a:pt x="17507" y="13452"/>
                        <a:pt x="17254" y="13452"/>
                        <a:pt x="16591" y="13452"/>
                      </a:cubicBezTo>
                      <a:cubicBezTo>
                        <a:pt x="15927" y="13452"/>
                        <a:pt x="15611" y="13622"/>
                        <a:pt x="14947" y="13452"/>
                      </a:cubicBezTo>
                      <a:cubicBezTo>
                        <a:pt x="14284" y="13282"/>
                        <a:pt x="13968" y="12561"/>
                        <a:pt x="13304" y="12561"/>
                      </a:cubicBezTo>
                      <a:cubicBezTo>
                        <a:pt x="12640" y="12561"/>
                        <a:pt x="12308" y="12561"/>
                        <a:pt x="11645" y="13452"/>
                      </a:cubicBezTo>
                      <a:cubicBezTo>
                        <a:pt x="10981" y="14343"/>
                        <a:pt x="10665" y="15743"/>
                        <a:pt x="10002" y="16974"/>
                      </a:cubicBezTo>
                      <a:cubicBezTo>
                        <a:pt x="9338" y="18205"/>
                        <a:pt x="9022" y="18926"/>
                        <a:pt x="8358" y="19647"/>
                      </a:cubicBezTo>
                      <a:cubicBezTo>
                        <a:pt x="7695" y="20369"/>
                        <a:pt x="7379" y="20369"/>
                        <a:pt x="6715" y="20539"/>
                      </a:cubicBezTo>
                      <a:cubicBezTo>
                        <a:pt x="6051" y="20708"/>
                        <a:pt x="5783" y="20539"/>
                        <a:pt x="5056" y="20539"/>
                      </a:cubicBezTo>
                      <a:cubicBezTo>
                        <a:pt x="4329" y="20539"/>
                        <a:pt x="3539" y="20369"/>
                        <a:pt x="3081" y="20539"/>
                      </a:cubicBezTo>
                      <a:cubicBezTo>
                        <a:pt x="2622" y="20708"/>
                        <a:pt x="2780" y="21218"/>
                        <a:pt x="2749" y="21387"/>
                      </a:cubicBezTo>
                      <a:close/>
                    </a:path>
                  </a:pathLst>
                </a:custGeom>
                <a:solidFill>
                  <a:schemeClr val="bg1">
                    <a:alpha val="0"/>
                  </a:schemeClr>
                </a:solidFill>
                <a:ln w="9525" cap="flat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13336" name="Group 33"/>
              <p:cNvGrpSpPr>
                <a:grpSpLocks/>
              </p:cNvGrpSpPr>
              <p:nvPr/>
            </p:nvGrpSpPr>
            <p:grpSpPr bwMode="auto">
              <a:xfrm>
                <a:off x="1588" y="2495"/>
                <a:ext cx="1366" cy="622"/>
                <a:chOff x="0" y="0"/>
                <a:chExt cx="1366" cy="622"/>
              </a:xfrm>
            </p:grpSpPr>
            <p:grpSp>
              <p:nvGrpSpPr>
                <p:cNvPr id="13346" name="Group 34"/>
                <p:cNvGrpSpPr>
                  <a:grpSpLocks/>
                </p:cNvGrpSpPr>
                <p:nvPr/>
              </p:nvGrpSpPr>
              <p:grpSpPr bwMode="auto">
                <a:xfrm rot="-1200000">
                  <a:off x="453" y="0"/>
                  <a:ext cx="120" cy="227"/>
                  <a:chOff x="0" y="0"/>
                  <a:chExt cx="226" cy="339"/>
                </a:xfrm>
              </p:grpSpPr>
              <p:sp>
                <p:nvSpPr>
                  <p:cNvPr id="13348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0" y="113"/>
                    <a:ext cx="112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bevel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charset="0"/>
                      <a:buNone/>
                    </a:pPr>
                    <a:endParaRPr lang="zh-CN" altLang="en-US" smtClean="0">
                      <a:solidFill>
                        <a:srgbClr val="0000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3349" name="Line 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0" y="0"/>
                    <a:ext cx="226" cy="11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bevel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charset="0"/>
                      <a:buNone/>
                    </a:pPr>
                    <a:endParaRPr lang="zh-CN" altLang="en-US" smtClean="0">
                      <a:solidFill>
                        <a:srgbClr val="000000"/>
                      </a:solidFill>
                      <a:latin typeface="Arial" charset="0"/>
                    </a:endParaRPr>
                  </a:p>
                </p:txBody>
              </p:sp>
            </p:grpSp>
            <p:sp>
              <p:nvSpPr>
                <p:cNvPr id="13347" name="自由曲线 1101"/>
                <p:cNvSpPr>
                  <a:spLocks/>
                </p:cNvSpPr>
                <p:nvPr/>
              </p:nvSpPr>
              <p:spPr bwMode="auto">
                <a:xfrm>
                  <a:off x="0" y="114"/>
                  <a:ext cx="1367" cy="509"/>
                </a:xfrm>
                <a:custGeom>
                  <a:avLst/>
                  <a:gdLst>
                    <a:gd name="T0" fmla="*/ 174 w 21600"/>
                    <a:gd name="T1" fmla="*/ 504 h 21600"/>
                    <a:gd name="T2" fmla="*/ 70 w 21600"/>
                    <a:gd name="T3" fmla="*/ 484 h 21600"/>
                    <a:gd name="T4" fmla="*/ 28 w 21600"/>
                    <a:gd name="T5" fmla="*/ 379 h 21600"/>
                    <a:gd name="T6" fmla="*/ 8 w 21600"/>
                    <a:gd name="T7" fmla="*/ 275 h 21600"/>
                    <a:gd name="T8" fmla="*/ 8 w 21600"/>
                    <a:gd name="T9" fmla="*/ 171 h 21600"/>
                    <a:gd name="T10" fmla="*/ 49 w 21600"/>
                    <a:gd name="T11" fmla="*/ 67 h 21600"/>
                    <a:gd name="T12" fmla="*/ 154 w 21600"/>
                    <a:gd name="T13" fmla="*/ 25 h 21600"/>
                    <a:gd name="T14" fmla="*/ 258 w 21600"/>
                    <a:gd name="T15" fmla="*/ 4 h 21600"/>
                    <a:gd name="T16" fmla="*/ 362 w 21600"/>
                    <a:gd name="T17" fmla="*/ 4 h 21600"/>
                    <a:gd name="T18" fmla="*/ 466 w 21600"/>
                    <a:gd name="T19" fmla="*/ 4 h 21600"/>
                    <a:gd name="T20" fmla="*/ 571 w 21600"/>
                    <a:gd name="T21" fmla="*/ 4 h 21600"/>
                    <a:gd name="T22" fmla="*/ 675 w 21600"/>
                    <a:gd name="T23" fmla="*/ 4 h 21600"/>
                    <a:gd name="T24" fmla="*/ 779 w 21600"/>
                    <a:gd name="T25" fmla="*/ 4 h 21600"/>
                    <a:gd name="T26" fmla="*/ 883 w 21600"/>
                    <a:gd name="T27" fmla="*/ 4 h 21600"/>
                    <a:gd name="T28" fmla="*/ 987 w 21600"/>
                    <a:gd name="T29" fmla="*/ 4 h 21600"/>
                    <a:gd name="T30" fmla="*/ 1092 w 21600"/>
                    <a:gd name="T31" fmla="*/ 4 h 21600"/>
                    <a:gd name="T32" fmla="*/ 1196 w 21600"/>
                    <a:gd name="T33" fmla="*/ 25 h 21600"/>
                    <a:gd name="T34" fmla="*/ 1300 w 21600"/>
                    <a:gd name="T35" fmla="*/ 108 h 21600"/>
                    <a:gd name="T36" fmla="*/ 1363 w 21600"/>
                    <a:gd name="T37" fmla="*/ 213 h 21600"/>
                    <a:gd name="T38" fmla="*/ 1279 w 21600"/>
                    <a:gd name="T39" fmla="*/ 317 h 21600"/>
                    <a:gd name="T40" fmla="*/ 1154 w 21600"/>
                    <a:gd name="T41" fmla="*/ 317 h 21600"/>
                    <a:gd name="T42" fmla="*/ 1050 w 21600"/>
                    <a:gd name="T43" fmla="*/ 317 h 21600"/>
                    <a:gd name="T44" fmla="*/ 946 w 21600"/>
                    <a:gd name="T45" fmla="*/ 317 h 21600"/>
                    <a:gd name="T46" fmla="*/ 842 w 21600"/>
                    <a:gd name="T47" fmla="*/ 296 h 21600"/>
                    <a:gd name="T48" fmla="*/ 737 w 21600"/>
                    <a:gd name="T49" fmla="*/ 317 h 21600"/>
                    <a:gd name="T50" fmla="*/ 633 w 21600"/>
                    <a:gd name="T51" fmla="*/ 400 h 21600"/>
                    <a:gd name="T52" fmla="*/ 529 w 21600"/>
                    <a:gd name="T53" fmla="*/ 463 h 21600"/>
                    <a:gd name="T54" fmla="*/ 425 w 21600"/>
                    <a:gd name="T55" fmla="*/ 484 h 21600"/>
                    <a:gd name="T56" fmla="*/ 320 w 21600"/>
                    <a:gd name="T57" fmla="*/ 484 h 21600"/>
                    <a:gd name="T58" fmla="*/ 195 w 21600"/>
                    <a:gd name="T59" fmla="*/ 484 h 21600"/>
                    <a:gd name="T60" fmla="*/ 174 w 21600"/>
                    <a:gd name="T61" fmla="*/ 504 h 21600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21600" h="21600">
                      <a:moveTo>
                        <a:pt x="2749" y="21387"/>
                      </a:moveTo>
                      <a:cubicBezTo>
                        <a:pt x="2433" y="21302"/>
                        <a:pt x="1564" y="21600"/>
                        <a:pt x="1106" y="20539"/>
                      </a:cubicBezTo>
                      <a:cubicBezTo>
                        <a:pt x="647" y="19478"/>
                        <a:pt x="632" y="17865"/>
                        <a:pt x="442" y="16083"/>
                      </a:cubicBezTo>
                      <a:cubicBezTo>
                        <a:pt x="252" y="14300"/>
                        <a:pt x="189" y="13452"/>
                        <a:pt x="126" y="11669"/>
                      </a:cubicBezTo>
                      <a:cubicBezTo>
                        <a:pt x="63" y="9887"/>
                        <a:pt x="0" y="9038"/>
                        <a:pt x="126" y="7256"/>
                      </a:cubicBezTo>
                      <a:cubicBezTo>
                        <a:pt x="252" y="5474"/>
                        <a:pt x="316" y="4073"/>
                        <a:pt x="774" y="2843"/>
                      </a:cubicBezTo>
                      <a:cubicBezTo>
                        <a:pt x="1232" y="1612"/>
                        <a:pt x="1769" y="1612"/>
                        <a:pt x="2433" y="1060"/>
                      </a:cubicBezTo>
                      <a:cubicBezTo>
                        <a:pt x="3097" y="509"/>
                        <a:pt x="3413" y="339"/>
                        <a:pt x="4076" y="169"/>
                      </a:cubicBezTo>
                      <a:cubicBezTo>
                        <a:pt x="4740" y="0"/>
                        <a:pt x="5056" y="169"/>
                        <a:pt x="5719" y="169"/>
                      </a:cubicBezTo>
                      <a:cubicBezTo>
                        <a:pt x="6383" y="169"/>
                        <a:pt x="6699" y="169"/>
                        <a:pt x="7363" y="169"/>
                      </a:cubicBezTo>
                      <a:cubicBezTo>
                        <a:pt x="8026" y="169"/>
                        <a:pt x="8358" y="169"/>
                        <a:pt x="9022" y="169"/>
                      </a:cubicBezTo>
                      <a:cubicBezTo>
                        <a:pt x="9686" y="169"/>
                        <a:pt x="10002" y="169"/>
                        <a:pt x="10665" y="169"/>
                      </a:cubicBezTo>
                      <a:cubicBezTo>
                        <a:pt x="11329" y="169"/>
                        <a:pt x="11645" y="169"/>
                        <a:pt x="12308" y="169"/>
                      </a:cubicBezTo>
                      <a:cubicBezTo>
                        <a:pt x="12972" y="169"/>
                        <a:pt x="13288" y="169"/>
                        <a:pt x="13952" y="169"/>
                      </a:cubicBezTo>
                      <a:cubicBezTo>
                        <a:pt x="14615" y="169"/>
                        <a:pt x="14931" y="169"/>
                        <a:pt x="15595" y="169"/>
                      </a:cubicBezTo>
                      <a:cubicBezTo>
                        <a:pt x="16259" y="169"/>
                        <a:pt x="16591" y="0"/>
                        <a:pt x="17254" y="169"/>
                      </a:cubicBezTo>
                      <a:cubicBezTo>
                        <a:pt x="17918" y="339"/>
                        <a:pt x="18234" y="169"/>
                        <a:pt x="18898" y="1060"/>
                      </a:cubicBezTo>
                      <a:cubicBezTo>
                        <a:pt x="19561" y="1952"/>
                        <a:pt x="20019" y="2970"/>
                        <a:pt x="20541" y="4583"/>
                      </a:cubicBezTo>
                      <a:cubicBezTo>
                        <a:pt x="21062" y="6195"/>
                        <a:pt x="21600" y="7256"/>
                        <a:pt x="21536" y="9038"/>
                      </a:cubicBezTo>
                      <a:cubicBezTo>
                        <a:pt x="21473" y="10821"/>
                        <a:pt x="20873" y="12561"/>
                        <a:pt x="20209" y="13452"/>
                      </a:cubicBezTo>
                      <a:cubicBezTo>
                        <a:pt x="19545" y="14343"/>
                        <a:pt x="18961" y="13452"/>
                        <a:pt x="18234" y="13452"/>
                      </a:cubicBezTo>
                      <a:cubicBezTo>
                        <a:pt x="17507" y="13452"/>
                        <a:pt x="17254" y="13452"/>
                        <a:pt x="16591" y="13452"/>
                      </a:cubicBezTo>
                      <a:cubicBezTo>
                        <a:pt x="15927" y="13452"/>
                        <a:pt x="15611" y="13622"/>
                        <a:pt x="14947" y="13452"/>
                      </a:cubicBezTo>
                      <a:cubicBezTo>
                        <a:pt x="14284" y="13282"/>
                        <a:pt x="13968" y="12561"/>
                        <a:pt x="13304" y="12561"/>
                      </a:cubicBezTo>
                      <a:cubicBezTo>
                        <a:pt x="12640" y="12561"/>
                        <a:pt x="12308" y="12561"/>
                        <a:pt x="11645" y="13452"/>
                      </a:cubicBezTo>
                      <a:cubicBezTo>
                        <a:pt x="10981" y="14343"/>
                        <a:pt x="10665" y="15743"/>
                        <a:pt x="10002" y="16974"/>
                      </a:cubicBezTo>
                      <a:cubicBezTo>
                        <a:pt x="9338" y="18205"/>
                        <a:pt x="9022" y="18926"/>
                        <a:pt x="8358" y="19647"/>
                      </a:cubicBezTo>
                      <a:cubicBezTo>
                        <a:pt x="7695" y="20369"/>
                        <a:pt x="7379" y="20369"/>
                        <a:pt x="6715" y="20539"/>
                      </a:cubicBezTo>
                      <a:cubicBezTo>
                        <a:pt x="6051" y="20708"/>
                        <a:pt x="5783" y="20539"/>
                        <a:pt x="5056" y="20539"/>
                      </a:cubicBezTo>
                      <a:cubicBezTo>
                        <a:pt x="4329" y="20539"/>
                        <a:pt x="3539" y="20369"/>
                        <a:pt x="3081" y="20539"/>
                      </a:cubicBezTo>
                      <a:cubicBezTo>
                        <a:pt x="2622" y="20708"/>
                        <a:pt x="2780" y="21218"/>
                        <a:pt x="2749" y="21387"/>
                      </a:cubicBezTo>
                      <a:close/>
                    </a:path>
                  </a:pathLst>
                </a:custGeom>
                <a:solidFill>
                  <a:schemeClr val="bg1">
                    <a:alpha val="0"/>
                  </a:schemeClr>
                </a:solidFill>
                <a:ln w="9525" cap="flat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13337" name="Group 38"/>
              <p:cNvGrpSpPr>
                <a:grpSpLocks/>
              </p:cNvGrpSpPr>
              <p:nvPr/>
            </p:nvGrpSpPr>
            <p:grpSpPr bwMode="auto">
              <a:xfrm>
                <a:off x="1588" y="3402"/>
                <a:ext cx="1366" cy="622"/>
                <a:chOff x="0" y="0"/>
                <a:chExt cx="1366" cy="622"/>
              </a:xfrm>
            </p:grpSpPr>
            <p:grpSp>
              <p:nvGrpSpPr>
                <p:cNvPr id="13342" name="Group 39"/>
                <p:cNvGrpSpPr>
                  <a:grpSpLocks/>
                </p:cNvGrpSpPr>
                <p:nvPr/>
              </p:nvGrpSpPr>
              <p:grpSpPr bwMode="auto">
                <a:xfrm rot="-1200000">
                  <a:off x="453" y="0"/>
                  <a:ext cx="120" cy="227"/>
                  <a:chOff x="0" y="0"/>
                  <a:chExt cx="226" cy="339"/>
                </a:xfrm>
              </p:grpSpPr>
              <p:sp>
                <p:nvSpPr>
                  <p:cNvPr id="13344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0" y="113"/>
                    <a:ext cx="112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bevel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charset="0"/>
                      <a:buNone/>
                    </a:pPr>
                    <a:endParaRPr lang="zh-CN" altLang="en-US" smtClean="0">
                      <a:solidFill>
                        <a:srgbClr val="0000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13345" name="Line 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0" y="0"/>
                    <a:ext cx="226" cy="11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bevel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 typeface="Arial" charset="0"/>
                      <a:buNone/>
                    </a:pPr>
                    <a:endParaRPr lang="zh-CN" altLang="en-US" smtClean="0">
                      <a:solidFill>
                        <a:srgbClr val="000000"/>
                      </a:solidFill>
                      <a:latin typeface="Arial" charset="0"/>
                    </a:endParaRPr>
                  </a:p>
                </p:txBody>
              </p:sp>
            </p:grpSp>
            <p:sp>
              <p:nvSpPr>
                <p:cNvPr id="13343" name="自由曲线 1101"/>
                <p:cNvSpPr>
                  <a:spLocks/>
                </p:cNvSpPr>
                <p:nvPr/>
              </p:nvSpPr>
              <p:spPr bwMode="auto">
                <a:xfrm>
                  <a:off x="0" y="114"/>
                  <a:ext cx="1367" cy="509"/>
                </a:xfrm>
                <a:custGeom>
                  <a:avLst/>
                  <a:gdLst>
                    <a:gd name="T0" fmla="*/ 174 w 21600"/>
                    <a:gd name="T1" fmla="*/ 504 h 21600"/>
                    <a:gd name="T2" fmla="*/ 70 w 21600"/>
                    <a:gd name="T3" fmla="*/ 484 h 21600"/>
                    <a:gd name="T4" fmla="*/ 28 w 21600"/>
                    <a:gd name="T5" fmla="*/ 379 h 21600"/>
                    <a:gd name="T6" fmla="*/ 8 w 21600"/>
                    <a:gd name="T7" fmla="*/ 275 h 21600"/>
                    <a:gd name="T8" fmla="*/ 8 w 21600"/>
                    <a:gd name="T9" fmla="*/ 171 h 21600"/>
                    <a:gd name="T10" fmla="*/ 49 w 21600"/>
                    <a:gd name="T11" fmla="*/ 67 h 21600"/>
                    <a:gd name="T12" fmla="*/ 154 w 21600"/>
                    <a:gd name="T13" fmla="*/ 25 h 21600"/>
                    <a:gd name="T14" fmla="*/ 258 w 21600"/>
                    <a:gd name="T15" fmla="*/ 4 h 21600"/>
                    <a:gd name="T16" fmla="*/ 362 w 21600"/>
                    <a:gd name="T17" fmla="*/ 4 h 21600"/>
                    <a:gd name="T18" fmla="*/ 466 w 21600"/>
                    <a:gd name="T19" fmla="*/ 4 h 21600"/>
                    <a:gd name="T20" fmla="*/ 571 w 21600"/>
                    <a:gd name="T21" fmla="*/ 4 h 21600"/>
                    <a:gd name="T22" fmla="*/ 675 w 21600"/>
                    <a:gd name="T23" fmla="*/ 4 h 21600"/>
                    <a:gd name="T24" fmla="*/ 779 w 21600"/>
                    <a:gd name="T25" fmla="*/ 4 h 21600"/>
                    <a:gd name="T26" fmla="*/ 883 w 21600"/>
                    <a:gd name="T27" fmla="*/ 4 h 21600"/>
                    <a:gd name="T28" fmla="*/ 987 w 21600"/>
                    <a:gd name="T29" fmla="*/ 4 h 21600"/>
                    <a:gd name="T30" fmla="*/ 1092 w 21600"/>
                    <a:gd name="T31" fmla="*/ 4 h 21600"/>
                    <a:gd name="T32" fmla="*/ 1196 w 21600"/>
                    <a:gd name="T33" fmla="*/ 25 h 21600"/>
                    <a:gd name="T34" fmla="*/ 1300 w 21600"/>
                    <a:gd name="T35" fmla="*/ 108 h 21600"/>
                    <a:gd name="T36" fmla="*/ 1363 w 21600"/>
                    <a:gd name="T37" fmla="*/ 213 h 21600"/>
                    <a:gd name="T38" fmla="*/ 1279 w 21600"/>
                    <a:gd name="T39" fmla="*/ 317 h 21600"/>
                    <a:gd name="T40" fmla="*/ 1154 w 21600"/>
                    <a:gd name="T41" fmla="*/ 317 h 21600"/>
                    <a:gd name="T42" fmla="*/ 1050 w 21600"/>
                    <a:gd name="T43" fmla="*/ 317 h 21600"/>
                    <a:gd name="T44" fmla="*/ 946 w 21600"/>
                    <a:gd name="T45" fmla="*/ 317 h 21600"/>
                    <a:gd name="T46" fmla="*/ 842 w 21600"/>
                    <a:gd name="T47" fmla="*/ 296 h 21600"/>
                    <a:gd name="T48" fmla="*/ 737 w 21600"/>
                    <a:gd name="T49" fmla="*/ 317 h 21600"/>
                    <a:gd name="T50" fmla="*/ 633 w 21600"/>
                    <a:gd name="T51" fmla="*/ 400 h 21600"/>
                    <a:gd name="T52" fmla="*/ 529 w 21600"/>
                    <a:gd name="T53" fmla="*/ 463 h 21600"/>
                    <a:gd name="T54" fmla="*/ 425 w 21600"/>
                    <a:gd name="T55" fmla="*/ 484 h 21600"/>
                    <a:gd name="T56" fmla="*/ 320 w 21600"/>
                    <a:gd name="T57" fmla="*/ 484 h 21600"/>
                    <a:gd name="T58" fmla="*/ 195 w 21600"/>
                    <a:gd name="T59" fmla="*/ 484 h 21600"/>
                    <a:gd name="T60" fmla="*/ 174 w 21600"/>
                    <a:gd name="T61" fmla="*/ 504 h 21600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21600" h="21600">
                      <a:moveTo>
                        <a:pt x="2749" y="21387"/>
                      </a:moveTo>
                      <a:cubicBezTo>
                        <a:pt x="2433" y="21302"/>
                        <a:pt x="1564" y="21600"/>
                        <a:pt x="1106" y="20539"/>
                      </a:cubicBezTo>
                      <a:cubicBezTo>
                        <a:pt x="647" y="19478"/>
                        <a:pt x="632" y="17865"/>
                        <a:pt x="442" y="16083"/>
                      </a:cubicBezTo>
                      <a:cubicBezTo>
                        <a:pt x="252" y="14300"/>
                        <a:pt x="189" y="13452"/>
                        <a:pt x="126" y="11669"/>
                      </a:cubicBezTo>
                      <a:cubicBezTo>
                        <a:pt x="63" y="9887"/>
                        <a:pt x="0" y="9038"/>
                        <a:pt x="126" y="7256"/>
                      </a:cubicBezTo>
                      <a:cubicBezTo>
                        <a:pt x="252" y="5474"/>
                        <a:pt x="316" y="4073"/>
                        <a:pt x="774" y="2843"/>
                      </a:cubicBezTo>
                      <a:cubicBezTo>
                        <a:pt x="1232" y="1612"/>
                        <a:pt x="1769" y="1612"/>
                        <a:pt x="2433" y="1060"/>
                      </a:cubicBezTo>
                      <a:cubicBezTo>
                        <a:pt x="3097" y="509"/>
                        <a:pt x="3413" y="339"/>
                        <a:pt x="4076" y="169"/>
                      </a:cubicBezTo>
                      <a:cubicBezTo>
                        <a:pt x="4740" y="0"/>
                        <a:pt x="5056" y="169"/>
                        <a:pt x="5719" y="169"/>
                      </a:cubicBezTo>
                      <a:cubicBezTo>
                        <a:pt x="6383" y="169"/>
                        <a:pt x="6699" y="169"/>
                        <a:pt x="7363" y="169"/>
                      </a:cubicBezTo>
                      <a:cubicBezTo>
                        <a:pt x="8026" y="169"/>
                        <a:pt x="8358" y="169"/>
                        <a:pt x="9022" y="169"/>
                      </a:cubicBezTo>
                      <a:cubicBezTo>
                        <a:pt x="9686" y="169"/>
                        <a:pt x="10002" y="169"/>
                        <a:pt x="10665" y="169"/>
                      </a:cubicBezTo>
                      <a:cubicBezTo>
                        <a:pt x="11329" y="169"/>
                        <a:pt x="11645" y="169"/>
                        <a:pt x="12308" y="169"/>
                      </a:cubicBezTo>
                      <a:cubicBezTo>
                        <a:pt x="12972" y="169"/>
                        <a:pt x="13288" y="169"/>
                        <a:pt x="13952" y="169"/>
                      </a:cubicBezTo>
                      <a:cubicBezTo>
                        <a:pt x="14615" y="169"/>
                        <a:pt x="14931" y="169"/>
                        <a:pt x="15595" y="169"/>
                      </a:cubicBezTo>
                      <a:cubicBezTo>
                        <a:pt x="16259" y="169"/>
                        <a:pt x="16591" y="0"/>
                        <a:pt x="17254" y="169"/>
                      </a:cubicBezTo>
                      <a:cubicBezTo>
                        <a:pt x="17918" y="339"/>
                        <a:pt x="18234" y="169"/>
                        <a:pt x="18898" y="1060"/>
                      </a:cubicBezTo>
                      <a:cubicBezTo>
                        <a:pt x="19561" y="1952"/>
                        <a:pt x="20019" y="2970"/>
                        <a:pt x="20541" y="4583"/>
                      </a:cubicBezTo>
                      <a:cubicBezTo>
                        <a:pt x="21062" y="6195"/>
                        <a:pt x="21600" y="7256"/>
                        <a:pt x="21536" y="9038"/>
                      </a:cubicBezTo>
                      <a:cubicBezTo>
                        <a:pt x="21473" y="10821"/>
                        <a:pt x="20873" y="12561"/>
                        <a:pt x="20209" y="13452"/>
                      </a:cubicBezTo>
                      <a:cubicBezTo>
                        <a:pt x="19545" y="14343"/>
                        <a:pt x="18961" y="13452"/>
                        <a:pt x="18234" y="13452"/>
                      </a:cubicBezTo>
                      <a:cubicBezTo>
                        <a:pt x="17507" y="13452"/>
                        <a:pt x="17254" y="13452"/>
                        <a:pt x="16591" y="13452"/>
                      </a:cubicBezTo>
                      <a:cubicBezTo>
                        <a:pt x="15927" y="13452"/>
                        <a:pt x="15611" y="13622"/>
                        <a:pt x="14947" y="13452"/>
                      </a:cubicBezTo>
                      <a:cubicBezTo>
                        <a:pt x="14284" y="13282"/>
                        <a:pt x="13968" y="12561"/>
                        <a:pt x="13304" y="12561"/>
                      </a:cubicBezTo>
                      <a:cubicBezTo>
                        <a:pt x="12640" y="12561"/>
                        <a:pt x="12308" y="12561"/>
                        <a:pt x="11645" y="13452"/>
                      </a:cubicBezTo>
                      <a:cubicBezTo>
                        <a:pt x="10981" y="14343"/>
                        <a:pt x="10665" y="15743"/>
                        <a:pt x="10002" y="16974"/>
                      </a:cubicBezTo>
                      <a:cubicBezTo>
                        <a:pt x="9338" y="18205"/>
                        <a:pt x="9022" y="18926"/>
                        <a:pt x="8358" y="19647"/>
                      </a:cubicBezTo>
                      <a:cubicBezTo>
                        <a:pt x="7695" y="20369"/>
                        <a:pt x="7379" y="20369"/>
                        <a:pt x="6715" y="20539"/>
                      </a:cubicBezTo>
                      <a:cubicBezTo>
                        <a:pt x="6051" y="20708"/>
                        <a:pt x="5783" y="20539"/>
                        <a:pt x="5056" y="20539"/>
                      </a:cubicBezTo>
                      <a:cubicBezTo>
                        <a:pt x="4329" y="20539"/>
                        <a:pt x="3539" y="20369"/>
                        <a:pt x="3081" y="20539"/>
                      </a:cubicBezTo>
                      <a:cubicBezTo>
                        <a:pt x="2622" y="20708"/>
                        <a:pt x="2780" y="21218"/>
                        <a:pt x="2749" y="21387"/>
                      </a:cubicBezTo>
                      <a:close/>
                    </a:path>
                  </a:pathLst>
                </a:custGeom>
                <a:solidFill>
                  <a:schemeClr val="bg1">
                    <a:alpha val="0"/>
                  </a:schemeClr>
                </a:solidFill>
                <a:ln w="9525" cap="flat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charset="0"/>
                    <a:buNone/>
                  </a:pPr>
                  <a:endParaRPr lang="zh-CN" altLang="en-US" smtClean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</p:grpSp>
          <p:graphicFrame>
            <p:nvGraphicFramePr>
              <p:cNvPr id="13338" name="Object 43">
                <a:hlinkClick r:id="" action="ppaction://ole?verb=1"/>
              </p:cNvPr>
              <p:cNvGraphicFramePr>
                <a:graphicFrameLocks noChangeAspect="1"/>
              </p:cNvGraphicFramePr>
              <p:nvPr/>
            </p:nvGraphicFramePr>
            <p:xfrm>
              <a:off x="0" y="3629"/>
              <a:ext cx="834" cy="4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78" r:id="rId11" imgW="304920" imgH="177690" progId="Equation.KSEE3">
                      <p:embed/>
                    </p:oleObj>
                  </mc:Choice>
                  <mc:Fallback>
                    <p:oleObj r:id="rId11" imgW="304920" imgH="177690" progId="Equation.KSEE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3629"/>
                            <a:ext cx="834" cy="4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39" name="Object 44">
                <a:hlinkClick r:id="" action="ppaction://ole?verb=1"/>
              </p:cNvPr>
              <p:cNvGraphicFramePr>
                <a:graphicFrameLocks noChangeAspect="1"/>
              </p:cNvGraphicFramePr>
              <p:nvPr/>
            </p:nvGraphicFramePr>
            <p:xfrm>
              <a:off x="0" y="2721"/>
              <a:ext cx="661" cy="4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79" r:id="rId13" imgW="241580" imgH="165140" progId="Equation.3">
                      <p:embed/>
                    </p:oleObj>
                  </mc:Choice>
                  <mc:Fallback>
                    <p:oleObj r:id="rId13" imgW="241580" imgH="1651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2721"/>
                            <a:ext cx="661" cy="4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bevel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40" name="Object 45">
                <a:hlinkClick r:id="" action="ppaction://ole?verb=1"/>
              </p:cNvPr>
              <p:cNvGraphicFramePr>
                <a:graphicFrameLocks noChangeAspect="1"/>
              </p:cNvGraphicFramePr>
              <p:nvPr/>
            </p:nvGraphicFramePr>
            <p:xfrm>
              <a:off x="114" y="907"/>
              <a:ext cx="452" cy="4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80" r:id="rId15" imgW="165205" imgH="165205" progId="Equation.3">
                      <p:embed/>
                    </p:oleObj>
                  </mc:Choice>
                  <mc:Fallback>
                    <p:oleObj r:id="rId15" imgW="165205" imgH="16520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4" y="907"/>
                            <a:ext cx="452" cy="4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bevel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41" name="Object 46">
                <a:hlinkClick r:id="" action="ppaction://ole?verb=1"/>
              </p:cNvPr>
              <p:cNvGraphicFramePr>
                <a:graphicFrameLocks noChangeAspect="1"/>
              </p:cNvGraphicFramePr>
              <p:nvPr/>
            </p:nvGraphicFramePr>
            <p:xfrm>
              <a:off x="114" y="0"/>
              <a:ext cx="661" cy="4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81" r:id="rId17" imgW="241580" imgH="177760" progId="Equation.3">
                      <p:embed/>
                    </p:oleObj>
                  </mc:Choice>
                  <mc:Fallback>
                    <p:oleObj r:id="rId17" imgW="241580" imgH="1777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4" y="0"/>
                            <a:ext cx="661" cy="4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bevel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3321" name="Group 47"/>
          <p:cNvGrpSpPr>
            <a:grpSpLocks/>
          </p:cNvGrpSpPr>
          <p:nvPr/>
        </p:nvGrpSpPr>
        <p:grpSpPr bwMode="auto">
          <a:xfrm>
            <a:off x="3203575" y="2781300"/>
            <a:ext cx="1609725" cy="1371600"/>
            <a:chOff x="0" y="0"/>
            <a:chExt cx="2535" cy="2160"/>
          </a:xfrm>
        </p:grpSpPr>
        <p:sp>
          <p:nvSpPr>
            <p:cNvPr id="13323" name="直接连接符 73"/>
            <p:cNvSpPr>
              <a:spLocks noChangeShapeType="1"/>
            </p:cNvSpPr>
            <p:nvPr/>
          </p:nvSpPr>
          <p:spPr bwMode="auto">
            <a:xfrm>
              <a:off x="133" y="1304"/>
              <a:ext cx="2358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endParaRPr lang="zh-CN" altLang="en-US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324" name="直接连接符 74"/>
            <p:cNvSpPr>
              <a:spLocks noChangeShapeType="1"/>
            </p:cNvSpPr>
            <p:nvPr/>
          </p:nvSpPr>
          <p:spPr bwMode="auto">
            <a:xfrm flipH="1" flipV="1">
              <a:off x="0" y="795"/>
              <a:ext cx="2373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endParaRPr lang="zh-CN" altLang="en-US" smtClean="0">
                <a:solidFill>
                  <a:srgbClr val="000000"/>
                </a:solidFill>
                <a:latin typeface="Arial" charset="0"/>
              </a:endParaRPr>
            </a:p>
          </p:txBody>
        </p:sp>
        <p:graphicFrame>
          <p:nvGraphicFramePr>
            <p:cNvPr id="13325" name="Object 50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455" y="1360"/>
            <a:ext cx="2080" cy="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2" r:id="rId19" imgW="749750" imgH="228780" progId="Equation.3">
                    <p:embed/>
                  </p:oleObj>
                </mc:Choice>
                <mc:Fallback>
                  <p:oleObj r:id="rId19" imgW="749750" imgH="228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" y="1360"/>
                          <a:ext cx="2080" cy="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6" name="Object 51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681" y="0"/>
            <a:ext cx="1247" cy="6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3" r:id="rId21" imgW="406560" imgH="203280" progId="Equation.3">
                    <p:embed/>
                  </p:oleObj>
                </mc:Choice>
                <mc:Fallback>
                  <p:oleObj r:id="rId21" imgW="406560" imgH="203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1" y="0"/>
                          <a:ext cx="1247" cy="6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bevel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22" name="Object 52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563938" y="4149725"/>
          <a:ext cx="11525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4" r:id="rId23" imgW="660760" imgH="203200" progId="Equation.3">
                  <p:embed/>
                </p:oleObj>
              </mc:Choice>
              <mc:Fallback>
                <p:oleObj r:id="rId23" imgW="66076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149725"/>
                        <a:ext cx="1152525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bevel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085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52413" y="1125538"/>
            <a:ext cx="8302625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srgbClr val="000000"/>
                </a:solidFill>
              </a:rPr>
              <a:t>同理，易知                 只以z=a以及z=      为支点，以联结z=a以及z=       的任一射线或广义简单曲线为支割线；在沿支割线割开了的z平面上任一区域G内，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srgbClr val="000000"/>
                </a:solidFill>
              </a:rPr>
              <a:t>                  的每一分支是单值解析的。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en-US" b="1" dirty="0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en-US" b="1" dirty="0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en-US" b="1" dirty="0" smtClean="0">
              <a:solidFill>
                <a:srgbClr val="000000"/>
              </a:solidFill>
            </a:endParaRPr>
          </a:p>
        </p:txBody>
      </p:sp>
      <p:graphicFrame>
        <p:nvGraphicFramePr>
          <p:cNvPr id="14339" name="Object 3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476375" y="1125538"/>
          <a:ext cx="1008063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r:id="rId3" imgW="609960" imgH="203200" progId="Equation.KSEE3">
                  <p:embed/>
                </p:oleObj>
              </mc:Choice>
              <mc:Fallback>
                <p:oleObj r:id="rId3" imgW="609960" imgH="203200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125538"/>
                        <a:ext cx="1008063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4068763" y="1125538"/>
          <a:ext cx="4318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r:id="rId5" imgW="152942" imgH="127271" progId="Equation.3">
                  <p:embed/>
                </p:oleObj>
              </mc:Choice>
              <mc:Fallback>
                <p:oleObj r:id="rId5" imgW="152942" imgH="1272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125538"/>
                        <a:ext cx="43180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7164388" y="1125538"/>
          <a:ext cx="4318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r:id="rId7" imgW="152942" imgH="127271" progId="Equation.3">
                  <p:embed/>
                </p:oleObj>
              </mc:Choice>
              <mc:Fallback>
                <p:oleObj r:id="rId7" imgW="152942" imgH="1272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1125538"/>
                        <a:ext cx="43180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95288" y="1773238"/>
          <a:ext cx="1008062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r:id="rId8" imgW="609960" imgH="203200" progId="Equation.3">
                  <p:embed/>
                </p:oleObj>
              </mc:Choice>
              <mc:Fallback>
                <p:oleObj r:id="rId8" imgW="60996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773238"/>
                        <a:ext cx="1008062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bevel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341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34218" y="620688"/>
                <a:ext cx="8118910" cy="48245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 smtClean="0"/>
                  <a:t>      当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𝑤</m:t>
                    </m:r>
                  </m:oMath>
                </a14:m>
                <a:r>
                  <a:rPr lang="zh-CN" altLang="en-US" sz="2000" dirty="0" smtClean="0"/>
                  <a:t>平面上的动射线从射线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/>
                      </a:rPr>
                      <m:t>𝜑</m:t>
                    </m:r>
                    <m:r>
                      <a:rPr lang="en-US" altLang="zh-CN" sz="2000" i="1" dirty="0">
                        <a:latin typeface="Cambria Math"/>
                      </a:rPr>
                      <m:t>=0</m:t>
                    </m:r>
                  </m:oMath>
                </a14:m>
                <a:r>
                  <a:rPr lang="zh-CN" altLang="en-US" sz="2000" dirty="0" smtClean="0"/>
                  <a:t>扫动到射线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/>
                      </a:rPr>
                      <m:t>𝜑</m:t>
                    </m:r>
                    <m:r>
                      <a:rPr lang="en-US" altLang="zh-CN" sz="2000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altLang="zh-CN" sz="2000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时，再变换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</a:rPr>
                      <m:t>𝑧</m:t>
                    </m:r>
                    <m:r>
                      <a:rPr lang="en-US" altLang="zh-CN" sz="2000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altLang="zh-CN" sz="2000" i="1" dirty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 smtClean="0"/>
                  <a:t>下的像，就在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𝑧</m:t>
                    </m:r>
                  </m:oMath>
                </a14:m>
                <a:r>
                  <a:rPr lang="zh-CN" altLang="en-US" sz="2000" dirty="0" smtClean="0"/>
                  <a:t>平面上从射线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/>
                      </a:rPr>
                      <m:t>𝜃</m:t>
                    </m:r>
                    <m:r>
                      <a:rPr lang="en-US" altLang="zh-CN" sz="2000" i="1" dirty="0">
                        <a:latin typeface="Cambria Math"/>
                      </a:rPr>
                      <m:t>=0</m:t>
                    </m:r>
                    <m:r>
                      <a:rPr lang="zh-CN" altLang="en-US" sz="2000" b="0" i="1" dirty="0" smtClean="0">
                        <a:latin typeface="Cambria Math"/>
                      </a:rPr>
                      <m:t>扫</m:t>
                    </m:r>
                  </m:oMath>
                </a14:m>
                <a:r>
                  <a:rPr lang="zh-CN" altLang="en-US" sz="2000" dirty="0" smtClean="0"/>
                  <a:t>动到射线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/>
                      </a:rPr>
                      <m:t>𝜃</m:t>
                    </m:r>
                    <m:r>
                      <a:rPr lang="en-US" altLang="zh-CN" sz="2000" i="1" dirty="0">
                        <a:latin typeface="Cambria Math"/>
                      </a:rPr>
                      <m:t>=</m:t>
                    </m:r>
                    <m:r>
                      <a:rPr lang="en-US" altLang="zh-CN" sz="2000" i="1" dirty="0">
                        <a:latin typeface="Cambria Math"/>
                      </a:rPr>
                      <m:t>𝑛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altLang="zh-CN" sz="2000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000" dirty="0" smtClean="0"/>
                  <a:t>，从而，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𝑤</m:t>
                    </m:r>
                  </m:oMath>
                </a14:m>
                <a:r>
                  <a:rPr lang="zh-CN" altLang="en-US" sz="2000" dirty="0" smtClean="0"/>
                  <a:t>平面上的角形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</a:rPr>
                      <m:t>0&lt;</m:t>
                    </m:r>
                    <m:r>
                      <a:rPr lang="zh-CN" altLang="en-US" sz="2000" i="1" dirty="0">
                        <a:latin typeface="Cambria Math"/>
                      </a:rPr>
                      <m:t>𝜑</m:t>
                    </m:r>
                    <m:r>
                      <a:rPr lang="en-US" altLang="zh-CN" sz="2000" i="1" dirty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altLang="zh-CN" sz="2000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就被变成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𝑧</m:t>
                    </m:r>
                  </m:oMath>
                </a14:m>
                <a:r>
                  <a:rPr lang="zh-CN" altLang="en-US" sz="2000" dirty="0" smtClean="0"/>
                  <a:t>平面上的角形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</a:rPr>
                      <m:t>0&lt;</m:t>
                    </m:r>
                    <m:r>
                      <a:rPr lang="zh-CN" altLang="en-US" sz="2000" i="1" dirty="0">
                        <a:latin typeface="Cambria Math"/>
                      </a:rPr>
                      <m:t>𝜑</m:t>
                    </m:r>
                    <m:r>
                      <a:rPr lang="en-US" altLang="zh-CN" sz="2000" i="1" dirty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/>
                          </a:rPr>
                          <m:t>𝑛</m:t>
                        </m:r>
                        <m:r>
                          <a:rPr lang="zh-CN" altLang="en-US" sz="2000" i="1" dirty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altLang="zh-CN" sz="2000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特别</a:t>
                </a:r>
                <a:r>
                  <a:rPr lang="zh-CN" altLang="en-US" sz="2000" dirty="0" smtClean="0"/>
                  <a:t>，变换（</a:t>
                </a:r>
                <a:r>
                  <a:rPr lang="en-US" altLang="zh-CN" sz="2000" dirty="0" smtClean="0"/>
                  <a:t>2.1</a:t>
                </a:r>
                <a:r>
                  <a:rPr lang="zh-CN" altLang="en-US" sz="2000" dirty="0" smtClean="0"/>
                  <a:t>）把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𝑤</m:t>
                    </m:r>
                  </m:oMath>
                </a14:m>
                <a:r>
                  <a:rPr lang="zh-CN" altLang="en-US" sz="2000" dirty="0" smtClean="0"/>
                  <a:t>平面上的角形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zh-CN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sz="2000" i="1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altLang="zh-CN" sz="2000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altLang="zh-CN" sz="2000" i="1" dirty="0">
                        <a:latin typeface="Cambria Math"/>
                      </a:rPr>
                      <m:t>&lt;</m:t>
                    </m:r>
                    <m:r>
                      <a:rPr lang="zh-CN" altLang="en-US" sz="2000" i="1" dirty="0">
                        <a:latin typeface="Cambria Math"/>
                      </a:rPr>
                      <m:t>𝜑</m:t>
                    </m:r>
                    <m:r>
                      <a:rPr lang="en-US" altLang="zh-CN" sz="2000" i="1" dirty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altLang="zh-CN" sz="20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sz="2000" i="1" dirty="0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altLang="zh-CN" sz="2000" i="1" dirty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sz="2000" dirty="0" smtClean="0"/>
                  <a:t>变成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</a:rPr>
                      <m:t>𝑧</m:t>
                    </m:r>
                  </m:oMath>
                </a14:m>
                <a:r>
                  <a:rPr lang="zh-CN" altLang="en-US" sz="2000" dirty="0" smtClean="0"/>
                  <a:t>平面除去原点及负实轴的区域（如下图）</a:t>
                </a:r>
                <a:r>
                  <a:rPr lang="en-US" altLang="zh-CN" sz="2000" dirty="0" smtClean="0"/>
                  <a:t>.</a:t>
                </a:r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4218" y="620688"/>
                <a:ext cx="8118910" cy="4824536"/>
              </a:xfrm>
              <a:blipFill rotWithShape="1">
                <a:blip r:embed="rId2"/>
                <a:stretch>
                  <a:fillRect l="-751" t="-10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14" y="2201069"/>
            <a:ext cx="2974975" cy="29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060848"/>
            <a:ext cx="2944813" cy="300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221088"/>
            <a:ext cx="52387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328244"/>
            <a:ext cx="2381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862" y="2714400"/>
            <a:ext cx="1639887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86" y="4035698"/>
            <a:ext cx="3760787" cy="103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9551" y="5229200"/>
                <a:ext cx="8273405" cy="836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Bef>
                    <a:spcPct val="20000"/>
                  </a:spcBef>
                </a:pP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一般，变换（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2.1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）把张度为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zh-CN" altLang="en-US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altLang="zh-CN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</a:rPr>
                  <a:t> 的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n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个角形都变成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z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平面除去原点及负实轴的区域（上图为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k=0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的情形）</a:t>
                </a:r>
                <a:endParaRPr lang="en-US" altLang="zh-CN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1" y="5229200"/>
                <a:ext cx="8273405" cy="836960"/>
              </a:xfrm>
              <a:prstGeom prst="rect">
                <a:avLst/>
              </a:prstGeom>
              <a:blipFill rotWithShape="1">
                <a:blip r:embed="rId9"/>
                <a:stretch>
                  <a:fillRect l="-811" b="-13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16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9935" y="1169780"/>
                <a:ext cx="79208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prstClr val="black"/>
                    </a:solidFill>
                  </a:rPr>
                  <a:t>下图是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/>
                      </a:rPr>
                      <m:t>=3</m:t>
                    </m:r>
                  </m:oMath>
                </a14:m>
                <a:r>
                  <a:rPr lang="zh-CN" altLang="en-US" dirty="0" smtClean="0">
                    <a:solidFill>
                      <a:prstClr val="black"/>
                    </a:solidFill>
                  </a:rPr>
                  <a:t>的情形，这时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/>
                      </a:rPr>
                      <m:t>(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/>
                      </a:rPr>
                      <m:t>𝑘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/>
                      </a:rPr>
                      <m:t>=0</m:t>
                    </m:r>
                    <m:r>
                      <a:rPr lang="zh-CN" altLang="en-US" i="1">
                        <a:solidFill>
                          <a:prstClr val="black"/>
                        </a:solidFill>
                        <a:latin typeface="Cambria Math"/>
                      </a:rPr>
                      <m:t>，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/>
                      </a:rPr>
                      <m:t>1</m:t>
                    </m:r>
                    <m:r>
                      <a:rPr lang="zh-CN" altLang="en-US" i="1">
                        <a:solidFill>
                          <a:prstClr val="black"/>
                        </a:solidFill>
                        <a:latin typeface="Cambria Math"/>
                      </a:rPr>
                      <m:t>，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/>
                      </a:rPr>
                      <m:t>2</m:t>
                    </m:r>
                    <m:r>
                      <a:rPr lang="zh-CN" altLang="en-US" i="1">
                        <a:solidFill>
                          <a:prstClr val="black"/>
                        </a:solidFill>
                        <a:latin typeface="Cambria Math"/>
                      </a:rPr>
                      <m:t>）</m:t>
                    </m:r>
                  </m:oMath>
                </a14:m>
                <a:r>
                  <a:rPr lang="zh-CN" altLang="en-US" dirty="0" smtClean="0">
                    <a:solidFill>
                      <a:prstClr val="black"/>
                    </a:solidFill>
                  </a:rPr>
                  <a:t>都变成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zh-CN" altLang="en-US" dirty="0" smtClean="0">
                    <a:solidFill>
                      <a:prstClr val="black"/>
                    </a:solidFill>
                  </a:rPr>
                  <a:t>平面除去原点及负实轴的区域</a:t>
                </a:r>
                <a:r>
                  <a:rPr lang="en-US" altLang="zh-CN" dirty="0" smtClean="0">
                    <a:solidFill>
                      <a:prstClr val="black"/>
                    </a:solidFill>
                  </a:rPr>
                  <a:t>.</a:t>
                </a:r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35" y="1169780"/>
                <a:ext cx="7920880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615" t="-6604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4405" y="4437112"/>
                <a:ext cx="79208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prstClr val="black"/>
                    </a:solidFill>
                  </a:rPr>
                  <a:t> 如图区域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zh-CN" altLang="en-US" dirty="0" smtClean="0">
                    <a:solidFill>
                      <a:prstClr val="black"/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/>
                      </a:rPr>
                      <m:t>𝑧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 smtClean="0">
                    <a:solidFill>
                      <a:prstClr val="black"/>
                    </a:solidFill>
                  </a:rPr>
                  <a:t>的单叶性区域的充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要</a:t>
                </a:r>
                <a:r>
                  <a:rPr lang="zh-CN" altLang="en-US" dirty="0" smtClean="0">
                    <a:solidFill>
                      <a:prstClr val="black"/>
                    </a:solidFill>
                  </a:rPr>
                  <a:t>条件是：对于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zh-CN" altLang="en-US" dirty="0" smtClean="0">
                    <a:solidFill>
                      <a:prstClr val="black"/>
                    </a:solidFill>
                  </a:rPr>
                  <a:t>内任意一点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>
                    <a:solidFill>
                      <a:prstClr val="black"/>
                    </a:solidFill>
                  </a:rPr>
                  <a:t>，满足下面等式的点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zh-CN" alt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不</m:t>
                    </m:r>
                    <m:r>
                      <a:rPr lang="zh-CN" altLang="en-US" i="1">
                        <a:solidFill>
                          <a:prstClr val="black"/>
                        </a:solidFill>
                        <a:latin typeface="Cambria Math"/>
                      </a:rPr>
                      <m:t>属于</m:t>
                    </m:r>
                  </m:oMath>
                </a14:m>
                <a:r>
                  <a:rPr lang="en-US" altLang="zh-CN" b="1" i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zh-CN" altLang="en-US" b="1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05" y="4437112"/>
                <a:ext cx="7920880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693" t="-7547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 flipV="1">
            <a:off x="947215" y="3291449"/>
            <a:ext cx="2808312" cy="116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243359" y="1702004"/>
            <a:ext cx="9306" cy="282512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959986" y="3205870"/>
            <a:ext cx="128924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 rot="19578895">
            <a:off x="1041998" y="2870643"/>
            <a:ext cx="1084855" cy="723659"/>
            <a:chOff x="3457854" y="4077072"/>
            <a:chExt cx="1477635" cy="1479612"/>
          </a:xfrm>
        </p:grpSpPr>
        <p:cxnSp>
          <p:nvCxnSpPr>
            <p:cNvPr id="14" name="直接连接符 13"/>
            <p:cNvCxnSpPr/>
            <p:nvPr/>
          </p:nvCxnSpPr>
          <p:spPr>
            <a:xfrm flipH="1">
              <a:off x="3457854" y="40770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610254" y="42294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3762654" y="43818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915054" y="45342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4067454" y="46866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4219854" y="48390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4372254" y="49914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4524654" y="51438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4677054" y="52962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4829454" y="54486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222949"/>
              </p:ext>
            </p:extLst>
          </p:nvPr>
        </p:nvGraphicFramePr>
        <p:xfrm>
          <a:off x="1943581" y="3323378"/>
          <a:ext cx="238125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6" imgW="152280" imgH="177480" progId="Equation.DSMT4">
                  <p:embed/>
                </p:oleObj>
              </mc:Choice>
              <mc:Fallback>
                <p:oleObj name="Equation" r:id="rId6" imgW="152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581" y="3323378"/>
                        <a:ext cx="238125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488130" y="326800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zh-CN" altLang="en-US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130" y="3268008"/>
                <a:ext cx="36798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282218" y="1614537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zh-CN" altLang="en-US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218" y="1614537"/>
                <a:ext cx="375423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连接符 26"/>
          <p:cNvCxnSpPr/>
          <p:nvPr/>
        </p:nvCxnSpPr>
        <p:spPr>
          <a:xfrm flipV="1">
            <a:off x="5252629" y="3300061"/>
            <a:ext cx="2808312" cy="116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6548773" y="1710616"/>
            <a:ext cx="9306" cy="282512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283975"/>
              </p:ext>
            </p:extLst>
          </p:nvPr>
        </p:nvGraphicFramePr>
        <p:xfrm>
          <a:off x="6248995" y="3331990"/>
          <a:ext cx="238125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10" imgW="152280" imgH="177480" progId="Equation.DSMT4">
                  <p:embed/>
                </p:oleObj>
              </mc:Choice>
              <mc:Fallback>
                <p:oleObj name="Equation" r:id="rId10" imgW="152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995" y="3331990"/>
                        <a:ext cx="238125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直接连接符 42"/>
          <p:cNvCxnSpPr/>
          <p:nvPr/>
        </p:nvCxnSpPr>
        <p:spPr>
          <a:xfrm flipV="1">
            <a:off x="6548773" y="2044840"/>
            <a:ext cx="1244771" cy="12668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793544" y="327662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zh-CN" altLang="en-US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544" y="3276620"/>
                <a:ext cx="386644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587632" y="1623149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zh-CN" altLang="en-US" b="1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632" y="1623149"/>
                <a:ext cx="375423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161393" y="2721644"/>
                <a:ext cx="378758" cy="564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393" y="2721644"/>
                <a:ext cx="378758" cy="56477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椭圆 58"/>
          <p:cNvSpPr/>
          <p:nvPr/>
        </p:nvSpPr>
        <p:spPr>
          <a:xfrm>
            <a:off x="2676985" y="1915624"/>
            <a:ext cx="352807" cy="2439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9525">
                <a:solidFill>
                  <a:prstClr val="black"/>
                </a:solidFill>
              </a:ln>
              <a:noFill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20342" y="1806789"/>
            <a:ext cx="24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20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7797966" y="2046212"/>
            <a:ext cx="352807" cy="2439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9525">
                <a:solidFill>
                  <a:prstClr val="black"/>
                </a:solidFill>
              </a:ln>
              <a:noFill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813086" y="1959469"/>
            <a:ext cx="24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20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flipH="1" flipV="1">
            <a:off x="3672123" y="2572980"/>
            <a:ext cx="1506969" cy="372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031817" y="2210984"/>
                <a:ext cx="94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817" y="2210984"/>
                <a:ext cx="946413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连接符 69"/>
          <p:cNvCxnSpPr/>
          <p:nvPr/>
        </p:nvCxnSpPr>
        <p:spPr>
          <a:xfrm flipH="1">
            <a:off x="955400" y="3385512"/>
            <a:ext cx="128924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lg" len="lg"/>
          </a:ln>
          <a:scene3d>
            <a:camera prst="orthographicFront">
              <a:rot lat="0" lon="1080000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V="1">
            <a:off x="6562690" y="3289287"/>
            <a:ext cx="1244771" cy="12668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lg" len="lg"/>
          </a:ln>
          <a:scene3d>
            <a:camera prst="orthographicFront">
              <a:rot lat="0" lon="1080000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172788" y="3509942"/>
                <a:ext cx="475242" cy="46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prstClr val="black"/>
                    </a:solidFill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788" y="3509942"/>
                <a:ext cx="475242" cy="461217"/>
              </a:xfrm>
              <a:prstGeom prst="rect">
                <a:avLst/>
              </a:prstGeom>
              <a:blipFill rotWithShape="1">
                <a:blip r:embed="rId17"/>
                <a:stretch>
                  <a:fillRect l="-11538" b="-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8" name="组合 97"/>
          <p:cNvGrpSpPr/>
          <p:nvPr/>
        </p:nvGrpSpPr>
        <p:grpSpPr>
          <a:xfrm rot="19578895">
            <a:off x="1021815" y="2972073"/>
            <a:ext cx="1084855" cy="723659"/>
            <a:chOff x="3457854" y="4077072"/>
            <a:chExt cx="1477635" cy="1479612"/>
          </a:xfrm>
        </p:grpSpPr>
        <p:cxnSp>
          <p:nvCxnSpPr>
            <p:cNvPr id="99" name="直接连接符 98"/>
            <p:cNvCxnSpPr/>
            <p:nvPr/>
          </p:nvCxnSpPr>
          <p:spPr>
            <a:xfrm flipH="1">
              <a:off x="3457854" y="40770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flipH="1">
              <a:off x="3610254" y="42294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3762654" y="43818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flipH="1">
              <a:off x="3915054" y="45342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flipH="1">
              <a:off x="4067454" y="46866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flipH="1">
              <a:off x="4219854" y="48390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H="1">
              <a:off x="4372254" y="49914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flipH="1">
              <a:off x="4524654" y="51438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 flipH="1">
              <a:off x="4677054" y="52962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flipH="1">
              <a:off x="4829454" y="54486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117062" y="3347927"/>
                <a:ext cx="113556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=0,1,2</m:t>
                      </m:r>
                    </m:oMath>
                  </m:oMathPara>
                </a14:m>
                <a:endParaRPr lang="zh-CN" altLang="en-US" baseline="-25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062" y="3347927"/>
                <a:ext cx="1135567" cy="36298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弧形 109"/>
          <p:cNvSpPr/>
          <p:nvPr/>
        </p:nvSpPr>
        <p:spPr>
          <a:xfrm>
            <a:off x="5857835" y="2608149"/>
            <a:ext cx="1440000" cy="1440000"/>
          </a:xfrm>
          <a:prstGeom prst="arc">
            <a:avLst>
              <a:gd name="adj1" fmla="val 18796752"/>
              <a:gd name="adj2" fmla="val 2717689"/>
            </a:avLst>
          </a:prstGeom>
          <a:ln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111" name="弧形 110"/>
          <p:cNvSpPr/>
          <p:nvPr/>
        </p:nvSpPr>
        <p:spPr>
          <a:xfrm>
            <a:off x="5867211" y="2608149"/>
            <a:ext cx="1440000" cy="1440000"/>
          </a:xfrm>
          <a:prstGeom prst="arc">
            <a:avLst>
              <a:gd name="adj1" fmla="val 2569376"/>
              <a:gd name="adj2" fmla="val 11088079"/>
            </a:avLst>
          </a:prstGeom>
          <a:ln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112" name="弧形 111"/>
          <p:cNvSpPr/>
          <p:nvPr/>
        </p:nvSpPr>
        <p:spPr>
          <a:xfrm>
            <a:off x="5867198" y="2622514"/>
            <a:ext cx="1440000" cy="1440000"/>
          </a:xfrm>
          <a:prstGeom prst="arc">
            <a:avLst>
              <a:gd name="adj1" fmla="val 10929778"/>
              <a:gd name="adj2" fmla="val 18788881"/>
            </a:avLst>
          </a:prstGeom>
          <a:ln w="12700" cmpd="sng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/>
              <p:cNvSpPr/>
              <p:nvPr/>
            </p:nvSpPr>
            <p:spPr>
              <a:xfrm>
                <a:off x="6096150" y="2862982"/>
                <a:ext cx="4526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3" name="矩形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150" y="2862982"/>
                <a:ext cx="452623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矩形 113"/>
              <p:cNvSpPr/>
              <p:nvPr/>
            </p:nvSpPr>
            <p:spPr>
              <a:xfrm>
                <a:off x="6100133" y="3556305"/>
                <a:ext cx="4579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4" name="矩形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133" y="3556305"/>
                <a:ext cx="457946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/>
              <p:cNvSpPr/>
              <p:nvPr/>
            </p:nvSpPr>
            <p:spPr>
              <a:xfrm>
                <a:off x="6860615" y="3127035"/>
                <a:ext cx="32446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615" y="3127035"/>
                <a:ext cx="324460" cy="369332"/>
              </a:xfrm>
              <a:prstGeom prst="rect">
                <a:avLst/>
              </a:prstGeom>
              <a:blipFill rotWithShape="1">
                <a:blip r:embed="rId21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10" y="4869160"/>
            <a:ext cx="3951287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827584" y="5477988"/>
                <a:ext cx="8352928" cy="785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FF0000"/>
                    </a:solidFill>
                  </a:rPr>
                  <a:t>总结，幂函数</a:t>
                </a:r>
                <a:r>
                  <a:rPr lang="en-US" altLang="zh-CN" b="1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w=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(n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是大于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的整数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的单叶性区域是顶点在原点</a:t>
                </a:r>
                <a:r>
                  <a:rPr lang="en-US" altLang="zh-CN" b="1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z=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张度不超过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  <m:r>
                          <a:rPr lang="zh-CN" altLang="en-US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𝝅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𝒏</m:t>
                        </m:r>
                      </m:den>
                    </m:f>
                    <m:r>
                      <a:rPr lang="zh-CN" altLang="en-US" b="1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的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zh-CN" altLang="en-US" b="1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角形</m:t>
                    </m:r>
                    <m:r>
                      <a:rPr lang="zh-CN" altLang="en-US" b="1" i="1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区域</m:t>
                    </m:r>
                    <m:r>
                      <a:rPr lang="zh-CN" altLang="en-US" b="1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。</m:t>
                    </m:r>
                  </m:oMath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477988"/>
                <a:ext cx="8352928" cy="785536"/>
              </a:xfrm>
              <a:prstGeom prst="rect">
                <a:avLst/>
              </a:prstGeom>
              <a:blipFill rotWithShape="1">
                <a:blip r:embed="rId23"/>
                <a:stretch>
                  <a:fillRect l="-657" t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85" name="Picture 17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35" y="292123"/>
            <a:ext cx="2878137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714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7544" y="1718313"/>
                <a:ext cx="8352928" cy="785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FF0000"/>
                    </a:solidFill>
                  </a:rPr>
                  <a:t>总结，幂函数</a:t>
                </a:r>
                <a:r>
                  <a:rPr lang="en-US" altLang="zh-CN" b="1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w=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b="1" dirty="0" smtClean="0">
                    <a:solidFill>
                      <a:srgbClr val="FF0000"/>
                    </a:solidFill>
                  </a:rPr>
                  <a:t>(n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是大于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的整数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的单叶性区域是顶点在原点</a:t>
                </a:r>
                <a:r>
                  <a:rPr lang="en-US" altLang="zh-CN" b="1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z=</a:t>
                </a:r>
                <a:r>
                  <a:rPr lang="en-US" altLang="zh-CN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张度不超过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  <m:r>
                          <a:rPr lang="zh-CN" altLang="en-US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𝝅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𝒏</m:t>
                        </m:r>
                      </m:den>
                    </m:f>
                    <m:r>
                      <a:rPr lang="zh-CN" altLang="en-US" b="1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的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zh-CN" altLang="en-US" b="1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角形</m:t>
                    </m:r>
                    <m:r>
                      <a:rPr lang="zh-CN" altLang="en-US" b="1" i="1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区域</m:t>
                    </m:r>
                    <m:r>
                      <a:rPr lang="zh-CN" altLang="en-US" b="1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。</m:t>
                    </m:r>
                  </m:oMath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18313"/>
                <a:ext cx="8352928" cy="785536"/>
              </a:xfrm>
              <a:prstGeom prst="rect">
                <a:avLst/>
              </a:prstGeom>
              <a:blipFill rotWithShape="1">
                <a:blip r:embed="rId2"/>
                <a:stretch>
                  <a:fillRect l="-657" t="-6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67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96136" y="188641"/>
            <a:ext cx="2880320" cy="504055"/>
          </a:xfrm>
        </p:spPr>
        <p:txBody>
          <a:bodyPr>
            <a:normAutofit/>
          </a:bodyPr>
          <a:lstStyle/>
          <a:p>
            <a:r>
              <a:rPr lang="en-US" altLang="zh-CN" sz="1200" b="1" dirty="0" smtClean="0">
                <a:solidFill>
                  <a:srgbClr val="FF0000"/>
                </a:solidFill>
              </a:rPr>
              <a:t>2.3   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初等多值函数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1520" y="980728"/>
                <a:ext cx="7704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prstClr val="black"/>
                    </a:solidFill>
                  </a:rPr>
                  <a:t>  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.</a:t>
                </a:r>
                <a:r>
                  <a:rPr lang="en-US" altLang="zh-CN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zh-CN" altLang="en-US" sz="2000" dirty="0" smtClean="0">
                    <a:solidFill>
                      <a:prstClr val="black"/>
                    </a:solidFill>
                  </a:rPr>
                  <a:t>指数函数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prstClr val="black"/>
                        </a:solidFill>
                        <a:latin typeface="Cambria Math"/>
                      </a:rPr>
                      <m:t>𝒛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𝑤</m:t>
                        </m:r>
                      </m:sup>
                    </m:sSup>
                    <m:r>
                      <a:rPr lang="zh-CN" altLang="en-US" sz="2000" i="1" smtClean="0">
                        <a:solidFill>
                          <a:prstClr val="black"/>
                        </a:solidFill>
                        <a:latin typeface="Cambria Math"/>
                      </a:rPr>
                      <m:t>的</m:t>
                    </m:r>
                  </m:oMath>
                </a14:m>
                <a:r>
                  <a:rPr lang="zh-CN" altLang="en-US" sz="2000" dirty="0" smtClean="0">
                    <a:solidFill>
                      <a:prstClr val="black"/>
                    </a:solidFill>
                  </a:rPr>
                  <a:t>变换（映射）性质及单叶性区域</a:t>
                </a:r>
                <a:endParaRPr lang="zh-CN" alt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80728"/>
                <a:ext cx="7704856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1412776"/>
                <a:ext cx="7704856" cy="413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prstClr val="black"/>
                    </a:solidFill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/>
                      </a:rPr>
                      <m:t>𝑧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/>
                      </a:rPr>
                      <m:t>𝑟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zh-CN" alt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/>
                      </a:rPr>
                      <m:t>𝑤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𝑢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𝑖𝑣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,</m:t>
                    </m:r>
                    <m:r>
                      <a:rPr lang="zh-CN" alt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则</m:t>
                    </m:r>
                    <m:r>
                      <a:rPr lang="zh-CN" altLang="en-US" sz="2000" i="1">
                        <a:solidFill>
                          <a:prstClr val="black"/>
                        </a:solidFill>
                        <a:latin typeface="Cambria Math"/>
                      </a:rPr>
                      <m:t>变换</m:t>
                    </m:r>
                  </m:oMath>
                </a14:m>
                <a:r>
                  <a:rPr lang="zh-CN" altLang="en-US" dirty="0" smtClean="0">
                    <a:solidFill>
                      <a:prstClr val="black"/>
                    </a:solidFill>
                  </a:rPr>
                  <a:t>                                 </a:t>
                </a:r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412776"/>
                <a:ext cx="7704856" cy="413703"/>
              </a:xfrm>
              <a:prstGeom prst="rect">
                <a:avLst/>
              </a:prstGeom>
              <a:blipFill rotWithShape="1">
                <a:blip r:embed="rId3"/>
                <a:stretch>
                  <a:fillRect l="-633" t="-441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79712" y="1835532"/>
                <a:ext cx="59046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/>
                  <a:t>Z=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𝑤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         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≠0</m:t>
                        </m:r>
                        <m:r>
                          <a:rPr lang="zh-CN" altLang="en-US" b="0" i="1" smtClean="0">
                            <a:latin typeface="Cambria Math"/>
                            <a:ea typeface="Cambria Math"/>
                          </a:rPr>
                          <m:t>、∞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                                                 </m:t>
                    </m:r>
                    <m:r>
                      <a:rPr lang="zh-CN" altLang="en-US" b="0" i="1" smtClean="0">
                        <a:latin typeface="Cambria Math"/>
                        <a:ea typeface="Cambria Math"/>
                      </a:rPr>
                      <m:t>（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2.3</m:t>
                    </m:r>
                    <m:r>
                      <a:rPr lang="zh-CN" altLang="en-US" b="0" i="1" smtClean="0">
                        <a:latin typeface="Cambria Math"/>
                        <a:ea typeface="Cambria Math"/>
                      </a:rPr>
                      <m:t>）</m:t>
                    </m:r>
                  </m:oMath>
                </a14:m>
                <a:r>
                  <a:rPr lang="zh-CN" altLang="en-US" i="1" dirty="0" smtClean="0"/>
                  <a:t>            </a:t>
                </a:r>
                <a:endParaRPr lang="zh-CN" altLang="en-US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835532"/>
                <a:ext cx="5904656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93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93589" y="2132856"/>
                <a:ext cx="5174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成为               </a:t>
                </a:r>
                <a:r>
                  <a:rPr lang="zh-CN" altLang="en-US" i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𝑟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𝑢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,   </m:t>
                    </m:r>
                    <m:r>
                      <a:rPr lang="zh-CN" altLang="en-US" b="0" i="1" smtClean="0">
                        <a:latin typeface="Cambria Math"/>
                      </a:rPr>
                      <m:t>𝜃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𝑣</m:t>
                    </m:r>
                  </m:oMath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89" y="2132856"/>
                <a:ext cx="517455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060" t="-13333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44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07713" y="764704"/>
                <a:ext cx="6584567" cy="1143000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altLang="zh-CN" sz="2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dirty="0" smtClean="0"/>
                  <a:t>.</a:t>
                </a:r>
                <a:r>
                  <a:rPr lang="zh-CN" altLang="en-US" sz="2000" dirty="0" smtClean="0"/>
                  <a:t>指数函数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𝑧</m:t>
                    </m:r>
                    <m:r>
                      <a:rPr lang="en-US" altLang="zh-CN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</a:rPr>
                          <m:t>𝑤</m:t>
                        </m:r>
                      </m:sup>
                    </m:sSup>
                  </m:oMath>
                </a14:m>
                <a:r>
                  <a:rPr lang="zh-CN" altLang="en-US" sz="2000" dirty="0" smtClean="0"/>
                  <a:t>的变换性质及其单叶性区域</a:t>
                </a:r>
                <a:r>
                  <a:rPr lang="en-US" altLang="zh-CN" sz="2000" dirty="0" smtClean="0"/>
                  <a:t/>
                </a:r>
                <a:br>
                  <a:rPr lang="en-US" altLang="zh-CN" sz="2000" dirty="0" smtClean="0"/>
                </a:br>
                <a:r>
                  <a:rPr lang="zh-CN" altLang="en-US" sz="2000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𝑧</m:t>
                    </m:r>
                    <m:r>
                      <a:rPr lang="en-US" altLang="zh-CN" sz="2000" i="1">
                        <a:latin typeface="Cambria Math"/>
                      </a:rPr>
                      <m:t>=</m:t>
                    </m:r>
                    <m:r>
                      <a:rPr lang="en-US" altLang="zh-CN" sz="2000" i="1">
                        <a:latin typeface="Cambria Math"/>
                      </a:rPr>
                      <m:t>𝑟</m:t>
                    </m:r>
                    <m:sSup>
                      <m:sSup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  <m:r>
                          <a:rPr lang="zh-CN" altLang="en-US" sz="2000" i="1">
                            <a:latin typeface="Cambria Math"/>
                          </a:rPr>
                          <m:t>𝜃</m:t>
                        </m:r>
                      </m:sup>
                    </m:sSup>
                    <m:r>
                      <a:rPr lang="zh-CN" alt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000" dirty="0" smtClean="0"/>
                  <a:t>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𝑤</m:t>
                    </m:r>
                    <m:r>
                      <a:rPr lang="en-US" altLang="zh-CN" sz="2000" i="1">
                        <a:latin typeface="Cambria Math"/>
                      </a:rPr>
                      <m:t>=</m:t>
                    </m:r>
                    <m:r>
                      <a:rPr lang="en-US" altLang="zh-CN" sz="2000" i="1">
                        <a:latin typeface="Cambria Math"/>
                      </a:rPr>
                      <m:t>𝑢</m:t>
                    </m:r>
                    <m:r>
                      <a:rPr lang="en-US" altLang="zh-CN" sz="2000" i="1">
                        <a:latin typeface="Cambria Math"/>
                      </a:rPr>
                      <m:t>+</m:t>
                    </m:r>
                    <m:r>
                      <a:rPr lang="en-US" altLang="zh-CN" sz="2000" i="1">
                        <a:latin typeface="Cambria Math"/>
                      </a:rPr>
                      <m:t>𝑖𝑣</m:t>
                    </m:r>
                  </m:oMath>
                </a14:m>
                <a:r>
                  <a:rPr lang="en-US" altLang="zh-CN" sz="2000" dirty="0" smtClean="0"/>
                  <a:t>.</a:t>
                </a:r>
                <a:r>
                  <a:rPr lang="zh-CN" altLang="en-US" sz="2000" dirty="0" smtClean="0"/>
                  <a:t>则变换</a:t>
                </a:r>
                <a:r>
                  <a:rPr lang="en-US" altLang="zh-CN" sz="2000" dirty="0" smtClean="0"/>
                  <a:t/>
                </a:r>
                <a:br>
                  <a:rPr lang="en-US" altLang="zh-CN" sz="2000" dirty="0" smtClean="0"/>
                </a:b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/>
                      </a:rPr>
                      <m:t>𝑧</m:t>
                    </m:r>
                    <m:r>
                      <a:rPr lang="en-US" altLang="zh-CN" sz="1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sz="1800" i="1">
                            <a:latin typeface="Cambria Math"/>
                          </a:rPr>
                          <m:t>𝑤</m:t>
                        </m:r>
                      </m:sup>
                    </m:sSup>
                  </m:oMath>
                </a14:m>
                <a:r>
                  <a:rPr lang="zh-CN" altLang="en-US" sz="1800" dirty="0"/>
                  <a:t> （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/>
                      </a:rPr>
                      <m:t>𝑧</m:t>
                    </m:r>
                    <m:r>
                      <a:rPr lang="en-US" altLang="zh-CN" sz="1800" i="1" dirty="0">
                        <a:latin typeface="Cambria Math"/>
                        <a:ea typeface="Cambria Math"/>
                      </a:rPr>
                      <m:t>≠0,∞</m:t>
                    </m:r>
                  </m:oMath>
                </a14:m>
                <a:r>
                  <a:rPr lang="zh-CN" altLang="en-US" sz="1800" dirty="0"/>
                  <a:t>） </a:t>
                </a:r>
                <a:r>
                  <a:rPr lang="zh-CN" altLang="en-US" sz="1800" dirty="0" smtClean="0"/>
                  <a:t>（</a:t>
                </a:r>
                <a:r>
                  <a:rPr lang="en-US" altLang="zh-CN" sz="1800" dirty="0" smtClean="0"/>
                  <a:t>2.3</a:t>
                </a:r>
                <a:r>
                  <a:rPr lang="zh-CN" altLang="en-US" sz="1800" dirty="0" smtClean="0"/>
                  <a:t>）</a:t>
                </a:r>
                <a:r>
                  <a:rPr lang="en-US" altLang="zh-CN" sz="2000" dirty="0" smtClean="0"/>
                  <a:t/>
                </a:r>
                <a:br>
                  <a:rPr lang="en-US" altLang="zh-CN" sz="2000" dirty="0" smtClean="0"/>
                </a:br>
                <a:r>
                  <a:rPr lang="zh-CN" altLang="en-US" sz="2000" dirty="0"/>
                  <a:t>成为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/>
                      </a:rPr>
                      <m:t>𝑟</m:t>
                    </m:r>
                    <m:r>
                      <a:rPr lang="en-US" altLang="zh-CN" sz="1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sz="1800" i="1">
                            <a:latin typeface="Cambria Math"/>
                          </a:rPr>
                          <m:t>𝑢</m:t>
                        </m:r>
                        <m:r>
                          <a:rPr lang="en-US" altLang="zh-CN" sz="1800" i="1">
                            <a:latin typeface="Cambria Math"/>
                          </a:rPr>
                          <m:t> </m:t>
                        </m:r>
                      </m:sup>
                    </m:sSup>
                  </m:oMath>
                </a14:m>
                <a:r>
                  <a:rPr lang="zh-CN" altLang="en-US" sz="2000" dirty="0" smtClean="0"/>
                  <a:t>，</a:t>
                </a:r>
                <a14:m>
                  <m:oMath xmlns:m="http://schemas.openxmlformats.org/officeDocument/2006/math">
                    <m:r>
                      <a:rPr lang="zh-CN" altLang="en-US" sz="1800" i="1">
                        <a:latin typeface="Cambria Math"/>
                      </a:rPr>
                      <m:t>𝜃</m:t>
                    </m:r>
                    <m:r>
                      <a:rPr lang="en-US" altLang="zh-CN" sz="1800" i="1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/>
                      </a:rPr>
                      <m:t>𝑣</m:t>
                    </m:r>
                  </m:oMath>
                </a14:m>
                <a:r>
                  <a:rPr lang="en-US" altLang="zh-CN" sz="1800" dirty="0"/>
                  <a:t/>
                </a:r>
                <a:br>
                  <a:rPr lang="en-US" altLang="zh-CN" sz="1800" dirty="0"/>
                </a:br>
                <a:endParaRPr lang="zh-CN" altLang="en-US" sz="20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07713" y="764704"/>
                <a:ext cx="6584567" cy="1143000"/>
              </a:xfrm>
              <a:blipFill rotWithShape="1">
                <a:blip r:embed="rId3"/>
                <a:stretch>
                  <a:fillRect l="-741" t="-17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2331" y="1823615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/>
                  <a:t>由此知变换（</a:t>
                </a:r>
                <a:r>
                  <a:rPr lang="en-US" altLang="zh-CN" sz="2000" dirty="0" smtClean="0"/>
                  <a:t>2.3</a:t>
                </a:r>
                <a:r>
                  <a:rPr lang="zh-CN" altLang="en-US" sz="2000" dirty="0" smtClean="0"/>
                  <a:t>）将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𝑤</m:t>
                    </m:r>
                  </m:oMath>
                </a14:m>
                <a:r>
                  <a:rPr lang="zh-CN" altLang="en-US" sz="2000" dirty="0" smtClean="0"/>
                  <a:t>平面上的直线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𝑣</m:t>
                    </m:r>
                    <m:r>
                      <a:rPr lang="en-US" altLang="zh-CN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0   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变成从原点出发的射线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/>
                      </a:rPr>
                      <m:t>𝜃</m:t>
                    </m:r>
                    <m:r>
                      <a:rPr lang="en-US" altLang="zh-CN" sz="2000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0 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000" dirty="0" smtClean="0"/>
                  <a:t>，把线段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𝑢</m:t>
                        </m:r>
                        <m:r>
                          <a:rPr lang="en-US" altLang="zh-CN" sz="2000" i="1">
                            <a:latin typeface="Cambria Math"/>
                          </a:rPr>
                          <m:t>=</m:t>
                        </m:r>
                        <m:r>
                          <a:rPr lang="en-US" altLang="zh-CN" sz="20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0   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−</m:t>
                        </m:r>
                        <m:r>
                          <a:rPr lang="zh-CN" altLang="en-US" sz="2000" i="1">
                            <a:latin typeface="Cambria Math"/>
                          </a:rPr>
                          <m:t>𝜋</m:t>
                        </m:r>
                        <m:r>
                          <a:rPr lang="en-US" altLang="zh-CN" sz="2000" i="1">
                            <a:latin typeface="Cambria Math"/>
                          </a:rPr>
                          <m:t>&lt;</m:t>
                        </m:r>
                        <m:r>
                          <a:rPr lang="en-US" altLang="zh-CN" sz="20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&lt;</m:t>
                    </m:r>
                    <m:r>
                      <a:rPr lang="zh-CN" altLang="en-US" sz="2000" i="1">
                        <a:latin typeface="Cambria Math"/>
                      </a:rPr>
                      <m:t>𝜋</m:t>
                    </m:r>
                  </m:oMath>
                </a14:m>
                <a:endParaRPr lang="en-US" altLang="zh-CN" sz="2000" dirty="0" smtClean="0"/>
              </a:p>
              <a:p>
                <a:r>
                  <a:rPr lang="zh-CN" altLang="en-US" sz="2000" dirty="0" smtClean="0"/>
                  <a:t>变成圆周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𝑟</m:t>
                    </m:r>
                    <m:r>
                      <a:rPr lang="en-US" altLang="zh-CN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.</a:t>
                </a:r>
                <a:r>
                  <a:rPr lang="zh-CN" altLang="en-US" sz="2000" dirty="0" smtClean="0"/>
                  <a:t>如下图</a:t>
                </a:r>
                <a:endParaRPr lang="en-US" altLang="zh-CN" sz="20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331" y="1823615"/>
                <a:ext cx="8229600" cy="4525963"/>
              </a:xfrm>
              <a:blipFill rotWithShape="1">
                <a:blip r:embed="rId4"/>
                <a:stretch>
                  <a:fillRect l="-667" t="-1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1642220" y="4081953"/>
            <a:ext cx="1764000" cy="176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prstClr val="black"/>
                </a:solidFill>
              </a:ln>
              <a:noFill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218770" y="4963953"/>
            <a:ext cx="2808312" cy="116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2514914" y="3374508"/>
            <a:ext cx="9306" cy="282512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1281860" y="3679348"/>
            <a:ext cx="1233054" cy="129624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 rot="446597">
            <a:off x="1501793" y="4073280"/>
            <a:ext cx="996131" cy="841335"/>
            <a:chOff x="3457854" y="4077072"/>
            <a:chExt cx="1477635" cy="1479612"/>
          </a:xfrm>
        </p:grpSpPr>
        <p:cxnSp>
          <p:nvCxnSpPr>
            <p:cNvPr id="9" name="直接连接符 8"/>
            <p:cNvCxnSpPr/>
            <p:nvPr/>
          </p:nvCxnSpPr>
          <p:spPr>
            <a:xfrm flipH="1">
              <a:off x="3457854" y="40770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3610254" y="42294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3762654" y="43818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15054" y="45342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4067454" y="46866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4219854" y="48390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4372254" y="49914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4524654" y="51438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4677054" y="52962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4829454" y="54486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 rot="19925987">
            <a:off x="2619636" y="4738515"/>
            <a:ext cx="1078197" cy="532191"/>
            <a:chOff x="3457854" y="4077072"/>
            <a:chExt cx="1477635" cy="1479612"/>
          </a:xfrm>
        </p:grpSpPr>
        <p:cxnSp>
          <p:nvCxnSpPr>
            <p:cNvPr id="20" name="直接连接符 19"/>
            <p:cNvCxnSpPr/>
            <p:nvPr/>
          </p:nvCxnSpPr>
          <p:spPr>
            <a:xfrm flipH="1">
              <a:off x="3457854" y="40770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3610254" y="42294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3762654" y="43818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3915054" y="45342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4067454" y="46866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4219854" y="48390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4372254" y="49914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4524654" y="51438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4677054" y="52962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4829454" y="5448672"/>
              <a:ext cx="106035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弧形 29"/>
          <p:cNvSpPr/>
          <p:nvPr/>
        </p:nvSpPr>
        <p:spPr>
          <a:xfrm>
            <a:off x="2336762" y="4667921"/>
            <a:ext cx="567146" cy="655236"/>
          </a:xfrm>
          <a:prstGeom prst="arc">
            <a:avLst>
              <a:gd name="adj1" fmla="val 12604278"/>
              <a:gd name="adj2" fmla="val 21168163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prstClr val="black"/>
                </a:solidFill>
              </a:ln>
              <a:noFill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5500"/>
              </p:ext>
            </p:extLst>
          </p:nvPr>
        </p:nvGraphicFramePr>
        <p:xfrm>
          <a:off x="2215136" y="4995882"/>
          <a:ext cx="238125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5" imgW="152280" imgH="177480" progId="Equation.DSMT4">
                  <p:embed/>
                </p:oleObj>
              </mc:Choice>
              <mc:Fallback>
                <p:oleObj name="Equation" r:id="rId5" imgW="152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5136" y="4995882"/>
                        <a:ext cx="238125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94154" y="4034553"/>
                <a:ext cx="1030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𝜃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54" y="4034553"/>
                <a:ext cx="1030315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759685" y="4940512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zh-CN" altLang="en-US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685" y="4940512"/>
                <a:ext cx="36798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553773" y="3287041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zh-CN" altLang="en-US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773" y="3287041"/>
                <a:ext cx="375423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610054" y="440778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054" y="4407788"/>
                <a:ext cx="467692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12713" y="5830297"/>
                <a:ext cx="947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713" y="5830297"/>
                <a:ext cx="947268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连接符 37"/>
          <p:cNvCxnSpPr/>
          <p:nvPr/>
        </p:nvCxnSpPr>
        <p:spPr>
          <a:xfrm flipV="1">
            <a:off x="5524184" y="4972565"/>
            <a:ext cx="2808312" cy="116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6820328" y="3383120"/>
            <a:ext cx="9306" cy="282512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059510"/>
              </p:ext>
            </p:extLst>
          </p:nvPr>
        </p:nvGraphicFramePr>
        <p:xfrm>
          <a:off x="6520550" y="5004494"/>
          <a:ext cx="238125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12" imgW="152280" imgH="177480" progId="Equation.DSMT4">
                  <p:embed/>
                </p:oleObj>
              </mc:Choice>
              <mc:Fallback>
                <p:oleObj name="Equation" r:id="rId12" imgW="152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0550" y="5004494"/>
                        <a:ext cx="238125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8065099" y="4949124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zh-CN" altLang="en-US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099" y="4949124"/>
                <a:ext cx="386644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859187" y="3295653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zh-CN" altLang="en-US" b="1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187" y="3295653"/>
                <a:ext cx="375423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8164541" y="5759810"/>
                <a:ext cx="947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=−</m:t>
                      </m:r>
                      <m:r>
                        <a:rPr lang="zh-CN" altLang="en-US" i="1">
                          <a:solidFill>
                            <a:prstClr val="black"/>
                          </a:solidFill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541" y="5759810"/>
                <a:ext cx="947268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椭圆 69"/>
          <p:cNvSpPr/>
          <p:nvPr/>
        </p:nvSpPr>
        <p:spPr>
          <a:xfrm>
            <a:off x="2948540" y="3588128"/>
            <a:ext cx="352807" cy="2439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9525">
                <a:solidFill>
                  <a:prstClr val="black"/>
                </a:solidFill>
              </a:ln>
              <a:noFill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991897" y="3479293"/>
            <a:ext cx="24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20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7499821" y="3581868"/>
            <a:ext cx="352807" cy="2439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9525">
                <a:solidFill>
                  <a:prstClr val="black"/>
                </a:solidFill>
              </a:ln>
              <a:noFill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27553" y="3473033"/>
            <a:ext cx="24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20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4027082" y="4567933"/>
            <a:ext cx="1497102" cy="0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H="1" flipV="1">
            <a:off x="3943678" y="4245484"/>
            <a:ext cx="1506969" cy="372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303372" y="3883488"/>
                <a:ext cx="933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𝑤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372" y="3883488"/>
                <a:ext cx="933011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298960" y="4634060"/>
                <a:ext cx="89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/>
                      </a:rPr>
                      <m:t>𝑤</m:t>
                    </m:r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CN" i="1" dirty="0" smtClean="0">
                    <a:solidFill>
                      <a:prstClr val="black"/>
                    </a:solidFill>
                    <a:latin typeface="Cambria Math"/>
                  </a:rPr>
                  <a:t>lnz</a:t>
                </a:r>
                <a:endParaRPr lang="zh-CN" altLang="en-US" i="1" dirty="0">
                  <a:solidFill>
                    <a:prstClr val="black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960" y="4634060"/>
                <a:ext cx="893514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9836" r="-4762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接连接符 79"/>
          <p:cNvCxnSpPr/>
          <p:nvPr/>
        </p:nvCxnSpPr>
        <p:spPr>
          <a:xfrm>
            <a:off x="5873275" y="4034553"/>
            <a:ext cx="21918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5873167" y="4280670"/>
            <a:ext cx="21918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7225780" y="3879403"/>
            <a:ext cx="0" cy="18838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5873275" y="5947550"/>
            <a:ext cx="21918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8130409" y="3832028"/>
                <a:ext cx="947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zh-CN" alt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409" y="3832028"/>
                <a:ext cx="94726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8139709" y="4139153"/>
                <a:ext cx="947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altLang="zh-CN" i="1" baseline="-2500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709" y="4139153"/>
                <a:ext cx="947268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7177003" y="4940512"/>
                <a:ext cx="947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003" y="4940512"/>
                <a:ext cx="947268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接连接符 89"/>
          <p:cNvCxnSpPr/>
          <p:nvPr/>
        </p:nvCxnSpPr>
        <p:spPr>
          <a:xfrm>
            <a:off x="7225780" y="3576704"/>
            <a:ext cx="0" cy="43559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7225780" y="5689324"/>
            <a:ext cx="0" cy="51030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11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395536" y="1340768"/>
                <a:ext cx="8229600" cy="3082354"/>
              </a:xfrm>
            </p:spPr>
            <p:txBody>
              <a:bodyPr>
                <a:noAutofit/>
              </a:bodyPr>
              <a:lstStyle/>
              <a:p>
                <a:pPr/>
                <a:r>
                  <a:rPr lang="en-US" altLang="zh-CN" sz="2000" dirty="0" smtClean="0"/>
                  <a:t/>
                </a:r>
                <a:br>
                  <a:rPr lang="en-US" altLang="zh-CN" sz="2000" dirty="0" smtClean="0"/>
                </a:br>
                <a:r>
                  <a:rPr lang="en-US" altLang="zh-CN" sz="2000" dirty="0"/>
                  <a:t/>
                </a:r>
                <a:br>
                  <a:rPr lang="en-US" altLang="zh-CN" sz="2000" dirty="0"/>
                </a:br>
                <a:r>
                  <a:rPr lang="zh-CN" altLang="en-US" sz="2000" dirty="0" smtClean="0"/>
                  <a:t>特别，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𝑧</m:t>
                    </m:r>
                    <m:r>
                      <a:rPr lang="en-US" altLang="zh-CN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</a:rPr>
                          <m:t>𝑤</m:t>
                        </m:r>
                      </m:sup>
                    </m:sSup>
                  </m:oMath>
                </a14:m>
                <a:r>
                  <a:rPr lang="zh-CN" altLang="en-US" sz="2000" dirty="0" smtClean="0"/>
                  <a:t>把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𝑤</m:t>
                    </m:r>
                  </m:oMath>
                </a14:m>
                <a:r>
                  <a:rPr lang="zh-CN" altLang="en-US" sz="2000" dirty="0" smtClean="0"/>
                  <a:t>平面上的带形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−</m:t>
                        </m:r>
                        <m:r>
                          <a:rPr lang="zh-CN" altLang="en-US" sz="2000" i="1">
                            <a:latin typeface="Cambria Math"/>
                          </a:rPr>
                          <m:t>𝜋</m:t>
                        </m:r>
                        <m:r>
                          <a:rPr lang="en-US" altLang="zh-CN" sz="2000" i="1">
                            <a:latin typeface="Cambria Math"/>
                          </a:rPr>
                          <m:t>&lt;</m:t>
                        </m:r>
                        <m:r>
                          <a:rPr lang="en-US" altLang="zh-CN" sz="20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&lt;</m:t>
                    </m:r>
                    <m:r>
                      <a:rPr lang="zh-CN" altLang="en-US" sz="2000" i="1">
                        <a:latin typeface="Cambria Math"/>
                      </a:rPr>
                      <m:t>𝜋</m:t>
                    </m:r>
                  </m:oMath>
                </a14:m>
                <a:r>
                  <a:rPr lang="zh-CN" altLang="en-US" sz="2000" dirty="0" smtClean="0"/>
                  <a:t>变成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𝑧</m:t>
                    </m:r>
                  </m:oMath>
                </a14:m>
                <a:r>
                  <a:rPr lang="zh-CN" altLang="en-US" sz="2000" dirty="0" smtClean="0"/>
                  <a:t>平面上除去原点及负实轴的区域。</a:t>
                </a:r>
                <a:r>
                  <a:rPr lang="en-US" altLang="zh-CN" sz="2000" dirty="0" smtClean="0"/>
                  <a:t/>
                </a:r>
                <a:br>
                  <a:rPr lang="en-US" altLang="zh-CN" sz="2000" dirty="0" smtClean="0"/>
                </a:br>
                <a:r>
                  <a:rPr lang="zh-CN" altLang="en-US" sz="2000" dirty="0" smtClean="0"/>
                  <a:t>一般，变换（</a:t>
                </a:r>
                <a:r>
                  <a:rPr lang="en-US" altLang="zh-CN" sz="2000" dirty="0" smtClean="0"/>
                  <a:t>2.3</a:t>
                </a:r>
                <a:r>
                  <a:rPr lang="zh-CN" altLang="en-US" sz="2000" dirty="0" smtClean="0"/>
                  <a:t>）把宽为</a:t>
                </a:r>
                <a:r>
                  <a:rPr lang="en-US" altLang="zh-CN" sz="2000" dirty="0" smtClean="0"/>
                  <a:t>2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/>
                      </a:rPr>
                      <m:t>𝜋</m:t>
                    </m:r>
                  </m:oMath>
                </a14:m>
                <a:r>
                  <a:rPr lang="zh-CN" altLang="en-US" sz="2000" dirty="0" smtClean="0"/>
                  <a:t>的带形</a:t>
                </a:r>
                <a:r>
                  <a:rPr lang="en-US" altLang="zh-CN" sz="2000" dirty="0" smtClean="0"/>
                  <a:t/>
                </a:r>
                <a:br>
                  <a:rPr lang="en-US" altLang="zh-CN" sz="20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: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l-GR" altLang="zh-CN" sz="2000" i="1">
                          <a:latin typeface="Cambria Math"/>
                        </a:rPr>
                        <m:t>𝜋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&lt;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𝑣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&lt;(2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+1)</m:t>
                      </m:r>
                      <m:r>
                        <a:rPr lang="el-GR" altLang="zh-CN" sz="2000" i="1">
                          <a:latin typeface="Cambria Math"/>
                        </a:rPr>
                        <m:t>𝜋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=0,±1,…)</m:t>
                      </m:r>
                    </m:oMath>
                  </m:oMathPara>
                </a14:m>
                <a:r>
                  <a:rPr lang="en-US" altLang="zh-CN" sz="2000" dirty="0" smtClean="0"/>
                  <a:t/>
                </a:r>
                <a:br>
                  <a:rPr lang="en-US" altLang="zh-CN" sz="2000" dirty="0" smtClean="0"/>
                </a:br>
                <a:r>
                  <a:rPr lang="zh-CN" altLang="en-US" sz="2000" dirty="0"/>
                  <a:t>都</a:t>
                </a:r>
                <a:r>
                  <a:rPr lang="zh-CN" altLang="en-US" sz="2000" dirty="0" smtClean="0"/>
                  <a:t>变成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/>
                      </a:rPr>
                      <m:t>z</m:t>
                    </m:r>
                  </m:oMath>
                </a14:m>
                <a:r>
                  <a:rPr lang="zh-CN" altLang="en-US" sz="2000" dirty="0" smtClean="0"/>
                  <a:t>平面上除去原点及负实轴的区域</a:t>
                </a:r>
                <a:r>
                  <a:rPr lang="en-US" altLang="zh-CN" sz="2000" dirty="0" smtClean="0"/>
                  <a:t>.</a:t>
                </a:r>
                <a:br>
                  <a:rPr lang="en-US" altLang="zh-CN" sz="2000" dirty="0" smtClean="0"/>
                </a:br>
                <a:r>
                  <a:rPr lang="zh-CN" altLang="en-US" sz="2000" dirty="0" smtClean="0"/>
                  <a:t>总之，指数函数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/>
                      </a:rPr>
                      <m:t>w</m:t>
                    </m:r>
                    <m:r>
                      <a:rPr lang="en-US" altLang="zh-CN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zh-CN" altLang="en-US" sz="2000" dirty="0" smtClean="0"/>
                  <a:t>的单叶性区域是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</a:rPr>
                      <m:t>z</m:t>
                    </m:r>
                  </m:oMath>
                </a14:m>
                <a:r>
                  <a:rPr lang="zh-CN" altLang="en-US" sz="2000" dirty="0" smtClean="0"/>
                  <a:t>平面上平行于实轴，宽不超过</a:t>
                </a:r>
                <a:r>
                  <a:rPr lang="en-US" altLang="zh-CN" sz="2000" dirty="0"/>
                  <a:t>2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/>
                      </a:rPr>
                      <m:t>𝜋</m:t>
                    </m:r>
                  </m:oMath>
                </a14:m>
                <a:r>
                  <a:rPr lang="zh-CN" altLang="en-US" sz="2000" dirty="0" smtClean="0"/>
                  <a:t>的带形区域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5536" y="1340768"/>
                <a:ext cx="8229600" cy="3082354"/>
              </a:xfrm>
              <a:blipFill rotWithShape="1">
                <a:blip r:embed="rId2"/>
                <a:stretch>
                  <a:fillRect l="-667" r="-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79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179512" y="836712"/>
            <a:ext cx="6400800" cy="792163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</a:rPr>
              <a:t>二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多值函数的单值解析分支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076" name="TextBox 3"/>
          <p:cNvSpPr>
            <a:spLocks noChangeArrowheads="1"/>
          </p:cNvSpPr>
          <p:nvPr/>
        </p:nvSpPr>
        <p:spPr bwMode="auto">
          <a:xfrm>
            <a:off x="251520" y="1340768"/>
            <a:ext cx="86233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sym typeface="宋体" pitchFamily="2" charset="-122"/>
              </a:rPr>
              <a:t>定义</a:t>
            </a:r>
            <a:r>
              <a:rPr lang="en-US" altLang="zh-CN" sz="2400" b="1" dirty="0" smtClean="0">
                <a:solidFill>
                  <a:srgbClr val="0000FF"/>
                </a:solidFill>
                <a:sym typeface="宋体" pitchFamily="2" charset="-122"/>
              </a:rPr>
              <a:t>2</a:t>
            </a:r>
            <a:r>
              <a:rPr lang="zh-CN" altLang="en-US" sz="2400" b="1" dirty="0" smtClean="0">
                <a:solidFill>
                  <a:srgbClr val="0000FF"/>
                </a:solidFill>
                <a:sym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000000"/>
                </a:solidFill>
                <a:sym typeface="宋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000000"/>
                </a:solidFill>
                <a:sym typeface="宋体" pitchFamily="2" charset="-122"/>
              </a:rPr>
              <a:t>扩充复平面上的点a称为多值函数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w=f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z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的支点，若</a:t>
            </a:r>
            <a:r>
              <a:rPr lang="zh-CN" altLang="en-US" sz="2400" b="1" i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z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在a的任意小邻域内旋转一周回到起始位置时，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w=f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z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000000"/>
                </a:solidFill>
                <a:sym typeface="宋体" pitchFamily="2" charset="-122"/>
              </a:rPr>
              <a:t>的值发生改变而不等于原来的值。非支点称为寻常点。</a:t>
            </a:r>
          </a:p>
        </p:txBody>
      </p:sp>
      <p:grpSp>
        <p:nvGrpSpPr>
          <p:cNvPr id="2053" name="Group 5"/>
          <p:cNvGrpSpPr>
            <a:grpSpLocks/>
          </p:cNvGrpSpPr>
          <p:nvPr/>
        </p:nvGrpSpPr>
        <p:grpSpPr bwMode="auto">
          <a:xfrm>
            <a:off x="323533" y="2493963"/>
            <a:ext cx="8229600" cy="706755"/>
            <a:chOff x="-228" y="-565"/>
            <a:chExt cx="12960" cy="1113"/>
          </a:xfrm>
        </p:grpSpPr>
        <p:sp>
          <p:nvSpPr>
            <p:cNvPr id="2054" name="内容占位符 2"/>
            <p:cNvSpPr>
              <a:spLocks noChangeArrowheads="1"/>
            </p:cNvSpPr>
            <p:nvPr/>
          </p:nvSpPr>
          <p:spPr bwMode="auto">
            <a:xfrm>
              <a:off x="-228" y="-565"/>
              <a:ext cx="12960" cy="7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</a:pPr>
              <a:r>
                <a:rPr lang="zh-CN" altLang="en-US" sz="2000" b="1" dirty="0" smtClean="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例1.</a:t>
              </a:r>
              <a:r>
                <a:rPr lang="zh-CN" altLang="en-US" sz="2000" b="1" dirty="0" smtClean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    幅角函数</a:t>
              </a:r>
            </a:p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</a:pPr>
              <a:endParaRPr lang="zh-CN" altLang="en-US" sz="20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graphicFrame>
          <p:nvGraphicFramePr>
            <p:cNvPr id="2055" name="Object 7">
              <a:hlinkClick r:id="" action="ppaction://ole?verb=1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4283361"/>
                </p:ext>
              </p:extLst>
            </p:nvPr>
          </p:nvGraphicFramePr>
          <p:xfrm>
            <a:off x="1133" y="0"/>
            <a:ext cx="9526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3" r:id="rId3" imgW="3340080" imgH="203040" progId="Equation.3">
                    <p:embed/>
                  </p:oleObj>
                </mc:Choice>
                <mc:Fallback>
                  <p:oleObj r:id="rId3" imgW="33400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" y="0"/>
                          <a:ext cx="9526" cy="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548087"/>
            <a:ext cx="4749800" cy="268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501008"/>
            <a:ext cx="3597275" cy="296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753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>
            <a:alpha val="0"/>
          </a:schemeClr>
        </a:solidFill>
        <a:ln w="9525" cap="flat" cmpd="sng" algn="ctr">
          <a:solidFill>
            <a:schemeClr val="tx1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>
            <a:alpha val="0"/>
          </a:schemeClr>
        </a:solidFill>
        <a:ln w="9525" cap="flat" cmpd="sng" algn="ctr">
          <a:solidFill>
            <a:schemeClr val="tx1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</TotalTime>
  <Words>1793</Words>
  <Application>Microsoft Office PowerPoint</Application>
  <PresentationFormat>全屏显示(4:3)</PresentationFormat>
  <Paragraphs>182</Paragraphs>
  <Slides>26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4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Office 主题</vt:lpstr>
      <vt:lpstr>1_Office 主题</vt:lpstr>
      <vt:lpstr>2_Office 主题</vt:lpstr>
      <vt:lpstr>3_Office 主题</vt:lpstr>
      <vt:lpstr>Equation</vt:lpstr>
      <vt:lpstr>Microsoft 公式 3.0</vt:lpstr>
      <vt:lpstr>Equation.KSEE3</vt:lpstr>
      <vt:lpstr>MathType 6.0 Equation</vt:lpstr>
      <vt:lpstr>2.3   初等多值函数</vt:lpstr>
      <vt:lpstr>PowerPoint 演示文稿</vt:lpstr>
      <vt:lpstr>PowerPoint 演示文稿</vt:lpstr>
      <vt:lpstr>PowerPoint 演示文稿</vt:lpstr>
      <vt:lpstr>PowerPoint 演示文稿</vt:lpstr>
      <vt:lpstr>2.3   初等多值函数</vt:lpstr>
      <vt:lpstr>2.指数函数z=e^w的变换性质及其单叶性区域 令 z=re^iθ  ， w=u+iv.则变换 z=e^w （z≠0,∞） （2.3） 成为r=e^(u )，θ= v </vt:lpstr>
      <vt:lpstr>  特别， z=e^w把w平面上的带形〖-π&lt;v〗_ &lt;π变成z平面上除去原点及负实轴的区域。 一般，变换（2.3）把宽为2π的带形 B_k:(2k-1)π&lt;v&lt;(2k+1)π(k=0,±1,…) 都变成z平面上除去原点及负实轴的区域. 总之，指数函数w=e^z的单叶性区域是z平面上平行于实轴，宽不超过2π的带形区域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</dc:title>
  <dc:creator>bupt_han</dc:creator>
  <cp:lastModifiedBy>Lenovo</cp:lastModifiedBy>
  <cp:revision>71</cp:revision>
  <dcterms:created xsi:type="dcterms:W3CDTF">2015-02-07T05:18:39Z</dcterms:created>
  <dcterms:modified xsi:type="dcterms:W3CDTF">2015-03-14T10:55:42Z</dcterms:modified>
</cp:coreProperties>
</file>