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handoutMasterIdLst>
    <p:handoutMasterId r:id="rId72"/>
  </p:handoutMasterIdLst>
  <p:sldIdLst>
    <p:sldId id="256" r:id="rId2"/>
    <p:sldId id="293" r:id="rId3"/>
    <p:sldId id="262" r:id="rId4"/>
    <p:sldId id="263" r:id="rId5"/>
    <p:sldId id="264" r:id="rId6"/>
    <p:sldId id="328" r:id="rId7"/>
    <p:sldId id="265" r:id="rId8"/>
    <p:sldId id="266" r:id="rId9"/>
    <p:sldId id="329" r:id="rId10"/>
    <p:sldId id="267" r:id="rId11"/>
    <p:sldId id="330" r:id="rId12"/>
    <p:sldId id="269" r:id="rId13"/>
    <p:sldId id="258" r:id="rId14"/>
    <p:sldId id="323" r:id="rId15"/>
    <p:sldId id="294"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24" r:id="rId31"/>
    <p:sldId id="285" r:id="rId32"/>
    <p:sldId id="286" r:id="rId33"/>
    <p:sldId id="287" r:id="rId34"/>
    <p:sldId id="288" r:id="rId35"/>
    <p:sldId id="289" r:id="rId36"/>
    <p:sldId id="290" r:id="rId37"/>
    <p:sldId id="291" r:id="rId38"/>
    <p:sldId id="292" r:id="rId39"/>
    <p:sldId id="325" r:id="rId40"/>
    <p:sldId id="296" r:id="rId41"/>
    <p:sldId id="295" r:id="rId42"/>
    <p:sldId id="297" r:id="rId43"/>
    <p:sldId id="298" r:id="rId44"/>
    <p:sldId id="299" r:id="rId45"/>
    <p:sldId id="300" r:id="rId46"/>
    <p:sldId id="301" r:id="rId47"/>
    <p:sldId id="326"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27" r:id="rId64"/>
    <p:sldId id="317" r:id="rId65"/>
    <p:sldId id="318" r:id="rId66"/>
    <p:sldId id="319" r:id="rId67"/>
    <p:sldId id="320" r:id="rId68"/>
    <p:sldId id="321" r:id="rId69"/>
    <p:sldId id="322" r:id="rId7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9" d="100"/>
          <a:sy n="59" d="100"/>
        </p:scale>
        <p:origin x="1716" y="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smtClean="0">
                <a:latin typeface="+mn-lt"/>
                <a:ea typeface="+mn-ea"/>
              </a:defRPr>
            </a:lvl1pPr>
          </a:lstStyle>
          <a:p>
            <a:pPr>
              <a:defRPr/>
            </a:pPr>
            <a:r>
              <a:rPr lang="en-US" altLang="zh-CN" sz="1400" dirty="0"/>
              <a:t>zhangwb_wk@163.com</a:t>
            </a:r>
            <a:endParaRPr lang="zh-CN" altLang="en-US" dirty="0"/>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smtClean="0">
                <a:latin typeface="+mn-lt"/>
                <a:ea typeface="+mn-ea"/>
              </a:defRPr>
            </a:lvl1pPr>
          </a:lstStyle>
          <a:p>
            <a:pPr>
              <a:defRPr/>
            </a:pPr>
            <a:fld id="{2B75FB77-C549-47C9-8FD4-29EE56090A58}" type="datetimeFigureOut">
              <a:rPr lang="zh-CN" altLang="en-US"/>
              <a:pPr>
                <a:defRPr/>
              </a:pPr>
              <a:t>2014/6/19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smtClean="0">
                <a:latin typeface="+mn-lt"/>
                <a:ea typeface="+mn-ea"/>
              </a:defRPr>
            </a:lvl1pPr>
          </a:lstStyle>
          <a:p>
            <a:pPr>
              <a:defRPr/>
            </a:pPr>
            <a:endParaRPr lang="zh-CN" altLang="en-US" dirty="0"/>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smtClean="0">
                <a:latin typeface="+mn-lt"/>
                <a:ea typeface="+mn-ea"/>
              </a:defRPr>
            </a:lvl1pPr>
          </a:lstStyle>
          <a:p>
            <a:pPr>
              <a:defRPr/>
            </a:pPr>
            <a:fld id="{2608F96A-5C80-4BD0-B24A-941BCA0B46BB}" type="slidenum">
              <a:rPr lang="zh-CN" altLang="en-US"/>
              <a:pPr>
                <a:defRPr/>
              </a:pPr>
              <a:t>‹#›</a:t>
            </a:fld>
            <a:endParaRPr lang="zh-CN" altLang="en-US"/>
          </a:p>
        </p:txBody>
      </p:sp>
    </p:spTree>
    <p:extLst>
      <p:ext uri="{BB962C8B-B14F-4D97-AF65-F5344CB8AC3E}">
        <p14:creationId xmlns:p14="http://schemas.microsoft.com/office/powerpoint/2010/main" val="148445472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smtClean="0">
                <a:latin typeface="+mn-lt"/>
                <a:ea typeface="+mn-ea"/>
              </a:defRPr>
            </a:lvl1pPr>
          </a:lstStyle>
          <a:p>
            <a:pPr>
              <a:defRPr/>
            </a:pPr>
            <a:r>
              <a:rPr lang="en-US" altLang="zh-CN" dirty="0" smtClean="0"/>
              <a:t>zhangwb.go@gmail.com</a:t>
            </a:r>
            <a:endParaRPr lang="zh-CN" altLang="en-US" dirty="0"/>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smtClean="0">
                <a:latin typeface="+mn-lt"/>
                <a:ea typeface="+mn-ea"/>
              </a:defRPr>
            </a:lvl1pPr>
          </a:lstStyle>
          <a:p>
            <a:pPr>
              <a:defRPr/>
            </a:pPr>
            <a:fld id="{164B6A68-EC77-4B1D-A638-4E00811A4DF0}" type="datetimeFigureOut">
              <a:rPr lang="zh-CN" altLang="en-US"/>
              <a:pPr>
                <a:defRPr/>
              </a:pPr>
              <a:t>2014/6/19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smtClean="0">
                <a:latin typeface="+mn-lt"/>
                <a:ea typeface="+mn-ea"/>
              </a:defRPr>
            </a:lvl1pPr>
          </a:lstStyle>
          <a:p>
            <a:pPr>
              <a:defRPr/>
            </a:pPr>
            <a:r>
              <a:rPr lang="en-US" altLang="zh-CN"/>
              <a:t>zhangwenbo.online@gmail.com</a:t>
            </a: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smtClean="0">
                <a:latin typeface="+mn-lt"/>
                <a:ea typeface="+mn-ea"/>
              </a:defRPr>
            </a:lvl1pPr>
          </a:lstStyle>
          <a:p>
            <a:pPr>
              <a:defRPr/>
            </a:pPr>
            <a:fld id="{41A667D5-1F77-4DCA-BE83-451B0121F3FA}" type="slidenum">
              <a:rPr lang="zh-CN" altLang="en-US"/>
              <a:pPr>
                <a:defRPr/>
              </a:pPr>
              <a:t>‹#›</a:t>
            </a:fld>
            <a:endParaRPr lang="zh-CN" altLang="en-US"/>
          </a:p>
        </p:txBody>
      </p:sp>
    </p:spTree>
    <p:extLst>
      <p:ext uri="{BB962C8B-B14F-4D97-AF65-F5344CB8AC3E}">
        <p14:creationId xmlns:p14="http://schemas.microsoft.com/office/powerpoint/2010/main" val="279360965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CEFE1F-2A4B-45C9-8A1F-E8DE8DA46614}" type="slidenum">
              <a:rPr lang="zh-CN" altLang="en-US"/>
              <a:pPr fontAlgn="base">
                <a:spcBef>
                  <a:spcPct val="0"/>
                </a:spcBef>
                <a:spcAft>
                  <a:spcPct val="0"/>
                </a:spcAft>
              </a:pPr>
              <a:t>1</a:t>
            </a:fld>
            <a:endParaRPr lang="zh-CN" altLang="en-US"/>
          </a:p>
        </p:txBody>
      </p:sp>
      <p:sp>
        <p:nvSpPr>
          <p:cNvPr id="79877"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dirty="0" smtClean="0"/>
              <a:t>zhangwenbo.go@gmail.com</a:t>
            </a:r>
            <a:endParaRPr lang="zh-CN" altLang="en-US" dirty="0"/>
          </a:p>
        </p:txBody>
      </p:sp>
      <p:sp>
        <p:nvSpPr>
          <p:cNvPr id="79878"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372210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900" name="页眉占位符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0901"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2BBB62-FF9F-492F-ACEC-C5DCD6BECAC2}" type="slidenum">
              <a:rPr lang="zh-CN" altLang="en-US"/>
              <a:pPr fontAlgn="base">
                <a:spcBef>
                  <a:spcPct val="0"/>
                </a:spcBef>
                <a:spcAft>
                  <a:spcPct val="0"/>
                </a:spcAft>
              </a:pPr>
              <a:t>2</a:t>
            </a:fld>
            <a:endParaRPr lang="zh-CN" altLang="en-US"/>
          </a:p>
        </p:txBody>
      </p:sp>
      <p:sp>
        <p:nvSpPr>
          <p:cNvPr id="80902"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118322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A511A6-9DB2-46DD-A1C2-8D6D2ABC0E5E}" type="slidenum">
              <a:rPr lang="zh-CN" altLang="en-US"/>
              <a:pPr fontAlgn="base">
                <a:spcBef>
                  <a:spcPct val="0"/>
                </a:spcBef>
                <a:spcAft>
                  <a:spcPct val="0"/>
                </a:spcAft>
              </a:pPr>
              <a:t>13</a:t>
            </a:fld>
            <a:endParaRPr lang="zh-CN" altLang="en-US"/>
          </a:p>
        </p:txBody>
      </p:sp>
      <p:sp>
        <p:nvSpPr>
          <p:cNvPr id="81925"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1926"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215347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D3C055-4C35-4376-874A-DBA1C154470E}" type="slidenum">
              <a:rPr lang="zh-CN" altLang="en-US"/>
              <a:pPr fontAlgn="base">
                <a:spcBef>
                  <a:spcPct val="0"/>
                </a:spcBef>
                <a:spcAft>
                  <a:spcPct val="0"/>
                </a:spcAft>
              </a:pPr>
              <a:t>20</a:t>
            </a:fld>
            <a:endParaRPr lang="zh-CN" altLang="en-US"/>
          </a:p>
        </p:txBody>
      </p:sp>
      <p:sp>
        <p:nvSpPr>
          <p:cNvPr id="82949"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2950"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166072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FDA80D-8118-42A8-95CF-B9FB182FE021}" type="slidenum">
              <a:rPr lang="zh-CN" altLang="en-US"/>
              <a:pPr fontAlgn="base">
                <a:spcBef>
                  <a:spcPct val="0"/>
                </a:spcBef>
                <a:spcAft>
                  <a:spcPct val="0"/>
                </a:spcAft>
              </a:pPr>
              <a:t>21</a:t>
            </a:fld>
            <a:endParaRPr lang="zh-CN" altLang="en-US"/>
          </a:p>
        </p:txBody>
      </p:sp>
      <p:sp>
        <p:nvSpPr>
          <p:cNvPr id="83973"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3974"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314230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55644E-D582-41A7-8C17-555C954F86B2}" type="slidenum">
              <a:rPr lang="zh-CN" altLang="en-US"/>
              <a:pPr fontAlgn="base">
                <a:spcBef>
                  <a:spcPct val="0"/>
                </a:spcBef>
                <a:spcAft>
                  <a:spcPct val="0"/>
                </a:spcAft>
              </a:pPr>
              <a:t>22</a:t>
            </a:fld>
            <a:endParaRPr lang="zh-CN" altLang="en-US"/>
          </a:p>
        </p:txBody>
      </p:sp>
      <p:sp>
        <p:nvSpPr>
          <p:cNvPr id="84997"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4998"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262349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561918-9EBF-4A3F-9CE7-DD2117BF2B79}" type="slidenum">
              <a:rPr lang="zh-CN" altLang="en-US"/>
              <a:pPr fontAlgn="base">
                <a:spcBef>
                  <a:spcPct val="0"/>
                </a:spcBef>
                <a:spcAft>
                  <a:spcPct val="0"/>
                </a:spcAft>
              </a:pPr>
              <a:t>23</a:t>
            </a:fld>
            <a:endParaRPr lang="zh-CN" altLang="en-US"/>
          </a:p>
        </p:txBody>
      </p:sp>
      <p:sp>
        <p:nvSpPr>
          <p:cNvPr id="86021"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6022"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3884379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31DF99-FB6C-45D4-A876-AA6E9F2C9BF0}" type="slidenum">
              <a:rPr lang="zh-CN" altLang="en-US"/>
              <a:pPr fontAlgn="base">
                <a:spcBef>
                  <a:spcPct val="0"/>
                </a:spcBef>
                <a:spcAft>
                  <a:spcPct val="0"/>
                </a:spcAft>
              </a:pPr>
              <a:t>28</a:t>
            </a:fld>
            <a:endParaRPr lang="zh-CN" altLang="en-US"/>
          </a:p>
        </p:txBody>
      </p:sp>
      <p:sp>
        <p:nvSpPr>
          <p:cNvPr id="87045"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7046"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196142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E65DC5-6494-4B62-B6AD-C3B36EE3C562}" type="slidenum">
              <a:rPr lang="zh-CN" altLang="en-US"/>
              <a:pPr fontAlgn="base">
                <a:spcBef>
                  <a:spcPct val="0"/>
                </a:spcBef>
                <a:spcAft>
                  <a:spcPct val="0"/>
                </a:spcAft>
              </a:pPr>
              <a:t>38</a:t>
            </a:fld>
            <a:endParaRPr lang="zh-CN" altLang="en-US"/>
          </a:p>
        </p:txBody>
      </p:sp>
      <p:sp>
        <p:nvSpPr>
          <p:cNvPr id="88069" name="页眉占位符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
        <p:nvSpPr>
          <p:cNvPr id="88070" name="页脚占位符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t>zhangwenbo.online@gmail.com</a:t>
            </a:r>
            <a:endParaRPr lang="zh-CN" altLang="en-US"/>
          </a:p>
        </p:txBody>
      </p:sp>
    </p:spTree>
    <p:extLst>
      <p:ext uri="{BB962C8B-B14F-4D97-AF65-F5344CB8AC3E}">
        <p14:creationId xmlns:p14="http://schemas.microsoft.com/office/powerpoint/2010/main" val="424837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椭圆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6" name="日期占位符 6"/>
          <p:cNvSpPr>
            <a:spLocks noGrp="1"/>
          </p:cNvSpPr>
          <p:nvPr>
            <p:ph type="dt" sz="half" idx="10"/>
          </p:nvPr>
        </p:nvSpPr>
        <p:spPr/>
        <p:txBody>
          <a:bodyPr/>
          <a:lstStyle>
            <a:lvl1pPr>
              <a:defRPr/>
            </a:lvl1pPr>
            <a:extLst/>
          </a:lstStyle>
          <a:p>
            <a:pPr>
              <a:defRPr/>
            </a:pPr>
            <a:fld id="{4F7BDD4E-80CF-4B67-990B-7582AE55B37C}" type="datetime1">
              <a:rPr lang="zh-CN" altLang="en-US"/>
              <a:pPr>
                <a:defRPr/>
              </a:pPr>
              <a:t>2014/6/19</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8" name="灯片编号占位符 9"/>
          <p:cNvSpPr>
            <a:spLocks noGrp="1"/>
          </p:cNvSpPr>
          <p:nvPr>
            <p:ph type="sldNum" sz="quarter" idx="12"/>
          </p:nvPr>
        </p:nvSpPr>
        <p:spPr/>
        <p:txBody>
          <a:bodyPr/>
          <a:lstStyle>
            <a:lvl1pPr>
              <a:defRPr/>
            </a:lvl1pPr>
            <a:extLst/>
          </a:lstStyle>
          <a:p>
            <a:pPr>
              <a:defRPr/>
            </a:pPr>
            <a:fld id="{08D43AF2-3FD3-4A6F-9DC4-E63F178E78B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BEEE2D99-DE83-4105-8A6A-1A5F6C136C94}"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CFC3E0D6-3290-4650-AD58-41AB347540A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40"/>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1"/>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D0AA42B3-5924-49DB-9D75-DF48B4DDB6C8}"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EE0382A9-F1B4-41C1-B17D-A8CC6442FAF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4CEC6301-2330-40E8-B91A-D6EEC12CAEB0}"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3AE52D8C-20CC-4B07-9920-039D85441DA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矩形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椭圆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8" name="日期占位符 3"/>
          <p:cNvSpPr>
            <a:spLocks noGrp="1"/>
          </p:cNvSpPr>
          <p:nvPr>
            <p:ph type="dt" sz="half" idx="10"/>
          </p:nvPr>
        </p:nvSpPr>
        <p:spPr/>
        <p:txBody>
          <a:bodyPr/>
          <a:lstStyle>
            <a:lvl1pPr>
              <a:defRPr/>
            </a:lvl1pPr>
            <a:extLst/>
          </a:lstStyle>
          <a:p>
            <a:pPr>
              <a:defRPr/>
            </a:pPr>
            <a:fld id="{5CC6C514-1D63-469D-B0F4-524F87B2C169}" type="datetime1">
              <a:rPr lang="zh-CN" altLang="en-US"/>
              <a:pPr>
                <a:defRPr/>
              </a:pPr>
              <a:t>2014/6/19</a:t>
            </a:fld>
            <a:endParaRPr lang="zh-CN" altLang="en-US"/>
          </a:p>
        </p:txBody>
      </p:sp>
      <p:sp>
        <p:nvSpPr>
          <p:cNvPr id="9" name="页脚占位符 4"/>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5"/>
          <p:cNvSpPr>
            <a:spLocks noGrp="1"/>
          </p:cNvSpPr>
          <p:nvPr>
            <p:ph type="sldNum" sz="quarter" idx="12"/>
          </p:nvPr>
        </p:nvSpPr>
        <p:spPr/>
        <p:txBody>
          <a:bodyPr/>
          <a:lstStyle>
            <a:lvl1pPr>
              <a:defRPr/>
            </a:lvl1pPr>
            <a:extLst/>
          </a:lstStyle>
          <a:p>
            <a:pPr>
              <a:defRPr/>
            </a:pPr>
            <a:fld id="{8062AAEB-1C24-4B05-8D8A-BECFC4A4D67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68C38505-325B-4664-B74F-E2A4B1EC0B4B}" type="datetime1">
              <a:rPr lang="zh-CN" altLang="en-US"/>
              <a:pPr>
                <a:defRPr/>
              </a:pPr>
              <a:t>2014/6/19</a:t>
            </a:fld>
            <a:endParaRPr lang="zh-CN" altLang="en-US"/>
          </a:p>
        </p:txBody>
      </p:sp>
      <p:sp>
        <p:nvSpPr>
          <p:cNvPr id="6"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3E27CA0A-866A-4395-A805-1D1A450D49D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DBE6B747-632F-4644-A1DF-F6E2B105D942}" type="datetime1">
              <a:rPr lang="zh-CN" altLang="en-US"/>
              <a:pPr>
                <a:defRPr/>
              </a:pPr>
              <a:t>2014/6/19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A1972DAD-30B6-4C14-B15B-020EB48662C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FDBB4912-CEF2-411F-AA08-923ADD0A7901}" type="datetime1">
              <a:rPr lang="zh-CN" altLang="en-US"/>
              <a:pPr>
                <a:defRPr/>
              </a:pPr>
              <a:t>2014/6/19</a:t>
            </a:fld>
            <a:endParaRPr lang="zh-CN" altLang="en-US"/>
          </a:p>
        </p:txBody>
      </p:sp>
      <p:sp>
        <p:nvSpPr>
          <p:cNvPr id="4"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23964CF2-96F9-41F1-B306-0F54C16FE1D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矩形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extLst/>
          </a:lstStyle>
          <a:p>
            <a:pPr>
              <a:defRPr/>
            </a:pPr>
            <a:fld id="{E849A73D-8C0E-4E9E-8756-5850296F86F2}" type="datetime1">
              <a:rPr lang="zh-CN" altLang="en-US"/>
              <a:pPr>
                <a:defRPr/>
              </a:pPr>
              <a:t>2014/6/19</a:t>
            </a:fld>
            <a:endParaRPr lang="zh-CN" altLang="en-US"/>
          </a:p>
        </p:txBody>
      </p:sp>
      <p:sp>
        <p:nvSpPr>
          <p:cNvPr id="5" name="页脚占位符 2"/>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6" name="灯片编号占位符 3"/>
          <p:cNvSpPr>
            <a:spLocks noGrp="1"/>
          </p:cNvSpPr>
          <p:nvPr>
            <p:ph type="sldNum" sz="quarter" idx="12"/>
          </p:nvPr>
        </p:nvSpPr>
        <p:spPr/>
        <p:txBody>
          <a:bodyPr/>
          <a:lstStyle>
            <a:lvl1pPr>
              <a:defRPr/>
            </a:lvl1pPr>
            <a:extLst/>
          </a:lstStyle>
          <a:p>
            <a:pPr>
              <a:defRPr/>
            </a:pPr>
            <a:fld id="{73CD7CBF-3E6A-4F0D-9044-B0633C41293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1B37DBD3-F01B-400F-85B5-64588B08719A}" type="datetime1">
              <a:rPr lang="zh-CN" altLang="en-US"/>
              <a:pPr>
                <a:defRPr/>
              </a:pPr>
              <a:t>2014/6/19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59C299D4-91B1-4581-AC0F-990272EBCD12}"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a:p>
        </p:txBody>
      </p:sp>
      <p:sp>
        <p:nvSpPr>
          <p:cNvPr id="3" name="图片占位符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extLst/>
          </a:lstStyle>
          <a:p>
            <a:pPr>
              <a:defRPr/>
            </a:pPr>
            <a:fld id="{516455B2-C10B-4588-A855-FEC636793C83}" type="datetime1">
              <a:rPr lang="zh-CN" altLang="en-US"/>
              <a:pPr>
                <a:defRPr/>
              </a:pPr>
              <a:t>2014/6/19</a:t>
            </a:fld>
            <a:endParaRPr lang="zh-CN" altLang="en-US"/>
          </a:p>
        </p:txBody>
      </p:sp>
      <p:sp>
        <p:nvSpPr>
          <p:cNvPr id="9"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6"/>
          <p:cNvSpPr>
            <a:spLocks noGrp="1"/>
          </p:cNvSpPr>
          <p:nvPr>
            <p:ph type="sldNum" sz="quarter" idx="12"/>
          </p:nvPr>
        </p:nvSpPr>
        <p:spPr/>
        <p:txBody>
          <a:bodyPr/>
          <a:lstStyle>
            <a:lvl1pPr>
              <a:defRPr/>
            </a:lvl1pPr>
            <a:extLst/>
          </a:lstStyle>
          <a:p>
            <a:pPr>
              <a:defRPr/>
            </a:pPr>
            <a:fld id="{F016E82D-E2E8-4C8E-97FB-E54D02E344A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同心圆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435100" y="274638"/>
            <a:ext cx="7499350" cy="1143000"/>
          </a:xfrm>
          <a:prstGeom prst="rect">
            <a:avLst/>
          </a:prstGeom>
        </p:spPr>
        <p:txBody>
          <a:bodyPr anchor="ctr">
            <a:normAutofit/>
          </a:bodyPr>
          <a:lstStyle>
            <a:extLst/>
          </a:lstStyle>
          <a:p>
            <a:r>
              <a:rPr lang="zh-CN" altLang="en-US" smtClean="0"/>
              <a:t>单击此处编辑母版标题样式</a:t>
            </a:r>
            <a:endParaRPr lang="en-US"/>
          </a:p>
        </p:txBody>
      </p:sp>
      <p:sp>
        <p:nvSpPr>
          <p:cNvPr id="1033" name="文本占位符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ea typeface="+mn-ea"/>
              </a:defRPr>
            </a:lvl1pPr>
            <a:extLst/>
          </a:lstStyle>
          <a:p>
            <a:pPr>
              <a:defRPr/>
            </a:pPr>
            <a:fld id="{950167EE-83A4-46C4-AE8A-73BE1D6D6B34}" type="datetime1">
              <a:rPr lang="zh-CN" altLang="en-US"/>
              <a:pPr>
                <a:defRPr/>
              </a:pPr>
              <a:t>2014/6/19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ea typeface="+mn-ea"/>
              </a:defRPr>
            </a:lvl1pPr>
            <a:extLst/>
          </a:lstStyle>
          <a:p>
            <a:pPr>
              <a:defRPr/>
            </a:pPr>
            <a:r>
              <a:rPr lang="en-US" altLang="zh-CN"/>
              <a:t>Wenbo Zhang</a:t>
            </a: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ea typeface="+mn-ea"/>
              </a:defRPr>
            </a:lvl1pPr>
            <a:extLst/>
          </a:lstStyle>
          <a:p>
            <a:pPr>
              <a:defRPr/>
            </a:pPr>
            <a:fld id="{ADC542EA-F62B-43D4-804A-ABFCCFFC2A9C}" type="slidenum">
              <a:rPr lang="zh-CN" altLang="en-US"/>
              <a:pPr>
                <a:defRPr/>
              </a:pPr>
              <a:t>‹#›</a:t>
            </a:fld>
            <a:endParaRPr lang="zh-CN" altLang="en-US"/>
          </a:p>
        </p:txBody>
      </p:sp>
      <p:sp>
        <p:nvSpPr>
          <p:cNvPr id="15" name="矩形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95" r:id="rId1"/>
    <p:sldLayoutId id="2147483690" r:id="rId2"/>
    <p:sldLayoutId id="2147483696" r:id="rId3"/>
    <p:sldLayoutId id="2147483691" r:id="rId4"/>
    <p:sldLayoutId id="2147483697" r:id="rId5"/>
    <p:sldLayoutId id="2147483692" r:id="rId6"/>
    <p:sldLayoutId id="2147483698" r:id="rId7"/>
    <p:sldLayoutId id="2147483699" r:id="rId8"/>
    <p:sldLayoutId id="2147483700" r:id="rId9"/>
    <p:sldLayoutId id="2147483693" r:id="rId10"/>
    <p:sldLayoutId id="2147483694" r:id="rId11"/>
  </p:sldLayoutIdLst>
  <p:hf hd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ea typeface="华文中宋" pitchFamily="2" charset="-122"/>
        </a:defRPr>
      </a:lvl2pPr>
      <a:lvl3pPr algn="l" rtl="0" fontAlgn="base">
        <a:spcBef>
          <a:spcPct val="0"/>
        </a:spcBef>
        <a:spcAft>
          <a:spcPct val="0"/>
        </a:spcAft>
        <a:defRPr sz="4300">
          <a:solidFill>
            <a:srgbClr val="572314"/>
          </a:solidFill>
          <a:latin typeface="Gill Sans MT" pitchFamily="34" charset="0"/>
          <a:ea typeface="华文中宋" pitchFamily="2" charset="-122"/>
        </a:defRPr>
      </a:lvl3pPr>
      <a:lvl4pPr algn="l" rtl="0" fontAlgn="base">
        <a:spcBef>
          <a:spcPct val="0"/>
        </a:spcBef>
        <a:spcAft>
          <a:spcPct val="0"/>
        </a:spcAft>
        <a:defRPr sz="4300">
          <a:solidFill>
            <a:srgbClr val="572314"/>
          </a:solidFill>
          <a:latin typeface="Gill Sans MT" pitchFamily="34" charset="0"/>
          <a:ea typeface="华文中宋" pitchFamily="2" charset="-122"/>
        </a:defRPr>
      </a:lvl4pPr>
      <a:lvl5pPr algn="l" rtl="0" fontAlgn="base">
        <a:spcBef>
          <a:spcPct val="0"/>
        </a:spcBef>
        <a:spcAft>
          <a:spcPct val="0"/>
        </a:spcAft>
        <a:defRPr sz="4300">
          <a:solidFill>
            <a:srgbClr val="572314"/>
          </a:solidFill>
          <a:latin typeface="Gill Sans MT" pitchFamily="34" charset="0"/>
          <a:ea typeface="华文中宋" pitchFamily="2" charset="-122"/>
        </a:defRPr>
      </a:lvl5pPr>
      <a:lvl6pPr marL="457200" algn="l" rtl="0" fontAlgn="base">
        <a:spcBef>
          <a:spcPct val="0"/>
        </a:spcBef>
        <a:spcAft>
          <a:spcPct val="0"/>
        </a:spcAft>
        <a:defRPr sz="4300">
          <a:solidFill>
            <a:srgbClr val="572314"/>
          </a:solidFill>
          <a:latin typeface="Gill Sans MT" pitchFamily="34" charset="0"/>
          <a:ea typeface="华文中宋" pitchFamily="2" charset="-122"/>
        </a:defRPr>
      </a:lvl6pPr>
      <a:lvl7pPr marL="914400" algn="l" rtl="0" fontAlgn="base">
        <a:spcBef>
          <a:spcPct val="0"/>
        </a:spcBef>
        <a:spcAft>
          <a:spcPct val="0"/>
        </a:spcAft>
        <a:defRPr sz="4300">
          <a:solidFill>
            <a:srgbClr val="572314"/>
          </a:solidFill>
          <a:latin typeface="Gill Sans MT" pitchFamily="34" charset="0"/>
          <a:ea typeface="华文中宋" pitchFamily="2" charset="-122"/>
        </a:defRPr>
      </a:lvl7pPr>
      <a:lvl8pPr marL="1371600" algn="l" rtl="0" fontAlgn="base">
        <a:spcBef>
          <a:spcPct val="0"/>
        </a:spcBef>
        <a:spcAft>
          <a:spcPct val="0"/>
        </a:spcAft>
        <a:defRPr sz="4300">
          <a:solidFill>
            <a:srgbClr val="572314"/>
          </a:solidFill>
          <a:latin typeface="Gill Sans MT" pitchFamily="34" charset="0"/>
          <a:ea typeface="华文中宋" pitchFamily="2" charset="-122"/>
        </a:defRPr>
      </a:lvl8pPr>
      <a:lvl9pPr marL="1828800" algn="l" rtl="0" fontAlgn="base">
        <a:spcBef>
          <a:spcPct val="0"/>
        </a:spcBef>
        <a:spcAft>
          <a:spcPct val="0"/>
        </a:spcAft>
        <a:defRPr sz="4300">
          <a:solidFill>
            <a:srgbClr val="572314"/>
          </a:solidFill>
          <a:latin typeface="Gill Sans MT" pitchFamily="34" charset="0"/>
          <a:ea typeface="华文中宋" pitchFamily="2" charset="-122"/>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1925" y="360363"/>
            <a:ext cx="7407275" cy="1471612"/>
          </a:xfrm>
        </p:spPr>
        <p:txBody>
          <a:bodyPr/>
          <a:lstStyle/>
          <a:p>
            <a:pPr fontAlgn="auto">
              <a:spcAft>
                <a:spcPts val="0"/>
              </a:spcAft>
              <a:defRPr/>
            </a:pPr>
            <a:r>
              <a:rPr lang="en-US" altLang="zh-CN" b="1" dirty="0" smtClean="0">
                <a:solidFill>
                  <a:schemeClr val="tx2">
                    <a:satMod val="130000"/>
                  </a:schemeClr>
                </a:solidFill>
              </a:rPr>
              <a:t>The First Step to MatLab</a:t>
            </a:r>
            <a:endParaRPr lang="zh-CN" altLang="en-US" b="1" dirty="0">
              <a:solidFill>
                <a:schemeClr val="tx2">
                  <a:satMod val="130000"/>
                </a:schemeClr>
              </a:solidFill>
            </a:endParaRPr>
          </a:p>
        </p:txBody>
      </p:sp>
      <p:sp>
        <p:nvSpPr>
          <p:cNvPr id="3" name="副标题 2"/>
          <p:cNvSpPr>
            <a:spLocks noGrp="1"/>
          </p:cNvSpPr>
          <p:nvPr>
            <p:ph type="subTitle" idx="1"/>
          </p:nvPr>
        </p:nvSpPr>
        <p:spPr>
          <a:xfrm>
            <a:off x="1431925" y="1849438"/>
            <a:ext cx="7407275" cy="1579562"/>
          </a:xfrm>
        </p:spPr>
        <p:txBody>
          <a:bodyPr>
            <a:normAutofit/>
          </a:bodyPr>
          <a:lstStyle/>
          <a:p>
            <a:pPr fontAlgn="auto">
              <a:spcAft>
                <a:spcPts val="0"/>
              </a:spcAft>
              <a:buFont typeface="Wingdings 2"/>
              <a:buNone/>
              <a:defRPr/>
            </a:pPr>
            <a:r>
              <a:rPr lang="en-US" altLang="zh-CN" sz="2000" dirty="0" smtClean="0"/>
              <a:t>Wenbo </a:t>
            </a:r>
            <a:r>
              <a:rPr lang="en-US" altLang="zh-CN" sz="2000" dirty="0" smtClean="0"/>
              <a:t>ZHANG</a:t>
            </a:r>
            <a:endParaRPr lang="en-US" altLang="zh-CN" sz="2000" dirty="0" smtClean="0"/>
          </a:p>
          <a:p>
            <a:pPr fontAlgn="auto">
              <a:spcAft>
                <a:spcPts val="0"/>
              </a:spcAft>
              <a:buFont typeface="Wingdings 2"/>
              <a:buNone/>
              <a:defRPr/>
            </a:pPr>
            <a:r>
              <a:rPr lang="en-US" altLang="zh-CN" sz="2000" dirty="0" smtClean="0"/>
              <a:t>School of Science, BUPT</a:t>
            </a:r>
          </a:p>
          <a:p>
            <a:pPr fontAlgn="auto">
              <a:spcAft>
                <a:spcPts val="0"/>
              </a:spcAft>
              <a:buFont typeface="Wingdings 2"/>
              <a:buNone/>
              <a:defRPr/>
            </a:pPr>
            <a:r>
              <a:rPr lang="en-US" altLang="zh-CN" sz="2000" dirty="0" smtClean="0"/>
              <a:t>zhangwb_wk@163.com</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The MATLAB</a:t>
            </a:r>
            <a:r>
              <a:rPr lang="en-US" altLang="zh-CN" sz="2400" baseline="30000" dirty="0" smtClean="0">
                <a:solidFill>
                  <a:schemeClr val="tx2">
                    <a:satMod val="130000"/>
                  </a:schemeClr>
                </a:solidFill>
              </a:rPr>
              <a:t>®</a:t>
            </a:r>
            <a:r>
              <a:rPr lang="en-US" altLang="zh-CN" sz="2400" dirty="0" smtClean="0">
                <a:solidFill>
                  <a:schemeClr val="tx2">
                    <a:satMod val="130000"/>
                  </a:schemeClr>
                </a:solidFill>
              </a:rPr>
              <a:t> System</a:t>
            </a:r>
            <a:br>
              <a:rPr lang="en-US" altLang="zh-CN" sz="2400" dirty="0" smtClean="0">
                <a:solidFill>
                  <a:schemeClr val="tx2">
                    <a:satMod val="130000"/>
                  </a:schemeClr>
                </a:solidFill>
              </a:rPr>
            </a:br>
            <a:r>
              <a:rPr lang="en-US" altLang="zh-CN" dirty="0" smtClean="0">
                <a:solidFill>
                  <a:schemeClr val="tx2">
                    <a:satMod val="130000"/>
                  </a:schemeClr>
                </a:solidFill>
              </a:rPr>
              <a:t>Graphics</a:t>
            </a:r>
            <a:endParaRPr lang="zh-CN" altLang="en-US" dirty="0">
              <a:solidFill>
                <a:schemeClr val="tx2">
                  <a:satMod val="130000"/>
                </a:schemeClr>
              </a:solidFill>
            </a:endParaRPr>
          </a:p>
        </p:txBody>
      </p:sp>
      <p:sp>
        <p:nvSpPr>
          <p:cNvPr id="10" name="灯片编号占位符 9"/>
          <p:cNvSpPr>
            <a:spLocks noGrp="1"/>
          </p:cNvSpPr>
          <p:nvPr>
            <p:ph type="sldNum" sz="quarter" idx="12"/>
          </p:nvPr>
        </p:nvSpPr>
        <p:spPr/>
        <p:txBody>
          <a:bodyPr/>
          <a:lstStyle/>
          <a:p>
            <a:pPr>
              <a:defRPr/>
            </a:pPr>
            <a:fld id="{E3F1EB35-22D7-4956-BCD9-EC87841F61DC}" type="slidenum">
              <a:rPr lang="zh-CN" altLang="en-US"/>
              <a:pPr>
                <a:defRPr/>
              </a:pPr>
              <a:t>10</a:t>
            </a:fld>
            <a:endParaRPr lang="zh-CN" altLang="en-US"/>
          </a:p>
        </p:txBody>
      </p:sp>
      <p:sp>
        <p:nvSpPr>
          <p:cNvPr id="11" name="页脚占位符 10"/>
          <p:cNvSpPr>
            <a:spLocks noGrp="1"/>
          </p:cNvSpPr>
          <p:nvPr>
            <p:ph type="ftr" sz="quarter" idx="11"/>
          </p:nvPr>
        </p:nvSpPr>
        <p:spPr/>
        <p:txBody>
          <a:bodyPr/>
          <a:lstStyle/>
          <a:p>
            <a:pPr>
              <a:defRPr/>
            </a:pPr>
            <a:r>
              <a:rPr lang="en-US" altLang="zh-CN"/>
              <a:t>Wenbo Zhang</a:t>
            </a:r>
            <a:endParaRPr lang="zh-CN" altLang="en-US"/>
          </a:p>
        </p:txBody>
      </p:sp>
      <p:sp>
        <p:nvSpPr>
          <p:cNvPr id="17413" name="TextBox 7"/>
          <p:cNvSpPr txBox="1">
            <a:spLocks noChangeArrowheads="1"/>
          </p:cNvSpPr>
          <p:nvPr/>
        </p:nvSpPr>
        <p:spPr bwMode="auto">
          <a:xfrm>
            <a:off x="1500188" y="1727200"/>
            <a:ext cx="7215187" cy="3140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has extensive facilities for displaying vectors and matrices as graphs, as well as annotating and printing these graphs. It includes high-level functions for two-dimensional and three-dimensional data visualization, image processing, animation, and presentation graphics.</a:t>
            </a:r>
          </a:p>
          <a:p>
            <a:r>
              <a:rPr lang="en-US" altLang="zh-CN" sz="2200">
                <a:latin typeface="Gill Sans MT" pitchFamily="34" charset="0"/>
                <a:ea typeface="华文中宋" pitchFamily="2" charset="-122"/>
              </a:rPr>
              <a:t>It also includes low-level functions that allow you to fully customize the appearance of graphics as well as to build complete graphical user interfaces on your MATLAB applications.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sz="2200" dirty="0" smtClean="0">
                <a:solidFill>
                  <a:schemeClr val="tx2">
                    <a:satMod val="130000"/>
                  </a:schemeClr>
                </a:solidFill>
              </a:rPr>
              <a:t>The MATLAB</a:t>
            </a:r>
            <a:r>
              <a:rPr lang="en-US" altLang="zh-CN" sz="2200" baseline="30000" dirty="0" smtClean="0">
                <a:solidFill>
                  <a:schemeClr val="tx2">
                    <a:satMod val="130000"/>
                  </a:schemeClr>
                </a:solidFill>
              </a:rPr>
              <a:t>®</a:t>
            </a:r>
            <a:r>
              <a:rPr lang="en-US" altLang="zh-CN" sz="2200" dirty="0" smtClean="0">
                <a:solidFill>
                  <a:schemeClr val="tx2">
                    <a:satMod val="130000"/>
                  </a:schemeClr>
                </a:solidFill>
              </a:rPr>
              <a:t> System</a:t>
            </a:r>
            <a:r>
              <a:rPr lang="en-US" altLang="zh-CN" sz="2400" dirty="0" smtClean="0">
                <a:solidFill>
                  <a:schemeClr val="tx2">
                    <a:satMod val="130000"/>
                  </a:schemeClr>
                </a:solidFill>
              </a:rPr>
              <a:t/>
            </a:r>
            <a:br>
              <a:rPr lang="en-US" altLang="zh-CN" sz="2400" dirty="0" smtClean="0">
                <a:solidFill>
                  <a:schemeClr val="tx2">
                    <a:satMod val="130000"/>
                  </a:schemeClr>
                </a:solidFill>
              </a:rPr>
            </a:br>
            <a:r>
              <a:rPr lang="en-US" altLang="zh-CN" dirty="0" smtClean="0">
                <a:solidFill>
                  <a:schemeClr val="tx2">
                    <a:satMod val="130000"/>
                  </a:schemeClr>
                </a:solidFill>
              </a:rPr>
              <a:t>External Interfaces</a:t>
            </a:r>
            <a:endParaRPr lang="zh-CN" altLang="en-US" dirty="0">
              <a:solidFill>
                <a:schemeClr val="tx2">
                  <a:satMod val="130000"/>
                </a:schemeClr>
              </a:solidFill>
            </a:endParaRPr>
          </a:p>
        </p:txBody>
      </p:sp>
      <p:sp>
        <p:nvSpPr>
          <p:cNvPr id="10" name="灯片编号占位符 9"/>
          <p:cNvSpPr>
            <a:spLocks noGrp="1"/>
          </p:cNvSpPr>
          <p:nvPr>
            <p:ph type="sldNum" sz="quarter" idx="12"/>
          </p:nvPr>
        </p:nvSpPr>
        <p:spPr/>
        <p:txBody>
          <a:bodyPr/>
          <a:lstStyle/>
          <a:p>
            <a:pPr>
              <a:defRPr/>
            </a:pPr>
            <a:fld id="{559AC2BD-16DF-40F7-BD5E-7CBC5BC657E6}" type="slidenum">
              <a:rPr lang="zh-CN" altLang="en-US"/>
              <a:pPr>
                <a:defRPr/>
              </a:pPr>
              <a:t>11</a:t>
            </a:fld>
            <a:endParaRPr lang="zh-CN" altLang="en-US"/>
          </a:p>
        </p:txBody>
      </p:sp>
      <p:sp>
        <p:nvSpPr>
          <p:cNvPr id="11" name="页脚占位符 10"/>
          <p:cNvSpPr>
            <a:spLocks noGrp="1"/>
          </p:cNvSpPr>
          <p:nvPr>
            <p:ph type="ftr" sz="quarter" idx="11"/>
          </p:nvPr>
        </p:nvSpPr>
        <p:spPr/>
        <p:txBody>
          <a:bodyPr/>
          <a:lstStyle/>
          <a:p>
            <a:pPr>
              <a:defRPr/>
            </a:pPr>
            <a:r>
              <a:rPr lang="en-US" altLang="zh-CN"/>
              <a:t>Wenbo Zhang</a:t>
            </a:r>
            <a:endParaRPr lang="zh-CN" altLang="en-US"/>
          </a:p>
        </p:txBody>
      </p:sp>
      <p:sp>
        <p:nvSpPr>
          <p:cNvPr id="18437" name="TextBox 7"/>
          <p:cNvSpPr txBox="1">
            <a:spLocks noChangeArrowheads="1"/>
          </p:cNvSpPr>
          <p:nvPr/>
        </p:nvSpPr>
        <p:spPr bwMode="auto">
          <a:xfrm>
            <a:off x="1500188" y="1727200"/>
            <a:ext cx="7215187" cy="1785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is a library that allows you to write C and Fortran programs that interact with MATLAB. It includes facilities for calling routines from MATLAB (dynamic linking), for calling MATLAB as a computational engine, and for reading and writing MAT-files.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dirty="0" smtClean="0">
                <a:solidFill>
                  <a:schemeClr val="tx2">
                    <a:satMod val="130000"/>
                  </a:schemeClr>
                </a:solidFill>
              </a:rPr>
              <a:t>Starting and Quitting MATLAB</a:t>
            </a:r>
            <a:r>
              <a:rPr lang="en-US" altLang="zh-CN" baseline="30000" dirty="0" smtClean="0">
                <a:solidFill>
                  <a:schemeClr val="tx2">
                    <a:satMod val="130000"/>
                  </a:schemeClr>
                </a:solidFill>
              </a:rPr>
              <a:t>®</a:t>
            </a:r>
            <a:endParaRPr lang="zh-CN" altLang="en-US" dirty="0">
              <a:solidFill>
                <a:schemeClr val="tx2">
                  <a:satMod val="130000"/>
                </a:schemeClr>
              </a:solidFill>
            </a:endParaRPr>
          </a:p>
        </p:txBody>
      </p:sp>
      <p:sp>
        <p:nvSpPr>
          <p:cNvPr id="19459" name="TextBox 2"/>
          <p:cNvSpPr txBox="1">
            <a:spLocks noChangeArrowheads="1"/>
          </p:cNvSpPr>
          <p:nvPr/>
        </p:nvSpPr>
        <p:spPr bwMode="auto">
          <a:xfrm>
            <a:off x="1500188" y="3857625"/>
            <a:ext cx="7215187" cy="430213"/>
          </a:xfrm>
          <a:prstGeom prst="rect">
            <a:avLst/>
          </a:prstGeom>
          <a:noFill/>
          <a:ln w="9525">
            <a:noFill/>
            <a:miter lim="800000"/>
            <a:headEnd/>
            <a:tailEnd/>
          </a:ln>
        </p:spPr>
        <p:txBody>
          <a:bodyPr>
            <a:spAutoFit/>
          </a:bodyPr>
          <a:lstStyle/>
          <a:p>
            <a:r>
              <a:rPr lang="en-US" altLang="zh-CN" sz="2200">
                <a:solidFill>
                  <a:srgbClr val="0000FF"/>
                </a:solidFill>
                <a:latin typeface="Gill Sans MT" pitchFamily="34" charset="0"/>
                <a:ea typeface="华文中宋" pitchFamily="2" charset="-122"/>
              </a:rPr>
              <a:t>	</a:t>
            </a:r>
            <a:r>
              <a:rPr lang="en-US" altLang="zh-CN" sz="2200" b="1">
                <a:solidFill>
                  <a:srgbClr val="0000FF"/>
                </a:solidFill>
                <a:latin typeface="Times New Roman" pitchFamily="18" charset="0"/>
                <a:ea typeface="华文中宋" pitchFamily="2" charset="-122"/>
                <a:cs typeface="Times New Roman" pitchFamily="18" charset="0"/>
              </a:rPr>
              <a:t>File &gt; Exit MATLAB</a:t>
            </a:r>
            <a:endParaRPr lang="zh-CN" altLang="en-US" sz="2200" b="1">
              <a:solidFill>
                <a:srgbClr val="0000FF"/>
              </a:solidFill>
              <a:latin typeface="Times New Roman" pitchFamily="18" charset="0"/>
              <a:ea typeface="华文中宋" pitchFamily="2" charset="-122"/>
              <a:cs typeface="Times New Roman" pitchFamily="18" charset="0"/>
            </a:endParaRPr>
          </a:p>
        </p:txBody>
      </p:sp>
      <p:sp>
        <p:nvSpPr>
          <p:cNvPr id="19460" name="TextBox 3"/>
          <p:cNvSpPr txBox="1">
            <a:spLocks noChangeArrowheads="1"/>
          </p:cNvSpPr>
          <p:nvPr/>
        </p:nvSpPr>
        <p:spPr bwMode="auto">
          <a:xfrm>
            <a:off x="1500188" y="17176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After the installation, you can start MATLAB by double clicking the icon on your Windows desktop or search for the program shortcut from the program menu of Windows.</a:t>
            </a:r>
            <a:endParaRPr lang="zh-CN" altLang="en-US" sz="2200">
              <a:latin typeface="Gill Sans MT" pitchFamily="34" charset="0"/>
              <a:ea typeface="华文中宋" pitchFamily="2" charset="-122"/>
            </a:endParaRPr>
          </a:p>
        </p:txBody>
      </p:sp>
      <p:sp>
        <p:nvSpPr>
          <p:cNvPr id="19461" name="TextBox 4"/>
          <p:cNvSpPr txBox="1">
            <a:spLocks noChangeArrowheads="1"/>
          </p:cNvSpPr>
          <p:nvPr/>
        </p:nvSpPr>
        <p:spPr bwMode="auto">
          <a:xfrm>
            <a:off x="1500188" y="430212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from the menu of MATLAB.</a:t>
            </a:r>
            <a:endParaRPr lang="zh-CN" altLang="en-US" sz="2200">
              <a:latin typeface="Gill Sans MT" pitchFamily="34" charset="0"/>
              <a:ea typeface="华文中宋" pitchFamily="2" charset="-122"/>
            </a:endParaRPr>
          </a:p>
        </p:txBody>
      </p:sp>
      <p:sp>
        <p:nvSpPr>
          <p:cNvPr id="19462" name="TextBox 5"/>
          <p:cNvSpPr txBox="1">
            <a:spLocks noChangeArrowheads="1"/>
          </p:cNvSpPr>
          <p:nvPr/>
        </p:nvSpPr>
        <p:spPr bwMode="auto">
          <a:xfrm>
            <a:off x="1500188" y="3071813"/>
            <a:ext cx="7215187" cy="769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While quitting MATLAB, you can type </a:t>
            </a:r>
            <a:r>
              <a:rPr lang="en-US" altLang="zh-CN" sz="2200">
                <a:solidFill>
                  <a:srgbClr val="0000FF"/>
                </a:solidFill>
                <a:latin typeface="Gill Sans MT" pitchFamily="34" charset="0"/>
                <a:ea typeface="华文中宋" pitchFamily="2" charset="-122"/>
              </a:rPr>
              <a:t>quit</a:t>
            </a:r>
            <a:r>
              <a:rPr lang="en-US" altLang="zh-CN" sz="2200">
                <a:latin typeface="Gill Sans MT" pitchFamily="34" charset="0"/>
                <a:ea typeface="华文中宋" pitchFamily="2" charset="-122"/>
              </a:rPr>
              <a:t> in the command window or choose</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2FF053EF-C65E-4ECA-ABB9-A6D7BA8ADC9F}" type="slidenum">
              <a:rPr lang="zh-CN" altLang="en-US"/>
              <a:pPr>
                <a:defRPr/>
              </a:pPr>
              <a:t>12</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lstStyle/>
          <a:p>
            <a:pPr fontAlgn="auto">
              <a:spcAft>
                <a:spcPts val="0"/>
              </a:spcAft>
              <a:defRPr/>
            </a:pPr>
            <a:r>
              <a:rPr lang="en-US" altLang="zh-CN" dirty="0" smtClean="0">
                <a:solidFill>
                  <a:schemeClr val="tx2">
                    <a:satMod val="130000"/>
                  </a:schemeClr>
                </a:solidFill>
              </a:rPr>
              <a:t>The Desktop</a:t>
            </a:r>
            <a:endParaRPr lang="zh-CN" altLang="en-US" dirty="0">
              <a:solidFill>
                <a:schemeClr val="tx2">
                  <a:satMod val="130000"/>
                </a:schemeClr>
              </a:solidFill>
            </a:endParaRPr>
          </a:p>
        </p:txBody>
      </p:sp>
      <p:pic>
        <p:nvPicPr>
          <p:cNvPr id="20483" name="Picture 3"/>
          <p:cNvPicPr>
            <a:picLocks noChangeAspect="1" noChangeArrowheads="1"/>
          </p:cNvPicPr>
          <p:nvPr/>
        </p:nvPicPr>
        <p:blipFill>
          <a:blip r:embed="rId3" cstate="print"/>
          <a:srcRect/>
          <a:stretch>
            <a:fillRect/>
          </a:stretch>
        </p:blipFill>
        <p:spPr bwMode="auto">
          <a:xfrm>
            <a:off x="2143125" y="1357313"/>
            <a:ext cx="5786438" cy="525780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pPr>
              <a:defRPr/>
            </a:pPr>
            <a:fld id="{70BCA706-2906-40C6-B10A-B8D20DD16858}" type="slidenum">
              <a:rPr lang="zh-CN" altLang="en-US"/>
              <a:pPr>
                <a:defRPr/>
              </a:pPr>
              <a:t>13</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8100" y="2600325"/>
            <a:ext cx="6400800" cy="2286000"/>
          </a:xfrm>
        </p:spPr>
        <p:txBody>
          <a:bodyPr/>
          <a:lstStyle/>
          <a:p>
            <a:pPr fontAlgn="auto">
              <a:spcAft>
                <a:spcPts val="0"/>
              </a:spcAft>
              <a:defRPr/>
            </a:pPr>
            <a:r>
              <a:rPr lang="en-US" altLang="zh-CN" dirty="0" smtClean="0">
                <a:solidFill>
                  <a:schemeClr val="tx2">
                    <a:satMod val="130000"/>
                  </a:schemeClr>
                </a:solidFill>
              </a:rPr>
              <a:t>Matrices</a:t>
            </a:r>
            <a:endParaRPr lang="zh-CN" altLang="en-US" dirty="0">
              <a:solidFill>
                <a:schemeClr val="tx2">
                  <a:satMod val="130000"/>
                </a:schemeClr>
              </a:solidFill>
            </a:endParaRPr>
          </a:p>
        </p:txBody>
      </p:sp>
      <p:sp>
        <p:nvSpPr>
          <p:cNvPr id="5" name="文本占位符 4"/>
          <p:cNvSpPr>
            <a:spLocks noGrp="1"/>
          </p:cNvSpPr>
          <p:nvPr>
            <p:ph type="body" idx="1"/>
          </p:nvPr>
        </p:nvSpPr>
        <p:spPr>
          <a:xfrm>
            <a:off x="2578100" y="1066800"/>
            <a:ext cx="6400800" cy="1509713"/>
          </a:xfrm>
        </p:spPr>
        <p:txBody>
          <a:bodyPr>
            <a:normAutofit/>
          </a:bodyPr>
          <a:lstStyle/>
          <a:p>
            <a:pPr fontAlgn="auto">
              <a:spcAft>
                <a:spcPts val="0"/>
              </a:spcAft>
              <a:buFont typeface="Wingdings 2"/>
              <a:buNone/>
              <a:defRPr/>
            </a:pPr>
            <a:endParaRPr lang="zh-CN" altLang="en-US"/>
          </a:p>
        </p:txBody>
      </p:sp>
      <p:sp>
        <p:nvSpPr>
          <p:cNvPr id="7" name="灯片编号占位符 6"/>
          <p:cNvSpPr>
            <a:spLocks noGrp="1"/>
          </p:cNvSpPr>
          <p:nvPr>
            <p:ph type="sldNum" sz="quarter" idx="12"/>
          </p:nvPr>
        </p:nvSpPr>
        <p:spPr/>
        <p:txBody>
          <a:bodyPr/>
          <a:lstStyle/>
          <a:p>
            <a:pPr>
              <a:defRPr/>
            </a:pPr>
            <a:fld id="{80DCEE72-3DD8-4136-8FEA-1142D910BA22}" type="slidenum">
              <a:rPr lang="zh-CN" altLang="en-US"/>
              <a:pPr>
                <a:defRPr/>
              </a:pPr>
              <a:t>14</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dirty="0">
              <a:solidFill>
                <a:schemeClr val="tx2">
                  <a:satMod val="130000"/>
                </a:schemeClr>
              </a:solidFill>
            </a:endParaRPr>
          </a:p>
        </p:txBody>
      </p:sp>
      <p:sp>
        <p:nvSpPr>
          <p:cNvPr id="22531" name="内容占位符 3"/>
          <p:cNvSpPr>
            <a:spLocks noGrp="1"/>
          </p:cNvSpPr>
          <p:nvPr>
            <p:ph idx="1"/>
          </p:nvPr>
        </p:nvSpPr>
        <p:spPr/>
        <p:txBody>
          <a:bodyPr/>
          <a:lstStyle/>
          <a:p>
            <a:r>
              <a:rPr lang="en-US" altLang="zh-CN" smtClean="0"/>
              <a:t>About Matrices</a:t>
            </a:r>
          </a:p>
          <a:p>
            <a:r>
              <a:rPr lang="en-US" altLang="zh-CN" smtClean="0"/>
              <a:t>Entering Matrices</a:t>
            </a:r>
          </a:p>
          <a:p>
            <a:r>
              <a:rPr lang="en-US" altLang="zh-CN" smtClean="0"/>
              <a:t>Operation on Matrices</a:t>
            </a:r>
          </a:p>
          <a:p>
            <a:r>
              <a:rPr lang="en-US" altLang="zh-CN" smtClean="0"/>
              <a:t>Subscripts</a:t>
            </a:r>
          </a:p>
          <a:p>
            <a:r>
              <a:rPr lang="en-US" altLang="zh-CN" smtClean="0"/>
              <a:t>The Colon Operator</a:t>
            </a:r>
          </a:p>
          <a:p>
            <a:endParaRPr lang="zh-CN" altLang="en-US" smtClean="0"/>
          </a:p>
        </p:txBody>
      </p:sp>
      <p:sp>
        <p:nvSpPr>
          <p:cNvPr id="6" name="灯片编号占位符 5"/>
          <p:cNvSpPr>
            <a:spLocks noGrp="1"/>
          </p:cNvSpPr>
          <p:nvPr>
            <p:ph type="sldNum" sz="quarter" idx="12"/>
          </p:nvPr>
        </p:nvSpPr>
        <p:spPr/>
        <p:txBody>
          <a:bodyPr/>
          <a:lstStyle/>
          <a:p>
            <a:pPr>
              <a:defRPr/>
            </a:pPr>
            <a:fld id="{88BF80EF-B4DC-434A-9149-B9380028477A}" type="slidenum">
              <a:rPr lang="zh-CN" altLang="en-US"/>
              <a:pPr>
                <a:defRPr/>
              </a:pPr>
              <a:t>15</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dirty="0" smtClean="0">
                <a:solidFill>
                  <a:schemeClr val="tx2">
                    <a:satMod val="130000"/>
                  </a:schemeClr>
                </a:solidFill>
              </a:rPr>
              <a:t>About Matrices</a:t>
            </a:r>
            <a:endParaRPr lang="zh-CN" altLang="en-US" dirty="0">
              <a:solidFill>
                <a:schemeClr val="tx2">
                  <a:satMod val="130000"/>
                </a:schemeClr>
              </a:solidFill>
            </a:endParaRPr>
          </a:p>
        </p:txBody>
      </p:sp>
      <p:sp>
        <p:nvSpPr>
          <p:cNvPr id="23555" name="TextBox 2"/>
          <p:cNvSpPr txBox="1">
            <a:spLocks noChangeArrowheads="1"/>
          </p:cNvSpPr>
          <p:nvPr/>
        </p:nvSpPr>
        <p:spPr bwMode="auto">
          <a:xfrm>
            <a:off x="1500188" y="1717675"/>
            <a:ext cx="7215187" cy="3478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In the MATLAB</a:t>
            </a:r>
            <a:r>
              <a:rPr lang="en-US" altLang="zh-CN" sz="2200" baseline="30000">
                <a:latin typeface="Gill Sans MT" pitchFamily="34" charset="0"/>
                <a:ea typeface="华文中宋" pitchFamily="2" charset="-122"/>
              </a:rPr>
              <a:t>® </a:t>
            </a:r>
            <a:r>
              <a:rPr lang="en-US" altLang="zh-CN" sz="2200">
                <a:latin typeface="Gill Sans MT" pitchFamily="34" charset="0"/>
                <a:ea typeface="华文中宋" pitchFamily="2" charset="-122"/>
              </a:rPr>
              <a:t> environment, a matrix is a rectangular array of numbers. Special meaning is sometimes attached to 1-by-1 matrices, which are scalars, and to matrices with only one row or column, which are vectors. MATLAB has other ways of storing both numeric and nonnumeric data, but in the beginning, it is usually best to think of everything as a matrix. The operations in MATLAB are designed to be as natural as possible. Where other programming languages work with numbers one at a time, MATLAB allows you to work with entire matrices quickly and easily.</a:t>
            </a:r>
            <a:endParaRPr lang="zh-CN" altLang="en-US" sz="2200">
              <a:latin typeface="Gill Sans MT" pitchFamily="34" charset="0"/>
              <a:ea typeface="华文中宋" pitchFamily="2" charset="-122"/>
            </a:endParaRPr>
          </a:p>
        </p:txBody>
      </p:sp>
      <p:pic>
        <p:nvPicPr>
          <p:cNvPr id="23556" name="Picture 2" descr="C:\Users\张文博\Documents\MatLab 2008a Help Files\causes\20080518003.jpg"/>
          <p:cNvPicPr>
            <a:picLocks noChangeAspect="1" noChangeArrowheads="1"/>
          </p:cNvPicPr>
          <p:nvPr/>
        </p:nvPicPr>
        <p:blipFill>
          <a:blip r:embed="rId2" cstate="print"/>
          <a:srcRect/>
          <a:stretch>
            <a:fillRect/>
          </a:stretch>
        </p:blipFill>
        <p:spPr bwMode="auto">
          <a:xfrm>
            <a:off x="6286500" y="5000625"/>
            <a:ext cx="1563688" cy="1500188"/>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pPr>
              <a:defRPr/>
            </a:pPr>
            <a:fld id="{44037834-1BEA-4D3B-A754-8B255061EEDE}" type="slidenum">
              <a:rPr lang="zh-CN" altLang="en-US"/>
              <a:pPr>
                <a:defRPr/>
              </a:pPr>
              <a:t>16</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smtClean="0">
                <a:solidFill>
                  <a:schemeClr val="tx2">
                    <a:satMod val="130000"/>
                  </a:schemeClr>
                </a:solidFill>
              </a:rPr>
              <a:t>Entering Matrices</a:t>
            </a:r>
            <a:endParaRPr lang="zh-CN" altLang="en-US" dirty="0">
              <a:solidFill>
                <a:schemeClr val="tx2">
                  <a:satMod val="130000"/>
                </a:schemeClr>
              </a:solidFill>
            </a:endParaRPr>
          </a:p>
        </p:txBody>
      </p:sp>
      <p:sp>
        <p:nvSpPr>
          <p:cNvPr id="24579" name="内容占位符 3"/>
          <p:cNvSpPr>
            <a:spLocks noGrp="1"/>
          </p:cNvSpPr>
          <p:nvPr>
            <p:ph idx="1"/>
          </p:nvPr>
        </p:nvSpPr>
        <p:spPr>
          <a:xfrm>
            <a:off x="1435100" y="3429000"/>
            <a:ext cx="7499350" cy="2819400"/>
          </a:xfrm>
        </p:spPr>
        <p:txBody>
          <a:bodyPr/>
          <a:lstStyle/>
          <a:p>
            <a:r>
              <a:rPr lang="en-US" altLang="zh-CN" sz="2000" smtClean="0"/>
              <a:t>Enter an explicit list of elements.</a:t>
            </a:r>
          </a:p>
          <a:p>
            <a:r>
              <a:rPr lang="en-US" altLang="zh-CN" sz="2000" smtClean="0"/>
              <a:t>Load matrices from external data files.</a:t>
            </a:r>
          </a:p>
          <a:p>
            <a:r>
              <a:rPr lang="en-US" altLang="zh-CN" sz="2000" smtClean="0"/>
              <a:t>Generate matrices using built-in functions.</a:t>
            </a:r>
          </a:p>
          <a:p>
            <a:r>
              <a:rPr lang="en-US" altLang="zh-CN" sz="2000" smtClean="0"/>
              <a:t>Create matrices with your own functions in M-files.</a:t>
            </a:r>
            <a:endParaRPr lang="zh-CN" altLang="en-US" sz="2000" smtClean="0"/>
          </a:p>
        </p:txBody>
      </p:sp>
      <p:sp>
        <p:nvSpPr>
          <p:cNvPr id="24580" name="TextBox 4"/>
          <p:cNvSpPr txBox="1">
            <a:spLocks noChangeArrowheads="1"/>
          </p:cNvSpPr>
          <p:nvPr/>
        </p:nvSpPr>
        <p:spPr bwMode="auto">
          <a:xfrm>
            <a:off x="1500188" y="171767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best way for you to get started with MATLAB is to learn how to handle matrices.</a:t>
            </a:r>
            <a:endParaRPr lang="zh-CN" altLang="en-US" sz="2200">
              <a:latin typeface="Gill Sans MT" pitchFamily="34" charset="0"/>
              <a:ea typeface="华文中宋" pitchFamily="2" charset="-122"/>
            </a:endParaRPr>
          </a:p>
        </p:txBody>
      </p:sp>
      <p:sp>
        <p:nvSpPr>
          <p:cNvPr id="24581" name="TextBox 5"/>
          <p:cNvSpPr txBox="1">
            <a:spLocks noChangeArrowheads="1"/>
          </p:cNvSpPr>
          <p:nvPr/>
        </p:nvSpPr>
        <p:spPr bwMode="auto">
          <a:xfrm>
            <a:off x="1500188" y="258762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enter matrices into MATLAB in several different ways:</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1C75F05A-C2BF-4468-A255-A66A818BC1BF}" type="slidenum">
              <a:rPr lang="zh-CN" altLang="en-US"/>
              <a:pPr>
                <a:defRPr/>
              </a:pPr>
              <a:t>17</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smtClean="0">
                <a:solidFill>
                  <a:schemeClr val="tx2">
                    <a:satMod val="130000"/>
                  </a:schemeClr>
                </a:solidFill>
              </a:rPr>
              <a:t>Entering Matrices</a:t>
            </a:r>
            <a:endParaRPr lang="zh-CN" altLang="en-US" dirty="0">
              <a:solidFill>
                <a:schemeClr val="tx2">
                  <a:satMod val="130000"/>
                </a:schemeClr>
              </a:solidFill>
            </a:endParaRPr>
          </a:p>
        </p:txBody>
      </p:sp>
      <p:sp>
        <p:nvSpPr>
          <p:cNvPr id="25603" name="内容占位符 3"/>
          <p:cNvSpPr>
            <a:spLocks noGrp="1"/>
          </p:cNvSpPr>
          <p:nvPr>
            <p:ph idx="1"/>
          </p:nvPr>
        </p:nvSpPr>
        <p:spPr>
          <a:xfrm>
            <a:off x="1435100" y="2786063"/>
            <a:ext cx="7499350" cy="3462337"/>
          </a:xfrm>
        </p:spPr>
        <p:txBody>
          <a:bodyPr/>
          <a:lstStyle/>
          <a:p>
            <a:r>
              <a:rPr lang="en-US" altLang="zh-CN" sz="2000" smtClean="0"/>
              <a:t>Separate the elements of a row with blanks or commas.</a:t>
            </a:r>
          </a:p>
          <a:p>
            <a:r>
              <a:rPr lang="en-US" altLang="zh-CN" sz="2000" smtClean="0"/>
              <a:t>Use a semicolon, ; , to indicate the end of each row.</a:t>
            </a:r>
          </a:p>
          <a:p>
            <a:r>
              <a:rPr lang="en-US" altLang="zh-CN" sz="2000" smtClean="0"/>
              <a:t>Surround the entire list of elements with square brackets, [ ].</a:t>
            </a:r>
            <a:endParaRPr lang="zh-CN" altLang="en-US" sz="2000" smtClean="0"/>
          </a:p>
        </p:txBody>
      </p:sp>
      <p:sp>
        <p:nvSpPr>
          <p:cNvPr id="25604" name="TextBox 4"/>
          <p:cNvSpPr txBox="1">
            <a:spLocks noChangeArrowheads="1"/>
          </p:cNvSpPr>
          <p:nvPr/>
        </p:nvSpPr>
        <p:spPr bwMode="auto">
          <a:xfrm>
            <a:off x="1500188" y="171767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Let’s start by entering a simple matrix as a list of its elements. You only have to follow a few basic conventions:</a:t>
            </a:r>
            <a:endParaRPr lang="zh-CN" altLang="en-US" sz="2200">
              <a:latin typeface="Gill Sans MT" pitchFamily="34" charset="0"/>
              <a:ea typeface="华文中宋" pitchFamily="2" charset="-122"/>
            </a:endParaRPr>
          </a:p>
        </p:txBody>
      </p:sp>
      <p:sp>
        <p:nvSpPr>
          <p:cNvPr id="8" name="灯片编号占位符 7"/>
          <p:cNvSpPr>
            <a:spLocks noGrp="1"/>
          </p:cNvSpPr>
          <p:nvPr>
            <p:ph type="sldNum" sz="quarter" idx="12"/>
          </p:nvPr>
        </p:nvSpPr>
        <p:spPr/>
        <p:txBody>
          <a:bodyPr/>
          <a:lstStyle/>
          <a:p>
            <a:pPr>
              <a:defRPr/>
            </a:pPr>
            <a:fld id="{694FE50B-EB73-4636-B476-F0A2FDC7B4BD}" type="slidenum">
              <a:rPr lang="zh-CN" altLang="en-US"/>
              <a:pPr>
                <a:defRPr/>
              </a:pPr>
              <a:t>18</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43063" y="3500438"/>
            <a:ext cx="6715125" cy="18573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1643063" y="2643188"/>
            <a:ext cx="6715125" cy="42862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628" name="TextBox 4"/>
          <p:cNvSpPr txBox="1">
            <a:spLocks noChangeArrowheads="1"/>
          </p:cNvSpPr>
          <p:nvPr/>
        </p:nvSpPr>
        <p:spPr bwMode="auto">
          <a:xfrm>
            <a:off x="1500188" y="2643188"/>
            <a:ext cx="7215187" cy="430212"/>
          </a:xfrm>
          <a:prstGeom prst="rect">
            <a:avLst/>
          </a:prstGeom>
          <a:noFill/>
          <a:ln w="9525">
            <a:noFill/>
            <a:miter lim="800000"/>
            <a:headEnd/>
            <a:tailEnd/>
          </a:ln>
        </p:spPr>
        <p:txBody>
          <a:bodyPr>
            <a:spAutoFit/>
          </a:bodyPr>
          <a:lstStyle/>
          <a:p>
            <a:pPr algn="ctr"/>
            <a:r>
              <a:rPr lang="pt-BR" altLang="zh-CN" sz="2200">
                <a:solidFill>
                  <a:srgbClr val="0000FF"/>
                </a:solidFill>
                <a:latin typeface="Gill Sans MT (正文)"/>
                <a:ea typeface="华文中宋" pitchFamily="2" charset="-122"/>
                <a:cs typeface="Times New Roman" pitchFamily="18" charset="0"/>
              </a:rPr>
              <a:t>A = [16 3 2 13; 5 10 11 8; 9 6 7 12; 4 15 14 1]</a:t>
            </a:r>
            <a:endParaRPr lang="zh-CN" altLang="en-US" sz="2200">
              <a:solidFill>
                <a:srgbClr val="0000FF"/>
              </a:solidFill>
              <a:latin typeface="Gill Sans MT (正文)"/>
              <a:ea typeface="华文中宋" pitchFamily="2" charset="-122"/>
              <a:cs typeface="Times New Roman" pitchFamily="18" charset="0"/>
            </a:endParaRPr>
          </a:p>
        </p:txBody>
      </p:sp>
      <p:sp>
        <p:nvSpPr>
          <p:cNvPr id="3" name="标题 2"/>
          <p:cNvSpPr>
            <a:spLocks noGrp="1"/>
          </p:cNvSpPr>
          <p:nvPr>
            <p:ph type="title"/>
          </p:nvPr>
        </p:nvSpPr>
        <p:spPr>
          <a:xfrm>
            <a:off x="1435100" y="274638"/>
            <a:ext cx="7499350" cy="1143000"/>
          </a:xfrm>
        </p:spPr>
        <p:txBody>
          <a:bodyPr/>
          <a:lstStyle/>
          <a:p>
            <a:pPr fontAlgn="auto">
              <a:spcAft>
                <a:spcPts val="0"/>
              </a:spcAft>
              <a:defRPr/>
            </a:pPr>
            <a:r>
              <a:rPr lang="en-US" altLang="zh-CN" dirty="0" smtClean="0">
                <a:solidFill>
                  <a:schemeClr val="tx2">
                    <a:satMod val="130000"/>
                  </a:schemeClr>
                </a:solidFill>
              </a:rPr>
              <a:t>Entering Matrices</a:t>
            </a:r>
            <a:endParaRPr lang="zh-CN" altLang="en-US" dirty="0">
              <a:solidFill>
                <a:schemeClr val="tx2">
                  <a:satMod val="130000"/>
                </a:schemeClr>
              </a:solidFill>
            </a:endParaRPr>
          </a:p>
        </p:txBody>
      </p:sp>
      <p:sp>
        <p:nvSpPr>
          <p:cNvPr id="26630"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Example</a:t>
            </a:r>
            <a:endParaRPr lang="zh-CN" altLang="en-US" sz="2200" b="1">
              <a:latin typeface="Gill Sans MT" pitchFamily="34" charset="0"/>
              <a:ea typeface="华文中宋" pitchFamily="2" charset="-122"/>
            </a:endParaRPr>
          </a:p>
        </p:txBody>
      </p:sp>
      <p:sp>
        <p:nvSpPr>
          <p:cNvPr id="26631" name="TextBox 6"/>
          <p:cNvSpPr txBox="1">
            <a:spLocks noChangeArrowheads="1"/>
          </p:cNvSpPr>
          <p:nvPr/>
        </p:nvSpPr>
        <p:spPr bwMode="auto">
          <a:xfrm>
            <a:off x="1500188" y="5321300"/>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matrix matches the numbers in the engraving. Once you have entered the matrix, it is automatically remembered in the MATLAB workspace. You can refer to it simply as A.</a:t>
            </a:r>
            <a:endParaRPr lang="zh-CN" altLang="en-US" sz="2200">
              <a:latin typeface="Gill Sans MT" pitchFamily="34" charset="0"/>
              <a:ea typeface="华文中宋" pitchFamily="2" charset="-122"/>
            </a:endParaRPr>
          </a:p>
        </p:txBody>
      </p:sp>
      <p:sp>
        <p:nvSpPr>
          <p:cNvPr id="26632" name="TextBox 8"/>
          <p:cNvSpPr txBox="1">
            <a:spLocks noChangeArrowheads="1"/>
          </p:cNvSpPr>
          <p:nvPr/>
        </p:nvSpPr>
        <p:spPr bwMode="auto">
          <a:xfrm>
            <a:off x="1500188" y="2214563"/>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enter a matrix, simply type in the Command Window</a:t>
            </a:r>
            <a:endParaRPr lang="zh-CN" altLang="en-US" sz="2200">
              <a:latin typeface="Gill Sans MT" pitchFamily="34" charset="0"/>
              <a:ea typeface="华文中宋" pitchFamily="2" charset="-122"/>
            </a:endParaRPr>
          </a:p>
        </p:txBody>
      </p:sp>
      <p:pic>
        <p:nvPicPr>
          <p:cNvPr id="26633" name="Picture 2"/>
          <p:cNvPicPr>
            <a:picLocks noChangeAspect="1" noChangeArrowheads="1"/>
          </p:cNvPicPr>
          <p:nvPr/>
        </p:nvPicPr>
        <p:blipFill>
          <a:blip r:embed="rId2" cstate="print"/>
          <a:srcRect/>
          <a:stretch>
            <a:fillRect/>
          </a:stretch>
        </p:blipFill>
        <p:spPr bwMode="auto">
          <a:xfrm>
            <a:off x="2928938" y="3627438"/>
            <a:ext cx="3590925" cy="1587500"/>
          </a:xfrm>
          <a:prstGeom prst="rect">
            <a:avLst/>
          </a:prstGeom>
          <a:noFill/>
          <a:ln w="9525">
            <a:noFill/>
            <a:miter lim="800000"/>
            <a:headEnd/>
            <a:tailEnd/>
          </a:ln>
        </p:spPr>
      </p:pic>
      <p:sp>
        <p:nvSpPr>
          <p:cNvPr id="26634" name="TextBox 9"/>
          <p:cNvSpPr txBox="1">
            <a:spLocks noChangeArrowheads="1"/>
          </p:cNvSpPr>
          <p:nvPr/>
        </p:nvSpPr>
        <p:spPr bwMode="auto">
          <a:xfrm>
            <a:off x="1500188" y="307022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displays the matrix you just entered:</a:t>
            </a:r>
            <a:endParaRPr lang="zh-CN" altLang="en-US" sz="2200">
              <a:latin typeface="Gill Sans MT" pitchFamily="34" charset="0"/>
              <a:ea typeface="华文中宋" pitchFamily="2" charset="-122"/>
            </a:endParaRPr>
          </a:p>
        </p:txBody>
      </p:sp>
      <p:sp>
        <p:nvSpPr>
          <p:cNvPr id="15" name="灯片编号占位符 14"/>
          <p:cNvSpPr>
            <a:spLocks noGrp="1"/>
          </p:cNvSpPr>
          <p:nvPr>
            <p:ph type="sldNum" sz="quarter" idx="12"/>
          </p:nvPr>
        </p:nvSpPr>
        <p:spPr/>
        <p:txBody>
          <a:bodyPr/>
          <a:lstStyle/>
          <a:p>
            <a:pPr>
              <a:defRPr/>
            </a:pPr>
            <a:fld id="{E1A2EA78-C4F3-472D-A244-A0C15C8CA414}" type="slidenum">
              <a:rPr lang="zh-CN" altLang="en-US"/>
              <a:pPr>
                <a:defRPr/>
              </a:pPr>
              <a:t>19</a:t>
            </a:fld>
            <a:endParaRPr lang="zh-CN" altLang="en-US"/>
          </a:p>
        </p:txBody>
      </p:sp>
      <p:sp>
        <p:nvSpPr>
          <p:cNvPr id="16" name="页脚占位符 1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dirty="0">
              <a:solidFill>
                <a:schemeClr val="tx2">
                  <a:satMod val="130000"/>
                </a:schemeClr>
              </a:solidFill>
            </a:endParaRPr>
          </a:p>
        </p:txBody>
      </p:sp>
      <p:sp>
        <p:nvSpPr>
          <p:cNvPr id="9219" name="内容占位符 3"/>
          <p:cNvSpPr>
            <a:spLocks noGrp="1"/>
          </p:cNvSpPr>
          <p:nvPr>
            <p:ph idx="1"/>
          </p:nvPr>
        </p:nvSpPr>
        <p:spPr/>
        <p:txBody>
          <a:bodyPr/>
          <a:lstStyle/>
          <a:p>
            <a:r>
              <a:rPr lang="en-US" altLang="zh-CN" dirty="0" smtClean="0"/>
              <a:t>Overview of MATLAB system</a:t>
            </a:r>
          </a:p>
          <a:p>
            <a:r>
              <a:rPr lang="en-US" altLang="zh-CN" dirty="0" smtClean="0"/>
              <a:t>Starting and Quitting MATLAB</a:t>
            </a:r>
          </a:p>
          <a:p>
            <a:r>
              <a:rPr lang="en-US" altLang="zh-CN" dirty="0" smtClean="0"/>
              <a:t>Matrices in MATLAB</a:t>
            </a:r>
          </a:p>
          <a:p>
            <a:r>
              <a:rPr lang="en-US" altLang="zh-CN" dirty="0" smtClean="0"/>
              <a:t>Expressions in MATLAB</a:t>
            </a:r>
          </a:p>
          <a:p>
            <a:r>
              <a:rPr lang="en-US" altLang="zh-CN" dirty="0" smtClean="0"/>
              <a:t>Working with Matrices</a:t>
            </a:r>
          </a:p>
          <a:p>
            <a:r>
              <a:rPr lang="en-US" altLang="zh-CN" dirty="0" smtClean="0"/>
              <a:t>Controlling Command Window Input and Output</a:t>
            </a:r>
            <a:endParaRPr lang="zh-CN" altLang="en-US" dirty="0" smtClean="0"/>
          </a:p>
        </p:txBody>
      </p:sp>
      <p:sp>
        <p:nvSpPr>
          <p:cNvPr id="6" name="灯片编号占位符 5"/>
          <p:cNvSpPr>
            <a:spLocks noGrp="1"/>
          </p:cNvSpPr>
          <p:nvPr>
            <p:ph type="sldNum" sz="quarter" idx="12"/>
          </p:nvPr>
        </p:nvSpPr>
        <p:spPr/>
        <p:txBody>
          <a:bodyPr/>
          <a:lstStyle/>
          <a:p>
            <a:pPr>
              <a:defRPr/>
            </a:pPr>
            <a:fld id="{3DEEA6CF-C270-4085-8235-1D04016D8040}" type="slidenum">
              <a:rPr lang="zh-CN" altLang="en-US"/>
              <a:pPr>
                <a:defRPr/>
              </a:pPr>
              <a:t>2</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643063" y="4687888"/>
            <a:ext cx="6715125" cy="78581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651" name="TextBox 11"/>
          <p:cNvSpPr txBox="1">
            <a:spLocks noChangeArrowheads="1"/>
          </p:cNvSpPr>
          <p:nvPr/>
        </p:nvSpPr>
        <p:spPr bwMode="auto">
          <a:xfrm>
            <a:off x="1500188" y="4649788"/>
            <a:ext cx="7215187" cy="769937"/>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cs typeface="Times New Roman" pitchFamily="18" charset="0"/>
              </a:rPr>
              <a:t>ans  = </a:t>
            </a:r>
          </a:p>
          <a:p>
            <a:r>
              <a:rPr lang="en-US" altLang="zh-CN" sz="2200">
                <a:solidFill>
                  <a:srgbClr val="0070C0"/>
                </a:solidFill>
                <a:latin typeface="Gill Sans MT" pitchFamily="34" charset="0"/>
                <a:ea typeface="华文中宋" pitchFamily="2" charset="-122"/>
                <a:cs typeface="Times New Roman" pitchFamily="18" charset="0"/>
              </a:rPr>
              <a:t>		34	34	34	34</a:t>
            </a:r>
            <a:endParaRPr lang="zh-CN" altLang="en-US" sz="2200">
              <a:solidFill>
                <a:srgbClr val="0070C0"/>
              </a:solidFill>
              <a:latin typeface="Gill Sans MT" pitchFamily="34" charset="0"/>
              <a:ea typeface="华文中宋" pitchFamily="2" charset="-122"/>
              <a:cs typeface="Times New Roman" pitchFamily="18" charset="0"/>
            </a:endParaRPr>
          </a:p>
        </p:txBody>
      </p:sp>
      <p:sp>
        <p:nvSpPr>
          <p:cNvPr id="18" name="矩形 17"/>
          <p:cNvSpPr/>
          <p:nvPr/>
        </p:nvSpPr>
        <p:spPr>
          <a:xfrm>
            <a:off x="1643063" y="3786188"/>
            <a:ext cx="6715125" cy="42862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标题 2"/>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Operation on Matrices</a:t>
            </a:r>
            <a:br>
              <a:rPr lang="en-US" altLang="zh-CN" sz="2400" dirty="0" smtClean="0">
                <a:solidFill>
                  <a:schemeClr val="tx2">
                    <a:satMod val="130000"/>
                  </a:schemeClr>
                </a:solidFill>
              </a:rPr>
            </a:br>
            <a:r>
              <a:rPr lang="en-US" altLang="zh-CN" dirty="0" smtClean="0">
                <a:solidFill>
                  <a:schemeClr val="tx2">
                    <a:satMod val="130000"/>
                  </a:schemeClr>
                </a:solidFill>
              </a:rPr>
              <a:t>sum, transpose, and </a:t>
            </a:r>
            <a:r>
              <a:rPr lang="en-US" altLang="zh-CN" dirty="0" err="1" smtClean="0">
                <a:solidFill>
                  <a:schemeClr val="tx2">
                    <a:satMod val="130000"/>
                  </a:schemeClr>
                </a:solidFill>
              </a:rPr>
              <a:t>diag</a:t>
            </a:r>
            <a:endParaRPr lang="zh-CN" altLang="en-US" dirty="0">
              <a:solidFill>
                <a:schemeClr val="tx2">
                  <a:satMod val="130000"/>
                </a:schemeClr>
              </a:solidFill>
            </a:endParaRPr>
          </a:p>
        </p:txBody>
      </p:sp>
      <p:sp>
        <p:nvSpPr>
          <p:cNvPr id="27654" name="TextBox 8"/>
          <p:cNvSpPr txBox="1">
            <a:spLocks noChangeArrowheads="1"/>
          </p:cNvSpPr>
          <p:nvPr/>
        </p:nvSpPr>
        <p:spPr bwMode="auto">
          <a:xfrm>
            <a:off x="1500188" y="5392738"/>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When you do not specify an output variable, MATLAB uses the variable </a:t>
            </a:r>
            <a:r>
              <a:rPr lang="en-US" altLang="zh-CN" sz="2200">
                <a:solidFill>
                  <a:srgbClr val="0000FF"/>
                </a:solidFill>
                <a:latin typeface="Gill Sans MT" pitchFamily="34" charset="0"/>
                <a:ea typeface="华文中宋" pitchFamily="2" charset="-122"/>
              </a:rPr>
              <a:t>ans</a:t>
            </a:r>
            <a:r>
              <a:rPr lang="en-US" altLang="zh-CN" sz="2200">
                <a:latin typeface="Gill Sans MT" pitchFamily="34" charset="0"/>
                <a:ea typeface="华文中宋" pitchFamily="2" charset="-122"/>
              </a:rPr>
              <a:t>, short for answer, to store the results of a calculation.</a:t>
            </a:r>
          </a:p>
        </p:txBody>
      </p:sp>
      <p:sp>
        <p:nvSpPr>
          <p:cNvPr id="27655" name="TextBox 12"/>
          <p:cNvSpPr txBox="1">
            <a:spLocks noChangeArrowheads="1"/>
          </p:cNvSpPr>
          <p:nvPr/>
        </p:nvSpPr>
        <p:spPr bwMode="auto">
          <a:xfrm>
            <a:off x="1500188" y="1658938"/>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are probably already aware that the special properties of a magic square have to do with the various ways of summing its elements. If you take the sum along any row or column, or along either of the two main diagonals, you will always get the same number. Let us verify that using MATLAB. The first statement to try is</a:t>
            </a:r>
            <a:endParaRPr lang="zh-CN" altLang="en-US" sz="2200">
              <a:latin typeface="Gill Sans MT" pitchFamily="34" charset="0"/>
              <a:ea typeface="华文中宋" pitchFamily="2" charset="-122"/>
            </a:endParaRPr>
          </a:p>
        </p:txBody>
      </p:sp>
      <p:sp>
        <p:nvSpPr>
          <p:cNvPr id="27656" name="TextBox 13"/>
          <p:cNvSpPr txBox="1">
            <a:spLocks noChangeArrowheads="1"/>
          </p:cNvSpPr>
          <p:nvPr/>
        </p:nvSpPr>
        <p:spPr bwMode="auto">
          <a:xfrm>
            <a:off x="1500188" y="3802063"/>
            <a:ext cx="7215187" cy="431800"/>
          </a:xfrm>
          <a:prstGeom prst="rect">
            <a:avLst/>
          </a:prstGeom>
          <a:noFill/>
          <a:ln w="9525">
            <a:noFill/>
            <a:miter lim="800000"/>
            <a:headEnd/>
            <a:tailEnd/>
          </a:ln>
        </p:spPr>
        <p:txBody>
          <a:bodyPr>
            <a:spAutoFit/>
          </a:bodyPr>
          <a:lstStyle/>
          <a:p>
            <a:r>
              <a:rPr lang="en-US" altLang="zh-CN" sz="2200">
                <a:solidFill>
                  <a:srgbClr val="0070C0"/>
                </a:solidFill>
                <a:latin typeface="Gill Sans MT (正文)"/>
                <a:ea typeface="华文中宋" pitchFamily="2" charset="-122"/>
              </a:rPr>
              <a:t>	</a:t>
            </a:r>
            <a:r>
              <a:rPr lang="en-US" altLang="zh-CN" sz="2200">
                <a:solidFill>
                  <a:srgbClr val="0070C0"/>
                </a:solidFill>
                <a:latin typeface="Gill Sans MT (正文)"/>
                <a:ea typeface="华文中宋" pitchFamily="2" charset="-122"/>
                <a:cs typeface="Times New Roman" pitchFamily="18" charset="0"/>
              </a:rPr>
              <a:t>sum(A)</a:t>
            </a:r>
            <a:endParaRPr lang="zh-CN" altLang="en-US" sz="2200">
              <a:solidFill>
                <a:srgbClr val="0070C0"/>
              </a:solidFill>
              <a:latin typeface="Gill Sans MT (正文)"/>
              <a:ea typeface="华文中宋" pitchFamily="2" charset="-122"/>
              <a:cs typeface="Times New Roman" pitchFamily="18" charset="0"/>
            </a:endParaRPr>
          </a:p>
        </p:txBody>
      </p:sp>
      <p:sp>
        <p:nvSpPr>
          <p:cNvPr id="27657" name="TextBox 15"/>
          <p:cNvSpPr txBox="1">
            <a:spLocks noChangeArrowheads="1"/>
          </p:cNvSpPr>
          <p:nvPr/>
        </p:nvSpPr>
        <p:spPr bwMode="auto">
          <a:xfrm>
            <a:off x="1500188" y="425132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replies with</a:t>
            </a:r>
            <a:endParaRPr lang="zh-CN" altLang="en-US" sz="2200">
              <a:latin typeface="Gill Sans MT" pitchFamily="34" charset="0"/>
              <a:ea typeface="华文中宋" pitchFamily="2" charset="-122"/>
            </a:endParaRPr>
          </a:p>
        </p:txBody>
      </p:sp>
      <p:sp>
        <p:nvSpPr>
          <p:cNvPr id="19" name="灯片编号占位符 18"/>
          <p:cNvSpPr>
            <a:spLocks noGrp="1"/>
          </p:cNvSpPr>
          <p:nvPr>
            <p:ph type="sldNum" sz="quarter" idx="12"/>
          </p:nvPr>
        </p:nvSpPr>
        <p:spPr/>
        <p:txBody>
          <a:bodyPr/>
          <a:lstStyle/>
          <a:p>
            <a:pPr>
              <a:defRPr/>
            </a:pPr>
            <a:fld id="{C4526DB8-71F1-4C85-ADA1-01B4FE35797A}" type="slidenum">
              <a:rPr lang="zh-CN" altLang="en-US"/>
              <a:pPr>
                <a:defRPr/>
              </a:pPr>
              <a:t>20</a:t>
            </a:fld>
            <a:endParaRPr lang="zh-CN" altLang="en-US"/>
          </a:p>
        </p:txBody>
      </p:sp>
      <p:sp>
        <p:nvSpPr>
          <p:cNvPr id="20" name="页脚占位符 1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Operation on Matrices</a:t>
            </a:r>
            <a:br>
              <a:rPr lang="en-US" altLang="zh-CN" sz="2400" dirty="0" smtClean="0">
                <a:solidFill>
                  <a:schemeClr val="tx2">
                    <a:satMod val="130000"/>
                  </a:schemeClr>
                </a:solidFill>
              </a:rPr>
            </a:br>
            <a:r>
              <a:rPr lang="en-US" altLang="zh-CN" dirty="0" smtClean="0">
                <a:solidFill>
                  <a:schemeClr val="tx2">
                    <a:satMod val="130000"/>
                  </a:schemeClr>
                </a:solidFill>
              </a:rPr>
              <a:t>sum, transpose, and </a:t>
            </a:r>
            <a:r>
              <a:rPr lang="en-US" altLang="zh-CN" dirty="0" err="1" smtClean="0">
                <a:solidFill>
                  <a:schemeClr val="tx2">
                    <a:satMod val="130000"/>
                  </a:schemeClr>
                </a:solidFill>
              </a:rPr>
              <a:t>diag</a:t>
            </a:r>
            <a:endParaRPr lang="zh-CN" altLang="en-US" dirty="0">
              <a:solidFill>
                <a:schemeClr val="tx2">
                  <a:satMod val="130000"/>
                </a:schemeClr>
              </a:solidFill>
            </a:endParaRPr>
          </a:p>
        </p:txBody>
      </p:sp>
      <p:sp>
        <p:nvSpPr>
          <p:cNvPr id="28675" name="TextBox 12"/>
          <p:cNvSpPr txBox="1">
            <a:spLocks noChangeArrowheads="1"/>
          </p:cNvSpPr>
          <p:nvPr/>
        </p:nvSpPr>
        <p:spPr bwMode="auto">
          <a:xfrm>
            <a:off x="1500188" y="3771900"/>
            <a:ext cx="7215187" cy="286226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has two transpose operators. The apostrophe operator (e.g., A’) performs a complex conjugate transposition. It flips a matrix about its main diagonal, and also changes the sign of the imaginary component of any complex elements of the matrix. The dot-apostrophe operator (e.g., A.’), transposes without affecting the sign of complex elements. For matrices containing all real elements, the two operators return the same result.</a:t>
            </a:r>
            <a:endParaRPr lang="zh-CN" altLang="en-US" sz="2200">
              <a:latin typeface="Gill Sans MT" pitchFamily="34" charset="0"/>
              <a:ea typeface="华文中宋" pitchFamily="2" charset="-122"/>
            </a:endParaRPr>
          </a:p>
        </p:txBody>
      </p:sp>
      <p:sp>
        <p:nvSpPr>
          <p:cNvPr id="28676" name="TextBox 9"/>
          <p:cNvSpPr txBox="1">
            <a:spLocks noChangeArrowheads="1"/>
          </p:cNvSpPr>
          <p:nvPr/>
        </p:nvSpPr>
        <p:spPr bwMode="auto">
          <a:xfrm>
            <a:off x="1500188" y="157162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How about the row sums? MATLAB has a preference for working with the columns of a matrix, so one way to get the row sums is to transpose the matrix, compute the column sums of the transpose, and then transpose the result. For an additional way that avoids the double transpose use the dimension argument for the sum function.</a:t>
            </a:r>
            <a:endParaRPr lang="zh-CN" altLang="en-US" sz="2200">
              <a:latin typeface="Gill Sans MT" pitchFamily="34" charset="0"/>
              <a:ea typeface="华文中宋" pitchFamily="2" charset="-122"/>
            </a:endParaRPr>
          </a:p>
        </p:txBody>
      </p:sp>
      <p:sp>
        <p:nvSpPr>
          <p:cNvPr id="7" name="灯片编号占位符 6"/>
          <p:cNvSpPr>
            <a:spLocks noGrp="1"/>
          </p:cNvSpPr>
          <p:nvPr>
            <p:ph type="sldNum" sz="quarter" idx="12"/>
          </p:nvPr>
        </p:nvSpPr>
        <p:spPr/>
        <p:txBody>
          <a:bodyPr/>
          <a:lstStyle/>
          <a:p>
            <a:pPr>
              <a:defRPr/>
            </a:pPr>
            <a:fld id="{33E46F6D-24F2-4A86-BF72-F6F4FF5729B5}" type="slidenum">
              <a:rPr lang="zh-CN" altLang="en-US"/>
              <a:pPr>
                <a:defRPr/>
              </a:pPr>
              <a:t>21</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3500" y="2571750"/>
            <a:ext cx="2928938" cy="364331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标题 2"/>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Operation on Matrices</a:t>
            </a:r>
            <a:br>
              <a:rPr lang="en-US" altLang="zh-CN" sz="2400" dirty="0" smtClean="0">
                <a:solidFill>
                  <a:schemeClr val="tx2">
                    <a:satMod val="130000"/>
                  </a:schemeClr>
                </a:solidFill>
              </a:rPr>
            </a:br>
            <a:r>
              <a:rPr lang="en-US" altLang="zh-CN" dirty="0" smtClean="0">
                <a:solidFill>
                  <a:schemeClr val="tx2">
                    <a:satMod val="130000"/>
                  </a:schemeClr>
                </a:solidFill>
              </a:rPr>
              <a:t>sum, transpose, and </a:t>
            </a:r>
            <a:r>
              <a:rPr lang="en-US" altLang="zh-CN" dirty="0" err="1" smtClean="0">
                <a:solidFill>
                  <a:schemeClr val="tx2">
                    <a:satMod val="130000"/>
                  </a:schemeClr>
                </a:solidFill>
              </a:rPr>
              <a:t>diag</a:t>
            </a:r>
            <a:endParaRPr lang="zh-CN" altLang="en-US" dirty="0">
              <a:solidFill>
                <a:schemeClr val="tx2">
                  <a:satMod val="130000"/>
                </a:schemeClr>
              </a:solidFill>
            </a:endParaRPr>
          </a:p>
        </p:txBody>
      </p:sp>
      <p:sp>
        <p:nvSpPr>
          <p:cNvPr id="29700" name="TextBox 12"/>
          <p:cNvSpPr txBox="1">
            <a:spLocks noChangeArrowheads="1"/>
          </p:cNvSpPr>
          <p:nvPr/>
        </p:nvSpPr>
        <p:spPr bwMode="auto">
          <a:xfrm>
            <a:off x="5357813" y="2843213"/>
            <a:ext cx="2357437" cy="178435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sum(diag(A))</a:t>
            </a:r>
          </a:p>
          <a:p>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ans =</a:t>
            </a:r>
          </a:p>
          <a:p>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    34</a:t>
            </a:r>
          </a:p>
        </p:txBody>
      </p:sp>
      <p:sp>
        <p:nvSpPr>
          <p:cNvPr id="29701" name="TextBox 9"/>
          <p:cNvSpPr txBox="1">
            <a:spLocks noChangeArrowheads="1"/>
          </p:cNvSpPr>
          <p:nvPr/>
        </p:nvSpPr>
        <p:spPr bwMode="auto">
          <a:xfrm>
            <a:off x="1500188" y="15716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sum of the elements on the main diagonal is obtained with the </a:t>
            </a:r>
            <a:r>
              <a:rPr lang="en-US" altLang="zh-CN" sz="2200">
                <a:solidFill>
                  <a:srgbClr val="0070C0"/>
                </a:solidFill>
                <a:latin typeface="Gill Sans MT" pitchFamily="34" charset="0"/>
                <a:ea typeface="华文中宋" pitchFamily="2" charset="-122"/>
              </a:rPr>
              <a:t>sum</a:t>
            </a:r>
            <a:r>
              <a:rPr lang="en-US" altLang="zh-CN" sz="2200">
                <a:latin typeface="Gill Sans MT" pitchFamily="34" charset="0"/>
                <a:ea typeface="华文中宋" pitchFamily="2" charset="-122"/>
              </a:rPr>
              <a:t> and the </a:t>
            </a:r>
            <a:r>
              <a:rPr lang="en-US" altLang="zh-CN" sz="2200">
                <a:solidFill>
                  <a:srgbClr val="0070C0"/>
                </a:solidFill>
                <a:latin typeface="Gill Sans MT" pitchFamily="34" charset="0"/>
                <a:ea typeface="华文中宋" pitchFamily="2" charset="-122"/>
              </a:rPr>
              <a:t>diag</a:t>
            </a:r>
            <a:r>
              <a:rPr lang="en-US" altLang="zh-CN" sz="2200">
                <a:latin typeface="Gill Sans MT" pitchFamily="34" charset="0"/>
                <a:ea typeface="华文中宋" pitchFamily="2" charset="-122"/>
              </a:rPr>
              <a:t> functions:</a:t>
            </a:r>
            <a:endParaRPr lang="zh-CN" altLang="en-US" sz="2200">
              <a:latin typeface="Gill Sans MT" pitchFamily="34" charset="0"/>
              <a:ea typeface="华文中宋" pitchFamily="2" charset="-122"/>
            </a:endParaRPr>
          </a:p>
        </p:txBody>
      </p:sp>
      <p:sp>
        <p:nvSpPr>
          <p:cNvPr id="7" name="矩形 6"/>
          <p:cNvSpPr/>
          <p:nvPr/>
        </p:nvSpPr>
        <p:spPr>
          <a:xfrm>
            <a:off x="1643063" y="2571750"/>
            <a:ext cx="2928937" cy="364331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703" name="TextBox 7"/>
          <p:cNvSpPr txBox="1">
            <a:spLocks noChangeArrowheads="1"/>
          </p:cNvSpPr>
          <p:nvPr/>
        </p:nvSpPr>
        <p:spPr bwMode="auto">
          <a:xfrm>
            <a:off x="1857375" y="2843213"/>
            <a:ext cx="2357438" cy="280035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diag(A)</a:t>
            </a:r>
          </a:p>
          <a:p>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ans =</a:t>
            </a:r>
          </a:p>
          <a:p>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    16</a:t>
            </a:r>
          </a:p>
          <a:p>
            <a:r>
              <a:rPr lang="en-US" altLang="zh-CN" sz="2200">
                <a:solidFill>
                  <a:srgbClr val="0070C0"/>
                </a:solidFill>
                <a:latin typeface="Gill Sans MT" pitchFamily="34" charset="0"/>
                <a:ea typeface="华文中宋" pitchFamily="2" charset="-122"/>
              </a:rPr>
              <a:t>    10</a:t>
            </a:r>
          </a:p>
          <a:p>
            <a:r>
              <a:rPr lang="en-US" altLang="zh-CN" sz="2200">
                <a:solidFill>
                  <a:srgbClr val="0070C0"/>
                </a:solidFill>
                <a:latin typeface="Gill Sans MT" pitchFamily="34" charset="0"/>
                <a:ea typeface="华文中宋" pitchFamily="2" charset="-122"/>
              </a:rPr>
              <a:t>     7</a:t>
            </a:r>
          </a:p>
          <a:p>
            <a:r>
              <a:rPr lang="en-US" altLang="zh-CN" sz="2200">
                <a:solidFill>
                  <a:srgbClr val="0070C0"/>
                </a:solidFill>
                <a:latin typeface="Gill Sans MT" pitchFamily="34" charset="0"/>
                <a:ea typeface="华文中宋" pitchFamily="2" charset="-122"/>
              </a:rPr>
              <a:t>     1</a:t>
            </a:r>
          </a:p>
        </p:txBody>
      </p:sp>
      <p:sp>
        <p:nvSpPr>
          <p:cNvPr id="12" name="灯片编号占位符 11"/>
          <p:cNvSpPr>
            <a:spLocks noGrp="1"/>
          </p:cNvSpPr>
          <p:nvPr>
            <p:ph type="sldNum" sz="quarter" idx="12"/>
          </p:nvPr>
        </p:nvSpPr>
        <p:spPr/>
        <p:txBody>
          <a:bodyPr/>
          <a:lstStyle/>
          <a:p>
            <a:pPr>
              <a:defRPr/>
            </a:pPr>
            <a:fld id="{F4D96B6E-BC0E-4325-AC06-772608D02FED}" type="slidenum">
              <a:rPr lang="zh-CN" altLang="en-US"/>
              <a:pPr>
                <a:defRPr/>
              </a:pPr>
              <a:t>22</a:t>
            </a:fld>
            <a:endParaRPr lang="zh-CN" altLang="en-US"/>
          </a:p>
        </p:txBody>
      </p:sp>
      <p:sp>
        <p:nvSpPr>
          <p:cNvPr id="14" name="页脚占位符 13"/>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Operation on Matrices</a:t>
            </a:r>
            <a:br>
              <a:rPr lang="en-US" altLang="zh-CN" sz="2400" dirty="0" smtClean="0">
                <a:solidFill>
                  <a:schemeClr val="tx2">
                    <a:satMod val="130000"/>
                  </a:schemeClr>
                </a:solidFill>
              </a:rPr>
            </a:br>
            <a:r>
              <a:rPr lang="en-US" altLang="zh-CN" dirty="0" smtClean="0">
                <a:solidFill>
                  <a:schemeClr val="tx2">
                    <a:satMod val="130000"/>
                  </a:schemeClr>
                </a:solidFill>
              </a:rPr>
              <a:t>sum, transpose, and </a:t>
            </a:r>
            <a:r>
              <a:rPr lang="en-US" altLang="zh-CN" dirty="0" err="1" smtClean="0">
                <a:solidFill>
                  <a:schemeClr val="tx2">
                    <a:satMod val="130000"/>
                  </a:schemeClr>
                </a:solidFill>
              </a:rPr>
              <a:t>diag</a:t>
            </a:r>
            <a:endParaRPr lang="zh-CN" altLang="en-US" dirty="0">
              <a:solidFill>
                <a:schemeClr val="tx2">
                  <a:satMod val="130000"/>
                </a:schemeClr>
              </a:solidFill>
            </a:endParaRPr>
          </a:p>
        </p:txBody>
      </p:sp>
      <p:sp>
        <p:nvSpPr>
          <p:cNvPr id="30723" name="TextBox 9"/>
          <p:cNvSpPr txBox="1">
            <a:spLocks noChangeArrowheads="1"/>
          </p:cNvSpPr>
          <p:nvPr/>
        </p:nvSpPr>
        <p:spPr bwMode="auto">
          <a:xfrm>
            <a:off x="1500188" y="1571625"/>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other diagonal, the so-called </a:t>
            </a:r>
            <a:r>
              <a:rPr lang="en-US" altLang="zh-CN" sz="2200">
                <a:solidFill>
                  <a:srgbClr val="FF0000"/>
                </a:solidFill>
                <a:latin typeface="Gill Sans MT" pitchFamily="34" charset="0"/>
                <a:ea typeface="华文中宋" pitchFamily="2" charset="-122"/>
              </a:rPr>
              <a:t>antidiagonal</a:t>
            </a:r>
            <a:r>
              <a:rPr lang="en-US" altLang="zh-CN" sz="2200">
                <a:latin typeface="Gill Sans MT" pitchFamily="34" charset="0"/>
                <a:ea typeface="华文中宋" pitchFamily="2" charset="-122"/>
              </a:rPr>
              <a:t>, is not so important mathematically, so MATLAB does not have a ready-made function for it. But a function originally intended for use in graphics, </a:t>
            </a:r>
            <a:r>
              <a:rPr lang="en-US" altLang="zh-CN" sz="2200">
                <a:solidFill>
                  <a:srgbClr val="0070C0"/>
                </a:solidFill>
                <a:latin typeface="Gill Sans MT" pitchFamily="34" charset="0"/>
                <a:ea typeface="华文中宋" pitchFamily="2" charset="-122"/>
              </a:rPr>
              <a:t>fliplr</a:t>
            </a:r>
            <a:r>
              <a:rPr lang="en-US" altLang="zh-CN" sz="2200">
                <a:latin typeface="Gill Sans MT" pitchFamily="34" charset="0"/>
                <a:ea typeface="华文中宋" pitchFamily="2" charset="-122"/>
              </a:rPr>
              <a:t>, flips a matrix from left to right:</a:t>
            </a:r>
            <a:endParaRPr lang="zh-CN" altLang="en-US" sz="2200">
              <a:latin typeface="Gill Sans MT" pitchFamily="34" charset="0"/>
              <a:ea typeface="华文中宋" pitchFamily="2" charset="-122"/>
            </a:endParaRPr>
          </a:p>
        </p:txBody>
      </p:sp>
      <p:sp>
        <p:nvSpPr>
          <p:cNvPr id="9" name="矩形 8"/>
          <p:cNvSpPr/>
          <p:nvPr/>
        </p:nvSpPr>
        <p:spPr>
          <a:xfrm>
            <a:off x="1643063" y="3214688"/>
            <a:ext cx="2928937" cy="23574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25" name="TextBox 11"/>
          <p:cNvSpPr txBox="1">
            <a:spLocks noChangeArrowheads="1"/>
          </p:cNvSpPr>
          <p:nvPr/>
        </p:nvSpPr>
        <p:spPr bwMode="auto">
          <a:xfrm>
            <a:off x="1857375" y="3486150"/>
            <a:ext cx="2357438" cy="178435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sum(diag(fliplr(A)))</a:t>
            </a:r>
          </a:p>
          <a:p>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ans =</a:t>
            </a:r>
          </a:p>
          <a:p>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    34</a:t>
            </a:r>
          </a:p>
        </p:txBody>
      </p:sp>
      <p:sp>
        <p:nvSpPr>
          <p:cNvPr id="8" name="灯片编号占位符 7"/>
          <p:cNvSpPr>
            <a:spLocks noGrp="1"/>
          </p:cNvSpPr>
          <p:nvPr>
            <p:ph type="sldNum" sz="quarter" idx="12"/>
          </p:nvPr>
        </p:nvSpPr>
        <p:spPr/>
        <p:txBody>
          <a:bodyPr/>
          <a:lstStyle/>
          <a:p>
            <a:pPr>
              <a:defRPr/>
            </a:pPr>
            <a:fld id="{DB11900E-4CD3-4396-8923-F2264DFEF418}" type="slidenum">
              <a:rPr lang="zh-CN" altLang="en-US"/>
              <a:pPr>
                <a:defRPr/>
              </a:pPr>
              <a:t>23</a:t>
            </a:fld>
            <a:endParaRPr lang="zh-CN" altLang="en-US"/>
          </a:p>
        </p:txBody>
      </p:sp>
      <p:sp>
        <p:nvSpPr>
          <p:cNvPr id="13" name="页脚占位符 12"/>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Subscripts</a:t>
            </a:r>
            <a:endParaRPr lang="zh-CN" altLang="en-US" dirty="0">
              <a:solidFill>
                <a:schemeClr val="tx2">
                  <a:satMod val="130000"/>
                </a:schemeClr>
              </a:solidFill>
            </a:endParaRPr>
          </a:p>
        </p:txBody>
      </p:sp>
      <p:sp>
        <p:nvSpPr>
          <p:cNvPr id="31747" name="TextBox 3"/>
          <p:cNvSpPr txBox="1">
            <a:spLocks noChangeArrowheads="1"/>
          </p:cNvSpPr>
          <p:nvPr/>
        </p:nvSpPr>
        <p:spPr bwMode="auto">
          <a:xfrm>
            <a:off x="1500188" y="1571625"/>
            <a:ext cx="7215187" cy="1784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element in row i and column j of A is denoted by A(i,j). For example, A(4,2) is the number in the fourth row and second column. For our magic square, A(4,2) is 15. So to compute the sum of the elements in the fourth column of A, type</a:t>
            </a:r>
            <a:endParaRPr lang="zh-CN" altLang="en-US" sz="2200">
              <a:latin typeface="Gill Sans MT" pitchFamily="34" charset="0"/>
              <a:ea typeface="华文中宋" pitchFamily="2" charset="-122"/>
            </a:endParaRPr>
          </a:p>
        </p:txBody>
      </p:sp>
      <p:sp>
        <p:nvSpPr>
          <p:cNvPr id="5" name="矩形 4"/>
          <p:cNvSpPr/>
          <p:nvPr/>
        </p:nvSpPr>
        <p:spPr>
          <a:xfrm>
            <a:off x="1643063" y="3429000"/>
            <a:ext cx="6715125" cy="23574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749" name="TextBox 5"/>
          <p:cNvSpPr txBox="1">
            <a:spLocks noChangeArrowheads="1"/>
          </p:cNvSpPr>
          <p:nvPr/>
        </p:nvSpPr>
        <p:spPr bwMode="auto">
          <a:xfrm>
            <a:off x="1857375" y="3700463"/>
            <a:ext cx="5786438" cy="1784350"/>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A(1,4) + A(2,4) + A(3,4) + A(4,4)</a:t>
            </a:r>
          </a:p>
          <a:p>
            <a:endParaRPr lang="pt-BR" altLang="zh-CN" sz="2200">
              <a:solidFill>
                <a:srgbClr val="0070C0"/>
              </a:solidFill>
              <a:latin typeface="Gill Sans MT" pitchFamily="34" charset="0"/>
              <a:ea typeface="华文中宋" pitchFamily="2" charset="-122"/>
            </a:endParaRPr>
          </a:p>
          <a:p>
            <a:r>
              <a:rPr lang="pt-BR" altLang="zh-CN" sz="2200">
                <a:solidFill>
                  <a:srgbClr val="0070C0"/>
                </a:solidFill>
                <a:latin typeface="Gill Sans MT" pitchFamily="34" charset="0"/>
                <a:ea typeface="华文中宋" pitchFamily="2" charset="-122"/>
              </a:rPr>
              <a:t>ans =</a:t>
            </a:r>
          </a:p>
          <a:p>
            <a:endParaRPr lang="pt-BR" altLang="zh-CN" sz="2200">
              <a:solidFill>
                <a:srgbClr val="0070C0"/>
              </a:solidFill>
              <a:latin typeface="Gill Sans MT" pitchFamily="34" charset="0"/>
              <a:ea typeface="华文中宋" pitchFamily="2" charset="-122"/>
            </a:endParaRPr>
          </a:p>
          <a:p>
            <a:r>
              <a:rPr lang="pt-BR" altLang="zh-CN" sz="2200">
                <a:solidFill>
                  <a:srgbClr val="0070C0"/>
                </a:solidFill>
                <a:latin typeface="Gill Sans MT" pitchFamily="34" charset="0"/>
                <a:ea typeface="华文中宋" pitchFamily="2" charset="-122"/>
              </a:rPr>
              <a:t>    34</a:t>
            </a:r>
            <a:endParaRPr lang="en-US" altLang="zh-CN" sz="2200">
              <a:solidFill>
                <a:srgbClr val="0070C0"/>
              </a:solidFill>
              <a:latin typeface="Gill Sans MT" pitchFamily="34" charset="0"/>
              <a:ea typeface="华文中宋" pitchFamily="2" charset="-122"/>
            </a:endParaRPr>
          </a:p>
        </p:txBody>
      </p:sp>
      <p:sp>
        <p:nvSpPr>
          <p:cNvPr id="8" name="灯片编号占位符 7"/>
          <p:cNvSpPr>
            <a:spLocks noGrp="1"/>
          </p:cNvSpPr>
          <p:nvPr>
            <p:ph type="sldNum" sz="quarter" idx="12"/>
          </p:nvPr>
        </p:nvSpPr>
        <p:spPr/>
        <p:txBody>
          <a:bodyPr/>
          <a:lstStyle/>
          <a:p>
            <a:pPr>
              <a:defRPr/>
            </a:pPr>
            <a:fld id="{86E892BD-963E-48E6-8B1F-4F9934C62AAD}" type="slidenum">
              <a:rPr lang="zh-CN" altLang="en-US"/>
              <a:pPr>
                <a:defRPr/>
              </a:pPr>
              <a:t>24</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Subscripts</a:t>
            </a:r>
            <a:endParaRPr lang="zh-CN" altLang="en-US" dirty="0">
              <a:solidFill>
                <a:schemeClr val="tx2">
                  <a:satMod val="130000"/>
                </a:schemeClr>
              </a:solidFill>
            </a:endParaRPr>
          </a:p>
        </p:txBody>
      </p:sp>
      <p:sp>
        <p:nvSpPr>
          <p:cNvPr id="32771" name="TextBox 3"/>
          <p:cNvSpPr txBox="1">
            <a:spLocks noChangeArrowheads="1"/>
          </p:cNvSpPr>
          <p:nvPr/>
        </p:nvSpPr>
        <p:spPr bwMode="auto">
          <a:xfrm>
            <a:off x="1500188" y="4214813"/>
            <a:ext cx="7215187" cy="769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you try to use the value of an element outside of the matrix, it is an error:</a:t>
            </a:r>
            <a:endParaRPr lang="zh-CN" altLang="en-US" sz="2200">
              <a:latin typeface="Gill Sans MT" pitchFamily="34" charset="0"/>
              <a:ea typeface="华文中宋" pitchFamily="2" charset="-122"/>
            </a:endParaRPr>
          </a:p>
        </p:txBody>
      </p:sp>
      <p:sp>
        <p:nvSpPr>
          <p:cNvPr id="32772" name="TextBox 6"/>
          <p:cNvSpPr txBox="1">
            <a:spLocks noChangeArrowheads="1"/>
          </p:cNvSpPr>
          <p:nvPr/>
        </p:nvSpPr>
        <p:spPr bwMode="auto">
          <a:xfrm>
            <a:off x="1500188" y="1571625"/>
            <a:ext cx="7215187" cy="2462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It is also possible to refer to the elements of a matrix with a single subscript, A(k). This is the usual way of referencing row and column vectors. But it can also apply to a fully two-dimensional matrix, in which case the array is regarded as one long column vector formed from the columns of the original matrix. So, for our magic square, A(8) is another way of referring to the value 15 stored in A(4,2).</a:t>
            </a:r>
            <a:endParaRPr lang="zh-CN" altLang="en-US" sz="2200">
              <a:latin typeface="Gill Sans MT" pitchFamily="34" charset="0"/>
              <a:ea typeface="华文中宋" pitchFamily="2" charset="-122"/>
            </a:endParaRPr>
          </a:p>
        </p:txBody>
      </p:sp>
      <p:sp>
        <p:nvSpPr>
          <p:cNvPr id="8" name="矩形 7"/>
          <p:cNvSpPr/>
          <p:nvPr/>
        </p:nvSpPr>
        <p:spPr>
          <a:xfrm>
            <a:off x="1643063" y="5000625"/>
            <a:ext cx="6715125" cy="135731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4" name="TextBox 8"/>
          <p:cNvSpPr txBox="1">
            <a:spLocks noChangeArrowheads="1"/>
          </p:cNvSpPr>
          <p:nvPr/>
        </p:nvSpPr>
        <p:spPr bwMode="auto">
          <a:xfrm>
            <a:off x="1857375" y="5106988"/>
            <a:ext cx="5786438" cy="1108075"/>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t = A(4,5)</a:t>
            </a:r>
          </a:p>
          <a:p>
            <a:r>
              <a:rPr lang="en-US" altLang="zh-CN" sz="2200">
                <a:solidFill>
                  <a:srgbClr val="0070C0"/>
                </a:solidFill>
                <a:latin typeface="Gill Sans MT" pitchFamily="34" charset="0"/>
                <a:ea typeface="华文中宋" pitchFamily="2" charset="-122"/>
              </a:rPr>
              <a:t>??? Attempted to access A(4,5); index out of bounds because size(A)=[4,4].</a:t>
            </a:r>
          </a:p>
        </p:txBody>
      </p:sp>
      <p:sp>
        <p:nvSpPr>
          <p:cNvPr id="11" name="灯片编号占位符 10"/>
          <p:cNvSpPr>
            <a:spLocks noGrp="1"/>
          </p:cNvSpPr>
          <p:nvPr>
            <p:ph type="sldNum" sz="quarter" idx="12"/>
          </p:nvPr>
        </p:nvSpPr>
        <p:spPr/>
        <p:txBody>
          <a:bodyPr/>
          <a:lstStyle/>
          <a:p>
            <a:pPr>
              <a:defRPr/>
            </a:pPr>
            <a:fld id="{1FBCB84A-6D1C-45A8-92FD-A844C2A342BD}" type="slidenum">
              <a:rPr lang="zh-CN" altLang="en-US"/>
              <a:pPr>
                <a:defRPr/>
              </a:pPr>
              <a:t>25</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Subscripts</a:t>
            </a:r>
            <a:endParaRPr lang="zh-CN" altLang="en-US" dirty="0">
              <a:solidFill>
                <a:schemeClr val="tx2">
                  <a:satMod val="130000"/>
                </a:schemeClr>
              </a:solidFill>
            </a:endParaRPr>
          </a:p>
        </p:txBody>
      </p:sp>
      <p:sp>
        <p:nvSpPr>
          <p:cNvPr id="33795" name="TextBox 3"/>
          <p:cNvSpPr txBox="1">
            <a:spLocks noChangeArrowheads="1"/>
          </p:cNvSpPr>
          <p:nvPr/>
        </p:nvSpPr>
        <p:spPr bwMode="auto">
          <a:xfrm>
            <a:off x="1500188" y="157162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On the other hand, if you store a value in an element outside of the matrix, the size increases to accommodate the newcomer:</a:t>
            </a:r>
            <a:endParaRPr lang="zh-CN" altLang="en-US" sz="2200">
              <a:latin typeface="Gill Sans MT" pitchFamily="34" charset="0"/>
              <a:ea typeface="华文中宋" pitchFamily="2" charset="-122"/>
            </a:endParaRPr>
          </a:p>
        </p:txBody>
      </p:sp>
      <p:sp>
        <p:nvSpPr>
          <p:cNvPr id="5" name="矩形 4"/>
          <p:cNvSpPr/>
          <p:nvPr/>
        </p:nvSpPr>
        <p:spPr>
          <a:xfrm>
            <a:off x="1643063" y="2786063"/>
            <a:ext cx="6715125" cy="335756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797" name="TextBox 5"/>
          <p:cNvSpPr txBox="1">
            <a:spLocks noChangeArrowheads="1"/>
          </p:cNvSpPr>
          <p:nvPr/>
        </p:nvSpPr>
        <p:spPr bwMode="auto">
          <a:xfrm>
            <a:off x="1857375" y="2892425"/>
            <a:ext cx="5786438" cy="3140075"/>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X = A;</a:t>
            </a:r>
          </a:p>
          <a:p>
            <a:r>
              <a:rPr lang="pt-BR" altLang="zh-CN" sz="2200">
                <a:solidFill>
                  <a:srgbClr val="0070C0"/>
                </a:solidFill>
                <a:latin typeface="Gill Sans MT" pitchFamily="34" charset="0"/>
                <a:ea typeface="华文中宋" pitchFamily="2" charset="-122"/>
              </a:rPr>
              <a:t>X(4,5) = 17</a:t>
            </a:r>
          </a:p>
          <a:p>
            <a:endParaRPr lang="pt-BR" altLang="zh-CN" sz="2200">
              <a:solidFill>
                <a:srgbClr val="0070C0"/>
              </a:solidFill>
              <a:latin typeface="Gill Sans MT" pitchFamily="34" charset="0"/>
              <a:ea typeface="华文中宋" pitchFamily="2" charset="-122"/>
            </a:endParaRPr>
          </a:p>
          <a:p>
            <a:r>
              <a:rPr lang="pt-BR" altLang="zh-CN" sz="2200">
                <a:solidFill>
                  <a:srgbClr val="0070C0"/>
                </a:solidFill>
                <a:latin typeface="Gill Sans MT" pitchFamily="34" charset="0"/>
                <a:ea typeface="华文中宋" pitchFamily="2" charset="-122"/>
              </a:rPr>
              <a:t>X =</a:t>
            </a:r>
          </a:p>
          <a:p>
            <a:endParaRPr lang="pt-BR" altLang="zh-CN" sz="2200">
              <a:solidFill>
                <a:srgbClr val="0070C0"/>
              </a:solidFill>
              <a:latin typeface="Gill Sans MT" pitchFamily="34" charset="0"/>
              <a:ea typeface="华文中宋" pitchFamily="2" charset="-122"/>
            </a:endParaRPr>
          </a:p>
          <a:p>
            <a:r>
              <a:rPr lang="pt-BR" altLang="zh-CN" sz="2200">
                <a:solidFill>
                  <a:srgbClr val="0070C0"/>
                </a:solidFill>
                <a:latin typeface="Gill Sans MT" pitchFamily="34" charset="0"/>
                <a:ea typeface="华文中宋" pitchFamily="2" charset="-122"/>
              </a:rPr>
              <a:t>    16     3     2    13     0</a:t>
            </a:r>
          </a:p>
          <a:p>
            <a:r>
              <a:rPr lang="pt-BR" altLang="zh-CN" sz="2200">
                <a:solidFill>
                  <a:srgbClr val="0070C0"/>
                </a:solidFill>
                <a:latin typeface="Gill Sans MT" pitchFamily="34" charset="0"/>
                <a:ea typeface="华文中宋" pitchFamily="2" charset="-122"/>
              </a:rPr>
              <a:t>     5    10    11     8     0</a:t>
            </a:r>
          </a:p>
          <a:p>
            <a:r>
              <a:rPr lang="pt-BR" altLang="zh-CN" sz="2200">
                <a:solidFill>
                  <a:srgbClr val="0070C0"/>
                </a:solidFill>
                <a:latin typeface="Gill Sans MT" pitchFamily="34" charset="0"/>
                <a:ea typeface="华文中宋" pitchFamily="2" charset="-122"/>
              </a:rPr>
              <a:t>     9     6     7    12     0</a:t>
            </a:r>
          </a:p>
          <a:p>
            <a:r>
              <a:rPr lang="pt-BR" altLang="zh-CN" sz="2200">
                <a:solidFill>
                  <a:srgbClr val="0070C0"/>
                </a:solidFill>
                <a:latin typeface="Gill Sans MT" pitchFamily="34" charset="0"/>
                <a:ea typeface="华文中宋" pitchFamily="2" charset="-122"/>
              </a:rPr>
              <a:t>     4    15    14     1    17</a:t>
            </a:r>
            <a:endParaRPr lang="en-US" altLang="zh-CN" sz="2200">
              <a:solidFill>
                <a:srgbClr val="0070C0"/>
              </a:solidFill>
              <a:latin typeface="Gill Sans MT" pitchFamily="34" charset="0"/>
              <a:ea typeface="华文中宋" pitchFamily="2" charset="-122"/>
            </a:endParaRPr>
          </a:p>
        </p:txBody>
      </p:sp>
      <p:sp>
        <p:nvSpPr>
          <p:cNvPr id="8" name="灯片编号占位符 7"/>
          <p:cNvSpPr>
            <a:spLocks noGrp="1"/>
          </p:cNvSpPr>
          <p:nvPr>
            <p:ph type="sldNum" sz="quarter" idx="12"/>
          </p:nvPr>
        </p:nvSpPr>
        <p:spPr/>
        <p:txBody>
          <a:bodyPr/>
          <a:lstStyle/>
          <a:p>
            <a:pPr>
              <a:defRPr/>
            </a:pPr>
            <a:fld id="{E85ACF45-9E82-4C8A-8092-F57F9DC1948E}" type="slidenum">
              <a:rPr lang="zh-CN" altLang="en-US"/>
              <a:pPr>
                <a:defRPr/>
              </a:pPr>
              <a:t>26</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Colon Operator</a:t>
            </a:r>
            <a:endParaRPr lang="zh-CN" altLang="en-US" dirty="0">
              <a:solidFill>
                <a:schemeClr val="tx2">
                  <a:satMod val="130000"/>
                </a:schemeClr>
              </a:solidFill>
            </a:endParaRPr>
          </a:p>
        </p:txBody>
      </p:sp>
      <p:sp>
        <p:nvSpPr>
          <p:cNvPr id="34819" name="TextBox 3"/>
          <p:cNvSpPr txBox="1">
            <a:spLocks noChangeArrowheads="1"/>
          </p:cNvSpPr>
          <p:nvPr/>
        </p:nvSpPr>
        <p:spPr bwMode="auto">
          <a:xfrm>
            <a:off x="1500188" y="4643438"/>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obtain nonunit spacing, specify an increment. For example,</a:t>
            </a:r>
            <a:endParaRPr lang="zh-CN" altLang="en-US" sz="2200">
              <a:latin typeface="Gill Sans MT" pitchFamily="34" charset="0"/>
              <a:ea typeface="华文中宋" pitchFamily="2" charset="-122"/>
            </a:endParaRPr>
          </a:p>
        </p:txBody>
      </p:sp>
      <p:sp>
        <p:nvSpPr>
          <p:cNvPr id="5" name="矩形 4"/>
          <p:cNvSpPr/>
          <p:nvPr/>
        </p:nvSpPr>
        <p:spPr>
          <a:xfrm>
            <a:off x="1643063" y="228600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21" name="TextBox 5"/>
          <p:cNvSpPr txBox="1">
            <a:spLocks noChangeArrowheads="1"/>
          </p:cNvSpPr>
          <p:nvPr/>
        </p:nvSpPr>
        <p:spPr bwMode="auto">
          <a:xfrm>
            <a:off x="1857375" y="239236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1:10</a:t>
            </a:r>
          </a:p>
        </p:txBody>
      </p:sp>
      <p:sp>
        <p:nvSpPr>
          <p:cNvPr id="34822"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colon, :, is one of the most important MATLAB operators. It occurs in several different forms. The expression</a:t>
            </a:r>
            <a:endParaRPr lang="zh-CN" altLang="en-US" sz="2200">
              <a:latin typeface="Gill Sans MT" pitchFamily="34" charset="0"/>
              <a:ea typeface="华文中宋" pitchFamily="2" charset="-122"/>
            </a:endParaRPr>
          </a:p>
        </p:txBody>
      </p:sp>
      <p:sp>
        <p:nvSpPr>
          <p:cNvPr id="8" name="矩形 7"/>
          <p:cNvSpPr/>
          <p:nvPr/>
        </p:nvSpPr>
        <p:spPr>
          <a:xfrm>
            <a:off x="1643063" y="5143500"/>
            <a:ext cx="6715125" cy="12858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24" name="TextBox 8"/>
          <p:cNvSpPr txBox="1">
            <a:spLocks noChangeArrowheads="1"/>
          </p:cNvSpPr>
          <p:nvPr/>
        </p:nvSpPr>
        <p:spPr bwMode="auto">
          <a:xfrm>
            <a:off x="1857375" y="5249863"/>
            <a:ext cx="5786438" cy="1108075"/>
          </a:xfrm>
          <a:prstGeom prst="rect">
            <a:avLst/>
          </a:prstGeom>
          <a:noFill/>
          <a:ln w="9525">
            <a:noFill/>
            <a:miter lim="800000"/>
            <a:headEnd/>
            <a:tailEnd/>
          </a:ln>
        </p:spPr>
        <p:txBody>
          <a:bodyPr>
            <a:spAutoFit/>
          </a:bodyPr>
          <a:lstStyle/>
          <a:p>
            <a:r>
              <a:rPr lang="fr-FR" altLang="zh-CN" sz="2200">
                <a:solidFill>
                  <a:srgbClr val="0070C0"/>
                </a:solidFill>
                <a:latin typeface="Gill Sans MT" pitchFamily="34" charset="0"/>
                <a:ea typeface="华文中宋" pitchFamily="2" charset="-122"/>
              </a:rPr>
              <a:t>100:-7:50</a:t>
            </a:r>
          </a:p>
          <a:p>
            <a:r>
              <a:rPr lang="fr-FR" altLang="zh-CN" sz="2200">
                <a:solidFill>
                  <a:srgbClr val="0070C0"/>
                </a:solidFill>
                <a:latin typeface="Gill Sans MT" pitchFamily="34" charset="0"/>
                <a:ea typeface="华文中宋" pitchFamily="2" charset="-122"/>
              </a:rPr>
              <a:t>ans =</a:t>
            </a:r>
          </a:p>
          <a:p>
            <a:r>
              <a:rPr lang="fr-FR" altLang="zh-CN" sz="2200">
                <a:solidFill>
                  <a:srgbClr val="0070C0"/>
                </a:solidFill>
                <a:latin typeface="Gill Sans MT" pitchFamily="34" charset="0"/>
                <a:ea typeface="华文中宋" pitchFamily="2" charset="-122"/>
              </a:rPr>
              <a:t>      100    93    86    79    72    65    58    51</a:t>
            </a:r>
          </a:p>
        </p:txBody>
      </p:sp>
      <p:sp>
        <p:nvSpPr>
          <p:cNvPr id="34825" name="TextBox 9"/>
          <p:cNvSpPr txBox="1">
            <a:spLocks noChangeArrowheads="1"/>
          </p:cNvSpPr>
          <p:nvPr/>
        </p:nvSpPr>
        <p:spPr bwMode="auto">
          <a:xfrm>
            <a:off x="1500188" y="300037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is a row vector containing the integers from 1 to 10:</a:t>
            </a:r>
            <a:endParaRPr lang="zh-CN" altLang="en-US" sz="2200">
              <a:latin typeface="Gill Sans MT" pitchFamily="34" charset="0"/>
              <a:ea typeface="华文中宋" pitchFamily="2" charset="-122"/>
            </a:endParaRPr>
          </a:p>
        </p:txBody>
      </p:sp>
      <p:sp>
        <p:nvSpPr>
          <p:cNvPr id="11" name="矩形 10"/>
          <p:cNvSpPr/>
          <p:nvPr/>
        </p:nvSpPr>
        <p:spPr>
          <a:xfrm>
            <a:off x="1643063" y="3571875"/>
            <a:ext cx="6715125" cy="100012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27" name="TextBox 11"/>
          <p:cNvSpPr txBox="1">
            <a:spLocks noChangeArrowheads="1"/>
          </p:cNvSpPr>
          <p:nvPr/>
        </p:nvSpPr>
        <p:spPr bwMode="auto">
          <a:xfrm>
            <a:off x="1857375" y="3678238"/>
            <a:ext cx="5786438" cy="769937"/>
          </a:xfrm>
          <a:prstGeom prst="rect">
            <a:avLst/>
          </a:prstGeom>
          <a:noFill/>
          <a:ln w="9525">
            <a:noFill/>
            <a:miter lim="800000"/>
            <a:headEnd/>
            <a:tailEnd/>
          </a:ln>
        </p:spPr>
        <p:txBody>
          <a:bodyPr>
            <a:spAutoFit/>
          </a:bodyPr>
          <a:lstStyle/>
          <a:p>
            <a:r>
              <a:rPr lang="fr-FR" altLang="zh-CN" sz="2200">
                <a:solidFill>
                  <a:srgbClr val="0070C0"/>
                </a:solidFill>
                <a:latin typeface="Gill Sans MT" pitchFamily="34" charset="0"/>
                <a:ea typeface="华文中宋" pitchFamily="2" charset="-122"/>
              </a:rPr>
              <a:t>ans =</a:t>
            </a:r>
          </a:p>
          <a:p>
            <a:r>
              <a:rPr lang="fr-FR" altLang="zh-CN" sz="2200">
                <a:solidFill>
                  <a:srgbClr val="0070C0"/>
                </a:solidFill>
                <a:latin typeface="Gill Sans MT" pitchFamily="34" charset="0"/>
                <a:ea typeface="华文中宋" pitchFamily="2" charset="-122"/>
              </a:rPr>
              <a:t>     1     2     3     4     5     6     7     8     9    10</a:t>
            </a:r>
            <a:endParaRPr lang="en-US" altLang="zh-CN" sz="2200">
              <a:solidFill>
                <a:srgbClr val="0070C0"/>
              </a:solidFill>
              <a:latin typeface="Gill Sans MT" pitchFamily="34" charset="0"/>
              <a:ea typeface="华文中宋" pitchFamily="2" charset="-122"/>
            </a:endParaRPr>
          </a:p>
        </p:txBody>
      </p:sp>
      <p:sp>
        <p:nvSpPr>
          <p:cNvPr id="14" name="灯片编号占位符 13"/>
          <p:cNvSpPr>
            <a:spLocks noGrp="1"/>
          </p:cNvSpPr>
          <p:nvPr>
            <p:ph type="sldNum" sz="quarter" idx="12"/>
          </p:nvPr>
        </p:nvSpPr>
        <p:spPr/>
        <p:txBody>
          <a:bodyPr/>
          <a:lstStyle/>
          <a:p>
            <a:pPr>
              <a:defRPr/>
            </a:pPr>
            <a:fld id="{2DCBF815-CF33-45ED-9373-8AD0B1EE058F}" type="slidenum">
              <a:rPr lang="zh-CN" altLang="en-US"/>
              <a:pPr>
                <a:defRPr/>
              </a:pPr>
              <a:t>27</a:t>
            </a:fld>
            <a:endParaRPr lang="zh-CN" altLang="en-US"/>
          </a:p>
        </p:txBody>
      </p:sp>
      <p:sp>
        <p:nvSpPr>
          <p:cNvPr id="15" name="页脚占位符 14"/>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Colon Operator</a:t>
            </a:r>
            <a:endParaRPr lang="zh-CN" altLang="en-US" dirty="0">
              <a:solidFill>
                <a:schemeClr val="tx2">
                  <a:satMod val="130000"/>
                </a:schemeClr>
              </a:solidFill>
            </a:endParaRPr>
          </a:p>
        </p:txBody>
      </p:sp>
      <p:sp>
        <p:nvSpPr>
          <p:cNvPr id="35843" name="TextBox 3"/>
          <p:cNvSpPr txBox="1">
            <a:spLocks noChangeArrowheads="1"/>
          </p:cNvSpPr>
          <p:nvPr/>
        </p:nvSpPr>
        <p:spPr bwMode="auto">
          <a:xfrm>
            <a:off x="1500188" y="5659438"/>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computes the sum of the elements in the last column of A.</a:t>
            </a:r>
            <a:endParaRPr lang="zh-CN" altLang="en-US" sz="2200">
              <a:latin typeface="Gill Sans MT" pitchFamily="34" charset="0"/>
              <a:ea typeface="华文中宋" pitchFamily="2" charset="-122"/>
            </a:endParaRPr>
          </a:p>
        </p:txBody>
      </p:sp>
      <p:sp>
        <p:nvSpPr>
          <p:cNvPr id="5" name="矩形 4"/>
          <p:cNvSpPr/>
          <p:nvPr/>
        </p:nvSpPr>
        <p:spPr>
          <a:xfrm>
            <a:off x="1643063" y="500062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45" name="TextBox 5"/>
          <p:cNvSpPr txBox="1">
            <a:spLocks noChangeArrowheads="1"/>
          </p:cNvSpPr>
          <p:nvPr/>
        </p:nvSpPr>
        <p:spPr bwMode="auto">
          <a:xfrm>
            <a:off x="1857375" y="5106988"/>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sum(A(:,end))</a:t>
            </a:r>
          </a:p>
        </p:txBody>
      </p:sp>
      <p:sp>
        <p:nvSpPr>
          <p:cNvPr id="35846"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Subscript expressions involving colons refer to portions of a matrix:</a:t>
            </a:r>
            <a:endParaRPr lang="zh-CN" altLang="en-US" sz="2200">
              <a:latin typeface="Gill Sans MT" pitchFamily="34" charset="0"/>
              <a:ea typeface="华文中宋" pitchFamily="2" charset="-122"/>
            </a:endParaRPr>
          </a:p>
        </p:txBody>
      </p:sp>
      <p:sp>
        <p:nvSpPr>
          <p:cNvPr id="8" name="矩形 7"/>
          <p:cNvSpPr/>
          <p:nvPr/>
        </p:nvSpPr>
        <p:spPr>
          <a:xfrm>
            <a:off x="1643063" y="228600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48" name="TextBox 8"/>
          <p:cNvSpPr txBox="1">
            <a:spLocks noChangeArrowheads="1"/>
          </p:cNvSpPr>
          <p:nvPr/>
        </p:nvSpPr>
        <p:spPr bwMode="auto">
          <a:xfrm>
            <a:off x="1857375" y="239236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A(1:k,j)</a:t>
            </a:r>
          </a:p>
        </p:txBody>
      </p:sp>
      <p:sp>
        <p:nvSpPr>
          <p:cNvPr id="35849" name="TextBox 9"/>
          <p:cNvSpPr txBox="1">
            <a:spLocks noChangeArrowheads="1"/>
          </p:cNvSpPr>
          <p:nvPr/>
        </p:nvSpPr>
        <p:spPr bwMode="auto">
          <a:xfrm>
            <a:off x="1500188" y="3016250"/>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is the first k elements of the jth column of A. So</a:t>
            </a:r>
            <a:endParaRPr lang="zh-CN" altLang="en-US" sz="2200">
              <a:latin typeface="Gill Sans MT" pitchFamily="34" charset="0"/>
              <a:ea typeface="华文中宋" pitchFamily="2" charset="-122"/>
            </a:endParaRPr>
          </a:p>
        </p:txBody>
      </p:sp>
      <p:sp>
        <p:nvSpPr>
          <p:cNvPr id="11" name="矩形 10"/>
          <p:cNvSpPr/>
          <p:nvPr/>
        </p:nvSpPr>
        <p:spPr>
          <a:xfrm>
            <a:off x="1643063" y="3500438"/>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51" name="TextBox 11"/>
          <p:cNvSpPr txBox="1">
            <a:spLocks noChangeArrowheads="1"/>
          </p:cNvSpPr>
          <p:nvPr/>
        </p:nvSpPr>
        <p:spPr bwMode="auto">
          <a:xfrm>
            <a:off x="1857375" y="3606800"/>
            <a:ext cx="5786438" cy="430213"/>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sum(A(1:4,4))</a:t>
            </a:r>
          </a:p>
        </p:txBody>
      </p:sp>
      <p:sp>
        <p:nvSpPr>
          <p:cNvPr id="35852" name="TextBox 12"/>
          <p:cNvSpPr txBox="1">
            <a:spLocks noChangeArrowheads="1"/>
          </p:cNvSpPr>
          <p:nvPr/>
        </p:nvSpPr>
        <p:spPr bwMode="auto">
          <a:xfrm>
            <a:off x="1500188" y="4214813"/>
            <a:ext cx="7215187" cy="769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computes the sum of the fourth column. There also an other better way to do this</a:t>
            </a:r>
            <a:endParaRPr lang="zh-CN" altLang="en-US" sz="2200">
              <a:latin typeface="Gill Sans MT" pitchFamily="34" charset="0"/>
              <a:ea typeface="华文中宋" pitchFamily="2" charset="-122"/>
            </a:endParaRPr>
          </a:p>
        </p:txBody>
      </p:sp>
      <p:sp>
        <p:nvSpPr>
          <p:cNvPr id="15" name="灯片编号占位符 14"/>
          <p:cNvSpPr>
            <a:spLocks noGrp="1"/>
          </p:cNvSpPr>
          <p:nvPr>
            <p:ph type="sldNum" sz="quarter" idx="12"/>
          </p:nvPr>
        </p:nvSpPr>
        <p:spPr/>
        <p:txBody>
          <a:bodyPr/>
          <a:lstStyle/>
          <a:p>
            <a:pPr>
              <a:defRPr/>
            </a:pPr>
            <a:fld id="{929C2563-36A4-496E-8FC8-0F7AD4BAE07D}" type="slidenum">
              <a:rPr lang="zh-CN" altLang="en-US"/>
              <a:pPr>
                <a:defRPr/>
              </a:pPr>
              <a:t>28</a:t>
            </a:fld>
            <a:endParaRPr lang="zh-CN" altLang="en-US"/>
          </a:p>
        </p:txBody>
      </p:sp>
      <p:sp>
        <p:nvSpPr>
          <p:cNvPr id="16" name="页脚占位符 1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Colon Operator</a:t>
            </a:r>
            <a:endParaRPr lang="zh-CN" altLang="en-US" dirty="0">
              <a:solidFill>
                <a:schemeClr val="tx2">
                  <a:satMod val="130000"/>
                </a:schemeClr>
              </a:solidFill>
            </a:endParaRPr>
          </a:p>
        </p:txBody>
      </p:sp>
      <p:sp>
        <p:nvSpPr>
          <p:cNvPr id="36867" name="TextBox 3"/>
          <p:cNvSpPr txBox="1">
            <a:spLocks noChangeArrowheads="1"/>
          </p:cNvSpPr>
          <p:nvPr/>
        </p:nvSpPr>
        <p:spPr bwMode="auto">
          <a:xfrm>
            <a:off x="1500188" y="430212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produces a new matrix with the two middle rows swapped.</a:t>
            </a:r>
            <a:endParaRPr lang="zh-CN" altLang="en-US" sz="2200">
              <a:latin typeface="Gill Sans MT" pitchFamily="34" charset="0"/>
              <a:ea typeface="华文中宋" pitchFamily="2" charset="-122"/>
            </a:endParaRPr>
          </a:p>
        </p:txBody>
      </p:sp>
      <p:sp>
        <p:nvSpPr>
          <p:cNvPr id="5" name="矩形 4"/>
          <p:cNvSpPr/>
          <p:nvPr/>
        </p:nvSpPr>
        <p:spPr>
          <a:xfrm>
            <a:off x="1643063" y="357187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69" name="TextBox 5"/>
          <p:cNvSpPr txBox="1">
            <a:spLocks noChangeArrowheads="1"/>
          </p:cNvSpPr>
          <p:nvPr/>
        </p:nvSpPr>
        <p:spPr bwMode="auto">
          <a:xfrm>
            <a:off x="1857375" y="3678238"/>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A([1,3,2,4], :)</a:t>
            </a:r>
          </a:p>
        </p:txBody>
      </p:sp>
      <p:sp>
        <p:nvSpPr>
          <p:cNvPr id="36870" name="TextBox 6"/>
          <p:cNvSpPr txBox="1">
            <a:spLocks noChangeArrowheads="1"/>
          </p:cNvSpPr>
          <p:nvPr/>
        </p:nvSpPr>
        <p:spPr bwMode="auto">
          <a:xfrm>
            <a:off x="1500188" y="1500188"/>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Command </a:t>
            </a:r>
            <a:endParaRPr lang="zh-CN" altLang="en-US" sz="2200">
              <a:latin typeface="Gill Sans MT" pitchFamily="34" charset="0"/>
              <a:ea typeface="华文中宋" pitchFamily="2" charset="-122"/>
            </a:endParaRPr>
          </a:p>
        </p:txBody>
      </p:sp>
      <p:sp>
        <p:nvSpPr>
          <p:cNvPr id="8" name="矩形 7"/>
          <p:cNvSpPr/>
          <p:nvPr/>
        </p:nvSpPr>
        <p:spPr>
          <a:xfrm>
            <a:off x="1643063" y="200025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72" name="TextBox 8"/>
          <p:cNvSpPr txBox="1">
            <a:spLocks noChangeArrowheads="1"/>
          </p:cNvSpPr>
          <p:nvPr/>
        </p:nvSpPr>
        <p:spPr bwMode="auto">
          <a:xfrm>
            <a:off x="1857375" y="210661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A(:,[1,3,2,4])</a:t>
            </a:r>
          </a:p>
        </p:txBody>
      </p:sp>
      <p:sp>
        <p:nvSpPr>
          <p:cNvPr id="36873" name="TextBox 9"/>
          <p:cNvSpPr txBox="1">
            <a:spLocks noChangeArrowheads="1"/>
          </p:cNvSpPr>
          <p:nvPr/>
        </p:nvSpPr>
        <p:spPr bwMode="auto">
          <a:xfrm>
            <a:off x="1500188" y="2713038"/>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will generate a new matrix with the two middle columns swapped and</a:t>
            </a:r>
            <a:endParaRPr lang="zh-CN" altLang="en-US" sz="2200">
              <a:latin typeface="Gill Sans MT" pitchFamily="34" charset="0"/>
              <a:ea typeface="华文中宋" pitchFamily="2" charset="-122"/>
            </a:endParaRPr>
          </a:p>
        </p:txBody>
      </p:sp>
      <p:sp>
        <p:nvSpPr>
          <p:cNvPr id="12" name="灯片编号占位符 11"/>
          <p:cNvSpPr>
            <a:spLocks noGrp="1"/>
          </p:cNvSpPr>
          <p:nvPr>
            <p:ph type="sldNum" sz="quarter" idx="12"/>
          </p:nvPr>
        </p:nvSpPr>
        <p:spPr/>
        <p:txBody>
          <a:bodyPr/>
          <a:lstStyle/>
          <a:p>
            <a:pPr>
              <a:defRPr/>
            </a:pPr>
            <a:fld id="{14AC82B9-6C2D-4DCF-A144-E3DB5D5C6822}" type="slidenum">
              <a:rPr lang="zh-CN" altLang="en-US"/>
              <a:pPr>
                <a:defRPr/>
              </a:pPr>
              <a:t>29</a:t>
            </a:fld>
            <a:endParaRPr lang="zh-CN" altLang="en-US"/>
          </a:p>
        </p:txBody>
      </p:sp>
      <p:sp>
        <p:nvSpPr>
          <p:cNvPr id="13" name="页脚占位符 12"/>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fontAlgn="auto">
              <a:spcAft>
                <a:spcPts val="0"/>
              </a:spcAft>
              <a:defRPr/>
            </a:pPr>
            <a:r>
              <a:rPr lang="en-US" altLang="zh-CN" dirty="0" smtClean="0">
                <a:solidFill>
                  <a:schemeClr val="tx2">
                    <a:satMod val="130000"/>
                  </a:schemeClr>
                </a:solidFill>
              </a:rPr>
              <a:t>Overview of the MATLAB</a:t>
            </a:r>
            <a:r>
              <a:rPr lang="en-US" altLang="zh-CN" baseline="30000" dirty="0" smtClean="0">
                <a:solidFill>
                  <a:schemeClr val="tx2">
                    <a:satMod val="130000"/>
                  </a:schemeClr>
                </a:solidFill>
              </a:rPr>
              <a:t>®</a:t>
            </a:r>
            <a:r>
              <a:rPr lang="en-US" altLang="zh-CN" dirty="0" smtClean="0">
                <a:solidFill>
                  <a:schemeClr val="tx2">
                    <a:satMod val="130000"/>
                  </a:schemeClr>
                </a:solidFill>
              </a:rPr>
              <a:t> Environment</a:t>
            </a:r>
            <a:endParaRPr lang="zh-CN" altLang="en-US" dirty="0">
              <a:solidFill>
                <a:schemeClr val="tx2">
                  <a:satMod val="130000"/>
                </a:schemeClr>
              </a:solidFill>
            </a:endParaRPr>
          </a:p>
        </p:txBody>
      </p:sp>
      <p:sp>
        <p:nvSpPr>
          <p:cNvPr id="4" name="内容占位符 3"/>
          <p:cNvSpPr>
            <a:spLocks noGrp="1"/>
          </p:cNvSpPr>
          <p:nvPr>
            <p:ph idx="1"/>
          </p:nvPr>
        </p:nvSpPr>
        <p:spPr>
          <a:xfrm>
            <a:off x="1435100" y="3786188"/>
            <a:ext cx="7499350" cy="2462212"/>
          </a:xfrm>
        </p:spPr>
        <p:txBody>
          <a:bodyPr>
            <a:normAutofit fontScale="62500" lnSpcReduction="20000"/>
          </a:bodyPr>
          <a:lstStyle/>
          <a:p>
            <a:pPr marL="365760" indent="-283464" fontAlgn="auto">
              <a:spcAft>
                <a:spcPts val="0"/>
              </a:spcAft>
              <a:buFont typeface="Wingdings 2"/>
              <a:buChar char=""/>
              <a:defRPr/>
            </a:pPr>
            <a:r>
              <a:rPr lang="en-US" altLang="zh-CN" dirty="0" smtClean="0"/>
              <a:t>Math and computation</a:t>
            </a:r>
          </a:p>
          <a:p>
            <a:pPr marL="365760" indent="-283464" fontAlgn="auto">
              <a:spcAft>
                <a:spcPts val="0"/>
              </a:spcAft>
              <a:buFont typeface="Wingdings 2"/>
              <a:buChar char=""/>
              <a:defRPr/>
            </a:pPr>
            <a:r>
              <a:rPr lang="en-US" altLang="zh-CN" dirty="0" smtClean="0"/>
              <a:t>Algorithm development</a:t>
            </a:r>
          </a:p>
          <a:p>
            <a:pPr marL="365760" indent="-283464" fontAlgn="auto">
              <a:spcAft>
                <a:spcPts val="0"/>
              </a:spcAft>
              <a:buFont typeface="Wingdings 2"/>
              <a:buChar char=""/>
              <a:defRPr/>
            </a:pPr>
            <a:r>
              <a:rPr lang="en-US" altLang="zh-CN" dirty="0" smtClean="0"/>
              <a:t>Data acquisition</a:t>
            </a:r>
          </a:p>
          <a:p>
            <a:pPr marL="365760" indent="-283464" fontAlgn="auto">
              <a:spcAft>
                <a:spcPts val="0"/>
              </a:spcAft>
              <a:buFont typeface="Wingdings 2"/>
              <a:buChar char=""/>
              <a:defRPr/>
            </a:pPr>
            <a:r>
              <a:rPr lang="en-US" altLang="zh-CN" dirty="0" smtClean="0"/>
              <a:t>Modeling, simulation, and prototyping</a:t>
            </a:r>
          </a:p>
          <a:p>
            <a:pPr marL="365760" indent="-283464" fontAlgn="auto">
              <a:spcAft>
                <a:spcPts val="0"/>
              </a:spcAft>
              <a:buFont typeface="Wingdings 2"/>
              <a:buChar char=""/>
              <a:defRPr/>
            </a:pPr>
            <a:r>
              <a:rPr lang="en-US" altLang="zh-CN" dirty="0" smtClean="0"/>
              <a:t>Data analysis, exploration, and visualization</a:t>
            </a:r>
          </a:p>
          <a:p>
            <a:pPr marL="365760" indent="-283464" fontAlgn="auto">
              <a:spcAft>
                <a:spcPts val="0"/>
              </a:spcAft>
              <a:buFont typeface="Wingdings 2"/>
              <a:buChar char=""/>
              <a:defRPr/>
            </a:pPr>
            <a:r>
              <a:rPr lang="en-US" altLang="zh-CN" dirty="0" smtClean="0"/>
              <a:t>Scientific and engineering graphics</a:t>
            </a:r>
          </a:p>
          <a:p>
            <a:pPr marL="365760" indent="-283464" fontAlgn="auto">
              <a:spcAft>
                <a:spcPts val="0"/>
              </a:spcAft>
              <a:buFont typeface="Wingdings 2"/>
              <a:buChar char=""/>
              <a:defRPr/>
            </a:pPr>
            <a:r>
              <a:rPr lang="en-US" altLang="zh-CN" dirty="0" smtClean="0"/>
              <a:t>Application development, including graphical user interface building</a:t>
            </a:r>
            <a:endParaRPr lang="zh-CN" altLang="en-US" dirty="0" smtClean="0"/>
          </a:p>
        </p:txBody>
      </p:sp>
      <p:sp>
        <p:nvSpPr>
          <p:cNvPr id="10244" name="TextBox 4"/>
          <p:cNvSpPr txBox="1">
            <a:spLocks noChangeArrowheads="1"/>
          </p:cNvSpPr>
          <p:nvPr/>
        </p:nvSpPr>
        <p:spPr bwMode="auto">
          <a:xfrm>
            <a:off x="1500188" y="1857375"/>
            <a:ext cx="7215187" cy="1784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high-performance language for technical computing integrates computation, visualization, and programming in an easy-to-use environment where problems and solutions are expressed in familiar mathematical notation. Typical uses include</a:t>
            </a:r>
            <a:endParaRPr lang="zh-CN" altLang="en-US" sz="2200">
              <a:latin typeface="Gill Sans MT" pitchFamily="34" charset="0"/>
              <a:ea typeface="华文中宋" pitchFamily="2" charset="-122"/>
            </a:endParaRPr>
          </a:p>
        </p:txBody>
      </p:sp>
      <p:sp>
        <p:nvSpPr>
          <p:cNvPr id="8" name="灯片编号占位符 7"/>
          <p:cNvSpPr>
            <a:spLocks noGrp="1"/>
          </p:cNvSpPr>
          <p:nvPr>
            <p:ph type="sldNum" sz="quarter" idx="12"/>
          </p:nvPr>
        </p:nvSpPr>
        <p:spPr/>
        <p:txBody>
          <a:bodyPr/>
          <a:lstStyle/>
          <a:p>
            <a:pPr>
              <a:defRPr/>
            </a:pPr>
            <a:fld id="{B4AEC9DA-DCA2-4E9B-A427-7D5B3C121166}" type="slidenum">
              <a:rPr lang="zh-CN" altLang="en-US"/>
              <a:pPr>
                <a:defRPr/>
              </a:pPr>
              <a:t>3</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8100" y="2600325"/>
            <a:ext cx="6400800" cy="2286000"/>
          </a:xfrm>
        </p:spPr>
        <p:txBody>
          <a:bodyPr/>
          <a:lstStyle/>
          <a:p>
            <a:pPr fontAlgn="auto">
              <a:spcAft>
                <a:spcPts val="0"/>
              </a:spcAft>
              <a:defRPr/>
            </a:pPr>
            <a:r>
              <a:rPr lang="en-US" altLang="zh-CN" dirty="0" smtClean="0">
                <a:solidFill>
                  <a:schemeClr val="tx2">
                    <a:satMod val="130000"/>
                  </a:schemeClr>
                </a:solidFill>
              </a:rPr>
              <a:t>Expression </a:t>
            </a:r>
            <a:endParaRPr lang="zh-CN" altLang="en-US" dirty="0">
              <a:solidFill>
                <a:schemeClr val="tx2">
                  <a:satMod val="130000"/>
                </a:schemeClr>
              </a:solidFill>
            </a:endParaRPr>
          </a:p>
        </p:txBody>
      </p:sp>
      <p:sp>
        <p:nvSpPr>
          <p:cNvPr id="5" name="文本占位符 4"/>
          <p:cNvSpPr>
            <a:spLocks noGrp="1"/>
          </p:cNvSpPr>
          <p:nvPr>
            <p:ph type="body" idx="1"/>
          </p:nvPr>
        </p:nvSpPr>
        <p:spPr>
          <a:xfrm>
            <a:off x="2578100" y="1066800"/>
            <a:ext cx="6400800" cy="1509713"/>
          </a:xfrm>
        </p:spPr>
        <p:txBody>
          <a:bodyPr>
            <a:normAutofit/>
          </a:bodyPr>
          <a:lstStyle/>
          <a:p>
            <a:pPr fontAlgn="auto">
              <a:spcAft>
                <a:spcPts val="0"/>
              </a:spcAft>
              <a:buFont typeface="Wingdings 2"/>
              <a:buNone/>
              <a:defRPr/>
            </a:pPr>
            <a:endParaRPr lang="zh-CN" altLang="en-US"/>
          </a:p>
        </p:txBody>
      </p:sp>
      <p:sp>
        <p:nvSpPr>
          <p:cNvPr id="7" name="灯片编号占位符 6"/>
          <p:cNvSpPr>
            <a:spLocks noGrp="1"/>
          </p:cNvSpPr>
          <p:nvPr>
            <p:ph type="sldNum" sz="quarter" idx="12"/>
          </p:nvPr>
        </p:nvSpPr>
        <p:spPr/>
        <p:txBody>
          <a:bodyPr/>
          <a:lstStyle/>
          <a:p>
            <a:pPr>
              <a:defRPr/>
            </a:pPr>
            <a:fld id="{6CCA0412-1B50-4619-A20E-745EC21AF59A}" type="slidenum">
              <a:rPr lang="zh-CN" altLang="en-US"/>
              <a:pPr>
                <a:defRPr/>
              </a:pPr>
              <a:t>30</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b="1" dirty="0">
              <a:solidFill>
                <a:schemeClr val="tx2">
                  <a:satMod val="130000"/>
                </a:schemeClr>
              </a:solidFill>
            </a:endParaRPr>
          </a:p>
        </p:txBody>
      </p:sp>
      <p:sp>
        <p:nvSpPr>
          <p:cNvPr id="38915" name="内容占位符 3"/>
          <p:cNvSpPr>
            <a:spLocks noGrp="1"/>
          </p:cNvSpPr>
          <p:nvPr>
            <p:ph idx="1"/>
          </p:nvPr>
        </p:nvSpPr>
        <p:spPr/>
        <p:txBody>
          <a:bodyPr/>
          <a:lstStyle/>
          <a:p>
            <a:r>
              <a:rPr lang="en-US" altLang="zh-CN" smtClean="0"/>
              <a:t>Variables</a:t>
            </a:r>
          </a:p>
          <a:p>
            <a:r>
              <a:rPr lang="en-US" altLang="zh-CN" smtClean="0"/>
              <a:t>Numbers</a:t>
            </a:r>
          </a:p>
          <a:p>
            <a:r>
              <a:rPr lang="en-US" altLang="zh-CN" smtClean="0"/>
              <a:t>Operators</a:t>
            </a:r>
          </a:p>
          <a:p>
            <a:r>
              <a:rPr lang="en-US" altLang="zh-CN" smtClean="0"/>
              <a:t>Functions</a:t>
            </a:r>
          </a:p>
        </p:txBody>
      </p:sp>
      <p:sp>
        <p:nvSpPr>
          <p:cNvPr id="6" name="灯片编号占位符 5"/>
          <p:cNvSpPr>
            <a:spLocks noGrp="1"/>
          </p:cNvSpPr>
          <p:nvPr>
            <p:ph type="sldNum" sz="quarter" idx="12"/>
          </p:nvPr>
        </p:nvSpPr>
        <p:spPr/>
        <p:txBody>
          <a:bodyPr/>
          <a:lstStyle/>
          <a:p>
            <a:pPr>
              <a:defRPr/>
            </a:pPr>
            <a:fld id="{D977C1DE-346E-45FD-9077-5D8DC1F3D8C9}" type="slidenum">
              <a:rPr lang="zh-CN" altLang="en-US"/>
              <a:pPr>
                <a:defRPr/>
              </a:pPr>
              <a:t>31</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Variables</a:t>
            </a:r>
            <a:endParaRPr lang="zh-CN" altLang="en-US" dirty="0">
              <a:solidFill>
                <a:schemeClr val="tx2">
                  <a:satMod val="130000"/>
                </a:schemeClr>
              </a:solidFill>
            </a:endParaRPr>
          </a:p>
        </p:txBody>
      </p:sp>
      <p:sp>
        <p:nvSpPr>
          <p:cNvPr id="39939" name="TextBox 5"/>
          <p:cNvSpPr txBox="1">
            <a:spLocks noChangeArrowheads="1"/>
          </p:cNvSpPr>
          <p:nvPr/>
        </p:nvSpPr>
        <p:spPr bwMode="auto">
          <a:xfrm>
            <a:off x="1500188" y="3162300"/>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does not require any type declarations or dimension statements. When MATLAB encounters a new variable name, it automatically creates the variable and allocates the appropriate amount of storage. If the variable already exists, MATLAB changes its contents and, if necessary, allocates new storage. For example,</a:t>
            </a:r>
            <a:endParaRPr lang="zh-CN" altLang="en-US" sz="2200">
              <a:latin typeface="Gill Sans MT" pitchFamily="34" charset="0"/>
              <a:ea typeface="华文中宋" pitchFamily="2" charset="-122"/>
            </a:endParaRPr>
          </a:p>
        </p:txBody>
      </p:sp>
      <p:sp>
        <p:nvSpPr>
          <p:cNvPr id="39940" name="TextBox 6"/>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Like most other programming languages, the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language provides mathematical </a:t>
            </a:r>
            <a:r>
              <a:rPr lang="en-US" altLang="zh-CN" sz="2200" i="1">
                <a:solidFill>
                  <a:srgbClr val="FF0000"/>
                </a:solidFill>
                <a:latin typeface="Gill Sans MT" pitchFamily="34" charset="0"/>
                <a:ea typeface="华文中宋" pitchFamily="2" charset="-122"/>
              </a:rPr>
              <a:t>expressions</a:t>
            </a:r>
            <a:r>
              <a:rPr lang="en-US" altLang="zh-CN" sz="2200">
                <a:latin typeface="Gill Sans MT" pitchFamily="34" charset="0"/>
                <a:ea typeface="华文中宋" pitchFamily="2" charset="-122"/>
              </a:rPr>
              <a:t>, but unlike most programming languages, these expressions involve entire matrices.</a:t>
            </a:r>
            <a:endParaRPr lang="zh-CN" altLang="en-US" sz="2200">
              <a:latin typeface="Gill Sans MT" pitchFamily="34" charset="0"/>
              <a:ea typeface="华文中宋" pitchFamily="2" charset="-122"/>
            </a:endParaRPr>
          </a:p>
        </p:txBody>
      </p:sp>
      <p:sp>
        <p:nvSpPr>
          <p:cNvPr id="8" name="矩形 7"/>
          <p:cNvSpPr/>
          <p:nvPr/>
        </p:nvSpPr>
        <p:spPr>
          <a:xfrm>
            <a:off x="1643063" y="542925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942" name="TextBox 8"/>
          <p:cNvSpPr txBox="1">
            <a:spLocks noChangeArrowheads="1"/>
          </p:cNvSpPr>
          <p:nvPr/>
        </p:nvSpPr>
        <p:spPr bwMode="auto">
          <a:xfrm>
            <a:off x="1857375" y="553561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num_students = 25</a:t>
            </a:r>
          </a:p>
        </p:txBody>
      </p:sp>
      <p:sp>
        <p:nvSpPr>
          <p:cNvPr id="11" name="灯片编号占位符 10"/>
          <p:cNvSpPr>
            <a:spLocks noGrp="1"/>
          </p:cNvSpPr>
          <p:nvPr>
            <p:ph type="sldNum" sz="quarter" idx="12"/>
          </p:nvPr>
        </p:nvSpPr>
        <p:spPr/>
        <p:txBody>
          <a:bodyPr/>
          <a:lstStyle/>
          <a:p>
            <a:pPr>
              <a:defRPr/>
            </a:pPr>
            <a:fld id="{D3C2FBC0-38EC-4539-AECC-56966FAEABDC}" type="slidenum">
              <a:rPr lang="zh-CN" altLang="en-US"/>
              <a:pPr>
                <a:defRPr/>
              </a:pPr>
              <a:t>32</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Variables</a:t>
            </a:r>
            <a:endParaRPr lang="zh-CN" altLang="en-US" dirty="0">
              <a:solidFill>
                <a:schemeClr val="tx2">
                  <a:satMod val="130000"/>
                </a:schemeClr>
              </a:solidFill>
            </a:endParaRPr>
          </a:p>
        </p:txBody>
      </p:sp>
      <p:sp>
        <p:nvSpPr>
          <p:cNvPr id="40963" name="TextBox 3"/>
          <p:cNvSpPr txBox="1">
            <a:spLocks noChangeArrowheads="1"/>
          </p:cNvSpPr>
          <p:nvPr/>
        </p:nvSpPr>
        <p:spPr bwMode="auto">
          <a:xfrm>
            <a:off x="1500188" y="3071813"/>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Although variable names can be of any length, MATLAB uses only the first N characters of the name, (where N is the number returned by the function </a:t>
            </a:r>
            <a:r>
              <a:rPr lang="en-US" altLang="zh-CN" sz="2200">
                <a:solidFill>
                  <a:srgbClr val="0070C0"/>
                </a:solidFill>
                <a:latin typeface="Gill Sans MT" pitchFamily="34" charset="0"/>
                <a:ea typeface="华文中宋" pitchFamily="2" charset="-122"/>
              </a:rPr>
              <a:t>namelengthmax</a:t>
            </a:r>
            <a:r>
              <a:rPr lang="en-US" altLang="zh-CN" sz="2200">
                <a:latin typeface="Gill Sans MT" pitchFamily="34" charset="0"/>
                <a:ea typeface="华文中宋" pitchFamily="2" charset="-122"/>
              </a:rPr>
              <a:t>), and ignores the rest. Hence, it is important to make each variable name unique in the first N characters to enable MATLAB to distinguish variables.</a:t>
            </a:r>
            <a:endParaRPr lang="zh-CN" altLang="en-US" sz="2200">
              <a:latin typeface="Gill Sans MT" pitchFamily="34" charset="0"/>
              <a:ea typeface="华文中宋" pitchFamily="2" charset="-122"/>
            </a:endParaRPr>
          </a:p>
        </p:txBody>
      </p:sp>
      <p:sp>
        <p:nvSpPr>
          <p:cNvPr id="40964" name="TextBox 4"/>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Variable names consist of a letter, followed by any number of letters, digits, or underscores. MATLAB is </a:t>
            </a:r>
            <a:r>
              <a:rPr lang="en-US" altLang="zh-CN" sz="2200">
                <a:solidFill>
                  <a:srgbClr val="FF0000"/>
                </a:solidFill>
                <a:latin typeface="Gill Sans MT" pitchFamily="34" charset="0"/>
                <a:ea typeface="华文中宋" pitchFamily="2" charset="-122"/>
              </a:rPr>
              <a:t>case sensitive</a:t>
            </a:r>
            <a:r>
              <a:rPr lang="en-US" altLang="zh-CN" sz="2200">
                <a:latin typeface="Gill Sans MT" pitchFamily="34" charset="0"/>
                <a:ea typeface="华文中宋" pitchFamily="2" charset="-122"/>
              </a:rPr>
              <a:t>; it distinguishes between uppercase and lowercase letters. A and a are not the same variable.</a:t>
            </a:r>
            <a:endParaRPr lang="zh-CN" altLang="en-US" sz="2200">
              <a:latin typeface="Gill Sans MT" pitchFamily="34" charset="0"/>
              <a:ea typeface="华文中宋" pitchFamily="2" charset="-122"/>
            </a:endParaRPr>
          </a:p>
        </p:txBody>
      </p:sp>
      <p:sp>
        <p:nvSpPr>
          <p:cNvPr id="7" name="灯片编号占位符 6"/>
          <p:cNvSpPr>
            <a:spLocks noGrp="1"/>
          </p:cNvSpPr>
          <p:nvPr>
            <p:ph type="sldNum" sz="quarter" idx="12"/>
          </p:nvPr>
        </p:nvSpPr>
        <p:spPr/>
        <p:txBody>
          <a:bodyPr/>
          <a:lstStyle/>
          <a:p>
            <a:pPr>
              <a:defRPr/>
            </a:pPr>
            <a:fld id="{8BB93637-CBDC-4703-862F-D072F839601D}" type="slidenum">
              <a:rPr lang="zh-CN" altLang="en-US"/>
              <a:pPr>
                <a:defRPr/>
              </a:pPr>
              <a:t>33</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Numbers</a:t>
            </a:r>
            <a:endParaRPr lang="zh-CN" altLang="en-US" dirty="0">
              <a:solidFill>
                <a:schemeClr val="tx2">
                  <a:satMod val="130000"/>
                </a:schemeClr>
              </a:solidFill>
            </a:endParaRPr>
          </a:p>
        </p:txBody>
      </p:sp>
      <p:sp>
        <p:nvSpPr>
          <p:cNvPr id="41987" name="TextBox 3"/>
          <p:cNvSpPr txBox="1">
            <a:spLocks noChangeArrowheads="1"/>
          </p:cNvSpPr>
          <p:nvPr/>
        </p:nvSpPr>
        <p:spPr bwMode="auto">
          <a:xfrm>
            <a:off x="1500188" y="4416425"/>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All numbers are stored internally using the long format specified by the IEEE</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floating-point standard. Floating-point numbers have a finite precision of roughly 16 significant decimal digits and a finite range of roughly 10</a:t>
            </a:r>
            <a:r>
              <a:rPr lang="en-US" altLang="zh-CN" sz="2200" baseline="30000">
                <a:latin typeface="Gill Sans MT" pitchFamily="34" charset="0"/>
                <a:ea typeface="华文中宋" pitchFamily="2" charset="-122"/>
              </a:rPr>
              <a:t>-308</a:t>
            </a:r>
            <a:r>
              <a:rPr lang="en-US" altLang="zh-CN" sz="2200">
                <a:latin typeface="Gill Sans MT" pitchFamily="34" charset="0"/>
                <a:ea typeface="华文中宋" pitchFamily="2" charset="-122"/>
              </a:rPr>
              <a:t> to 10</a:t>
            </a:r>
            <a:r>
              <a:rPr lang="en-US" altLang="zh-CN" sz="2200" baseline="30000">
                <a:latin typeface="Gill Sans MT" pitchFamily="34" charset="0"/>
                <a:ea typeface="华文中宋" pitchFamily="2" charset="-122"/>
              </a:rPr>
              <a:t>+308</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5" name="矩形 4"/>
          <p:cNvSpPr/>
          <p:nvPr/>
        </p:nvSpPr>
        <p:spPr>
          <a:xfrm>
            <a:off x="1643063" y="3000375"/>
            <a:ext cx="6715125" cy="12858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989" name="TextBox 5"/>
          <p:cNvSpPr txBox="1">
            <a:spLocks noChangeArrowheads="1"/>
          </p:cNvSpPr>
          <p:nvPr/>
        </p:nvSpPr>
        <p:spPr bwMode="auto">
          <a:xfrm>
            <a:off x="1857375" y="3106738"/>
            <a:ext cx="5786438" cy="1108075"/>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3                      -99                      0.0001</a:t>
            </a:r>
          </a:p>
          <a:p>
            <a:r>
              <a:rPr lang="en-US" altLang="zh-CN" sz="2200">
                <a:solidFill>
                  <a:srgbClr val="0070C0"/>
                </a:solidFill>
                <a:latin typeface="Gill Sans MT" pitchFamily="34" charset="0"/>
                <a:ea typeface="华文中宋" pitchFamily="2" charset="-122"/>
              </a:rPr>
              <a:t>9.6397238        1.60210e-20         6.02252e23</a:t>
            </a:r>
          </a:p>
          <a:p>
            <a:r>
              <a:rPr lang="en-US" altLang="zh-CN" sz="2200">
                <a:solidFill>
                  <a:srgbClr val="0070C0"/>
                </a:solidFill>
                <a:latin typeface="Gill Sans MT" pitchFamily="34" charset="0"/>
                <a:ea typeface="华文中宋" pitchFamily="2" charset="-122"/>
              </a:rPr>
              <a:t>1i                     -3.14159j             3e5i</a:t>
            </a:r>
          </a:p>
        </p:txBody>
      </p:sp>
      <p:sp>
        <p:nvSpPr>
          <p:cNvPr id="41990" name="TextBox 6"/>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uses conventional decimal notation, with an optional decimal point and leading plus or minus sign, for numbers. Scientific notation uses the letter e to specify a power-of-ten scale factor. Imaginary numbers use either i or j as a suffix.</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25CDC0CD-3EE4-4E1B-8DB1-58BC48E54DB4}" type="slidenum">
              <a:rPr lang="zh-CN" altLang="en-US"/>
              <a:pPr>
                <a:defRPr/>
              </a:pPr>
              <a:t>34</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Operators</a:t>
            </a:r>
            <a:endParaRPr lang="zh-CN" altLang="en-US" dirty="0">
              <a:solidFill>
                <a:schemeClr val="tx2">
                  <a:satMod val="130000"/>
                </a:schemeClr>
              </a:solidFill>
            </a:endParaRPr>
          </a:p>
        </p:txBody>
      </p:sp>
      <p:sp>
        <p:nvSpPr>
          <p:cNvPr id="43011" name="TextBox 3"/>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Expressions use familiar arithmetic operators and precedence rules.</a:t>
            </a:r>
            <a:endParaRPr lang="zh-CN" altLang="en-US" sz="2200">
              <a:latin typeface="Gill Sans MT" pitchFamily="34" charset="0"/>
              <a:ea typeface="华文中宋" pitchFamily="2" charset="-122"/>
            </a:endParaRPr>
          </a:p>
        </p:txBody>
      </p:sp>
      <p:sp>
        <p:nvSpPr>
          <p:cNvPr id="5" name="矩形 4"/>
          <p:cNvSpPr/>
          <p:nvPr/>
        </p:nvSpPr>
        <p:spPr>
          <a:xfrm>
            <a:off x="1643063" y="2286000"/>
            <a:ext cx="6715125" cy="30003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13" name="TextBox 5"/>
          <p:cNvSpPr txBox="1">
            <a:spLocks noChangeArrowheads="1"/>
          </p:cNvSpPr>
          <p:nvPr/>
        </p:nvSpPr>
        <p:spPr bwMode="auto">
          <a:xfrm>
            <a:off x="1857375" y="2392363"/>
            <a:ext cx="5786438" cy="280035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    	Addition</a:t>
            </a:r>
          </a:p>
          <a:p>
            <a:r>
              <a:rPr lang="en-US" altLang="zh-CN" sz="2200">
                <a:solidFill>
                  <a:srgbClr val="0070C0"/>
                </a:solidFill>
                <a:latin typeface="Gill Sans MT" pitchFamily="34" charset="0"/>
                <a:ea typeface="华文中宋" pitchFamily="2" charset="-122"/>
              </a:rPr>
              <a:t>-     	Subtraction</a:t>
            </a:r>
          </a:p>
          <a:p>
            <a:r>
              <a:rPr lang="en-US" altLang="zh-CN" sz="2200">
                <a:solidFill>
                  <a:srgbClr val="0070C0"/>
                </a:solidFill>
                <a:latin typeface="Gill Sans MT" pitchFamily="34" charset="0"/>
                <a:ea typeface="华文中宋" pitchFamily="2" charset="-122"/>
              </a:rPr>
              <a:t>*     	Multiplication</a:t>
            </a:r>
          </a:p>
          <a:p>
            <a:r>
              <a:rPr lang="en-US" altLang="zh-CN" sz="2200">
                <a:solidFill>
                  <a:srgbClr val="0070C0"/>
                </a:solidFill>
                <a:latin typeface="Gill Sans MT" pitchFamily="34" charset="0"/>
                <a:ea typeface="华文中宋" pitchFamily="2" charset="-122"/>
              </a:rPr>
              <a:t>/     	Division</a:t>
            </a:r>
          </a:p>
          <a:p>
            <a:r>
              <a:rPr lang="en-US" altLang="zh-CN" sz="2200">
                <a:solidFill>
                  <a:srgbClr val="0070C0"/>
                </a:solidFill>
                <a:latin typeface="Gill Sans MT" pitchFamily="34" charset="0"/>
                <a:ea typeface="华文中宋" pitchFamily="2" charset="-122"/>
              </a:rPr>
              <a:t>\     	Left division</a:t>
            </a:r>
          </a:p>
          <a:p>
            <a:r>
              <a:rPr lang="en-US" altLang="zh-CN" sz="2200">
                <a:solidFill>
                  <a:srgbClr val="0070C0"/>
                </a:solidFill>
                <a:latin typeface="Gill Sans MT" pitchFamily="34" charset="0"/>
                <a:ea typeface="华文中宋" pitchFamily="2" charset="-122"/>
              </a:rPr>
              <a:t>^    	Power</a:t>
            </a:r>
          </a:p>
          <a:p>
            <a:r>
              <a:rPr lang="en-US" altLang="zh-CN" sz="2200">
                <a:solidFill>
                  <a:srgbClr val="0070C0"/>
                </a:solidFill>
                <a:latin typeface="Gill Sans MT" pitchFamily="34" charset="0"/>
                <a:ea typeface="华文中宋" pitchFamily="2" charset="-122"/>
              </a:rPr>
              <a:t>'     	Complex conjugate transpose</a:t>
            </a:r>
          </a:p>
          <a:p>
            <a:r>
              <a:rPr lang="en-US" altLang="zh-CN" sz="2200">
                <a:solidFill>
                  <a:srgbClr val="0070C0"/>
                </a:solidFill>
                <a:latin typeface="Gill Sans MT" pitchFamily="34" charset="0"/>
                <a:ea typeface="华文中宋" pitchFamily="2" charset="-122"/>
              </a:rPr>
              <a:t>( )   	Specify evaluation order</a:t>
            </a:r>
          </a:p>
        </p:txBody>
      </p:sp>
      <p:sp>
        <p:nvSpPr>
          <p:cNvPr id="8" name="灯片编号占位符 7"/>
          <p:cNvSpPr>
            <a:spLocks noGrp="1"/>
          </p:cNvSpPr>
          <p:nvPr>
            <p:ph type="sldNum" sz="quarter" idx="12"/>
          </p:nvPr>
        </p:nvSpPr>
        <p:spPr/>
        <p:txBody>
          <a:bodyPr/>
          <a:lstStyle/>
          <a:p>
            <a:pPr>
              <a:defRPr/>
            </a:pPr>
            <a:fld id="{194743C8-9457-489D-A3A9-EE605C845218}" type="slidenum">
              <a:rPr lang="zh-CN" altLang="en-US"/>
              <a:pPr>
                <a:defRPr/>
              </a:pPr>
              <a:t>35</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Functions</a:t>
            </a:r>
            <a:endParaRPr lang="zh-CN" altLang="en-US" dirty="0">
              <a:solidFill>
                <a:schemeClr val="tx2">
                  <a:satMod val="130000"/>
                </a:schemeClr>
              </a:solidFill>
            </a:endParaRPr>
          </a:p>
        </p:txBody>
      </p:sp>
      <p:sp>
        <p:nvSpPr>
          <p:cNvPr id="44035" name="TextBox 3"/>
          <p:cNvSpPr txBox="1">
            <a:spLocks noChangeArrowheads="1"/>
          </p:cNvSpPr>
          <p:nvPr/>
        </p:nvSpPr>
        <p:spPr bwMode="auto">
          <a:xfrm>
            <a:off x="1500188" y="4214813"/>
            <a:ext cx="7215187" cy="1784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Some of the functions, like </a:t>
            </a:r>
            <a:r>
              <a:rPr lang="en-US" altLang="zh-CN" sz="2200">
                <a:solidFill>
                  <a:srgbClr val="0070C0"/>
                </a:solidFill>
                <a:latin typeface="Gill Sans MT" pitchFamily="34" charset="0"/>
                <a:ea typeface="华文中宋" pitchFamily="2" charset="-122"/>
              </a:rPr>
              <a:t>sqrt</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sin</a:t>
            </a:r>
            <a:r>
              <a:rPr lang="en-US" altLang="zh-CN" sz="2200">
                <a:latin typeface="Gill Sans MT" pitchFamily="34" charset="0"/>
                <a:ea typeface="华文中宋" pitchFamily="2" charset="-122"/>
              </a:rPr>
              <a:t>, are </a:t>
            </a:r>
            <a:r>
              <a:rPr lang="en-US" altLang="zh-CN" sz="2200">
                <a:solidFill>
                  <a:srgbClr val="FF0000"/>
                </a:solidFill>
                <a:latin typeface="Gill Sans MT" pitchFamily="34" charset="0"/>
                <a:ea typeface="华文中宋" pitchFamily="2" charset="-122"/>
              </a:rPr>
              <a:t>built in</a:t>
            </a:r>
            <a:r>
              <a:rPr lang="en-US" altLang="zh-CN" sz="2200">
                <a:latin typeface="Gill Sans MT" pitchFamily="34" charset="0"/>
                <a:ea typeface="华文中宋" pitchFamily="2" charset="-122"/>
              </a:rPr>
              <a:t>. Built-in functions are part of the MATLAB core so they are very efficient, but the computational details are not readily accessible. Other functions, like </a:t>
            </a:r>
            <a:r>
              <a:rPr lang="en-US" altLang="zh-CN" sz="2200">
                <a:solidFill>
                  <a:srgbClr val="0070C0"/>
                </a:solidFill>
                <a:latin typeface="Gill Sans MT" pitchFamily="34" charset="0"/>
                <a:ea typeface="华文中宋" pitchFamily="2" charset="-122"/>
              </a:rPr>
              <a:t>gamma</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sinh</a:t>
            </a:r>
            <a:r>
              <a:rPr lang="en-US" altLang="zh-CN" sz="2200">
                <a:latin typeface="Gill Sans MT" pitchFamily="34" charset="0"/>
                <a:ea typeface="华文中宋" pitchFamily="2" charset="-122"/>
              </a:rPr>
              <a:t>, are implemented in M-files.</a:t>
            </a:r>
            <a:endParaRPr lang="zh-CN" altLang="en-US" sz="2200">
              <a:latin typeface="Gill Sans MT" pitchFamily="34" charset="0"/>
              <a:ea typeface="华文中宋" pitchFamily="2" charset="-122"/>
            </a:endParaRPr>
          </a:p>
        </p:txBody>
      </p:sp>
      <p:sp>
        <p:nvSpPr>
          <p:cNvPr id="5" name="矩形 4"/>
          <p:cNvSpPr/>
          <p:nvPr/>
        </p:nvSpPr>
        <p:spPr>
          <a:xfrm>
            <a:off x="1643063" y="3571875"/>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037" name="TextBox 5"/>
          <p:cNvSpPr txBox="1">
            <a:spLocks noChangeArrowheads="1"/>
          </p:cNvSpPr>
          <p:nvPr/>
        </p:nvSpPr>
        <p:spPr bwMode="auto">
          <a:xfrm>
            <a:off x="1857375" y="3678238"/>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help elfun</a:t>
            </a:r>
          </a:p>
        </p:txBody>
      </p:sp>
      <p:sp>
        <p:nvSpPr>
          <p:cNvPr id="44038" name="TextBox 6"/>
          <p:cNvSpPr txBox="1">
            <a:spLocks noChangeArrowheads="1"/>
          </p:cNvSpPr>
          <p:nvPr/>
        </p:nvSpPr>
        <p:spPr bwMode="auto">
          <a:xfrm>
            <a:off x="1500188" y="1428750"/>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provides a large number of standard elementary mathematical functions, including </a:t>
            </a:r>
            <a:r>
              <a:rPr lang="en-US" altLang="zh-CN" sz="2200">
                <a:solidFill>
                  <a:srgbClr val="0070C0"/>
                </a:solidFill>
                <a:latin typeface="Gill Sans MT" pitchFamily="34" charset="0"/>
                <a:ea typeface="华文中宋" pitchFamily="2" charset="-122"/>
              </a:rPr>
              <a:t>abs</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sqrt</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exp</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sin</a:t>
            </a:r>
            <a:r>
              <a:rPr lang="en-US" altLang="zh-CN" sz="2200">
                <a:latin typeface="Gill Sans MT" pitchFamily="34" charset="0"/>
                <a:ea typeface="华文中宋" pitchFamily="2" charset="-122"/>
              </a:rPr>
              <a:t>. Taking the square root or logarithm of a negative number is not an error; the appropriate complex result is produced automatically. For a list of the elementary mathematical functions, type</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B5092D4A-38FF-44B2-90C9-FE038DE563CF}" type="slidenum">
              <a:rPr lang="zh-CN" altLang="en-US"/>
              <a:pPr>
                <a:defRPr/>
              </a:pPr>
              <a:t>36</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Functions</a:t>
            </a:r>
            <a:endParaRPr lang="zh-CN" altLang="en-US" dirty="0">
              <a:solidFill>
                <a:schemeClr val="tx2">
                  <a:satMod val="130000"/>
                </a:schemeClr>
              </a:solidFill>
            </a:endParaRPr>
          </a:p>
        </p:txBody>
      </p:sp>
      <p:sp>
        <p:nvSpPr>
          <p:cNvPr id="45059" name="TextBox 3"/>
          <p:cNvSpPr txBox="1">
            <a:spLocks noChangeArrowheads="1"/>
          </p:cNvSpPr>
          <p:nvPr/>
        </p:nvSpPr>
        <p:spPr bwMode="auto">
          <a:xfrm>
            <a:off x="1500188" y="142875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Several special functions provide values of useful constants.</a:t>
            </a:r>
            <a:endParaRPr lang="zh-CN" altLang="en-US" sz="2200">
              <a:latin typeface="Gill Sans MT" pitchFamily="34" charset="0"/>
              <a:ea typeface="华文中宋" pitchFamily="2" charset="-122"/>
            </a:endParaRPr>
          </a:p>
        </p:txBody>
      </p:sp>
      <p:sp>
        <p:nvSpPr>
          <p:cNvPr id="5" name="矩形 4"/>
          <p:cNvSpPr/>
          <p:nvPr/>
        </p:nvSpPr>
        <p:spPr>
          <a:xfrm>
            <a:off x="1643063" y="1928813"/>
            <a:ext cx="6715125" cy="335756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061" name="TextBox 5"/>
          <p:cNvSpPr txBox="1">
            <a:spLocks noChangeArrowheads="1"/>
          </p:cNvSpPr>
          <p:nvPr/>
        </p:nvSpPr>
        <p:spPr bwMode="auto">
          <a:xfrm>
            <a:off x="1857375" y="2035175"/>
            <a:ext cx="5786438" cy="3140075"/>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pi 	3.14159265...</a:t>
            </a:r>
          </a:p>
          <a:p>
            <a:r>
              <a:rPr lang="en-US" altLang="zh-CN" sz="2200">
                <a:solidFill>
                  <a:srgbClr val="0070C0"/>
                </a:solidFill>
                <a:latin typeface="Gill Sans MT" pitchFamily="34" charset="0"/>
                <a:ea typeface="华文中宋" pitchFamily="2" charset="-122"/>
              </a:rPr>
              <a:t>i 	Imaginary unit</a:t>
            </a:r>
          </a:p>
          <a:p>
            <a:r>
              <a:rPr lang="en-US" altLang="zh-CN" sz="2200">
                <a:solidFill>
                  <a:srgbClr val="0070C0"/>
                </a:solidFill>
                <a:latin typeface="Gill Sans MT" pitchFamily="34" charset="0"/>
                <a:ea typeface="华文中宋" pitchFamily="2" charset="-122"/>
              </a:rPr>
              <a:t>j 	Same as i</a:t>
            </a:r>
          </a:p>
          <a:p>
            <a:r>
              <a:rPr lang="en-US" altLang="zh-CN" sz="2200">
                <a:solidFill>
                  <a:srgbClr val="0070C0"/>
                </a:solidFill>
                <a:latin typeface="Gill Sans MT" pitchFamily="34" charset="0"/>
                <a:ea typeface="华文中宋" pitchFamily="2" charset="-122"/>
              </a:rPr>
              <a:t>eps 	Floating-point relative precision, </a:t>
            </a:r>
            <a:r>
              <a:rPr lang="en-US" altLang="zh-CN" sz="2200" i="1">
                <a:solidFill>
                  <a:srgbClr val="0070C0"/>
                </a:solidFill>
                <a:latin typeface="Gill Sans MT" pitchFamily="34" charset="0"/>
                <a:ea typeface="华文中宋" pitchFamily="2" charset="-122"/>
                <a:sym typeface="Symbol" pitchFamily="18" charset="2"/>
              </a:rPr>
              <a:t></a:t>
            </a:r>
            <a:r>
              <a:rPr lang="en-US" altLang="zh-CN" sz="2200">
                <a:solidFill>
                  <a:srgbClr val="0070C0"/>
                </a:solidFill>
                <a:latin typeface="Gill Sans MT" pitchFamily="34" charset="0"/>
                <a:ea typeface="华文中宋" pitchFamily="2" charset="-122"/>
                <a:sym typeface="Symbol" pitchFamily="18" charset="2"/>
              </a:rPr>
              <a:t> = 2</a:t>
            </a:r>
            <a:r>
              <a:rPr lang="en-US" altLang="zh-CN" sz="2200" baseline="30000">
                <a:solidFill>
                  <a:srgbClr val="0070C0"/>
                </a:solidFill>
                <a:latin typeface="Gill Sans MT" pitchFamily="34" charset="0"/>
                <a:ea typeface="华文中宋" pitchFamily="2" charset="-122"/>
                <a:sym typeface="Symbol" pitchFamily="18" charset="2"/>
              </a:rPr>
              <a:t>-52</a:t>
            </a:r>
          </a:p>
          <a:p>
            <a:r>
              <a:rPr lang="en-US" altLang="zh-CN" sz="2200">
                <a:solidFill>
                  <a:srgbClr val="0070C0"/>
                </a:solidFill>
                <a:latin typeface="Gill Sans MT" pitchFamily="34" charset="0"/>
                <a:ea typeface="华文中宋" pitchFamily="2" charset="-122"/>
              </a:rPr>
              <a:t>Inf 	Infinity</a:t>
            </a:r>
          </a:p>
          <a:p>
            <a:r>
              <a:rPr lang="en-US" altLang="zh-CN" sz="2200">
                <a:solidFill>
                  <a:srgbClr val="0070C0"/>
                </a:solidFill>
                <a:latin typeface="Gill Sans MT" pitchFamily="34" charset="0"/>
                <a:ea typeface="华文中宋" pitchFamily="2" charset="-122"/>
              </a:rPr>
              <a:t>NaN 	Not-a-number</a:t>
            </a:r>
          </a:p>
          <a:p>
            <a:r>
              <a:rPr lang="en-US" altLang="zh-CN" sz="2200">
                <a:solidFill>
                  <a:srgbClr val="0070C0"/>
                </a:solidFill>
                <a:latin typeface="Gill Sans MT" pitchFamily="34" charset="0"/>
                <a:ea typeface="华文中宋" pitchFamily="2" charset="-122"/>
              </a:rPr>
              <a:t>realmin     Smallest floating-point number, 2</a:t>
            </a:r>
            <a:r>
              <a:rPr lang="en-US" altLang="zh-CN" sz="2200" baseline="30000">
                <a:solidFill>
                  <a:srgbClr val="0070C0"/>
                </a:solidFill>
                <a:latin typeface="Gill Sans MT" pitchFamily="34" charset="0"/>
                <a:ea typeface="华文中宋" pitchFamily="2" charset="-122"/>
              </a:rPr>
              <a:t>-1022</a:t>
            </a:r>
            <a:endParaRPr lang="en-US" altLang="zh-CN" sz="2200">
              <a:solidFill>
                <a:srgbClr val="0070C0"/>
              </a:solidFill>
              <a:latin typeface="Gill Sans MT" pitchFamily="34" charset="0"/>
              <a:ea typeface="华文中宋" pitchFamily="2" charset="-122"/>
            </a:endParaRPr>
          </a:p>
          <a:p>
            <a:r>
              <a:rPr lang="en-US" altLang="zh-CN" sz="2200">
                <a:solidFill>
                  <a:srgbClr val="0070C0"/>
                </a:solidFill>
                <a:latin typeface="Gill Sans MT" pitchFamily="34" charset="0"/>
                <a:ea typeface="华文中宋" pitchFamily="2" charset="-122"/>
              </a:rPr>
              <a:t>realmax    Largest floating-point number, </a:t>
            </a:r>
          </a:p>
          <a:p>
            <a:r>
              <a:rPr lang="en-US" altLang="zh-CN" sz="2200">
                <a:solidFill>
                  <a:srgbClr val="0070C0"/>
                </a:solidFill>
                <a:latin typeface="Gill Sans MT" pitchFamily="34" charset="0"/>
                <a:ea typeface="华文中宋" pitchFamily="2" charset="-122"/>
              </a:rPr>
              <a:t>	    (2-</a:t>
            </a:r>
            <a:r>
              <a:rPr lang="en-US" altLang="zh-CN" sz="2200" i="1">
                <a:solidFill>
                  <a:srgbClr val="0070C0"/>
                </a:solidFill>
                <a:latin typeface="Gill Sans MT" pitchFamily="34" charset="0"/>
                <a:ea typeface="华文中宋" pitchFamily="2" charset="-122"/>
                <a:sym typeface="Symbol" pitchFamily="18" charset="2"/>
              </a:rPr>
              <a:t> </a:t>
            </a:r>
            <a:r>
              <a:rPr lang="en-US" altLang="zh-CN" sz="2200">
                <a:solidFill>
                  <a:srgbClr val="0070C0"/>
                </a:solidFill>
                <a:latin typeface="Gill Sans MT" pitchFamily="34" charset="0"/>
                <a:ea typeface="华文中宋" pitchFamily="2" charset="-122"/>
              </a:rPr>
              <a:t>) 2</a:t>
            </a:r>
            <a:r>
              <a:rPr lang="en-US" altLang="zh-CN" sz="2200" baseline="30000">
                <a:solidFill>
                  <a:srgbClr val="0070C0"/>
                </a:solidFill>
                <a:latin typeface="Gill Sans MT" pitchFamily="34" charset="0"/>
                <a:ea typeface="华文中宋" pitchFamily="2" charset="-122"/>
              </a:rPr>
              <a:t>1023</a:t>
            </a:r>
            <a:endParaRPr lang="en-US" altLang="zh-CN" sz="2200">
              <a:solidFill>
                <a:srgbClr val="0070C0"/>
              </a:solidFill>
              <a:latin typeface="Gill Sans MT" pitchFamily="34" charset="0"/>
              <a:ea typeface="华文中宋" pitchFamily="2" charset="-122"/>
            </a:endParaRPr>
          </a:p>
        </p:txBody>
      </p:sp>
      <p:sp>
        <p:nvSpPr>
          <p:cNvPr id="8" name="灯片编号占位符 7"/>
          <p:cNvSpPr>
            <a:spLocks noGrp="1"/>
          </p:cNvSpPr>
          <p:nvPr>
            <p:ph type="sldNum" sz="quarter" idx="12"/>
          </p:nvPr>
        </p:nvSpPr>
        <p:spPr/>
        <p:txBody>
          <a:bodyPr/>
          <a:lstStyle/>
          <a:p>
            <a:pPr>
              <a:defRPr/>
            </a:pPr>
            <a:fld id="{472F6044-BD94-4CD0-A628-E4EEE2EA6144}" type="slidenum">
              <a:rPr lang="zh-CN" altLang="en-US"/>
              <a:pPr>
                <a:defRPr/>
              </a:pPr>
              <a:t>37</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Functions</a:t>
            </a:r>
            <a:endParaRPr lang="zh-CN" altLang="en-US" dirty="0">
              <a:solidFill>
                <a:schemeClr val="tx2">
                  <a:satMod val="130000"/>
                </a:schemeClr>
              </a:solidFill>
            </a:endParaRPr>
          </a:p>
        </p:txBody>
      </p:sp>
      <p:sp>
        <p:nvSpPr>
          <p:cNvPr id="46083" name="TextBox 3"/>
          <p:cNvSpPr txBox="1">
            <a:spLocks noChangeArrowheads="1"/>
          </p:cNvSpPr>
          <p:nvPr/>
        </p:nvSpPr>
        <p:spPr bwMode="auto">
          <a:xfrm>
            <a:off x="1500188" y="2928938"/>
            <a:ext cx="7215187" cy="769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and then use that value in subsequent calculations. The original function can be restored with</a:t>
            </a:r>
            <a:endParaRPr lang="zh-CN" altLang="en-US" sz="2200">
              <a:latin typeface="Gill Sans MT" pitchFamily="34" charset="0"/>
              <a:ea typeface="华文中宋" pitchFamily="2" charset="-122"/>
            </a:endParaRPr>
          </a:p>
        </p:txBody>
      </p:sp>
      <p:sp>
        <p:nvSpPr>
          <p:cNvPr id="5" name="矩形 4"/>
          <p:cNvSpPr/>
          <p:nvPr/>
        </p:nvSpPr>
        <p:spPr>
          <a:xfrm>
            <a:off x="1643063" y="3786188"/>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085" name="TextBox 5"/>
          <p:cNvSpPr txBox="1">
            <a:spLocks noChangeArrowheads="1"/>
          </p:cNvSpPr>
          <p:nvPr/>
        </p:nvSpPr>
        <p:spPr bwMode="auto">
          <a:xfrm>
            <a:off x="1857375" y="3892550"/>
            <a:ext cx="5786438" cy="430213"/>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clear eps</a:t>
            </a:r>
          </a:p>
        </p:txBody>
      </p:sp>
      <p:sp>
        <p:nvSpPr>
          <p:cNvPr id="46086"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function names are not reserved. It is possible to overwrite any of them with a new variable, such as</a:t>
            </a:r>
            <a:endParaRPr lang="zh-CN" altLang="en-US" sz="2200">
              <a:latin typeface="Gill Sans MT" pitchFamily="34" charset="0"/>
              <a:ea typeface="华文中宋" pitchFamily="2" charset="-122"/>
            </a:endParaRPr>
          </a:p>
        </p:txBody>
      </p:sp>
      <p:sp>
        <p:nvSpPr>
          <p:cNvPr id="8" name="矩形 7"/>
          <p:cNvSpPr/>
          <p:nvPr/>
        </p:nvSpPr>
        <p:spPr>
          <a:xfrm>
            <a:off x="1643063" y="2286000"/>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088" name="TextBox 8"/>
          <p:cNvSpPr txBox="1">
            <a:spLocks noChangeArrowheads="1"/>
          </p:cNvSpPr>
          <p:nvPr/>
        </p:nvSpPr>
        <p:spPr bwMode="auto">
          <a:xfrm>
            <a:off x="1857375" y="239236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eps = 1. e -6</a:t>
            </a:r>
          </a:p>
        </p:txBody>
      </p:sp>
      <p:sp>
        <p:nvSpPr>
          <p:cNvPr id="11" name="灯片编号占位符 10"/>
          <p:cNvSpPr>
            <a:spLocks noGrp="1"/>
          </p:cNvSpPr>
          <p:nvPr>
            <p:ph type="sldNum" sz="quarter" idx="12"/>
          </p:nvPr>
        </p:nvSpPr>
        <p:spPr/>
        <p:txBody>
          <a:bodyPr/>
          <a:lstStyle/>
          <a:p>
            <a:pPr>
              <a:defRPr/>
            </a:pPr>
            <a:fld id="{203545CD-8D86-44B7-8938-235D0A2F5482}" type="slidenum">
              <a:rPr lang="zh-CN" altLang="en-US"/>
              <a:pPr>
                <a:defRPr/>
              </a:pPr>
              <a:t>38</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8100" y="2600325"/>
            <a:ext cx="6400800" cy="2286000"/>
          </a:xfrm>
        </p:spPr>
        <p:txBody>
          <a:bodyPr/>
          <a:lstStyle/>
          <a:p>
            <a:pPr fontAlgn="auto">
              <a:spcAft>
                <a:spcPts val="0"/>
              </a:spcAft>
              <a:defRPr/>
            </a:pPr>
            <a:r>
              <a:rPr lang="en-US" altLang="zh-CN" dirty="0" smtClean="0">
                <a:solidFill>
                  <a:schemeClr val="tx2">
                    <a:satMod val="130000"/>
                  </a:schemeClr>
                </a:solidFill>
              </a:rPr>
              <a:t>Working with Matrices</a:t>
            </a:r>
            <a:endParaRPr lang="zh-CN" altLang="en-US" dirty="0">
              <a:solidFill>
                <a:schemeClr val="tx2">
                  <a:satMod val="130000"/>
                </a:schemeClr>
              </a:solidFill>
            </a:endParaRPr>
          </a:p>
        </p:txBody>
      </p:sp>
      <p:sp>
        <p:nvSpPr>
          <p:cNvPr id="5" name="文本占位符 4"/>
          <p:cNvSpPr>
            <a:spLocks noGrp="1"/>
          </p:cNvSpPr>
          <p:nvPr>
            <p:ph type="body" idx="1"/>
          </p:nvPr>
        </p:nvSpPr>
        <p:spPr>
          <a:xfrm>
            <a:off x="2578100" y="1066800"/>
            <a:ext cx="6400800" cy="1509713"/>
          </a:xfrm>
        </p:spPr>
        <p:txBody>
          <a:bodyPr>
            <a:normAutofit/>
          </a:bodyPr>
          <a:lstStyle/>
          <a:p>
            <a:pPr fontAlgn="auto">
              <a:spcAft>
                <a:spcPts val="0"/>
              </a:spcAft>
              <a:buFont typeface="Wingdings 2"/>
              <a:buNone/>
              <a:defRPr/>
            </a:pPr>
            <a:endParaRPr lang="zh-CN" altLang="en-US"/>
          </a:p>
        </p:txBody>
      </p:sp>
      <p:sp>
        <p:nvSpPr>
          <p:cNvPr id="7" name="灯片编号占位符 6"/>
          <p:cNvSpPr>
            <a:spLocks noGrp="1"/>
          </p:cNvSpPr>
          <p:nvPr>
            <p:ph type="sldNum" sz="quarter" idx="12"/>
          </p:nvPr>
        </p:nvSpPr>
        <p:spPr/>
        <p:txBody>
          <a:bodyPr/>
          <a:lstStyle/>
          <a:p>
            <a:pPr>
              <a:defRPr/>
            </a:pPr>
            <a:fld id="{E02AFB0A-ABC1-4D07-9C9F-1FEAF8707760}" type="slidenum">
              <a:rPr lang="zh-CN" altLang="en-US"/>
              <a:pPr>
                <a:defRPr/>
              </a:pPr>
              <a:t>39</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normAutofit fontScale="90000"/>
          </a:bodyPr>
          <a:lstStyle/>
          <a:p>
            <a:pPr fontAlgn="auto">
              <a:spcAft>
                <a:spcPts val="0"/>
              </a:spcAft>
              <a:defRPr/>
            </a:pPr>
            <a:r>
              <a:rPr lang="en-US" altLang="zh-CN" dirty="0" smtClean="0">
                <a:solidFill>
                  <a:schemeClr val="tx2">
                    <a:satMod val="130000"/>
                  </a:schemeClr>
                </a:solidFill>
              </a:rPr>
              <a:t>Overview of the MATLAB</a:t>
            </a:r>
            <a:r>
              <a:rPr lang="en-US" altLang="zh-CN" baseline="30000" dirty="0" smtClean="0">
                <a:solidFill>
                  <a:schemeClr val="tx2">
                    <a:satMod val="130000"/>
                  </a:schemeClr>
                </a:solidFill>
              </a:rPr>
              <a:t>®</a:t>
            </a:r>
            <a:r>
              <a:rPr lang="en-US" altLang="zh-CN" dirty="0" smtClean="0">
                <a:solidFill>
                  <a:schemeClr val="tx2">
                    <a:satMod val="130000"/>
                  </a:schemeClr>
                </a:solidFill>
              </a:rPr>
              <a:t> Environment</a:t>
            </a:r>
            <a:endParaRPr lang="zh-CN" altLang="en-US" dirty="0">
              <a:solidFill>
                <a:schemeClr val="tx2">
                  <a:satMod val="130000"/>
                </a:schemeClr>
              </a:solidFill>
            </a:endParaRPr>
          </a:p>
        </p:txBody>
      </p:sp>
      <p:sp>
        <p:nvSpPr>
          <p:cNvPr id="11267" name="TextBox 4"/>
          <p:cNvSpPr txBox="1">
            <a:spLocks noChangeArrowheads="1"/>
          </p:cNvSpPr>
          <p:nvPr/>
        </p:nvSpPr>
        <p:spPr bwMode="auto">
          <a:xfrm>
            <a:off x="1500188" y="4214813"/>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name MATLAB stands for matrix laboratory. MATLAB was originally written to provide easy access to matrix software developed by the LINPACK and EISPACK projects. Today, MATLAB engines incorporate the LAPACK and BLAS libraries, embedding the state of the art in software for matrix computation.</a:t>
            </a:r>
            <a:endParaRPr lang="zh-CN" altLang="en-US" sz="2200">
              <a:latin typeface="Gill Sans MT" pitchFamily="34" charset="0"/>
              <a:ea typeface="华文中宋" pitchFamily="2" charset="-122"/>
            </a:endParaRPr>
          </a:p>
        </p:txBody>
      </p:sp>
      <p:sp>
        <p:nvSpPr>
          <p:cNvPr id="11268" name="TextBox 5"/>
          <p:cNvSpPr txBox="1">
            <a:spLocks noChangeArrowheads="1"/>
          </p:cNvSpPr>
          <p:nvPr/>
        </p:nvSpPr>
        <p:spPr bwMode="auto">
          <a:xfrm>
            <a:off x="1500188" y="185737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is an interactive system whose basic data element is an array that does not require dimensioning. It allows you to solve many technical computing problems, especially those with matrix and vector formulations, in a fraction of the time it would take to write a program in a scalar noninteractive language such as C or Fortran.</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C6F1C889-134A-4C52-A460-55BB5A832E91}" type="slidenum">
              <a:rPr lang="zh-CN" altLang="en-US"/>
              <a:pPr>
                <a:defRPr/>
              </a:pPr>
              <a:t>4</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b="1" dirty="0">
              <a:solidFill>
                <a:schemeClr val="tx2">
                  <a:satMod val="130000"/>
                </a:schemeClr>
              </a:solidFill>
            </a:endParaRPr>
          </a:p>
        </p:txBody>
      </p:sp>
      <p:sp>
        <p:nvSpPr>
          <p:cNvPr id="48131" name="内容占位符 3"/>
          <p:cNvSpPr>
            <a:spLocks noGrp="1"/>
          </p:cNvSpPr>
          <p:nvPr>
            <p:ph idx="1"/>
          </p:nvPr>
        </p:nvSpPr>
        <p:spPr/>
        <p:txBody>
          <a:bodyPr/>
          <a:lstStyle/>
          <a:p>
            <a:r>
              <a:rPr lang="en-US" altLang="zh-CN" smtClean="0"/>
              <a:t>Generating Matrices</a:t>
            </a:r>
          </a:p>
          <a:p>
            <a:r>
              <a:rPr lang="en-US" altLang="zh-CN" smtClean="0"/>
              <a:t>The load Function</a:t>
            </a:r>
          </a:p>
          <a:p>
            <a:r>
              <a:rPr lang="en-US" altLang="zh-CN" smtClean="0"/>
              <a:t>M-Files</a:t>
            </a:r>
          </a:p>
          <a:p>
            <a:r>
              <a:rPr lang="en-US" altLang="zh-CN" smtClean="0"/>
              <a:t>Concatenation</a:t>
            </a:r>
          </a:p>
          <a:p>
            <a:r>
              <a:rPr lang="en-US" altLang="zh-CN" smtClean="0"/>
              <a:t>Deleting Rows and Columns</a:t>
            </a:r>
            <a:endParaRPr lang="zh-CN" altLang="en-US" smtClean="0"/>
          </a:p>
        </p:txBody>
      </p:sp>
      <p:sp>
        <p:nvSpPr>
          <p:cNvPr id="6" name="灯片编号占位符 5"/>
          <p:cNvSpPr>
            <a:spLocks noGrp="1"/>
          </p:cNvSpPr>
          <p:nvPr>
            <p:ph type="sldNum" sz="quarter" idx="12"/>
          </p:nvPr>
        </p:nvSpPr>
        <p:spPr/>
        <p:txBody>
          <a:bodyPr/>
          <a:lstStyle/>
          <a:p>
            <a:pPr>
              <a:defRPr/>
            </a:pPr>
            <a:fld id="{7D093477-66EF-4AE6-906A-88B881929319}" type="slidenum">
              <a:rPr lang="zh-CN" altLang="en-US"/>
              <a:pPr>
                <a:defRPr/>
              </a:pPr>
              <a:t>40</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Generating Matrices</a:t>
            </a:r>
            <a:endParaRPr lang="zh-CN" altLang="en-US" b="1" dirty="0">
              <a:solidFill>
                <a:schemeClr val="tx2">
                  <a:satMod val="130000"/>
                </a:schemeClr>
              </a:solidFill>
            </a:endParaRPr>
          </a:p>
        </p:txBody>
      </p:sp>
      <p:sp>
        <p:nvSpPr>
          <p:cNvPr id="49155" name="TextBox 3"/>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software provides four functions that generate basic matrices.</a:t>
            </a:r>
            <a:endParaRPr lang="zh-CN" altLang="en-US" sz="2200">
              <a:latin typeface="Gill Sans MT" pitchFamily="34" charset="0"/>
              <a:ea typeface="华文中宋" pitchFamily="2" charset="-122"/>
            </a:endParaRPr>
          </a:p>
        </p:txBody>
      </p:sp>
      <p:sp>
        <p:nvSpPr>
          <p:cNvPr id="5" name="矩形 4"/>
          <p:cNvSpPr/>
          <p:nvPr/>
        </p:nvSpPr>
        <p:spPr>
          <a:xfrm>
            <a:off x="1643063" y="2286000"/>
            <a:ext cx="6715125" cy="1643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157" name="TextBox 5"/>
          <p:cNvSpPr txBox="1">
            <a:spLocks noChangeArrowheads="1"/>
          </p:cNvSpPr>
          <p:nvPr/>
        </p:nvSpPr>
        <p:spPr bwMode="auto">
          <a:xfrm>
            <a:off x="1857375" y="2392363"/>
            <a:ext cx="5786438" cy="1446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zeros 	All zeros</a:t>
            </a:r>
          </a:p>
          <a:p>
            <a:r>
              <a:rPr lang="en-US" altLang="zh-CN" sz="2200">
                <a:solidFill>
                  <a:srgbClr val="0070C0"/>
                </a:solidFill>
                <a:latin typeface="Gill Sans MT" pitchFamily="34" charset="0"/>
                <a:ea typeface="华文中宋" pitchFamily="2" charset="-122"/>
              </a:rPr>
              <a:t>ones 	All ones</a:t>
            </a:r>
          </a:p>
          <a:p>
            <a:r>
              <a:rPr lang="en-US" altLang="zh-CN" sz="2200">
                <a:solidFill>
                  <a:srgbClr val="0070C0"/>
                </a:solidFill>
                <a:latin typeface="Gill Sans MT" pitchFamily="34" charset="0"/>
                <a:ea typeface="华文中宋" pitchFamily="2" charset="-122"/>
              </a:rPr>
              <a:t>rand 	Uniformly distributed random elements</a:t>
            </a:r>
          </a:p>
          <a:p>
            <a:r>
              <a:rPr lang="en-US" altLang="zh-CN" sz="2200">
                <a:solidFill>
                  <a:srgbClr val="0070C0"/>
                </a:solidFill>
                <a:latin typeface="Gill Sans MT" pitchFamily="34" charset="0"/>
                <a:ea typeface="华文中宋" pitchFamily="2" charset="-122"/>
              </a:rPr>
              <a:t>randn 	Normally distributed random elements</a:t>
            </a:r>
          </a:p>
        </p:txBody>
      </p:sp>
      <p:sp>
        <p:nvSpPr>
          <p:cNvPr id="8" name="灯片编号占位符 7"/>
          <p:cNvSpPr>
            <a:spLocks noGrp="1"/>
          </p:cNvSpPr>
          <p:nvPr>
            <p:ph type="sldNum" sz="quarter" idx="12"/>
          </p:nvPr>
        </p:nvSpPr>
        <p:spPr/>
        <p:txBody>
          <a:bodyPr/>
          <a:lstStyle/>
          <a:p>
            <a:pPr>
              <a:defRPr/>
            </a:pPr>
            <a:fld id="{76AA4961-C103-4E01-AC55-F7F5F3AA6770}" type="slidenum">
              <a:rPr lang="zh-CN" altLang="en-US"/>
              <a:pPr>
                <a:defRPr/>
              </a:pPr>
              <a:t>41</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load Function</a:t>
            </a:r>
            <a:endParaRPr lang="zh-CN" altLang="en-US" dirty="0">
              <a:solidFill>
                <a:schemeClr val="tx2">
                  <a:satMod val="130000"/>
                </a:schemeClr>
              </a:solidFill>
            </a:endParaRPr>
          </a:p>
        </p:txBody>
      </p:sp>
      <p:sp>
        <p:nvSpPr>
          <p:cNvPr id="50179" name="TextBox 3"/>
          <p:cNvSpPr txBox="1">
            <a:spLocks noChangeArrowheads="1"/>
          </p:cNvSpPr>
          <p:nvPr/>
        </p:nvSpPr>
        <p:spPr bwMode="auto">
          <a:xfrm>
            <a:off x="3000375" y="4071938"/>
            <a:ext cx="5715000" cy="1323975"/>
          </a:xfrm>
          <a:prstGeom prst="rect">
            <a:avLst/>
          </a:prstGeom>
          <a:noFill/>
          <a:ln w="9525">
            <a:noFill/>
            <a:miter lim="800000"/>
            <a:headEnd/>
            <a:tailEnd/>
          </a:ln>
        </p:spPr>
        <p:txBody>
          <a:bodyPr>
            <a:spAutoFit/>
          </a:bodyPr>
          <a:lstStyle/>
          <a:p>
            <a:r>
              <a:rPr lang="en-US" altLang="zh-CN" sz="2000">
                <a:latin typeface="Gill Sans MT" pitchFamily="34" charset="0"/>
                <a:ea typeface="华文中宋" pitchFamily="2" charset="-122"/>
              </a:rPr>
              <a:t>16.0 	3.0 	2.0 	13.0</a:t>
            </a:r>
          </a:p>
          <a:p>
            <a:r>
              <a:rPr lang="en-US" altLang="zh-CN" sz="2000">
                <a:latin typeface="Gill Sans MT" pitchFamily="34" charset="0"/>
                <a:ea typeface="华文中宋" pitchFamily="2" charset="-122"/>
              </a:rPr>
              <a:t>5.0 	10.0 	11.0 	8.0</a:t>
            </a:r>
          </a:p>
          <a:p>
            <a:r>
              <a:rPr lang="en-US" altLang="zh-CN" sz="2000">
                <a:latin typeface="Gill Sans MT" pitchFamily="34" charset="0"/>
                <a:ea typeface="华文中宋" pitchFamily="2" charset="-122"/>
              </a:rPr>
              <a:t>9.0 	6.0 	7.0 	12.0</a:t>
            </a:r>
          </a:p>
          <a:p>
            <a:r>
              <a:rPr lang="en-US" altLang="zh-CN" sz="2000">
                <a:latin typeface="Gill Sans MT" pitchFamily="34" charset="0"/>
                <a:ea typeface="华文中宋" pitchFamily="2" charset="-122"/>
              </a:rPr>
              <a:t>4.0 	15.0 	14.0 	1.0</a:t>
            </a:r>
            <a:endParaRPr lang="zh-CN" altLang="en-US" sz="2000">
              <a:latin typeface="Gill Sans MT" pitchFamily="34" charset="0"/>
              <a:ea typeface="华文中宋" pitchFamily="2" charset="-122"/>
            </a:endParaRPr>
          </a:p>
        </p:txBody>
      </p:sp>
      <p:sp>
        <p:nvSpPr>
          <p:cNvPr id="50180" name="TextBox 4"/>
          <p:cNvSpPr txBox="1">
            <a:spLocks noChangeArrowheads="1"/>
          </p:cNvSpPr>
          <p:nvPr/>
        </p:nvSpPr>
        <p:spPr bwMode="auto">
          <a:xfrm>
            <a:off x="1500188" y="1428750"/>
            <a:ext cx="7215187" cy="184626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load</a:t>
            </a:r>
            <a:r>
              <a:rPr lang="en-US" altLang="zh-CN" sz="2200">
                <a:latin typeface="Gill Sans MT" pitchFamily="34" charset="0"/>
                <a:ea typeface="华文中宋" pitchFamily="2" charset="-122"/>
              </a:rPr>
              <a:t> function reads binary files containing matrices generated by earlier MATLAB sessions, or reads text files containing numeric data. The text file should be organized as a rectangular table of numbers, separated by blanks, with one row per line, and an equal number of elements in each row.</a:t>
            </a:r>
            <a:endParaRPr lang="zh-CN" altLang="en-US" sz="2200">
              <a:latin typeface="Gill Sans MT" pitchFamily="34" charset="0"/>
              <a:ea typeface="华文中宋" pitchFamily="2" charset="-122"/>
            </a:endParaRPr>
          </a:p>
        </p:txBody>
      </p:sp>
      <p:sp>
        <p:nvSpPr>
          <p:cNvPr id="50181" name="TextBox 5"/>
          <p:cNvSpPr txBox="1">
            <a:spLocks noChangeArrowheads="1"/>
          </p:cNvSpPr>
          <p:nvPr/>
        </p:nvSpPr>
        <p:spPr bwMode="auto">
          <a:xfrm>
            <a:off x="1500188" y="54451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An easy way to read data into MATLAB from many text or binary formats is to use the Import Wizard.</a:t>
            </a:r>
            <a:endParaRPr lang="zh-CN" altLang="en-US" sz="2200">
              <a:latin typeface="Gill Sans MT" pitchFamily="34" charset="0"/>
              <a:ea typeface="华文中宋" pitchFamily="2" charset="-122"/>
            </a:endParaRPr>
          </a:p>
        </p:txBody>
      </p:sp>
      <p:sp>
        <p:nvSpPr>
          <p:cNvPr id="50182" name="TextBox 6"/>
          <p:cNvSpPr txBox="1">
            <a:spLocks noChangeArrowheads="1"/>
          </p:cNvSpPr>
          <p:nvPr/>
        </p:nvSpPr>
        <p:spPr bwMode="auto">
          <a:xfrm>
            <a:off x="1500188" y="3340100"/>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For example, outside of MATLAB, create a text file containing  these four lines:</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6884580E-EEA1-466F-9ADF-D86BDFB6DB35}" type="slidenum">
              <a:rPr lang="zh-CN" altLang="en-US"/>
              <a:pPr>
                <a:defRPr/>
              </a:pPr>
              <a:t>42</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M-Files</a:t>
            </a:r>
            <a:endParaRPr lang="zh-CN" altLang="en-US" b="1" dirty="0">
              <a:solidFill>
                <a:schemeClr val="tx2">
                  <a:satMod val="130000"/>
                </a:schemeClr>
              </a:solidFill>
            </a:endParaRPr>
          </a:p>
        </p:txBody>
      </p:sp>
      <p:sp>
        <p:nvSpPr>
          <p:cNvPr id="51203" name="TextBox 3"/>
          <p:cNvSpPr txBox="1">
            <a:spLocks noChangeArrowheads="1"/>
          </p:cNvSpPr>
          <p:nvPr/>
        </p:nvSpPr>
        <p:spPr bwMode="auto">
          <a:xfrm>
            <a:off x="1500188" y="1428750"/>
            <a:ext cx="7215187" cy="184626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create your own matrices using </a:t>
            </a:r>
            <a:r>
              <a:rPr lang="en-US" altLang="zh-CN" sz="2200" i="1">
                <a:latin typeface="Gill Sans MT" pitchFamily="34" charset="0"/>
                <a:ea typeface="华文中宋" pitchFamily="2" charset="-122"/>
              </a:rPr>
              <a:t>M-files, </a:t>
            </a:r>
            <a:r>
              <a:rPr lang="en-US" altLang="zh-CN" sz="2200">
                <a:latin typeface="Gill Sans MT" pitchFamily="34" charset="0"/>
                <a:ea typeface="华文中宋" pitchFamily="2" charset="-122"/>
              </a:rPr>
              <a:t>which are text files containing</a:t>
            </a:r>
            <a:r>
              <a:rPr lang="en-US" altLang="zh-CN" sz="2200" i="1">
                <a:latin typeface="Gill Sans MT" pitchFamily="34" charset="0"/>
                <a:ea typeface="华文中宋" pitchFamily="2" charset="-122"/>
              </a:rPr>
              <a:t> </a:t>
            </a:r>
            <a:r>
              <a:rPr lang="en-US" altLang="zh-CN" sz="2200">
                <a:latin typeface="Gill Sans MT" pitchFamily="34" charset="0"/>
                <a:ea typeface="华文中宋" pitchFamily="2" charset="-122"/>
              </a:rPr>
              <a:t>MATLAB code. Use the MATLAB Editor or another text editor to create a file containing the same statements you would type at the MATLAB command line. Save the file under a name that ends in </a:t>
            </a:r>
            <a:r>
              <a:rPr lang="en-US" altLang="zh-CN" sz="2200">
                <a:solidFill>
                  <a:srgbClr val="0000FF"/>
                </a:solidFill>
                <a:latin typeface="Gill Sans MT" pitchFamily="34" charset="0"/>
                <a:ea typeface="华文中宋" pitchFamily="2" charset="-122"/>
              </a:rPr>
              <a:t>.</a:t>
            </a:r>
            <a:r>
              <a:rPr lang="en-US" altLang="zh-CN" sz="2200">
                <a:solidFill>
                  <a:srgbClr val="0070C0"/>
                </a:solidFill>
                <a:latin typeface="Gill Sans MT" pitchFamily="34" charset="0"/>
                <a:ea typeface="华文中宋" pitchFamily="2" charset="-122"/>
              </a:rPr>
              <a:t>m</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6" name="灯片编号占位符 5"/>
          <p:cNvSpPr>
            <a:spLocks noGrp="1"/>
          </p:cNvSpPr>
          <p:nvPr>
            <p:ph type="sldNum" sz="quarter" idx="12"/>
          </p:nvPr>
        </p:nvSpPr>
        <p:spPr/>
        <p:txBody>
          <a:bodyPr/>
          <a:lstStyle/>
          <a:p>
            <a:pPr>
              <a:defRPr/>
            </a:pPr>
            <a:fld id="{DC82715F-5E51-43CF-9488-CCD353C94AD6}" type="slidenum">
              <a:rPr lang="zh-CN" altLang="en-US"/>
              <a:pPr>
                <a:defRPr/>
              </a:pPr>
              <a:t>43</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Concatenation</a:t>
            </a:r>
            <a:endParaRPr lang="zh-CN" altLang="en-US" b="1" dirty="0">
              <a:solidFill>
                <a:schemeClr val="tx2">
                  <a:satMod val="130000"/>
                </a:schemeClr>
              </a:solidFill>
            </a:endParaRPr>
          </a:p>
        </p:txBody>
      </p:sp>
      <p:sp>
        <p:nvSpPr>
          <p:cNvPr id="52227" name="TextBox 3"/>
          <p:cNvSpPr txBox="1">
            <a:spLocks noChangeArrowheads="1"/>
          </p:cNvSpPr>
          <p:nvPr/>
        </p:nvSpPr>
        <p:spPr bwMode="auto">
          <a:xfrm>
            <a:off x="1500188" y="457200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result is an 8-by-8 matrix, obtained by joining the four submatrices.</a:t>
            </a:r>
            <a:endParaRPr lang="zh-CN" altLang="en-US" sz="2200">
              <a:latin typeface="Gill Sans MT" pitchFamily="34" charset="0"/>
              <a:ea typeface="华文中宋" pitchFamily="2" charset="-122"/>
            </a:endParaRPr>
          </a:p>
        </p:txBody>
      </p:sp>
      <p:sp>
        <p:nvSpPr>
          <p:cNvPr id="52228" name="TextBox 4"/>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solidFill>
                  <a:srgbClr val="FF0000"/>
                </a:solidFill>
                <a:latin typeface="Gill Sans MT" pitchFamily="34" charset="0"/>
                <a:ea typeface="华文中宋" pitchFamily="2" charset="-122"/>
              </a:rPr>
              <a:t>Concatenation</a:t>
            </a:r>
            <a:r>
              <a:rPr lang="en-US" altLang="zh-CN" sz="2200">
                <a:latin typeface="Gill Sans MT" pitchFamily="34" charset="0"/>
                <a:ea typeface="华文中宋" pitchFamily="2" charset="-122"/>
              </a:rPr>
              <a:t> is the process of joining small matrices to make bigger ones. In fact, you made your first matrix by concatenating its individual elements. The pair of square brackets, [ ], is the concatenation operator.</a:t>
            </a:r>
            <a:endParaRPr lang="zh-CN" altLang="en-US" sz="2200">
              <a:latin typeface="Gill Sans MT" pitchFamily="34" charset="0"/>
              <a:ea typeface="华文中宋" pitchFamily="2" charset="-122"/>
            </a:endParaRPr>
          </a:p>
        </p:txBody>
      </p:sp>
      <p:sp>
        <p:nvSpPr>
          <p:cNvPr id="6" name="矩形 5"/>
          <p:cNvSpPr/>
          <p:nvPr/>
        </p:nvSpPr>
        <p:spPr>
          <a:xfrm>
            <a:off x="1643063" y="385762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230" name="TextBox 6"/>
          <p:cNvSpPr txBox="1">
            <a:spLocks noChangeArrowheads="1"/>
          </p:cNvSpPr>
          <p:nvPr/>
        </p:nvSpPr>
        <p:spPr bwMode="auto">
          <a:xfrm>
            <a:off x="1857375" y="3963988"/>
            <a:ext cx="5786438" cy="430212"/>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B = [A  A+32;  A+48  A+16]</a:t>
            </a:r>
            <a:endParaRPr lang="en-US" altLang="zh-CN" sz="2200">
              <a:solidFill>
                <a:srgbClr val="0070C0"/>
              </a:solidFill>
              <a:latin typeface="Gill Sans MT" pitchFamily="34" charset="0"/>
              <a:ea typeface="华文中宋" pitchFamily="2" charset="-122"/>
            </a:endParaRPr>
          </a:p>
        </p:txBody>
      </p:sp>
      <p:sp>
        <p:nvSpPr>
          <p:cNvPr id="52231" name="TextBox 7"/>
          <p:cNvSpPr txBox="1">
            <a:spLocks noChangeArrowheads="1"/>
          </p:cNvSpPr>
          <p:nvPr/>
        </p:nvSpPr>
        <p:spPr bwMode="auto">
          <a:xfrm>
            <a:off x="1500188" y="300037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For an example, start with the 4-by-4 magic square, A, and form</a:t>
            </a:r>
            <a:endParaRPr lang="zh-CN" altLang="en-US" sz="2200">
              <a:latin typeface="Gill Sans MT" pitchFamily="34" charset="0"/>
              <a:ea typeface="华文中宋" pitchFamily="2" charset="-122"/>
            </a:endParaRPr>
          </a:p>
        </p:txBody>
      </p:sp>
      <p:sp>
        <p:nvSpPr>
          <p:cNvPr id="10" name="灯片编号占位符 9"/>
          <p:cNvSpPr>
            <a:spLocks noGrp="1"/>
          </p:cNvSpPr>
          <p:nvPr>
            <p:ph type="sldNum" sz="quarter" idx="12"/>
          </p:nvPr>
        </p:nvSpPr>
        <p:spPr/>
        <p:txBody>
          <a:bodyPr/>
          <a:lstStyle/>
          <a:p>
            <a:pPr>
              <a:defRPr/>
            </a:pPr>
            <a:fld id="{570B3C85-775C-4576-A422-A38077F81D4A}" type="slidenum">
              <a:rPr lang="zh-CN" altLang="en-US"/>
              <a:pPr>
                <a:defRPr/>
              </a:pPr>
              <a:t>44</a:t>
            </a:fld>
            <a:endParaRPr lang="zh-CN" altLang="en-US"/>
          </a:p>
        </p:txBody>
      </p:sp>
      <p:sp>
        <p:nvSpPr>
          <p:cNvPr id="11" name="页脚占位符 10"/>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Deleting Rows and Columns</a:t>
            </a:r>
            <a:endParaRPr lang="zh-CN" altLang="en-US" dirty="0">
              <a:solidFill>
                <a:schemeClr val="tx2">
                  <a:satMod val="130000"/>
                </a:schemeClr>
              </a:solidFill>
            </a:endParaRPr>
          </a:p>
        </p:txBody>
      </p:sp>
      <p:sp>
        <p:nvSpPr>
          <p:cNvPr id="53251" name="TextBox 4"/>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delete rows and columns from a matrix using just a pair of square brackets.</a:t>
            </a:r>
            <a:endParaRPr lang="zh-CN" altLang="en-US" sz="2200">
              <a:latin typeface="Gill Sans MT" pitchFamily="34" charset="0"/>
              <a:ea typeface="华文中宋" pitchFamily="2" charset="-122"/>
            </a:endParaRPr>
          </a:p>
        </p:txBody>
      </p:sp>
      <p:sp>
        <p:nvSpPr>
          <p:cNvPr id="6" name="矩形 5"/>
          <p:cNvSpPr/>
          <p:nvPr/>
        </p:nvSpPr>
        <p:spPr>
          <a:xfrm>
            <a:off x="1643063" y="4357688"/>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53" name="TextBox 6"/>
          <p:cNvSpPr txBox="1">
            <a:spLocks noChangeArrowheads="1"/>
          </p:cNvSpPr>
          <p:nvPr/>
        </p:nvSpPr>
        <p:spPr bwMode="auto">
          <a:xfrm>
            <a:off x="1857375" y="4464050"/>
            <a:ext cx="5786438" cy="430213"/>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X(1,2) = [ ]</a:t>
            </a:r>
            <a:endParaRPr lang="en-US" altLang="zh-CN" sz="2200">
              <a:solidFill>
                <a:srgbClr val="0070C0"/>
              </a:solidFill>
              <a:latin typeface="Gill Sans MT" pitchFamily="34" charset="0"/>
              <a:ea typeface="华文中宋" pitchFamily="2" charset="-122"/>
            </a:endParaRPr>
          </a:p>
        </p:txBody>
      </p:sp>
      <p:sp>
        <p:nvSpPr>
          <p:cNvPr id="53254" name="TextBox 7"/>
          <p:cNvSpPr txBox="1">
            <a:spLocks noChangeArrowheads="1"/>
          </p:cNvSpPr>
          <p:nvPr/>
        </p:nvSpPr>
        <p:spPr bwMode="auto">
          <a:xfrm>
            <a:off x="1500188" y="235585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delete the second column of X, use</a:t>
            </a:r>
            <a:endParaRPr lang="zh-CN" altLang="en-US" sz="2200">
              <a:latin typeface="Gill Sans MT" pitchFamily="34" charset="0"/>
              <a:ea typeface="华文中宋" pitchFamily="2" charset="-122"/>
            </a:endParaRPr>
          </a:p>
        </p:txBody>
      </p:sp>
      <p:sp>
        <p:nvSpPr>
          <p:cNvPr id="9" name="矩形 8"/>
          <p:cNvSpPr/>
          <p:nvPr/>
        </p:nvSpPr>
        <p:spPr>
          <a:xfrm>
            <a:off x="1643063" y="2786063"/>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56" name="TextBox 9"/>
          <p:cNvSpPr txBox="1">
            <a:spLocks noChangeArrowheads="1"/>
          </p:cNvSpPr>
          <p:nvPr/>
        </p:nvSpPr>
        <p:spPr bwMode="auto">
          <a:xfrm>
            <a:off x="1857375" y="2892425"/>
            <a:ext cx="5786438" cy="430213"/>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X(:,2) = [ ]</a:t>
            </a:r>
            <a:endParaRPr lang="en-US" altLang="zh-CN" sz="2200">
              <a:solidFill>
                <a:srgbClr val="0070C0"/>
              </a:solidFill>
              <a:latin typeface="Gill Sans MT" pitchFamily="34" charset="0"/>
              <a:ea typeface="华文中宋" pitchFamily="2" charset="-122"/>
            </a:endParaRPr>
          </a:p>
        </p:txBody>
      </p:sp>
      <p:sp>
        <p:nvSpPr>
          <p:cNvPr id="53257" name="TextBox 10"/>
          <p:cNvSpPr txBox="1">
            <a:spLocks noChangeArrowheads="1"/>
          </p:cNvSpPr>
          <p:nvPr/>
        </p:nvSpPr>
        <p:spPr bwMode="auto">
          <a:xfrm>
            <a:off x="1500188" y="3570288"/>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you delete a single element from a matrix, the result is not a matrix anymore. So you get an error.</a:t>
            </a:r>
            <a:endParaRPr lang="zh-CN" altLang="en-US" sz="2200">
              <a:latin typeface="Gill Sans MT" pitchFamily="34" charset="0"/>
              <a:ea typeface="华文中宋" pitchFamily="2" charset="-122"/>
            </a:endParaRPr>
          </a:p>
        </p:txBody>
      </p:sp>
      <p:sp>
        <p:nvSpPr>
          <p:cNvPr id="13" name="灯片编号占位符 12"/>
          <p:cNvSpPr>
            <a:spLocks noGrp="1"/>
          </p:cNvSpPr>
          <p:nvPr>
            <p:ph type="sldNum" sz="quarter" idx="12"/>
          </p:nvPr>
        </p:nvSpPr>
        <p:spPr/>
        <p:txBody>
          <a:bodyPr/>
          <a:lstStyle/>
          <a:p>
            <a:pPr>
              <a:defRPr/>
            </a:pPr>
            <a:fld id="{BAFD613A-9070-4714-9130-97BEBAD77312}" type="slidenum">
              <a:rPr lang="zh-CN" altLang="en-US"/>
              <a:pPr>
                <a:defRPr/>
              </a:pPr>
              <a:t>45</a:t>
            </a:fld>
            <a:endParaRPr lang="zh-CN" altLang="en-US"/>
          </a:p>
        </p:txBody>
      </p:sp>
      <p:sp>
        <p:nvSpPr>
          <p:cNvPr id="14" name="页脚占位符 13"/>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Deleting Rows and Columns</a:t>
            </a:r>
            <a:endParaRPr lang="zh-CN" altLang="en-US" dirty="0">
              <a:solidFill>
                <a:schemeClr val="tx2">
                  <a:satMod val="130000"/>
                </a:schemeClr>
              </a:solidFill>
            </a:endParaRPr>
          </a:p>
        </p:txBody>
      </p:sp>
      <p:sp>
        <p:nvSpPr>
          <p:cNvPr id="54275" name="TextBox 3"/>
          <p:cNvSpPr txBox="1">
            <a:spLocks noChangeArrowheads="1"/>
          </p:cNvSpPr>
          <p:nvPr/>
        </p:nvSpPr>
        <p:spPr bwMode="auto">
          <a:xfrm>
            <a:off x="1500188" y="324167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result is …</a:t>
            </a:r>
            <a:endParaRPr lang="zh-CN" altLang="en-US" sz="2200">
              <a:latin typeface="Gill Sans MT" pitchFamily="34" charset="0"/>
              <a:ea typeface="华文中宋" pitchFamily="2" charset="-122"/>
            </a:endParaRPr>
          </a:p>
        </p:txBody>
      </p:sp>
      <p:sp>
        <p:nvSpPr>
          <p:cNvPr id="5" name="矩形 4"/>
          <p:cNvSpPr/>
          <p:nvPr/>
        </p:nvSpPr>
        <p:spPr>
          <a:xfrm>
            <a:off x="1643063" y="257175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277" name="TextBox 5"/>
          <p:cNvSpPr txBox="1">
            <a:spLocks noChangeArrowheads="1"/>
          </p:cNvSpPr>
          <p:nvPr/>
        </p:nvSpPr>
        <p:spPr bwMode="auto">
          <a:xfrm>
            <a:off x="1857375" y="267811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X(2:2:10) = [ ]</a:t>
            </a:r>
          </a:p>
        </p:txBody>
      </p:sp>
      <p:sp>
        <p:nvSpPr>
          <p:cNvPr id="54278" name="TextBox 6"/>
          <p:cNvSpPr txBox="1">
            <a:spLocks noChangeArrowheads="1"/>
          </p:cNvSpPr>
          <p:nvPr/>
        </p:nvSpPr>
        <p:spPr bwMode="auto">
          <a:xfrm>
            <a:off x="1500188" y="1428750"/>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However, using a single subscript deletes a single element,</a:t>
            </a:r>
          </a:p>
          <a:p>
            <a:r>
              <a:rPr lang="en-US" altLang="zh-CN" sz="2200">
                <a:latin typeface="Gill Sans MT" pitchFamily="34" charset="0"/>
                <a:ea typeface="华文中宋" pitchFamily="2" charset="-122"/>
              </a:rPr>
              <a:t>or sequence of elements, and reshapes the remaining elements into a row vector.</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50416D4A-4877-4F39-8A85-924C4A05BC75}" type="slidenum">
              <a:rPr lang="zh-CN" altLang="en-US"/>
              <a:pPr>
                <a:defRPr/>
              </a:pPr>
              <a:t>46</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8100" y="2600325"/>
            <a:ext cx="6400800" cy="2286000"/>
          </a:xfrm>
        </p:spPr>
        <p:txBody>
          <a:bodyPr/>
          <a:lstStyle/>
          <a:p>
            <a:pPr fontAlgn="auto">
              <a:spcAft>
                <a:spcPts val="0"/>
              </a:spcAft>
              <a:defRPr/>
            </a:pPr>
            <a:r>
              <a:rPr lang="en-US" altLang="zh-CN" dirty="0" smtClean="0">
                <a:solidFill>
                  <a:schemeClr val="tx2">
                    <a:satMod val="130000"/>
                  </a:schemeClr>
                </a:solidFill>
              </a:rPr>
              <a:t>More About Matrices and Arrays</a:t>
            </a:r>
            <a:endParaRPr lang="zh-CN" altLang="en-US" dirty="0">
              <a:solidFill>
                <a:schemeClr val="tx2">
                  <a:satMod val="130000"/>
                </a:schemeClr>
              </a:solidFill>
            </a:endParaRPr>
          </a:p>
        </p:txBody>
      </p:sp>
      <p:sp>
        <p:nvSpPr>
          <p:cNvPr id="5" name="文本占位符 4"/>
          <p:cNvSpPr>
            <a:spLocks noGrp="1"/>
          </p:cNvSpPr>
          <p:nvPr>
            <p:ph type="body" idx="1"/>
          </p:nvPr>
        </p:nvSpPr>
        <p:spPr>
          <a:xfrm>
            <a:off x="2578100" y="1066800"/>
            <a:ext cx="6400800" cy="1509713"/>
          </a:xfrm>
        </p:spPr>
        <p:txBody>
          <a:bodyPr>
            <a:normAutofit/>
          </a:bodyPr>
          <a:lstStyle/>
          <a:p>
            <a:pPr fontAlgn="auto">
              <a:spcAft>
                <a:spcPts val="0"/>
              </a:spcAft>
              <a:buFont typeface="Wingdings 2"/>
              <a:buNone/>
              <a:defRPr/>
            </a:pPr>
            <a:endParaRPr lang="zh-CN" altLang="en-US"/>
          </a:p>
        </p:txBody>
      </p:sp>
      <p:sp>
        <p:nvSpPr>
          <p:cNvPr id="7" name="灯片编号占位符 6"/>
          <p:cNvSpPr>
            <a:spLocks noGrp="1"/>
          </p:cNvSpPr>
          <p:nvPr>
            <p:ph type="sldNum" sz="quarter" idx="12"/>
          </p:nvPr>
        </p:nvSpPr>
        <p:spPr/>
        <p:txBody>
          <a:bodyPr/>
          <a:lstStyle/>
          <a:p>
            <a:pPr>
              <a:defRPr/>
            </a:pPr>
            <a:fld id="{2CE5D720-EB80-42C5-A3ED-1FDF3A540B45}" type="slidenum">
              <a:rPr lang="zh-CN" altLang="en-US"/>
              <a:pPr>
                <a:defRPr/>
              </a:pPr>
              <a:t>47</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endParaRPr lang="zh-CN" altLang="en-US" dirty="0">
              <a:solidFill>
                <a:schemeClr val="tx2">
                  <a:satMod val="130000"/>
                </a:schemeClr>
              </a:solidFill>
            </a:endParaRPr>
          </a:p>
        </p:txBody>
      </p:sp>
      <p:sp>
        <p:nvSpPr>
          <p:cNvPr id="56323" name="内容占位符 3"/>
          <p:cNvSpPr>
            <a:spLocks noGrp="1"/>
          </p:cNvSpPr>
          <p:nvPr>
            <p:ph idx="1"/>
          </p:nvPr>
        </p:nvSpPr>
        <p:spPr/>
        <p:txBody>
          <a:bodyPr/>
          <a:lstStyle/>
          <a:p>
            <a:r>
              <a:rPr lang="en-US" altLang="zh-CN" smtClean="0"/>
              <a:t>Linear Algebra</a:t>
            </a:r>
          </a:p>
          <a:p>
            <a:r>
              <a:rPr lang="en-US" altLang="zh-CN" smtClean="0"/>
              <a:t>Arrays</a:t>
            </a:r>
          </a:p>
          <a:p>
            <a:r>
              <a:rPr lang="en-US" altLang="zh-CN" smtClean="0"/>
              <a:t>Multivariate Data</a:t>
            </a:r>
          </a:p>
          <a:p>
            <a:r>
              <a:rPr lang="en-US" altLang="zh-CN" smtClean="0"/>
              <a:t>Scalar Expansion</a:t>
            </a:r>
          </a:p>
          <a:p>
            <a:r>
              <a:rPr lang="en-US" altLang="zh-CN" smtClean="0"/>
              <a:t>Logical Subscripting</a:t>
            </a:r>
          </a:p>
          <a:p>
            <a:r>
              <a:rPr lang="en-US" altLang="zh-CN" smtClean="0"/>
              <a:t>The find Function</a:t>
            </a:r>
            <a:endParaRPr lang="zh-CN" altLang="en-US" smtClean="0"/>
          </a:p>
        </p:txBody>
      </p:sp>
      <p:sp>
        <p:nvSpPr>
          <p:cNvPr id="6" name="灯片编号占位符 5"/>
          <p:cNvSpPr>
            <a:spLocks noGrp="1"/>
          </p:cNvSpPr>
          <p:nvPr>
            <p:ph type="sldNum" sz="quarter" idx="12"/>
          </p:nvPr>
        </p:nvSpPr>
        <p:spPr/>
        <p:txBody>
          <a:bodyPr/>
          <a:lstStyle/>
          <a:p>
            <a:pPr>
              <a:defRPr/>
            </a:pPr>
            <a:fld id="{F228854A-2A54-4F64-8D61-A6751C346606}" type="slidenum">
              <a:rPr lang="zh-CN" altLang="en-US"/>
              <a:pPr>
                <a:defRPr/>
              </a:pPr>
              <a:t>48</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Linear Algebra</a:t>
            </a:r>
            <a:endParaRPr lang="zh-CN" altLang="en-US" dirty="0">
              <a:solidFill>
                <a:schemeClr val="tx2">
                  <a:satMod val="130000"/>
                </a:schemeClr>
              </a:solidFill>
            </a:endParaRPr>
          </a:p>
        </p:txBody>
      </p:sp>
      <p:sp>
        <p:nvSpPr>
          <p:cNvPr id="57347" name="TextBox 5"/>
          <p:cNvSpPr txBox="1">
            <a:spLocks noChangeArrowheads="1"/>
          </p:cNvSpPr>
          <p:nvPr/>
        </p:nvSpPr>
        <p:spPr bwMode="auto">
          <a:xfrm>
            <a:off x="1500188" y="5570538"/>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provides several examples that give a taste of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matrix operations.</a:t>
            </a:r>
          </a:p>
        </p:txBody>
      </p:sp>
      <p:sp>
        <p:nvSpPr>
          <p:cNvPr id="57348" name="TextBox 6"/>
          <p:cNvSpPr txBox="1">
            <a:spLocks noChangeArrowheads="1"/>
          </p:cNvSpPr>
          <p:nvPr/>
        </p:nvSpPr>
        <p:spPr bwMode="auto">
          <a:xfrm>
            <a:off x="1500188" y="1428750"/>
            <a:ext cx="7215187" cy="1784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Informally, the terms </a:t>
            </a:r>
            <a:r>
              <a:rPr lang="en-US" altLang="zh-CN" sz="2200">
                <a:solidFill>
                  <a:srgbClr val="FF0000"/>
                </a:solidFill>
                <a:latin typeface="Gill Sans MT" pitchFamily="34" charset="0"/>
                <a:ea typeface="华文中宋" pitchFamily="2" charset="-122"/>
              </a:rPr>
              <a:t>matrix</a:t>
            </a:r>
            <a:r>
              <a:rPr lang="en-US" altLang="zh-CN" sz="2200">
                <a:latin typeface="Gill Sans MT" pitchFamily="34" charset="0"/>
                <a:ea typeface="华文中宋" pitchFamily="2" charset="-122"/>
              </a:rPr>
              <a:t> and </a:t>
            </a:r>
            <a:r>
              <a:rPr lang="en-US" altLang="zh-CN" sz="2200">
                <a:solidFill>
                  <a:srgbClr val="FF0000"/>
                </a:solidFill>
                <a:latin typeface="Gill Sans MT" pitchFamily="34" charset="0"/>
                <a:ea typeface="华文中宋" pitchFamily="2" charset="-122"/>
              </a:rPr>
              <a:t>array</a:t>
            </a:r>
            <a:r>
              <a:rPr lang="en-US" altLang="zh-CN" sz="2200">
                <a:latin typeface="Gill Sans MT" pitchFamily="34" charset="0"/>
                <a:ea typeface="华文中宋" pitchFamily="2" charset="-122"/>
              </a:rPr>
              <a:t> are often used interchangeably. More precisely, a matrix is a two-dimensional numeric array that represents a linear transformation. The mathematical operations defined on matrices are the subject of </a:t>
            </a:r>
            <a:r>
              <a:rPr lang="en-US" altLang="zh-CN" sz="2200">
                <a:solidFill>
                  <a:srgbClr val="FF0000"/>
                </a:solidFill>
                <a:latin typeface="Gill Sans MT" pitchFamily="34" charset="0"/>
                <a:ea typeface="华文中宋" pitchFamily="2" charset="-122"/>
              </a:rPr>
              <a:t>linear algebra</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8" name="矩形 7"/>
          <p:cNvSpPr/>
          <p:nvPr/>
        </p:nvSpPr>
        <p:spPr>
          <a:xfrm>
            <a:off x="1643063" y="3857625"/>
            <a:ext cx="6715125" cy="1643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350" name="TextBox 8"/>
          <p:cNvSpPr txBox="1">
            <a:spLocks noChangeArrowheads="1"/>
          </p:cNvSpPr>
          <p:nvPr/>
        </p:nvSpPr>
        <p:spPr bwMode="auto">
          <a:xfrm>
            <a:off x="1857375" y="3963988"/>
            <a:ext cx="5786438" cy="1446212"/>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A = [ 16     3      2     13</a:t>
            </a:r>
          </a:p>
          <a:p>
            <a:r>
              <a:rPr lang="pt-BR" altLang="zh-CN" sz="2200">
                <a:solidFill>
                  <a:srgbClr val="0070C0"/>
                </a:solidFill>
                <a:latin typeface="Gill Sans MT" pitchFamily="34" charset="0"/>
                <a:ea typeface="华文中宋" pitchFamily="2" charset="-122"/>
              </a:rPr>
              <a:t>         5      10    11    8</a:t>
            </a:r>
          </a:p>
          <a:p>
            <a:r>
              <a:rPr lang="pt-BR" altLang="zh-CN" sz="2200">
                <a:solidFill>
                  <a:srgbClr val="0070C0"/>
                </a:solidFill>
                <a:latin typeface="Gill Sans MT" pitchFamily="34" charset="0"/>
                <a:ea typeface="华文中宋" pitchFamily="2" charset="-122"/>
              </a:rPr>
              <a:t>         9       6      7    12</a:t>
            </a:r>
          </a:p>
          <a:p>
            <a:r>
              <a:rPr lang="pt-BR" altLang="zh-CN" sz="2200">
                <a:solidFill>
                  <a:srgbClr val="0070C0"/>
                </a:solidFill>
                <a:latin typeface="Gill Sans MT" pitchFamily="34" charset="0"/>
                <a:ea typeface="华文中宋" pitchFamily="2" charset="-122"/>
              </a:rPr>
              <a:t>         4      15    14    1  ]</a:t>
            </a:r>
            <a:endParaRPr lang="en-US" altLang="zh-CN" sz="2200">
              <a:solidFill>
                <a:srgbClr val="0070C0"/>
              </a:solidFill>
              <a:latin typeface="Gill Sans MT" pitchFamily="34" charset="0"/>
              <a:ea typeface="华文中宋" pitchFamily="2" charset="-122"/>
            </a:endParaRPr>
          </a:p>
        </p:txBody>
      </p:sp>
      <p:sp>
        <p:nvSpPr>
          <p:cNvPr id="57351" name="TextBox 9"/>
          <p:cNvSpPr txBox="1">
            <a:spLocks noChangeArrowheads="1"/>
          </p:cNvSpPr>
          <p:nvPr/>
        </p:nvSpPr>
        <p:spPr bwMode="auto">
          <a:xfrm>
            <a:off x="1500188" y="3357563"/>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Dürer’s magic square</a:t>
            </a:r>
          </a:p>
        </p:txBody>
      </p:sp>
      <p:sp>
        <p:nvSpPr>
          <p:cNvPr id="12" name="灯片编号占位符 11"/>
          <p:cNvSpPr>
            <a:spLocks noGrp="1"/>
          </p:cNvSpPr>
          <p:nvPr>
            <p:ph type="sldNum" sz="quarter" idx="12"/>
          </p:nvPr>
        </p:nvSpPr>
        <p:spPr/>
        <p:txBody>
          <a:bodyPr/>
          <a:lstStyle/>
          <a:p>
            <a:pPr>
              <a:defRPr/>
            </a:pPr>
            <a:fld id="{0A22BAB3-C63E-42E1-ADDE-5B9D2298D4B5}" type="slidenum">
              <a:rPr lang="zh-CN" altLang="en-US"/>
              <a:pPr>
                <a:defRPr/>
              </a:pPr>
              <a:t>49</a:t>
            </a:fld>
            <a:endParaRPr lang="zh-CN" altLang="en-US"/>
          </a:p>
        </p:txBody>
      </p:sp>
      <p:sp>
        <p:nvSpPr>
          <p:cNvPr id="13" name="页脚占位符 12"/>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normAutofit fontScale="90000"/>
          </a:bodyPr>
          <a:lstStyle/>
          <a:p>
            <a:pPr fontAlgn="auto">
              <a:spcAft>
                <a:spcPts val="0"/>
              </a:spcAft>
              <a:defRPr/>
            </a:pPr>
            <a:r>
              <a:rPr lang="en-US" altLang="zh-CN" dirty="0" smtClean="0">
                <a:solidFill>
                  <a:schemeClr val="tx2">
                    <a:satMod val="130000"/>
                  </a:schemeClr>
                </a:solidFill>
              </a:rPr>
              <a:t>Overview of the MATLAB</a:t>
            </a:r>
            <a:r>
              <a:rPr lang="en-US" altLang="zh-CN" baseline="30000" dirty="0" smtClean="0">
                <a:solidFill>
                  <a:schemeClr val="tx2">
                    <a:satMod val="130000"/>
                  </a:schemeClr>
                </a:solidFill>
              </a:rPr>
              <a:t>®</a:t>
            </a:r>
            <a:r>
              <a:rPr lang="en-US" altLang="zh-CN" dirty="0" smtClean="0">
                <a:solidFill>
                  <a:schemeClr val="tx2">
                    <a:satMod val="130000"/>
                  </a:schemeClr>
                </a:solidFill>
              </a:rPr>
              <a:t> Environment</a:t>
            </a:r>
            <a:endParaRPr lang="zh-CN" altLang="en-US" dirty="0">
              <a:solidFill>
                <a:schemeClr val="tx2">
                  <a:satMod val="130000"/>
                </a:schemeClr>
              </a:solidFill>
            </a:endParaRPr>
          </a:p>
        </p:txBody>
      </p:sp>
      <p:sp>
        <p:nvSpPr>
          <p:cNvPr id="12291" name="TextBox 4"/>
          <p:cNvSpPr txBox="1">
            <a:spLocks noChangeArrowheads="1"/>
          </p:cNvSpPr>
          <p:nvPr/>
        </p:nvSpPr>
        <p:spPr bwMode="auto">
          <a:xfrm>
            <a:off x="1500188" y="4143375"/>
            <a:ext cx="7215187" cy="2462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features a family of add-on application-specific solutions called </a:t>
            </a:r>
            <a:r>
              <a:rPr lang="en-US" altLang="zh-CN" sz="2200" i="1">
                <a:solidFill>
                  <a:srgbClr val="FF0000"/>
                </a:solidFill>
                <a:latin typeface="Gill Sans MT" pitchFamily="34" charset="0"/>
                <a:ea typeface="华文中宋" pitchFamily="2" charset="-122"/>
              </a:rPr>
              <a:t>toolboxes</a:t>
            </a:r>
            <a:r>
              <a:rPr lang="en-US" altLang="zh-CN" sz="2200">
                <a:latin typeface="Gill Sans MT" pitchFamily="34" charset="0"/>
                <a:ea typeface="华文中宋" pitchFamily="2" charset="-122"/>
              </a:rPr>
              <a:t>. Toolboxes allow you to </a:t>
            </a:r>
            <a:r>
              <a:rPr lang="en-US" altLang="zh-CN" sz="2200" i="1">
                <a:solidFill>
                  <a:srgbClr val="FF0000"/>
                </a:solidFill>
                <a:latin typeface="Gill Sans MT" pitchFamily="34" charset="0"/>
                <a:ea typeface="华文中宋" pitchFamily="2" charset="-122"/>
              </a:rPr>
              <a:t>learn</a:t>
            </a:r>
            <a:r>
              <a:rPr lang="en-US" altLang="zh-CN" sz="2200">
                <a:latin typeface="Gill Sans MT" pitchFamily="34" charset="0"/>
                <a:ea typeface="华文中宋" pitchFamily="2" charset="-122"/>
              </a:rPr>
              <a:t> and </a:t>
            </a:r>
            <a:r>
              <a:rPr lang="en-US" altLang="zh-CN" sz="2200" i="1">
                <a:solidFill>
                  <a:srgbClr val="FF0000"/>
                </a:solidFill>
                <a:latin typeface="Gill Sans MT" pitchFamily="34" charset="0"/>
                <a:ea typeface="华文中宋" pitchFamily="2" charset="-122"/>
              </a:rPr>
              <a:t>apply</a:t>
            </a:r>
            <a:r>
              <a:rPr lang="en-US" altLang="zh-CN" sz="2200">
                <a:latin typeface="Gill Sans MT" pitchFamily="34" charset="0"/>
                <a:ea typeface="华文中宋" pitchFamily="2" charset="-122"/>
              </a:rPr>
              <a:t> specialized technology. Toolboxes are comprehensive collections of MATLAB functions (M-files). You can add on toolboxes for signal processing, control systems, neural networks, fuzzy logic, wavelets, simulation, and many other areas.</a:t>
            </a:r>
            <a:endParaRPr lang="zh-CN" altLang="en-US" sz="2200">
              <a:latin typeface="Gill Sans MT" pitchFamily="34" charset="0"/>
              <a:ea typeface="华文中宋" pitchFamily="2" charset="-122"/>
            </a:endParaRPr>
          </a:p>
        </p:txBody>
      </p:sp>
      <p:sp>
        <p:nvSpPr>
          <p:cNvPr id="12292" name="TextBox 5"/>
          <p:cNvSpPr txBox="1">
            <a:spLocks noChangeArrowheads="1"/>
          </p:cNvSpPr>
          <p:nvPr/>
        </p:nvSpPr>
        <p:spPr bwMode="auto">
          <a:xfrm>
            <a:off x="1500188" y="185737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has evolved over a period of years with input from many users. In university environments, it is the standard instructional tool for introductory and advanced courses in mathematics, engineering, and science. In industry, MATLAB is the tool of choice for high-productivity research, development, and analysis.</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D69E4C72-A621-4CD2-BF77-07BB2CDE1BD3}" type="slidenum">
              <a:rPr lang="zh-CN" altLang="en-US"/>
              <a:pPr>
                <a:defRPr/>
              </a:pPr>
              <a:t>5</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Linear Algebra</a:t>
            </a:r>
            <a:endParaRPr lang="zh-CN" altLang="en-US" dirty="0">
              <a:solidFill>
                <a:schemeClr val="tx2">
                  <a:satMod val="130000"/>
                </a:schemeClr>
              </a:solidFill>
            </a:endParaRPr>
          </a:p>
        </p:txBody>
      </p:sp>
      <p:sp>
        <p:nvSpPr>
          <p:cNvPr id="5" name="矩形 4"/>
          <p:cNvSpPr/>
          <p:nvPr/>
        </p:nvSpPr>
        <p:spPr>
          <a:xfrm>
            <a:off x="1643063" y="442912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372" name="TextBox 5"/>
          <p:cNvSpPr txBox="1">
            <a:spLocks noChangeArrowheads="1"/>
          </p:cNvSpPr>
          <p:nvPr/>
        </p:nvSpPr>
        <p:spPr bwMode="auto">
          <a:xfrm>
            <a:off x="1857375" y="4535488"/>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A’ * A</a:t>
            </a:r>
          </a:p>
        </p:txBody>
      </p:sp>
      <p:sp>
        <p:nvSpPr>
          <p:cNvPr id="58373"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have already seen the matrix transpose, A'. Adding a matrix to its transpose produces a </a:t>
            </a:r>
            <a:r>
              <a:rPr lang="en-US" altLang="zh-CN" sz="2200">
                <a:solidFill>
                  <a:srgbClr val="FF0000"/>
                </a:solidFill>
                <a:latin typeface="Gill Sans MT" pitchFamily="34" charset="0"/>
                <a:ea typeface="华文中宋" pitchFamily="2" charset="-122"/>
              </a:rPr>
              <a:t>symmetric</a:t>
            </a:r>
            <a:r>
              <a:rPr lang="en-US" altLang="zh-CN" sz="2200">
                <a:latin typeface="Gill Sans MT" pitchFamily="34" charset="0"/>
                <a:ea typeface="华文中宋" pitchFamily="2" charset="-122"/>
              </a:rPr>
              <a:t> matrix:</a:t>
            </a:r>
            <a:endParaRPr lang="zh-CN" altLang="en-US" sz="2200">
              <a:latin typeface="Gill Sans MT" pitchFamily="34" charset="0"/>
              <a:ea typeface="华文中宋" pitchFamily="2" charset="-122"/>
            </a:endParaRPr>
          </a:p>
        </p:txBody>
      </p:sp>
      <p:sp>
        <p:nvSpPr>
          <p:cNvPr id="8" name="矩形 7"/>
          <p:cNvSpPr/>
          <p:nvPr/>
        </p:nvSpPr>
        <p:spPr>
          <a:xfrm>
            <a:off x="1643063" y="2214563"/>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375" name="TextBox 8"/>
          <p:cNvSpPr txBox="1">
            <a:spLocks noChangeArrowheads="1"/>
          </p:cNvSpPr>
          <p:nvPr/>
        </p:nvSpPr>
        <p:spPr bwMode="auto">
          <a:xfrm>
            <a:off x="1857375" y="2320925"/>
            <a:ext cx="5786438" cy="430213"/>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A + A’</a:t>
            </a:r>
          </a:p>
        </p:txBody>
      </p:sp>
      <p:sp>
        <p:nvSpPr>
          <p:cNvPr id="58376" name="TextBox 9"/>
          <p:cNvSpPr txBox="1">
            <a:spLocks noChangeArrowheads="1"/>
          </p:cNvSpPr>
          <p:nvPr/>
        </p:nvSpPr>
        <p:spPr bwMode="auto">
          <a:xfrm>
            <a:off x="1500188" y="2944813"/>
            <a:ext cx="7215187" cy="1447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multiplication symbol, *, denotes the matrix multiplication involving inner products between rows and columns. Multiplying the transpose of a matrix by the original matrix also produces a symmetric matrix:</a:t>
            </a:r>
            <a:endParaRPr lang="zh-CN" altLang="en-US" sz="2200">
              <a:latin typeface="Gill Sans MT" pitchFamily="34" charset="0"/>
              <a:ea typeface="华文中宋" pitchFamily="2" charset="-122"/>
            </a:endParaRPr>
          </a:p>
        </p:txBody>
      </p:sp>
      <p:sp>
        <p:nvSpPr>
          <p:cNvPr id="12" name="灯片编号占位符 11"/>
          <p:cNvSpPr>
            <a:spLocks noGrp="1"/>
          </p:cNvSpPr>
          <p:nvPr>
            <p:ph type="sldNum" sz="quarter" idx="12"/>
          </p:nvPr>
        </p:nvSpPr>
        <p:spPr/>
        <p:txBody>
          <a:bodyPr/>
          <a:lstStyle/>
          <a:p>
            <a:pPr>
              <a:defRPr/>
            </a:pPr>
            <a:fld id="{8B50AD9A-3ED1-436E-842F-D87C9FC65377}" type="slidenum">
              <a:rPr lang="zh-CN" altLang="en-US"/>
              <a:pPr>
                <a:defRPr/>
              </a:pPr>
              <a:t>50</a:t>
            </a:fld>
            <a:endParaRPr lang="zh-CN" altLang="en-US"/>
          </a:p>
        </p:txBody>
      </p:sp>
      <p:sp>
        <p:nvSpPr>
          <p:cNvPr id="13" name="页脚占位符 12"/>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Linear Algebra</a:t>
            </a:r>
            <a:endParaRPr lang="zh-CN" altLang="en-US" dirty="0">
              <a:solidFill>
                <a:schemeClr val="tx2">
                  <a:satMod val="130000"/>
                </a:schemeClr>
              </a:solidFill>
            </a:endParaRPr>
          </a:p>
        </p:txBody>
      </p:sp>
      <p:sp>
        <p:nvSpPr>
          <p:cNvPr id="59395" name="TextBox 3"/>
          <p:cNvSpPr txBox="1">
            <a:spLocks noChangeArrowheads="1"/>
          </p:cNvSpPr>
          <p:nvPr/>
        </p:nvSpPr>
        <p:spPr bwMode="auto">
          <a:xfrm>
            <a:off x="1500188" y="5602288"/>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will get a warning message.</a:t>
            </a:r>
            <a:endParaRPr lang="zh-CN" altLang="en-US" sz="2200">
              <a:latin typeface="Gill Sans MT" pitchFamily="34" charset="0"/>
              <a:ea typeface="华文中宋" pitchFamily="2" charset="-122"/>
            </a:endParaRPr>
          </a:p>
        </p:txBody>
      </p:sp>
      <p:sp>
        <p:nvSpPr>
          <p:cNvPr id="5" name="矩形 4"/>
          <p:cNvSpPr/>
          <p:nvPr/>
        </p:nvSpPr>
        <p:spPr>
          <a:xfrm>
            <a:off x="1643063" y="4916488"/>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397" name="TextBox 5"/>
          <p:cNvSpPr txBox="1">
            <a:spLocks noChangeArrowheads="1"/>
          </p:cNvSpPr>
          <p:nvPr/>
        </p:nvSpPr>
        <p:spPr bwMode="auto">
          <a:xfrm>
            <a:off x="1857375" y="5022850"/>
            <a:ext cx="5786438" cy="430213"/>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X = inv(A)</a:t>
            </a:r>
          </a:p>
        </p:txBody>
      </p:sp>
      <p:sp>
        <p:nvSpPr>
          <p:cNvPr id="59398"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determinant of this particular matrix happens to be zero, indicating that the matrix is </a:t>
            </a:r>
            <a:r>
              <a:rPr lang="en-US" altLang="zh-CN" sz="2200">
                <a:solidFill>
                  <a:srgbClr val="FF0000"/>
                </a:solidFill>
                <a:latin typeface="Gill Sans MT" pitchFamily="34" charset="0"/>
                <a:ea typeface="华文中宋" pitchFamily="2" charset="-122"/>
              </a:rPr>
              <a:t>singular</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8" name="矩形 7"/>
          <p:cNvSpPr/>
          <p:nvPr/>
        </p:nvSpPr>
        <p:spPr>
          <a:xfrm>
            <a:off x="1643063" y="2214563"/>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00" name="TextBox 8"/>
          <p:cNvSpPr txBox="1">
            <a:spLocks noChangeArrowheads="1"/>
          </p:cNvSpPr>
          <p:nvPr/>
        </p:nvSpPr>
        <p:spPr bwMode="auto">
          <a:xfrm>
            <a:off x="1857375" y="2320925"/>
            <a:ext cx="5786438" cy="430213"/>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d = det(A)</a:t>
            </a:r>
          </a:p>
        </p:txBody>
      </p:sp>
      <p:sp>
        <p:nvSpPr>
          <p:cNvPr id="59401" name="TextBox 9"/>
          <p:cNvSpPr txBox="1">
            <a:spLocks noChangeArrowheads="1"/>
          </p:cNvSpPr>
          <p:nvPr/>
        </p:nvSpPr>
        <p:spPr bwMode="auto">
          <a:xfrm>
            <a:off x="1500188" y="291782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reduced row echelon form of A is not the identity:</a:t>
            </a:r>
            <a:endParaRPr lang="zh-CN" altLang="en-US" sz="2200">
              <a:latin typeface="Gill Sans MT" pitchFamily="34" charset="0"/>
              <a:ea typeface="华文中宋" pitchFamily="2" charset="-122"/>
            </a:endParaRPr>
          </a:p>
        </p:txBody>
      </p:sp>
      <p:sp>
        <p:nvSpPr>
          <p:cNvPr id="11" name="矩形 10"/>
          <p:cNvSpPr/>
          <p:nvPr/>
        </p:nvSpPr>
        <p:spPr>
          <a:xfrm>
            <a:off x="1643063" y="3402013"/>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03" name="TextBox 11"/>
          <p:cNvSpPr txBox="1">
            <a:spLocks noChangeArrowheads="1"/>
          </p:cNvSpPr>
          <p:nvPr/>
        </p:nvSpPr>
        <p:spPr bwMode="auto">
          <a:xfrm>
            <a:off x="1857375" y="3508375"/>
            <a:ext cx="5786438" cy="43180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R = rref(A)</a:t>
            </a:r>
          </a:p>
        </p:txBody>
      </p:sp>
      <p:sp>
        <p:nvSpPr>
          <p:cNvPr id="59404" name="TextBox 12"/>
          <p:cNvSpPr txBox="1">
            <a:spLocks noChangeArrowheads="1"/>
          </p:cNvSpPr>
          <p:nvPr/>
        </p:nvSpPr>
        <p:spPr bwMode="auto">
          <a:xfrm>
            <a:off x="1500188" y="4141788"/>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Since the matrix is singular, it does not have an inverse. If you try to compute the inverse with</a:t>
            </a:r>
            <a:endParaRPr lang="zh-CN" altLang="en-US" sz="2200">
              <a:latin typeface="Gill Sans MT" pitchFamily="34" charset="0"/>
              <a:ea typeface="华文中宋" pitchFamily="2" charset="-122"/>
            </a:endParaRPr>
          </a:p>
        </p:txBody>
      </p:sp>
      <p:sp>
        <p:nvSpPr>
          <p:cNvPr id="15" name="灯片编号占位符 14"/>
          <p:cNvSpPr>
            <a:spLocks noGrp="1"/>
          </p:cNvSpPr>
          <p:nvPr>
            <p:ph type="sldNum" sz="quarter" idx="12"/>
          </p:nvPr>
        </p:nvSpPr>
        <p:spPr/>
        <p:txBody>
          <a:bodyPr/>
          <a:lstStyle/>
          <a:p>
            <a:pPr>
              <a:defRPr/>
            </a:pPr>
            <a:fld id="{203D432C-493D-428D-AEE9-CD1A61F843C0}" type="slidenum">
              <a:rPr lang="zh-CN" altLang="en-US"/>
              <a:pPr>
                <a:defRPr/>
              </a:pPr>
              <a:t>51</a:t>
            </a:fld>
            <a:endParaRPr lang="zh-CN" altLang="en-US"/>
          </a:p>
        </p:txBody>
      </p:sp>
      <p:sp>
        <p:nvSpPr>
          <p:cNvPr id="16" name="页脚占位符 1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Linear Algebra</a:t>
            </a:r>
            <a:endParaRPr lang="zh-CN" altLang="en-US" dirty="0">
              <a:solidFill>
                <a:schemeClr val="tx2">
                  <a:satMod val="130000"/>
                </a:schemeClr>
              </a:solidFill>
            </a:endParaRPr>
          </a:p>
        </p:txBody>
      </p:sp>
      <p:sp>
        <p:nvSpPr>
          <p:cNvPr id="60419" name="TextBox 3"/>
          <p:cNvSpPr txBox="1">
            <a:spLocks noChangeArrowheads="1"/>
          </p:cNvSpPr>
          <p:nvPr/>
        </p:nvSpPr>
        <p:spPr bwMode="auto">
          <a:xfrm>
            <a:off x="1500188" y="2570163"/>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One of the eigenvalues is zero, which is another consequence of singularity. The largest eigenvalue is 34, the magic sum. That is because the vector of all ones is an eigenvector:</a:t>
            </a:r>
            <a:endParaRPr lang="zh-CN" altLang="en-US" sz="2200">
              <a:latin typeface="Gill Sans MT" pitchFamily="34" charset="0"/>
              <a:ea typeface="华文中宋" pitchFamily="2" charset="-122"/>
            </a:endParaRPr>
          </a:p>
        </p:txBody>
      </p:sp>
      <p:sp>
        <p:nvSpPr>
          <p:cNvPr id="5" name="矩形 4"/>
          <p:cNvSpPr/>
          <p:nvPr/>
        </p:nvSpPr>
        <p:spPr>
          <a:xfrm>
            <a:off x="1643063" y="3714750"/>
            <a:ext cx="6715125" cy="100012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421" name="TextBox 5"/>
          <p:cNvSpPr txBox="1">
            <a:spLocks noChangeArrowheads="1"/>
          </p:cNvSpPr>
          <p:nvPr/>
        </p:nvSpPr>
        <p:spPr bwMode="auto">
          <a:xfrm>
            <a:off x="1857375" y="3821113"/>
            <a:ext cx="5786438" cy="769937"/>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v = ones(4,1)</a:t>
            </a:r>
          </a:p>
          <a:p>
            <a:r>
              <a:rPr lang="en-US" altLang="zh-CN" sz="2200">
                <a:solidFill>
                  <a:srgbClr val="0070C0"/>
                </a:solidFill>
                <a:latin typeface="Gill Sans MT" pitchFamily="34" charset="0"/>
                <a:ea typeface="华文中宋" pitchFamily="2" charset="-122"/>
              </a:rPr>
              <a:t>A * v</a:t>
            </a:r>
          </a:p>
        </p:txBody>
      </p:sp>
      <p:sp>
        <p:nvSpPr>
          <p:cNvPr id="60422" name="TextBox 6"/>
          <p:cNvSpPr txBox="1">
            <a:spLocks noChangeArrowheads="1"/>
          </p:cNvSpPr>
          <p:nvPr/>
        </p:nvSpPr>
        <p:spPr bwMode="auto">
          <a:xfrm>
            <a:off x="1500188" y="142875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eigenvalues of the magic square are interesting:</a:t>
            </a:r>
            <a:endParaRPr lang="zh-CN" altLang="en-US" sz="2200">
              <a:latin typeface="Gill Sans MT" pitchFamily="34" charset="0"/>
              <a:ea typeface="华文中宋" pitchFamily="2" charset="-122"/>
            </a:endParaRPr>
          </a:p>
        </p:txBody>
      </p:sp>
      <p:sp>
        <p:nvSpPr>
          <p:cNvPr id="8" name="矩形 7"/>
          <p:cNvSpPr/>
          <p:nvPr/>
        </p:nvSpPr>
        <p:spPr>
          <a:xfrm>
            <a:off x="1643063" y="190182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424" name="TextBox 8"/>
          <p:cNvSpPr txBox="1">
            <a:spLocks noChangeArrowheads="1"/>
          </p:cNvSpPr>
          <p:nvPr/>
        </p:nvSpPr>
        <p:spPr bwMode="auto">
          <a:xfrm>
            <a:off x="1857375" y="2008188"/>
            <a:ext cx="5786438" cy="43180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e = eig(A)</a:t>
            </a:r>
          </a:p>
        </p:txBody>
      </p:sp>
      <p:sp>
        <p:nvSpPr>
          <p:cNvPr id="11" name="灯片编号占位符 10"/>
          <p:cNvSpPr>
            <a:spLocks noGrp="1"/>
          </p:cNvSpPr>
          <p:nvPr>
            <p:ph type="sldNum" sz="quarter" idx="12"/>
          </p:nvPr>
        </p:nvSpPr>
        <p:spPr/>
        <p:txBody>
          <a:bodyPr/>
          <a:lstStyle/>
          <a:p>
            <a:pPr>
              <a:defRPr/>
            </a:pPr>
            <a:fld id="{6BEB4283-C7C4-4458-9D10-43A7CF790B50}" type="slidenum">
              <a:rPr lang="zh-CN" altLang="en-US"/>
              <a:pPr>
                <a:defRPr/>
              </a:pPr>
              <a:t>52</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Linear Algebra</a:t>
            </a:r>
            <a:endParaRPr lang="zh-CN" altLang="en-US" dirty="0">
              <a:solidFill>
                <a:schemeClr val="tx2">
                  <a:satMod val="130000"/>
                </a:schemeClr>
              </a:solidFill>
            </a:endParaRPr>
          </a:p>
        </p:txBody>
      </p:sp>
      <p:sp>
        <p:nvSpPr>
          <p:cNvPr id="61443" name="TextBox 3"/>
          <p:cNvSpPr txBox="1">
            <a:spLocks noChangeArrowheads="1"/>
          </p:cNvSpPr>
          <p:nvPr/>
        </p:nvSpPr>
        <p:spPr bwMode="auto">
          <a:xfrm>
            <a:off x="1500188" y="2582863"/>
            <a:ext cx="7215187" cy="769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result is a </a:t>
            </a:r>
            <a:r>
              <a:rPr lang="en-US" altLang="zh-CN" sz="2200">
                <a:solidFill>
                  <a:srgbClr val="FF0000"/>
                </a:solidFill>
                <a:latin typeface="Gill Sans MT" pitchFamily="34" charset="0"/>
                <a:ea typeface="华文中宋" pitchFamily="2" charset="-122"/>
              </a:rPr>
              <a:t>doubly</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stochastic</a:t>
            </a:r>
            <a:r>
              <a:rPr lang="en-US" altLang="zh-CN" sz="2200">
                <a:latin typeface="Gill Sans MT" pitchFamily="34" charset="0"/>
                <a:ea typeface="华文中宋" pitchFamily="2" charset="-122"/>
              </a:rPr>
              <a:t> matrix whose row and column sums are all 1.</a:t>
            </a:r>
            <a:endParaRPr lang="zh-CN" altLang="en-US" sz="2200">
              <a:latin typeface="Gill Sans MT" pitchFamily="34" charset="0"/>
              <a:ea typeface="华文中宋" pitchFamily="2" charset="-122"/>
            </a:endParaRPr>
          </a:p>
        </p:txBody>
      </p:sp>
      <p:sp>
        <p:nvSpPr>
          <p:cNvPr id="5" name="矩形 4"/>
          <p:cNvSpPr/>
          <p:nvPr/>
        </p:nvSpPr>
        <p:spPr>
          <a:xfrm>
            <a:off x="1643063" y="3357563"/>
            <a:ext cx="6715125" cy="200025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445" name="TextBox 5"/>
          <p:cNvSpPr txBox="1">
            <a:spLocks noChangeArrowheads="1"/>
          </p:cNvSpPr>
          <p:nvPr/>
        </p:nvSpPr>
        <p:spPr bwMode="auto">
          <a:xfrm>
            <a:off x="1857375" y="3463925"/>
            <a:ext cx="5786438" cy="1785938"/>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P =</a:t>
            </a:r>
          </a:p>
          <a:p>
            <a:r>
              <a:rPr lang="en-US" altLang="zh-CN" sz="2200">
                <a:solidFill>
                  <a:srgbClr val="0070C0"/>
                </a:solidFill>
                <a:latin typeface="Gill Sans MT" pitchFamily="34" charset="0"/>
                <a:ea typeface="华文中宋" pitchFamily="2" charset="-122"/>
              </a:rPr>
              <a:t>	0.4706     0.0882     0.0588     0.3824</a:t>
            </a:r>
          </a:p>
          <a:p>
            <a:r>
              <a:rPr lang="en-US" altLang="zh-CN" sz="2200">
                <a:solidFill>
                  <a:srgbClr val="0070C0"/>
                </a:solidFill>
                <a:latin typeface="Gill Sans MT" pitchFamily="34" charset="0"/>
                <a:ea typeface="华文中宋" pitchFamily="2" charset="-122"/>
              </a:rPr>
              <a:t>	0.1471     0.2941     0.3235     0.2353</a:t>
            </a:r>
          </a:p>
          <a:p>
            <a:r>
              <a:rPr lang="en-US" altLang="zh-CN" sz="2200">
                <a:solidFill>
                  <a:srgbClr val="0070C0"/>
                </a:solidFill>
                <a:latin typeface="Gill Sans MT" pitchFamily="34" charset="0"/>
                <a:ea typeface="华文中宋" pitchFamily="2" charset="-122"/>
              </a:rPr>
              <a:t>	0.2647     0.1765     0.2059     0.3529</a:t>
            </a:r>
          </a:p>
          <a:p>
            <a:r>
              <a:rPr lang="en-US" altLang="zh-CN" sz="2200">
                <a:solidFill>
                  <a:srgbClr val="0070C0"/>
                </a:solidFill>
                <a:latin typeface="Gill Sans MT" pitchFamily="34" charset="0"/>
                <a:ea typeface="华文中宋" pitchFamily="2" charset="-122"/>
              </a:rPr>
              <a:t>	0.1176     0.4412     0.4118     0.0294</a:t>
            </a:r>
          </a:p>
        </p:txBody>
      </p:sp>
      <p:sp>
        <p:nvSpPr>
          <p:cNvPr id="61446" name="TextBox 6"/>
          <p:cNvSpPr txBox="1">
            <a:spLocks noChangeArrowheads="1"/>
          </p:cNvSpPr>
          <p:nvPr/>
        </p:nvSpPr>
        <p:spPr bwMode="auto">
          <a:xfrm>
            <a:off x="1500188" y="142875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When a magic square is scaled by its magic sum,</a:t>
            </a:r>
            <a:endParaRPr lang="zh-CN" altLang="en-US" sz="2200">
              <a:latin typeface="Gill Sans MT" pitchFamily="34" charset="0"/>
              <a:ea typeface="华文中宋" pitchFamily="2" charset="-122"/>
            </a:endParaRPr>
          </a:p>
        </p:txBody>
      </p:sp>
      <p:sp>
        <p:nvSpPr>
          <p:cNvPr id="8" name="矩形 7"/>
          <p:cNvSpPr/>
          <p:nvPr/>
        </p:nvSpPr>
        <p:spPr>
          <a:xfrm>
            <a:off x="1643063" y="190182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448" name="TextBox 8"/>
          <p:cNvSpPr txBox="1">
            <a:spLocks noChangeArrowheads="1"/>
          </p:cNvSpPr>
          <p:nvPr/>
        </p:nvSpPr>
        <p:spPr bwMode="auto">
          <a:xfrm>
            <a:off x="1857375" y="2008188"/>
            <a:ext cx="5786438" cy="43180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P = A / 34</a:t>
            </a:r>
          </a:p>
        </p:txBody>
      </p:sp>
      <p:sp>
        <p:nvSpPr>
          <p:cNvPr id="11" name="灯片编号占位符 10"/>
          <p:cNvSpPr>
            <a:spLocks noGrp="1"/>
          </p:cNvSpPr>
          <p:nvPr>
            <p:ph type="sldNum" sz="quarter" idx="12"/>
          </p:nvPr>
        </p:nvSpPr>
        <p:spPr/>
        <p:txBody>
          <a:bodyPr/>
          <a:lstStyle/>
          <a:p>
            <a:pPr>
              <a:defRPr/>
            </a:pPr>
            <a:fld id="{C292573A-E37E-43AD-8D27-D8ADAA5E3138}" type="slidenum">
              <a:rPr lang="zh-CN" altLang="en-US"/>
              <a:pPr>
                <a:defRPr/>
              </a:pPr>
              <a:t>53</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Linear Algebra</a:t>
            </a:r>
            <a:endParaRPr lang="zh-CN" altLang="en-US" dirty="0">
              <a:solidFill>
                <a:schemeClr val="tx2">
                  <a:satMod val="130000"/>
                </a:schemeClr>
              </a:solidFill>
            </a:endParaRPr>
          </a:p>
        </p:txBody>
      </p:sp>
      <p:sp>
        <p:nvSpPr>
          <p:cNvPr id="62467" name="TextBox 3"/>
          <p:cNvSpPr txBox="1">
            <a:spLocks noChangeArrowheads="1"/>
          </p:cNvSpPr>
          <p:nvPr/>
        </p:nvSpPr>
        <p:spPr bwMode="auto">
          <a:xfrm>
            <a:off x="1500188" y="3625850"/>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Finally, the coefficients in the characteristic polynomial can be found by</a:t>
            </a:r>
            <a:endParaRPr lang="zh-CN" altLang="en-US" sz="2200">
              <a:latin typeface="Gill Sans MT" pitchFamily="34" charset="0"/>
              <a:ea typeface="华文中宋" pitchFamily="2" charset="-122"/>
            </a:endParaRPr>
          </a:p>
        </p:txBody>
      </p:sp>
      <p:sp>
        <p:nvSpPr>
          <p:cNvPr id="5" name="矩形 4"/>
          <p:cNvSpPr/>
          <p:nvPr/>
        </p:nvSpPr>
        <p:spPr>
          <a:xfrm>
            <a:off x="1643063" y="4433888"/>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469" name="TextBox 5"/>
          <p:cNvSpPr txBox="1">
            <a:spLocks noChangeArrowheads="1"/>
          </p:cNvSpPr>
          <p:nvPr/>
        </p:nvSpPr>
        <p:spPr bwMode="auto">
          <a:xfrm>
            <a:off x="1857375" y="4540250"/>
            <a:ext cx="5786438" cy="430213"/>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poly(A)</a:t>
            </a:r>
          </a:p>
        </p:txBody>
      </p:sp>
      <p:sp>
        <p:nvSpPr>
          <p:cNvPr id="62470" name="TextBox 6"/>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Such matrices represent the transition probabilities in a Markov process. Repeated powers of the matrix represent repeated steps of the process. For our example, the fifth power</a:t>
            </a:r>
            <a:endParaRPr lang="zh-CN" altLang="en-US" sz="2200">
              <a:latin typeface="Gill Sans MT" pitchFamily="34" charset="0"/>
              <a:ea typeface="华文中宋" pitchFamily="2" charset="-122"/>
            </a:endParaRPr>
          </a:p>
        </p:txBody>
      </p:sp>
      <p:sp>
        <p:nvSpPr>
          <p:cNvPr id="8" name="矩形 7"/>
          <p:cNvSpPr/>
          <p:nvPr/>
        </p:nvSpPr>
        <p:spPr>
          <a:xfrm>
            <a:off x="1643063" y="2897188"/>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472" name="TextBox 8"/>
          <p:cNvSpPr txBox="1">
            <a:spLocks noChangeArrowheads="1"/>
          </p:cNvSpPr>
          <p:nvPr/>
        </p:nvSpPr>
        <p:spPr bwMode="auto">
          <a:xfrm>
            <a:off x="1857375" y="3003550"/>
            <a:ext cx="5786438" cy="431800"/>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P^5</a:t>
            </a:r>
          </a:p>
        </p:txBody>
      </p:sp>
      <p:sp>
        <p:nvSpPr>
          <p:cNvPr id="11" name="灯片编号占位符 10"/>
          <p:cNvSpPr>
            <a:spLocks noGrp="1"/>
          </p:cNvSpPr>
          <p:nvPr>
            <p:ph type="sldNum" sz="quarter" idx="12"/>
          </p:nvPr>
        </p:nvSpPr>
        <p:spPr/>
        <p:txBody>
          <a:bodyPr/>
          <a:lstStyle/>
          <a:p>
            <a:pPr>
              <a:defRPr/>
            </a:pPr>
            <a:fld id="{AD9DE100-1E37-4D9B-8DD6-3A356283BE1E}" type="slidenum">
              <a:rPr lang="zh-CN" altLang="en-US"/>
              <a:pPr>
                <a:defRPr/>
              </a:pPr>
              <a:t>54</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Arrays</a:t>
            </a:r>
            <a:endParaRPr lang="zh-CN" altLang="en-US" dirty="0">
              <a:solidFill>
                <a:schemeClr val="tx2">
                  <a:satMod val="130000"/>
                </a:schemeClr>
              </a:solidFill>
            </a:endParaRPr>
          </a:p>
        </p:txBody>
      </p:sp>
      <p:sp>
        <p:nvSpPr>
          <p:cNvPr id="63491" name="TextBox 3"/>
          <p:cNvSpPr txBox="1">
            <a:spLocks noChangeArrowheads="1"/>
          </p:cNvSpPr>
          <p:nvPr/>
        </p:nvSpPr>
        <p:spPr bwMode="auto">
          <a:xfrm>
            <a:off x="1500188" y="1428750"/>
            <a:ext cx="7215187" cy="2462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When they are taken away from the world of linear algebra, matrices become two-dimensional numeric arrays. Arithmetic operations on arrays are done element by element. This means that addition and subtraction are the same for arrays and matrices, but that multiplicative operations are different. MATLAB uses a dot, or decimal point, as part of the notation for multiplicative array operations.</a:t>
            </a:r>
            <a:endParaRPr lang="zh-CN" altLang="en-US" sz="2200">
              <a:latin typeface="Gill Sans MT" pitchFamily="34" charset="0"/>
              <a:ea typeface="华文中宋" pitchFamily="2" charset="-122"/>
            </a:endParaRPr>
          </a:p>
        </p:txBody>
      </p:sp>
      <p:sp>
        <p:nvSpPr>
          <p:cNvPr id="6" name="灯片编号占位符 5"/>
          <p:cNvSpPr>
            <a:spLocks noGrp="1"/>
          </p:cNvSpPr>
          <p:nvPr>
            <p:ph type="sldNum" sz="quarter" idx="12"/>
          </p:nvPr>
        </p:nvSpPr>
        <p:spPr/>
        <p:txBody>
          <a:bodyPr/>
          <a:lstStyle/>
          <a:p>
            <a:pPr>
              <a:defRPr/>
            </a:pPr>
            <a:fld id="{9944F766-128D-4A2E-994E-7C9D55623470}" type="slidenum">
              <a:rPr lang="zh-CN" altLang="en-US"/>
              <a:pPr>
                <a:defRPr/>
              </a:pPr>
              <a:t>55</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Arrays</a:t>
            </a:r>
            <a:endParaRPr lang="zh-CN" altLang="en-US" dirty="0">
              <a:solidFill>
                <a:schemeClr val="tx2">
                  <a:satMod val="130000"/>
                </a:schemeClr>
              </a:solidFill>
            </a:endParaRPr>
          </a:p>
        </p:txBody>
      </p:sp>
      <p:sp>
        <p:nvSpPr>
          <p:cNvPr id="64515" name="TextBox 3"/>
          <p:cNvSpPr txBox="1">
            <a:spLocks noChangeArrowheads="1"/>
          </p:cNvSpPr>
          <p:nvPr/>
        </p:nvSpPr>
        <p:spPr bwMode="auto">
          <a:xfrm>
            <a:off x="1500188" y="4641850"/>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the Dürer magic square is multiplied by itself with array multiplication</a:t>
            </a:r>
            <a:endParaRPr lang="zh-CN" altLang="en-US" sz="2200">
              <a:latin typeface="Gill Sans MT" pitchFamily="34" charset="0"/>
              <a:ea typeface="华文中宋" pitchFamily="2" charset="-122"/>
            </a:endParaRPr>
          </a:p>
        </p:txBody>
      </p:sp>
      <p:sp>
        <p:nvSpPr>
          <p:cNvPr id="5" name="矩形 4"/>
          <p:cNvSpPr/>
          <p:nvPr/>
        </p:nvSpPr>
        <p:spPr>
          <a:xfrm>
            <a:off x="1643063" y="1901825"/>
            <a:ext cx="6715125" cy="26701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517" name="TextBox 5"/>
          <p:cNvSpPr txBox="1">
            <a:spLocks noChangeArrowheads="1"/>
          </p:cNvSpPr>
          <p:nvPr/>
        </p:nvSpPr>
        <p:spPr bwMode="auto">
          <a:xfrm>
            <a:off x="1857375" y="2008188"/>
            <a:ext cx="5786438" cy="2462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 	Addition</a:t>
            </a:r>
          </a:p>
          <a:p>
            <a:r>
              <a:rPr lang="en-US" altLang="zh-CN" sz="2200">
                <a:solidFill>
                  <a:srgbClr val="0070C0"/>
                </a:solidFill>
                <a:latin typeface="Gill Sans MT" pitchFamily="34" charset="0"/>
                <a:ea typeface="华文中宋" pitchFamily="2" charset="-122"/>
              </a:rPr>
              <a:t>- 	Subtraction</a:t>
            </a:r>
          </a:p>
          <a:p>
            <a:r>
              <a:rPr lang="en-US" altLang="zh-CN" sz="2200">
                <a:solidFill>
                  <a:srgbClr val="0070C0"/>
                </a:solidFill>
                <a:latin typeface="Gill Sans MT" pitchFamily="34" charset="0"/>
                <a:ea typeface="华文中宋" pitchFamily="2" charset="-122"/>
              </a:rPr>
              <a:t>.* 	Element-by-element multiplication</a:t>
            </a:r>
          </a:p>
          <a:p>
            <a:r>
              <a:rPr lang="en-US" altLang="zh-CN" sz="2200">
                <a:solidFill>
                  <a:srgbClr val="0070C0"/>
                </a:solidFill>
                <a:latin typeface="Gill Sans MT" pitchFamily="34" charset="0"/>
                <a:ea typeface="华文中宋" pitchFamily="2" charset="-122"/>
              </a:rPr>
              <a:t>./ 	Element-by-element division</a:t>
            </a:r>
          </a:p>
          <a:p>
            <a:r>
              <a:rPr lang="en-US" altLang="zh-CN" sz="2200">
                <a:solidFill>
                  <a:srgbClr val="0070C0"/>
                </a:solidFill>
                <a:latin typeface="Gill Sans MT" pitchFamily="34" charset="0"/>
                <a:ea typeface="华文中宋" pitchFamily="2" charset="-122"/>
              </a:rPr>
              <a:t>.\ 	Element-by-element left division</a:t>
            </a:r>
          </a:p>
          <a:p>
            <a:r>
              <a:rPr lang="en-US" altLang="zh-CN" sz="2200">
                <a:solidFill>
                  <a:srgbClr val="0070C0"/>
                </a:solidFill>
                <a:latin typeface="Gill Sans MT" pitchFamily="34" charset="0"/>
                <a:ea typeface="华文中宋" pitchFamily="2" charset="-122"/>
              </a:rPr>
              <a:t>.^ 	Element-by-element power</a:t>
            </a:r>
          </a:p>
          <a:p>
            <a:r>
              <a:rPr lang="en-US" altLang="zh-CN" sz="2200">
                <a:solidFill>
                  <a:srgbClr val="0070C0"/>
                </a:solidFill>
                <a:latin typeface="Gill Sans MT" pitchFamily="34" charset="0"/>
                <a:ea typeface="华文中宋" pitchFamily="2" charset="-122"/>
              </a:rPr>
              <a:t>.' 	Unconjugated array transpose</a:t>
            </a:r>
          </a:p>
        </p:txBody>
      </p:sp>
      <p:sp>
        <p:nvSpPr>
          <p:cNvPr id="64518" name="TextBox 6"/>
          <p:cNvSpPr txBox="1">
            <a:spLocks noChangeArrowheads="1"/>
          </p:cNvSpPr>
          <p:nvPr/>
        </p:nvSpPr>
        <p:spPr bwMode="auto">
          <a:xfrm>
            <a:off x="1500188" y="142875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 list of operators includes</a:t>
            </a:r>
            <a:endParaRPr lang="zh-CN" altLang="en-US" sz="2200">
              <a:latin typeface="Gill Sans MT" pitchFamily="34" charset="0"/>
              <a:ea typeface="华文中宋" pitchFamily="2" charset="-122"/>
            </a:endParaRPr>
          </a:p>
        </p:txBody>
      </p:sp>
      <p:sp>
        <p:nvSpPr>
          <p:cNvPr id="8" name="矩形 7"/>
          <p:cNvSpPr/>
          <p:nvPr/>
        </p:nvSpPr>
        <p:spPr>
          <a:xfrm>
            <a:off x="1643063" y="542925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520" name="TextBox 8"/>
          <p:cNvSpPr txBox="1">
            <a:spLocks noChangeArrowheads="1"/>
          </p:cNvSpPr>
          <p:nvPr/>
        </p:nvSpPr>
        <p:spPr bwMode="auto">
          <a:xfrm>
            <a:off x="1857375" y="5535613"/>
            <a:ext cx="5786438" cy="430212"/>
          </a:xfrm>
          <a:prstGeom prst="rect">
            <a:avLst/>
          </a:prstGeom>
          <a:noFill/>
          <a:ln w="9525">
            <a:noFill/>
            <a:miter lim="800000"/>
            <a:headEnd/>
            <a:tailEnd/>
          </a:ln>
        </p:spPr>
        <p:txBody>
          <a:bodyPr>
            <a:spAutoFit/>
          </a:bodyPr>
          <a:lstStyle/>
          <a:p>
            <a:r>
              <a:rPr lang="en-US" altLang="zh-CN" sz="2200">
                <a:solidFill>
                  <a:srgbClr val="0070C0"/>
                </a:solidFill>
                <a:latin typeface="Gill Sans MT" pitchFamily="34" charset="0"/>
                <a:ea typeface="华文中宋" pitchFamily="2" charset="-122"/>
              </a:rPr>
              <a:t>A .* A</a:t>
            </a:r>
          </a:p>
        </p:txBody>
      </p:sp>
      <p:sp>
        <p:nvSpPr>
          <p:cNvPr id="11" name="灯片编号占位符 10"/>
          <p:cNvSpPr>
            <a:spLocks noGrp="1"/>
          </p:cNvSpPr>
          <p:nvPr>
            <p:ph type="sldNum" sz="quarter" idx="12"/>
          </p:nvPr>
        </p:nvSpPr>
        <p:spPr/>
        <p:txBody>
          <a:bodyPr/>
          <a:lstStyle/>
          <a:p>
            <a:pPr>
              <a:defRPr/>
            </a:pPr>
            <a:fld id="{682F2D7A-95C5-416C-A734-68BC5C865886}" type="slidenum">
              <a:rPr lang="zh-CN" altLang="en-US"/>
              <a:pPr>
                <a:defRPr/>
              </a:pPr>
              <a:t>56</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Building Tables</a:t>
            </a:r>
            <a:endParaRPr lang="zh-CN" altLang="en-US" dirty="0">
              <a:solidFill>
                <a:schemeClr val="tx2">
                  <a:satMod val="130000"/>
                </a:schemeClr>
              </a:solidFill>
            </a:endParaRPr>
          </a:p>
        </p:txBody>
      </p:sp>
      <p:sp>
        <p:nvSpPr>
          <p:cNvPr id="65539" name="TextBox 3"/>
          <p:cNvSpPr txBox="1">
            <a:spLocks noChangeArrowheads="1"/>
          </p:cNvSpPr>
          <p:nvPr/>
        </p:nvSpPr>
        <p:spPr bwMode="auto">
          <a:xfrm>
            <a:off x="1500188" y="4357688"/>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builds a table of squares and powers of 2.</a:t>
            </a:r>
            <a:endParaRPr lang="zh-CN" altLang="en-US" sz="2200">
              <a:latin typeface="Gill Sans MT" pitchFamily="34" charset="0"/>
              <a:ea typeface="华文中宋" pitchFamily="2" charset="-122"/>
            </a:endParaRPr>
          </a:p>
        </p:txBody>
      </p:sp>
      <p:sp>
        <p:nvSpPr>
          <p:cNvPr id="5" name="矩形 4"/>
          <p:cNvSpPr/>
          <p:nvPr/>
        </p:nvSpPr>
        <p:spPr>
          <a:xfrm>
            <a:off x="1643063" y="2155825"/>
            <a:ext cx="6715125" cy="98742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541" name="TextBox 5"/>
          <p:cNvSpPr txBox="1">
            <a:spLocks noChangeArrowheads="1"/>
          </p:cNvSpPr>
          <p:nvPr/>
        </p:nvSpPr>
        <p:spPr bwMode="auto">
          <a:xfrm>
            <a:off x="1857375" y="2422049"/>
            <a:ext cx="5786438" cy="430887"/>
          </a:xfrm>
          <a:prstGeom prst="rect">
            <a:avLst/>
          </a:prstGeom>
          <a:noFill/>
          <a:ln w="9525">
            <a:noFill/>
            <a:miter lim="800000"/>
            <a:headEnd/>
            <a:tailEnd/>
          </a:ln>
        </p:spPr>
        <p:txBody>
          <a:bodyPr>
            <a:spAutoFit/>
          </a:bodyPr>
          <a:lstStyle/>
          <a:p>
            <a:r>
              <a:rPr lang="en-US" altLang="zh-CN" sz="2200" dirty="0" smtClean="0">
                <a:solidFill>
                  <a:srgbClr val="0070C0"/>
                </a:solidFill>
                <a:latin typeface="Gill Sans MT" pitchFamily="34" charset="0"/>
                <a:ea typeface="华文中宋" pitchFamily="2" charset="-122"/>
              </a:rPr>
              <a:t>n </a:t>
            </a:r>
            <a:r>
              <a:rPr lang="en-US" altLang="zh-CN" sz="2200" dirty="0">
                <a:solidFill>
                  <a:srgbClr val="0070C0"/>
                </a:solidFill>
                <a:latin typeface="Gill Sans MT" pitchFamily="34" charset="0"/>
                <a:ea typeface="华文中宋" pitchFamily="2" charset="-122"/>
              </a:rPr>
              <a:t>= (0:9)’</a:t>
            </a:r>
          </a:p>
        </p:txBody>
      </p:sp>
      <p:sp>
        <p:nvSpPr>
          <p:cNvPr id="65542"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Array operations are useful for building tables. Suppose </a:t>
            </a:r>
            <a:r>
              <a:rPr lang="en-US" altLang="zh-CN" sz="2200" b="1">
                <a:latin typeface="Gill Sans MT" pitchFamily="34" charset="0"/>
                <a:ea typeface="华文中宋" pitchFamily="2" charset="-122"/>
              </a:rPr>
              <a:t>n</a:t>
            </a:r>
            <a:r>
              <a:rPr lang="en-US" altLang="zh-CN" sz="2200">
                <a:latin typeface="Gill Sans MT" pitchFamily="34" charset="0"/>
                <a:ea typeface="华文中宋" pitchFamily="2" charset="-122"/>
              </a:rPr>
              <a:t> is the column vector</a:t>
            </a:r>
            <a:endParaRPr lang="zh-CN" altLang="en-US" sz="2200">
              <a:latin typeface="Gill Sans MT" pitchFamily="34" charset="0"/>
              <a:ea typeface="华文中宋" pitchFamily="2" charset="-122"/>
            </a:endParaRPr>
          </a:p>
        </p:txBody>
      </p:sp>
      <p:sp>
        <p:nvSpPr>
          <p:cNvPr id="8" name="矩形 7"/>
          <p:cNvSpPr/>
          <p:nvPr/>
        </p:nvSpPr>
        <p:spPr>
          <a:xfrm>
            <a:off x="1643063" y="3643313"/>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544" name="TextBox 8"/>
          <p:cNvSpPr txBox="1">
            <a:spLocks noChangeArrowheads="1"/>
          </p:cNvSpPr>
          <p:nvPr/>
        </p:nvSpPr>
        <p:spPr bwMode="auto">
          <a:xfrm>
            <a:off x="1857375" y="3749675"/>
            <a:ext cx="5786438" cy="430213"/>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pows = [n n.^2 2.^n]</a:t>
            </a:r>
            <a:endParaRPr lang="en-US" altLang="zh-CN" sz="2200">
              <a:solidFill>
                <a:srgbClr val="0070C0"/>
              </a:solidFill>
              <a:latin typeface="Gill Sans MT" pitchFamily="34" charset="0"/>
              <a:ea typeface="华文中宋" pitchFamily="2" charset="-122"/>
            </a:endParaRPr>
          </a:p>
        </p:txBody>
      </p:sp>
      <p:sp>
        <p:nvSpPr>
          <p:cNvPr id="65545" name="TextBox 9"/>
          <p:cNvSpPr txBox="1">
            <a:spLocks noChangeArrowheads="1"/>
          </p:cNvSpPr>
          <p:nvPr/>
        </p:nvSpPr>
        <p:spPr bwMode="auto">
          <a:xfrm>
            <a:off x="1500188" y="3230563"/>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Then</a:t>
            </a:r>
            <a:endParaRPr lang="zh-CN" altLang="en-US" sz="2200">
              <a:latin typeface="Gill Sans MT" pitchFamily="34" charset="0"/>
              <a:ea typeface="华文中宋" pitchFamily="2" charset="-122"/>
            </a:endParaRPr>
          </a:p>
        </p:txBody>
      </p:sp>
      <p:sp>
        <p:nvSpPr>
          <p:cNvPr id="12" name="灯片编号占位符 11"/>
          <p:cNvSpPr>
            <a:spLocks noGrp="1"/>
          </p:cNvSpPr>
          <p:nvPr>
            <p:ph type="sldNum" sz="quarter" idx="12"/>
          </p:nvPr>
        </p:nvSpPr>
        <p:spPr/>
        <p:txBody>
          <a:bodyPr/>
          <a:lstStyle/>
          <a:p>
            <a:pPr>
              <a:defRPr/>
            </a:pPr>
            <a:fld id="{70826EC8-2481-4827-89D7-CDCD87F6B46C}" type="slidenum">
              <a:rPr lang="zh-CN" altLang="en-US"/>
              <a:pPr>
                <a:defRPr/>
              </a:pPr>
              <a:t>57</a:t>
            </a:fld>
            <a:endParaRPr lang="zh-CN" altLang="en-US"/>
          </a:p>
        </p:txBody>
      </p:sp>
      <p:sp>
        <p:nvSpPr>
          <p:cNvPr id="13" name="页脚占位符 12"/>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Scalar Expansion</a:t>
            </a:r>
            <a:endParaRPr lang="zh-CN" altLang="en-US" dirty="0">
              <a:solidFill>
                <a:schemeClr val="tx2">
                  <a:satMod val="130000"/>
                </a:schemeClr>
              </a:solidFill>
            </a:endParaRPr>
          </a:p>
        </p:txBody>
      </p:sp>
      <p:sp>
        <p:nvSpPr>
          <p:cNvPr id="66563" name="TextBox 3"/>
          <p:cNvSpPr txBox="1">
            <a:spLocks noChangeArrowheads="1"/>
          </p:cNvSpPr>
          <p:nvPr/>
        </p:nvSpPr>
        <p:spPr bwMode="auto">
          <a:xfrm>
            <a:off x="1500188" y="3554413"/>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forms a matrix whose column sums are zero:</a:t>
            </a:r>
            <a:endParaRPr lang="zh-CN" altLang="en-US" sz="2200">
              <a:latin typeface="Gill Sans MT" pitchFamily="34" charset="0"/>
              <a:ea typeface="华文中宋" pitchFamily="2" charset="-122"/>
            </a:endParaRPr>
          </a:p>
        </p:txBody>
      </p:sp>
      <p:sp>
        <p:nvSpPr>
          <p:cNvPr id="5" name="矩形 4"/>
          <p:cNvSpPr/>
          <p:nvPr/>
        </p:nvSpPr>
        <p:spPr>
          <a:xfrm>
            <a:off x="1643063" y="4000500"/>
            <a:ext cx="6715125" cy="24288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565" name="TextBox 5"/>
          <p:cNvSpPr txBox="1">
            <a:spLocks noChangeArrowheads="1"/>
          </p:cNvSpPr>
          <p:nvPr/>
        </p:nvSpPr>
        <p:spPr bwMode="auto">
          <a:xfrm>
            <a:off x="1857375" y="4106863"/>
            <a:ext cx="5786438" cy="2308225"/>
          </a:xfrm>
          <a:prstGeom prst="rect">
            <a:avLst/>
          </a:prstGeom>
          <a:noFill/>
          <a:ln w="9525">
            <a:noFill/>
            <a:miter lim="800000"/>
            <a:headEnd/>
            <a:tailEnd/>
          </a:ln>
        </p:spPr>
        <p:txBody>
          <a:bodyPr>
            <a:spAutoFit/>
          </a:bodyPr>
          <a:lstStyle/>
          <a:p>
            <a:r>
              <a:rPr lang="fr-FR" altLang="zh-CN">
                <a:solidFill>
                  <a:srgbClr val="0070C0"/>
                </a:solidFill>
                <a:latin typeface="Gill Sans MT" pitchFamily="34" charset="0"/>
                <a:ea typeface="华文中宋" pitchFamily="2" charset="-122"/>
              </a:rPr>
              <a:t>B =</a:t>
            </a:r>
          </a:p>
          <a:p>
            <a:r>
              <a:rPr lang="fr-FR" altLang="zh-CN">
                <a:solidFill>
                  <a:srgbClr val="0070C0"/>
                </a:solidFill>
                <a:latin typeface="Gill Sans MT" pitchFamily="34" charset="0"/>
                <a:ea typeface="华文中宋" pitchFamily="2" charset="-122"/>
              </a:rPr>
              <a:t>	7.5 	-5.5 	-6.5 	4.5</a:t>
            </a:r>
          </a:p>
          <a:p>
            <a:r>
              <a:rPr lang="fr-FR" altLang="zh-CN">
                <a:solidFill>
                  <a:srgbClr val="0070C0"/>
                </a:solidFill>
                <a:latin typeface="Gill Sans MT" pitchFamily="34" charset="0"/>
                <a:ea typeface="华文中宋" pitchFamily="2" charset="-122"/>
              </a:rPr>
              <a:t>	-3.5 	1.5 	2.5 	-0.5</a:t>
            </a:r>
          </a:p>
          <a:p>
            <a:r>
              <a:rPr lang="fr-FR" altLang="zh-CN">
                <a:solidFill>
                  <a:srgbClr val="0070C0"/>
                </a:solidFill>
                <a:latin typeface="Gill Sans MT" pitchFamily="34" charset="0"/>
                <a:ea typeface="华文中宋" pitchFamily="2" charset="-122"/>
              </a:rPr>
              <a:t>	0.5 	-2.5 	-1.5 	3.5</a:t>
            </a:r>
          </a:p>
          <a:p>
            <a:r>
              <a:rPr lang="fr-FR" altLang="zh-CN">
                <a:solidFill>
                  <a:srgbClr val="0070C0"/>
                </a:solidFill>
                <a:latin typeface="Gill Sans MT" pitchFamily="34" charset="0"/>
                <a:ea typeface="华文中宋" pitchFamily="2" charset="-122"/>
              </a:rPr>
              <a:t>	-4.5 	6.5 	5.5 	-7.5</a:t>
            </a:r>
          </a:p>
          <a:p>
            <a:r>
              <a:rPr lang="fr-FR" altLang="zh-CN">
                <a:solidFill>
                  <a:srgbClr val="0070C0"/>
                </a:solidFill>
                <a:latin typeface="Gill Sans MT" pitchFamily="34" charset="0"/>
                <a:ea typeface="华文中宋" pitchFamily="2" charset="-122"/>
              </a:rPr>
              <a:t>sum(B)</a:t>
            </a:r>
          </a:p>
          <a:p>
            <a:r>
              <a:rPr lang="fr-FR" altLang="zh-CN">
                <a:solidFill>
                  <a:srgbClr val="0070C0"/>
                </a:solidFill>
                <a:latin typeface="Gill Sans MT" pitchFamily="34" charset="0"/>
                <a:ea typeface="华文中宋" pitchFamily="2" charset="-122"/>
              </a:rPr>
              <a:t>ans =</a:t>
            </a:r>
          </a:p>
          <a:p>
            <a:r>
              <a:rPr lang="fr-FR" altLang="zh-CN">
                <a:solidFill>
                  <a:srgbClr val="0070C0"/>
                </a:solidFill>
                <a:latin typeface="Gill Sans MT" pitchFamily="34" charset="0"/>
                <a:ea typeface="华文中宋" pitchFamily="2" charset="-122"/>
              </a:rPr>
              <a:t>	0 	0 	0 	0</a:t>
            </a:r>
            <a:endParaRPr lang="en-US" altLang="zh-CN">
              <a:solidFill>
                <a:srgbClr val="0070C0"/>
              </a:solidFill>
              <a:latin typeface="Gill Sans MT" pitchFamily="34" charset="0"/>
              <a:ea typeface="华文中宋" pitchFamily="2" charset="-122"/>
            </a:endParaRPr>
          </a:p>
        </p:txBody>
      </p:sp>
      <p:sp>
        <p:nvSpPr>
          <p:cNvPr id="66566" name="TextBox 6"/>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Matrices and scalars can be combined in several different ways. For example, a scalar is subtracted from a matrix by subtracting it from each element. The average value of the elements in our magic square is 8.5, so</a:t>
            </a:r>
            <a:endParaRPr lang="zh-CN" altLang="en-US" sz="2200">
              <a:latin typeface="Gill Sans MT" pitchFamily="34" charset="0"/>
              <a:ea typeface="华文中宋" pitchFamily="2" charset="-122"/>
            </a:endParaRPr>
          </a:p>
        </p:txBody>
      </p:sp>
      <p:sp>
        <p:nvSpPr>
          <p:cNvPr id="8" name="矩形 7"/>
          <p:cNvSpPr/>
          <p:nvPr/>
        </p:nvSpPr>
        <p:spPr>
          <a:xfrm>
            <a:off x="1643063" y="2857500"/>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568" name="TextBox 8"/>
          <p:cNvSpPr txBox="1">
            <a:spLocks noChangeArrowheads="1"/>
          </p:cNvSpPr>
          <p:nvPr/>
        </p:nvSpPr>
        <p:spPr bwMode="auto">
          <a:xfrm>
            <a:off x="1857375" y="2963863"/>
            <a:ext cx="5786438" cy="430212"/>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B = A – 8.5</a:t>
            </a:r>
            <a:endParaRPr lang="en-US" altLang="zh-CN" sz="2200">
              <a:solidFill>
                <a:srgbClr val="0070C0"/>
              </a:solidFill>
              <a:latin typeface="Gill Sans MT" pitchFamily="34" charset="0"/>
              <a:ea typeface="华文中宋" pitchFamily="2" charset="-122"/>
            </a:endParaRPr>
          </a:p>
        </p:txBody>
      </p:sp>
      <p:sp>
        <p:nvSpPr>
          <p:cNvPr id="11" name="灯片编号占位符 10"/>
          <p:cNvSpPr>
            <a:spLocks noGrp="1"/>
          </p:cNvSpPr>
          <p:nvPr>
            <p:ph type="sldNum" sz="quarter" idx="12"/>
          </p:nvPr>
        </p:nvSpPr>
        <p:spPr/>
        <p:txBody>
          <a:bodyPr/>
          <a:lstStyle/>
          <a:p>
            <a:pPr>
              <a:defRPr/>
            </a:pPr>
            <a:fld id="{DD7D1E17-5A61-4B58-B553-54B4F134FCB1}" type="slidenum">
              <a:rPr lang="zh-CN" altLang="en-US"/>
              <a:pPr>
                <a:defRPr/>
              </a:pPr>
              <a:t>58</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Scalar Expansion</a:t>
            </a:r>
            <a:endParaRPr lang="zh-CN" altLang="en-US" dirty="0">
              <a:solidFill>
                <a:schemeClr val="tx2">
                  <a:satMod val="130000"/>
                </a:schemeClr>
              </a:solidFill>
            </a:endParaRPr>
          </a:p>
        </p:txBody>
      </p:sp>
      <p:sp>
        <p:nvSpPr>
          <p:cNvPr id="67587" name="TextBox 3"/>
          <p:cNvSpPr txBox="1">
            <a:spLocks noChangeArrowheads="1"/>
          </p:cNvSpPr>
          <p:nvPr/>
        </p:nvSpPr>
        <p:spPr bwMode="auto">
          <a:xfrm>
            <a:off x="1500188" y="285750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zeroes out a portion of B:</a:t>
            </a:r>
            <a:endParaRPr lang="zh-CN" altLang="en-US" sz="2200">
              <a:latin typeface="Gill Sans MT" pitchFamily="34" charset="0"/>
              <a:ea typeface="华文中宋" pitchFamily="2" charset="-122"/>
            </a:endParaRPr>
          </a:p>
        </p:txBody>
      </p:sp>
      <p:sp>
        <p:nvSpPr>
          <p:cNvPr id="5" name="矩形 4"/>
          <p:cNvSpPr/>
          <p:nvPr/>
        </p:nvSpPr>
        <p:spPr>
          <a:xfrm>
            <a:off x="1643063" y="3303588"/>
            <a:ext cx="6715125" cy="205422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589" name="TextBox 5"/>
          <p:cNvSpPr txBox="1">
            <a:spLocks noChangeArrowheads="1"/>
          </p:cNvSpPr>
          <p:nvPr/>
        </p:nvSpPr>
        <p:spPr bwMode="auto">
          <a:xfrm>
            <a:off x="1857375" y="3409950"/>
            <a:ext cx="5786438" cy="1785938"/>
          </a:xfrm>
          <a:prstGeom prst="rect">
            <a:avLst/>
          </a:prstGeom>
          <a:noFill/>
          <a:ln w="9525">
            <a:noFill/>
            <a:miter lim="800000"/>
            <a:headEnd/>
            <a:tailEnd/>
          </a:ln>
        </p:spPr>
        <p:txBody>
          <a:bodyPr>
            <a:spAutoFit/>
          </a:bodyPr>
          <a:lstStyle/>
          <a:p>
            <a:r>
              <a:rPr lang="pl-PL" altLang="zh-CN" sz="2200">
                <a:solidFill>
                  <a:srgbClr val="0070C0"/>
                </a:solidFill>
                <a:latin typeface="Gill Sans MT" pitchFamily="34" charset="0"/>
                <a:ea typeface="华文中宋" pitchFamily="2" charset="-122"/>
              </a:rPr>
              <a:t>B =</a:t>
            </a:r>
          </a:p>
          <a:p>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7.5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0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0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4.5</a:t>
            </a:r>
          </a:p>
          <a:p>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-3.5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0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0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-0.5</a:t>
            </a:r>
          </a:p>
          <a:p>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0.5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-2.5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-1.5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3.5</a:t>
            </a:r>
          </a:p>
          <a:p>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-4.5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6.5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5.5 </a:t>
            </a:r>
            <a:r>
              <a:rPr lang="en-US" altLang="zh-CN" sz="2200">
                <a:solidFill>
                  <a:srgbClr val="0070C0"/>
                </a:solidFill>
                <a:latin typeface="Gill Sans MT" pitchFamily="34" charset="0"/>
                <a:ea typeface="华文中宋" pitchFamily="2" charset="-122"/>
              </a:rPr>
              <a:t>	</a:t>
            </a:r>
            <a:r>
              <a:rPr lang="pl-PL" altLang="zh-CN" sz="2200">
                <a:solidFill>
                  <a:srgbClr val="0070C0"/>
                </a:solidFill>
                <a:latin typeface="Gill Sans MT" pitchFamily="34" charset="0"/>
                <a:ea typeface="华文中宋" pitchFamily="2" charset="-122"/>
              </a:rPr>
              <a:t>-7.5</a:t>
            </a:r>
            <a:endParaRPr lang="en-US" altLang="zh-CN" sz="2200">
              <a:solidFill>
                <a:srgbClr val="0070C0"/>
              </a:solidFill>
              <a:latin typeface="Gill Sans MT" pitchFamily="34" charset="0"/>
              <a:ea typeface="华文中宋" pitchFamily="2" charset="-122"/>
            </a:endParaRPr>
          </a:p>
        </p:txBody>
      </p:sp>
      <p:sp>
        <p:nvSpPr>
          <p:cNvPr id="67590" name="TextBox 6"/>
          <p:cNvSpPr txBox="1">
            <a:spLocks noChangeArrowheads="1"/>
          </p:cNvSpPr>
          <p:nvPr/>
        </p:nvSpPr>
        <p:spPr bwMode="auto">
          <a:xfrm>
            <a:off x="1500188" y="1428750"/>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With scalar expansion, MATLAB assigns a specified scalar to all indices in a range. For example,</a:t>
            </a:r>
            <a:endParaRPr lang="zh-CN" altLang="en-US" sz="2200">
              <a:latin typeface="Gill Sans MT" pitchFamily="34" charset="0"/>
              <a:ea typeface="华文中宋" pitchFamily="2" charset="-122"/>
            </a:endParaRPr>
          </a:p>
        </p:txBody>
      </p:sp>
      <p:sp>
        <p:nvSpPr>
          <p:cNvPr id="8" name="矩形 7"/>
          <p:cNvSpPr/>
          <p:nvPr/>
        </p:nvSpPr>
        <p:spPr>
          <a:xfrm>
            <a:off x="1643063" y="2214563"/>
            <a:ext cx="6715125" cy="642937"/>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592" name="TextBox 8"/>
          <p:cNvSpPr txBox="1">
            <a:spLocks noChangeArrowheads="1"/>
          </p:cNvSpPr>
          <p:nvPr/>
        </p:nvSpPr>
        <p:spPr bwMode="auto">
          <a:xfrm>
            <a:off x="1857375" y="2320925"/>
            <a:ext cx="5786438" cy="430213"/>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B(1:2,2:3) = 0</a:t>
            </a:r>
            <a:endParaRPr lang="en-US" altLang="zh-CN" sz="2200">
              <a:solidFill>
                <a:srgbClr val="0070C0"/>
              </a:solidFill>
              <a:latin typeface="Gill Sans MT" pitchFamily="34" charset="0"/>
              <a:ea typeface="华文中宋" pitchFamily="2" charset="-122"/>
            </a:endParaRPr>
          </a:p>
        </p:txBody>
      </p:sp>
      <p:sp>
        <p:nvSpPr>
          <p:cNvPr id="11" name="灯片编号占位符 10"/>
          <p:cNvSpPr>
            <a:spLocks noGrp="1"/>
          </p:cNvSpPr>
          <p:nvPr>
            <p:ph type="sldNum" sz="quarter" idx="12"/>
          </p:nvPr>
        </p:nvSpPr>
        <p:spPr/>
        <p:txBody>
          <a:bodyPr/>
          <a:lstStyle/>
          <a:p>
            <a:pPr>
              <a:defRPr/>
            </a:pPr>
            <a:fld id="{144A0C80-F094-43CC-95E8-55B0B919FDD6}" type="slidenum">
              <a:rPr lang="zh-CN" altLang="en-US"/>
              <a:pPr>
                <a:defRPr/>
              </a:pPr>
              <a:t>59</a:t>
            </a:fld>
            <a:endParaRPr lang="zh-CN" altLang="en-US"/>
          </a:p>
        </p:txBody>
      </p:sp>
      <p:sp>
        <p:nvSpPr>
          <p:cNvPr id="12" name="页脚占位符 11"/>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smtClean="0">
                <a:solidFill>
                  <a:schemeClr val="tx2">
                    <a:satMod val="130000"/>
                  </a:schemeClr>
                </a:solidFill>
              </a:rPr>
              <a:t>The MATLAB</a:t>
            </a:r>
            <a:r>
              <a:rPr lang="en-US" altLang="zh-CN" baseline="30000" dirty="0" smtClean="0">
                <a:solidFill>
                  <a:schemeClr val="tx2">
                    <a:satMod val="130000"/>
                  </a:schemeClr>
                </a:solidFill>
              </a:rPr>
              <a:t>®</a:t>
            </a:r>
            <a:r>
              <a:rPr lang="en-US" altLang="zh-CN" dirty="0" smtClean="0">
                <a:solidFill>
                  <a:schemeClr val="tx2">
                    <a:satMod val="130000"/>
                  </a:schemeClr>
                </a:solidFill>
              </a:rPr>
              <a:t> System</a:t>
            </a:r>
            <a:endParaRPr lang="zh-CN" altLang="en-US" dirty="0">
              <a:solidFill>
                <a:schemeClr val="tx2">
                  <a:satMod val="130000"/>
                </a:schemeClr>
              </a:solidFill>
            </a:endParaRPr>
          </a:p>
        </p:txBody>
      </p:sp>
      <p:sp>
        <p:nvSpPr>
          <p:cNvPr id="13315" name="内容占位符 5"/>
          <p:cNvSpPr>
            <a:spLocks noGrp="1"/>
          </p:cNvSpPr>
          <p:nvPr>
            <p:ph idx="1"/>
          </p:nvPr>
        </p:nvSpPr>
        <p:spPr>
          <a:xfrm>
            <a:off x="1435100" y="2500313"/>
            <a:ext cx="7499350" cy="3748087"/>
          </a:xfrm>
        </p:spPr>
        <p:txBody>
          <a:bodyPr/>
          <a:lstStyle/>
          <a:p>
            <a:r>
              <a:rPr lang="en-US" altLang="zh-CN" sz="2200" smtClean="0"/>
              <a:t>Desktop Tools and Development Environment</a:t>
            </a:r>
          </a:p>
          <a:p>
            <a:r>
              <a:rPr lang="en-US" altLang="zh-CN" sz="2200" smtClean="0"/>
              <a:t>Mathematical Function Library</a:t>
            </a:r>
          </a:p>
          <a:p>
            <a:r>
              <a:rPr lang="en-US" altLang="zh-CN" sz="2200" smtClean="0"/>
              <a:t>The Language</a:t>
            </a:r>
          </a:p>
          <a:p>
            <a:r>
              <a:rPr lang="en-US" altLang="zh-CN" sz="2200" smtClean="0"/>
              <a:t>Graphics</a:t>
            </a:r>
          </a:p>
          <a:p>
            <a:r>
              <a:rPr lang="en-US" altLang="zh-CN" sz="2200" smtClean="0"/>
              <a:t>External Interfaces</a:t>
            </a:r>
            <a:endParaRPr lang="zh-CN" altLang="en-US" sz="2200" smtClean="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BDCA840F-A449-4888-85FD-64B6C488C6F7}" type="slidenum">
              <a:rPr lang="zh-CN" altLang="en-US"/>
              <a:pPr>
                <a:defRPr/>
              </a:pPr>
              <a:t>6</a:t>
            </a:fld>
            <a:endParaRPr lang="zh-CN" altLang="en-US"/>
          </a:p>
        </p:txBody>
      </p:sp>
      <p:sp>
        <p:nvSpPr>
          <p:cNvPr id="13318" name="TextBox 4"/>
          <p:cNvSpPr txBox="1">
            <a:spLocks noChangeArrowheads="1"/>
          </p:cNvSpPr>
          <p:nvPr/>
        </p:nvSpPr>
        <p:spPr bwMode="auto">
          <a:xfrm>
            <a:off x="1500188" y="185737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MATLAB system consists of these main parts:</a:t>
            </a:r>
            <a:endParaRPr lang="zh-CN" altLang="en-US" sz="2200">
              <a:latin typeface="Gill Sans MT" pitchFamily="34" charset="0"/>
              <a:ea typeface="华文中宋"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Logical Subscripting</a:t>
            </a:r>
            <a:endParaRPr lang="zh-CN" altLang="en-US" dirty="0">
              <a:solidFill>
                <a:schemeClr val="tx2">
                  <a:satMod val="130000"/>
                </a:schemeClr>
              </a:solidFill>
            </a:endParaRPr>
          </a:p>
        </p:txBody>
      </p:sp>
      <p:sp>
        <p:nvSpPr>
          <p:cNvPr id="68611" name="TextBox 3"/>
          <p:cNvSpPr txBox="1">
            <a:spLocks noChangeArrowheads="1"/>
          </p:cNvSpPr>
          <p:nvPr/>
        </p:nvSpPr>
        <p:spPr bwMode="auto">
          <a:xfrm>
            <a:off x="1500188" y="5165725"/>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NaN</a:t>
            </a:r>
            <a:r>
              <a:rPr lang="en-US" altLang="zh-CN" sz="2200">
                <a:latin typeface="Gill Sans MT" pitchFamily="34" charset="0"/>
                <a:ea typeface="华文中宋" pitchFamily="2" charset="-122"/>
              </a:rPr>
              <a:t> is a marker for a missing observation, such as a failure to respond to an item on a questionnaire.</a:t>
            </a:r>
            <a:endParaRPr lang="zh-CN" altLang="en-US" sz="2200">
              <a:latin typeface="Gill Sans MT" pitchFamily="34" charset="0"/>
              <a:ea typeface="华文中宋" pitchFamily="2" charset="-122"/>
            </a:endParaRPr>
          </a:p>
        </p:txBody>
      </p:sp>
      <p:sp>
        <p:nvSpPr>
          <p:cNvPr id="68612" name="TextBox 4"/>
          <p:cNvSpPr txBox="1">
            <a:spLocks noChangeArrowheads="1"/>
          </p:cNvSpPr>
          <p:nvPr/>
        </p:nvSpPr>
        <p:spPr bwMode="auto">
          <a:xfrm>
            <a:off x="1500188" y="1428750"/>
            <a:ext cx="7215187" cy="184626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logical vectors created from logical and relational operations can be used to reference subarrays. Suppose X is an ordinary matrix and L is a matrix of the same size that is the result of some logical operation. Then X(L) specifies the elements of X where the elements of L are nonzero.</a:t>
            </a:r>
            <a:endParaRPr lang="zh-CN" altLang="en-US" sz="2200">
              <a:latin typeface="Gill Sans MT" pitchFamily="34" charset="0"/>
              <a:ea typeface="华文中宋" pitchFamily="2" charset="-122"/>
            </a:endParaRPr>
          </a:p>
        </p:txBody>
      </p:sp>
      <p:sp>
        <p:nvSpPr>
          <p:cNvPr id="6" name="矩形 5"/>
          <p:cNvSpPr/>
          <p:nvPr/>
        </p:nvSpPr>
        <p:spPr>
          <a:xfrm>
            <a:off x="1643063" y="4500563"/>
            <a:ext cx="6715125" cy="5715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614" name="TextBox 6"/>
          <p:cNvSpPr txBox="1">
            <a:spLocks noChangeArrowheads="1"/>
          </p:cNvSpPr>
          <p:nvPr/>
        </p:nvSpPr>
        <p:spPr bwMode="auto">
          <a:xfrm>
            <a:off x="1857375" y="4606925"/>
            <a:ext cx="5786438" cy="369888"/>
          </a:xfrm>
          <a:prstGeom prst="rect">
            <a:avLst/>
          </a:prstGeom>
          <a:noFill/>
          <a:ln w="9525">
            <a:noFill/>
            <a:miter lim="800000"/>
            <a:headEnd/>
            <a:tailEnd/>
          </a:ln>
        </p:spPr>
        <p:txBody>
          <a:bodyPr>
            <a:spAutoFit/>
          </a:bodyPr>
          <a:lstStyle/>
          <a:p>
            <a:r>
              <a:rPr lang="pt-BR" altLang="zh-CN">
                <a:solidFill>
                  <a:srgbClr val="0070C0"/>
                </a:solidFill>
                <a:latin typeface="Gill Sans MT" pitchFamily="34" charset="0"/>
                <a:ea typeface="华文中宋" pitchFamily="2" charset="-122"/>
              </a:rPr>
              <a:t>x = [2.1 1.7 1.6 1.5 NaN 1.9 1.8 1.5 5.1 1.8 1.4 2.2 1.6 1.8];</a:t>
            </a:r>
            <a:endParaRPr lang="en-US" altLang="zh-CN">
              <a:solidFill>
                <a:srgbClr val="0070C0"/>
              </a:solidFill>
              <a:latin typeface="Gill Sans MT" pitchFamily="34" charset="0"/>
              <a:ea typeface="华文中宋" pitchFamily="2" charset="-122"/>
            </a:endParaRPr>
          </a:p>
        </p:txBody>
      </p:sp>
      <p:sp>
        <p:nvSpPr>
          <p:cNvPr id="68615" name="TextBox 7"/>
          <p:cNvSpPr txBox="1">
            <a:spLocks noChangeArrowheads="1"/>
          </p:cNvSpPr>
          <p:nvPr/>
        </p:nvSpPr>
        <p:spPr bwMode="auto">
          <a:xfrm>
            <a:off x="1500188" y="33305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kind of subscripting can be done in one step by specifying the logical operation as the subscripting expression. Suppose you have the following set of data:</a:t>
            </a:r>
            <a:endParaRPr lang="zh-CN" altLang="en-US" sz="2200">
              <a:latin typeface="Gill Sans MT" pitchFamily="34" charset="0"/>
              <a:ea typeface="华文中宋" pitchFamily="2" charset="-122"/>
            </a:endParaRPr>
          </a:p>
        </p:txBody>
      </p:sp>
      <p:sp>
        <p:nvSpPr>
          <p:cNvPr id="10" name="灯片编号占位符 9"/>
          <p:cNvSpPr>
            <a:spLocks noGrp="1"/>
          </p:cNvSpPr>
          <p:nvPr>
            <p:ph type="sldNum" sz="quarter" idx="12"/>
          </p:nvPr>
        </p:nvSpPr>
        <p:spPr/>
        <p:txBody>
          <a:bodyPr/>
          <a:lstStyle/>
          <a:p>
            <a:pPr>
              <a:defRPr/>
            </a:pPr>
            <a:fld id="{3F9AB7B8-316F-445C-8D82-D92FBDC2ABB7}" type="slidenum">
              <a:rPr lang="zh-CN" altLang="en-US"/>
              <a:pPr>
                <a:defRPr/>
              </a:pPr>
              <a:t>60</a:t>
            </a:fld>
            <a:endParaRPr lang="zh-CN" altLang="en-US"/>
          </a:p>
        </p:txBody>
      </p:sp>
      <p:sp>
        <p:nvSpPr>
          <p:cNvPr id="11" name="页脚占位符 10"/>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Logical Subscripting</a:t>
            </a:r>
            <a:endParaRPr lang="zh-CN" altLang="en-US" dirty="0">
              <a:solidFill>
                <a:schemeClr val="tx2">
                  <a:satMod val="130000"/>
                </a:schemeClr>
              </a:solidFill>
            </a:endParaRPr>
          </a:p>
        </p:txBody>
      </p:sp>
      <p:sp>
        <p:nvSpPr>
          <p:cNvPr id="69635" name="TextBox 3"/>
          <p:cNvSpPr txBox="1">
            <a:spLocks noChangeArrowheads="1"/>
          </p:cNvSpPr>
          <p:nvPr/>
        </p:nvSpPr>
        <p:spPr bwMode="auto">
          <a:xfrm>
            <a:off x="1500188" y="3786188"/>
            <a:ext cx="7215187" cy="1446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Now there is one observation, 5.1, which seems to be very different from the others. It is an outlier. The following statement removes </a:t>
            </a:r>
            <a:r>
              <a:rPr lang="en-US" altLang="zh-CN" sz="2200">
                <a:solidFill>
                  <a:srgbClr val="FF0000"/>
                </a:solidFill>
                <a:latin typeface="Gill Sans MT" pitchFamily="34" charset="0"/>
                <a:ea typeface="华文中宋" pitchFamily="2" charset="-122"/>
              </a:rPr>
              <a:t>outliers</a:t>
            </a:r>
            <a:r>
              <a:rPr lang="en-US" altLang="zh-CN" sz="2200">
                <a:latin typeface="Gill Sans MT" pitchFamily="34" charset="0"/>
                <a:ea typeface="华文中宋" pitchFamily="2" charset="-122"/>
              </a:rPr>
              <a:t>, in this case those elements more than three </a:t>
            </a:r>
            <a:r>
              <a:rPr lang="en-US" altLang="zh-CN" sz="2200">
                <a:solidFill>
                  <a:srgbClr val="FF0000"/>
                </a:solidFill>
                <a:latin typeface="Gill Sans MT" pitchFamily="34" charset="0"/>
                <a:ea typeface="华文中宋" pitchFamily="2" charset="-122"/>
              </a:rPr>
              <a:t>standard deviations</a:t>
            </a:r>
            <a:r>
              <a:rPr lang="en-US" altLang="zh-CN" sz="2200">
                <a:latin typeface="Gill Sans MT" pitchFamily="34" charset="0"/>
                <a:ea typeface="华文中宋" pitchFamily="2" charset="-122"/>
              </a:rPr>
              <a:t> from the mean:</a:t>
            </a:r>
            <a:endParaRPr lang="zh-CN" altLang="en-US" sz="2200">
              <a:latin typeface="Gill Sans MT" pitchFamily="34" charset="0"/>
              <a:ea typeface="华文中宋" pitchFamily="2" charset="-122"/>
            </a:endParaRPr>
          </a:p>
        </p:txBody>
      </p:sp>
      <p:sp>
        <p:nvSpPr>
          <p:cNvPr id="69636" name="TextBox 4"/>
          <p:cNvSpPr txBox="1">
            <a:spLocks noChangeArrowheads="1"/>
          </p:cNvSpPr>
          <p:nvPr/>
        </p:nvSpPr>
        <p:spPr bwMode="auto">
          <a:xfrm>
            <a:off x="1500188" y="1428750"/>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remove the missing data with logical indexing, use </a:t>
            </a:r>
            <a:r>
              <a:rPr lang="en-US" altLang="zh-CN" sz="2200">
                <a:solidFill>
                  <a:srgbClr val="0070C0"/>
                </a:solidFill>
                <a:latin typeface="Gill Sans MT" pitchFamily="34" charset="0"/>
                <a:ea typeface="华文中宋" pitchFamily="2" charset="-122"/>
              </a:rPr>
              <a:t>isfinite(x)</a:t>
            </a:r>
            <a:r>
              <a:rPr lang="en-US" altLang="zh-CN" sz="2200">
                <a:latin typeface="Gill Sans MT" pitchFamily="34" charset="0"/>
                <a:ea typeface="华文中宋" pitchFamily="2" charset="-122"/>
              </a:rPr>
              <a:t>, which is </a:t>
            </a:r>
            <a:r>
              <a:rPr lang="en-US" altLang="zh-CN" sz="2200">
                <a:solidFill>
                  <a:srgbClr val="FF0000"/>
                </a:solidFill>
                <a:latin typeface="Gill Sans MT" pitchFamily="34" charset="0"/>
                <a:ea typeface="华文中宋" pitchFamily="2" charset="-122"/>
              </a:rPr>
              <a:t>true</a:t>
            </a:r>
            <a:r>
              <a:rPr lang="en-US" altLang="zh-CN" sz="2200">
                <a:latin typeface="Gill Sans MT" pitchFamily="34" charset="0"/>
                <a:ea typeface="华文中宋" pitchFamily="2" charset="-122"/>
              </a:rPr>
              <a:t> for all finite numerical values and </a:t>
            </a:r>
            <a:r>
              <a:rPr lang="en-US" altLang="zh-CN" sz="2200">
                <a:solidFill>
                  <a:srgbClr val="FF0000"/>
                </a:solidFill>
                <a:latin typeface="Gill Sans MT" pitchFamily="34" charset="0"/>
                <a:ea typeface="华文中宋" pitchFamily="2" charset="-122"/>
              </a:rPr>
              <a:t>false</a:t>
            </a:r>
            <a:r>
              <a:rPr lang="en-US" altLang="zh-CN" sz="2200">
                <a:latin typeface="Gill Sans MT" pitchFamily="34" charset="0"/>
                <a:ea typeface="华文中宋" pitchFamily="2" charset="-122"/>
              </a:rPr>
              <a:t> for </a:t>
            </a:r>
            <a:r>
              <a:rPr lang="en-US" altLang="zh-CN" sz="2200">
                <a:solidFill>
                  <a:srgbClr val="0070C0"/>
                </a:solidFill>
                <a:latin typeface="Gill Sans MT" pitchFamily="34" charset="0"/>
                <a:ea typeface="华文中宋" pitchFamily="2" charset="-122"/>
              </a:rPr>
              <a:t>NaN</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Inf</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6" name="矩形 5"/>
          <p:cNvSpPr/>
          <p:nvPr/>
        </p:nvSpPr>
        <p:spPr>
          <a:xfrm>
            <a:off x="1643063" y="5214938"/>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638" name="TextBox 6"/>
          <p:cNvSpPr txBox="1">
            <a:spLocks noChangeArrowheads="1"/>
          </p:cNvSpPr>
          <p:nvPr/>
        </p:nvSpPr>
        <p:spPr bwMode="auto">
          <a:xfrm>
            <a:off x="1857375" y="5321300"/>
            <a:ext cx="5786438" cy="923925"/>
          </a:xfrm>
          <a:prstGeom prst="rect">
            <a:avLst/>
          </a:prstGeom>
          <a:noFill/>
          <a:ln w="9525">
            <a:noFill/>
            <a:miter lim="800000"/>
            <a:headEnd/>
            <a:tailEnd/>
          </a:ln>
        </p:spPr>
        <p:txBody>
          <a:bodyPr>
            <a:spAutoFit/>
          </a:bodyPr>
          <a:lstStyle/>
          <a:p>
            <a:r>
              <a:rPr lang="en-US" altLang="zh-CN">
                <a:solidFill>
                  <a:srgbClr val="0070C0"/>
                </a:solidFill>
                <a:latin typeface="Gill Sans MT" pitchFamily="34" charset="0"/>
                <a:ea typeface="华文中宋" pitchFamily="2" charset="-122"/>
              </a:rPr>
              <a:t>x = x(abs(x-mean(x)) &lt;= 3*std(x))</a:t>
            </a:r>
          </a:p>
          <a:p>
            <a:r>
              <a:rPr lang="en-US" altLang="zh-CN">
                <a:solidFill>
                  <a:srgbClr val="0070C0"/>
                </a:solidFill>
                <a:latin typeface="Gill Sans MT" pitchFamily="34" charset="0"/>
                <a:ea typeface="华文中宋" pitchFamily="2" charset="-122"/>
              </a:rPr>
              <a:t>x =</a:t>
            </a:r>
          </a:p>
          <a:p>
            <a:r>
              <a:rPr lang="en-US" altLang="zh-CN">
                <a:solidFill>
                  <a:srgbClr val="0070C0"/>
                </a:solidFill>
                <a:latin typeface="Gill Sans MT" pitchFamily="34" charset="0"/>
                <a:ea typeface="华文中宋" pitchFamily="2" charset="-122"/>
              </a:rPr>
              <a:t>	2.1 1.7 1.6 1.5 1.9 1.8 1.5 1.8 1.4 2.2 1.6 1.8</a:t>
            </a:r>
          </a:p>
        </p:txBody>
      </p:sp>
      <p:sp>
        <p:nvSpPr>
          <p:cNvPr id="9" name="矩形 8"/>
          <p:cNvSpPr/>
          <p:nvPr/>
        </p:nvSpPr>
        <p:spPr>
          <a:xfrm>
            <a:off x="1643063" y="2571750"/>
            <a:ext cx="6715125" cy="1143000"/>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640" name="TextBox 9"/>
          <p:cNvSpPr txBox="1">
            <a:spLocks noChangeArrowheads="1"/>
          </p:cNvSpPr>
          <p:nvPr/>
        </p:nvSpPr>
        <p:spPr bwMode="auto">
          <a:xfrm>
            <a:off x="1857375" y="2678113"/>
            <a:ext cx="5786438" cy="923925"/>
          </a:xfrm>
          <a:prstGeom prst="rect">
            <a:avLst/>
          </a:prstGeom>
          <a:noFill/>
          <a:ln w="9525">
            <a:noFill/>
            <a:miter lim="800000"/>
            <a:headEnd/>
            <a:tailEnd/>
          </a:ln>
        </p:spPr>
        <p:txBody>
          <a:bodyPr>
            <a:spAutoFit/>
          </a:bodyPr>
          <a:lstStyle/>
          <a:p>
            <a:r>
              <a:rPr lang="it-IT" altLang="zh-CN">
                <a:solidFill>
                  <a:srgbClr val="0070C0"/>
                </a:solidFill>
                <a:latin typeface="Gill Sans MT" pitchFamily="34" charset="0"/>
                <a:ea typeface="华文中宋" pitchFamily="2" charset="-122"/>
              </a:rPr>
              <a:t>x = x(isfinite(x))</a:t>
            </a:r>
          </a:p>
          <a:p>
            <a:r>
              <a:rPr lang="it-IT" altLang="zh-CN">
                <a:solidFill>
                  <a:srgbClr val="0070C0"/>
                </a:solidFill>
                <a:latin typeface="Gill Sans MT" pitchFamily="34" charset="0"/>
                <a:ea typeface="华文中宋" pitchFamily="2" charset="-122"/>
              </a:rPr>
              <a:t>x =</a:t>
            </a:r>
          </a:p>
          <a:p>
            <a:r>
              <a:rPr lang="it-IT" altLang="zh-CN">
                <a:solidFill>
                  <a:srgbClr val="0070C0"/>
                </a:solidFill>
                <a:latin typeface="Gill Sans MT" pitchFamily="34" charset="0"/>
                <a:ea typeface="华文中宋" pitchFamily="2" charset="-122"/>
              </a:rPr>
              <a:t>	2.1 1.7 1.6 1.5 1.9 1.8 1.5 5.1 1.8 1.4 2.2 1.6 1.8</a:t>
            </a:r>
            <a:endParaRPr lang="en-US" altLang="zh-CN">
              <a:solidFill>
                <a:srgbClr val="0070C0"/>
              </a:solidFill>
              <a:latin typeface="Gill Sans MT" pitchFamily="34" charset="0"/>
              <a:ea typeface="华文中宋" pitchFamily="2" charset="-122"/>
            </a:endParaRPr>
          </a:p>
        </p:txBody>
      </p:sp>
      <p:sp>
        <p:nvSpPr>
          <p:cNvPr id="12" name="灯片编号占位符 11"/>
          <p:cNvSpPr>
            <a:spLocks noGrp="1"/>
          </p:cNvSpPr>
          <p:nvPr>
            <p:ph type="sldNum" sz="quarter" idx="12"/>
          </p:nvPr>
        </p:nvSpPr>
        <p:spPr/>
        <p:txBody>
          <a:bodyPr/>
          <a:lstStyle/>
          <a:p>
            <a:pPr>
              <a:defRPr/>
            </a:pPr>
            <a:fld id="{ECF79C95-54E6-419F-9A25-4492D4820660}" type="slidenum">
              <a:rPr lang="zh-CN" altLang="en-US"/>
              <a:pPr>
                <a:defRPr/>
              </a:pPr>
              <a:t>61</a:t>
            </a:fld>
            <a:endParaRPr lang="zh-CN" altLang="en-US"/>
          </a:p>
        </p:txBody>
      </p:sp>
      <p:sp>
        <p:nvSpPr>
          <p:cNvPr id="13" name="页脚占位符 12"/>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find Function</a:t>
            </a:r>
            <a:endParaRPr lang="zh-CN" altLang="en-US" dirty="0">
              <a:solidFill>
                <a:schemeClr val="tx2">
                  <a:satMod val="130000"/>
                </a:schemeClr>
              </a:solidFill>
            </a:endParaRPr>
          </a:p>
        </p:txBody>
      </p:sp>
      <p:sp>
        <p:nvSpPr>
          <p:cNvPr id="70659" name="TextBox 3"/>
          <p:cNvSpPr txBox="1">
            <a:spLocks noChangeArrowheads="1"/>
          </p:cNvSpPr>
          <p:nvPr/>
        </p:nvSpPr>
        <p:spPr bwMode="auto">
          <a:xfrm>
            <a:off x="1500188" y="142875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find</a:t>
            </a:r>
            <a:r>
              <a:rPr lang="en-US" altLang="zh-CN" sz="2200">
                <a:latin typeface="Gill Sans MT" pitchFamily="34" charset="0"/>
                <a:ea typeface="华文中宋" pitchFamily="2" charset="-122"/>
              </a:rPr>
              <a:t> function determines the indices of array elements that meet a given logical condition. In its simplest form, find returns a column vector of indices. Transpose that vector to obtain a row vector of indices.</a:t>
            </a:r>
            <a:endParaRPr lang="zh-CN" altLang="en-US" sz="2200">
              <a:latin typeface="Gill Sans MT" pitchFamily="34" charset="0"/>
              <a:ea typeface="华文中宋" pitchFamily="2" charset="-122"/>
            </a:endParaRPr>
          </a:p>
        </p:txBody>
      </p:sp>
      <p:sp>
        <p:nvSpPr>
          <p:cNvPr id="6" name="灯片编号占位符 5"/>
          <p:cNvSpPr>
            <a:spLocks noGrp="1"/>
          </p:cNvSpPr>
          <p:nvPr>
            <p:ph type="sldNum" sz="quarter" idx="12"/>
          </p:nvPr>
        </p:nvSpPr>
        <p:spPr/>
        <p:txBody>
          <a:bodyPr/>
          <a:lstStyle/>
          <a:p>
            <a:pPr>
              <a:defRPr/>
            </a:pPr>
            <a:fld id="{8D8B7AC2-123D-4884-B9A6-99C98350FADA}" type="slidenum">
              <a:rPr lang="zh-CN" altLang="en-US"/>
              <a:pPr>
                <a:defRPr/>
              </a:pPr>
              <a:t>62</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8100" y="2600325"/>
            <a:ext cx="6400800" cy="2286000"/>
          </a:xfrm>
        </p:spPr>
        <p:txBody>
          <a:bodyPr/>
          <a:lstStyle/>
          <a:p>
            <a:pPr fontAlgn="auto">
              <a:spcAft>
                <a:spcPts val="0"/>
              </a:spcAft>
              <a:defRPr/>
            </a:pPr>
            <a:r>
              <a:rPr lang="en-US" altLang="zh-CN" dirty="0" smtClean="0">
                <a:solidFill>
                  <a:schemeClr val="tx2">
                    <a:satMod val="130000"/>
                  </a:schemeClr>
                </a:solidFill>
              </a:rPr>
              <a:t>Controlling Command Window Input and Output</a:t>
            </a:r>
            <a:endParaRPr lang="zh-CN" altLang="en-US" dirty="0">
              <a:solidFill>
                <a:schemeClr val="tx2">
                  <a:satMod val="130000"/>
                </a:schemeClr>
              </a:solidFill>
            </a:endParaRPr>
          </a:p>
        </p:txBody>
      </p:sp>
      <p:sp>
        <p:nvSpPr>
          <p:cNvPr id="5" name="文本占位符 4"/>
          <p:cNvSpPr>
            <a:spLocks noGrp="1"/>
          </p:cNvSpPr>
          <p:nvPr>
            <p:ph type="body" idx="1"/>
          </p:nvPr>
        </p:nvSpPr>
        <p:spPr>
          <a:xfrm>
            <a:off x="2578100" y="1066800"/>
            <a:ext cx="6400800" cy="1509713"/>
          </a:xfrm>
        </p:spPr>
        <p:txBody>
          <a:bodyPr>
            <a:normAutofit/>
          </a:bodyPr>
          <a:lstStyle/>
          <a:p>
            <a:pPr fontAlgn="auto">
              <a:spcAft>
                <a:spcPts val="0"/>
              </a:spcAft>
              <a:buFont typeface="Wingdings 2"/>
              <a:buNone/>
              <a:defRPr/>
            </a:pPr>
            <a:endParaRPr lang="zh-CN" altLang="en-US"/>
          </a:p>
        </p:txBody>
      </p:sp>
      <p:sp>
        <p:nvSpPr>
          <p:cNvPr id="7" name="灯片编号占位符 6"/>
          <p:cNvSpPr>
            <a:spLocks noGrp="1"/>
          </p:cNvSpPr>
          <p:nvPr>
            <p:ph type="sldNum" sz="quarter" idx="12"/>
          </p:nvPr>
        </p:nvSpPr>
        <p:spPr/>
        <p:txBody>
          <a:bodyPr/>
          <a:lstStyle/>
          <a:p>
            <a:pPr>
              <a:defRPr/>
            </a:pPr>
            <a:fld id="{7EFC7C6E-CCC6-47E5-A90C-FC6A5FDDF462}" type="slidenum">
              <a:rPr lang="zh-CN" altLang="en-US"/>
              <a:pPr>
                <a:defRPr/>
              </a:pPr>
              <a:t>63</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fontAlgn="auto">
              <a:spcAft>
                <a:spcPts val="0"/>
              </a:spcAft>
              <a:defRPr/>
            </a:pPr>
            <a:endParaRPr lang="zh-CN" altLang="en-US" dirty="0">
              <a:solidFill>
                <a:schemeClr val="tx2">
                  <a:satMod val="130000"/>
                </a:schemeClr>
              </a:solidFill>
            </a:endParaRPr>
          </a:p>
        </p:txBody>
      </p:sp>
      <p:sp>
        <p:nvSpPr>
          <p:cNvPr id="72707" name="内容占位符 6"/>
          <p:cNvSpPr>
            <a:spLocks noGrp="1"/>
          </p:cNvSpPr>
          <p:nvPr>
            <p:ph idx="1"/>
          </p:nvPr>
        </p:nvSpPr>
        <p:spPr>
          <a:xfrm>
            <a:off x="1435100" y="1928813"/>
            <a:ext cx="7499350" cy="4319587"/>
          </a:xfrm>
        </p:spPr>
        <p:txBody>
          <a:bodyPr/>
          <a:lstStyle/>
          <a:p>
            <a:r>
              <a:rPr lang="en-US" altLang="zh-CN" smtClean="0"/>
              <a:t>The format Function</a:t>
            </a:r>
          </a:p>
          <a:p>
            <a:r>
              <a:rPr lang="en-US" altLang="zh-CN" smtClean="0"/>
              <a:t>Suppressing Output</a:t>
            </a:r>
          </a:p>
          <a:p>
            <a:r>
              <a:rPr lang="en-US" altLang="zh-CN" smtClean="0"/>
              <a:t>Entering Long Statements</a:t>
            </a:r>
          </a:p>
          <a:p>
            <a:r>
              <a:rPr lang="en-US" altLang="zh-CN" smtClean="0"/>
              <a:t>Command Line Editing</a:t>
            </a:r>
            <a:endParaRPr lang="zh-CN" altLang="en-US" smtClean="0"/>
          </a:p>
        </p:txBody>
      </p:sp>
      <p:sp>
        <p:nvSpPr>
          <p:cNvPr id="8" name="灯片编号占位符 7"/>
          <p:cNvSpPr>
            <a:spLocks noGrp="1"/>
          </p:cNvSpPr>
          <p:nvPr>
            <p:ph type="sldNum" sz="quarter" idx="12"/>
          </p:nvPr>
        </p:nvSpPr>
        <p:spPr/>
        <p:txBody>
          <a:bodyPr/>
          <a:lstStyle/>
          <a:p>
            <a:pPr>
              <a:defRPr/>
            </a:pPr>
            <a:fld id="{48A6732E-38D8-4485-A8D3-6CB92EF29096}" type="slidenum">
              <a:rPr lang="zh-CN" altLang="en-US"/>
              <a:pPr>
                <a:defRPr/>
              </a:pPr>
              <a:t>64</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format Function</a:t>
            </a:r>
            <a:endParaRPr lang="zh-CN" altLang="en-US" dirty="0">
              <a:solidFill>
                <a:schemeClr val="tx2">
                  <a:satMod val="130000"/>
                </a:schemeClr>
              </a:solidFill>
            </a:endParaRPr>
          </a:p>
        </p:txBody>
      </p:sp>
      <p:sp>
        <p:nvSpPr>
          <p:cNvPr id="73731" name="TextBox 4"/>
          <p:cNvSpPr txBox="1">
            <a:spLocks noChangeArrowheads="1"/>
          </p:cNvSpPr>
          <p:nvPr/>
        </p:nvSpPr>
        <p:spPr bwMode="auto">
          <a:xfrm>
            <a:off x="1500188" y="1428750"/>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format</a:t>
            </a:r>
            <a:r>
              <a:rPr lang="en-US" altLang="zh-CN" sz="2200">
                <a:latin typeface="Gill Sans MT" pitchFamily="34" charset="0"/>
                <a:ea typeface="华文中宋" pitchFamily="2" charset="-122"/>
              </a:rPr>
              <a:t> function controls the numeric format of the values displayed. The function affects only how numbers are displayed, not how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software computes or saves them. Here are the different formats, together with the resulting output produced from a vector x with components of different magnitudes.</a:t>
            </a:r>
            <a:endParaRPr lang="zh-CN" altLang="en-US" sz="2200">
              <a:latin typeface="Gill Sans MT" pitchFamily="34" charset="0"/>
              <a:ea typeface="华文中宋" pitchFamily="2" charset="-122"/>
            </a:endParaRPr>
          </a:p>
        </p:txBody>
      </p:sp>
      <p:sp>
        <p:nvSpPr>
          <p:cNvPr id="6" name="矩形 5"/>
          <p:cNvSpPr/>
          <p:nvPr/>
        </p:nvSpPr>
        <p:spPr>
          <a:xfrm>
            <a:off x="1643063" y="3571875"/>
            <a:ext cx="6715125" cy="27860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33" name="TextBox 6"/>
          <p:cNvSpPr txBox="1">
            <a:spLocks noChangeArrowheads="1"/>
          </p:cNvSpPr>
          <p:nvPr/>
        </p:nvSpPr>
        <p:spPr bwMode="auto">
          <a:xfrm>
            <a:off x="1857375" y="3678238"/>
            <a:ext cx="5786438" cy="2586037"/>
          </a:xfrm>
          <a:prstGeom prst="rect">
            <a:avLst/>
          </a:prstGeom>
          <a:noFill/>
          <a:ln w="9525">
            <a:noFill/>
            <a:miter lim="800000"/>
            <a:headEnd/>
            <a:tailEnd/>
          </a:ln>
        </p:spPr>
        <p:txBody>
          <a:bodyPr>
            <a:spAutoFit/>
          </a:bodyPr>
          <a:lstStyle/>
          <a:p>
            <a:r>
              <a:rPr lang="en-US" altLang="zh-CN">
                <a:solidFill>
                  <a:srgbClr val="0070C0"/>
                </a:solidFill>
                <a:latin typeface="Gill Sans MT" pitchFamily="34" charset="0"/>
                <a:ea typeface="华文中宋" pitchFamily="2" charset="-122"/>
              </a:rPr>
              <a:t>short</a:t>
            </a:r>
          </a:p>
          <a:p>
            <a:r>
              <a:rPr lang="en-US" altLang="zh-CN">
                <a:solidFill>
                  <a:srgbClr val="0070C0"/>
                </a:solidFill>
                <a:latin typeface="Gill Sans MT" pitchFamily="34" charset="0"/>
                <a:ea typeface="华文中宋" pitchFamily="2" charset="-122"/>
              </a:rPr>
              <a:t>short e</a:t>
            </a:r>
          </a:p>
          <a:p>
            <a:r>
              <a:rPr lang="en-US" altLang="zh-CN">
                <a:solidFill>
                  <a:srgbClr val="0070C0"/>
                </a:solidFill>
                <a:latin typeface="Gill Sans MT" pitchFamily="34" charset="0"/>
                <a:ea typeface="华文中宋" pitchFamily="2" charset="-122"/>
              </a:rPr>
              <a:t>short g</a:t>
            </a:r>
          </a:p>
          <a:p>
            <a:r>
              <a:rPr lang="en-US" altLang="zh-CN">
                <a:solidFill>
                  <a:srgbClr val="0070C0"/>
                </a:solidFill>
                <a:latin typeface="Gill Sans MT" pitchFamily="34" charset="0"/>
                <a:ea typeface="华文中宋" pitchFamily="2" charset="-122"/>
              </a:rPr>
              <a:t>long</a:t>
            </a:r>
          </a:p>
          <a:p>
            <a:r>
              <a:rPr lang="en-US" altLang="zh-CN">
                <a:solidFill>
                  <a:srgbClr val="0070C0"/>
                </a:solidFill>
                <a:latin typeface="Gill Sans MT" pitchFamily="34" charset="0"/>
                <a:ea typeface="华文中宋" pitchFamily="2" charset="-122"/>
              </a:rPr>
              <a:t>long e</a:t>
            </a:r>
          </a:p>
          <a:p>
            <a:r>
              <a:rPr lang="en-US" altLang="zh-CN">
                <a:solidFill>
                  <a:srgbClr val="0070C0"/>
                </a:solidFill>
                <a:latin typeface="Gill Sans MT" pitchFamily="34" charset="0"/>
                <a:ea typeface="华文中宋" pitchFamily="2" charset="-122"/>
              </a:rPr>
              <a:t>long g</a:t>
            </a:r>
          </a:p>
          <a:p>
            <a:r>
              <a:rPr lang="en-US" altLang="zh-CN">
                <a:solidFill>
                  <a:srgbClr val="0070C0"/>
                </a:solidFill>
                <a:latin typeface="Gill Sans MT" pitchFamily="34" charset="0"/>
                <a:ea typeface="华文中宋" pitchFamily="2" charset="-122"/>
              </a:rPr>
              <a:t>bank</a:t>
            </a:r>
          </a:p>
          <a:p>
            <a:r>
              <a:rPr lang="en-US" altLang="zh-CN">
                <a:solidFill>
                  <a:srgbClr val="0070C0"/>
                </a:solidFill>
                <a:latin typeface="Gill Sans MT" pitchFamily="34" charset="0"/>
                <a:ea typeface="华文中宋" pitchFamily="2" charset="-122"/>
              </a:rPr>
              <a:t>rat</a:t>
            </a:r>
          </a:p>
          <a:p>
            <a:r>
              <a:rPr lang="en-US" altLang="zh-CN">
                <a:solidFill>
                  <a:srgbClr val="0070C0"/>
                </a:solidFill>
                <a:latin typeface="Gill Sans MT" pitchFamily="34" charset="0"/>
                <a:ea typeface="华文中宋" pitchFamily="2" charset="-122"/>
              </a:rPr>
              <a:t>hex</a:t>
            </a:r>
          </a:p>
        </p:txBody>
      </p:sp>
      <p:sp>
        <p:nvSpPr>
          <p:cNvPr id="9" name="灯片编号占位符 8"/>
          <p:cNvSpPr>
            <a:spLocks noGrp="1"/>
          </p:cNvSpPr>
          <p:nvPr>
            <p:ph type="sldNum" sz="quarter" idx="12"/>
          </p:nvPr>
        </p:nvSpPr>
        <p:spPr/>
        <p:txBody>
          <a:bodyPr/>
          <a:lstStyle/>
          <a:p>
            <a:pPr>
              <a:defRPr/>
            </a:pPr>
            <a:fld id="{82B214D4-E0D3-419E-9296-4EEA33B77A07}" type="slidenum">
              <a:rPr lang="zh-CN" altLang="en-US"/>
              <a:pPr>
                <a:defRPr/>
              </a:pPr>
              <a:t>65</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The format Function</a:t>
            </a:r>
            <a:endParaRPr lang="zh-CN" altLang="en-US" dirty="0">
              <a:solidFill>
                <a:schemeClr val="tx2">
                  <a:satMod val="130000"/>
                </a:schemeClr>
              </a:solidFill>
            </a:endParaRPr>
          </a:p>
        </p:txBody>
      </p:sp>
      <p:sp>
        <p:nvSpPr>
          <p:cNvPr id="74755" name="TextBox 3"/>
          <p:cNvSpPr txBox="1">
            <a:spLocks noChangeArrowheads="1"/>
          </p:cNvSpPr>
          <p:nvPr/>
        </p:nvSpPr>
        <p:spPr bwMode="auto">
          <a:xfrm>
            <a:off x="1500188" y="2570163"/>
            <a:ext cx="7215187" cy="1446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suppresses many of the blank lines that appear in the output. This lets you view more information on a screen or window. If you want more control over the output format, use the </a:t>
            </a:r>
            <a:r>
              <a:rPr lang="en-US" altLang="zh-CN" sz="2200">
                <a:solidFill>
                  <a:srgbClr val="0070C0"/>
                </a:solidFill>
                <a:latin typeface="Gill Sans MT" pitchFamily="34" charset="0"/>
                <a:ea typeface="华文中宋" pitchFamily="2" charset="-122"/>
              </a:rPr>
              <a:t>sprintf</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fprintf</a:t>
            </a:r>
            <a:r>
              <a:rPr lang="en-US" altLang="zh-CN" sz="2200">
                <a:latin typeface="Gill Sans MT" pitchFamily="34" charset="0"/>
                <a:ea typeface="华文中宋" pitchFamily="2" charset="-122"/>
              </a:rPr>
              <a:t> functions.</a:t>
            </a:r>
            <a:endParaRPr lang="zh-CN" altLang="en-US" sz="2200">
              <a:latin typeface="Gill Sans MT" pitchFamily="34" charset="0"/>
              <a:ea typeface="华文中宋" pitchFamily="2" charset="-122"/>
            </a:endParaRPr>
          </a:p>
        </p:txBody>
      </p:sp>
      <p:sp>
        <p:nvSpPr>
          <p:cNvPr id="5" name="矩形 4"/>
          <p:cNvSpPr/>
          <p:nvPr/>
        </p:nvSpPr>
        <p:spPr>
          <a:xfrm>
            <a:off x="1643063" y="1844675"/>
            <a:ext cx="6715125" cy="64293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757" name="TextBox 5"/>
          <p:cNvSpPr txBox="1">
            <a:spLocks noChangeArrowheads="1"/>
          </p:cNvSpPr>
          <p:nvPr/>
        </p:nvSpPr>
        <p:spPr bwMode="auto">
          <a:xfrm>
            <a:off x="1857375" y="1951038"/>
            <a:ext cx="5786438" cy="430212"/>
          </a:xfrm>
          <a:prstGeom prst="rect">
            <a:avLst/>
          </a:prstGeom>
          <a:noFill/>
          <a:ln w="9525">
            <a:noFill/>
            <a:miter lim="800000"/>
            <a:headEnd/>
            <a:tailEnd/>
          </a:ln>
        </p:spPr>
        <p:txBody>
          <a:bodyPr>
            <a:spAutoFit/>
          </a:bodyPr>
          <a:lstStyle/>
          <a:p>
            <a:r>
              <a:rPr lang="pt-BR" altLang="zh-CN" sz="2200">
                <a:solidFill>
                  <a:srgbClr val="0070C0"/>
                </a:solidFill>
                <a:latin typeface="Gill Sans MT" pitchFamily="34" charset="0"/>
                <a:ea typeface="华文中宋" pitchFamily="2" charset="-122"/>
              </a:rPr>
              <a:t>format</a:t>
            </a:r>
            <a:r>
              <a:rPr lang="pt-BR" altLang="zh-CN" sz="2200">
                <a:solidFill>
                  <a:srgbClr val="0000FF"/>
                </a:solidFill>
                <a:latin typeface="Gill Sans MT" pitchFamily="34" charset="0"/>
                <a:ea typeface="华文中宋" pitchFamily="2" charset="-122"/>
              </a:rPr>
              <a:t> </a:t>
            </a:r>
            <a:r>
              <a:rPr lang="pt-BR" altLang="zh-CN" sz="2200">
                <a:solidFill>
                  <a:srgbClr val="0070C0"/>
                </a:solidFill>
                <a:latin typeface="Gill Sans MT" pitchFamily="34" charset="0"/>
                <a:ea typeface="华文中宋" pitchFamily="2" charset="-122"/>
              </a:rPr>
              <a:t>compact</a:t>
            </a:r>
            <a:endParaRPr lang="en-US" altLang="zh-CN" sz="2200">
              <a:solidFill>
                <a:srgbClr val="0070C0"/>
              </a:solidFill>
              <a:latin typeface="Gill Sans MT" pitchFamily="34" charset="0"/>
              <a:ea typeface="华文中宋" pitchFamily="2" charset="-122"/>
            </a:endParaRPr>
          </a:p>
        </p:txBody>
      </p:sp>
      <p:sp>
        <p:nvSpPr>
          <p:cNvPr id="74758" name="TextBox 6"/>
          <p:cNvSpPr txBox="1">
            <a:spLocks noChangeArrowheads="1"/>
          </p:cNvSpPr>
          <p:nvPr/>
        </p:nvSpPr>
        <p:spPr bwMode="auto">
          <a:xfrm>
            <a:off x="1500188" y="1428750"/>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In addition to the </a:t>
            </a:r>
            <a:r>
              <a:rPr lang="en-US" altLang="zh-CN" sz="2200">
                <a:solidFill>
                  <a:srgbClr val="0070C0"/>
                </a:solidFill>
                <a:latin typeface="Gill Sans MT" pitchFamily="34" charset="0"/>
                <a:ea typeface="华文中宋" pitchFamily="2" charset="-122"/>
              </a:rPr>
              <a:t>format</a:t>
            </a:r>
            <a:r>
              <a:rPr lang="en-US" altLang="zh-CN" sz="2200">
                <a:latin typeface="Gill Sans MT" pitchFamily="34" charset="0"/>
                <a:ea typeface="华文中宋" pitchFamily="2" charset="-122"/>
              </a:rPr>
              <a:t> functions shown before</a:t>
            </a:r>
            <a:endParaRPr lang="zh-CN" altLang="en-US" sz="2200">
              <a:latin typeface="Gill Sans MT" pitchFamily="34" charset="0"/>
              <a:ea typeface="华文中宋" pitchFamily="2" charset="-122"/>
            </a:endParaRPr>
          </a:p>
        </p:txBody>
      </p:sp>
      <p:sp>
        <p:nvSpPr>
          <p:cNvPr id="9" name="灯片编号占位符 8"/>
          <p:cNvSpPr>
            <a:spLocks noGrp="1"/>
          </p:cNvSpPr>
          <p:nvPr>
            <p:ph type="sldNum" sz="quarter" idx="12"/>
          </p:nvPr>
        </p:nvSpPr>
        <p:spPr/>
        <p:txBody>
          <a:bodyPr/>
          <a:lstStyle/>
          <a:p>
            <a:pPr>
              <a:defRPr/>
            </a:pPr>
            <a:fld id="{7AB063B3-1B1B-4515-80E2-47AE37226C2F}" type="slidenum">
              <a:rPr lang="zh-CN" altLang="en-US"/>
              <a:pPr>
                <a:defRPr/>
              </a:pPr>
              <a:t>66</a:t>
            </a:fld>
            <a:endParaRPr lang="zh-CN" altLang="en-US"/>
          </a:p>
        </p:txBody>
      </p:sp>
      <p:sp>
        <p:nvSpPr>
          <p:cNvPr id="10" name="页脚占位符 9"/>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Suppressing Output</a:t>
            </a:r>
            <a:endParaRPr lang="zh-CN" altLang="en-US" dirty="0">
              <a:solidFill>
                <a:schemeClr val="tx2">
                  <a:satMod val="130000"/>
                </a:schemeClr>
              </a:solidFill>
            </a:endParaRPr>
          </a:p>
        </p:txBody>
      </p:sp>
      <p:sp>
        <p:nvSpPr>
          <p:cNvPr id="75779" name="TextBox 3"/>
          <p:cNvSpPr txBox="1">
            <a:spLocks noChangeArrowheads="1"/>
          </p:cNvSpPr>
          <p:nvPr/>
        </p:nvSpPr>
        <p:spPr bwMode="auto">
          <a:xfrm>
            <a:off x="1500188" y="1428750"/>
            <a:ext cx="7215187" cy="184626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you simply type a statement and press </a:t>
            </a:r>
            <a:r>
              <a:rPr lang="en-US" altLang="zh-CN" sz="2200">
                <a:solidFill>
                  <a:srgbClr val="0070C0"/>
                </a:solidFill>
                <a:latin typeface="Gill Sans MT" pitchFamily="34" charset="0"/>
                <a:ea typeface="华文中宋" pitchFamily="2" charset="-122"/>
              </a:rPr>
              <a:t>Return</a:t>
            </a:r>
            <a:r>
              <a:rPr lang="en-US" altLang="zh-CN" sz="2200">
                <a:latin typeface="Gill Sans MT" pitchFamily="34" charset="0"/>
                <a:ea typeface="华文中宋" pitchFamily="2" charset="-122"/>
              </a:rPr>
              <a:t> or </a:t>
            </a:r>
            <a:r>
              <a:rPr lang="en-US" altLang="zh-CN" sz="2200">
                <a:solidFill>
                  <a:srgbClr val="0070C0"/>
                </a:solidFill>
                <a:latin typeface="Gill Sans MT" pitchFamily="34" charset="0"/>
                <a:ea typeface="华文中宋" pitchFamily="2" charset="-122"/>
              </a:rPr>
              <a:t>Enter</a:t>
            </a:r>
            <a:r>
              <a:rPr lang="en-US" altLang="zh-CN" sz="2200">
                <a:latin typeface="Gill Sans MT" pitchFamily="34" charset="0"/>
                <a:ea typeface="华文中宋" pitchFamily="2" charset="-122"/>
              </a:rPr>
              <a:t>, MATLAB automatically displays the results on screen. However, if you end the line with a semicolon, MATLAB performs the computation but does not display any output. This is particularly useful when you generate large matrices.</a:t>
            </a:r>
            <a:endParaRPr lang="zh-CN" altLang="en-US" sz="2200">
              <a:latin typeface="Gill Sans MT" pitchFamily="34" charset="0"/>
              <a:ea typeface="华文中宋" pitchFamily="2" charset="-122"/>
            </a:endParaRPr>
          </a:p>
        </p:txBody>
      </p:sp>
      <p:sp>
        <p:nvSpPr>
          <p:cNvPr id="6" name="灯片编号占位符 5"/>
          <p:cNvSpPr>
            <a:spLocks noGrp="1"/>
          </p:cNvSpPr>
          <p:nvPr>
            <p:ph type="sldNum" sz="quarter" idx="12"/>
          </p:nvPr>
        </p:nvSpPr>
        <p:spPr/>
        <p:txBody>
          <a:bodyPr/>
          <a:lstStyle/>
          <a:p>
            <a:pPr>
              <a:defRPr/>
            </a:pPr>
            <a:fld id="{B96F0A03-26D1-499D-965E-7CC7E6E052AC}" type="slidenum">
              <a:rPr lang="zh-CN" altLang="en-US"/>
              <a:pPr>
                <a:defRPr/>
              </a:pPr>
              <a:t>67</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Entering Long Statements</a:t>
            </a:r>
            <a:endParaRPr lang="zh-CN" altLang="en-US" dirty="0">
              <a:solidFill>
                <a:schemeClr val="tx2">
                  <a:satMod val="130000"/>
                </a:schemeClr>
              </a:solidFill>
            </a:endParaRPr>
          </a:p>
        </p:txBody>
      </p:sp>
      <p:sp>
        <p:nvSpPr>
          <p:cNvPr id="76803" name="TextBox 3"/>
          <p:cNvSpPr txBox="1">
            <a:spLocks noChangeArrowheads="1"/>
          </p:cNvSpPr>
          <p:nvPr/>
        </p:nvSpPr>
        <p:spPr bwMode="auto">
          <a:xfrm>
            <a:off x="1500188" y="1428750"/>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a statement does not fit on one line, use an ellipsis (three periods), </a:t>
            </a:r>
            <a:r>
              <a:rPr lang="en-US" altLang="zh-CN" sz="2200">
                <a:solidFill>
                  <a:srgbClr val="0000FF"/>
                </a:solidFill>
                <a:latin typeface="Gill Sans MT" pitchFamily="34" charset="0"/>
                <a:ea typeface="华文中宋" pitchFamily="2" charset="-122"/>
              </a:rPr>
              <a:t>..., </a:t>
            </a:r>
            <a:r>
              <a:rPr lang="en-US" altLang="zh-CN" sz="2200">
                <a:latin typeface="Gill Sans MT" pitchFamily="34" charset="0"/>
                <a:ea typeface="华文中宋" pitchFamily="2" charset="-122"/>
              </a:rPr>
              <a:t>followed by </a:t>
            </a:r>
            <a:r>
              <a:rPr lang="en-US" altLang="zh-CN" sz="2200">
                <a:solidFill>
                  <a:srgbClr val="0070C0"/>
                </a:solidFill>
                <a:latin typeface="Gill Sans MT" pitchFamily="34" charset="0"/>
                <a:ea typeface="华文中宋" pitchFamily="2" charset="-122"/>
              </a:rPr>
              <a:t>Return</a:t>
            </a:r>
            <a:r>
              <a:rPr lang="en-US" altLang="zh-CN" sz="2200">
                <a:latin typeface="Gill Sans MT" pitchFamily="34" charset="0"/>
                <a:ea typeface="华文中宋" pitchFamily="2" charset="-122"/>
              </a:rPr>
              <a:t> or </a:t>
            </a:r>
            <a:r>
              <a:rPr lang="en-US" altLang="zh-CN" sz="2200">
                <a:solidFill>
                  <a:srgbClr val="0070C0"/>
                </a:solidFill>
                <a:latin typeface="Gill Sans MT" pitchFamily="34" charset="0"/>
                <a:ea typeface="华文中宋" pitchFamily="2" charset="-122"/>
              </a:rPr>
              <a:t>Enter</a:t>
            </a:r>
            <a:r>
              <a:rPr lang="en-US" altLang="zh-CN" sz="2200">
                <a:latin typeface="Gill Sans MT" pitchFamily="34" charset="0"/>
                <a:ea typeface="华文中宋" pitchFamily="2" charset="-122"/>
              </a:rPr>
              <a:t> to indicate that the statement continues on the next line.</a:t>
            </a:r>
            <a:endParaRPr lang="zh-CN" altLang="en-US" sz="2200">
              <a:latin typeface="Gill Sans MT" pitchFamily="34" charset="0"/>
              <a:ea typeface="华文中宋" pitchFamily="2" charset="-122"/>
            </a:endParaRPr>
          </a:p>
        </p:txBody>
      </p:sp>
      <p:sp>
        <p:nvSpPr>
          <p:cNvPr id="6" name="灯片编号占位符 5"/>
          <p:cNvSpPr>
            <a:spLocks noGrp="1"/>
          </p:cNvSpPr>
          <p:nvPr>
            <p:ph type="sldNum" sz="quarter" idx="12"/>
          </p:nvPr>
        </p:nvSpPr>
        <p:spPr/>
        <p:txBody>
          <a:bodyPr/>
          <a:lstStyle/>
          <a:p>
            <a:pPr>
              <a:defRPr/>
            </a:pPr>
            <a:fld id="{7480CB73-2EB8-424D-BB17-3D66E8591456}" type="slidenum">
              <a:rPr lang="zh-CN" altLang="en-US"/>
              <a:pPr>
                <a:defRPr/>
              </a:pPr>
              <a:t>68</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b="1" dirty="0" smtClean="0">
                <a:solidFill>
                  <a:schemeClr val="tx2">
                    <a:satMod val="130000"/>
                  </a:schemeClr>
                </a:solidFill>
              </a:rPr>
              <a:t>Command Line Editing</a:t>
            </a:r>
            <a:endParaRPr lang="zh-CN" altLang="en-US" dirty="0">
              <a:solidFill>
                <a:schemeClr val="tx2">
                  <a:satMod val="130000"/>
                </a:schemeClr>
              </a:solidFill>
            </a:endParaRPr>
          </a:p>
        </p:txBody>
      </p:sp>
      <p:pic>
        <p:nvPicPr>
          <p:cNvPr id="77827" name="Picture 2"/>
          <p:cNvPicPr>
            <a:picLocks noChangeAspect="1" noChangeArrowheads="1"/>
          </p:cNvPicPr>
          <p:nvPr/>
        </p:nvPicPr>
        <p:blipFill>
          <a:blip r:embed="rId2" cstate="print"/>
          <a:srcRect/>
          <a:stretch>
            <a:fillRect/>
          </a:stretch>
        </p:blipFill>
        <p:spPr bwMode="auto">
          <a:xfrm>
            <a:off x="1571625" y="1357313"/>
            <a:ext cx="6684963" cy="513397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89DD7984-3E29-48E3-A168-94ED2D461E53}" type="slidenum">
              <a:rPr lang="zh-CN" altLang="en-US"/>
              <a:pPr>
                <a:defRPr/>
              </a:pPr>
              <a:t>69</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fontAlgn="auto">
              <a:spcAft>
                <a:spcPts val="0"/>
              </a:spcAft>
              <a:defRPr/>
            </a:pPr>
            <a:r>
              <a:rPr lang="en-US" altLang="zh-CN" sz="2400" dirty="0" smtClean="0">
                <a:solidFill>
                  <a:schemeClr val="tx2">
                    <a:satMod val="130000"/>
                  </a:schemeClr>
                </a:solidFill>
              </a:rPr>
              <a:t>The MATLAB</a:t>
            </a:r>
            <a:r>
              <a:rPr lang="en-US" altLang="zh-CN" sz="2400" baseline="30000" dirty="0" smtClean="0">
                <a:solidFill>
                  <a:schemeClr val="tx2">
                    <a:satMod val="130000"/>
                  </a:schemeClr>
                </a:solidFill>
              </a:rPr>
              <a:t>®</a:t>
            </a:r>
            <a:r>
              <a:rPr lang="en-US" altLang="zh-CN" sz="2400" dirty="0" smtClean="0">
                <a:solidFill>
                  <a:schemeClr val="tx2">
                    <a:satMod val="130000"/>
                  </a:schemeClr>
                </a:solidFill>
              </a:rPr>
              <a:t> System</a:t>
            </a:r>
            <a:br>
              <a:rPr lang="en-US" altLang="zh-CN" sz="2400" dirty="0" smtClean="0">
                <a:solidFill>
                  <a:schemeClr val="tx2">
                    <a:satMod val="130000"/>
                  </a:schemeClr>
                </a:solidFill>
              </a:rPr>
            </a:br>
            <a:r>
              <a:rPr lang="en-US" altLang="zh-CN" sz="3600" dirty="0" smtClean="0">
                <a:solidFill>
                  <a:schemeClr val="tx2">
                    <a:satMod val="130000"/>
                  </a:schemeClr>
                </a:solidFill>
              </a:rPr>
              <a:t>Desktop Tools and Development Environment</a:t>
            </a:r>
            <a:endParaRPr lang="zh-CN" altLang="en-US" sz="3600" dirty="0">
              <a:solidFill>
                <a:schemeClr val="tx2">
                  <a:satMod val="130000"/>
                </a:schemeClr>
              </a:solidFill>
            </a:endParaRPr>
          </a:p>
        </p:txBody>
      </p:sp>
      <p:sp>
        <p:nvSpPr>
          <p:cNvPr id="8" name="灯片编号占位符 7"/>
          <p:cNvSpPr>
            <a:spLocks noGrp="1"/>
          </p:cNvSpPr>
          <p:nvPr>
            <p:ph type="sldNum" sz="quarter" idx="12"/>
          </p:nvPr>
        </p:nvSpPr>
        <p:spPr/>
        <p:txBody>
          <a:bodyPr/>
          <a:lstStyle/>
          <a:p>
            <a:pPr>
              <a:defRPr/>
            </a:pPr>
            <a:fld id="{FCFA143C-5387-4569-99E7-AEEAB3958020}" type="slidenum">
              <a:rPr lang="zh-CN" altLang="en-US"/>
              <a:pPr>
                <a:defRPr/>
              </a:pPr>
              <a:t>7</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
        <p:nvSpPr>
          <p:cNvPr id="14341" name="TextBox 9"/>
          <p:cNvSpPr txBox="1">
            <a:spLocks noChangeArrowheads="1"/>
          </p:cNvSpPr>
          <p:nvPr/>
        </p:nvSpPr>
        <p:spPr bwMode="auto">
          <a:xfrm>
            <a:off x="1500188" y="1857375"/>
            <a:ext cx="7215187" cy="2462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is the set of tools and facilities that help you use and become more productive with MATLAB functions and files. Many of these tools are graphical user interfaces. It includes the MATLAB desktop and Command Window, a command history, an editor and debugger, a code analyzer and other reports, and browsers for viewing help, the workspace, files, and the search path.</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The MATLAB</a:t>
            </a:r>
            <a:r>
              <a:rPr lang="en-US" altLang="zh-CN" sz="2400" baseline="30000" dirty="0" smtClean="0">
                <a:solidFill>
                  <a:schemeClr val="tx2">
                    <a:satMod val="130000"/>
                  </a:schemeClr>
                </a:solidFill>
              </a:rPr>
              <a:t>®</a:t>
            </a:r>
            <a:r>
              <a:rPr lang="en-US" altLang="zh-CN" sz="2400" dirty="0" smtClean="0">
                <a:solidFill>
                  <a:schemeClr val="tx2">
                    <a:satMod val="130000"/>
                  </a:schemeClr>
                </a:solidFill>
              </a:rPr>
              <a:t> System</a:t>
            </a:r>
            <a:br>
              <a:rPr lang="en-US" altLang="zh-CN" sz="2400" dirty="0" smtClean="0">
                <a:solidFill>
                  <a:schemeClr val="tx2">
                    <a:satMod val="130000"/>
                  </a:schemeClr>
                </a:solidFill>
              </a:rPr>
            </a:br>
            <a:r>
              <a:rPr lang="en-US" altLang="zh-CN" dirty="0" smtClean="0">
                <a:solidFill>
                  <a:schemeClr val="tx2">
                    <a:satMod val="130000"/>
                  </a:schemeClr>
                </a:solidFill>
              </a:rPr>
              <a:t>Mathematical Function Library</a:t>
            </a:r>
            <a:endParaRPr lang="zh-CN" altLang="en-US" dirty="0">
              <a:solidFill>
                <a:schemeClr val="tx2">
                  <a:satMod val="130000"/>
                </a:schemeClr>
              </a:solidFill>
            </a:endParaRPr>
          </a:p>
        </p:txBody>
      </p:sp>
      <p:sp>
        <p:nvSpPr>
          <p:cNvPr id="15363" name="TextBox 6"/>
          <p:cNvSpPr txBox="1">
            <a:spLocks noChangeArrowheads="1"/>
          </p:cNvSpPr>
          <p:nvPr/>
        </p:nvSpPr>
        <p:spPr bwMode="auto">
          <a:xfrm>
            <a:off x="1500188" y="1716088"/>
            <a:ext cx="7215187" cy="1784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is a vast collection of computational algorithms ranging from elementary functions, like sum, sine, cosine, and complex arithmetic, to more sophisticated functions like matrix inverse, matrix eigenvalues, Bessel functions, and fast Fourier transforms.</a:t>
            </a:r>
            <a:endParaRPr lang="zh-CN" altLang="en-US" sz="2200">
              <a:latin typeface="Gill Sans MT" pitchFamily="34" charset="0"/>
              <a:ea typeface="华文中宋" pitchFamily="2" charset="-122"/>
            </a:endParaRPr>
          </a:p>
        </p:txBody>
      </p:sp>
      <p:sp>
        <p:nvSpPr>
          <p:cNvPr id="10" name="灯片编号占位符 9"/>
          <p:cNvSpPr>
            <a:spLocks noGrp="1"/>
          </p:cNvSpPr>
          <p:nvPr>
            <p:ph type="sldNum" sz="quarter" idx="12"/>
          </p:nvPr>
        </p:nvSpPr>
        <p:spPr/>
        <p:txBody>
          <a:bodyPr/>
          <a:lstStyle/>
          <a:p>
            <a:pPr>
              <a:defRPr/>
            </a:pPr>
            <a:fld id="{D169C549-2652-4190-9E98-2C2D9E9BC0A9}" type="slidenum">
              <a:rPr lang="zh-CN" altLang="en-US"/>
              <a:pPr>
                <a:defRPr/>
              </a:pPr>
              <a:t>8</a:t>
            </a:fld>
            <a:endParaRPr lang="zh-CN" altLang="en-US"/>
          </a:p>
        </p:txBody>
      </p:sp>
      <p:sp>
        <p:nvSpPr>
          <p:cNvPr id="11" name="页脚占位符 10"/>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fontAlgn="auto">
              <a:spcAft>
                <a:spcPts val="0"/>
              </a:spcAft>
              <a:defRPr/>
            </a:pPr>
            <a:r>
              <a:rPr lang="en-US" altLang="zh-CN" sz="2400" dirty="0" smtClean="0">
                <a:solidFill>
                  <a:schemeClr val="tx2">
                    <a:satMod val="130000"/>
                  </a:schemeClr>
                </a:solidFill>
              </a:rPr>
              <a:t>The MATLAB</a:t>
            </a:r>
            <a:r>
              <a:rPr lang="en-US" altLang="zh-CN" sz="2400" baseline="30000" dirty="0" smtClean="0">
                <a:solidFill>
                  <a:schemeClr val="tx2">
                    <a:satMod val="130000"/>
                  </a:schemeClr>
                </a:solidFill>
              </a:rPr>
              <a:t>®</a:t>
            </a:r>
            <a:r>
              <a:rPr lang="en-US" altLang="zh-CN" sz="2400" dirty="0" smtClean="0">
                <a:solidFill>
                  <a:schemeClr val="tx2">
                    <a:satMod val="130000"/>
                  </a:schemeClr>
                </a:solidFill>
              </a:rPr>
              <a:t> System</a:t>
            </a:r>
            <a:r>
              <a:rPr lang="en-US" altLang="zh-CN" dirty="0" smtClean="0">
                <a:solidFill>
                  <a:schemeClr val="tx2">
                    <a:satMod val="130000"/>
                  </a:schemeClr>
                </a:solidFill>
              </a:rPr>
              <a:t/>
            </a:r>
            <a:br>
              <a:rPr lang="en-US" altLang="zh-CN" dirty="0" smtClean="0">
                <a:solidFill>
                  <a:schemeClr val="tx2">
                    <a:satMod val="130000"/>
                  </a:schemeClr>
                </a:solidFill>
              </a:rPr>
            </a:br>
            <a:r>
              <a:rPr lang="en-US" altLang="zh-CN" dirty="0" smtClean="0">
                <a:solidFill>
                  <a:schemeClr val="tx2">
                    <a:satMod val="130000"/>
                  </a:schemeClr>
                </a:solidFill>
              </a:rPr>
              <a:t>The Language</a:t>
            </a:r>
            <a:endParaRPr lang="zh-CN" altLang="en-US" dirty="0">
              <a:solidFill>
                <a:schemeClr val="tx2">
                  <a:satMod val="130000"/>
                </a:schemeClr>
              </a:solidFill>
            </a:endParaRPr>
          </a:p>
        </p:txBody>
      </p:sp>
      <p:sp>
        <p:nvSpPr>
          <p:cNvPr id="16387" name="TextBox 5"/>
          <p:cNvSpPr txBox="1">
            <a:spLocks noChangeArrowheads="1"/>
          </p:cNvSpPr>
          <p:nvPr/>
        </p:nvSpPr>
        <p:spPr bwMode="auto">
          <a:xfrm>
            <a:off x="1500188" y="1571625"/>
            <a:ext cx="7000875"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is a high-level matrix/array language with control flow statements, functions, data structures, input/output, and object-oriented programming features. It allows both ”programming in the small” to rapidly create quick and dirty throw-away programs, and ”programming in the large” to create large and complex application programs.</a:t>
            </a:r>
            <a:endParaRPr lang="zh-CN" altLang="en-US" sz="2200">
              <a:latin typeface="Gill Sans MT" pitchFamily="34" charset="0"/>
              <a:ea typeface="华文中宋" pitchFamily="2" charset="-122"/>
            </a:endParaRPr>
          </a:p>
        </p:txBody>
      </p:sp>
      <p:sp>
        <p:nvSpPr>
          <p:cNvPr id="10" name="灯片编号占位符 9"/>
          <p:cNvSpPr>
            <a:spLocks noGrp="1"/>
          </p:cNvSpPr>
          <p:nvPr>
            <p:ph type="sldNum" sz="quarter" idx="12"/>
          </p:nvPr>
        </p:nvSpPr>
        <p:spPr/>
        <p:txBody>
          <a:bodyPr/>
          <a:lstStyle/>
          <a:p>
            <a:pPr>
              <a:defRPr/>
            </a:pPr>
            <a:fld id="{B1C07139-3747-4646-BA56-5297C33224A1}" type="slidenum">
              <a:rPr lang="zh-CN" altLang="en-US"/>
              <a:pPr>
                <a:defRPr/>
              </a:pPr>
              <a:t>9</a:t>
            </a:fld>
            <a:endParaRPr lang="zh-CN" altLang="en-US"/>
          </a:p>
        </p:txBody>
      </p:sp>
      <p:sp>
        <p:nvSpPr>
          <p:cNvPr id="11" name="页脚占位符 10"/>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solidFill>
          <a:srgbClr val="FFFF00">
            <a:alpha val="42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200"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2681</TotalTime>
  <Words>3984</Words>
  <Application>Microsoft Office PowerPoint</Application>
  <PresentationFormat>全屏显示(4:3)</PresentationFormat>
  <Paragraphs>532</Paragraphs>
  <Slides>69</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Gill Sans MT (正文)</vt:lpstr>
      <vt:lpstr>华文中宋</vt:lpstr>
      <vt:lpstr>宋体</vt:lpstr>
      <vt:lpstr>Arial</vt:lpstr>
      <vt:lpstr>Calibri</vt:lpstr>
      <vt:lpstr>Gill Sans MT</vt:lpstr>
      <vt:lpstr>Symbol</vt:lpstr>
      <vt:lpstr>Times New Roman</vt:lpstr>
      <vt:lpstr>Verdana</vt:lpstr>
      <vt:lpstr>Wingdings 2</vt:lpstr>
      <vt:lpstr>夏至</vt:lpstr>
      <vt:lpstr>The First Step to MatLab</vt:lpstr>
      <vt:lpstr>PowerPoint 演示文稿</vt:lpstr>
      <vt:lpstr>Overview of the MATLAB® Environment</vt:lpstr>
      <vt:lpstr>Overview of the MATLAB® Environment</vt:lpstr>
      <vt:lpstr>Overview of the MATLAB® Environment</vt:lpstr>
      <vt:lpstr>The MATLAB® System</vt:lpstr>
      <vt:lpstr>The MATLAB® System Desktop Tools and Development Environment</vt:lpstr>
      <vt:lpstr>The MATLAB® System Mathematical Function Library</vt:lpstr>
      <vt:lpstr>The MATLAB® System The Language</vt:lpstr>
      <vt:lpstr>The MATLAB® System Graphics</vt:lpstr>
      <vt:lpstr>The MATLAB® System External Interfaces</vt:lpstr>
      <vt:lpstr>Starting and Quitting MATLAB®</vt:lpstr>
      <vt:lpstr>The Desktop</vt:lpstr>
      <vt:lpstr>Matrices</vt:lpstr>
      <vt:lpstr>PowerPoint 演示文稿</vt:lpstr>
      <vt:lpstr>About Matrices</vt:lpstr>
      <vt:lpstr>Entering Matrices</vt:lpstr>
      <vt:lpstr>Entering Matrices</vt:lpstr>
      <vt:lpstr>Entering Matrices</vt:lpstr>
      <vt:lpstr>Operation on Matrices sum, transpose, and diag</vt:lpstr>
      <vt:lpstr>Operation on Matrices sum, transpose, and diag</vt:lpstr>
      <vt:lpstr>Operation on Matrices sum, transpose, and diag</vt:lpstr>
      <vt:lpstr>Operation on Matrices sum, transpose, and diag</vt:lpstr>
      <vt:lpstr>Subscripts</vt:lpstr>
      <vt:lpstr>Subscripts</vt:lpstr>
      <vt:lpstr>Subscripts</vt:lpstr>
      <vt:lpstr>The Colon Operator</vt:lpstr>
      <vt:lpstr>The Colon Operator</vt:lpstr>
      <vt:lpstr>The Colon Operator</vt:lpstr>
      <vt:lpstr>Expression </vt:lpstr>
      <vt:lpstr>PowerPoint 演示文稿</vt:lpstr>
      <vt:lpstr>Variables</vt:lpstr>
      <vt:lpstr>Variables</vt:lpstr>
      <vt:lpstr>Numbers</vt:lpstr>
      <vt:lpstr>Operators</vt:lpstr>
      <vt:lpstr>Functions</vt:lpstr>
      <vt:lpstr>Functions</vt:lpstr>
      <vt:lpstr>Functions</vt:lpstr>
      <vt:lpstr>Working with Matrices</vt:lpstr>
      <vt:lpstr>PowerPoint 演示文稿</vt:lpstr>
      <vt:lpstr>Generating Matrices</vt:lpstr>
      <vt:lpstr>The load Function</vt:lpstr>
      <vt:lpstr>M-Files</vt:lpstr>
      <vt:lpstr>Concatenation</vt:lpstr>
      <vt:lpstr>Deleting Rows and Columns</vt:lpstr>
      <vt:lpstr>Deleting Rows and Columns</vt:lpstr>
      <vt:lpstr>More About Matrices and Arrays</vt:lpstr>
      <vt:lpstr>PowerPoint 演示文稿</vt:lpstr>
      <vt:lpstr>Linear Algebra</vt:lpstr>
      <vt:lpstr>Linear Algebra</vt:lpstr>
      <vt:lpstr>Linear Algebra</vt:lpstr>
      <vt:lpstr>Linear Algebra</vt:lpstr>
      <vt:lpstr>Linear Algebra</vt:lpstr>
      <vt:lpstr>Linear Algebra</vt:lpstr>
      <vt:lpstr>Arrays</vt:lpstr>
      <vt:lpstr>Arrays</vt:lpstr>
      <vt:lpstr>Building Tables</vt:lpstr>
      <vt:lpstr>Scalar Expansion</vt:lpstr>
      <vt:lpstr>Scalar Expansion</vt:lpstr>
      <vt:lpstr>Logical Subscripting</vt:lpstr>
      <vt:lpstr>Logical Subscripting</vt:lpstr>
      <vt:lpstr>The find Function</vt:lpstr>
      <vt:lpstr>Controlling Command Window Input and Output</vt:lpstr>
      <vt:lpstr>PowerPoint 演示文稿</vt:lpstr>
      <vt:lpstr>The format Function</vt:lpstr>
      <vt:lpstr>The format Function</vt:lpstr>
      <vt:lpstr>Suppressing Output</vt:lpstr>
      <vt:lpstr>Entering Long Statements</vt:lpstr>
      <vt:lpstr>Command Line Editing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first step to MATLAB</dc:title>
  <dc:creator>Wenbo Zhang</dc:creator>
  <cp:lastModifiedBy>Wenbo ZHANG</cp:lastModifiedBy>
  <cp:revision>824</cp:revision>
  <cp:lastPrinted>2012-01-03T10:53:34Z</cp:lastPrinted>
  <dcterms:created xsi:type="dcterms:W3CDTF">2008-05-18T03:50:08Z</dcterms:created>
  <dcterms:modified xsi:type="dcterms:W3CDTF">2014-06-19T02:05:52Z</dcterms:modified>
</cp:coreProperties>
</file>