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8"/>
  </p:notesMasterIdLst>
  <p:handoutMasterIdLst>
    <p:handoutMasterId r:id="rId79"/>
  </p:handoutMasterIdLst>
  <p:sldIdLst>
    <p:sldId id="256" r:id="rId2"/>
    <p:sldId id="315" r:id="rId3"/>
    <p:sldId id="257" r:id="rId4"/>
    <p:sldId id="258" r:id="rId5"/>
    <p:sldId id="259" r:id="rId6"/>
    <p:sldId id="260" r:id="rId7"/>
    <p:sldId id="261" r:id="rId8"/>
    <p:sldId id="262" r:id="rId9"/>
    <p:sldId id="263" r:id="rId10"/>
    <p:sldId id="264" r:id="rId11"/>
    <p:sldId id="265" r:id="rId12"/>
    <p:sldId id="266" r:id="rId13"/>
    <p:sldId id="269" r:id="rId14"/>
    <p:sldId id="270" r:id="rId15"/>
    <p:sldId id="271" r:id="rId16"/>
    <p:sldId id="267" r:id="rId17"/>
    <p:sldId id="268" r:id="rId18"/>
    <p:sldId id="280" r:id="rId19"/>
    <p:sldId id="281" r:id="rId20"/>
    <p:sldId id="282" r:id="rId21"/>
    <p:sldId id="284" r:id="rId22"/>
    <p:sldId id="285" r:id="rId23"/>
    <p:sldId id="286" r:id="rId24"/>
    <p:sldId id="287" r:id="rId25"/>
    <p:sldId id="288" r:id="rId26"/>
    <p:sldId id="290" r:id="rId27"/>
    <p:sldId id="291" r:id="rId28"/>
    <p:sldId id="292" r:id="rId29"/>
    <p:sldId id="293" r:id="rId30"/>
    <p:sldId id="294" r:id="rId31"/>
    <p:sldId id="295" r:id="rId32"/>
    <p:sldId id="296" r:id="rId33"/>
    <p:sldId id="298" r:id="rId34"/>
    <p:sldId id="297" r:id="rId35"/>
    <p:sldId id="299" r:id="rId36"/>
    <p:sldId id="300" r:id="rId37"/>
    <p:sldId id="301" r:id="rId38"/>
    <p:sldId id="306" r:id="rId39"/>
    <p:sldId id="307" r:id="rId40"/>
    <p:sldId id="308" r:id="rId41"/>
    <p:sldId id="309" r:id="rId42"/>
    <p:sldId id="310" r:id="rId43"/>
    <p:sldId id="311" r:id="rId44"/>
    <p:sldId id="312" r:id="rId45"/>
    <p:sldId id="302" r:id="rId46"/>
    <p:sldId id="313" r:id="rId47"/>
    <p:sldId id="314" r:id="rId48"/>
    <p:sldId id="303" r:id="rId49"/>
    <p:sldId id="305" r:id="rId50"/>
    <p:sldId id="316" r:id="rId51"/>
    <p:sldId id="317" r:id="rId52"/>
    <p:sldId id="318"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1" r:id="rId66"/>
    <p:sldId id="332" r:id="rId67"/>
    <p:sldId id="333" r:id="rId68"/>
    <p:sldId id="334" r:id="rId69"/>
    <p:sldId id="272" r:id="rId70"/>
    <p:sldId id="273" r:id="rId71"/>
    <p:sldId id="274" r:id="rId72"/>
    <p:sldId id="275" r:id="rId73"/>
    <p:sldId id="276" r:id="rId74"/>
    <p:sldId id="277" r:id="rId75"/>
    <p:sldId id="278" r:id="rId76"/>
    <p:sldId id="279" r:id="rId7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91860" autoAdjust="0"/>
  </p:normalViewPr>
  <p:slideViewPr>
    <p:cSldViewPr showGuides="1">
      <p:cViewPr varScale="1">
        <p:scale>
          <a:sx n="68" d="100"/>
          <a:sy n="68" d="100"/>
        </p:scale>
        <p:origin x="1386" y="66"/>
      </p:cViewPr>
      <p:guideLst>
        <p:guide orient="horz" pos="2160"/>
        <p:guide pos="2880"/>
      </p:guideLst>
    </p:cSldViewPr>
  </p:slideViewPr>
  <p:notesTextViewPr>
    <p:cViewPr>
      <p:scale>
        <a:sx n="100" d="100"/>
        <a:sy n="100" d="100"/>
      </p:scale>
      <p:origin x="0" y="0"/>
    </p:cViewPr>
  </p:notesTextViewPr>
  <p:notesViewPr>
    <p:cSldViewPr>
      <p:cViewPr varScale="1">
        <p:scale>
          <a:sx n="57" d="100"/>
          <a:sy n="57" d="100"/>
        </p:scale>
        <p:origin x="2832"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r>
              <a:rPr lang="en-US" altLang="zh-CN" dirty="0" smtClean="0"/>
              <a:t>zhangwb_wk@163.com</a:t>
            </a:r>
            <a:endParaRPr lang="zh-CN" altLang="en-US" dirty="0"/>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96FC0E0E-C2A8-4B8B-A06E-EFCC43D31C15}" type="datetimeFigureOut">
              <a:rPr lang="zh-CN" altLang="en-US"/>
              <a:pPr>
                <a:defRPr/>
              </a:pPr>
              <a:t>2014/6/19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dirty="0"/>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3BA3096-1A51-4A3B-9D9D-FCF2DCFED8BD}" type="slidenum">
              <a:rPr lang="zh-CN" altLang="en-US"/>
              <a:pPr>
                <a:defRPr/>
              </a:pPr>
              <a:t>‹#›</a:t>
            </a:fld>
            <a:endParaRPr lang="zh-CN" altLang="en-US"/>
          </a:p>
        </p:txBody>
      </p:sp>
    </p:spTree>
    <p:extLst>
      <p:ext uri="{BB962C8B-B14F-4D97-AF65-F5344CB8AC3E}">
        <p14:creationId xmlns:p14="http://schemas.microsoft.com/office/powerpoint/2010/main" val="1151390854"/>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r>
              <a:rPr lang="en-US" altLang="zh-CN" dirty="0" smtClean="0"/>
              <a:t>zhangwb.go@gmail.com</a:t>
            </a:r>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A665BD50-AB80-4E7C-8BBC-CF270F1E2388}" type="datetimeFigureOut">
              <a:rPr lang="zh-CN" altLang="en-US"/>
              <a:pPr>
                <a:defRPr/>
              </a:pPr>
              <a:t>2014/6/19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r>
              <a:rPr lang="en-US" altLang="zh-CN"/>
              <a:t>zhangwenbo.online@gmail.com</a:t>
            </a: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27515EE-43DE-4358-A991-069ABF269016}" type="slidenum">
              <a:rPr lang="zh-CN" altLang="en-US"/>
              <a:pPr>
                <a:defRPr/>
              </a:pPr>
              <a:t>‹#›</a:t>
            </a:fld>
            <a:endParaRPr lang="zh-CN" altLang="en-US"/>
          </a:p>
        </p:txBody>
      </p:sp>
    </p:spTree>
    <p:extLst>
      <p:ext uri="{BB962C8B-B14F-4D97-AF65-F5344CB8AC3E}">
        <p14:creationId xmlns:p14="http://schemas.microsoft.com/office/powerpoint/2010/main" val="4283304256"/>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p:spPr>
      </p:sp>
      <p:sp>
        <p:nvSpPr>
          <p:cNvPr id="870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70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503CB6-1C7F-4D08-8531-BE5D9043330F}" type="slidenum">
              <a:rPr lang="zh-CN" altLang="en-US" smtClean="0"/>
              <a:pPr fontAlgn="base">
                <a:spcBef>
                  <a:spcPct val="0"/>
                </a:spcBef>
                <a:spcAft>
                  <a:spcPct val="0"/>
                </a:spcAft>
                <a:defRPr/>
              </a:pPr>
              <a:t>1</a:t>
            </a:fld>
            <a:endParaRPr lang="zh-CN" altLang="en-US" smtClean="0"/>
          </a:p>
        </p:txBody>
      </p:sp>
      <p:sp>
        <p:nvSpPr>
          <p:cNvPr id="8704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8704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4065329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626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EB88DDE-F07F-4D6B-A109-2953F45A3CBC}" type="slidenum">
              <a:rPr lang="zh-CN" altLang="en-US" smtClean="0"/>
              <a:pPr fontAlgn="base">
                <a:spcBef>
                  <a:spcPct val="0"/>
                </a:spcBef>
                <a:spcAft>
                  <a:spcPct val="0"/>
                </a:spcAft>
                <a:defRPr/>
              </a:pPr>
              <a:t>11</a:t>
            </a:fld>
            <a:endParaRPr lang="zh-CN" altLang="en-US" smtClean="0"/>
          </a:p>
        </p:txBody>
      </p:sp>
      <p:sp>
        <p:nvSpPr>
          <p:cNvPr id="9626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6262"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046003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p:spPr>
      </p:sp>
      <p:sp>
        <p:nvSpPr>
          <p:cNvPr id="972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728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A0495F6-86AE-4DC9-A90A-D2FA1E57B146}" type="slidenum">
              <a:rPr lang="zh-CN" altLang="en-US" smtClean="0"/>
              <a:pPr fontAlgn="base">
                <a:spcBef>
                  <a:spcPct val="0"/>
                </a:spcBef>
                <a:spcAft>
                  <a:spcPct val="0"/>
                </a:spcAft>
                <a:defRPr/>
              </a:pPr>
              <a:t>12</a:t>
            </a:fld>
            <a:endParaRPr lang="zh-CN" altLang="en-US" smtClean="0"/>
          </a:p>
        </p:txBody>
      </p:sp>
      <p:sp>
        <p:nvSpPr>
          <p:cNvPr id="9728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728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1613557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830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6500EB-8456-47C7-960F-4FCA775A0B2A}" type="slidenum">
              <a:rPr lang="zh-CN" altLang="en-US" smtClean="0"/>
              <a:pPr fontAlgn="base">
                <a:spcBef>
                  <a:spcPct val="0"/>
                </a:spcBef>
                <a:spcAft>
                  <a:spcPct val="0"/>
                </a:spcAft>
                <a:defRPr/>
              </a:pPr>
              <a:t>13</a:t>
            </a:fld>
            <a:endParaRPr lang="zh-CN" altLang="en-US" smtClean="0"/>
          </a:p>
        </p:txBody>
      </p:sp>
      <p:sp>
        <p:nvSpPr>
          <p:cNvPr id="9830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831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696131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p:spPr>
      </p:sp>
      <p:sp>
        <p:nvSpPr>
          <p:cNvPr id="993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933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745F159-68F5-4355-96EA-AF8CFDC2357A}" type="slidenum">
              <a:rPr lang="zh-CN" altLang="en-US" smtClean="0"/>
              <a:pPr fontAlgn="base">
                <a:spcBef>
                  <a:spcPct val="0"/>
                </a:spcBef>
                <a:spcAft>
                  <a:spcPct val="0"/>
                </a:spcAft>
                <a:defRPr/>
              </a:pPr>
              <a:t>14</a:t>
            </a:fld>
            <a:endParaRPr lang="zh-CN" altLang="en-US" smtClean="0"/>
          </a:p>
        </p:txBody>
      </p:sp>
      <p:sp>
        <p:nvSpPr>
          <p:cNvPr id="9933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9334"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74423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035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59C475D-2124-456C-8FE3-8F1D9A22F2DD}" type="slidenum">
              <a:rPr lang="zh-CN" altLang="en-US" smtClean="0"/>
              <a:pPr fontAlgn="base">
                <a:spcBef>
                  <a:spcPct val="0"/>
                </a:spcBef>
                <a:spcAft>
                  <a:spcPct val="0"/>
                </a:spcAft>
                <a:defRPr/>
              </a:pPr>
              <a:t>15</a:t>
            </a:fld>
            <a:endParaRPr lang="zh-CN" altLang="en-US" smtClean="0"/>
          </a:p>
        </p:txBody>
      </p:sp>
      <p:sp>
        <p:nvSpPr>
          <p:cNvPr id="10035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0358"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1818649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p:spPr>
      </p:sp>
      <p:sp>
        <p:nvSpPr>
          <p:cNvPr id="1013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138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66BBB3C-D916-4423-889E-8D5F051B97FE}" type="slidenum">
              <a:rPr lang="zh-CN" altLang="en-US" smtClean="0"/>
              <a:pPr fontAlgn="base">
                <a:spcBef>
                  <a:spcPct val="0"/>
                </a:spcBef>
                <a:spcAft>
                  <a:spcPct val="0"/>
                </a:spcAft>
                <a:defRPr/>
              </a:pPr>
              <a:t>16</a:t>
            </a:fld>
            <a:endParaRPr lang="zh-CN" altLang="en-US" smtClean="0"/>
          </a:p>
        </p:txBody>
      </p:sp>
      <p:sp>
        <p:nvSpPr>
          <p:cNvPr id="10138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1382"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606543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240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E054ACE-C70A-4735-8227-386E90069F51}" type="slidenum">
              <a:rPr lang="zh-CN" altLang="en-US" smtClean="0"/>
              <a:pPr fontAlgn="base">
                <a:spcBef>
                  <a:spcPct val="0"/>
                </a:spcBef>
                <a:spcAft>
                  <a:spcPct val="0"/>
                </a:spcAft>
                <a:defRPr/>
              </a:pPr>
              <a:t>17</a:t>
            </a:fld>
            <a:endParaRPr lang="zh-CN" altLang="en-US" smtClean="0"/>
          </a:p>
        </p:txBody>
      </p:sp>
      <p:sp>
        <p:nvSpPr>
          <p:cNvPr id="10240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240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1696422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Example of Dolling Cammra.</a:t>
            </a:r>
            <a:endParaRPr lang="zh-CN" altLang="en-US" smtClean="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D19029C-5B68-4D16-99A9-CE37653E8B10}" type="slidenum">
              <a:rPr lang="zh-CN" altLang="en-US" smtClean="0"/>
              <a:pPr fontAlgn="base">
                <a:spcBef>
                  <a:spcPct val="0"/>
                </a:spcBef>
                <a:spcAft>
                  <a:spcPct val="0"/>
                </a:spcAft>
                <a:defRPr/>
              </a:pPr>
              <a:t>18</a:t>
            </a:fld>
            <a:endParaRPr lang="zh-CN" altLang="en-US" smtClean="0"/>
          </a:p>
        </p:txBody>
      </p:sp>
      <p:sp>
        <p:nvSpPr>
          <p:cNvPr id="10342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343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1091482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445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9850205-ED31-48D9-8BFE-D77958EA6CE0}" type="slidenum">
              <a:rPr lang="zh-CN" altLang="en-US" smtClean="0"/>
              <a:pPr fontAlgn="base">
                <a:spcBef>
                  <a:spcPct val="0"/>
                </a:spcBef>
                <a:spcAft>
                  <a:spcPct val="0"/>
                </a:spcAft>
                <a:defRPr/>
              </a:pPr>
              <a:t>19</a:t>
            </a:fld>
            <a:endParaRPr lang="zh-CN" altLang="en-US" smtClean="0"/>
          </a:p>
        </p:txBody>
      </p:sp>
      <p:sp>
        <p:nvSpPr>
          <p:cNvPr id="10445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4454"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142315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p:spPr>
      </p:sp>
      <p:sp>
        <p:nvSpPr>
          <p:cNvPr id="1054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547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D996577-450B-4B3F-A2FD-8F2D1C0956CB}" type="slidenum">
              <a:rPr lang="zh-CN" altLang="en-US" smtClean="0"/>
              <a:pPr fontAlgn="base">
                <a:spcBef>
                  <a:spcPct val="0"/>
                </a:spcBef>
                <a:spcAft>
                  <a:spcPct val="0"/>
                </a:spcAft>
                <a:defRPr/>
              </a:pPr>
              <a:t>20</a:t>
            </a:fld>
            <a:endParaRPr lang="zh-CN" altLang="en-US" smtClean="0"/>
          </a:p>
        </p:txBody>
      </p:sp>
      <p:sp>
        <p:nvSpPr>
          <p:cNvPr id="10547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5478"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581989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80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CC8AA19-79B7-46F0-959F-CA264441CC09}" type="slidenum">
              <a:rPr lang="zh-CN" altLang="en-US" smtClean="0"/>
              <a:pPr fontAlgn="base">
                <a:spcBef>
                  <a:spcPct val="0"/>
                </a:spcBef>
                <a:spcAft>
                  <a:spcPct val="0"/>
                </a:spcAft>
                <a:defRPr/>
              </a:pPr>
              <a:t>3</a:t>
            </a:fld>
            <a:endParaRPr lang="zh-CN" altLang="en-US" smtClean="0"/>
          </a:p>
        </p:txBody>
      </p:sp>
      <p:sp>
        <p:nvSpPr>
          <p:cNvPr id="8806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8807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516190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650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D72C9F-2C20-4DCF-A60A-0243CF8F3BB1}" type="slidenum">
              <a:rPr lang="zh-CN" altLang="en-US" smtClean="0"/>
              <a:pPr fontAlgn="base">
                <a:spcBef>
                  <a:spcPct val="0"/>
                </a:spcBef>
                <a:spcAft>
                  <a:spcPct val="0"/>
                </a:spcAft>
                <a:defRPr/>
              </a:pPr>
              <a:t>21</a:t>
            </a:fld>
            <a:endParaRPr lang="zh-CN" altLang="en-US" smtClean="0"/>
          </a:p>
        </p:txBody>
      </p:sp>
      <p:sp>
        <p:nvSpPr>
          <p:cNvPr id="10650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6502"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15420026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p:spPr>
      </p:sp>
      <p:sp>
        <p:nvSpPr>
          <p:cNvPr id="1075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752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11B6A2-6063-4253-B9AD-C039EC8DE90C}" type="slidenum">
              <a:rPr lang="zh-CN" altLang="en-US" smtClean="0"/>
              <a:pPr fontAlgn="base">
                <a:spcBef>
                  <a:spcPct val="0"/>
                </a:spcBef>
                <a:spcAft>
                  <a:spcPct val="0"/>
                </a:spcAft>
                <a:defRPr/>
              </a:pPr>
              <a:t>22</a:t>
            </a:fld>
            <a:endParaRPr lang="zh-CN" altLang="en-US" smtClean="0"/>
          </a:p>
        </p:txBody>
      </p:sp>
      <p:sp>
        <p:nvSpPr>
          <p:cNvPr id="10752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752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13782642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85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260134A-CA1E-407F-B2EA-E6180EA0DD91}" type="slidenum">
              <a:rPr lang="zh-CN" altLang="en-US" smtClean="0"/>
              <a:pPr fontAlgn="base">
                <a:spcBef>
                  <a:spcPct val="0"/>
                </a:spcBef>
                <a:spcAft>
                  <a:spcPct val="0"/>
                </a:spcAft>
                <a:defRPr/>
              </a:pPr>
              <a:t>23</a:t>
            </a:fld>
            <a:endParaRPr lang="zh-CN" altLang="en-US" smtClean="0"/>
          </a:p>
        </p:txBody>
      </p:sp>
      <p:sp>
        <p:nvSpPr>
          <p:cNvPr id="1085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855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14850263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p:spPr>
      </p:sp>
      <p:sp>
        <p:nvSpPr>
          <p:cNvPr id="1095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95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CF0041E-301E-4282-B985-4357FC4BE569}" type="slidenum">
              <a:rPr lang="zh-CN" altLang="en-US" smtClean="0"/>
              <a:pPr fontAlgn="base">
                <a:spcBef>
                  <a:spcPct val="0"/>
                </a:spcBef>
                <a:spcAft>
                  <a:spcPct val="0"/>
                </a:spcAft>
                <a:defRPr/>
              </a:pPr>
              <a:t>24</a:t>
            </a:fld>
            <a:endParaRPr lang="zh-CN" altLang="en-US" smtClean="0"/>
          </a:p>
        </p:txBody>
      </p:sp>
      <p:sp>
        <p:nvSpPr>
          <p:cNvPr id="10957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09574"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828387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05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76F8EF-0DD9-4491-80B2-E8185AE81C2E}" type="slidenum">
              <a:rPr lang="zh-CN" altLang="en-US" smtClean="0"/>
              <a:pPr fontAlgn="base">
                <a:spcBef>
                  <a:spcPct val="0"/>
                </a:spcBef>
                <a:spcAft>
                  <a:spcPct val="0"/>
                </a:spcAft>
                <a:defRPr/>
              </a:pPr>
              <a:t>25</a:t>
            </a:fld>
            <a:endParaRPr lang="zh-CN" altLang="en-US" smtClean="0"/>
          </a:p>
        </p:txBody>
      </p:sp>
      <p:sp>
        <p:nvSpPr>
          <p:cNvPr id="11059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0598"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9167008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p:spPr>
      </p:sp>
      <p:sp>
        <p:nvSpPr>
          <p:cNvPr id="1116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16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5889ED9-A5C3-4DC3-B3DF-193ACD209162}" type="slidenum">
              <a:rPr lang="zh-CN" altLang="en-US" smtClean="0"/>
              <a:pPr fontAlgn="base">
                <a:spcBef>
                  <a:spcPct val="0"/>
                </a:spcBef>
                <a:spcAft>
                  <a:spcPct val="0"/>
                </a:spcAft>
                <a:defRPr/>
              </a:pPr>
              <a:t>26</a:t>
            </a:fld>
            <a:endParaRPr lang="zh-CN" altLang="en-US" smtClean="0"/>
          </a:p>
        </p:txBody>
      </p:sp>
      <p:sp>
        <p:nvSpPr>
          <p:cNvPr id="11162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1622"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4060534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26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5364E0C-9338-491C-ABBE-BD6392E74AE4}" type="slidenum">
              <a:rPr lang="zh-CN" altLang="en-US" smtClean="0"/>
              <a:pPr fontAlgn="base">
                <a:spcBef>
                  <a:spcPct val="0"/>
                </a:spcBef>
                <a:spcAft>
                  <a:spcPct val="0"/>
                </a:spcAft>
                <a:defRPr/>
              </a:pPr>
              <a:t>27</a:t>
            </a:fld>
            <a:endParaRPr lang="zh-CN" altLang="en-US" smtClean="0"/>
          </a:p>
        </p:txBody>
      </p:sp>
      <p:sp>
        <p:nvSpPr>
          <p:cNvPr id="11264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264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066747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36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36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446652-72B2-4CED-A2AA-BBBD565A020B}" type="slidenum">
              <a:rPr lang="zh-CN" altLang="en-US" smtClean="0"/>
              <a:pPr fontAlgn="base">
                <a:spcBef>
                  <a:spcPct val="0"/>
                </a:spcBef>
                <a:spcAft>
                  <a:spcPct val="0"/>
                </a:spcAft>
                <a:defRPr/>
              </a:pPr>
              <a:t>28</a:t>
            </a:fld>
            <a:endParaRPr lang="zh-CN" altLang="en-US" smtClean="0"/>
          </a:p>
        </p:txBody>
      </p:sp>
      <p:sp>
        <p:nvSpPr>
          <p:cNvPr id="11366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367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41926204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46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F04592-3DC3-4B49-AA1E-8CEE5BDBA428}" type="slidenum">
              <a:rPr lang="zh-CN" altLang="en-US" smtClean="0"/>
              <a:pPr fontAlgn="base">
                <a:spcBef>
                  <a:spcPct val="0"/>
                </a:spcBef>
                <a:spcAft>
                  <a:spcPct val="0"/>
                </a:spcAft>
                <a:defRPr/>
              </a:pPr>
              <a:t>29</a:t>
            </a:fld>
            <a:endParaRPr lang="zh-CN" altLang="en-US" smtClean="0"/>
          </a:p>
        </p:txBody>
      </p:sp>
      <p:sp>
        <p:nvSpPr>
          <p:cNvPr id="11469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4694"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7762053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p:spPr>
      </p:sp>
      <p:sp>
        <p:nvSpPr>
          <p:cNvPr id="1157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571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5256184-D698-4881-B960-FAACF6FF3C07}" type="slidenum">
              <a:rPr lang="zh-CN" altLang="en-US" smtClean="0"/>
              <a:pPr fontAlgn="base">
                <a:spcBef>
                  <a:spcPct val="0"/>
                </a:spcBef>
                <a:spcAft>
                  <a:spcPct val="0"/>
                </a:spcAft>
                <a:defRPr/>
              </a:pPr>
              <a:t>30</a:t>
            </a:fld>
            <a:endParaRPr lang="zh-CN" altLang="en-US" smtClean="0"/>
          </a:p>
        </p:txBody>
      </p:sp>
      <p:sp>
        <p:nvSpPr>
          <p:cNvPr id="11571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5718"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227579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p:spPr>
      </p:sp>
      <p:sp>
        <p:nvSpPr>
          <p:cNvPr id="890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890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4E569B4-377E-48AA-9FDB-E131C055B73A}" type="slidenum">
              <a:rPr lang="zh-CN" altLang="en-US" smtClean="0"/>
              <a:pPr fontAlgn="base">
                <a:spcBef>
                  <a:spcPct val="0"/>
                </a:spcBef>
                <a:spcAft>
                  <a:spcPct val="0"/>
                </a:spcAft>
                <a:defRPr/>
              </a:pPr>
              <a:t>4</a:t>
            </a:fld>
            <a:endParaRPr lang="zh-CN" altLang="en-US" smtClean="0"/>
          </a:p>
        </p:txBody>
      </p:sp>
      <p:sp>
        <p:nvSpPr>
          <p:cNvPr id="8909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89094"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400582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674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833DDEE-CAB5-4B1A-9ED4-43AD10DC87E9}" type="slidenum">
              <a:rPr lang="zh-CN" altLang="en-US" smtClean="0"/>
              <a:pPr fontAlgn="base">
                <a:spcBef>
                  <a:spcPct val="0"/>
                </a:spcBef>
                <a:spcAft>
                  <a:spcPct val="0"/>
                </a:spcAft>
                <a:defRPr/>
              </a:pPr>
              <a:t>31</a:t>
            </a:fld>
            <a:endParaRPr lang="zh-CN" altLang="en-US" smtClean="0"/>
          </a:p>
        </p:txBody>
      </p:sp>
      <p:sp>
        <p:nvSpPr>
          <p:cNvPr id="11674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6742"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4811139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p:spPr>
      </p:sp>
      <p:sp>
        <p:nvSpPr>
          <p:cNvPr id="1177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776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973107-50F8-4E61-868C-8586FBB61FFD}" type="slidenum">
              <a:rPr lang="zh-CN" altLang="en-US" smtClean="0"/>
              <a:pPr fontAlgn="base">
                <a:spcBef>
                  <a:spcPct val="0"/>
                </a:spcBef>
                <a:spcAft>
                  <a:spcPct val="0"/>
                </a:spcAft>
                <a:defRPr/>
              </a:pPr>
              <a:t>33</a:t>
            </a:fld>
            <a:endParaRPr lang="zh-CN" altLang="en-US" smtClean="0"/>
          </a:p>
        </p:txBody>
      </p:sp>
      <p:sp>
        <p:nvSpPr>
          <p:cNvPr id="11776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776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40850154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87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21D4409-0CC1-439B-953C-E12E94A8A42B}" type="slidenum">
              <a:rPr lang="zh-CN" altLang="en-US" smtClean="0"/>
              <a:pPr fontAlgn="base">
                <a:spcBef>
                  <a:spcPct val="0"/>
                </a:spcBef>
                <a:spcAft>
                  <a:spcPct val="0"/>
                </a:spcAft>
                <a:defRPr/>
              </a:pPr>
              <a:t>34</a:t>
            </a:fld>
            <a:endParaRPr lang="zh-CN" altLang="en-US" smtClean="0"/>
          </a:p>
        </p:txBody>
      </p:sp>
      <p:sp>
        <p:nvSpPr>
          <p:cNvPr id="11878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879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901341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p:spPr>
      </p:sp>
      <p:sp>
        <p:nvSpPr>
          <p:cNvPr id="1198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1981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D07C63-C29A-4963-944F-BEFAEC5BD10F}" type="slidenum">
              <a:rPr lang="zh-CN" altLang="en-US" smtClean="0"/>
              <a:pPr fontAlgn="base">
                <a:spcBef>
                  <a:spcPct val="0"/>
                </a:spcBef>
                <a:spcAft>
                  <a:spcPct val="0"/>
                </a:spcAft>
                <a:defRPr/>
              </a:pPr>
              <a:t>35</a:t>
            </a:fld>
            <a:endParaRPr lang="zh-CN" altLang="en-US" smtClean="0"/>
          </a:p>
        </p:txBody>
      </p:sp>
      <p:sp>
        <p:nvSpPr>
          <p:cNvPr id="11981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19814"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6350721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p:spPr>
      </p:sp>
      <p:sp>
        <p:nvSpPr>
          <p:cNvPr id="1208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08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CEC0D89-1A31-42FB-A71D-341DA136EFAF}" type="slidenum">
              <a:rPr lang="zh-CN" altLang="en-US" smtClean="0"/>
              <a:pPr fontAlgn="base">
                <a:spcBef>
                  <a:spcPct val="0"/>
                </a:spcBef>
                <a:spcAft>
                  <a:spcPct val="0"/>
                </a:spcAft>
                <a:defRPr/>
              </a:pPr>
              <a:t>36</a:t>
            </a:fld>
            <a:endParaRPr lang="zh-CN" altLang="en-US" smtClean="0"/>
          </a:p>
        </p:txBody>
      </p:sp>
      <p:sp>
        <p:nvSpPr>
          <p:cNvPr id="12083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0838"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637254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Managing Plotting Tools</a:t>
            </a:r>
          </a:p>
          <a:p>
            <a:pPr eaLnBrk="1" hangingPunct="1">
              <a:spcBef>
                <a:spcPct val="0"/>
              </a:spcBef>
            </a:pPr>
            <a:endParaRPr lang="en-US" altLang="zh-CN" b="1" smtClean="0"/>
          </a:p>
          <a:p>
            <a:pPr eaLnBrk="1" hangingPunct="1">
              <a:spcBef>
                <a:spcPct val="0"/>
              </a:spcBef>
            </a:pPr>
            <a:r>
              <a:rPr lang="en-US" altLang="zh-CN" smtClean="0"/>
              <a:t>Each of the plotting tools shown above can be docked or undocked from its</a:t>
            </a:r>
          </a:p>
          <a:p>
            <a:pPr eaLnBrk="1" hangingPunct="1">
              <a:spcBef>
                <a:spcPct val="0"/>
              </a:spcBef>
            </a:pPr>
            <a:r>
              <a:rPr lang="en-US" altLang="zh-CN" smtClean="0"/>
              <a:t>figure, or dismissed by clicking the </a:t>
            </a:r>
            <a:r>
              <a:rPr lang="en-US" altLang="zh-CN" b="1" smtClean="0"/>
              <a:t>x at the right end of its titlebar. If you</a:t>
            </a:r>
          </a:p>
          <a:p>
            <a:pPr eaLnBrk="1" hangingPunct="1">
              <a:spcBef>
                <a:spcPct val="0"/>
              </a:spcBef>
            </a:pPr>
            <a:r>
              <a:rPr lang="en-US" altLang="zh-CN" smtClean="0"/>
              <a:t>dismiss a tool and want it back again, you can raise it from the View menu or</a:t>
            </a:r>
          </a:p>
          <a:p>
            <a:pPr eaLnBrk="1" hangingPunct="1">
              <a:spcBef>
                <a:spcPct val="0"/>
              </a:spcBef>
            </a:pPr>
            <a:r>
              <a:rPr lang="en-US" altLang="zh-CN" smtClean="0"/>
              <a:t>by typing one of several commands. For instance, if you had undocked, and</a:t>
            </a:r>
          </a:p>
          <a:p>
            <a:pPr eaLnBrk="1" hangingPunct="1">
              <a:spcBef>
                <a:spcPct val="0"/>
              </a:spcBef>
            </a:pPr>
            <a:r>
              <a:rPr lang="en-US" altLang="zh-CN" smtClean="0"/>
              <a:t>then dismissed the figure palette, you could type either</a:t>
            </a:r>
          </a:p>
          <a:p>
            <a:pPr eaLnBrk="1" hangingPunct="1">
              <a:spcBef>
                <a:spcPct val="0"/>
              </a:spcBef>
            </a:pPr>
            <a:endParaRPr lang="en-US" altLang="zh-CN" smtClean="0"/>
          </a:p>
          <a:p>
            <a:pPr eaLnBrk="1" hangingPunct="1">
              <a:spcBef>
                <a:spcPct val="0"/>
              </a:spcBef>
            </a:pPr>
            <a:r>
              <a:rPr lang="en-US" altLang="zh-CN" b="1" smtClean="0"/>
              <a:t>plottools( 'on', 'figurepalette')</a:t>
            </a:r>
            <a:r>
              <a:rPr lang="en-US" altLang="zh-CN" smtClean="0"/>
              <a:t> </a:t>
            </a:r>
          </a:p>
          <a:p>
            <a:pPr eaLnBrk="1" hangingPunct="1">
              <a:spcBef>
                <a:spcPct val="0"/>
              </a:spcBef>
            </a:pPr>
            <a:endParaRPr lang="en-US" altLang="zh-CN" smtClean="0"/>
          </a:p>
          <a:p>
            <a:pPr eaLnBrk="1" hangingPunct="1">
              <a:spcBef>
                <a:spcPct val="0"/>
              </a:spcBef>
            </a:pPr>
            <a:r>
              <a:rPr lang="en-US" altLang="zh-CN" smtClean="0"/>
              <a:t>or</a:t>
            </a:r>
          </a:p>
          <a:p>
            <a:pPr eaLnBrk="1" hangingPunct="1">
              <a:spcBef>
                <a:spcPct val="0"/>
              </a:spcBef>
            </a:pPr>
            <a:endParaRPr lang="en-US" altLang="zh-CN" b="1" smtClean="0"/>
          </a:p>
          <a:p>
            <a:pPr eaLnBrk="1" hangingPunct="1">
              <a:spcBef>
                <a:spcPct val="0"/>
              </a:spcBef>
            </a:pPr>
            <a:r>
              <a:rPr lang="en-US" altLang="zh-CN" b="1" smtClean="0"/>
              <a:t>figurepalette</a:t>
            </a:r>
          </a:p>
        </p:txBody>
      </p:sp>
      <p:sp>
        <p:nvSpPr>
          <p:cNvPr id="12186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D6A839-F6E5-4E88-8663-0D402BCD8AA6}" type="slidenum">
              <a:rPr lang="zh-CN" altLang="en-US" smtClean="0"/>
              <a:pPr fontAlgn="base">
                <a:spcBef>
                  <a:spcPct val="0"/>
                </a:spcBef>
                <a:spcAft>
                  <a:spcPct val="0"/>
                </a:spcAft>
                <a:defRPr/>
              </a:pPr>
              <a:t>37</a:t>
            </a:fld>
            <a:endParaRPr lang="zh-CN" altLang="en-US" smtClean="0"/>
          </a:p>
        </p:txBody>
      </p:sp>
      <p:sp>
        <p:nvSpPr>
          <p:cNvPr id="12186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1862"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4157081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bwMode="auto">
          <a:noFill/>
          <a:ln>
            <a:solidFill>
              <a:srgbClr val="000000"/>
            </a:solidFill>
            <a:miter lim="800000"/>
            <a:headEnd/>
            <a:tailEnd/>
          </a:ln>
        </p:spPr>
      </p:sp>
      <p:sp>
        <p:nvSpPr>
          <p:cNvPr id="12288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288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498D443-7583-4811-9EA8-0A3D7964AB11}" type="slidenum">
              <a:rPr lang="zh-CN" altLang="en-US" smtClean="0"/>
              <a:pPr fontAlgn="base">
                <a:spcBef>
                  <a:spcPct val="0"/>
                </a:spcBef>
                <a:spcAft>
                  <a:spcPct val="0"/>
                </a:spcAft>
                <a:defRPr/>
              </a:pPr>
              <a:t>38</a:t>
            </a:fld>
            <a:endParaRPr lang="zh-CN" altLang="en-US" smtClean="0"/>
          </a:p>
        </p:txBody>
      </p:sp>
      <p:sp>
        <p:nvSpPr>
          <p:cNvPr id="12288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288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135021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bwMode="auto">
          <a:noFill/>
          <a:ln>
            <a:solidFill>
              <a:srgbClr val="000000"/>
            </a:solidFill>
            <a:miter lim="800000"/>
            <a:headEnd/>
            <a:tailEnd/>
          </a:ln>
        </p:spPr>
      </p:sp>
      <p:sp>
        <p:nvSpPr>
          <p:cNvPr id="1239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390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01B87DD-577F-48F9-99DA-F6C6ECA98817}" type="slidenum">
              <a:rPr lang="zh-CN" altLang="en-US" smtClean="0"/>
              <a:pPr fontAlgn="base">
                <a:spcBef>
                  <a:spcPct val="0"/>
                </a:spcBef>
                <a:spcAft>
                  <a:spcPct val="0"/>
                </a:spcAft>
                <a:defRPr/>
              </a:pPr>
              <a:t>39</a:t>
            </a:fld>
            <a:endParaRPr lang="zh-CN" altLang="en-US" smtClean="0"/>
          </a:p>
        </p:txBody>
      </p:sp>
      <p:sp>
        <p:nvSpPr>
          <p:cNvPr id="12390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391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635112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bwMode="auto">
          <a:noFill/>
          <a:ln>
            <a:solidFill>
              <a:srgbClr val="000000"/>
            </a:solidFill>
            <a:miter lim="800000"/>
            <a:headEnd/>
            <a:tailEnd/>
          </a:ln>
        </p:spPr>
      </p:sp>
      <p:sp>
        <p:nvSpPr>
          <p:cNvPr id="1249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493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1E49B4-A973-45E1-B7D5-647E67BAE244}" type="slidenum">
              <a:rPr lang="zh-CN" altLang="en-US" smtClean="0"/>
              <a:pPr fontAlgn="base">
                <a:spcBef>
                  <a:spcPct val="0"/>
                </a:spcBef>
                <a:spcAft>
                  <a:spcPct val="0"/>
                </a:spcAft>
                <a:defRPr/>
              </a:pPr>
              <a:t>40</a:t>
            </a:fld>
            <a:endParaRPr lang="zh-CN" altLang="en-US" smtClean="0"/>
          </a:p>
        </p:txBody>
      </p:sp>
      <p:sp>
        <p:nvSpPr>
          <p:cNvPr id="12493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4934"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6934715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bwMode="auto">
          <a:noFill/>
          <a:ln>
            <a:solidFill>
              <a:srgbClr val="000000"/>
            </a:solidFill>
            <a:miter lim="800000"/>
            <a:headEnd/>
            <a:tailEnd/>
          </a:ln>
        </p:spPr>
      </p:sp>
      <p:sp>
        <p:nvSpPr>
          <p:cNvPr id="12595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595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E35C846-08E5-40A7-87CE-A0C099C28595}" type="slidenum">
              <a:rPr lang="zh-CN" altLang="en-US" smtClean="0"/>
              <a:pPr fontAlgn="base">
                <a:spcBef>
                  <a:spcPct val="0"/>
                </a:spcBef>
                <a:spcAft>
                  <a:spcPct val="0"/>
                </a:spcAft>
                <a:defRPr/>
              </a:pPr>
              <a:t>41</a:t>
            </a:fld>
            <a:endParaRPr lang="zh-CN" altLang="en-US" smtClean="0"/>
          </a:p>
        </p:txBody>
      </p:sp>
      <p:sp>
        <p:nvSpPr>
          <p:cNvPr id="12595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5958"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30397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011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AD64358-2429-40F2-840A-28ED6D76B5F7}" type="slidenum">
              <a:rPr lang="zh-CN" altLang="en-US" smtClean="0"/>
              <a:pPr fontAlgn="base">
                <a:spcBef>
                  <a:spcPct val="0"/>
                </a:spcBef>
                <a:spcAft>
                  <a:spcPct val="0"/>
                </a:spcAft>
                <a:defRPr/>
              </a:pPr>
              <a:t>5</a:t>
            </a:fld>
            <a:endParaRPr lang="zh-CN" altLang="en-US" smtClean="0"/>
          </a:p>
        </p:txBody>
      </p:sp>
      <p:sp>
        <p:nvSpPr>
          <p:cNvPr id="9011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0118"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2079550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bwMode="auto">
          <a:noFill/>
          <a:ln>
            <a:solidFill>
              <a:srgbClr val="000000"/>
            </a:solidFill>
            <a:miter lim="800000"/>
            <a:headEnd/>
            <a:tailEnd/>
          </a:ln>
        </p:spPr>
      </p:sp>
      <p:sp>
        <p:nvSpPr>
          <p:cNvPr id="12697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698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DB3ECE6-D80D-49F7-9AB6-8452F412B995}" type="slidenum">
              <a:rPr lang="zh-CN" altLang="en-US" smtClean="0"/>
              <a:pPr fontAlgn="base">
                <a:spcBef>
                  <a:spcPct val="0"/>
                </a:spcBef>
                <a:spcAft>
                  <a:spcPct val="0"/>
                </a:spcAft>
                <a:defRPr/>
              </a:pPr>
              <a:t>42</a:t>
            </a:fld>
            <a:endParaRPr lang="zh-CN" altLang="en-US" smtClean="0"/>
          </a:p>
        </p:txBody>
      </p:sp>
      <p:sp>
        <p:nvSpPr>
          <p:cNvPr id="12698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6982"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4238827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p:cNvSpPr>
            <a:spLocks noGrp="1" noRot="1" noChangeAspect="1" noTextEdit="1"/>
          </p:cNvSpPr>
          <p:nvPr>
            <p:ph type="sldImg"/>
          </p:nvPr>
        </p:nvSpPr>
        <p:spPr bwMode="auto">
          <a:noFill/>
          <a:ln>
            <a:solidFill>
              <a:srgbClr val="000000"/>
            </a:solidFill>
            <a:miter lim="800000"/>
            <a:headEnd/>
            <a:tailEnd/>
          </a:ln>
        </p:spPr>
      </p:sp>
      <p:sp>
        <p:nvSpPr>
          <p:cNvPr id="12800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2800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01C0F8-3550-441E-95F3-5EF5CB8294D6}" type="slidenum">
              <a:rPr lang="zh-CN" altLang="en-US" smtClean="0"/>
              <a:pPr fontAlgn="base">
                <a:spcBef>
                  <a:spcPct val="0"/>
                </a:spcBef>
                <a:spcAft>
                  <a:spcPct val="0"/>
                </a:spcAft>
                <a:defRPr/>
              </a:pPr>
              <a:t>44</a:t>
            </a:fld>
            <a:endParaRPr lang="zh-CN" altLang="en-US" smtClean="0"/>
          </a:p>
        </p:txBody>
      </p:sp>
      <p:sp>
        <p:nvSpPr>
          <p:cNvPr id="12800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800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39660847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幻灯片图像占位符 1"/>
          <p:cNvSpPr>
            <a:spLocks noGrp="1" noRot="1" noChangeAspect="1" noTextEdit="1"/>
          </p:cNvSpPr>
          <p:nvPr>
            <p:ph type="sldImg"/>
          </p:nvPr>
        </p:nvSpPr>
        <p:spPr bwMode="auto">
          <a:noFill/>
          <a:ln>
            <a:solidFill>
              <a:srgbClr val="000000"/>
            </a:solidFill>
            <a:miter lim="800000"/>
            <a:headEnd/>
            <a:tailEnd/>
          </a:ln>
        </p:spPr>
      </p:sp>
      <p:sp>
        <p:nvSpPr>
          <p:cNvPr id="1290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The Plot Browser provides a legend of all the graphs in the figure. It lists each axes and the objects (lines, surfaces, etc.) used to create the graph.</a:t>
            </a:r>
          </a:p>
          <a:p>
            <a:pPr eaLnBrk="1" hangingPunct="1">
              <a:spcBef>
                <a:spcPct val="0"/>
              </a:spcBef>
            </a:pPr>
            <a:endParaRPr lang="en-US" altLang="zh-CN" smtClean="0"/>
          </a:p>
          <a:p>
            <a:pPr eaLnBrk="1" hangingPunct="1">
              <a:spcBef>
                <a:spcPct val="0"/>
              </a:spcBef>
            </a:pPr>
            <a:r>
              <a:rPr lang="en-US" altLang="zh-CN" smtClean="0"/>
              <a:t>For example, suppose you plot an 11-by-11 matrix z. The plot function creates one line for each column in z.</a:t>
            </a:r>
          </a:p>
          <a:p>
            <a:pPr eaLnBrk="1" hangingPunct="1">
              <a:spcBef>
                <a:spcPct val="0"/>
              </a:spcBef>
            </a:pPr>
            <a:endParaRPr lang="en-US" altLang="zh-CN" smtClean="0"/>
          </a:p>
          <a:p>
            <a:pPr eaLnBrk="1" hangingPunct="1">
              <a:spcBef>
                <a:spcPct val="0"/>
              </a:spcBef>
            </a:pPr>
            <a:r>
              <a:rPr lang="en-US" altLang="zh-CN" b="1" smtClean="0"/>
              <a:t>plot(z,'DisplayName','z')</a:t>
            </a:r>
          </a:p>
          <a:p>
            <a:pPr eaLnBrk="1" hangingPunct="1">
              <a:spcBef>
                <a:spcPct val="0"/>
              </a:spcBef>
            </a:pPr>
            <a:endParaRPr lang="en-US" altLang="zh-CN" smtClean="0"/>
          </a:p>
          <a:p>
            <a:pPr eaLnBrk="1" hangingPunct="1">
              <a:spcBef>
                <a:spcPct val="0"/>
              </a:spcBef>
            </a:pPr>
            <a:r>
              <a:rPr lang="en-US" altLang="zh-CN" smtClean="0"/>
              <a:t>When you set the </a:t>
            </a:r>
            <a:r>
              <a:rPr lang="en-US" altLang="zh-CN" b="1" smtClean="0"/>
              <a:t>DisplayName</a:t>
            </a:r>
            <a:r>
              <a:rPr lang="en-US" altLang="zh-CN" smtClean="0"/>
              <a:t> property, the Plot Browser indicates which line corresponds to which column.</a:t>
            </a:r>
          </a:p>
          <a:p>
            <a:pPr eaLnBrk="1" hangingPunct="1">
              <a:spcBef>
                <a:spcPct val="0"/>
              </a:spcBef>
            </a:pPr>
            <a:endParaRPr lang="en-US" altLang="zh-CN" smtClean="0"/>
          </a:p>
          <a:p>
            <a:pPr eaLnBrk="1" hangingPunct="1">
              <a:spcBef>
                <a:spcPct val="0"/>
              </a:spcBef>
            </a:pPr>
            <a:r>
              <a:rPr lang="en-US" altLang="zh-CN" smtClean="0"/>
              <a:t>If you want to set the properties of an individual line, double-click on the line in the Plot Browser. Its properties are displayed in the Property Editor, which opens on the bottom of the figure.</a:t>
            </a:r>
          </a:p>
          <a:p>
            <a:pPr eaLnBrk="1" hangingPunct="1">
              <a:spcBef>
                <a:spcPct val="0"/>
              </a:spcBef>
            </a:pPr>
            <a:endParaRPr lang="en-US" altLang="zh-CN" smtClean="0"/>
          </a:p>
          <a:p>
            <a:pPr eaLnBrk="1" hangingPunct="1">
              <a:spcBef>
                <a:spcPct val="0"/>
              </a:spcBef>
            </a:pPr>
            <a:r>
              <a:rPr lang="en-US" altLang="zh-CN" smtClean="0"/>
              <a:t>You can select a line in the graph, and the corresponding entry in the Plot Browser is highlighted, enabling you to see which column in the variable produced the line.</a:t>
            </a:r>
            <a:endParaRPr lang="zh-CN" altLang="en-US" smtClean="0"/>
          </a:p>
        </p:txBody>
      </p:sp>
      <p:sp>
        <p:nvSpPr>
          <p:cNvPr id="1290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E9C2E1-ABB0-497B-B65D-41893D471673}" type="slidenum">
              <a:rPr lang="zh-CN" altLang="en-US" smtClean="0"/>
              <a:pPr fontAlgn="base">
                <a:spcBef>
                  <a:spcPct val="0"/>
                </a:spcBef>
                <a:spcAft>
                  <a:spcPct val="0"/>
                </a:spcAft>
                <a:defRPr/>
              </a:pPr>
              <a:t>45</a:t>
            </a:fld>
            <a:endParaRPr lang="zh-CN" altLang="en-US" smtClean="0"/>
          </a:p>
        </p:txBody>
      </p:sp>
      <p:sp>
        <p:nvSpPr>
          <p:cNvPr id="12902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2903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19022722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幻灯片图像占位符 1"/>
          <p:cNvSpPr>
            <a:spLocks noGrp="1" noRot="1" noChangeAspect="1" noTextEdit="1"/>
          </p:cNvSpPr>
          <p:nvPr>
            <p:ph type="sldImg"/>
          </p:nvPr>
        </p:nvSpPr>
        <p:spPr bwMode="auto">
          <a:noFill/>
          <a:ln>
            <a:solidFill>
              <a:srgbClr val="000000"/>
            </a:solidFill>
            <a:miter lim="800000"/>
            <a:headEnd/>
            <a:tailEnd/>
          </a:ln>
        </p:spPr>
      </p:sp>
      <p:sp>
        <p:nvSpPr>
          <p:cNvPr id="1300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The Property Editor enables you to access a subset of the selected object’s properties. When no object is selected, the Property Editor displays the figure’s properties.</a:t>
            </a:r>
            <a:endParaRPr lang="zh-CN" altLang="en-US" smtClean="0"/>
          </a:p>
        </p:txBody>
      </p:sp>
      <p:sp>
        <p:nvSpPr>
          <p:cNvPr id="13005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410DB9A-81B4-423B-8B9E-547571CAAB2A}" type="slidenum">
              <a:rPr lang="zh-CN" altLang="en-US" smtClean="0"/>
              <a:pPr fontAlgn="base">
                <a:spcBef>
                  <a:spcPct val="0"/>
                </a:spcBef>
                <a:spcAft>
                  <a:spcPct val="0"/>
                </a:spcAft>
                <a:defRPr/>
              </a:pPr>
              <a:t>48</a:t>
            </a:fld>
            <a:endParaRPr lang="zh-CN" altLang="en-US" smtClean="0"/>
          </a:p>
        </p:txBody>
      </p:sp>
      <p:sp>
        <p:nvSpPr>
          <p:cNvPr id="13005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30054"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2524186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幻灯片图像占位符 1"/>
          <p:cNvSpPr>
            <a:spLocks noGrp="1" noRot="1" noChangeAspect="1" noTextEdit="1"/>
          </p:cNvSpPr>
          <p:nvPr>
            <p:ph type="sldImg"/>
          </p:nvPr>
        </p:nvSpPr>
        <p:spPr bwMode="auto">
          <a:noFill/>
          <a:ln>
            <a:solidFill>
              <a:srgbClr val="000000"/>
            </a:solidFill>
            <a:miter lim="800000"/>
            <a:headEnd/>
            <a:tailEnd/>
          </a:ln>
        </p:spPr>
      </p:sp>
      <p:sp>
        <p:nvSpPr>
          <p:cNvPr id="13107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smtClean="0"/>
              <a:t>The Property Editor enables you to access a subset of the selected object’s properties. When no object is selected, the Property Editor displays the figure’s properties.</a:t>
            </a:r>
          </a:p>
          <a:p>
            <a:pPr eaLnBrk="1" hangingPunct="1">
              <a:spcBef>
                <a:spcPct val="0"/>
              </a:spcBef>
            </a:pPr>
            <a:endParaRPr lang="en-US" altLang="zh-CN" smtClean="0"/>
          </a:p>
          <a:p>
            <a:pPr eaLnBrk="1" hangingPunct="1">
              <a:spcBef>
                <a:spcPct val="0"/>
              </a:spcBef>
            </a:pPr>
            <a:r>
              <a:rPr lang="en-US" altLang="zh-CN" smtClean="0"/>
              <a:t>Add some examples to express this applications.(1-56)</a:t>
            </a:r>
            <a:endParaRPr lang="zh-CN" altLang="en-US" smtClean="0"/>
          </a:p>
        </p:txBody>
      </p:sp>
      <p:sp>
        <p:nvSpPr>
          <p:cNvPr id="13107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2E8B248-FFA1-4A06-9FA7-98DF417A7E0C}" type="slidenum">
              <a:rPr lang="zh-CN" altLang="en-US" smtClean="0"/>
              <a:pPr fontAlgn="base">
                <a:spcBef>
                  <a:spcPct val="0"/>
                </a:spcBef>
                <a:spcAft>
                  <a:spcPct val="0"/>
                </a:spcAft>
                <a:defRPr/>
              </a:pPr>
              <a:t>49</a:t>
            </a:fld>
            <a:endParaRPr lang="zh-CN" altLang="en-US" smtClean="0"/>
          </a:p>
        </p:txBody>
      </p:sp>
      <p:sp>
        <p:nvSpPr>
          <p:cNvPr id="13107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31078"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2135708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幻灯片图像占位符 1"/>
          <p:cNvSpPr>
            <a:spLocks noGrp="1" noRot="1" noChangeAspect="1" noTextEdit="1"/>
          </p:cNvSpPr>
          <p:nvPr>
            <p:ph type="sldImg"/>
          </p:nvPr>
        </p:nvSpPr>
        <p:spPr bwMode="auto">
          <a:noFill/>
          <a:ln>
            <a:solidFill>
              <a:srgbClr val="000000"/>
            </a:solidFill>
            <a:miter lim="800000"/>
            <a:headEnd/>
            <a:tailEnd/>
          </a:ln>
        </p:spPr>
      </p:sp>
      <p:sp>
        <p:nvSpPr>
          <p:cNvPr id="13209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210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0A8BED-74F7-40DA-A6D6-314F49A8B62C}" type="slidenum">
              <a:rPr lang="zh-CN" altLang="en-US" smtClean="0"/>
              <a:pPr fontAlgn="base">
                <a:spcBef>
                  <a:spcPct val="0"/>
                </a:spcBef>
                <a:spcAft>
                  <a:spcPct val="0"/>
                </a:spcAft>
                <a:defRPr/>
              </a:pPr>
              <a:t>63</a:t>
            </a:fld>
            <a:endParaRPr lang="zh-CN" altLang="en-US" smtClean="0"/>
          </a:p>
        </p:txBody>
      </p:sp>
      <p:sp>
        <p:nvSpPr>
          <p:cNvPr id="13210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32102"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0103673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幻灯片图像占位符 1"/>
          <p:cNvSpPr>
            <a:spLocks noGrp="1" noRot="1" noChangeAspect="1" noTextEdit="1"/>
          </p:cNvSpPr>
          <p:nvPr>
            <p:ph type="sldImg"/>
          </p:nvPr>
        </p:nvSpPr>
        <p:spPr bwMode="auto">
          <a:noFill/>
          <a:ln>
            <a:solidFill>
              <a:srgbClr val="000000"/>
            </a:solidFill>
            <a:miter lim="800000"/>
            <a:headEnd/>
            <a:tailEnd/>
          </a:ln>
        </p:spPr>
      </p:sp>
      <p:sp>
        <p:nvSpPr>
          <p:cNvPr id="1331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ltLang="zh-CN" b="1" smtClean="0"/>
              <a:t>Example</a:t>
            </a:r>
            <a:endParaRPr lang="en-US" altLang="zh-CN" smtClean="0"/>
          </a:p>
          <a:p>
            <a:pPr eaLnBrk="1" hangingPunct="1">
              <a:spcBef>
                <a:spcPct val="0"/>
              </a:spcBef>
            </a:pPr>
            <a:endParaRPr lang="en-US" altLang="zh-CN" smtClean="0"/>
          </a:p>
          <a:p>
            <a:pPr eaLnBrk="1" hangingPunct="1">
              <a:spcBef>
                <a:spcPct val="0"/>
              </a:spcBef>
            </a:pPr>
            <a:r>
              <a:rPr lang="en-US" altLang="zh-CN" smtClean="0"/>
              <a:t>Z = peaks; % return a 49 * 49 matrix obtained by evaluating a function of two variables.</a:t>
            </a:r>
          </a:p>
          <a:p>
            <a:pPr eaLnBrk="1" hangingPunct="1">
              <a:spcBef>
                <a:spcPct val="0"/>
              </a:spcBef>
            </a:pPr>
            <a:r>
              <a:rPr lang="en-US" altLang="zh-CN" smtClean="0"/>
              <a:t>Plot(Z); % plotting this matrix product a graph of 49 lines</a:t>
            </a:r>
            <a:endParaRPr lang="zh-CN" altLang="en-US" b="1" smtClean="0"/>
          </a:p>
        </p:txBody>
      </p:sp>
      <p:sp>
        <p:nvSpPr>
          <p:cNvPr id="13312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7C8F0B0-113A-4749-8544-42BAFE5ABEBF}" type="slidenum">
              <a:rPr lang="zh-CN" altLang="en-US" smtClean="0"/>
              <a:pPr fontAlgn="base">
                <a:spcBef>
                  <a:spcPct val="0"/>
                </a:spcBef>
                <a:spcAft>
                  <a:spcPct val="0"/>
                </a:spcAft>
                <a:defRPr/>
              </a:pPr>
              <a:t>64</a:t>
            </a:fld>
            <a:endParaRPr lang="zh-CN" altLang="en-US" smtClean="0"/>
          </a:p>
        </p:txBody>
      </p:sp>
      <p:sp>
        <p:nvSpPr>
          <p:cNvPr id="13312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3312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6347854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幻灯片图像占位符 1"/>
          <p:cNvSpPr>
            <a:spLocks noGrp="1" noRot="1" noChangeAspect="1" noTextEdit="1"/>
          </p:cNvSpPr>
          <p:nvPr>
            <p:ph type="sldImg"/>
          </p:nvPr>
        </p:nvSpPr>
        <p:spPr bwMode="auto">
          <a:noFill/>
          <a:ln>
            <a:solidFill>
              <a:srgbClr val="000000"/>
            </a:solidFill>
            <a:miter lim="800000"/>
            <a:headEnd/>
            <a:tailEnd/>
          </a:ln>
        </p:spPr>
      </p:sp>
      <p:sp>
        <p:nvSpPr>
          <p:cNvPr id="13414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414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9929AA4-AB75-480A-9DB3-AAB8EF0EAEF9}" type="slidenum">
              <a:rPr lang="zh-CN" altLang="en-US" smtClean="0"/>
              <a:pPr fontAlgn="base">
                <a:spcBef>
                  <a:spcPct val="0"/>
                </a:spcBef>
                <a:spcAft>
                  <a:spcPct val="0"/>
                </a:spcAft>
                <a:defRPr/>
              </a:pPr>
              <a:t>69</a:t>
            </a:fld>
            <a:endParaRPr lang="zh-CN" altLang="en-US" smtClean="0"/>
          </a:p>
        </p:txBody>
      </p:sp>
      <p:sp>
        <p:nvSpPr>
          <p:cNvPr id="13414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3415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13999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幻灯片图像占位符 1"/>
          <p:cNvSpPr>
            <a:spLocks noGrp="1" noRot="1" noChangeAspect="1" noTextEdit="1"/>
          </p:cNvSpPr>
          <p:nvPr>
            <p:ph type="sldImg"/>
          </p:nvPr>
        </p:nvSpPr>
        <p:spPr bwMode="auto">
          <a:noFill/>
          <a:ln>
            <a:solidFill>
              <a:srgbClr val="000000"/>
            </a:solidFill>
            <a:miter lim="800000"/>
            <a:headEnd/>
            <a:tailEnd/>
          </a:ln>
        </p:spPr>
      </p:sp>
      <p:sp>
        <p:nvSpPr>
          <p:cNvPr id="13517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517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8099C2-1BD8-442C-AEB2-AB88B5C84B20}" type="slidenum">
              <a:rPr lang="zh-CN" altLang="en-US" smtClean="0"/>
              <a:pPr fontAlgn="base">
                <a:spcBef>
                  <a:spcPct val="0"/>
                </a:spcBef>
                <a:spcAft>
                  <a:spcPct val="0"/>
                </a:spcAft>
                <a:defRPr/>
              </a:pPr>
              <a:t>70</a:t>
            </a:fld>
            <a:endParaRPr lang="zh-CN" altLang="en-US" smtClean="0"/>
          </a:p>
        </p:txBody>
      </p:sp>
      <p:sp>
        <p:nvSpPr>
          <p:cNvPr id="13517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35174"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714486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headEnd/>
            <a:tailEnd/>
          </a:ln>
        </p:spPr>
      </p:sp>
      <p:sp>
        <p:nvSpPr>
          <p:cNvPr id="13619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619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67E45F-79F9-4A9B-8544-EB64D4E44980}" type="slidenum">
              <a:rPr lang="zh-CN" altLang="en-US" smtClean="0"/>
              <a:pPr fontAlgn="base">
                <a:spcBef>
                  <a:spcPct val="0"/>
                </a:spcBef>
                <a:spcAft>
                  <a:spcPct val="0"/>
                </a:spcAft>
                <a:defRPr/>
              </a:pPr>
              <a:t>71</a:t>
            </a:fld>
            <a:endParaRPr lang="zh-CN" altLang="en-US" smtClean="0"/>
          </a:p>
        </p:txBody>
      </p:sp>
      <p:sp>
        <p:nvSpPr>
          <p:cNvPr id="13619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36198"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821065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p:spPr>
      </p:sp>
      <p:sp>
        <p:nvSpPr>
          <p:cNvPr id="911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114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8945D55-73D6-46C3-B404-D6F508739893}" type="slidenum">
              <a:rPr lang="zh-CN" altLang="en-US" smtClean="0"/>
              <a:pPr fontAlgn="base">
                <a:spcBef>
                  <a:spcPct val="0"/>
                </a:spcBef>
                <a:spcAft>
                  <a:spcPct val="0"/>
                </a:spcAft>
                <a:defRPr/>
              </a:pPr>
              <a:t>6</a:t>
            </a:fld>
            <a:endParaRPr lang="zh-CN" altLang="en-US" smtClean="0"/>
          </a:p>
        </p:txBody>
      </p:sp>
      <p:sp>
        <p:nvSpPr>
          <p:cNvPr id="9114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1142"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10981691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幻灯片图像占位符 1"/>
          <p:cNvSpPr>
            <a:spLocks noGrp="1" noRot="1" noChangeAspect="1" noTextEdit="1"/>
          </p:cNvSpPr>
          <p:nvPr>
            <p:ph type="sldImg"/>
          </p:nvPr>
        </p:nvSpPr>
        <p:spPr bwMode="auto">
          <a:noFill/>
          <a:ln>
            <a:solidFill>
              <a:srgbClr val="000000"/>
            </a:solidFill>
            <a:miter lim="800000"/>
            <a:headEnd/>
            <a:tailEnd/>
          </a:ln>
        </p:spPr>
      </p:sp>
      <p:sp>
        <p:nvSpPr>
          <p:cNvPr id="13721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7220"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A413A0-E0E8-4080-8DAE-D6EC490C4CE9}" type="slidenum">
              <a:rPr lang="zh-CN" altLang="en-US" smtClean="0"/>
              <a:pPr fontAlgn="base">
                <a:spcBef>
                  <a:spcPct val="0"/>
                </a:spcBef>
                <a:spcAft>
                  <a:spcPct val="0"/>
                </a:spcAft>
                <a:defRPr/>
              </a:pPr>
              <a:t>72</a:t>
            </a:fld>
            <a:endParaRPr lang="zh-CN" altLang="en-US" smtClean="0"/>
          </a:p>
        </p:txBody>
      </p:sp>
      <p:sp>
        <p:nvSpPr>
          <p:cNvPr id="137221"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37222"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42577483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3824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824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EE29D8-4249-407D-AAA5-5F55E9F48092}" type="slidenum">
              <a:rPr lang="zh-CN" altLang="en-US" smtClean="0"/>
              <a:pPr fontAlgn="base">
                <a:spcBef>
                  <a:spcPct val="0"/>
                </a:spcBef>
                <a:spcAft>
                  <a:spcPct val="0"/>
                </a:spcAft>
                <a:defRPr/>
              </a:pPr>
              <a:t>73</a:t>
            </a:fld>
            <a:endParaRPr lang="zh-CN" altLang="en-US" smtClean="0"/>
          </a:p>
        </p:txBody>
      </p:sp>
      <p:sp>
        <p:nvSpPr>
          <p:cNvPr id="13824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3824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6979959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3926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3926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3005679-372B-47BF-B883-1F7C15DAB4BB}" type="slidenum">
              <a:rPr lang="zh-CN" altLang="en-US" smtClean="0"/>
              <a:pPr fontAlgn="base">
                <a:spcBef>
                  <a:spcPct val="0"/>
                </a:spcBef>
                <a:spcAft>
                  <a:spcPct val="0"/>
                </a:spcAft>
                <a:defRPr/>
              </a:pPr>
              <a:t>74</a:t>
            </a:fld>
            <a:endParaRPr lang="zh-CN" altLang="en-US" smtClean="0"/>
          </a:p>
        </p:txBody>
      </p:sp>
      <p:sp>
        <p:nvSpPr>
          <p:cNvPr id="13926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3927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123623657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headEnd/>
            <a:tailEnd/>
          </a:ln>
        </p:spPr>
      </p:sp>
      <p:sp>
        <p:nvSpPr>
          <p:cNvPr id="14029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029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B875F-783A-4591-8B8A-0DC3D59395D1}" type="slidenum">
              <a:rPr lang="zh-CN" altLang="en-US" smtClean="0"/>
              <a:pPr fontAlgn="base">
                <a:spcBef>
                  <a:spcPct val="0"/>
                </a:spcBef>
                <a:spcAft>
                  <a:spcPct val="0"/>
                </a:spcAft>
                <a:defRPr/>
              </a:pPr>
              <a:t>75</a:t>
            </a:fld>
            <a:endParaRPr lang="zh-CN" altLang="en-US" smtClean="0"/>
          </a:p>
        </p:txBody>
      </p:sp>
      <p:sp>
        <p:nvSpPr>
          <p:cNvPr id="14029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40294"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8494386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bwMode="auto">
          <a:noFill/>
          <a:ln>
            <a:solidFill>
              <a:srgbClr val="000000"/>
            </a:solidFill>
            <a:miter lim="800000"/>
            <a:headEnd/>
            <a:tailEnd/>
          </a:ln>
        </p:spPr>
      </p:sp>
      <p:sp>
        <p:nvSpPr>
          <p:cNvPr id="14131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131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0BA458-2CBB-4888-8D77-7CADECB98DBF}" type="slidenum">
              <a:rPr lang="zh-CN" altLang="en-US" smtClean="0"/>
              <a:pPr fontAlgn="base">
                <a:spcBef>
                  <a:spcPct val="0"/>
                </a:spcBef>
                <a:spcAft>
                  <a:spcPct val="0"/>
                </a:spcAft>
                <a:defRPr/>
              </a:pPr>
              <a:t>76</a:t>
            </a:fld>
            <a:endParaRPr lang="zh-CN" altLang="en-US" smtClean="0"/>
          </a:p>
        </p:txBody>
      </p:sp>
      <p:sp>
        <p:nvSpPr>
          <p:cNvPr id="14131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141318"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865814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2164"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0B920A-5DF0-48C4-84DF-216110A0FD36}" type="slidenum">
              <a:rPr lang="zh-CN" altLang="en-US" smtClean="0"/>
              <a:pPr fontAlgn="base">
                <a:spcBef>
                  <a:spcPct val="0"/>
                </a:spcBef>
                <a:spcAft>
                  <a:spcPct val="0"/>
                </a:spcAft>
                <a:defRPr/>
              </a:pPr>
              <a:t>7</a:t>
            </a:fld>
            <a:endParaRPr lang="zh-CN" altLang="en-US" smtClean="0"/>
          </a:p>
        </p:txBody>
      </p:sp>
      <p:sp>
        <p:nvSpPr>
          <p:cNvPr id="92165"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2166"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558579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p:spPr>
      </p:sp>
      <p:sp>
        <p:nvSpPr>
          <p:cNvPr id="931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31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119FF37-7CE6-46D2-A549-1E3799D1D2B9}" type="slidenum">
              <a:rPr lang="zh-CN" altLang="en-US" smtClean="0"/>
              <a:pPr fontAlgn="base">
                <a:spcBef>
                  <a:spcPct val="0"/>
                </a:spcBef>
                <a:spcAft>
                  <a:spcPct val="0"/>
                </a:spcAft>
                <a:defRPr/>
              </a:pPr>
              <a:t>8</a:t>
            </a:fld>
            <a:endParaRPr lang="zh-CN" altLang="en-US" smtClean="0"/>
          </a:p>
        </p:txBody>
      </p:sp>
      <p:sp>
        <p:nvSpPr>
          <p:cNvPr id="93189"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3190"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678442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9421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4212"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6EB9B4-ADD6-4DEA-86AB-B44043165C12}" type="slidenum">
              <a:rPr lang="zh-CN" altLang="en-US" smtClean="0"/>
              <a:pPr fontAlgn="base">
                <a:spcBef>
                  <a:spcPct val="0"/>
                </a:spcBef>
                <a:spcAft>
                  <a:spcPct val="0"/>
                </a:spcAft>
                <a:defRPr/>
              </a:pPr>
              <a:t>9</a:t>
            </a:fld>
            <a:endParaRPr lang="zh-CN" altLang="en-US" smtClean="0"/>
          </a:p>
        </p:txBody>
      </p:sp>
      <p:sp>
        <p:nvSpPr>
          <p:cNvPr id="94213"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4214"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2211533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p:spPr>
      </p:sp>
      <p:sp>
        <p:nvSpPr>
          <p:cNvPr id="952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5236"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4FAED4E-3D58-4858-96BE-DCCDF6F0634B}" type="slidenum">
              <a:rPr lang="zh-CN" altLang="en-US" smtClean="0"/>
              <a:pPr fontAlgn="base">
                <a:spcBef>
                  <a:spcPct val="0"/>
                </a:spcBef>
                <a:spcAft>
                  <a:spcPct val="0"/>
                </a:spcAft>
                <a:defRPr/>
              </a:pPr>
              <a:t>10</a:t>
            </a:fld>
            <a:endParaRPr lang="zh-CN" altLang="en-US" smtClean="0"/>
          </a:p>
        </p:txBody>
      </p:sp>
      <p:sp>
        <p:nvSpPr>
          <p:cNvPr id="95237" name="页脚占位符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
        <p:nvSpPr>
          <p:cNvPr id="95238" name="页眉占位符 5"/>
          <p:cNvSpPr>
            <a:spLocks noGrp="1"/>
          </p:cNvSpPr>
          <p:nvPr>
            <p:ph type="hdr" sz="quarter"/>
          </p:nvPr>
        </p:nvSpPr>
        <p:spPr bwMode="auto">
          <a:ln>
            <a:miter lim="800000"/>
            <a:headEnd/>
            <a:tailEnd/>
          </a:ln>
        </p:spPr>
        <p:txBody>
          <a:bodyPr wrap="square" numCol="1" anchor="t" anchorCtr="0" compatLnSpc="1">
            <a:prstTxWarp prst="textNoShape">
              <a:avLst/>
            </a:prstTxWarp>
          </a:bodyPr>
          <a:lstStyle/>
          <a:p>
            <a:pPr fontAlgn="base">
              <a:spcBef>
                <a:spcPct val="0"/>
              </a:spcBef>
              <a:spcAft>
                <a:spcPct val="0"/>
              </a:spcAft>
              <a:defRPr/>
            </a:pPr>
            <a:r>
              <a:rPr lang="en-US" altLang="zh-CN" smtClean="0"/>
              <a:t>zhangwenbo.online@gmail.com</a:t>
            </a:r>
            <a:endParaRPr lang="zh-CN" altLang="en-US" smtClean="0"/>
          </a:p>
        </p:txBody>
      </p:sp>
    </p:spTree>
    <p:extLst>
      <p:ext uri="{BB962C8B-B14F-4D97-AF65-F5344CB8AC3E}">
        <p14:creationId xmlns:p14="http://schemas.microsoft.com/office/powerpoint/2010/main" val="3886747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椭圆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5" name="椭圆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14" name="标题 13"/>
          <p:cNvSpPr>
            <a:spLocks noGrp="1"/>
          </p:cNvSpPr>
          <p:nvPr>
            <p:ph type="ctrTitle"/>
          </p:nvPr>
        </p:nvSpPr>
        <p:spPr>
          <a:xfrm>
            <a:off x="1432560" y="359898"/>
            <a:ext cx="7406640" cy="1472184"/>
          </a:xfrm>
        </p:spPr>
        <p:txBody>
          <a:bodyPr anchor="b"/>
          <a:lstStyle>
            <a:lvl1pPr algn="l">
              <a:defRPr/>
            </a:lvl1pPr>
            <a:extLst/>
          </a:lstStyle>
          <a:p>
            <a:r>
              <a:rPr lang="zh-CN" altLang="en-US" smtClean="0"/>
              <a:t>单击此处编辑母版标题样式</a:t>
            </a:r>
            <a:endParaRPr lang="en-US"/>
          </a:p>
        </p:txBody>
      </p:sp>
      <p:sp>
        <p:nvSpPr>
          <p:cNvPr id="22" name="副标题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zh-CN" altLang="en-US" smtClean="0"/>
              <a:t>单击此处编辑母版副标题样式</a:t>
            </a:r>
            <a:endParaRPr lang="en-US"/>
          </a:p>
        </p:txBody>
      </p:sp>
      <p:sp>
        <p:nvSpPr>
          <p:cNvPr id="6" name="日期占位符 6"/>
          <p:cNvSpPr>
            <a:spLocks noGrp="1"/>
          </p:cNvSpPr>
          <p:nvPr>
            <p:ph type="dt" sz="half" idx="10"/>
          </p:nvPr>
        </p:nvSpPr>
        <p:spPr/>
        <p:txBody>
          <a:bodyPr/>
          <a:lstStyle>
            <a:lvl1pPr>
              <a:defRPr/>
            </a:lvl1pPr>
            <a:extLst/>
          </a:lstStyle>
          <a:p>
            <a:pPr>
              <a:defRPr/>
            </a:pPr>
            <a:fld id="{521D157C-80C0-433B-9D8F-ED1AC0276333}" type="datetime1">
              <a:rPr lang="zh-CN" altLang="en-US"/>
              <a:pPr>
                <a:defRPr/>
              </a:pPr>
              <a:t>2014/6/19</a:t>
            </a:fld>
            <a:endParaRPr lang="zh-CN" altLang="en-US"/>
          </a:p>
        </p:txBody>
      </p:sp>
      <p:sp>
        <p:nvSpPr>
          <p:cNvPr id="7" name="页脚占位符 19"/>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8" name="灯片编号占位符 9"/>
          <p:cNvSpPr>
            <a:spLocks noGrp="1"/>
          </p:cNvSpPr>
          <p:nvPr>
            <p:ph type="sldNum" sz="quarter" idx="12"/>
          </p:nvPr>
        </p:nvSpPr>
        <p:spPr/>
        <p:txBody>
          <a:bodyPr/>
          <a:lstStyle>
            <a:lvl1pPr>
              <a:defRPr/>
            </a:lvl1pPr>
            <a:extLst/>
          </a:lstStyle>
          <a:p>
            <a:pPr>
              <a:defRPr/>
            </a:pPr>
            <a:fld id="{51B3B74B-6503-4186-BBD2-F355F26B05A7}"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E996A447-83A3-4E84-A0DB-C5ADD8CC3DAB}"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9A3B60A4-7626-46C0-BF7C-231D87F87D0E}"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9"/>
            <a:ext cx="1828800" cy="5851525"/>
          </a:xfrm>
        </p:spPr>
        <p:txBody>
          <a:bodyPr vert="eaVert"/>
          <a:lstStyle>
            <a:extLs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1143000" y="274640"/>
            <a:ext cx="5562600" cy="5851525"/>
          </a:xfrm>
        </p:spPr>
        <p:txBody>
          <a:bodyPr vert="eaVert"/>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9252DCC4-6585-4360-A567-8277DB899A35}"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CF3A739F-0482-4782-84E5-6B2AEAEA25B8}"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lang="zh-CN" altLang="en-US" smtClean="0"/>
              <a:t>单击此处编辑母版标题样式</a:t>
            </a:r>
            <a:endParaRPr lang="en-US"/>
          </a:p>
        </p:txBody>
      </p:sp>
      <p:sp>
        <p:nvSpPr>
          <p:cNvPr id="3" name="内容占位符 2"/>
          <p:cNvSpPr>
            <a:spLocks noGrp="1"/>
          </p:cNvSpPr>
          <p:nvPr>
            <p:ph idx="1"/>
          </p:nvPr>
        </p:nvSpPr>
        <p:spPr/>
        <p:txBody>
          <a:bodyPr/>
          <a:lstStyle>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23"/>
          <p:cNvSpPr>
            <a:spLocks noGrp="1"/>
          </p:cNvSpPr>
          <p:nvPr>
            <p:ph type="dt" sz="half" idx="10"/>
          </p:nvPr>
        </p:nvSpPr>
        <p:spPr/>
        <p:txBody>
          <a:bodyPr/>
          <a:lstStyle>
            <a:lvl1pPr>
              <a:defRPr/>
            </a:lvl1pPr>
          </a:lstStyle>
          <a:p>
            <a:pPr>
              <a:defRPr/>
            </a:pPr>
            <a:fld id="{CBF6DF2B-8118-485F-9CEB-CF182B96DB4E}" type="datetime1">
              <a:rPr lang="zh-CN" altLang="en-US"/>
              <a:pPr>
                <a:defRPr/>
              </a:pPr>
              <a:t>2014/6/19</a:t>
            </a:fld>
            <a:endParaRPr lang="zh-CN" altLang="en-US"/>
          </a:p>
        </p:txBody>
      </p:sp>
      <p:sp>
        <p:nvSpPr>
          <p:cNvPr id="5"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6" name="灯片编号占位符 21"/>
          <p:cNvSpPr>
            <a:spLocks noGrp="1"/>
          </p:cNvSpPr>
          <p:nvPr>
            <p:ph type="sldNum" sz="quarter" idx="12"/>
          </p:nvPr>
        </p:nvSpPr>
        <p:spPr/>
        <p:txBody>
          <a:bodyPr/>
          <a:lstStyle>
            <a:lvl1pPr>
              <a:defRPr/>
            </a:lvl1pPr>
          </a:lstStyle>
          <a:p>
            <a:pPr>
              <a:defRPr/>
            </a:pPr>
            <a:fld id="{27DFD7FD-104D-45AA-B75F-0479165CE345}"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4" name="矩形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矩形 4"/>
          <p:cNvSpPr/>
          <p:nvPr/>
        </p:nvSpPr>
        <p:spPr bwMode="invGray">
          <a:xfrm>
            <a:off x="2286000" y="0"/>
            <a:ext cx="76200"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椭圆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7" name="椭圆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fontAlgn="auto">
              <a:spcBef>
                <a:spcPts val="0"/>
              </a:spcBef>
              <a:spcAft>
                <a:spcPts val="0"/>
              </a:spcAft>
              <a:defRPr/>
            </a:pPr>
            <a:endParaRPr lang="en-US"/>
          </a:p>
        </p:txBody>
      </p:sp>
      <p:sp>
        <p:nvSpPr>
          <p:cNvPr id="2" name="标题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zh-CN" altLang="en-US" smtClean="0"/>
              <a:t>单击此处编辑母版文本样式</a:t>
            </a:r>
          </a:p>
        </p:txBody>
      </p:sp>
      <p:sp>
        <p:nvSpPr>
          <p:cNvPr id="8" name="日期占位符 3"/>
          <p:cNvSpPr>
            <a:spLocks noGrp="1"/>
          </p:cNvSpPr>
          <p:nvPr>
            <p:ph type="dt" sz="half" idx="10"/>
          </p:nvPr>
        </p:nvSpPr>
        <p:spPr/>
        <p:txBody>
          <a:bodyPr/>
          <a:lstStyle>
            <a:lvl1pPr>
              <a:defRPr/>
            </a:lvl1pPr>
            <a:extLst/>
          </a:lstStyle>
          <a:p>
            <a:pPr>
              <a:defRPr/>
            </a:pPr>
            <a:fld id="{75BC1544-0094-4041-83CA-074FADF10FC7}" type="datetime1">
              <a:rPr lang="zh-CN" altLang="en-US"/>
              <a:pPr>
                <a:defRPr/>
              </a:pPr>
              <a:t>2014/6/19</a:t>
            </a:fld>
            <a:endParaRPr lang="zh-CN" altLang="en-US"/>
          </a:p>
        </p:txBody>
      </p:sp>
      <p:sp>
        <p:nvSpPr>
          <p:cNvPr id="9" name="页脚占位符 4"/>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10" name="灯片编号占位符 5"/>
          <p:cNvSpPr>
            <a:spLocks noGrp="1"/>
          </p:cNvSpPr>
          <p:nvPr>
            <p:ph type="sldNum" sz="quarter" idx="12"/>
          </p:nvPr>
        </p:nvSpPr>
        <p:spPr/>
        <p:txBody>
          <a:bodyPr/>
          <a:lstStyle>
            <a:lvl1pPr>
              <a:defRPr/>
            </a:lvl1pPr>
            <a:extLst/>
          </a:lstStyle>
          <a:p>
            <a:pPr>
              <a:defRPr/>
            </a:pPr>
            <a:fld id="{9F41931E-A3C0-4818-A74A-E06DF4F6F079}"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en-US"/>
          </a:p>
        </p:txBody>
      </p:sp>
      <p:sp>
        <p:nvSpPr>
          <p:cNvPr id="3" name="内容占位符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23"/>
          <p:cNvSpPr>
            <a:spLocks noGrp="1"/>
          </p:cNvSpPr>
          <p:nvPr>
            <p:ph type="dt" sz="half" idx="10"/>
          </p:nvPr>
        </p:nvSpPr>
        <p:spPr/>
        <p:txBody>
          <a:bodyPr/>
          <a:lstStyle>
            <a:lvl1pPr>
              <a:defRPr/>
            </a:lvl1pPr>
          </a:lstStyle>
          <a:p>
            <a:pPr>
              <a:defRPr/>
            </a:pPr>
            <a:fld id="{0AFCF421-C112-4A91-8C29-9A238A2CAB6A}" type="datetime1">
              <a:rPr lang="zh-CN" altLang="en-US"/>
              <a:pPr>
                <a:defRPr/>
              </a:pPr>
              <a:t>2014/6/19</a:t>
            </a:fld>
            <a:endParaRPr lang="zh-CN" altLang="en-US"/>
          </a:p>
        </p:txBody>
      </p:sp>
      <p:sp>
        <p:nvSpPr>
          <p:cNvPr id="6"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7" name="灯片编号占位符 21"/>
          <p:cNvSpPr>
            <a:spLocks noGrp="1"/>
          </p:cNvSpPr>
          <p:nvPr>
            <p:ph type="sldNum" sz="quarter" idx="12"/>
          </p:nvPr>
        </p:nvSpPr>
        <p:spPr/>
        <p:txBody>
          <a:bodyPr/>
          <a:lstStyle>
            <a:lvl1pPr>
              <a:defRPr/>
            </a:lvl1pPr>
          </a:lstStyle>
          <a:p>
            <a:pPr>
              <a:defRPr/>
            </a:pPr>
            <a:fld id="{9A606205-9222-4B9D-B9D6-23B889209C6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5160336"/>
            <a:ext cx="8229600" cy="1143000"/>
          </a:xfrm>
        </p:spPr>
        <p:txBody>
          <a:bodyPr/>
          <a:lstStyle>
            <a:lvl1pPr algn="ctr">
              <a:defRPr sz="4500" b="1" cap="none" baseline="0"/>
            </a:lvl1pPr>
            <a:extLst/>
          </a:lstStyle>
          <a:p>
            <a:r>
              <a:rPr lang="zh-CN" altLang="en-US" smtClean="0"/>
              <a:t>单击此处编辑母版标题样式</a:t>
            </a:r>
            <a:endParaRPr lang="en-US"/>
          </a:p>
        </p:txBody>
      </p:sp>
      <p:sp>
        <p:nvSpPr>
          <p:cNvPr id="3" name="文本占位符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4" name="文本占位符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zh-CN" altLang="en-US" smtClean="0"/>
              <a:t>单击此处编辑母版文本样式</a:t>
            </a:r>
          </a:p>
        </p:txBody>
      </p:sp>
      <p:sp>
        <p:nvSpPr>
          <p:cNvPr id="5" name="内容占位符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内容占位符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extLst/>
          </a:lstStyle>
          <a:p>
            <a:pPr>
              <a:defRPr/>
            </a:pPr>
            <a:fld id="{4E3987C8-CEA5-4EF6-B959-3DB80202B3C9}" type="datetime1">
              <a:rPr lang="zh-CN" altLang="en-US"/>
              <a:pPr>
                <a:defRPr/>
              </a:pPr>
              <a:t>2014/6/19</a:t>
            </a:fld>
            <a:endParaRPr lang="zh-CN" altLang="en-US"/>
          </a:p>
        </p:txBody>
      </p:sp>
      <p:sp>
        <p:nvSpPr>
          <p:cNvPr id="8" name="页脚占位符 7"/>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9" name="灯片编号占位符 8"/>
          <p:cNvSpPr>
            <a:spLocks noGrp="1"/>
          </p:cNvSpPr>
          <p:nvPr>
            <p:ph type="sldNum" sz="quarter" idx="12"/>
          </p:nvPr>
        </p:nvSpPr>
        <p:spPr/>
        <p:txBody>
          <a:bodyPr/>
          <a:lstStyle>
            <a:lvl1pPr>
              <a:defRPr/>
            </a:lvl1pPr>
            <a:extLst/>
          </a:lstStyle>
          <a:p>
            <a:pPr>
              <a:defRPr/>
            </a:pPr>
            <a:fld id="{2E1B3774-6B78-45FF-BA60-CE51FA798D1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435608" y="274320"/>
            <a:ext cx="7498080" cy="1143000"/>
          </a:xfrm>
        </p:spPr>
        <p:txBody>
          <a:bodyPr/>
          <a:lstStyle>
            <a:extLst/>
          </a:lstStyle>
          <a:p>
            <a:r>
              <a:rPr lang="zh-CN" altLang="en-US" smtClean="0"/>
              <a:t>单击此处编辑母版标题样式</a:t>
            </a:r>
            <a:endParaRPr lang="en-US"/>
          </a:p>
        </p:txBody>
      </p:sp>
      <p:sp>
        <p:nvSpPr>
          <p:cNvPr id="3" name="日期占位符 23"/>
          <p:cNvSpPr>
            <a:spLocks noGrp="1"/>
          </p:cNvSpPr>
          <p:nvPr>
            <p:ph type="dt" sz="half" idx="10"/>
          </p:nvPr>
        </p:nvSpPr>
        <p:spPr/>
        <p:txBody>
          <a:bodyPr/>
          <a:lstStyle>
            <a:lvl1pPr>
              <a:defRPr/>
            </a:lvl1pPr>
          </a:lstStyle>
          <a:p>
            <a:pPr>
              <a:defRPr/>
            </a:pPr>
            <a:fld id="{C8BE54A7-D4FD-4A01-94D8-DA8D28732ED4}" type="datetime1">
              <a:rPr lang="zh-CN" altLang="en-US"/>
              <a:pPr>
                <a:defRPr/>
              </a:pPr>
              <a:t>2014/6/19</a:t>
            </a:fld>
            <a:endParaRPr lang="zh-CN" altLang="en-US"/>
          </a:p>
        </p:txBody>
      </p:sp>
      <p:sp>
        <p:nvSpPr>
          <p:cNvPr id="4" name="页脚占位符 9"/>
          <p:cNvSpPr>
            <a:spLocks noGrp="1"/>
          </p:cNvSpPr>
          <p:nvPr>
            <p:ph type="ftr" sz="quarter" idx="11"/>
          </p:nvPr>
        </p:nvSpPr>
        <p:spPr/>
        <p:txBody>
          <a:bodyPr/>
          <a:lstStyle>
            <a:lvl1pPr>
              <a:defRPr/>
            </a:lvl1pPr>
          </a:lstStyle>
          <a:p>
            <a:pPr>
              <a:defRPr/>
            </a:pPr>
            <a:r>
              <a:rPr lang="en-US" altLang="zh-CN"/>
              <a:t>Wenbo Zhang</a:t>
            </a:r>
            <a:endParaRPr lang="zh-CN" altLang="en-US"/>
          </a:p>
        </p:txBody>
      </p:sp>
      <p:sp>
        <p:nvSpPr>
          <p:cNvPr id="5" name="灯片编号占位符 21"/>
          <p:cNvSpPr>
            <a:spLocks noGrp="1"/>
          </p:cNvSpPr>
          <p:nvPr>
            <p:ph type="sldNum" sz="quarter" idx="12"/>
          </p:nvPr>
        </p:nvSpPr>
        <p:spPr/>
        <p:txBody>
          <a:bodyPr/>
          <a:lstStyle>
            <a:lvl1pPr>
              <a:defRPr/>
            </a:lvl1pPr>
          </a:lstStyle>
          <a:p>
            <a:pPr>
              <a:defRPr/>
            </a:pPr>
            <a:fld id="{CF86F78E-74B7-48E4-B45C-4F082E4B28C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矩形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矩形 2"/>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extLst/>
          </a:lstStyle>
          <a:p>
            <a:pPr>
              <a:defRPr/>
            </a:pPr>
            <a:fld id="{0EEAA27A-A305-408F-87DA-7DE9F1ED745E}" type="datetime1">
              <a:rPr lang="zh-CN" altLang="en-US"/>
              <a:pPr>
                <a:defRPr/>
              </a:pPr>
              <a:t>2014/6/19</a:t>
            </a:fld>
            <a:endParaRPr lang="zh-CN" altLang="en-US"/>
          </a:p>
        </p:txBody>
      </p:sp>
      <p:sp>
        <p:nvSpPr>
          <p:cNvPr id="5" name="页脚占位符 2"/>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6" name="灯片编号占位符 3"/>
          <p:cNvSpPr>
            <a:spLocks noGrp="1"/>
          </p:cNvSpPr>
          <p:nvPr>
            <p:ph type="sldNum" sz="quarter" idx="12"/>
          </p:nvPr>
        </p:nvSpPr>
        <p:spPr/>
        <p:txBody>
          <a:bodyPr/>
          <a:lstStyle>
            <a:lvl1pPr>
              <a:defRPr/>
            </a:lvl1pPr>
            <a:extLst/>
          </a:lstStyle>
          <a:p>
            <a:pPr>
              <a:defRPr/>
            </a:pPr>
            <a:fld id="{7484094D-79EA-43EA-92F2-8BEAACA96EBA}"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zh-CN" altLang="en-US" smtClean="0"/>
              <a:t>单击此处编辑母版标题样式</a:t>
            </a:r>
            <a:endParaRPr lang="en-US"/>
          </a:p>
        </p:txBody>
      </p:sp>
      <p:sp>
        <p:nvSpPr>
          <p:cNvPr id="3" name="文本占位符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zh-CN" altLang="en-US" smtClean="0"/>
              <a:t>单击此处编辑母版文本样式</a:t>
            </a:r>
          </a:p>
        </p:txBody>
      </p:sp>
      <p:sp>
        <p:nvSpPr>
          <p:cNvPr id="4" name="内容占位符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extLst/>
          </a:lstStyle>
          <a:p>
            <a:pPr>
              <a:defRPr/>
            </a:pPr>
            <a:fld id="{B4D5879B-AC59-4D88-B0B4-AF51DEB3889D}" type="datetime1">
              <a:rPr lang="zh-CN" altLang="en-US"/>
              <a:pPr>
                <a:defRPr/>
              </a:pPr>
              <a:t>2014/6/19</a:t>
            </a:fld>
            <a:endParaRPr lang="zh-CN" altLang="en-US"/>
          </a:p>
        </p:txBody>
      </p:sp>
      <p:sp>
        <p:nvSpPr>
          <p:cNvPr id="6" name="页脚占位符 5"/>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7" name="灯片编号占位符 6"/>
          <p:cNvSpPr>
            <a:spLocks noGrp="1"/>
          </p:cNvSpPr>
          <p:nvPr>
            <p:ph type="sldNum" sz="quarter" idx="12"/>
          </p:nvPr>
        </p:nvSpPr>
        <p:spPr/>
        <p:txBody>
          <a:bodyPr/>
          <a:lstStyle>
            <a:lvl1pPr>
              <a:defRPr/>
            </a:lvl1pPr>
            <a:extLst/>
          </a:lstStyle>
          <a:p>
            <a:pPr>
              <a:defRPr/>
            </a:pPr>
            <a:fld id="{0A636A57-F3DD-4AB3-A658-0A76781DF32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矩形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fontAlgn="auto">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流程图: 过程 5"/>
          <p:cNvSpPr/>
          <p:nvPr/>
        </p:nvSpPr>
        <p:spPr>
          <a:xfrm rot="19468671">
            <a:off x="396875" y="954088"/>
            <a:ext cx="685800" cy="204787"/>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7" name="流程图: 过程 6"/>
          <p:cNvSpPr/>
          <p:nvPr/>
        </p:nvSpPr>
        <p:spPr>
          <a:xfrm rot="2103354" flipH="1">
            <a:off x="5003800" y="936625"/>
            <a:ext cx="649288" cy="204788"/>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dirty="0"/>
          </a:p>
        </p:txBody>
      </p:sp>
      <p:sp>
        <p:nvSpPr>
          <p:cNvPr id="2" name="标题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zh-CN" altLang="en-US" smtClean="0"/>
              <a:t>单击此处编辑母版标题样式</a:t>
            </a:r>
            <a:endParaRPr lang="en-US"/>
          </a:p>
        </p:txBody>
      </p:sp>
      <p:sp>
        <p:nvSpPr>
          <p:cNvPr id="3" name="图片占位符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zh-CN" altLang="en-US" noProof="0" smtClean="0"/>
              <a:t>单击图标添加图片</a:t>
            </a:r>
            <a:endParaRPr lang="en-US" noProof="0" dirty="0"/>
          </a:p>
        </p:txBody>
      </p:sp>
      <p:sp>
        <p:nvSpPr>
          <p:cNvPr id="4" name="文本占位符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zh-CN" altLang="en-US" smtClean="0"/>
              <a:t>单击此处编辑母版文本样式</a:t>
            </a:r>
          </a:p>
        </p:txBody>
      </p:sp>
      <p:sp>
        <p:nvSpPr>
          <p:cNvPr id="8" name="日期占位符 4"/>
          <p:cNvSpPr>
            <a:spLocks noGrp="1"/>
          </p:cNvSpPr>
          <p:nvPr>
            <p:ph type="dt" sz="half" idx="10"/>
          </p:nvPr>
        </p:nvSpPr>
        <p:spPr/>
        <p:txBody>
          <a:bodyPr/>
          <a:lstStyle>
            <a:lvl1pPr>
              <a:defRPr/>
            </a:lvl1pPr>
            <a:extLst/>
          </a:lstStyle>
          <a:p>
            <a:pPr>
              <a:defRPr/>
            </a:pPr>
            <a:fld id="{D257C078-7B2C-41AB-B265-B4FDBEB342D0}" type="datetime1">
              <a:rPr lang="zh-CN" altLang="en-US"/>
              <a:pPr>
                <a:defRPr/>
              </a:pPr>
              <a:t>2014/6/19</a:t>
            </a:fld>
            <a:endParaRPr lang="zh-CN" altLang="en-US"/>
          </a:p>
        </p:txBody>
      </p:sp>
      <p:sp>
        <p:nvSpPr>
          <p:cNvPr id="9" name="页脚占位符 5"/>
          <p:cNvSpPr>
            <a:spLocks noGrp="1"/>
          </p:cNvSpPr>
          <p:nvPr>
            <p:ph type="ftr" sz="quarter" idx="11"/>
          </p:nvPr>
        </p:nvSpPr>
        <p:spPr/>
        <p:txBody>
          <a:bodyPr/>
          <a:lstStyle>
            <a:lvl1pPr>
              <a:defRPr/>
            </a:lvl1pPr>
            <a:extLst/>
          </a:lstStyle>
          <a:p>
            <a:pPr>
              <a:defRPr/>
            </a:pPr>
            <a:r>
              <a:rPr lang="en-US" altLang="zh-CN"/>
              <a:t>Wenbo Zhang</a:t>
            </a:r>
            <a:endParaRPr lang="zh-CN" altLang="en-US"/>
          </a:p>
        </p:txBody>
      </p:sp>
      <p:sp>
        <p:nvSpPr>
          <p:cNvPr id="10" name="灯片编号占位符 6"/>
          <p:cNvSpPr>
            <a:spLocks noGrp="1"/>
          </p:cNvSpPr>
          <p:nvPr>
            <p:ph type="sldNum" sz="quarter" idx="12"/>
          </p:nvPr>
        </p:nvSpPr>
        <p:spPr/>
        <p:txBody>
          <a:bodyPr/>
          <a:lstStyle>
            <a:lvl1pPr>
              <a:defRPr/>
            </a:lvl1pPr>
            <a:extLst/>
          </a:lstStyle>
          <a:p>
            <a:pPr>
              <a:defRPr/>
            </a:pPr>
            <a:fld id="{01ECC1B5-C95D-4270-81E8-9FE0074E237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饼形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8" name="椭圆 7"/>
          <p:cNvSpPr/>
          <p:nvPr/>
        </p:nvSpPr>
        <p:spPr>
          <a:xfrm>
            <a:off x="168275" y="20638"/>
            <a:ext cx="1703388" cy="1703387"/>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1" name="同心圆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2" name="矩形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标题占位符 4"/>
          <p:cNvSpPr>
            <a:spLocks noGrp="1"/>
          </p:cNvSpPr>
          <p:nvPr>
            <p:ph type="title"/>
          </p:nvPr>
        </p:nvSpPr>
        <p:spPr>
          <a:xfrm>
            <a:off x="1435100" y="274638"/>
            <a:ext cx="7499350" cy="1143000"/>
          </a:xfrm>
          <a:prstGeom prst="rect">
            <a:avLst/>
          </a:prstGeom>
        </p:spPr>
        <p:txBody>
          <a:bodyPr anchor="ctr">
            <a:normAutofit/>
          </a:bodyPr>
          <a:lstStyle>
            <a:extLst/>
          </a:lstStyle>
          <a:p>
            <a:r>
              <a:rPr lang="zh-CN" altLang="en-US" smtClean="0"/>
              <a:t>单击此处编辑母版标题样式</a:t>
            </a:r>
            <a:endParaRPr lang="en-US"/>
          </a:p>
        </p:txBody>
      </p:sp>
      <p:sp>
        <p:nvSpPr>
          <p:cNvPr id="1033" name="文本占位符 8"/>
          <p:cNvSpPr>
            <a:spLocks noGrp="1"/>
          </p:cNvSpPr>
          <p:nvPr>
            <p:ph type="body" idx="1"/>
          </p:nvPr>
        </p:nvSpPr>
        <p:spPr bwMode="auto">
          <a:xfrm>
            <a:off x="1435100" y="1447800"/>
            <a:ext cx="749935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24" name="日期占位符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FA9046F0-FBC8-448E-A965-EC97C99627D9}" type="datetime1">
              <a:rPr lang="zh-CN" altLang="en-US"/>
              <a:pPr>
                <a:defRPr/>
              </a:pPr>
              <a:t>2014/6/19</a:t>
            </a:fld>
            <a:endParaRPr lang="zh-CN" altLang="en-US"/>
          </a:p>
        </p:txBody>
      </p:sp>
      <p:sp>
        <p:nvSpPr>
          <p:cNvPr id="10" name="页脚占位符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Wenbo Zhang</a:t>
            </a:r>
            <a:endParaRPr lang="zh-CN" altLang="en-US"/>
          </a:p>
        </p:txBody>
      </p:sp>
      <p:sp>
        <p:nvSpPr>
          <p:cNvPr id="22" name="灯片编号占位符 21"/>
          <p:cNvSpPr>
            <a:spLocks noGrp="1"/>
          </p:cNvSpPr>
          <p:nvPr>
            <p:ph type="sldNum" sz="quarter" idx="4"/>
          </p:nvPr>
        </p:nvSpPr>
        <p:spPr>
          <a:xfrm>
            <a:off x="8613775" y="6305550"/>
            <a:ext cx="457200" cy="476250"/>
          </a:xfrm>
          <a:prstGeom prst="rect">
            <a:avLst/>
          </a:prstGeom>
        </p:spPr>
        <p:txBody>
          <a:bodyPr anchor="b"/>
          <a:lstStyle>
            <a:lvl1pPr algn="ct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fld id="{D1892BE5-989B-4917-9DB3-A46669804135}" type="slidenum">
              <a:rPr lang="zh-CN" altLang="en-US"/>
              <a:pPr>
                <a:defRPr/>
              </a:pPr>
              <a:t>‹#›</a:t>
            </a:fld>
            <a:endParaRPr lang="zh-CN" altLang="en-US"/>
          </a:p>
        </p:txBody>
      </p:sp>
      <p:sp>
        <p:nvSpPr>
          <p:cNvPr id="15" name="矩形 14"/>
          <p:cNvSpPr/>
          <p:nvPr/>
        </p:nvSpPr>
        <p:spPr bwMode="invGray">
          <a:xfrm>
            <a:off x="1014413" y="0"/>
            <a:ext cx="73025" cy="6858000"/>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17" r:id="rId1"/>
    <p:sldLayoutId id="2147483712" r:id="rId2"/>
    <p:sldLayoutId id="2147483718" r:id="rId3"/>
    <p:sldLayoutId id="2147483713" r:id="rId4"/>
    <p:sldLayoutId id="2147483719" r:id="rId5"/>
    <p:sldLayoutId id="2147483714" r:id="rId6"/>
    <p:sldLayoutId id="2147483720" r:id="rId7"/>
    <p:sldLayoutId id="2147483721" r:id="rId8"/>
    <p:sldLayoutId id="2147483722" r:id="rId9"/>
    <p:sldLayoutId id="2147483715" r:id="rId10"/>
    <p:sldLayoutId id="2147483716" r:id="rId11"/>
  </p:sldLayoutIdLst>
  <p:hf hdr="0" dt="0"/>
  <p:txStyles>
    <p:titleStyle>
      <a:lvl1pPr algn="l" rtl="0" eaLnBrk="0" fontAlgn="base" hangingPunct="0">
        <a:spcBef>
          <a:spcPct val="0"/>
        </a:spcBef>
        <a:spcAft>
          <a:spcPct val="0"/>
        </a:spcAft>
        <a:defRPr sz="4300" kern="1200">
          <a:solidFill>
            <a:srgbClr val="572314"/>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572314"/>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572314"/>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572314"/>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572314"/>
          </a:solidFill>
          <a:latin typeface="Gill Sans MT" pitchFamily="34" charset="0"/>
          <a:ea typeface="华文中宋" pitchFamily="2" charset="-122"/>
        </a:defRPr>
      </a:lvl5pPr>
      <a:lvl6pPr marL="457200" algn="l" rtl="0" fontAlgn="base">
        <a:spcBef>
          <a:spcPct val="0"/>
        </a:spcBef>
        <a:spcAft>
          <a:spcPct val="0"/>
        </a:spcAft>
        <a:defRPr sz="4300">
          <a:solidFill>
            <a:srgbClr val="572314"/>
          </a:solidFill>
          <a:latin typeface="Gill Sans MT" pitchFamily="34" charset="0"/>
          <a:ea typeface="华文中宋" pitchFamily="2" charset="-122"/>
        </a:defRPr>
      </a:lvl6pPr>
      <a:lvl7pPr marL="914400" algn="l" rtl="0" fontAlgn="base">
        <a:spcBef>
          <a:spcPct val="0"/>
        </a:spcBef>
        <a:spcAft>
          <a:spcPct val="0"/>
        </a:spcAft>
        <a:defRPr sz="4300">
          <a:solidFill>
            <a:srgbClr val="572314"/>
          </a:solidFill>
          <a:latin typeface="Gill Sans MT" pitchFamily="34" charset="0"/>
          <a:ea typeface="华文中宋" pitchFamily="2" charset="-122"/>
        </a:defRPr>
      </a:lvl7pPr>
      <a:lvl8pPr marL="1371600" algn="l" rtl="0" fontAlgn="base">
        <a:spcBef>
          <a:spcPct val="0"/>
        </a:spcBef>
        <a:spcAft>
          <a:spcPct val="0"/>
        </a:spcAft>
        <a:defRPr sz="4300">
          <a:solidFill>
            <a:srgbClr val="572314"/>
          </a:solidFill>
          <a:latin typeface="Gill Sans MT" pitchFamily="34" charset="0"/>
          <a:ea typeface="华文中宋" pitchFamily="2" charset="-122"/>
        </a:defRPr>
      </a:lvl8pPr>
      <a:lvl9pPr marL="1828800" algn="l" rtl="0" fontAlgn="base">
        <a:spcBef>
          <a:spcPct val="0"/>
        </a:spcBef>
        <a:spcAft>
          <a:spcPct val="0"/>
        </a:spcAft>
        <a:defRPr sz="4300">
          <a:solidFill>
            <a:srgbClr val="572314"/>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pitchFamily="18"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pitchFamily="34"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pitchFamily="18"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C32D2E"/>
        </a:buClr>
        <a:buFont typeface="Wingdings 2" pitchFamily="18"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4AA33"/>
        </a:buClr>
        <a:buFont typeface="Wingdings 2" pitchFamily="18"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6.xml"/><Relationship Id="rId5" Type="http://schemas.openxmlformats.org/officeDocument/2006/relationships/image" Target="../media/image57.png"/><Relationship Id="rId4" Type="http://schemas.openxmlformats.org/officeDocument/2006/relationships/image" Target="../media/image56.png"/></Relationships>
</file>

<file path=ppt/slides/_rels/slide2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image" Target="../media/image61.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31925" y="360363"/>
            <a:ext cx="7407275" cy="1471612"/>
          </a:xfrm>
        </p:spPr>
        <p:txBody>
          <a:bodyPr/>
          <a:lstStyle/>
          <a:p>
            <a:pPr eaLnBrk="1" fontAlgn="auto" hangingPunct="1">
              <a:spcAft>
                <a:spcPts val="0"/>
              </a:spcAft>
              <a:defRPr/>
            </a:pPr>
            <a:r>
              <a:rPr lang="en-US" altLang="zh-CN" b="1" dirty="0" smtClean="0">
                <a:solidFill>
                  <a:schemeClr val="tx2">
                    <a:satMod val="130000"/>
                  </a:schemeClr>
                </a:solidFill>
              </a:rPr>
              <a:t>View Data by Figure</a:t>
            </a:r>
            <a:endParaRPr lang="zh-CN" altLang="en-US" b="1" dirty="0">
              <a:solidFill>
                <a:schemeClr val="tx2">
                  <a:satMod val="130000"/>
                </a:schemeClr>
              </a:solidFill>
            </a:endParaRPr>
          </a:p>
        </p:txBody>
      </p:sp>
      <p:sp>
        <p:nvSpPr>
          <p:cNvPr id="3" name="副标题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altLang="zh-CN" sz="2000" dirty="0" smtClean="0"/>
              <a:t>Wenbo </a:t>
            </a:r>
            <a:r>
              <a:rPr lang="en-US" altLang="zh-CN" sz="2000" dirty="0" smtClean="0"/>
              <a:t>ZHANG</a:t>
            </a:r>
            <a:endParaRPr lang="en-US" altLang="zh-CN" sz="2000" dirty="0" smtClean="0"/>
          </a:p>
          <a:p>
            <a:pPr eaLnBrk="1" fontAlgn="auto" hangingPunct="1">
              <a:spcAft>
                <a:spcPts val="0"/>
              </a:spcAft>
              <a:buFont typeface="Wingdings 2"/>
              <a:buNone/>
              <a:defRPr/>
            </a:pPr>
            <a:r>
              <a:rPr lang="en-US" altLang="zh-CN" sz="2000" dirty="0" smtClean="0"/>
              <a:t>School of Science, BUPT</a:t>
            </a:r>
          </a:p>
          <a:p>
            <a:pPr eaLnBrk="1" fontAlgn="auto" hangingPunct="1">
              <a:spcAft>
                <a:spcPts val="0"/>
              </a:spcAft>
              <a:buFont typeface="Wingdings 2"/>
              <a:buNone/>
              <a:defRPr/>
            </a:pPr>
            <a:r>
              <a:rPr lang="en-US" altLang="zh-CN" sz="2000" dirty="0"/>
              <a:t>z</a:t>
            </a:r>
            <a:r>
              <a:rPr lang="en-US" altLang="zh-CN" sz="2000" dirty="0" smtClean="0"/>
              <a:t>hangwb_wk@163.com</a:t>
            </a:r>
            <a:endParaRPr lang="zh-CN" altLang="en-US" sz="2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Figure Toolbars</a:t>
            </a:r>
            <a:endParaRPr lang="zh-CN" altLang="en-US" dirty="0">
              <a:solidFill>
                <a:schemeClr val="tx2">
                  <a:satMod val="130000"/>
                </a:schemeClr>
              </a:solidFill>
            </a:endParaRPr>
          </a:p>
        </p:txBody>
      </p:sp>
      <p:pic>
        <p:nvPicPr>
          <p:cNvPr id="17411" name="Picture 3"/>
          <p:cNvPicPr>
            <a:picLocks noChangeAspect="1" noChangeArrowheads="1"/>
          </p:cNvPicPr>
          <p:nvPr/>
        </p:nvPicPr>
        <p:blipFill>
          <a:blip r:embed="rId3" cstate="print"/>
          <a:srcRect/>
          <a:stretch>
            <a:fillRect/>
          </a:stretch>
        </p:blipFill>
        <p:spPr bwMode="auto">
          <a:xfrm>
            <a:off x="1143000" y="1587500"/>
            <a:ext cx="7500938" cy="2270125"/>
          </a:xfrm>
          <a:prstGeom prst="rect">
            <a:avLst/>
          </a:prstGeom>
          <a:noFill/>
          <a:ln w="9525">
            <a:noFill/>
            <a:miter lim="800000"/>
            <a:headEnd/>
            <a:tailEnd/>
          </a:ln>
        </p:spPr>
      </p:pic>
      <p:sp>
        <p:nvSpPr>
          <p:cNvPr id="17412" name="TextBox 25"/>
          <p:cNvSpPr txBox="1">
            <a:spLocks noChangeArrowheads="1"/>
          </p:cNvSpPr>
          <p:nvPr/>
        </p:nvSpPr>
        <p:spPr bwMode="auto">
          <a:xfrm>
            <a:off x="1500188" y="4287838"/>
            <a:ext cx="7215187" cy="1784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Figure toolbars provide shortcuts to access commonly used features. These include operations such as saving and printing, plus tools for interactive zooming, panning, rotating, querying, and editing plots. The following picture shows the features available from this toolbar.</a:t>
            </a:r>
            <a:endParaRPr lang="zh-CN" altLang="en-US" sz="2200">
              <a:latin typeface="Gill Sans MT" pitchFamily="34" charset="0"/>
              <a:ea typeface="华文中宋" pitchFamily="2" charset="-122"/>
            </a:endParaRPr>
          </a:p>
        </p:txBody>
      </p:sp>
      <p:sp>
        <p:nvSpPr>
          <p:cNvPr id="5" name="灯片编号占位符 4"/>
          <p:cNvSpPr>
            <a:spLocks noGrp="1"/>
          </p:cNvSpPr>
          <p:nvPr>
            <p:ph type="sldNum" sz="quarter" idx="12"/>
          </p:nvPr>
        </p:nvSpPr>
        <p:spPr/>
        <p:txBody>
          <a:bodyPr/>
          <a:lstStyle/>
          <a:p>
            <a:pPr>
              <a:defRPr/>
            </a:pPr>
            <a:fld id="{F2675824-1916-463D-8267-56C1D5D07A15}" type="slidenum">
              <a:rPr lang="zh-CN" altLang="en-US"/>
              <a:pPr>
                <a:defRPr/>
              </a:pPr>
              <a:t>10</a:t>
            </a:fld>
            <a:endParaRPr lang="zh-CN" altLang="en-US"/>
          </a:p>
        </p:txBody>
      </p:sp>
      <p:sp>
        <p:nvSpPr>
          <p:cNvPr id="6" name="页脚占位符 5"/>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Figure Toolbars</a:t>
            </a:r>
            <a:endParaRPr lang="zh-CN" altLang="en-US" dirty="0">
              <a:solidFill>
                <a:schemeClr val="tx2">
                  <a:satMod val="130000"/>
                </a:schemeClr>
              </a:solidFill>
            </a:endParaRPr>
          </a:p>
        </p:txBody>
      </p:sp>
      <p:sp>
        <p:nvSpPr>
          <p:cNvPr id="18435" name="TextBox 2"/>
          <p:cNvSpPr txBox="1">
            <a:spLocks noChangeArrowheads="1"/>
          </p:cNvSpPr>
          <p:nvPr/>
        </p:nvSpPr>
        <p:spPr bwMode="auto">
          <a:xfrm>
            <a:off x="1500188" y="2214563"/>
            <a:ext cx="7215187" cy="430212"/>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Camera Toolbar</a:t>
            </a:r>
            <a:endParaRPr lang="zh-CN" altLang="en-US" sz="2200" b="1">
              <a:latin typeface="Gill Sans MT" pitchFamily="34" charset="0"/>
              <a:ea typeface="华文中宋" pitchFamily="2" charset="-122"/>
            </a:endParaRPr>
          </a:p>
        </p:txBody>
      </p:sp>
      <p:sp>
        <p:nvSpPr>
          <p:cNvPr id="18436" name="TextBox 3"/>
          <p:cNvSpPr txBox="1">
            <a:spLocks noChangeArrowheads="1"/>
          </p:cNvSpPr>
          <p:nvPr/>
        </p:nvSpPr>
        <p:spPr bwMode="auto">
          <a:xfrm>
            <a:off x="1500188" y="4106863"/>
            <a:ext cx="7215187" cy="1108075"/>
          </a:xfrm>
          <a:prstGeom prst="rect">
            <a:avLst/>
          </a:prstGeom>
          <a:noFill/>
          <a:ln w="9525">
            <a:noFill/>
            <a:miter lim="800000"/>
            <a:headEnd/>
            <a:tailEnd/>
          </a:ln>
        </p:spPr>
        <p:txBody>
          <a:bodyPr>
            <a:spAutoFit/>
          </a:bodyPr>
          <a:lstStyle/>
          <a:p>
            <a:r>
              <a:rPr lang="en-US" altLang="zh-CN" sz="2200" i="1">
                <a:latin typeface="Gill Sans MT" pitchFamily="34" charset="0"/>
                <a:ea typeface="华文中宋" pitchFamily="2" charset="-122"/>
              </a:rPr>
              <a:t>Camera Motion Controls</a:t>
            </a:r>
            <a:r>
              <a:rPr lang="en-US" altLang="zh-CN" sz="2200">
                <a:latin typeface="Gill Sans MT" pitchFamily="34" charset="0"/>
                <a:ea typeface="华文中宋" pitchFamily="2" charset="-122"/>
              </a:rPr>
              <a:t> — These tools select which camera motion function to enable. You can also access the camera motion controls from the </a:t>
            </a:r>
            <a:r>
              <a:rPr lang="en-US" altLang="zh-CN" sz="2200">
                <a:solidFill>
                  <a:srgbClr val="FF0000"/>
                </a:solidFill>
                <a:latin typeface="Gill Sans MT" pitchFamily="34" charset="0"/>
                <a:ea typeface="华文中宋" pitchFamily="2" charset="-122"/>
              </a:rPr>
              <a:t>Tools</a:t>
            </a:r>
            <a:r>
              <a:rPr lang="en-US" altLang="zh-CN" sz="2200">
                <a:latin typeface="Gill Sans MT" pitchFamily="34" charset="0"/>
                <a:ea typeface="华文中宋" pitchFamily="2" charset="-122"/>
              </a:rPr>
              <a:t> menu.</a:t>
            </a:r>
            <a:endParaRPr lang="zh-CN" altLang="en-US" sz="2200">
              <a:latin typeface="Gill Sans MT" pitchFamily="34" charset="0"/>
              <a:ea typeface="华文中宋" pitchFamily="2" charset="-122"/>
            </a:endParaRPr>
          </a:p>
        </p:txBody>
      </p:sp>
      <p:pic>
        <p:nvPicPr>
          <p:cNvPr id="18437" name="Picture 2"/>
          <p:cNvPicPr>
            <a:picLocks noChangeAspect="1" noChangeArrowheads="1"/>
          </p:cNvPicPr>
          <p:nvPr/>
        </p:nvPicPr>
        <p:blipFill>
          <a:blip r:embed="rId3" cstate="print"/>
          <a:srcRect/>
          <a:stretch>
            <a:fillRect/>
          </a:stretch>
        </p:blipFill>
        <p:spPr bwMode="auto">
          <a:xfrm>
            <a:off x="1785938" y="2833688"/>
            <a:ext cx="6370637" cy="1095375"/>
          </a:xfrm>
          <a:prstGeom prst="rect">
            <a:avLst/>
          </a:prstGeom>
          <a:noFill/>
          <a:ln w="9525">
            <a:noFill/>
            <a:miter lim="800000"/>
            <a:headEnd/>
            <a:tailEnd/>
          </a:ln>
        </p:spPr>
      </p:pic>
      <p:sp>
        <p:nvSpPr>
          <p:cNvPr id="18438" name="TextBox 5"/>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can enable two other toolbars from the </a:t>
            </a:r>
            <a:r>
              <a:rPr lang="en-US" altLang="zh-CN" sz="2200">
                <a:solidFill>
                  <a:srgbClr val="FF0000"/>
                </a:solidFill>
                <a:latin typeface="Gill Sans MT" pitchFamily="34" charset="0"/>
                <a:ea typeface="华文中宋" pitchFamily="2" charset="-122"/>
              </a:rPr>
              <a:t>View</a:t>
            </a:r>
            <a:r>
              <a:rPr lang="en-US" altLang="zh-CN" sz="2200">
                <a:latin typeface="Gill Sans MT" pitchFamily="34" charset="0"/>
                <a:ea typeface="华文中宋" pitchFamily="2" charset="-122"/>
              </a:rPr>
              <a:t> menu.</a:t>
            </a:r>
            <a:endParaRPr lang="zh-CN" altLang="en-US" sz="2200">
              <a:latin typeface="Gill Sans MT" pitchFamily="34" charset="0"/>
              <a:ea typeface="华文中宋" pitchFamily="2" charset="-122"/>
            </a:endParaRPr>
          </a:p>
        </p:txBody>
      </p:sp>
      <p:sp>
        <p:nvSpPr>
          <p:cNvPr id="7" name="灯片编号占位符 6"/>
          <p:cNvSpPr>
            <a:spLocks noGrp="1"/>
          </p:cNvSpPr>
          <p:nvPr>
            <p:ph type="sldNum" sz="quarter" idx="12"/>
          </p:nvPr>
        </p:nvSpPr>
        <p:spPr/>
        <p:txBody>
          <a:bodyPr/>
          <a:lstStyle/>
          <a:p>
            <a:pPr>
              <a:defRPr/>
            </a:pPr>
            <a:fld id="{C3C5F98A-22AD-4201-AFA9-25E5CB4D22E9}" type="slidenum">
              <a:rPr lang="zh-CN" altLang="en-US"/>
              <a:pPr>
                <a:defRPr/>
              </a:pPr>
              <a:t>11</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Figure Toolbars</a:t>
            </a:r>
            <a:endParaRPr lang="zh-CN" altLang="en-US" dirty="0">
              <a:solidFill>
                <a:schemeClr val="tx2">
                  <a:satMod val="130000"/>
                </a:schemeClr>
              </a:solidFill>
            </a:endParaRPr>
          </a:p>
        </p:txBody>
      </p:sp>
      <p:sp>
        <p:nvSpPr>
          <p:cNvPr id="19459" name="TextBox 2"/>
          <p:cNvSpPr txBox="1">
            <a:spLocks noChangeArrowheads="1"/>
          </p:cNvSpPr>
          <p:nvPr/>
        </p:nvSpPr>
        <p:spPr bwMode="auto">
          <a:xfrm>
            <a:off x="1500188" y="1643063"/>
            <a:ext cx="7215187" cy="430212"/>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Camera Toolbar</a:t>
            </a:r>
            <a:endParaRPr lang="zh-CN" altLang="en-US" sz="2200" b="1">
              <a:latin typeface="Gill Sans MT" pitchFamily="34" charset="0"/>
              <a:ea typeface="华文中宋" pitchFamily="2" charset="-122"/>
            </a:endParaRPr>
          </a:p>
        </p:txBody>
      </p:sp>
      <p:sp>
        <p:nvSpPr>
          <p:cNvPr id="19460" name="TextBox 3"/>
          <p:cNvSpPr txBox="1">
            <a:spLocks noChangeArrowheads="1"/>
          </p:cNvSpPr>
          <p:nvPr/>
        </p:nvSpPr>
        <p:spPr bwMode="auto">
          <a:xfrm>
            <a:off x="1500188" y="3535363"/>
            <a:ext cx="7215187" cy="2124075"/>
          </a:xfrm>
          <a:prstGeom prst="rect">
            <a:avLst/>
          </a:prstGeom>
          <a:noFill/>
          <a:ln w="9525">
            <a:noFill/>
            <a:miter lim="800000"/>
            <a:headEnd/>
            <a:tailEnd/>
          </a:ln>
        </p:spPr>
        <p:txBody>
          <a:bodyPr>
            <a:spAutoFit/>
          </a:bodyPr>
          <a:lstStyle/>
          <a:p>
            <a:r>
              <a:rPr lang="en-US" altLang="zh-CN" sz="2200" i="1">
                <a:latin typeface="Gill Sans MT" pitchFamily="34" charset="0"/>
                <a:ea typeface="华文中宋" pitchFamily="2" charset="-122"/>
              </a:rPr>
              <a:t>Principal Axis Selector — </a:t>
            </a:r>
            <a:r>
              <a:rPr lang="en-US" altLang="zh-CN" sz="2200">
                <a:latin typeface="Gill Sans MT" pitchFamily="34" charset="0"/>
                <a:ea typeface="华文中宋" pitchFamily="2" charset="-122"/>
              </a:rPr>
              <a:t>Some camera controls operate with respect to a particular axis. These selectors enable you to select the principal axis or to select nonaxis constrained motion. The selectors are grayed out when not applicable to the currently selected function. You can also access the principal axis selector from the Tools menu.</a:t>
            </a:r>
            <a:endParaRPr lang="zh-CN" altLang="en-US" sz="2200">
              <a:latin typeface="Gill Sans MT" pitchFamily="34" charset="0"/>
              <a:ea typeface="华文中宋" pitchFamily="2" charset="-122"/>
            </a:endParaRPr>
          </a:p>
        </p:txBody>
      </p:sp>
      <p:pic>
        <p:nvPicPr>
          <p:cNvPr id="19461" name="Picture 2"/>
          <p:cNvPicPr>
            <a:picLocks noChangeAspect="1" noChangeArrowheads="1"/>
          </p:cNvPicPr>
          <p:nvPr/>
        </p:nvPicPr>
        <p:blipFill>
          <a:blip r:embed="rId3" cstate="print"/>
          <a:srcRect/>
          <a:stretch>
            <a:fillRect/>
          </a:stretch>
        </p:blipFill>
        <p:spPr bwMode="auto">
          <a:xfrm>
            <a:off x="1785938" y="2262188"/>
            <a:ext cx="6370637" cy="1095375"/>
          </a:xfrm>
          <a:prstGeom prst="rect">
            <a:avLst/>
          </a:prstGeom>
          <a:noFill/>
          <a:ln w="9525">
            <a:noFill/>
            <a:miter lim="800000"/>
            <a:headEnd/>
            <a:tailEnd/>
          </a:ln>
        </p:spPr>
      </p:pic>
      <p:sp>
        <p:nvSpPr>
          <p:cNvPr id="6" name="灯片编号占位符 5"/>
          <p:cNvSpPr>
            <a:spLocks noGrp="1"/>
          </p:cNvSpPr>
          <p:nvPr>
            <p:ph type="sldNum" sz="quarter" idx="12"/>
          </p:nvPr>
        </p:nvSpPr>
        <p:spPr/>
        <p:txBody>
          <a:bodyPr/>
          <a:lstStyle/>
          <a:p>
            <a:pPr>
              <a:defRPr/>
            </a:pPr>
            <a:fld id="{2B160D2C-4585-429E-8E52-D3E8B0CCE671}" type="slidenum">
              <a:rPr lang="zh-CN" altLang="en-US"/>
              <a:pPr>
                <a:defRPr/>
              </a:pPr>
              <a:t>12</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Principal Axes</a:t>
            </a:r>
            <a:endParaRPr lang="zh-CN" altLang="en-US" dirty="0">
              <a:solidFill>
                <a:schemeClr val="tx2">
                  <a:satMod val="130000"/>
                </a:schemeClr>
              </a:solidFill>
            </a:endParaRPr>
          </a:p>
        </p:txBody>
      </p:sp>
      <p:sp>
        <p:nvSpPr>
          <p:cNvPr id="20483" name="TextBox 2"/>
          <p:cNvSpPr txBox="1">
            <a:spLocks noChangeArrowheads="1"/>
          </p:cNvSpPr>
          <p:nvPr/>
        </p:nvSpPr>
        <p:spPr bwMode="auto">
          <a:xfrm>
            <a:off x="1500188" y="1717675"/>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principal axis of a scene defines the direction that is oriented upward on the screen. For example, a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surface plot aligns the up direction along the positive </a:t>
            </a:r>
            <a:r>
              <a:rPr lang="en-US" altLang="zh-CN" sz="2200" b="1" i="1">
                <a:latin typeface="Times New Roman" pitchFamily="18" charset="0"/>
                <a:ea typeface="华文中宋" pitchFamily="2" charset="-122"/>
                <a:cs typeface="Times New Roman" pitchFamily="18" charset="0"/>
              </a:rPr>
              <a:t>z</a:t>
            </a:r>
            <a:r>
              <a:rPr lang="en-US" altLang="zh-CN" sz="2200">
                <a:latin typeface="Gill Sans MT" pitchFamily="34" charset="0"/>
                <a:ea typeface="华文中宋" pitchFamily="2" charset="-122"/>
              </a:rPr>
              <a:t>-axis.</a:t>
            </a:r>
            <a:endParaRPr lang="zh-CN" altLang="en-US" sz="2200">
              <a:latin typeface="Gill Sans MT" pitchFamily="34" charset="0"/>
              <a:ea typeface="华文中宋" pitchFamily="2" charset="-122"/>
            </a:endParaRPr>
          </a:p>
        </p:txBody>
      </p:sp>
      <p:pic>
        <p:nvPicPr>
          <p:cNvPr id="20484" name="Picture 2"/>
          <p:cNvPicPr>
            <a:picLocks noChangeAspect="1" noChangeArrowheads="1"/>
          </p:cNvPicPr>
          <p:nvPr/>
        </p:nvPicPr>
        <p:blipFill>
          <a:blip r:embed="rId3" cstate="print"/>
          <a:srcRect/>
          <a:stretch>
            <a:fillRect/>
          </a:stretch>
        </p:blipFill>
        <p:spPr bwMode="auto">
          <a:xfrm>
            <a:off x="2857500" y="2897188"/>
            <a:ext cx="3857625" cy="3389312"/>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0FC7F657-70CB-4E77-B757-75BA018EA67C}" type="slidenum">
              <a:rPr lang="zh-CN" altLang="en-US"/>
              <a:pPr>
                <a:defRPr/>
              </a:pPr>
              <a:t>13</a:t>
            </a:fld>
            <a:endParaRPr lang="zh-CN" altLang="en-US"/>
          </a:p>
        </p:txBody>
      </p:sp>
      <p:sp>
        <p:nvSpPr>
          <p:cNvPr id="6" name="页脚占位符 5"/>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Orbit Camera</a:t>
            </a:r>
            <a:endParaRPr lang="zh-CN" altLang="en-US" dirty="0">
              <a:solidFill>
                <a:schemeClr val="tx2">
                  <a:satMod val="130000"/>
                </a:schemeClr>
              </a:solidFill>
            </a:endParaRPr>
          </a:p>
        </p:txBody>
      </p:sp>
      <p:sp>
        <p:nvSpPr>
          <p:cNvPr id="21507" name="TextBox 2"/>
          <p:cNvSpPr txBox="1">
            <a:spLocks noChangeArrowheads="1"/>
          </p:cNvSpPr>
          <p:nvPr/>
        </p:nvSpPr>
        <p:spPr bwMode="auto">
          <a:xfrm>
            <a:off x="1500188" y="1717675"/>
            <a:ext cx="7215187" cy="1447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Orbit Camera rotates the camera about the z-axis (by default). You can select </a:t>
            </a:r>
            <a:r>
              <a:rPr lang="en-US" altLang="zh-CN" sz="2200" b="1" i="1">
                <a:latin typeface="Times New Roman" pitchFamily="18" charset="0"/>
                <a:ea typeface="华文中宋" pitchFamily="2" charset="-122"/>
                <a:cs typeface="Times New Roman" pitchFamily="18" charset="0"/>
              </a:rPr>
              <a:t>x</a:t>
            </a:r>
            <a:r>
              <a:rPr lang="en-US" altLang="zh-CN" sz="2200">
                <a:latin typeface="Gill Sans MT" pitchFamily="34" charset="0"/>
                <a:ea typeface="华文中宋" pitchFamily="2" charset="-122"/>
              </a:rPr>
              <a:t>-, </a:t>
            </a:r>
            <a:r>
              <a:rPr lang="en-US" altLang="zh-CN" sz="2200" b="1" i="1">
                <a:latin typeface="Times New Roman" pitchFamily="18" charset="0"/>
                <a:ea typeface="华文中宋" pitchFamily="2" charset="-122"/>
              </a:rPr>
              <a:t>y</a:t>
            </a:r>
            <a:r>
              <a:rPr lang="en-US" altLang="zh-CN" sz="2200">
                <a:latin typeface="Gill Sans MT" pitchFamily="34" charset="0"/>
                <a:ea typeface="华文中宋" pitchFamily="2" charset="-122"/>
              </a:rPr>
              <a:t>-, </a:t>
            </a:r>
            <a:r>
              <a:rPr lang="en-US" altLang="zh-CN" sz="2200" b="1" i="1">
                <a:latin typeface="Times New Roman" pitchFamily="18" charset="0"/>
                <a:ea typeface="华文中宋" pitchFamily="2" charset="-122"/>
              </a:rPr>
              <a:t>z</a:t>
            </a:r>
            <a:r>
              <a:rPr lang="en-US" altLang="zh-CN" sz="2200">
                <a:latin typeface="Gill Sans MT" pitchFamily="34" charset="0"/>
                <a:ea typeface="华文中宋" pitchFamily="2" charset="-122"/>
              </a:rPr>
              <a:t>-, or free-axis rotation using the Principal Axis Selectors. When using no principal axis, you can rotate about an arbitrary axis.</a:t>
            </a:r>
            <a:endParaRPr lang="zh-CN" altLang="en-US" sz="2200">
              <a:latin typeface="Gill Sans MT" pitchFamily="34" charset="0"/>
              <a:ea typeface="华文中宋" pitchFamily="2" charset="-122"/>
            </a:endParaRPr>
          </a:p>
        </p:txBody>
      </p:sp>
      <p:pic>
        <p:nvPicPr>
          <p:cNvPr id="21508" name="Picture 2"/>
          <p:cNvPicPr>
            <a:picLocks noChangeAspect="1" noChangeArrowheads="1"/>
          </p:cNvPicPr>
          <p:nvPr/>
        </p:nvPicPr>
        <p:blipFill>
          <a:blip r:embed="rId3" cstate="print"/>
          <a:srcRect/>
          <a:stretch>
            <a:fillRect/>
          </a:stretch>
        </p:blipFill>
        <p:spPr bwMode="auto">
          <a:xfrm>
            <a:off x="1824038" y="3457575"/>
            <a:ext cx="5918200" cy="400050"/>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D9C5252F-C81C-43FD-A486-89A33CB68E3A}" type="slidenum">
              <a:rPr lang="zh-CN" altLang="en-US"/>
              <a:pPr>
                <a:defRPr/>
              </a:pPr>
              <a:t>14</a:t>
            </a:fld>
            <a:endParaRPr lang="zh-CN" altLang="en-US"/>
          </a:p>
        </p:txBody>
      </p:sp>
      <p:sp>
        <p:nvSpPr>
          <p:cNvPr id="6" name="页脚占位符 5"/>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Orbit Scene Light</a:t>
            </a:r>
            <a:endParaRPr lang="zh-CN" altLang="en-US" dirty="0">
              <a:solidFill>
                <a:schemeClr val="tx2">
                  <a:satMod val="130000"/>
                </a:schemeClr>
              </a:solidFill>
            </a:endParaRPr>
          </a:p>
        </p:txBody>
      </p:sp>
      <p:sp>
        <p:nvSpPr>
          <p:cNvPr id="22531" name="TextBox 2"/>
          <p:cNvSpPr txBox="1">
            <a:spLocks noChangeArrowheads="1"/>
          </p:cNvSpPr>
          <p:nvPr/>
        </p:nvSpPr>
        <p:spPr bwMode="auto">
          <a:xfrm>
            <a:off x="1500188" y="1717675"/>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scene light is a light source that is placed with respect to the camera position. By default, the scene light is positioned to the right of the camera (i.e., </a:t>
            </a:r>
            <a:r>
              <a:rPr lang="en-US" altLang="zh-CN" sz="2200">
                <a:solidFill>
                  <a:srgbClr val="0070C0"/>
                </a:solidFill>
                <a:latin typeface="Gill Sans MT" pitchFamily="34" charset="0"/>
                <a:ea typeface="华文中宋" pitchFamily="2" charset="-122"/>
              </a:rPr>
              <a:t>camlight right</a:t>
            </a:r>
            <a:r>
              <a:rPr lang="en-US" altLang="zh-CN" sz="2200">
                <a:latin typeface="Gill Sans MT" pitchFamily="34" charset="0"/>
                <a:ea typeface="华文中宋" pitchFamily="2" charset="-122"/>
              </a:rPr>
              <a:t>). Orbit Scene Light changes the light’s offset from the camera position. There is only one scene light; however, you can add other lights using the </a:t>
            </a:r>
            <a:r>
              <a:rPr lang="en-US" altLang="zh-CN" sz="2200">
                <a:solidFill>
                  <a:srgbClr val="0070C0"/>
                </a:solidFill>
                <a:latin typeface="Gill Sans MT" pitchFamily="34" charset="0"/>
                <a:ea typeface="华文中宋" pitchFamily="2" charset="-122"/>
              </a:rPr>
              <a:t>light</a:t>
            </a:r>
            <a:r>
              <a:rPr lang="en-US" altLang="zh-CN" sz="2200">
                <a:latin typeface="Gill Sans MT" pitchFamily="34" charset="0"/>
                <a:ea typeface="华文中宋" pitchFamily="2" charset="-122"/>
              </a:rPr>
              <a:t> command.</a:t>
            </a:r>
            <a:endParaRPr lang="zh-CN" altLang="en-US" sz="2200">
              <a:latin typeface="Gill Sans MT" pitchFamily="34" charset="0"/>
              <a:ea typeface="华文中宋" pitchFamily="2" charset="-122"/>
            </a:endParaRPr>
          </a:p>
        </p:txBody>
      </p:sp>
      <p:pic>
        <p:nvPicPr>
          <p:cNvPr id="22532" name="Picture 2"/>
          <p:cNvPicPr>
            <a:picLocks noChangeAspect="1" noChangeArrowheads="1"/>
          </p:cNvPicPr>
          <p:nvPr/>
        </p:nvPicPr>
        <p:blipFill>
          <a:blip r:embed="rId3" cstate="print"/>
          <a:srcRect/>
          <a:stretch>
            <a:fillRect/>
          </a:stretch>
        </p:blipFill>
        <p:spPr bwMode="auto">
          <a:xfrm>
            <a:off x="1714500" y="4143375"/>
            <a:ext cx="6462713" cy="428625"/>
          </a:xfrm>
          <a:prstGeom prst="rect">
            <a:avLst/>
          </a:prstGeom>
          <a:noFill/>
          <a:ln w="9525">
            <a:noFill/>
            <a:miter lim="800000"/>
            <a:headEnd/>
            <a:tailEnd/>
          </a:ln>
        </p:spPr>
      </p:pic>
      <p:sp>
        <p:nvSpPr>
          <p:cNvPr id="5" name="灯片编号占位符 4"/>
          <p:cNvSpPr>
            <a:spLocks noGrp="1"/>
          </p:cNvSpPr>
          <p:nvPr>
            <p:ph type="sldNum" sz="quarter" idx="12"/>
          </p:nvPr>
        </p:nvSpPr>
        <p:spPr/>
        <p:txBody>
          <a:bodyPr/>
          <a:lstStyle/>
          <a:p>
            <a:pPr>
              <a:defRPr/>
            </a:pPr>
            <a:fld id="{0C375BC6-83AC-4063-A6CC-08CAD78C166B}" type="slidenum">
              <a:rPr lang="zh-CN" altLang="en-US"/>
              <a:pPr>
                <a:defRPr/>
              </a:pPr>
              <a:t>15</a:t>
            </a:fld>
            <a:endParaRPr lang="zh-CN" altLang="en-US"/>
          </a:p>
        </p:txBody>
      </p:sp>
      <p:sp>
        <p:nvSpPr>
          <p:cNvPr id="6" name="页脚占位符 5"/>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Figure Toolbars</a:t>
            </a:r>
            <a:endParaRPr lang="zh-CN" altLang="en-US" dirty="0">
              <a:solidFill>
                <a:schemeClr val="tx2">
                  <a:satMod val="130000"/>
                </a:schemeClr>
              </a:solidFill>
            </a:endParaRPr>
          </a:p>
        </p:txBody>
      </p:sp>
      <p:sp>
        <p:nvSpPr>
          <p:cNvPr id="23555" name="TextBox 2"/>
          <p:cNvSpPr txBox="1">
            <a:spLocks noChangeArrowheads="1"/>
          </p:cNvSpPr>
          <p:nvPr/>
        </p:nvSpPr>
        <p:spPr bwMode="auto">
          <a:xfrm>
            <a:off x="1500188" y="1643063"/>
            <a:ext cx="7215187" cy="430212"/>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Camera Toolbar</a:t>
            </a:r>
            <a:endParaRPr lang="zh-CN" altLang="en-US" sz="2200" b="1">
              <a:latin typeface="Gill Sans MT" pitchFamily="34" charset="0"/>
              <a:ea typeface="华文中宋" pitchFamily="2" charset="-122"/>
            </a:endParaRPr>
          </a:p>
        </p:txBody>
      </p:sp>
      <p:sp>
        <p:nvSpPr>
          <p:cNvPr id="23556" name="TextBox 3"/>
          <p:cNvSpPr txBox="1">
            <a:spLocks noChangeArrowheads="1"/>
          </p:cNvSpPr>
          <p:nvPr/>
        </p:nvSpPr>
        <p:spPr bwMode="auto">
          <a:xfrm>
            <a:off x="1500188" y="4429125"/>
            <a:ext cx="7215187" cy="769938"/>
          </a:xfrm>
          <a:prstGeom prst="rect">
            <a:avLst/>
          </a:prstGeom>
          <a:noFill/>
          <a:ln w="9525">
            <a:noFill/>
            <a:miter lim="800000"/>
            <a:headEnd/>
            <a:tailEnd/>
          </a:ln>
        </p:spPr>
        <p:txBody>
          <a:bodyPr>
            <a:spAutoFit/>
          </a:bodyPr>
          <a:lstStyle/>
          <a:p>
            <a:r>
              <a:rPr lang="en-US" altLang="zh-CN" sz="2200" i="1">
                <a:latin typeface="Gill Sans MT" pitchFamily="34" charset="0"/>
                <a:ea typeface="华文中宋" pitchFamily="2" charset="-122"/>
              </a:rPr>
              <a:t>Projection Type — </a:t>
            </a:r>
            <a:r>
              <a:rPr lang="en-US" altLang="zh-CN" sz="2200">
                <a:latin typeface="Gill Sans MT" pitchFamily="34" charset="0"/>
                <a:ea typeface="华文中宋" pitchFamily="2" charset="-122"/>
              </a:rPr>
              <a:t>You can select orthographic or perspective projection types.</a:t>
            </a:r>
            <a:endParaRPr lang="zh-CN" altLang="en-US" sz="2200">
              <a:latin typeface="Gill Sans MT" pitchFamily="34" charset="0"/>
              <a:ea typeface="华文中宋" pitchFamily="2" charset="-122"/>
            </a:endParaRPr>
          </a:p>
        </p:txBody>
      </p:sp>
      <p:pic>
        <p:nvPicPr>
          <p:cNvPr id="23557" name="Picture 2"/>
          <p:cNvPicPr>
            <a:picLocks noChangeAspect="1" noChangeArrowheads="1"/>
          </p:cNvPicPr>
          <p:nvPr/>
        </p:nvPicPr>
        <p:blipFill>
          <a:blip r:embed="rId3" cstate="print"/>
          <a:srcRect/>
          <a:stretch>
            <a:fillRect/>
          </a:stretch>
        </p:blipFill>
        <p:spPr bwMode="auto">
          <a:xfrm>
            <a:off x="1785938" y="2262188"/>
            <a:ext cx="6370637" cy="1095375"/>
          </a:xfrm>
          <a:prstGeom prst="rect">
            <a:avLst/>
          </a:prstGeom>
          <a:noFill/>
          <a:ln w="9525">
            <a:noFill/>
            <a:miter lim="800000"/>
            <a:headEnd/>
            <a:tailEnd/>
          </a:ln>
        </p:spPr>
      </p:pic>
      <p:sp>
        <p:nvSpPr>
          <p:cNvPr id="23558" name="TextBox 5"/>
          <p:cNvSpPr txBox="1">
            <a:spLocks noChangeArrowheads="1"/>
          </p:cNvSpPr>
          <p:nvPr/>
        </p:nvSpPr>
        <p:spPr bwMode="auto">
          <a:xfrm>
            <a:off x="1500188" y="3535363"/>
            <a:ext cx="7215187" cy="769937"/>
          </a:xfrm>
          <a:prstGeom prst="rect">
            <a:avLst/>
          </a:prstGeom>
          <a:noFill/>
          <a:ln w="9525">
            <a:noFill/>
            <a:miter lim="800000"/>
            <a:headEnd/>
            <a:tailEnd/>
          </a:ln>
        </p:spPr>
        <p:txBody>
          <a:bodyPr>
            <a:spAutoFit/>
          </a:bodyPr>
          <a:lstStyle/>
          <a:p>
            <a:r>
              <a:rPr lang="en-US" altLang="zh-CN" sz="2200" i="1">
                <a:latin typeface="Gill Sans MT" pitchFamily="34" charset="0"/>
                <a:ea typeface="华文中宋" pitchFamily="2" charset="-122"/>
              </a:rPr>
              <a:t>Scene Light — </a:t>
            </a:r>
            <a:r>
              <a:rPr lang="en-US" altLang="zh-CN" sz="2200">
                <a:latin typeface="Gill Sans MT" pitchFamily="34" charset="0"/>
                <a:ea typeface="华文中宋" pitchFamily="2" charset="-122"/>
              </a:rPr>
              <a:t>The scene light button toggles a light source on or off in the scene (one light per axes).</a:t>
            </a:r>
            <a:endParaRPr lang="zh-CN" altLang="en-US" sz="2200">
              <a:latin typeface="Gill Sans MT" pitchFamily="34" charset="0"/>
              <a:ea typeface="华文中宋" pitchFamily="2" charset="-122"/>
            </a:endParaRPr>
          </a:p>
        </p:txBody>
      </p:sp>
      <p:sp>
        <p:nvSpPr>
          <p:cNvPr id="7" name="灯片编号占位符 6"/>
          <p:cNvSpPr>
            <a:spLocks noGrp="1"/>
          </p:cNvSpPr>
          <p:nvPr>
            <p:ph type="sldNum" sz="quarter" idx="12"/>
          </p:nvPr>
        </p:nvSpPr>
        <p:spPr/>
        <p:txBody>
          <a:bodyPr/>
          <a:lstStyle/>
          <a:p>
            <a:pPr>
              <a:defRPr/>
            </a:pPr>
            <a:fld id="{F91C0F66-EBA6-49EC-93B6-2868738290EA}" type="slidenum">
              <a:rPr lang="zh-CN" altLang="en-US"/>
              <a:pPr>
                <a:defRPr/>
              </a:pPr>
              <a:t>16</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Figure Toolbars</a:t>
            </a:r>
            <a:endParaRPr lang="zh-CN" altLang="en-US" dirty="0">
              <a:solidFill>
                <a:schemeClr val="tx2">
                  <a:satMod val="130000"/>
                </a:schemeClr>
              </a:solidFill>
            </a:endParaRPr>
          </a:p>
        </p:txBody>
      </p:sp>
      <p:sp>
        <p:nvSpPr>
          <p:cNvPr id="24579" name="TextBox 2"/>
          <p:cNvSpPr txBox="1">
            <a:spLocks noChangeArrowheads="1"/>
          </p:cNvSpPr>
          <p:nvPr/>
        </p:nvSpPr>
        <p:spPr bwMode="auto">
          <a:xfrm>
            <a:off x="1500188" y="1643063"/>
            <a:ext cx="7215187" cy="430212"/>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Camera Toolbar</a:t>
            </a:r>
            <a:endParaRPr lang="zh-CN" altLang="en-US" sz="2200" b="1">
              <a:latin typeface="Gill Sans MT" pitchFamily="34" charset="0"/>
              <a:ea typeface="华文中宋" pitchFamily="2" charset="-122"/>
            </a:endParaRPr>
          </a:p>
        </p:txBody>
      </p:sp>
      <p:pic>
        <p:nvPicPr>
          <p:cNvPr id="24580" name="Picture 2"/>
          <p:cNvPicPr>
            <a:picLocks noChangeAspect="1" noChangeArrowheads="1"/>
          </p:cNvPicPr>
          <p:nvPr/>
        </p:nvPicPr>
        <p:blipFill>
          <a:blip r:embed="rId3" cstate="print"/>
          <a:srcRect/>
          <a:stretch>
            <a:fillRect/>
          </a:stretch>
        </p:blipFill>
        <p:spPr bwMode="auto">
          <a:xfrm>
            <a:off x="1785938" y="2262188"/>
            <a:ext cx="6370637" cy="1095375"/>
          </a:xfrm>
          <a:prstGeom prst="rect">
            <a:avLst/>
          </a:prstGeom>
          <a:noFill/>
          <a:ln w="9525">
            <a:noFill/>
            <a:miter lim="800000"/>
            <a:headEnd/>
            <a:tailEnd/>
          </a:ln>
        </p:spPr>
      </p:pic>
      <p:sp>
        <p:nvSpPr>
          <p:cNvPr id="24581" name="TextBox 5"/>
          <p:cNvSpPr txBox="1">
            <a:spLocks noChangeArrowheads="1"/>
          </p:cNvSpPr>
          <p:nvPr/>
        </p:nvSpPr>
        <p:spPr bwMode="auto">
          <a:xfrm>
            <a:off x="1500188" y="3535363"/>
            <a:ext cx="7215187" cy="1785937"/>
          </a:xfrm>
          <a:prstGeom prst="rect">
            <a:avLst/>
          </a:prstGeom>
          <a:noFill/>
          <a:ln w="9525">
            <a:noFill/>
            <a:miter lim="800000"/>
            <a:headEnd/>
            <a:tailEnd/>
          </a:ln>
        </p:spPr>
        <p:txBody>
          <a:bodyPr>
            <a:spAutoFit/>
          </a:bodyPr>
          <a:lstStyle/>
          <a:p>
            <a:r>
              <a:rPr lang="en-US" altLang="zh-CN" sz="2200" i="1">
                <a:latin typeface="Gill Sans MT" pitchFamily="34" charset="0"/>
                <a:ea typeface="华文中宋" pitchFamily="2" charset="-122"/>
              </a:rPr>
              <a:t>Reset and Stop — </a:t>
            </a:r>
            <a:r>
              <a:rPr lang="en-US" altLang="zh-CN" sz="2200">
                <a:latin typeface="Gill Sans MT" pitchFamily="34" charset="0"/>
                <a:ea typeface="华文中宋" pitchFamily="2" charset="-122"/>
              </a:rPr>
              <a:t>Reset returns the scene to the standard 3-D view. Stop causes the camera to stop moving (this can be useful if you apply too much cursor movement). You can also access an expanded set of reset functions from the Tools menu.</a:t>
            </a:r>
            <a:endParaRPr lang="zh-CN" altLang="en-US" sz="2200">
              <a:latin typeface="Gill Sans MT" pitchFamily="34" charset="0"/>
              <a:ea typeface="华文中宋" pitchFamily="2" charset="-122"/>
            </a:endParaRPr>
          </a:p>
        </p:txBody>
      </p:sp>
      <p:sp>
        <p:nvSpPr>
          <p:cNvPr id="7" name="灯片编号占位符 6"/>
          <p:cNvSpPr>
            <a:spLocks noGrp="1"/>
          </p:cNvSpPr>
          <p:nvPr>
            <p:ph type="sldNum" sz="quarter" idx="12"/>
          </p:nvPr>
        </p:nvSpPr>
        <p:spPr/>
        <p:txBody>
          <a:bodyPr/>
          <a:lstStyle/>
          <a:p>
            <a:pPr>
              <a:defRPr/>
            </a:pPr>
            <a:fld id="{4B130B40-6A0E-4294-96CA-3EAF7420A167}" type="slidenum">
              <a:rPr lang="zh-CN" altLang="en-US"/>
              <a:pPr>
                <a:defRPr/>
              </a:pPr>
              <a:t>17</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Figure Toolbars</a:t>
            </a:r>
            <a:endParaRPr lang="zh-CN" altLang="en-US" dirty="0">
              <a:solidFill>
                <a:schemeClr val="tx2">
                  <a:satMod val="130000"/>
                </a:schemeClr>
              </a:solidFill>
            </a:endParaRPr>
          </a:p>
        </p:txBody>
      </p:sp>
      <p:pic>
        <p:nvPicPr>
          <p:cNvPr id="25603" name="Picture 2"/>
          <p:cNvPicPr>
            <a:picLocks noChangeAspect="1" noChangeArrowheads="1"/>
          </p:cNvPicPr>
          <p:nvPr/>
        </p:nvPicPr>
        <p:blipFill>
          <a:blip r:embed="rId3" cstate="print"/>
          <a:srcRect/>
          <a:stretch>
            <a:fillRect/>
          </a:stretch>
        </p:blipFill>
        <p:spPr bwMode="auto">
          <a:xfrm>
            <a:off x="1714500" y="3330575"/>
            <a:ext cx="6789738" cy="2241550"/>
          </a:xfrm>
          <a:prstGeom prst="rect">
            <a:avLst/>
          </a:prstGeom>
          <a:noFill/>
          <a:ln w="9525">
            <a:noFill/>
            <a:miter lim="800000"/>
            <a:headEnd/>
            <a:tailEnd/>
          </a:ln>
        </p:spPr>
      </p:pic>
      <p:sp>
        <p:nvSpPr>
          <p:cNvPr id="25604" name="TextBox 3"/>
          <p:cNvSpPr txBox="1">
            <a:spLocks noChangeArrowheads="1"/>
          </p:cNvSpPr>
          <p:nvPr/>
        </p:nvSpPr>
        <p:spPr bwMode="auto">
          <a:xfrm>
            <a:off x="1500188" y="1643063"/>
            <a:ext cx="7215187" cy="430212"/>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Plot Edit Toolbar</a:t>
            </a:r>
            <a:endParaRPr lang="zh-CN" altLang="en-US" sz="2200" b="1">
              <a:latin typeface="Gill Sans MT" pitchFamily="34" charset="0"/>
              <a:ea typeface="华文中宋" pitchFamily="2" charset="-122"/>
            </a:endParaRPr>
          </a:p>
        </p:txBody>
      </p:sp>
      <p:sp>
        <p:nvSpPr>
          <p:cNvPr id="25605" name="TextBox 4"/>
          <p:cNvSpPr txBox="1">
            <a:spLocks noChangeArrowheads="1"/>
          </p:cNvSpPr>
          <p:nvPr/>
        </p:nvSpPr>
        <p:spPr bwMode="auto">
          <a:xfrm>
            <a:off x="1500188" y="2308225"/>
            <a:ext cx="7215187" cy="431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Use for annotation and setting object properties.</a:t>
            </a:r>
          </a:p>
        </p:txBody>
      </p:sp>
      <p:sp>
        <p:nvSpPr>
          <p:cNvPr id="6" name="灯片编号占位符 5"/>
          <p:cNvSpPr>
            <a:spLocks noGrp="1"/>
          </p:cNvSpPr>
          <p:nvPr>
            <p:ph type="sldNum" sz="quarter" idx="12"/>
          </p:nvPr>
        </p:nvSpPr>
        <p:spPr/>
        <p:txBody>
          <a:bodyPr/>
          <a:lstStyle/>
          <a:p>
            <a:pPr>
              <a:defRPr/>
            </a:pPr>
            <a:fld id="{2FED5CDB-6457-4024-AFEB-2D37973537CB}" type="slidenum">
              <a:rPr lang="zh-CN" altLang="en-US"/>
              <a:pPr>
                <a:defRPr/>
              </a:pPr>
              <a:t>18</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dirty="0" smtClean="0">
                <a:solidFill>
                  <a:schemeClr val="tx2">
                    <a:satMod val="130000"/>
                  </a:schemeClr>
                </a:solidFill>
              </a:rPr>
              <a:t>Types of MATLAB</a:t>
            </a:r>
            <a:r>
              <a:rPr lang="en-US" altLang="zh-CN" baseline="30000" dirty="0" smtClean="0">
                <a:solidFill>
                  <a:schemeClr val="tx2">
                    <a:satMod val="130000"/>
                  </a:schemeClr>
                </a:solidFill>
              </a:rPr>
              <a:t>®</a:t>
            </a:r>
            <a:r>
              <a:rPr lang="en-US" altLang="zh-CN" dirty="0" smtClean="0">
                <a:solidFill>
                  <a:schemeClr val="tx2">
                    <a:satMod val="130000"/>
                  </a:schemeClr>
                </a:solidFill>
              </a:rPr>
              <a:t> Plots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9459D57D-7348-4923-AC1A-5B9A194EFABA}" type="slidenum">
              <a:rPr lang="zh-CN" altLang="en-US"/>
              <a:pPr>
                <a:defRPr/>
              </a:pPr>
              <a:t>19</a:t>
            </a:fld>
            <a:endParaRPr lang="zh-CN" altLang="en-US"/>
          </a:p>
        </p:txBody>
      </p:sp>
      <p:sp>
        <p:nvSpPr>
          <p:cNvPr id="26629" name="TextBox 4"/>
          <p:cNvSpPr txBox="1">
            <a:spLocks noChangeArrowheads="1"/>
          </p:cNvSpPr>
          <p:nvPr/>
        </p:nvSpPr>
        <p:spPr bwMode="auto">
          <a:xfrm>
            <a:off x="1500188" y="1717675"/>
            <a:ext cx="7215187" cy="4156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can construct a wide variety of 2-D and 3-D MATLAB plots with very little, if any, programming required on your part.</a:t>
            </a:r>
          </a:p>
          <a:p>
            <a:endParaRPr lang="en-US" altLang="zh-CN" sz="2200">
              <a:latin typeface="Gill Sans MT" pitchFamily="34" charset="0"/>
              <a:ea typeface="华文中宋" pitchFamily="2" charset="-122"/>
            </a:endParaRPr>
          </a:p>
          <a:p>
            <a:r>
              <a:rPr lang="en-US" altLang="zh-CN" sz="2200">
                <a:latin typeface="Gill Sans MT" pitchFamily="34" charset="0"/>
                <a:ea typeface="华文中宋" pitchFamily="2" charset="-122"/>
              </a:rPr>
              <a:t>They include line, bar, area, direction and vector field, radial, and scatter graphs.</a:t>
            </a:r>
          </a:p>
          <a:p>
            <a:endParaRPr lang="en-US" altLang="zh-CN" sz="2200">
              <a:latin typeface="Gill Sans MT" pitchFamily="34" charset="0"/>
              <a:ea typeface="华文中宋" pitchFamily="2" charset="-122"/>
            </a:endParaRPr>
          </a:p>
          <a:p>
            <a:r>
              <a:rPr lang="en-US" altLang="zh-CN" sz="2200">
                <a:latin typeface="Gill Sans MT" pitchFamily="34" charset="0"/>
                <a:ea typeface="华文中宋" pitchFamily="2" charset="-122"/>
              </a:rPr>
              <a:t>They also include 2-D and 3-D functions that generate and plot geometric shapes and objects.</a:t>
            </a:r>
          </a:p>
          <a:p>
            <a:endParaRPr lang="en-US" altLang="zh-CN" sz="2200">
              <a:latin typeface="Gill Sans MT" pitchFamily="34" charset="0"/>
              <a:ea typeface="华文中宋" pitchFamily="2" charset="-122"/>
            </a:endParaRPr>
          </a:p>
          <a:p>
            <a:r>
              <a:rPr lang="en-US" altLang="zh-CN" sz="2200">
                <a:latin typeface="Gill Sans MT" pitchFamily="34" charset="0"/>
                <a:ea typeface="华文中宋" pitchFamily="2" charset="-122"/>
              </a:rPr>
              <a:t>Most 2-D plots have 3-D analogs, and there are a variety of volumetric displays for 3-D solids and vector fields.</a:t>
            </a:r>
            <a:endParaRPr lang="zh-CN" altLang="en-US" sz="220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9219" name="内容占位符 2"/>
          <p:cNvSpPr>
            <a:spLocks noGrp="1"/>
          </p:cNvSpPr>
          <p:nvPr>
            <p:ph idx="1"/>
          </p:nvPr>
        </p:nvSpPr>
        <p:spPr/>
        <p:txBody>
          <a:bodyPr/>
          <a:lstStyle/>
          <a:p>
            <a:pPr eaLnBrk="1" hangingPunct="1"/>
            <a:r>
              <a:rPr lang="en-US" altLang="zh-CN" smtClean="0"/>
              <a:t>Overview of Plotting</a:t>
            </a:r>
          </a:p>
          <a:p>
            <a:pPr eaLnBrk="1" hangingPunct="1"/>
            <a:r>
              <a:rPr lang="en-US" altLang="zh-CN" smtClean="0"/>
              <a:t>Interactive Plotting</a:t>
            </a:r>
          </a:p>
          <a:p>
            <a:pPr eaLnBrk="1" hangingPunct="1"/>
            <a:r>
              <a:rPr lang="en-US" altLang="zh-CN" smtClean="0"/>
              <a:t>Editing Plots</a:t>
            </a:r>
          </a:p>
          <a:p>
            <a:pPr eaLnBrk="1" hangingPunct="1"/>
            <a:r>
              <a:rPr lang="en-US" altLang="zh-CN" smtClean="0"/>
              <a:t>Saving Your Work</a:t>
            </a:r>
          </a:p>
          <a:p>
            <a:pPr eaLnBrk="1" hangingPunct="1"/>
            <a:r>
              <a:rPr lang="en-US" altLang="zh-CN" smtClean="0"/>
              <a:t>Basic Plotting Commands</a:t>
            </a:r>
          </a:p>
          <a:p>
            <a:pPr eaLnBrk="1" hangingPunct="1"/>
            <a:r>
              <a:rPr lang="en-US" altLang="zh-CN" smtClean="0"/>
              <a:t>Printing and Exporting</a:t>
            </a:r>
          </a:p>
          <a:p>
            <a:pPr eaLnBrk="1" hangingPunct="1"/>
            <a:endParaRPr lang="zh-CN" altLang="en-US"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A730ACAE-1E80-49CC-884C-70E2B0839132}" type="slidenum">
              <a:rPr lang="zh-CN" altLang="en-US"/>
              <a:pPr>
                <a:defRPr/>
              </a:pPr>
              <a:t>2</a:t>
            </a:fld>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Two-Dimensional Plotting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9B2D6AC7-4C0D-450F-9A4C-BD810C3781F3}" type="slidenum">
              <a:rPr lang="zh-CN" altLang="en-US"/>
              <a:pPr>
                <a:defRPr/>
              </a:pPr>
              <a:t>20</a:t>
            </a:fld>
            <a:endParaRPr lang="zh-CN" altLang="en-US"/>
          </a:p>
        </p:txBody>
      </p:sp>
      <p:sp>
        <p:nvSpPr>
          <p:cNvPr id="27653"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Line Graphs</a:t>
            </a:r>
            <a:endParaRPr lang="zh-CN" altLang="en-US" sz="2200" b="1">
              <a:latin typeface="Gill Sans MT" pitchFamily="34" charset="0"/>
              <a:ea typeface="华文中宋" pitchFamily="2" charset="-122"/>
            </a:endParaRPr>
          </a:p>
        </p:txBody>
      </p:sp>
      <p:grpSp>
        <p:nvGrpSpPr>
          <p:cNvPr id="27654" name="组合 27"/>
          <p:cNvGrpSpPr>
            <a:grpSpLocks/>
          </p:cNvGrpSpPr>
          <p:nvPr/>
        </p:nvGrpSpPr>
        <p:grpSpPr bwMode="auto">
          <a:xfrm>
            <a:off x="7264400" y="2343150"/>
            <a:ext cx="1120775" cy="1300163"/>
            <a:chOff x="7264925" y="2342465"/>
            <a:chExt cx="1120140" cy="1300849"/>
          </a:xfrm>
        </p:grpSpPr>
        <p:sp>
          <p:nvSpPr>
            <p:cNvPr id="27683" name="TextBox 11"/>
            <p:cNvSpPr txBox="1">
              <a:spLocks noChangeArrowheads="1"/>
            </p:cNvSpPr>
            <p:nvPr/>
          </p:nvSpPr>
          <p:spPr bwMode="auto">
            <a:xfrm>
              <a:off x="7264925" y="2342465"/>
              <a:ext cx="993990"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semilogy</a:t>
              </a:r>
              <a:endParaRPr lang="zh-CN" altLang="en-US">
                <a:latin typeface="Gill Sans MT" pitchFamily="34" charset="0"/>
                <a:ea typeface="华文中宋" pitchFamily="2" charset="-122"/>
              </a:endParaRPr>
            </a:p>
          </p:txBody>
        </p:sp>
        <p:pic>
          <p:nvPicPr>
            <p:cNvPr id="27684" name="Picture 7"/>
            <p:cNvPicPr>
              <a:picLocks noChangeAspect="1" noChangeArrowheads="1"/>
            </p:cNvPicPr>
            <p:nvPr/>
          </p:nvPicPr>
          <p:blipFill>
            <a:blip r:embed="rId3" cstate="print"/>
            <a:srcRect/>
            <a:stretch>
              <a:fillRect/>
            </a:stretch>
          </p:blipFill>
          <p:spPr bwMode="auto">
            <a:xfrm>
              <a:off x="7264925" y="2784540"/>
              <a:ext cx="1120140" cy="858774"/>
            </a:xfrm>
            <a:prstGeom prst="rect">
              <a:avLst/>
            </a:prstGeom>
            <a:noFill/>
            <a:ln w="9525">
              <a:noFill/>
              <a:miter lim="800000"/>
              <a:headEnd/>
              <a:tailEnd/>
            </a:ln>
          </p:spPr>
        </p:pic>
      </p:grpSp>
      <p:grpSp>
        <p:nvGrpSpPr>
          <p:cNvPr id="27655" name="组合 38"/>
          <p:cNvGrpSpPr>
            <a:grpSpLocks/>
          </p:cNvGrpSpPr>
          <p:nvPr/>
        </p:nvGrpSpPr>
        <p:grpSpPr bwMode="auto">
          <a:xfrm>
            <a:off x="1571625" y="2357438"/>
            <a:ext cx="1120775" cy="2716212"/>
            <a:chOff x="1571604" y="2357430"/>
            <a:chExt cx="1120140" cy="2716162"/>
          </a:xfrm>
        </p:grpSpPr>
        <p:grpSp>
          <p:nvGrpSpPr>
            <p:cNvPr id="27677" name="组合 36"/>
            <p:cNvGrpSpPr>
              <a:grpSpLocks/>
            </p:cNvGrpSpPr>
            <p:nvPr/>
          </p:nvGrpSpPr>
          <p:grpSpPr bwMode="auto">
            <a:xfrm>
              <a:off x="1571604" y="2357430"/>
              <a:ext cx="1118160" cy="1284366"/>
              <a:chOff x="1571604" y="2357430"/>
              <a:chExt cx="1118160" cy="1284366"/>
            </a:xfrm>
          </p:grpSpPr>
          <p:pic>
            <p:nvPicPr>
              <p:cNvPr id="27681" name="Picture 2"/>
              <p:cNvPicPr>
                <a:picLocks noChangeAspect="1" noChangeArrowheads="1"/>
              </p:cNvPicPr>
              <p:nvPr/>
            </p:nvPicPr>
            <p:blipFill>
              <a:blip r:embed="rId4" cstate="print"/>
              <a:srcRect/>
              <a:stretch>
                <a:fillRect/>
              </a:stretch>
            </p:blipFill>
            <p:spPr bwMode="auto">
              <a:xfrm>
                <a:off x="1571604" y="2784540"/>
                <a:ext cx="1118160" cy="857256"/>
              </a:xfrm>
              <a:prstGeom prst="rect">
                <a:avLst/>
              </a:prstGeom>
              <a:noFill/>
              <a:ln w="9525">
                <a:noFill/>
                <a:miter lim="800000"/>
                <a:headEnd/>
                <a:tailEnd/>
              </a:ln>
            </p:spPr>
          </p:pic>
          <p:sp>
            <p:nvSpPr>
              <p:cNvPr id="27682" name="TextBox 19"/>
              <p:cNvSpPr txBox="1">
                <a:spLocks noChangeArrowheads="1"/>
              </p:cNvSpPr>
              <p:nvPr/>
            </p:nvSpPr>
            <p:spPr bwMode="auto">
              <a:xfrm>
                <a:off x="1571604" y="2357430"/>
                <a:ext cx="554960"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plot</a:t>
                </a:r>
                <a:endParaRPr lang="zh-CN" altLang="en-US">
                  <a:latin typeface="Gill Sans MT" pitchFamily="34" charset="0"/>
                  <a:ea typeface="华文中宋" pitchFamily="2" charset="-122"/>
                </a:endParaRPr>
              </a:p>
            </p:txBody>
          </p:sp>
        </p:grpSp>
        <p:grpSp>
          <p:nvGrpSpPr>
            <p:cNvPr id="27678" name="组合 37"/>
            <p:cNvGrpSpPr>
              <a:grpSpLocks/>
            </p:cNvGrpSpPr>
            <p:nvPr/>
          </p:nvGrpSpPr>
          <p:grpSpPr bwMode="auto">
            <a:xfrm>
              <a:off x="1571604" y="3786190"/>
              <a:ext cx="1120140" cy="1287402"/>
              <a:chOff x="1571604" y="3786190"/>
              <a:chExt cx="1120140" cy="1287402"/>
            </a:xfrm>
          </p:grpSpPr>
          <p:pic>
            <p:nvPicPr>
              <p:cNvPr id="27679" name="Picture 8"/>
              <p:cNvPicPr>
                <a:picLocks noChangeAspect="1" noChangeArrowheads="1"/>
              </p:cNvPicPr>
              <p:nvPr/>
            </p:nvPicPr>
            <p:blipFill>
              <a:blip r:embed="rId5" cstate="print"/>
              <a:srcRect/>
              <a:stretch>
                <a:fillRect/>
              </a:stretch>
            </p:blipFill>
            <p:spPr bwMode="auto">
              <a:xfrm>
                <a:off x="1571604" y="4214818"/>
                <a:ext cx="1120140" cy="858774"/>
              </a:xfrm>
              <a:prstGeom prst="rect">
                <a:avLst/>
              </a:prstGeom>
              <a:noFill/>
              <a:ln w="9525">
                <a:noFill/>
                <a:miter lim="800000"/>
                <a:headEnd/>
                <a:tailEnd/>
              </a:ln>
            </p:spPr>
          </p:pic>
          <p:sp>
            <p:nvSpPr>
              <p:cNvPr id="27680" name="TextBox 21"/>
              <p:cNvSpPr txBox="1">
                <a:spLocks noChangeArrowheads="1"/>
              </p:cNvSpPr>
              <p:nvPr/>
            </p:nvSpPr>
            <p:spPr bwMode="auto">
              <a:xfrm>
                <a:off x="1571604" y="3786190"/>
                <a:ext cx="678391"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stairs</a:t>
                </a:r>
                <a:endParaRPr lang="zh-CN" altLang="en-US">
                  <a:latin typeface="Gill Sans MT" pitchFamily="34" charset="0"/>
                  <a:ea typeface="华文中宋" pitchFamily="2" charset="-122"/>
                </a:endParaRPr>
              </a:p>
            </p:txBody>
          </p:sp>
        </p:grpSp>
      </p:grpSp>
      <p:grpSp>
        <p:nvGrpSpPr>
          <p:cNvPr id="27656" name="组合 39"/>
          <p:cNvGrpSpPr>
            <a:grpSpLocks/>
          </p:cNvGrpSpPr>
          <p:nvPr/>
        </p:nvGrpSpPr>
        <p:grpSpPr bwMode="auto">
          <a:xfrm>
            <a:off x="2995613" y="2357438"/>
            <a:ext cx="1119187" cy="2716212"/>
            <a:chOff x="3096650" y="2357430"/>
            <a:chExt cx="1120140" cy="2716162"/>
          </a:xfrm>
        </p:grpSpPr>
        <p:grpSp>
          <p:nvGrpSpPr>
            <p:cNvPr id="27671" name="组合 32"/>
            <p:cNvGrpSpPr>
              <a:grpSpLocks/>
            </p:cNvGrpSpPr>
            <p:nvPr/>
          </p:nvGrpSpPr>
          <p:grpSpPr bwMode="auto">
            <a:xfrm>
              <a:off x="3096650" y="2357430"/>
              <a:ext cx="1120140" cy="1285884"/>
              <a:chOff x="3096650" y="2357430"/>
              <a:chExt cx="1120140" cy="1285884"/>
            </a:xfrm>
          </p:grpSpPr>
          <p:sp>
            <p:nvSpPr>
              <p:cNvPr id="27675" name="TextBox 6"/>
              <p:cNvSpPr txBox="1">
                <a:spLocks noChangeArrowheads="1"/>
              </p:cNvSpPr>
              <p:nvPr/>
            </p:nvSpPr>
            <p:spPr bwMode="auto">
              <a:xfrm>
                <a:off x="3096650" y="2357430"/>
                <a:ext cx="757583" cy="369325"/>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plotyy</a:t>
                </a:r>
                <a:endParaRPr lang="zh-CN" altLang="en-US">
                  <a:latin typeface="Gill Sans MT" pitchFamily="34" charset="0"/>
                  <a:ea typeface="华文中宋" pitchFamily="2" charset="-122"/>
                </a:endParaRPr>
              </a:p>
            </p:txBody>
          </p:sp>
          <p:pic>
            <p:nvPicPr>
              <p:cNvPr id="27676" name="Picture 4"/>
              <p:cNvPicPr>
                <a:picLocks noChangeAspect="1" noChangeArrowheads="1"/>
              </p:cNvPicPr>
              <p:nvPr/>
            </p:nvPicPr>
            <p:blipFill>
              <a:blip r:embed="rId6" cstate="print"/>
              <a:srcRect/>
              <a:stretch>
                <a:fillRect/>
              </a:stretch>
            </p:blipFill>
            <p:spPr bwMode="auto">
              <a:xfrm>
                <a:off x="3096650" y="2784540"/>
                <a:ext cx="1120140" cy="858774"/>
              </a:xfrm>
              <a:prstGeom prst="rect">
                <a:avLst/>
              </a:prstGeom>
              <a:noFill/>
              <a:ln w="9525">
                <a:noFill/>
                <a:miter lim="800000"/>
                <a:headEnd/>
                <a:tailEnd/>
              </a:ln>
            </p:spPr>
          </p:pic>
        </p:grpSp>
        <p:grpSp>
          <p:nvGrpSpPr>
            <p:cNvPr id="27672" name="组合 33"/>
            <p:cNvGrpSpPr>
              <a:grpSpLocks/>
            </p:cNvGrpSpPr>
            <p:nvPr/>
          </p:nvGrpSpPr>
          <p:grpSpPr bwMode="auto">
            <a:xfrm>
              <a:off x="3096650" y="3786190"/>
              <a:ext cx="1120140" cy="1287402"/>
              <a:chOff x="3096650" y="4000504"/>
              <a:chExt cx="1120140" cy="1287402"/>
            </a:xfrm>
          </p:grpSpPr>
          <p:pic>
            <p:nvPicPr>
              <p:cNvPr id="27673" name="Picture 9"/>
              <p:cNvPicPr>
                <a:picLocks noChangeAspect="1" noChangeArrowheads="1"/>
              </p:cNvPicPr>
              <p:nvPr/>
            </p:nvPicPr>
            <p:blipFill>
              <a:blip r:embed="rId7" cstate="print"/>
              <a:srcRect/>
              <a:stretch>
                <a:fillRect/>
              </a:stretch>
            </p:blipFill>
            <p:spPr bwMode="auto">
              <a:xfrm>
                <a:off x="3096650" y="4429132"/>
                <a:ext cx="1120140" cy="858774"/>
              </a:xfrm>
              <a:prstGeom prst="rect">
                <a:avLst/>
              </a:prstGeom>
              <a:noFill/>
              <a:ln w="9525">
                <a:noFill/>
                <a:miter lim="800000"/>
                <a:headEnd/>
                <a:tailEnd/>
              </a:ln>
            </p:spPr>
          </p:pic>
          <p:sp>
            <p:nvSpPr>
              <p:cNvPr id="27674" name="TextBox 24"/>
              <p:cNvSpPr txBox="1">
                <a:spLocks noChangeArrowheads="1"/>
              </p:cNvSpPr>
              <p:nvPr/>
            </p:nvSpPr>
            <p:spPr bwMode="auto">
              <a:xfrm>
                <a:off x="3096650" y="4000504"/>
                <a:ext cx="938077"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contour</a:t>
                </a:r>
                <a:endParaRPr lang="zh-CN" altLang="en-US">
                  <a:latin typeface="Gill Sans MT" pitchFamily="34" charset="0"/>
                  <a:ea typeface="华文中宋" pitchFamily="2" charset="-122"/>
                </a:endParaRPr>
              </a:p>
            </p:txBody>
          </p:sp>
        </p:grpSp>
      </p:grpSp>
      <p:grpSp>
        <p:nvGrpSpPr>
          <p:cNvPr id="27657" name="组合 40"/>
          <p:cNvGrpSpPr>
            <a:grpSpLocks/>
          </p:cNvGrpSpPr>
          <p:nvPr/>
        </p:nvGrpSpPr>
        <p:grpSpPr bwMode="auto">
          <a:xfrm>
            <a:off x="4418013" y="2343150"/>
            <a:ext cx="1120775" cy="2730500"/>
            <a:chOff x="4548278" y="2342465"/>
            <a:chExt cx="1120140" cy="2731127"/>
          </a:xfrm>
        </p:grpSpPr>
        <p:grpSp>
          <p:nvGrpSpPr>
            <p:cNvPr id="27665" name="组合 30"/>
            <p:cNvGrpSpPr>
              <a:grpSpLocks/>
            </p:cNvGrpSpPr>
            <p:nvPr/>
          </p:nvGrpSpPr>
          <p:grpSpPr bwMode="auto">
            <a:xfrm>
              <a:off x="4548278" y="2342465"/>
              <a:ext cx="1120140" cy="1300849"/>
              <a:chOff x="4548278" y="2342465"/>
              <a:chExt cx="1120140" cy="1300849"/>
            </a:xfrm>
          </p:grpSpPr>
          <p:pic>
            <p:nvPicPr>
              <p:cNvPr id="27669" name="Picture 5"/>
              <p:cNvPicPr>
                <a:picLocks noChangeAspect="1" noChangeArrowheads="1"/>
              </p:cNvPicPr>
              <p:nvPr/>
            </p:nvPicPr>
            <p:blipFill>
              <a:blip r:embed="rId8" cstate="print"/>
              <a:srcRect/>
              <a:stretch>
                <a:fillRect/>
              </a:stretch>
            </p:blipFill>
            <p:spPr bwMode="auto">
              <a:xfrm>
                <a:off x="4548278" y="2784540"/>
                <a:ext cx="1120140" cy="858774"/>
              </a:xfrm>
              <a:prstGeom prst="rect">
                <a:avLst/>
              </a:prstGeom>
              <a:noFill/>
              <a:ln w="9525">
                <a:noFill/>
                <a:miter lim="800000"/>
                <a:headEnd/>
                <a:tailEnd/>
              </a:ln>
            </p:spPr>
          </p:pic>
          <p:sp>
            <p:nvSpPr>
              <p:cNvPr id="27670" name="TextBox 14"/>
              <p:cNvSpPr txBox="1">
                <a:spLocks noChangeArrowheads="1"/>
              </p:cNvSpPr>
              <p:nvPr/>
            </p:nvSpPr>
            <p:spPr bwMode="auto">
              <a:xfrm>
                <a:off x="4548278" y="2342465"/>
                <a:ext cx="736099"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loglog</a:t>
                </a:r>
                <a:endParaRPr lang="zh-CN" altLang="en-US">
                  <a:latin typeface="Gill Sans MT" pitchFamily="34" charset="0"/>
                  <a:ea typeface="华文中宋" pitchFamily="2" charset="-122"/>
                </a:endParaRPr>
              </a:p>
            </p:txBody>
          </p:sp>
        </p:grpSp>
        <p:grpSp>
          <p:nvGrpSpPr>
            <p:cNvPr id="27666" name="组合 31"/>
            <p:cNvGrpSpPr>
              <a:grpSpLocks/>
            </p:cNvGrpSpPr>
            <p:nvPr/>
          </p:nvGrpSpPr>
          <p:grpSpPr bwMode="auto">
            <a:xfrm>
              <a:off x="4548278" y="3786190"/>
              <a:ext cx="1120140" cy="1287402"/>
              <a:chOff x="4548278" y="4000504"/>
              <a:chExt cx="1120140" cy="1287402"/>
            </a:xfrm>
          </p:grpSpPr>
          <p:sp>
            <p:nvSpPr>
              <p:cNvPr id="27667" name="TextBox 9"/>
              <p:cNvSpPr txBox="1">
                <a:spLocks noChangeArrowheads="1"/>
              </p:cNvSpPr>
              <p:nvPr/>
            </p:nvSpPr>
            <p:spPr bwMode="auto">
              <a:xfrm>
                <a:off x="4548278" y="4000504"/>
                <a:ext cx="761747"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ezplot</a:t>
                </a:r>
                <a:endParaRPr lang="zh-CN" altLang="en-US">
                  <a:latin typeface="Gill Sans MT" pitchFamily="34" charset="0"/>
                  <a:ea typeface="华文中宋" pitchFamily="2" charset="-122"/>
                </a:endParaRPr>
              </a:p>
            </p:txBody>
          </p:sp>
          <p:pic>
            <p:nvPicPr>
              <p:cNvPr id="27668" name="Picture 10"/>
              <p:cNvPicPr>
                <a:picLocks noChangeAspect="1" noChangeArrowheads="1"/>
              </p:cNvPicPr>
              <p:nvPr/>
            </p:nvPicPr>
            <p:blipFill>
              <a:blip r:embed="rId4" cstate="print"/>
              <a:srcRect/>
              <a:stretch>
                <a:fillRect/>
              </a:stretch>
            </p:blipFill>
            <p:spPr bwMode="auto">
              <a:xfrm>
                <a:off x="4548278" y="4429132"/>
                <a:ext cx="1120140" cy="858774"/>
              </a:xfrm>
              <a:prstGeom prst="rect">
                <a:avLst/>
              </a:prstGeom>
              <a:noFill/>
              <a:ln w="9525">
                <a:noFill/>
                <a:miter lim="800000"/>
                <a:headEnd/>
                <a:tailEnd/>
              </a:ln>
            </p:spPr>
          </p:pic>
        </p:grpSp>
      </p:grpSp>
      <p:grpSp>
        <p:nvGrpSpPr>
          <p:cNvPr id="27658" name="组合 41"/>
          <p:cNvGrpSpPr>
            <a:grpSpLocks/>
          </p:cNvGrpSpPr>
          <p:nvPr/>
        </p:nvGrpSpPr>
        <p:grpSpPr bwMode="auto">
          <a:xfrm>
            <a:off x="5842000" y="2343150"/>
            <a:ext cx="1144588" cy="2730500"/>
            <a:chOff x="5952190" y="2342465"/>
            <a:chExt cx="1144865" cy="2731127"/>
          </a:xfrm>
        </p:grpSpPr>
        <p:grpSp>
          <p:nvGrpSpPr>
            <p:cNvPr id="27659" name="组合 28"/>
            <p:cNvGrpSpPr>
              <a:grpSpLocks/>
            </p:cNvGrpSpPr>
            <p:nvPr/>
          </p:nvGrpSpPr>
          <p:grpSpPr bwMode="auto">
            <a:xfrm>
              <a:off x="5952190" y="2342465"/>
              <a:ext cx="1120140" cy="1300849"/>
              <a:chOff x="5952190" y="2342465"/>
              <a:chExt cx="1120140" cy="1300849"/>
            </a:xfrm>
          </p:grpSpPr>
          <p:pic>
            <p:nvPicPr>
              <p:cNvPr id="27663" name="Picture 6"/>
              <p:cNvPicPr>
                <a:picLocks noChangeAspect="1" noChangeArrowheads="1"/>
              </p:cNvPicPr>
              <p:nvPr/>
            </p:nvPicPr>
            <p:blipFill>
              <a:blip r:embed="rId9" cstate="print"/>
              <a:srcRect/>
              <a:stretch>
                <a:fillRect/>
              </a:stretch>
            </p:blipFill>
            <p:spPr bwMode="auto">
              <a:xfrm>
                <a:off x="5952190" y="2784540"/>
                <a:ext cx="1120140" cy="858774"/>
              </a:xfrm>
              <a:prstGeom prst="rect">
                <a:avLst/>
              </a:prstGeom>
              <a:noFill/>
              <a:ln w="9525">
                <a:noFill/>
                <a:miter lim="800000"/>
                <a:headEnd/>
                <a:tailEnd/>
              </a:ln>
            </p:spPr>
          </p:pic>
          <p:sp>
            <p:nvSpPr>
              <p:cNvPr id="27664" name="TextBox 17"/>
              <p:cNvSpPr txBox="1">
                <a:spLocks noChangeArrowheads="1"/>
              </p:cNvSpPr>
              <p:nvPr/>
            </p:nvSpPr>
            <p:spPr bwMode="auto">
              <a:xfrm>
                <a:off x="5952190" y="2342465"/>
                <a:ext cx="1004044" cy="36941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semilogx</a:t>
                </a:r>
                <a:endParaRPr lang="zh-CN" altLang="en-US">
                  <a:latin typeface="Gill Sans MT" pitchFamily="34" charset="0"/>
                  <a:ea typeface="华文中宋" pitchFamily="2" charset="-122"/>
                </a:endParaRPr>
              </a:p>
            </p:txBody>
          </p:sp>
        </p:grpSp>
        <p:grpSp>
          <p:nvGrpSpPr>
            <p:cNvPr id="27660" name="组合 29"/>
            <p:cNvGrpSpPr>
              <a:grpSpLocks/>
            </p:cNvGrpSpPr>
            <p:nvPr/>
          </p:nvGrpSpPr>
          <p:grpSpPr bwMode="auto">
            <a:xfrm>
              <a:off x="5952190" y="3786190"/>
              <a:ext cx="1144865" cy="1287402"/>
              <a:chOff x="5952190" y="4000504"/>
              <a:chExt cx="1144865" cy="1287402"/>
            </a:xfrm>
          </p:grpSpPr>
          <p:sp>
            <p:nvSpPr>
              <p:cNvPr id="27661" name="TextBox 23"/>
              <p:cNvSpPr txBox="1">
                <a:spLocks noChangeArrowheads="1"/>
              </p:cNvSpPr>
              <p:nvPr/>
            </p:nvSpPr>
            <p:spPr bwMode="auto">
              <a:xfrm>
                <a:off x="5952190" y="4000504"/>
                <a:ext cx="1144865"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ezcontour</a:t>
                </a:r>
                <a:endParaRPr lang="zh-CN" altLang="en-US">
                  <a:latin typeface="Gill Sans MT" pitchFamily="34" charset="0"/>
                  <a:ea typeface="华文中宋" pitchFamily="2" charset="-122"/>
                </a:endParaRPr>
              </a:p>
            </p:txBody>
          </p:sp>
          <p:pic>
            <p:nvPicPr>
              <p:cNvPr id="27662" name="Picture 11"/>
              <p:cNvPicPr>
                <a:picLocks noChangeAspect="1" noChangeArrowheads="1"/>
              </p:cNvPicPr>
              <p:nvPr/>
            </p:nvPicPr>
            <p:blipFill>
              <a:blip r:embed="rId7" cstate="print"/>
              <a:srcRect/>
              <a:stretch>
                <a:fillRect/>
              </a:stretch>
            </p:blipFill>
            <p:spPr bwMode="auto">
              <a:xfrm>
                <a:off x="5952190" y="4429132"/>
                <a:ext cx="1120140" cy="858774"/>
              </a:xfrm>
              <a:prstGeom prst="rect">
                <a:avLst/>
              </a:prstGeom>
              <a:noFill/>
              <a:ln w="9525">
                <a:noFill/>
                <a:miter lim="800000"/>
                <a:headEnd/>
                <a:tailEnd/>
              </a:ln>
            </p:spPr>
          </p:pic>
        </p:gr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Two-Dimensional Plotting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dirty="0" err="1"/>
              <a:t>Wenbo</a:t>
            </a:r>
            <a:r>
              <a:rPr lang="en-US" altLang="zh-CN" dirty="0"/>
              <a:t> Zhang</a:t>
            </a:r>
            <a:endParaRPr lang="zh-CN" altLang="en-US" dirty="0"/>
          </a:p>
        </p:txBody>
      </p:sp>
      <p:sp>
        <p:nvSpPr>
          <p:cNvPr id="4" name="灯片编号占位符 3"/>
          <p:cNvSpPr>
            <a:spLocks noGrp="1"/>
          </p:cNvSpPr>
          <p:nvPr>
            <p:ph type="sldNum" sz="quarter" idx="12"/>
          </p:nvPr>
        </p:nvSpPr>
        <p:spPr/>
        <p:txBody>
          <a:bodyPr/>
          <a:lstStyle/>
          <a:p>
            <a:pPr>
              <a:defRPr/>
            </a:pPr>
            <a:fld id="{D5FFEE69-1B88-419A-B029-966CA725C95E}" type="slidenum">
              <a:rPr lang="zh-CN" altLang="en-US"/>
              <a:pPr>
                <a:defRPr/>
              </a:pPr>
              <a:t>21</a:t>
            </a:fld>
            <a:endParaRPr lang="zh-CN" altLang="en-US"/>
          </a:p>
        </p:txBody>
      </p:sp>
      <p:sp>
        <p:nvSpPr>
          <p:cNvPr id="28677"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Bar Graphs</a:t>
            </a:r>
            <a:endParaRPr lang="zh-CN" altLang="en-US" sz="2200" b="1">
              <a:latin typeface="Gill Sans MT" pitchFamily="34" charset="0"/>
              <a:ea typeface="华文中宋" pitchFamily="2" charset="-122"/>
            </a:endParaRPr>
          </a:p>
        </p:txBody>
      </p:sp>
      <p:grpSp>
        <p:nvGrpSpPr>
          <p:cNvPr id="28678" name="组合 29"/>
          <p:cNvGrpSpPr>
            <a:grpSpLocks/>
          </p:cNvGrpSpPr>
          <p:nvPr/>
        </p:nvGrpSpPr>
        <p:grpSpPr bwMode="auto">
          <a:xfrm>
            <a:off x="1571625" y="2357438"/>
            <a:ext cx="1408113" cy="2928937"/>
            <a:chOff x="1571604" y="2357430"/>
            <a:chExt cx="1408399" cy="2928958"/>
          </a:xfrm>
        </p:grpSpPr>
        <p:pic>
          <p:nvPicPr>
            <p:cNvPr id="28693" name="Picture 2"/>
            <p:cNvPicPr>
              <a:picLocks noChangeAspect="1" noChangeArrowheads="1"/>
            </p:cNvPicPr>
            <p:nvPr/>
          </p:nvPicPr>
          <p:blipFill>
            <a:blip r:embed="rId3" cstate="print"/>
            <a:srcRect/>
            <a:stretch>
              <a:fillRect/>
            </a:stretch>
          </p:blipFill>
          <p:spPr bwMode="auto">
            <a:xfrm>
              <a:off x="1571604" y="2786058"/>
              <a:ext cx="1120140" cy="858774"/>
            </a:xfrm>
            <a:prstGeom prst="rect">
              <a:avLst/>
            </a:prstGeom>
            <a:noFill/>
            <a:ln w="9525">
              <a:noFill/>
              <a:miter lim="800000"/>
              <a:headEnd/>
              <a:tailEnd/>
            </a:ln>
          </p:spPr>
        </p:pic>
        <p:sp>
          <p:nvSpPr>
            <p:cNvPr id="28694" name="TextBox 13"/>
            <p:cNvSpPr txBox="1">
              <a:spLocks noChangeArrowheads="1"/>
            </p:cNvSpPr>
            <p:nvPr/>
          </p:nvSpPr>
          <p:spPr bwMode="auto">
            <a:xfrm>
              <a:off x="1571604" y="2357430"/>
              <a:ext cx="1408399"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bar(grouped)</a:t>
              </a:r>
              <a:endParaRPr lang="zh-CN" altLang="en-US">
                <a:latin typeface="Gill Sans MT" pitchFamily="34" charset="0"/>
                <a:ea typeface="华文中宋" pitchFamily="2" charset="-122"/>
              </a:endParaRPr>
            </a:p>
          </p:txBody>
        </p:sp>
        <p:pic>
          <p:nvPicPr>
            <p:cNvPr id="28695" name="Picture 6"/>
            <p:cNvPicPr>
              <a:picLocks noChangeAspect="1" noChangeArrowheads="1"/>
            </p:cNvPicPr>
            <p:nvPr/>
          </p:nvPicPr>
          <p:blipFill>
            <a:blip r:embed="rId4" cstate="print"/>
            <a:srcRect/>
            <a:stretch>
              <a:fillRect/>
            </a:stretch>
          </p:blipFill>
          <p:spPr bwMode="auto">
            <a:xfrm>
              <a:off x="1571604" y="4427614"/>
              <a:ext cx="1120140" cy="858774"/>
            </a:xfrm>
            <a:prstGeom prst="rect">
              <a:avLst/>
            </a:prstGeom>
            <a:noFill/>
            <a:ln w="9525">
              <a:noFill/>
              <a:miter lim="800000"/>
              <a:headEnd/>
              <a:tailEnd/>
            </a:ln>
          </p:spPr>
        </p:pic>
        <p:sp>
          <p:nvSpPr>
            <p:cNvPr id="28696" name="TextBox 20"/>
            <p:cNvSpPr txBox="1">
              <a:spLocks noChangeArrowheads="1"/>
            </p:cNvSpPr>
            <p:nvPr/>
          </p:nvSpPr>
          <p:spPr bwMode="auto">
            <a:xfrm>
              <a:off x="1571604" y="3998986"/>
              <a:ext cx="516488"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hist</a:t>
              </a:r>
              <a:endParaRPr lang="zh-CN" altLang="en-US">
                <a:latin typeface="Gill Sans MT" pitchFamily="34" charset="0"/>
                <a:ea typeface="华文中宋" pitchFamily="2" charset="-122"/>
              </a:endParaRPr>
            </a:p>
          </p:txBody>
        </p:sp>
      </p:grpSp>
      <p:grpSp>
        <p:nvGrpSpPr>
          <p:cNvPr id="28679" name="组合 28"/>
          <p:cNvGrpSpPr>
            <a:grpSpLocks/>
          </p:cNvGrpSpPr>
          <p:nvPr/>
        </p:nvGrpSpPr>
        <p:grpSpPr bwMode="auto">
          <a:xfrm>
            <a:off x="3217863" y="2357438"/>
            <a:ext cx="1522412" cy="2928937"/>
            <a:chOff x="3126818" y="2357430"/>
            <a:chExt cx="1523815" cy="2928958"/>
          </a:xfrm>
        </p:grpSpPr>
        <p:pic>
          <p:nvPicPr>
            <p:cNvPr id="28689" name="Picture 3"/>
            <p:cNvPicPr>
              <a:picLocks noChangeAspect="1" noChangeArrowheads="1"/>
            </p:cNvPicPr>
            <p:nvPr/>
          </p:nvPicPr>
          <p:blipFill>
            <a:blip r:embed="rId5" cstate="print"/>
            <a:srcRect/>
            <a:stretch>
              <a:fillRect/>
            </a:stretch>
          </p:blipFill>
          <p:spPr bwMode="auto">
            <a:xfrm>
              <a:off x="3126818" y="2786058"/>
              <a:ext cx="1120140" cy="858774"/>
            </a:xfrm>
            <a:prstGeom prst="rect">
              <a:avLst/>
            </a:prstGeom>
            <a:noFill/>
            <a:ln w="9525">
              <a:noFill/>
              <a:miter lim="800000"/>
              <a:headEnd/>
              <a:tailEnd/>
            </a:ln>
          </p:spPr>
        </p:pic>
        <p:sp>
          <p:nvSpPr>
            <p:cNvPr id="28690" name="TextBox 15"/>
            <p:cNvSpPr txBox="1">
              <a:spLocks noChangeArrowheads="1"/>
            </p:cNvSpPr>
            <p:nvPr/>
          </p:nvSpPr>
          <p:spPr bwMode="auto">
            <a:xfrm>
              <a:off x="3126818" y="2357430"/>
              <a:ext cx="1523815"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barh(grouped)</a:t>
              </a:r>
              <a:endParaRPr lang="zh-CN" altLang="en-US">
                <a:latin typeface="Gill Sans MT" pitchFamily="34" charset="0"/>
                <a:ea typeface="华文中宋" pitchFamily="2" charset="-122"/>
              </a:endParaRPr>
            </a:p>
          </p:txBody>
        </p:sp>
        <p:pic>
          <p:nvPicPr>
            <p:cNvPr id="28691" name="Picture 7"/>
            <p:cNvPicPr>
              <a:picLocks noChangeAspect="1" noChangeArrowheads="1"/>
            </p:cNvPicPr>
            <p:nvPr/>
          </p:nvPicPr>
          <p:blipFill>
            <a:blip r:embed="rId6" cstate="print"/>
            <a:srcRect/>
            <a:stretch>
              <a:fillRect/>
            </a:stretch>
          </p:blipFill>
          <p:spPr bwMode="auto">
            <a:xfrm>
              <a:off x="3126818" y="4427614"/>
              <a:ext cx="1120140" cy="858774"/>
            </a:xfrm>
            <a:prstGeom prst="rect">
              <a:avLst/>
            </a:prstGeom>
            <a:noFill/>
            <a:ln w="9525">
              <a:noFill/>
              <a:miter lim="800000"/>
              <a:headEnd/>
              <a:tailEnd/>
            </a:ln>
          </p:spPr>
        </p:pic>
        <p:sp>
          <p:nvSpPr>
            <p:cNvPr id="28692" name="TextBox 22"/>
            <p:cNvSpPr txBox="1">
              <a:spLocks noChangeArrowheads="1"/>
            </p:cNvSpPr>
            <p:nvPr/>
          </p:nvSpPr>
          <p:spPr bwMode="auto">
            <a:xfrm>
              <a:off x="3126818" y="3998986"/>
              <a:ext cx="798808"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pareto</a:t>
              </a:r>
              <a:endParaRPr lang="zh-CN" altLang="en-US">
                <a:latin typeface="Gill Sans MT" pitchFamily="34" charset="0"/>
                <a:ea typeface="华文中宋" pitchFamily="2" charset="-122"/>
              </a:endParaRPr>
            </a:p>
          </p:txBody>
        </p:sp>
      </p:grpSp>
      <p:grpSp>
        <p:nvGrpSpPr>
          <p:cNvPr id="28680" name="组合 27"/>
          <p:cNvGrpSpPr>
            <a:grpSpLocks/>
          </p:cNvGrpSpPr>
          <p:nvPr/>
        </p:nvGrpSpPr>
        <p:grpSpPr bwMode="auto">
          <a:xfrm>
            <a:off x="4978400" y="2357438"/>
            <a:ext cx="1335088" cy="2928937"/>
            <a:chOff x="4500562" y="2357430"/>
            <a:chExt cx="1335174" cy="2928958"/>
          </a:xfrm>
        </p:grpSpPr>
        <p:pic>
          <p:nvPicPr>
            <p:cNvPr id="28685" name="Picture 4"/>
            <p:cNvPicPr>
              <a:picLocks noChangeAspect="1" noChangeArrowheads="1"/>
            </p:cNvPicPr>
            <p:nvPr/>
          </p:nvPicPr>
          <p:blipFill>
            <a:blip r:embed="rId7" cstate="print"/>
            <a:srcRect/>
            <a:stretch>
              <a:fillRect/>
            </a:stretch>
          </p:blipFill>
          <p:spPr bwMode="auto">
            <a:xfrm>
              <a:off x="4500562" y="2786058"/>
              <a:ext cx="1120140" cy="858774"/>
            </a:xfrm>
            <a:prstGeom prst="rect">
              <a:avLst/>
            </a:prstGeom>
            <a:noFill/>
            <a:ln w="9525">
              <a:noFill/>
              <a:miter lim="800000"/>
              <a:headEnd/>
              <a:tailEnd/>
            </a:ln>
          </p:spPr>
        </p:pic>
        <p:sp>
          <p:nvSpPr>
            <p:cNvPr id="28686" name="TextBox 17"/>
            <p:cNvSpPr txBox="1">
              <a:spLocks noChangeArrowheads="1"/>
            </p:cNvSpPr>
            <p:nvPr/>
          </p:nvSpPr>
          <p:spPr bwMode="auto">
            <a:xfrm>
              <a:off x="4500562" y="2357430"/>
              <a:ext cx="1335174"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bar(stacked)</a:t>
              </a:r>
              <a:endParaRPr lang="zh-CN" altLang="en-US">
                <a:latin typeface="Gill Sans MT" pitchFamily="34" charset="0"/>
                <a:ea typeface="华文中宋" pitchFamily="2" charset="-122"/>
              </a:endParaRPr>
            </a:p>
          </p:txBody>
        </p:sp>
        <p:pic>
          <p:nvPicPr>
            <p:cNvPr id="28687" name="Picture 8"/>
            <p:cNvPicPr>
              <a:picLocks noChangeAspect="1" noChangeArrowheads="1"/>
            </p:cNvPicPr>
            <p:nvPr/>
          </p:nvPicPr>
          <p:blipFill>
            <a:blip r:embed="rId8" cstate="print"/>
            <a:srcRect/>
            <a:stretch>
              <a:fillRect/>
            </a:stretch>
          </p:blipFill>
          <p:spPr bwMode="auto">
            <a:xfrm>
              <a:off x="4500562" y="4427614"/>
              <a:ext cx="1120140" cy="858774"/>
            </a:xfrm>
            <a:prstGeom prst="rect">
              <a:avLst/>
            </a:prstGeom>
            <a:noFill/>
            <a:ln w="9525">
              <a:noFill/>
              <a:miter lim="800000"/>
              <a:headEnd/>
              <a:tailEnd/>
            </a:ln>
          </p:spPr>
        </p:pic>
        <p:sp>
          <p:nvSpPr>
            <p:cNvPr id="28688" name="TextBox 24"/>
            <p:cNvSpPr txBox="1">
              <a:spLocks noChangeArrowheads="1"/>
            </p:cNvSpPr>
            <p:nvPr/>
          </p:nvSpPr>
          <p:spPr bwMode="auto">
            <a:xfrm>
              <a:off x="4500562" y="3998986"/>
              <a:ext cx="992579" cy="369332"/>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errorbar</a:t>
              </a:r>
              <a:endParaRPr lang="zh-CN" altLang="en-US">
                <a:latin typeface="Gill Sans MT" pitchFamily="34" charset="0"/>
                <a:ea typeface="华文中宋" pitchFamily="2" charset="-122"/>
              </a:endParaRPr>
            </a:p>
          </p:txBody>
        </p:sp>
      </p:grpSp>
      <p:sp>
        <p:nvSpPr>
          <p:cNvPr id="28681" name="TextBox 11"/>
          <p:cNvSpPr txBox="1">
            <a:spLocks noChangeArrowheads="1"/>
          </p:cNvSpPr>
          <p:nvPr/>
        </p:nvSpPr>
        <p:spPr bwMode="auto">
          <a:xfrm>
            <a:off x="6550025" y="2357438"/>
            <a:ext cx="1450975"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barh(stacked)</a:t>
            </a:r>
            <a:endParaRPr lang="zh-CN" altLang="en-US">
              <a:latin typeface="Gill Sans MT" pitchFamily="34" charset="0"/>
              <a:ea typeface="华文中宋" pitchFamily="2" charset="-122"/>
            </a:endParaRPr>
          </a:p>
        </p:txBody>
      </p:sp>
      <p:sp>
        <p:nvSpPr>
          <p:cNvPr id="28682" name="TextBox 9"/>
          <p:cNvSpPr txBox="1">
            <a:spLocks noChangeArrowheads="1"/>
          </p:cNvSpPr>
          <p:nvPr/>
        </p:nvSpPr>
        <p:spPr bwMode="auto">
          <a:xfrm>
            <a:off x="6550025" y="3998913"/>
            <a:ext cx="638175"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stem</a:t>
            </a:r>
            <a:endParaRPr lang="zh-CN" altLang="en-US">
              <a:latin typeface="Gill Sans MT" pitchFamily="34" charset="0"/>
              <a:ea typeface="华文中宋" pitchFamily="2" charset="-122"/>
            </a:endParaRPr>
          </a:p>
        </p:txBody>
      </p:sp>
      <p:pic>
        <p:nvPicPr>
          <p:cNvPr id="28683" name="Picture 5"/>
          <p:cNvPicPr>
            <a:picLocks noChangeAspect="1" noChangeArrowheads="1"/>
          </p:cNvPicPr>
          <p:nvPr/>
        </p:nvPicPr>
        <p:blipFill>
          <a:blip r:embed="rId9" cstate="print"/>
          <a:srcRect/>
          <a:stretch>
            <a:fillRect/>
          </a:stretch>
        </p:blipFill>
        <p:spPr bwMode="auto">
          <a:xfrm>
            <a:off x="6550025" y="2786063"/>
            <a:ext cx="1120775" cy="858837"/>
          </a:xfrm>
          <a:prstGeom prst="rect">
            <a:avLst/>
          </a:prstGeom>
          <a:noFill/>
          <a:ln w="9525">
            <a:noFill/>
            <a:miter lim="800000"/>
            <a:headEnd/>
            <a:tailEnd/>
          </a:ln>
        </p:spPr>
      </p:pic>
      <p:pic>
        <p:nvPicPr>
          <p:cNvPr id="28684" name="Picture 9"/>
          <p:cNvPicPr>
            <a:picLocks noChangeAspect="1" noChangeArrowheads="1"/>
          </p:cNvPicPr>
          <p:nvPr/>
        </p:nvPicPr>
        <p:blipFill>
          <a:blip r:embed="rId10" cstate="print"/>
          <a:srcRect/>
          <a:stretch>
            <a:fillRect/>
          </a:stretch>
        </p:blipFill>
        <p:spPr bwMode="auto">
          <a:xfrm>
            <a:off x="6550025" y="4427538"/>
            <a:ext cx="1120775" cy="858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Two-Dimensional Plotting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D9E1509F-93FE-444E-A7B2-EFA2D16B1316}" type="slidenum">
              <a:rPr lang="zh-CN" altLang="en-US"/>
              <a:pPr>
                <a:defRPr/>
              </a:pPr>
              <a:t>22</a:t>
            </a:fld>
            <a:endParaRPr lang="zh-CN" altLang="en-US"/>
          </a:p>
        </p:txBody>
      </p:sp>
      <p:sp>
        <p:nvSpPr>
          <p:cNvPr id="29701"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Area Graphs</a:t>
            </a:r>
            <a:endParaRPr lang="zh-CN" altLang="en-US" sz="2200" b="1">
              <a:latin typeface="Gill Sans MT" pitchFamily="34" charset="0"/>
              <a:ea typeface="华文中宋" pitchFamily="2" charset="-122"/>
            </a:endParaRPr>
          </a:p>
        </p:txBody>
      </p:sp>
      <p:sp>
        <p:nvSpPr>
          <p:cNvPr id="29702" name="TextBox 7"/>
          <p:cNvSpPr txBox="1">
            <a:spLocks noChangeArrowheads="1"/>
          </p:cNvSpPr>
          <p:nvPr/>
        </p:nvSpPr>
        <p:spPr bwMode="auto">
          <a:xfrm>
            <a:off x="1571625" y="2357438"/>
            <a:ext cx="577850"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area</a:t>
            </a:r>
            <a:endParaRPr lang="zh-CN" altLang="en-US">
              <a:latin typeface="Gill Sans MT" pitchFamily="34" charset="0"/>
              <a:ea typeface="华文中宋" pitchFamily="2" charset="-122"/>
            </a:endParaRPr>
          </a:p>
        </p:txBody>
      </p:sp>
      <p:sp>
        <p:nvSpPr>
          <p:cNvPr id="29703" name="TextBox 9"/>
          <p:cNvSpPr txBox="1">
            <a:spLocks noChangeArrowheads="1"/>
          </p:cNvSpPr>
          <p:nvPr/>
        </p:nvSpPr>
        <p:spPr bwMode="auto">
          <a:xfrm>
            <a:off x="1571625" y="3998913"/>
            <a:ext cx="720725"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image</a:t>
            </a:r>
            <a:endParaRPr lang="zh-CN" altLang="en-US">
              <a:latin typeface="Gill Sans MT" pitchFamily="34" charset="0"/>
              <a:ea typeface="华文中宋" pitchFamily="2" charset="-122"/>
            </a:endParaRPr>
          </a:p>
        </p:txBody>
      </p:sp>
      <p:sp>
        <p:nvSpPr>
          <p:cNvPr id="29704" name="TextBox 12"/>
          <p:cNvSpPr txBox="1">
            <a:spLocks noChangeArrowheads="1"/>
          </p:cNvSpPr>
          <p:nvPr/>
        </p:nvSpPr>
        <p:spPr bwMode="auto">
          <a:xfrm>
            <a:off x="3217863" y="2357438"/>
            <a:ext cx="461962"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pie</a:t>
            </a:r>
            <a:endParaRPr lang="zh-CN" altLang="en-US">
              <a:latin typeface="Gill Sans MT" pitchFamily="34" charset="0"/>
              <a:ea typeface="华文中宋" pitchFamily="2" charset="-122"/>
            </a:endParaRPr>
          </a:p>
        </p:txBody>
      </p:sp>
      <p:sp>
        <p:nvSpPr>
          <p:cNvPr id="29705" name="TextBox 14"/>
          <p:cNvSpPr txBox="1">
            <a:spLocks noChangeArrowheads="1"/>
          </p:cNvSpPr>
          <p:nvPr/>
        </p:nvSpPr>
        <p:spPr bwMode="auto">
          <a:xfrm>
            <a:off x="3217863" y="3998913"/>
            <a:ext cx="796925"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pcolor</a:t>
            </a:r>
            <a:endParaRPr lang="zh-CN" altLang="en-US">
              <a:latin typeface="Gill Sans MT" pitchFamily="34" charset="0"/>
              <a:ea typeface="华文中宋" pitchFamily="2" charset="-122"/>
            </a:endParaRPr>
          </a:p>
        </p:txBody>
      </p:sp>
      <p:sp>
        <p:nvSpPr>
          <p:cNvPr id="29706" name="TextBox 17"/>
          <p:cNvSpPr txBox="1">
            <a:spLocks noChangeArrowheads="1"/>
          </p:cNvSpPr>
          <p:nvPr/>
        </p:nvSpPr>
        <p:spPr bwMode="auto">
          <a:xfrm>
            <a:off x="4978400" y="2357438"/>
            <a:ext cx="395288"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fill</a:t>
            </a:r>
            <a:endParaRPr lang="zh-CN" altLang="en-US">
              <a:latin typeface="Gill Sans MT" pitchFamily="34" charset="0"/>
              <a:ea typeface="华文中宋" pitchFamily="2" charset="-122"/>
            </a:endParaRPr>
          </a:p>
        </p:txBody>
      </p:sp>
      <p:sp>
        <p:nvSpPr>
          <p:cNvPr id="29707" name="TextBox 19"/>
          <p:cNvSpPr txBox="1">
            <a:spLocks noChangeArrowheads="1"/>
          </p:cNvSpPr>
          <p:nvPr/>
        </p:nvSpPr>
        <p:spPr bwMode="auto">
          <a:xfrm>
            <a:off x="4978400" y="3998913"/>
            <a:ext cx="1201738"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ezcontourf</a:t>
            </a:r>
            <a:endParaRPr lang="zh-CN" altLang="en-US">
              <a:latin typeface="Gill Sans MT" pitchFamily="34" charset="0"/>
              <a:ea typeface="华文中宋" pitchFamily="2" charset="-122"/>
            </a:endParaRPr>
          </a:p>
        </p:txBody>
      </p:sp>
      <p:sp>
        <p:nvSpPr>
          <p:cNvPr id="29708" name="TextBox 21"/>
          <p:cNvSpPr txBox="1">
            <a:spLocks noChangeArrowheads="1"/>
          </p:cNvSpPr>
          <p:nvPr/>
        </p:nvSpPr>
        <p:spPr bwMode="auto">
          <a:xfrm>
            <a:off x="6550025" y="2357438"/>
            <a:ext cx="996950"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contourf</a:t>
            </a:r>
            <a:endParaRPr lang="zh-CN" altLang="en-US">
              <a:latin typeface="Gill Sans MT" pitchFamily="34" charset="0"/>
              <a:ea typeface="华文中宋" pitchFamily="2" charset="-122"/>
            </a:endParaRPr>
          </a:p>
        </p:txBody>
      </p:sp>
      <p:pic>
        <p:nvPicPr>
          <p:cNvPr id="29709" name="Picture 2"/>
          <p:cNvPicPr>
            <a:picLocks noChangeAspect="1" noChangeArrowheads="1"/>
          </p:cNvPicPr>
          <p:nvPr/>
        </p:nvPicPr>
        <p:blipFill>
          <a:blip r:embed="rId3" cstate="print"/>
          <a:srcRect/>
          <a:stretch>
            <a:fillRect/>
          </a:stretch>
        </p:blipFill>
        <p:spPr bwMode="auto">
          <a:xfrm>
            <a:off x="1643063" y="2836863"/>
            <a:ext cx="1120775" cy="858837"/>
          </a:xfrm>
          <a:prstGeom prst="rect">
            <a:avLst/>
          </a:prstGeom>
          <a:noFill/>
          <a:ln w="9525">
            <a:noFill/>
            <a:miter lim="800000"/>
            <a:headEnd/>
            <a:tailEnd/>
          </a:ln>
        </p:spPr>
      </p:pic>
      <p:pic>
        <p:nvPicPr>
          <p:cNvPr id="29710" name="Picture 3"/>
          <p:cNvPicPr>
            <a:picLocks noChangeAspect="1" noChangeArrowheads="1"/>
          </p:cNvPicPr>
          <p:nvPr/>
        </p:nvPicPr>
        <p:blipFill>
          <a:blip r:embed="rId4" cstate="print"/>
          <a:srcRect/>
          <a:stretch>
            <a:fillRect/>
          </a:stretch>
        </p:blipFill>
        <p:spPr bwMode="auto">
          <a:xfrm>
            <a:off x="3286125" y="2836863"/>
            <a:ext cx="765175" cy="784225"/>
          </a:xfrm>
          <a:prstGeom prst="rect">
            <a:avLst/>
          </a:prstGeom>
          <a:noFill/>
          <a:ln w="9525">
            <a:noFill/>
            <a:miter lim="800000"/>
            <a:headEnd/>
            <a:tailEnd/>
          </a:ln>
        </p:spPr>
      </p:pic>
      <p:pic>
        <p:nvPicPr>
          <p:cNvPr id="29711" name="Picture 4"/>
          <p:cNvPicPr>
            <a:picLocks noChangeAspect="1" noChangeArrowheads="1"/>
          </p:cNvPicPr>
          <p:nvPr/>
        </p:nvPicPr>
        <p:blipFill>
          <a:blip r:embed="rId5" cstate="print"/>
          <a:srcRect/>
          <a:stretch>
            <a:fillRect/>
          </a:stretch>
        </p:blipFill>
        <p:spPr bwMode="auto">
          <a:xfrm>
            <a:off x="5000625" y="2836863"/>
            <a:ext cx="1120775" cy="877887"/>
          </a:xfrm>
          <a:prstGeom prst="rect">
            <a:avLst/>
          </a:prstGeom>
          <a:noFill/>
          <a:ln w="9525">
            <a:noFill/>
            <a:miter lim="800000"/>
            <a:headEnd/>
            <a:tailEnd/>
          </a:ln>
        </p:spPr>
      </p:pic>
      <p:pic>
        <p:nvPicPr>
          <p:cNvPr id="29712" name="Picture 5"/>
          <p:cNvPicPr>
            <a:picLocks noChangeAspect="1" noChangeArrowheads="1"/>
          </p:cNvPicPr>
          <p:nvPr/>
        </p:nvPicPr>
        <p:blipFill>
          <a:blip r:embed="rId6" cstate="print"/>
          <a:srcRect/>
          <a:stretch>
            <a:fillRect/>
          </a:stretch>
        </p:blipFill>
        <p:spPr bwMode="auto">
          <a:xfrm>
            <a:off x="6643688" y="2836863"/>
            <a:ext cx="1120775" cy="858837"/>
          </a:xfrm>
          <a:prstGeom prst="rect">
            <a:avLst/>
          </a:prstGeom>
          <a:noFill/>
          <a:ln w="9525">
            <a:noFill/>
            <a:miter lim="800000"/>
            <a:headEnd/>
            <a:tailEnd/>
          </a:ln>
        </p:spPr>
      </p:pic>
      <p:pic>
        <p:nvPicPr>
          <p:cNvPr id="29713" name="Picture 6"/>
          <p:cNvPicPr>
            <a:picLocks noChangeAspect="1" noChangeArrowheads="1"/>
          </p:cNvPicPr>
          <p:nvPr/>
        </p:nvPicPr>
        <p:blipFill>
          <a:blip r:embed="rId7" cstate="print"/>
          <a:srcRect/>
          <a:stretch>
            <a:fillRect/>
          </a:stretch>
        </p:blipFill>
        <p:spPr bwMode="auto">
          <a:xfrm>
            <a:off x="1643063" y="4429125"/>
            <a:ext cx="1120775" cy="858838"/>
          </a:xfrm>
          <a:prstGeom prst="rect">
            <a:avLst/>
          </a:prstGeom>
          <a:noFill/>
          <a:ln w="9525">
            <a:noFill/>
            <a:miter lim="800000"/>
            <a:headEnd/>
            <a:tailEnd/>
          </a:ln>
        </p:spPr>
      </p:pic>
      <p:pic>
        <p:nvPicPr>
          <p:cNvPr id="29714" name="Picture 7"/>
          <p:cNvPicPr>
            <a:picLocks noChangeAspect="1" noChangeArrowheads="1"/>
          </p:cNvPicPr>
          <p:nvPr/>
        </p:nvPicPr>
        <p:blipFill>
          <a:blip r:embed="rId8" cstate="print"/>
          <a:srcRect/>
          <a:stretch>
            <a:fillRect/>
          </a:stretch>
        </p:blipFill>
        <p:spPr bwMode="auto">
          <a:xfrm>
            <a:off x="3286125" y="4429125"/>
            <a:ext cx="1120775" cy="858838"/>
          </a:xfrm>
          <a:prstGeom prst="rect">
            <a:avLst/>
          </a:prstGeom>
          <a:noFill/>
          <a:ln w="9525">
            <a:noFill/>
            <a:miter lim="800000"/>
            <a:headEnd/>
            <a:tailEnd/>
          </a:ln>
        </p:spPr>
      </p:pic>
      <p:pic>
        <p:nvPicPr>
          <p:cNvPr id="29715" name="Picture 8"/>
          <p:cNvPicPr>
            <a:picLocks noChangeAspect="1" noChangeArrowheads="1"/>
          </p:cNvPicPr>
          <p:nvPr/>
        </p:nvPicPr>
        <p:blipFill>
          <a:blip r:embed="rId6" cstate="print"/>
          <a:srcRect/>
          <a:stretch>
            <a:fillRect/>
          </a:stretch>
        </p:blipFill>
        <p:spPr bwMode="auto">
          <a:xfrm>
            <a:off x="5072063" y="4429125"/>
            <a:ext cx="1120775" cy="858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Two-Dimensional Plotting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F74BE428-A9F7-4941-852E-6B868D32B858}" type="slidenum">
              <a:rPr lang="zh-CN" altLang="en-US"/>
              <a:pPr>
                <a:defRPr/>
              </a:pPr>
              <a:t>23</a:t>
            </a:fld>
            <a:endParaRPr lang="zh-CN" altLang="en-US"/>
          </a:p>
        </p:txBody>
      </p:sp>
      <p:sp>
        <p:nvSpPr>
          <p:cNvPr id="30725" name="TextBox 4"/>
          <p:cNvSpPr txBox="1">
            <a:spLocks noChangeArrowheads="1"/>
          </p:cNvSpPr>
          <p:nvPr/>
        </p:nvSpPr>
        <p:spPr bwMode="auto">
          <a:xfrm>
            <a:off x="1500188" y="3925888"/>
            <a:ext cx="7215187" cy="430212"/>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Radial Graphs</a:t>
            </a:r>
            <a:endParaRPr lang="zh-CN" altLang="en-US" sz="2200" b="1">
              <a:latin typeface="Gill Sans MT" pitchFamily="34" charset="0"/>
              <a:ea typeface="华文中宋" pitchFamily="2" charset="-122"/>
            </a:endParaRPr>
          </a:p>
        </p:txBody>
      </p:sp>
      <p:sp>
        <p:nvSpPr>
          <p:cNvPr id="30726" name="TextBox 7"/>
          <p:cNvSpPr txBox="1">
            <a:spLocks noChangeArrowheads="1"/>
          </p:cNvSpPr>
          <p:nvPr/>
        </p:nvSpPr>
        <p:spPr bwMode="auto">
          <a:xfrm>
            <a:off x="1571625" y="2357438"/>
            <a:ext cx="842963"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feather</a:t>
            </a:r>
            <a:endParaRPr lang="zh-CN" altLang="en-US">
              <a:latin typeface="Gill Sans MT" pitchFamily="34" charset="0"/>
              <a:ea typeface="华文中宋" pitchFamily="2" charset="-122"/>
            </a:endParaRPr>
          </a:p>
        </p:txBody>
      </p:sp>
      <p:sp>
        <p:nvSpPr>
          <p:cNvPr id="30727" name="TextBox 9"/>
          <p:cNvSpPr txBox="1">
            <a:spLocks noChangeArrowheads="1"/>
          </p:cNvSpPr>
          <p:nvPr/>
        </p:nvSpPr>
        <p:spPr bwMode="auto">
          <a:xfrm>
            <a:off x="1571625" y="4557713"/>
            <a:ext cx="666750"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polar</a:t>
            </a:r>
            <a:endParaRPr lang="zh-CN" altLang="en-US">
              <a:latin typeface="Gill Sans MT" pitchFamily="34" charset="0"/>
              <a:ea typeface="华文中宋" pitchFamily="2" charset="-122"/>
            </a:endParaRPr>
          </a:p>
        </p:txBody>
      </p:sp>
      <p:sp>
        <p:nvSpPr>
          <p:cNvPr id="30728" name="TextBox 12"/>
          <p:cNvSpPr txBox="1">
            <a:spLocks noChangeArrowheads="1"/>
          </p:cNvSpPr>
          <p:nvPr/>
        </p:nvSpPr>
        <p:spPr bwMode="auto">
          <a:xfrm>
            <a:off x="3217863" y="2357438"/>
            <a:ext cx="765175"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quiver</a:t>
            </a:r>
            <a:endParaRPr lang="zh-CN" altLang="en-US">
              <a:latin typeface="Gill Sans MT" pitchFamily="34" charset="0"/>
              <a:ea typeface="华文中宋" pitchFamily="2" charset="-122"/>
            </a:endParaRPr>
          </a:p>
        </p:txBody>
      </p:sp>
      <p:sp>
        <p:nvSpPr>
          <p:cNvPr id="30729" name="TextBox 14"/>
          <p:cNvSpPr txBox="1">
            <a:spLocks noChangeArrowheads="1"/>
          </p:cNvSpPr>
          <p:nvPr/>
        </p:nvSpPr>
        <p:spPr bwMode="auto">
          <a:xfrm>
            <a:off x="3217863" y="4557713"/>
            <a:ext cx="595312"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rose</a:t>
            </a:r>
            <a:endParaRPr lang="zh-CN" altLang="en-US">
              <a:latin typeface="Gill Sans MT" pitchFamily="34" charset="0"/>
              <a:ea typeface="华文中宋" pitchFamily="2" charset="-122"/>
            </a:endParaRPr>
          </a:p>
        </p:txBody>
      </p:sp>
      <p:sp>
        <p:nvSpPr>
          <p:cNvPr id="30730" name="TextBox 17"/>
          <p:cNvSpPr txBox="1">
            <a:spLocks noChangeArrowheads="1"/>
          </p:cNvSpPr>
          <p:nvPr/>
        </p:nvSpPr>
        <p:spPr bwMode="auto">
          <a:xfrm>
            <a:off x="4978400" y="2357438"/>
            <a:ext cx="777875"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comet</a:t>
            </a:r>
            <a:endParaRPr lang="zh-CN" altLang="en-US">
              <a:latin typeface="Gill Sans MT" pitchFamily="34" charset="0"/>
              <a:ea typeface="华文中宋" pitchFamily="2" charset="-122"/>
            </a:endParaRPr>
          </a:p>
        </p:txBody>
      </p:sp>
      <p:sp>
        <p:nvSpPr>
          <p:cNvPr id="30731" name="TextBox 19"/>
          <p:cNvSpPr txBox="1">
            <a:spLocks noChangeArrowheads="1"/>
          </p:cNvSpPr>
          <p:nvPr/>
        </p:nvSpPr>
        <p:spPr bwMode="auto">
          <a:xfrm>
            <a:off x="4978400" y="4557713"/>
            <a:ext cx="979488"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compass</a:t>
            </a:r>
            <a:endParaRPr lang="zh-CN" altLang="en-US">
              <a:latin typeface="Gill Sans MT" pitchFamily="34" charset="0"/>
              <a:ea typeface="华文中宋" pitchFamily="2" charset="-122"/>
            </a:endParaRPr>
          </a:p>
        </p:txBody>
      </p:sp>
      <p:pic>
        <p:nvPicPr>
          <p:cNvPr id="30732" name="Picture 2"/>
          <p:cNvPicPr>
            <a:picLocks noChangeAspect="1" noChangeArrowheads="1"/>
          </p:cNvPicPr>
          <p:nvPr/>
        </p:nvPicPr>
        <p:blipFill>
          <a:blip r:embed="rId3" cstate="print"/>
          <a:srcRect/>
          <a:stretch>
            <a:fillRect/>
          </a:stretch>
        </p:blipFill>
        <p:spPr bwMode="auto">
          <a:xfrm>
            <a:off x="1571625" y="2714625"/>
            <a:ext cx="1120775" cy="858838"/>
          </a:xfrm>
          <a:prstGeom prst="rect">
            <a:avLst/>
          </a:prstGeom>
          <a:noFill/>
          <a:ln w="9525">
            <a:noFill/>
            <a:miter lim="800000"/>
            <a:headEnd/>
            <a:tailEnd/>
          </a:ln>
        </p:spPr>
      </p:pic>
      <p:pic>
        <p:nvPicPr>
          <p:cNvPr id="30733" name="Picture 3"/>
          <p:cNvPicPr>
            <a:picLocks noChangeAspect="1" noChangeArrowheads="1"/>
          </p:cNvPicPr>
          <p:nvPr/>
        </p:nvPicPr>
        <p:blipFill>
          <a:blip r:embed="rId4" cstate="print"/>
          <a:srcRect/>
          <a:stretch>
            <a:fillRect/>
          </a:stretch>
        </p:blipFill>
        <p:spPr bwMode="auto">
          <a:xfrm>
            <a:off x="3217863" y="2714625"/>
            <a:ext cx="1119187" cy="858838"/>
          </a:xfrm>
          <a:prstGeom prst="rect">
            <a:avLst/>
          </a:prstGeom>
          <a:noFill/>
          <a:ln w="9525">
            <a:noFill/>
            <a:miter lim="800000"/>
            <a:headEnd/>
            <a:tailEnd/>
          </a:ln>
        </p:spPr>
      </p:pic>
      <p:pic>
        <p:nvPicPr>
          <p:cNvPr id="30734" name="Picture 4"/>
          <p:cNvPicPr>
            <a:picLocks noChangeAspect="1" noChangeArrowheads="1"/>
          </p:cNvPicPr>
          <p:nvPr/>
        </p:nvPicPr>
        <p:blipFill>
          <a:blip r:embed="rId5" cstate="print"/>
          <a:srcRect/>
          <a:stretch>
            <a:fillRect/>
          </a:stretch>
        </p:blipFill>
        <p:spPr bwMode="auto">
          <a:xfrm>
            <a:off x="4978400" y="2714625"/>
            <a:ext cx="1119188" cy="858838"/>
          </a:xfrm>
          <a:prstGeom prst="rect">
            <a:avLst/>
          </a:prstGeom>
          <a:noFill/>
          <a:ln w="9525">
            <a:noFill/>
            <a:miter lim="800000"/>
            <a:headEnd/>
            <a:tailEnd/>
          </a:ln>
        </p:spPr>
      </p:pic>
      <p:sp>
        <p:nvSpPr>
          <p:cNvPr id="30735" name="TextBox 22"/>
          <p:cNvSpPr txBox="1">
            <a:spLocks noChangeArrowheads="1"/>
          </p:cNvSpPr>
          <p:nvPr/>
        </p:nvSpPr>
        <p:spPr bwMode="auto">
          <a:xfrm>
            <a:off x="6550025" y="4557713"/>
            <a:ext cx="874713"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ezpolar</a:t>
            </a:r>
            <a:endParaRPr lang="zh-CN" altLang="en-US">
              <a:latin typeface="Gill Sans MT" pitchFamily="34" charset="0"/>
              <a:ea typeface="华文中宋" pitchFamily="2" charset="-122"/>
            </a:endParaRPr>
          </a:p>
        </p:txBody>
      </p:sp>
      <p:sp>
        <p:nvSpPr>
          <p:cNvPr id="30736" name="TextBox 2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Direction Graphs</a:t>
            </a:r>
            <a:endParaRPr lang="zh-CN" altLang="en-US" sz="2200" b="1">
              <a:latin typeface="Gill Sans MT" pitchFamily="34" charset="0"/>
              <a:ea typeface="华文中宋" pitchFamily="2" charset="-122"/>
            </a:endParaRPr>
          </a:p>
        </p:txBody>
      </p:sp>
      <p:pic>
        <p:nvPicPr>
          <p:cNvPr id="30737" name="Picture 5"/>
          <p:cNvPicPr>
            <a:picLocks noChangeAspect="1" noChangeArrowheads="1"/>
          </p:cNvPicPr>
          <p:nvPr/>
        </p:nvPicPr>
        <p:blipFill>
          <a:blip r:embed="rId6" cstate="print"/>
          <a:srcRect/>
          <a:stretch>
            <a:fillRect/>
          </a:stretch>
        </p:blipFill>
        <p:spPr bwMode="auto">
          <a:xfrm>
            <a:off x="1571625" y="4929188"/>
            <a:ext cx="895350" cy="858837"/>
          </a:xfrm>
          <a:prstGeom prst="rect">
            <a:avLst/>
          </a:prstGeom>
          <a:noFill/>
          <a:ln w="9525">
            <a:noFill/>
            <a:miter lim="800000"/>
            <a:headEnd/>
            <a:tailEnd/>
          </a:ln>
        </p:spPr>
      </p:pic>
      <p:pic>
        <p:nvPicPr>
          <p:cNvPr id="30738" name="Picture 6"/>
          <p:cNvPicPr>
            <a:picLocks noChangeAspect="1" noChangeArrowheads="1"/>
          </p:cNvPicPr>
          <p:nvPr/>
        </p:nvPicPr>
        <p:blipFill>
          <a:blip r:embed="rId7" cstate="print"/>
          <a:srcRect/>
          <a:stretch>
            <a:fillRect/>
          </a:stretch>
        </p:blipFill>
        <p:spPr bwMode="auto">
          <a:xfrm>
            <a:off x="3217863" y="4929188"/>
            <a:ext cx="895350" cy="858837"/>
          </a:xfrm>
          <a:prstGeom prst="rect">
            <a:avLst/>
          </a:prstGeom>
          <a:noFill/>
          <a:ln w="9525">
            <a:noFill/>
            <a:miter lim="800000"/>
            <a:headEnd/>
            <a:tailEnd/>
          </a:ln>
        </p:spPr>
      </p:pic>
      <p:pic>
        <p:nvPicPr>
          <p:cNvPr id="30739" name="Picture 7"/>
          <p:cNvPicPr>
            <a:picLocks noChangeAspect="1" noChangeArrowheads="1"/>
          </p:cNvPicPr>
          <p:nvPr/>
        </p:nvPicPr>
        <p:blipFill>
          <a:blip r:embed="rId8" cstate="print"/>
          <a:srcRect/>
          <a:stretch>
            <a:fillRect/>
          </a:stretch>
        </p:blipFill>
        <p:spPr bwMode="auto">
          <a:xfrm>
            <a:off x="4978400" y="4929188"/>
            <a:ext cx="895350" cy="858837"/>
          </a:xfrm>
          <a:prstGeom prst="rect">
            <a:avLst/>
          </a:prstGeom>
          <a:noFill/>
          <a:ln w="9525">
            <a:noFill/>
            <a:miter lim="800000"/>
            <a:headEnd/>
            <a:tailEnd/>
          </a:ln>
        </p:spPr>
      </p:pic>
      <p:pic>
        <p:nvPicPr>
          <p:cNvPr id="30740" name="Picture 8"/>
          <p:cNvPicPr>
            <a:picLocks noChangeAspect="1" noChangeArrowheads="1"/>
          </p:cNvPicPr>
          <p:nvPr/>
        </p:nvPicPr>
        <p:blipFill>
          <a:blip r:embed="rId6" cstate="print"/>
          <a:srcRect/>
          <a:stretch>
            <a:fillRect/>
          </a:stretch>
        </p:blipFill>
        <p:spPr bwMode="auto">
          <a:xfrm>
            <a:off x="6550025" y="4929188"/>
            <a:ext cx="896938" cy="858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Two-Dimensional Plotting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9986B42B-6CD6-4C4E-B76A-C907E651EAE3}" type="slidenum">
              <a:rPr lang="zh-CN" altLang="en-US"/>
              <a:pPr>
                <a:defRPr/>
              </a:pPr>
              <a:t>24</a:t>
            </a:fld>
            <a:endParaRPr lang="zh-CN" altLang="en-US"/>
          </a:p>
        </p:txBody>
      </p:sp>
      <p:sp>
        <p:nvSpPr>
          <p:cNvPr id="31749" name="TextBox 7"/>
          <p:cNvSpPr txBox="1">
            <a:spLocks noChangeArrowheads="1"/>
          </p:cNvSpPr>
          <p:nvPr/>
        </p:nvSpPr>
        <p:spPr bwMode="auto">
          <a:xfrm>
            <a:off x="1571625" y="2357438"/>
            <a:ext cx="827088"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scatter</a:t>
            </a:r>
            <a:endParaRPr lang="zh-CN" altLang="en-US">
              <a:latin typeface="Gill Sans MT" pitchFamily="34" charset="0"/>
              <a:ea typeface="华文中宋" pitchFamily="2" charset="-122"/>
            </a:endParaRPr>
          </a:p>
        </p:txBody>
      </p:sp>
      <p:sp>
        <p:nvSpPr>
          <p:cNvPr id="31750" name="TextBox 12"/>
          <p:cNvSpPr txBox="1">
            <a:spLocks noChangeArrowheads="1"/>
          </p:cNvSpPr>
          <p:nvPr/>
        </p:nvSpPr>
        <p:spPr bwMode="auto">
          <a:xfrm>
            <a:off x="3217863" y="2357438"/>
            <a:ext cx="827087"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scatter</a:t>
            </a:r>
            <a:endParaRPr lang="zh-CN" altLang="en-US">
              <a:latin typeface="Gill Sans MT" pitchFamily="34" charset="0"/>
              <a:ea typeface="华文中宋" pitchFamily="2" charset="-122"/>
            </a:endParaRPr>
          </a:p>
        </p:txBody>
      </p:sp>
      <p:sp>
        <p:nvSpPr>
          <p:cNvPr id="31751" name="TextBox 17"/>
          <p:cNvSpPr txBox="1">
            <a:spLocks noChangeArrowheads="1"/>
          </p:cNvSpPr>
          <p:nvPr/>
        </p:nvSpPr>
        <p:spPr bwMode="auto">
          <a:xfrm>
            <a:off x="4978400" y="2357438"/>
            <a:ext cx="1165225"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plotmatrix</a:t>
            </a:r>
            <a:endParaRPr lang="zh-CN" altLang="en-US">
              <a:latin typeface="Gill Sans MT" pitchFamily="34" charset="0"/>
              <a:ea typeface="华文中宋" pitchFamily="2" charset="-122"/>
            </a:endParaRPr>
          </a:p>
        </p:txBody>
      </p:sp>
      <p:sp>
        <p:nvSpPr>
          <p:cNvPr id="31752" name="TextBox 2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Scatter Graphs</a:t>
            </a:r>
            <a:endParaRPr lang="zh-CN" altLang="en-US" sz="2200" b="1">
              <a:latin typeface="Gill Sans MT" pitchFamily="34" charset="0"/>
              <a:ea typeface="华文中宋" pitchFamily="2" charset="-122"/>
            </a:endParaRPr>
          </a:p>
        </p:txBody>
      </p:sp>
      <p:pic>
        <p:nvPicPr>
          <p:cNvPr id="31753" name="Picture 2"/>
          <p:cNvPicPr>
            <a:picLocks noChangeAspect="1" noChangeArrowheads="1"/>
          </p:cNvPicPr>
          <p:nvPr/>
        </p:nvPicPr>
        <p:blipFill>
          <a:blip r:embed="rId3" cstate="print"/>
          <a:srcRect/>
          <a:stretch>
            <a:fillRect/>
          </a:stretch>
        </p:blipFill>
        <p:spPr bwMode="auto">
          <a:xfrm>
            <a:off x="1571625" y="2786063"/>
            <a:ext cx="1120775" cy="858837"/>
          </a:xfrm>
          <a:prstGeom prst="rect">
            <a:avLst/>
          </a:prstGeom>
          <a:noFill/>
          <a:ln w="9525">
            <a:noFill/>
            <a:miter lim="800000"/>
            <a:headEnd/>
            <a:tailEnd/>
          </a:ln>
        </p:spPr>
      </p:pic>
      <p:pic>
        <p:nvPicPr>
          <p:cNvPr id="31754" name="Picture 3"/>
          <p:cNvPicPr>
            <a:picLocks noChangeAspect="1" noChangeArrowheads="1"/>
          </p:cNvPicPr>
          <p:nvPr/>
        </p:nvPicPr>
        <p:blipFill>
          <a:blip r:embed="rId4" cstate="print"/>
          <a:srcRect/>
          <a:stretch>
            <a:fillRect/>
          </a:stretch>
        </p:blipFill>
        <p:spPr bwMode="auto">
          <a:xfrm>
            <a:off x="3217863" y="2786063"/>
            <a:ext cx="1119187" cy="858837"/>
          </a:xfrm>
          <a:prstGeom prst="rect">
            <a:avLst/>
          </a:prstGeom>
          <a:noFill/>
          <a:ln w="9525">
            <a:noFill/>
            <a:miter lim="800000"/>
            <a:headEnd/>
            <a:tailEnd/>
          </a:ln>
        </p:spPr>
      </p:pic>
      <p:pic>
        <p:nvPicPr>
          <p:cNvPr id="31755" name="Picture 4"/>
          <p:cNvPicPr>
            <a:picLocks noChangeAspect="1" noChangeArrowheads="1"/>
          </p:cNvPicPr>
          <p:nvPr/>
        </p:nvPicPr>
        <p:blipFill>
          <a:blip r:embed="rId5" cstate="print"/>
          <a:srcRect/>
          <a:stretch>
            <a:fillRect/>
          </a:stretch>
        </p:blipFill>
        <p:spPr bwMode="auto">
          <a:xfrm>
            <a:off x="4978400" y="2786063"/>
            <a:ext cx="1119188" cy="858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Three-Dimensional Plotting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96A32591-72F3-4EAE-936A-FB32F4915711}" type="slidenum">
              <a:rPr lang="zh-CN" altLang="en-US"/>
              <a:pPr>
                <a:defRPr/>
              </a:pPr>
              <a:t>25</a:t>
            </a:fld>
            <a:endParaRPr lang="zh-CN" altLang="en-US"/>
          </a:p>
        </p:txBody>
      </p:sp>
      <p:sp>
        <p:nvSpPr>
          <p:cNvPr id="32773"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Line Graphs</a:t>
            </a:r>
            <a:endParaRPr lang="zh-CN" altLang="en-US" sz="2200" b="1">
              <a:latin typeface="Gill Sans MT" pitchFamily="34" charset="0"/>
              <a:ea typeface="华文中宋" pitchFamily="2" charset="-122"/>
            </a:endParaRPr>
          </a:p>
        </p:txBody>
      </p:sp>
      <p:sp>
        <p:nvSpPr>
          <p:cNvPr id="32774" name="TextBox 11"/>
          <p:cNvSpPr txBox="1">
            <a:spLocks noChangeArrowheads="1"/>
          </p:cNvSpPr>
          <p:nvPr/>
        </p:nvSpPr>
        <p:spPr bwMode="auto">
          <a:xfrm>
            <a:off x="7264400" y="2341563"/>
            <a:ext cx="987425"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waterfall</a:t>
            </a:r>
            <a:endParaRPr lang="zh-CN" altLang="en-US">
              <a:latin typeface="Gill Sans MT" pitchFamily="34" charset="0"/>
              <a:ea typeface="华文中宋" pitchFamily="2" charset="-122"/>
            </a:endParaRPr>
          </a:p>
        </p:txBody>
      </p:sp>
      <p:sp>
        <p:nvSpPr>
          <p:cNvPr id="32775" name="TextBox 19"/>
          <p:cNvSpPr txBox="1">
            <a:spLocks noChangeArrowheads="1"/>
          </p:cNvSpPr>
          <p:nvPr/>
        </p:nvSpPr>
        <p:spPr bwMode="auto">
          <a:xfrm>
            <a:off x="1571625" y="2355850"/>
            <a:ext cx="669925"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plot3</a:t>
            </a:r>
            <a:endParaRPr lang="zh-CN" altLang="en-US">
              <a:latin typeface="Gill Sans MT" pitchFamily="34" charset="0"/>
              <a:ea typeface="华文中宋" pitchFamily="2" charset="-122"/>
            </a:endParaRPr>
          </a:p>
        </p:txBody>
      </p:sp>
      <p:sp>
        <p:nvSpPr>
          <p:cNvPr id="32776" name="TextBox 6"/>
          <p:cNvSpPr txBox="1">
            <a:spLocks noChangeArrowheads="1"/>
          </p:cNvSpPr>
          <p:nvPr/>
        </p:nvSpPr>
        <p:spPr bwMode="auto">
          <a:xfrm>
            <a:off x="2995613" y="2355850"/>
            <a:ext cx="1052512"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contour3</a:t>
            </a:r>
            <a:endParaRPr lang="zh-CN" altLang="en-US">
              <a:latin typeface="Gill Sans MT" pitchFamily="34" charset="0"/>
              <a:ea typeface="华文中宋" pitchFamily="2" charset="-122"/>
            </a:endParaRPr>
          </a:p>
        </p:txBody>
      </p:sp>
      <p:sp>
        <p:nvSpPr>
          <p:cNvPr id="32777" name="TextBox 14"/>
          <p:cNvSpPr txBox="1">
            <a:spLocks noChangeArrowheads="1"/>
          </p:cNvSpPr>
          <p:nvPr/>
        </p:nvSpPr>
        <p:spPr bwMode="auto">
          <a:xfrm>
            <a:off x="4418013" y="2341563"/>
            <a:ext cx="1341437"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contourslice</a:t>
            </a:r>
            <a:endParaRPr lang="zh-CN" altLang="en-US">
              <a:latin typeface="Gill Sans MT" pitchFamily="34" charset="0"/>
              <a:ea typeface="华文中宋" pitchFamily="2" charset="-122"/>
            </a:endParaRPr>
          </a:p>
        </p:txBody>
      </p:sp>
      <p:sp>
        <p:nvSpPr>
          <p:cNvPr id="32778" name="TextBox 17"/>
          <p:cNvSpPr txBox="1">
            <a:spLocks noChangeArrowheads="1"/>
          </p:cNvSpPr>
          <p:nvPr/>
        </p:nvSpPr>
        <p:spPr bwMode="auto">
          <a:xfrm>
            <a:off x="5842000" y="2341563"/>
            <a:ext cx="876300"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ezplot3</a:t>
            </a:r>
            <a:endParaRPr lang="zh-CN" altLang="en-US">
              <a:latin typeface="Gill Sans MT" pitchFamily="34" charset="0"/>
              <a:ea typeface="华文中宋" pitchFamily="2" charset="-122"/>
            </a:endParaRPr>
          </a:p>
        </p:txBody>
      </p:sp>
      <p:pic>
        <p:nvPicPr>
          <p:cNvPr id="32779" name="Picture 2"/>
          <p:cNvPicPr>
            <a:picLocks noChangeAspect="1" noChangeArrowheads="1"/>
          </p:cNvPicPr>
          <p:nvPr/>
        </p:nvPicPr>
        <p:blipFill>
          <a:blip r:embed="rId3" cstate="print"/>
          <a:srcRect/>
          <a:stretch>
            <a:fillRect/>
          </a:stretch>
        </p:blipFill>
        <p:spPr bwMode="auto">
          <a:xfrm>
            <a:off x="1571625" y="2773363"/>
            <a:ext cx="1120775" cy="857250"/>
          </a:xfrm>
          <a:prstGeom prst="rect">
            <a:avLst/>
          </a:prstGeom>
          <a:noFill/>
          <a:ln w="9525">
            <a:noFill/>
            <a:miter lim="800000"/>
            <a:headEnd/>
            <a:tailEnd/>
          </a:ln>
        </p:spPr>
      </p:pic>
      <p:pic>
        <p:nvPicPr>
          <p:cNvPr id="32780" name="Picture 3"/>
          <p:cNvPicPr>
            <a:picLocks noChangeAspect="1" noChangeArrowheads="1"/>
          </p:cNvPicPr>
          <p:nvPr/>
        </p:nvPicPr>
        <p:blipFill>
          <a:blip r:embed="rId4" cstate="print"/>
          <a:srcRect/>
          <a:stretch>
            <a:fillRect/>
          </a:stretch>
        </p:blipFill>
        <p:spPr bwMode="auto">
          <a:xfrm>
            <a:off x="2995613" y="2773363"/>
            <a:ext cx="1119187" cy="857250"/>
          </a:xfrm>
          <a:prstGeom prst="rect">
            <a:avLst/>
          </a:prstGeom>
          <a:noFill/>
          <a:ln w="9525">
            <a:noFill/>
            <a:miter lim="800000"/>
            <a:headEnd/>
            <a:tailEnd/>
          </a:ln>
        </p:spPr>
      </p:pic>
      <p:pic>
        <p:nvPicPr>
          <p:cNvPr id="32781" name="Picture 4"/>
          <p:cNvPicPr>
            <a:picLocks noChangeAspect="1" noChangeArrowheads="1"/>
          </p:cNvPicPr>
          <p:nvPr/>
        </p:nvPicPr>
        <p:blipFill>
          <a:blip r:embed="rId5" cstate="print"/>
          <a:srcRect/>
          <a:stretch>
            <a:fillRect/>
          </a:stretch>
        </p:blipFill>
        <p:spPr bwMode="auto">
          <a:xfrm>
            <a:off x="4418013" y="2773363"/>
            <a:ext cx="1120775" cy="857250"/>
          </a:xfrm>
          <a:prstGeom prst="rect">
            <a:avLst/>
          </a:prstGeom>
          <a:noFill/>
          <a:ln w="9525">
            <a:noFill/>
            <a:miter lim="800000"/>
            <a:headEnd/>
            <a:tailEnd/>
          </a:ln>
        </p:spPr>
      </p:pic>
      <p:pic>
        <p:nvPicPr>
          <p:cNvPr id="32782" name="Picture 5"/>
          <p:cNvPicPr>
            <a:picLocks noChangeAspect="1" noChangeArrowheads="1"/>
          </p:cNvPicPr>
          <p:nvPr/>
        </p:nvPicPr>
        <p:blipFill>
          <a:blip r:embed="rId3" cstate="print"/>
          <a:srcRect/>
          <a:stretch>
            <a:fillRect/>
          </a:stretch>
        </p:blipFill>
        <p:spPr bwMode="auto">
          <a:xfrm>
            <a:off x="5842000" y="2773363"/>
            <a:ext cx="1119188" cy="857250"/>
          </a:xfrm>
          <a:prstGeom prst="rect">
            <a:avLst/>
          </a:prstGeom>
          <a:noFill/>
          <a:ln w="9525">
            <a:noFill/>
            <a:miter lim="800000"/>
            <a:headEnd/>
            <a:tailEnd/>
          </a:ln>
        </p:spPr>
      </p:pic>
      <p:pic>
        <p:nvPicPr>
          <p:cNvPr id="32783" name="Picture 6"/>
          <p:cNvPicPr>
            <a:picLocks noChangeAspect="1" noChangeArrowheads="1"/>
          </p:cNvPicPr>
          <p:nvPr/>
        </p:nvPicPr>
        <p:blipFill>
          <a:blip r:embed="rId6" cstate="print"/>
          <a:srcRect/>
          <a:stretch>
            <a:fillRect/>
          </a:stretch>
        </p:blipFill>
        <p:spPr bwMode="auto">
          <a:xfrm>
            <a:off x="7264400" y="2773363"/>
            <a:ext cx="1120775" cy="857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Three-Dimensional Plotting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1B46DF5C-A88D-499F-A706-F969ED593B26}" type="slidenum">
              <a:rPr lang="zh-CN" altLang="en-US"/>
              <a:pPr>
                <a:defRPr/>
              </a:pPr>
              <a:t>26</a:t>
            </a:fld>
            <a:endParaRPr lang="zh-CN" altLang="en-US"/>
          </a:p>
        </p:txBody>
      </p:sp>
      <p:sp>
        <p:nvSpPr>
          <p:cNvPr id="33797"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Mesh Graphs and Bar Graphs</a:t>
            </a:r>
            <a:endParaRPr lang="zh-CN" altLang="en-US" sz="2200" b="1">
              <a:latin typeface="Gill Sans MT" pitchFamily="34" charset="0"/>
              <a:ea typeface="华文中宋" pitchFamily="2" charset="-122"/>
            </a:endParaRPr>
          </a:p>
        </p:txBody>
      </p:sp>
      <p:sp>
        <p:nvSpPr>
          <p:cNvPr id="33798" name="TextBox 19"/>
          <p:cNvSpPr txBox="1">
            <a:spLocks noChangeArrowheads="1"/>
          </p:cNvSpPr>
          <p:nvPr/>
        </p:nvSpPr>
        <p:spPr bwMode="auto">
          <a:xfrm>
            <a:off x="1571625" y="4014788"/>
            <a:ext cx="604838"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bar3</a:t>
            </a:r>
            <a:endParaRPr lang="zh-CN" altLang="en-US">
              <a:latin typeface="Gill Sans MT" pitchFamily="34" charset="0"/>
              <a:ea typeface="华文中宋" pitchFamily="2" charset="-122"/>
            </a:endParaRPr>
          </a:p>
        </p:txBody>
      </p:sp>
      <p:sp>
        <p:nvSpPr>
          <p:cNvPr id="33799" name="TextBox 6"/>
          <p:cNvSpPr txBox="1">
            <a:spLocks noChangeArrowheads="1"/>
          </p:cNvSpPr>
          <p:nvPr/>
        </p:nvSpPr>
        <p:spPr bwMode="auto">
          <a:xfrm>
            <a:off x="2995613" y="4014788"/>
            <a:ext cx="719137"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bar3h</a:t>
            </a:r>
            <a:endParaRPr lang="zh-CN" altLang="en-US">
              <a:latin typeface="Gill Sans MT" pitchFamily="34" charset="0"/>
              <a:ea typeface="华文中宋" pitchFamily="2" charset="-122"/>
            </a:endParaRPr>
          </a:p>
        </p:txBody>
      </p:sp>
      <p:sp>
        <p:nvSpPr>
          <p:cNvPr id="33800" name="TextBox 20"/>
          <p:cNvSpPr txBox="1">
            <a:spLocks noChangeArrowheads="1"/>
          </p:cNvSpPr>
          <p:nvPr/>
        </p:nvSpPr>
        <p:spPr bwMode="auto">
          <a:xfrm>
            <a:off x="7264400" y="2341563"/>
            <a:ext cx="754063"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stem3</a:t>
            </a:r>
            <a:endParaRPr lang="zh-CN" altLang="en-US">
              <a:latin typeface="Gill Sans MT" pitchFamily="34" charset="0"/>
              <a:ea typeface="华文中宋" pitchFamily="2" charset="-122"/>
            </a:endParaRPr>
          </a:p>
        </p:txBody>
      </p:sp>
      <p:sp>
        <p:nvSpPr>
          <p:cNvPr id="33801" name="TextBox 21"/>
          <p:cNvSpPr txBox="1">
            <a:spLocks noChangeArrowheads="1"/>
          </p:cNvSpPr>
          <p:nvPr/>
        </p:nvSpPr>
        <p:spPr bwMode="auto">
          <a:xfrm>
            <a:off x="1571625" y="2355850"/>
            <a:ext cx="676275"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mesh</a:t>
            </a:r>
            <a:endParaRPr lang="zh-CN" altLang="en-US">
              <a:latin typeface="Gill Sans MT" pitchFamily="34" charset="0"/>
              <a:ea typeface="华文中宋" pitchFamily="2" charset="-122"/>
            </a:endParaRPr>
          </a:p>
        </p:txBody>
      </p:sp>
      <p:sp>
        <p:nvSpPr>
          <p:cNvPr id="33802" name="TextBox 22"/>
          <p:cNvSpPr txBox="1">
            <a:spLocks noChangeArrowheads="1"/>
          </p:cNvSpPr>
          <p:nvPr/>
        </p:nvSpPr>
        <p:spPr bwMode="auto">
          <a:xfrm>
            <a:off x="2995613" y="2355850"/>
            <a:ext cx="777875"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meshc</a:t>
            </a:r>
            <a:endParaRPr lang="zh-CN" altLang="en-US">
              <a:latin typeface="Gill Sans MT" pitchFamily="34" charset="0"/>
              <a:ea typeface="华文中宋" pitchFamily="2" charset="-122"/>
            </a:endParaRPr>
          </a:p>
        </p:txBody>
      </p:sp>
      <p:sp>
        <p:nvSpPr>
          <p:cNvPr id="33803" name="TextBox 23"/>
          <p:cNvSpPr txBox="1">
            <a:spLocks noChangeArrowheads="1"/>
          </p:cNvSpPr>
          <p:nvPr/>
        </p:nvSpPr>
        <p:spPr bwMode="auto">
          <a:xfrm>
            <a:off x="4418013" y="2341563"/>
            <a:ext cx="773112"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meshz</a:t>
            </a:r>
            <a:endParaRPr lang="zh-CN" altLang="en-US">
              <a:latin typeface="Gill Sans MT" pitchFamily="34" charset="0"/>
              <a:ea typeface="华文中宋" pitchFamily="2" charset="-122"/>
            </a:endParaRPr>
          </a:p>
        </p:txBody>
      </p:sp>
      <p:sp>
        <p:nvSpPr>
          <p:cNvPr id="33804" name="TextBox 24"/>
          <p:cNvSpPr txBox="1">
            <a:spLocks noChangeArrowheads="1"/>
          </p:cNvSpPr>
          <p:nvPr/>
        </p:nvSpPr>
        <p:spPr bwMode="auto">
          <a:xfrm>
            <a:off x="5842000" y="2341563"/>
            <a:ext cx="882650"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ezmesh</a:t>
            </a:r>
            <a:endParaRPr lang="zh-CN" altLang="en-US">
              <a:latin typeface="Gill Sans MT" pitchFamily="34" charset="0"/>
              <a:ea typeface="华文中宋" pitchFamily="2" charset="-122"/>
            </a:endParaRPr>
          </a:p>
        </p:txBody>
      </p:sp>
      <p:pic>
        <p:nvPicPr>
          <p:cNvPr id="33805" name="Picture 2"/>
          <p:cNvPicPr>
            <a:picLocks noChangeAspect="1" noChangeArrowheads="1"/>
          </p:cNvPicPr>
          <p:nvPr/>
        </p:nvPicPr>
        <p:blipFill>
          <a:blip r:embed="rId3" cstate="print"/>
          <a:srcRect/>
          <a:stretch>
            <a:fillRect/>
          </a:stretch>
        </p:blipFill>
        <p:spPr bwMode="auto">
          <a:xfrm>
            <a:off x="1571625" y="2714625"/>
            <a:ext cx="1120775" cy="858838"/>
          </a:xfrm>
          <a:prstGeom prst="rect">
            <a:avLst/>
          </a:prstGeom>
          <a:noFill/>
          <a:ln w="9525">
            <a:noFill/>
            <a:miter lim="800000"/>
            <a:headEnd/>
            <a:tailEnd/>
          </a:ln>
        </p:spPr>
      </p:pic>
      <p:pic>
        <p:nvPicPr>
          <p:cNvPr id="33806" name="Picture 3"/>
          <p:cNvPicPr>
            <a:picLocks noChangeAspect="1" noChangeArrowheads="1"/>
          </p:cNvPicPr>
          <p:nvPr/>
        </p:nvPicPr>
        <p:blipFill>
          <a:blip r:embed="rId4" cstate="print"/>
          <a:srcRect/>
          <a:stretch>
            <a:fillRect/>
          </a:stretch>
        </p:blipFill>
        <p:spPr bwMode="auto">
          <a:xfrm>
            <a:off x="2995613" y="2714625"/>
            <a:ext cx="1119187" cy="858838"/>
          </a:xfrm>
          <a:prstGeom prst="rect">
            <a:avLst/>
          </a:prstGeom>
          <a:noFill/>
          <a:ln w="9525">
            <a:noFill/>
            <a:miter lim="800000"/>
            <a:headEnd/>
            <a:tailEnd/>
          </a:ln>
        </p:spPr>
      </p:pic>
      <p:pic>
        <p:nvPicPr>
          <p:cNvPr id="33807" name="Picture 4"/>
          <p:cNvPicPr>
            <a:picLocks noChangeAspect="1" noChangeArrowheads="1"/>
          </p:cNvPicPr>
          <p:nvPr/>
        </p:nvPicPr>
        <p:blipFill>
          <a:blip r:embed="rId5" cstate="print"/>
          <a:srcRect/>
          <a:stretch>
            <a:fillRect/>
          </a:stretch>
        </p:blipFill>
        <p:spPr bwMode="auto">
          <a:xfrm>
            <a:off x="4418013" y="2714625"/>
            <a:ext cx="1120775" cy="858838"/>
          </a:xfrm>
          <a:prstGeom prst="rect">
            <a:avLst/>
          </a:prstGeom>
          <a:noFill/>
          <a:ln w="9525">
            <a:noFill/>
            <a:miter lim="800000"/>
            <a:headEnd/>
            <a:tailEnd/>
          </a:ln>
        </p:spPr>
      </p:pic>
      <p:pic>
        <p:nvPicPr>
          <p:cNvPr id="33808" name="Picture 5"/>
          <p:cNvPicPr>
            <a:picLocks noChangeAspect="1" noChangeArrowheads="1"/>
          </p:cNvPicPr>
          <p:nvPr/>
        </p:nvPicPr>
        <p:blipFill>
          <a:blip r:embed="rId3" cstate="print"/>
          <a:srcRect/>
          <a:stretch>
            <a:fillRect/>
          </a:stretch>
        </p:blipFill>
        <p:spPr bwMode="auto">
          <a:xfrm>
            <a:off x="5842000" y="2714625"/>
            <a:ext cx="1119188" cy="858838"/>
          </a:xfrm>
          <a:prstGeom prst="rect">
            <a:avLst/>
          </a:prstGeom>
          <a:noFill/>
          <a:ln w="9525">
            <a:noFill/>
            <a:miter lim="800000"/>
            <a:headEnd/>
            <a:tailEnd/>
          </a:ln>
        </p:spPr>
      </p:pic>
      <p:pic>
        <p:nvPicPr>
          <p:cNvPr id="33809" name="Picture 6"/>
          <p:cNvPicPr>
            <a:picLocks noChangeAspect="1" noChangeArrowheads="1"/>
          </p:cNvPicPr>
          <p:nvPr/>
        </p:nvPicPr>
        <p:blipFill>
          <a:blip r:embed="rId6" cstate="print"/>
          <a:srcRect/>
          <a:stretch>
            <a:fillRect/>
          </a:stretch>
        </p:blipFill>
        <p:spPr bwMode="auto">
          <a:xfrm>
            <a:off x="7264400" y="2714625"/>
            <a:ext cx="1120775" cy="858838"/>
          </a:xfrm>
          <a:prstGeom prst="rect">
            <a:avLst/>
          </a:prstGeom>
          <a:noFill/>
          <a:ln w="9525">
            <a:noFill/>
            <a:miter lim="800000"/>
            <a:headEnd/>
            <a:tailEnd/>
          </a:ln>
        </p:spPr>
      </p:pic>
      <p:pic>
        <p:nvPicPr>
          <p:cNvPr id="33810" name="Picture 7"/>
          <p:cNvPicPr>
            <a:picLocks noChangeAspect="1" noChangeArrowheads="1"/>
          </p:cNvPicPr>
          <p:nvPr/>
        </p:nvPicPr>
        <p:blipFill>
          <a:blip r:embed="rId7" cstate="print"/>
          <a:srcRect/>
          <a:stretch>
            <a:fillRect/>
          </a:stretch>
        </p:blipFill>
        <p:spPr bwMode="auto">
          <a:xfrm>
            <a:off x="1571625" y="4429125"/>
            <a:ext cx="1120775" cy="1101725"/>
          </a:xfrm>
          <a:prstGeom prst="rect">
            <a:avLst/>
          </a:prstGeom>
          <a:noFill/>
          <a:ln w="9525">
            <a:noFill/>
            <a:miter lim="800000"/>
            <a:headEnd/>
            <a:tailEnd/>
          </a:ln>
        </p:spPr>
      </p:pic>
      <p:pic>
        <p:nvPicPr>
          <p:cNvPr id="33811" name="Picture 8"/>
          <p:cNvPicPr>
            <a:picLocks noChangeAspect="1" noChangeArrowheads="1"/>
          </p:cNvPicPr>
          <p:nvPr/>
        </p:nvPicPr>
        <p:blipFill>
          <a:blip r:embed="rId8" cstate="print"/>
          <a:srcRect/>
          <a:stretch>
            <a:fillRect/>
          </a:stretch>
        </p:blipFill>
        <p:spPr bwMode="auto">
          <a:xfrm>
            <a:off x="2995613" y="4429125"/>
            <a:ext cx="1119187" cy="9890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Three-Dimensional Plotting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259F2BD1-2267-468F-9B3A-8AA72B1490E6}" type="slidenum">
              <a:rPr lang="zh-CN" altLang="en-US"/>
              <a:pPr>
                <a:defRPr/>
              </a:pPr>
              <a:t>27</a:t>
            </a:fld>
            <a:endParaRPr lang="zh-CN" altLang="en-US"/>
          </a:p>
        </p:txBody>
      </p:sp>
      <p:sp>
        <p:nvSpPr>
          <p:cNvPr id="34821"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Area Graphs and Constructive Objects</a:t>
            </a:r>
            <a:endParaRPr lang="zh-CN" altLang="en-US" sz="2200" b="1">
              <a:latin typeface="Gill Sans MT" pitchFamily="34" charset="0"/>
              <a:ea typeface="华文中宋" pitchFamily="2" charset="-122"/>
            </a:endParaRPr>
          </a:p>
        </p:txBody>
      </p:sp>
      <p:sp>
        <p:nvSpPr>
          <p:cNvPr id="34822" name="TextBox 19"/>
          <p:cNvSpPr txBox="1">
            <a:spLocks noChangeArrowheads="1"/>
          </p:cNvSpPr>
          <p:nvPr/>
        </p:nvSpPr>
        <p:spPr bwMode="auto">
          <a:xfrm>
            <a:off x="1571625" y="4014788"/>
            <a:ext cx="811213"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sphere</a:t>
            </a:r>
            <a:endParaRPr lang="zh-CN" altLang="en-US">
              <a:latin typeface="Gill Sans MT" pitchFamily="34" charset="0"/>
              <a:ea typeface="华文中宋" pitchFamily="2" charset="-122"/>
            </a:endParaRPr>
          </a:p>
        </p:txBody>
      </p:sp>
      <p:sp>
        <p:nvSpPr>
          <p:cNvPr id="34823" name="TextBox 20"/>
          <p:cNvSpPr txBox="1">
            <a:spLocks noChangeArrowheads="1"/>
          </p:cNvSpPr>
          <p:nvPr/>
        </p:nvSpPr>
        <p:spPr bwMode="auto">
          <a:xfrm>
            <a:off x="7264400" y="2341563"/>
            <a:ext cx="947738"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ellipsoid</a:t>
            </a:r>
            <a:endParaRPr lang="zh-CN" altLang="en-US">
              <a:latin typeface="Gill Sans MT" pitchFamily="34" charset="0"/>
              <a:ea typeface="华文中宋" pitchFamily="2" charset="-122"/>
            </a:endParaRPr>
          </a:p>
        </p:txBody>
      </p:sp>
      <p:sp>
        <p:nvSpPr>
          <p:cNvPr id="34824" name="TextBox 21"/>
          <p:cNvSpPr txBox="1">
            <a:spLocks noChangeArrowheads="1"/>
          </p:cNvSpPr>
          <p:nvPr/>
        </p:nvSpPr>
        <p:spPr bwMode="auto">
          <a:xfrm>
            <a:off x="1571625" y="2355850"/>
            <a:ext cx="577850"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pie3</a:t>
            </a:r>
            <a:endParaRPr lang="zh-CN" altLang="en-US">
              <a:latin typeface="Gill Sans MT" pitchFamily="34" charset="0"/>
              <a:ea typeface="华文中宋" pitchFamily="2" charset="-122"/>
            </a:endParaRPr>
          </a:p>
        </p:txBody>
      </p:sp>
      <p:sp>
        <p:nvSpPr>
          <p:cNvPr id="34825" name="TextBox 22"/>
          <p:cNvSpPr txBox="1">
            <a:spLocks noChangeArrowheads="1"/>
          </p:cNvSpPr>
          <p:nvPr/>
        </p:nvSpPr>
        <p:spPr bwMode="auto">
          <a:xfrm>
            <a:off x="2995613" y="2355850"/>
            <a:ext cx="622300"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fille3</a:t>
            </a:r>
            <a:endParaRPr lang="zh-CN" altLang="en-US">
              <a:latin typeface="Gill Sans MT" pitchFamily="34" charset="0"/>
              <a:ea typeface="华文中宋" pitchFamily="2" charset="-122"/>
            </a:endParaRPr>
          </a:p>
        </p:txBody>
      </p:sp>
      <p:sp>
        <p:nvSpPr>
          <p:cNvPr id="34826" name="TextBox 23"/>
          <p:cNvSpPr txBox="1">
            <a:spLocks noChangeArrowheads="1"/>
          </p:cNvSpPr>
          <p:nvPr/>
        </p:nvSpPr>
        <p:spPr bwMode="auto">
          <a:xfrm>
            <a:off x="4418013" y="2341563"/>
            <a:ext cx="692150"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patch</a:t>
            </a:r>
            <a:endParaRPr lang="zh-CN" altLang="en-US">
              <a:latin typeface="Gill Sans MT" pitchFamily="34" charset="0"/>
              <a:ea typeface="华文中宋" pitchFamily="2" charset="-122"/>
            </a:endParaRPr>
          </a:p>
        </p:txBody>
      </p:sp>
      <p:sp>
        <p:nvSpPr>
          <p:cNvPr id="34827" name="TextBox 24"/>
          <p:cNvSpPr txBox="1">
            <a:spLocks noChangeArrowheads="1"/>
          </p:cNvSpPr>
          <p:nvPr/>
        </p:nvSpPr>
        <p:spPr bwMode="auto">
          <a:xfrm>
            <a:off x="5842000" y="2341563"/>
            <a:ext cx="923925"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cylinder</a:t>
            </a:r>
            <a:endParaRPr lang="zh-CN" altLang="en-US">
              <a:latin typeface="Gill Sans MT" pitchFamily="34" charset="0"/>
              <a:ea typeface="华文中宋" pitchFamily="2" charset="-122"/>
            </a:endParaRPr>
          </a:p>
        </p:txBody>
      </p:sp>
      <p:pic>
        <p:nvPicPr>
          <p:cNvPr id="34828" name="Picture 2"/>
          <p:cNvPicPr>
            <a:picLocks noChangeAspect="1" noChangeArrowheads="1"/>
          </p:cNvPicPr>
          <p:nvPr/>
        </p:nvPicPr>
        <p:blipFill>
          <a:blip r:embed="rId3" cstate="print"/>
          <a:srcRect/>
          <a:stretch>
            <a:fillRect/>
          </a:stretch>
        </p:blipFill>
        <p:spPr bwMode="auto">
          <a:xfrm>
            <a:off x="1571625" y="2857500"/>
            <a:ext cx="933450" cy="615950"/>
          </a:xfrm>
          <a:prstGeom prst="rect">
            <a:avLst/>
          </a:prstGeom>
          <a:noFill/>
          <a:ln w="9525">
            <a:noFill/>
            <a:miter lim="800000"/>
            <a:headEnd/>
            <a:tailEnd/>
          </a:ln>
        </p:spPr>
      </p:pic>
      <p:pic>
        <p:nvPicPr>
          <p:cNvPr id="34829" name="Picture 3"/>
          <p:cNvPicPr>
            <a:picLocks noChangeAspect="1" noChangeArrowheads="1"/>
          </p:cNvPicPr>
          <p:nvPr/>
        </p:nvPicPr>
        <p:blipFill>
          <a:blip r:embed="rId4" cstate="print"/>
          <a:srcRect/>
          <a:stretch>
            <a:fillRect/>
          </a:stretch>
        </p:blipFill>
        <p:spPr bwMode="auto">
          <a:xfrm>
            <a:off x="2995613" y="2857500"/>
            <a:ext cx="1119187" cy="784225"/>
          </a:xfrm>
          <a:prstGeom prst="rect">
            <a:avLst/>
          </a:prstGeom>
          <a:noFill/>
          <a:ln w="9525">
            <a:noFill/>
            <a:miter lim="800000"/>
            <a:headEnd/>
            <a:tailEnd/>
          </a:ln>
        </p:spPr>
      </p:pic>
      <p:pic>
        <p:nvPicPr>
          <p:cNvPr id="34830" name="Picture 4"/>
          <p:cNvPicPr>
            <a:picLocks noChangeAspect="1" noChangeArrowheads="1"/>
          </p:cNvPicPr>
          <p:nvPr/>
        </p:nvPicPr>
        <p:blipFill>
          <a:blip r:embed="rId5" cstate="print"/>
          <a:srcRect/>
          <a:stretch>
            <a:fillRect/>
          </a:stretch>
        </p:blipFill>
        <p:spPr bwMode="auto">
          <a:xfrm>
            <a:off x="4418013" y="2857500"/>
            <a:ext cx="1120775" cy="895350"/>
          </a:xfrm>
          <a:prstGeom prst="rect">
            <a:avLst/>
          </a:prstGeom>
          <a:noFill/>
          <a:ln w="9525">
            <a:noFill/>
            <a:miter lim="800000"/>
            <a:headEnd/>
            <a:tailEnd/>
          </a:ln>
        </p:spPr>
      </p:pic>
      <p:pic>
        <p:nvPicPr>
          <p:cNvPr id="34831" name="Picture 5"/>
          <p:cNvPicPr>
            <a:picLocks noChangeAspect="1" noChangeArrowheads="1"/>
          </p:cNvPicPr>
          <p:nvPr/>
        </p:nvPicPr>
        <p:blipFill>
          <a:blip r:embed="rId6" cstate="print"/>
          <a:srcRect/>
          <a:stretch>
            <a:fillRect/>
          </a:stretch>
        </p:blipFill>
        <p:spPr bwMode="auto">
          <a:xfrm>
            <a:off x="5842000" y="2857500"/>
            <a:ext cx="1119188" cy="765175"/>
          </a:xfrm>
          <a:prstGeom prst="rect">
            <a:avLst/>
          </a:prstGeom>
          <a:noFill/>
          <a:ln w="9525">
            <a:noFill/>
            <a:miter lim="800000"/>
            <a:headEnd/>
            <a:tailEnd/>
          </a:ln>
        </p:spPr>
      </p:pic>
      <p:pic>
        <p:nvPicPr>
          <p:cNvPr id="34832" name="Picture 6"/>
          <p:cNvPicPr>
            <a:picLocks noChangeAspect="1" noChangeArrowheads="1"/>
          </p:cNvPicPr>
          <p:nvPr/>
        </p:nvPicPr>
        <p:blipFill>
          <a:blip r:embed="rId7" cstate="print"/>
          <a:srcRect/>
          <a:stretch>
            <a:fillRect/>
          </a:stretch>
        </p:blipFill>
        <p:spPr bwMode="auto">
          <a:xfrm>
            <a:off x="7264400" y="2857500"/>
            <a:ext cx="1120775" cy="784225"/>
          </a:xfrm>
          <a:prstGeom prst="rect">
            <a:avLst/>
          </a:prstGeom>
          <a:noFill/>
          <a:ln w="9525">
            <a:noFill/>
            <a:miter lim="800000"/>
            <a:headEnd/>
            <a:tailEnd/>
          </a:ln>
        </p:spPr>
      </p:pic>
      <p:pic>
        <p:nvPicPr>
          <p:cNvPr id="34833" name="Picture 7"/>
          <p:cNvPicPr>
            <a:picLocks noChangeAspect="1" noChangeArrowheads="1"/>
          </p:cNvPicPr>
          <p:nvPr/>
        </p:nvPicPr>
        <p:blipFill>
          <a:blip r:embed="rId8" cstate="print"/>
          <a:srcRect/>
          <a:stretch>
            <a:fillRect/>
          </a:stretch>
        </p:blipFill>
        <p:spPr bwMode="auto">
          <a:xfrm>
            <a:off x="1571625" y="4500563"/>
            <a:ext cx="1120775" cy="91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Three-Dimensional Plotting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0736FBC8-9F03-43D3-96C8-9F32C5414046}" type="slidenum">
              <a:rPr lang="zh-CN" altLang="en-US"/>
              <a:pPr>
                <a:defRPr/>
              </a:pPr>
              <a:t>28</a:t>
            </a:fld>
            <a:endParaRPr lang="zh-CN" altLang="en-US"/>
          </a:p>
        </p:txBody>
      </p:sp>
      <p:sp>
        <p:nvSpPr>
          <p:cNvPr id="35845"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Surface Graphs</a:t>
            </a:r>
            <a:endParaRPr lang="zh-CN" altLang="en-US" sz="2200" b="1">
              <a:latin typeface="Gill Sans MT" pitchFamily="34" charset="0"/>
              <a:ea typeface="华文中宋" pitchFamily="2" charset="-122"/>
            </a:endParaRPr>
          </a:p>
        </p:txBody>
      </p:sp>
      <p:sp>
        <p:nvSpPr>
          <p:cNvPr id="35846" name="TextBox 20"/>
          <p:cNvSpPr txBox="1">
            <a:spLocks noChangeArrowheads="1"/>
          </p:cNvSpPr>
          <p:nvPr/>
        </p:nvSpPr>
        <p:spPr bwMode="auto">
          <a:xfrm>
            <a:off x="7264400" y="2341563"/>
            <a:ext cx="846138"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ezsurfc</a:t>
            </a:r>
            <a:endParaRPr lang="zh-CN" altLang="en-US">
              <a:latin typeface="Gill Sans MT" pitchFamily="34" charset="0"/>
              <a:ea typeface="华文中宋" pitchFamily="2" charset="-122"/>
            </a:endParaRPr>
          </a:p>
        </p:txBody>
      </p:sp>
      <p:sp>
        <p:nvSpPr>
          <p:cNvPr id="35847" name="TextBox 21"/>
          <p:cNvSpPr txBox="1">
            <a:spLocks noChangeArrowheads="1"/>
          </p:cNvSpPr>
          <p:nvPr/>
        </p:nvSpPr>
        <p:spPr bwMode="auto">
          <a:xfrm>
            <a:off x="1571625" y="2355850"/>
            <a:ext cx="536575"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surf</a:t>
            </a:r>
            <a:endParaRPr lang="zh-CN" altLang="en-US">
              <a:latin typeface="Gill Sans MT" pitchFamily="34" charset="0"/>
              <a:ea typeface="华文中宋" pitchFamily="2" charset="-122"/>
            </a:endParaRPr>
          </a:p>
        </p:txBody>
      </p:sp>
      <p:sp>
        <p:nvSpPr>
          <p:cNvPr id="35848" name="TextBox 22"/>
          <p:cNvSpPr txBox="1">
            <a:spLocks noChangeArrowheads="1"/>
          </p:cNvSpPr>
          <p:nvPr/>
        </p:nvSpPr>
        <p:spPr bwMode="auto">
          <a:xfrm>
            <a:off x="2995613" y="2355850"/>
            <a:ext cx="587375"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surfl</a:t>
            </a:r>
            <a:endParaRPr lang="zh-CN" altLang="en-US">
              <a:latin typeface="Gill Sans MT" pitchFamily="34" charset="0"/>
              <a:ea typeface="华文中宋" pitchFamily="2" charset="-122"/>
            </a:endParaRPr>
          </a:p>
        </p:txBody>
      </p:sp>
      <p:sp>
        <p:nvSpPr>
          <p:cNvPr id="35849" name="TextBox 23"/>
          <p:cNvSpPr txBox="1">
            <a:spLocks noChangeArrowheads="1"/>
          </p:cNvSpPr>
          <p:nvPr/>
        </p:nvSpPr>
        <p:spPr bwMode="auto">
          <a:xfrm>
            <a:off x="4418013" y="2341563"/>
            <a:ext cx="638175"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surfc</a:t>
            </a:r>
            <a:endParaRPr lang="zh-CN" altLang="en-US">
              <a:latin typeface="Gill Sans MT" pitchFamily="34" charset="0"/>
              <a:ea typeface="华文中宋" pitchFamily="2" charset="-122"/>
            </a:endParaRPr>
          </a:p>
        </p:txBody>
      </p:sp>
      <p:sp>
        <p:nvSpPr>
          <p:cNvPr id="35850" name="TextBox 24"/>
          <p:cNvSpPr txBox="1">
            <a:spLocks noChangeArrowheads="1"/>
          </p:cNvSpPr>
          <p:nvPr/>
        </p:nvSpPr>
        <p:spPr bwMode="auto">
          <a:xfrm>
            <a:off x="5842000" y="2341563"/>
            <a:ext cx="742950"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ezsurf</a:t>
            </a:r>
            <a:endParaRPr lang="zh-CN" altLang="en-US">
              <a:latin typeface="Gill Sans MT" pitchFamily="34" charset="0"/>
              <a:ea typeface="华文中宋" pitchFamily="2" charset="-122"/>
            </a:endParaRPr>
          </a:p>
        </p:txBody>
      </p:sp>
      <p:pic>
        <p:nvPicPr>
          <p:cNvPr id="35851" name="Picture 2"/>
          <p:cNvPicPr>
            <a:picLocks noChangeAspect="1" noChangeArrowheads="1"/>
          </p:cNvPicPr>
          <p:nvPr/>
        </p:nvPicPr>
        <p:blipFill>
          <a:blip r:embed="rId3" cstate="print"/>
          <a:srcRect/>
          <a:stretch>
            <a:fillRect/>
          </a:stretch>
        </p:blipFill>
        <p:spPr bwMode="auto">
          <a:xfrm>
            <a:off x="1571625" y="2786063"/>
            <a:ext cx="1120775" cy="858837"/>
          </a:xfrm>
          <a:prstGeom prst="rect">
            <a:avLst/>
          </a:prstGeom>
          <a:noFill/>
          <a:ln w="9525">
            <a:noFill/>
            <a:miter lim="800000"/>
            <a:headEnd/>
            <a:tailEnd/>
          </a:ln>
        </p:spPr>
      </p:pic>
      <p:pic>
        <p:nvPicPr>
          <p:cNvPr id="35852" name="Picture 3"/>
          <p:cNvPicPr>
            <a:picLocks noChangeAspect="1" noChangeArrowheads="1"/>
          </p:cNvPicPr>
          <p:nvPr/>
        </p:nvPicPr>
        <p:blipFill>
          <a:blip r:embed="rId4" cstate="print"/>
          <a:srcRect/>
          <a:stretch>
            <a:fillRect/>
          </a:stretch>
        </p:blipFill>
        <p:spPr bwMode="auto">
          <a:xfrm>
            <a:off x="2995613" y="2786063"/>
            <a:ext cx="1119187" cy="858837"/>
          </a:xfrm>
          <a:prstGeom prst="rect">
            <a:avLst/>
          </a:prstGeom>
          <a:noFill/>
          <a:ln w="9525">
            <a:noFill/>
            <a:miter lim="800000"/>
            <a:headEnd/>
            <a:tailEnd/>
          </a:ln>
        </p:spPr>
      </p:pic>
      <p:pic>
        <p:nvPicPr>
          <p:cNvPr id="35853" name="Picture 4"/>
          <p:cNvPicPr>
            <a:picLocks noChangeAspect="1" noChangeArrowheads="1"/>
          </p:cNvPicPr>
          <p:nvPr/>
        </p:nvPicPr>
        <p:blipFill>
          <a:blip r:embed="rId5" cstate="print"/>
          <a:srcRect/>
          <a:stretch>
            <a:fillRect/>
          </a:stretch>
        </p:blipFill>
        <p:spPr bwMode="auto">
          <a:xfrm>
            <a:off x="4418013" y="2786063"/>
            <a:ext cx="1120775" cy="858837"/>
          </a:xfrm>
          <a:prstGeom prst="rect">
            <a:avLst/>
          </a:prstGeom>
          <a:noFill/>
          <a:ln w="9525">
            <a:noFill/>
            <a:miter lim="800000"/>
            <a:headEnd/>
            <a:tailEnd/>
          </a:ln>
        </p:spPr>
      </p:pic>
      <p:pic>
        <p:nvPicPr>
          <p:cNvPr id="35854" name="Picture 5"/>
          <p:cNvPicPr>
            <a:picLocks noChangeAspect="1" noChangeArrowheads="1"/>
          </p:cNvPicPr>
          <p:nvPr/>
        </p:nvPicPr>
        <p:blipFill>
          <a:blip r:embed="rId3" cstate="print"/>
          <a:srcRect/>
          <a:stretch>
            <a:fillRect/>
          </a:stretch>
        </p:blipFill>
        <p:spPr bwMode="auto">
          <a:xfrm>
            <a:off x="5842000" y="2786063"/>
            <a:ext cx="1119188" cy="858837"/>
          </a:xfrm>
          <a:prstGeom prst="rect">
            <a:avLst/>
          </a:prstGeom>
          <a:noFill/>
          <a:ln w="9525">
            <a:noFill/>
            <a:miter lim="800000"/>
            <a:headEnd/>
            <a:tailEnd/>
          </a:ln>
        </p:spPr>
      </p:pic>
      <p:pic>
        <p:nvPicPr>
          <p:cNvPr id="35855" name="Picture 6"/>
          <p:cNvPicPr>
            <a:picLocks noChangeAspect="1" noChangeArrowheads="1"/>
          </p:cNvPicPr>
          <p:nvPr/>
        </p:nvPicPr>
        <p:blipFill>
          <a:blip r:embed="rId5" cstate="print"/>
          <a:srcRect/>
          <a:stretch>
            <a:fillRect/>
          </a:stretch>
        </p:blipFill>
        <p:spPr bwMode="auto">
          <a:xfrm>
            <a:off x="7264400" y="2786063"/>
            <a:ext cx="1120775" cy="8588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Three-Dimensional Plotting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AC6446D7-15BC-4FC5-BCED-4EFB3BFAC634}" type="slidenum">
              <a:rPr lang="zh-CN" altLang="en-US"/>
              <a:pPr>
                <a:defRPr/>
              </a:pPr>
              <a:t>29</a:t>
            </a:fld>
            <a:endParaRPr lang="zh-CN" altLang="en-US"/>
          </a:p>
        </p:txBody>
      </p:sp>
      <p:sp>
        <p:nvSpPr>
          <p:cNvPr id="36869"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Direction Graphs</a:t>
            </a:r>
            <a:endParaRPr lang="zh-CN" altLang="en-US" sz="2200" b="1">
              <a:latin typeface="Gill Sans MT" pitchFamily="34" charset="0"/>
              <a:ea typeface="华文中宋" pitchFamily="2" charset="-122"/>
            </a:endParaRPr>
          </a:p>
        </p:txBody>
      </p:sp>
      <p:sp>
        <p:nvSpPr>
          <p:cNvPr id="36870" name="TextBox 21"/>
          <p:cNvSpPr txBox="1">
            <a:spLocks noChangeArrowheads="1"/>
          </p:cNvSpPr>
          <p:nvPr/>
        </p:nvSpPr>
        <p:spPr bwMode="auto">
          <a:xfrm>
            <a:off x="1571625" y="2228850"/>
            <a:ext cx="881063"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quiver3</a:t>
            </a:r>
            <a:endParaRPr lang="zh-CN" altLang="en-US">
              <a:latin typeface="Gill Sans MT" pitchFamily="34" charset="0"/>
              <a:ea typeface="华文中宋" pitchFamily="2" charset="-122"/>
            </a:endParaRPr>
          </a:p>
        </p:txBody>
      </p:sp>
      <p:sp>
        <p:nvSpPr>
          <p:cNvPr id="36871" name="TextBox 22"/>
          <p:cNvSpPr txBox="1">
            <a:spLocks noChangeArrowheads="1"/>
          </p:cNvSpPr>
          <p:nvPr/>
        </p:nvSpPr>
        <p:spPr bwMode="auto">
          <a:xfrm>
            <a:off x="2995613" y="2228850"/>
            <a:ext cx="892175"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comet3</a:t>
            </a:r>
            <a:endParaRPr lang="zh-CN" altLang="en-US">
              <a:latin typeface="Gill Sans MT" pitchFamily="34" charset="0"/>
              <a:ea typeface="华文中宋" pitchFamily="2" charset="-122"/>
            </a:endParaRPr>
          </a:p>
        </p:txBody>
      </p:sp>
      <p:sp>
        <p:nvSpPr>
          <p:cNvPr id="36872" name="TextBox 23"/>
          <p:cNvSpPr txBox="1">
            <a:spLocks noChangeArrowheads="1"/>
          </p:cNvSpPr>
          <p:nvPr/>
        </p:nvSpPr>
        <p:spPr bwMode="auto">
          <a:xfrm>
            <a:off x="4418013" y="2214563"/>
            <a:ext cx="1225550" cy="369887"/>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streamslice</a:t>
            </a:r>
            <a:endParaRPr lang="zh-CN" altLang="en-US">
              <a:latin typeface="Gill Sans MT" pitchFamily="34" charset="0"/>
              <a:ea typeface="华文中宋" pitchFamily="2" charset="-122"/>
            </a:endParaRPr>
          </a:p>
        </p:txBody>
      </p:sp>
      <p:pic>
        <p:nvPicPr>
          <p:cNvPr id="36873" name="Picture 2"/>
          <p:cNvPicPr>
            <a:picLocks noChangeAspect="1" noChangeArrowheads="1"/>
          </p:cNvPicPr>
          <p:nvPr/>
        </p:nvPicPr>
        <p:blipFill>
          <a:blip r:embed="rId3" cstate="print"/>
          <a:srcRect/>
          <a:stretch>
            <a:fillRect/>
          </a:stretch>
        </p:blipFill>
        <p:spPr bwMode="auto">
          <a:xfrm>
            <a:off x="1571625" y="2659063"/>
            <a:ext cx="1120775" cy="858837"/>
          </a:xfrm>
          <a:prstGeom prst="rect">
            <a:avLst/>
          </a:prstGeom>
          <a:noFill/>
          <a:ln w="9525">
            <a:noFill/>
            <a:miter lim="800000"/>
            <a:headEnd/>
            <a:tailEnd/>
          </a:ln>
        </p:spPr>
      </p:pic>
      <p:pic>
        <p:nvPicPr>
          <p:cNvPr id="36874" name="Picture 3"/>
          <p:cNvPicPr>
            <a:picLocks noChangeAspect="1" noChangeArrowheads="1"/>
          </p:cNvPicPr>
          <p:nvPr/>
        </p:nvPicPr>
        <p:blipFill>
          <a:blip r:embed="rId4" cstate="print"/>
          <a:srcRect/>
          <a:stretch>
            <a:fillRect/>
          </a:stretch>
        </p:blipFill>
        <p:spPr bwMode="auto">
          <a:xfrm>
            <a:off x="2995613" y="2659063"/>
            <a:ext cx="1119187" cy="728662"/>
          </a:xfrm>
          <a:prstGeom prst="rect">
            <a:avLst/>
          </a:prstGeom>
          <a:noFill/>
          <a:ln w="9525">
            <a:noFill/>
            <a:miter lim="800000"/>
            <a:headEnd/>
            <a:tailEnd/>
          </a:ln>
        </p:spPr>
      </p:pic>
      <p:pic>
        <p:nvPicPr>
          <p:cNvPr id="36875" name="Picture 4"/>
          <p:cNvPicPr>
            <a:picLocks noChangeAspect="1" noChangeArrowheads="1"/>
          </p:cNvPicPr>
          <p:nvPr/>
        </p:nvPicPr>
        <p:blipFill>
          <a:blip r:embed="rId5" cstate="print"/>
          <a:srcRect/>
          <a:stretch>
            <a:fillRect/>
          </a:stretch>
        </p:blipFill>
        <p:spPr bwMode="auto">
          <a:xfrm>
            <a:off x="4418013" y="2659063"/>
            <a:ext cx="1120775" cy="858837"/>
          </a:xfrm>
          <a:prstGeom prst="rect">
            <a:avLst/>
          </a:prstGeom>
          <a:noFill/>
          <a:ln w="9525">
            <a:noFill/>
            <a:miter lim="800000"/>
            <a:headEnd/>
            <a:tailEnd/>
          </a:ln>
        </p:spPr>
      </p:pic>
      <p:sp>
        <p:nvSpPr>
          <p:cNvPr id="36876" name="TextBox 18"/>
          <p:cNvSpPr txBox="1">
            <a:spLocks noChangeArrowheads="1"/>
          </p:cNvSpPr>
          <p:nvPr/>
        </p:nvSpPr>
        <p:spPr bwMode="auto">
          <a:xfrm>
            <a:off x="1500188" y="3822700"/>
            <a:ext cx="7215187" cy="430213"/>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Volumetric Graphs</a:t>
            </a:r>
            <a:endParaRPr lang="zh-CN" altLang="en-US" sz="2200" b="1">
              <a:latin typeface="Gill Sans MT" pitchFamily="34" charset="0"/>
              <a:ea typeface="华文中宋" pitchFamily="2" charset="-122"/>
            </a:endParaRPr>
          </a:p>
        </p:txBody>
      </p:sp>
      <p:sp>
        <p:nvSpPr>
          <p:cNvPr id="36877" name="TextBox 19"/>
          <p:cNvSpPr txBox="1">
            <a:spLocks noChangeArrowheads="1"/>
          </p:cNvSpPr>
          <p:nvPr/>
        </p:nvSpPr>
        <p:spPr bwMode="auto">
          <a:xfrm>
            <a:off x="7264400" y="4445000"/>
            <a:ext cx="1179513"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streantube</a:t>
            </a:r>
            <a:endParaRPr lang="zh-CN" altLang="en-US">
              <a:latin typeface="Gill Sans MT" pitchFamily="34" charset="0"/>
              <a:ea typeface="华文中宋" pitchFamily="2" charset="-122"/>
            </a:endParaRPr>
          </a:p>
        </p:txBody>
      </p:sp>
      <p:sp>
        <p:nvSpPr>
          <p:cNvPr id="36878" name="TextBox 25"/>
          <p:cNvSpPr txBox="1">
            <a:spLocks noChangeArrowheads="1"/>
          </p:cNvSpPr>
          <p:nvPr/>
        </p:nvSpPr>
        <p:spPr bwMode="auto">
          <a:xfrm>
            <a:off x="1571625" y="4460875"/>
            <a:ext cx="942975"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scatter3</a:t>
            </a:r>
            <a:endParaRPr lang="zh-CN" altLang="en-US">
              <a:latin typeface="Gill Sans MT" pitchFamily="34" charset="0"/>
              <a:ea typeface="华文中宋" pitchFamily="2" charset="-122"/>
            </a:endParaRPr>
          </a:p>
        </p:txBody>
      </p:sp>
      <p:sp>
        <p:nvSpPr>
          <p:cNvPr id="36879" name="TextBox 26"/>
          <p:cNvSpPr txBox="1">
            <a:spLocks noChangeArrowheads="1"/>
          </p:cNvSpPr>
          <p:nvPr/>
        </p:nvSpPr>
        <p:spPr bwMode="auto">
          <a:xfrm>
            <a:off x="2995613" y="4460875"/>
            <a:ext cx="1008062" cy="368300"/>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coneplot</a:t>
            </a:r>
            <a:endParaRPr lang="zh-CN" altLang="en-US">
              <a:latin typeface="Gill Sans MT" pitchFamily="34" charset="0"/>
              <a:ea typeface="华文中宋" pitchFamily="2" charset="-122"/>
            </a:endParaRPr>
          </a:p>
        </p:txBody>
      </p:sp>
      <p:sp>
        <p:nvSpPr>
          <p:cNvPr id="36880" name="TextBox 27"/>
          <p:cNvSpPr txBox="1">
            <a:spLocks noChangeArrowheads="1"/>
          </p:cNvSpPr>
          <p:nvPr/>
        </p:nvSpPr>
        <p:spPr bwMode="auto">
          <a:xfrm>
            <a:off x="4418013" y="4445000"/>
            <a:ext cx="1150937"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streamline</a:t>
            </a:r>
            <a:endParaRPr lang="zh-CN" altLang="en-US">
              <a:latin typeface="Gill Sans MT" pitchFamily="34" charset="0"/>
              <a:ea typeface="华文中宋" pitchFamily="2" charset="-122"/>
            </a:endParaRPr>
          </a:p>
        </p:txBody>
      </p:sp>
      <p:sp>
        <p:nvSpPr>
          <p:cNvPr id="36881" name="TextBox 28"/>
          <p:cNvSpPr txBox="1">
            <a:spLocks noChangeArrowheads="1"/>
          </p:cNvSpPr>
          <p:nvPr/>
        </p:nvSpPr>
        <p:spPr bwMode="auto">
          <a:xfrm>
            <a:off x="5842000" y="4445000"/>
            <a:ext cx="1438275" cy="369888"/>
          </a:xfrm>
          <a:prstGeom prst="rect">
            <a:avLst/>
          </a:prstGeom>
          <a:noFill/>
          <a:ln w="9525">
            <a:noFill/>
            <a:miter lim="800000"/>
            <a:headEnd/>
            <a:tailEnd/>
          </a:ln>
        </p:spPr>
        <p:txBody>
          <a:bodyPr wrap="none">
            <a:spAutoFit/>
          </a:bodyPr>
          <a:lstStyle/>
          <a:p>
            <a:r>
              <a:rPr lang="en-US" altLang="zh-CN">
                <a:latin typeface="Gill Sans MT" pitchFamily="34" charset="0"/>
                <a:ea typeface="华文中宋" pitchFamily="2" charset="-122"/>
              </a:rPr>
              <a:t>streamribbon</a:t>
            </a:r>
            <a:endParaRPr lang="zh-CN" altLang="en-US">
              <a:latin typeface="Gill Sans MT" pitchFamily="34" charset="0"/>
              <a:ea typeface="华文中宋" pitchFamily="2" charset="-122"/>
            </a:endParaRPr>
          </a:p>
        </p:txBody>
      </p:sp>
      <p:pic>
        <p:nvPicPr>
          <p:cNvPr id="36882" name="Picture 5"/>
          <p:cNvPicPr>
            <a:picLocks noChangeAspect="1" noChangeArrowheads="1"/>
          </p:cNvPicPr>
          <p:nvPr/>
        </p:nvPicPr>
        <p:blipFill>
          <a:blip r:embed="rId6" cstate="print"/>
          <a:srcRect/>
          <a:stretch>
            <a:fillRect/>
          </a:stretch>
        </p:blipFill>
        <p:spPr bwMode="auto">
          <a:xfrm>
            <a:off x="1571625" y="4927600"/>
            <a:ext cx="1120775" cy="858838"/>
          </a:xfrm>
          <a:prstGeom prst="rect">
            <a:avLst/>
          </a:prstGeom>
          <a:noFill/>
          <a:ln w="9525">
            <a:noFill/>
            <a:miter lim="800000"/>
            <a:headEnd/>
            <a:tailEnd/>
          </a:ln>
        </p:spPr>
      </p:pic>
      <p:pic>
        <p:nvPicPr>
          <p:cNvPr id="36883" name="Picture 6"/>
          <p:cNvPicPr>
            <a:picLocks noChangeAspect="1" noChangeArrowheads="1"/>
          </p:cNvPicPr>
          <p:nvPr/>
        </p:nvPicPr>
        <p:blipFill>
          <a:blip r:embed="rId7" cstate="print"/>
          <a:srcRect/>
          <a:stretch>
            <a:fillRect/>
          </a:stretch>
        </p:blipFill>
        <p:spPr bwMode="auto">
          <a:xfrm>
            <a:off x="2995613" y="4927600"/>
            <a:ext cx="1119187" cy="858838"/>
          </a:xfrm>
          <a:prstGeom prst="rect">
            <a:avLst/>
          </a:prstGeom>
          <a:noFill/>
          <a:ln w="9525">
            <a:noFill/>
            <a:miter lim="800000"/>
            <a:headEnd/>
            <a:tailEnd/>
          </a:ln>
        </p:spPr>
      </p:pic>
      <p:pic>
        <p:nvPicPr>
          <p:cNvPr id="36884" name="Picture 7"/>
          <p:cNvPicPr>
            <a:picLocks noChangeAspect="1" noChangeArrowheads="1"/>
          </p:cNvPicPr>
          <p:nvPr/>
        </p:nvPicPr>
        <p:blipFill>
          <a:blip r:embed="rId8" cstate="print"/>
          <a:srcRect/>
          <a:stretch>
            <a:fillRect/>
          </a:stretch>
        </p:blipFill>
        <p:spPr bwMode="auto">
          <a:xfrm>
            <a:off x="4418013" y="4927600"/>
            <a:ext cx="1120775" cy="858838"/>
          </a:xfrm>
          <a:prstGeom prst="rect">
            <a:avLst/>
          </a:prstGeom>
          <a:noFill/>
          <a:ln w="9525">
            <a:noFill/>
            <a:miter lim="800000"/>
            <a:headEnd/>
            <a:tailEnd/>
          </a:ln>
        </p:spPr>
      </p:pic>
      <p:pic>
        <p:nvPicPr>
          <p:cNvPr id="36885" name="Picture 8"/>
          <p:cNvPicPr>
            <a:picLocks noChangeAspect="1" noChangeArrowheads="1"/>
          </p:cNvPicPr>
          <p:nvPr/>
        </p:nvPicPr>
        <p:blipFill>
          <a:blip r:embed="rId9" cstate="print"/>
          <a:srcRect/>
          <a:stretch>
            <a:fillRect/>
          </a:stretch>
        </p:blipFill>
        <p:spPr bwMode="auto">
          <a:xfrm>
            <a:off x="5842000" y="4927600"/>
            <a:ext cx="1119188" cy="858838"/>
          </a:xfrm>
          <a:prstGeom prst="rect">
            <a:avLst/>
          </a:prstGeom>
          <a:noFill/>
          <a:ln w="9525">
            <a:noFill/>
            <a:miter lim="800000"/>
            <a:headEnd/>
            <a:tailEnd/>
          </a:ln>
        </p:spPr>
      </p:pic>
      <p:pic>
        <p:nvPicPr>
          <p:cNvPr id="36886" name="Picture 9"/>
          <p:cNvPicPr>
            <a:picLocks noChangeAspect="1" noChangeArrowheads="1"/>
          </p:cNvPicPr>
          <p:nvPr/>
        </p:nvPicPr>
        <p:blipFill>
          <a:blip r:embed="rId10" cstate="print"/>
          <a:srcRect/>
          <a:stretch>
            <a:fillRect/>
          </a:stretch>
        </p:blipFill>
        <p:spPr bwMode="auto">
          <a:xfrm>
            <a:off x="7264400" y="4927600"/>
            <a:ext cx="1120775" cy="8588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OVERVIEW OF plotting</a:t>
            </a:r>
            <a:endParaRPr lang="zh-CN" altLang="en-US" dirty="0">
              <a:solidFill>
                <a:schemeClr val="tx2">
                  <a:satMod val="130000"/>
                </a:schemeClr>
              </a:solidFill>
            </a:endParaRPr>
          </a:p>
        </p:txBody>
      </p:sp>
      <p:sp>
        <p:nvSpPr>
          <p:cNvPr id="5" name="文本占位符 4"/>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6" name="灯片编号占位符 5"/>
          <p:cNvSpPr>
            <a:spLocks noGrp="1"/>
          </p:cNvSpPr>
          <p:nvPr>
            <p:ph type="sldNum" sz="quarter" idx="12"/>
          </p:nvPr>
        </p:nvSpPr>
        <p:spPr/>
        <p:txBody>
          <a:bodyPr/>
          <a:lstStyle/>
          <a:p>
            <a:pPr>
              <a:defRPr/>
            </a:pPr>
            <a:fld id="{DCBED559-1EAC-4217-A3D3-467E459EAFBD}" type="slidenum">
              <a:rPr lang="zh-CN" altLang="en-US"/>
              <a:pPr>
                <a:defRPr/>
              </a:pPr>
              <a:t>3</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Choosing a Plot Type with the Plot Catalog</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5053888C-00FD-4AE0-B0FC-00D2702C8F1B}" type="slidenum">
              <a:rPr lang="zh-CN" altLang="en-US"/>
              <a:pPr>
                <a:defRPr/>
              </a:pPr>
              <a:t>30</a:t>
            </a:fld>
            <a:endParaRPr lang="zh-CN" altLang="en-US"/>
          </a:p>
        </p:txBody>
      </p:sp>
      <p:sp>
        <p:nvSpPr>
          <p:cNvPr id="37893" name="TextBox 4"/>
          <p:cNvSpPr txBox="1">
            <a:spLocks noChangeArrowheads="1"/>
          </p:cNvSpPr>
          <p:nvPr/>
        </p:nvSpPr>
        <p:spPr bwMode="auto">
          <a:xfrm>
            <a:off x="1500188" y="1717675"/>
            <a:ext cx="7215187" cy="4156075"/>
          </a:xfrm>
          <a:prstGeom prst="rect">
            <a:avLst/>
          </a:prstGeom>
          <a:noFill/>
          <a:ln w="9525">
            <a:noFill/>
            <a:miter lim="800000"/>
            <a:headEnd/>
            <a:tailEnd/>
          </a:ln>
        </p:spPr>
        <p:txBody>
          <a:bodyPr>
            <a:spAutoFit/>
          </a:bodyPr>
          <a:lstStyle/>
          <a:p>
            <a:r>
              <a:rPr lang="en-US" altLang="zh-CN" sz="2200" dirty="0">
                <a:latin typeface="Gill Sans MT" pitchFamily="34" charset="0"/>
                <a:ea typeface="华文中宋" pitchFamily="2" charset="-122"/>
              </a:rPr>
              <a:t>Most of the plotting functions shown in the previous are accessible through the </a:t>
            </a:r>
            <a:r>
              <a:rPr lang="en-US" altLang="zh-CN" sz="2200" dirty="0">
                <a:solidFill>
                  <a:srgbClr val="FF0000"/>
                </a:solidFill>
                <a:latin typeface="Gill Sans MT" pitchFamily="34" charset="0"/>
                <a:ea typeface="华文中宋" pitchFamily="2" charset="-122"/>
              </a:rPr>
              <a:t>Figure Palette</a:t>
            </a:r>
            <a:r>
              <a:rPr lang="en-US" altLang="zh-CN" sz="2200" dirty="0">
                <a:latin typeface="Gill Sans MT" pitchFamily="34" charset="0"/>
                <a:ea typeface="华文中宋" pitchFamily="2" charset="-122"/>
              </a:rPr>
              <a:t>, one of the Plot Tools you can access via the figure window </a:t>
            </a:r>
            <a:r>
              <a:rPr lang="en-US" altLang="zh-CN" sz="2200" dirty="0">
                <a:solidFill>
                  <a:srgbClr val="FF0000"/>
                </a:solidFill>
                <a:latin typeface="Gill Sans MT" pitchFamily="34" charset="0"/>
                <a:ea typeface="华文中宋" pitchFamily="2" charset="-122"/>
              </a:rPr>
              <a:t>View menu</a:t>
            </a:r>
            <a:r>
              <a:rPr lang="en-US" altLang="zh-CN" sz="2200" dirty="0">
                <a:latin typeface="Gill Sans MT" pitchFamily="34" charset="0"/>
                <a:ea typeface="华文中宋" pitchFamily="2" charset="-122"/>
              </a:rPr>
              <a:t>. When the You can select one, two or more variables listed within it, you can generate a plot of any appropriate type by right-clicking and selecting a plot type from the </a:t>
            </a:r>
            <a:r>
              <a:rPr lang="en-US" altLang="zh-CN" sz="2200" dirty="0">
                <a:solidFill>
                  <a:srgbClr val="FF0000"/>
                </a:solidFill>
                <a:latin typeface="Gill Sans MT" pitchFamily="34" charset="0"/>
                <a:ea typeface="华文中宋" pitchFamily="2" charset="-122"/>
              </a:rPr>
              <a:t>context menu</a:t>
            </a:r>
            <a:r>
              <a:rPr lang="en-US" altLang="zh-CN" sz="2200" dirty="0">
                <a:latin typeface="Gill Sans MT" pitchFamily="34" charset="0"/>
                <a:ea typeface="华文中宋" pitchFamily="2" charset="-122"/>
              </a:rPr>
              <a:t> that appears. The lowest item on that menu is </a:t>
            </a:r>
            <a:r>
              <a:rPr lang="en-US" altLang="zh-CN" sz="2200" dirty="0">
                <a:solidFill>
                  <a:srgbClr val="FF0000"/>
                </a:solidFill>
                <a:latin typeface="Gill Sans MT" pitchFamily="34" charset="0"/>
                <a:ea typeface="华文中宋" pitchFamily="2" charset="-122"/>
              </a:rPr>
              <a:t>More Plots</a:t>
            </a:r>
            <a:r>
              <a:rPr lang="en-US" altLang="zh-CN" sz="2200" dirty="0">
                <a:latin typeface="Gill Sans MT" pitchFamily="34" charset="0"/>
                <a:ea typeface="华文中宋" pitchFamily="2" charset="-122"/>
              </a:rPr>
              <a:t>. When you</a:t>
            </a:r>
          </a:p>
          <a:p>
            <a:r>
              <a:rPr lang="en-US" altLang="zh-CN" sz="2200" dirty="0">
                <a:latin typeface="Gill Sans MT" pitchFamily="34" charset="0"/>
                <a:ea typeface="华文中宋" pitchFamily="2" charset="-122"/>
              </a:rPr>
              <a:t>select </a:t>
            </a:r>
            <a:r>
              <a:rPr lang="en-US" altLang="zh-CN" sz="2200" dirty="0">
                <a:solidFill>
                  <a:srgbClr val="FF0000"/>
                </a:solidFill>
                <a:latin typeface="Gill Sans MT" pitchFamily="34" charset="0"/>
                <a:ea typeface="华文中宋" pitchFamily="2" charset="-122"/>
              </a:rPr>
              <a:t>More</a:t>
            </a:r>
            <a:r>
              <a:rPr lang="en-US" altLang="zh-CN" sz="2200" dirty="0">
                <a:latin typeface="Gill Sans MT" pitchFamily="34" charset="0"/>
                <a:ea typeface="华文中宋" pitchFamily="2" charset="-122"/>
              </a:rPr>
              <a:t> </a:t>
            </a:r>
            <a:r>
              <a:rPr lang="en-US" altLang="zh-CN" sz="2200" dirty="0">
                <a:solidFill>
                  <a:srgbClr val="FF0000"/>
                </a:solidFill>
                <a:latin typeface="Gill Sans MT" pitchFamily="34" charset="0"/>
                <a:ea typeface="华文中宋" pitchFamily="2" charset="-122"/>
              </a:rPr>
              <a:t>Plots</a:t>
            </a:r>
            <a:r>
              <a:rPr lang="en-US" altLang="zh-CN" sz="2200" dirty="0">
                <a:latin typeface="Gill Sans MT" pitchFamily="34" charset="0"/>
                <a:ea typeface="华文中宋" pitchFamily="2" charset="-122"/>
              </a:rPr>
              <a:t>, the Plot Catalog opens for you to browse through all plot types and generate one of them, either to display the variables you selected in the </a:t>
            </a:r>
            <a:r>
              <a:rPr lang="en-US" altLang="zh-CN" sz="2200" dirty="0">
                <a:solidFill>
                  <a:srgbClr val="FF0000"/>
                </a:solidFill>
                <a:latin typeface="Gill Sans MT" pitchFamily="34" charset="0"/>
                <a:ea typeface="华文中宋" pitchFamily="2" charset="-122"/>
              </a:rPr>
              <a:t>Figure</a:t>
            </a:r>
            <a:r>
              <a:rPr lang="en-US" altLang="zh-CN" sz="2200" dirty="0">
                <a:latin typeface="Gill Sans MT" pitchFamily="34" charset="0"/>
                <a:ea typeface="华文中宋" pitchFamily="2" charset="-122"/>
              </a:rPr>
              <a:t> </a:t>
            </a:r>
            <a:r>
              <a:rPr lang="en-US" altLang="zh-CN" sz="2200" dirty="0">
                <a:solidFill>
                  <a:srgbClr val="FF0000"/>
                </a:solidFill>
                <a:latin typeface="Gill Sans MT" pitchFamily="34" charset="0"/>
                <a:ea typeface="华文中宋" pitchFamily="2" charset="-122"/>
              </a:rPr>
              <a:t>Palette</a:t>
            </a:r>
            <a:r>
              <a:rPr lang="en-US" altLang="zh-CN" sz="2200" dirty="0">
                <a:latin typeface="Gill Sans MT" pitchFamily="34" charset="0"/>
                <a:ea typeface="华文中宋" pitchFamily="2" charset="-122"/>
              </a:rPr>
              <a:t> or a MATLAB expression you can specify in the </a:t>
            </a:r>
            <a:r>
              <a:rPr lang="en-US" altLang="zh-CN" sz="2200" dirty="0">
                <a:solidFill>
                  <a:srgbClr val="FF0000"/>
                </a:solidFill>
                <a:latin typeface="Gill Sans MT" pitchFamily="34" charset="0"/>
                <a:ea typeface="华文中宋" pitchFamily="2" charset="-122"/>
              </a:rPr>
              <a:t>Plot Catalog</a:t>
            </a:r>
            <a:r>
              <a:rPr lang="en-US" altLang="zh-CN" sz="2200" dirty="0">
                <a:latin typeface="Gill Sans MT" pitchFamily="34" charset="0"/>
                <a:ea typeface="华文中宋" pitchFamily="2" charset="-122"/>
              </a:rPr>
              <a:t> window.</a:t>
            </a:r>
            <a:endParaRPr lang="zh-CN" altLang="en-US" sz="2200" dirty="0">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Interactive Plotting</a:t>
            </a:r>
            <a:endParaRPr lang="zh-CN" altLang="en-US" dirty="0">
              <a:solidFill>
                <a:schemeClr val="tx2">
                  <a:satMod val="130000"/>
                </a:schemeClr>
              </a:solidFill>
            </a:endParaRPr>
          </a:p>
        </p:txBody>
      </p:sp>
      <p:sp>
        <p:nvSpPr>
          <p:cNvPr id="6" name="文本占位符 5"/>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r>
              <a:rPr lang="en-US" altLang="zh-CN" dirty="0" smtClean="0"/>
              <a:t>Plotting Tools —</a:t>
            </a:r>
            <a:endParaRPr lang="zh-CN" altLang="en-US" dirty="0"/>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B02DAE76-28BC-4E1B-B3B1-FD7322F3DEFF}" type="slidenum">
              <a:rPr lang="zh-CN" altLang="en-US"/>
              <a:pPr>
                <a:defRPr/>
              </a:pPr>
              <a:t>31</a:t>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39939" name="内容占位符 7"/>
          <p:cNvSpPr>
            <a:spLocks noGrp="1"/>
          </p:cNvSpPr>
          <p:nvPr>
            <p:ph idx="1"/>
          </p:nvPr>
        </p:nvSpPr>
        <p:spPr/>
        <p:txBody>
          <a:bodyPr/>
          <a:lstStyle/>
          <a:p>
            <a:pPr eaLnBrk="1" hangingPunct="1"/>
            <a:r>
              <a:rPr lang="en-US" altLang="zh-CN" smtClean="0"/>
              <a:t>What Are Plotting Tools?</a:t>
            </a:r>
          </a:p>
          <a:p>
            <a:pPr eaLnBrk="1" hangingPunct="1"/>
            <a:r>
              <a:rPr lang="en-US" altLang="zh-CN" smtClean="0"/>
              <a:t>Plotting Tools Interface Overview</a:t>
            </a:r>
          </a:p>
          <a:p>
            <a:pPr eaLnBrk="1" hangingPunct="1"/>
            <a:r>
              <a:rPr lang="en-US" altLang="zh-CN" smtClean="0"/>
              <a:t>The Plot Browser</a:t>
            </a:r>
          </a:p>
          <a:p>
            <a:pPr eaLnBrk="1" hangingPunct="1"/>
            <a:r>
              <a:rPr lang="en-US" altLang="zh-CN" smtClean="0"/>
              <a:t>The Property Editor</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76429299-EE50-4653-97A6-FB658BB56859}" type="slidenum">
              <a:rPr lang="zh-CN" altLang="en-US"/>
              <a:pPr>
                <a:defRPr/>
              </a:pPr>
              <a:t>32</a:t>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What Are Plotting Tools?</a:t>
            </a:r>
            <a:endParaRPr lang="zh-CN" altLang="en-US" dirty="0">
              <a:solidFill>
                <a:schemeClr val="tx2">
                  <a:satMod val="130000"/>
                </a:schemeClr>
              </a:solidFill>
            </a:endParaRPr>
          </a:p>
        </p:txBody>
      </p:sp>
      <p:sp>
        <p:nvSpPr>
          <p:cNvPr id="40963" name="内容占位符 2"/>
          <p:cNvSpPr>
            <a:spLocks noGrp="1"/>
          </p:cNvSpPr>
          <p:nvPr>
            <p:ph idx="1"/>
          </p:nvPr>
        </p:nvSpPr>
        <p:spPr>
          <a:xfrm>
            <a:off x="1435100" y="2571750"/>
            <a:ext cx="7499350" cy="3676650"/>
          </a:xfrm>
        </p:spPr>
        <p:txBody>
          <a:bodyPr/>
          <a:lstStyle/>
          <a:p>
            <a:pPr eaLnBrk="1" hangingPunct="1"/>
            <a:r>
              <a:rPr lang="en-US" altLang="zh-CN" sz="2200" smtClean="0"/>
              <a:t>Create various type of graphs</a:t>
            </a:r>
          </a:p>
          <a:p>
            <a:pPr eaLnBrk="1" hangingPunct="1"/>
            <a:r>
              <a:rPr lang="en-US" altLang="zh-CN" sz="2200" smtClean="0"/>
              <a:t>Select variables to plot directly from a workspace browser</a:t>
            </a:r>
          </a:p>
          <a:p>
            <a:pPr eaLnBrk="1" hangingPunct="1"/>
            <a:r>
              <a:rPr lang="en-US" altLang="zh-CN" sz="2200" smtClean="0"/>
              <a:t>Easily create and manipulate subplots in the figure</a:t>
            </a:r>
          </a:p>
          <a:p>
            <a:pPr eaLnBrk="1" hangingPunct="1"/>
            <a:r>
              <a:rPr lang="en-US" altLang="zh-CN" sz="2200" smtClean="0"/>
              <a:t>Add annotations such as arrows, lines, and text</a:t>
            </a:r>
          </a:p>
          <a:p>
            <a:pPr eaLnBrk="1" hangingPunct="1"/>
            <a:r>
              <a:rPr lang="en-US" altLang="zh-CN" sz="2200" smtClean="0"/>
              <a:t>Set properties on graphics objects</a:t>
            </a:r>
            <a:endParaRPr lang="zh-CN" altLang="en-US" sz="2200"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CBA38E3F-743E-4974-A45E-36B1F35DC5EF}" type="slidenum">
              <a:rPr lang="zh-CN" altLang="en-US"/>
              <a:pPr>
                <a:defRPr/>
              </a:pPr>
              <a:t>33</a:t>
            </a:fld>
            <a:endParaRPr lang="zh-CN" altLang="en-US"/>
          </a:p>
        </p:txBody>
      </p:sp>
      <p:sp>
        <p:nvSpPr>
          <p:cNvPr id="40966" name="TextBox 5"/>
          <p:cNvSpPr txBox="1">
            <a:spLocks noChangeArrowheads="1"/>
          </p:cNvSpPr>
          <p:nvPr/>
        </p:nvSpPr>
        <p:spPr bwMode="auto">
          <a:xfrm>
            <a:off x="1500188" y="171767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modular, interactive plotting environment called plotting tools enables you to</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What Are Plotting Tools?</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E5876555-46EA-4B4D-A621-8D069B90107C}" type="slidenum">
              <a:rPr lang="zh-CN" altLang="en-US"/>
              <a:pPr>
                <a:defRPr/>
              </a:pPr>
              <a:t>34</a:t>
            </a:fld>
            <a:endParaRPr lang="zh-CN" altLang="en-US"/>
          </a:p>
        </p:txBody>
      </p:sp>
      <p:sp>
        <p:nvSpPr>
          <p:cNvPr id="41989" name="TextBox 6"/>
          <p:cNvSpPr txBox="1">
            <a:spLocks noChangeArrowheads="1"/>
          </p:cNvSpPr>
          <p:nvPr/>
        </p:nvSpPr>
        <p:spPr bwMode="auto">
          <a:xfrm>
            <a:off x="1500188" y="4373563"/>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can display the three basic plotting tools from the </a:t>
            </a:r>
            <a:r>
              <a:rPr lang="en-US" altLang="zh-CN" sz="2200">
                <a:solidFill>
                  <a:srgbClr val="FF0000"/>
                </a:solidFill>
                <a:latin typeface="Gill Sans MT" pitchFamily="34" charset="0"/>
                <a:ea typeface="华文中宋" pitchFamily="2" charset="-122"/>
              </a:rPr>
              <a:t>View</a:t>
            </a:r>
            <a:r>
              <a:rPr lang="en-US" altLang="zh-CN" sz="2200">
                <a:latin typeface="Gill Sans MT" pitchFamily="34" charset="0"/>
                <a:ea typeface="华文中宋" pitchFamily="2" charset="-122"/>
              </a:rPr>
              <a:t> menu by selecting </a:t>
            </a:r>
            <a:r>
              <a:rPr lang="en-US" altLang="zh-CN" sz="2200">
                <a:solidFill>
                  <a:srgbClr val="FF0000"/>
                </a:solidFill>
                <a:latin typeface="Gill Sans MT" pitchFamily="34" charset="0"/>
                <a:ea typeface="华文中宋" pitchFamily="2" charset="-122"/>
              </a:rPr>
              <a:t>Figure Palette</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Plot Browser</a:t>
            </a:r>
            <a:r>
              <a:rPr lang="en-US" altLang="zh-CN" sz="2200">
                <a:latin typeface="Gill Sans MT" pitchFamily="34" charset="0"/>
                <a:ea typeface="华文中宋" pitchFamily="2" charset="-122"/>
              </a:rPr>
              <a:t>, or </a:t>
            </a:r>
            <a:r>
              <a:rPr lang="en-US" altLang="zh-CN" sz="2200">
                <a:solidFill>
                  <a:srgbClr val="FF0000"/>
                </a:solidFill>
                <a:latin typeface="Gill Sans MT" pitchFamily="34" charset="0"/>
                <a:ea typeface="华文中宋" pitchFamily="2" charset="-122"/>
              </a:rPr>
              <a:t>Property Editor</a:t>
            </a:r>
            <a:r>
              <a:rPr lang="en-US" altLang="zh-CN" sz="2200">
                <a:latin typeface="Gill Sans MT" pitchFamily="34" charset="0"/>
                <a:ea typeface="华文中宋" pitchFamily="2" charset="-122"/>
              </a:rPr>
              <a:t> .</a:t>
            </a:r>
          </a:p>
        </p:txBody>
      </p:sp>
      <p:pic>
        <p:nvPicPr>
          <p:cNvPr id="41990" name="Picture 2"/>
          <p:cNvPicPr>
            <a:picLocks noChangeAspect="1" noChangeArrowheads="1"/>
          </p:cNvPicPr>
          <p:nvPr/>
        </p:nvPicPr>
        <p:blipFill>
          <a:blip r:embed="rId3" cstate="print"/>
          <a:srcRect/>
          <a:stretch>
            <a:fillRect/>
          </a:stretch>
        </p:blipFill>
        <p:spPr bwMode="auto">
          <a:xfrm>
            <a:off x="7715250" y="2786063"/>
            <a:ext cx="374650" cy="357187"/>
          </a:xfrm>
          <a:prstGeom prst="rect">
            <a:avLst/>
          </a:prstGeom>
          <a:noFill/>
          <a:ln w="9525">
            <a:noFill/>
            <a:miter lim="800000"/>
            <a:headEnd/>
            <a:tailEnd/>
          </a:ln>
        </p:spPr>
      </p:pic>
      <p:sp>
        <p:nvSpPr>
          <p:cNvPr id="41991" name="TextBox 8"/>
          <p:cNvSpPr txBox="1">
            <a:spLocks noChangeArrowheads="1"/>
          </p:cNvSpPr>
          <p:nvPr/>
        </p:nvSpPr>
        <p:spPr bwMode="auto">
          <a:xfrm>
            <a:off x="1500188" y="1717675"/>
            <a:ext cx="7215187" cy="1447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can open and configure plotting tools in many ways. To create a figure with the plotting tools attached, use the </a:t>
            </a:r>
            <a:r>
              <a:rPr lang="en-US" altLang="zh-CN" sz="2200">
                <a:solidFill>
                  <a:srgbClr val="0070C0"/>
                </a:solidFill>
                <a:latin typeface="Gill Sans MT" pitchFamily="34" charset="0"/>
                <a:ea typeface="华文中宋" pitchFamily="2" charset="-122"/>
              </a:rPr>
              <a:t>plottools</a:t>
            </a:r>
            <a:r>
              <a:rPr lang="en-US" altLang="zh-CN" sz="2200">
                <a:latin typeface="Gill Sans MT" pitchFamily="34" charset="0"/>
                <a:ea typeface="华文中宋" pitchFamily="2" charset="-122"/>
              </a:rPr>
              <a:t> command. You can also start the plotting tools from the figure toolbar by clicking the </a:t>
            </a:r>
            <a:r>
              <a:rPr lang="en-US" altLang="zh-CN" sz="2200">
                <a:solidFill>
                  <a:srgbClr val="FF0000"/>
                </a:solidFill>
                <a:latin typeface="Gill Sans MT" pitchFamily="34" charset="0"/>
                <a:ea typeface="华文中宋" pitchFamily="2" charset="-122"/>
              </a:rPr>
              <a:t>Show Plot Tools </a:t>
            </a:r>
            <a:r>
              <a:rPr lang="en-US" altLang="zh-CN" sz="2200">
                <a:latin typeface="Gill Sans MT" pitchFamily="34" charset="0"/>
                <a:ea typeface="华文中宋" pitchFamily="2" charset="-122"/>
              </a:rPr>
              <a:t>icon      .</a:t>
            </a:r>
          </a:p>
        </p:txBody>
      </p:sp>
      <p:pic>
        <p:nvPicPr>
          <p:cNvPr id="41992" name="Picture 3"/>
          <p:cNvPicPr>
            <a:picLocks noChangeAspect="1" noChangeArrowheads="1"/>
          </p:cNvPicPr>
          <p:nvPr/>
        </p:nvPicPr>
        <p:blipFill>
          <a:blip r:embed="rId4" cstate="print"/>
          <a:srcRect/>
          <a:stretch>
            <a:fillRect/>
          </a:stretch>
        </p:blipFill>
        <p:spPr bwMode="auto">
          <a:xfrm>
            <a:off x="2813050" y="3768725"/>
            <a:ext cx="285750" cy="330200"/>
          </a:xfrm>
          <a:prstGeom prst="rect">
            <a:avLst/>
          </a:prstGeom>
          <a:noFill/>
          <a:ln w="9525">
            <a:noFill/>
            <a:miter lim="800000"/>
            <a:headEnd/>
            <a:tailEnd/>
          </a:ln>
        </p:spPr>
      </p:pic>
      <p:sp>
        <p:nvSpPr>
          <p:cNvPr id="41993" name="TextBox 10"/>
          <p:cNvSpPr txBox="1">
            <a:spLocks noChangeArrowheads="1"/>
          </p:cNvSpPr>
          <p:nvPr/>
        </p:nvSpPr>
        <p:spPr bwMode="auto">
          <a:xfrm>
            <a:off x="1500188" y="3340100"/>
            <a:ext cx="7215187" cy="76835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Remove the plotting tools from a figure using the </a:t>
            </a:r>
            <a:r>
              <a:rPr lang="en-US" altLang="zh-CN" sz="2200">
                <a:solidFill>
                  <a:srgbClr val="FF0000"/>
                </a:solidFill>
                <a:latin typeface="Gill Sans MT" pitchFamily="34" charset="0"/>
                <a:ea typeface="华文中宋" pitchFamily="2" charset="-122"/>
              </a:rPr>
              <a:t>Hide Plot Tools</a:t>
            </a:r>
            <a:r>
              <a:rPr lang="en-US" altLang="zh-CN" sz="2200">
                <a:latin typeface="Gill Sans MT" pitchFamily="34" charset="0"/>
                <a:ea typeface="华文中宋" pitchFamily="2" charset="-122"/>
              </a:rPr>
              <a:t> icon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Plotting Tools Interface Overview</a:t>
            </a:r>
            <a:endParaRPr lang="zh-CN" altLang="en-US" dirty="0">
              <a:solidFill>
                <a:schemeClr val="tx2">
                  <a:satMod val="130000"/>
                </a:schemeClr>
              </a:solidFill>
            </a:endParaRPr>
          </a:p>
        </p:txBody>
      </p:sp>
      <p:sp>
        <p:nvSpPr>
          <p:cNvPr id="5" name="内容占位符 4"/>
          <p:cNvSpPr>
            <a:spLocks noGrp="1"/>
          </p:cNvSpPr>
          <p:nvPr>
            <p:ph idx="1"/>
          </p:nvPr>
        </p:nvSpPr>
        <p:spPr>
          <a:xfrm>
            <a:off x="1435100" y="1714500"/>
            <a:ext cx="7499350" cy="4533900"/>
          </a:xfrm>
        </p:spPr>
        <p:txBody>
          <a:bodyPr>
            <a:normAutofit fontScale="70000" lnSpcReduction="20000"/>
          </a:bodyPr>
          <a:lstStyle/>
          <a:p>
            <a:pPr marL="365760" indent="-283464" eaLnBrk="1" fontAlgn="auto" hangingPunct="1">
              <a:spcAft>
                <a:spcPts val="0"/>
              </a:spcAft>
              <a:buFont typeface="Wingdings 2"/>
              <a:buChar char=""/>
              <a:defRPr/>
            </a:pPr>
            <a:r>
              <a:rPr lang="en-US" altLang="zh-CN" b="1" dirty="0" smtClean="0"/>
              <a:t>Figure Palette </a:t>
            </a:r>
            <a:r>
              <a:rPr lang="en-US" altLang="zh-CN" dirty="0" smtClean="0"/>
              <a:t>— Use to create and arrange subplot axes, view and plot workspace variables, and add annotations. Display the Figure Palette using the </a:t>
            </a:r>
            <a:r>
              <a:rPr lang="en-US" altLang="zh-CN" dirty="0" err="1" smtClean="0">
                <a:solidFill>
                  <a:srgbClr val="0070C0"/>
                </a:solidFill>
              </a:rPr>
              <a:t>figurepalette</a:t>
            </a:r>
            <a:r>
              <a:rPr lang="en-US" altLang="zh-CN" dirty="0" smtClean="0"/>
              <a:t> command.</a:t>
            </a:r>
          </a:p>
          <a:p>
            <a:pPr marL="365760" indent="-283464" eaLnBrk="1" fontAlgn="auto" hangingPunct="1">
              <a:spcAft>
                <a:spcPts val="0"/>
              </a:spcAft>
              <a:buFont typeface="Wingdings 2"/>
              <a:buChar char=""/>
              <a:defRPr/>
            </a:pPr>
            <a:r>
              <a:rPr lang="en-US" altLang="zh-CN" b="1" dirty="0" smtClean="0"/>
              <a:t>Plot Browser </a:t>
            </a:r>
            <a:r>
              <a:rPr lang="en-US" altLang="zh-CN" dirty="0" smtClean="0"/>
              <a:t>— Use to select and control the visibility of the axes or graphic objects plotted in the figure. You can also add data to any selected axes by clicking the </a:t>
            </a:r>
            <a:r>
              <a:rPr lang="en-US" altLang="zh-CN" dirty="0" smtClean="0">
                <a:solidFill>
                  <a:srgbClr val="FF0000"/>
                </a:solidFill>
              </a:rPr>
              <a:t>Add Data </a:t>
            </a:r>
            <a:r>
              <a:rPr lang="en-US" altLang="zh-CN" dirty="0" smtClean="0"/>
              <a:t>button. Display the Plot Browser using the </a:t>
            </a:r>
            <a:r>
              <a:rPr lang="en-US" altLang="zh-CN" dirty="0" err="1" smtClean="0">
                <a:solidFill>
                  <a:srgbClr val="0070C0"/>
                </a:solidFill>
              </a:rPr>
              <a:t>plotbrowser</a:t>
            </a:r>
            <a:r>
              <a:rPr lang="en-US" altLang="zh-CN" dirty="0" smtClean="0"/>
              <a:t> command.</a:t>
            </a:r>
          </a:p>
          <a:p>
            <a:pPr marL="365760" indent="-283464" eaLnBrk="1" fontAlgn="auto" hangingPunct="1">
              <a:spcAft>
                <a:spcPts val="0"/>
              </a:spcAft>
              <a:buFont typeface="Wingdings 2"/>
              <a:buChar char=""/>
              <a:defRPr/>
            </a:pPr>
            <a:r>
              <a:rPr lang="en-US" altLang="zh-CN" b="1" dirty="0" smtClean="0"/>
              <a:t>Property Editor </a:t>
            </a:r>
            <a:r>
              <a:rPr lang="en-US" altLang="zh-CN" dirty="0" smtClean="0"/>
              <a:t>— Use to set common properties of the selected object. You can also open the </a:t>
            </a:r>
            <a:r>
              <a:rPr lang="en-US" altLang="zh-CN" dirty="0" smtClean="0">
                <a:solidFill>
                  <a:srgbClr val="FF0000"/>
                </a:solidFill>
              </a:rPr>
              <a:t>Property Editor </a:t>
            </a:r>
            <a:r>
              <a:rPr lang="en-US" altLang="zh-CN" dirty="0" smtClean="0"/>
              <a:t>using the </a:t>
            </a:r>
            <a:r>
              <a:rPr lang="en-US" altLang="zh-CN" dirty="0" err="1" smtClean="0">
                <a:solidFill>
                  <a:srgbClr val="0070C0"/>
                </a:solidFill>
              </a:rPr>
              <a:t>propertyeditor</a:t>
            </a:r>
            <a:r>
              <a:rPr lang="en-US" altLang="zh-CN" dirty="0" smtClean="0"/>
              <a:t> command. In the </a:t>
            </a:r>
            <a:r>
              <a:rPr lang="en-US" altLang="zh-CN" dirty="0" smtClean="0">
                <a:solidFill>
                  <a:srgbClr val="FF0000"/>
                </a:solidFill>
              </a:rPr>
              <a:t>Property Editor </a:t>
            </a:r>
            <a:r>
              <a:rPr lang="en-US" altLang="zh-CN" dirty="0" smtClean="0"/>
              <a:t>you can click the </a:t>
            </a:r>
            <a:r>
              <a:rPr lang="en-US" altLang="zh-CN" dirty="0" smtClean="0">
                <a:solidFill>
                  <a:srgbClr val="FF0000"/>
                </a:solidFill>
              </a:rPr>
              <a:t>More Properties </a:t>
            </a:r>
            <a:r>
              <a:rPr lang="en-US" altLang="zh-CN" dirty="0" smtClean="0"/>
              <a:t>button to display the </a:t>
            </a:r>
            <a:r>
              <a:rPr lang="en-US" altLang="zh-CN" dirty="0" smtClean="0">
                <a:solidFill>
                  <a:srgbClr val="FF0000"/>
                </a:solidFill>
              </a:rPr>
              <a:t>Property Inspector</a:t>
            </a:r>
            <a:r>
              <a:rPr lang="en-US" altLang="zh-CN" dirty="0" smtClean="0"/>
              <a:t>, a GUI that displays most object properties and allows you to change any property’s value (unless it is read-only)</a:t>
            </a:r>
            <a:endParaRPr lang="zh-CN" altLang="en-US" dirty="0"/>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E108DD68-721E-49E9-B9E2-C5B9B5B531D3}" type="slidenum">
              <a:rPr lang="zh-CN" altLang="en-US"/>
              <a:pPr>
                <a:defRPr/>
              </a:pPr>
              <a:t>35</a:t>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Activating Plotting Tools</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8EB97769-5DBA-429A-9496-42CF65191177}" type="slidenum">
              <a:rPr lang="zh-CN" altLang="en-US"/>
              <a:pPr>
                <a:defRPr/>
              </a:pPr>
              <a:t>36</a:t>
            </a:fld>
            <a:endParaRPr lang="zh-CN" altLang="en-US"/>
          </a:p>
        </p:txBody>
      </p:sp>
      <p:sp>
        <p:nvSpPr>
          <p:cNvPr id="44037" name="TextBox 6"/>
          <p:cNvSpPr txBox="1">
            <a:spLocks noChangeArrowheads="1"/>
          </p:cNvSpPr>
          <p:nvPr/>
        </p:nvSpPr>
        <p:spPr bwMode="auto">
          <a:xfrm>
            <a:off x="1500188" y="1717675"/>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summon the plotting tools, either by selecting </a:t>
            </a:r>
            <a:r>
              <a:rPr lang="en-US" altLang="zh-CN" sz="2200">
                <a:solidFill>
                  <a:srgbClr val="FF0000"/>
                </a:solidFill>
                <a:latin typeface="Gill Sans MT" pitchFamily="34" charset="0"/>
                <a:ea typeface="华文中宋" pitchFamily="2" charset="-122"/>
              </a:rPr>
              <a:t>Figure Palette</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Plot Browser</a:t>
            </a:r>
            <a:r>
              <a:rPr lang="en-US" altLang="zh-CN" sz="2200">
                <a:latin typeface="Gill Sans MT" pitchFamily="34" charset="0"/>
                <a:ea typeface="华文中宋" pitchFamily="2" charset="-122"/>
              </a:rPr>
              <a:t>, and </a:t>
            </a:r>
            <a:r>
              <a:rPr lang="en-US" altLang="zh-CN" sz="2200">
                <a:solidFill>
                  <a:srgbClr val="FF0000"/>
                </a:solidFill>
                <a:latin typeface="Gill Sans MT" pitchFamily="34" charset="0"/>
                <a:ea typeface="华文中宋" pitchFamily="2" charset="-122"/>
              </a:rPr>
              <a:t>Property Editor </a:t>
            </a:r>
            <a:r>
              <a:rPr lang="en-US" altLang="zh-CN" sz="2200">
                <a:latin typeface="Gill Sans MT" pitchFamily="34" charset="0"/>
                <a:ea typeface="华文中宋" pitchFamily="2" charset="-122"/>
              </a:rPr>
              <a:t>from the figure’s View menu, or by typing</a:t>
            </a:r>
          </a:p>
        </p:txBody>
      </p:sp>
      <p:sp>
        <p:nvSpPr>
          <p:cNvPr id="8" name="矩形 7"/>
          <p:cNvSpPr/>
          <p:nvPr/>
        </p:nvSpPr>
        <p:spPr>
          <a:xfrm>
            <a:off x="1643063" y="2857500"/>
            <a:ext cx="6715125" cy="71437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4039" name="TextBox 8"/>
          <p:cNvSpPr txBox="1">
            <a:spLocks noChangeArrowheads="1"/>
          </p:cNvSpPr>
          <p:nvPr/>
        </p:nvSpPr>
        <p:spPr bwMode="auto">
          <a:xfrm>
            <a:off x="1857375" y="3001963"/>
            <a:ext cx="5786438" cy="430212"/>
          </a:xfrm>
          <a:prstGeom prst="rect">
            <a:avLst/>
          </a:prstGeom>
          <a:noFill/>
          <a:ln w="9525">
            <a:noFill/>
            <a:miter lim="800000"/>
            <a:headEnd/>
            <a:tailEnd/>
          </a:ln>
        </p:spPr>
        <p:txBody>
          <a:bodyPr>
            <a:spAutoFit/>
          </a:bodyPr>
          <a:lstStyle/>
          <a:p>
            <a:r>
              <a:rPr lang="en-US" altLang="zh-CN" sz="2200">
                <a:solidFill>
                  <a:srgbClr val="0000FF"/>
                </a:solidFill>
                <a:latin typeface="Gill Sans MT" pitchFamily="34" charset="0"/>
                <a:ea typeface="华文中宋" pitchFamily="2" charset="-122"/>
              </a:rPr>
              <a:t>plottools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Activating Plotting Tools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B1FBFF23-4998-4BAF-9DC1-99B6A016394B}" type="slidenum">
              <a:rPr lang="zh-CN" altLang="en-US"/>
              <a:pPr>
                <a:defRPr/>
              </a:pPr>
              <a:t>37</a:t>
            </a:fld>
            <a:endParaRPr lang="zh-CN" altLang="en-US"/>
          </a:p>
        </p:txBody>
      </p:sp>
      <p:pic>
        <p:nvPicPr>
          <p:cNvPr id="45061" name="Picture 2"/>
          <p:cNvPicPr>
            <a:picLocks noChangeAspect="1" noChangeArrowheads="1"/>
          </p:cNvPicPr>
          <p:nvPr/>
        </p:nvPicPr>
        <p:blipFill>
          <a:blip r:embed="rId3" cstate="print"/>
          <a:srcRect/>
          <a:stretch>
            <a:fillRect/>
          </a:stretch>
        </p:blipFill>
        <p:spPr bwMode="auto">
          <a:xfrm>
            <a:off x="2286000" y="1428750"/>
            <a:ext cx="4838700" cy="5076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The Figure Palette</a:t>
            </a:r>
            <a:endParaRPr lang="zh-CN" altLang="en-US" dirty="0">
              <a:solidFill>
                <a:schemeClr val="tx2">
                  <a:satMod val="130000"/>
                </a:schemeClr>
              </a:solidFill>
            </a:endParaRPr>
          </a:p>
        </p:txBody>
      </p:sp>
      <p:sp>
        <p:nvSpPr>
          <p:cNvPr id="7" name="内容占位符 6"/>
          <p:cNvSpPr>
            <a:spLocks noGrp="1"/>
          </p:cNvSpPr>
          <p:nvPr>
            <p:ph idx="1"/>
          </p:nvPr>
        </p:nvSpPr>
        <p:spPr>
          <a:xfrm>
            <a:off x="1435100" y="4000500"/>
            <a:ext cx="4851400" cy="2247900"/>
          </a:xfrm>
        </p:spPr>
        <p:txBody>
          <a:bodyPr>
            <a:normAutofit lnSpcReduction="10000"/>
          </a:bodyPr>
          <a:lstStyle/>
          <a:p>
            <a:pPr marL="365760" indent="-283464" eaLnBrk="1" fontAlgn="auto" hangingPunct="1">
              <a:spcAft>
                <a:spcPts val="0"/>
              </a:spcAft>
              <a:buFont typeface="Wingdings 2"/>
              <a:buChar char=""/>
              <a:defRPr/>
            </a:pPr>
            <a:r>
              <a:rPr lang="en-US" altLang="zh-CN" sz="2200" b="1" dirty="0" smtClean="0"/>
              <a:t>New Subplots</a:t>
            </a:r>
            <a:r>
              <a:rPr lang="en-US" altLang="zh-CN" sz="2200" dirty="0" smtClean="0"/>
              <a:t> — Add 2-D or 3-D axes to the figure.</a:t>
            </a:r>
          </a:p>
          <a:p>
            <a:pPr marL="365760" indent="-283464" eaLnBrk="1" fontAlgn="auto" hangingPunct="1">
              <a:spcAft>
                <a:spcPts val="0"/>
              </a:spcAft>
              <a:buFont typeface="Wingdings 2"/>
              <a:buChar char=""/>
              <a:defRPr/>
            </a:pPr>
            <a:r>
              <a:rPr lang="en-US" altLang="zh-CN" sz="2200" b="1" dirty="0" smtClean="0"/>
              <a:t>Variables</a:t>
            </a:r>
            <a:r>
              <a:rPr lang="en-US" altLang="zh-CN" sz="2200" dirty="0" smtClean="0"/>
              <a:t> — Browse and plot workspace variables.</a:t>
            </a:r>
          </a:p>
          <a:p>
            <a:pPr marL="365760" indent="-283464" eaLnBrk="1" fontAlgn="auto" hangingPunct="1">
              <a:spcAft>
                <a:spcPts val="0"/>
              </a:spcAft>
              <a:buFont typeface="Wingdings 2"/>
              <a:buChar char=""/>
              <a:defRPr/>
            </a:pPr>
            <a:r>
              <a:rPr lang="en-US" altLang="zh-CN" sz="2200" b="1" dirty="0" smtClean="0"/>
              <a:t>Annotations</a:t>
            </a:r>
            <a:r>
              <a:rPr lang="en-US" altLang="zh-CN" sz="2200" dirty="0" smtClean="0"/>
              <a:t> — Add annotations to graphs.</a:t>
            </a:r>
            <a:endParaRPr lang="zh-CN" altLang="en-US" sz="2200" dirty="0"/>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237E7AEA-D22D-4DC7-8E8D-245E0E8FE4A3}" type="slidenum">
              <a:rPr lang="zh-CN" altLang="en-US"/>
              <a:pPr>
                <a:defRPr/>
              </a:pPr>
              <a:t>38</a:t>
            </a:fld>
            <a:endParaRPr lang="zh-CN" altLang="en-US"/>
          </a:p>
        </p:txBody>
      </p:sp>
      <p:sp>
        <p:nvSpPr>
          <p:cNvPr id="46086" name="TextBox 4"/>
          <p:cNvSpPr txBox="1">
            <a:spLocks noChangeArrowheads="1"/>
          </p:cNvSpPr>
          <p:nvPr/>
        </p:nvSpPr>
        <p:spPr bwMode="auto">
          <a:xfrm>
            <a:off x="1500188" y="2928938"/>
            <a:ext cx="7215187" cy="769937"/>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Figure Palette enables you to perform the following tasks with these panels:</a:t>
            </a:r>
          </a:p>
        </p:txBody>
      </p:sp>
      <p:sp>
        <p:nvSpPr>
          <p:cNvPr id="46087" name="TextBox 5"/>
          <p:cNvSpPr txBox="1">
            <a:spLocks noChangeArrowheads="1"/>
          </p:cNvSpPr>
          <p:nvPr/>
        </p:nvSpPr>
        <p:spPr bwMode="auto">
          <a:xfrm>
            <a:off x="1500188" y="1717675"/>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Figure Palette contains three panels. Select the panel you want to view by clicking the respective button, which twists down the panel and exposes its contents.</a:t>
            </a:r>
          </a:p>
        </p:txBody>
      </p:sp>
      <p:pic>
        <p:nvPicPr>
          <p:cNvPr id="46088" name="Picture 2"/>
          <p:cNvPicPr>
            <a:picLocks noChangeAspect="1" noChangeArrowheads="1"/>
          </p:cNvPicPr>
          <p:nvPr/>
        </p:nvPicPr>
        <p:blipFill>
          <a:blip r:embed="rId3" cstate="print"/>
          <a:srcRect/>
          <a:stretch>
            <a:fillRect/>
          </a:stretch>
        </p:blipFill>
        <p:spPr bwMode="auto">
          <a:xfrm>
            <a:off x="6572250" y="3500438"/>
            <a:ext cx="1695450" cy="27146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The Figure Palette</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C049D17F-3CB7-4F12-8D27-A1489C5C5F13}" type="slidenum">
              <a:rPr lang="zh-CN" altLang="en-US"/>
              <a:pPr>
                <a:defRPr/>
              </a:pPr>
              <a:t>39</a:t>
            </a:fld>
            <a:endParaRPr lang="zh-CN" altLang="en-US"/>
          </a:p>
        </p:txBody>
      </p:sp>
      <p:sp>
        <p:nvSpPr>
          <p:cNvPr id="47109" name="TextBox 4"/>
          <p:cNvSpPr txBox="1">
            <a:spLocks noChangeArrowheads="1"/>
          </p:cNvSpPr>
          <p:nvPr/>
        </p:nvSpPr>
        <p:spPr bwMode="auto">
          <a:xfrm>
            <a:off x="1500188" y="3429000"/>
            <a:ext cx="3929062"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As you move the cursor, squares darken to indicate the layout of axes that will be created if you release the mouse button. Click </a:t>
            </a:r>
            <a:r>
              <a:rPr lang="en-US" altLang="zh-CN" sz="2200">
                <a:solidFill>
                  <a:srgbClr val="FF0000"/>
                </a:solidFill>
                <a:latin typeface="Gill Sans MT" pitchFamily="34" charset="0"/>
                <a:ea typeface="华文中宋" pitchFamily="2" charset="-122"/>
              </a:rPr>
              <a:t>Cancel</a:t>
            </a:r>
            <a:r>
              <a:rPr lang="en-US" altLang="zh-CN" sz="2200">
                <a:latin typeface="Gill Sans MT" pitchFamily="34" charset="0"/>
                <a:ea typeface="华文中宋" pitchFamily="2" charset="-122"/>
              </a:rPr>
              <a:t> at the bottom of the grid to leave the figure unchanged</a:t>
            </a:r>
          </a:p>
        </p:txBody>
      </p:sp>
      <p:sp>
        <p:nvSpPr>
          <p:cNvPr id="47110" name="TextBox 5"/>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Adding Subplot Axes</a:t>
            </a:r>
          </a:p>
        </p:txBody>
      </p:sp>
      <p:sp>
        <p:nvSpPr>
          <p:cNvPr id="47111" name="TextBox 9"/>
          <p:cNvSpPr txBox="1">
            <a:spLocks noChangeArrowheads="1"/>
          </p:cNvSpPr>
          <p:nvPr/>
        </p:nvSpPr>
        <p:spPr bwMode="auto">
          <a:xfrm>
            <a:off x="1500188" y="2230438"/>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a:t>
            </a:r>
            <a:r>
              <a:rPr lang="en-US" altLang="zh-CN" sz="2200">
                <a:solidFill>
                  <a:srgbClr val="FF0000"/>
                </a:solidFill>
                <a:latin typeface="Gill Sans MT" pitchFamily="34" charset="0"/>
                <a:ea typeface="华文中宋" pitchFamily="2" charset="-122"/>
              </a:rPr>
              <a:t>New</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Subplots</a:t>
            </a:r>
            <a:r>
              <a:rPr lang="en-US" altLang="zh-CN" sz="2200">
                <a:latin typeface="Gill Sans MT" pitchFamily="34" charset="0"/>
                <a:ea typeface="华文中宋" pitchFamily="2" charset="-122"/>
              </a:rPr>
              <a:t> panel enables you to create a grid of either 2-D or 3-D axes. To display the selector, click the grid icon next to the axes type. A subplot selector grid appears.</a:t>
            </a:r>
          </a:p>
        </p:txBody>
      </p:sp>
      <p:pic>
        <p:nvPicPr>
          <p:cNvPr id="47112" name="Picture 2"/>
          <p:cNvPicPr>
            <a:picLocks noChangeAspect="1" noChangeArrowheads="1"/>
          </p:cNvPicPr>
          <p:nvPr/>
        </p:nvPicPr>
        <p:blipFill>
          <a:blip r:embed="rId3" cstate="print"/>
          <a:srcRect/>
          <a:stretch>
            <a:fillRect/>
          </a:stretch>
        </p:blipFill>
        <p:spPr bwMode="auto">
          <a:xfrm>
            <a:off x="5432425" y="3621088"/>
            <a:ext cx="2943225" cy="21431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11267" name="内容占位符 4"/>
          <p:cNvSpPr>
            <a:spLocks noGrp="1"/>
          </p:cNvSpPr>
          <p:nvPr>
            <p:ph idx="1"/>
          </p:nvPr>
        </p:nvSpPr>
        <p:spPr/>
        <p:txBody>
          <a:bodyPr/>
          <a:lstStyle/>
          <a:p>
            <a:pPr eaLnBrk="1" hangingPunct="1"/>
            <a:r>
              <a:rPr lang="en-US" altLang="zh-CN" smtClean="0"/>
              <a:t>What Is a MATLAB</a:t>
            </a:r>
            <a:r>
              <a:rPr lang="en-US" altLang="zh-CN" baseline="30000" smtClean="0"/>
              <a:t>®</a:t>
            </a:r>
            <a:r>
              <a:rPr lang="en-US" altLang="zh-CN" smtClean="0"/>
              <a:t> Graph?</a:t>
            </a:r>
          </a:p>
          <a:p>
            <a:pPr eaLnBrk="1" hangingPunct="1"/>
            <a:r>
              <a:rPr lang="en-US" altLang="zh-CN" smtClean="0"/>
              <a:t>Anatomy of a Graph</a:t>
            </a:r>
          </a:p>
          <a:p>
            <a:pPr eaLnBrk="1" hangingPunct="1"/>
            <a:r>
              <a:rPr lang="en-US" altLang="zh-CN" smtClean="0"/>
              <a:t>Figure Toolbars</a:t>
            </a:r>
          </a:p>
          <a:p>
            <a:pPr eaLnBrk="1" hangingPunct="1"/>
            <a:r>
              <a:rPr lang="en-US" altLang="zh-CN" smtClean="0"/>
              <a:t>Types of MATLAB</a:t>
            </a:r>
            <a:r>
              <a:rPr lang="en-US" altLang="zh-CN" baseline="30000" smtClean="0"/>
              <a:t>®</a:t>
            </a:r>
            <a:r>
              <a:rPr lang="en-US" altLang="zh-CN" smtClean="0"/>
              <a:t> Plots</a:t>
            </a:r>
            <a:endParaRPr lang="zh-CN" altLang="en-US" smtClean="0"/>
          </a:p>
        </p:txBody>
      </p:sp>
      <p:sp>
        <p:nvSpPr>
          <p:cNvPr id="6" name="灯片编号占位符 5"/>
          <p:cNvSpPr>
            <a:spLocks noGrp="1"/>
          </p:cNvSpPr>
          <p:nvPr>
            <p:ph type="sldNum" sz="quarter" idx="12"/>
          </p:nvPr>
        </p:nvSpPr>
        <p:spPr/>
        <p:txBody>
          <a:bodyPr/>
          <a:lstStyle/>
          <a:p>
            <a:pPr>
              <a:defRPr/>
            </a:pPr>
            <a:fld id="{F5E7BBAD-D42B-4A8E-86BD-AFDA158E502B}" type="slidenum">
              <a:rPr lang="zh-CN" altLang="en-US"/>
              <a:pPr>
                <a:defRPr/>
              </a:pPr>
              <a:t>4</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The Figure Palette</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D321A439-1785-4319-9BDA-FE8A3893E022}" type="slidenum">
              <a:rPr lang="zh-CN" altLang="en-US"/>
              <a:pPr>
                <a:defRPr/>
              </a:pPr>
              <a:t>40</a:t>
            </a:fld>
            <a:endParaRPr lang="zh-CN" altLang="en-US"/>
          </a:p>
        </p:txBody>
      </p:sp>
      <p:sp>
        <p:nvSpPr>
          <p:cNvPr id="48133" name="TextBox 5"/>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Plotting Workspace Variables</a:t>
            </a:r>
          </a:p>
        </p:txBody>
      </p:sp>
      <p:sp>
        <p:nvSpPr>
          <p:cNvPr id="48134" name="TextBox 9"/>
          <p:cNvSpPr txBox="1">
            <a:spLocks noChangeArrowheads="1"/>
          </p:cNvSpPr>
          <p:nvPr/>
        </p:nvSpPr>
        <p:spPr bwMode="auto">
          <a:xfrm>
            <a:off x="1500188" y="2230438"/>
            <a:ext cx="4357687" cy="2801937"/>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a:t>
            </a:r>
            <a:r>
              <a:rPr lang="en-US" altLang="zh-CN" sz="2200">
                <a:solidFill>
                  <a:srgbClr val="FF0000"/>
                </a:solidFill>
                <a:latin typeface="Gill Sans MT" pitchFamily="34" charset="0"/>
                <a:ea typeface="华文中宋" pitchFamily="2" charset="-122"/>
              </a:rPr>
              <a:t>Variables</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panel</a:t>
            </a:r>
            <a:r>
              <a:rPr lang="en-US" altLang="zh-CN" sz="2200">
                <a:latin typeface="Gill Sans MT" pitchFamily="34" charset="0"/>
                <a:ea typeface="华文中宋" pitchFamily="2" charset="-122"/>
              </a:rPr>
              <a:t> displays current workspace variables. Double-clicking a variable in this panel opens that variable in the Variable Editor. If you select a variable and right-click to display the context menu, you can select a graphics function to plot the variable.</a:t>
            </a:r>
          </a:p>
        </p:txBody>
      </p:sp>
      <p:pic>
        <p:nvPicPr>
          <p:cNvPr id="48135" name="Picture 2"/>
          <p:cNvPicPr>
            <a:picLocks noChangeAspect="1" noChangeArrowheads="1"/>
          </p:cNvPicPr>
          <p:nvPr/>
        </p:nvPicPr>
        <p:blipFill>
          <a:blip r:embed="rId3" cstate="print"/>
          <a:srcRect/>
          <a:stretch>
            <a:fillRect/>
          </a:stretch>
        </p:blipFill>
        <p:spPr bwMode="auto">
          <a:xfrm>
            <a:off x="6072188" y="1857375"/>
            <a:ext cx="2066925" cy="4076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The Figure Palette</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7A70965E-12A0-48C6-80B9-DC5C4B6299CD}" type="slidenum">
              <a:rPr lang="zh-CN" altLang="en-US"/>
              <a:pPr>
                <a:defRPr/>
              </a:pPr>
              <a:t>41</a:t>
            </a:fld>
            <a:endParaRPr lang="zh-CN" altLang="en-US"/>
          </a:p>
        </p:txBody>
      </p:sp>
      <p:sp>
        <p:nvSpPr>
          <p:cNvPr id="49157" name="TextBox 5"/>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Drag and Drop Plotting</a:t>
            </a:r>
          </a:p>
        </p:txBody>
      </p:sp>
      <p:sp>
        <p:nvSpPr>
          <p:cNvPr id="49158" name="TextBox 9"/>
          <p:cNvSpPr txBox="1">
            <a:spLocks noChangeArrowheads="1"/>
          </p:cNvSpPr>
          <p:nvPr/>
        </p:nvSpPr>
        <p:spPr bwMode="auto">
          <a:xfrm>
            <a:off x="1500188" y="4419600"/>
            <a:ext cx="7215187" cy="1108075"/>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Note    </a:t>
            </a:r>
            <a:r>
              <a:rPr lang="en-US" altLang="zh-CN" sz="2200">
                <a:latin typeface="Gill Sans MT" pitchFamily="34" charset="0"/>
                <a:ea typeface="华文中宋" pitchFamily="2" charset="-122"/>
              </a:rPr>
              <a:t>If the desired plotting function is not available from the context menu, you can select </a:t>
            </a:r>
            <a:r>
              <a:rPr lang="en-US" altLang="zh-CN" sz="2200">
                <a:solidFill>
                  <a:srgbClr val="FF0000"/>
                </a:solidFill>
                <a:latin typeface="Gill Sans MT" pitchFamily="34" charset="0"/>
                <a:ea typeface="华文中宋" pitchFamily="2" charset="-122"/>
              </a:rPr>
              <a:t>More</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Plots</a:t>
            </a:r>
            <a:r>
              <a:rPr lang="en-US" altLang="zh-CN" sz="2200">
                <a:latin typeface="Gill Sans MT" pitchFamily="34" charset="0"/>
                <a:ea typeface="华文中宋" pitchFamily="2" charset="-122"/>
              </a:rPr>
              <a:t> to display the </a:t>
            </a:r>
            <a:r>
              <a:rPr lang="en-US" altLang="zh-CN" sz="2200">
                <a:solidFill>
                  <a:srgbClr val="FF0000"/>
                </a:solidFill>
                <a:latin typeface="Gill Sans MT" pitchFamily="34" charset="0"/>
                <a:ea typeface="华文中宋" pitchFamily="2" charset="-122"/>
              </a:rPr>
              <a:t>Plot</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Catalog</a:t>
            </a:r>
            <a:r>
              <a:rPr lang="en-US" altLang="zh-CN" sz="2200">
                <a:latin typeface="Gill Sans MT" pitchFamily="34" charset="0"/>
                <a:ea typeface="华文中宋" pitchFamily="2" charset="-122"/>
              </a:rPr>
              <a:t> tool.</a:t>
            </a:r>
          </a:p>
        </p:txBody>
      </p:sp>
      <p:sp>
        <p:nvSpPr>
          <p:cNvPr id="49159" name="TextBox 8"/>
          <p:cNvSpPr txBox="1">
            <a:spLocks noChangeArrowheads="1"/>
          </p:cNvSpPr>
          <p:nvPr/>
        </p:nvSpPr>
        <p:spPr bwMode="auto">
          <a:xfrm>
            <a:off x="1500188" y="2230438"/>
            <a:ext cx="7215187" cy="1785937"/>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can also drag the variable directly into an axes, in which case MATLAB selects the first appropriate plot type for that variable. If there are multiple axes, you must first select the one you want to plot in and then drag the</a:t>
            </a:r>
          </a:p>
          <a:p>
            <a:r>
              <a:rPr lang="en-US" altLang="zh-CN" sz="2200">
                <a:latin typeface="Gill Sans MT" pitchFamily="34" charset="0"/>
                <a:ea typeface="华文中宋" pitchFamily="2" charset="-122"/>
              </a:rPr>
              <a:t>variable to that axes.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The Figure Palette</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80EC48AD-05C8-4787-8124-5130FAF16F68}" type="slidenum">
              <a:rPr lang="zh-CN" altLang="en-US"/>
              <a:pPr>
                <a:defRPr/>
              </a:pPr>
              <a:t>42</a:t>
            </a:fld>
            <a:endParaRPr lang="zh-CN" altLang="en-US"/>
          </a:p>
        </p:txBody>
      </p:sp>
      <p:sp>
        <p:nvSpPr>
          <p:cNvPr id="50181" name="TextBox 5"/>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The Plot Catalog Tool</a:t>
            </a:r>
          </a:p>
        </p:txBody>
      </p:sp>
      <p:sp>
        <p:nvSpPr>
          <p:cNvPr id="50182" name="TextBox 9"/>
          <p:cNvSpPr txBox="1">
            <a:spLocks noChangeArrowheads="1"/>
          </p:cNvSpPr>
          <p:nvPr/>
        </p:nvSpPr>
        <p:spPr bwMode="auto">
          <a:xfrm>
            <a:off x="1500188" y="4143375"/>
            <a:ext cx="7215187" cy="178435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Note    </a:t>
            </a:r>
            <a:r>
              <a:rPr lang="en-US" altLang="zh-CN" sz="2200">
                <a:latin typeface="Gill Sans MT" pitchFamily="34" charset="0"/>
                <a:ea typeface="华文中宋" pitchFamily="2" charset="-122"/>
              </a:rPr>
              <a:t>The Plot Catalog does not prevent you from passing inappropriate or insufficient data to a plotting function; if the plot appears to be incorrect or if a plot fails to draw after you press Plot or Plot in New Figure, you should check the </a:t>
            </a:r>
            <a:r>
              <a:rPr lang="en-US" altLang="zh-CN" sz="2200">
                <a:solidFill>
                  <a:srgbClr val="FF0000"/>
                </a:solidFill>
                <a:latin typeface="Gill Sans MT" pitchFamily="34" charset="0"/>
                <a:ea typeface="华文中宋" pitchFamily="2" charset="-122"/>
              </a:rPr>
              <a:t>Command Window</a:t>
            </a:r>
            <a:r>
              <a:rPr lang="en-US" altLang="zh-CN" sz="2200">
                <a:latin typeface="Gill Sans MT" pitchFamily="34" charset="0"/>
                <a:ea typeface="华文中宋" pitchFamily="2" charset="-122"/>
              </a:rPr>
              <a:t> for warning and error messages.</a:t>
            </a:r>
          </a:p>
        </p:txBody>
      </p:sp>
      <p:sp>
        <p:nvSpPr>
          <p:cNvPr id="50183" name="TextBox 8"/>
          <p:cNvSpPr txBox="1">
            <a:spLocks noChangeArrowheads="1"/>
          </p:cNvSpPr>
          <p:nvPr/>
        </p:nvSpPr>
        <p:spPr bwMode="auto">
          <a:xfrm>
            <a:off x="1500188" y="2230438"/>
            <a:ext cx="7215187" cy="1785937"/>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a:t>
            </a:r>
            <a:r>
              <a:rPr lang="en-US" altLang="zh-CN" sz="2200">
                <a:solidFill>
                  <a:srgbClr val="FF0000"/>
                </a:solidFill>
                <a:latin typeface="Gill Sans MT" pitchFamily="34" charset="0"/>
                <a:ea typeface="华文中宋" pitchFamily="2" charset="-122"/>
              </a:rPr>
              <a:t>Plot Catalog tool </a:t>
            </a:r>
            <a:r>
              <a:rPr lang="en-US" altLang="zh-CN" sz="2200">
                <a:latin typeface="Gill Sans MT" pitchFamily="34" charset="0"/>
                <a:ea typeface="华文中宋" pitchFamily="2" charset="-122"/>
              </a:rPr>
              <a:t>provides access to most of the MATLAB plotting functions. You can type any workspace variables or MATLAB expressions in the </a:t>
            </a:r>
            <a:r>
              <a:rPr lang="en-US" altLang="zh-CN" sz="2200">
                <a:solidFill>
                  <a:srgbClr val="FF0000"/>
                </a:solidFill>
                <a:latin typeface="Gill Sans MT" pitchFamily="34" charset="0"/>
                <a:ea typeface="华文中宋" pitchFamily="2" charset="-122"/>
              </a:rPr>
              <a:t>Plotted</a:t>
            </a:r>
            <a:r>
              <a:rPr lang="en-US" altLang="zh-CN" sz="2200">
                <a:latin typeface="Gill Sans MT" pitchFamily="34" charset="0"/>
                <a:ea typeface="华文中宋" pitchFamily="2" charset="-122"/>
              </a:rPr>
              <a:t> </a:t>
            </a:r>
            <a:r>
              <a:rPr lang="en-US" altLang="zh-CN" sz="2200">
                <a:solidFill>
                  <a:srgbClr val="FF0000"/>
                </a:solidFill>
                <a:latin typeface="Gill Sans MT" pitchFamily="34" charset="0"/>
                <a:ea typeface="华文中宋" pitchFamily="2" charset="-122"/>
              </a:rPr>
              <a:t>Variables</a:t>
            </a:r>
            <a:r>
              <a:rPr lang="en-US" altLang="zh-CN" sz="2200">
                <a:latin typeface="Gill Sans MT" pitchFamily="34" charset="0"/>
                <a:ea typeface="华文中宋" pitchFamily="2" charset="-122"/>
              </a:rPr>
              <a:t> field, which are then passed to the selected plotting function as arguments. Separate variables with a comma.</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The Figure Palette</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EE324B5C-2C6E-407F-ADFF-156953E5AA7E}" type="slidenum">
              <a:rPr lang="zh-CN" altLang="en-US"/>
              <a:pPr>
                <a:defRPr/>
              </a:pPr>
              <a:t>43</a:t>
            </a:fld>
            <a:endParaRPr lang="zh-CN" altLang="en-US"/>
          </a:p>
        </p:txBody>
      </p:sp>
      <p:pic>
        <p:nvPicPr>
          <p:cNvPr id="51205" name="Picture 2"/>
          <p:cNvPicPr>
            <a:picLocks noChangeAspect="1" noChangeArrowheads="1"/>
          </p:cNvPicPr>
          <p:nvPr/>
        </p:nvPicPr>
        <p:blipFill>
          <a:blip r:embed="rId2" cstate="print"/>
          <a:srcRect/>
          <a:stretch>
            <a:fillRect/>
          </a:stretch>
        </p:blipFill>
        <p:spPr bwMode="auto">
          <a:xfrm>
            <a:off x="2643188" y="1500188"/>
            <a:ext cx="4786312" cy="4716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The Figure Palette</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CA68A7A3-F76F-49BF-83CF-E41AE0E4AEA2}" type="slidenum">
              <a:rPr lang="zh-CN" altLang="en-US"/>
              <a:pPr>
                <a:defRPr/>
              </a:pPr>
              <a:t>44</a:t>
            </a:fld>
            <a:endParaRPr lang="zh-CN" altLang="en-US"/>
          </a:p>
        </p:txBody>
      </p:sp>
      <p:sp>
        <p:nvSpPr>
          <p:cNvPr id="52229" name="TextBox 5"/>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Adding Annotations to Graphs</a:t>
            </a:r>
          </a:p>
        </p:txBody>
      </p:sp>
      <p:sp>
        <p:nvSpPr>
          <p:cNvPr id="52230" name="TextBox 8"/>
          <p:cNvSpPr txBox="1">
            <a:spLocks noChangeArrowheads="1"/>
          </p:cNvSpPr>
          <p:nvPr/>
        </p:nvSpPr>
        <p:spPr bwMode="auto">
          <a:xfrm>
            <a:off x="1500188" y="2230438"/>
            <a:ext cx="7215187" cy="1447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a:t>
            </a:r>
            <a:r>
              <a:rPr lang="en-US" altLang="zh-CN" sz="2200">
                <a:solidFill>
                  <a:srgbClr val="FF0000"/>
                </a:solidFill>
                <a:latin typeface="Gill Sans MT" pitchFamily="34" charset="0"/>
                <a:ea typeface="华文中宋" pitchFamily="2" charset="-122"/>
              </a:rPr>
              <a:t>Annotations</a:t>
            </a:r>
            <a:r>
              <a:rPr lang="en-US" altLang="zh-CN" sz="2200">
                <a:latin typeface="Gill Sans MT" pitchFamily="34" charset="0"/>
                <a:ea typeface="华文中宋" pitchFamily="2" charset="-122"/>
              </a:rPr>
              <a:t> panel enables you to insert annotation objects into a plot. To add an object, first select the object you want to add, and then click and drag the mouse to position and size the object.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The Plot Browser</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6693BA5B-365D-419E-A310-7C0B3B2E12D2}" type="slidenum">
              <a:rPr lang="zh-CN" altLang="en-US"/>
              <a:pPr>
                <a:defRPr/>
              </a:pPr>
              <a:t>45</a:t>
            </a:fld>
            <a:endParaRPr lang="zh-CN" altLang="en-US"/>
          </a:p>
        </p:txBody>
      </p:sp>
      <p:pic>
        <p:nvPicPr>
          <p:cNvPr id="53253" name="Picture 2"/>
          <p:cNvPicPr>
            <a:picLocks noChangeAspect="1" noChangeArrowheads="1"/>
          </p:cNvPicPr>
          <p:nvPr/>
        </p:nvPicPr>
        <p:blipFill>
          <a:blip r:embed="rId3" cstate="print"/>
          <a:srcRect/>
          <a:stretch>
            <a:fillRect/>
          </a:stretch>
        </p:blipFill>
        <p:spPr bwMode="auto">
          <a:xfrm>
            <a:off x="2500313" y="1500188"/>
            <a:ext cx="4933950" cy="47021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The Plot Browser</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0FE66A10-BC1D-4F1F-9D9F-63F8DB3C2241}" type="slidenum">
              <a:rPr lang="zh-CN" altLang="en-US"/>
              <a:pPr>
                <a:defRPr/>
              </a:pPr>
              <a:t>46</a:t>
            </a:fld>
            <a:endParaRPr lang="zh-CN" altLang="en-US"/>
          </a:p>
        </p:txBody>
      </p:sp>
      <p:sp>
        <p:nvSpPr>
          <p:cNvPr id="54277"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Controlling Object Visibility and Delete Objects</a:t>
            </a:r>
          </a:p>
        </p:txBody>
      </p:sp>
      <p:sp>
        <p:nvSpPr>
          <p:cNvPr id="54278" name="TextBox 5"/>
          <p:cNvSpPr txBox="1">
            <a:spLocks noChangeArrowheads="1"/>
          </p:cNvSpPr>
          <p:nvPr/>
        </p:nvSpPr>
        <p:spPr bwMode="auto">
          <a:xfrm>
            <a:off x="1500188" y="3214688"/>
            <a:ext cx="3714750" cy="1446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can delete any selected item in the Plot Browser by selecting </a:t>
            </a:r>
            <a:r>
              <a:rPr lang="en-US" altLang="zh-CN" sz="2200">
                <a:solidFill>
                  <a:srgbClr val="FF0000"/>
                </a:solidFill>
                <a:latin typeface="Gill Sans MT" pitchFamily="34" charset="0"/>
                <a:ea typeface="华文中宋" pitchFamily="2" charset="-122"/>
              </a:rPr>
              <a:t>Delete</a:t>
            </a:r>
            <a:r>
              <a:rPr lang="en-US" altLang="zh-CN" sz="2200">
                <a:latin typeface="Gill Sans MT" pitchFamily="34" charset="0"/>
                <a:ea typeface="华文中宋" pitchFamily="2" charset="-122"/>
              </a:rPr>
              <a:t> from the right-click context menu.</a:t>
            </a:r>
          </a:p>
        </p:txBody>
      </p:sp>
      <p:pic>
        <p:nvPicPr>
          <p:cNvPr id="54279" name="Picture 3"/>
          <p:cNvPicPr>
            <a:picLocks noChangeAspect="1" noChangeArrowheads="1"/>
          </p:cNvPicPr>
          <p:nvPr/>
        </p:nvPicPr>
        <p:blipFill>
          <a:blip r:embed="rId2" cstate="print"/>
          <a:srcRect/>
          <a:stretch>
            <a:fillRect/>
          </a:stretch>
        </p:blipFill>
        <p:spPr bwMode="auto">
          <a:xfrm>
            <a:off x="5286375" y="3429000"/>
            <a:ext cx="2990850" cy="2390775"/>
          </a:xfrm>
          <a:prstGeom prst="rect">
            <a:avLst/>
          </a:prstGeom>
          <a:noFill/>
          <a:ln w="9525">
            <a:noFill/>
            <a:miter lim="800000"/>
            <a:headEnd/>
            <a:tailEnd/>
          </a:ln>
        </p:spPr>
      </p:pic>
      <p:sp>
        <p:nvSpPr>
          <p:cNvPr id="54280" name="TextBox 8"/>
          <p:cNvSpPr txBox="1">
            <a:spLocks noChangeArrowheads="1"/>
          </p:cNvSpPr>
          <p:nvPr/>
        </p:nvSpPr>
        <p:spPr bwMode="auto">
          <a:xfrm>
            <a:off x="1500188" y="230822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check box next to each item in the Plot Browser controls the object’s visibility.</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The Plot Browser</a:t>
            </a:r>
            <a:endParaRPr lang="zh-CN" altLang="en-US" dirty="0">
              <a:solidFill>
                <a:schemeClr val="tx2">
                  <a:satMod val="130000"/>
                </a:schemeClr>
              </a:solidFill>
            </a:endParaRPr>
          </a:p>
        </p:txBody>
      </p:sp>
      <p:sp>
        <p:nvSpPr>
          <p:cNvPr id="55299" name="内容占位符 6"/>
          <p:cNvSpPr>
            <a:spLocks noGrp="1"/>
          </p:cNvSpPr>
          <p:nvPr>
            <p:ph idx="1"/>
          </p:nvPr>
        </p:nvSpPr>
        <p:spPr>
          <a:xfrm>
            <a:off x="1435100" y="3071813"/>
            <a:ext cx="7499350" cy="1928812"/>
          </a:xfrm>
        </p:spPr>
        <p:txBody>
          <a:bodyPr/>
          <a:lstStyle/>
          <a:p>
            <a:pPr eaLnBrk="1" hangingPunct="1"/>
            <a:r>
              <a:rPr lang="en-US" altLang="zh-CN" sz="2200" smtClean="0"/>
              <a:t>Select a 2-D or 3-D axes from the </a:t>
            </a:r>
            <a:r>
              <a:rPr lang="en-US" altLang="zh-CN" sz="2200" smtClean="0">
                <a:solidFill>
                  <a:srgbClr val="FF0000"/>
                </a:solidFill>
              </a:rPr>
              <a:t>New</a:t>
            </a:r>
            <a:r>
              <a:rPr lang="en-US" altLang="zh-CN" sz="2200" smtClean="0"/>
              <a:t> </a:t>
            </a:r>
            <a:r>
              <a:rPr lang="en-US" altLang="zh-CN" sz="2200" smtClean="0">
                <a:solidFill>
                  <a:srgbClr val="FF0000"/>
                </a:solidFill>
              </a:rPr>
              <a:t>Subplots</a:t>
            </a:r>
            <a:r>
              <a:rPr lang="en-US" altLang="zh-CN" sz="2200" smtClean="0"/>
              <a:t> subpanel.</a:t>
            </a:r>
          </a:p>
          <a:p>
            <a:pPr eaLnBrk="1" hangingPunct="1"/>
            <a:r>
              <a:rPr lang="en-US" altLang="zh-CN" sz="2200" smtClean="0"/>
              <a:t>After creating the axes, select it in the </a:t>
            </a:r>
            <a:r>
              <a:rPr lang="en-US" altLang="zh-CN" sz="2200" smtClean="0">
                <a:solidFill>
                  <a:srgbClr val="FF0000"/>
                </a:solidFill>
              </a:rPr>
              <a:t>Plot</a:t>
            </a:r>
            <a:r>
              <a:rPr lang="en-US" altLang="zh-CN" sz="2200" smtClean="0"/>
              <a:t> </a:t>
            </a:r>
            <a:r>
              <a:rPr lang="en-US" altLang="zh-CN" sz="2200" smtClean="0">
                <a:solidFill>
                  <a:srgbClr val="FF0000"/>
                </a:solidFill>
              </a:rPr>
              <a:t>Browser</a:t>
            </a:r>
            <a:r>
              <a:rPr lang="en-US" altLang="zh-CN" sz="2200" smtClean="0"/>
              <a:t> panel to enable the </a:t>
            </a:r>
            <a:r>
              <a:rPr lang="en-US" altLang="zh-CN" sz="2200" smtClean="0">
                <a:solidFill>
                  <a:srgbClr val="FF0000"/>
                </a:solidFill>
              </a:rPr>
              <a:t>Add</a:t>
            </a:r>
            <a:r>
              <a:rPr lang="en-US" altLang="zh-CN" sz="2200" smtClean="0"/>
              <a:t> </a:t>
            </a:r>
            <a:r>
              <a:rPr lang="en-US" altLang="zh-CN" sz="2200" smtClean="0">
                <a:solidFill>
                  <a:srgbClr val="FF0000"/>
                </a:solidFill>
              </a:rPr>
              <a:t>Data</a:t>
            </a:r>
            <a:r>
              <a:rPr lang="en-US" altLang="zh-CN" sz="2200" smtClean="0"/>
              <a:t> button at the bottom of the panel.</a:t>
            </a:r>
          </a:p>
          <a:p>
            <a:pPr eaLnBrk="1" hangingPunct="1"/>
            <a:r>
              <a:rPr lang="en-US" altLang="zh-CN" sz="2200" smtClean="0"/>
              <a:t>Click the </a:t>
            </a:r>
            <a:r>
              <a:rPr lang="en-US" altLang="zh-CN" sz="2200" smtClean="0">
                <a:solidFill>
                  <a:srgbClr val="FF0000"/>
                </a:solidFill>
              </a:rPr>
              <a:t>Add</a:t>
            </a:r>
            <a:r>
              <a:rPr lang="en-US" altLang="zh-CN" sz="2200" smtClean="0"/>
              <a:t> </a:t>
            </a:r>
            <a:r>
              <a:rPr lang="en-US" altLang="zh-CN" sz="2200" smtClean="0">
                <a:solidFill>
                  <a:srgbClr val="FF0000"/>
                </a:solidFill>
              </a:rPr>
              <a:t>Data</a:t>
            </a:r>
            <a:r>
              <a:rPr lang="en-US" altLang="zh-CN" sz="2200" smtClean="0"/>
              <a:t> button to display the </a:t>
            </a:r>
            <a:r>
              <a:rPr lang="en-US" altLang="zh-CN" sz="2200" smtClean="0">
                <a:solidFill>
                  <a:srgbClr val="FF0000"/>
                </a:solidFill>
              </a:rPr>
              <a:t>Add Data </a:t>
            </a:r>
            <a:r>
              <a:rPr lang="en-US" altLang="zh-CN" sz="2200" smtClean="0"/>
              <a:t>to </a:t>
            </a:r>
            <a:r>
              <a:rPr lang="en-US" altLang="zh-CN" sz="2200" smtClean="0">
                <a:solidFill>
                  <a:srgbClr val="FF0000"/>
                </a:solidFill>
              </a:rPr>
              <a:t>Axes</a:t>
            </a:r>
            <a:r>
              <a:rPr lang="en-US" altLang="zh-CN" sz="2200" smtClean="0"/>
              <a:t> dialog.</a:t>
            </a:r>
            <a:endParaRPr lang="zh-CN" altLang="en-US" sz="2200" smtClean="0"/>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551A00B8-6126-4D40-9CB9-CAA3702C1BA8}" type="slidenum">
              <a:rPr lang="zh-CN" altLang="en-US"/>
              <a:pPr>
                <a:defRPr/>
              </a:pPr>
              <a:t>47</a:t>
            </a:fld>
            <a:endParaRPr lang="zh-CN" altLang="en-US"/>
          </a:p>
        </p:txBody>
      </p:sp>
      <p:sp>
        <p:nvSpPr>
          <p:cNvPr id="55302"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Adding Data to Axes</a:t>
            </a:r>
          </a:p>
        </p:txBody>
      </p:sp>
      <p:sp>
        <p:nvSpPr>
          <p:cNvPr id="55303" name="TextBox 5"/>
          <p:cNvSpPr txBox="1">
            <a:spLocks noChangeArrowheads="1"/>
          </p:cNvSpPr>
          <p:nvPr/>
        </p:nvSpPr>
        <p:spPr bwMode="auto">
          <a:xfrm>
            <a:off x="1500188" y="4983163"/>
            <a:ext cx="7215187" cy="1446212"/>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Note</a:t>
            </a:r>
            <a:r>
              <a:rPr lang="en-US" altLang="zh-CN" sz="2200">
                <a:latin typeface="Gill Sans MT" pitchFamily="34" charset="0"/>
                <a:ea typeface="华文中宋" pitchFamily="2" charset="-122"/>
              </a:rPr>
              <a:t>    The </a:t>
            </a:r>
            <a:r>
              <a:rPr lang="en-US" altLang="zh-CN" sz="2200">
                <a:solidFill>
                  <a:srgbClr val="FF0000"/>
                </a:solidFill>
                <a:latin typeface="Gill Sans MT" pitchFamily="34" charset="0"/>
                <a:ea typeface="华文中宋" pitchFamily="2" charset="-122"/>
              </a:rPr>
              <a:t>Add Data</a:t>
            </a:r>
            <a:r>
              <a:rPr lang="en-US" altLang="zh-CN" sz="2200">
                <a:latin typeface="Gill Sans MT" pitchFamily="34" charset="0"/>
                <a:ea typeface="华文中宋" pitchFamily="2" charset="-122"/>
              </a:rPr>
              <a:t> to </a:t>
            </a:r>
            <a:r>
              <a:rPr lang="en-US" altLang="zh-CN" sz="2200">
                <a:solidFill>
                  <a:srgbClr val="FF0000"/>
                </a:solidFill>
                <a:latin typeface="Gill Sans MT" pitchFamily="34" charset="0"/>
                <a:ea typeface="华文中宋" pitchFamily="2" charset="-122"/>
              </a:rPr>
              <a:t>Axes</a:t>
            </a:r>
            <a:r>
              <a:rPr lang="en-US" altLang="zh-CN" sz="2200">
                <a:latin typeface="Gill Sans MT" pitchFamily="34" charset="0"/>
                <a:ea typeface="华文中宋" pitchFamily="2" charset="-122"/>
              </a:rPr>
              <a:t> dialog enables you to select a plot type and specify the workspace variables to pass to the plotting function. You can also specify a MATLAB expression, which is evaluated to produce the data to plot.</a:t>
            </a:r>
          </a:p>
        </p:txBody>
      </p:sp>
      <p:sp>
        <p:nvSpPr>
          <p:cNvPr id="55304" name="TextBox 7"/>
          <p:cNvSpPr txBox="1">
            <a:spLocks noChangeArrowheads="1"/>
          </p:cNvSpPr>
          <p:nvPr/>
        </p:nvSpPr>
        <p:spPr bwMode="auto">
          <a:xfrm>
            <a:off x="1500188" y="230822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Plot Browser provides the mechanism by which you add data to axes. The procedure is as follows:</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The Property Editor</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84C5914D-EEB8-4D45-9AC0-A2A33EDF5896}" type="slidenum">
              <a:rPr lang="zh-CN" altLang="en-US"/>
              <a:pPr>
                <a:defRPr/>
              </a:pPr>
              <a:t>48</a:t>
            </a:fld>
            <a:endParaRPr lang="zh-CN" altLang="en-US"/>
          </a:p>
        </p:txBody>
      </p:sp>
      <p:pic>
        <p:nvPicPr>
          <p:cNvPr id="56325" name="Picture 2"/>
          <p:cNvPicPr>
            <a:picLocks noChangeAspect="1" noChangeArrowheads="1"/>
          </p:cNvPicPr>
          <p:nvPr/>
        </p:nvPicPr>
        <p:blipFill>
          <a:blip r:embed="rId3" cstate="print"/>
          <a:srcRect/>
          <a:stretch>
            <a:fillRect/>
          </a:stretch>
        </p:blipFill>
        <p:spPr bwMode="auto">
          <a:xfrm>
            <a:off x="1857375" y="2357438"/>
            <a:ext cx="6238875" cy="2838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The Property Editor</a:t>
            </a:r>
            <a:endParaRPr lang="zh-CN" altLang="en-US" dirty="0">
              <a:solidFill>
                <a:schemeClr val="tx2">
                  <a:satMod val="130000"/>
                </a:schemeClr>
              </a:solidFill>
            </a:endParaRPr>
          </a:p>
        </p:txBody>
      </p:sp>
      <p:sp>
        <p:nvSpPr>
          <p:cNvPr id="57347" name="内容占位符 7"/>
          <p:cNvSpPr>
            <a:spLocks noGrp="1"/>
          </p:cNvSpPr>
          <p:nvPr>
            <p:ph idx="1"/>
          </p:nvPr>
        </p:nvSpPr>
        <p:spPr>
          <a:xfrm>
            <a:off x="1435100" y="3071813"/>
            <a:ext cx="7499350" cy="3176587"/>
          </a:xfrm>
        </p:spPr>
        <p:txBody>
          <a:bodyPr/>
          <a:lstStyle/>
          <a:p>
            <a:pPr eaLnBrk="1" hangingPunct="1"/>
            <a:r>
              <a:rPr lang="en-US" altLang="zh-CN" sz="2200" smtClean="0"/>
              <a:t>Double-click an object when plot edit mode is enabled.</a:t>
            </a:r>
          </a:p>
          <a:p>
            <a:pPr eaLnBrk="1" hangingPunct="1"/>
            <a:r>
              <a:rPr lang="en-US" altLang="zh-CN" sz="2200" smtClean="0"/>
              <a:t>Select an object and right-click to display its context menu, then select </a:t>
            </a:r>
            <a:r>
              <a:rPr lang="en-US" altLang="zh-CN" sz="2200" smtClean="0">
                <a:solidFill>
                  <a:srgbClr val="FF0000"/>
                </a:solidFill>
              </a:rPr>
              <a:t>Properties</a:t>
            </a:r>
            <a:r>
              <a:rPr lang="en-US" altLang="zh-CN" sz="2200" smtClean="0"/>
              <a:t>.</a:t>
            </a:r>
          </a:p>
          <a:p>
            <a:pPr eaLnBrk="1" hangingPunct="1"/>
            <a:r>
              <a:rPr lang="en-US" altLang="zh-CN" sz="2200" smtClean="0"/>
              <a:t>Select </a:t>
            </a:r>
            <a:r>
              <a:rPr lang="en-US" altLang="zh-CN" sz="2200" smtClean="0">
                <a:solidFill>
                  <a:srgbClr val="FF0000"/>
                </a:solidFill>
              </a:rPr>
              <a:t>Property Editor</a:t>
            </a:r>
            <a:r>
              <a:rPr lang="en-US" altLang="zh-CN" sz="2200" smtClean="0"/>
              <a:t> from the </a:t>
            </a:r>
            <a:r>
              <a:rPr lang="en-US" altLang="zh-CN" sz="2200" smtClean="0">
                <a:solidFill>
                  <a:srgbClr val="FF0000"/>
                </a:solidFill>
              </a:rPr>
              <a:t>View</a:t>
            </a:r>
            <a:r>
              <a:rPr lang="en-US" altLang="zh-CN" sz="2200" smtClean="0"/>
              <a:t> menu.</a:t>
            </a:r>
          </a:p>
          <a:p>
            <a:pPr eaLnBrk="1" hangingPunct="1"/>
            <a:r>
              <a:rPr lang="en-US" altLang="zh-CN" sz="2200" smtClean="0"/>
              <a:t>Use the </a:t>
            </a:r>
            <a:r>
              <a:rPr lang="en-US" altLang="zh-CN" sz="2200" smtClean="0">
                <a:solidFill>
                  <a:srgbClr val="0070C0"/>
                </a:solidFill>
              </a:rPr>
              <a:t>propertyeditor</a:t>
            </a:r>
            <a:r>
              <a:rPr lang="en-US" altLang="zh-CN" sz="2200" smtClean="0"/>
              <a:t> command.</a:t>
            </a:r>
            <a:endParaRPr lang="zh-CN" altLang="en-US" sz="2200" smtClean="0"/>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4F0A4F6F-B37D-4B34-9BB6-0E40416AB110}" type="slidenum">
              <a:rPr lang="zh-CN" altLang="en-US"/>
              <a:pPr>
                <a:defRPr/>
              </a:pPr>
              <a:t>49</a:t>
            </a:fld>
            <a:endParaRPr lang="zh-CN" altLang="en-US"/>
          </a:p>
        </p:txBody>
      </p:sp>
      <p:sp>
        <p:nvSpPr>
          <p:cNvPr id="57350" name="TextBox 5"/>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Ways to Display the Property Editor</a:t>
            </a:r>
          </a:p>
        </p:txBody>
      </p:sp>
      <p:sp>
        <p:nvSpPr>
          <p:cNvPr id="57351" name="TextBox 6"/>
          <p:cNvSpPr txBox="1">
            <a:spLocks noChangeArrowheads="1"/>
          </p:cNvSpPr>
          <p:nvPr/>
        </p:nvSpPr>
        <p:spPr bwMode="auto">
          <a:xfrm>
            <a:off x="1500188" y="2308225"/>
            <a:ext cx="7215187" cy="431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There are variety of ways to display the Property Editor.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What Is a MATLAB</a:t>
            </a:r>
            <a:r>
              <a:rPr lang="en-US" altLang="zh-CN" b="1" baseline="30000" dirty="0" smtClean="0">
                <a:solidFill>
                  <a:schemeClr val="tx2">
                    <a:satMod val="130000"/>
                  </a:schemeClr>
                </a:solidFill>
              </a:rPr>
              <a:t>®</a:t>
            </a:r>
            <a:r>
              <a:rPr lang="en-US" altLang="zh-CN" b="1" dirty="0" smtClean="0">
                <a:solidFill>
                  <a:schemeClr val="tx2">
                    <a:satMod val="130000"/>
                  </a:schemeClr>
                </a:solidFill>
              </a:rPr>
              <a:t> Graph?</a:t>
            </a:r>
            <a:endParaRPr lang="zh-CN" altLang="en-US" dirty="0">
              <a:solidFill>
                <a:schemeClr val="tx2">
                  <a:satMod val="130000"/>
                </a:schemeClr>
              </a:solidFill>
            </a:endParaRPr>
          </a:p>
        </p:txBody>
      </p:sp>
      <p:sp>
        <p:nvSpPr>
          <p:cNvPr id="12291" name="TextBox 4"/>
          <p:cNvSpPr txBox="1">
            <a:spLocks noChangeArrowheads="1"/>
          </p:cNvSpPr>
          <p:nvPr/>
        </p:nvSpPr>
        <p:spPr bwMode="auto">
          <a:xfrm>
            <a:off x="1500188" y="3643313"/>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 </a:t>
            </a:r>
            <a:r>
              <a:rPr lang="en-US" altLang="zh-CN" sz="2200">
                <a:solidFill>
                  <a:srgbClr val="FF0000"/>
                </a:solidFill>
                <a:latin typeface="Gill Sans MT" pitchFamily="34" charset="0"/>
                <a:ea typeface="华文中宋" pitchFamily="2" charset="-122"/>
              </a:rPr>
              <a:t>figure</a:t>
            </a:r>
            <a:r>
              <a:rPr lang="en-US" altLang="zh-CN" sz="2200">
                <a:latin typeface="Gill Sans MT" pitchFamily="34" charset="0"/>
                <a:ea typeface="华文中宋" pitchFamily="2" charset="-122"/>
              </a:rPr>
              <a:t> is a MATLAB window that contains graphic displays (usually data plots) and UI components. You create figures explicitly with the </a:t>
            </a:r>
            <a:r>
              <a:rPr lang="en-US" altLang="zh-CN" sz="2200">
                <a:solidFill>
                  <a:srgbClr val="0070C0"/>
                </a:solidFill>
                <a:latin typeface="Gill Sans MT" pitchFamily="34" charset="0"/>
                <a:ea typeface="华文中宋" pitchFamily="2" charset="-122"/>
              </a:rPr>
              <a:t>figure</a:t>
            </a:r>
            <a:r>
              <a:rPr lang="en-US" altLang="zh-CN" sz="2200">
                <a:latin typeface="Gill Sans MT" pitchFamily="34" charset="0"/>
                <a:ea typeface="华文中宋" pitchFamily="2" charset="-122"/>
              </a:rPr>
              <a:t> function, and implicitly whenever you plot graphics and no figure is active. By default, figure windows are resizable and include pull-down menus and toolbars.</a:t>
            </a:r>
            <a:endParaRPr lang="zh-CN" altLang="en-US" sz="2200">
              <a:latin typeface="Gill Sans MT" pitchFamily="34" charset="0"/>
              <a:ea typeface="华文中宋" pitchFamily="2" charset="-122"/>
            </a:endParaRPr>
          </a:p>
        </p:txBody>
      </p:sp>
      <p:sp>
        <p:nvSpPr>
          <p:cNvPr id="12292" name="TextBox 5"/>
          <p:cNvSpPr txBox="1">
            <a:spLocks noChangeArrowheads="1"/>
          </p:cNvSpPr>
          <p:nvPr/>
        </p:nvSpPr>
        <p:spPr bwMode="auto">
          <a:xfrm>
            <a:off x="1500188" y="1717675"/>
            <a:ext cx="7215187" cy="1785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environment offers you a variety of data plotting functions plus a set of GUI tools to create, and modify graphic displays. The GUI tools afford most of the control over graphic properties and options that typed commands such as </a:t>
            </a:r>
            <a:r>
              <a:rPr lang="en-US" altLang="zh-CN" sz="2200">
                <a:solidFill>
                  <a:srgbClr val="0070C0"/>
                </a:solidFill>
                <a:latin typeface="Gill Sans MT" pitchFamily="34" charset="0"/>
                <a:ea typeface="华文中宋" pitchFamily="2" charset="-122"/>
              </a:rPr>
              <a:t>annotate</a:t>
            </a: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get</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set</a:t>
            </a:r>
            <a:r>
              <a:rPr lang="en-US" altLang="zh-CN" sz="2200">
                <a:latin typeface="Gill Sans MT" pitchFamily="34" charset="0"/>
                <a:ea typeface="华文中宋" pitchFamily="2" charset="-122"/>
              </a:rPr>
              <a:t> provide.</a:t>
            </a:r>
            <a:endParaRPr lang="zh-CN" altLang="en-US" sz="2200">
              <a:latin typeface="Gill Sans MT" pitchFamily="34" charset="0"/>
              <a:ea typeface="华文中宋" pitchFamily="2" charset="-122"/>
            </a:endParaRPr>
          </a:p>
        </p:txBody>
      </p:sp>
      <p:sp>
        <p:nvSpPr>
          <p:cNvPr id="7" name="灯片编号占位符 6"/>
          <p:cNvSpPr>
            <a:spLocks noGrp="1"/>
          </p:cNvSpPr>
          <p:nvPr>
            <p:ph type="sldNum" sz="quarter" idx="12"/>
          </p:nvPr>
        </p:nvSpPr>
        <p:spPr/>
        <p:txBody>
          <a:bodyPr/>
          <a:lstStyle/>
          <a:p>
            <a:pPr>
              <a:defRPr/>
            </a:pPr>
            <a:fld id="{57DD0C24-3EEC-415C-B734-27527679971C}" type="slidenum">
              <a:rPr lang="zh-CN" altLang="en-US"/>
              <a:pPr>
                <a:defRPr/>
              </a:pPr>
              <a:t>5</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Editing Plots</a:t>
            </a:r>
            <a:endParaRPr lang="zh-CN" altLang="en-US" dirty="0">
              <a:solidFill>
                <a:schemeClr val="tx2">
                  <a:satMod val="130000"/>
                </a:schemeClr>
              </a:solidFill>
            </a:endParaRPr>
          </a:p>
        </p:txBody>
      </p:sp>
      <p:sp>
        <p:nvSpPr>
          <p:cNvPr id="7" name="文本占位符 6"/>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FBDFDC9F-6530-42B5-8506-54B6CC46F5C7}" type="slidenum">
              <a:rPr lang="zh-CN" altLang="en-US"/>
              <a:pPr>
                <a:defRPr/>
              </a:pPr>
              <a:t>50</a:t>
            </a:fld>
            <a:endParaRPr lang="zh-CN" alt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59395" name="内容占位符 6"/>
          <p:cNvSpPr>
            <a:spLocks noGrp="1"/>
          </p:cNvSpPr>
          <p:nvPr>
            <p:ph idx="1"/>
          </p:nvPr>
        </p:nvSpPr>
        <p:spPr/>
        <p:txBody>
          <a:bodyPr/>
          <a:lstStyle/>
          <a:p>
            <a:pPr eaLnBrk="1" hangingPunct="1"/>
            <a:r>
              <a:rPr lang="en-US" altLang="zh-CN" smtClean="0"/>
              <a:t>Why Edit Plots?</a:t>
            </a:r>
          </a:p>
          <a:p>
            <a:pPr eaLnBrk="1" hangingPunct="1"/>
            <a:r>
              <a:rPr lang="en-US" altLang="zh-CN" smtClean="0"/>
              <a:t>Interactive Plot Editing</a:t>
            </a:r>
          </a:p>
          <a:p>
            <a:pPr eaLnBrk="1" hangingPunct="1"/>
            <a:r>
              <a:rPr lang="en-US" altLang="zh-CN" smtClean="0"/>
              <a:t>Using Functions to Edit Graphs</a:t>
            </a:r>
            <a:endParaRPr lang="zh-CN" altLang="en-US"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660881AA-AA6F-43A0-BAFF-AEBFCBFF4C87}" type="slidenum">
              <a:rPr lang="zh-CN" altLang="en-US"/>
              <a:pPr>
                <a:defRPr/>
              </a:pPr>
              <a:t>51</a:t>
            </a:fld>
            <a:endParaRPr lang="zh-CN"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Why Edit Plots?</a:t>
            </a:r>
            <a:endParaRPr lang="zh-CN" altLang="en-US" dirty="0">
              <a:solidFill>
                <a:schemeClr val="tx2">
                  <a:satMod val="130000"/>
                </a:schemeClr>
              </a:solidFill>
            </a:endParaRPr>
          </a:p>
        </p:txBody>
      </p:sp>
      <p:sp>
        <p:nvSpPr>
          <p:cNvPr id="10" name="内容占位符 9"/>
          <p:cNvSpPr>
            <a:spLocks noGrp="1"/>
          </p:cNvSpPr>
          <p:nvPr>
            <p:ph idx="1"/>
          </p:nvPr>
        </p:nvSpPr>
        <p:spPr>
          <a:xfrm>
            <a:off x="1435100" y="4929188"/>
            <a:ext cx="7499350" cy="1319212"/>
          </a:xfrm>
        </p:spPr>
        <p:txBody>
          <a:bodyPr>
            <a:normAutofit fontScale="70000" lnSpcReduction="20000"/>
          </a:bodyPr>
          <a:lstStyle/>
          <a:p>
            <a:pPr marL="365760" indent="-283464" eaLnBrk="1" fontAlgn="auto" hangingPunct="1">
              <a:spcAft>
                <a:spcPts val="0"/>
              </a:spcAft>
              <a:buFont typeface="Wingdings 2"/>
              <a:buChar char=""/>
              <a:defRPr/>
            </a:pPr>
            <a:r>
              <a:rPr lang="en-US" altLang="zh-CN" dirty="0" smtClean="0"/>
              <a:t>Using the mouse to select and edit objects interactively</a:t>
            </a:r>
          </a:p>
          <a:p>
            <a:pPr marL="365760" indent="-283464" eaLnBrk="1" fontAlgn="auto" hangingPunct="1">
              <a:spcAft>
                <a:spcPts val="0"/>
              </a:spcAft>
              <a:buFont typeface="Wingdings 2"/>
              <a:buChar char=""/>
              <a:defRPr/>
            </a:pPr>
            <a:r>
              <a:rPr lang="en-US" altLang="zh-CN" dirty="0" smtClean="0"/>
              <a:t>Using MATLAB functions at the command line or in an M-file</a:t>
            </a:r>
            <a:endParaRPr lang="zh-CN" altLang="en-US" dirty="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E348D4A5-E308-4B06-A022-48C6EDED5506}" type="slidenum">
              <a:rPr lang="zh-CN" altLang="en-US"/>
              <a:pPr>
                <a:defRPr/>
              </a:pPr>
              <a:t>52</a:t>
            </a:fld>
            <a:endParaRPr lang="zh-CN" altLang="en-US"/>
          </a:p>
        </p:txBody>
      </p:sp>
      <p:sp>
        <p:nvSpPr>
          <p:cNvPr id="60422" name="TextBox 7"/>
          <p:cNvSpPr txBox="1">
            <a:spLocks noChangeArrowheads="1"/>
          </p:cNvSpPr>
          <p:nvPr/>
        </p:nvSpPr>
        <p:spPr bwMode="auto">
          <a:xfrm>
            <a:off x="1500188" y="1717675"/>
            <a:ext cx="7215187" cy="2462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graphs are formatted to provide readability, setting the scale of axes, including tick marks on the axes, and using color and line style to distinguish the plots in the graph. However, if you are creating presentation graphics, you might want to change this default formatting or add descriptive labels, titles, legends, and other annotations to help explain your data.</a:t>
            </a:r>
          </a:p>
        </p:txBody>
      </p:sp>
      <p:sp>
        <p:nvSpPr>
          <p:cNvPr id="60423" name="TextBox 8"/>
          <p:cNvSpPr txBox="1">
            <a:spLocks noChangeArrowheads="1"/>
          </p:cNvSpPr>
          <p:nvPr/>
        </p:nvSpPr>
        <p:spPr bwMode="auto">
          <a:xfrm>
            <a:off x="1500188" y="4357688"/>
            <a:ext cx="7215187" cy="430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You can edit the plots you create two ways:</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Interactive Plot Editing</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9048477E-310F-4146-907F-EB90D14ADBEE}" type="slidenum">
              <a:rPr lang="zh-CN" altLang="en-US"/>
              <a:pPr>
                <a:defRPr/>
              </a:pPr>
              <a:t>53</a:t>
            </a:fld>
            <a:endParaRPr lang="zh-CN" altLang="en-US"/>
          </a:p>
        </p:txBody>
      </p:sp>
      <p:sp>
        <p:nvSpPr>
          <p:cNvPr id="61445" name="TextBox 7"/>
          <p:cNvSpPr txBox="1">
            <a:spLocks noChangeArrowheads="1"/>
          </p:cNvSpPr>
          <p:nvPr/>
        </p:nvSpPr>
        <p:spPr bwMode="auto">
          <a:xfrm>
            <a:off x="1500188" y="1717675"/>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If you enable plot editing mode in the MATLAB figure window, you can perform point-and-click editing of your graph. In this mode, you can modify the appearance of a graphics object by double-clicking on the object and changing the values of its properties. You access the properties through a graphical user interface called the Property Editor.</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Using Functions to Edit Graphs</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6D334A3B-37D5-4FCA-9131-AAE823F0C282}" type="slidenum">
              <a:rPr lang="zh-CN" altLang="en-US"/>
              <a:pPr>
                <a:defRPr/>
              </a:pPr>
              <a:t>54</a:t>
            </a:fld>
            <a:endParaRPr lang="zh-CN" altLang="en-US"/>
          </a:p>
        </p:txBody>
      </p:sp>
      <p:sp>
        <p:nvSpPr>
          <p:cNvPr id="62469" name="TextBox 7"/>
          <p:cNvSpPr txBox="1">
            <a:spLocks noChangeArrowheads="1"/>
          </p:cNvSpPr>
          <p:nvPr/>
        </p:nvSpPr>
        <p:spPr bwMode="auto">
          <a:xfrm>
            <a:off x="1500188" y="3948113"/>
            <a:ext cx="7215187" cy="2124075"/>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Note</a:t>
            </a:r>
            <a:r>
              <a:rPr lang="en-US" altLang="zh-CN" sz="2200">
                <a:latin typeface="Gill Sans MT" pitchFamily="34" charset="0"/>
                <a:ea typeface="华文中宋" pitchFamily="2" charset="-122"/>
              </a:rPr>
              <a:t>    Plot editing mode provides an alternative way to access the properties of MATLAB graphic objects. However, you can only access a subset of object properties through this mechanism. You might need to use a combination of interactive editing and command-line editing to achieve the effect you desire.</a:t>
            </a:r>
          </a:p>
        </p:txBody>
      </p:sp>
      <p:sp>
        <p:nvSpPr>
          <p:cNvPr id="62470" name="TextBox 6"/>
          <p:cNvSpPr txBox="1">
            <a:spLocks noChangeArrowheads="1"/>
          </p:cNvSpPr>
          <p:nvPr/>
        </p:nvSpPr>
        <p:spPr bwMode="auto">
          <a:xfrm>
            <a:off x="1500188" y="1717675"/>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If you prefer to work from the MATLAB command line or if you are creating an M-file, you can use MATLAB commands to edit the graphs you create. Taking advantage of the MATLAB Handle Graphics</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system, you can use the </a:t>
            </a:r>
            <a:r>
              <a:rPr lang="en-US" altLang="zh-CN" sz="2200">
                <a:solidFill>
                  <a:srgbClr val="0070C0"/>
                </a:solidFill>
                <a:latin typeface="Gill Sans MT" pitchFamily="34" charset="0"/>
                <a:ea typeface="华文中宋" pitchFamily="2" charset="-122"/>
              </a:rPr>
              <a:t>set</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get</a:t>
            </a:r>
            <a:r>
              <a:rPr lang="en-US" altLang="zh-CN" sz="2200">
                <a:latin typeface="Gill Sans MT" pitchFamily="34" charset="0"/>
                <a:ea typeface="华文中宋" pitchFamily="2" charset="-122"/>
              </a:rPr>
              <a:t> commands to change the properties of the objects in a graph.</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Saving Your Work</a:t>
            </a:r>
            <a:endParaRPr lang="zh-CN" altLang="en-US" dirty="0">
              <a:solidFill>
                <a:schemeClr val="tx2">
                  <a:satMod val="130000"/>
                </a:schemeClr>
              </a:solidFill>
            </a:endParaRPr>
          </a:p>
        </p:txBody>
      </p:sp>
      <p:sp>
        <p:nvSpPr>
          <p:cNvPr id="6" name="文本占位符 5"/>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DC423A96-4AA6-4643-ACBE-A96CCFA2FC3F}" type="slidenum">
              <a:rPr lang="zh-CN" altLang="en-US"/>
              <a:pPr>
                <a:defRPr/>
              </a:pPr>
              <a:t>55</a:t>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64515" name="内容占位符 7"/>
          <p:cNvSpPr>
            <a:spLocks noGrp="1"/>
          </p:cNvSpPr>
          <p:nvPr>
            <p:ph idx="1"/>
          </p:nvPr>
        </p:nvSpPr>
        <p:spPr/>
        <p:txBody>
          <a:bodyPr/>
          <a:lstStyle/>
          <a:p>
            <a:pPr eaLnBrk="1" hangingPunct="1"/>
            <a:r>
              <a:rPr lang="en-US" altLang="zh-CN" smtClean="0"/>
              <a:t>Saving a Graph in MAT-File Format</a:t>
            </a:r>
          </a:p>
          <a:p>
            <a:pPr eaLnBrk="1" hangingPunct="1"/>
            <a:r>
              <a:rPr lang="en-US" altLang="zh-CN" smtClean="0"/>
              <a:t>Saving to a Different Format — Exporting Figures</a:t>
            </a:r>
          </a:p>
          <a:p>
            <a:pPr eaLnBrk="1" hangingPunct="1"/>
            <a:r>
              <a:rPr lang="en-US" altLang="zh-CN" smtClean="0"/>
              <a:t>Printing Figures</a:t>
            </a:r>
          </a:p>
          <a:p>
            <a:pPr eaLnBrk="1" hangingPunct="1"/>
            <a:r>
              <a:rPr lang="en-US" altLang="zh-CN" smtClean="0"/>
              <a:t>Generating an M-File to Recreate a Graph</a:t>
            </a:r>
            <a:endParaRPr lang="zh-CN" altLang="en-US"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7BD54E74-91C9-452C-B7C3-F39A66F5A033}" type="slidenum">
              <a:rPr lang="zh-CN" altLang="en-US"/>
              <a:pPr>
                <a:defRPr/>
              </a:pPr>
              <a:t>56</a:t>
            </a:fld>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Saving a Graph in MAT-File Format</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72719FE6-8D1D-45EA-B8CC-3C15883F7974}" type="slidenum">
              <a:rPr lang="zh-CN" altLang="en-US"/>
              <a:pPr>
                <a:defRPr/>
              </a:pPr>
              <a:t>57</a:t>
            </a:fld>
            <a:endParaRPr lang="zh-CN" altLang="en-US"/>
          </a:p>
        </p:txBody>
      </p:sp>
      <p:sp>
        <p:nvSpPr>
          <p:cNvPr id="65541" name="TextBox 6"/>
          <p:cNvSpPr txBox="1">
            <a:spLocks noChangeArrowheads="1"/>
          </p:cNvSpPr>
          <p:nvPr/>
        </p:nvSpPr>
        <p:spPr bwMode="auto">
          <a:xfrm>
            <a:off x="1500188" y="2892425"/>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To save a graph in a figure file</a:t>
            </a:r>
          </a:p>
        </p:txBody>
      </p:sp>
      <p:sp>
        <p:nvSpPr>
          <p:cNvPr id="65542" name="TextBox 7"/>
          <p:cNvSpPr txBox="1">
            <a:spLocks noChangeArrowheads="1"/>
          </p:cNvSpPr>
          <p:nvPr/>
        </p:nvSpPr>
        <p:spPr bwMode="auto">
          <a:xfrm>
            <a:off x="1500188" y="1717675"/>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MATLAB FIG-file is a binary format to which you can save figures so that they can be opened in subsequent MATLAB sessions. These files have a </a:t>
            </a:r>
            <a:r>
              <a:rPr lang="en-US" altLang="zh-CN" sz="2200">
                <a:solidFill>
                  <a:srgbClr val="FF0000"/>
                </a:solidFill>
                <a:latin typeface="Gill Sans MT" pitchFamily="34" charset="0"/>
                <a:ea typeface="华文中宋" pitchFamily="2" charset="-122"/>
              </a:rPr>
              <a:t>.fig</a:t>
            </a:r>
            <a:r>
              <a:rPr lang="en-US" altLang="zh-CN" sz="2200">
                <a:latin typeface="Gill Sans MT" pitchFamily="34" charset="0"/>
                <a:ea typeface="华文中宋" pitchFamily="2" charset="-122"/>
              </a:rPr>
              <a:t> filename extension.</a:t>
            </a:r>
          </a:p>
        </p:txBody>
      </p:sp>
      <p:sp>
        <p:nvSpPr>
          <p:cNvPr id="65543" name="内容占位符 10"/>
          <p:cNvSpPr>
            <a:spLocks noGrp="1"/>
          </p:cNvSpPr>
          <p:nvPr>
            <p:ph idx="1"/>
          </p:nvPr>
        </p:nvSpPr>
        <p:spPr>
          <a:xfrm>
            <a:off x="1435100" y="3500438"/>
            <a:ext cx="7499350" cy="2747962"/>
          </a:xfrm>
        </p:spPr>
        <p:txBody>
          <a:bodyPr/>
          <a:lstStyle/>
          <a:p>
            <a:pPr eaLnBrk="1" hangingPunct="1"/>
            <a:r>
              <a:rPr lang="en-US" altLang="zh-CN" sz="2200" smtClean="0"/>
              <a:t>Select </a:t>
            </a:r>
            <a:r>
              <a:rPr lang="en-US" altLang="zh-CN" sz="2200" smtClean="0">
                <a:solidFill>
                  <a:srgbClr val="FF0000"/>
                </a:solidFill>
              </a:rPr>
              <a:t>Save</a:t>
            </a:r>
            <a:r>
              <a:rPr lang="en-US" altLang="zh-CN" sz="2200" smtClean="0"/>
              <a:t> from the figure window </a:t>
            </a:r>
            <a:r>
              <a:rPr lang="en-US" altLang="zh-CN" sz="2200" smtClean="0">
                <a:solidFill>
                  <a:srgbClr val="FF0000"/>
                </a:solidFill>
              </a:rPr>
              <a:t>File</a:t>
            </a:r>
            <a:r>
              <a:rPr lang="en-US" altLang="zh-CN" sz="2200" smtClean="0"/>
              <a:t> menu or click the </a:t>
            </a:r>
            <a:r>
              <a:rPr lang="en-US" altLang="zh-CN" sz="2200" smtClean="0">
                <a:solidFill>
                  <a:srgbClr val="FF0000"/>
                </a:solidFill>
              </a:rPr>
              <a:t>Save</a:t>
            </a:r>
            <a:r>
              <a:rPr lang="en-US" altLang="zh-CN" sz="2200" smtClean="0"/>
              <a:t> button on the toolbar. If this is the first time you are saving the file, the </a:t>
            </a:r>
            <a:r>
              <a:rPr lang="en-US" altLang="zh-CN" sz="2200" smtClean="0">
                <a:solidFill>
                  <a:srgbClr val="FF0000"/>
                </a:solidFill>
              </a:rPr>
              <a:t>Save</a:t>
            </a:r>
            <a:r>
              <a:rPr lang="en-US" altLang="zh-CN" sz="2200" smtClean="0"/>
              <a:t> </a:t>
            </a:r>
            <a:r>
              <a:rPr lang="en-US" altLang="zh-CN" sz="2200" smtClean="0">
                <a:solidFill>
                  <a:srgbClr val="FF0000"/>
                </a:solidFill>
              </a:rPr>
              <a:t>As</a:t>
            </a:r>
            <a:r>
              <a:rPr lang="en-US" altLang="zh-CN" sz="2200" smtClean="0"/>
              <a:t> dialog box appears.</a:t>
            </a:r>
          </a:p>
          <a:p>
            <a:pPr eaLnBrk="1" hangingPunct="1"/>
            <a:r>
              <a:rPr lang="en-US" altLang="zh-CN" sz="2200" smtClean="0"/>
              <a:t>Make sure that the </a:t>
            </a:r>
            <a:r>
              <a:rPr lang="en-US" altLang="zh-CN" sz="2200" smtClean="0">
                <a:solidFill>
                  <a:srgbClr val="FF0000"/>
                </a:solidFill>
              </a:rPr>
              <a:t>Save</a:t>
            </a:r>
            <a:r>
              <a:rPr lang="en-US" altLang="zh-CN" sz="2200" smtClean="0"/>
              <a:t> </a:t>
            </a:r>
            <a:r>
              <a:rPr lang="en-US" altLang="zh-CN" sz="2200" smtClean="0">
                <a:solidFill>
                  <a:srgbClr val="FF0000"/>
                </a:solidFill>
              </a:rPr>
              <a:t>as</a:t>
            </a:r>
            <a:r>
              <a:rPr lang="en-US" altLang="zh-CN" sz="2200" smtClean="0"/>
              <a:t> type is MATLAB Figure (</a:t>
            </a:r>
            <a:r>
              <a:rPr lang="en-US" altLang="zh-CN" sz="2200" smtClean="0">
                <a:solidFill>
                  <a:srgbClr val="FF0000"/>
                </a:solidFill>
              </a:rPr>
              <a:t>*.fig</a:t>
            </a:r>
            <a:r>
              <a:rPr lang="en-US" altLang="zh-CN" sz="2200" smtClean="0"/>
              <a:t>).</a:t>
            </a:r>
          </a:p>
          <a:p>
            <a:pPr eaLnBrk="1" hangingPunct="1"/>
            <a:r>
              <a:rPr lang="en-US" altLang="zh-CN" sz="2200" smtClean="0"/>
              <a:t>Specify the name you want assigned to the figure file.</a:t>
            </a:r>
          </a:p>
          <a:p>
            <a:pPr eaLnBrk="1" hangingPunct="1"/>
            <a:r>
              <a:rPr lang="en-US" altLang="zh-CN" sz="2200" smtClean="0"/>
              <a:t>Click </a:t>
            </a:r>
            <a:r>
              <a:rPr lang="en-US" altLang="zh-CN" sz="2200" smtClean="0">
                <a:solidFill>
                  <a:srgbClr val="FF0000"/>
                </a:solidFill>
              </a:rPr>
              <a:t>OK</a:t>
            </a:r>
            <a:r>
              <a:rPr lang="en-US" altLang="zh-CN" sz="2200" smtClean="0"/>
              <a:t>.</a:t>
            </a:r>
            <a:endParaRPr lang="zh-CN" altLang="en-US" sz="220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r>
              <a:rPr lang="en-US" altLang="zh-CN" b="1" dirty="0" smtClean="0">
                <a:solidFill>
                  <a:schemeClr val="tx2">
                    <a:satMod val="130000"/>
                  </a:schemeClr>
                </a:solidFill>
              </a:rPr>
              <a:t>Opening a Figure File</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E9623547-1A93-466B-A375-298AE2D4F43C}" type="slidenum">
              <a:rPr lang="zh-CN" altLang="en-US"/>
              <a:pPr>
                <a:defRPr/>
              </a:pPr>
              <a:t>58</a:t>
            </a:fld>
            <a:endParaRPr lang="zh-CN" altLang="en-US"/>
          </a:p>
        </p:txBody>
      </p:sp>
      <p:sp>
        <p:nvSpPr>
          <p:cNvPr id="66565" name="TextBox 7"/>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To open a figure file, perform these steps:</a:t>
            </a:r>
          </a:p>
        </p:txBody>
      </p:sp>
      <p:sp>
        <p:nvSpPr>
          <p:cNvPr id="66566" name="内容占位符 10"/>
          <p:cNvSpPr>
            <a:spLocks noGrp="1"/>
          </p:cNvSpPr>
          <p:nvPr>
            <p:ph idx="1"/>
          </p:nvPr>
        </p:nvSpPr>
        <p:spPr>
          <a:xfrm>
            <a:off x="1435100" y="2428875"/>
            <a:ext cx="7499350" cy="3819525"/>
          </a:xfrm>
        </p:spPr>
        <p:txBody>
          <a:bodyPr/>
          <a:lstStyle/>
          <a:p>
            <a:pPr eaLnBrk="1" hangingPunct="1"/>
            <a:r>
              <a:rPr lang="en-US" altLang="zh-CN" sz="2200" smtClean="0"/>
              <a:t>Select </a:t>
            </a:r>
            <a:r>
              <a:rPr lang="en-US" altLang="zh-CN" sz="2200" smtClean="0">
                <a:solidFill>
                  <a:srgbClr val="FF0000"/>
                </a:solidFill>
              </a:rPr>
              <a:t>Open</a:t>
            </a:r>
            <a:r>
              <a:rPr lang="en-US" altLang="zh-CN" sz="2200" smtClean="0"/>
              <a:t> from the </a:t>
            </a:r>
            <a:r>
              <a:rPr lang="en-US" altLang="zh-CN" sz="2200" smtClean="0">
                <a:solidFill>
                  <a:srgbClr val="FF0000"/>
                </a:solidFill>
              </a:rPr>
              <a:t>File</a:t>
            </a:r>
            <a:r>
              <a:rPr lang="en-US" altLang="zh-CN" sz="2200" smtClean="0"/>
              <a:t> menu or click the </a:t>
            </a:r>
            <a:r>
              <a:rPr lang="en-US" altLang="zh-CN" sz="2200" smtClean="0">
                <a:solidFill>
                  <a:srgbClr val="FF0000"/>
                </a:solidFill>
              </a:rPr>
              <a:t>Open</a:t>
            </a:r>
            <a:r>
              <a:rPr lang="en-US" altLang="zh-CN" sz="2200" smtClean="0"/>
              <a:t> button on the toolbar.</a:t>
            </a:r>
          </a:p>
          <a:p>
            <a:pPr eaLnBrk="1" hangingPunct="1"/>
            <a:r>
              <a:rPr lang="en-US" altLang="zh-CN" sz="2200" smtClean="0"/>
              <a:t>Select the figure file you want to open and click </a:t>
            </a:r>
            <a:r>
              <a:rPr lang="en-US" altLang="zh-CN" sz="2200" smtClean="0">
                <a:solidFill>
                  <a:srgbClr val="FF0000"/>
                </a:solidFill>
              </a:rPr>
              <a:t>OK</a:t>
            </a:r>
            <a:r>
              <a:rPr lang="en-US" altLang="zh-CN" sz="2200" smtClean="0"/>
              <a:t>.</a:t>
            </a:r>
            <a:endParaRPr lang="zh-CN" altLang="en-US" sz="2200"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Saving to a Different Format — Exporting Figures</a:t>
            </a:r>
            <a:endParaRPr lang="zh-CN" altLang="en-US" dirty="0">
              <a:solidFill>
                <a:schemeClr val="tx2">
                  <a:satMod val="130000"/>
                </a:schemeClr>
              </a:solidFill>
            </a:endParaRPr>
          </a:p>
        </p:txBody>
      </p:sp>
      <p:sp>
        <p:nvSpPr>
          <p:cNvPr id="67587" name="内容占位符 7"/>
          <p:cNvSpPr>
            <a:spLocks noGrp="1"/>
          </p:cNvSpPr>
          <p:nvPr>
            <p:ph idx="1"/>
          </p:nvPr>
        </p:nvSpPr>
        <p:spPr>
          <a:xfrm>
            <a:off x="1435100" y="2857500"/>
            <a:ext cx="7499350" cy="3390900"/>
          </a:xfrm>
        </p:spPr>
        <p:txBody>
          <a:bodyPr/>
          <a:lstStyle/>
          <a:p>
            <a:pPr eaLnBrk="1" hangingPunct="1"/>
            <a:r>
              <a:rPr lang="en-US" altLang="zh-CN" sz="2200" smtClean="0"/>
              <a:t>Select </a:t>
            </a:r>
            <a:r>
              <a:rPr lang="en-US" altLang="zh-CN" sz="2200" smtClean="0">
                <a:solidFill>
                  <a:srgbClr val="FF0000"/>
                </a:solidFill>
              </a:rPr>
              <a:t>Export</a:t>
            </a:r>
            <a:r>
              <a:rPr lang="en-US" altLang="zh-CN" sz="2200" smtClean="0"/>
              <a:t> </a:t>
            </a:r>
            <a:r>
              <a:rPr lang="en-US" altLang="zh-CN" sz="2200" smtClean="0">
                <a:solidFill>
                  <a:srgbClr val="FF0000"/>
                </a:solidFill>
              </a:rPr>
              <a:t>Setup</a:t>
            </a:r>
            <a:r>
              <a:rPr lang="en-US" altLang="zh-CN" sz="2200" smtClean="0"/>
              <a:t> from the </a:t>
            </a:r>
            <a:r>
              <a:rPr lang="en-US" altLang="zh-CN" sz="2200" smtClean="0">
                <a:solidFill>
                  <a:srgbClr val="FF0000"/>
                </a:solidFill>
              </a:rPr>
              <a:t>File</a:t>
            </a:r>
            <a:r>
              <a:rPr lang="en-US" altLang="zh-CN" sz="2200" smtClean="0"/>
              <a:t> menu. </a:t>
            </a:r>
          </a:p>
          <a:p>
            <a:pPr eaLnBrk="1" hangingPunct="1"/>
            <a:r>
              <a:rPr lang="en-US" altLang="zh-CN" sz="2200" smtClean="0"/>
              <a:t>Select </a:t>
            </a:r>
            <a:r>
              <a:rPr lang="en-US" altLang="zh-CN" sz="2200" smtClean="0">
                <a:solidFill>
                  <a:srgbClr val="FF0000"/>
                </a:solidFill>
              </a:rPr>
              <a:t>Export</a:t>
            </a:r>
            <a:r>
              <a:rPr lang="en-US" altLang="zh-CN" sz="2200" smtClean="0"/>
              <a:t> from the </a:t>
            </a:r>
            <a:r>
              <a:rPr lang="en-US" altLang="zh-CN" sz="2200" smtClean="0">
                <a:solidFill>
                  <a:srgbClr val="FF0000"/>
                </a:solidFill>
              </a:rPr>
              <a:t>Export</a:t>
            </a:r>
            <a:r>
              <a:rPr lang="en-US" altLang="zh-CN" sz="2200" smtClean="0"/>
              <a:t> </a:t>
            </a:r>
            <a:r>
              <a:rPr lang="en-US" altLang="zh-CN" sz="2200" smtClean="0">
                <a:solidFill>
                  <a:srgbClr val="FF0000"/>
                </a:solidFill>
              </a:rPr>
              <a:t>Setup</a:t>
            </a:r>
            <a:r>
              <a:rPr lang="en-US" altLang="zh-CN" sz="2200" smtClean="0"/>
              <a:t> dialog. </a:t>
            </a:r>
          </a:p>
          <a:p>
            <a:pPr eaLnBrk="1" hangingPunct="1"/>
            <a:r>
              <a:rPr lang="en-US" altLang="zh-CN" sz="2200" smtClean="0"/>
              <a:t>Select the </a:t>
            </a:r>
            <a:r>
              <a:rPr lang="en-US" altLang="zh-CN" sz="2200" smtClean="0">
                <a:solidFill>
                  <a:srgbClr val="FF0000"/>
                </a:solidFill>
              </a:rPr>
              <a:t>format</a:t>
            </a:r>
            <a:r>
              <a:rPr lang="en-US" altLang="zh-CN" sz="2200" smtClean="0"/>
              <a:t> from the list of formats in the </a:t>
            </a:r>
            <a:r>
              <a:rPr lang="en-US" altLang="zh-CN" sz="2200" smtClean="0">
                <a:solidFill>
                  <a:srgbClr val="FF0000"/>
                </a:solidFill>
              </a:rPr>
              <a:t>Save</a:t>
            </a:r>
            <a:r>
              <a:rPr lang="en-US" altLang="zh-CN" sz="2200" smtClean="0"/>
              <a:t> </a:t>
            </a:r>
            <a:r>
              <a:rPr lang="en-US" altLang="zh-CN" sz="2200" smtClean="0">
                <a:solidFill>
                  <a:srgbClr val="FF0000"/>
                </a:solidFill>
              </a:rPr>
              <a:t>as</a:t>
            </a:r>
            <a:r>
              <a:rPr lang="en-US" altLang="zh-CN" sz="2200" smtClean="0"/>
              <a:t> type drop-down menu. </a:t>
            </a:r>
          </a:p>
          <a:p>
            <a:pPr eaLnBrk="1" hangingPunct="1"/>
            <a:r>
              <a:rPr lang="en-US" altLang="zh-CN" sz="2200" smtClean="0"/>
              <a:t>Enter the name you want to give the file, less the extension.</a:t>
            </a:r>
          </a:p>
          <a:p>
            <a:pPr eaLnBrk="1" hangingPunct="1"/>
            <a:r>
              <a:rPr lang="en-US" altLang="zh-CN" sz="2200" smtClean="0"/>
              <a:t>Click </a:t>
            </a:r>
            <a:r>
              <a:rPr lang="en-US" altLang="zh-CN" sz="2200" smtClean="0">
                <a:solidFill>
                  <a:srgbClr val="FF0000"/>
                </a:solidFill>
              </a:rPr>
              <a:t>Save</a:t>
            </a:r>
            <a:r>
              <a:rPr lang="en-US" altLang="zh-CN" sz="2200" smtClean="0"/>
              <a:t>.</a:t>
            </a:r>
            <a:endParaRPr lang="zh-CN" altLang="en-US" sz="2200" smtClean="0"/>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FB79DDE2-137F-439A-A1D0-C52D776553AA}" type="slidenum">
              <a:rPr lang="zh-CN" altLang="en-US"/>
              <a:pPr>
                <a:defRPr/>
              </a:pPr>
              <a:t>59</a:t>
            </a:fld>
            <a:endParaRPr lang="zh-CN" altLang="en-US"/>
          </a:p>
        </p:txBody>
      </p:sp>
      <p:sp>
        <p:nvSpPr>
          <p:cNvPr id="67590" name="TextBox 6"/>
          <p:cNvSpPr txBox="1">
            <a:spLocks noChangeArrowheads="1"/>
          </p:cNvSpPr>
          <p:nvPr/>
        </p:nvSpPr>
        <p:spPr bwMode="auto">
          <a:xfrm>
            <a:off x="1500188" y="1717675"/>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To save a figure in a format that can be used by another application, such as the standard graphics file formats TIFF or EPS, perform these steps: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What Is a MATLAB</a:t>
            </a:r>
            <a:r>
              <a:rPr lang="en-US" altLang="zh-CN" b="1" baseline="30000" dirty="0" smtClean="0">
                <a:solidFill>
                  <a:schemeClr val="tx2">
                    <a:satMod val="130000"/>
                  </a:schemeClr>
                </a:solidFill>
              </a:rPr>
              <a:t>®</a:t>
            </a:r>
            <a:r>
              <a:rPr lang="en-US" altLang="zh-CN" b="1" dirty="0" smtClean="0">
                <a:solidFill>
                  <a:schemeClr val="tx2">
                    <a:satMod val="130000"/>
                  </a:schemeClr>
                </a:solidFill>
              </a:rPr>
              <a:t> Graph?</a:t>
            </a:r>
            <a:endParaRPr lang="zh-CN" altLang="en-US" dirty="0">
              <a:solidFill>
                <a:schemeClr val="tx2">
                  <a:satMod val="130000"/>
                </a:schemeClr>
              </a:solidFill>
            </a:endParaRPr>
          </a:p>
        </p:txBody>
      </p:sp>
      <p:sp>
        <p:nvSpPr>
          <p:cNvPr id="13315" name="TextBox 5"/>
          <p:cNvSpPr txBox="1">
            <a:spLocks noChangeArrowheads="1"/>
          </p:cNvSpPr>
          <p:nvPr/>
        </p:nvSpPr>
        <p:spPr bwMode="auto">
          <a:xfrm>
            <a:off x="1500188" y="430212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 </a:t>
            </a:r>
            <a:r>
              <a:rPr lang="en-US" altLang="zh-CN" sz="2200">
                <a:solidFill>
                  <a:srgbClr val="0070C0"/>
                </a:solidFill>
                <a:latin typeface="Gill Sans MT" pitchFamily="34" charset="0"/>
                <a:ea typeface="华文中宋" pitchFamily="2" charset="-122"/>
              </a:rPr>
              <a:t>graph</a:t>
            </a:r>
            <a:r>
              <a:rPr lang="en-US" altLang="zh-CN" sz="2200">
                <a:latin typeface="Gill Sans MT" pitchFamily="34" charset="0"/>
                <a:ea typeface="华文中宋" pitchFamily="2" charset="-122"/>
              </a:rPr>
              <a:t> is a plot of data within a 2-D or 3-D axes. Most plots made with MATLAB functions and GUIs are therefore graphs.</a:t>
            </a:r>
            <a:endParaRPr lang="zh-CN" altLang="en-US" sz="2200">
              <a:latin typeface="Gill Sans MT" pitchFamily="34" charset="0"/>
              <a:ea typeface="华文中宋" pitchFamily="2" charset="-122"/>
            </a:endParaRPr>
          </a:p>
        </p:txBody>
      </p:sp>
      <p:sp>
        <p:nvSpPr>
          <p:cNvPr id="13316" name="TextBox 6"/>
          <p:cNvSpPr txBox="1">
            <a:spLocks noChangeArrowheads="1"/>
          </p:cNvSpPr>
          <p:nvPr/>
        </p:nvSpPr>
        <p:spPr bwMode="auto">
          <a:xfrm>
            <a:off x="1500188" y="1717675"/>
            <a:ext cx="7215187" cy="2462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 </a:t>
            </a:r>
            <a:r>
              <a:rPr lang="en-US" altLang="zh-CN" sz="2200">
                <a:solidFill>
                  <a:srgbClr val="FF0000"/>
                </a:solidFill>
                <a:latin typeface="Gill Sans MT" pitchFamily="34" charset="0"/>
                <a:ea typeface="华文中宋" pitchFamily="2" charset="-122"/>
              </a:rPr>
              <a:t>plot</a:t>
            </a:r>
            <a:r>
              <a:rPr lang="en-US" altLang="zh-CN" sz="2200">
                <a:latin typeface="Gill Sans MT" pitchFamily="34" charset="0"/>
                <a:ea typeface="华文中宋" pitchFamily="2" charset="-122"/>
              </a:rPr>
              <a:t> is any graphic display you can create within a figure window. Plots can display tabular data, geometric objects, surface and image objects, and annotations such as </a:t>
            </a:r>
            <a:r>
              <a:rPr lang="en-US" altLang="zh-CN" sz="2200">
                <a:solidFill>
                  <a:srgbClr val="0070C0"/>
                </a:solidFill>
                <a:latin typeface="Gill Sans MT" pitchFamily="34" charset="0"/>
                <a:ea typeface="华文中宋" pitchFamily="2" charset="-122"/>
              </a:rPr>
              <a:t>titles</a:t>
            </a: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legends</a:t>
            </a:r>
            <a:r>
              <a:rPr lang="en-US" altLang="zh-CN" sz="2200">
                <a:latin typeface="Gill Sans MT" pitchFamily="34" charset="0"/>
                <a:ea typeface="华文中宋" pitchFamily="2" charset="-122"/>
              </a:rPr>
              <a:t>, and </a:t>
            </a:r>
            <a:r>
              <a:rPr lang="en-US" altLang="zh-CN" sz="2200">
                <a:solidFill>
                  <a:srgbClr val="0070C0"/>
                </a:solidFill>
                <a:latin typeface="Gill Sans MT" pitchFamily="34" charset="0"/>
                <a:ea typeface="华文中宋" pitchFamily="2" charset="-122"/>
              </a:rPr>
              <a:t>colorbars</a:t>
            </a:r>
            <a:r>
              <a:rPr lang="en-US" altLang="zh-CN" sz="2200">
                <a:latin typeface="Gill Sans MT" pitchFamily="34" charset="0"/>
                <a:ea typeface="华文中宋" pitchFamily="2" charset="-122"/>
              </a:rPr>
              <a:t>. Figures can contain any number of plots. Each plot is created within a 2-D or a 3-D data space called an </a:t>
            </a:r>
            <a:r>
              <a:rPr lang="en-US" altLang="zh-CN" sz="2200">
                <a:solidFill>
                  <a:srgbClr val="FF0000"/>
                </a:solidFill>
                <a:latin typeface="Gill Sans MT" pitchFamily="34" charset="0"/>
                <a:ea typeface="华文中宋" pitchFamily="2" charset="-122"/>
              </a:rPr>
              <a:t>axes</a:t>
            </a:r>
            <a:r>
              <a:rPr lang="en-US" altLang="zh-CN" sz="2200">
                <a:latin typeface="Gill Sans MT" pitchFamily="34" charset="0"/>
                <a:ea typeface="华文中宋" pitchFamily="2" charset="-122"/>
              </a:rPr>
              <a:t>. You can explicitly create axes with the </a:t>
            </a:r>
            <a:r>
              <a:rPr lang="en-US" altLang="zh-CN" sz="2200">
                <a:solidFill>
                  <a:srgbClr val="0070C0"/>
                </a:solidFill>
                <a:latin typeface="Gill Sans MT" pitchFamily="34" charset="0"/>
                <a:ea typeface="华文中宋" pitchFamily="2" charset="-122"/>
              </a:rPr>
              <a:t>axes</a:t>
            </a:r>
            <a:r>
              <a:rPr lang="en-US" altLang="zh-CN" sz="2200">
                <a:latin typeface="Gill Sans MT" pitchFamily="34" charset="0"/>
                <a:ea typeface="华文中宋" pitchFamily="2" charset="-122"/>
              </a:rPr>
              <a:t> or </a:t>
            </a:r>
            <a:r>
              <a:rPr lang="en-US" altLang="zh-CN" sz="2200">
                <a:solidFill>
                  <a:srgbClr val="0070C0"/>
                </a:solidFill>
                <a:latin typeface="Gill Sans MT" pitchFamily="34" charset="0"/>
                <a:ea typeface="华文中宋" pitchFamily="2" charset="-122"/>
              </a:rPr>
              <a:t>subplot</a:t>
            </a:r>
            <a:r>
              <a:rPr lang="en-US" altLang="zh-CN" sz="2200">
                <a:latin typeface="Gill Sans MT" pitchFamily="34" charset="0"/>
                <a:ea typeface="华文中宋" pitchFamily="2" charset="-122"/>
              </a:rPr>
              <a:t> functions.</a:t>
            </a:r>
            <a:endParaRPr lang="zh-CN" altLang="en-US" sz="2200">
              <a:latin typeface="Gill Sans MT" pitchFamily="34" charset="0"/>
              <a:ea typeface="华文中宋" pitchFamily="2" charset="-122"/>
            </a:endParaRPr>
          </a:p>
        </p:txBody>
      </p:sp>
      <p:sp>
        <p:nvSpPr>
          <p:cNvPr id="5" name="灯片编号占位符 4"/>
          <p:cNvSpPr>
            <a:spLocks noGrp="1"/>
          </p:cNvSpPr>
          <p:nvPr>
            <p:ph type="sldNum" sz="quarter" idx="12"/>
          </p:nvPr>
        </p:nvSpPr>
        <p:spPr/>
        <p:txBody>
          <a:bodyPr/>
          <a:lstStyle/>
          <a:p>
            <a:pPr>
              <a:defRPr/>
            </a:pPr>
            <a:fld id="{9204351D-A63C-4AD8-BB84-4331CF135EE5}" type="slidenum">
              <a:rPr lang="zh-CN" altLang="en-US"/>
              <a:pPr>
                <a:defRPr/>
              </a:pPr>
              <a:t>6</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Basic Plotting Commands</a:t>
            </a:r>
            <a:endParaRPr lang="zh-CN" altLang="en-US" dirty="0">
              <a:solidFill>
                <a:schemeClr val="tx2">
                  <a:satMod val="130000"/>
                </a:schemeClr>
              </a:solidFill>
            </a:endParaRPr>
          </a:p>
        </p:txBody>
      </p:sp>
      <p:sp>
        <p:nvSpPr>
          <p:cNvPr id="7" name="文本占位符 6"/>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C9A3DB2B-B632-42AF-A501-305D3622052D}" type="slidenum">
              <a:rPr lang="zh-CN" altLang="en-US"/>
              <a:pPr>
                <a:defRPr/>
              </a:pPr>
              <a:t>60</a:t>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pPr eaLnBrk="1" fontAlgn="auto" hangingPunct="1">
              <a:spcAft>
                <a:spcPts val="0"/>
              </a:spcAft>
              <a:defRPr/>
            </a:pPr>
            <a:endParaRPr lang="zh-CN" altLang="en-US">
              <a:solidFill>
                <a:schemeClr val="tx2">
                  <a:satMod val="130000"/>
                </a:schemeClr>
              </a:solidFill>
            </a:endParaRPr>
          </a:p>
        </p:txBody>
      </p:sp>
      <p:sp>
        <p:nvSpPr>
          <p:cNvPr id="69635" name="内容占位符 6"/>
          <p:cNvSpPr>
            <a:spLocks noGrp="1"/>
          </p:cNvSpPr>
          <p:nvPr>
            <p:ph idx="1"/>
          </p:nvPr>
        </p:nvSpPr>
        <p:spPr/>
        <p:txBody>
          <a:bodyPr/>
          <a:lstStyle/>
          <a:p>
            <a:pPr eaLnBrk="1" hangingPunct="1"/>
            <a:r>
              <a:rPr lang="en-US" altLang="zh-CN" smtClean="0"/>
              <a:t>Setting Up Figures</a:t>
            </a:r>
          </a:p>
          <a:p>
            <a:pPr eaLnBrk="1" hangingPunct="1"/>
            <a:r>
              <a:rPr lang="en-US" altLang="zh-CN" smtClean="0"/>
              <a:t>Using High-Level Plotting Functions</a:t>
            </a:r>
          </a:p>
          <a:p>
            <a:pPr eaLnBrk="1" hangingPunct="1"/>
            <a:r>
              <a:rPr lang="en-US" altLang="zh-CN" smtClean="0"/>
              <a:t>Line Plots of Matrix Data</a:t>
            </a:r>
          </a:p>
          <a:p>
            <a:pPr eaLnBrk="1" hangingPunct="1"/>
            <a:r>
              <a:rPr lang="en-US" altLang="zh-CN" smtClean="0"/>
              <a:t>Plotting Imaginary and Complex Data</a:t>
            </a: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9C326354-2550-4C00-9E45-CEEA9D2AA51B}" type="slidenum">
              <a:rPr lang="zh-CN" altLang="en-US"/>
              <a:pPr>
                <a:defRPr/>
              </a:pPr>
              <a:t>61</a:t>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Setting Up Figures</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C0BFFDCF-4B3C-41EA-B19C-93A25D091801}" type="slidenum">
              <a:rPr lang="zh-CN" altLang="en-US"/>
              <a:pPr>
                <a:defRPr/>
              </a:pPr>
              <a:t>62</a:t>
            </a:fld>
            <a:endParaRPr lang="zh-CN" altLang="en-US"/>
          </a:p>
        </p:txBody>
      </p:sp>
      <p:graphicFrame>
        <p:nvGraphicFramePr>
          <p:cNvPr id="6" name="表格 5"/>
          <p:cNvGraphicFramePr>
            <a:graphicFrameLocks noGrp="1"/>
          </p:cNvGraphicFramePr>
          <p:nvPr/>
        </p:nvGraphicFramePr>
        <p:xfrm>
          <a:off x="1524000" y="1397000"/>
          <a:ext cx="6096000" cy="2296160"/>
        </p:xfrm>
        <a:graphic>
          <a:graphicData uri="http://schemas.openxmlformats.org/drawingml/2006/table">
            <a:tbl>
              <a:tblPr firstRow="1" bandRow="1">
                <a:tableStyleId>{5C22544A-7EE6-4342-B048-85BDC9FD1C3A}</a:tableStyleId>
              </a:tblPr>
              <a:tblGrid>
                <a:gridCol w="2047868"/>
                <a:gridCol w="4048132"/>
              </a:tblGrid>
              <a:tr h="370840">
                <a:tc>
                  <a:txBody>
                    <a:bodyPr/>
                    <a:lstStyle/>
                    <a:p>
                      <a:r>
                        <a:rPr lang="en-US" altLang="zh-CN" dirty="0" smtClean="0"/>
                        <a:t>Function</a:t>
                      </a:r>
                      <a:endParaRPr lang="zh-CN" altLang="en-US" dirty="0"/>
                    </a:p>
                  </a:txBody>
                  <a:tcPr/>
                </a:tc>
                <a:tc>
                  <a:txBody>
                    <a:bodyPr/>
                    <a:lstStyle/>
                    <a:p>
                      <a:r>
                        <a:rPr lang="en-US" altLang="zh-CN" dirty="0" smtClean="0"/>
                        <a:t>Description</a:t>
                      </a:r>
                      <a:endParaRPr lang="zh-CN" altLang="en-US" dirty="0"/>
                    </a:p>
                  </a:txBody>
                  <a:tcPr/>
                </a:tc>
              </a:tr>
              <a:tr h="370840">
                <a:tc>
                  <a:txBody>
                    <a:bodyPr/>
                    <a:lstStyle/>
                    <a:p>
                      <a:r>
                        <a:rPr lang="en-US" altLang="zh-CN" dirty="0" smtClean="0"/>
                        <a:t>figure</a:t>
                      </a:r>
                    </a:p>
                    <a:p>
                      <a:r>
                        <a:rPr lang="en-US" altLang="zh-CN" dirty="0" smtClean="0"/>
                        <a:t>figure(h)</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creates a new window and makes it the current figure</a:t>
                      </a:r>
                      <a:endParaRPr lang="zh-CN" altLang="en-US" dirty="0" smtClean="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subplot(</a:t>
                      </a:r>
                      <a:r>
                        <a:rPr lang="en-US" altLang="zh-CN" dirty="0" err="1" smtClean="0"/>
                        <a:t>m,n,i</a:t>
                      </a:r>
                      <a:r>
                        <a:rPr lang="en-US" altLang="zh-CN" dirty="0" smtClean="0"/>
                        <a:t>)</a:t>
                      </a:r>
                      <a:endParaRPr lang="zh-CN" altLang="en-US" dirty="0"/>
                    </a:p>
                  </a:txBody>
                  <a:tcPr/>
                </a:tc>
                <a:tc>
                  <a:txBody>
                    <a:bodyPr/>
                    <a:lstStyle/>
                    <a:p>
                      <a:r>
                        <a:rPr lang="en-US" altLang="zh-CN" dirty="0" smtClean="0"/>
                        <a:t>breaks the figure window into an m-by-n matrix of small subplots and selects the </a:t>
                      </a:r>
                      <a:r>
                        <a:rPr lang="en-US" altLang="zh-CN" i="1" dirty="0" err="1" smtClean="0"/>
                        <a:t>i</a:t>
                      </a:r>
                      <a:r>
                        <a:rPr lang="en-US" altLang="zh-CN" dirty="0" err="1" smtClean="0"/>
                        <a:t>th</a:t>
                      </a:r>
                      <a:r>
                        <a:rPr lang="en-US" altLang="zh-CN" dirty="0" smtClean="0"/>
                        <a:t> subplot for the current plot</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1800" kern="1200" baseline="0" dirty="0" err="1" smtClean="0">
                          <a:solidFill>
                            <a:schemeClr val="dk1"/>
                          </a:solidFill>
                          <a:latin typeface="+mn-lt"/>
                          <a:ea typeface="+mn-ea"/>
                          <a:cs typeface="+mn-cs"/>
                        </a:rPr>
                        <a:t>colordef</a:t>
                      </a:r>
                      <a:endParaRPr lang="zh-CN" altLang="en-US" dirty="0"/>
                    </a:p>
                  </a:txBody>
                  <a:tcPr/>
                </a:tc>
                <a:tc>
                  <a:txBody>
                    <a:bodyPr/>
                    <a:lstStyle/>
                    <a:p>
                      <a:r>
                        <a:rPr lang="en-US" altLang="zh-CN" dirty="0" smtClean="0"/>
                        <a:t>Set color defaults</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Using High-Level Plotting Functions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6093F60A-48B2-4033-8DE7-194AA9C9D0FA}" type="slidenum">
              <a:rPr lang="zh-CN" altLang="en-US"/>
              <a:pPr>
                <a:defRPr/>
              </a:pPr>
              <a:t>63</a:t>
            </a:fld>
            <a:endParaRPr lang="zh-CN" altLang="en-US"/>
          </a:p>
        </p:txBody>
      </p:sp>
      <p:sp>
        <p:nvSpPr>
          <p:cNvPr id="71685"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Functions for Plotting Line Graphs</a:t>
            </a:r>
          </a:p>
        </p:txBody>
      </p:sp>
      <p:graphicFrame>
        <p:nvGraphicFramePr>
          <p:cNvPr id="6" name="表格 5"/>
          <p:cNvGraphicFramePr>
            <a:graphicFrameLocks noGrp="1"/>
          </p:cNvGraphicFramePr>
          <p:nvPr/>
        </p:nvGraphicFramePr>
        <p:xfrm>
          <a:off x="1571625" y="2286000"/>
          <a:ext cx="6096000" cy="3134360"/>
        </p:xfrm>
        <a:graphic>
          <a:graphicData uri="http://schemas.openxmlformats.org/drawingml/2006/table">
            <a:tbl>
              <a:tblPr firstRow="1" bandRow="1">
                <a:tableStyleId>{5C22544A-7EE6-4342-B048-85BDC9FD1C3A}</a:tableStyleId>
              </a:tblPr>
              <a:tblGrid>
                <a:gridCol w="1285884"/>
                <a:gridCol w="4810116"/>
              </a:tblGrid>
              <a:tr h="370840">
                <a:tc>
                  <a:txBody>
                    <a:bodyPr/>
                    <a:lstStyle/>
                    <a:p>
                      <a:r>
                        <a:rPr lang="en-US" altLang="zh-CN" dirty="0" smtClean="0"/>
                        <a:t>Function</a:t>
                      </a:r>
                      <a:endParaRPr lang="zh-CN" altLang="en-US" dirty="0"/>
                    </a:p>
                  </a:txBody>
                  <a:tcPr/>
                </a:tc>
                <a:tc>
                  <a:txBody>
                    <a:bodyPr/>
                    <a:lstStyle/>
                    <a:p>
                      <a:r>
                        <a:rPr lang="en-US" altLang="zh-CN" dirty="0" smtClean="0"/>
                        <a:t>Description</a:t>
                      </a:r>
                      <a:endParaRPr lang="zh-CN" altLang="en-US" dirty="0"/>
                    </a:p>
                  </a:txBody>
                  <a:tcPr/>
                </a:tc>
              </a:tr>
              <a:tr h="370840">
                <a:tc>
                  <a:txBody>
                    <a:bodyPr/>
                    <a:lstStyle/>
                    <a:p>
                      <a:r>
                        <a:rPr lang="en-US" altLang="zh-CN" dirty="0" smtClean="0"/>
                        <a:t>plot</a:t>
                      </a:r>
                      <a:endParaRPr lang="zh-CN" altLang="en-US" dirty="0"/>
                    </a:p>
                  </a:txBody>
                  <a:tcPr/>
                </a:tc>
                <a:tc>
                  <a:txBody>
                    <a:bodyPr/>
                    <a:lstStyle/>
                    <a:p>
                      <a:r>
                        <a:rPr lang="en-US" altLang="zh-CN" dirty="0" smtClean="0"/>
                        <a:t>Graph 2-D data with linear scales for both axes</a:t>
                      </a:r>
                      <a:endParaRPr lang="zh-CN" altLang="en-US" dirty="0"/>
                    </a:p>
                  </a:txBody>
                  <a:tcPr/>
                </a:tc>
              </a:tr>
              <a:tr h="370840">
                <a:tc>
                  <a:txBody>
                    <a:bodyPr/>
                    <a:lstStyle/>
                    <a:p>
                      <a:r>
                        <a:rPr lang="en-US" altLang="zh-CN" dirty="0" smtClean="0"/>
                        <a:t>plot3</a:t>
                      </a:r>
                      <a:endParaRPr lang="zh-CN" altLang="en-US" dirty="0"/>
                    </a:p>
                  </a:txBody>
                  <a:tcPr/>
                </a:tc>
                <a:tc>
                  <a:txBody>
                    <a:bodyPr/>
                    <a:lstStyle/>
                    <a:p>
                      <a:r>
                        <a:rPr lang="en-US" altLang="zh-CN" dirty="0" smtClean="0"/>
                        <a:t>Graph 3-D data with linear scales for both axes</a:t>
                      </a:r>
                      <a:endParaRPr lang="zh-CN" altLang="en-US" dirty="0"/>
                    </a:p>
                  </a:txBody>
                  <a:tcPr/>
                </a:tc>
              </a:tr>
              <a:tr h="370840">
                <a:tc>
                  <a:txBody>
                    <a:bodyPr/>
                    <a:lstStyle/>
                    <a:p>
                      <a:r>
                        <a:rPr lang="en-US" altLang="zh-CN" dirty="0" err="1" smtClean="0"/>
                        <a:t>loglog</a:t>
                      </a:r>
                      <a:endParaRPr lang="zh-CN" altLang="en-US" dirty="0"/>
                    </a:p>
                  </a:txBody>
                  <a:tcPr/>
                </a:tc>
                <a:tc>
                  <a:txBody>
                    <a:bodyPr/>
                    <a:lstStyle/>
                    <a:p>
                      <a:r>
                        <a:rPr lang="en-US" altLang="zh-CN" dirty="0" smtClean="0"/>
                        <a:t>Graph with logarithmic scales for both axes</a:t>
                      </a:r>
                      <a:endParaRPr lang="zh-CN" altLang="en-US" dirty="0"/>
                    </a:p>
                  </a:txBody>
                  <a:tcPr/>
                </a:tc>
              </a:tr>
              <a:tr h="370840">
                <a:tc>
                  <a:txBody>
                    <a:bodyPr/>
                    <a:lstStyle/>
                    <a:p>
                      <a:r>
                        <a:rPr lang="en-US" altLang="zh-CN" dirty="0" err="1" smtClean="0"/>
                        <a:t>semilogx</a:t>
                      </a:r>
                      <a:endParaRPr lang="zh-CN" altLang="en-US" dirty="0"/>
                    </a:p>
                  </a:txBody>
                  <a:tcPr/>
                </a:tc>
                <a:tc>
                  <a:txBody>
                    <a:bodyPr/>
                    <a:lstStyle/>
                    <a:p>
                      <a:r>
                        <a:rPr lang="en-US" altLang="zh-CN" dirty="0" smtClean="0"/>
                        <a:t>Graph with a logarithmic scale for the </a:t>
                      </a:r>
                      <a:r>
                        <a:rPr lang="en-US" altLang="zh-CN" i="1" dirty="0" smtClean="0"/>
                        <a:t>x</a:t>
                      </a:r>
                      <a:r>
                        <a:rPr lang="en-US" altLang="zh-CN" dirty="0" smtClean="0"/>
                        <a:t>-axis and a linear scale for the </a:t>
                      </a:r>
                      <a:r>
                        <a:rPr lang="en-US" altLang="zh-CN" i="1" dirty="0" smtClean="0"/>
                        <a:t>y</a:t>
                      </a:r>
                      <a:r>
                        <a:rPr lang="en-US" altLang="zh-CN" dirty="0" smtClean="0"/>
                        <a:t>-axis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semilogy</a:t>
                      </a:r>
                      <a:endParaRPr lang="zh-CN" altLang="en-US" dirty="0" smtClean="0"/>
                    </a:p>
                  </a:txBody>
                  <a:tcPr/>
                </a:tc>
                <a:tc>
                  <a:txBody>
                    <a:bodyPr/>
                    <a:lstStyle/>
                    <a:p>
                      <a:r>
                        <a:rPr lang="en-US" altLang="zh-CN" dirty="0" smtClean="0"/>
                        <a:t>Graph with a logarithmic scale for the y-axis and a linear scale for the x-axis</a:t>
                      </a:r>
                      <a:endParaRPr lang="zh-CN"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plotyy</a:t>
                      </a:r>
                      <a:endParaRPr lang="zh-CN" altLang="en-US" dirty="0" smtClean="0"/>
                    </a:p>
                  </a:txBody>
                  <a:tcPr/>
                </a:tc>
                <a:tc>
                  <a:txBody>
                    <a:bodyPr/>
                    <a:lstStyle/>
                    <a:p>
                      <a:r>
                        <a:rPr lang="en-US" altLang="zh-CN" dirty="0" smtClean="0"/>
                        <a:t>Graph with </a:t>
                      </a:r>
                      <a:r>
                        <a:rPr lang="en-US" altLang="zh-CN" i="1" dirty="0" smtClean="0"/>
                        <a:t>y</a:t>
                      </a:r>
                      <a:r>
                        <a:rPr lang="en-US" altLang="zh-CN" dirty="0" smtClean="0"/>
                        <a:t>-tick labels on the left and right side</a:t>
                      </a:r>
                      <a:endParaRPr lang="zh-CN" altLang="en-US" dirty="0"/>
                    </a:p>
                  </a:txBody>
                  <a:tcPr/>
                </a:tc>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Line Plots of Matrix Data</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D9123E77-7EDE-4234-8FED-10E97EB0E7BB}" type="slidenum">
              <a:rPr lang="zh-CN" altLang="en-US"/>
              <a:pPr>
                <a:defRPr/>
              </a:pPr>
              <a:t>64</a:t>
            </a:fld>
            <a:endParaRPr lang="zh-CN" altLang="en-US"/>
          </a:p>
        </p:txBody>
      </p:sp>
      <p:sp>
        <p:nvSpPr>
          <p:cNvPr id="72709" name="TextBox 4"/>
          <p:cNvSpPr txBox="1">
            <a:spLocks noChangeArrowheads="1"/>
          </p:cNvSpPr>
          <p:nvPr/>
        </p:nvSpPr>
        <p:spPr bwMode="auto">
          <a:xfrm>
            <a:off x="1500188" y="3444875"/>
            <a:ext cx="3357562"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One line is plotted for each column of the matrix. The </a:t>
            </a:r>
            <a:r>
              <a:rPr lang="en-US" altLang="zh-CN" sz="2200" i="1">
                <a:latin typeface="Gill Sans MT" pitchFamily="34" charset="0"/>
                <a:ea typeface="华文中宋" pitchFamily="2" charset="-122"/>
              </a:rPr>
              <a:t>x</a:t>
            </a:r>
            <a:r>
              <a:rPr lang="en-US" altLang="zh-CN" sz="2200">
                <a:latin typeface="Gill Sans MT" pitchFamily="34" charset="0"/>
                <a:ea typeface="华文中宋" pitchFamily="2" charset="-122"/>
              </a:rPr>
              <a:t>-axis is labeled with the row index vector </a:t>
            </a:r>
            <a:r>
              <a:rPr lang="en-US" altLang="zh-CN" sz="2200">
                <a:solidFill>
                  <a:srgbClr val="0070C0"/>
                </a:solidFill>
                <a:latin typeface="Gill Sans MT" pitchFamily="34" charset="0"/>
                <a:ea typeface="华文中宋" pitchFamily="2" charset="-122"/>
              </a:rPr>
              <a:t>1:m</a:t>
            </a:r>
            <a:r>
              <a:rPr lang="en-US" altLang="zh-CN" sz="2200">
                <a:latin typeface="Gill Sans MT" pitchFamily="34" charset="0"/>
                <a:ea typeface="华文中宋" pitchFamily="2" charset="-122"/>
              </a:rPr>
              <a:t>, where m is the number of rows in Y.</a:t>
            </a:r>
            <a:endParaRPr lang="zh-CN" altLang="en-US" sz="2200">
              <a:latin typeface="Gill Sans MT" pitchFamily="34" charset="0"/>
              <a:ea typeface="华文中宋" pitchFamily="2" charset="-122"/>
            </a:endParaRPr>
          </a:p>
        </p:txBody>
      </p:sp>
      <p:sp>
        <p:nvSpPr>
          <p:cNvPr id="6" name="矩形 5"/>
          <p:cNvSpPr/>
          <p:nvPr/>
        </p:nvSpPr>
        <p:spPr>
          <a:xfrm>
            <a:off x="1643063" y="2571750"/>
            <a:ext cx="6715125" cy="78581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2711" name="TextBox 6"/>
          <p:cNvSpPr txBox="1">
            <a:spLocks noChangeArrowheads="1"/>
          </p:cNvSpPr>
          <p:nvPr/>
        </p:nvSpPr>
        <p:spPr bwMode="auto">
          <a:xfrm>
            <a:off x="1857375" y="2716213"/>
            <a:ext cx="5786438" cy="430212"/>
          </a:xfrm>
          <a:prstGeom prst="rect">
            <a:avLst/>
          </a:prstGeom>
          <a:noFill/>
          <a:ln w="9525">
            <a:noFill/>
            <a:miter lim="800000"/>
            <a:headEnd/>
            <a:tailEnd/>
          </a:ln>
        </p:spPr>
        <p:txBody>
          <a:bodyPr>
            <a:spAutoFit/>
          </a:bodyPr>
          <a:lstStyle/>
          <a:p>
            <a:r>
              <a:rPr lang="es-ES" altLang="zh-CN" sz="2200">
                <a:solidFill>
                  <a:srgbClr val="0000FF"/>
                </a:solidFill>
                <a:latin typeface="Gill Sans MT" pitchFamily="34" charset="0"/>
                <a:ea typeface="华文中宋" pitchFamily="2" charset="-122"/>
              </a:rPr>
              <a:t>plot(Y)</a:t>
            </a:r>
            <a:endParaRPr lang="en-US" altLang="zh-CN" sz="2200">
              <a:solidFill>
                <a:srgbClr val="0000FF"/>
              </a:solidFill>
              <a:latin typeface="Gill Sans MT" pitchFamily="34" charset="0"/>
              <a:ea typeface="华文中宋" pitchFamily="2" charset="-122"/>
            </a:endParaRPr>
          </a:p>
        </p:txBody>
      </p:sp>
      <p:sp>
        <p:nvSpPr>
          <p:cNvPr id="72712" name="TextBox 7"/>
          <p:cNvSpPr txBox="1">
            <a:spLocks noChangeArrowheads="1"/>
          </p:cNvSpPr>
          <p:nvPr/>
        </p:nvSpPr>
        <p:spPr bwMode="auto">
          <a:xfrm>
            <a:off x="1500188" y="171767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When you call the </a:t>
            </a:r>
            <a:r>
              <a:rPr lang="en-US" altLang="zh-CN" sz="2200">
                <a:solidFill>
                  <a:srgbClr val="0070C0"/>
                </a:solidFill>
                <a:latin typeface="Gill Sans MT" pitchFamily="34" charset="0"/>
                <a:ea typeface="华文中宋" pitchFamily="2" charset="-122"/>
              </a:rPr>
              <a:t>plot</a:t>
            </a:r>
            <a:r>
              <a:rPr lang="en-US" altLang="zh-CN" sz="2200">
                <a:latin typeface="Gill Sans MT" pitchFamily="34" charset="0"/>
                <a:ea typeface="华文中宋" pitchFamily="2" charset="-122"/>
              </a:rPr>
              <a:t> function with a single matrix argument</a:t>
            </a:r>
            <a:endParaRPr lang="zh-CN" altLang="en-US" sz="2200">
              <a:latin typeface="Gill Sans MT" pitchFamily="34" charset="0"/>
              <a:ea typeface="华文中宋" pitchFamily="2" charset="-122"/>
            </a:endParaRPr>
          </a:p>
        </p:txBody>
      </p:sp>
      <p:pic>
        <p:nvPicPr>
          <p:cNvPr id="72713" name="Picture 2"/>
          <p:cNvPicPr>
            <a:picLocks noChangeAspect="1" noChangeArrowheads="1"/>
          </p:cNvPicPr>
          <p:nvPr/>
        </p:nvPicPr>
        <p:blipFill>
          <a:blip r:embed="rId3" cstate="print"/>
          <a:srcRect/>
          <a:stretch>
            <a:fillRect/>
          </a:stretch>
        </p:blipFill>
        <p:spPr bwMode="auto">
          <a:xfrm>
            <a:off x="4619625" y="3357563"/>
            <a:ext cx="4095750" cy="3071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Plotting Imaginary and Complex Data</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6370BC09-45CB-48E0-B4D5-1630D024019E}" type="slidenum">
              <a:rPr lang="zh-CN" altLang="en-US"/>
              <a:pPr>
                <a:defRPr/>
              </a:pPr>
              <a:t>65</a:t>
            </a:fld>
            <a:endParaRPr lang="zh-CN" altLang="en-US"/>
          </a:p>
        </p:txBody>
      </p:sp>
      <p:sp>
        <p:nvSpPr>
          <p:cNvPr id="73733" name="TextBox 4"/>
          <p:cNvSpPr txBox="1">
            <a:spLocks noChangeArrowheads="1"/>
          </p:cNvSpPr>
          <p:nvPr/>
        </p:nvSpPr>
        <p:spPr bwMode="auto">
          <a:xfrm>
            <a:off x="1500188" y="4430713"/>
            <a:ext cx="7215187" cy="430212"/>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is equivalent to </a:t>
            </a:r>
            <a:endParaRPr lang="zh-CN" altLang="en-US" sz="2200">
              <a:latin typeface="Gill Sans MT" pitchFamily="34" charset="0"/>
              <a:ea typeface="华文中宋" pitchFamily="2" charset="-122"/>
            </a:endParaRPr>
          </a:p>
        </p:txBody>
      </p:sp>
      <p:sp>
        <p:nvSpPr>
          <p:cNvPr id="6" name="矩形 5"/>
          <p:cNvSpPr/>
          <p:nvPr/>
        </p:nvSpPr>
        <p:spPr>
          <a:xfrm>
            <a:off x="1643063" y="4929188"/>
            <a:ext cx="6715125" cy="785812"/>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735" name="TextBox 6"/>
          <p:cNvSpPr txBox="1">
            <a:spLocks noChangeArrowheads="1"/>
          </p:cNvSpPr>
          <p:nvPr/>
        </p:nvSpPr>
        <p:spPr bwMode="auto">
          <a:xfrm>
            <a:off x="1857375" y="5073650"/>
            <a:ext cx="5786438" cy="430213"/>
          </a:xfrm>
          <a:prstGeom prst="rect">
            <a:avLst/>
          </a:prstGeom>
          <a:noFill/>
          <a:ln w="9525">
            <a:noFill/>
            <a:miter lim="800000"/>
            <a:headEnd/>
            <a:tailEnd/>
          </a:ln>
        </p:spPr>
        <p:txBody>
          <a:bodyPr>
            <a:spAutoFit/>
          </a:bodyPr>
          <a:lstStyle/>
          <a:p>
            <a:r>
              <a:rPr lang="es-ES" altLang="zh-CN" sz="2200">
                <a:solidFill>
                  <a:srgbClr val="0000FF"/>
                </a:solidFill>
                <a:latin typeface="Gill Sans MT" pitchFamily="34" charset="0"/>
                <a:ea typeface="华文中宋" pitchFamily="2" charset="-122"/>
              </a:rPr>
              <a:t>plot(real(Z), imag(Z))</a:t>
            </a:r>
            <a:endParaRPr lang="en-US" altLang="zh-CN" sz="2200">
              <a:solidFill>
                <a:srgbClr val="0000FF"/>
              </a:solidFill>
              <a:latin typeface="Gill Sans MT" pitchFamily="34" charset="0"/>
              <a:ea typeface="华文中宋" pitchFamily="2" charset="-122"/>
            </a:endParaRPr>
          </a:p>
        </p:txBody>
      </p:sp>
      <p:sp>
        <p:nvSpPr>
          <p:cNvPr id="73736" name="TextBox 7"/>
          <p:cNvSpPr txBox="1">
            <a:spLocks noChangeArrowheads="1"/>
          </p:cNvSpPr>
          <p:nvPr/>
        </p:nvSpPr>
        <p:spPr bwMode="auto">
          <a:xfrm>
            <a:off x="1500188" y="1717675"/>
            <a:ext cx="7215187" cy="1785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When the arguments to </a:t>
            </a:r>
            <a:r>
              <a:rPr lang="en-US" altLang="zh-CN" sz="2200">
                <a:solidFill>
                  <a:srgbClr val="0070C0"/>
                </a:solidFill>
                <a:latin typeface="Gill Sans MT" pitchFamily="34" charset="0"/>
                <a:ea typeface="华文中宋" pitchFamily="2" charset="-122"/>
              </a:rPr>
              <a:t>plot</a:t>
            </a:r>
            <a:r>
              <a:rPr lang="en-US" altLang="zh-CN" sz="2200">
                <a:latin typeface="Gill Sans MT" pitchFamily="34" charset="0"/>
                <a:ea typeface="华文中宋" pitchFamily="2" charset="-122"/>
              </a:rPr>
              <a:t> are complex (i.e., the imaginary part is nonzero), All MATLAB® graphics functions ignore the imaginary part except when plot is given a single complex data argument. For this special case, the command produces a plot of the real part versus the imaginary part.</a:t>
            </a:r>
            <a:endParaRPr lang="zh-CN" altLang="en-US" sz="2200">
              <a:latin typeface="Gill Sans MT" pitchFamily="34" charset="0"/>
              <a:ea typeface="华文中宋" pitchFamily="2" charset="-122"/>
            </a:endParaRPr>
          </a:p>
        </p:txBody>
      </p:sp>
      <p:sp>
        <p:nvSpPr>
          <p:cNvPr id="9" name="矩形 8"/>
          <p:cNvSpPr/>
          <p:nvPr/>
        </p:nvSpPr>
        <p:spPr>
          <a:xfrm>
            <a:off x="1643063" y="3571875"/>
            <a:ext cx="6715125" cy="785813"/>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3738" name="TextBox 9"/>
          <p:cNvSpPr txBox="1">
            <a:spLocks noChangeArrowheads="1"/>
          </p:cNvSpPr>
          <p:nvPr/>
        </p:nvSpPr>
        <p:spPr bwMode="auto">
          <a:xfrm>
            <a:off x="1857375" y="3716338"/>
            <a:ext cx="5786438" cy="430212"/>
          </a:xfrm>
          <a:prstGeom prst="rect">
            <a:avLst/>
          </a:prstGeom>
          <a:noFill/>
          <a:ln w="9525">
            <a:noFill/>
            <a:miter lim="800000"/>
            <a:headEnd/>
            <a:tailEnd/>
          </a:ln>
        </p:spPr>
        <p:txBody>
          <a:bodyPr>
            <a:spAutoFit/>
          </a:bodyPr>
          <a:lstStyle/>
          <a:p>
            <a:r>
              <a:rPr lang="es-ES" altLang="zh-CN" sz="2200">
                <a:solidFill>
                  <a:srgbClr val="0000FF"/>
                </a:solidFill>
                <a:latin typeface="Gill Sans MT" pitchFamily="34" charset="0"/>
                <a:ea typeface="华文中宋" pitchFamily="2" charset="-122"/>
              </a:rPr>
              <a:t>plot(Z)</a:t>
            </a:r>
            <a:endParaRPr lang="en-US" altLang="zh-CN" sz="2200">
              <a:solidFill>
                <a:srgbClr val="0000FF"/>
              </a:solidFill>
              <a:latin typeface="Gill Sans MT" pitchFamily="34" charset="0"/>
              <a:ea typeface="华文中宋"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578100" y="2600325"/>
            <a:ext cx="6400800" cy="2286000"/>
          </a:xfrm>
        </p:spPr>
        <p:txBody>
          <a:bodyPr/>
          <a:lstStyle/>
          <a:p>
            <a:pPr eaLnBrk="1" fontAlgn="auto" hangingPunct="1">
              <a:spcAft>
                <a:spcPts val="0"/>
              </a:spcAft>
              <a:defRPr/>
            </a:pPr>
            <a:r>
              <a:rPr lang="en-US" altLang="zh-CN" dirty="0" smtClean="0">
                <a:solidFill>
                  <a:schemeClr val="tx2">
                    <a:satMod val="130000"/>
                  </a:schemeClr>
                </a:solidFill>
              </a:rPr>
              <a:t>Printing and Exporting</a:t>
            </a:r>
            <a:endParaRPr lang="zh-CN" altLang="en-US" dirty="0">
              <a:solidFill>
                <a:schemeClr val="tx2">
                  <a:satMod val="130000"/>
                </a:schemeClr>
              </a:solidFill>
            </a:endParaRPr>
          </a:p>
        </p:txBody>
      </p:sp>
      <p:sp>
        <p:nvSpPr>
          <p:cNvPr id="6" name="文本占位符 5"/>
          <p:cNvSpPr>
            <a:spLocks noGrp="1"/>
          </p:cNvSpPr>
          <p:nvPr>
            <p:ph type="body" idx="1"/>
          </p:nvPr>
        </p:nvSpPr>
        <p:spPr>
          <a:xfrm>
            <a:off x="2578100" y="1066800"/>
            <a:ext cx="6400800" cy="1509713"/>
          </a:xfrm>
        </p:spPr>
        <p:txBody>
          <a:bodyPr>
            <a:normAutofit/>
          </a:bodyPr>
          <a:lstStyle/>
          <a:p>
            <a:pPr eaLnBrk="1" fontAlgn="auto" hangingPunct="1">
              <a:spcAft>
                <a:spcPts val="0"/>
              </a:spcAft>
              <a:buFont typeface="Wingdings 2"/>
              <a:buNone/>
              <a:defRPr/>
            </a:pPr>
            <a:endParaRPr lang="zh-CN" altLang="en-US"/>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8FF29288-5626-4060-B236-F39844C33B80}" type="slidenum">
              <a:rPr lang="zh-CN" altLang="en-US"/>
              <a:pPr>
                <a:defRPr/>
              </a:pPr>
              <a:t>66</a:t>
            </a:fld>
            <a:endParaRPr lang="zh-CN"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Print and Export Operations</a:t>
            </a:r>
            <a:endParaRPr lang="zh-CN" altLang="en-US" dirty="0">
              <a:solidFill>
                <a:schemeClr val="tx2">
                  <a:satMod val="130000"/>
                </a:schemeClr>
              </a:solidFill>
            </a:endParaRPr>
          </a:p>
        </p:txBody>
      </p:sp>
      <p:sp>
        <p:nvSpPr>
          <p:cNvPr id="4" name="页脚占位符 3"/>
          <p:cNvSpPr>
            <a:spLocks noGrp="1"/>
          </p:cNvSpPr>
          <p:nvPr>
            <p:ph type="ftr" sz="quarter" idx="11"/>
          </p:nvPr>
        </p:nvSpPr>
        <p:spPr/>
        <p:txBody>
          <a:bodyPr/>
          <a:lstStyle/>
          <a:p>
            <a:pPr>
              <a:defRPr/>
            </a:pPr>
            <a:r>
              <a:rPr lang="en-US" altLang="zh-CN"/>
              <a:t>Wenbo Zhang</a:t>
            </a:r>
            <a:endParaRPr lang="zh-CN" altLang="en-US"/>
          </a:p>
        </p:txBody>
      </p:sp>
      <p:sp>
        <p:nvSpPr>
          <p:cNvPr id="5" name="灯片编号占位符 4"/>
          <p:cNvSpPr>
            <a:spLocks noGrp="1"/>
          </p:cNvSpPr>
          <p:nvPr>
            <p:ph type="sldNum" sz="quarter" idx="12"/>
          </p:nvPr>
        </p:nvSpPr>
        <p:spPr/>
        <p:txBody>
          <a:bodyPr/>
          <a:lstStyle/>
          <a:p>
            <a:pPr>
              <a:defRPr/>
            </a:pPr>
            <a:fld id="{224835EE-ABBB-4D4D-A5CC-F5B62A27A715}" type="slidenum">
              <a:rPr lang="zh-CN" altLang="en-US"/>
              <a:pPr>
                <a:defRPr/>
              </a:pPr>
              <a:t>67</a:t>
            </a:fld>
            <a:endParaRPr lang="zh-CN" altLang="en-US"/>
          </a:p>
        </p:txBody>
      </p:sp>
      <p:pic>
        <p:nvPicPr>
          <p:cNvPr id="75781" name="Picture 2"/>
          <p:cNvPicPr>
            <a:picLocks noChangeAspect="1" noChangeArrowheads="1"/>
          </p:cNvPicPr>
          <p:nvPr/>
        </p:nvPicPr>
        <p:blipFill>
          <a:blip r:embed="rId2" cstate="print"/>
          <a:srcRect/>
          <a:stretch>
            <a:fillRect/>
          </a:stretch>
        </p:blipFill>
        <p:spPr bwMode="auto">
          <a:xfrm>
            <a:off x="1071563" y="2214563"/>
            <a:ext cx="7786687" cy="19224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Graphical User Interfaces</a:t>
            </a:r>
            <a:endParaRPr lang="zh-CN" altLang="en-US" dirty="0">
              <a:solidFill>
                <a:schemeClr val="tx2">
                  <a:satMod val="130000"/>
                </a:schemeClr>
              </a:solidFill>
            </a:endParaRPr>
          </a:p>
        </p:txBody>
      </p:sp>
      <p:sp>
        <p:nvSpPr>
          <p:cNvPr id="3" name="页脚占位符 2"/>
          <p:cNvSpPr>
            <a:spLocks noGrp="1"/>
          </p:cNvSpPr>
          <p:nvPr>
            <p:ph type="ftr" sz="quarter" idx="11"/>
          </p:nvPr>
        </p:nvSpPr>
        <p:spPr/>
        <p:txBody>
          <a:bodyPr/>
          <a:lstStyle/>
          <a:p>
            <a:pPr>
              <a:defRPr/>
            </a:pPr>
            <a:r>
              <a:rPr lang="en-US" altLang="zh-CN"/>
              <a:t>Wenbo Zhang</a:t>
            </a:r>
            <a:endParaRPr lang="zh-CN" altLang="en-US"/>
          </a:p>
        </p:txBody>
      </p:sp>
      <p:sp>
        <p:nvSpPr>
          <p:cNvPr id="4" name="灯片编号占位符 3"/>
          <p:cNvSpPr>
            <a:spLocks noGrp="1"/>
          </p:cNvSpPr>
          <p:nvPr>
            <p:ph type="sldNum" sz="quarter" idx="12"/>
          </p:nvPr>
        </p:nvSpPr>
        <p:spPr/>
        <p:txBody>
          <a:bodyPr/>
          <a:lstStyle/>
          <a:p>
            <a:pPr>
              <a:defRPr/>
            </a:pPr>
            <a:fld id="{4283C036-BCDD-45B9-8D4B-895FDC974CE3}" type="slidenum">
              <a:rPr lang="zh-CN" altLang="en-US"/>
              <a:pPr>
                <a:defRPr/>
              </a:pPr>
              <a:t>68</a:t>
            </a:fld>
            <a:endParaRPr lang="zh-CN" altLang="en-US"/>
          </a:p>
        </p:txBody>
      </p:sp>
      <p:grpSp>
        <p:nvGrpSpPr>
          <p:cNvPr id="76805" name="组合 6"/>
          <p:cNvGrpSpPr>
            <a:grpSpLocks/>
          </p:cNvGrpSpPr>
          <p:nvPr/>
        </p:nvGrpSpPr>
        <p:grpSpPr bwMode="auto">
          <a:xfrm>
            <a:off x="1143000" y="1714500"/>
            <a:ext cx="7858125" cy="3279775"/>
            <a:chOff x="1143008" y="1714488"/>
            <a:chExt cx="7858148" cy="3279360"/>
          </a:xfrm>
        </p:grpSpPr>
        <p:pic>
          <p:nvPicPr>
            <p:cNvPr id="76806" name="Picture 2"/>
            <p:cNvPicPr>
              <a:picLocks noChangeAspect="1" noChangeArrowheads="1"/>
            </p:cNvPicPr>
            <p:nvPr/>
          </p:nvPicPr>
          <p:blipFill>
            <a:blip r:embed="rId2" cstate="print"/>
            <a:srcRect/>
            <a:stretch>
              <a:fillRect/>
            </a:stretch>
          </p:blipFill>
          <p:spPr bwMode="auto">
            <a:xfrm>
              <a:off x="1143008" y="1714488"/>
              <a:ext cx="7850445" cy="1042514"/>
            </a:xfrm>
            <a:prstGeom prst="rect">
              <a:avLst/>
            </a:prstGeom>
            <a:noFill/>
            <a:ln w="9525">
              <a:noFill/>
              <a:miter lim="800000"/>
              <a:headEnd/>
              <a:tailEnd/>
            </a:ln>
          </p:spPr>
        </p:pic>
        <p:pic>
          <p:nvPicPr>
            <p:cNvPr id="76807" name="Picture 3"/>
            <p:cNvPicPr>
              <a:picLocks noChangeAspect="1" noChangeArrowheads="1"/>
            </p:cNvPicPr>
            <p:nvPr/>
          </p:nvPicPr>
          <p:blipFill>
            <a:blip r:embed="rId3" cstate="print"/>
            <a:srcRect/>
            <a:stretch>
              <a:fillRect/>
            </a:stretch>
          </p:blipFill>
          <p:spPr bwMode="auto">
            <a:xfrm>
              <a:off x="1158608" y="2758762"/>
              <a:ext cx="7842548" cy="2235086"/>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Example — </a:t>
            </a:r>
            <a:br>
              <a:rPr lang="en-US" altLang="zh-CN" b="1" dirty="0" smtClean="0">
                <a:solidFill>
                  <a:schemeClr val="tx2">
                    <a:satMod val="130000"/>
                  </a:schemeClr>
                </a:solidFill>
              </a:rPr>
            </a:br>
            <a:r>
              <a:rPr lang="en-US" altLang="zh-CN" b="1" dirty="0" err="1" smtClean="0">
                <a:solidFill>
                  <a:schemeClr val="tx2">
                    <a:satMod val="130000"/>
                  </a:schemeClr>
                </a:solidFill>
              </a:rPr>
              <a:t>Dollying</a:t>
            </a:r>
            <a:r>
              <a:rPr lang="en-US" altLang="zh-CN" b="1" dirty="0" smtClean="0">
                <a:solidFill>
                  <a:schemeClr val="tx2">
                    <a:satMod val="130000"/>
                  </a:schemeClr>
                </a:solidFill>
              </a:rPr>
              <a:t> the Camera</a:t>
            </a:r>
            <a:endParaRPr lang="zh-CN" altLang="en-US" dirty="0">
              <a:solidFill>
                <a:schemeClr val="tx2">
                  <a:satMod val="130000"/>
                </a:schemeClr>
              </a:solidFill>
            </a:endParaRPr>
          </a:p>
        </p:txBody>
      </p:sp>
      <p:sp>
        <p:nvSpPr>
          <p:cNvPr id="77827" name="TextBox 3"/>
          <p:cNvSpPr txBox="1">
            <a:spLocks noChangeArrowheads="1"/>
          </p:cNvSpPr>
          <p:nvPr/>
        </p:nvSpPr>
        <p:spPr bwMode="auto">
          <a:xfrm>
            <a:off x="1500188" y="1717675"/>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In the camera metaphor, a dolly is a stage that enables movement of the camera from side to side with respect to the scene. The </a:t>
            </a:r>
            <a:r>
              <a:rPr lang="en-US" altLang="zh-CN" sz="2200">
                <a:solidFill>
                  <a:srgbClr val="0070C0"/>
                </a:solidFill>
                <a:latin typeface="Gill Sans MT" pitchFamily="34" charset="0"/>
                <a:ea typeface="华文中宋" pitchFamily="2" charset="-122"/>
              </a:rPr>
              <a:t>camdolly</a:t>
            </a:r>
            <a:r>
              <a:rPr lang="en-US" altLang="zh-CN" sz="2200">
                <a:latin typeface="Gill Sans MT" pitchFamily="34" charset="0"/>
                <a:ea typeface="华文中宋" pitchFamily="2" charset="-122"/>
              </a:rPr>
              <a:t> command implements similar behavior by moving both the position of the camera and the position of the camera target in unison (or just the camera position if you so desire).</a:t>
            </a:r>
            <a:endParaRPr lang="zh-CN" altLang="en-US" sz="2200">
              <a:latin typeface="Gill Sans MT" pitchFamily="34" charset="0"/>
              <a:ea typeface="华文中宋" pitchFamily="2" charset="-122"/>
            </a:endParaRPr>
          </a:p>
        </p:txBody>
      </p:sp>
      <p:sp>
        <p:nvSpPr>
          <p:cNvPr id="5" name="灯片编号占位符 4"/>
          <p:cNvSpPr>
            <a:spLocks noGrp="1"/>
          </p:cNvSpPr>
          <p:nvPr>
            <p:ph type="sldNum" sz="quarter" idx="12"/>
          </p:nvPr>
        </p:nvSpPr>
        <p:spPr/>
        <p:txBody>
          <a:bodyPr/>
          <a:lstStyle/>
          <a:p>
            <a:pPr>
              <a:defRPr/>
            </a:pPr>
            <a:fld id="{B39AD509-C630-4E2B-ABAD-96369CEBC1F6}" type="slidenum">
              <a:rPr lang="zh-CN" altLang="en-US"/>
              <a:pPr>
                <a:defRPr/>
              </a:pPr>
              <a:t>69</a:t>
            </a:fld>
            <a:endParaRPr lang="zh-CN" altLang="en-US"/>
          </a:p>
        </p:txBody>
      </p:sp>
      <p:sp>
        <p:nvSpPr>
          <p:cNvPr id="6" name="页脚占位符 5"/>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Anatomy of a Graph</a:t>
            </a:r>
            <a:endParaRPr lang="zh-CN" altLang="en-US" dirty="0">
              <a:solidFill>
                <a:schemeClr val="tx2">
                  <a:satMod val="130000"/>
                </a:schemeClr>
              </a:solidFill>
            </a:endParaRPr>
          </a:p>
        </p:txBody>
      </p:sp>
      <p:sp>
        <p:nvSpPr>
          <p:cNvPr id="14339" name="TextBox 3"/>
          <p:cNvSpPr txBox="1">
            <a:spLocks noChangeArrowheads="1"/>
          </p:cNvSpPr>
          <p:nvPr/>
        </p:nvSpPr>
        <p:spPr bwMode="auto">
          <a:xfrm>
            <a:off x="1500188" y="5483225"/>
            <a:ext cx="7215187" cy="430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resulting figure contains a 2-D set of axes.</a:t>
            </a:r>
            <a:endParaRPr lang="zh-CN" altLang="en-US" sz="2200">
              <a:latin typeface="Gill Sans MT" pitchFamily="34" charset="0"/>
              <a:ea typeface="华文中宋" pitchFamily="2" charset="-122"/>
            </a:endParaRPr>
          </a:p>
        </p:txBody>
      </p:sp>
      <p:sp>
        <p:nvSpPr>
          <p:cNvPr id="5" name="矩形 4"/>
          <p:cNvSpPr/>
          <p:nvPr/>
        </p:nvSpPr>
        <p:spPr>
          <a:xfrm>
            <a:off x="1643063" y="3286125"/>
            <a:ext cx="6715125" cy="207168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4341" name="TextBox 5"/>
          <p:cNvSpPr txBox="1">
            <a:spLocks noChangeArrowheads="1"/>
          </p:cNvSpPr>
          <p:nvPr/>
        </p:nvSpPr>
        <p:spPr bwMode="auto">
          <a:xfrm>
            <a:off x="1857375" y="3430588"/>
            <a:ext cx="5786438" cy="1784350"/>
          </a:xfrm>
          <a:prstGeom prst="rect">
            <a:avLst/>
          </a:prstGeom>
          <a:noFill/>
          <a:ln w="9525">
            <a:noFill/>
            <a:miter lim="800000"/>
            <a:headEnd/>
            <a:tailEnd/>
          </a:ln>
        </p:spPr>
        <p:txBody>
          <a:bodyPr>
            <a:spAutoFit/>
          </a:bodyPr>
          <a:lstStyle/>
          <a:p>
            <a:r>
              <a:rPr lang="es-ES" altLang="zh-CN" sz="2200" dirty="0">
                <a:solidFill>
                  <a:srgbClr val="0000FF"/>
                </a:solidFill>
                <a:latin typeface="Gill Sans MT" pitchFamily="34" charset="0"/>
                <a:ea typeface="华文中宋" pitchFamily="2" charset="-122"/>
              </a:rPr>
              <a:t>x = [0:.2:20];</a:t>
            </a:r>
          </a:p>
          <a:p>
            <a:r>
              <a:rPr lang="es-ES" altLang="zh-CN" sz="2200" dirty="0">
                <a:solidFill>
                  <a:srgbClr val="0000FF"/>
                </a:solidFill>
                <a:latin typeface="Gill Sans MT" pitchFamily="34" charset="0"/>
                <a:ea typeface="华文中宋" pitchFamily="2" charset="-122"/>
              </a:rPr>
              <a:t>y = sin(x)./sqrt(x+1);</a:t>
            </a:r>
          </a:p>
          <a:p>
            <a:r>
              <a:rPr lang="es-ES" altLang="zh-CN" sz="2200" dirty="0">
                <a:solidFill>
                  <a:srgbClr val="0000FF"/>
                </a:solidFill>
                <a:latin typeface="Gill Sans MT" pitchFamily="34" charset="0"/>
                <a:ea typeface="华文中宋" pitchFamily="2" charset="-122"/>
              </a:rPr>
              <a:t>y(2,:) = sin(x/2)./sqrt(x+1);</a:t>
            </a:r>
          </a:p>
          <a:p>
            <a:r>
              <a:rPr lang="es-ES" altLang="zh-CN" sz="2200" dirty="0">
                <a:solidFill>
                  <a:srgbClr val="0000FF"/>
                </a:solidFill>
                <a:latin typeface="Gill Sans MT" pitchFamily="34" charset="0"/>
                <a:ea typeface="华文中宋" pitchFamily="2" charset="-122"/>
              </a:rPr>
              <a:t>y(3,:) = sin(x/3)./sqrt(x+1);</a:t>
            </a:r>
          </a:p>
          <a:p>
            <a:r>
              <a:rPr lang="es-ES" altLang="zh-CN" sz="2200" dirty="0">
                <a:solidFill>
                  <a:srgbClr val="0000FF"/>
                </a:solidFill>
                <a:latin typeface="Gill Sans MT" pitchFamily="34" charset="0"/>
                <a:ea typeface="华文中宋" pitchFamily="2" charset="-122"/>
              </a:rPr>
              <a:t>plot(x,y)</a:t>
            </a:r>
            <a:endParaRPr lang="en-US" altLang="zh-CN" sz="2200" dirty="0">
              <a:solidFill>
                <a:srgbClr val="0000FF"/>
              </a:solidFill>
              <a:latin typeface="Gill Sans MT" pitchFamily="34" charset="0"/>
              <a:ea typeface="华文中宋" pitchFamily="2" charset="-122"/>
            </a:endParaRPr>
          </a:p>
        </p:txBody>
      </p:sp>
      <p:sp>
        <p:nvSpPr>
          <p:cNvPr id="14342" name="TextBox 6"/>
          <p:cNvSpPr txBox="1">
            <a:spLocks noChangeArrowheads="1"/>
          </p:cNvSpPr>
          <p:nvPr/>
        </p:nvSpPr>
        <p:spPr bwMode="auto">
          <a:xfrm>
            <a:off x="1500188" y="1717675"/>
            <a:ext cx="7215187" cy="1447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MATLAB plotting functions and tools direct their output to a figure window. Each figure is a separate window that you can dock in the desktop, and collect together with other plots in a </a:t>
            </a:r>
            <a:r>
              <a:rPr lang="en-US" altLang="zh-CN" sz="2200">
                <a:solidFill>
                  <a:srgbClr val="FF0000"/>
                </a:solidFill>
                <a:latin typeface="Gill Sans MT" pitchFamily="34" charset="0"/>
                <a:ea typeface="华文中宋" pitchFamily="2" charset="-122"/>
              </a:rPr>
              <a:t>Figure Group</a:t>
            </a:r>
            <a:r>
              <a:rPr lang="en-US" altLang="zh-CN" sz="2200">
                <a:latin typeface="Gill Sans MT" pitchFamily="34" charset="0"/>
                <a:ea typeface="华文中宋" pitchFamily="2" charset="-122"/>
              </a:rPr>
              <a:t>.</a:t>
            </a:r>
            <a:endParaRPr lang="zh-CN" altLang="en-US" sz="2200">
              <a:latin typeface="Gill Sans MT" pitchFamily="34" charset="0"/>
              <a:ea typeface="华文中宋" pitchFamily="2" charset="-122"/>
            </a:endParaRPr>
          </a:p>
        </p:txBody>
      </p:sp>
      <p:sp>
        <p:nvSpPr>
          <p:cNvPr id="8" name="灯片编号占位符 7"/>
          <p:cNvSpPr>
            <a:spLocks noGrp="1"/>
          </p:cNvSpPr>
          <p:nvPr>
            <p:ph type="sldNum" sz="quarter" idx="12"/>
          </p:nvPr>
        </p:nvSpPr>
        <p:spPr/>
        <p:txBody>
          <a:bodyPr/>
          <a:lstStyle/>
          <a:p>
            <a:pPr>
              <a:defRPr/>
            </a:pPr>
            <a:fld id="{E1943ABA-E8CF-48D9-B981-C0BA431FE384}" type="slidenum">
              <a:rPr lang="zh-CN" altLang="en-US"/>
              <a:pPr>
                <a:defRPr/>
              </a:pPr>
              <a:t>7</a:t>
            </a:fld>
            <a:endParaRPr lang="zh-CN" altLang="en-US"/>
          </a:p>
        </p:txBody>
      </p:sp>
      <p:sp>
        <p:nvSpPr>
          <p:cNvPr id="9" name="页脚占位符 8"/>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Example — </a:t>
            </a:r>
            <a:br>
              <a:rPr lang="en-US" altLang="zh-CN" b="1" dirty="0" smtClean="0">
                <a:solidFill>
                  <a:schemeClr val="tx2">
                    <a:satMod val="130000"/>
                  </a:schemeClr>
                </a:solidFill>
              </a:rPr>
            </a:br>
            <a:r>
              <a:rPr lang="en-US" altLang="zh-CN" b="1" dirty="0" err="1" smtClean="0">
                <a:solidFill>
                  <a:schemeClr val="tx2">
                    <a:satMod val="130000"/>
                  </a:schemeClr>
                </a:solidFill>
              </a:rPr>
              <a:t>Dollying</a:t>
            </a:r>
            <a:r>
              <a:rPr lang="en-US" altLang="zh-CN" b="1" dirty="0" smtClean="0">
                <a:solidFill>
                  <a:schemeClr val="tx2">
                    <a:satMod val="130000"/>
                  </a:schemeClr>
                </a:solidFill>
              </a:rPr>
              <a:t> the Camera</a:t>
            </a:r>
            <a:endParaRPr lang="zh-CN" altLang="en-US" dirty="0">
              <a:solidFill>
                <a:schemeClr val="tx2">
                  <a:satMod val="130000"/>
                </a:schemeClr>
              </a:solidFill>
            </a:endParaRPr>
          </a:p>
        </p:txBody>
      </p:sp>
      <p:sp>
        <p:nvSpPr>
          <p:cNvPr id="78851" name="TextBox 3"/>
          <p:cNvSpPr txBox="1">
            <a:spLocks noChangeArrowheads="1"/>
          </p:cNvSpPr>
          <p:nvPr/>
        </p:nvSpPr>
        <p:spPr bwMode="auto">
          <a:xfrm>
            <a:off x="1500188" y="2308225"/>
            <a:ext cx="7215187" cy="3478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This example illustrates how to use </a:t>
            </a:r>
            <a:r>
              <a:rPr lang="en-US" altLang="zh-CN" sz="2200">
                <a:solidFill>
                  <a:srgbClr val="0070C0"/>
                </a:solidFill>
                <a:latin typeface="Gill Sans MT" pitchFamily="34" charset="0"/>
                <a:ea typeface="华文中宋" pitchFamily="2" charset="-122"/>
              </a:rPr>
              <a:t>camdolly</a:t>
            </a:r>
            <a:r>
              <a:rPr lang="en-US" altLang="zh-CN" sz="2200">
                <a:latin typeface="Gill Sans MT" pitchFamily="34" charset="0"/>
                <a:ea typeface="华文中宋" pitchFamily="2" charset="-122"/>
              </a:rPr>
              <a:t> to explore different regions of an image. It shows how to use the following functions:</a:t>
            </a:r>
          </a:p>
          <a:p>
            <a:endParaRPr lang="en-US" altLang="zh-CN" sz="2200">
              <a:latin typeface="Gill Sans MT" pitchFamily="34" charset="0"/>
              <a:ea typeface="华文中宋" pitchFamily="2" charset="-122"/>
            </a:endParaRPr>
          </a:p>
          <a:p>
            <a:pPr>
              <a:buFont typeface="Wingdings" pitchFamily="2" charset="2"/>
              <a:buChar char="l"/>
            </a:pP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ginput</a:t>
            </a:r>
            <a:r>
              <a:rPr lang="en-US" altLang="zh-CN" sz="2200">
                <a:latin typeface="Gill Sans MT" pitchFamily="34" charset="0"/>
                <a:ea typeface="华文中宋" pitchFamily="2" charset="-122"/>
              </a:rPr>
              <a:t> to obtain the coordinates of locations on the image</a:t>
            </a:r>
          </a:p>
          <a:p>
            <a:pPr>
              <a:buFont typeface="Wingdings" pitchFamily="2" charset="2"/>
              <a:buChar char="l"/>
            </a:pPr>
            <a:r>
              <a:rPr lang="en-US" altLang="zh-CN" sz="2200">
                <a:latin typeface="Gill Sans MT" pitchFamily="34" charset="0"/>
                <a:ea typeface="华文中宋" pitchFamily="2" charset="-122"/>
              </a:rPr>
              <a:t> The </a:t>
            </a:r>
            <a:r>
              <a:rPr lang="en-US" altLang="zh-CN" sz="2200">
                <a:solidFill>
                  <a:srgbClr val="0070C0"/>
                </a:solidFill>
                <a:latin typeface="Gill Sans MT" pitchFamily="34" charset="0"/>
                <a:ea typeface="华文中宋" pitchFamily="2" charset="-122"/>
              </a:rPr>
              <a:t>camdolly</a:t>
            </a:r>
            <a:r>
              <a:rPr lang="en-US" altLang="zh-CN" sz="2200">
                <a:latin typeface="Gill Sans MT" pitchFamily="34" charset="0"/>
                <a:ea typeface="华文中宋" pitchFamily="2" charset="-122"/>
              </a:rPr>
              <a:t> data coordinates option to move the camera and target to the new position based on coordinates obtained from </a:t>
            </a:r>
            <a:r>
              <a:rPr lang="en-US" altLang="zh-CN" sz="2200">
                <a:solidFill>
                  <a:srgbClr val="0070C0"/>
                </a:solidFill>
                <a:latin typeface="Gill Sans MT" pitchFamily="34" charset="0"/>
                <a:ea typeface="华文中宋" pitchFamily="2" charset="-122"/>
              </a:rPr>
              <a:t>ginput</a:t>
            </a:r>
          </a:p>
          <a:p>
            <a:pPr>
              <a:buFont typeface="Wingdings" pitchFamily="2" charset="2"/>
              <a:buChar char="l"/>
            </a:pPr>
            <a:r>
              <a:rPr lang="en-US" altLang="zh-CN" sz="2200">
                <a:latin typeface="Gill Sans MT" pitchFamily="34" charset="0"/>
                <a:ea typeface="华文中宋" pitchFamily="2" charset="-122"/>
              </a:rPr>
              <a:t> </a:t>
            </a:r>
            <a:r>
              <a:rPr lang="en-US" altLang="zh-CN" sz="2200">
                <a:solidFill>
                  <a:srgbClr val="0070C0"/>
                </a:solidFill>
                <a:latin typeface="Gill Sans MT" pitchFamily="34" charset="0"/>
                <a:ea typeface="华文中宋" pitchFamily="2" charset="-122"/>
              </a:rPr>
              <a:t>camva</a:t>
            </a:r>
            <a:r>
              <a:rPr lang="en-US" altLang="zh-CN" sz="2200">
                <a:latin typeface="Gill Sans MT" pitchFamily="34" charset="0"/>
                <a:ea typeface="华文中宋" pitchFamily="2" charset="-122"/>
              </a:rPr>
              <a:t> to zoom in and to fix the camera view angle, which is otherwise under automatic control</a:t>
            </a:r>
          </a:p>
        </p:txBody>
      </p:sp>
      <p:sp>
        <p:nvSpPr>
          <p:cNvPr id="78852" name="TextBox 4"/>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Summary of Techniques</a:t>
            </a:r>
          </a:p>
        </p:txBody>
      </p:sp>
      <p:sp>
        <p:nvSpPr>
          <p:cNvPr id="6" name="灯片编号占位符 5"/>
          <p:cNvSpPr>
            <a:spLocks noGrp="1"/>
          </p:cNvSpPr>
          <p:nvPr>
            <p:ph type="sldNum" sz="quarter" idx="12"/>
          </p:nvPr>
        </p:nvSpPr>
        <p:spPr/>
        <p:txBody>
          <a:bodyPr/>
          <a:lstStyle/>
          <a:p>
            <a:pPr>
              <a:defRPr/>
            </a:pPr>
            <a:fld id="{3DF2AAD3-EDB0-4F5A-9832-4A3E6D64276A}" type="slidenum">
              <a:rPr lang="zh-CN" altLang="en-US"/>
              <a:pPr>
                <a:defRPr/>
              </a:pPr>
              <a:t>70</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Example — </a:t>
            </a:r>
            <a:br>
              <a:rPr lang="en-US" altLang="zh-CN" b="1" dirty="0" smtClean="0">
                <a:solidFill>
                  <a:schemeClr val="tx2">
                    <a:satMod val="130000"/>
                  </a:schemeClr>
                </a:solidFill>
              </a:rPr>
            </a:br>
            <a:r>
              <a:rPr lang="en-US" altLang="zh-CN" b="1" dirty="0" err="1" smtClean="0">
                <a:solidFill>
                  <a:schemeClr val="tx2">
                    <a:satMod val="130000"/>
                  </a:schemeClr>
                </a:solidFill>
              </a:rPr>
              <a:t>Dollying</a:t>
            </a:r>
            <a:r>
              <a:rPr lang="en-US" altLang="zh-CN" b="1" dirty="0" smtClean="0">
                <a:solidFill>
                  <a:schemeClr val="tx2">
                    <a:satMod val="130000"/>
                  </a:schemeClr>
                </a:solidFill>
              </a:rPr>
              <a:t> the Camera</a:t>
            </a:r>
            <a:endParaRPr lang="zh-CN" altLang="en-US" dirty="0">
              <a:solidFill>
                <a:schemeClr val="tx2">
                  <a:satMod val="130000"/>
                </a:schemeClr>
              </a:solidFill>
            </a:endParaRPr>
          </a:p>
        </p:txBody>
      </p:sp>
      <p:sp>
        <p:nvSpPr>
          <p:cNvPr id="79875" name="TextBox 2"/>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Implementation</a:t>
            </a:r>
          </a:p>
        </p:txBody>
      </p:sp>
      <p:sp>
        <p:nvSpPr>
          <p:cNvPr id="79876" name="TextBox 3"/>
          <p:cNvSpPr txBox="1">
            <a:spLocks noChangeArrowheads="1"/>
          </p:cNvSpPr>
          <p:nvPr/>
        </p:nvSpPr>
        <p:spPr bwMode="auto">
          <a:xfrm>
            <a:off x="1500188" y="230822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First load the Cape Cod image and zoom in by setting the camera view angle (using </a:t>
            </a:r>
            <a:r>
              <a:rPr lang="en-US" altLang="zh-CN" sz="2200">
                <a:solidFill>
                  <a:srgbClr val="0070C0"/>
                </a:solidFill>
                <a:latin typeface="Gill Sans MT" pitchFamily="34" charset="0"/>
                <a:ea typeface="华文中宋" pitchFamily="2" charset="-122"/>
              </a:rPr>
              <a:t>camva</a:t>
            </a:r>
            <a:r>
              <a:rPr lang="en-US" altLang="zh-CN" sz="2200">
                <a:latin typeface="Gill Sans MT" pitchFamily="34" charset="0"/>
                <a:ea typeface="华文中宋" pitchFamily="2" charset="-122"/>
              </a:rPr>
              <a:t>).</a:t>
            </a:r>
          </a:p>
        </p:txBody>
      </p:sp>
      <p:sp>
        <p:nvSpPr>
          <p:cNvPr id="5" name="矩形 4"/>
          <p:cNvSpPr/>
          <p:nvPr/>
        </p:nvSpPr>
        <p:spPr>
          <a:xfrm>
            <a:off x="1643063" y="3286125"/>
            <a:ext cx="6715125" cy="2071688"/>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79878" name="TextBox 5"/>
          <p:cNvSpPr txBox="1">
            <a:spLocks noChangeArrowheads="1"/>
          </p:cNvSpPr>
          <p:nvPr/>
        </p:nvSpPr>
        <p:spPr bwMode="auto">
          <a:xfrm>
            <a:off x="1857375" y="3430588"/>
            <a:ext cx="5786438" cy="1784350"/>
          </a:xfrm>
          <a:prstGeom prst="rect">
            <a:avLst/>
          </a:prstGeom>
          <a:noFill/>
          <a:ln w="9525">
            <a:noFill/>
            <a:miter lim="800000"/>
            <a:headEnd/>
            <a:tailEnd/>
          </a:ln>
        </p:spPr>
        <p:txBody>
          <a:bodyPr>
            <a:spAutoFit/>
          </a:bodyPr>
          <a:lstStyle/>
          <a:p>
            <a:r>
              <a:rPr lang="en-US" altLang="zh-CN" sz="2200">
                <a:solidFill>
                  <a:srgbClr val="0000FF"/>
                </a:solidFill>
                <a:latin typeface="Gill Sans MT" pitchFamily="34" charset="0"/>
                <a:ea typeface="华文中宋" pitchFamily="2" charset="-122"/>
              </a:rPr>
              <a:t>load cape</a:t>
            </a:r>
          </a:p>
          <a:p>
            <a:r>
              <a:rPr lang="en-US" altLang="zh-CN" sz="2200">
                <a:solidFill>
                  <a:srgbClr val="0000FF"/>
                </a:solidFill>
                <a:latin typeface="Gill Sans MT" pitchFamily="34" charset="0"/>
                <a:ea typeface="华文中宋" pitchFamily="2" charset="-122"/>
              </a:rPr>
              <a:t>image(X)</a:t>
            </a:r>
          </a:p>
          <a:p>
            <a:r>
              <a:rPr lang="en-US" altLang="zh-CN" sz="2200">
                <a:solidFill>
                  <a:srgbClr val="0000FF"/>
                </a:solidFill>
                <a:latin typeface="Gill Sans MT" pitchFamily="34" charset="0"/>
                <a:ea typeface="华文中宋" pitchFamily="2" charset="-122"/>
              </a:rPr>
              <a:t>colormap(map)</a:t>
            </a:r>
          </a:p>
          <a:p>
            <a:r>
              <a:rPr lang="en-US" altLang="zh-CN" sz="2200">
                <a:solidFill>
                  <a:srgbClr val="0000FF"/>
                </a:solidFill>
                <a:latin typeface="Gill Sans MT" pitchFamily="34" charset="0"/>
                <a:ea typeface="华文中宋" pitchFamily="2" charset="-122"/>
              </a:rPr>
              <a:t>axis image</a:t>
            </a:r>
          </a:p>
          <a:p>
            <a:r>
              <a:rPr lang="en-US" altLang="zh-CN" sz="2200">
                <a:solidFill>
                  <a:srgbClr val="0000FF"/>
                </a:solidFill>
                <a:latin typeface="Gill Sans MT" pitchFamily="34" charset="0"/>
                <a:ea typeface="华文中宋" pitchFamily="2" charset="-122"/>
              </a:rPr>
              <a:t>camva(camva/2.5)</a:t>
            </a:r>
          </a:p>
        </p:txBody>
      </p:sp>
      <p:sp>
        <p:nvSpPr>
          <p:cNvPr id="7" name="灯片编号占位符 6"/>
          <p:cNvSpPr>
            <a:spLocks noGrp="1"/>
          </p:cNvSpPr>
          <p:nvPr>
            <p:ph type="sldNum" sz="quarter" idx="12"/>
          </p:nvPr>
        </p:nvSpPr>
        <p:spPr/>
        <p:txBody>
          <a:bodyPr/>
          <a:lstStyle/>
          <a:p>
            <a:pPr>
              <a:defRPr/>
            </a:pPr>
            <a:fld id="{6BECDD92-53E0-4ACF-9719-58FDF6F23423}" type="slidenum">
              <a:rPr lang="zh-CN" altLang="en-US"/>
              <a:pPr>
                <a:defRPr/>
              </a:pPr>
              <a:t>71</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rmAutofit fontScale="90000"/>
          </a:bodyPr>
          <a:lstStyle/>
          <a:p>
            <a:pPr eaLnBrk="1" fontAlgn="auto" hangingPunct="1">
              <a:spcAft>
                <a:spcPts val="0"/>
              </a:spcAft>
              <a:defRPr/>
            </a:pPr>
            <a:r>
              <a:rPr lang="en-US" altLang="zh-CN" b="1" dirty="0" smtClean="0">
                <a:solidFill>
                  <a:schemeClr val="tx2">
                    <a:satMod val="130000"/>
                  </a:schemeClr>
                </a:solidFill>
              </a:rPr>
              <a:t>Example — </a:t>
            </a:r>
            <a:br>
              <a:rPr lang="en-US" altLang="zh-CN" b="1" dirty="0" smtClean="0">
                <a:solidFill>
                  <a:schemeClr val="tx2">
                    <a:satMod val="130000"/>
                  </a:schemeClr>
                </a:solidFill>
              </a:rPr>
            </a:br>
            <a:r>
              <a:rPr lang="en-US" altLang="zh-CN" b="1" dirty="0" err="1" smtClean="0">
                <a:solidFill>
                  <a:schemeClr val="tx2">
                    <a:satMod val="130000"/>
                  </a:schemeClr>
                </a:solidFill>
              </a:rPr>
              <a:t>Dollying</a:t>
            </a:r>
            <a:r>
              <a:rPr lang="en-US" altLang="zh-CN" b="1" dirty="0" smtClean="0">
                <a:solidFill>
                  <a:schemeClr val="tx2">
                    <a:satMod val="130000"/>
                  </a:schemeClr>
                </a:solidFill>
              </a:rPr>
              <a:t> the Camera</a:t>
            </a:r>
            <a:endParaRPr lang="zh-CN" altLang="en-US" dirty="0">
              <a:solidFill>
                <a:schemeClr val="tx2">
                  <a:satMod val="130000"/>
                </a:schemeClr>
              </a:solidFill>
            </a:endParaRPr>
          </a:p>
        </p:txBody>
      </p:sp>
      <p:sp>
        <p:nvSpPr>
          <p:cNvPr id="80899" name="TextBox 2"/>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Implementation</a:t>
            </a:r>
          </a:p>
        </p:txBody>
      </p:sp>
      <p:sp>
        <p:nvSpPr>
          <p:cNvPr id="80900" name="TextBox 3"/>
          <p:cNvSpPr txBox="1">
            <a:spLocks noChangeArrowheads="1"/>
          </p:cNvSpPr>
          <p:nvPr/>
        </p:nvSpPr>
        <p:spPr bwMode="auto">
          <a:xfrm>
            <a:off x="1500188" y="230822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Then use </a:t>
            </a:r>
            <a:r>
              <a:rPr lang="en-US" altLang="zh-CN" sz="2200">
                <a:solidFill>
                  <a:srgbClr val="0070C0"/>
                </a:solidFill>
                <a:latin typeface="Gill Sans MT" pitchFamily="34" charset="0"/>
                <a:ea typeface="华文中宋" pitchFamily="2" charset="-122"/>
              </a:rPr>
              <a:t>ginput</a:t>
            </a:r>
            <a:r>
              <a:rPr lang="en-US" altLang="zh-CN" sz="2200">
                <a:latin typeface="Gill Sans MT" pitchFamily="34" charset="0"/>
                <a:ea typeface="华文中宋" pitchFamily="2" charset="-122"/>
              </a:rPr>
              <a:t> to select the </a:t>
            </a:r>
            <a:r>
              <a:rPr lang="en-US" altLang="zh-CN" sz="2200" b="1" i="1">
                <a:latin typeface="Times New Roman" pitchFamily="18" charset="0"/>
                <a:ea typeface="华文中宋" pitchFamily="2" charset="-122"/>
                <a:cs typeface="Times New Roman" pitchFamily="18" charset="0"/>
              </a:rPr>
              <a:t>x</a:t>
            </a:r>
            <a:r>
              <a:rPr lang="en-US" altLang="zh-CN" sz="2200">
                <a:latin typeface="Gill Sans MT" pitchFamily="34" charset="0"/>
                <a:ea typeface="华文中宋" pitchFamily="2" charset="-122"/>
              </a:rPr>
              <a:t>- and </a:t>
            </a:r>
            <a:r>
              <a:rPr lang="en-US" altLang="zh-CN" sz="2200" b="1" i="1">
                <a:latin typeface="Times New Roman" pitchFamily="18" charset="0"/>
                <a:ea typeface="华文中宋" pitchFamily="2" charset="-122"/>
              </a:rPr>
              <a:t>y</a:t>
            </a:r>
            <a:r>
              <a:rPr lang="en-US" altLang="zh-CN" sz="2200">
                <a:latin typeface="Gill Sans MT" pitchFamily="34" charset="0"/>
                <a:ea typeface="华文中宋" pitchFamily="2" charset="-122"/>
              </a:rPr>
              <a:t>-coordinates of the camera target and camera position.</a:t>
            </a:r>
          </a:p>
        </p:txBody>
      </p:sp>
      <p:sp>
        <p:nvSpPr>
          <p:cNvPr id="5" name="矩形 4"/>
          <p:cNvSpPr/>
          <p:nvPr/>
        </p:nvSpPr>
        <p:spPr>
          <a:xfrm>
            <a:off x="1643063" y="3143250"/>
            <a:ext cx="6715125" cy="3571875"/>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0902" name="TextBox 5"/>
          <p:cNvSpPr txBox="1">
            <a:spLocks noChangeArrowheads="1"/>
          </p:cNvSpPr>
          <p:nvPr/>
        </p:nvSpPr>
        <p:spPr bwMode="auto">
          <a:xfrm>
            <a:off x="1857375" y="3287713"/>
            <a:ext cx="5786438" cy="3476625"/>
          </a:xfrm>
          <a:prstGeom prst="rect">
            <a:avLst/>
          </a:prstGeom>
          <a:noFill/>
          <a:ln w="9525">
            <a:noFill/>
            <a:miter lim="800000"/>
            <a:headEnd/>
            <a:tailEnd/>
          </a:ln>
        </p:spPr>
        <p:txBody>
          <a:bodyPr>
            <a:spAutoFit/>
          </a:bodyPr>
          <a:lstStyle/>
          <a:p>
            <a:r>
              <a:rPr lang="en-US" altLang="zh-CN" sz="2000">
                <a:solidFill>
                  <a:srgbClr val="0000FF"/>
                </a:solidFill>
                <a:latin typeface="Gill Sans MT" pitchFamily="34" charset="0"/>
                <a:ea typeface="华文中宋" pitchFamily="2" charset="-122"/>
              </a:rPr>
              <a:t>while 1</a:t>
            </a:r>
          </a:p>
          <a:p>
            <a:pPr lvl="1"/>
            <a:r>
              <a:rPr lang="en-US" altLang="zh-CN" sz="2000">
                <a:solidFill>
                  <a:srgbClr val="0000FF"/>
                </a:solidFill>
                <a:latin typeface="Gill Sans MT" pitchFamily="34" charset="0"/>
                <a:ea typeface="华文中宋" pitchFamily="2" charset="-122"/>
              </a:rPr>
              <a:t>[x,y] = ginput(1);</a:t>
            </a:r>
          </a:p>
          <a:p>
            <a:pPr lvl="1"/>
            <a:r>
              <a:rPr lang="en-US" altLang="zh-CN" sz="2000">
                <a:solidFill>
                  <a:srgbClr val="0000FF"/>
                </a:solidFill>
                <a:latin typeface="Gill Sans MT" pitchFamily="34" charset="0"/>
                <a:ea typeface="华文中宋" pitchFamily="2" charset="-122"/>
              </a:rPr>
              <a:t>if ~strcmp(get(gcf,'SelectionType'),'normal')</a:t>
            </a:r>
          </a:p>
          <a:p>
            <a:pPr lvl="1"/>
            <a:r>
              <a:rPr lang="en-US" altLang="zh-CN" sz="2000">
                <a:solidFill>
                  <a:srgbClr val="0000FF"/>
                </a:solidFill>
                <a:latin typeface="Gill Sans MT" pitchFamily="34" charset="0"/>
                <a:ea typeface="华文中宋" pitchFamily="2" charset="-122"/>
              </a:rPr>
              <a:t>break</a:t>
            </a:r>
          </a:p>
          <a:p>
            <a:pPr lvl="1"/>
            <a:r>
              <a:rPr lang="en-US" altLang="zh-CN" sz="2000">
                <a:solidFill>
                  <a:srgbClr val="0000FF"/>
                </a:solidFill>
                <a:latin typeface="Gill Sans MT" pitchFamily="34" charset="0"/>
                <a:ea typeface="华文中宋" pitchFamily="2" charset="-122"/>
              </a:rPr>
              <a:t>end</a:t>
            </a:r>
          </a:p>
          <a:p>
            <a:pPr lvl="1"/>
            <a:r>
              <a:rPr lang="en-US" altLang="zh-CN" sz="2000">
                <a:solidFill>
                  <a:srgbClr val="0000FF"/>
                </a:solidFill>
                <a:latin typeface="Gill Sans MT" pitchFamily="34" charset="0"/>
                <a:ea typeface="华文中宋" pitchFamily="2" charset="-122"/>
              </a:rPr>
              <a:t>ct = camtarget;</a:t>
            </a:r>
          </a:p>
          <a:p>
            <a:pPr lvl="1"/>
            <a:r>
              <a:rPr lang="en-US" altLang="zh-CN" sz="2000">
                <a:solidFill>
                  <a:srgbClr val="0000FF"/>
                </a:solidFill>
                <a:latin typeface="Gill Sans MT" pitchFamily="34" charset="0"/>
                <a:ea typeface="华文中宋" pitchFamily="2" charset="-122"/>
              </a:rPr>
              <a:t>dx = x - ct(1);</a:t>
            </a:r>
          </a:p>
          <a:p>
            <a:pPr lvl="1"/>
            <a:r>
              <a:rPr lang="en-US" altLang="zh-CN" sz="2000">
                <a:solidFill>
                  <a:srgbClr val="0000FF"/>
                </a:solidFill>
                <a:latin typeface="Gill Sans MT" pitchFamily="34" charset="0"/>
                <a:ea typeface="华文中宋" pitchFamily="2" charset="-122"/>
              </a:rPr>
              <a:t>dy = y - ct(2);</a:t>
            </a:r>
          </a:p>
          <a:p>
            <a:pPr lvl="1"/>
            <a:r>
              <a:rPr lang="en-US" altLang="zh-CN" sz="2000">
                <a:solidFill>
                  <a:srgbClr val="0000FF"/>
                </a:solidFill>
                <a:latin typeface="Gill Sans MT" pitchFamily="34" charset="0"/>
                <a:ea typeface="华文中宋" pitchFamily="2" charset="-122"/>
              </a:rPr>
              <a:t>camdolly(dx,dy,ct(3),'movetarget','data')</a:t>
            </a:r>
          </a:p>
          <a:p>
            <a:pPr lvl="1"/>
            <a:r>
              <a:rPr lang="en-US" altLang="zh-CN" sz="2000">
                <a:solidFill>
                  <a:srgbClr val="0000FF"/>
                </a:solidFill>
                <a:latin typeface="Gill Sans MT" pitchFamily="34" charset="0"/>
                <a:ea typeface="华文中宋" pitchFamily="2" charset="-122"/>
              </a:rPr>
              <a:t>drawnow</a:t>
            </a:r>
          </a:p>
          <a:p>
            <a:r>
              <a:rPr lang="en-US" altLang="zh-CN" sz="2000">
                <a:solidFill>
                  <a:srgbClr val="0000FF"/>
                </a:solidFill>
                <a:latin typeface="Gill Sans MT" pitchFamily="34" charset="0"/>
                <a:ea typeface="华文中宋" pitchFamily="2" charset="-122"/>
              </a:rPr>
              <a:t>end</a:t>
            </a:r>
          </a:p>
        </p:txBody>
      </p:sp>
      <p:sp>
        <p:nvSpPr>
          <p:cNvPr id="7" name="灯片编号占位符 6"/>
          <p:cNvSpPr>
            <a:spLocks noGrp="1"/>
          </p:cNvSpPr>
          <p:nvPr>
            <p:ph type="sldNum" sz="quarter" idx="12"/>
          </p:nvPr>
        </p:nvSpPr>
        <p:spPr/>
        <p:txBody>
          <a:bodyPr/>
          <a:lstStyle/>
          <a:p>
            <a:pPr>
              <a:defRPr/>
            </a:pPr>
            <a:fld id="{E6024E6A-5CF3-4083-AB2C-469AA73FE753}" type="slidenum">
              <a:rPr lang="zh-CN" altLang="en-US"/>
              <a:pPr>
                <a:defRPr/>
              </a:pPr>
              <a:t>72</a:t>
            </a:fld>
            <a:endParaRPr lang="zh-CN" altLang="en-US"/>
          </a:p>
        </p:txBody>
      </p:sp>
      <p:sp>
        <p:nvSpPr>
          <p:cNvPr id="8" name="页脚占位符 7"/>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Autofit/>
          </a:bodyPr>
          <a:lstStyle/>
          <a:p>
            <a:pPr eaLnBrk="1" fontAlgn="auto" hangingPunct="1">
              <a:spcAft>
                <a:spcPts val="0"/>
              </a:spcAft>
              <a:defRPr/>
            </a:pPr>
            <a:r>
              <a:rPr lang="en-US" altLang="zh-CN" sz="3200" b="1" dirty="0" smtClean="0">
                <a:solidFill>
                  <a:schemeClr val="tx2">
                    <a:satMod val="130000"/>
                  </a:schemeClr>
                </a:solidFill>
              </a:rPr>
              <a:t>Example — </a:t>
            </a:r>
            <a:br>
              <a:rPr lang="en-US" altLang="zh-CN" sz="3200" b="1" dirty="0" smtClean="0">
                <a:solidFill>
                  <a:schemeClr val="tx2">
                    <a:satMod val="130000"/>
                  </a:schemeClr>
                </a:solidFill>
              </a:rPr>
            </a:br>
            <a:r>
              <a:rPr lang="en-US" altLang="zh-CN" sz="3200" b="1" dirty="0" smtClean="0">
                <a:solidFill>
                  <a:schemeClr val="tx2">
                    <a:satMod val="130000"/>
                  </a:schemeClr>
                </a:solidFill>
              </a:rPr>
              <a:t>Moving the Camera Through a Scene</a:t>
            </a:r>
            <a:endParaRPr lang="zh-CN" altLang="en-US" sz="3200" dirty="0">
              <a:solidFill>
                <a:schemeClr val="tx2">
                  <a:satMod val="130000"/>
                </a:schemeClr>
              </a:solidFill>
            </a:endParaRPr>
          </a:p>
        </p:txBody>
      </p:sp>
      <p:sp>
        <p:nvSpPr>
          <p:cNvPr id="81923" name="TextBox 2"/>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Summary of Techniques</a:t>
            </a:r>
          </a:p>
        </p:txBody>
      </p:sp>
      <p:sp>
        <p:nvSpPr>
          <p:cNvPr id="81924" name="TextBox 3"/>
          <p:cNvSpPr txBox="1">
            <a:spLocks noChangeArrowheads="1"/>
          </p:cNvSpPr>
          <p:nvPr/>
        </p:nvSpPr>
        <p:spPr bwMode="auto">
          <a:xfrm>
            <a:off x="1500188" y="4572000"/>
            <a:ext cx="7215187" cy="1446213"/>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To accomplish these effects you move the camera along a particular path, the x-axis for example, in a series of steps. To produce a fly-through, move both the camera position and the camera target at the same time.</a:t>
            </a:r>
          </a:p>
        </p:txBody>
      </p:sp>
      <p:sp>
        <p:nvSpPr>
          <p:cNvPr id="81925" name="TextBox 4"/>
          <p:cNvSpPr txBox="1">
            <a:spLocks noChangeArrowheads="1"/>
          </p:cNvSpPr>
          <p:nvPr/>
        </p:nvSpPr>
        <p:spPr bwMode="auto">
          <a:xfrm>
            <a:off x="1500188" y="2308225"/>
            <a:ext cx="7215187" cy="2124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A fly-through is an effect created by moving the camera through three-dimensional space, giving the impression that you are flying along with the camera as if in an aircraft. You can fly through regions of a scene that might be otherwise obscured by objects in the scene or you can fly by a scene by keeping the camera focused on a particular point.</a:t>
            </a:r>
          </a:p>
        </p:txBody>
      </p:sp>
      <p:sp>
        <p:nvSpPr>
          <p:cNvPr id="6" name="灯片编号占位符 5"/>
          <p:cNvSpPr>
            <a:spLocks noGrp="1"/>
          </p:cNvSpPr>
          <p:nvPr>
            <p:ph type="sldNum" sz="quarter" idx="12"/>
          </p:nvPr>
        </p:nvSpPr>
        <p:spPr/>
        <p:txBody>
          <a:bodyPr/>
          <a:lstStyle/>
          <a:p>
            <a:pPr>
              <a:defRPr/>
            </a:pPr>
            <a:fld id="{6DFF966F-7E50-4075-AB30-DEB6B3616E24}" type="slidenum">
              <a:rPr lang="zh-CN" altLang="en-US"/>
              <a:pPr>
                <a:defRPr/>
              </a:pPr>
              <a:t>73</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Autofit/>
          </a:bodyPr>
          <a:lstStyle/>
          <a:p>
            <a:pPr eaLnBrk="1" fontAlgn="auto" hangingPunct="1">
              <a:spcAft>
                <a:spcPts val="0"/>
              </a:spcAft>
              <a:defRPr/>
            </a:pPr>
            <a:r>
              <a:rPr lang="en-US" altLang="zh-CN" sz="3200" b="1" dirty="0" smtClean="0">
                <a:solidFill>
                  <a:schemeClr val="tx2">
                    <a:satMod val="130000"/>
                  </a:schemeClr>
                </a:solidFill>
              </a:rPr>
              <a:t>Example — </a:t>
            </a:r>
            <a:br>
              <a:rPr lang="en-US" altLang="zh-CN" sz="3200" b="1" dirty="0" smtClean="0">
                <a:solidFill>
                  <a:schemeClr val="tx2">
                    <a:satMod val="130000"/>
                  </a:schemeClr>
                </a:solidFill>
              </a:rPr>
            </a:br>
            <a:r>
              <a:rPr lang="en-US" altLang="zh-CN" sz="3200" b="1" dirty="0" smtClean="0">
                <a:solidFill>
                  <a:schemeClr val="tx2">
                    <a:satMod val="130000"/>
                  </a:schemeClr>
                </a:solidFill>
              </a:rPr>
              <a:t>Moving the Camera Through a Scene</a:t>
            </a:r>
            <a:endParaRPr lang="zh-CN" altLang="en-US" sz="3200" dirty="0">
              <a:solidFill>
                <a:schemeClr val="tx2">
                  <a:satMod val="130000"/>
                </a:schemeClr>
              </a:solidFill>
            </a:endParaRPr>
          </a:p>
        </p:txBody>
      </p:sp>
      <p:sp>
        <p:nvSpPr>
          <p:cNvPr id="82947" name="TextBox 2"/>
          <p:cNvSpPr txBox="1">
            <a:spLocks noChangeArrowheads="1"/>
          </p:cNvSpPr>
          <p:nvPr/>
        </p:nvSpPr>
        <p:spPr bwMode="auto">
          <a:xfrm>
            <a:off x="1500188" y="1717675"/>
            <a:ext cx="7215187" cy="14478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following example makes use of the fly-though effect to view the interior of an isosurface drawn within a volume defined by a vector field of wind velocities. This data represents air currents over North America.</a:t>
            </a:r>
          </a:p>
        </p:txBody>
      </p:sp>
      <p:sp>
        <p:nvSpPr>
          <p:cNvPr id="82948" name="TextBox 4"/>
          <p:cNvSpPr txBox="1">
            <a:spLocks noChangeArrowheads="1"/>
          </p:cNvSpPr>
          <p:nvPr/>
        </p:nvSpPr>
        <p:spPr bwMode="auto">
          <a:xfrm>
            <a:off x="1500188" y="3286125"/>
            <a:ext cx="7215187" cy="2616200"/>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This example employs a number of visualization techniques. It uses</a:t>
            </a:r>
          </a:p>
          <a:p>
            <a:pPr>
              <a:buFont typeface="Wingdings" pitchFamily="2" charset="2"/>
              <a:buChar char="l"/>
            </a:pPr>
            <a:r>
              <a:rPr lang="en-US" altLang="zh-CN" sz="2000">
                <a:latin typeface="Gill Sans MT" pitchFamily="34" charset="0"/>
                <a:ea typeface="华文中宋" pitchFamily="2" charset="-122"/>
              </a:rPr>
              <a:t> Isosurfaces and cone plots to illustrate the flow through the volume</a:t>
            </a:r>
          </a:p>
          <a:p>
            <a:pPr>
              <a:buFont typeface="Wingdings" pitchFamily="2" charset="2"/>
              <a:buChar char="l"/>
            </a:pPr>
            <a:r>
              <a:rPr lang="en-US" altLang="zh-CN" sz="2000">
                <a:latin typeface="Gill Sans MT" pitchFamily="34" charset="0"/>
                <a:ea typeface="华文中宋" pitchFamily="2" charset="-122"/>
              </a:rPr>
              <a:t> Lighting to illuminate the isosurface and cones in the volume</a:t>
            </a:r>
          </a:p>
          <a:p>
            <a:pPr>
              <a:buFont typeface="Wingdings" pitchFamily="2" charset="2"/>
              <a:buChar char="l"/>
            </a:pPr>
            <a:r>
              <a:rPr lang="en-US" altLang="zh-CN" sz="2000">
                <a:latin typeface="Gill Sans MT" pitchFamily="34" charset="0"/>
                <a:ea typeface="华文中宋" pitchFamily="2" charset="-122"/>
              </a:rPr>
              <a:t> Stream lines to define a path for the camera through the volume</a:t>
            </a:r>
          </a:p>
          <a:p>
            <a:pPr>
              <a:buFont typeface="Wingdings" pitchFamily="2" charset="2"/>
              <a:buChar char="l"/>
            </a:pPr>
            <a:r>
              <a:rPr lang="en-US" altLang="zh-CN" sz="2000">
                <a:latin typeface="Gill Sans MT" pitchFamily="34" charset="0"/>
                <a:ea typeface="华文中宋" pitchFamily="2" charset="-122"/>
              </a:rPr>
              <a:t> Coordinated motion of the camera position, camera target, and light</a:t>
            </a:r>
          </a:p>
        </p:txBody>
      </p:sp>
      <p:sp>
        <p:nvSpPr>
          <p:cNvPr id="6" name="灯片编号占位符 5"/>
          <p:cNvSpPr>
            <a:spLocks noGrp="1"/>
          </p:cNvSpPr>
          <p:nvPr>
            <p:ph type="sldNum" sz="quarter" idx="12"/>
          </p:nvPr>
        </p:nvSpPr>
        <p:spPr/>
        <p:txBody>
          <a:bodyPr/>
          <a:lstStyle/>
          <a:p>
            <a:pPr>
              <a:defRPr/>
            </a:pPr>
            <a:fld id="{053E4262-DC25-4E6F-9689-3555E8B2BE3D}" type="slidenum">
              <a:rPr lang="zh-CN" altLang="en-US"/>
              <a:pPr>
                <a:defRPr/>
              </a:pPr>
              <a:t>74</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noAutofit/>
          </a:bodyPr>
          <a:lstStyle/>
          <a:p>
            <a:pPr eaLnBrk="1" fontAlgn="auto" hangingPunct="1">
              <a:spcAft>
                <a:spcPts val="0"/>
              </a:spcAft>
              <a:defRPr/>
            </a:pPr>
            <a:r>
              <a:rPr lang="en-US" altLang="zh-CN" sz="3200" b="1" dirty="0" smtClean="0">
                <a:solidFill>
                  <a:schemeClr val="tx2">
                    <a:satMod val="130000"/>
                  </a:schemeClr>
                </a:solidFill>
              </a:rPr>
              <a:t>Example — </a:t>
            </a:r>
            <a:br>
              <a:rPr lang="en-US" altLang="zh-CN" sz="3200" b="1" dirty="0" smtClean="0">
                <a:solidFill>
                  <a:schemeClr val="tx2">
                    <a:satMod val="130000"/>
                  </a:schemeClr>
                </a:solidFill>
              </a:rPr>
            </a:br>
            <a:r>
              <a:rPr lang="en-US" altLang="zh-CN" sz="3200" b="1" dirty="0" smtClean="0">
                <a:solidFill>
                  <a:schemeClr val="tx2">
                    <a:satMod val="130000"/>
                  </a:schemeClr>
                </a:solidFill>
              </a:rPr>
              <a:t>Moving the Camera Through a Scene</a:t>
            </a:r>
            <a:endParaRPr lang="zh-CN" altLang="en-US" sz="3200" dirty="0">
              <a:solidFill>
                <a:schemeClr val="tx2">
                  <a:satMod val="130000"/>
                </a:schemeClr>
              </a:solidFill>
            </a:endParaRPr>
          </a:p>
        </p:txBody>
      </p:sp>
      <p:sp>
        <p:nvSpPr>
          <p:cNvPr id="83971" name="TextBox 2"/>
          <p:cNvSpPr txBox="1">
            <a:spLocks noChangeArrowheads="1"/>
          </p:cNvSpPr>
          <p:nvPr/>
        </p:nvSpPr>
        <p:spPr bwMode="auto">
          <a:xfrm>
            <a:off x="1500188" y="1717675"/>
            <a:ext cx="7215187" cy="431800"/>
          </a:xfrm>
          <a:prstGeom prst="rect">
            <a:avLst/>
          </a:prstGeom>
          <a:noFill/>
          <a:ln w="9525">
            <a:noFill/>
            <a:miter lim="800000"/>
            <a:headEnd/>
            <a:tailEnd/>
          </a:ln>
        </p:spPr>
        <p:txBody>
          <a:bodyPr>
            <a:spAutoFit/>
          </a:bodyPr>
          <a:lstStyle/>
          <a:p>
            <a:r>
              <a:rPr lang="en-US" altLang="zh-CN" sz="2200" b="1">
                <a:latin typeface="Gill Sans MT" pitchFamily="34" charset="0"/>
                <a:ea typeface="华文中宋" pitchFamily="2" charset="-122"/>
              </a:rPr>
              <a:t>Graphing the Volume Data</a:t>
            </a:r>
          </a:p>
        </p:txBody>
      </p:sp>
      <p:sp>
        <p:nvSpPr>
          <p:cNvPr id="83972" name="TextBox 3"/>
          <p:cNvSpPr txBox="1">
            <a:spLocks noChangeArrowheads="1"/>
          </p:cNvSpPr>
          <p:nvPr/>
        </p:nvSpPr>
        <p:spPr bwMode="auto">
          <a:xfrm>
            <a:off x="1500188" y="3214688"/>
            <a:ext cx="7215187" cy="1108075"/>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Setting the data aspect ratio (</a:t>
            </a:r>
            <a:r>
              <a:rPr lang="en-US" altLang="zh-CN" sz="2200">
                <a:solidFill>
                  <a:srgbClr val="0070C0"/>
                </a:solidFill>
                <a:latin typeface="Gill Sans MT" pitchFamily="34" charset="0"/>
                <a:ea typeface="华文中宋" pitchFamily="2" charset="-122"/>
              </a:rPr>
              <a:t>daspect</a:t>
            </a:r>
            <a:r>
              <a:rPr lang="en-US" altLang="zh-CN" sz="2200">
                <a:latin typeface="Gill Sans MT" pitchFamily="34" charset="0"/>
                <a:ea typeface="华文中宋" pitchFamily="2" charset="-122"/>
              </a:rPr>
              <a:t>) to [1,1,1] before drawing the cone plot enables MATLAB</a:t>
            </a:r>
            <a:r>
              <a:rPr lang="en-US" altLang="zh-CN" sz="2200" baseline="30000">
                <a:latin typeface="Gill Sans MT" pitchFamily="34" charset="0"/>
                <a:ea typeface="华文中宋" pitchFamily="2" charset="-122"/>
              </a:rPr>
              <a:t>®</a:t>
            </a:r>
            <a:r>
              <a:rPr lang="en-US" altLang="zh-CN" sz="2200">
                <a:latin typeface="Gill Sans MT" pitchFamily="34" charset="0"/>
                <a:ea typeface="华文中宋" pitchFamily="2" charset="-122"/>
              </a:rPr>
              <a:t> software to calculate the size of the cones correctly for the final view.</a:t>
            </a:r>
          </a:p>
        </p:txBody>
      </p:sp>
      <p:sp>
        <p:nvSpPr>
          <p:cNvPr id="83973" name="TextBox 4"/>
          <p:cNvSpPr txBox="1">
            <a:spLocks noChangeArrowheads="1"/>
          </p:cNvSpPr>
          <p:nvPr/>
        </p:nvSpPr>
        <p:spPr bwMode="auto">
          <a:xfrm>
            <a:off x="1500188" y="2308225"/>
            <a:ext cx="7215187" cy="769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first step is to draw the isosurface and plot the air flow using cone plots.</a:t>
            </a:r>
          </a:p>
        </p:txBody>
      </p:sp>
      <p:sp>
        <p:nvSpPr>
          <p:cNvPr id="6" name="灯片编号占位符 5"/>
          <p:cNvSpPr>
            <a:spLocks noGrp="1"/>
          </p:cNvSpPr>
          <p:nvPr>
            <p:ph type="sldNum" sz="quarter" idx="12"/>
          </p:nvPr>
        </p:nvSpPr>
        <p:spPr/>
        <p:txBody>
          <a:bodyPr/>
          <a:lstStyle/>
          <a:p>
            <a:pPr>
              <a:defRPr/>
            </a:pPr>
            <a:fld id="{9CBB8EF6-9E9A-463F-A069-CB0B01B134AF}" type="slidenum">
              <a:rPr lang="zh-CN" altLang="en-US"/>
              <a:pPr>
                <a:defRPr/>
              </a:pPr>
              <a:t>75</a:t>
            </a:fld>
            <a:endParaRPr lang="zh-CN" altLang="en-US"/>
          </a:p>
        </p:txBody>
      </p:sp>
      <p:sp>
        <p:nvSpPr>
          <p:cNvPr id="7" name="页脚占位符 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sz="3200" b="1" dirty="0" smtClean="0">
                <a:solidFill>
                  <a:schemeClr val="tx2">
                    <a:satMod val="130000"/>
                  </a:schemeClr>
                </a:solidFill>
              </a:rPr>
              <a:t>Example — </a:t>
            </a:r>
            <a:br>
              <a:rPr lang="en-US" altLang="zh-CN" sz="3200" b="1" dirty="0" smtClean="0">
                <a:solidFill>
                  <a:schemeClr val="tx2">
                    <a:satMod val="130000"/>
                  </a:schemeClr>
                </a:solidFill>
              </a:rPr>
            </a:br>
            <a:r>
              <a:rPr lang="en-US" altLang="zh-CN" sz="3200" b="1" dirty="0" smtClean="0">
                <a:solidFill>
                  <a:schemeClr val="tx2">
                    <a:satMod val="130000"/>
                  </a:schemeClr>
                </a:solidFill>
              </a:rPr>
              <a:t>Moving the Camera Through a Scene</a:t>
            </a:r>
            <a:endParaRPr lang="zh-CN" altLang="en-US" sz="3200" dirty="0">
              <a:solidFill>
                <a:schemeClr val="tx2">
                  <a:satMod val="130000"/>
                </a:schemeClr>
              </a:solidFill>
            </a:endParaRPr>
          </a:p>
        </p:txBody>
      </p:sp>
      <p:sp>
        <p:nvSpPr>
          <p:cNvPr id="3" name="矩形 2"/>
          <p:cNvSpPr/>
          <p:nvPr/>
        </p:nvSpPr>
        <p:spPr>
          <a:xfrm>
            <a:off x="1643063" y="1665288"/>
            <a:ext cx="6715125" cy="4621212"/>
          </a:xfrm>
          <a:prstGeom prst="rect">
            <a:avLst/>
          </a:prstGeom>
          <a:solidFill>
            <a:srgbClr val="FFFF00">
              <a:alpha val="4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4996" name="TextBox 3"/>
          <p:cNvSpPr txBox="1">
            <a:spLocks noChangeArrowheads="1"/>
          </p:cNvSpPr>
          <p:nvPr/>
        </p:nvSpPr>
        <p:spPr bwMode="auto">
          <a:xfrm>
            <a:off x="1857375" y="1808163"/>
            <a:ext cx="6215063" cy="3478212"/>
          </a:xfrm>
          <a:prstGeom prst="rect">
            <a:avLst/>
          </a:prstGeom>
          <a:noFill/>
          <a:ln w="9525">
            <a:noFill/>
            <a:miter lim="800000"/>
            <a:headEnd/>
            <a:tailEnd/>
          </a:ln>
        </p:spPr>
        <p:txBody>
          <a:bodyPr>
            <a:spAutoFit/>
          </a:bodyPr>
          <a:lstStyle/>
          <a:p>
            <a:r>
              <a:rPr lang="en-US" altLang="zh-CN" sz="2000">
                <a:solidFill>
                  <a:srgbClr val="0000FF"/>
                </a:solidFill>
                <a:latin typeface="Gill Sans MT" pitchFamily="34" charset="0"/>
                <a:ea typeface="华文中宋" pitchFamily="2" charset="-122"/>
              </a:rPr>
              <a:t>load wind</a:t>
            </a:r>
          </a:p>
          <a:p>
            <a:r>
              <a:rPr lang="en-US" altLang="zh-CN" sz="2000">
                <a:solidFill>
                  <a:srgbClr val="0000FF"/>
                </a:solidFill>
                <a:latin typeface="Gill Sans MT" pitchFamily="34" charset="0"/>
                <a:ea typeface="华文中宋" pitchFamily="2" charset="-122"/>
              </a:rPr>
              <a:t>wind_speed = sqrt(u.^2 + v.^2 + w.^2);</a:t>
            </a:r>
          </a:p>
          <a:p>
            <a:endParaRPr lang="en-US" altLang="zh-CN" sz="2000">
              <a:solidFill>
                <a:srgbClr val="0000FF"/>
              </a:solidFill>
              <a:latin typeface="Gill Sans MT" pitchFamily="34" charset="0"/>
              <a:ea typeface="华文中宋" pitchFamily="2" charset="-122"/>
            </a:endParaRPr>
          </a:p>
          <a:p>
            <a:r>
              <a:rPr lang="en-US" altLang="zh-CN" sz="2000">
                <a:solidFill>
                  <a:srgbClr val="0000FF"/>
                </a:solidFill>
                <a:latin typeface="Gill Sans MT" pitchFamily="34" charset="0"/>
                <a:ea typeface="华文中宋" pitchFamily="2" charset="-122"/>
              </a:rPr>
              <a:t>hpatch = patch(isosurface(x,y,z,wind_speed,35));</a:t>
            </a:r>
          </a:p>
          <a:p>
            <a:r>
              <a:rPr lang="en-US" altLang="zh-CN" sz="2000">
                <a:solidFill>
                  <a:srgbClr val="0000FF"/>
                </a:solidFill>
                <a:latin typeface="Gill Sans MT" pitchFamily="34" charset="0"/>
                <a:ea typeface="华文中宋" pitchFamily="2" charset="-122"/>
              </a:rPr>
              <a:t>isonormals(x,y,z,wind_speed,hpatch)</a:t>
            </a:r>
          </a:p>
          <a:p>
            <a:r>
              <a:rPr lang="en-US" altLang="zh-CN" sz="2000">
                <a:solidFill>
                  <a:srgbClr val="0000FF"/>
                </a:solidFill>
                <a:latin typeface="Gill Sans MT" pitchFamily="34" charset="0"/>
                <a:ea typeface="华文中宋" pitchFamily="2" charset="-122"/>
              </a:rPr>
              <a:t>set(hpatch,'FaceColor','red','EdgeColor','none');</a:t>
            </a:r>
          </a:p>
          <a:p>
            <a:endParaRPr lang="en-US" altLang="zh-CN" sz="2000">
              <a:solidFill>
                <a:srgbClr val="0000FF"/>
              </a:solidFill>
              <a:latin typeface="Gill Sans MT" pitchFamily="34" charset="0"/>
              <a:ea typeface="华文中宋" pitchFamily="2" charset="-122"/>
            </a:endParaRPr>
          </a:p>
          <a:p>
            <a:r>
              <a:rPr lang="en-US" altLang="zh-CN" sz="2000">
                <a:solidFill>
                  <a:srgbClr val="0000FF"/>
                </a:solidFill>
                <a:latin typeface="Gill Sans MT" pitchFamily="34" charset="0"/>
                <a:ea typeface="华文中宋" pitchFamily="2" charset="-122"/>
              </a:rPr>
              <a:t>[f vt] = reducepatch(isosurface(x,y,z,wind_speed,45),0.05);</a:t>
            </a:r>
          </a:p>
          <a:p>
            <a:r>
              <a:rPr lang="en-US" altLang="zh-CN" sz="2000">
                <a:solidFill>
                  <a:srgbClr val="0000FF"/>
                </a:solidFill>
                <a:latin typeface="Gill Sans MT" pitchFamily="34" charset="0"/>
                <a:ea typeface="华文中宋" pitchFamily="2" charset="-122"/>
              </a:rPr>
              <a:t>daspect([1,1,1]);</a:t>
            </a:r>
          </a:p>
          <a:p>
            <a:r>
              <a:rPr lang="en-US" altLang="zh-CN" sz="2000">
                <a:solidFill>
                  <a:srgbClr val="0000FF"/>
                </a:solidFill>
                <a:latin typeface="Gill Sans MT" pitchFamily="34" charset="0"/>
                <a:ea typeface="华文中宋" pitchFamily="2" charset="-122"/>
              </a:rPr>
              <a:t>hcone = coneplot(x,y,z,u,v,w,vt(:,1),vt(:,2),vt(:,3),2);</a:t>
            </a:r>
          </a:p>
          <a:p>
            <a:r>
              <a:rPr lang="en-US" altLang="zh-CN" sz="2000">
                <a:solidFill>
                  <a:srgbClr val="0000FF"/>
                </a:solidFill>
                <a:latin typeface="Gill Sans MT" pitchFamily="34" charset="0"/>
                <a:ea typeface="华文中宋" pitchFamily="2" charset="-122"/>
              </a:rPr>
              <a:t>set(hcone,'FaceColor','blue','EdgeColor','none');</a:t>
            </a:r>
          </a:p>
        </p:txBody>
      </p:sp>
      <p:sp>
        <p:nvSpPr>
          <p:cNvPr id="5" name="灯片编号占位符 4"/>
          <p:cNvSpPr>
            <a:spLocks noGrp="1"/>
          </p:cNvSpPr>
          <p:nvPr>
            <p:ph type="sldNum" sz="quarter" idx="12"/>
          </p:nvPr>
        </p:nvSpPr>
        <p:spPr/>
        <p:txBody>
          <a:bodyPr/>
          <a:lstStyle/>
          <a:p>
            <a:pPr>
              <a:defRPr/>
            </a:pPr>
            <a:fld id="{3659BCFD-B98A-4E96-B83E-8087BE9FDA1E}" type="slidenum">
              <a:rPr lang="zh-CN" altLang="en-US"/>
              <a:pPr>
                <a:defRPr/>
              </a:pPr>
              <a:t>76</a:t>
            </a:fld>
            <a:endParaRPr lang="zh-CN" altLang="en-US"/>
          </a:p>
        </p:txBody>
      </p:sp>
      <p:sp>
        <p:nvSpPr>
          <p:cNvPr id="6" name="页脚占位符 5"/>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Anatomy of a Graph</a:t>
            </a:r>
            <a:endParaRPr lang="zh-CN" altLang="en-US" dirty="0">
              <a:solidFill>
                <a:schemeClr val="tx2">
                  <a:satMod val="130000"/>
                </a:schemeClr>
              </a:solidFill>
            </a:endParaRPr>
          </a:p>
        </p:txBody>
      </p:sp>
      <p:pic>
        <p:nvPicPr>
          <p:cNvPr id="15363" name="Picture 3"/>
          <p:cNvPicPr>
            <a:picLocks noChangeAspect="1" noChangeArrowheads="1"/>
          </p:cNvPicPr>
          <p:nvPr/>
        </p:nvPicPr>
        <p:blipFill>
          <a:blip r:embed="rId3" cstate="print"/>
          <a:srcRect/>
          <a:stretch>
            <a:fillRect/>
          </a:stretch>
        </p:blipFill>
        <p:spPr bwMode="auto">
          <a:xfrm>
            <a:off x="2214563" y="1500188"/>
            <a:ext cx="5486400" cy="4819650"/>
          </a:xfrm>
          <a:prstGeom prst="rect">
            <a:avLst/>
          </a:prstGeom>
          <a:noFill/>
          <a:ln w="9525">
            <a:noFill/>
            <a:miter lim="800000"/>
            <a:headEnd/>
            <a:tailEnd/>
          </a:ln>
        </p:spPr>
      </p:pic>
      <p:cxnSp>
        <p:nvCxnSpPr>
          <p:cNvPr id="6" name="直接箭头连接符 5"/>
          <p:cNvCxnSpPr/>
          <p:nvPr/>
        </p:nvCxnSpPr>
        <p:spPr>
          <a:xfrm rot="16200000" flipH="1">
            <a:off x="2000251" y="1643062"/>
            <a:ext cx="571500" cy="42862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365" name="TextBox 7"/>
          <p:cNvSpPr txBox="1">
            <a:spLocks noChangeArrowheads="1"/>
          </p:cNvSpPr>
          <p:nvPr/>
        </p:nvSpPr>
        <p:spPr bwMode="auto">
          <a:xfrm>
            <a:off x="4286250" y="5461000"/>
            <a:ext cx="2781300" cy="369888"/>
          </a:xfrm>
          <a:prstGeom prst="rect">
            <a:avLst/>
          </a:prstGeom>
          <a:noFill/>
          <a:ln w="9525">
            <a:noFill/>
            <a:miter lim="800000"/>
            <a:headEnd/>
            <a:tailEnd/>
          </a:ln>
        </p:spPr>
        <p:txBody>
          <a:bodyPr wrap="none">
            <a:spAutoFit/>
          </a:bodyPr>
          <a:lstStyle/>
          <a:p>
            <a:r>
              <a:rPr lang="en-US" altLang="zh-CN">
                <a:solidFill>
                  <a:srgbClr val="FF0000"/>
                </a:solidFill>
                <a:latin typeface="Gill Sans MT" pitchFamily="34" charset="0"/>
                <a:ea typeface="华文中宋" pitchFamily="2" charset="-122"/>
              </a:rPr>
              <a:t>Line plots representing data</a:t>
            </a:r>
            <a:endParaRPr lang="zh-CN" altLang="en-US">
              <a:solidFill>
                <a:srgbClr val="FF0000"/>
              </a:solidFill>
              <a:latin typeface="Gill Sans MT" pitchFamily="34" charset="0"/>
              <a:ea typeface="华文中宋" pitchFamily="2" charset="-122"/>
            </a:endParaRPr>
          </a:p>
        </p:txBody>
      </p:sp>
      <p:cxnSp>
        <p:nvCxnSpPr>
          <p:cNvPr id="10" name="直接箭头连接符 9"/>
          <p:cNvCxnSpPr>
            <a:endCxn id="1027" idx="1"/>
          </p:cNvCxnSpPr>
          <p:nvPr/>
        </p:nvCxnSpPr>
        <p:spPr>
          <a:xfrm flipV="1">
            <a:off x="1857375" y="3910013"/>
            <a:ext cx="357188" cy="90487"/>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367" name="TextBox 10"/>
          <p:cNvSpPr txBox="1">
            <a:spLocks noChangeArrowheads="1"/>
          </p:cNvSpPr>
          <p:nvPr/>
        </p:nvSpPr>
        <p:spPr bwMode="auto">
          <a:xfrm>
            <a:off x="6700838" y="1214438"/>
            <a:ext cx="2319337" cy="369887"/>
          </a:xfrm>
          <a:prstGeom prst="rect">
            <a:avLst/>
          </a:prstGeom>
          <a:noFill/>
          <a:ln w="9525">
            <a:noFill/>
            <a:miter lim="800000"/>
            <a:headEnd/>
            <a:tailEnd/>
          </a:ln>
        </p:spPr>
        <p:txBody>
          <a:bodyPr wrap="none">
            <a:spAutoFit/>
          </a:bodyPr>
          <a:lstStyle/>
          <a:p>
            <a:r>
              <a:rPr lang="en-US" altLang="zh-CN">
                <a:solidFill>
                  <a:srgbClr val="FF0000"/>
                </a:solidFill>
                <a:latin typeface="Gill Sans MT" pitchFamily="34" charset="0"/>
                <a:ea typeface="华文中宋" pitchFamily="2" charset="-122"/>
              </a:rPr>
              <a:t>Dock figure in desktop</a:t>
            </a:r>
            <a:endParaRPr lang="zh-CN" altLang="en-US">
              <a:solidFill>
                <a:srgbClr val="FF0000"/>
              </a:solidFill>
              <a:latin typeface="Gill Sans MT" pitchFamily="34" charset="0"/>
              <a:ea typeface="华文中宋" pitchFamily="2" charset="-122"/>
            </a:endParaRPr>
          </a:p>
        </p:txBody>
      </p:sp>
      <p:cxnSp>
        <p:nvCxnSpPr>
          <p:cNvPr id="13" name="直接箭头连接符 12"/>
          <p:cNvCxnSpPr/>
          <p:nvPr/>
        </p:nvCxnSpPr>
        <p:spPr>
          <a:xfrm rot="10800000" flipV="1">
            <a:off x="7572375" y="1643063"/>
            <a:ext cx="428625" cy="2143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369" name="TextBox 13"/>
          <p:cNvSpPr txBox="1">
            <a:spLocks noChangeArrowheads="1"/>
          </p:cNvSpPr>
          <p:nvPr/>
        </p:nvSpPr>
        <p:spPr bwMode="auto">
          <a:xfrm>
            <a:off x="571500" y="1214438"/>
            <a:ext cx="1800225" cy="646112"/>
          </a:xfrm>
          <a:prstGeom prst="rect">
            <a:avLst/>
          </a:prstGeom>
          <a:noFill/>
          <a:ln w="9525">
            <a:noFill/>
            <a:miter lim="800000"/>
            <a:headEnd/>
            <a:tailEnd/>
          </a:ln>
        </p:spPr>
        <p:txBody>
          <a:bodyPr wrap="none">
            <a:spAutoFit/>
          </a:bodyPr>
          <a:lstStyle/>
          <a:p>
            <a:r>
              <a:rPr lang="en-US" altLang="zh-CN">
                <a:solidFill>
                  <a:srgbClr val="FF0000"/>
                </a:solidFill>
                <a:latin typeface="Gill Sans MT" pitchFamily="34" charset="0"/>
                <a:ea typeface="华文中宋" pitchFamily="2" charset="-122"/>
              </a:rPr>
              <a:t>One of the figure</a:t>
            </a:r>
          </a:p>
          <a:p>
            <a:r>
              <a:rPr lang="en-US" altLang="zh-CN">
                <a:solidFill>
                  <a:srgbClr val="FF0000"/>
                </a:solidFill>
                <a:latin typeface="Gill Sans MT" pitchFamily="34" charset="0"/>
                <a:ea typeface="华文中宋" pitchFamily="2" charset="-122"/>
              </a:rPr>
              <a:t>toolbars</a:t>
            </a:r>
            <a:endParaRPr lang="zh-CN" altLang="en-US">
              <a:solidFill>
                <a:srgbClr val="FF0000"/>
              </a:solidFill>
              <a:latin typeface="Gill Sans MT" pitchFamily="34" charset="0"/>
              <a:ea typeface="华文中宋" pitchFamily="2" charset="-122"/>
            </a:endParaRPr>
          </a:p>
        </p:txBody>
      </p:sp>
      <p:sp>
        <p:nvSpPr>
          <p:cNvPr id="20" name="任意多边形 19"/>
          <p:cNvSpPr/>
          <p:nvPr/>
        </p:nvSpPr>
        <p:spPr>
          <a:xfrm>
            <a:off x="1857375" y="5137150"/>
            <a:ext cx="1074738" cy="577850"/>
          </a:xfrm>
          <a:custGeom>
            <a:avLst/>
            <a:gdLst>
              <a:gd name="connsiteX0" fmla="*/ 0 w 779930"/>
              <a:gd name="connsiteY0" fmla="*/ 564777 h 564777"/>
              <a:gd name="connsiteX1" fmla="*/ 779930 w 779930"/>
              <a:gd name="connsiteY1" fmla="*/ 0 h 564777"/>
            </a:gdLst>
            <a:ahLst/>
            <a:cxnLst>
              <a:cxn ang="0">
                <a:pos x="connsiteX0" y="connsiteY0"/>
              </a:cxn>
              <a:cxn ang="0">
                <a:pos x="connsiteX1" y="connsiteY1"/>
              </a:cxn>
            </a:cxnLst>
            <a:rect l="l" t="t" r="r" b="b"/>
            <a:pathLst>
              <a:path w="779930" h="564777">
                <a:moveTo>
                  <a:pt x="0" y="564777"/>
                </a:moveTo>
                <a:cubicBezTo>
                  <a:pt x="301438" y="425824"/>
                  <a:pt x="602877" y="286871"/>
                  <a:pt x="779930" y="0"/>
                </a:cubicBezTo>
              </a:path>
            </a:pathLst>
          </a:cu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zh-CN" altLang="en-US"/>
          </a:p>
        </p:txBody>
      </p:sp>
      <p:sp>
        <p:nvSpPr>
          <p:cNvPr id="15371" name="TextBox 20"/>
          <p:cNvSpPr txBox="1">
            <a:spLocks noChangeArrowheads="1"/>
          </p:cNvSpPr>
          <p:nvPr/>
        </p:nvSpPr>
        <p:spPr bwMode="auto">
          <a:xfrm>
            <a:off x="571500" y="3571875"/>
            <a:ext cx="1616075" cy="646113"/>
          </a:xfrm>
          <a:prstGeom prst="rect">
            <a:avLst/>
          </a:prstGeom>
          <a:noFill/>
          <a:ln w="9525">
            <a:noFill/>
            <a:miter lim="800000"/>
            <a:headEnd/>
            <a:tailEnd/>
          </a:ln>
        </p:spPr>
        <p:txBody>
          <a:bodyPr wrap="none">
            <a:spAutoFit/>
          </a:bodyPr>
          <a:lstStyle/>
          <a:p>
            <a:r>
              <a:rPr lang="en-US" altLang="zh-CN">
                <a:solidFill>
                  <a:srgbClr val="FF0000"/>
                </a:solidFill>
                <a:latin typeface="Gill Sans MT" pitchFamily="34" charset="0"/>
                <a:ea typeface="华文中宋" pitchFamily="2" charset="-122"/>
              </a:rPr>
              <a:t>MATLAB figure</a:t>
            </a:r>
          </a:p>
          <a:p>
            <a:r>
              <a:rPr lang="en-US" altLang="zh-CN">
                <a:solidFill>
                  <a:srgbClr val="FF0000"/>
                </a:solidFill>
                <a:latin typeface="Gill Sans MT" pitchFamily="34" charset="0"/>
                <a:ea typeface="华文中宋" pitchFamily="2" charset="-122"/>
              </a:rPr>
              <a:t>window</a:t>
            </a:r>
            <a:endParaRPr lang="zh-CN" altLang="en-US">
              <a:solidFill>
                <a:srgbClr val="FF0000"/>
              </a:solidFill>
              <a:latin typeface="Gill Sans MT" pitchFamily="34" charset="0"/>
              <a:ea typeface="华文中宋" pitchFamily="2" charset="-122"/>
            </a:endParaRPr>
          </a:p>
        </p:txBody>
      </p:sp>
      <p:cxnSp>
        <p:nvCxnSpPr>
          <p:cNvPr id="27" name="直接箭头连接符 26"/>
          <p:cNvCxnSpPr/>
          <p:nvPr/>
        </p:nvCxnSpPr>
        <p:spPr>
          <a:xfrm rot="16200000" flipV="1">
            <a:off x="4822031" y="5250657"/>
            <a:ext cx="428625" cy="214312"/>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rot="16200000" flipV="1">
            <a:off x="5143500" y="5286375"/>
            <a:ext cx="357188" cy="714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rot="5400000" flipH="1" flipV="1">
            <a:off x="5357812" y="5214938"/>
            <a:ext cx="500063" cy="7143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375" name="TextBox 31"/>
          <p:cNvSpPr txBox="1">
            <a:spLocks noChangeArrowheads="1"/>
          </p:cNvSpPr>
          <p:nvPr/>
        </p:nvSpPr>
        <p:spPr bwMode="auto">
          <a:xfrm>
            <a:off x="1214438" y="5487988"/>
            <a:ext cx="646112" cy="369887"/>
          </a:xfrm>
          <a:prstGeom prst="rect">
            <a:avLst/>
          </a:prstGeom>
          <a:noFill/>
          <a:ln w="9525">
            <a:noFill/>
            <a:miter lim="800000"/>
            <a:headEnd/>
            <a:tailEnd/>
          </a:ln>
        </p:spPr>
        <p:txBody>
          <a:bodyPr wrap="none">
            <a:spAutoFit/>
          </a:bodyPr>
          <a:lstStyle/>
          <a:p>
            <a:r>
              <a:rPr lang="en-US" altLang="zh-CN">
                <a:solidFill>
                  <a:srgbClr val="FF0000"/>
                </a:solidFill>
                <a:latin typeface="Gill Sans MT" pitchFamily="34" charset="0"/>
                <a:ea typeface="华文中宋" pitchFamily="2" charset="-122"/>
              </a:rPr>
              <a:t>Axes</a:t>
            </a:r>
            <a:endParaRPr lang="zh-CN" altLang="en-US">
              <a:solidFill>
                <a:srgbClr val="FF0000"/>
              </a:solidFill>
              <a:latin typeface="Gill Sans MT" pitchFamily="34" charset="0"/>
              <a:ea typeface="华文中宋" pitchFamily="2" charset="-122"/>
            </a:endParaRPr>
          </a:p>
        </p:txBody>
      </p:sp>
      <p:sp>
        <p:nvSpPr>
          <p:cNvPr id="16" name="灯片编号占位符 15"/>
          <p:cNvSpPr>
            <a:spLocks noGrp="1"/>
          </p:cNvSpPr>
          <p:nvPr>
            <p:ph type="sldNum" sz="quarter" idx="12"/>
          </p:nvPr>
        </p:nvSpPr>
        <p:spPr/>
        <p:txBody>
          <a:bodyPr/>
          <a:lstStyle/>
          <a:p>
            <a:pPr>
              <a:defRPr/>
            </a:pPr>
            <a:fld id="{FCA48500-1E32-46CD-B6BD-C6C899E88974}" type="slidenum">
              <a:rPr lang="zh-CN" altLang="en-US"/>
              <a:pPr>
                <a:defRPr/>
              </a:pPr>
              <a:t>8</a:t>
            </a:fld>
            <a:endParaRPr lang="zh-CN" altLang="en-US"/>
          </a:p>
        </p:txBody>
      </p:sp>
      <p:sp>
        <p:nvSpPr>
          <p:cNvPr id="17" name="页脚占位符 16"/>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5100" y="274638"/>
            <a:ext cx="7499350" cy="1143000"/>
          </a:xfrm>
        </p:spPr>
        <p:txBody>
          <a:bodyPr/>
          <a:lstStyle/>
          <a:p>
            <a:pPr eaLnBrk="1" fontAlgn="auto" hangingPunct="1">
              <a:spcAft>
                <a:spcPts val="0"/>
              </a:spcAft>
              <a:defRPr/>
            </a:pPr>
            <a:r>
              <a:rPr lang="en-US" altLang="zh-CN" b="1" dirty="0" smtClean="0">
                <a:solidFill>
                  <a:schemeClr val="tx2">
                    <a:satMod val="130000"/>
                  </a:schemeClr>
                </a:solidFill>
              </a:rPr>
              <a:t>Anatomy of a Graph</a:t>
            </a:r>
            <a:endParaRPr lang="zh-CN" altLang="en-US" dirty="0">
              <a:solidFill>
                <a:schemeClr val="tx2">
                  <a:satMod val="130000"/>
                </a:schemeClr>
              </a:solidFill>
            </a:endParaRPr>
          </a:p>
        </p:txBody>
      </p:sp>
      <p:sp>
        <p:nvSpPr>
          <p:cNvPr id="16387" name="TextBox 2"/>
          <p:cNvSpPr txBox="1">
            <a:spLocks noChangeArrowheads="1"/>
          </p:cNvSpPr>
          <p:nvPr/>
        </p:nvSpPr>
        <p:spPr bwMode="auto">
          <a:xfrm>
            <a:off x="1500188" y="1717675"/>
            <a:ext cx="7215187" cy="1785938"/>
          </a:xfrm>
          <a:prstGeom prst="rect">
            <a:avLst/>
          </a:prstGeom>
          <a:noFill/>
          <a:ln w="9525">
            <a:noFill/>
            <a:miter lim="800000"/>
            <a:headEnd/>
            <a:tailEnd/>
          </a:ln>
        </p:spPr>
        <p:txBody>
          <a:bodyPr>
            <a:spAutoFit/>
          </a:bodyPr>
          <a:lstStyle/>
          <a:p>
            <a:r>
              <a:rPr lang="en-US" altLang="zh-CN" sz="2200">
                <a:latin typeface="Gill Sans MT" pitchFamily="34" charset="0"/>
                <a:ea typeface="华文中宋" pitchFamily="2" charset="-122"/>
              </a:rPr>
              <a:t>The </a:t>
            </a:r>
            <a:r>
              <a:rPr lang="en-US" altLang="zh-CN" sz="2200">
                <a:solidFill>
                  <a:srgbClr val="0070C0"/>
                </a:solidFill>
                <a:latin typeface="Gill Sans MT" pitchFamily="34" charset="0"/>
                <a:ea typeface="华文中宋" pitchFamily="2" charset="-122"/>
              </a:rPr>
              <a:t>plot</a:t>
            </a:r>
            <a:r>
              <a:rPr lang="en-US" altLang="zh-CN" sz="2200">
                <a:latin typeface="Gill Sans MT" pitchFamily="34" charset="0"/>
                <a:ea typeface="华文中宋" pitchFamily="2" charset="-122"/>
              </a:rPr>
              <a:t> function uses a default line style and color to distinguish the data sets plotted in the graph. You can change the appearance of these graphic components or add annotations to the graph to present your data in a particular way.</a:t>
            </a:r>
            <a:endParaRPr lang="zh-CN" altLang="en-US" sz="2200">
              <a:latin typeface="Gill Sans MT" pitchFamily="34" charset="0"/>
              <a:ea typeface="华文中宋" pitchFamily="2" charset="-122"/>
            </a:endParaRPr>
          </a:p>
        </p:txBody>
      </p:sp>
      <p:sp>
        <p:nvSpPr>
          <p:cNvPr id="4" name="灯片编号占位符 3"/>
          <p:cNvSpPr>
            <a:spLocks noGrp="1"/>
          </p:cNvSpPr>
          <p:nvPr>
            <p:ph type="sldNum" sz="quarter" idx="12"/>
          </p:nvPr>
        </p:nvSpPr>
        <p:spPr/>
        <p:txBody>
          <a:bodyPr/>
          <a:lstStyle/>
          <a:p>
            <a:pPr>
              <a:defRPr/>
            </a:pPr>
            <a:fld id="{FE1B35BF-4ED0-4C7C-B0ED-60D7D5BEBB1B}" type="slidenum">
              <a:rPr lang="zh-CN" altLang="en-US"/>
              <a:pPr>
                <a:defRPr/>
              </a:pPr>
              <a:t>9</a:t>
            </a:fld>
            <a:endParaRPr lang="zh-CN" altLang="en-US"/>
          </a:p>
        </p:txBody>
      </p:sp>
      <p:sp>
        <p:nvSpPr>
          <p:cNvPr id="5" name="页脚占位符 4"/>
          <p:cNvSpPr>
            <a:spLocks noGrp="1"/>
          </p:cNvSpPr>
          <p:nvPr>
            <p:ph type="ftr" sz="quarter" idx="11"/>
          </p:nvPr>
        </p:nvSpPr>
        <p:spPr/>
        <p:txBody>
          <a:bodyPr/>
          <a:lstStyle/>
          <a:p>
            <a:pPr>
              <a:defRPr/>
            </a:pPr>
            <a:r>
              <a:rPr lang="en-US" altLang="zh-CN"/>
              <a:t>Wenbo Zhang</a:t>
            </a:r>
            <a:endParaRPr lang="zh-CN" alt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夏至">
  <a:themeElements>
    <a:clrScheme name="夏至">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夏至">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夏至">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lnDef>
      <a:spPr>
        <a:ln w="381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3560</TotalTime>
  <Words>4354</Words>
  <Application>Microsoft Office PowerPoint</Application>
  <PresentationFormat>全屏显示(4:3)</PresentationFormat>
  <Paragraphs>716</Paragraphs>
  <Slides>76</Slides>
  <Notes>54</Notes>
  <HiddenSlides>8</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76</vt:i4>
      </vt:variant>
    </vt:vector>
  </HeadingPairs>
  <TitlesOfParts>
    <vt:vector size="86" baseType="lpstr">
      <vt:lpstr>华文中宋</vt:lpstr>
      <vt:lpstr>宋体</vt:lpstr>
      <vt:lpstr>Arial</vt:lpstr>
      <vt:lpstr>Calibri</vt:lpstr>
      <vt:lpstr>Gill Sans MT</vt:lpstr>
      <vt:lpstr>Times New Roman</vt:lpstr>
      <vt:lpstr>Verdana</vt:lpstr>
      <vt:lpstr>Wingdings</vt:lpstr>
      <vt:lpstr>Wingdings 2</vt:lpstr>
      <vt:lpstr>夏至</vt:lpstr>
      <vt:lpstr>View Data by Figure</vt:lpstr>
      <vt:lpstr>PowerPoint 演示文稿</vt:lpstr>
      <vt:lpstr>OVERVIEW OF plotting</vt:lpstr>
      <vt:lpstr>PowerPoint 演示文稿</vt:lpstr>
      <vt:lpstr>What Is a MATLAB® Graph?</vt:lpstr>
      <vt:lpstr>What Is a MATLAB® Graph?</vt:lpstr>
      <vt:lpstr>Anatomy of a Graph</vt:lpstr>
      <vt:lpstr>Anatomy of a Graph</vt:lpstr>
      <vt:lpstr>Anatomy of a Graph</vt:lpstr>
      <vt:lpstr>Figure Toolbars</vt:lpstr>
      <vt:lpstr>Figure Toolbars</vt:lpstr>
      <vt:lpstr>Figure Toolbars</vt:lpstr>
      <vt:lpstr>Principal Axes</vt:lpstr>
      <vt:lpstr>Orbit Camera</vt:lpstr>
      <vt:lpstr>Orbit Scene Light</vt:lpstr>
      <vt:lpstr>Figure Toolbars</vt:lpstr>
      <vt:lpstr>Figure Toolbars</vt:lpstr>
      <vt:lpstr>Figure Toolbars</vt:lpstr>
      <vt:lpstr>Types of MATLAB® Plots</vt:lpstr>
      <vt:lpstr>Two-Dimensional Plotting Functions</vt:lpstr>
      <vt:lpstr>Two-Dimensional Plotting Functions</vt:lpstr>
      <vt:lpstr>Two-Dimensional Plotting Functions</vt:lpstr>
      <vt:lpstr>Two-Dimensional Plotting Functions</vt:lpstr>
      <vt:lpstr>Two-Dimensional Plotting Functions</vt:lpstr>
      <vt:lpstr>Three-Dimensional Plotting Functions</vt:lpstr>
      <vt:lpstr>Three-Dimensional Plotting Functions</vt:lpstr>
      <vt:lpstr>Three-Dimensional Plotting Functions</vt:lpstr>
      <vt:lpstr>Three-Dimensional Plotting Functions</vt:lpstr>
      <vt:lpstr>Three-Dimensional Plotting Functions</vt:lpstr>
      <vt:lpstr>Choosing a Plot Type with the Plot Catalog</vt:lpstr>
      <vt:lpstr>Interactive Plotting</vt:lpstr>
      <vt:lpstr>PowerPoint 演示文稿</vt:lpstr>
      <vt:lpstr>What Are Plotting Tools?</vt:lpstr>
      <vt:lpstr>What Are Plotting Tools?</vt:lpstr>
      <vt:lpstr>Plotting Tools Interface Overview</vt:lpstr>
      <vt:lpstr>Activating Plotting Tools</vt:lpstr>
      <vt:lpstr>Activating Plotting Tools</vt:lpstr>
      <vt:lpstr>The Figure Palette</vt:lpstr>
      <vt:lpstr>The Figure Palette</vt:lpstr>
      <vt:lpstr>The Figure Palette</vt:lpstr>
      <vt:lpstr>The Figure Palette</vt:lpstr>
      <vt:lpstr>The Figure Palette</vt:lpstr>
      <vt:lpstr>The Figure Palette</vt:lpstr>
      <vt:lpstr>The Figure Palette</vt:lpstr>
      <vt:lpstr>The Plot Browser</vt:lpstr>
      <vt:lpstr>The Plot Browser</vt:lpstr>
      <vt:lpstr>The Plot Browser</vt:lpstr>
      <vt:lpstr>The Property Editor</vt:lpstr>
      <vt:lpstr>The Property Editor</vt:lpstr>
      <vt:lpstr>Editing Plots</vt:lpstr>
      <vt:lpstr>PowerPoint 演示文稿</vt:lpstr>
      <vt:lpstr>Why Edit Plots?</vt:lpstr>
      <vt:lpstr>Interactive Plot Editing</vt:lpstr>
      <vt:lpstr>Using Functions to Edit Graphs</vt:lpstr>
      <vt:lpstr>Saving Your Work</vt:lpstr>
      <vt:lpstr>PowerPoint 演示文稿</vt:lpstr>
      <vt:lpstr>Saving a Graph in MAT-File Format</vt:lpstr>
      <vt:lpstr>Opening a Figure File</vt:lpstr>
      <vt:lpstr>Saving to a Different Format — Exporting Figures</vt:lpstr>
      <vt:lpstr>Basic Plotting Commands</vt:lpstr>
      <vt:lpstr>PowerPoint 演示文稿</vt:lpstr>
      <vt:lpstr>Setting Up Figures</vt:lpstr>
      <vt:lpstr>Using High-Level Plotting Functions</vt:lpstr>
      <vt:lpstr>Line Plots of Matrix Data</vt:lpstr>
      <vt:lpstr>Plotting Imaginary and Complex Data</vt:lpstr>
      <vt:lpstr>Printing and Exporting</vt:lpstr>
      <vt:lpstr>Print and Export Operations</vt:lpstr>
      <vt:lpstr>Graphical User Interfaces</vt:lpstr>
      <vt:lpstr>Example —  Dollying the Camera</vt:lpstr>
      <vt:lpstr>Example —  Dollying the Camera</vt:lpstr>
      <vt:lpstr>Example —  Dollying the Camera</vt:lpstr>
      <vt:lpstr>Example —  Dollying the Camera</vt:lpstr>
      <vt:lpstr>Example —  Moving the Camera Through a Scene</vt:lpstr>
      <vt:lpstr>Example —  Moving the Camera Through a Scene</vt:lpstr>
      <vt:lpstr>Example —  Moving the Camera Through a Scene</vt:lpstr>
      <vt:lpstr>Example —  Moving the Camera Through a Scene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View data by Figure</dc:title>
  <dc:creator>Wenbo Zhang</dc:creator>
  <cp:lastModifiedBy>Wenbo ZHANG</cp:lastModifiedBy>
  <cp:revision>512</cp:revision>
  <cp:lastPrinted>2013-08-26T11:03:32Z</cp:lastPrinted>
  <dcterms:created xsi:type="dcterms:W3CDTF">2008-05-28T08:23:08Z</dcterms:created>
  <dcterms:modified xsi:type="dcterms:W3CDTF">2014-06-19T05:12:32Z</dcterms:modified>
</cp:coreProperties>
</file>