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319" r:id="rId2"/>
    <p:sldId id="380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1" r:id="rId13"/>
    <p:sldId id="392" r:id="rId14"/>
    <p:sldId id="393" r:id="rId15"/>
    <p:sldId id="390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07" r:id="rId30"/>
    <p:sldId id="408" r:id="rId31"/>
    <p:sldId id="409" r:id="rId32"/>
    <p:sldId id="410" r:id="rId33"/>
    <p:sldId id="411" r:id="rId34"/>
    <p:sldId id="412" r:id="rId35"/>
    <p:sldId id="413" r:id="rId36"/>
    <p:sldId id="414" r:id="rId37"/>
    <p:sldId id="415" r:id="rId38"/>
    <p:sldId id="416" r:id="rId39"/>
    <p:sldId id="417" r:id="rId40"/>
    <p:sldId id="418" r:id="rId41"/>
    <p:sldId id="419" r:id="rId42"/>
    <p:sldId id="420" r:id="rId43"/>
    <p:sldId id="421" r:id="rId44"/>
    <p:sldId id="422" r:id="rId45"/>
    <p:sldId id="423" r:id="rId46"/>
    <p:sldId id="424" r:id="rId47"/>
    <p:sldId id="425" r:id="rId48"/>
    <p:sldId id="426" r:id="rId49"/>
    <p:sldId id="427" r:id="rId50"/>
    <p:sldId id="428" r:id="rId51"/>
    <p:sldId id="429" r:id="rId52"/>
    <p:sldId id="430" r:id="rId53"/>
    <p:sldId id="431" r:id="rId54"/>
    <p:sldId id="432" r:id="rId55"/>
    <p:sldId id="433" r:id="rId56"/>
    <p:sldId id="434" r:id="rId57"/>
    <p:sldId id="435" r:id="rId58"/>
    <p:sldId id="436" r:id="rId59"/>
    <p:sldId id="437" r:id="rId60"/>
    <p:sldId id="438" r:id="rId61"/>
    <p:sldId id="439" r:id="rId6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charset="0"/>
        <a:ea typeface="华文细黑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614">
          <p15:clr>
            <a:srgbClr val="A4A3A4"/>
          </p15:clr>
        </p15:guide>
        <p15:guide id="2" orient="horz" pos="1298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orient="horz" pos="210">
          <p15:clr>
            <a:srgbClr val="A4A3A4"/>
          </p15:clr>
        </p15:guide>
        <p15:guide id="5" pos="5465">
          <p15:clr>
            <a:srgbClr val="A4A3A4"/>
          </p15:clr>
        </p15:guide>
        <p15:guide id="6" pos="2880">
          <p15:clr>
            <a:srgbClr val="A4A3A4"/>
          </p15:clr>
        </p15:guide>
        <p15:guide id="7" pos="40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000099"/>
    <a:srgbClr val="080808"/>
    <a:srgbClr val="C02500"/>
    <a:srgbClr val="FF6743"/>
    <a:srgbClr val="FF3300"/>
    <a:srgbClr val="FF9900"/>
    <a:srgbClr val="DDDDD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614"/>
        <p:guide orient="horz" pos="1298"/>
        <p:guide orient="horz" pos="4110"/>
        <p:guide orient="horz" pos="210"/>
        <p:guide pos="5465"/>
        <p:guide pos="2880"/>
        <p:guide pos="40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4" Type="http://schemas.openxmlformats.org/officeDocument/2006/relationships/image" Target="../media/image9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4" Type="http://schemas.openxmlformats.org/officeDocument/2006/relationships/image" Target="../media/image116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4" Type="http://schemas.openxmlformats.org/officeDocument/2006/relationships/image" Target="../media/image12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pitchFamily="34" charset="0"/>
              </a:defRPr>
            </a:lvl1pPr>
          </a:lstStyle>
          <a:p>
            <a:pPr>
              <a:defRPr/>
            </a:pPr>
            <a:fld id="{BB68C524-EA4A-4C1F-B297-10CADBFE02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00991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8F9466E-50C0-45B4-8C6F-A315507CED3C}" type="slidenum">
              <a:rPr lang="zh-CN" altLang="zh-CN"/>
              <a:pPr/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756155-E4F7-4DDF-BB8C-025D65403E99}" type="slidenum">
              <a:rPr lang="zh-CN" altLang="en-US"/>
              <a:pPr/>
              <a:t>59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D547B2E-5A4F-4C74-9C48-C76E7D82E969}" type="slidenum">
              <a:rPr lang="zh-CN" altLang="en-US"/>
              <a:pPr/>
              <a:t>61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68313" y="323850"/>
            <a:ext cx="1389062" cy="3492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 cmpd="sng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altLang="en-US" sz="1400" b="1" i="0">
                <a:latin typeface="Arial" pitchFamily="34" charset="0"/>
              </a:rPr>
              <a:t>LOGO</a:t>
            </a:r>
          </a:p>
        </p:txBody>
      </p:sp>
      <p:sp>
        <p:nvSpPr>
          <p:cNvPr id="2052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619250" y="836613"/>
            <a:ext cx="5399088" cy="10795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3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1619250" y="1916113"/>
            <a:ext cx="5400675" cy="6000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zh-CN"/>
              <a:t>单击添加署名或公司信息</a:t>
            </a:r>
          </a:p>
        </p:txBody>
      </p:sp>
    </p:spTree>
    <p:extLst>
      <p:ext uri="{BB962C8B-B14F-4D97-AF65-F5344CB8AC3E}">
        <p14:creationId xmlns="" xmlns:p14="http://schemas.microsoft.com/office/powerpoint/2010/main" val="353616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9DB8739D-C09C-4F08-83CB-5DAC0ABBB23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822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315913"/>
            <a:ext cx="2051050" cy="5810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315913"/>
            <a:ext cx="6003925" cy="5810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24F90C27-E90F-450E-8B1C-CFAB153AF2C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7861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5832475" cy="5921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125538"/>
            <a:ext cx="8207375" cy="50006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441B439A-342A-44F5-934E-D078BF444D3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4628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5832475" cy="5921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68313" y="1125538"/>
            <a:ext cx="8207375" cy="50006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D5312DFD-150E-45A2-B0E0-3DF5F974265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764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2E9CB034-561B-4433-8A2F-1AB00747079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277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95C93644-CCA9-4D60-8CA7-C1815026BEA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882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92087B2A-CCD0-415A-8C03-12877F9122D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917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FE808327-B33A-4B75-A53C-7A077F146C1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421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A0A3337E-2D80-4BF4-9D60-5C3F4128015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87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4F42732B-32F2-41B6-BDF6-5C284162DB1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989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80AB38BF-348E-42A4-B509-6F20A5E3B06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825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C0235178-DF7D-46D7-86F6-A8DF164247C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548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bg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7286625" y="333375"/>
            <a:ext cx="1389063" cy="3492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 cmpd="sng">
            <a:solidFill>
              <a:srgbClr val="96969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de-DE" altLang="en-US" sz="1400" b="1" i="0">
                <a:latin typeface="Arial" pitchFamily="34" charset="0"/>
              </a:rPr>
              <a:t>LOGO</a:t>
            </a:r>
          </a:p>
        </p:txBody>
      </p:sp>
      <p:sp>
        <p:nvSpPr>
          <p:cNvPr id="33796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073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5" y="6288088"/>
            <a:ext cx="1439863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b="1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E37C4384-11DB-4D3C-AB63-E40483638C9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3798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华文细黑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华文细黑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华文细黑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华文细黑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华文细黑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8.bin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3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44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59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61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oleObject" Target="../embeddings/oleObject62.bin"/><Relationship Id="rId7" Type="http://schemas.openxmlformats.org/officeDocument/2006/relationships/image" Target="../media/image8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3.bin"/><Relationship Id="rId9" Type="http://schemas.openxmlformats.org/officeDocument/2006/relationships/oleObject" Target="../embeddings/oleObject67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2.bin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6.bin"/><Relationship Id="rId5" Type="http://schemas.openxmlformats.org/officeDocument/2006/relationships/oleObject" Target="../embeddings/oleObject75.bin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4.bin"/><Relationship Id="rId9" Type="http://schemas.openxmlformats.org/officeDocument/2006/relationships/oleObject" Target="../embeddings/oleObject79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83.bin"/><Relationship Id="rId4" Type="http://schemas.openxmlformats.org/officeDocument/2006/relationships/oleObject" Target="../embeddings/oleObject82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85.bin"/><Relationship Id="rId4" Type="http://schemas.openxmlformats.org/officeDocument/2006/relationships/oleObject" Target="../embeddings/oleObject84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87.bin"/><Relationship Id="rId4" Type="http://schemas.openxmlformats.org/officeDocument/2006/relationships/oleObject" Target="../embeddings/oleObject86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89.bin"/><Relationship Id="rId4" Type="http://schemas.openxmlformats.org/officeDocument/2006/relationships/oleObject" Target="../embeddings/oleObject88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92.bin"/><Relationship Id="rId5" Type="http://schemas.openxmlformats.org/officeDocument/2006/relationships/oleObject" Target="../embeddings/oleObject91.bin"/><Relationship Id="rId4" Type="http://schemas.openxmlformats.org/officeDocument/2006/relationships/oleObject" Target="../embeddings/oleObject9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95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98.bin"/><Relationship Id="rId5" Type="http://schemas.openxmlformats.org/officeDocument/2006/relationships/oleObject" Target="../embeddings/oleObject97.bin"/><Relationship Id="rId4" Type="http://schemas.openxmlformats.org/officeDocument/2006/relationships/oleObject" Target="../embeddings/oleObject96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1052736"/>
            <a:ext cx="7272808" cy="1079500"/>
          </a:xfrm>
        </p:spPr>
        <p:txBody>
          <a:bodyPr/>
          <a:lstStyle/>
          <a:p>
            <a:pPr eaLnBrk="1" hangingPunct="1"/>
            <a:r>
              <a:rPr lang="zh-CN" altLang="en-US" sz="4800" b="1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4800" b="1" dirty="0" smtClean="0">
                <a:latin typeface="黑体" pitchFamily="2" charset="-122"/>
                <a:ea typeface="黑体" pitchFamily="2" charset="-122"/>
              </a:rPr>
              <a:t>9</a:t>
            </a:r>
            <a:r>
              <a:rPr lang="zh-CN" altLang="en-US" sz="4800" b="1" dirty="0" smtClean="0">
                <a:latin typeface="黑体" pitchFamily="2" charset="-122"/>
                <a:ea typeface="黑体" pitchFamily="2" charset="-122"/>
              </a:rPr>
              <a:t>章  信息率失真函数</a:t>
            </a:r>
            <a:endParaRPr lang="zh-CN" sz="4800" dirty="0" smtClean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35843" name="组合 14"/>
          <p:cNvGrpSpPr>
            <a:grpSpLocks/>
          </p:cNvGrpSpPr>
          <p:nvPr/>
        </p:nvGrpSpPr>
        <p:grpSpPr bwMode="auto">
          <a:xfrm>
            <a:off x="428625" y="214313"/>
            <a:ext cx="1544638" cy="482895"/>
            <a:chOff x="428596" y="285728"/>
            <a:chExt cx="1544628" cy="357190"/>
          </a:xfrm>
        </p:grpSpPr>
        <p:sp>
          <p:nvSpPr>
            <p:cNvPr id="35844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0034" y="285728"/>
              <a:ext cx="1428741" cy="2731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86313" y="6357938"/>
            <a:ext cx="4186237" cy="5000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北京邮电大学</a:t>
            </a:r>
            <a:r>
              <a:rPr lang="en-US" altLang="zh-CN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信息与通信工程学院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AutoShape 2"/>
          <p:cNvSpPr>
            <a:spLocks noChangeArrowheads="1"/>
          </p:cNvSpPr>
          <p:nvPr/>
        </p:nvSpPr>
        <p:spPr bwMode="auto">
          <a:xfrm>
            <a:off x="3451225" y="1863725"/>
            <a:ext cx="1954213" cy="550863"/>
          </a:xfrm>
          <a:prstGeom prst="roundRect">
            <a:avLst>
              <a:gd name="adj" fmla="val 8120"/>
            </a:avLst>
          </a:prstGeom>
          <a:gradFill rotWithShape="1">
            <a:gsLst>
              <a:gs pos="0">
                <a:srgbClr val="777777">
                  <a:alpha val="18999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54275" name="AutoShape 3"/>
          <p:cNvSpPr>
            <a:spLocks noChangeArrowheads="1"/>
          </p:cNvSpPr>
          <p:nvPr/>
        </p:nvSpPr>
        <p:spPr bwMode="auto">
          <a:xfrm>
            <a:off x="0" y="4459288"/>
            <a:ext cx="9144000" cy="1544637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777777">
                  <a:alpha val="9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14625" y="1162050"/>
            <a:ext cx="3571875" cy="714375"/>
            <a:chOff x="0" y="0"/>
            <a:chExt cx="1116" cy="216"/>
          </a:xfrm>
        </p:grpSpPr>
        <p:sp>
          <p:nvSpPr>
            <p:cNvPr id="54313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1113" cy="216"/>
            </a:xfrm>
            <a:prstGeom prst="roundRect">
              <a:avLst>
                <a:gd name="adj" fmla="val 13125"/>
              </a:avLst>
            </a:prstGeom>
            <a:solidFill>
              <a:schemeClr val="accent2"/>
            </a:solidFill>
            <a:ln w="3175">
              <a:solidFill>
                <a:srgbClr val="1C1C1C">
                  <a:alpha val="58038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54314" name="AutoShape 6"/>
            <p:cNvSpPr>
              <a:spLocks noChangeArrowheads="1"/>
            </p:cNvSpPr>
            <p:nvPr/>
          </p:nvSpPr>
          <p:spPr bwMode="auto">
            <a:xfrm rot="10800000">
              <a:off x="15" y="14"/>
              <a:ext cx="1075" cy="120"/>
            </a:xfrm>
            <a:prstGeom prst="roundRect">
              <a:avLst>
                <a:gd name="adj" fmla="val 13042"/>
              </a:avLst>
            </a:pr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39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54315" name="Text Box 7"/>
            <p:cNvSpPr txBox="1">
              <a:spLocks noChangeArrowheads="1"/>
            </p:cNvSpPr>
            <p:nvPr/>
          </p:nvSpPr>
          <p:spPr bwMode="auto">
            <a:xfrm>
              <a:off x="0" y="0"/>
              <a:ext cx="1116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lang="en-US" altLang="zh-CN" sz="1400" b="1" i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350" y="2305050"/>
            <a:ext cx="4351338" cy="1052513"/>
            <a:chOff x="15" y="-28"/>
            <a:chExt cx="1489" cy="405"/>
          </a:xfrm>
        </p:grpSpPr>
        <p:sp>
          <p:nvSpPr>
            <p:cNvPr id="54310" name="AutoShape 13"/>
            <p:cNvSpPr>
              <a:spLocks noChangeArrowheads="1"/>
            </p:cNvSpPr>
            <p:nvPr/>
          </p:nvSpPr>
          <p:spPr bwMode="auto">
            <a:xfrm>
              <a:off x="85" y="0"/>
              <a:ext cx="1419" cy="321"/>
            </a:xfrm>
            <a:prstGeom prst="roundRect">
              <a:avLst>
                <a:gd name="adj" fmla="val 13125"/>
              </a:avLst>
            </a:prstGeom>
            <a:solidFill>
              <a:srgbClr val="333333"/>
            </a:solidFill>
            <a:ln w="3175">
              <a:solidFill>
                <a:srgbClr val="1C1C1C">
                  <a:alpha val="58038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54311" name="AutoShape 14"/>
            <p:cNvSpPr>
              <a:spLocks noChangeArrowheads="1"/>
            </p:cNvSpPr>
            <p:nvPr/>
          </p:nvSpPr>
          <p:spPr bwMode="auto">
            <a:xfrm rot="10800000">
              <a:off x="15" y="14"/>
              <a:ext cx="1076" cy="120"/>
            </a:xfrm>
            <a:prstGeom prst="roundRect">
              <a:avLst>
                <a:gd name="adj" fmla="val 13042"/>
              </a:avLst>
            </a:pr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39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3327" name="Text Box 15"/>
            <p:cNvSpPr txBox="1">
              <a:spLocks noChangeArrowheads="1"/>
            </p:cNvSpPr>
            <p:nvPr/>
          </p:nvSpPr>
          <p:spPr bwMode="auto">
            <a:xfrm>
              <a:off x="85" y="-28"/>
              <a:ext cx="131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ctr" eaLnBrk="1" hangingPunct="1">
                <a:spcBef>
                  <a:spcPct val="20000"/>
                </a:spcBef>
                <a:buFont typeface="Wingdings" pitchFamily="2" charset="2"/>
                <a:buNone/>
                <a:defRPr/>
              </a:pPr>
              <a:r>
                <a:rPr lang="en-US" altLang="zh-CN" sz="2400" b="1" i="0" kern="0" dirty="0">
                  <a:solidFill>
                    <a:schemeClr val="bg1"/>
                  </a:solidFill>
                  <a:latin typeface="宋体" pitchFamily="2" charset="-122"/>
                </a:rPr>
                <a:t>4</a:t>
              </a:r>
              <a:r>
                <a:rPr lang="zh-CN" altLang="en-US" sz="2400" b="1" i="0" kern="0" dirty="0">
                  <a:solidFill>
                    <a:schemeClr val="bg1"/>
                  </a:solidFill>
                  <a:latin typeface="宋体" pitchFamily="2" charset="-122"/>
                </a:rPr>
                <a:t>．并联加性高斯噪声信道容量</a:t>
              </a:r>
            </a:p>
          </p:txBody>
        </p:sp>
      </p:grpSp>
      <p:sp>
        <p:nvSpPr>
          <p:cNvPr id="3085" name="AutoShape 16"/>
          <p:cNvSpPr>
            <a:spLocks noChangeArrowheads="1"/>
          </p:cNvSpPr>
          <p:nvPr/>
        </p:nvSpPr>
        <p:spPr bwMode="auto">
          <a:xfrm>
            <a:off x="214313" y="3314700"/>
            <a:ext cx="4071937" cy="828675"/>
          </a:xfrm>
          <a:prstGeom prst="roundRect">
            <a:avLst>
              <a:gd name="adj" fmla="val 5657"/>
            </a:avLst>
          </a:prstGeom>
          <a:gradFill rotWithShape="1">
            <a:gsLst>
              <a:gs pos="0">
                <a:srgbClr val="F2F2F2"/>
              </a:gs>
              <a:gs pos="100000">
                <a:srgbClr val="DDDDDD"/>
              </a:gs>
            </a:gsLst>
            <a:lin ang="5400000" scaled="1"/>
          </a:gradFill>
          <a:ln w="3175">
            <a:solidFill>
              <a:srgbClr val="969696">
                <a:alpha val="67842"/>
              </a:srgbClr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20000"/>
              </a:lnSpc>
            </a:pPr>
            <a:endParaRPr lang="zh-CN" altLang="en-US" sz="1400" i="0">
              <a:solidFill>
                <a:schemeClr val="tx2"/>
              </a:solidFill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072063" y="2362200"/>
            <a:ext cx="3571875" cy="566738"/>
            <a:chOff x="0" y="0"/>
            <a:chExt cx="1116" cy="216"/>
          </a:xfrm>
        </p:grpSpPr>
        <p:sp>
          <p:nvSpPr>
            <p:cNvPr id="54307" name="AutoShape 18"/>
            <p:cNvSpPr>
              <a:spLocks noChangeArrowheads="1"/>
            </p:cNvSpPr>
            <p:nvPr/>
          </p:nvSpPr>
          <p:spPr bwMode="auto">
            <a:xfrm>
              <a:off x="0" y="0"/>
              <a:ext cx="1113" cy="216"/>
            </a:xfrm>
            <a:prstGeom prst="roundRect">
              <a:avLst>
                <a:gd name="adj" fmla="val 13125"/>
              </a:avLst>
            </a:prstGeom>
            <a:solidFill>
              <a:srgbClr val="333333"/>
            </a:solidFill>
            <a:ln w="3175">
              <a:solidFill>
                <a:srgbClr val="333333">
                  <a:alpha val="58038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54308" name="AutoShape 19"/>
            <p:cNvSpPr>
              <a:spLocks noChangeArrowheads="1"/>
            </p:cNvSpPr>
            <p:nvPr/>
          </p:nvSpPr>
          <p:spPr bwMode="auto">
            <a:xfrm rot="10800000">
              <a:off x="15" y="14"/>
              <a:ext cx="1075" cy="120"/>
            </a:xfrm>
            <a:prstGeom prst="roundRect">
              <a:avLst>
                <a:gd name="adj" fmla="val 13042"/>
              </a:avLst>
            </a:pr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39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54309" name="Text Box 20"/>
            <p:cNvSpPr txBox="1">
              <a:spLocks noChangeArrowheads="1"/>
            </p:cNvSpPr>
            <p:nvPr/>
          </p:nvSpPr>
          <p:spPr bwMode="auto">
            <a:xfrm>
              <a:off x="0" y="0"/>
              <a:ext cx="1116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lang="en-US" altLang="zh-CN" sz="1400" b="1" i="0">
                <a:solidFill>
                  <a:schemeClr val="bg1"/>
                </a:solidFill>
              </a:endParaRPr>
            </a:p>
          </p:txBody>
        </p:sp>
      </p:grpSp>
      <p:sp>
        <p:nvSpPr>
          <p:cNvPr id="3087" name="AutoShape 21"/>
          <p:cNvSpPr>
            <a:spLocks noChangeArrowheads="1"/>
          </p:cNvSpPr>
          <p:nvPr/>
        </p:nvSpPr>
        <p:spPr bwMode="auto">
          <a:xfrm>
            <a:off x="5143500" y="3216275"/>
            <a:ext cx="3500438" cy="828675"/>
          </a:xfrm>
          <a:prstGeom prst="roundRect">
            <a:avLst>
              <a:gd name="adj" fmla="val 5657"/>
            </a:avLst>
          </a:prstGeom>
          <a:gradFill rotWithShape="1">
            <a:gsLst>
              <a:gs pos="0">
                <a:srgbClr val="F2F2F2"/>
              </a:gs>
              <a:gs pos="100000">
                <a:srgbClr val="DDDDDD"/>
              </a:gs>
            </a:gsLst>
            <a:lin ang="5400000" scaled="1"/>
          </a:gradFill>
          <a:ln w="3175">
            <a:solidFill>
              <a:srgbClr val="969696">
                <a:alpha val="67842"/>
              </a:srgbClr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20000"/>
              </a:lnSpc>
            </a:pPr>
            <a:endParaRPr lang="zh-CN" altLang="en-US" sz="1400" i="0">
              <a:solidFill>
                <a:schemeClr val="tx2"/>
              </a:solidFill>
            </a:endParaRPr>
          </a:p>
        </p:txBody>
      </p:sp>
      <p:cxnSp>
        <p:nvCxnSpPr>
          <p:cNvPr id="3088" name="AutoShape 28"/>
          <p:cNvCxnSpPr>
            <a:cxnSpLocks noChangeShapeType="1"/>
          </p:cNvCxnSpPr>
          <p:nvPr/>
        </p:nvCxnSpPr>
        <p:spPr bwMode="auto">
          <a:xfrm rot="10800000" flipV="1">
            <a:off x="1285875" y="1857375"/>
            <a:ext cx="2151063" cy="5111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089" name="AutoShape 29"/>
          <p:cNvCxnSpPr>
            <a:cxnSpLocks noChangeShapeType="1"/>
          </p:cNvCxnSpPr>
          <p:nvPr/>
        </p:nvCxnSpPr>
        <p:spPr bwMode="auto">
          <a:xfrm rot="16200000" flipH="1">
            <a:off x="5517356" y="770732"/>
            <a:ext cx="511175" cy="2671762"/>
          </a:xfrm>
          <a:prstGeom prst="bentConnector3">
            <a:avLst>
              <a:gd name="adj1" fmla="val 121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090" name="AutoShape 32"/>
          <p:cNvSpPr>
            <a:spLocks noChangeArrowheads="1"/>
          </p:cNvSpPr>
          <p:nvPr/>
        </p:nvSpPr>
        <p:spPr bwMode="auto">
          <a:xfrm>
            <a:off x="214313" y="4021138"/>
            <a:ext cx="4071937" cy="550862"/>
          </a:xfrm>
          <a:prstGeom prst="roundRect">
            <a:avLst>
              <a:gd name="adj" fmla="val 8120"/>
            </a:avLst>
          </a:prstGeom>
          <a:gradFill rotWithShape="1">
            <a:gsLst>
              <a:gs pos="0">
                <a:srgbClr val="777777">
                  <a:alpha val="18999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091" name="AutoShape 34"/>
          <p:cNvSpPr>
            <a:spLocks noChangeArrowheads="1"/>
          </p:cNvSpPr>
          <p:nvPr/>
        </p:nvSpPr>
        <p:spPr bwMode="auto">
          <a:xfrm>
            <a:off x="5143500" y="4060825"/>
            <a:ext cx="3429000" cy="550863"/>
          </a:xfrm>
          <a:prstGeom prst="roundRect">
            <a:avLst>
              <a:gd name="adj" fmla="val 8120"/>
            </a:avLst>
          </a:prstGeom>
          <a:gradFill rotWithShape="1">
            <a:gsLst>
              <a:gs pos="0">
                <a:srgbClr val="777777">
                  <a:alpha val="18999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092" name="矩形 35"/>
          <p:cNvSpPr>
            <a:spLocks noChangeArrowheads="1"/>
          </p:cNvSpPr>
          <p:nvPr/>
        </p:nvSpPr>
        <p:spPr bwMode="auto">
          <a:xfrm>
            <a:off x="3643313" y="1233488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800" b="1" i="0">
                <a:solidFill>
                  <a:schemeClr val="bg1"/>
                </a:solidFill>
              </a:rPr>
              <a:t>本章小结</a:t>
            </a:r>
          </a:p>
        </p:txBody>
      </p:sp>
      <p:graphicFrame>
        <p:nvGraphicFramePr>
          <p:cNvPr id="77831" name="Object 15"/>
          <p:cNvGraphicFramePr>
            <a:graphicFrameLocks noChangeAspect="1"/>
          </p:cNvGraphicFramePr>
          <p:nvPr/>
        </p:nvGraphicFramePr>
        <p:xfrm>
          <a:off x="985838" y="3357563"/>
          <a:ext cx="2514600" cy="812800"/>
        </p:xfrm>
        <a:graphic>
          <a:graphicData uri="http://schemas.openxmlformats.org/presentationml/2006/ole">
            <p:oleObj spid="_x0000_s110594" name="Equation" r:id="rId3" imgW="2514600" imgH="812800" progId="">
              <p:embed/>
            </p:oleObj>
          </a:graphicData>
        </a:graphic>
      </p:graphicFrame>
      <p:grpSp>
        <p:nvGrpSpPr>
          <p:cNvPr id="5" name="组合 26"/>
          <p:cNvGrpSpPr>
            <a:grpSpLocks/>
          </p:cNvGrpSpPr>
          <p:nvPr/>
        </p:nvGrpSpPr>
        <p:grpSpPr bwMode="auto">
          <a:xfrm>
            <a:off x="285750" y="5214938"/>
            <a:ext cx="2857500" cy="1000125"/>
            <a:chOff x="357158" y="169356"/>
            <a:chExt cx="2857520" cy="1000132"/>
          </a:xfrm>
        </p:grpSpPr>
        <p:sp>
          <p:nvSpPr>
            <p:cNvPr id="47" name="圆角矩形 46"/>
            <p:cNvSpPr/>
            <p:nvPr/>
          </p:nvSpPr>
          <p:spPr>
            <a:xfrm>
              <a:off x="357158" y="169356"/>
              <a:ext cx="2857520" cy="1000132"/>
            </a:xfrm>
            <a:prstGeom prst="roundRect">
              <a:avLst/>
            </a:prstGeom>
            <a:solidFill>
              <a:srgbClr val="CCECFF"/>
            </a:solidFill>
            <a:ln w="25400" cap="flat" cmpd="sng" algn="ctr">
              <a:solidFill>
                <a:srgbClr val="CCECF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tx2"/>
                </a:solidFill>
                <a:latin typeface="Arial"/>
                <a:ea typeface="宋体"/>
              </a:endParaRPr>
            </a:p>
          </p:txBody>
        </p:sp>
        <p:graphicFrame>
          <p:nvGraphicFramePr>
            <p:cNvPr id="54305" name="Object 39"/>
            <p:cNvGraphicFramePr>
              <a:graphicFrameLocks noChangeAspect="1"/>
            </p:cNvGraphicFramePr>
            <p:nvPr/>
          </p:nvGraphicFramePr>
          <p:xfrm>
            <a:off x="435386" y="714356"/>
            <a:ext cx="1927225" cy="419100"/>
          </p:xfrm>
          <a:graphic>
            <a:graphicData uri="http://schemas.openxmlformats.org/presentationml/2006/ole">
              <p:oleObj spid="_x0000_s110597" name="Equation" r:id="rId4" imgW="1930400" imgH="419100" progId="">
                <p:embed/>
              </p:oleObj>
            </a:graphicData>
          </a:graphic>
        </p:graphicFrame>
        <p:graphicFrame>
          <p:nvGraphicFramePr>
            <p:cNvPr id="54306" name="Object 44"/>
            <p:cNvGraphicFramePr>
              <a:graphicFrameLocks noChangeAspect="1"/>
            </p:cNvGraphicFramePr>
            <p:nvPr/>
          </p:nvGraphicFramePr>
          <p:xfrm>
            <a:off x="560388" y="285728"/>
            <a:ext cx="2601912" cy="444500"/>
          </p:xfrm>
          <a:graphic>
            <a:graphicData uri="http://schemas.openxmlformats.org/presentationml/2006/ole">
              <p:oleObj spid="_x0000_s110598" name="Equation" r:id="rId5" imgW="2603500" imgH="444500" progId="">
                <p:embed/>
              </p:oleObj>
            </a:graphicData>
          </a:graphic>
        </p:graphicFrame>
      </p:grpSp>
      <p:grpSp>
        <p:nvGrpSpPr>
          <p:cNvPr id="6" name="组合 27"/>
          <p:cNvGrpSpPr>
            <a:grpSpLocks/>
          </p:cNvGrpSpPr>
          <p:nvPr/>
        </p:nvGrpSpPr>
        <p:grpSpPr bwMode="auto">
          <a:xfrm>
            <a:off x="4143375" y="5207000"/>
            <a:ext cx="4357688" cy="1000125"/>
            <a:chOff x="3643306" y="161282"/>
            <a:chExt cx="4357718" cy="1000132"/>
          </a:xfrm>
        </p:grpSpPr>
        <p:sp>
          <p:nvSpPr>
            <p:cNvPr id="51" name="圆角矩形 50"/>
            <p:cNvSpPr/>
            <p:nvPr/>
          </p:nvSpPr>
          <p:spPr>
            <a:xfrm>
              <a:off x="3643306" y="161282"/>
              <a:ext cx="4357718" cy="1000132"/>
            </a:xfrm>
            <a:prstGeom prst="roundRect">
              <a:avLst/>
            </a:prstGeom>
            <a:solidFill>
              <a:srgbClr val="CCECFF"/>
            </a:solidFill>
            <a:ln w="25400" cap="flat" cmpd="sng" algn="ctr">
              <a:solidFill>
                <a:srgbClr val="CCECF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tx2"/>
                </a:solidFill>
                <a:latin typeface="Arial"/>
                <a:ea typeface="宋体"/>
              </a:endParaRPr>
            </a:p>
          </p:txBody>
        </p:sp>
        <p:graphicFrame>
          <p:nvGraphicFramePr>
            <p:cNvPr id="54303" name="Object 55"/>
            <p:cNvGraphicFramePr>
              <a:graphicFrameLocks noChangeAspect="1"/>
            </p:cNvGraphicFramePr>
            <p:nvPr/>
          </p:nvGraphicFramePr>
          <p:xfrm>
            <a:off x="3714774" y="238109"/>
            <a:ext cx="4214812" cy="833437"/>
          </p:xfrm>
          <a:graphic>
            <a:graphicData uri="http://schemas.openxmlformats.org/presentationml/2006/ole">
              <p:oleObj spid="_x0000_s110596" name="Equation" r:id="rId6" imgW="4216400" imgH="825500" progId="">
                <p:embed/>
              </p:oleObj>
            </a:graphicData>
          </a:graphic>
        </p:graphicFrame>
      </p:grpSp>
      <p:sp>
        <p:nvSpPr>
          <p:cNvPr id="53" name="右箭头 52"/>
          <p:cNvSpPr/>
          <p:nvPr/>
        </p:nvSpPr>
        <p:spPr>
          <a:xfrm>
            <a:off x="3180040" y="5452333"/>
            <a:ext cx="950020" cy="500066"/>
          </a:xfrm>
          <a:prstGeom prst="rightArrow">
            <a:avLst/>
          </a:prstGeom>
          <a:solidFill>
            <a:srgbClr val="CCECFF"/>
          </a:solidFill>
          <a:ln w="25400" cap="flat" cmpd="sng" algn="ctr">
            <a:solidFill>
              <a:srgbClr val="CCECFF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chemeClr val="tx2"/>
              </a:solidFill>
              <a:latin typeface="Arial"/>
              <a:ea typeface="宋体"/>
            </a:endParaRPr>
          </a:p>
        </p:txBody>
      </p:sp>
      <p:sp>
        <p:nvSpPr>
          <p:cNvPr id="54" name="右箭头 53"/>
          <p:cNvSpPr/>
          <p:nvPr/>
        </p:nvSpPr>
        <p:spPr>
          <a:xfrm rot="5400000">
            <a:off x="1117920" y="4464851"/>
            <a:ext cx="1143008" cy="500066"/>
          </a:xfrm>
          <a:prstGeom prst="rightArrow">
            <a:avLst/>
          </a:prstGeom>
          <a:solidFill>
            <a:srgbClr val="CCECFF"/>
          </a:solidFill>
          <a:ln w="25400" cap="flat" cmpd="sng" algn="ctr">
            <a:solidFill>
              <a:srgbClr val="CCECFF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chemeClr val="tx2"/>
              </a:solidFill>
              <a:latin typeface="Arial"/>
              <a:ea typeface="宋体"/>
            </a:endParaRPr>
          </a:p>
        </p:txBody>
      </p:sp>
      <p:pic>
        <p:nvPicPr>
          <p:cNvPr id="54295" name="Picture 10" descr="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83025" y="3786188"/>
            <a:ext cx="546100" cy="268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矩形 55"/>
          <p:cNvSpPr/>
          <p:nvPr/>
        </p:nvSpPr>
        <p:spPr>
          <a:xfrm>
            <a:off x="5143500" y="2143125"/>
            <a:ext cx="3341688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200000"/>
              </a:lnSpc>
              <a:spcBef>
                <a:spcPct val="20000"/>
              </a:spcBef>
              <a:buClr>
                <a:srgbClr val="CC0066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i="0" kern="0" dirty="0">
                <a:solidFill>
                  <a:schemeClr val="bg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5</a:t>
            </a:r>
            <a:r>
              <a:rPr lang="zh-CN" altLang="en-US" sz="2400" b="1" i="0" kern="0" dirty="0">
                <a:solidFill>
                  <a:schemeClr val="bg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．</a:t>
            </a:r>
            <a:r>
              <a:rPr lang="en-US" altLang="zh-CN" sz="2400" b="1" i="0" kern="0" dirty="0">
                <a:solidFill>
                  <a:schemeClr val="bg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AWGN</a:t>
            </a:r>
            <a:r>
              <a:rPr lang="zh-CN" altLang="en-US" sz="2400" b="1" i="0" kern="0" dirty="0">
                <a:solidFill>
                  <a:schemeClr val="bg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信道的容量  </a:t>
            </a:r>
            <a:endParaRPr lang="en-US" altLang="zh-CN" sz="2400" b="1" i="0" kern="0" dirty="0">
              <a:solidFill>
                <a:schemeClr val="bg1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graphicFrame>
        <p:nvGraphicFramePr>
          <p:cNvPr id="27" name="Object 6"/>
          <p:cNvGraphicFramePr>
            <a:graphicFrameLocks noChangeAspect="1"/>
          </p:cNvGraphicFramePr>
          <p:nvPr/>
        </p:nvGraphicFramePr>
        <p:xfrm>
          <a:off x="5429250" y="3214688"/>
          <a:ext cx="2473325" cy="812800"/>
        </p:xfrm>
        <a:graphic>
          <a:graphicData uri="http://schemas.openxmlformats.org/presentationml/2006/ole">
            <p:oleObj spid="_x0000_s110595" name="Equation" r:id="rId8" imgW="2476500" imgH="812800" progId="">
              <p:embed/>
            </p:oleObj>
          </a:graphicData>
        </a:graphic>
      </p:graphicFrame>
      <p:pic>
        <p:nvPicPr>
          <p:cNvPr id="3103" name="Picture 11" descr="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139113" y="3249613"/>
            <a:ext cx="536575" cy="272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组合 14"/>
          <p:cNvGrpSpPr>
            <a:grpSpLocks/>
          </p:cNvGrpSpPr>
          <p:nvPr/>
        </p:nvGrpSpPr>
        <p:grpSpPr bwMode="auto">
          <a:xfrm>
            <a:off x="7143750" y="285750"/>
            <a:ext cx="1544638" cy="482600"/>
            <a:chOff x="428596" y="285728"/>
            <a:chExt cx="1544628" cy="357190"/>
          </a:xfrm>
        </p:grpSpPr>
        <p:sp>
          <p:nvSpPr>
            <p:cNvPr id="54300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0034" y="285728"/>
              <a:ext cx="1428741" cy="2714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itchFamily="2" charset="-122"/>
                </a:rPr>
                <a:t>信息论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75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75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75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75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75"/>
                            </p:stCondLst>
                            <p:childTnLst>
                              <p:par>
                                <p:cTn id="5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75"/>
                            </p:stCondLst>
                            <p:childTnLst>
                              <p:par>
                                <p:cTn id="6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75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75"/>
                            </p:stCondLst>
                            <p:childTnLst>
                              <p:par>
                                <p:cTn id="7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575"/>
                            </p:stCondLst>
                            <p:childTnLst>
                              <p:par>
                                <p:cTn id="8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6075"/>
                            </p:stCondLst>
                            <p:childTnLst>
                              <p:par>
                                <p:cTn id="8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6575"/>
                            </p:stCondLst>
                            <p:childTnLst>
                              <p:par>
                                <p:cTn id="9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7075"/>
                            </p:stCondLst>
                            <p:childTnLst>
                              <p:par>
                                <p:cTn id="10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7575"/>
                            </p:stCondLst>
                            <p:childTnLst>
                              <p:par>
                                <p:cTn id="11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8075"/>
                            </p:stCondLst>
                            <p:childTnLst>
                              <p:par>
                                <p:cTn id="1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8825"/>
                            </p:stCondLst>
                            <p:childTnLst>
                              <p:par>
                                <p:cTn id="12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9325"/>
                            </p:stCondLst>
                            <p:childTnLst>
                              <p:par>
                                <p:cTn id="1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0" grpId="0" animBg="1"/>
      <p:bldP spid="3085" grpId="0" animBg="1"/>
      <p:bldP spid="3087" grpId="0" animBg="1"/>
      <p:bldP spid="3090" grpId="0" animBg="1"/>
      <p:bldP spid="3091" grpId="0" animBg="1"/>
      <p:bldP spid="3092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68313" y="1901825"/>
            <a:ext cx="8032750" cy="455613"/>
            <a:chOff x="0" y="0"/>
            <a:chExt cx="1887" cy="228"/>
          </a:xfrm>
        </p:grpSpPr>
        <p:sp>
          <p:nvSpPr>
            <p:cNvPr id="55314" name="AutoShape 7"/>
            <p:cNvSpPr>
              <a:spLocks noChangeArrowheads="1"/>
            </p:cNvSpPr>
            <p:nvPr/>
          </p:nvSpPr>
          <p:spPr bwMode="auto">
            <a:xfrm>
              <a:off x="0" y="0"/>
              <a:ext cx="1882" cy="228"/>
            </a:xfrm>
            <a:prstGeom prst="roundRect">
              <a:avLst>
                <a:gd name="adj" fmla="val 13125"/>
              </a:avLst>
            </a:prstGeom>
            <a:solidFill>
              <a:schemeClr val="accent2"/>
            </a:solidFill>
            <a:ln w="3175">
              <a:solidFill>
                <a:srgbClr val="C0C0C0">
                  <a:alpha val="58038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55315" name="AutoShape 8"/>
            <p:cNvSpPr>
              <a:spLocks noChangeArrowheads="1"/>
            </p:cNvSpPr>
            <p:nvPr/>
          </p:nvSpPr>
          <p:spPr bwMode="auto">
            <a:xfrm rot="10800000">
              <a:off x="11" y="9"/>
              <a:ext cx="1859" cy="127"/>
            </a:xfrm>
            <a:prstGeom prst="roundRect">
              <a:avLst>
                <a:gd name="adj" fmla="val 10236"/>
              </a:avLst>
            </a:pr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39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55316" name="Text Box 9"/>
            <p:cNvSpPr txBox="1">
              <a:spLocks noChangeArrowheads="1"/>
            </p:cNvSpPr>
            <p:nvPr/>
          </p:nvSpPr>
          <p:spPr bwMode="auto">
            <a:xfrm>
              <a:off x="0" y="0"/>
              <a:ext cx="1887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lang="en-US" altLang="zh-CN" sz="1600" b="1" i="0">
                <a:solidFill>
                  <a:schemeClr val="bg1"/>
                </a:solidFill>
              </a:endParaRPr>
            </a:p>
          </p:txBody>
        </p:sp>
      </p:grpSp>
      <p:sp>
        <p:nvSpPr>
          <p:cNvPr id="4101" name="AutoShape 10"/>
          <p:cNvSpPr>
            <a:spLocks noChangeArrowheads="1"/>
          </p:cNvSpPr>
          <p:nvPr/>
        </p:nvSpPr>
        <p:spPr bwMode="auto">
          <a:xfrm>
            <a:off x="214313" y="2500313"/>
            <a:ext cx="8643937" cy="2571750"/>
          </a:xfrm>
          <a:prstGeom prst="roundRect">
            <a:avLst>
              <a:gd name="adj" fmla="val 2644"/>
            </a:avLst>
          </a:prstGeom>
          <a:gradFill rotWithShape="1">
            <a:gsLst>
              <a:gs pos="0">
                <a:srgbClr val="F2F2F2"/>
              </a:gs>
              <a:gs pos="100000">
                <a:srgbClr val="DDDDDD"/>
              </a:gs>
            </a:gsLst>
            <a:lin ang="5400000" scaled="1"/>
          </a:gradFill>
          <a:ln w="3175">
            <a:solidFill>
              <a:srgbClr val="969696">
                <a:alpha val="67842"/>
              </a:srgbClr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20000"/>
              </a:lnSpc>
            </a:pPr>
            <a:endParaRPr lang="zh-CN" altLang="en-US" sz="1200" i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zh-CN" altLang="en-US" sz="1200" i="0">
              <a:solidFill>
                <a:schemeClr val="tx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7188" y="1071563"/>
            <a:ext cx="1620837" cy="5238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800" b="1" i="0" dirty="0">
                <a:solidFill>
                  <a:schemeClr val="bg1"/>
                </a:solidFill>
              </a:rPr>
              <a:t>本章小结</a:t>
            </a:r>
          </a:p>
        </p:txBody>
      </p:sp>
      <p:sp>
        <p:nvSpPr>
          <p:cNvPr id="14" name="矩形 13"/>
          <p:cNvSpPr/>
          <p:nvPr/>
        </p:nvSpPr>
        <p:spPr>
          <a:xfrm>
            <a:off x="714375" y="1916113"/>
            <a:ext cx="764381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CC0066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i="0" kern="0" dirty="0">
                <a:solidFill>
                  <a:schemeClr val="bg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6</a:t>
            </a:r>
            <a:r>
              <a:rPr lang="zh-CN" altLang="en-US" sz="2400" b="1" i="0" kern="0" dirty="0">
                <a:solidFill>
                  <a:schemeClr val="bg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．有色高斯噪声信道容量</a:t>
            </a:r>
            <a:r>
              <a:rPr lang="en-US" altLang="zh-CN" sz="2400" b="1" i="0" kern="0" dirty="0">
                <a:solidFill>
                  <a:schemeClr val="bg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(</a:t>
            </a:r>
            <a:r>
              <a:rPr lang="zh-CN" altLang="en-US" sz="2400" b="1" i="0" kern="0" dirty="0">
                <a:solidFill>
                  <a:schemeClr val="bg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特例：频谱分段常数</a:t>
            </a:r>
            <a:r>
              <a:rPr lang="en-US" altLang="zh-CN" sz="2400" b="1" i="0" kern="0" dirty="0">
                <a:solidFill>
                  <a:schemeClr val="bg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)</a:t>
            </a:r>
            <a:endParaRPr lang="zh-CN" altLang="en-US" sz="2400" b="1" i="0" kern="0" dirty="0">
              <a:solidFill>
                <a:schemeClr val="bg1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3747295" y="3553483"/>
            <a:ext cx="950020" cy="500066"/>
          </a:xfrm>
          <a:prstGeom prst="rightArrow">
            <a:avLst/>
          </a:prstGeom>
          <a:solidFill>
            <a:srgbClr val="CCECFF"/>
          </a:solidFill>
          <a:ln w="25400" cap="flat" cmpd="sng" algn="ctr">
            <a:solidFill>
              <a:srgbClr val="CCECFF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chemeClr val="tx2"/>
              </a:solidFill>
              <a:latin typeface="Arial"/>
              <a:ea typeface="宋体"/>
            </a:endParaRPr>
          </a:p>
        </p:txBody>
      </p:sp>
      <p:grpSp>
        <p:nvGrpSpPr>
          <p:cNvPr id="3" name="组合 28"/>
          <p:cNvGrpSpPr>
            <a:grpSpLocks/>
          </p:cNvGrpSpPr>
          <p:nvPr/>
        </p:nvGrpSpPr>
        <p:grpSpPr bwMode="auto">
          <a:xfrm>
            <a:off x="285750" y="3071813"/>
            <a:ext cx="3429000" cy="1571625"/>
            <a:chOff x="142876" y="3000372"/>
            <a:chExt cx="3428992" cy="1571636"/>
          </a:xfrm>
        </p:grpSpPr>
        <p:sp>
          <p:nvSpPr>
            <p:cNvPr id="17" name="圆角矩形 16"/>
            <p:cNvSpPr/>
            <p:nvPr/>
          </p:nvSpPr>
          <p:spPr>
            <a:xfrm>
              <a:off x="142876" y="3000372"/>
              <a:ext cx="3428992" cy="1571636"/>
            </a:xfrm>
            <a:prstGeom prst="roundRect">
              <a:avLst/>
            </a:prstGeom>
            <a:solidFill>
              <a:srgbClr val="CCECFF"/>
            </a:solidFill>
            <a:ln w="25400" cap="flat" cmpd="sng" algn="ctr">
              <a:solidFill>
                <a:srgbClr val="CCECF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tx2"/>
                </a:solidFill>
                <a:latin typeface="Arial"/>
                <a:ea typeface="宋体"/>
              </a:endParaRPr>
            </a:p>
          </p:txBody>
        </p:sp>
        <p:graphicFrame>
          <p:nvGraphicFramePr>
            <p:cNvPr id="55313" name="Object 7"/>
            <p:cNvGraphicFramePr>
              <a:graphicFrameLocks noChangeAspect="1"/>
            </p:cNvGraphicFramePr>
            <p:nvPr/>
          </p:nvGraphicFramePr>
          <p:xfrm>
            <a:off x="180968" y="3214687"/>
            <a:ext cx="3390900" cy="1092200"/>
          </p:xfrm>
          <a:graphic>
            <a:graphicData uri="http://schemas.openxmlformats.org/presentationml/2006/ole">
              <p:oleObj spid="_x0000_s111619" name="Equation" r:id="rId3" imgW="3390900" imgH="1092200" progId="">
                <p:embed/>
              </p:oleObj>
            </a:graphicData>
          </a:graphic>
        </p:graphicFrame>
      </p:grpSp>
      <p:grpSp>
        <p:nvGrpSpPr>
          <p:cNvPr id="4" name="组合 29"/>
          <p:cNvGrpSpPr>
            <a:grpSpLocks/>
          </p:cNvGrpSpPr>
          <p:nvPr/>
        </p:nvGrpSpPr>
        <p:grpSpPr bwMode="auto">
          <a:xfrm>
            <a:off x="4668838" y="3071813"/>
            <a:ext cx="4071937" cy="1571625"/>
            <a:chOff x="4643438" y="3000372"/>
            <a:chExt cx="4071966" cy="1571636"/>
          </a:xfrm>
        </p:grpSpPr>
        <p:sp>
          <p:nvSpPr>
            <p:cNvPr id="20" name="圆角矩形 19"/>
            <p:cNvSpPr/>
            <p:nvPr/>
          </p:nvSpPr>
          <p:spPr>
            <a:xfrm>
              <a:off x="4643438" y="3000372"/>
              <a:ext cx="4071966" cy="1571636"/>
            </a:xfrm>
            <a:prstGeom prst="roundRect">
              <a:avLst/>
            </a:prstGeom>
            <a:solidFill>
              <a:srgbClr val="CCECFF"/>
            </a:solidFill>
            <a:ln w="25400" cap="flat" cmpd="sng" algn="ctr">
              <a:solidFill>
                <a:srgbClr val="CCECFF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tx2"/>
                </a:solidFill>
                <a:latin typeface="Arial"/>
                <a:ea typeface="宋体"/>
              </a:endParaRPr>
            </a:p>
          </p:txBody>
        </p:sp>
        <p:graphicFrame>
          <p:nvGraphicFramePr>
            <p:cNvPr id="55311" name="Object 11"/>
            <p:cNvGraphicFramePr>
              <a:graphicFrameLocks noChangeAspect="1"/>
            </p:cNvGraphicFramePr>
            <p:nvPr/>
          </p:nvGraphicFramePr>
          <p:xfrm>
            <a:off x="4857752" y="3000372"/>
            <a:ext cx="3743325" cy="1509712"/>
          </p:xfrm>
          <a:graphic>
            <a:graphicData uri="http://schemas.openxmlformats.org/presentationml/2006/ole">
              <p:oleObj spid="_x0000_s111618" name="Equation" r:id="rId4" imgW="3746500" imgH="1524000" progId="">
                <p:embed/>
              </p:oleObj>
            </a:graphicData>
          </a:graphic>
        </p:graphicFrame>
      </p:grpSp>
      <p:grpSp>
        <p:nvGrpSpPr>
          <p:cNvPr id="5" name="组合 14"/>
          <p:cNvGrpSpPr>
            <a:grpSpLocks/>
          </p:cNvGrpSpPr>
          <p:nvPr/>
        </p:nvGrpSpPr>
        <p:grpSpPr bwMode="auto">
          <a:xfrm>
            <a:off x="7143750" y="285750"/>
            <a:ext cx="1544638" cy="482600"/>
            <a:chOff x="428596" y="285728"/>
            <a:chExt cx="1544628" cy="357190"/>
          </a:xfrm>
        </p:grpSpPr>
        <p:sp>
          <p:nvSpPr>
            <p:cNvPr id="55308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0034" y="285728"/>
              <a:ext cx="1428741" cy="2714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itchFamily="2" charset="-122"/>
                </a:rPr>
                <a:t>信息论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 bwMode="auto">
          <a:xfrm>
            <a:off x="1142976" y="3500438"/>
            <a:ext cx="6429420" cy="2714644"/>
          </a:xfrm>
          <a:prstGeom prst="roundRect">
            <a:avLst>
              <a:gd name="adj" fmla="val 5869"/>
            </a:avLst>
          </a:prstGeom>
          <a:solidFill>
            <a:schemeClr val="bg1">
              <a:alpha val="60000"/>
            </a:schemeClr>
          </a:solidFill>
          <a:ln w="38100">
            <a:gradFill>
              <a:gsLst>
                <a:gs pos="50000">
                  <a:srgbClr val="FFCF01"/>
                </a:gs>
                <a:gs pos="100000">
                  <a:srgbClr val="E2200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714348" y="2143116"/>
            <a:ext cx="7761287" cy="785818"/>
          </a:xfrm>
          <a:prstGeom prst="roundRect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prst="convex"/>
            <a:bevelB w="0" h="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3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A9029880-2C25-43EE-A4D3-D7613696A17F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1003300" y="2097088"/>
            <a:ext cx="72866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85750" indent="-285750" eaLnBrk="1" hangingPunct="1">
              <a:spcBef>
                <a:spcPct val="100000"/>
              </a:spcBef>
              <a:buClr>
                <a:schemeClr val="tx1"/>
              </a:buClr>
              <a:buSzPct val="85000"/>
            </a:pPr>
            <a:r>
              <a:rPr lang="zh-CN" altLang="en-US" sz="2400" b="1" i="0">
                <a:solidFill>
                  <a:schemeClr val="bg1"/>
                </a:solidFill>
              </a:rPr>
              <a:t>   当</a:t>
            </a:r>
            <a:r>
              <a:rPr lang="en-US" altLang="zh-CN" sz="2400" b="1" i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b="1" i="0">
                <a:solidFill>
                  <a:schemeClr val="bg1"/>
                </a:solidFill>
              </a:rPr>
              <a:t>增加时，容量</a:t>
            </a:r>
            <a:r>
              <a:rPr lang="en-US" altLang="zh-CN" sz="2400" b="1" i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b="1" i="0">
                <a:solidFill>
                  <a:schemeClr val="bg1"/>
                </a:solidFill>
              </a:rPr>
              <a:t>也增加，但当</a:t>
            </a:r>
            <a:r>
              <a:rPr lang="en-US" altLang="zh-CN" sz="2400" b="1" i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b="1" i="0">
                <a:solidFill>
                  <a:schemeClr val="bg1"/>
                </a:solidFill>
              </a:rPr>
              <a:t>无限增长时，</a:t>
            </a:r>
            <a:r>
              <a:rPr lang="en-US" altLang="zh-CN" sz="2400" b="1" i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b="1" i="0">
                <a:solidFill>
                  <a:schemeClr val="bg1"/>
                </a:solidFill>
              </a:rPr>
              <a:t>增长的速度也在减小</a:t>
            </a:r>
            <a:endParaRPr lang="en-US" altLang="zh-CN" sz="2400" b="1" i="0">
              <a:solidFill>
                <a:schemeClr val="bg1"/>
              </a:solidFill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217738" y="4071938"/>
            <a:ext cx="4098925" cy="1928812"/>
            <a:chOff x="2000250" y="3714750"/>
            <a:chExt cx="4098925" cy="1928828"/>
          </a:xfrm>
        </p:grpSpPr>
        <p:graphicFrame>
          <p:nvGraphicFramePr>
            <p:cNvPr id="32789" name="Object 7"/>
            <p:cNvGraphicFramePr>
              <a:graphicFrameLocks noChangeAspect="1"/>
            </p:cNvGraphicFramePr>
            <p:nvPr/>
          </p:nvGraphicFramePr>
          <p:xfrm>
            <a:off x="2214563" y="3714750"/>
            <a:ext cx="3884612" cy="1016000"/>
          </p:xfrm>
          <a:graphic>
            <a:graphicData uri="http://schemas.openxmlformats.org/presentationml/2006/ole">
              <p:oleObj spid="_x0000_s113666" name="Equation" r:id="rId3" imgW="3886200" imgH="1016000" progId="">
                <p:embed/>
              </p:oleObj>
            </a:graphicData>
          </a:graphic>
        </p:graphicFrame>
        <p:graphicFrame>
          <p:nvGraphicFramePr>
            <p:cNvPr id="32790" name="Object 8"/>
            <p:cNvGraphicFramePr>
              <a:graphicFrameLocks noChangeAspect="1"/>
            </p:cNvGraphicFramePr>
            <p:nvPr/>
          </p:nvGraphicFramePr>
          <p:xfrm>
            <a:off x="2000250" y="5214938"/>
            <a:ext cx="762000" cy="241300"/>
          </p:xfrm>
          <a:graphic>
            <a:graphicData uri="http://schemas.openxmlformats.org/presentationml/2006/ole">
              <p:oleObj spid="_x0000_s113667" name="Equation" r:id="rId4" imgW="761669" imgH="241195" progId="">
                <p:embed/>
              </p:oleObj>
            </a:graphicData>
          </a:graphic>
        </p:graphicFrame>
        <p:graphicFrame>
          <p:nvGraphicFramePr>
            <p:cNvPr id="32791" name="Object 9"/>
            <p:cNvGraphicFramePr>
              <a:graphicFrameLocks noChangeAspect="1"/>
            </p:cNvGraphicFramePr>
            <p:nvPr/>
          </p:nvGraphicFramePr>
          <p:xfrm>
            <a:off x="3251865" y="5008578"/>
            <a:ext cx="889000" cy="635000"/>
          </p:xfrm>
          <a:graphic>
            <a:graphicData uri="http://schemas.openxmlformats.org/presentationml/2006/ole">
              <p:oleObj spid="_x0000_s113668" name="Equation" r:id="rId5" imgW="888614" imgH="634725" progId="">
                <p:embed/>
              </p:oleObj>
            </a:graphicData>
          </a:graphic>
        </p:graphicFrame>
      </p:grpSp>
      <p:sp>
        <p:nvSpPr>
          <p:cNvPr id="10" name="Rounded Rectangle 8"/>
          <p:cNvSpPr/>
          <p:nvPr/>
        </p:nvSpPr>
        <p:spPr>
          <a:xfrm>
            <a:off x="780384" y="1357313"/>
            <a:ext cx="7866062" cy="571500"/>
          </a:xfrm>
          <a:prstGeom prst="roundRect">
            <a:avLst>
              <a:gd name="adj" fmla="val 24667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ct val="250000"/>
              </a:lnSpc>
              <a:defRPr/>
            </a:pPr>
            <a:r>
              <a:rPr lang="zh-CN" altLang="en-US" sz="2400" i="0" dirty="0">
                <a:solidFill>
                  <a:srgbClr val="FFFFFF"/>
                </a:solidFill>
              </a:rPr>
              <a:t>（</a:t>
            </a:r>
            <a:r>
              <a:rPr lang="en-US" altLang="zh-CN" sz="2400" i="0" dirty="0">
                <a:solidFill>
                  <a:srgbClr val="FFFFFF"/>
                </a:solidFill>
              </a:rPr>
              <a:t>1</a:t>
            </a:r>
            <a:r>
              <a:rPr lang="zh-CN" altLang="en-US" sz="2400" i="0" dirty="0">
                <a:solidFill>
                  <a:srgbClr val="FFFFFF"/>
                </a:solidFill>
              </a:rPr>
              <a:t>）信道容量与信号功率的关系</a:t>
            </a:r>
            <a:endParaRPr lang="zh-CN" altLang="zh-CN" sz="2400" i="0" dirty="0">
              <a:solidFill>
                <a:srgbClr val="000000"/>
              </a:solidFill>
              <a:latin typeface="Calibri" pitchFamily="34" charset="0"/>
            </a:endParaRPr>
          </a:p>
          <a:p>
            <a:pPr algn="ctr" eaLnBrk="1" hangingPunct="1">
              <a:defRPr/>
            </a:pPr>
            <a:endParaRPr lang="zh-CN" altLang="zh-CN" i="0" dirty="0">
              <a:solidFill>
                <a:srgbClr val="FFFFFF"/>
              </a:solidFill>
            </a:endParaRPr>
          </a:p>
        </p:txBody>
      </p:sp>
      <p:sp>
        <p:nvSpPr>
          <p:cNvPr id="14" name="Rectangle 20"/>
          <p:cNvSpPr txBox="1">
            <a:spLocks noChangeArrowheads="1"/>
          </p:cNvSpPr>
          <p:nvPr/>
        </p:nvSpPr>
        <p:spPr>
          <a:xfrm>
            <a:off x="468313" y="315913"/>
            <a:ext cx="5832475" cy="592137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468313" y="315913"/>
            <a:ext cx="5832475" cy="592137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grpSp>
        <p:nvGrpSpPr>
          <p:cNvPr id="4" name="组合 25"/>
          <p:cNvGrpSpPr>
            <a:grpSpLocks/>
          </p:cNvGrpSpPr>
          <p:nvPr/>
        </p:nvGrpSpPr>
        <p:grpSpPr bwMode="auto">
          <a:xfrm>
            <a:off x="7143750" y="285750"/>
            <a:ext cx="1544638" cy="482600"/>
            <a:chOff x="428596" y="285728"/>
            <a:chExt cx="1544628" cy="357190"/>
          </a:xfrm>
        </p:grpSpPr>
        <p:sp>
          <p:nvSpPr>
            <p:cNvPr id="32787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0034" y="285728"/>
              <a:ext cx="1428741" cy="2714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itchFamily="2" charset="-122"/>
                </a:rPr>
                <a:t>信息论</a:t>
              </a:r>
            </a:p>
          </p:txBody>
        </p:sp>
      </p:grpSp>
      <p:sp>
        <p:nvSpPr>
          <p:cNvPr id="32781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1" name="标题 1"/>
          <p:cNvSpPr txBox="1">
            <a:spLocks/>
          </p:cNvSpPr>
          <p:nvPr/>
        </p:nvSpPr>
        <p:spPr bwMode="auto">
          <a:xfrm>
            <a:off x="142875" y="285750"/>
            <a:ext cx="8229600" cy="7969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28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关于仙农公式的讨论</a:t>
            </a:r>
          </a:p>
        </p:txBody>
      </p:sp>
      <p:sp>
        <p:nvSpPr>
          <p:cNvPr id="23" name="矩形 22"/>
          <p:cNvSpPr/>
          <p:nvPr/>
        </p:nvSpPr>
        <p:spPr>
          <a:xfrm>
            <a:off x="1357313" y="3643313"/>
            <a:ext cx="954087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b="1" i="0" dirty="0">
                <a:solidFill>
                  <a:schemeClr val="tx2"/>
                </a:solidFill>
                <a:latin typeface="+mn-ea"/>
              </a:rPr>
              <a:t>因为：</a:t>
            </a:r>
            <a:endParaRPr lang="en-US" altLang="zh-CN" sz="2000" b="1" i="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73238" y="5500688"/>
            <a:ext cx="44132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b="1" i="0" dirty="0">
                <a:solidFill>
                  <a:schemeClr val="tx2"/>
                </a:solidFill>
                <a:latin typeface="+mn-ea"/>
              </a:rPr>
              <a:t>当</a:t>
            </a:r>
            <a:endParaRPr lang="zh-CN" altLang="en-US" sz="2000" b="1" i="0" dirty="0">
              <a:latin typeface="Arial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928938" y="5500688"/>
            <a:ext cx="51117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b="1" i="0" dirty="0">
                <a:solidFill>
                  <a:schemeClr val="tx2"/>
                </a:solidFill>
                <a:latin typeface="+mn-ea"/>
              </a:rPr>
              <a:t>时</a:t>
            </a:r>
            <a:r>
              <a:rPr lang="en-US" altLang="zh-CN" sz="2000" b="1" i="0" dirty="0">
                <a:solidFill>
                  <a:schemeClr val="tx2"/>
                </a:solidFill>
                <a:latin typeface="+mn-ea"/>
              </a:rPr>
              <a:t>,</a:t>
            </a:r>
            <a:endParaRPr lang="zh-CN" altLang="en-US" sz="2000" b="1" i="0" dirty="0">
              <a:latin typeface="Arial" charset="0"/>
            </a:endParaRPr>
          </a:p>
        </p:txBody>
      </p:sp>
      <p:sp>
        <p:nvSpPr>
          <p:cNvPr id="4117" name="矩形 25"/>
          <p:cNvSpPr>
            <a:spLocks noChangeArrowheads="1"/>
          </p:cNvSpPr>
          <p:nvPr/>
        </p:nvSpPr>
        <p:spPr bwMode="auto">
          <a:xfrm>
            <a:off x="6429375" y="4286250"/>
            <a:ext cx="1095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/>
            <a:r>
              <a:rPr lang="zh-CN" altLang="en-US" b="1" i="0">
                <a:solidFill>
                  <a:schemeClr val="tx2"/>
                </a:solidFill>
              </a:rPr>
              <a:t>（</a:t>
            </a:r>
            <a:r>
              <a:rPr lang="en-US" altLang="zh-CN" b="1" i="0">
                <a:solidFill>
                  <a:schemeClr val="tx2"/>
                </a:solidFill>
              </a:rPr>
              <a:t>8.43</a:t>
            </a:r>
            <a:r>
              <a:rPr lang="zh-CN" altLang="en-US" b="1" i="0">
                <a:solidFill>
                  <a:schemeClr val="tx2"/>
                </a:solidFill>
              </a:rPr>
              <a:t>）</a:t>
            </a:r>
            <a:endParaRPr lang="en-US" altLang="zh-CN" b="1" i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775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275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775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425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925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475"/>
                            </p:stCondLst>
                            <p:childTnLst>
                              <p:par>
                                <p:cTn id="5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975"/>
                            </p:stCondLst>
                            <p:childTnLst>
                              <p:par>
                                <p:cTn id="6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/>
      <p:bldP spid="3" grpId="0"/>
      <p:bldP spid="23" grpId="0"/>
      <p:bldP spid="24" grpId="0"/>
      <p:bldP spid="25" grpId="0"/>
      <p:bldP spid="41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84200" y="2674938"/>
            <a:ext cx="8345488" cy="3397250"/>
          </a:xfrm>
          <a:prstGeom prst="roundRect">
            <a:avLst>
              <a:gd name="adj" fmla="val 3057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285852" y="4286256"/>
            <a:ext cx="7072362" cy="1357322"/>
          </a:xfrm>
          <a:prstGeom prst="roundRect">
            <a:avLst>
              <a:gd name="adj" fmla="val 5869"/>
            </a:avLst>
          </a:prstGeom>
          <a:solidFill>
            <a:schemeClr val="bg1">
              <a:alpha val="60000"/>
            </a:schemeClr>
          </a:solidFill>
          <a:ln w="38100">
            <a:gradFill>
              <a:gsLst>
                <a:gs pos="50000">
                  <a:srgbClr val="FFCF01"/>
                </a:gs>
                <a:gs pos="100000">
                  <a:srgbClr val="E2200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73828" y="2857496"/>
            <a:ext cx="7055824" cy="857256"/>
          </a:xfrm>
          <a:prstGeom prst="roundRect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prst="convex"/>
            <a:bevelB w="0" h="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 i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 rot="16200000" flipH="1" flipV="1">
            <a:off x="1719201" y="1999679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714348" y="1428736"/>
            <a:ext cx="7761287" cy="714380"/>
          </a:xfrm>
          <a:prstGeom prst="roundRect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prst="convex"/>
            <a:bevelB w="0" h="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燕尾形 19"/>
          <p:cNvSpPr/>
          <p:nvPr/>
        </p:nvSpPr>
        <p:spPr>
          <a:xfrm rot="16200000" flipH="1" flipV="1">
            <a:off x="4306031" y="1999679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燕尾形 20"/>
          <p:cNvSpPr/>
          <p:nvPr/>
        </p:nvSpPr>
        <p:spPr>
          <a:xfrm rot="16200000" flipH="1" flipV="1">
            <a:off x="6892863" y="1999679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凸函数</a:t>
            </a:r>
          </a:p>
        </p:txBody>
      </p:sp>
      <p:sp>
        <p:nvSpPr>
          <p:cNvPr id="29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" name="组合 25"/>
          <p:cNvGrpSpPr>
            <a:grpSpLocks/>
          </p:cNvGrpSpPr>
          <p:nvPr/>
        </p:nvGrpSpPr>
        <p:grpSpPr bwMode="auto">
          <a:xfrm>
            <a:off x="7143750" y="285750"/>
            <a:ext cx="1544638" cy="482600"/>
            <a:chOff x="428596" y="285728"/>
            <a:chExt cx="1544628" cy="357190"/>
          </a:xfrm>
        </p:grpSpPr>
        <p:sp>
          <p:nvSpPr>
            <p:cNvPr id="33812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0034" y="285728"/>
              <a:ext cx="1428741" cy="2714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itchFamily="2" charset="-122"/>
                </a:rPr>
                <a:t>信息论</a:t>
              </a:r>
            </a:p>
          </p:txBody>
        </p:sp>
      </p:grpSp>
      <p:sp>
        <p:nvSpPr>
          <p:cNvPr id="33804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3805" name="矩形 33"/>
          <p:cNvSpPr>
            <a:spLocks noChangeArrowheads="1"/>
          </p:cNvSpPr>
          <p:nvPr/>
        </p:nvSpPr>
        <p:spPr bwMode="auto">
          <a:xfrm>
            <a:off x="592138" y="1008063"/>
            <a:ext cx="4694237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250000"/>
              </a:lnSpc>
            </a:pPr>
            <a:r>
              <a:rPr lang="zh-CN" altLang="en-US" sz="2800" b="1" i="0">
                <a:solidFill>
                  <a:srgbClr val="FFFFFF"/>
                </a:solidFill>
              </a:rPr>
              <a:t>（</a:t>
            </a:r>
            <a:r>
              <a:rPr lang="en-US" altLang="zh-CN" sz="2800" b="1" i="0">
                <a:solidFill>
                  <a:srgbClr val="FFFFFF"/>
                </a:solidFill>
              </a:rPr>
              <a:t>2</a:t>
            </a:r>
            <a:r>
              <a:rPr lang="zh-CN" altLang="en-US" sz="2800" b="1" i="0">
                <a:solidFill>
                  <a:srgbClr val="FFFFFF"/>
                </a:solidFill>
              </a:rPr>
              <a:t>）信道容量与带宽的关系</a:t>
            </a:r>
            <a:endParaRPr lang="zh-CN" altLang="zh-CN" sz="2800" i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35" name="矩形 36"/>
          <p:cNvSpPr>
            <a:spLocks noChangeArrowheads="1"/>
          </p:cNvSpPr>
          <p:nvPr/>
        </p:nvSpPr>
        <p:spPr bwMode="auto">
          <a:xfrm>
            <a:off x="1428750" y="3000375"/>
            <a:ext cx="7000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eaLnBrk="1" hangingPunct="1">
              <a:spcBef>
                <a:spcPct val="100000"/>
              </a:spcBef>
              <a:buClr>
                <a:schemeClr val="tx1"/>
              </a:buClr>
              <a:buSzPct val="85000"/>
            </a:pPr>
            <a:r>
              <a:rPr lang="zh-CN" altLang="en-US" sz="2000" b="1" i="0">
                <a:solidFill>
                  <a:srgbClr val="1C1C1C"/>
                </a:solidFill>
              </a:rPr>
              <a:t>当</a:t>
            </a:r>
            <a:r>
              <a:rPr lang="en-US" altLang="zh-CN" sz="2000" b="1" i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z="2000" b="1" i="0">
                <a:solidFill>
                  <a:srgbClr val="1C1C1C"/>
                </a:solidFill>
              </a:rPr>
              <a:t>增加时，容量</a:t>
            </a:r>
            <a:r>
              <a:rPr lang="en-US" altLang="zh-CN" sz="2000" b="1" i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000" b="1" i="0">
                <a:solidFill>
                  <a:srgbClr val="1C1C1C"/>
                </a:solidFill>
              </a:rPr>
              <a:t>也增加，但当</a:t>
            </a:r>
            <a:r>
              <a:rPr lang="en-US" altLang="zh-CN" sz="2000" b="1" i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z="2000" b="1" i="0">
                <a:solidFill>
                  <a:srgbClr val="1C1C1C"/>
                </a:solidFill>
              </a:rPr>
              <a:t>无限增长时，</a:t>
            </a:r>
            <a:r>
              <a:rPr lang="en-US" altLang="zh-CN" sz="2000" b="1" i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000" b="1" i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000" b="1" i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en-US" sz="2000" b="1" i="0">
                <a:solidFill>
                  <a:srgbClr val="1C1C1C"/>
                </a:solidFill>
                <a:latin typeface="Times New Roman" pitchFamily="18" charset="0"/>
                <a:cs typeface="Times New Roman" pitchFamily="18" charset="0"/>
              </a:rPr>
              <a:t>无关</a:t>
            </a:r>
            <a:endParaRPr lang="en-US" altLang="zh-CN" sz="2000" b="1" i="0">
              <a:solidFill>
                <a:srgbClr val="1C1C1C"/>
              </a:solidFill>
            </a:endParaRPr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2500313" y="4643438"/>
          <a:ext cx="4543425" cy="698500"/>
        </p:xfrm>
        <a:graphic>
          <a:graphicData uri="http://schemas.openxmlformats.org/presentationml/2006/ole">
            <p:oleObj spid="_x0000_s114690" name="Equation" r:id="rId3" imgW="3721100" imgH="698500" progId="">
              <p:embed/>
            </p:oleObj>
          </a:graphicData>
        </a:graphic>
      </p:graphicFrame>
      <p:sp>
        <p:nvSpPr>
          <p:cNvPr id="40" name="矩形 39"/>
          <p:cNvSpPr/>
          <p:nvPr/>
        </p:nvSpPr>
        <p:spPr>
          <a:xfrm>
            <a:off x="1428750" y="4752975"/>
            <a:ext cx="8001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1" i="0" dirty="0">
                <a:solidFill>
                  <a:schemeClr val="tx2"/>
                </a:solidFill>
                <a:latin typeface="+mn-ea"/>
              </a:rPr>
              <a:t>因为</a:t>
            </a:r>
            <a:endParaRPr lang="zh-CN" altLang="en-US" sz="2400" b="1" i="0" dirty="0">
              <a:latin typeface="Arial" charset="0"/>
            </a:endParaRPr>
          </a:p>
        </p:txBody>
      </p:sp>
      <p:sp>
        <p:nvSpPr>
          <p:cNvPr id="5137" name="矩形 40"/>
          <p:cNvSpPr>
            <a:spLocks noChangeArrowheads="1"/>
          </p:cNvSpPr>
          <p:nvPr/>
        </p:nvSpPr>
        <p:spPr bwMode="auto">
          <a:xfrm>
            <a:off x="7215188" y="4857750"/>
            <a:ext cx="1095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（</a:t>
            </a:r>
            <a:r>
              <a:rPr lang="en-US" altLang="zh-CN">
                <a:solidFill>
                  <a:schemeClr val="tx2"/>
                </a:solidFill>
              </a:rPr>
              <a:t>8.44</a:t>
            </a:r>
            <a:r>
              <a:rPr lang="zh-CN" altLang="en-US">
                <a:solidFill>
                  <a:schemeClr val="tx2"/>
                </a:solidFill>
              </a:rPr>
              <a:t>）</a:t>
            </a:r>
            <a:endParaRPr lang="zh-CN" altLang="en-US"/>
          </a:p>
        </p:txBody>
      </p:sp>
      <p:sp>
        <p:nvSpPr>
          <p:cNvPr id="42" name="燕尾形 41"/>
          <p:cNvSpPr/>
          <p:nvPr/>
        </p:nvSpPr>
        <p:spPr>
          <a:xfrm rot="16200000" flipH="1" flipV="1">
            <a:off x="4429686" y="3714190"/>
            <a:ext cx="432000" cy="576000"/>
          </a:xfrm>
          <a:prstGeom prst="chevron">
            <a:avLst>
              <a:gd name="adj" fmla="val 39402"/>
            </a:avLst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extrusionH="304800" contourW="19050">
            <a:bevelT w="101600" prst="convex"/>
            <a:bevelB w="0" h="63500"/>
            <a:contourClr>
              <a:srgbClr val="FFE593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标题 1"/>
          <p:cNvSpPr txBox="1">
            <a:spLocks/>
          </p:cNvSpPr>
          <p:nvPr/>
        </p:nvSpPr>
        <p:spPr bwMode="auto">
          <a:xfrm>
            <a:off x="142875" y="285750"/>
            <a:ext cx="8229600" cy="7969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28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关于仙农公式的讨论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135" grpId="0"/>
      <p:bldP spid="40" grpId="0"/>
      <p:bldP spid="51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de-DE" altLang="en-US"/>
              <a:t>Page </a:t>
            </a:r>
            <a:r>
              <a:rPr lang="de-DE" altLang="en-US">
                <a:sym typeface="MS UI Gothic" pitchFamily="34" charset="-128"/>
              </a:rPr>
              <a:t></a:t>
            </a:r>
            <a:r>
              <a:rPr lang="de-DE" altLang="en-US"/>
              <a:t> </a:t>
            </a:r>
            <a:fld id="{062BA855-D99F-44DF-94BB-EC548A931FB6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3" name="Freeform 4"/>
          <p:cNvSpPr>
            <a:spLocks/>
          </p:cNvSpPr>
          <p:nvPr/>
        </p:nvSpPr>
        <p:spPr bwMode="gray">
          <a:xfrm>
            <a:off x="4202113" y="1404938"/>
            <a:ext cx="1466850" cy="1155700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i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4" name="Freeform 13"/>
          <p:cNvSpPr>
            <a:spLocks/>
          </p:cNvSpPr>
          <p:nvPr/>
        </p:nvSpPr>
        <p:spPr bwMode="gray">
          <a:xfrm>
            <a:off x="1857375" y="1906588"/>
            <a:ext cx="1230313" cy="1165225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i="0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2552700" y="2767013"/>
            <a:ext cx="2295525" cy="3227387"/>
            <a:chOff x="3709998" y="2767019"/>
            <a:chExt cx="2295525" cy="3227388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3709998" y="2838457"/>
              <a:ext cx="2295525" cy="3155950"/>
            </a:xfrm>
            <a:prstGeom prst="roundRect">
              <a:avLst>
                <a:gd name="adj" fmla="val 4690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i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 flipH="1">
              <a:off x="5619760" y="2776544"/>
              <a:ext cx="73025" cy="144463"/>
            </a:xfrm>
            <a:prstGeom prst="octagon">
              <a:avLst>
                <a:gd name="adj" fmla="val 29287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i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 flipH="1">
              <a:off x="4029085" y="2767019"/>
              <a:ext cx="71438" cy="144463"/>
            </a:xfrm>
            <a:prstGeom prst="octagon">
              <a:avLst>
                <a:gd name="adj" fmla="val 29287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i="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" name="组合 14"/>
          <p:cNvGrpSpPr>
            <a:grpSpLocks/>
          </p:cNvGrpSpPr>
          <p:nvPr/>
        </p:nvGrpSpPr>
        <p:grpSpPr bwMode="auto">
          <a:xfrm>
            <a:off x="5062538" y="2265363"/>
            <a:ext cx="2295525" cy="3227387"/>
            <a:chOff x="6219835" y="2265369"/>
            <a:chExt cx="2295525" cy="3227388"/>
          </a:xfrm>
        </p:grpSpPr>
        <p:sp>
          <p:nvSpPr>
            <p:cNvPr id="16" name="AutoShape 9"/>
            <p:cNvSpPr>
              <a:spLocks noChangeArrowheads="1"/>
            </p:cNvSpPr>
            <p:nvPr/>
          </p:nvSpPr>
          <p:spPr bwMode="auto">
            <a:xfrm>
              <a:off x="6219835" y="2336807"/>
              <a:ext cx="2295525" cy="3155950"/>
            </a:xfrm>
            <a:prstGeom prst="roundRect">
              <a:avLst>
                <a:gd name="adj" fmla="val 4690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i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AutoShape 11"/>
            <p:cNvSpPr>
              <a:spLocks noChangeArrowheads="1"/>
            </p:cNvSpPr>
            <p:nvPr/>
          </p:nvSpPr>
          <p:spPr bwMode="auto">
            <a:xfrm flipH="1">
              <a:off x="8121660" y="2265369"/>
              <a:ext cx="71437" cy="142875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i="0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18" name="AutoShape 12"/>
            <p:cNvSpPr>
              <a:spLocks noChangeArrowheads="1"/>
            </p:cNvSpPr>
            <p:nvPr/>
          </p:nvSpPr>
          <p:spPr bwMode="auto">
            <a:xfrm flipH="1">
              <a:off x="6538922" y="2265369"/>
              <a:ext cx="71438" cy="142875"/>
            </a:xfrm>
            <a:prstGeom prst="octagon">
              <a:avLst>
                <a:gd name="adj" fmla="val 29287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i="0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</p:grpSp>
      <p:sp>
        <p:nvSpPr>
          <p:cNvPr id="21" name="Rectangle 20"/>
          <p:cNvSpPr txBox="1">
            <a:spLocks noChangeArrowheads="1"/>
          </p:cNvSpPr>
          <p:nvPr/>
        </p:nvSpPr>
        <p:spPr>
          <a:xfrm>
            <a:off x="468313" y="315913"/>
            <a:ext cx="5832475" cy="592137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468313" y="315913"/>
            <a:ext cx="5832475" cy="592137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grpSp>
        <p:nvGrpSpPr>
          <p:cNvPr id="6" name="组合 25"/>
          <p:cNvGrpSpPr>
            <a:grpSpLocks/>
          </p:cNvGrpSpPr>
          <p:nvPr/>
        </p:nvGrpSpPr>
        <p:grpSpPr bwMode="auto">
          <a:xfrm>
            <a:off x="7143750" y="285750"/>
            <a:ext cx="1544638" cy="482600"/>
            <a:chOff x="428596" y="285728"/>
            <a:chExt cx="1544628" cy="357190"/>
          </a:xfrm>
        </p:grpSpPr>
        <p:sp>
          <p:nvSpPr>
            <p:cNvPr id="35854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0034" y="285728"/>
              <a:ext cx="1428741" cy="2714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itchFamily="2" charset="-122"/>
                </a:rPr>
                <a:t>信息论</a:t>
              </a:r>
            </a:p>
          </p:txBody>
        </p:sp>
      </p:grpSp>
      <p:sp>
        <p:nvSpPr>
          <p:cNvPr id="35850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8" name="标题 1"/>
          <p:cNvSpPr txBox="1">
            <a:spLocks/>
          </p:cNvSpPr>
          <p:nvPr/>
        </p:nvSpPr>
        <p:spPr bwMode="auto">
          <a:xfrm>
            <a:off x="142875" y="285750"/>
            <a:ext cx="8229600" cy="7969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28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关于仙农公式的讨论</a:t>
            </a: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2330450" y="3286125"/>
            <a:ext cx="25844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eaLnBrk="1" hangingPunct="1">
              <a:spcBef>
                <a:spcPct val="100000"/>
              </a:spcBef>
              <a:buClr>
                <a:schemeClr val="tx1"/>
              </a:buClr>
              <a:buSzPct val="85000"/>
            </a:pPr>
            <a:r>
              <a:rPr lang="zh-CN" altLang="en-US" sz="2400" b="1" i="0">
                <a:solidFill>
                  <a:schemeClr val="tx2"/>
                </a:solidFill>
              </a:rPr>
              <a:t>如果系统带宽较小，那么可以通过增加信噪比来提高容量，例如窄带通信系统</a:t>
            </a: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4772025" y="2928938"/>
            <a:ext cx="2500313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eaLnBrk="1" hangingPunct="1">
              <a:spcBef>
                <a:spcPct val="100000"/>
              </a:spcBef>
              <a:buClr>
                <a:schemeClr val="tx1"/>
              </a:buClr>
              <a:buSzPct val="85000"/>
            </a:pPr>
            <a:r>
              <a:rPr lang="zh-CN" altLang="en-US" sz="2400" b="1" i="0">
                <a:solidFill>
                  <a:schemeClr val="bg1"/>
                </a:solidFill>
              </a:rPr>
              <a:t>如果系统带宽很大，那么降低信噪比，也能保证需要的容量，例如扩频通信系统</a:t>
            </a:r>
            <a:endParaRPr lang="en-US" altLang="zh-CN" sz="2400" b="1" i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325"/>
                            </p:stCondLst>
                            <p:childTnLst>
                              <p:par>
                                <p:cTn id="4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471567" y="2452683"/>
            <a:ext cx="6357937" cy="8302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pPr eaLnBrk="1" hangingPunct="1">
              <a:defRPr/>
            </a:pPr>
            <a:endParaRPr lang="en-US" altLang="zh-CN" sz="2400" b="1" i="0" smtClean="0">
              <a:solidFill>
                <a:srgbClr val="FFFFFF"/>
              </a:solidFill>
              <a:latin typeface="宋体" charset="-122"/>
              <a:ea typeface="宋体" charset="-122"/>
              <a:cs typeface="Times New Roman" pitchFamily="18" charset="0"/>
            </a:endParaRPr>
          </a:p>
          <a:p>
            <a:pPr eaLnBrk="1" hangingPunct="1">
              <a:defRPr/>
            </a:pPr>
            <a:endParaRPr lang="zh-CN" altLang="en-US" sz="2400" b="1" i="0" smtClean="0">
              <a:solidFill>
                <a:srgbClr val="FFFFFF"/>
              </a:solidFill>
              <a:ea typeface="宋体" charset="-122"/>
              <a:cs typeface="Times New Roman" pitchFamily="18" charset="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0113" y="1268413"/>
            <a:ext cx="7632700" cy="47625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smtClean="0"/>
              <a:t>	  当               时，求不等式</a:t>
            </a:r>
            <a:r>
              <a:rPr lang="en-US" altLang="zh-CN" sz="2400" smtClean="0"/>
              <a:t>(8.50) </a:t>
            </a:r>
            <a:r>
              <a:rPr lang="zh-CN" altLang="en-US" sz="2400" smtClean="0"/>
              <a:t>的极限，这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/>
              <a:t>个极限值是          的最小值：</a:t>
            </a:r>
          </a:p>
          <a:p>
            <a:pPr>
              <a:buFont typeface="Wingdings" pitchFamily="2" charset="2"/>
              <a:buNone/>
            </a:pPr>
            <a:endParaRPr lang="zh-CN" altLang="en-US" sz="2400" smtClean="0"/>
          </a:p>
          <a:p>
            <a:pPr>
              <a:buFont typeface="Wingdings" pitchFamily="2" charset="2"/>
              <a:buNone/>
            </a:pPr>
            <a:r>
              <a:rPr lang="zh-CN" altLang="en-US" sz="2400" smtClean="0"/>
              <a:t>					                           </a:t>
            </a:r>
            <a:r>
              <a:rPr lang="en-US" altLang="zh-CN" sz="2400" smtClean="0"/>
              <a:t>(8.51)</a:t>
            </a:r>
          </a:p>
          <a:p>
            <a:pPr>
              <a:buFont typeface="Wingdings" pitchFamily="2" charset="2"/>
              <a:buNone/>
            </a:pPr>
            <a:endParaRPr lang="en-US" altLang="zh-CN" sz="2400" smtClean="0"/>
          </a:p>
          <a:p>
            <a:pPr>
              <a:buFont typeface="Wingdings" pitchFamily="2" charset="2"/>
              <a:buNone/>
            </a:pPr>
            <a:endParaRPr lang="en-US" altLang="zh-CN" sz="2400" smtClean="0"/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	  </a:t>
            </a:r>
            <a:r>
              <a:rPr lang="zh-CN" altLang="en-US" sz="2400" smtClean="0"/>
              <a:t>这就是加性高斯白噪声（</a:t>
            </a:r>
            <a:r>
              <a:rPr lang="en-US" altLang="zh-CN" sz="2400" smtClean="0"/>
              <a:t>AWGN</a:t>
            </a:r>
            <a:r>
              <a:rPr lang="zh-CN" altLang="en-US" sz="2400" smtClean="0"/>
              <a:t>）信道实现可</a:t>
            </a:r>
          </a:p>
          <a:p>
            <a:pPr>
              <a:buFont typeface="Wingdings" pitchFamily="2" charset="2"/>
              <a:buNone/>
            </a:pPr>
            <a:r>
              <a:rPr lang="zh-CN" altLang="en-US" sz="2400" smtClean="0"/>
              <a:t>靠通信的信噪比的下界，这个下界称作仙农限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(Shannon limit)</a:t>
            </a:r>
            <a:r>
              <a:rPr lang="zh-CN" altLang="en-US" sz="2400" smtClean="0"/>
              <a:t>。这个界对应着系统的带宽是无限大。</a:t>
            </a:r>
          </a:p>
        </p:txBody>
      </p:sp>
      <p:sp>
        <p:nvSpPr>
          <p:cNvPr id="47110" name="Rectangle 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graphicFrame>
        <p:nvGraphicFramePr>
          <p:cNvPr id="47111" name="Object 4"/>
          <p:cNvGraphicFramePr>
            <a:graphicFrameLocks noChangeAspect="1"/>
          </p:cNvGraphicFramePr>
          <p:nvPr/>
        </p:nvGraphicFramePr>
        <p:xfrm>
          <a:off x="1763713" y="1384300"/>
          <a:ext cx="1296987" cy="346075"/>
        </p:xfrm>
        <a:graphic>
          <a:graphicData uri="http://schemas.openxmlformats.org/presentationml/2006/ole">
            <p:oleObj spid="_x0000_s112642" name="Equation" r:id="rId3" imgW="672516" imgH="177646" progId="">
              <p:embed/>
            </p:oleObj>
          </a:graphicData>
        </a:graphic>
      </p:graphicFrame>
      <p:sp>
        <p:nvSpPr>
          <p:cNvPr id="47112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graphicFrame>
        <p:nvGraphicFramePr>
          <p:cNvPr id="47113" name="Object 6"/>
          <p:cNvGraphicFramePr>
            <a:graphicFrameLocks noChangeAspect="1"/>
          </p:cNvGraphicFramePr>
          <p:nvPr/>
        </p:nvGraphicFramePr>
        <p:xfrm>
          <a:off x="2555875" y="1773238"/>
          <a:ext cx="863600" cy="422275"/>
        </p:xfrm>
        <a:graphic>
          <a:graphicData uri="http://schemas.openxmlformats.org/presentationml/2006/ole">
            <p:oleObj spid="_x0000_s112643" name="Equation" r:id="rId4" imgW="469900" imgH="228600" progId="">
              <p:embed/>
            </p:oleObj>
          </a:graphicData>
        </a:graphic>
      </p:graphicFrame>
      <p:sp>
        <p:nvSpPr>
          <p:cNvPr id="47114" name="Rectangle 7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1998" name="Rectangle 29"/>
          <p:cNvSpPr>
            <a:spLocks noChangeArrowheads="1"/>
          </p:cNvSpPr>
          <p:nvPr/>
        </p:nvSpPr>
        <p:spPr bwMode="auto">
          <a:xfrm>
            <a:off x="179388" y="476250"/>
            <a:ext cx="4143375" cy="576263"/>
          </a:xfrm>
          <a:prstGeom prst="rect">
            <a:avLst/>
          </a:prstGeom>
          <a:solidFill>
            <a:srgbClr val="FF9900">
              <a:alpha val="59999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3200" b="1" i="0" kern="0" dirty="0">
                <a:solidFill>
                  <a:srgbClr val="FF0000"/>
                </a:solidFill>
                <a:latin typeface="宋体" pitchFamily="2" charset="-122"/>
              </a:rPr>
              <a:t>仙农限</a:t>
            </a:r>
            <a:r>
              <a:rPr lang="en-US" altLang="zh-CN" sz="3200" b="1" i="0" kern="0" dirty="0">
                <a:solidFill>
                  <a:srgbClr val="FF0000"/>
                </a:solidFill>
                <a:latin typeface="宋体" pitchFamily="2" charset="-122"/>
              </a:rPr>
              <a:t>(</a:t>
            </a:r>
            <a:r>
              <a:rPr lang="en-US" altLang="zh-CN" sz="3200" b="1" i="0" kern="0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Shannon limit</a:t>
            </a:r>
            <a:r>
              <a:rPr lang="en-US" altLang="zh-CN" sz="3200" b="1" i="0" kern="0" dirty="0">
                <a:solidFill>
                  <a:srgbClr val="FF0000"/>
                </a:solidFill>
                <a:latin typeface="宋体" pitchFamily="2" charset="-122"/>
              </a:rPr>
              <a:t>)</a:t>
            </a:r>
            <a:endParaRPr lang="zh-CN" altLang="en-US" sz="3200" b="1" i="0" dirty="0">
              <a:latin typeface="Arial" charset="0"/>
            </a:endParaRPr>
          </a:p>
        </p:txBody>
      </p:sp>
      <p:grpSp>
        <p:nvGrpSpPr>
          <p:cNvPr id="2" name="组合 25"/>
          <p:cNvGrpSpPr>
            <a:grpSpLocks/>
          </p:cNvGrpSpPr>
          <p:nvPr/>
        </p:nvGrpSpPr>
        <p:grpSpPr bwMode="auto">
          <a:xfrm>
            <a:off x="7143750" y="285750"/>
            <a:ext cx="1544638" cy="482600"/>
            <a:chOff x="428596" y="285728"/>
            <a:chExt cx="1544628" cy="357190"/>
          </a:xfrm>
        </p:grpSpPr>
        <p:sp>
          <p:nvSpPr>
            <p:cNvPr id="47118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0034" y="285728"/>
              <a:ext cx="1428741" cy="2714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itchFamily="2" charset="-122"/>
                </a:rPr>
                <a:t>信息论</a:t>
              </a:r>
            </a:p>
          </p:txBody>
        </p:sp>
      </p:grpSp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1476375" y="2452688"/>
          <a:ext cx="5262563" cy="855662"/>
        </p:xfrm>
        <a:graphic>
          <a:graphicData uri="http://schemas.openxmlformats.org/presentationml/2006/ole">
            <p:oleObj spid="_x0000_s112644" name="Equation" r:id="rId5" imgW="2806700" imgH="45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2E9CB034-561B-4433-8A2F-1AB00747079E}" type="slidenum">
              <a:rPr lang="zh-CN" alt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142984"/>
            <a:ext cx="8786874" cy="4293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5429264"/>
            <a:ext cx="847050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2E9CB034-561B-4433-8A2F-1AB00747079E}" type="slidenum">
              <a:rPr lang="zh-CN" alt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82659"/>
            <a:ext cx="7286676" cy="62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2E9CB034-561B-4433-8A2F-1AB00747079E}" type="slidenum">
              <a:rPr lang="zh-CN" alt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949" y="357167"/>
            <a:ext cx="8775331" cy="600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2E9CB034-561B-4433-8A2F-1AB00747079E}" type="slidenum">
              <a:rPr lang="zh-CN" alt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4" y="142852"/>
            <a:ext cx="8858280" cy="210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3" y="2493769"/>
            <a:ext cx="8786841" cy="200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AutoShape 20"/>
          <p:cNvSpPr>
            <a:spLocks noChangeArrowheads="1"/>
          </p:cNvSpPr>
          <p:nvPr/>
        </p:nvSpPr>
        <p:spPr bwMode="auto">
          <a:xfrm>
            <a:off x="1214438" y="2000250"/>
            <a:ext cx="7143750" cy="785813"/>
          </a:xfrm>
          <a:prstGeom prst="roundRect">
            <a:avLst>
              <a:gd name="adj" fmla="val 2644"/>
            </a:avLst>
          </a:prstGeom>
          <a:gradFill rotWithShape="1">
            <a:gsLst>
              <a:gs pos="0">
                <a:srgbClr val="F2F2F2"/>
              </a:gs>
              <a:gs pos="100000">
                <a:srgbClr val="DDDDDD"/>
              </a:gs>
            </a:gsLst>
            <a:lin ang="5400000" scaled="1"/>
          </a:gradFill>
          <a:ln w="3175">
            <a:solidFill>
              <a:srgbClr val="969696">
                <a:alpha val="67842"/>
              </a:srgbClr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</a:pPr>
            <a:endParaRPr lang="zh-CN" altLang="en-US" sz="1200" i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buClr>
                <a:schemeClr val="accent2"/>
              </a:buClr>
            </a:pPr>
            <a:endParaRPr lang="zh-CN" altLang="en-US" sz="1200" i="0">
              <a:solidFill>
                <a:schemeClr val="tx2"/>
              </a:solidFill>
            </a:endParaRPr>
          </a:p>
        </p:txBody>
      </p:sp>
      <p:sp>
        <p:nvSpPr>
          <p:cNvPr id="30727" name="AutoShape 20"/>
          <p:cNvSpPr>
            <a:spLocks noChangeArrowheads="1"/>
          </p:cNvSpPr>
          <p:nvPr/>
        </p:nvSpPr>
        <p:spPr bwMode="auto">
          <a:xfrm>
            <a:off x="1214438" y="3643313"/>
            <a:ext cx="7143750" cy="2428875"/>
          </a:xfrm>
          <a:prstGeom prst="roundRect">
            <a:avLst>
              <a:gd name="adj" fmla="val 2644"/>
            </a:avLst>
          </a:prstGeom>
          <a:gradFill rotWithShape="1">
            <a:gsLst>
              <a:gs pos="0">
                <a:srgbClr val="F2F2F2"/>
              </a:gs>
              <a:gs pos="100000">
                <a:srgbClr val="DDDDDD"/>
              </a:gs>
            </a:gsLst>
            <a:lin ang="5400000" scaled="1"/>
          </a:gradFill>
          <a:ln w="3175">
            <a:solidFill>
              <a:srgbClr val="969696">
                <a:alpha val="67842"/>
              </a:srgbClr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</a:pPr>
            <a:endParaRPr lang="zh-CN" altLang="en-US" sz="1200" i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buClr>
                <a:schemeClr val="accent2"/>
              </a:buClr>
            </a:pPr>
            <a:endParaRPr lang="zh-CN" altLang="en-US" sz="1200" i="0">
              <a:solidFill>
                <a:schemeClr val="tx2"/>
              </a:solidFill>
            </a:endParaRPr>
          </a:p>
        </p:txBody>
      </p:sp>
      <p:sp>
        <p:nvSpPr>
          <p:cNvPr id="3072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76CCC00A-D181-418E-96BC-72D5234C618C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  <p:sp>
        <p:nvSpPr>
          <p:cNvPr id="30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mtClean="0"/>
              <a:t>单击此处添加标题</a:t>
            </a:r>
          </a:p>
        </p:txBody>
      </p:sp>
      <p:sp>
        <p:nvSpPr>
          <p:cNvPr id="30730" name="AutoShape 3"/>
          <p:cNvSpPr>
            <a:spLocks noChangeArrowheads="1"/>
          </p:cNvSpPr>
          <p:nvPr/>
        </p:nvSpPr>
        <p:spPr bwMode="auto">
          <a:xfrm>
            <a:off x="468313" y="1357313"/>
            <a:ext cx="8207375" cy="4929187"/>
          </a:xfrm>
          <a:prstGeom prst="roundRect">
            <a:avLst>
              <a:gd name="adj" fmla="val 2773"/>
            </a:avLst>
          </a:prstGeom>
          <a:noFill/>
          <a:ln w="3175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731" name="Group 5"/>
          <p:cNvGrpSpPr>
            <a:grpSpLocks/>
          </p:cNvGrpSpPr>
          <p:nvPr/>
        </p:nvGrpSpPr>
        <p:grpSpPr bwMode="auto">
          <a:xfrm>
            <a:off x="1190625" y="1571625"/>
            <a:ext cx="7167563" cy="488950"/>
            <a:chOff x="0" y="0"/>
            <a:chExt cx="4246" cy="333"/>
          </a:xfrm>
        </p:grpSpPr>
        <p:grpSp>
          <p:nvGrpSpPr>
            <p:cNvPr id="30767" name="Group 6"/>
            <p:cNvGrpSpPr>
              <a:grpSpLocks/>
            </p:cNvGrpSpPr>
            <p:nvPr/>
          </p:nvGrpSpPr>
          <p:grpSpPr bwMode="auto">
            <a:xfrm>
              <a:off x="3" y="0"/>
              <a:ext cx="4243" cy="333"/>
              <a:chOff x="0" y="0"/>
              <a:chExt cx="4243" cy="333"/>
            </a:xfrm>
          </p:grpSpPr>
          <p:sp>
            <p:nvSpPr>
              <p:cNvPr id="30769" name="AutoShap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3" cy="333"/>
              </a:xfrm>
              <a:prstGeom prst="roundRect">
                <a:avLst>
                  <a:gd name="adj" fmla="val 15657"/>
                </a:avLst>
              </a:prstGeom>
              <a:solidFill>
                <a:schemeClr val="accent2"/>
              </a:solidFill>
              <a:ln w="3175">
                <a:solidFill>
                  <a:srgbClr val="969696">
                    <a:alpha val="58038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b="1" i="0"/>
              </a:p>
            </p:txBody>
          </p:sp>
          <p:sp>
            <p:nvSpPr>
              <p:cNvPr id="30770" name="AutoShape 8"/>
              <p:cNvSpPr>
                <a:spLocks noChangeArrowheads="1"/>
              </p:cNvSpPr>
              <p:nvPr/>
            </p:nvSpPr>
            <p:spPr bwMode="auto">
              <a:xfrm flipV="1">
                <a:off x="27" y="12"/>
                <a:ext cx="4184" cy="190"/>
              </a:xfrm>
              <a:prstGeom prst="roundRect">
                <a:avLst>
                  <a:gd name="adj" fmla="val 14324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7999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/>
              <a:p>
                <a:pPr algn="ctr"/>
                <a:endParaRPr lang="zh-CN" altLang="en-US" b="1" i="0"/>
              </a:p>
            </p:txBody>
          </p:sp>
        </p:grpSp>
        <p:sp>
          <p:nvSpPr>
            <p:cNvPr id="30768" name="Text Box 9"/>
            <p:cNvSpPr txBox="1">
              <a:spLocks noChangeArrowheads="1"/>
            </p:cNvSpPr>
            <p:nvPr/>
          </p:nvSpPr>
          <p:spPr bwMode="auto">
            <a:xfrm>
              <a:off x="0" y="97"/>
              <a:ext cx="4237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0" dirty="0">
                  <a:solidFill>
                    <a:schemeClr val="bg1"/>
                  </a:solidFill>
                </a:rPr>
                <a:t>1</a:t>
              </a:r>
              <a:r>
                <a:rPr lang="zh-CN" altLang="en-US" sz="2000" b="1" i="0" dirty="0">
                  <a:solidFill>
                    <a:schemeClr val="bg1"/>
                  </a:solidFill>
                </a:rPr>
                <a:t>、</a:t>
              </a:r>
              <a:r>
                <a:rPr lang="en-US" altLang="zh-CN" sz="2000" b="1" i="0" dirty="0">
                  <a:solidFill>
                    <a:schemeClr val="bg1"/>
                  </a:solidFill>
                </a:rPr>
                <a:t>R(D)</a:t>
              </a:r>
              <a:r>
                <a:rPr lang="zh-CN" altLang="en-US" sz="2000" b="1" i="0" dirty="0">
                  <a:solidFill>
                    <a:schemeClr val="bg1"/>
                  </a:solidFill>
                </a:rPr>
                <a:t>函数定义：</a:t>
              </a:r>
              <a:endParaRPr lang="en-US" altLang="zh-CN" sz="2000" b="1" i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732" name="Group 10"/>
          <p:cNvGrpSpPr>
            <a:grpSpLocks/>
          </p:cNvGrpSpPr>
          <p:nvPr/>
        </p:nvGrpSpPr>
        <p:grpSpPr bwMode="auto">
          <a:xfrm>
            <a:off x="1190625" y="3201988"/>
            <a:ext cx="7167563" cy="528637"/>
            <a:chOff x="0" y="0"/>
            <a:chExt cx="4246" cy="333"/>
          </a:xfrm>
        </p:grpSpPr>
        <p:grpSp>
          <p:nvGrpSpPr>
            <p:cNvPr id="30763" name="Group 11"/>
            <p:cNvGrpSpPr>
              <a:grpSpLocks/>
            </p:cNvGrpSpPr>
            <p:nvPr/>
          </p:nvGrpSpPr>
          <p:grpSpPr bwMode="auto">
            <a:xfrm>
              <a:off x="3" y="0"/>
              <a:ext cx="4243" cy="333"/>
              <a:chOff x="0" y="0"/>
              <a:chExt cx="4243" cy="333"/>
            </a:xfrm>
          </p:grpSpPr>
          <p:sp>
            <p:nvSpPr>
              <p:cNvPr id="30765" name="AutoShap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3" cy="333"/>
              </a:xfrm>
              <a:prstGeom prst="roundRect">
                <a:avLst>
                  <a:gd name="adj" fmla="val 15657"/>
                </a:avLst>
              </a:prstGeom>
              <a:solidFill>
                <a:schemeClr val="accent2"/>
              </a:solidFill>
              <a:ln w="3175">
                <a:solidFill>
                  <a:srgbClr val="969696">
                    <a:alpha val="58038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6" name="AutoShape 13"/>
              <p:cNvSpPr>
                <a:spLocks noChangeArrowheads="1"/>
              </p:cNvSpPr>
              <p:nvPr/>
            </p:nvSpPr>
            <p:spPr bwMode="auto">
              <a:xfrm flipV="1">
                <a:off x="27" y="12"/>
                <a:ext cx="4184" cy="190"/>
              </a:xfrm>
              <a:prstGeom prst="roundRect">
                <a:avLst>
                  <a:gd name="adj" fmla="val 14324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7999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764" name="Text Box 14"/>
            <p:cNvSpPr txBox="1">
              <a:spLocks noChangeArrowheads="1"/>
            </p:cNvSpPr>
            <p:nvPr/>
          </p:nvSpPr>
          <p:spPr bwMode="auto">
            <a:xfrm>
              <a:off x="0" y="21"/>
              <a:ext cx="423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zh-CN" sz="2000" i="0">
                <a:solidFill>
                  <a:schemeClr val="bg1"/>
                </a:solidFill>
              </a:endParaRPr>
            </a:p>
          </p:txBody>
        </p:sp>
      </p:grp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14287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§2.3 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平均互信息</a:t>
            </a:r>
            <a:endParaRPr lang="zh-CN" altLang="en-US" sz="4400" b="1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3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4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0739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85750" y="285750"/>
            <a:ext cx="45497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3.3.2 </a:t>
            </a:r>
            <a:r>
              <a:rPr lang="zh-CN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离散平稳有记忆信源的熵</a:t>
            </a:r>
            <a:endParaRPr lang="zh-CN" altLang="en-US" sz="2400" i="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43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0746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85750" y="285750"/>
            <a:ext cx="35941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3.4.2  </a:t>
            </a:r>
            <a:r>
              <a:rPr lang="zh-CN" altLang="en-US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齐次马氏链（</a:t>
            </a:r>
            <a:r>
              <a:rPr lang="en-US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）</a:t>
            </a:r>
            <a:endParaRPr lang="zh-CN" altLang="en-US" sz="2400" i="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52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3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0753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2"/>
          <p:cNvSpPr txBox="1">
            <a:spLocks noRot="1" noChangeArrowheads="1"/>
          </p:cNvSpPr>
          <p:nvPr/>
        </p:nvSpPr>
        <p:spPr bwMode="auto">
          <a:xfrm>
            <a:off x="174625" y="-90265"/>
            <a:ext cx="854075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8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本章小结</a:t>
            </a:r>
          </a:p>
        </p:txBody>
      </p:sp>
      <p:sp>
        <p:nvSpPr>
          <p:cNvPr id="30755" name="矩形 58"/>
          <p:cNvSpPr>
            <a:spLocks noChangeArrowheads="1"/>
          </p:cNvSpPr>
          <p:nvPr/>
        </p:nvSpPr>
        <p:spPr bwMode="auto">
          <a:xfrm>
            <a:off x="1428750" y="3286125"/>
            <a:ext cx="6786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 b="1" i="0" dirty="0">
                <a:solidFill>
                  <a:schemeClr val="bg1"/>
                </a:solidFill>
              </a:rPr>
              <a:t>2</a:t>
            </a:r>
            <a:r>
              <a:rPr lang="zh-CN" altLang="en-US" sz="2000" b="1" i="0" dirty="0">
                <a:solidFill>
                  <a:schemeClr val="bg1"/>
                </a:solidFill>
              </a:rPr>
              <a:t>、</a:t>
            </a:r>
            <a:r>
              <a:rPr lang="en-US" altLang="zh-CN" sz="2000" b="1" i="0" dirty="0">
                <a:solidFill>
                  <a:schemeClr val="bg1"/>
                </a:solidFill>
              </a:rPr>
              <a:t> R</a:t>
            </a:r>
            <a:r>
              <a:rPr lang="zh-CN" altLang="en-US" sz="2000" b="1" i="0" dirty="0">
                <a:solidFill>
                  <a:schemeClr val="bg1"/>
                </a:solidFill>
              </a:rPr>
              <a:t>（</a:t>
            </a:r>
            <a:r>
              <a:rPr lang="en-US" altLang="zh-CN" sz="2000" b="1" i="0" dirty="0">
                <a:solidFill>
                  <a:schemeClr val="bg1"/>
                </a:solidFill>
              </a:rPr>
              <a:t>D</a:t>
            </a:r>
            <a:r>
              <a:rPr lang="zh-CN" altLang="en-US" sz="2000" b="1" i="0" dirty="0">
                <a:solidFill>
                  <a:schemeClr val="bg1"/>
                </a:solidFill>
              </a:rPr>
              <a:t>）函数的性质</a:t>
            </a:r>
          </a:p>
        </p:txBody>
      </p:sp>
      <p:graphicFrame>
        <p:nvGraphicFramePr>
          <p:cNvPr id="30722" name="Object 5"/>
          <p:cNvGraphicFramePr>
            <a:graphicFrameLocks noChangeAspect="1"/>
          </p:cNvGraphicFramePr>
          <p:nvPr/>
        </p:nvGraphicFramePr>
        <p:xfrm>
          <a:off x="3276600" y="2155825"/>
          <a:ext cx="3095625" cy="558800"/>
        </p:xfrm>
        <a:graphic>
          <a:graphicData uri="http://schemas.openxmlformats.org/presentationml/2006/ole">
            <p:oleObj spid="_x0000_s30871" r:id="rId3" imgW="1447172" imgH="291973" progId="">
              <p:embed/>
            </p:oleObj>
          </a:graphicData>
        </a:graphic>
      </p:graphicFrame>
      <p:sp>
        <p:nvSpPr>
          <p:cNvPr id="30756" name="矩形 58"/>
          <p:cNvSpPr>
            <a:spLocks noChangeArrowheads="1"/>
          </p:cNvSpPr>
          <p:nvPr/>
        </p:nvSpPr>
        <p:spPr bwMode="auto">
          <a:xfrm>
            <a:off x="1357313" y="3965575"/>
            <a:ext cx="182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i="0"/>
              <a:t>（</a:t>
            </a:r>
            <a:r>
              <a:rPr lang="en-US" altLang="zh-CN" i="0"/>
              <a:t>1</a:t>
            </a:r>
            <a:r>
              <a:rPr lang="zh-CN" altLang="en-US" i="0"/>
              <a:t>） 定义域： </a:t>
            </a:r>
          </a:p>
        </p:txBody>
      </p:sp>
      <p:graphicFrame>
        <p:nvGraphicFramePr>
          <p:cNvPr id="30723" name="Object 7"/>
          <p:cNvGraphicFramePr>
            <a:graphicFrameLocks noChangeAspect="1"/>
          </p:cNvGraphicFramePr>
          <p:nvPr/>
        </p:nvGraphicFramePr>
        <p:xfrm>
          <a:off x="3333750" y="3929063"/>
          <a:ext cx="2303463" cy="476250"/>
        </p:xfrm>
        <a:graphic>
          <a:graphicData uri="http://schemas.openxmlformats.org/presentationml/2006/ole">
            <p:oleObj spid="_x0000_s30872" name="公式" r:id="rId4" imgW="1270000" imgH="228600" progId="Equation.3">
              <p:embed/>
            </p:oleObj>
          </a:graphicData>
        </a:graphic>
      </p:graphicFrame>
      <p:graphicFrame>
        <p:nvGraphicFramePr>
          <p:cNvPr id="30724" name="Object 9"/>
          <p:cNvGraphicFramePr>
            <a:graphicFrameLocks noChangeAspect="1"/>
          </p:cNvGraphicFramePr>
          <p:nvPr/>
        </p:nvGraphicFramePr>
        <p:xfrm>
          <a:off x="3189288" y="4621213"/>
          <a:ext cx="3097212" cy="636587"/>
        </p:xfrm>
        <a:graphic>
          <a:graphicData uri="http://schemas.openxmlformats.org/presentationml/2006/ole">
            <p:oleObj spid="_x0000_s30873" name="公式" r:id="rId5" imgW="1663700" imgH="342900" progId="Equation.3">
              <p:embed/>
            </p:oleObj>
          </a:graphicData>
        </a:graphic>
      </p:graphicFrame>
      <p:graphicFrame>
        <p:nvGraphicFramePr>
          <p:cNvPr id="30725" name="Object 11"/>
          <p:cNvGraphicFramePr>
            <a:graphicFrameLocks noChangeAspect="1"/>
          </p:cNvGraphicFramePr>
          <p:nvPr/>
        </p:nvGraphicFramePr>
        <p:xfrm>
          <a:off x="3260725" y="5446713"/>
          <a:ext cx="2879725" cy="598487"/>
        </p:xfrm>
        <a:graphic>
          <a:graphicData uri="http://schemas.openxmlformats.org/presentationml/2006/ole">
            <p:oleObj spid="_x0000_s30874" name="公式" r:id="rId6" imgW="1651000" imgH="342900" progId="Equation.3">
              <p:embed/>
            </p:oleObj>
          </a:graphicData>
        </a:graphic>
      </p:graphicFrame>
      <p:grpSp>
        <p:nvGrpSpPr>
          <p:cNvPr id="54" name="组合 14"/>
          <p:cNvGrpSpPr>
            <a:grpSpLocks/>
          </p:cNvGrpSpPr>
          <p:nvPr/>
        </p:nvGrpSpPr>
        <p:grpSpPr bwMode="auto">
          <a:xfrm>
            <a:off x="7131818" y="188640"/>
            <a:ext cx="1544638" cy="482895"/>
            <a:chOff x="428596" y="285728"/>
            <a:chExt cx="1544628" cy="357190"/>
          </a:xfrm>
        </p:grpSpPr>
        <p:sp>
          <p:nvSpPr>
            <p:cNvPr id="55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0034" y="285728"/>
              <a:ext cx="1428741" cy="2731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2E9CB034-561B-4433-8A2F-1AB00747079E}" type="slidenum">
              <a:rPr lang="zh-CN" alt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28"/>
            <a:ext cx="8572560" cy="547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5786453"/>
            <a:ext cx="6143668" cy="101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2E9CB034-561B-4433-8A2F-1AB00747079E}" type="slidenum">
              <a:rPr lang="zh-CN" alt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859" y="285728"/>
            <a:ext cx="8825859" cy="3252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2E9CB034-561B-4433-8A2F-1AB00747079E}" type="slidenum">
              <a:rPr lang="zh-CN" alt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554" y="357166"/>
            <a:ext cx="8693602" cy="4391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28688" y="928688"/>
            <a:ext cx="638175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5400" b="1" kern="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j-cs"/>
              </a:rPr>
              <a:t>第 </a:t>
            </a:r>
            <a:r>
              <a:rPr lang="en-US" altLang="zh-CN" sz="5400" b="1" kern="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j-cs"/>
              </a:rPr>
              <a:t>7 </a:t>
            </a:r>
            <a:r>
              <a:rPr lang="zh-CN" altLang="en-US" sz="5400" b="1" kern="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j-cs"/>
              </a:rPr>
              <a:t>章</a:t>
            </a:r>
            <a:endParaRPr lang="zh-CN" sz="5400" b="1" kern="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cs typeface="+mj-cs"/>
            </a:endParaRPr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428625" y="214313"/>
            <a:ext cx="1544638" cy="482600"/>
            <a:chOff x="428596" y="285728"/>
            <a:chExt cx="1544628" cy="357190"/>
          </a:xfrm>
        </p:grpSpPr>
        <p:sp>
          <p:nvSpPr>
            <p:cNvPr id="22533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i="1">
                <a:ea typeface="华文细黑" pitchFamily="2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0034" y="285728"/>
              <a:ext cx="1428741" cy="27141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itchFamily="2" charset="-122"/>
                  <a:ea typeface="华文细黑" pitchFamily="2" charset="-122"/>
                </a:rPr>
                <a:t>信息论</a:t>
              </a:r>
            </a:p>
          </p:txBody>
        </p:sp>
      </p:grp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143125" y="2143125"/>
            <a:ext cx="66976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ea typeface="黑体" pitchFamily="2" charset="-122"/>
              </a:rPr>
              <a:t>有噪信道编码</a:t>
            </a:r>
            <a:endParaRPr lang="zh-CN" altLang="en-US" sz="5400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ea typeface="黑体" pitchFamily="2" charset="-122"/>
              <a:cs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9388" lvl="1" algn="just">
              <a:lnSpc>
                <a:spcPct val="70000"/>
              </a:lnSpc>
              <a:buClr>
                <a:schemeClr val="tx1"/>
              </a:buClr>
              <a:buNone/>
              <a:defRPr/>
            </a:pPr>
            <a:r>
              <a:rPr lang="zh-CN" altLang="en-US" b="1" i="1" dirty="0" smtClean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信道编码器</a:t>
            </a:r>
          </a:p>
          <a:p>
            <a:pPr marL="179388" lvl="1" algn="just" fontAlgn="t">
              <a:lnSpc>
                <a:spcPts val="4000"/>
              </a:lnSpc>
              <a:spcBef>
                <a:spcPct val="40000"/>
              </a:spcBef>
              <a:buClr>
                <a:schemeClr val="tx1"/>
              </a:buClr>
              <a:buNone/>
              <a:defRPr/>
            </a:pPr>
            <a:r>
              <a:rPr lang="zh-CN" altLang="en-US" sz="2400" b="1" i="1" dirty="0" smtClean="0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 smtClean="0">
                <a:solidFill>
                  <a:srgbClr val="621EAC"/>
                </a:solidFill>
                <a:latin typeface="楷体_GB2312" pitchFamily="49" charset="-122"/>
                <a:ea typeface="楷体_GB2312" pitchFamily="49" charset="-122"/>
              </a:rPr>
              <a:t>功能：给信源编码符号增加冗余符号</a:t>
            </a:r>
          </a:p>
          <a:p>
            <a:pPr marL="358775" lvl="2" algn="just" fontAlgn="t">
              <a:lnSpc>
                <a:spcPts val="4000"/>
              </a:lnSpc>
              <a:spcBef>
                <a:spcPct val="10000"/>
              </a:spcBef>
              <a:buClr>
                <a:schemeClr val="accent1"/>
              </a:buClr>
              <a:buFont typeface="Arial" charset="0"/>
              <a:buNone/>
              <a:defRPr/>
            </a:pPr>
            <a:r>
              <a:rPr lang="zh-CN" altLang="en-US" sz="2400" b="1" dirty="0" smtClean="0">
                <a:solidFill>
                  <a:srgbClr val="621EAC"/>
                </a:solidFill>
                <a:latin typeface="楷体_GB2312" pitchFamily="49" charset="-122"/>
                <a:ea typeface="楷体_GB2312" pitchFamily="49" charset="-122"/>
              </a:rPr>
              <a:t> 目的：提高传输可靠性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2E9CB034-561B-4433-8A2F-1AB00747079E}" type="slidenum">
              <a:rPr lang="zh-CN" alt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857224" y="3000372"/>
            <a:ext cx="4572000" cy="15327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平均错误率为：</a:t>
            </a:r>
          </a:p>
          <a:p>
            <a:pPr>
              <a:lnSpc>
                <a:spcPct val="130000"/>
              </a:lnSpc>
            </a:pPr>
            <a:endParaRPr lang="zh-CN" altLang="en-US" dirty="0" smtClean="0"/>
          </a:p>
          <a:p>
            <a:pPr>
              <a:lnSpc>
                <a:spcPct val="130000"/>
              </a:lnSpc>
            </a:pPr>
            <a:endParaRPr lang="zh-CN" altLang="en-US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平均正确率为</a:t>
            </a:r>
            <a:endParaRPr lang="zh-CN" altLang="en-US" dirty="0"/>
          </a:p>
        </p:txBody>
      </p:sp>
      <p:graphicFrame>
        <p:nvGraphicFramePr>
          <p:cNvPr id="122882" name="Object 8"/>
          <p:cNvGraphicFramePr>
            <a:graphicFrameLocks noChangeAspect="1"/>
          </p:cNvGraphicFramePr>
          <p:nvPr/>
        </p:nvGraphicFramePr>
        <p:xfrm>
          <a:off x="2627313" y="2997200"/>
          <a:ext cx="4298950" cy="665163"/>
        </p:xfrm>
        <a:graphic>
          <a:graphicData uri="http://schemas.openxmlformats.org/presentationml/2006/ole">
            <p:oleObj spid="_x0000_s122882" r:id="rId3" imgW="2667000" imgH="368300" progId="">
              <p:embed/>
            </p:oleObj>
          </a:graphicData>
        </a:graphic>
      </p:graphicFrame>
      <p:graphicFrame>
        <p:nvGraphicFramePr>
          <p:cNvPr id="122883" name="Object 10"/>
          <p:cNvGraphicFramePr>
            <a:graphicFrameLocks noChangeAspect="1"/>
          </p:cNvGraphicFramePr>
          <p:nvPr/>
        </p:nvGraphicFramePr>
        <p:xfrm>
          <a:off x="7000892" y="3019426"/>
          <a:ext cx="1752600" cy="623888"/>
        </p:xfrm>
        <a:graphic>
          <a:graphicData uri="http://schemas.openxmlformats.org/presentationml/2006/ole">
            <p:oleObj spid="_x0000_s122883" r:id="rId4" imgW="990170" imgH="355446" progId="">
              <p:embed/>
            </p:oleObj>
          </a:graphicData>
        </a:graphic>
      </p:graphicFrame>
      <p:graphicFrame>
        <p:nvGraphicFramePr>
          <p:cNvPr id="122884" name="Object 11"/>
          <p:cNvGraphicFramePr>
            <a:graphicFrameLocks noChangeAspect="1"/>
          </p:cNvGraphicFramePr>
          <p:nvPr/>
        </p:nvGraphicFramePr>
        <p:xfrm>
          <a:off x="2714612" y="4071942"/>
          <a:ext cx="2514600" cy="585787"/>
        </p:xfrm>
        <a:graphic>
          <a:graphicData uri="http://schemas.openxmlformats.org/presentationml/2006/ole">
            <p:oleObj spid="_x0000_s122884" name="Equation" r:id="rId5" imgW="1511300" imgH="355600" progId="Equation.3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离散无记忆信源的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次扩展源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357188" y="1214438"/>
            <a:ext cx="8058150" cy="4241800"/>
            <a:chOff x="225" y="765"/>
            <a:chExt cx="5076" cy="2672"/>
          </a:xfrm>
        </p:grpSpPr>
        <p:sp>
          <p:nvSpPr>
            <p:cNvPr id="24595" name="AutoShape 3"/>
            <p:cNvSpPr>
              <a:spLocks noChangeArrowheads="1"/>
            </p:cNvSpPr>
            <p:nvPr/>
          </p:nvSpPr>
          <p:spPr bwMode="auto">
            <a:xfrm>
              <a:off x="530" y="855"/>
              <a:ext cx="4771" cy="2582"/>
            </a:xfrm>
            <a:prstGeom prst="roundRect">
              <a:avLst>
                <a:gd name="adj" fmla="val 8676"/>
              </a:avLst>
            </a:prstGeom>
            <a:solidFill>
              <a:srgbClr val="CCFFFF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sz="1800" i="1"/>
            </a:p>
          </p:txBody>
        </p:sp>
        <p:sp>
          <p:nvSpPr>
            <p:cNvPr id="24596" name="AutoShape 4"/>
            <p:cNvSpPr>
              <a:spLocks noChangeArrowheads="1"/>
            </p:cNvSpPr>
            <p:nvPr/>
          </p:nvSpPr>
          <p:spPr bwMode="auto">
            <a:xfrm>
              <a:off x="225" y="765"/>
              <a:ext cx="1980" cy="974"/>
            </a:xfrm>
            <a:prstGeom prst="roundRect">
              <a:avLst>
                <a:gd name="adj" fmla="val 18366"/>
              </a:avLst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sz="1800" i="1"/>
            </a:p>
          </p:txBody>
        </p:sp>
        <p:grpSp>
          <p:nvGrpSpPr>
            <p:cNvPr id="3" name="组合 52"/>
            <p:cNvGrpSpPr>
              <a:grpSpLocks/>
            </p:cNvGrpSpPr>
            <p:nvPr/>
          </p:nvGrpSpPr>
          <p:grpSpPr bwMode="auto">
            <a:xfrm>
              <a:off x="585" y="810"/>
              <a:ext cx="1350" cy="793"/>
              <a:chOff x="928662" y="2000240"/>
              <a:chExt cx="2143140" cy="1259625"/>
            </a:xfrm>
          </p:grpSpPr>
          <p:grpSp>
            <p:nvGrpSpPr>
              <p:cNvPr id="4" name="组合 29"/>
              <p:cNvGrpSpPr>
                <a:grpSpLocks/>
              </p:cNvGrpSpPr>
              <p:nvPr/>
            </p:nvGrpSpPr>
            <p:grpSpPr bwMode="auto">
              <a:xfrm>
                <a:off x="928662" y="2000240"/>
                <a:ext cx="2143140" cy="1214470"/>
                <a:chOff x="684213" y="1266825"/>
                <a:chExt cx="2774950" cy="1885950"/>
              </a:xfrm>
            </p:grpSpPr>
            <p:sp>
              <p:nvSpPr>
                <p:cNvPr id="24601" name="Freeform 7"/>
                <p:cNvSpPr>
                  <a:spLocks/>
                </p:cNvSpPr>
                <p:nvPr/>
              </p:nvSpPr>
              <p:spPr bwMode="auto">
                <a:xfrm rot="10800000">
                  <a:off x="736600" y="1293813"/>
                  <a:ext cx="1309688" cy="890587"/>
                </a:xfrm>
                <a:custGeom>
                  <a:avLst/>
                  <a:gdLst>
                    <a:gd name="T0" fmla="*/ 2147483646 w 946"/>
                    <a:gd name="T1" fmla="*/ 2147483646 h 946"/>
                    <a:gd name="T2" fmla="*/ 2147483646 w 946"/>
                    <a:gd name="T3" fmla="*/ 2147483646 h 946"/>
                    <a:gd name="T4" fmla="*/ 2147483646 w 946"/>
                    <a:gd name="T5" fmla="*/ 2147483646 h 946"/>
                    <a:gd name="T6" fmla="*/ 2147483646 w 946"/>
                    <a:gd name="T7" fmla="*/ 2147483646 h 946"/>
                    <a:gd name="T8" fmla="*/ 2147483646 w 946"/>
                    <a:gd name="T9" fmla="*/ 2147483646 h 946"/>
                    <a:gd name="T10" fmla="*/ 2147483646 w 946"/>
                    <a:gd name="T11" fmla="*/ 2147483646 h 946"/>
                    <a:gd name="T12" fmla="*/ 2147483646 w 946"/>
                    <a:gd name="T13" fmla="*/ 2147483646 h 946"/>
                    <a:gd name="T14" fmla="*/ 2147483646 w 946"/>
                    <a:gd name="T15" fmla="*/ 2147483646 h 946"/>
                    <a:gd name="T16" fmla="*/ 2147483646 w 946"/>
                    <a:gd name="T17" fmla="*/ 2147483646 h 946"/>
                    <a:gd name="T18" fmla="*/ 2147483646 w 946"/>
                    <a:gd name="T19" fmla="*/ 2147483646 h 946"/>
                    <a:gd name="T20" fmla="*/ 2147483646 w 946"/>
                    <a:gd name="T21" fmla="*/ 2147483646 h 946"/>
                    <a:gd name="T22" fmla="*/ 2147483646 w 946"/>
                    <a:gd name="T23" fmla="*/ 2147483646 h 946"/>
                    <a:gd name="T24" fmla="*/ 2147483646 w 946"/>
                    <a:gd name="T25" fmla="*/ 2147483646 h 946"/>
                    <a:gd name="T26" fmla="*/ 2147483646 w 946"/>
                    <a:gd name="T27" fmla="*/ 2147483646 h 946"/>
                    <a:gd name="T28" fmla="*/ 2147483646 w 946"/>
                    <a:gd name="T29" fmla="*/ 2147483646 h 946"/>
                    <a:gd name="T30" fmla="*/ 2147483646 w 946"/>
                    <a:gd name="T31" fmla="*/ 2147483646 h 946"/>
                    <a:gd name="T32" fmla="*/ 2147483646 w 946"/>
                    <a:gd name="T33" fmla="*/ 2147483646 h 946"/>
                    <a:gd name="T34" fmla="*/ 2147483646 w 946"/>
                    <a:gd name="T35" fmla="*/ 2147483646 h 946"/>
                    <a:gd name="T36" fmla="*/ 2147483646 w 946"/>
                    <a:gd name="T37" fmla="*/ 2147483646 h 946"/>
                    <a:gd name="T38" fmla="*/ 2147483646 w 946"/>
                    <a:gd name="T39" fmla="*/ 2147483646 h 946"/>
                    <a:gd name="T40" fmla="*/ 2147483646 w 946"/>
                    <a:gd name="T41" fmla="*/ 2147483646 h 946"/>
                    <a:gd name="T42" fmla="*/ 2147483646 w 946"/>
                    <a:gd name="T43" fmla="*/ 2147483646 h 946"/>
                    <a:gd name="T44" fmla="*/ 2147483646 w 946"/>
                    <a:gd name="T45" fmla="*/ 2147483646 h 946"/>
                    <a:gd name="T46" fmla="*/ 2147483646 w 946"/>
                    <a:gd name="T47" fmla="*/ 2147483646 h 946"/>
                    <a:gd name="T48" fmla="*/ 2147483646 w 946"/>
                    <a:gd name="T49" fmla="*/ 2147483646 h 946"/>
                    <a:gd name="T50" fmla="*/ 2147483646 w 946"/>
                    <a:gd name="T51" fmla="*/ 2147483646 h 946"/>
                    <a:gd name="T52" fmla="*/ 2147483646 w 946"/>
                    <a:gd name="T53" fmla="*/ 0 h 946"/>
                    <a:gd name="T54" fmla="*/ 2147483646 w 946"/>
                    <a:gd name="T55" fmla="*/ 2147483646 h 946"/>
                    <a:gd name="T56" fmla="*/ 2147483646 w 946"/>
                    <a:gd name="T57" fmla="*/ 2147483646 h 946"/>
                    <a:gd name="T58" fmla="*/ 2147483646 w 946"/>
                    <a:gd name="T59" fmla="*/ 2147483646 h 946"/>
                    <a:gd name="T60" fmla="*/ 2147483646 w 946"/>
                    <a:gd name="T61" fmla="*/ 2147483646 h 946"/>
                    <a:gd name="T62" fmla="*/ 2147483646 w 946"/>
                    <a:gd name="T63" fmla="*/ 2147483646 h 946"/>
                    <a:gd name="T64" fmla="*/ 2147483646 w 946"/>
                    <a:gd name="T65" fmla="*/ 2147483646 h 946"/>
                    <a:gd name="T66" fmla="*/ 2147483646 w 946"/>
                    <a:gd name="T67" fmla="*/ 2147483646 h 946"/>
                    <a:gd name="T68" fmla="*/ 2147483646 w 946"/>
                    <a:gd name="T69" fmla="*/ 2147483646 h 946"/>
                    <a:gd name="T70" fmla="*/ 0 w 946"/>
                    <a:gd name="T71" fmla="*/ 2147483646 h 946"/>
                    <a:gd name="T72" fmla="*/ 2147483646 w 946"/>
                    <a:gd name="T73" fmla="*/ 2147483646 h 946"/>
                    <a:gd name="T74" fmla="*/ 2147483646 w 946"/>
                    <a:gd name="T75" fmla="*/ 2147483646 h 946"/>
                    <a:gd name="T76" fmla="*/ 2147483646 w 946"/>
                    <a:gd name="T77" fmla="*/ 2147483646 h 946"/>
                    <a:gd name="T78" fmla="*/ 2147483646 w 946"/>
                    <a:gd name="T79" fmla="*/ 2147483646 h 946"/>
                    <a:gd name="T80" fmla="*/ 2147483646 w 946"/>
                    <a:gd name="T81" fmla="*/ 2147483646 h 946"/>
                    <a:gd name="T82" fmla="*/ 2147483646 w 946"/>
                    <a:gd name="T83" fmla="*/ 2147483646 h 946"/>
                    <a:gd name="T84" fmla="*/ 2147483646 w 946"/>
                    <a:gd name="T85" fmla="*/ 2147483646 h 946"/>
                    <a:gd name="T86" fmla="*/ 2147483646 w 946"/>
                    <a:gd name="T87" fmla="*/ 2147483646 h 946"/>
                    <a:gd name="T88" fmla="*/ 2147483646 w 946"/>
                    <a:gd name="T89" fmla="*/ 2147483646 h 94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946"/>
                    <a:gd name="T136" fmla="*/ 0 h 946"/>
                    <a:gd name="T137" fmla="*/ 946 w 946"/>
                    <a:gd name="T138" fmla="*/ 946 h 94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946" h="946">
                      <a:moveTo>
                        <a:pt x="186" y="946"/>
                      </a:moveTo>
                      <a:lnTo>
                        <a:pt x="498" y="946"/>
                      </a:lnTo>
                      <a:lnTo>
                        <a:pt x="500" y="924"/>
                      </a:lnTo>
                      <a:lnTo>
                        <a:pt x="504" y="904"/>
                      </a:lnTo>
                      <a:lnTo>
                        <a:pt x="509" y="882"/>
                      </a:lnTo>
                      <a:lnTo>
                        <a:pt x="515" y="861"/>
                      </a:lnTo>
                      <a:lnTo>
                        <a:pt x="521" y="841"/>
                      </a:lnTo>
                      <a:lnTo>
                        <a:pt x="528" y="820"/>
                      </a:lnTo>
                      <a:lnTo>
                        <a:pt x="535" y="801"/>
                      </a:lnTo>
                      <a:lnTo>
                        <a:pt x="545" y="782"/>
                      </a:lnTo>
                      <a:lnTo>
                        <a:pt x="555" y="762"/>
                      </a:lnTo>
                      <a:lnTo>
                        <a:pt x="564" y="744"/>
                      </a:lnTo>
                      <a:lnTo>
                        <a:pt x="576" y="727"/>
                      </a:lnTo>
                      <a:lnTo>
                        <a:pt x="587" y="709"/>
                      </a:lnTo>
                      <a:lnTo>
                        <a:pt x="600" y="692"/>
                      </a:lnTo>
                      <a:lnTo>
                        <a:pt x="614" y="676"/>
                      </a:lnTo>
                      <a:lnTo>
                        <a:pt x="627" y="661"/>
                      </a:lnTo>
                      <a:lnTo>
                        <a:pt x="643" y="646"/>
                      </a:lnTo>
                      <a:lnTo>
                        <a:pt x="657" y="632"/>
                      </a:lnTo>
                      <a:lnTo>
                        <a:pt x="673" y="618"/>
                      </a:lnTo>
                      <a:lnTo>
                        <a:pt x="690" y="605"/>
                      </a:lnTo>
                      <a:lnTo>
                        <a:pt x="707" y="593"/>
                      </a:lnTo>
                      <a:lnTo>
                        <a:pt x="724" y="581"/>
                      </a:lnTo>
                      <a:lnTo>
                        <a:pt x="742" y="570"/>
                      </a:lnTo>
                      <a:lnTo>
                        <a:pt x="761" y="560"/>
                      </a:lnTo>
                      <a:lnTo>
                        <a:pt x="779" y="551"/>
                      </a:lnTo>
                      <a:lnTo>
                        <a:pt x="799" y="542"/>
                      </a:lnTo>
                      <a:lnTo>
                        <a:pt x="819" y="535"/>
                      </a:lnTo>
                      <a:lnTo>
                        <a:pt x="840" y="528"/>
                      </a:lnTo>
                      <a:lnTo>
                        <a:pt x="860" y="523"/>
                      </a:lnTo>
                      <a:lnTo>
                        <a:pt x="881" y="517"/>
                      </a:lnTo>
                      <a:lnTo>
                        <a:pt x="903" y="513"/>
                      </a:lnTo>
                      <a:lnTo>
                        <a:pt x="924" y="510"/>
                      </a:lnTo>
                      <a:lnTo>
                        <a:pt x="946" y="508"/>
                      </a:lnTo>
                      <a:lnTo>
                        <a:pt x="946" y="187"/>
                      </a:lnTo>
                      <a:lnTo>
                        <a:pt x="945" y="168"/>
                      </a:lnTo>
                      <a:lnTo>
                        <a:pt x="942" y="149"/>
                      </a:lnTo>
                      <a:lnTo>
                        <a:pt x="938" y="131"/>
                      </a:lnTo>
                      <a:lnTo>
                        <a:pt x="932" y="114"/>
                      </a:lnTo>
                      <a:lnTo>
                        <a:pt x="923" y="97"/>
                      </a:lnTo>
                      <a:lnTo>
                        <a:pt x="915" y="82"/>
                      </a:lnTo>
                      <a:lnTo>
                        <a:pt x="904" y="68"/>
                      </a:lnTo>
                      <a:lnTo>
                        <a:pt x="892" y="55"/>
                      </a:lnTo>
                      <a:lnTo>
                        <a:pt x="878" y="43"/>
                      </a:lnTo>
                      <a:lnTo>
                        <a:pt x="864" y="32"/>
                      </a:lnTo>
                      <a:lnTo>
                        <a:pt x="848" y="23"/>
                      </a:lnTo>
                      <a:lnTo>
                        <a:pt x="831" y="14"/>
                      </a:lnTo>
                      <a:lnTo>
                        <a:pt x="814" y="8"/>
                      </a:lnTo>
                      <a:lnTo>
                        <a:pt x="796" y="3"/>
                      </a:lnTo>
                      <a:lnTo>
                        <a:pt x="778" y="1"/>
                      </a:lnTo>
                      <a:lnTo>
                        <a:pt x="759" y="0"/>
                      </a:lnTo>
                      <a:lnTo>
                        <a:pt x="186" y="0"/>
                      </a:lnTo>
                      <a:lnTo>
                        <a:pt x="168" y="1"/>
                      </a:lnTo>
                      <a:lnTo>
                        <a:pt x="149" y="3"/>
                      </a:lnTo>
                      <a:lnTo>
                        <a:pt x="130" y="8"/>
                      </a:lnTo>
                      <a:lnTo>
                        <a:pt x="114" y="14"/>
                      </a:lnTo>
                      <a:lnTo>
                        <a:pt x="98" y="23"/>
                      </a:lnTo>
                      <a:lnTo>
                        <a:pt x="82" y="32"/>
                      </a:lnTo>
                      <a:lnTo>
                        <a:pt x="68" y="43"/>
                      </a:lnTo>
                      <a:lnTo>
                        <a:pt x="54" y="55"/>
                      </a:lnTo>
                      <a:lnTo>
                        <a:pt x="42" y="68"/>
                      </a:lnTo>
                      <a:lnTo>
                        <a:pt x="31" y="82"/>
                      </a:lnTo>
                      <a:lnTo>
                        <a:pt x="22" y="97"/>
                      </a:lnTo>
                      <a:lnTo>
                        <a:pt x="14" y="114"/>
                      </a:lnTo>
                      <a:lnTo>
                        <a:pt x="8" y="131"/>
                      </a:lnTo>
                      <a:lnTo>
                        <a:pt x="4" y="149"/>
                      </a:lnTo>
                      <a:lnTo>
                        <a:pt x="1" y="168"/>
                      </a:lnTo>
                      <a:lnTo>
                        <a:pt x="0" y="187"/>
                      </a:lnTo>
                      <a:lnTo>
                        <a:pt x="0" y="760"/>
                      </a:lnTo>
                      <a:lnTo>
                        <a:pt x="1" y="779"/>
                      </a:lnTo>
                      <a:lnTo>
                        <a:pt x="4" y="797"/>
                      </a:lnTo>
                      <a:lnTo>
                        <a:pt x="8" y="815"/>
                      </a:lnTo>
                      <a:lnTo>
                        <a:pt x="14" y="832"/>
                      </a:lnTo>
                      <a:lnTo>
                        <a:pt x="22" y="848"/>
                      </a:lnTo>
                      <a:lnTo>
                        <a:pt x="31" y="864"/>
                      </a:lnTo>
                      <a:lnTo>
                        <a:pt x="42" y="878"/>
                      </a:lnTo>
                      <a:lnTo>
                        <a:pt x="54" y="892"/>
                      </a:lnTo>
                      <a:lnTo>
                        <a:pt x="68" y="904"/>
                      </a:lnTo>
                      <a:lnTo>
                        <a:pt x="82" y="914"/>
                      </a:lnTo>
                      <a:lnTo>
                        <a:pt x="98" y="924"/>
                      </a:lnTo>
                      <a:lnTo>
                        <a:pt x="114" y="931"/>
                      </a:lnTo>
                      <a:lnTo>
                        <a:pt x="130" y="937"/>
                      </a:lnTo>
                      <a:lnTo>
                        <a:pt x="149" y="942"/>
                      </a:lnTo>
                      <a:lnTo>
                        <a:pt x="168" y="946"/>
                      </a:lnTo>
                      <a:lnTo>
                        <a:pt x="186" y="94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CC66"/>
                    </a:gs>
                    <a:gs pos="100000">
                      <a:srgbClr val="FF33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0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704850" y="1266825"/>
                  <a:ext cx="184731" cy="8309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endParaRPr lang="en-US" altLang="zh-CN" sz="4800" i="1">
                    <a:solidFill>
                      <a:srgbClr val="333333"/>
                    </a:solidFill>
                    <a:latin typeface="Arial Black" pitchFamily="34" charset="0"/>
                  </a:endParaRPr>
                </a:p>
              </p:txBody>
            </p:sp>
            <p:sp>
              <p:nvSpPr>
                <p:cNvPr id="24603" name="Freeform 9"/>
                <p:cNvSpPr>
                  <a:spLocks/>
                </p:cNvSpPr>
                <p:nvPr/>
              </p:nvSpPr>
              <p:spPr bwMode="auto">
                <a:xfrm rot="10800000">
                  <a:off x="2149475" y="1293813"/>
                  <a:ext cx="1309688" cy="890587"/>
                </a:xfrm>
                <a:custGeom>
                  <a:avLst/>
                  <a:gdLst>
                    <a:gd name="T0" fmla="*/ 2147483646 w 946"/>
                    <a:gd name="T1" fmla="*/ 2147483646 h 946"/>
                    <a:gd name="T2" fmla="*/ 2147483646 w 946"/>
                    <a:gd name="T3" fmla="*/ 2147483646 h 946"/>
                    <a:gd name="T4" fmla="*/ 2147483646 w 946"/>
                    <a:gd name="T5" fmla="*/ 2147483646 h 946"/>
                    <a:gd name="T6" fmla="*/ 2147483646 w 946"/>
                    <a:gd name="T7" fmla="*/ 2147483646 h 946"/>
                    <a:gd name="T8" fmla="*/ 2147483646 w 946"/>
                    <a:gd name="T9" fmla="*/ 2147483646 h 946"/>
                    <a:gd name="T10" fmla="*/ 2147483646 w 946"/>
                    <a:gd name="T11" fmla="*/ 2147483646 h 946"/>
                    <a:gd name="T12" fmla="*/ 2147483646 w 946"/>
                    <a:gd name="T13" fmla="*/ 2147483646 h 946"/>
                    <a:gd name="T14" fmla="*/ 2147483646 w 946"/>
                    <a:gd name="T15" fmla="*/ 2147483646 h 946"/>
                    <a:gd name="T16" fmla="*/ 2147483646 w 946"/>
                    <a:gd name="T17" fmla="*/ 2147483646 h 946"/>
                    <a:gd name="T18" fmla="*/ 2147483646 w 946"/>
                    <a:gd name="T19" fmla="*/ 2147483646 h 946"/>
                    <a:gd name="T20" fmla="*/ 2147483646 w 946"/>
                    <a:gd name="T21" fmla="*/ 2147483646 h 946"/>
                    <a:gd name="T22" fmla="*/ 2147483646 w 946"/>
                    <a:gd name="T23" fmla="*/ 2147483646 h 946"/>
                    <a:gd name="T24" fmla="*/ 2147483646 w 946"/>
                    <a:gd name="T25" fmla="*/ 2147483646 h 946"/>
                    <a:gd name="T26" fmla="*/ 2147483646 w 946"/>
                    <a:gd name="T27" fmla="*/ 2147483646 h 946"/>
                    <a:gd name="T28" fmla="*/ 2147483646 w 946"/>
                    <a:gd name="T29" fmla="*/ 2147483646 h 946"/>
                    <a:gd name="T30" fmla="*/ 2147483646 w 946"/>
                    <a:gd name="T31" fmla="*/ 2147483646 h 946"/>
                    <a:gd name="T32" fmla="*/ 2147483646 w 946"/>
                    <a:gd name="T33" fmla="*/ 2147483646 h 946"/>
                    <a:gd name="T34" fmla="*/ 2147483646 w 946"/>
                    <a:gd name="T35" fmla="*/ 2147483646 h 946"/>
                    <a:gd name="T36" fmla="*/ 2147483646 w 946"/>
                    <a:gd name="T37" fmla="*/ 2147483646 h 946"/>
                    <a:gd name="T38" fmla="*/ 2147483646 w 946"/>
                    <a:gd name="T39" fmla="*/ 2147483646 h 946"/>
                    <a:gd name="T40" fmla="*/ 2147483646 w 946"/>
                    <a:gd name="T41" fmla="*/ 2147483646 h 946"/>
                    <a:gd name="T42" fmla="*/ 2147483646 w 946"/>
                    <a:gd name="T43" fmla="*/ 2147483646 h 946"/>
                    <a:gd name="T44" fmla="*/ 2147483646 w 946"/>
                    <a:gd name="T45" fmla="*/ 2147483646 h 946"/>
                    <a:gd name="T46" fmla="*/ 2147483646 w 946"/>
                    <a:gd name="T47" fmla="*/ 2147483646 h 946"/>
                    <a:gd name="T48" fmla="*/ 2147483646 w 946"/>
                    <a:gd name="T49" fmla="*/ 2147483646 h 946"/>
                    <a:gd name="T50" fmla="*/ 2147483646 w 946"/>
                    <a:gd name="T51" fmla="*/ 2147483646 h 946"/>
                    <a:gd name="T52" fmla="*/ 2147483646 w 946"/>
                    <a:gd name="T53" fmla="*/ 0 h 946"/>
                    <a:gd name="T54" fmla="*/ 2147483646 w 946"/>
                    <a:gd name="T55" fmla="*/ 2147483646 h 946"/>
                    <a:gd name="T56" fmla="*/ 2147483646 w 946"/>
                    <a:gd name="T57" fmla="*/ 2147483646 h 946"/>
                    <a:gd name="T58" fmla="*/ 2147483646 w 946"/>
                    <a:gd name="T59" fmla="*/ 2147483646 h 946"/>
                    <a:gd name="T60" fmla="*/ 2147483646 w 946"/>
                    <a:gd name="T61" fmla="*/ 2147483646 h 946"/>
                    <a:gd name="T62" fmla="*/ 2147483646 w 946"/>
                    <a:gd name="T63" fmla="*/ 2147483646 h 946"/>
                    <a:gd name="T64" fmla="*/ 2147483646 w 946"/>
                    <a:gd name="T65" fmla="*/ 2147483646 h 946"/>
                    <a:gd name="T66" fmla="*/ 2147483646 w 946"/>
                    <a:gd name="T67" fmla="*/ 2147483646 h 946"/>
                    <a:gd name="T68" fmla="*/ 2147483646 w 946"/>
                    <a:gd name="T69" fmla="*/ 2147483646 h 946"/>
                    <a:gd name="T70" fmla="*/ 0 w 946"/>
                    <a:gd name="T71" fmla="*/ 2147483646 h 946"/>
                    <a:gd name="T72" fmla="*/ 2147483646 w 946"/>
                    <a:gd name="T73" fmla="*/ 2147483646 h 946"/>
                    <a:gd name="T74" fmla="*/ 2147483646 w 946"/>
                    <a:gd name="T75" fmla="*/ 2147483646 h 946"/>
                    <a:gd name="T76" fmla="*/ 2147483646 w 946"/>
                    <a:gd name="T77" fmla="*/ 2147483646 h 946"/>
                    <a:gd name="T78" fmla="*/ 2147483646 w 946"/>
                    <a:gd name="T79" fmla="*/ 2147483646 h 946"/>
                    <a:gd name="T80" fmla="*/ 2147483646 w 946"/>
                    <a:gd name="T81" fmla="*/ 2147483646 h 946"/>
                    <a:gd name="T82" fmla="*/ 2147483646 w 946"/>
                    <a:gd name="T83" fmla="*/ 2147483646 h 946"/>
                    <a:gd name="T84" fmla="*/ 2147483646 w 946"/>
                    <a:gd name="T85" fmla="*/ 2147483646 h 946"/>
                    <a:gd name="T86" fmla="*/ 2147483646 w 946"/>
                    <a:gd name="T87" fmla="*/ 2147483646 h 946"/>
                    <a:gd name="T88" fmla="*/ 2147483646 w 946"/>
                    <a:gd name="T89" fmla="*/ 2147483646 h 94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946"/>
                    <a:gd name="T136" fmla="*/ 0 h 946"/>
                    <a:gd name="T137" fmla="*/ 946 w 946"/>
                    <a:gd name="T138" fmla="*/ 946 h 94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946" h="946">
                      <a:moveTo>
                        <a:pt x="186" y="946"/>
                      </a:moveTo>
                      <a:lnTo>
                        <a:pt x="498" y="946"/>
                      </a:lnTo>
                      <a:lnTo>
                        <a:pt x="500" y="924"/>
                      </a:lnTo>
                      <a:lnTo>
                        <a:pt x="504" y="904"/>
                      </a:lnTo>
                      <a:lnTo>
                        <a:pt x="509" y="882"/>
                      </a:lnTo>
                      <a:lnTo>
                        <a:pt x="515" y="861"/>
                      </a:lnTo>
                      <a:lnTo>
                        <a:pt x="521" y="841"/>
                      </a:lnTo>
                      <a:lnTo>
                        <a:pt x="528" y="820"/>
                      </a:lnTo>
                      <a:lnTo>
                        <a:pt x="535" y="801"/>
                      </a:lnTo>
                      <a:lnTo>
                        <a:pt x="545" y="782"/>
                      </a:lnTo>
                      <a:lnTo>
                        <a:pt x="555" y="762"/>
                      </a:lnTo>
                      <a:lnTo>
                        <a:pt x="564" y="744"/>
                      </a:lnTo>
                      <a:lnTo>
                        <a:pt x="576" y="727"/>
                      </a:lnTo>
                      <a:lnTo>
                        <a:pt x="587" y="709"/>
                      </a:lnTo>
                      <a:lnTo>
                        <a:pt x="600" y="692"/>
                      </a:lnTo>
                      <a:lnTo>
                        <a:pt x="614" y="676"/>
                      </a:lnTo>
                      <a:lnTo>
                        <a:pt x="627" y="661"/>
                      </a:lnTo>
                      <a:lnTo>
                        <a:pt x="643" y="646"/>
                      </a:lnTo>
                      <a:lnTo>
                        <a:pt x="657" y="632"/>
                      </a:lnTo>
                      <a:lnTo>
                        <a:pt x="673" y="618"/>
                      </a:lnTo>
                      <a:lnTo>
                        <a:pt x="690" y="605"/>
                      </a:lnTo>
                      <a:lnTo>
                        <a:pt x="707" y="593"/>
                      </a:lnTo>
                      <a:lnTo>
                        <a:pt x="724" y="581"/>
                      </a:lnTo>
                      <a:lnTo>
                        <a:pt x="742" y="570"/>
                      </a:lnTo>
                      <a:lnTo>
                        <a:pt x="761" y="560"/>
                      </a:lnTo>
                      <a:lnTo>
                        <a:pt x="779" y="551"/>
                      </a:lnTo>
                      <a:lnTo>
                        <a:pt x="799" y="542"/>
                      </a:lnTo>
                      <a:lnTo>
                        <a:pt x="819" y="535"/>
                      </a:lnTo>
                      <a:lnTo>
                        <a:pt x="840" y="528"/>
                      </a:lnTo>
                      <a:lnTo>
                        <a:pt x="860" y="523"/>
                      </a:lnTo>
                      <a:lnTo>
                        <a:pt x="881" y="517"/>
                      </a:lnTo>
                      <a:lnTo>
                        <a:pt x="903" y="513"/>
                      </a:lnTo>
                      <a:lnTo>
                        <a:pt x="924" y="510"/>
                      </a:lnTo>
                      <a:lnTo>
                        <a:pt x="946" y="508"/>
                      </a:lnTo>
                      <a:lnTo>
                        <a:pt x="946" y="187"/>
                      </a:lnTo>
                      <a:lnTo>
                        <a:pt x="945" y="168"/>
                      </a:lnTo>
                      <a:lnTo>
                        <a:pt x="942" y="149"/>
                      </a:lnTo>
                      <a:lnTo>
                        <a:pt x="938" y="131"/>
                      </a:lnTo>
                      <a:lnTo>
                        <a:pt x="932" y="114"/>
                      </a:lnTo>
                      <a:lnTo>
                        <a:pt x="923" y="97"/>
                      </a:lnTo>
                      <a:lnTo>
                        <a:pt x="915" y="82"/>
                      </a:lnTo>
                      <a:lnTo>
                        <a:pt x="904" y="68"/>
                      </a:lnTo>
                      <a:lnTo>
                        <a:pt x="892" y="55"/>
                      </a:lnTo>
                      <a:lnTo>
                        <a:pt x="878" y="43"/>
                      </a:lnTo>
                      <a:lnTo>
                        <a:pt x="864" y="32"/>
                      </a:lnTo>
                      <a:lnTo>
                        <a:pt x="848" y="23"/>
                      </a:lnTo>
                      <a:lnTo>
                        <a:pt x="831" y="14"/>
                      </a:lnTo>
                      <a:lnTo>
                        <a:pt x="814" y="8"/>
                      </a:lnTo>
                      <a:lnTo>
                        <a:pt x="796" y="3"/>
                      </a:lnTo>
                      <a:lnTo>
                        <a:pt x="778" y="1"/>
                      </a:lnTo>
                      <a:lnTo>
                        <a:pt x="759" y="0"/>
                      </a:lnTo>
                      <a:lnTo>
                        <a:pt x="186" y="0"/>
                      </a:lnTo>
                      <a:lnTo>
                        <a:pt x="168" y="1"/>
                      </a:lnTo>
                      <a:lnTo>
                        <a:pt x="149" y="3"/>
                      </a:lnTo>
                      <a:lnTo>
                        <a:pt x="130" y="8"/>
                      </a:lnTo>
                      <a:lnTo>
                        <a:pt x="114" y="14"/>
                      </a:lnTo>
                      <a:lnTo>
                        <a:pt x="98" y="23"/>
                      </a:lnTo>
                      <a:lnTo>
                        <a:pt x="82" y="32"/>
                      </a:lnTo>
                      <a:lnTo>
                        <a:pt x="68" y="43"/>
                      </a:lnTo>
                      <a:lnTo>
                        <a:pt x="54" y="55"/>
                      </a:lnTo>
                      <a:lnTo>
                        <a:pt x="42" y="68"/>
                      </a:lnTo>
                      <a:lnTo>
                        <a:pt x="31" y="82"/>
                      </a:lnTo>
                      <a:lnTo>
                        <a:pt x="22" y="97"/>
                      </a:lnTo>
                      <a:lnTo>
                        <a:pt x="14" y="114"/>
                      </a:lnTo>
                      <a:lnTo>
                        <a:pt x="8" y="131"/>
                      </a:lnTo>
                      <a:lnTo>
                        <a:pt x="4" y="149"/>
                      </a:lnTo>
                      <a:lnTo>
                        <a:pt x="1" y="168"/>
                      </a:lnTo>
                      <a:lnTo>
                        <a:pt x="0" y="187"/>
                      </a:lnTo>
                      <a:lnTo>
                        <a:pt x="0" y="760"/>
                      </a:lnTo>
                      <a:lnTo>
                        <a:pt x="1" y="779"/>
                      </a:lnTo>
                      <a:lnTo>
                        <a:pt x="4" y="797"/>
                      </a:lnTo>
                      <a:lnTo>
                        <a:pt x="8" y="815"/>
                      </a:lnTo>
                      <a:lnTo>
                        <a:pt x="14" y="832"/>
                      </a:lnTo>
                      <a:lnTo>
                        <a:pt x="22" y="848"/>
                      </a:lnTo>
                      <a:lnTo>
                        <a:pt x="31" y="864"/>
                      </a:lnTo>
                      <a:lnTo>
                        <a:pt x="42" y="878"/>
                      </a:lnTo>
                      <a:lnTo>
                        <a:pt x="54" y="892"/>
                      </a:lnTo>
                      <a:lnTo>
                        <a:pt x="68" y="904"/>
                      </a:lnTo>
                      <a:lnTo>
                        <a:pt x="82" y="914"/>
                      </a:lnTo>
                      <a:lnTo>
                        <a:pt x="98" y="924"/>
                      </a:lnTo>
                      <a:lnTo>
                        <a:pt x="114" y="931"/>
                      </a:lnTo>
                      <a:lnTo>
                        <a:pt x="130" y="937"/>
                      </a:lnTo>
                      <a:lnTo>
                        <a:pt x="149" y="942"/>
                      </a:lnTo>
                      <a:lnTo>
                        <a:pt x="168" y="946"/>
                      </a:lnTo>
                      <a:lnTo>
                        <a:pt x="186" y="94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669900"/>
                    </a:gs>
                    <a:gs pos="100000">
                      <a:srgbClr val="CCFF33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0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124075" y="1266825"/>
                  <a:ext cx="184731" cy="8309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endParaRPr lang="en-US" altLang="zh-CN" sz="4800" i="1">
                    <a:solidFill>
                      <a:srgbClr val="333333"/>
                    </a:solidFill>
                    <a:latin typeface="Arial Black" pitchFamily="34" charset="0"/>
                  </a:endParaRPr>
                </a:p>
              </p:txBody>
            </p:sp>
            <p:sp>
              <p:nvSpPr>
                <p:cNvPr id="24605" name="Freeform 11"/>
                <p:cNvSpPr>
                  <a:spLocks/>
                </p:cNvSpPr>
                <p:nvPr/>
              </p:nvSpPr>
              <p:spPr bwMode="auto">
                <a:xfrm rot="10800000">
                  <a:off x="736600" y="2262188"/>
                  <a:ext cx="1309688" cy="890587"/>
                </a:xfrm>
                <a:custGeom>
                  <a:avLst/>
                  <a:gdLst>
                    <a:gd name="T0" fmla="*/ 2147483646 w 946"/>
                    <a:gd name="T1" fmla="*/ 2147483646 h 946"/>
                    <a:gd name="T2" fmla="*/ 2147483646 w 946"/>
                    <a:gd name="T3" fmla="*/ 2147483646 h 946"/>
                    <a:gd name="T4" fmla="*/ 2147483646 w 946"/>
                    <a:gd name="T5" fmla="*/ 2147483646 h 946"/>
                    <a:gd name="T6" fmla="*/ 2147483646 w 946"/>
                    <a:gd name="T7" fmla="*/ 2147483646 h 946"/>
                    <a:gd name="T8" fmla="*/ 2147483646 w 946"/>
                    <a:gd name="T9" fmla="*/ 2147483646 h 946"/>
                    <a:gd name="T10" fmla="*/ 2147483646 w 946"/>
                    <a:gd name="T11" fmla="*/ 2147483646 h 946"/>
                    <a:gd name="T12" fmla="*/ 2147483646 w 946"/>
                    <a:gd name="T13" fmla="*/ 2147483646 h 946"/>
                    <a:gd name="T14" fmla="*/ 2147483646 w 946"/>
                    <a:gd name="T15" fmla="*/ 2147483646 h 946"/>
                    <a:gd name="T16" fmla="*/ 2147483646 w 946"/>
                    <a:gd name="T17" fmla="*/ 2147483646 h 946"/>
                    <a:gd name="T18" fmla="*/ 2147483646 w 946"/>
                    <a:gd name="T19" fmla="*/ 2147483646 h 946"/>
                    <a:gd name="T20" fmla="*/ 2147483646 w 946"/>
                    <a:gd name="T21" fmla="*/ 2147483646 h 946"/>
                    <a:gd name="T22" fmla="*/ 2147483646 w 946"/>
                    <a:gd name="T23" fmla="*/ 2147483646 h 946"/>
                    <a:gd name="T24" fmla="*/ 2147483646 w 946"/>
                    <a:gd name="T25" fmla="*/ 2147483646 h 946"/>
                    <a:gd name="T26" fmla="*/ 2147483646 w 946"/>
                    <a:gd name="T27" fmla="*/ 2147483646 h 946"/>
                    <a:gd name="T28" fmla="*/ 2147483646 w 946"/>
                    <a:gd name="T29" fmla="*/ 2147483646 h 946"/>
                    <a:gd name="T30" fmla="*/ 2147483646 w 946"/>
                    <a:gd name="T31" fmla="*/ 2147483646 h 946"/>
                    <a:gd name="T32" fmla="*/ 2147483646 w 946"/>
                    <a:gd name="T33" fmla="*/ 2147483646 h 946"/>
                    <a:gd name="T34" fmla="*/ 2147483646 w 946"/>
                    <a:gd name="T35" fmla="*/ 2147483646 h 946"/>
                    <a:gd name="T36" fmla="*/ 2147483646 w 946"/>
                    <a:gd name="T37" fmla="*/ 2147483646 h 946"/>
                    <a:gd name="T38" fmla="*/ 2147483646 w 946"/>
                    <a:gd name="T39" fmla="*/ 2147483646 h 946"/>
                    <a:gd name="T40" fmla="*/ 2147483646 w 946"/>
                    <a:gd name="T41" fmla="*/ 2147483646 h 946"/>
                    <a:gd name="T42" fmla="*/ 2147483646 w 946"/>
                    <a:gd name="T43" fmla="*/ 2147483646 h 946"/>
                    <a:gd name="T44" fmla="*/ 2147483646 w 946"/>
                    <a:gd name="T45" fmla="*/ 2147483646 h 946"/>
                    <a:gd name="T46" fmla="*/ 2147483646 w 946"/>
                    <a:gd name="T47" fmla="*/ 2147483646 h 946"/>
                    <a:gd name="T48" fmla="*/ 2147483646 w 946"/>
                    <a:gd name="T49" fmla="*/ 2147483646 h 946"/>
                    <a:gd name="T50" fmla="*/ 2147483646 w 946"/>
                    <a:gd name="T51" fmla="*/ 2147483646 h 946"/>
                    <a:gd name="T52" fmla="*/ 2147483646 w 946"/>
                    <a:gd name="T53" fmla="*/ 0 h 946"/>
                    <a:gd name="T54" fmla="*/ 2147483646 w 946"/>
                    <a:gd name="T55" fmla="*/ 2147483646 h 946"/>
                    <a:gd name="T56" fmla="*/ 2147483646 w 946"/>
                    <a:gd name="T57" fmla="*/ 2147483646 h 946"/>
                    <a:gd name="T58" fmla="*/ 2147483646 w 946"/>
                    <a:gd name="T59" fmla="*/ 2147483646 h 946"/>
                    <a:gd name="T60" fmla="*/ 2147483646 w 946"/>
                    <a:gd name="T61" fmla="*/ 2147483646 h 946"/>
                    <a:gd name="T62" fmla="*/ 2147483646 w 946"/>
                    <a:gd name="T63" fmla="*/ 2147483646 h 946"/>
                    <a:gd name="T64" fmla="*/ 2147483646 w 946"/>
                    <a:gd name="T65" fmla="*/ 2147483646 h 946"/>
                    <a:gd name="T66" fmla="*/ 2147483646 w 946"/>
                    <a:gd name="T67" fmla="*/ 2147483646 h 946"/>
                    <a:gd name="T68" fmla="*/ 2147483646 w 946"/>
                    <a:gd name="T69" fmla="*/ 2147483646 h 946"/>
                    <a:gd name="T70" fmla="*/ 0 w 946"/>
                    <a:gd name="T71" fmla="*/ 2147483646 h 946"/>
                    <a:gd name="T72" fmla="*/ 2147483646 w 946"/>
                    <a:gd name="T73" fmla="*/ 2147483646 h 946"/>
                    <a:gd name="T74" fmla="*/ 2147483646 w 946"/>
                    <a:gd name="T75" fmla="*/ 2147483646 h 946"/>
                    <a:gd name="T76" fmla="*/ 2147483646 w 946"/>
                    <a:gd name="T77" fmla="*/ 2147483646 h 946"/>
                    <a:gd name="T78" fmla="*/ 2147483646 w 946"/>
                    <a:gd name="T79" fmla="*/ 2147483646 h 946"/>
                    <a:gd name="T80" fmla="*/ 2147483646 w 946"/>
                    <a:gd name="T81" fmla="*/ 2147483646 h 946"/>
                    <a:gd name="T82" fmla="*/ 2147483646 w 946"/>
                    <a:gd name="T83" fmla="*/ 2147483646 h 946"/>
                    <a:gd name="T84" fmla="*/ 2147483646 w 946"/>
                    <a:gd name="T85" fmla="*/ 2147483646 h 946"/>
                    <a:gd name="T86" fmla="*/ 2147483646 w 946"/>
                    <a:gd name="T87" fmla="*/ 2147483646 h 946"/>
                    <a:gd name="T88" fmla="*/ 2147483646 w 946"/>
                    <a:gd name="T89" fmla="*/ 2147483646 h 94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946"/>
                    <a:gd name="T136" fmla="*/ 0 h 946"/>
                    <a:gd name="T137" fmla="*/ 946 w 946"/>
                    <a:gd name="T138" fmla="*/ 946 h 94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946" h="946">
                      <a:moveTo>
                        <a:pt x="186" y="946"/>
                      </a:moveTo>
                      <a:lnTo>
                        <a:pt x="498" y="946"/>
                      </a:lnTo>
                      <a:lnTo>
                        <a:pt x="500" y="924"/>
                      </a:lnTo>
                      <a:lnTo>
                        <a:pt x="504" y="904"/>
                      </a:lnTo>
                      <a:lnTo>
                        <a:pt x="509" y="882"/>
                      </a:lnTo>
                      <a:lnTo>
                        <a:pt x="515" y="861"/>
                      </a:lnTo>
                      <a:lnTo>
                        <a:pt x="521" y="841"/>
                      </a:lnTo>
                      <a:lnTo>
                        <a:pt x="528" y="820"/>
                      </a:lnTo>
                      <a:lnTo>
                        <a:pt x="535" y="801"/>
                      </a:lnTo>
                      <a:lnTo>
                        <a:pt x="545" y="782"/>
                      </a:lnTo>
                      <a:lnTo>
                        <a:pt x="555" y="762"/>
                      </a:lnTo>
                      <a:lnTo>
                        <a:pt x="564" y="744"/>
                      </a:lnTo>
                      <a:lnTo>
                        <a:pt x="576" y="727"/>
                      </a:lnTo>
                      <a:lnTo>
                        <a:pt x="587" y="709"/>
                      </a:lnTo>
                      <a:lnTo>
                        <a:pt x="600" y="692"/>
                      </a:lnTo>
                      <a:lnTo>
                        <a:pt x="614" y="676"/>
                      </a:lnTo>
                      <a:lnTo>
                        <a:pt x="627" y="661"/>
                      </a:lnTo>
                      <a:lnTo>
                        <a:pt x="643" y="646"/>
                      </a:lnTo>
                      <a:lnTo>
                        <a:pt x="657" y="632"/>
                      </a:lnTo>
                      <a:lnTo>
                        <a:pt x="673" y="618"/>
                      </a:lnTo>
                      <a:lnTo>
                        <a:pt x="690" y="605"/>
                      </a:lnTo>
                      <a:lnTo>
                        <a:pt x="707" y="593"/>
                      </a:lnTo>
                      <a:lnTo>
                        <a:pt x="724" y="581"/>
                      </a:lnTo>
                      <a:lnTo>
                        <a:pt x="742" y="570"/>
                      </a:lnTo>
                      <a:lnTo>
                        <a:pt x="761" y="560"/>
                      </a:lnTo>
                      <a:lnTo>
                        <a:pt x="779" y="551"/>
                      </a:lnTo>
                      <a:lnTo>
                        <a:pt x="799" y="542"/>
                      </a:lnTo>
                      <a:lnTo>
                        <a:pt x="819" y="535"/>
                      </a:lnTo>
                      <a:lnTo>
                        <a:pt x="840" y="528"/>
                      </a:lnTo>
                      <a:lnTo>
                        <a:pt x="860" y="523"/>
                      </a:lnTo>
                      <a:lnTo>
                        <a:pt x="881" y="517"/>
                      </a:lnTo>
                      <a:lnTo>
                        <a:pt x="903" y="513"/>
                      </a:lnTo>
                      <a:lnTo>
                        <a:pt x="924" y="510"/>
                      </a:lnTo>
                      <a:lnTo>
                        <a:pt x="946" y="508"/>
                      </a:lnTo>
                      <a:lnTo>
                        <a:pt x="946" y="187"/>
                      </a:lnTo>
                      <a:lnTo>
                        <a:pt x="945" y="168"/>
                      </a:lnTo>
                      <a:lnTo>
                        <a:pt x="942" y="149"/>
                      </a:lnTo>
                      <a:lnTo>
                        <a:pt x="938" y="131"/>
                      </a:lnTo>
                      <a:lnTo>
                        <a:pt x="932" y="114"/>
                      </a:lnTo>
                      <a:lnTo>
                        <a:pt x="923" y="97"/>
                      </a:lnTo>
                      <a:lnTo>
                        <a:pt x="915" y="82"/>
                      </a:lnTo>
                      <a:lnTo>
                        <a:pt x="904" y="68"/>
                      </a:lnTo>
                      <a:lnTo>
                        <a:pt x="892" y="55"/>
                      </a:lnTo>
                      <a:lnTo>
                        <a:pt x="878" y="43"/>
                      </a:lnTo>
                      <a:lnTo>
                        <a:pt x="864" y="32"/>
                      </a:lnTo>
                      <a:lnTo>
                        <a:pt x="848" y="23"/>
                      </a:lnTo>
                      <a:lnTo>
                        <a:pt x="831" y="14"/>
                      </a:lnTo>
                      <a:lnTo>
                        <a:pt x="814" y="8"/>
                      </a:lnTo>
                      <a:lnTo>
                        <a:pt x="796" y="3"/>
                      </a:lnTo>
                      <a:lnTo>
                        <a:pt x="778" y="1"/>
                      </a:lnTo>
                      <a:lnTo>
                        <a:pt x="759" y="0"/>
                      </a:lnTo>
                      <a:lnTo>
                        <a:pt x="186" y="0"/>
                      </a:lnTo>
                      <a:lnTo>
                        <a:pt x="168" y="1"/>
                      </a:lnTo>
                      <a:lnTo>
                        <a:pt x="149" y="3"/>
                      </a:lnTo>
                      <a:lnTo>
                        <a:pt x="130" y="8"/>
                      </a:lnTo>
                      <a:lnTo>
                        <a:pt x="114" y="14"/>
                      </a:lnTo>
                      <a:lnTo>
                        <a:pt x="98" y="23"/>
                      </a:lnTo>
                      <a:lnTo>
                        <a:pt x="82" y="32"/>
                      </a:lnTo>
                      <a:lnTo>
                        <a:pt x="68" y="43"/>
                      </a:lnTo>
                      <a:lnTo>
                        <a:pt x="54" y="55"/>
                      </a:lnTo>
                      <a:lnTo>
                        <a:pt x="42" y="68"/>
                      </a:lnTo>
                      <a:lnTo>
                        <a:pt x="31" y="82"/>
                      </a:lnTo>
                      <a:lnTo>
                        <a:pt x="22" y="97"/>
                      </a:lnTo>
                      <a:lnTo>
                        <a:pt x="14" y="114"/>
                      </a:lnTo>
                      <a:lnTo>
                        <a:pt x="8" y="131"/>
                      </a:lnTo>
                      <a:lnTo>
                        <a:pt x="4" y="149"/>
                      </a:lnTo>
                      <a:lnTo>
                        <a:pt x="1" y="168"/>
                      </a:lnTo>
                      <a:lnTo>
                        <a:pt x="0" y="187"/>
                      </a:lnTo>
                      <a:lnTo>
                        <a:pt x="0" y="760"/>
                      </a:lnTo>
                      <a:lnTo>
                        <a:pt x="1" y="779"/>
                      </a:lnTo>
                      <a:lnTo>
                        <a:pt x="4" y="797"/>
                      </a:lnTo>
                      <a:lnTo>
                        <a:pt x="8" y="815"/>
                      </a:lnTo>
                      <a:lnTo>
                        <a:pt x="14" y="832"/>
                      </a:lnTo>
                      <a:lnTo>
                        <a:pt x="22" y="848"/>
                      </a:lnTo>
                      <a:lnTo>
                        <a:pt x="31" y="864"/>
                      </a:lnTo>
                      <a:lnTo>
                        <a:pt x="42" y="878"/>
                      </a:lnTo>
                      <a:lnTo>
                        <a:pt x="54" y="892"/>
                      </a:lnTo>
                      <a:lnTo>
                        <a:pt x="68" y="904"/>
                      </a:lnTo>
                      <a:lnTo>
                        <a:pt x="82" y="914"/>
                      </a:lnTo>
                      <a:lnTo>
                        <a:pt x="98" y="924"/>
                      </a:lnTo>
                      <a:lnTo>
                        <a:pt x="114" y="931"/>
                      </a:lnTo>
                      <a:lnTo>
                        <a:pt x="130" y="937"/>
                      </a:lnTo>
                      <a:lnTo>
                        <a:pt x="149" y="942"/>
                      </a:lnTo>
                      <a:lnTo>
                        <a:pt x="168" y="946"/>
                      </a:lnTo>
                      <a:lnTo>
                        <a:pt x="186" y="94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9CCFF"/>
                    </a:gs>
                    <a:gs pos="100000">
                      <a:schemeClr val="folHlink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0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84213" y="2238375"/>
                  <a:ext cx="184731" cy="8309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endParaRPr lang="en-US" altLang="zh-CN" sz="4800" i="1">
                    <a:solidFill>
                      <a:srgbClr val="333333"/>
                    </a:solidFill>
                    <a:latin typeface="Arial Black" pitchFamily="34" charset="0"/>
                  </a:endParaRPr>
                </a:p>
              </p:txBody>
            </p:sp>
            <p:sp>
              <p:nvSpPr>
                <p:cNvPr id="24607" name="Freeform 13"/>
                <p:cNvSpPr>
                  <a:spLocks/>
                </p:cNvSpPr>
                <p:nvPr/>
              </p:nvSpPr>
              <p:spPr bwMode="auto">
                <a:xfrm rot="10800000">
                  <a:off x="2151063" y="2262188"/>
                  <a:ext cx="1308100" cy="890587"/>
                </a:xfrm>
                <a:custGeom>
                  <a:avLst/>
                  <a:gdLst>
                    <a:gd name="T0" fmla="*/ 2147483646 w 946"/>
                    <a:gd name="T1" fmla="*/ 2147483646 h 946"/>
                    <a:gd name="T2" fmla="*/ 2147483646 w 946"/>
                    <a:gd name="T3" fmla="*/ 2147483646 h 946"/>
                    <a:gd name="T4" fmla="*/ 2147483646 w 946"/>
                    <a:gd name="T5" fmla="*/ 2147483646 h 946"/>
                    <a:gd name="T6" fmla="*/ 2147483646 w 946"/>
                    <a:gd name="T7" fmla="*/ 2147483646 h 946"/>
                    <a:gd name="T8" fmla="*/ 2147483646 w 946"/>
                    <a:gd name="T9" fmla="*/ 2147483646 h 946"/>
                    <a:gd name="T10" fmla="*/ 2147483646 w 946"/>
                    <a:gd name="T11" fmla="*/ 2147483646 h 946"/>
                    <a:gd name="T12" fmla="*/ 2147483646 w 946"/>
                    <a:gd name="T13" fmla="*/ 2147483646 h 946"/>
                    <a:gd name="T14" fmla="*/ 2147483646 w 946"/>
                    <a:gd name="T15" fmla="*/ 2147483646 h 946"/>
                    <a:gd name="T16" fmla="*/ 2147483646 w 946"/>
                    <a:gd name="T17" fmla="*/ 2147483646 h 946"/>
                    <a:gd name="T18" fmla="*/ 2147483646 w 946"/>
                    <a:gd name="T19" fmla="*/ 2147483646 h 946"/>
                    <a:gd name="T20" fmla="*/ 2147483646 w 946"/>
                    <a:gd name="T21" fmla="*/ 2147483646 h 946"/>
                    <a:gd name="T22" fmla="*/ 2147483646 w 946"/>
                    <a:gd name="T23" fmla="*/ 2147483646 h 946"/>
                    <a:gd name="T24" fmla="*/ 2147483646 w 946"/>
                    <a:gd name="T25" fmla="*/ 2147483646 h 946"/>
                    <a:gd name="T26" fmla="*/ 2147483646 w 946"/>
                    <a:gd name="T27" fmla="*/ 2147483646 h 946"/>
                    <a:gd name="T28" fmla="*/ 2147483646 w 946"/>
                    <a:gd name="T29" fmla="*/ 2147483646 h 946"/>
                    <a:gd name="T30" fmla="*/ 2147483646 w 946"/>
                    <a:gd name="T31" fmla="*/ 2147483646 h 946"/>
                    <a:gd name="T32" fmla="*/ 2147483646 w 946"/>
                    <a:gd name="T33" fmla="*/ 2147483646 h 946"/>
                    <a:gd name="T34" fmla="*/ 2147483646 w 946"/>
                    <a:gd name="T35" fmla="*/ 2147483646 h 946"/>
                    <a:gd name="T36" fmla="*/ 2147483646 w 946"/>
                    <a:gd name="T37" fmla="*/ 2147483646 h 946"/>
                    <a:gd name="T38" fmla="*/ 2147483646 w 946"/>
                    <a:gd name="T39" fmla="*/ 2147483646 h 946"/>
                    <a:gd name="T40" fmla="*/ 2147483646 w 946"/>
                    <a:gd name="T41" fmla="*/ 2147483646 h 946"/>
                    <a:gd name="T42" fmla="*/ 2147483646 w 946"/>
                    <a:gd name="T43" fmla="*/ 2147483646 h 946"/>
                    <a:gd name="T44" fmla="*/ 2147483646 w 946"/>
                    <a:gd name="T45" fmla="*/ 2147483646 h 946"/>
                    <a:gd name="T46" fmla="*/ 2147483646 w 946"/>
                    <a:gd name="T47" fmla="*/ 2147483646 h 946"/>
                    <a:gd name="T48" fmla="*/ 2147483646 w 946"/>
                    <a:gd name="T49" fmla="*/ 2147483646 h 946"/>
                    <a:gd name="T50" fmla="*/ 2147483646 w 946"/>
                    <a:gd name="T51" fmla="*/ 2147483646 h 946"/>
                    <a:gd name="T52" fmla="*/ 2147483646 w 946"/>
                    <a:gd name="T53" fmla="*/ 0 h 946"/>
                    <a:gd name="T54" fmla="*/ 2147483646 w 946"/>
                    <a:gd name="T55" fmla="*/ 2147483646 h 946"/>
                    <a:gd name="T56" fmla="*/ 2147483646 w 946"/>
                    <a:gd name="T57" fmla="*/ 2147483646 h 946"/>
                    <a:gd name="T58" fmla="*/ 2147483646 w 946"/>
                    <a:gd name="T59" fmla="*/ 2147483646 h 946"/>
                    <a:gd name="T60" fmla="*/ 2147483646 w 946"/>
                    <a:gd name="T61" fmla="*/ 2147483646 h 946"/>
                    <a:gd name="T62" fmla="*/ 2147483646 w 946"/>
                    <a:gd name="T63" fmla="*/ 2147483646 h 946"/>
                    <a:gd name="T64" fmla="*/ 2147483646 w 946"/>
                    <a:gd name="T65" fmla="*/ 2147483646 h 946"/>
                    <a:gd name="T66" fmla="*/ 2147483646 w 946"/>
                    <a:gd name="T67" fmla="*/ 2147483646 h 946"/>
                    <a:gd name="T68" fmla="*/ 2147483646 w 946"/>
                    <a:gd name="T69" fmla="*/ 2147483646 h 946"/>
                    <a:gd name="T70" fmla="*/ 0 w 946"/>
                    <a:gd name="T71" fmla="*/ 2147483646 h 946"/>
                    <a:gd name="T72" fmla="*/ 2147483646 w 946"/>
                    <a:gd name="T73" fmla="*/ 2147483646 h 946"/>
                    <a:gd name="T74" fmla="*/ 2147483646 w 946"/>
                    <a:gd name="T75" fmla="*/ 2147483646 h 946"/>
                    <a:gd name="T76" fmla="*/ 2147483646 w 946"/>
                    <a:gd name="T77" fmla="*/ 2147483646 h 946"/>
                    <a:gd name="T78" fmla="*/ 2147483646 w 946"/>
                    <a:gd name="T79" fmla="*/ 2147483646 h 946"/>
                    <a:gd name="T80" fmla="*/ 2147483646 w 946"/>
                    <a:gd name="T81" fmla="*/ 2147483646 h 946"/>
                    <a:gd name="T82" fmla="*/ 2147483646 w 946"/>
                    <a:gd name="T83" fmla="*/ 2147483646 h 946"/>
                    <a:gd name="T84" fmla="*/ 2147483646 w 946"/>
                    <a:gd name="T85" fmla="*/ 2147483646 h 946"/>
                    <a:gd name="T86" fmla="*/ 2147483646 w 946"/>
                    <a:gd name="T87" fmla="*/ 2147483646 h 946"/>
                    <a:gd name="T88" fmla="*/ 2147483646 w 946"/>
                    <a:gd name="T89" fmla="*/ 2147483646 h 94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946"/>
                    <a:gd name="T136" fmla="*/ 0 h 946"/>
                    <a:gd name="T137" fmla="*/ 946 w 946"/>
                    <a:gd name="T138" fmla="*/ 946 h 94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946" h="946">
                      <a:moveTo>
                        <a:pt x="186" y="946"/>
                      </a:moveTo>
                      <a:lnTo>
                        <a:pt x="498" y="946"/>
                      </a:lnTo>
                      <a:lnTo>
                        <a:pt x="500" y="924"/>
                      </a:lnTo>
                      <a:lnTo>
                        <a:pt x="504" y="904"/>
                      </a:lnTo>
                      <a:lnTo>
                        <a:pt x="509" y="882"/>
                      </a:lnTo>
                      <a:lnTo>
                        <a:pt x="515" y="861"/>
                      </a:lnTo>
                      <a:lnTo>
                        <a:pt x="521" y="841"/>
                      </a:lnTo>
                      <a:lnTo>
                        <a:pt x="528" y="820"/>
                      </a:lnTo>
                      <a:lnTo>
                        <a:pt x="535" y="801"/>
                      </a:lnTo>
                      <a:lnTo>
                        <a:pt x="545" y="782"/>
                      </a:lnTo>
                      <a:lnTo>
                        <a:pt x="555" y="762"/>
                      </a:lnTo>
                      <a:lnTo>
                        <a:pt x="564" y="744"/>
                      </a:lnTo>
                      <a:lnTo>
                        <a:pt x="576" y="727"/>
                      </a:lnTo>
                      <a:lnTo>
                        <a:pt x="587" y="709"/>
                      </a:lnTo>
                      <a:lnTo>
                        <a:pt x="600" y="692"/>
                      </a:lnTo>
                      <a:lnTo>
                        <a:pt x="614" y="676"/>
                      </a:lnTo>
                      <a:lnTo>
                        <a:pt x="627" y="661"/>
                      </a:lnTo>
                      <a:lnTo>
                        <a:pt x="643" y="646"/>
                      </a:lnTo>
                      <a:lnTo>
                        <a:pt x="657" y="632"/>
                      </a:lnTo>
                      <a:lnTo>
                        <a:pt x="673" y="618"/>
                      </a:lnTo>
                      <a:lnTo>
                        <a:pt x="690" y="605"/>
                      </a:lnTo>
                      <a:lnTo>
                        <a:pt x="707" y="593"/>
                      </a:lnTo>
                      <a:lnTo>
                        <a:pt x="724" y="581"/>
                      </a:lnTo>
                      <a:lnTo>
                        <a:pt x="742" y="570"/>
                      </a:lnTo>
                      <a:lnTo>
                        <a:pt x="761" y="560"/>
                      </a:lnTo>
                      <a:lnTo>
                        <a:pt x="779" y="551"/>
                      </a:lnTo>
                      <a:lnTo>
                        <a:pt x="799" y="542"/>
                      </a:lnTo>
                      <a:lnTo>
                        <a:pt x="819" y="535"/>
                      </a:lnTo>
                      <a:lnTo>
                        <a:pt x="840" y="528"/>
                      </a:lnTo>
                      <a:lnTo>
                        <a:pt x="860" y="523"/>
                      </a:lnTo>
                      <a:lnTo>
                        <a:pt x="881" y="517"/>
                      </a:lnTo>
                      <a:lnTo>
                        <a:pt x="903" y="513"/>
                      </a:lnTo>
                      <a:lnTo>
                        <a:pt x="924" y="510"/>
                      </a:lnTo>
                      <a:lnTo>
                        <a:pt x="946" y="508"/>
                      </a:lnTo>
                      <a:lnTo>
                        <a:pt x="946" y="187"/>
                      </a:lnTo>
                      <a:lnTo>
                        <a:pt x="945" y="168"/>
                      </a:lnTo>
                      <a:lnTo>
                        <a:pt x="942" y="149"/>
                      </a:lnTo>
                      <a:lnTo>
                        <a:pt x="938" y="131"/>
                      </a:lnTo>
                      <a:lnTo>
                        <a:pt x="932" y="114"/>
                      </a:lnTo>
                      <a:lnTo>
                        <a:pt x="923" y="97"/>
                      </a:lnTo>
                      <a:lnTo>
                        <a:pt x="915" y="82"/>
                      </a:lnTo>
                      <a:lnTo>
                        <a:pt x="904" y="68"/>
                      </a:lnTo>
                      <a:lnTo>
                        <a:pt x="892" y="55"/>
                      </a:lnTo>
                      <a:lnTo>
                        <a:pt x="878" y="43"/>
                      </a:lnTo>
                      <a:lnTo>
                        <a:pt x="864" y="32"/>
                      </a:lnTo>
                      <a:lnTo>
                        <a:pt x="848" y="23"/>
                      </a:lnTo>
                      <a:lnTo>
                        <a:pt x="831" y="14"/>
                      </a:lnTo>
                      <a:lnTo>
                        <a:pt x="814" y="8"/>
                      </a:lnTo>
                      <a:lnTo>
                        <a:pt x="796" y="3"/>
                      </a:lnTo>
                      <a:lnTo>
                        <a:pt x="778" y="1"/>
                      </a:lnTo>
                      <a:lnTo>
                        <a:pt x="759" y="0"/>
                      </a:lnTo>
                      <a:lnTo>
                        <a:pt x="186" y="0"/>
                      </a:lnTo>
                      <a:lnTo>
                        <a:pt x="168" y="1"/>
                      </a:lnTo>
                      <a:lnTo>
                        <a:pt x="149" y="3"/>
                      </a:lnTo>
                      <a:lnTo>
                        <a:pt x="130" y="8"/>
                      </a:lnTo>
                      <a:lnTo>
                        <a:pt x="114" y="14"/>
                      </a:lnTo>
                      <a:lnTo>
                        <a:pt x="98" y="23"/>
                      </a:lnTo>
                      <a:lnTo>
                        <a:pt x="82" y="32"/>
                      </a:lnTo>
                      <a:lnTo>
                        <a:pt x="68" y="43"/>
                      </a:lnTo>
                      <a:lnTo>
                        <a:pt x="54" y="55"/>
                      </a:lnTo>
                      <a:lnTo>
                        <a:pt x="42" y="68"/>
                      </a:lnTo>
                      <a:lnTo>
                        <a:pt x="31" y="82"/>
                      </a:lnTo>
                      <a:lnTo>
                        <a:pt x="22" y="97"/>
                      </a:lnTo>
                      <a:lnTo>
                        <a:pt x="14" y="114"/>
                      </a:lnTo>
                      <a:lnTo>
                        <a:pt x="8" y="131"/>
                      </a:lnTo>
                      <a:lnTo>
                        <a:pt x="4" y="149"/>
                      </a:lnTo>
                      <a:lnTo>
                        <a:pt x="1" y="168"/>
                      </a:lnTo>
                      <a:lnTo>
                        <a:pt x="0" y="187"/>
                      </a:lnTo>
                      <a:lnTo>
                        <a:pt x="0" y="760"/>
                      </a:lnTo>
                      <a:lnTo>
                        <a:pt x="1" y="779"/>
                      </a:lnTo>
                      <a:lnTo>
                        <a:pt x="4" y="797"/>
                      </a:lnTo>
                      <a:lnTo>
                        <a:pt x="8" y="815"/>
                      </a:lnTo>
                      <a:lnTo>
                        <a:pt x="14" y="832"/>
                      </a:lnTo>
                      <a:lnTo>
                        <a:pt x="22" y="848"/>
                      </a:lnTo>
                      <a:lnTo>
                        <a:pt x="31" y="864"/>
                      </a:lnTo>
                      <a:lnTo>
                        <a:pt x="42" y="878"/>
                      </a:lnTo>
                      <a:lnTo>
                        <a:pt x="54" y="892"/>
                      </a:lnTo>
                      <a:lnTo>
                        <a:pt x="68" y="904"/>
                      </a:lnTo>
                      <a:lnTo>
                        <a:pt x="82" y="914"/>
                      </a:lnTo>
                      <a:lnTo>
                        <a:pt x="98" y="924"/>
                      </a:lnTo>
                      <a:lnTo>
                        <a:pt x="114" y="931"/>
                      </a:lnTo>
                      <a:lnTo>
                        <a:pt x="130" y="937"/>
                      </a:lnTo>
                      <a:lnTo>
                        <a:pt x="149" y="942"/>
                      </a:lnTo>
                      <a:lnTo>
                        <a:pt x="168" y="946"/>
                      </a:lnTo>
                      <a:lnTo>
                        <a:pt x="186" y="94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90000"/>
                    </a:gs>
                    <a:gs pos="100000">
                      <a:srgbClr val="FF0000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0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08200" y="2238375"/>
                  <a:ext cx="184731" cy="8309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endParaRPr lang="en-US" altLang="zh-CN" sz="4800" i="1">
                    <a:solidFill>
                      <a:srgbClr val="333333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50" name="Text Box 10"/>
              <p:cNvSpPr txBox="1">
                <a:spLocks noChangeArrowheads="1"/>
              </p:cNvSpPr>
              <p:nvPr/>
            </p:nvSpPr>
            <p:spPr bwMode="auto">
              <a:xfrm>
                <a:off x="1142975" y="2000239"/>
                <a:ext cx="800106" cy="8307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4800" b="1" i="1" dirty="0">
                    <a:solidFill>
                      <a:srgbClr val="333333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定</a:t>
                </a:r>
                <a:endParaRPr lang="en-US" altLang="zh-CN" sz="4800" b="1" i="1" dirty="0">
                  <a:solidFill>
                    <a:srgbClr val="3333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51" name="Text Box 10"/>
              <p:cNvSpPr txBox="1">
                <a:spLocks noChangeArrowheads="1"/>
              </p:cNvSpPr>
              <p:nvPr/>
            </p:nvSpPr>
            <p:spPr bwMode="auto">
              <a:xfrm>
                <a:off x="2143107" y="2429115"/>
                <a:ext cx="800106" cy="8307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48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义</a:t>
                </a:r>
                <a:endParaRPr lang="en-US" altLang="zh-CN" sz="48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endParaRPr>
              </a:p>
            </p:txBody>
          </p:sp>
        </p:grpSp>
      </p:grpSp>
      <p:grpSp>
        <p:nvGrpSpPr>
          <p:cNvPr id="5" name="组合 14"/>
          <p:cNvGrpSpPr>
            <a:grpSpLocks/>
          </p:cNvGrpSpPr>
          <p:nvPr/>
        </p:nvGrpSpPr>
        <p:grpSpPr bwMode="auto">
          <a:xfrm>
            <a:off x="7143750" y="285750"/>
            <a:ext cx="1544638" cy="500063"/>
            <a:chOff x="428596" y="285728"/>
            <a:chExt cx="1544628" cy="369888"/>
          </a:xfrm>
        </p:grpSpPr>
        <p:sp>
          <p:nvSpPr>
            <p:cNvPr id="24593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sz="1800" i="1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0034" y="285728"/>
              <a:ext cx="1428741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18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信息论基础</a:t>
              </a:r>
            </a:p>
          </p:txBody>
        </p:sp>
      </p:grpSp>
      <p:sp>
        <p:nvSpPr>
          <p:cNvPr id="34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600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i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200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i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pSp>
        <p:nvGrpSpPr>
          <p:cNvPr id="6" name="组合 25"/>
          <p:cNvGrpSpPr>
            <a:grpSpLocks/>
          </p:cNvGrpSpPr>
          <p:nvPr/>
        </p:nvGrpSpPr>
        <p:grpSpPr bwMode="auto">
          <a:xfrm>
            <a:off x="7143750" y="285750"/>
            <a:ext cx="1544638" cy="482600"/>
            <a:chOff x="428596" y="285728"/>
            <a:chExt cx="1544628" cy="357190"/>
          </a:xfrm>
        </p:grpSpPr>
        <p:sp>
          <p:nvSpPr>
            <p:cNvPr id="24591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sz="1800" i="1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0034" y="285728"/>
              <a:ext cx="1428741" cy="2714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1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itchFamily="2" charset="-122"/>
                </a:rPr>
                <a:t>信息论</a:t>
              </a:r>
            </a:p>
          </p:txBody>
        </p:sp>
      </p:grpSp>
      <p:sp>
        <p:nvSpPr>
          <p:cNvPr id="24584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1800" i="1"/>
          </a:p>
        </p:txBody>
      </p:sp>
      <p:sp>
        <p:nvSpPr>
          <p:cNvPr id="245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8001000" cy="647700"/>
          </a:xfrm>
        </p:spPr>
        <p:txBody>
          <a:bodyPr/>
          <a:lstStyle/>
          <a:p>
            <a:pPr eaLnBrk="1" hangingPunct="1"/>
            <a:r>
              <a:rPr lang="en-US" altLang="zh-CN" sz="3200" b="1" smtClean="0">
                <a:solidFill>
                  <a:schemeClr val="bg1"/>
                </a:solidFill>
              </a:rPr>
              <a:t>7.2.1 </a:t>
            </a:r>
            <a:r>
              <a:rPr lang="zh-CN" altLang="en-US" sz="3200" b="1" smtClean="0">
                <a:solidFill>
                  <a:schemeClr val="bg1"/>
                </a:solidFill>
              </a:rPr>
              <a:t>最大后验概率译码准则</a:t>
            </a:r>
          </a:p>
        </p:txBody>
      </p:sp>
      <p:sp>
        <p:nvSpPr>
          <p:cNvPr id="15371" name="矩形 30"/>
          <p:cNvSpPr>
            <a:spLocks noChangeArrowheads="1"/>
          </p:cNvSpPr>
          <p:nvPr/>
        </p:nvSpPr>
        <p:spPr bwMode="auto">
          <a:xfrm>
            <a:off x="4214813" y="1857375"/>
            <a:ext cx="2508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/>
              <a:t>对所有 </a:t>
            </a:r>
            <a:r>
              <a:rPr lang="en-US" altLang="zh-CN" sz="2400" b="1"/>
              <a:t>i，</a:t>
            </a:r>
            <a:r>
              <a:rPr lang="zh-CN" altLang="en-US" sz="2400" b="1"/>
              <a:t>当满足</a:t>
            </a:r>
          </a:p>
        </p:txBody>
      </p:sp>
      <p:sp>
        <p:nvSpPr>
          <p:cNvPr id="32" name="矩形 31"/>
          <p:cNvSpPr/>
          <p:nvPr/>
        </p:nvSpPr>
        <p:spPr>
          <a:xfrm>
            <a:off x="3419475" y="2714625"/>
            <a:ext cx="4038600" cy="58896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 dirty="0"/>
              <a:t>p(x=a*|y)≥p(x=</a:t>
            </a:r>
            <a:r>
              <a:rPr lang="en-US" altLang="zh-CN" sz="3200" b="1" dirty="0" err="1"/>
              <a:t>a</a:t>
            </a:r>
            <a:r>
              <a:rPr lang="en-US" altLang="zh-CN" sz="3200" b="1" baseline="-25000" dirty="0" err="1"/>
              <a:t>i</a:t>
            </a:r>
            <a:r>
              <a:rPr lang="en-US" altLang="zh-CN" sz="3200" b="1" dirty="0" err="1"/>
              <a:t>|y</a:t>
            </a:r>
            <a:r>
              <a:rPr lang="en-US" altLang="zh-CN" sz="3200" b="1" dirty="0"/>
              <a:t>) </a:t>
            </a:r>
            <a:endParaRPr lang="zh-CN" altLang="en-US" sz="3200" b="1" dirty="0"/>
          </a:p>
        </p:txBody>
      </p:sp>
      <p:sp>
        <p:nvSpPr>
          <p:cNvPr id="15373" name="矩形 32"/>
          <p:cNvSpPr>
            <a:spLocks noChangeArrowheads="1"/>
          </p:cNvSpPr>
          <p:nvPr/>
        </p:nvSpPr>
        <p:spPr bwMode="auto">
          <a:xfrm>
            <a:off x="1000125" y="3643313"/>
            <a:ext cx="69294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b="1"/>
              <a:t>时，则选择译码函数为</a:t>
            </a:r>
            <a:r>
              <a:rPr lang="en-US" altLang="zh-CN" sz="2400" b="1"/>
              <a:t>F(y)=a*，</a:t>
            </a:r>
            <a:r>
              <a:rPr lang="zh-CN" altLang="en-US" sz="2400" b="1"/>
              <a:t>称此准则为</a:t>
            </a:r>
            <a:r>
              <a:rPr lang="zh-CN" altLang="en-US" sz="2400" b="1">
                <a:solidFill>
                  <a:srgbClr val="FF3300"/>
                </a:solidFill>
              </a:rPr>
              <a:t>最大后验概率</a:t>
            </a:r>
            <a:r>
              <a:rPr lang="zh-CN" altLang="en-US" sz="2400" b="1"/>
              <a:t> (</a:t>
            </a:r>
            <a:r>
              <a:rPr lang="en-US" altLang="zh-CN" sz="2400" b="1"/>
              <a:t>MAP，Maximum a Posteriori) </a:t>
            </a:r>
            <a:r>
              <a:rPr lang="zh-CN" altLang="en-US" sz="2400" b="1"/>
              <a:t>准则，也称最小错误概率准则。</a:t>
            </a:r>
          </a:p>
        </p:txBody>
      </p:sp>
      <p:sp>
        <p:nvSpPr>
          <p:cNvPr id="24589" name="Rectangle 33"/>
          <p:cNvSpPr>
            <a:spLocks noChangeArrowheads="1"/>
          </p:cNvSpPr>
          <p:nvPr/>
        </p:nvSpPr>
        <p:spPr bwMode="auto">
          <a:xfrm>
            <a:off x="901700" y="5662613"/>
            <a:ext cx="820737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altLang="zh-CN"/>
              <a:t>MAP</a:t>
            </a:r>
            <a:r>
              <a:rPr lang="zh-CN" altLang="en-US"/>
              <a:t>准则就是将具有最大后验概率的信道输入符号 作为译码输出。</a:t>
            </a:r>
          </a:p>
        </p:txBody>
      </p:sp>
      <p:sp>
        <p:nvSpPr>
          <p:cNvPr id="6164" name="矩形 42"/>
          <p:cNvSpPr>
            <a:spLocks noChangeArrowheads="1"/>
          </p:cNvSpPr>
          <p:nvPr/>
        </p:nvSpPr>
        <p:spPr bwMode="auto">
          <a:xfrm>
            <a:off x="7451725" y="3141663"/>
            <a:ext cx="1104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800" b="1">
                <a:latin typeface="宋体" pitchFamily="2" charset="-122"/>
              </a:rPr>
              <a:t>（</a:t>
            </a:r>
            <a:r>
              <a:rPr lang="en-US" altLang="zh-CN" sz="1800" b="1">
                <a:latin typeface="宋体" pitchFamily="2" charset="-122"/>
              </a:rPr>
              <a:t>7.10</a:t>
            </a:r>
            <a:r>
              <a:rPr lang="zh-CN" altLang="en-US" sz="1800" b="1">
                <a:latin typeface="宋体" pitchFamily="2" charset="-122"/>
              </a:rPr>
              <a:t>）</a:t>
            </a:r>
            <a:endParaRPr lang="zh-CN" altLang="en-US" sz="1800" b="1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1" grpId="0"/>
      <p:bldP spid="32" grpId="0" animBg="1"/>
      <p:bldP spid="15373" grpId="0"/>
      <p:bldP spid="616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8"/>
          <p:cNvGrpSpPr>
            <a:grpSpLocks/>
          </p:cNvGrpSpPr>
          <p:nvPr/>
        </p:nvGrpSpPr>
        <p:grpSpPr bwMode="auto">
          <a:xfrm>
            <a:off x="-1643063" y="4786313"/>
            <a:ext cx="1400175" cy="950912"/>
            <a:chOff x="7596188" y="1196975"/>
            <a:chExt cx="1400175" cy="950913"/>
          </a:xfrm>
        </p:grpSpPr>
        <p:sp>
          <p:nvSpPr>
            <p:cNvPr id="30746" name="Freeform 22"/>
            <p:cNvSpPr>
              <a:spLocks/>
            </p:cNvSpPr>
            <p:nvPr/>
          </p:nvSpPr>
          <p:spPr bwMode="auto">
            <a:xfrm>
              <a:off x="8248650" y="1700213"/>
              <a:ext cx="428625" cy="352425"/>
            </a:xfrm>
            <a:custGeom>
              <a:avLst/>
              <a:gdLst>
                <a:gd name="T0" fmla="*/ 2147483646 w 541"/>
                <a:gd name="T1" fmla="*/ 2147483646 h 445"/>
                <a:gd name="T2" fmla="*/ 2147483646 w 541"/>
                <a:gd name="T3" fmla="*/ 2147483646 h 445"/>
                <a:gd name="T4" fmla="*/ 2147483646 w 541"/>
                <a:gd name="T5" fmla="*/ 2147483646 h 445"/>
                <a:gd name="T6" fmla="*/ 2147483646 w 541"/>
                <a:gd name="T7" fmla="*/ 2147483646 h 445"/>
                <a:gd name="T8" fmla="*/ 2147483646 w 541"/>
                <a:gd name="T9" fmla="*/ 2147483646 h 445"/>
                <a:gd name="T10" fmla="*/ 2147483646 w 541"/>
                <a:gd name="T11" fmla="*/ 2147483646 h 445"/>
                <a:gd name="T12" fmla="*/ 2147483646 w 541"/>
                <a:gd name="T13" fmla="*/ 2147483646 h 445"/>
                <a:gd name="T14" fmla="*/ 2147483646 w 541"/>
                <a:gd name="T15" fmla="*/ 2147483646 h 445"/>
                <a:gd name="T16" fmla="*/ 2147483646 w 541"/>
                <a:gd name="T17" fmla="*/ 2147483646 h 445"/>
                <a:gd name="T18" fmla="*/ 2147483646 w 541"/>
                <a:gd name="T19" fmla="*/ 2147483646 h 445"/>
                <a:gd name="T20" fmla="*/ 2147483646 w 541"/>
                <a:gd name="T21" fmla="*/ 2147483646 h 445"/>
                <a:gd name="T22" fmla="*/ 2147483646 w 541"/>
                <a:gd name="T23" fmla="*/ 2147483646 h 445"/>
                <a:gd name="T24" fmla="*/ 2147483646 w 541"/>
                <a:gd name="T25" fmla="*/ 2147483646 h 445"/>
                <a:gd name="T26" fmla="*/ 2147483646 w 541"/>
                <a:gd name="T27" fmla="*/ 2147483646 h 445"/>
                <a:gd name="T28" fmla="*/ 2147483646 w 541"/>
                <a:gd name="T29" fmla="*/ 2147483646 h 445"/>
                <a:gd name="T30" fmla="*/ 2147483646 w 541"/>
                <a:gd name="T31" fmla="*/ 2147483646 h 445"/>
                <a:gd name="T32" fmla="*/ 2147483646 w 541"/>
                <a:gd name="T33" fmla="*/ 2147483646 h 445"/>
                <a:gd name="T34" fmla="*/ 2147483646 w 541"/>
                <a:gd name="T35" fmla="*/ 2147483646 h 445"/>
                <a:gd name="T36" fmla="*/ 2147483646 w 541"/>
                <a:gd name="T37" fmla="*/ 2147483646 h 445"/>
                <a:gd name="T38" fmla="*/ 2147483646 w 541"/>
                <a:gd name="T39" fmla="*/ 2147483646 h 445"/>
                <a:gd name="T40" fmla="*/ 2147483646 w 541"/>
                <a:gd name="T41" fmla="*/ 2147483646 h 445"/>
                <a:gd name="T42" fmla="*/ 2147483646 w 541"/>
                <a:gd name="T43" fmla="*/ 2147483646 h 445"/>
                <a:gd name="T44" fmla="*/ 2147483646 w 541"/>
                <a:gd name="T45" fmla="*/ 2147483646 h 445"/>
                <a:gd name="T46" fmla="*/ 2147483646 w 541"/>
                <a:gd name="T47" fmla="*/ 2147483646 h 445"/>
                <a:gd name="T48" fmla="*/ 2147483646 w 541"/>
                <a:gd name="T49" fmla="*/ 2147483646 h 445"/>
                <a:gd name="T50" fmla="*/ 2147483646 w 541"/>
                <a:gd name="T51" fmla="*/ 2147483646 h 445"/>
                <a:gd name="T52" fmla="*/ 2147483646 w 541"/>
                <a:gd name="T53" fmla="*/ 2147483646 h 445"/>
                <a:gd name="T54" fmla="*/ 2147483646 w 541"/>
                <a:gd name="T55" fmla="*/ 2147483646 h 445"/>
                <a:gd name="T56" fmla="*/ 2147483646 w 541"/>
                <a:gd name="T57" fmla="*/ 2147483646 h 445"/>
                <a:gd name="T58" fmla="*/ 2147483646 w 541"/>
                <a:gd name="T59" fmla="*/ 2147483646 h 445"/>
                <a:gd name="T60" fmla="*/ 2147483646 w 541"/>
                <a:gd name="T61" fmla="*/ 2147483646 h 445"/>
                <a:gd name="T62" fmla="*/ 2147483646 w 541"/>
                <a:gd name="T63" fmla="*/ 2147483646 h 445"/>
                <a:gd name="T64" fmla="*/ 2147483646 w 541"/>
                <a:gd name="T65" fmla="*/ 2147483646 h 445"/>
                <a:gd name="T66" fmla="*/ 2147483646 w 541"/>
                <a:gd name="T67" fmla="*/ 2147483646 h 445"/>
                <a:gd name="T68" fmla="*/ 2147483646 w 541"/>
                <a:gd name="T69" fmla="*/ 2147483646 h 445"/>
                <a:gd name="T70" fmla="*/ 2147483646 w 541"/>
                <a:gd name="T71" fmla="*/ 2147483646 h 445"/>
                <a:gd name="T72" fmla="*/ 2147483646 w 541"/>
                <a:gd name="T73" fmla="*/ 2147483646 h 445"/>
                <a:gd name="T74" fmla="*/ 2147483646 w 541"/>
                <a:gd name="T75" fmla="*/ 2147483646 h 445"/>
                <a:gd name="T76" fmla="*/ 2147483646 w 541"/>
                <a:gd name="T77" fmla="*/ 2147483646 h 445"/>
                <a:gd name="T78" fmla="*/ 2147483646 w 541"/>
                <a:gd name="T79" fmla="*/ 2147483646 h 445"/>
                <a:gd name="T80" fmla="*/ 2147483646 w 541"/>
                <a:gd name="T81" fmla="*/ 2147483646 h 445"/>
                <a:gd name="T82" fmla="*/ 2147483646 w 541"/>
                <a:gd name="T83" fmla="*/ 2147483646 h 445"/>
                <a:gd name="T84" fmla="*/ 2147483646 w 541"/>
                <a:gd name="T85" fmla="*/ 2147483646 h 445"/>
                <a:gd name="T86" fmla="*/ 2147483646 w 541"/>
                <a:gd name="T87" fmla="*/ 2147483646 h 445"/>
                <a:gd name="T88" fmla="*/ 2147483646 w 541"/>
                <a:gd name="T89" fmla="*/ 2147483646 h 445"/>
                <a:gd name="T90" fmla="*/ 2147483646 w 541"/>
                <a:gd name="T91" fmla="*/ 2147483646 h 445"/>
                <a:gd name="T92" fmla="*/ 0 w 541"/>
                <a:gd name="T93" fmla="*/ 2147483646 h 445"/>
                <a:gd name="T94" fmla="*/ 0 w 541"/>
                <a:gd name="T95" fmla="*/ 2147483646 h 445"/>
                <a:gd name="T96" fmla="*/ 2147483646 w 541"/>
                <a:gd name="T97" fmla="*/ 2147483646 h 445"/>
                <a:gd name="T98" fmla="*/ 2147483646 w 541"/>
                <a:gd name="T99" fmla="*/ 2147483646 h 445"/>
                <a:gd name="T100" fmla="*/ 2147483646 w 541"/>
                <a:gd name="T101" fmla="*/ 2147483646 h 445"/>
                <a:gd name="T102" fmla="*/ 2147483646 w 541"/>
                <a:gd name="T103" fmla="*/ 2147483646 h 44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41"/>
                <a:gd name="T157" fmla="*/ 0 h 445"/>
                <a:gd name="T158" fmla="*/ 541 w 541"/>
                <a:gd name="T159" fmla="*/ 445 h 44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41" h="445">
                  <a:moveTo>
                    <a:pt x="40" y="260"/>
                  </a:moveTo>
                  <a:lnTo>
                    <a:pt x="40" y="260"/>
                  </a:lnTo>
                  <a:lnTo>
                    <a:pt x="43" y="259"/>
                  </a:lnTo>
                  <a:lnTo>
                    <a:pt x="45" y="257"/>
                  </a:lnTo>
                  <a:lnTo>
                    <a:pt x="50" y="256"/>
                  </a:lnTo>
                  <a:lnTo>
                    <a:pt x="51" y="254"/>
                  </a:lnTo>
                  <a:lnTo>
                    <a:pt x="54" y="253"/>
                  </a:lnTo>
                  <a:lnTo>
                    <a:pt x="59" y="253"/>
                  </a:lnTo>
                  <a:lnTo>
                    <a:pt x="61" y="251"/>
                  </a:lnTo>
                  <a:lnTo>
                    <a:pt x="66" y="250"/>
                  </a:lnTo>
                  <a:lnTo>
                    <a:pt x="70" y="249"/>
                  </a:lnTo>
                  <a:lnTo>
                    <a:pt x="73" y="247"/>
                  </a:lnTo>
                  <a:lnTo>
                    <a:pt x="80" y="246"/>
                  </a:lnTo>
                  <a:lnTo>
                    <a:pt x="83" y="244"/>
                  </a:lnTo>
                  <a:lnTo>
                    <a:pt x="89" y="241"/>
                  </a:lnTo>
                  <a:lnTo>
                    <a:pt x="93" y="240"/>
                  </a:lnTo>
                  <a:lnTo>
                    <a:pt x="99" y="237"/>
                  </a:lnTo>
                  <a:lnTo>
                    <a:pt x="104" y="235"/>
                  </a:lnTo>
                  <a:lnTo>
                    <a:pt x="109" y="234"/>
                  </a:lnTo>
                  <a:lnTo>
                    <a:pt x="115" y="231"/>
                  </a:lnTo>
                  <a:lnTo>
                    <a:pt x="122" y="230"/>
                  </a:lnTo>
                  <a:lnTo>
                    <a:pt x="127" y="227"/>
                  </a:lnTo>
                  <a:lnTo>
                    <a:pt x="133" y="224"/>
                  </a:lnTo>
                  <a:lnTo>
                    <a:pt x="138" y="221"/>
                  </a:lnTo>
                  <a:lnTo>
                    <a:pt x="146" y="219"/>
                  </a:lnTo>
                  <a:lnTo>
                    <a:pt x="152" y="217"/>
                  </a:lnTo>
                  <a:lnTo>
                    <a:pt x="159" y="214"/>
                  </a:lnTo>
                  <a:lnTo>
                    <a:pt x="165" y="211"/>
                  </a:lnTo>
                  <a:lnTo>
                    <a:pt x="172" y="209"/>
                  </a:lnTo>
                  <a:lnTo>
                    <a:pt x="178" y="205"/>
                  </a:lnTo>
                  <a:lnTo>
                    <a:pt x="185" y="203"/>
                  </a:lnTo>
                  <a:lnTo>
                    <a:pt x="191" y="199"/>
                  </a:lnTo>
                  <a:lnTo>
                    <a:pt x="198" y="198"/>
                  </a:lnTo>
                  <a:lnTo>
                    <a:pt x="204" y="195"/>
                  </a:lnTo>
                  <a:lnTo>
                    <a:pt x="211" y="192"/>
                  </a:lnTo>
                  <a:lnTo>
                    <a:pt x="217" y="189"/>
                  </a:lnTo>
                  <a:lnTo>
                    <a:pt x="224" y="186"/>
                  </a:lnTo>
                  <a:lnTo>
                    <a:pt x="230" y="183"/>
                  </a:lnTo>
                  <a:lnTo>
                    <a:pt x="236" y="180"/>
                  </a:lnTo>
                  <a:lnTo>
                    <a:pt x="242" y="176"/>
                  </a:lnTo>
                  <a:lnTo>
                    <a:pt x="249" y="174"/>
                  </a:lnTo>
                  <a:lnTo>
                    <a:pt x="255" y="171"/>
                  </a:lnTo>
                  <a:lnTo>
                    <a:pt x="261" y="169"/>
                  </a:lnTo>
                  <a:lnTo>
                    <a:pt x="266" y="166"/>
                  </a:lnTo>
                  <a:lnTo>
                    <a:pt x="272" y="163"/>
                  </a:lnTo>
                  <a:lnTo>
                    <a:pt x="277" y="160"/>
                  </a:lnTo>
                  <a:lnTo>
                    <a:pt x="282" y="157"/>
                  </a:lnTo>
                  <a:lnTo>
                    <a:pt x="290" y="154"/>
                  </a:lnTo>
                  <a:lnTo>
                    <a:pt x="294" y="151"/>
                  </a:lnTo>
                  <a:lnTo>
                    <a:pt x="298" y="148"/>
                  </a:lnTo>
                  <a:lnTo>
                    <a:pt x="304" y="145"/>
                  </a:lnTo>
                  <a:lnTo>
                    <a:pt x="308" y="142"/>
                  </a:lnTo>
                  <a:lnTo>
                    <a:pt x="314" y="141"/>
                  </a:lnTo>
                  <a:lnTo>
                    <a:pt x="317" y="138"/>
                  </a:lnTo>
                  <a:lnTo>
                    <a:pt x="320" y="135"/>
                  </a:lnTo>
                  <a:lnTo>
                    <a:pt x="324" y="132"/>
                  </a:lnTo>
                  <a:lnTo>
                    <a:pt x="327" y="129"/>
                  </a:lnTo>
                  <a:lnTo>
                    <a:pt x="330" y="126"/>
                  </a:lnTo>
                  <a:lnTo>
                    <a:pt x="335" y="125"/>
                  </a:lnTo>
                  <a:lnTo>
                    <a:pt x="336" y="122"/>
                  </a:lnTo>
                  <a:lnTo>
                    <a:pt x="340" y="121"/>
                  </a:lnTo>
                  <a:lnTo>
                    <a:pt x="343" y="115"/>
                  </a:lnTo>
                  <a:lnTo>
                    <a:pt x="349" y="109"/>
                  </a:lnTo>
                  <a:lnTo>
                    <a:pt x="354" y="105"/>
                  </a:lnTo>
                  <a:lnTo>
                    <a:pt x="359" y="99"/>
                  </a:lnTo>
                  <a:lnTo>
                    <a:pt x="365" y="93"/>
                  </a:lnTo>
                  <a:lnTo>
                    <a:pt x="371" y="89"/>
                  </a:lnTo>
                  <a:lnTo>
                    <a:pt x="377" y="83"/>
                  </a:lnTo>
                  <a:lnTo>
                    <a:pt x="383" y="77"/>
                  </a:lnTo>
                  <a:lnTo>
                    <a:pt x="388" y="70"/>
                  </a:lnTo>
                  <a:lnTo>
                    <a:pt x="394" y="64"/>
                  </a:lnTo>
                  <a:lnTo>
                    <a:pt x="397" y="61"/>
                  </a:lnTo>
                  <a:lnTo>
                    <a:pt x="400" y="60"/>
                  </a:lnTo>
                  <a:lnTo>
                    <a:pt x="404" y="57"/>
                  </a:lnTo>
                  <a:lnTo>
                    <a:pt x="407" y="54"/>
                  </a:lnTo>
                  <a:lnTo>
                    <a:pt x="413" y="48"/>
                  </a:lnTo>
                  <a:lnTo>
                    <a:pt x="420" y="44"/>
                  </a:lnTo>
                  <a:lnTo>
                    <a:pt x="423" y="41"/>
                  </a:lnTo>
                  <a:lnTo>
                    <a:pt x="426" y="38"/>
                  </a:lnTo>
                  <a:lnTo>
                    <a:pt x="431" y="35"/>
                  </a:lnTo>
                  <a:lnTo>
                    <a:pt x="435" y="33"/>
                  </a:lnTo>
                  <a:lnTo>
                    <a:pt x="441" y="29"/>
                  </a:lnTo>
                  <a:lnTo>
                    <a:pt x="447" y="25"/>
                  </a:lnTo>
                  <a:lnTo>
                    <a:pt x="452" y="20"/>
                  </a:lnTo>
                  <a:lnTo>
                    <a:pt x="458" y="16"/>
                  </a:lnTo>
                  <a:lnTo>
                    <a:pt x="465" y="13"/>
                  </a:lnTo>
                  <a:lnTo>
                    <a:pt x="471" y="9"/>
                  </a:lnTo>
                  <a:lnTo>
                    <a:pt x="476" y="6"/>
                  </a:lnTo>
                  <a:lnTo>
                    <a:pt x="481" y="4"/>
                  </a:lnTo>
                  <a:lnTo>
                    <a:pt x="487" y="3"/>
                  </a:lnTo>
                  <a:lnTo>
                    <a:pt x="492" y="1"/>
                  </a:lnTo>
                  <a:lnTo>
                    <a:pt x="496" y="0"/>
                  </a:lnTo>
                  <a:lnTo>
                    <a:pt x="503" y="0"/>
                  </a:lnTo>
                  <a:lnTo>
                    <a:pt x="506" y="0"/>
                  </a:lnTo>
                  <a:lnTo>
                    <a:pt x="510" y="3"/>
                  </a:lnTo>
                  <a:lnTo>
                    <a:pt x="515" y="4"/>
                  </a:lnTo>
                  <a:lnTo>
                    <a:pt x="518" y="7"/>
                  </a:lnTo>
                  <a:lnTo>
                    <a:pt x="521" y="9"/>
                  </a:lnTo>
                  <a:lnTo>
                    <a:pt x="524" y="13"/>
                  </a:lnTo>
                  <a:lnTo>
                    <a:pt x="526" y="17"/>
                  </a:lnTo>
                  <a:lnTo>
                    <a:pt x="529" y="22"/>
                  </a:lnTo>
                  <a:lnTo>
                    <a:pt x="531" y="26"/>
                  </a:lnTo>
                  <a:lnTo>
                    <a:pt x="534" y="30"/>
                  </a:lnTo>
                  <a:lnTo>
                    <a:pt x="535" y="36"/>
                  </a:lnTo>
                  <a:lnTo>
                    <a:pt x="538" y="42"/>
                  </a:lnTo>
                  <a:lnTo>
                    <a:pt x="538" y="48"/>
                  </a:lnTo>
                  <a:lnTo>
                    <a:pt x="540" y="54"/>
                  </a:lnTo>
                  <a:lnTo>
                    <a:pt x="540" y="57"/>
                  </a:lnTo>
                  <a:lnTo>
                    <a:pt x="541" y="61"/>
                  </a:lnTo>
                  <a:lnTo>
                    <a:pt x="541" y="64"/>
                  </a:lnTo>
                  <a:lnTo>
                    <a:pt x="541" y="67"/>
                  </a:lnTo>
                  <a:lnTo>
                    <a:pt x="541" y="70"/>
                  </a:lnTo>
                  <a:lnTo>
                    <a:pt x="541" y="74"/>
                  </a:lnTo>
                  <a:lnTo>
                    <a:pt x="541" y="77"/>
                  </a:lnTo>
                  <a:lnTo>
                    <a:pt x="541" y="81"/>
                  </a:lnTo>
                  <a:lnTo>
                    <a:pt x="541" y="86"/>
                  </a:lnTo>
                  <a:lnTo>
                    <a:pt x="541" y="90"/>
                  </a:lnTo>
                  <a:lnTo>
                    <a:pt x="541" y="93"/>
                  </a:lnTo>
                  <a:lnTo>
                    <a:pt x="541" y="97"/>
                  </a:lnTo>
                  <a:lnTo>
                    <a:pt x="540" y="102"/>
                  </a:lnTo>
                  <a:lnTo>
                    <a:pt x="540" y="105"/>
                  </a:lnTo>
                  <a:lnTo>
                    <a:pt x="538" y="109"/>
                  </a:lnTo>
                  <a:lnTo>
                    <a:pt x="538" y="113"/>
                  </a:lnTo>
                  <a:lnTo>
                    <a:pt x="537" y="116"/>
                  </a:lnTo>
                  <a:lnTo>
                    <a:pt x="535" y="121"/>
                  </a:lnTo>
                  <a:lnTo>
                    <a:pt x="535" y="125"/>
                  </a:lnTo>
                  <a:lnTo>
                    <a:pt x="534" y="129"/>
                  </a:lnTo>
                  <a:lnTo>
                    <a:pt x="532" y="134"/>
                  </a:lnTo>
                  <a:lnTo>
                    <a:pt x="531" y="138"/>
                  </a:lnTo>
                  <a:lnTo>
                    <a:pt x="529" y="142"/>
                  </a:lnTo>
                  <a:lnTo>
                    <a:pt x="528" y="147"/>
                  </a:lnTo>
                  <a:lnTo>
                    <a:pt x="526" y="151"/>
                  </a:lnTo>
                  <a:lnTo>
                    <a:pt x="525" y="157"/>
                  </a:lnTo>
                  <a:lnTo>
                    <a:pt x="522" y="160"/>
                  </a:lnTo>
                  <a:lnTo>
                    <a:pt x="521" y="166"/>
                  </a:lnTo>
                  <a:lnTo>
                    <a:pt x="518" y="170"/>
                  </a:lnTo>
                  <a:lnTo>
                    <a:pt x="516" y="174"/>
                  </a:lnTo>
                  <a:lnTo>
                    <a:pt x="513" y="179"/>
                  </a:lnTo>
                  <a:lnTo>
                    <a:pt x="510" y="183"/>
                  </a:lnTo>
                  <a:lnTo>
                    <a:pt x="508" y="187"/>
                  </a:lnTo>
                  <a:lnTo>
                    <a:pt x="505" y="192"/>
                  </a:lnTo>
                  <a:lnTo>
                    <a:pt x="502" y="196"/>
                  </a:lnTo>
                  <a:lnTo>
                    <a:pt x="499" y="202"/>
                  </a:lnTo>
                  <a:lnTo>
                    <a:pt x="494" y="205"/>
                  </a:lnTo>
                  <a:lnTo>
                    <a:pt x="492" y="211"/>
                  </a:lnTo>
                  <a:lnTo>
                    <a:pt x="487" y="214"/>
                  </a:lnTo>
                  <a:lnTo>
                    <a:pt x="484" y="221"/>
                  </a:lnTo>
                  <a:lnTo>
                    <a:pt x="480" y="224"/>
                  </a:lnTo>
                  <a:lnTo>
                    <a:pt x="477" y="230"/>
                  </a:lnTo>
                  <a:lnTo>
                    <a:pt x="473" y="234"/>
                  </a:lnTo>
                  <a:lnTo>
                    <a:pt x="468" y="238"/>
                  </a:lnTo>
                  <a:lnTo>
                    <a:pt x="464" y="243"/>
                  </a:lnTo>
                  <a:lnTo>
                    <a:pt x="460" y="247"/>
                  </a:lnTo>
                  <a:lnTo>
                    <a:pt x="454" y="251"/>
                  </a:lnTo>
                  <a:lnTo>
                    <a:pt x="449" y="256"/>
                  </a:lnTo>
                  <a:lnTo>
                    <a:pt x="444" y="262"/>
                  </a:lnTo>
                  <a:lnTo>
                    <a:pt x="438" y="266"/>
                  </a:lnTo>
                  <a:lnTo>
                    <a:pt x="432" y="272"/>
                  </a:lnTo>
                  <a:lnTo>
                    <a:pt x="426" y="276"/>
                  </a:lnTo>
                  <a:lnTo>
                    <a:pt x="420" y="282"/>
                  </a:lnTo>
                  <a:lnTo>
                    <a:pt x="413" y="286"/>
                  </a:lnTo>
                  <a:lnTo>
                    <a:pt x="407" y="292"/>
                  </a:lnTo>
                  <a:lnTo>
                    <a:pt x="400" y="298"/>
                  </a:lnTo>
                  <a:lnTo>
                    <a:pt x="394" y="302"/>
                  </a:lnTo>
                  <a:lnTo>
                    <a:pt x="387" y="308"/>
                  </a:lnTo>
                  <a:lnTo>
                    <a:pt x="381" y="314"/>
                  </a:lnTo>
                  <a:lnTo>
                    <a:pt x="374" y="318"/>
                  </a:lnTo>
                  <a:lnTo>
                    <a:pt x="367" y="324"/>
                  </a:lnTo>
                  <a:lnTo>
                    <a:pt x="359" y="328"/>
                  </a:lnTo>
                  <a:lnTo>
                    <a:pt x="351" y="333"/>
                  </a:lnTo>
                  <a:lnTo>
                    <a:pt x="343" y="339"/>
                  </a:lnTo>
                  <a:lnTo>
                    <a:pt x="336" y="343"/>
                  </a:lnTo>
                  <a:lnTo>
                    <a:pt x="329" y="349"/>
                  </a:lnTo>
                  <a:lnTo>
                    <a:pt x="320" y="353"/>
                  </a:lnTo>
                  <a:lnTo>
                    <a:pt x="314" y="359"/>
                  </a:lnTo>
                  <a:lnTo>
                    <a:pt x="306" y="363"/>
                  </a:lnTo>
                  <a:lnTo>
                    <a:pt x="298" y="368"/>
                  </a:lnTo>
                  <a:lnTo>
                    <a:pt x="290" y="372"/>
                  </a:lnTo>
                  <a:lnTo>
                    <a:pt x="282" y="378"/>
                  </a:lnTo>
                  <a:lnTo>
                    <a:pt x="274" y="381"/>
                  </a:lnTo>
                  <a:lnTo>
                    <a:pt x="266" y="387"/>
                  </a:lnTo>
                  <a:lnTo>
                    <a:pt x="258" y="391"/>
                  </a:lnTo>
                  <a:lnTo>
                    <a:pt x="250" y="395"/>
                  </a:lnTo>
                  <a:lnTo>
                    <a:pt x="243" y="398"/>
                  </a:lnTo>
                  <a:lnTo>
                    <a:pt x="234" y="403"/>
                  </a:lnTo>
                  <a:lnTo>
                    <a:pt x="227" y="406"/>
                  </a:lnTo>
                  <a:lnTo>
                    <a:pt x="218" y="410"/>
                  </a:lnTo>
                  <a:lnTo>
                    <a:pt x="210" y="413"/>
                  </a:lnTo>
                  <a:lnTo>
                    <a:pt x="202" y="416"/>
                  </a:lnTo>
                  <a:lnTo>
                    <a:pt x="195" y="420"/>
                  </a:lnTo>
                  <a:lnTo>
                    <a:pt x="188" y="423"/>
                  </a:lnTo>
                  <a:lnTo>
                    <a:pt x="179" y="426"/>
                  </a:lnTo>
                  <a:lnTo>
                    <a:pt x="172" y="429"/>
                  </a:lnTo>
                  <a:lnTo>
                    <a:pt x="165" y="432"/>
                  </a:lnTo>
                  <a:lnTo>
                    <a:pt x="157" y="435"/>
                  </a:lnTo>
                  <a:lnTo>
                    <a:pt x="150" y="436"/>
                  </a:lnTo>
                  <a:lnTo>
                    <a:pt x="143" y="438"/>
                  </a:lnTo>
                  <a:lnTo>
                    <a:pt x="136" y="439"/>
                  </a:lnTo>
                  <a:lnTo>
                    <a:pt x="128" y="442"/>
                  </a:lnTo>
                  <a:lnTo>
                    <a:pt x="122" y="442"/>
                  </a:lnTo>
                  <a:lnTo>
                    <a:pt x="115" y="443"/>
                  </a:lnTo>
                  <a:lnTo>
                    <a:pt x="108" y="443"/>
                  </a:lnTo>
                  <a:lnTo>
                    <a:pt x="102" y="445"/>
                  </a:lnTo>
                  <a:lnTo>
                    <a:pt x="96" y="445"/>
                  </a:lnTo>
                  <a:lnTo>
                    <a:pt x="91" y="445"/>
                  </a:lnTo>
                  <a:lnTo>
                    <a:pt x="83" y="445"/>
                  </a:lnTo>
                  <a:lnTo>
                    <a:pt x="77" y="445"/>
                  </a:lnTo>
                  <a:lnTo>
                    <a:pt x="72" y="443"/>
                  </a:lnTo>
                  <a:lnTo>
                    <a:pt x="67" y="442"/>
                  </a:lnTo>
                  <a:lnTo>
                    <a:pt x="61" y="440"/>
                  </a:lnTo>
                  <a:lnTo>
                    <a:pt x="57" y="439"/>
                  </a:lnTo>
                  <a:lnTo>
                    <a:pt x="51" y="436"/>
                  </a:lnTo>
                  <a:lnTo>
                    <a:pt x="48" y="435"/>
                  </a:lnTo>
                  <a:lnTo>
                    <a:pt x="43" y="432"/>
                  </a:lnTo>
                  <a:lnTo>
                    <a:pt x="40" y="430"/>
                  </a:lnTo>
                  <a:lnTo>
                    <a:pt x="35" y="426"/>
                  </a:lnTo>
                  <a:lnTo>
                    <a:pt x="32" y="422"/>
                  </a:lnTo>
                  <a:lnTo>
                    <a:pt x="28" y="419"/>
                  </a:lnTo>
                  <a:lnTo>
                    <a:pt x="25" y="416"/>
                  </a:lnTo>
                  <a:lnTo>
                    <a:pt x="22" y="411"/>
                  </a:lnTo>
                  <a:lnTo>
                    <a:pt x="19" y="408"/>
                  </a:lnTo>
                  <a:lnTo>
                    <a:pt x="16" y="404"/>
                  </a:lnTo>
                  <a:lnTo>
                    <a:pt x="15" y="401"/>
                  </a:lnTo>
                  <a:lnTo>
                    <a:pt x="12" y="398"/>
                  </a:lnTo>
                  <a:lnTo>
                    <a:pt x="11" y="394"/>
                  </a:lnTo>
                  <a:lnTo>
                    <a:pt x="8" y="391"/>
                  </a:lnTo>
                  <a:lnTo>
                    <a:pt x="6" y="388"/>
                  </a:lnTo>
                  <a:lnTo>
                    <a:pt x="5" y="385"/>
                  </a:lnTo>
                  <a:lnTo>
                    <a:pt x="3" y="381"/>
                  </a:lnTo>
                  <a:lnTo>
                    <a:pt x="3" y="378"/>
                  </a:lnTo>
                  <a:lnTo>
                    <a:pt x="3" y="375"/>
                  </a:lnTo>
                  <a:lnTo>
                    <a:pt x="2" y="371"/>
                  </a:lnTo>
                  <a:lnTo>
                    <a:pt x="0" y="368"/>
                  </a:lnTo>
                  <a:lnTo>
                    <a:pt x="0" y="363"/>
                  </a:lnTo>
                  <a:lnTo>
                    <a:pt x="0" y="360"/>
                  </a:lnTo>
                  <a:lnTo>
                    <a:pt x="0" y="356"/>
                  </a:lnTo>
                  <a:lnTo>
                    <a:pt x="0" y="352"/>
                  </a:lnTo>
                  <a:lnTo>
                    <a:pt x="0" y="349"/>
                  </a:lnTo>
                  <a:lnTo>
                    <a:pt x="0" y="346"/>
                  </a:lnTo>
                  <a:lnTo>
                    <a:pt x="0" y="342"/>
                  </a:lnTo>
                  <a:lnTo>
                    <a:pt x="2" y="339"/>
                  </a:lnTo>
                  <a:lnTo>
                    <a:pt x="2" y="334"/>
                  </a:lnTo>
                  <a:lnTo>
                    <a:pt x="3" y="331"/>
                  </a:lnTo>
                  <a:lnTo>
                    <a:pt x="5" y="326"/>
                  </a:lnTo>
                  <a:lnTo>
                    <a:pt x="6" y="320"/>
                  </a:lnTo>
                  <a:lnTo>
                    <a:pt x="9" y="312"/>
                  </a:lnTo>
                  <a:lnTo>
                    <a:pt x="12" y="307"/>
                  </a:lnTo>
                  <a:lnTo>
                    <a:pt x="14" y="301"/>
                  </a:lnTo>
                  <a:lnTo>
                    <a:pt x="16" y="295"/>
                  </a:lnTo>
                  <a:lnTo>
                    <a:pt x="19" y="291"/>
                  </a:lnTo>
                  <a:lnTo>
                    <a:pt x="22" y="285"/>
                  </a:lnTo>
                  <a:lnTo>
                    <a:pt x="24" y="280"/>
                  </a:lnTo>
                  <a:lnTo>
                    <a:pt x="27" y="278"/>
                  </a:lnTo>
                  <a:lnTo>
                    <a:pt x="29" y="273"/>
                  </a:lnTo>
                  <a:lnTo>
                    <a:pt x="32" y="270"/>
                  </a:lnTo>
                  <a:lnTo>
                    <a:pt x="34" y="266"/>
                  </a:lnTo>
                  <a:lnTo>
                    <a:pt x="35" y="265"/>
                  </a:lnTo>
                  <a:lnTo>
                    <a:pt x="38" y="262"/>
                  </a:lnTo>
                  <a:lnTo>
                    <a:pt x="40" y="260"/>
                  </a:lnTo>
                  <a:close/>
                </a:path>
              </a:pathLst>
            </a:custGeom>
            <a:solidFill>
              <a:srgbClr val="A2C3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7" name="Freeform 23"/>
            <p:cNvSpPr>
              <a:spLocks/>
            </p:cNvSpPr>
            <p:nvPr/>
          </p:nvSpPr>
          <p:spPr bwMode="auto">
            <a:xfrm>
              <a:off x="8023225" y="1393825"/>
              <a:ext cx="228600" cy="396875"/>
            </a:xfrm>
            <a:custGeom>
              <a:avLst/>
              <a:gdLst>
                <a:gd name="T0" fmla="*/ 2147483646 w 287"/>
                <a:gd name="T1" fmla="*/ 0 h 502"/>
                <a:gd name="T2" fmla="*/ 2147483646 w 287"/>
                <a:gd name="T3" fmla="*/ 2147483646 h 502"/>
                <a:gd name="T4" fmla="*/ 2147483646 w 287"/>
                <a:gd name="T5" fmla="*/ 2147483646 h 502"/>
                <a:gd name="T6" fmla="*/ 2147483646 w 287"/>
                <a:gd name="T7" fmla="*/ 2147483646 h 502"/>
                <a:gd name="T8" fmla="*/ 2147483646 w 287"/>
                <a:gd name="T9" fmla="*/ 2147483646 h 502"/>
                <a:gd name="T10" fmla="*/ 2147483646 w 287"/>
                <a:gd name="T11" fmla="*/ 2147483646 h 502"/>
                <a:gd name="T12" fmla="*/ 2147483646 w 287"/>
                <a:gd name="T13" fmla="*/ 2147483646 h 502"/>
                <a:gd name="T14" fmla="*/ 2147483646 w 287"/>
                <a:gd name="T15" fmla="*/ 2147483646 h 502"/>
                <a:gd name="T16" fmla="*/ 2147483646 w 287"/>
                <a:gd name="T17" fmla="*/ 2147483646 h 502"/>
                <a:gd name="T18" fmla="*/ 2147483646 w 287"/>
                <a:gd name="T19" fmla="*/ 2147483646 h 502"/>
                <a:gd name="T20" fmla="*/ 2147483646 w 287"/>
                <a:gd name="T21" fmla="*/ 2147483646 h 502"/>
                <a:gd name="T22" fmla="*/ 2147483646 w 287"/>
                <a:gd name="T23" fmla="*/ 2147483646 h 502"/>
                <a:gd name="T24" fmla="*/ 2147483646 w 287"/>
                <a:gd name="T25" fmla="*/ 2147483646 h 502"/>
                <a:gd name="T26" fmla="*/ 0 w 287"/>
                <a:gd name="T27" fmla="*/ 2147483646 h 502"/>
                <a:gd name="T28" fmla="*/ 0 w 287"/>
                <a:gd name="T29" fmla="*/ 2147483646 h 502"/>
                <a:gd name="T30" fmla="*/ 2147483646 w 287"/>
                <a:gd name="T31" fmla="*/ 2147483646 h 502"/>
                <a:gd name="T32" fmla="*/ 2147483646 w 287"/>
                <a:gd name="T33" fmla="*/ 2147483646 h 502"/>
                <a:gd name="T34" fmla="*/ 2147483646 w 287"/>
                <a:gd name="T35" fmla="*/ 2147483646 h 502"/>
                <a:gd name="T36" fmla="*/ 2147483646 w 287"/>
                <a:gd name="T37" fmla="*/ 2147483646 h 502"/>
                <a:gd name="T38" fmla="*/ 2147483646 w 287"/>
                <a:gd name="T39" fmla="*/ 2147483646 h 502"/>
                <a:gd name="T40" fmla="*/ 2147483646 w 287"/>
                <a:gd name="T41" fmla="*/ 2147483646 h 502"/>
                <a:gd name="T42" fmla="*/ 2147483646 w 287"/>
                <a:gd name="T43" fmla="*/ 2147483646 h 502"/>
                <a:gd name="T44" fmla="*/ 2147483646 w 287"/>
                <a:gd name="T45" fmla="*/ 2147483646 h 502"/>
                <a:gd name="T46" fmla="*/ 2147483646 w 287"/>
                <a:gd name="T47" fmla="*/ 2147483646 h 502"/>
                <a:gd name="T48" fmla="*/ 2147483646 w 287"/>
                <a:gd name="T49" fmla="*/ 2147483646 h 502"/>
                <a:gd name="T50" fmla="*/ 2147483646 w 287"/>
                <a:gd name="T51" fmla="*/ 2147483646 h 502"/>
                <a:gd name="T52" fmla="*/ 2147483646 w 287"/>
                <a:gd name="T53" fmla="*/ 2147483646 h 502"/>
                <a:gd name="T54" fmla="*/ 2147483646 w 287"/>
                <a:gd name="T55" fmla="*/ 2147483646 h 502"/>
                <a:gd name="T56" fmla="*/ 2147483646 w 287"/>
                <a:gd name="T57" fmla="*/ 2147483646 h 502"/>
                <a:gd name="T58" fmla="*/ 2147483646 w 287"/>
                <a:gd name="T59" fmla="*/ 2147483646 h 502"/>
                <a:gd name="T60" fmla="*/ 2147483646 w 287"/>
                <a:gd name="T61" fmla="*/ 2147483646 h 502"/>
                <a:gd name="T62" fmla="*/ 2147483646 w 287"/>
                <a:gd name="T63" fmla="*/ 2147483646 h 502"/>
                <a:gd name="T64" fmla="*/ 2147483646 w 287"/>
                <a:gd name="T65" fmla="*/ 2147483646 h 502"/>
                <a:gd name="T66" fmla="*/ 2147483646 w 287"/>
                <a:gd name="T67" fmla="*/ 2147483646 h 502"/>
                <a:gd name="T68" fmla="*/ 2147483646 w 287"/>
                <a:gd name="T69" fmla="*/ 2147483646 h 502"/>
                <a:gd name="T70" fmla="*/ 2147483646 w 287"/>
                <a:gd name="T71" fmla="*/ 2147483646 h 502"/>
                <a:gd name="T72" fmla="*/ 2147483646 w 287"/>
                <a:gd name="T73" fmla="*/ 2147483646 h 502"/>
                <a:gd name="T74" fmla="*/ 2147483646 w 287"/>
                <a:gd name="T75" fmla="*/ 2147483646 h 502"/>
                <a:gd name="T76" fmla="*/ 2147483646 w 287"/>
                <a:gd name="T77" fmla="*/ 2147483646 h 502"/>
                <a:gd name="T78" fmla="*/ 2147483646 w 287"/>
                <a:gd name="T79" fmla="*/ 2147483646 h 502"/>
                <a:gd name="T80" fmla="*/ 2147483646 w 287"/>
                <a:gd name="T81" fmla="*/ 2147483646 h 502"/>
                <a:gd name="T82" fmla="*/ 2147483646 w 287"/>
                <a:gd name="T83" fmla="*/ 2147483646 h 502"/>
                <a:gd name="T84" fmla="*/ 2147483646 w 287"/>
                <a:gd name="T85" fmla="*/ 2147483646 h 502"/>
                <a:gd name="T86" fmla="*/ 2147483646 w 287"/>
                <a:gd name="T87" fmla="*/ 2147483646 h 502"/>
                <a:gd name="T88" fmla="*/ 2147483646 w 287"/>
                <a:gd name="T89" fmla="*/ 2147483646 h 502"/>
                <a:gd name="T90" fmla="*/ 2147483646 w 287"/>
                <a:gd name="T91" fmla="*/ 2147483646 h 502"/>
                <a:gd name="T92" fmla="*/ 2147483646 w 287"/>
                <a:gd name="T93" fmla="*/ 2147483646 h 502"/>
                <a:gd name="T94" fmla="*/ 2147483646 w 287"/>
                <a:gd name="T95" fmla="*/ 2147483646 h 502"/>
                <a:gd name="T96" fmla="*/ 2147483646 w 287"/>
                <a:gd name="T97" fmla="*/ 2147483646 h 502"/>
                <a:gd name="T98" fmla="*/ 2147483646 w 287"/>
                <a:gd name="T99" fmla="*/ 2147483646 h 502"/>
                <a:gd name="T100" fmla="*/ 2147483646 w 287"/>
                <a:gd name="T101" fmla="*/ 2147483646 h 502"/>
                <a:gd name="T102" fmla="*/ 2147483646 w 287"/>
                <a:gd name="T103" fmla="*/ 2147483646 h 502"/>
                <a:gd name="T104" fmla="*/ 2147483646 w 287"/>
                <a:gd name="T105" fmla="*/ 2147483646 h 502"/>
                <a:gd name="T106" fmla="*/ 2147483646 w 287"/>
                <a:gd name="T107" fmla="*/ 2147483646 h 502"/>
                <a:gd name="T108" fmla="*/ 2147483646 w 287"/>
                <a:gd name="T109" fmla="*/ 2147483646 h 502"/>
                <a:gd name="T110" fmla="*/ 2147483646 w 287"/>
                <a:gd name="T111" fmla="*/ 2147483646 h 502"/>
                <a:gd name="T112" fmla="*/ 2147483646 w 287"/>
                <a:gd name="T113" fmla="*/ 2147483646 h 502"/>
                <a:gd name="T114" fmla="*/ 2147483646 w 287"/>
                <a:gd name="T115" fmla="*/ 2147483646 h 502"/>
                <a:gd name="T116" fmla="*/ 2147483646 w 287"/>
                <a:gd name="T117" fmla="*/ 2147483646 h 502"/>
                <a:gd name="T118" fmla="*/ 2147483646 w 287"/>
                <a:gd name="T119" fmla="*/ 2147483646 h 502"/>
                <a:gd name="T120" fmla="*/ 2147483646 w 287"/>
                <a:gd name="T121" fmla="*/ 2147483646 h 502"/>
                <a:gd name="T122" fmla="*/ 2147483646 w 287"/>
                <a:gd name="T123" fmla="*/ 2147483646 h 50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87"/>
                <a:gd name="T187" fmla="*/ 0 h 502"/>
                <a:gd name="T188" fmla="*/ 287 w 287"/>
                <a:gd name="T189" fmla="*/ 502 h 50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87" h="502">
                  <a:moveTo>
                    <a:pt x="181" y="2"/>
                  </a:moveTo>
                  <a:lnTo>
                    <a:pt x="178" y="0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67" y="2"/>
                  </a:lnTo>
                  <a:lnTo>
                    <a:pt x="162" y="2"/>
                  </a:lnTo>
                  <a:lnTo>
                    <a:pt x="158" y="2"/>
                  </a:lnTo>
                  <a:lnTo>
                    <a:pt x="152" y="2"/>
                  </a:lnTo>
                  <a:lnTo>
                    <a:pt x="146" y="5"/>
                  </a:lnTo>
                  <a:lnTo>
                    <a:pt x="141" y="5"/>
                  </a:lnTo>
                  <a:lnTo>
                    <a:pt x="135" y="6"/>
                  </a:lnTo>
                  <a:lnTo>
                    <a:pt x="129" y="9"/>
                  </a:lnTo>
                  <a:lnTo>
                    <a:pt x="123" y="10"/>
                  </a:lnTo>
                  <a:lnTo>
                    <a:pt x="119" y="10"/>
                  </a:lnTo>
                  <a:lnTo>
                    <a:pt x="116" y="12"/>
                  </a:lnTo>
                  <a:lnTo>
                    <a:pt x="113" y="13"/>
                  </a:lnTo>
                  <a:lnTo>
                    <a:pt x="110" y="15"/>
                  </a:lnTo>
                  <a:lnTo>
                    <a:pt x="103" y="18"/>
                  </a:lnTo>
                  <a:lnTo>
                    <a:pt x="97" y="22"/>
                  </a:lnTo>
                  <a:lnTo>
                    <a:pt x="94" y="23"/>
                  </a:lnTo>
                  <a:lnTo>
                    <a:pt x="90" y="25"/>
                  </a:lnTo>
                  <a:lnTo>
                    <a:pt x="87" y="28"/>
                  </a:lnTo>
                  <a:lnTo>
                    <a:pt x="82" y="29"/>
                  </a:lnTo>
                  <a:lnTo>
                    <a:pt x="80" y="31"/>
                  </a:lnTo>
                  <a:lnTo>
                    <a:pt x="77" y="34"/>
                  </a:lnTo>
                  <a:lnTo>
                    <a:pt x="72" y="37"/>
                  </a:lnTo>
                  <a:lnTo>
                    <a:pt x="69" y="39"/>
                  </a:lnTo>
                  <a:lnTo>
                    <a:pt x="66" y="42"/>
                  </a:lnTo>
                  <a:lnTo>
                    <a:pt x="64" y="45"/>
                  </a:lnTo>
                  <a:lnTo>
                    <a:pt x="61" y="48"/>
                  </a:lnTo>
                  <a:lnTo>
                    <a:pt x="58" y="53"/>
                  </a:lnTo>
                  <a:lnTo>
                    <a:pt x="53" y="55"/>
                  </a:lnTo>
                  <a:lnTo>
                    <a:pt x="50" y="58"/>
                  </a:lnTo>
                  <a:lnTo>
                    <a:pt x="48" y="63"/>
                  </a:lnTo>
                  <a:lnTo>
                    <a:pt x="46" y="67"/>
                  </a:lnTo>
                  <a:lnTo>
                    <a:pt x="42" y="70"/>
                  </a:lnTo>
                  <a:lnTo>
                    <a:pt x="39" y="73"/>
                  </a:lnTo>
                  <a:lnTo>
                    <a:pt x="36" y="77"/>
                  </a:lnTo>
                  <a:lnTo>
                    <a:pt x="35" y="82"/>
                  </a:lnTo>
                  <a:lnTo>
                    <a:pt x="32" y="86"/>
                  </a:lnTo>
                  <a:lnTo>
                    <a:pt x="29" y="92"/>
                  </a:lnTo>
                  <a:lnTo>
                    <a:pt x="26" y="96"/>
                  </a:lnTo>
                  <a:lnTo>
                    <a:pt x="24" y="102"/>
                  </a:lnTo>
                  <a:lnTo>
                    <a:pt x="21" y="106"/>
                  </a:lnTo>
                  <a:lnTo>
                    <a:pt x="19" y="111"/>
                  </a:lnTo>
                  <a:lnTo>
                    <a:pt x="17" y="116"/>
                  </a:lnTo>
                  <a:lnTo>
                    <a:pt x="16" y="124"/>
                  </a:lnTo>
                  <a:lnTo>
                    <a:pt x="11" y="130"/>
                  </a:lnTo>
                  <a:lnTo>
                    <a:pt x="11" y="135"/>
                  </a:lnTo>
                  <a:lnTo>
                    <a:pt x="8" y="141"/>
                  </a:lnTo>
                  <a:lnTo>
                    <a:pt x="8" y="148"/>
                  </a:lnTo>
                  <a:lnTo>
                    <a:pt x="5" y="154"/>
                  </a:lnTo>
                  <a:lnTo>
                    <a:pt x="4" y="162"/>
                  </a:lnTo>
                  <a:lnTo>
                    <a:pt x="3" y="167"/>
                  </a:lnTo>
                  <a:lnTo>
                    <a:pt x="3" y="175"/>
                  </a:lnTo>
                  <a:lnTo>
                    <a:pt x="0" y="182"/>
                  </a:lnTo>
                  <a:lnTo>
                    <a:pt x="0" y="188"/>
                  </a:lnTo>
                  <a:lnTo>
                    <a:pt x="0" y="195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0" y="217"/>
                  </a:lnTo>
                  <a:lnTo>
                    <a:pt x="0" y="224"/>
                  </a:lnTo>
                  <a:lnTo>
                    <a:pt x="1" y="231"/>
                  </a:lnTo>
                  <a:lnTo>
                    <a:pt x="1" y="239"/>
                  </a:lnTo>
                  <a:lnTo>
                    <a:pt x="3" y="246"/>
                  </a:lnTo>
                  <a:lnTo>
                    <a:pt x="3" y="252"/>
                  </a:lnTo>
                  <a:lnTo>
                    <a:pt x="5" y="260"/>
                  </a:lnTo>
                  <a:lnTo>
                    <a:pt x="5" y="266"/>
                  </a:lnTo>
                  <a:lnTo>
                    <a:pt x="8" y="273"/>
                  </a:lnTo>
                  <a:lnTo>
                    <a:pt x="8" y="281"/>
                  </a:lnTo>
                  <a:lnTo>
                    <a:pt x="11" y="288"/>
                  </a:lnTo>
                  <a:lnTo>
                    <a:pt x="13" y="295"/>
                  </a:lnTo>
                  <a:lnTo>
                    <a:pt x="16" y="303"/>
                  </a:lnTo>
                  <a:lnTo>
                    <a:pt x="17" y="310"/>
                  </a:lnTo>
                  <a:lnTo>
                    <a:pt x="20" y="316"/>
                  </a:lnTo>
                  <a:lnTo>
                    <a:pt x="23" y="323"/>
                  </a:lnTo>
                  <a:lnTo>
                    <a:pt x="26" y="330"/>
                  </a:lnTo>
                  <a:lnTo>
                    <a:pt x="27" y="337"/>
                  </a:lnTo>
                  <a:lnTo>
                    <a:pt x="32" y="345"/>
                  </a:lnTo>
                  <a:lnTo>
                    <a:pt x="33" y="351"/>
                  </a:lnTo>
                  <a:lnTo>
                    <a:pt x="36" y="358"/>
                  </a:lnTo>
                  <a:lnTo>
                    <a:pt x="40" y="364"/>
                  </a:lnTo>
                  <a:lnTo>
                    <a:pt x="43" y="371"/>
                  </a:lnTo>
                  <a:lnTo>
                    <a:pt x="46" y="377"/>
                  </a:lnTo>
                  <a:lnTo>
                    <a:pt x="49" y="383"/>
                  </a:lnTo>
                  <a:lnTo>
                    <a:pt x="52" y="388"/>
                  </a:lnTo>
                  <a:lnTo>
                    <a:pt x="56" y="396"/>
                  </a:lnTo>
                  <a:lnTo>
                    <a:pt x="59" y="401"/>
                  </a:lnTo>
                  <a:lnTo>
                    <a:pt x="64" y="407"/>
                  </a:lnTo>
                  <a:lnTo>
                    <a:pt x="66" y="413"/>
                  </a:lnTo>
                  <a:lnTo>
                    <a:pt x="71" y="419"/>
                  </a:lnTo>
                  <a:lnTo>
                    <a:pt x="74" y="423"/>
                  </a:lnTo>
                  <a:lnTo>
                    <a:pt x="78" y="429"/>
                  </a:lnTo>
                  <a:lnTo>
                    <a:pt x="82" y="433"/>
                  </a:lnTo>
                  <a:lnTo>
                    <a:pt x="87" y="439"/>
                  </a:lnTo>
                  <a:lnTo>
                    <a:pt x="90" y="444"/>
                  </a:lnTo>
                  <a:lnTo>
                    <a:pt x="94" y="448"/>
                  </a:lnTo>
                  <a:lnTo>
                    <a:pt x="98" y="454"/>
                  </a:lnTo>
                  <a:lnTo>
                    <a:pt x="103" y="458"/>
                  </a:lnTo>
                  <a:lnTo>
                    <a:pt x="106" y="461"/>
                  </a:lnTo>
                  <a:lnTo>
                    <a:pt x="110" y="465"/>
                  </a:lnTo>
                  <a:lnTo>
                    <a:pt x="114" y="470"/>
                  </a:lnTo>
                  <a:lnTo>
                    <a:pt x="119" y="474"/>
                  </a:lnTo>
                  <a:lnTo>
                    <a:pt x="122" y="477"/>
                  </a:lnTo>
                  <a:lnTo>
                    <a:pt x="127" y="480"/>
                  </a:lnTo>
                  <a:lnTo>
                    <a:pt x="130" y="483"/>
                  </a:lnTo>
                  <a:lnTo>
                    <a:pt x="135" y="486"/>
                  </a:lnTo>
                  <a:lnTo>
                    <a:pt x="139" y="489"/>
                  </a:lnTo>
                  <a:lnTo>
                    <a:pt x="143" y="490"/>
                  </a:lnTo>
                  <a:lnTo>
                    <a:pt x="146" y="493"/>
                  </a:lnTo>
                  <a:lnTo>
                    <a:pt x="151" y="494"/>
                  </a:lnTo>
                  <a:lnTo>
                    <a:pt x="155" y="496"/>
                  </a:lnTo>
                  <a:lnTo>
                    <a:pt x="159" y="497"/>
                  </a:lnTo>
                  <a:lnTo>
                    <a:pt x="164" y="499"/>
                  </a:lnTo>
                  <a:lnTo>
                    <a:pt x="168" y="499"/>
                  </a:lnTo>
                  <a:lnTo>
                    <a:pt x="171" y="499"/>
                  </a:lnTo>
                  <a:lnTo>
                    <a:pt x="174" y="500"/>
                  </a:lnTo>
                  <a:lnTo>
                    <a:pt x="178" y="500"/>
                  </a:lnTo>
                  <a:lnTo>
                    <a:pt x="181" y="500"/>
                  </a:lnTo>
                  <a:lnTo>
                    <a:pt x="186" y="500"/>
                  </a:lnTo>
                  <a:lnTo>
                    <a:pt x="189" y="500"/>
                  </a:lnTo>
                  <a:lnTo>
                    <a:pt x="191" y="500"/>
                  </a:lnTo>
                  <a:lnTo>
                    <a:pt x="196" y="502"/>
                  </a:lnTo>
                  <a:lnTo>
                    <a:pt x="202" y="500"/>
                  </a:lnTo>
                  <a:lnTo>
                    <a:pt x="207" y="499"/>
                  </a:lnTo>
                  <a:lnTo>
                    <a:pt x="210" y="499"/>
                  </a:lnTo>
                  <a:lnTo>
                    <a:pt x="215" y="499"/>
                  </a:lnTo>
                  <a:lnTo>
                    <a:pt x="218" y="497"/>
                  </a:lnTo>
                  <a:lnTo>
                    <a:pt x="220" y="497"/>
                  </a:lnTo>
                  <a:lnTo>
                    <a:pt x="226" y="496"/>
                  </a:lnTo>
                  <a:lnTo>
                    <a:pt x="232" y="493"/>
                  </a:lnTo>
                  <a:lnTo>
                    <a:pt x="238" y="492"/>
                  </a:lnTo>
                  <a:lnTo>
                    <a:pt x="242" y="489"/>
                  </a:lnTo>
                  <a:lnTo>
                    <a:pt x="247" y="486"/>
                  </a:lnTo>
                  <a:lnTo>
                    <a:pt x="252" y="483"/>
                  </a:lnTo>
                  <a:lnTo>
                    <a:pt x="255" y="480"/>
                  </a:lnTo>
                  <a:lnTo>
                    <a:pt x="261" y="477"/>
                  </a:lnTo>
                  <a:lnTo>
                    <a:pt x="264" y="473"/>
                  </a:lnTo>
                  <a:lnTo>
                    <a:pt x="267" y="468"/>
                  </a:lnTo>
                  <a:lnTo>
                    <a:pt x="270" y="464"/>
                  </a:lnTo>
                  <a:lnTo>
                    <a:pt x="274" y="460"/>
                  </a:lnTo>
                  <a:lnTo>
                    <a:pt x="276" y="455"/>
                  </a:lnTo>
                  <a:lnTo>
                    <a:pt x="279" y="451"/>
                  </a:lnTo>
                  <a:lnTo>
                    <a:pt x="280" y="445"/>
                  </a:lnTo>
                  <a:lnTo>
                    <a:pt x="283" y="441"/>
                  </a:lnTo>
                  <a:lnTo>
                    <a:pt x="284" y="435"/>
                  </a:lnTo>
                  <a:lnTo>
                    <a:pt x="284" y="431"/>
                  </a:lnTo>
                  <a:lnTo>
                    <a:pt x="286" y="425"/>
                  </a:lnTo>
                  <a:lnTo>
                    <a:pt x="287" y="419"/>
                  </a:lnTo>
                  <a:lnTo>
                    <a:pt x="287" y="413"/>
                  </a:lnTo>
                  <a:lnTo>
                    <a:pt x="287" y="409"/>
                  </a:lnTo>
                  <a:lnTo>
                    <a:pt x="286" y="403"/>
                  </a:lnTo>
                  <a:lnTo>
                    <a:pt x="286" y="396"/>
                  </a:lnTo>
                  <a:lnTo>
                    <a:pt x="284" y="390"/>
                  </a:lnTo>
                  <a:lnTo>
                    <a:pt x="283" y="384"/>
                  </a:lnTo>
                  <a:lnTo>
                    <a:pt x="280" y="380"/>
                  </a:lnTo>
                  <a:lnTo>
                    <a:pt x="279" y="374"/>
                  </a:lnTo>
                  <a:lnTo>
                    <a:pt x="276" y="368"/>
                  </a:lnTo>
                  <a:lnTo>
                    <a:pt x="273" y="364"/>
                  </a:lnTo>
                  <a:lnTo>
                    <a:pt x="270" y="358"/>
                  </a:lnTo>
                  <a:lnTo>
                    <a:pt x="267" y="353"/>
                  </a:lnTo>
                  <a:lnTo>
                    <a:pt x="263" y="348"/>
                  </a:lnTo>
                  <a:lnTo>
                    <a:pt x="258" y="343"/>
                  </a:lnTo>
                  <a:lnTo>
                    <a:pt x="255" y="337"/>
                  </a:lnTo>
                  <a:lnTo>
                    <a:pt x="251" y="333"/>
                  </a:lnTo>
                  <a:lnTo>
                    <a:pt x="247" y="327"/>
                  </a:lnTo>
                  <a:lnTo>
                    <a:pt x="242" y="323"/>
                  </a:lnTo>
                  <a:lnTo>
                    <a:pt x="238" y="317"/>
                  </a:lnTo>
                  <a:lnTo>
                    <a:pt x="235" y="313"/>
                  </a:lnTo>
                  <a:lnTo>
                    <a:pt x="231" y="307"/>
                  </a:lnTo>
                  <a:lnTo>
                    <a:pt x="226" y="303"/>
                  </a:lnTo>
                  <a:lnTo>
                    <a:pt x="220" y="297"/>
                  </a:lnTo>
                  <a:lnTo>
                    <a:pt x="218" y="291"/>
                  </a:lnTo>
                  <a:lnTo>
                    <a:pt x="213" y="285"/>
                  </a:lnTo>
                  <a:lnTo>
                    <a:pt x="210" y="281"/>
                  </a:lnTo>
                  <a:lnTo>
                    <a:pt x="206" y="275"/>
                  </a:lnTo>
                  <a:lnTo>
                    <a:pt x="205" y="269"/>
                  </a:lnTo>
                  <a:lnTo>
                    <a:pt x="202" y="265"/>
                  </a:lnTo>
                  <a:lnTo>
                    <a:pt x="200" y="262"/>
                  </a:lnTo>
                  <a:lnTo>
                    <a:pt x="199" y="259"/>
                  </a:lnTo>
                  <a:lnTo>
                    <a:pt x="197" y="255"/>
                  </a:lnTo>
                  <a:lnTo>
                    <a:pt x="196" y="249"/>
                  </a:lnTo>
                  <a:lnTo>
                    <a:pt x="194" y="243"/>
                  </a:lnTo>
                  <a:lnTo>
                    <a:pt x="193" y="239"/>
                  </a:lnTo>
                  <a:lnTo>
                    <a:pt x="193" y="236"/>
                  </a:lnTo>
                  <a:lnTo>
                    <a:pt x="191" y="233"/>
                  </a:lnTo>
                  <a:lnTo>
                    <a:pt x="191" y="228"/>
                  </a:lnTo>
                  <a:lnTo>
                    <a:pt x="191" y="226"/>
                  </a:lnTo>
                  <a:lnTo>
                    <a:pt x="191" y="221"/>
                  </a:lnTo>
                  <a:lnTo>
                    <a:pt x="191" y="218"/>
                  </a:lnTo>
                  <a:lnTo>
                    <a:pt x="191" y="214"/>
                  </a:lnTo>
                  <a:lnTo>
                    <a:pt x="191" y="211"/>
                  </a:lnTo>
                  <a:lnTo>
                    <a:pt x="191" y="207"/>
                  </a:lnTo>
                  <a:lnTo>
                    <a:pt x="191" y="204"/>
                  </a:lnTo>
                  <a:lnTo>
                    <a:pt x="191" y="199"/>
                  </a:lnTo>
                  <a:lnTo>
                    <a:pt x="191" y="194"/>
                  </a:lnTo>
                  <a:lnTo>
                    <a:pt x="193" y="188"/>
                  </a:lnTo>
                  <a:lnTo>
                    <a:pt x="194" y="182"/>
                  </a:lnTo>
                  <a:lnTo>
                    <a:pt x="196" y="179"/>
                  </a:lnTo>
                  <a:lnTo>
                    <a:pt x="197" y="175"/>
                  </a:lnTo>
                  <a:lnTo>
                    <a:pt x="199" y="172"/>
                  </a:lnTo>
                  <a:lnTo>
                    <a:pt x="202" y="169"/>
                  </a:lnTo>
                  <a:lnTo>
                    <a:pt x="203" y="166"/>
                  </a:lnTo>
                  <a:lnTo>
                    <a:pt x="205" y="163"/>
                  </a:lnTo>
                  <a:lnTo>
                    <a:pt x="207" y="162"/>
                  </a:lnTo>
                  <a:lnTo>
                    <a:pt x="213" y="157"/>
                  </a:lnTo>
                  <a:lnTo>
                    <a:pt x="218" y="154"/>
                  </a:lnTo>
                  <a:lnTo>
                    <a:pt x="223" y="151"/>
                  </a:lnTo>
                  <a:lnTo>
                    <a:pt x="229" y="150"/>
                  </a:lnTo>
                  <a:lnTo>
                    <a:pt x="234" y="146"/>
                  </a:lnTo>
                  <a:lnTo>
                    <a:pt x="239" y="143"/>
                  </a:lnTo>
                  <a:lnTo>
                    <a:pt x="244" y="137"/>
                  </a:lnTo>
                  <a:lnTo>
                    <a:pt x="248" y="132"/>
                  </a:lnTo>
                  <a:lnTo>
                    <a:pt x="250" y="128"/>
                  </a:lnTo>
                  <a:lnTo>
                    <a:pt x="252" y="124"/>
                  </a:lnTo>
                  <a:lnTo>
                    <a:pt x="254" y="119"/>
                  </a:lnTo>
                  <a:lnTo>
                    <a:pt x="255" y="115"/>
                  </a:lnTo>
                  <a:lnTo>
                    <a:pt x="257" y="109"/>
                  </a:lnTo>
                  <a:lnTo>
                    <a:pt x="258" y="105"/>
                  </a:lnTo>
                  <a:lnTo>
                    <a:pt x="258" y="99"/>
                  </a:lnTo>
                  <a:lnTo>
                    <a:pt x="258" y="93"/>
                  </a:lnTo>
                  <a:lnTo>
                    <a:pt x="257" y="89"/>
                  </a:lnTo>
                  <a:lnTo>
                    <a:pt x="255" y="83"/>
                  </a:lnTo>
                  <a:lnTo>
                    <a:pt x="255" y="77"/>
                  </a:lnTo>
                  <a:lnTo>
                    <a:pt x="254" y="73"/>
                  </a:lnTo>
                  <a:lnTo>
                    <a:pt x="252" y="67"/>
                  </a:lnTo>
                  <a:lnTo>
                    <a:pt x="251" y="63"/>
                  </a:lnTo>
                  <a:lnTo>
                    <a:pt x="248" y="58"/>
                  </a:lnTo>
                  <a:lnTo>
                    <a:pt x="247" y="54"/>
                  </a:lnTo>
                  <a:lnTo>
                    <a:pt x="244" y="48"/>
                  </a:lnTo>
                  <a:lnTo>
                    <a:pt x="241" y="44"/>
                  </a:lnTo>
                  <a:lnTo>
                    <a:pt x="238" y="39"/>
                  </a:lnTo>
                  <a:lnTo>
                    <a:pt x="235" y="37"/>
                  </a:lnTo>
                  <a:lnTo>
                    <a:pt x="232" y="32"/>
                  </a:lnTo>
                  <a:lnTo>
                    <a:pt x="228" y="28"/>
                  </a:lnTo>
                  <a:lnTo>
                    <a:pt x="225" y="25"/>
                  </a:lnTo>
                  <a:lnTo>
                    <a:pt x="220" y="22"/>
                  </a:lnTo>
                  <a:lnTo>
                    <a:pt x="216" y="18"/>
                  </a:lnTo>
                  <a:lnTo>
                    <a:pt x="213" y="15"/>
                  </a:lnTo>
                  <a:lnTo>
                    <a:pt x="210" y="12"/>
                  </a:lnTo>
                  <a:lnTo>
                    <a:pt x="207" y="10"/>
                  </a:lnTo>
                  <a:lnTo>
                    <a:pt x="203" y="9"/>
                  </a:lnTo>
                  <a:lnTo>
                    <a:pt x="200" y="6"/>
                  </a:lnTo>
                  <a:lnTo>
                    <a:pt x="196" y="5"/>
                  </a:lnTo>
                  <a:lnTo>
                    <a:pt x="193" y="3"/>
                  </a:lnTo>
                  <a:lnTo>
                    <a:pt x="190" y="2"/>
                  </a:lnTo>
                  <a:lnTo>
                    <a:pt x="187" y="2"/>
                  </a:lnTo>
                  <a:lnTo>
                    <a:pt x="184" y="2"/>
                  </a:lnTo>
                  <a:lnTo>
                    <a:pt x="181" y="2"/>
                  </a:lnTo>
                  <a:close/>
                </a:path>
              </a:pathLst>
            </a:custGeom>
            <a:solidFill>
              <a:srgbClr val="A2C3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8" name="Freeform 24"/>
            <p:cNvSpPr>
              <a:spLocks/>
            </p:cNvSpPr>
            <p:nvPr/>
          </p:nvSpPr>
          <p:spPr bwMode="auto">
            <a:xfrm>
              <a:off x="8375650" y="1355725"/>
              <a:ext cx="250825" cy="236538"/>
            </a:xfrm>
            <a:custGeom>
              <a:avLst/>
              <a:gdLst>
                <a:gd name="T0" fmla="*/ 2147483646 w 316"/>
                <a:gd name="T1" fmla="*/ 0 h 296"/>
                <a:gd name="T2" fmla="*/ 2147483646 w 316"/>
                <a:gd name="T3" fmla="*/ 2147483646 h 296"/>
                <a:gd name="T4" fmla="*/ 2147483646 w 316"/>
                <a:gd name="T5" fmla="*/ 2147483646 h 296"/>
                <a:gd name="T6" fmla="*/ 2147483646 w 316"/>
                <a:gd name="T7" fmla="*/ 2147483646 h 296"/>
                <a:gd name="T8" fmla="*/ 2147483646 w 316"/>
                <a:gd name="T9" fmla="*/ 2147483646 h 296"/>
                <a:gd name="T10" fmla="*/ 2147483646 w 316"/>
                <a:gd name="T11" fmla="*/ 2147483646 h 296"/>
                <a:gd name="T12" fmla="*/ 2147483646 w 316"/>
                <a:gd name="T13" fmla="*/ 2147483646 h 296"/>
                <a:gd name="T14" fmla="*/ 2147483646 w 316"/>
                <a:gd name="T15" fmla="*/ 2147483646 h 296"/>
                <a:gd name="T16" fmla="*/ 2147483646 w 316"/>
                <a:gd name="T17" fmla="*/ 2147483646 h 296"/>
                <a:gd name="T18" fmla="*/ 2147483646 w 316"/>
                <a:gd name="T19" fmla="*/ 2147483646 h 296"/>
                <a:gd name="T20" fmla="*/ 2147483646 w 316"/>
                <a:gd name="T21" fmla="*/ 2147483646 h 296"/>
                <a:gd name="T22" fmla="*/ 2147483646 w 316"/>
                <a:gd name="T23" fmla="*/ 2147483646 h 296"/>
                <a:gd name="T24" fmla="*/ 2147483646 w 316"/>
                <a:gd name="T25" fmla="*/ 2147483646 h 296"/>
                <a:gd name="T26" fmla="*/ 2147483646 w 316"/>
                <a:gd name="T27" fmla="*/ 2147483646 h 296"/>
                <a:gd name="T28" fmla="*/ 2147483646 w 316"/>
                <a:gd name="T29" fmla="*/ 2147483646 h 296"/>
                <a:gd name="T30" fmla="*/ 2147483646 w 316"/>
                <a:gd name="T31" fmla="*/ 2147483646 h 296"/>
                <a:gd name="T32" fmla="*/ 2147483646 w 316"/>
                <a:gd name="T33" fmla="*/ 2147483646 h 296"/>
                <a:gd name="T34" fmla="*/ 2147483646 w 316"/>
                <a:gd name="T35" fmla="*/ 2147483646 h 296"/>
                <a:gd name="T36" fmla="*/ 2147483646 w 316"/>
                <a:gd name="T37" fmla="*/ 2147483646 h 296"/>
                <a:gd name="T38" fmla="*/ 2147483646 w 316"/>
                <a:gd name="T39" fmla="*/ 2147483646 h 296"/>
                <a:gd name="T40" fmla="*/ 2147483646 w 316"/>
                <a:gd name="T41" fmla="*/ 2147483646 h 296"/>
                <a:gd name="T42" fmla="*/ 2147483646 w 316"/>
                <a:gd name="T43" fmla="*/ 2147483646 h 296"/>
                <a:gd name="T44" fmla="*/ 2147483646 w 316"/>
                <a:gd name="T45" fmla="*/ 2147483646 h 296"/>
                <a:gd name="T46" fmla="*/ 2147483646 w 316"/>
                <a:gd name="T47" fmla="*/ 2147483646 h 296"/>
                <a:gd name="T48" fmla="*/ 2147483646 w 316"/>
                <a:gd name="T49" fmla="*/ 2147483646 h 296"/>
                <a:gd name="T50" fmla="*/ 2147483646 w 316"/>
                <a:gd name="T51" fmla="*/ 2147483646 h 296"/>
                <a:gd name="T52" fmla="*/ 2147483646 w 316"/>
                <a:gd name="T53" fmla="*/ 2147483646 h 296"/>
                <a:gd name="T54" fmla="*/ 2147483646 w 316"/>
                <a:gd name="T55" fmla="*/ 2147483646 h 296"/>
                <a:gd name="T56" fmla="*/ 2147483646 w 316"/>
                <a:gd name="T57" fmla="*/ 2147483646 h 296"/>
                <a:gd name="T58" fmla="*/ 2147483646 w 316"/>
                <a:gd name="T59" fmla="*/ 2147483646 h 296"/>
                <a:gd name="T60" fmla="*/ 2147483646 w 316"/>
                <a:gd name="T61" fmla="*/ 2147483646 h 296"/>
                <a:gd name="T62" fmla="*/ 2147483646 w 316"/>
                <a:gd name="T63" fmla="*/ 2147483646 h 296"/>
                <a:gd name="T64" fmla="*/ 2147483646 w 316"/>
                <a:gd name="T65" fmla="*/ 2147483646 h 296"/>
                <a:gd name="T66" fmla="*/ 2147483646 w 316"/>
                <a:gd name="T67" fmla="*/ 2147483646 h 296"/>
                <a:gd name="T68" fmla="*/ 2147483646 w 316"/>
                <a:gd name="T69" fmla="*/ 2147483646 h 296"/>
                <a:gd name="T70" fmla="*/ 2147483646 w 316"/>
                <a:gd name="T71" fmla="*/ 2147483646 h 296"/>
                <a:gd name="T72" fmla="*/ 2147483646 w 316"/>
                <a:gd name="T73" fmla="*/ 2147483646 h 296"/>
                <a:gd name="T74" fmla="*/ 2147483646 w 316"/>
                <a:gd name="T75" fmla="*/ 2147483646 h 296"/>
                <a:gd name="T76" fmla="*/ 0 w 316"/>
                <a:gd name="T77" fmla="*/ 2147483646 h 296"/>
                <a:gd name="T78" fmla="*/ 2147483646 w 316"/>
                <a:gd name="T79" fmla="*/ 2147483646 h 296"/>
                <a:gd name="T80" fmla="*/ 2147483646 w 316"/>
                <a:gd name="T81" fmla="*/ 2147483646 h 296"/>
                <a:gd name="T82" fmla="*/ 2147483646 w 316"/>
                <a:gd name="T83" fmla="*/ 2147483646 h 296"/>
                <a:gd name="T84" fmla="*/ 2147483646 w 316"/>
                <a:gd name="T85" fmla="*/ 2147483646 h 296"/>
                <a:gd name="T86" fmla="*/ 2147483646 w 316"/>
                <a:gd name="T87" fmla="*/ 2147483646 h 296"/>
                <a:gd name="T88" fmla="*/ 2147483646 w 316"/>
                <a:gd name="T89" fmla="*/ 2147483646 h 296"/>
                <a:gd name="T90" fmla="*/ 2147483646 w 316"/>
                <a:gd name="T91" fmla="*/ 2147483646 h 296"/>
                <a:gd name="T92" fmla="*/ 2147483646 w 316"/>
                <a:gd name="T93" fmla="*/ 2147483646 h 296"/>
                <a:gd name="T94" fmla="*/ 2147483646 w 316"/>
                <a:gd name="T95" fmla="*/ 2147483646 h 296"/>
                <a:gd name="T96" fmla="*/ 2147483646 w 316"/>
                <a:gd name="T97" fmla="*/ 2147483646 h 296"/>
                <a:gd name="T98" fmla="*/ 2147483646 w 316"/>
                <a:gd name="T99" fmla="*/ 2147483646 h 296"/>
                <a:gd name="T100" fmla="*/ 2147483646 w 316"/>
                <a:gd name="T101" fmla="*/ 2147483646 h 29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16"/>
                <a:gd name="T154" fmla="*/ 0 h 296"/>
                <a:gd name="T155" fmla="*/ 316 w 316"/>
                <a:gd name="T156" fmla="*/ 296 h 29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16" h="296">
                  <a:moveTo>
                    <a:pt x="15" y="5"/>
                  </a:moveTo>
                  <a:lnTo>
                    <a:pt x="16" y="3"/>
                  </a:lnTo>
                  <a:lnTo>
                    <a:pt x="21" y="1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8" y="1"/>
                  </a:lnTo>
                  <a:lnTo>
                    <a:pt x="41" y="1"/>
                  </a:lnTo>
                  <a:lnTo>
                    <a:pt x="45" y="3"/>
                  </a:lnTo>
                  <a:lnTo>
                    <a:pt x="48" y="3"/>
                  </a:lnTo>
                  <a:lnTo>
                    <a:pt x="54" y="5"/>
                  </a:lnTo>
                  <a:lnTo>
                    <a:pt x="58" y="7"/>
                  </a:lnTo>
                  <a:lnTo>
                    <a:pt x="64" y="8"/>
                  </a:lnTo>
                  <a:lnTo>
                    <a:pt x="69" y="10"/>
                  </a:lnTo>
                  <a:lnTo>
                    <a:pt x="74" y="13"/>
                  </a:lnTo>
                  <a:lnTo>
                    <a:pt x="79" y="14"/>
                  </a:lnTo>
                  <a:lnTo>
                    <a:pt x="85" y="17"/>
                  </a:lnTo>
                  <a:lnTo>
                    <a:pt x="90" y="19"/>
                  </a:lnTo>
                  <a:lnTo>
                    <a:pt x="96" y="21"/>
                  </a:lnTo>
                  <a:lnTo>
                    <a:pt x="99" y="24"/>
                  </a:lnTo>
                  <a:lnTo>
                    <a:pt x="103" y="26"/>
                  </a:lnTo>
                  <a:lnTo>
                    <a:pt x="106" y="29"/>
                  </a:lnTo>
                  <a:lnTo>
                    <a:pt x="109" y="30"/>
                  </a:lnTo>
                  <a:lnTo>
                    <a:pt x="112" y="32"/>
                  </a:lnTo>
                  <a:lnTo>
                    <a:pt x="117" y="33"/>
                  </a:lnTo>
                  <a:lnTo>
                    <a:pt x="119" y="35"/>
                  </a:lnTo>
                  <a:lnTo>
                    <a:pt x="122" y="36"/>
                  </a:lnTo>
                  <a:lnTo>
                    <a:pt x="127" y="39"/>
                  </a:lnTo>
                  <a:lnTo>
                    <a:pt x="131" y="40"/>
                  </a:lnTo>
                  <a:lnTo>
                    <a:pt x="134" y="42"/>
                  </a:lnTo>
                  <a:lnTo>
                    <a:pt x="138" y="45"/>
                  </a:lnTo>
                  <a:lnTo>
                    <a:pt x="143" y="46"/>
                  </a:lnTo>
                  <a:lnTo>
                    <a:pt x="146" y="49"/>
                  </a:lnTo>
                  <a:lnTo>
                    <a:pt x="151" y="52"/>
                  </a:lnTo>
                  <a:lnTo>
                    <a:pt x="154" y="53"/>
                  </a:lnTo>
                  <a:lnTo>
                    <a:pt x="157" y="55"/>
                  </a:lnTo>
                  <a:lnTo>
                    <a:pt x="163" y="58"/>
                  </a:lnTo>
                  <a:lnTo>
                    <a:pt x="167" y="61"/>
                  </a:lnTo>
                  <a:lnTo>
                    <a:pt x="172" y="64"/>
                  </a:lnTo>
                  <a:lnTo>
                    <a:pt x="175" y="65"/>
                  </a:lnTo>
                  <a:lnTo>
                    <a:pt x="179" y="68"/>
                  </a:lnTo>
                  <a:lnTo>
                    <a:pt x="183" y="71"/>
                  </a:lnTo>
                  <a:lnTo>
                    <a:pt x="188" y="74"/>
                  </a:lnTo>
                  <a:lnTo>
                    <a:pt x="192" y="75"/>
                  </a:lnTo>
                  <a:lnTo>
                    <a:pt x="195" y="78"/>
                  </a:lnTo>
                  <a:lnTo>
                    <a:pt x="201" y="81"/>
                  </a:lnTo>
                  <a:lnTo>
                    <a:pt x="205" y="84"/>
                  </a:lnTo>
                  <a:lnTo>
                    <a:pt x="208" y="87"/>
                  </a:lnTo>
                  <a:lnTo>
                    <a:pt x="212" y="90"/>
                  </a:lnTo>
                  <a:lnTo>
                    <a:pt x="215" y="91"/>
                  </a:lnTo>
                  <a:lnTo>
                    <a:pt x="220" y="96"/>
                  </a:lnTo>
                  <a:lnTo>
                    <a:pt x="223" y="97"/>
                  </a:lnTo>
                  <a:lnTo>
                    <a:pt x="227" y="100"/>
                  </a:lnTo>
                  <a:lnTo>
                    <a:pt x="230" y="103"/>
                  </a:lnTo>
                  <a:lnTo>
                    <a:pt x="234" y="106"/>
                  </a:lnTo>
                  <a:lnTo>
                    <a:pt x="237" y="109"/>
                  </a:lnTo>
                  <a:lnTo>
                    <a:pt x="240" y="110"/>
                  </a:lnTo>
                  <a:lnTo>
                    <a:pt x="244" y="113"/>
                  </a:lnTo>
                  <a:lnTo>
                    <a:pt x="247" y="116"/>
                  </a:lnTo>
                  <a:lnTo>
                    <a:pt x="253" y="122"/>
                  </a:lnTo>
                  <a:lnTo>
                    <a:pt x="260" y="126"/>
                  </a:lnTo>
                  <a:lnTo>
                    <a:pt x="265" y="132"/>
                  </a:lnTo>
                  <a:lnTo>
                    <a:pt x="272" y="136"/>
                  </a:lnTo>
                  <a:lnTo>
                    <a:pt x="276" y="142"/>
                  </a:lnTo>
                  <a:lnTo>
                    <a:pt x="282" y="148"/>
                  </a:lnTo>
                  <a:lnTo>
                    <a:pt x="287" y="151"/>
                  </a:lnTo>
                  <a:lnTo>
                    <a:pt x="291" y="157"/>
                  </a:lnTo>
                  <a:lnTo>
                    <a:pt x="294" y="160"/>
                  </a:lnTo>
                  <a:lnTo>
                    <a:pt x="298" y="165"/>
                  </a:lnTo>
                  <a:lnTo>
                    <a:pt x="301" y="170"/>
                  </a:lnTo>
                  <a:lnTo>
                    <a:pt x="304" y="174"/>
                  </a:lnTo>
                  <a:lnTo>
                    <a:pt x="307" y="177"/>
                  </a:lnTo>
                  <a:lnTo>
                    <a:pt x="310" y="181"/>
                  </a:lnTo>
                  <a:lnTo>
                    <a:pt x="313" y="187"/>
                  </a:lnTo>
                  <a:lnTo>
                    <a:pt x="314" y="193"/>
                  </a:lnTo>
                  <a:lnTo>
                    <a:pt x="316" y="197"/>
                  </a:lnTo>
                  <a:lnTo>
                    <a:pt x="314" y="200"/>
                  </a:lnTo>
                  <a:lnTo>
                    <a:pt x="311" y="202"/>
                  </a:lnTo>
                  <a:lnTo>
                    <a:pt x="308" y="205"/>
                  </a:lnTo>
                  <a:lnTo>
                    <a:pt x="304" y="206"/>
                  </a:lnTo>
                  <a:lnTo>
                    <a:pt x="301" y="209"/>
                  </a:lnTo>
                  <a:lnTo>
                    <a:pt x="295" y="210"/>
                  </a:lnTo>
                  <a:lnTo>
                    <a:pt x="291" y="212"/>
                  </a:lnTo>
                  <a:lnTo>
                    <a:pt x="285" y="215"/>
                  </a:lnTo>
                  <a:lnTo>
                    <a:pt x="279" y="218"/>
                  </a:lnTo>
                  <a:lnTo>
                    <a:pt x="276" y="219"/>
                  </a:lnTo>
                  <a:lnTo>
                    <a:pt x="273" y="221"/>
                  </a:lnTo>
                  <a:lnTo>
                    <a:pt x="269" y="222"/>
                  </a:lnTo>
                  <a:lnTo>
                    <a:pt x="266" y="224"/>
                  </a:lnTo>
                  <a:lnTo>
                    <a:pt x="262" y="225"/>
                  </a:lnTo>
                  <a:lnTo>
                    <a:pt x="257" y="228"/>
                  </a:lnTo>
                  <a:lnTo>
                    <a:pt x="255" y="229"/>
                  </a:lnTo>
                  <a:lnTo>
                    <a:pt x="250" y="232"/>
                  </a:lnTo>
                  <a:lnTo>
                    <a:pt x="246" y="234"/>
                  </a:lnTo>
                  <a:lnTo>
                    <a:pt x="241" y="238"/>
                  </a:lnTo>
                  <a:lnTo>
                    <a:pt x="237" y="240"/>
                  </a:lnTo>
                  <a:lnTo>
                    <a:pt x="234" y="244"/>
                  </a:lnTo>
                  <a:lnTo>
                    <a:pt x="228" y="247"/>
                  </a:lnTo>
                  <a:lnTo>
                    <a:pt x="224" y="250"/>
                  </a:lnTo>
                  <a:lnTo>
                    <a:pt x="220" y="253"/>
                  </a:lnTo>
                  <a:lnTo>
                    <a:pt x="215" y="257"/>
                  </a:lnTo>
                  <a:lnTo>
                    <a:pt x="209" y="260"/>
                  </a:lnTo>
                  <a:lnTo>
                    <a:pt x="205" y="263"/>
                  </a:lnTo>
                  <a:lnTo>
                    <a:pt x="201" y="266"/>
                  </a:lnTo>
                  <a:lnTo>
                    <a:pt x="196" y="269"/>
                  </a:lnTo>
                  <a:lnTo>
                    <a:pt x="192" y="272"/>
                  </a:lnTo>
                  <a:lnTo>
                    <a:pt x="189" y="274"/>
                  </a:lnTo>
                  <a:lnTo>
                    <a:pt x="186" y="277"/>
                  </a:lnTo>
                  <a:lnTo>
                    <a:pt x="183" y="280"/>
                  </a:lnTo>
                  <a:lnTo>
                    <a:pt x="179" y="282"/>
                  </a:lnTo>
                  <a:lnTo>
                    <a:pt x="176" y="283"/>
                  </a:lnTo>
                  <a:lnTo>
                    <a:pt x="173" y="285"/>
                  </a:lnTo>
                  <a:lnTo>
                    <a:pt x="170" y="288"/>
                  </a:lnTo>
                  <a:lnTo>
                    <a:pt x="166" y="290"/>
                  </a:lnTo>
                  <a:lnTo>
                    <a:pt x="162" y="292"/>
                  </a:lnTo>
                  <a:lnTo>
                    <a:pt x="157" y="293"/>
                  </a:lnTo>
                  <a:lnTo>
                    <a:pt x="154" y="295"/>
                  </a:lnTo>
                  <a:lnTo>
                    <a:pt x="150" y="295"/>
                  </a:lnTo>
                  <a:lnTo>
                    <a:pt x="146" y="296"/>
                  </a:lnTo>
                  <a:lnTo>
                    <a:pt x="143" y="295"/>
                  </a:lnTo>
                  <a:lnTo>
                    <a:pt x="140" y="295"/>
                  </a:lnTo>
                  <a:lnTo>
                    <a:pt x="137" y="295"/>
                  </a:lnTo>
                  <a:lnTo>
                    <a:pt x="134" y="295"/>
                  </a:lnTo>
                  <a:lnTo>
                    <a:pt x="130" y="292"/>
                  </a:lnTo>
                  <a:lnTo>
                    <a:pt x="125" y="290"/>
                  </a:lnTo>
                  <a:lnTo>
                    <a:pt x="119" y="288"/>
                  </a:lnTo>
                  <a:lnTo>
                    <a:pt x="117" y="285"/>
                  </a:lnTo>
                  <a:lnTo>
                    <a:pt x="112" y="282"/>
                  </a:lnTo>
                  <a:lnTo>
                    <a:pt x="108" y="277"/>
                  </a:lnTo>
                  <a:lnTo>
                    <a:pt x="102" y="273"/>
                  </a:lnTo>
                  <a:lnTo>
                    <a:pt x="98" y="270"/>
                  </a:lnTo>
                  <a:lnTo>
                    <a:pt x="92" y="266"/>
                  </a:lnTo>
                  <a:lnTo>
                    <a:pt x="86" y="260"/>
                  </a:lnTo>
                  <a:lnTo>
                    <a:pt x="82" y="258"/>
                  </a:lnTo>
                  <a:lnTo>
                    <a:pt x="79" y="256"/>
                  </a:lnTo>
                  <a:lnTo>
                    <a:pt x="76" y="254"/>
                  </a:lnTo>
                  <a:lnTo>
                    <a:pt x="73" y="251"/>
                  </a:lnTo>
                  <a:lnTo>
                    <a:pt x="69" y="250"/>
                  </a:lnTo>
                  <a:lnTo>
                    <a:pt x="64" y="247"/>
                  </a:lnTo>
                  <a:lnTo>
                    <a:pt x="61" y="244"/>
                  </a:lnTo>
                  <a:lnTo>
                    <a:pt x="57" y="242"/>
                  </a:lnTo>
                  <a:lnTo>
                    <a:pt x="53" y="241"/>
                  </a:lnTo>
                  <a:lnTo>
                    <a:pt x="48" y="238"/>
                  </a:lnTo>
                  <a:lnTo>
                    <a:pt x="44" y="235"/>
                  </a:lnTo>
                  <a:lnTo>
                    <a:pt x="39" y="234"/>
                  </a:lnTo>
                  <a:lnTo>
                    <a:pt x="35" y="231"/>
                  </a:lnTo>
                  <a:lnTo>
                    <a:pt x="31" y="228"/>
                  </a:lnTo>
                  <a:lnTo>
                    <a:pt x="26" y="226"/>
                  </a:lnTo>
                  <a:lnTo>
                    <a:pt x="24" y="225"/>
                  </a:lnTo>
                  <a:lnTo>
                    <a:pt x="16" y="222"/>
                  </a:lnTo>
                  <a:lnTo>
                    <a:pt x="12" y="221"/>
                  </a:lnTo>
                  <a:lnTo>
                    <a:pt x="8" y="218"/>
                  </a:lnTo>
                  <a:lnTo>
                    <a:pt x="5" y="216"/>
                  </a:lnTo>
                  <a:lnTo>
                    <a:pt x="3" y="215"/>
                  </a:lnTo>
                  <a:lnTo>
                    <a:pt x="2" y="215"/>
                  </a:lnTo>
                  <a:lnTo>
                    <a:pt x="0" y="212"/>
                  </a:lnTo>
                  <a:lnTo>
                    <a:pt x="0" y="209"/>
                  </a:lnTo>
                  <a:lnTo>
                    <a:pt x="0" y="206"/>
                  </a:lnTo>
                  <a:lnTo>
                    <a:pt x="2" y="203"/>
                  </a:lnTo>
                  <a:lnTo>
                    <a:pt x="3" y="200"/>
                  </a:lnTo>
                  <a:lnTo>
                    <a:pt x="5" y="197"/>
                  </a:lnTo>
                  <a:lnTo>
                    <a:pt x="5" y="193"/>
                  </a:lnTo>
                  <a:lnTo>
                    <a:pt x="6" y="189"/>
                  </a:lnTo>
                  <a:lnTo>
                    <a:pt x="6" y="184"/>
                  </a:lnTo>
                  <a:lnTo>
                    <a:pt x="8" y="180"/>
                  </a:lnTo>
                  <a:lnTo>
                    <a:pt x="9" y="174"/>
                  </a:lnTo>
                  <a:lnTo>
                    <a:pt x="10" y="170"/>
                  </a:lnTo>
                  <a:lnTo>
                    <a:pt x="12" y="164"/>
                  </a:lnTo>
                  <a:lnTo>
                    <a:pt x="13" y="158"/>
                  </a:lnTo>
                  <a:lnTo>
                    <a:pt x="13" y="155"/>
                  </a:lnTo>
                  <a:lnTo>
                    <a:pt x="13" y="152"/>
                  </a:lnTo>
                  <a:lnTo>
                    <a:pt x="15" y="148"/>
                  </a:lnTo>
                  <a:lnTo>
                    <a:pt x="15" y="145"/>
                  </a:lnTo>
                  <a:lnTo>
                    <a:pt x="15" y="141"/>
                  </a:lnTo>
                  <a:lnTo>
                    <a:pt x="16" y="138"/>
                  </a:lnTo>
                  <a:lnTo>
                    <a:pt x="16" y="135"/>
                  </a:lnTo>
                  <a:lnTo>
                    <a:pt x="16" y="130"/>
                  </a:lnTo>
                  <a:lnTo>
                    <a:pt x="16" y="126"/>
                  </a:lnTo>
                  <a:lnTo>
                    <a:pt x="16" y="122"/>
                  </a:lnTo>
                  <a:lnTo>
                    <a:pt x="16" y="117"/>
                  </a:lnTo>
                  <a:lnTo>
                    <a:pt x="18" y="113"/>
                  </a:lnTo>
                  <a:lnTo>
                    <a:pt x="18" y="107"/>
                  </a:lnTo>
                  <a:lnTo>
                    <a:pt x="18" y="103"/>
                  </a:lnTo>
                  <a:lnTo>
                    <a:pt x="18" y="97"/>
                  </a:lnTo>
                  <a:lnTo>
                    <a:pt x="18" y="93"/>
                  </a:lnTo>
                  <a:lnTo>
                    <a:pt x="18" y="87"/>
                  </a:lnTo>
                  <a:lnTo>
                    <a:pt x="16" y="81"/>
                  </a:lnTo>
                  <a:lnTo>
                    <a:pt x="16" y="77"/>
                  </a:lnTo>
                  <a:lnTo>
                    <a:pt x="16" y="71"/>
                  </a:lnTo>
                  <a:lnTo>
                    <a:pt x="16" y="67"/>
                  </a:lnTo>
                  <a:lnTo>
                    <a:pt x="15" y="62"/>
                  </a:lnTo>
                  <a:lnTo>
                    <a:pt x="15" y="59"/>
                  </a:lnTo>
                  <a:lnTo>
                    <a:pt x="15" y="55"/>
                  </a:lnTo>
                  <a:lnTo>
                    <a:pt x="13" y="52"/>
                  </a:lnTo>
                  <a:lnTo>
                    <a:pt x="13" y="48"/>
                  </a:lnTo>
                  <a:lnTo>
                    <a:pt x="12" y="45"/>
                  </a:lnTo>
                  <a:lnTo>
                    <a:pt x="12" y="42"/>
                  </a:lnTo>
                  <a:lnTo>
                    <a:pt x="10" y="36"/>
                  </a:lnTo>
                  <a:lnTo>
                    <a:pt x="10" y="33"/>
                  </a:lnTo>
                  <a:lnTo>
                    <a:pt x="9" y="27"/>
                  </a:lnTo>
                  <a:lnTo>
                    <a:pt x="9" y="23"/>
                  </a:lnTo>
                  <a:lnTo>
                    <a:pt x="8" y="19"/>
                  </a:lnTo>
                  <a:lnTo>
                    <a:pt x="9" y="16"/>
                  </a:lnTo>
                  <a:lnTo>
                    <a:pt x="10" y="10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A2C3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9" name="Freeform 25"/>
            <p:cNvSpPr>
              <a:spLocks/>
            </p:cNvSpPr>
            <p:nvPr/>
          </p:nvSpPr>
          <p:spPr bwMode="auto">
            <a:xfrm>
              <a:off x="8428038" y="1541463"/>
              <a:ext cx="542925" cy="439737"/>
            </a:xfrm>
            <a:custGeom>
              <a:avLst/>
              <a:gdLst>
                <a:gd name="T0" fmla="*/ 2147483646 w 684"/>
                <a:gd name="T1" fmla="*/ 2147483646 h 552"/>
                <a:gd name="T2" fmla="*/ 2147483646 w 684"/>
                <a:gd name="T3" fmla="*/ 2147483646 h 552"/>
                <a:gd name="T4" fmla="*/ 0 w 684"/>
                <a:gd name="T5" fmla="*/ 2147483646 h 552"/>
                <a:gd name="T6" fmla="*/ 2147483646 w 684"/>
                <a:gd name="T7" fmla="*/ 2147483646 h 552"/>
                <a:gd name="T8" fmla="*/ 2147483646 w 684"/>
                <a:gd name="T9" fmla="*/ 2147483646 h 552"/>
                <a:gd name="T10" fmla="*/ 2147483646 w 684"/>
                <a:gd name="T11" fmla="*/ 2147483646 h 552"/>
                <a:gd name="T12" fmla="*/ 2147483646 w 684"/>
                <a:gd name="T13" fmla="*/ 2147483646 h 552"/>
                <a:gd name="T14" fmla="*/ 2147483646 w 684"/>
                <a:gd name="T15" fmla="*/ 2147483646 h 552"/>
                <a:gd name="T16" fmla="*/ 2147483646 w 684"/>
                <a:gd name="T17" fmla="*/ 2147483646 h 552"/>
                <a:gd name="T18" fmla="*/ 2147483646 w 684"/>
                <a:gd name="T19" fmla="*/ 2147483646 h 552"/>
                <a:gd name="T20" fmla="*/ 2147483646 w 684"/>
                <a:gd name="T21" fmla="*/ 2147483646 h 552"/>
                <a:gd name="T22" fmla="*/ 2147483646 w 684"/>
                <a:gd name="T23" fmla="*/ 2147483646 h 552"/>
                <a:gd name="T24" fmla="*/ 2147483646 w 684"/>
                <a:gd name="T25" fmla="*/ 2147483646 h 552"/>
                <a:gd name="T26" fmla="*/ 2147483646 w 684"/>
                <a:gd name="T27" fmla="*/ 2147483646 h 552"/>
                <a:gd name="T28" fmla="*/ 2147483646 w 684"/>
                <a:gd name="T29" fmla="*/ 2147483646 h 552"/>
                <a:gd name="T30" fmla="*/ 2147483646 w 684"/>
                <a:gd name="T31" fmla="*/ 0 h 552"/>
                <a:gd name="T32" fmla="*/ 2147483646 w 684"/>
                <a:gd name="T33" fmla="*/ 2147483646 h 552"/>
                <a:gd name="T34" fmla="*/ 2147483646 w 684"/>
                <a:gd name="T35" fmla="*/ 2147483646 h 552"/>
                <a:gd name="T36" fmla="*/ 2147483646 w 684"/>
                <a:gd name="T37" fmla="*/ 2147483646 h 552"/>
                <a:gd name="T38" fmla="*/ 2147483646 w 684"/>
                <a:gd name="T39" fmla="*/ 2147483646 h 552"/>
                <a:gd name="T40" fmla="*/ 2147483646 w 684"/>
                <a:gd name="T41" fmla="*/ 2147483646 h 552"/>
                <a:gd name="T42" fmla="*/ 2147483646 w 684"/>
                <a:gd name="T43" fmla="*/ 2147483646 h 552"/>
                <a:gd name="T44" fmla="*/ 2147483646 w 684"/>
                <a:gd name="T45" fmla="*/ 2147483646 h 552"/>
                <a:gd name="T46" fmla="*/ 2147483646 w 684"/>
                <a:gd name="T47" fmla="*/ 2147483646 h 552"/>
                <a:gd name="T48" fmla="*/ 2147483646 w 684"/>
                <a:gd name="T49" fmla="*/ 2147483646 h 552"/>
                <a:gd name="T50" fmla="*/ 2147483646 w 684"/>
                <a:gd name="T51" fmla="*/ 2147483646 h 552"/>
                <a:gd name="T52" fmla="*/ 2147483646 w 684"/>
                <a:gd name="T53" fmla="*/ 2147483646 h 552"/>
                <a:gd name="T54" fmla="*/ 2147483646 w 684"/>
                <a:gd name="T55" fmla="*/ 2147483646 h 552"/>
                <a:gd name="T56" fmla="*/ 2147483646 w 684"/>
                <a:gd name="T57" fmla="*/ 2147483646 h 552"/>
                <a:gd name="T58" fmla="*/ 2147483646 w 684"/>
                <a:gd name="T59" fmla="*/ 2147483646 h 552"/>
                <a:gd name="T60" fmla="*/ 2147483646 w 684"/>
                <a:gd name="T61" fmla="*/ 2147483646 h 552"/>
                <a:gd name="T62" fmla="*/ 2147483646 w 684"/>
                <a:gd name="T63" fmla="*/ 2147483646 h 552"/>
                <a:gd name="T64" fmla="*/ 2147483646 w 684"/>
                <a:gd name="T65" fmla="*/ 2147483646 h 552"/>
                <a:gd name="T66" fmla="*/ 2147483646 w 684"/>
                <a:gd name="T67" fmla="*/ 2147483646 h 552"/>
                <a:gd name="T68" fmla="*/ 2147483646 w 684"/>
                <a:gd name="T69" fmla="*/ 2147483646 h 552"/>
                <a:gd name="T70" fmla="*/ 2147483646 w 684"/>
                <a:gd name="T71" fmla="*/ 2147483646 h 552"/>
                <a:gd name="T72" fmla="*/ 2147483646 w 684"/>
                <a:gd name="T73" fmla="*/ 2147483646 h 552"/>
                <a:gd name="T74" fmla="*/ 2147483646 w 684"/>
                <a:gd name="T75" fmla="*/ 2147483646 h 552"/>
                <a:gd name="T76" fmla="*/ 2147483646 w 684"/>
                <a:gd name="T77" fmla="*/ 2147483646 h 552"/>
                <a:gd name="T78" fmla="*/ 2147483646 w 684"/>
                <a:gd name="T79" fmla="*/ 2147483646 h 552"/>
                <a:gd name="T80" fmla="*/ 2147483646 w 684"/>
                <a:gd name="T81" fmla="*/ 2147483646 h 552"/>
                <a:gd name="T82" fmla="*/ 2147483646 w 684"/>
                <a:gd name="T83" fmla="*/ 2147483646 h 552"/>
                <a:gd name="T84" fmla="*/ 2147483646 w 684"/>
                <a:gd name="T85" fmla="*/ 2147483646 h 552"/>
                <a:gd name="T86" fmla="*/ 2147483646 w 684"/>
                <a:gd name="T87" fmla="*/ 2147483646 h 552"/>
                <a:gd name="T88" fmla="*/ 2147483646 w 684"/>
                <a:gd name="T89" fmla="*/ 2147483646 h 552"/>
                <a:gd name="T90" fmla="*/ 2147483646 w 684"/>
                <a:gd name="T91" fmla="*/ 2147483646 h 552"/>
                <a:gd name="T92" fmla="*/ 2147483646 w 684"/>
                <a:gd name="T93" fmla="*/ 2147483646 h 552"/>
                <a:gd name="T94" fmla="*/ 2147483646 w 684"/>
                <a:gd name="T95" fmla="*/ 2147483646 h 552"/>
                <a:gd name="T96" fmla="*/ 2147483646 w 684"/>
                <a:gd name="T97" fmla="*/ 2147483646 h 552"/>
                <a:gd name="T98" fmla="*/ 2147483646 w 684"/>
                <a:gd name="T99" fmla="*/ 2147483646 h 552"/>
                <a:gd name="T100" fmla="*/ 2147483646 w 684"/>
                <a:gd name="T101" fmla="*/ 2147483646 h 552"/>
                <a:gd name="T102" fmla="*/ 2147483646 w 684"/>
                <a:gd name="T103" fmla="*/ 2147483646 h 552"/>
                <a:gd name="T104" fmla="*/ 2147483646 w 684"/>
                <a:gd name="T105" fmla="*/ 2147483646 h 552"/>
                <a:gd name="T106" fmla="*/ 2147483646 w 684"/>
                <a:gd name="T107" fmla="*/ 2147483646 h 552"/>
                <a:gd name="T108" fmla="*/ 2147483646 w 684"/>
                <a:gd name="T109" fmla="*/ 2147483646 h 552"/>
                <a:gd name="T110" fmla="*/ 2147483646 w 684"/>
                <a:gd name="T111" fmla="*/ 2147483646 h 552"/>
                <a:gd name="T112" fmla="*/ 2147483646 w 684"/>
                <a:gd name="T113" fmla="*/ 2147483646 h 552"/>
                <a:gd name="T114" fmla="*/ 2147483646 w 684"/>
                <a:gd name="T115" fmla="*/ 2147483646 h 552"/>
                <a:gd name="T116" fmla="*/ 2147483646 w 684"/>
                <a:gd name="T117" fmla="*/ 2147483646 h 552"/>
                <a:gd name="T118" fmla="*/ 2147483646 w 684"/>
                <a:gd name="T119" fmla="*/ 2147483646 h 55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84"/>
                <a:gd name="T181" fmla="*/ 0 h 552"/>
                <a:gd name="T182" fmla="*/ 684 w 684"/>
                <a:gd name="T183" fmla="*/ 552 h 55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84" h="552">
                  <a:moveTo>
                    <a:pt x="21" y="325"/>
                  </a:moveTo>
                  <a:lnTo>
                    <a:pt x="19" y="320"/>
                  </a:lnTo>
                  <a:lnTo>
                    <a:pt x="14" y="314"/>
                  </a:lnTo>
                  <a:lnTo>
                    <a:pt x="11" y="311"/>
                  </a:lnTo>
                  <a:lnTo>
                    <a:pt x="10" y="308"/>
                  </a:lnTo>
                  <a:lnTo>
                    <a:pt x="8" y="304"/>
                  </a:lnTo>
                  <a:lnTo>
                    <a:pt x="7" y="301"/>
                  </a:lnTo>
                  <a:lnTo>
                    <a:pt x="5" y="296"/>
                  </a:lnTo>
                  <a:lnTo>
                    <a:pt x="4" y="292"/>
                  </a:lnTo>
                  <a:lnTo>
                    <a:pt x="3" y="289"/>
                  </a:lnTo>
                  <a:lnTo>
                    <a:pt x="3" y="285"/>
                  </a:lnTo>
                  <a:lnTo>
                    <a:pt x="1" y="279"/>
                  </a:lnTo>
                  <a:lnTo>
                    <a:pt x="1" y="274"/>
                  </a:lnTo>
                  <a:lnTo>
                    <a:pt x="0" y="270"/>
                  </a:lnTo>
                  <a:lnTo>
                    <a:pt x="0" y="266"/>
                  </a:lnTo>
                  <a:lnTo>
                    <a:pt x="0" y="260"/>
                  </a:lnTo>
                  <a:lnTo>
                    <a:pt x="0" y="256"/>
                  </a:lnTo>
                  <a:lnTo>
                    <a:pt x="0" y="250"/>
                  </a:lnTo>
                  <a:lnTo>
                    <a:pt x="0" y="244"/>
                  </a:lnTo>
                  <a:lnTo>
                    <a:pt x="0" y="238"/>
                  </a:lnTo>
                  <a:lnTo>
                    <a:pt x="1" y="234"/>
                  </a:lnTo>
                  <a:lnTo>
                    <a:pt x="3" y="228"/>
                  </a:lnTo>
                  <a:lnTo>
                    <a:pt x="4" y="222"/>
                  </a:lnTo>
                  <a:lnTo>
                    <a:pt x="5" y="215"/>
                  </a:lnTo>
                  <a:lnTo>
                    <a:pt x="7" y="209"/>
                  </a:lnTo>
                  <a:lnTo>
                    <a:pt x="8" y="202"/>
                  </a:lnTo>
                  <a:lnTo>
                    <a:pt x="11" y="196"/>
                  </a:lnTo>
                  <a:lnTo>
                    <a:pt x="13" y="193"/>
                  </a:lnTo>
                  <a:lnTo>
                    <a:pt x="14" y="190"/>
                  </a:lnTo>
                  <a:lnTo>
                    <a:pt x="14" y="186"/>
                  </a:lnTo>
                  <a:lnTo>
                    <a:pt x="17" y="183"/>
                  </a:lnTo>
                  <a:lnTo>
                    <a:pt x="20" y="177"/>
                  </a:lnTo>
                  <a:lnTo>
                    <a:pt x="24" y="171"/>
                  </a:lnTo>
                  <a:lnTo>
                    <a:pt x="26" y="167"/>
                  </a:lnTo>
                  <a:lnTo>
                    <a:pt x="27" y="164"/>
                  </a:lnTo>
                  <a:lnTo>
                    <a:pt x="30" y="161"/>
                  </a:lnTo>
                  <a:lnTo>
                    <a:pt x="32" y="157"/>
                  </a:lnTo>
                  <a:lnTo>
                    <a:pt x="33" y="154"/>
                  </a:lnTo>
                  <a:lnTo>
                    <a:pt x="36" y="149"/>
                  </a:lnTo>
                  <a:lnTo>
                    <a:pt x="39" y="147"/>
                  </a:lnTo>
                  <a:lnTo>
                    <a:pt x="42" y="142"/>
                  </a:lnTo>
                  <a:lnTo>
                    <a:pt x="43" y="138"/>
                  </a:lnTo>
                  <a:lnTo>
                    <a:pt x="46" y="135"/>
                  </a:lnTo>
                  <a:lnTo>
                    <a:pt x="49" y="131"/>
                  </a:lnTo>
                  <a:lnTo>
                    <a:pt x="53" y="128"/>
                  </a:lnTo>
                  <a:lnTo>
                    <a:pt x="56" y="123"/>
                  </a:lnTo>
                  <a:lnTo>
                    <a:pt x="59" y="119"/>
                  </a:lnTo>
                  <a:lnTo>
                    <a:pt x="64" y="116"/>
                  </a:lnTo>
                  <a:lnTo>
                    <a:pt x="66" y="112"/>
                  </a:lnTo>
                  <a:lnTo>
                    <a:pt x="69" y="109"/>
                  </a:lnTo>
                  <a:lnTo>
                    <a:pt x="74" y="104"/>
                  </a:lnTo>
                  <a:lnTo>
                    <a:pt x="77" y="100"/>
                  </a:lnTo>
                  <a:lnTo>
                    <a:pt x="81" y="97"/>
                  </a:lnTo>
                  <a:lnTo>
                    <a:pt x="85" y="93"/>
                  </a:lnTo>
                  <a:lnTo>
                    <a:pt x="88" y="90"/>
                  </a:lnTo>
                  <a:lnTo>
                    <a:pt x="91" y="87"/>
                  </a:lnTo>
                  <a:lnTo>
                    <a:pt x="97" y="83"/>
                  </a:lnTo>
                  <a:lnTo>
                    <a:pt x="100" y="80"/>
                  </a:lnTo>
                  <a:lnTo>
                    <a:pt x="104" y="75"/>
                  </a:lnTo>
                  <a:lnTo>
                    <a:pt x="109" y="72"/>
                  </a:lnTo>
                  <a:lnTo>
                    <a:pt x="114" y="68"/>
                  </a:lnTo>
                  <a:lnTo>
                    <a:pt x="119" y="64"/>
                  </a:lnTo>
                  <a:lnTo>
                    <a:pt x="123" y="61"/>
                  </a:lnTo>
                  <a:lnTo>
                    <a:pt x="128" y="58"/>
                  </a:lnTo>
                  <a:lnTo>
                    <a:pt x="133" y="55"/>
                  </a:lnTo>
                  <a:lnTo>
                    <a:pt x="138" y="51"/>
                  </a:lnTo>
                  <a:lnTo>
                    <a:pt x="143" y="48"/>
                  </a:lnTo>
                  <a:lnTo>
                    <a:pt x="148" y="45"/>
                  </a:lnTo>
                  <a:lnTo>
                    <a:pt x="154" y="42"/>
                  </a:lnTo>
                  <a:lnTo>
                    <a:pt x="158" y="39"/>
                  </a:lnTo>
                  <a:lnTo>
                    <a:pt x="164" y="36"/>
                  </a:lnTo>
                  <a:lnTo>
                    <a:pt x="168" y="33"/>
                  </a:lnTo>
                  <a:lnTo>
                    <a:pt x="174" y="32"/>
                  </a:lnTo>
                  <a:lnTo>
                    <a:pt x="180" y="29"/>
                  </a:lnTo>
                  <a:lnTo>
                    <a:pt x="186" y="26"/>
                  </a:lnTo>
                  <a:lnTo>
                    <a:pt x="191" y="23"/>
                  </a:lnTo>
                  <a:lnTo>
                    <a:pt x="197" y="22"/>
                  </a:lnTo>
                  <a:lnTo>
                    <a:pt x="203" y="19"/>
                  </a:lnTo>
                  <a:lnTo>
                    <a:pt x="209" y="16"/>
                  </a:lnTo>
                  <a:lnTo>
                    <a:pt x="215" y="14"/>
                  </a:lnTo>
                  <a:lnTo>
                    <a:pt x="222" y="13"/>
                  </a:lnTo>
                  <a:lnTo>
                    <a:pt x="226" y="11"/>
                  </a:lnTo>
                  <a:lnTo>
                    <a:pt x="234" y="10"/>
                  </a:lnTo>
                  <a:lnTo>
                    <a:pt x="239" y="7"/>
                  </a:lnTo>
                  <a:lnTo>
                    <a:pt x="245" y="7"/>
                  </a:lnTo>
                  <a:lnTo>
                    <a:pt x="252" y="4"/>
                  </a:lnTo>
                  <a:lnTo>
                    <a:pt x="258" y="4"/>
                  </a:lnTo>
                  <a:lnTo>
                    <a:pt x="266" y="3"/>
                  </a:lnTo>
                  <a:lnTo>
                    <a:pt x="273" y="3"/>
                  </a:lnTo>
                  <a:lnTo>
                    <a:pt x="280" y="1"/>
                  </a:lnTo>
                  <a:lnTo>
                    <a:pt x="286" y="0"/>
                  </a:lnTo>
                  <a:lnTo>
                    <a:pt x="293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4" y="0"/>
                  </a:lnTo>
                  <a:lnTo>
                    <a:pt x="321" y="0"/>
                  </a:lnTo>
                  <a:lnTo>
                    <a:pt x="328" y="1"/>
                  </a:lnTo>
                  <a:lnTo>
                    <a:pt x="335" y="1"/>
                  </a:lnTo>
                  <a:lnTo>
                    <a:pt x="343" y="3"/>
                  </a:lnTo>
                  <a:lnTo>
                    <a:pt x="350" y="4"/>
                  </a:lnTo>
                  <a:lnTo>
                    <a:pt x="357" y="6"/>
                  </a:lnTo>
                  <a:lnTo>
                    <a:pt x="363" y="7"/>
                  </a:lnTo>
                  <a:lnTo>
                    <a:pt x="370" y="10"/>
                  </a:lnTo>
                  <a:lnTo>
                    <a:pt x="377" y="11"/>
                  </a:lnTo>
                  <a:lnTo>
                    <a:pt x="385" y="14"/>
                  </a:lnTo>
                  <a:lnTo>
                    <a:pt x="391" y="17"/>
                  </a:lnTo>
                  <a:lnTo>
                    <a:pt x="398" y="20"/>
                  </a:lnTo>
                  <a:lnTo>
                    <a:pt x="404" y="24"/>
                  </a:lnTo>
                  <a:lnTo>
                    <a:pt x="412" y="27"/>
                  </a:lnTo>
                  <a:lnTo>
                    <a:pt x="418" y="32"/>
                  </a:lnTo>
                  <a:lnTo>
                    <a:pt x="425" y="35"/>
                  </a:lnTo>
                  <a:lnTo>
                    <a:pt x="431" y="39"/>
                  </a:lnTo>
                  <a:lnTo>
                    <a:pt x="438" y="45"/>
                  </a:lnTo>
                  <a:lnTo>
                    <a:pt x="444" y="49"/>
                  </a:lnTo>
                  <a:lnTo>
                    <a:pt x="450" y="54"/>
                  </a:lnTo>
                  <a:lnTo>
                    <a:pt x="457" y="58"/>
                  </a:lnTo>
                  <a:lnTo>
                    <a:pt x="463" y="64"/>
                  </a:lnTo>
                  <a:lnTo>
                    <a:pt x="469" y="69"/>
                  </a:lnTo>
                  <a:lnTo>
                    <a:pt x="476" y="75"/>
                  </a:lnTo>
                  <a:lnTo>
                    <a:pt x="482" y="81"/>
                  </a:lnTo>
                  <a:lnTo>
                    <a:pt x="489" y="87"/>
                  </a:lnTo>
                  <a:lnTo>
                    <a:pt x="495" y="93"/>
                  </a:lnTo>
                  <a:lnTo>
                    <a:pt x="501" y="100"/>
                  </a:lnTo>
                  <a:lnTo>
                    <a:pt x="507" y="106"/>
                  </a:lnTo>
                  <a:lnTo>
                    <a:pt x="513" y="112"/>
                  </a:lnTo>
                  <a:lnTo>
                    <a:pt x="518" y="119"/>
                  </a:lnTo>
                  <a:lnTo>
                    <a:pt x="524" y="125"/>
                  </a:lnTo>
                  <a:lnTo>
                    <a:pt x="530" y="131"/>
                  </a:lnTo>
                  <a:lnTo>
                    <a:pt x="536" y="138"/>
                  </a:lnTo>
                  <a:lnTo>
                    <a:pt x="540" y="145"/>
                  </a:lnTo>
                  <a:lnTo>
                    <a:pt x="546" y="152"/>
                  </a:lnTo>
                  <a:lnTo>
                    <a:pt x="552" y="158"/>
                  </a:lnTo>
                  <a:lnTo>
                    <a:pt x="558" y="165"/>
                  </a:lnTo>
                  <a:lnTo>
                    <a:pt x="562" y="173"/>
                  </a:lnTo>
                  <a:lnTo>
                    <a:pt x="568" y="180"/>
                  </a:lnTo>
                  <a:lnTo>
                    <a:pt x="572" y="186"/>
                  </a:lnTo>
                  <a:lnTo>
                    <a:pt x="578" y="193"/>
                  </a:lnTo>
                  <a:lnTo>
                    <a:pt x="582" y="200"/>
                  </a:lnTo>
                  <a:lnTo>
                    <a:pt x="587" y="208"/>
                  </a:lnTo>
                  <a:lnTo>
                    <a:pt x="591" y="215"/>
                  </a:lnTo>
                  <a:lnTo>
                    <a:pt x="595" y="222"/>
                  </a:lnTo>
                  <a:lnTo>
                    <a:pt x="600" y="228"/>
                  </a:lnTo>
                  <a:lnTo>
                    <a:pt x="604" y="235"/>
                  </a:lnTo>
                  <a:lnTo>
                    <a:pt x="608" y="241"/>
                  </a:lnTo>
                  <a:lnTo>
                    <a:pt x="613" y="248"/>
                  </a:lnTo>
                  <a:lnTo>
                    <a:pt x="617" y="254"/>
                  </a:lnTo>
                  <a:lnTo>
                    <a:pt x="622" y="261"/>
                  </a:lnTo>
                  <a:lnTo>
                    <a:pt x="626" y="267"/>
                  </a:lnTo>
                  <a:lnTo>
                    <a:pt x="629" y="274"/>
                  </a:lnTo>
                  <a:lnTo>
                    <a:pt x="633" y="282"/>
                  </a:lnTo>
                  <a:lnTo>
                    <a:pt x="636" y="288"/>
                  </a:lnTo>
                  <a:lnTo>
                    <a:pt x="640" y="293"/>
                  </a:lnTo>
                  <a:lnTo>
                    <a:pt x="643" y="299"/>
                  </a:lnTo>
                  <a:lnTo>
                    <a:pt x="646" y="305"/>
                  </a:lnTo>
                  <a:lnTo>
                    <a:pt x="649" y="311"/>
                  </a:lnTo>
                  <a:lnTo>
                    <a:pt x="652" y="317"/>
                  </a:lnTo>
                  <a:lnTo>
                    <a:pt x="655" y="322"/>
                  </a:lnTo>
                  <a:lnTo>
                    <a:pt x="658" y="327"/>
                  </a:lnTo>
                  <a:lnTo>
                    <a:pt x="661" y="333"/>
                  </a:lnTo>
                  <a:lnTo>
                    <a:pt x="664" y="338"/>
                  </a:lnTo>
                  <a:lnTo>
                    <a:pt x="667" y="343"/>
                  </a:lnTo>
                  <a:lnTo>
                    <a:pt x="668" y="347"/>
                  </a:lnTo>
                  <a:lnTo>
                    <a:pt x="670" y="353"/>
                  </a:lnTo>
                  <a:lnTo>
                    <a:pt x="671" y="357"/>
                  </a:lnTo>
                  <a:lnTo>
                    <a:pt x="674" y="363"/>
                  </a:lnTo>
                  <a:lnTo>
                    <a:pt x="675" y="366"/>
                  </a:lnTo>
                  <a:lnTo>
                    <a:pt x="677" y="372"/>
                  </a:lnTo>
                  <a:lnTo>
                    <a:pt x="678" y="376"/>
                  </a:lnTo>
                  <a:lnTo>
                    <a:pt x="680" y="381"/>
                  </a:lnTo>
                  <a:lnTo>
                    <a:pt x="681" y="385"/>
                  </a:lnTo>
                  <a:lnTo>
                    <a:pt x="681" y="389"/>
                  </a:lnTo>
                  <a:lnTo>
                    <a:pt x="681" y="394"/>
                  </a:lnTo>
                  <a:lnTo>
                    <a:pt x="683" y="398"/>
                  </a:lnTo>
                  <a:lnTo>
                    <a:pt x="683" y="402"/>
                  </a:lnTo>
                  <a:lnTo>
                    <a:pt x="684" y="407"/>
                  </a:lnTo>
                  <a:lnTo>
                    <a:pt x="684" y="413"/>
                  </a:lnTo>
                  <a:lnTo>
                    <a:pt x="684" y="417"/>
                  </a:lnTo>
                  <a:lnTo>
                    <a:pt x="684" y="421"/>
                  </a:lnTo>
                  <a:lnTo>
                    <a:pt x="684" y="426"/>
                  </a:lnTo>
                  <a:lnTo>
                    <a:pt x="684" y="430"/>
                  </a:lnTo>
                  <a:lnTo>
                    <a:pt x="684" y="434"/>
                  </a:lnTo>
                  <a:lnTo>
                    <a:pt x="684" y="437"/>
                  </a:lnTo>
                  <a:lnTo>
                    <a:pt x="684" y="443"/>
                  </a:lnTo>
                  <a:lnTo>
                    <a:pt x="683" y="446"/>
                  </a:lnTo>
                  <a:lnTo>
                    <a:pt x="683" y="450"/>
                  </a:lnTo>
                  <a:lnTo>
                    <a:pt x="681" y="455"/>
                  </a:lnTo>
                  <a:lnTo>
                    <a:pt x="681" y="458"/>
                  </a:lnTo>
                  <a:lnTo>
                    <a:pt x="680" y="462"/>
                  </a:lnTo>
                  <a:lnTo>
                    <a:pt x="680" y="466"/>
                  </a:lnTo>
                  <a:lnTo>
                    <a:pt x="678" y="469"/>
                  </a:lnTo>
                  <a:lnTo>
                    <a:pt x="678" y="474"/>
                  </a:lnTo>
                  <a:lnTo>
                    <a:pt x="677" y="478"/>
                  </a:lnTo>
                  <a:lnTo>
                    <a:pt x="675" y="481"/>
                  </a:lnTo>
                  <a:lnTo>
                    <a:pt x="674" y="484"/>
                  </a:lnTo>
                  <a:lnTo>
                    <a:pt x="672" y="488"/>
                  </a:lnTo>
                  <a:lnTo>
                    <a:pt x="671" y="491"/>
                  </a:lnTo>
                  <a:lnTo>
                    <a:pt x="671" y="495"/>
                  </a:lnTo>
                  <a:lnTo>
                    <a:pt x="668" y="501"/>
                  </a:lnTo>
                  <a:lnTo>
                    <a:pt x="665" y="507"/>
                  </a:lnTo>
                  <a:lnTo>
                    <a:pt x="662" y="513"/>
                  </a:lnTo>
                  <a:lnTo>
                    <a:pt x="659" y="519"/>
                  </a:lnTo>
                  <a:lnTo>
                    <a:pt x="656" y="523"/>
                  </a:lnTo>
                  <a:lnTo>
                    <a:pt x="654" y="529"/>
                  </a:lnTo>
                  <a:lnTo>
                    <a:pt x="649" y="532"/>
                  </a:lnTo>
                  <a:lnTo>
                    <a:pt x="646" y="536"/>
                  </a:lnTo>
                  <a:lnTo>
                    <a:pt x="643" y="539"/>
                  </a:lnTo>
                  <a:lnTo>
                    <a:pt x="642" y="543"/>
                  </a:lnTo>
                  <a:lnTo>
                    <a:pt x="636" y="548"/>
                  </a:lnTo>
                  <a:lnTo>
                    <a:pt x="633" y="551"/>
                  </a:lnTo>
                  <a:lnTo>
                    <a:pt x="629" y="552"/>
                  </a:lnTo>
                  <a:lnTo>
                    <a:pt x="623" y="551"/>
                  </a:lnTo>
                  <a:lnTo>
                    <a:pt x="617" y="549"/>
                  </a:lnTo>
                  <a:lnTo>
                    <a:pt x="611" y="546"/>
                  </a:lnTo>
                  <a:lnTo>
                    <a:pt x="606" y="542"/>
                  </a:lnTo>
                  <a:lnTo>
                    <a:pt x="600" y="536"/>
                  </a:lnTo>
                  <a:lnTo>
                    <a:pt x="595" y="533"/>
                  </a:lnTo>
                  <a:lnTo>
                    <a:pt x="592" y="530"/>
                  </a:lnTo>
                  <a:lnTo>
                    <a:pt x="590" y="527"/>
                  </a:lnTo>
                  <a:lnTo>
                    <a:pt x="587" y="525"/>
                  </a:lnTo>
                  <a:lnTo>
                    <a:pt x="582" y="520"/>
                  </a:lnTo>
                  <a:lnTo>
                    <a:pt x="579" y="517"/>
                  </a:lnTo>
                  <a:lnTo>
                    <a:pt x="575" y="513"/>
                  </a:lnTo>
                  <a:lnTo>
                    <a:pt x="572" y="510"/>
                  </a:lnTo>
                  <a:lnTo>
                    <a:pt x="569" y="507"/>
                  </a:lnTo>
                  <a:lnTo>
                    <a:pt x="566" y="503"/>
                  </a:lnTo>
                  <a:lnTo>
                    <a:pt x="563" y="500"/>
                  </a:lnTo>
                  <a:lnTo>
                    <a:pt x="561" y="495"/>
                  </a:lnTo>
                  <a:lnTo>
                    <a:pt x="558" y="493"/>
                  </a:lnTo>
                  <a:lnTo>
                    <a:pt x="555" y="488"/>
                  </a:lnTo>
                  <a:lnTo>
                    <a:pt x="552" y="484"/>
                  </a:lnTo>
                  <a:lnTo>
                    <a:pt x="549" y="481"/>
                  </a:lnTo>
                  <a:lnTo>
                    <a:pt x="545" y="475"/>
                  </a:lnTo>
                  <a:lnTo>
                    <a:pt x="542" y="471"/>
                  </a:lnTo>
                  <a:lnTo>
                    <a:pt x="540" y="468"/>
                  </a:lnTo>
                  <a:lnTo>
                    <a:pt x="537" y="465"/>
                  </a:lnTo>
                  <a:lnTo>
                    <a:pt x="536" y="461"/>
                  </a:lnTo>
                  <a:lnTo>
                    <a:pt x="534" y="458"/>
                  </a:lnTo>
                  <a:lnTo>
                    <a:pt x="531" y="453"/>
                  </a:lnTo>
                  <a:lnTo>
                    <a:pt x="530" y="450"/>
                  </a:lnTo>
                  <a:lnTo>
                    <a:pt x="529" y="446"/>
                  </a:lnTo>
                  <a:lnTo>
                    <a:pt x="527" y="443"/>
                  </a:lnTo>
                  <a:lnTo>
                    <a:pt x="524" y="437"/>
                  </a:lnTo>
                  <a:lnTo>
                    <a:pt x="521" y="433"/>
                  </a:lnTo>
                  <a:lnTo>
                    <a:pt x="520" y="429"/>
                  </a:lnTo>
                  <a:lnTo>
                    <a:pt x="517" y="423"/>
                  </a:lnTo>
                  <a:lnTo>
                    <a:pt x="514" y="417"/>
                  </a:lnTo>
                  <a:lnTo>
                    <a:pt x="513" y="413"/>
                  </a:lnTo>
                  <a:lnTo>
                    <a:pt x="510" y="407"/>
                  </a:lnTo>
                  <a:lnTo>
                    <a:pt x="508" y="402"/>
                  </a:lnTo>
                  <a:lnTo>
                    <a:pt x="505" y="397"/>
                  </a:lnTo>
                  <a:lnTo>
                    <a:pt x="502" y="391"/>
                  </a:lnTo>
                  <a:lnTo>
                    <a:pt x="498" y="385"/>
                  </a:lnTo>
                  <a:lnTo>
                    <a:pt x="495" y="379"/>
                  </a:lnTo>
                  <a:lnTo>
                    <a:pt x="492" y="372"/>
                  </a:lnTo>
                  <a:lnTo>
                    <a:pt x="489" y="368"/>
                  </a:lnTo>
                  <a:lnTo>
                    <a:pt x="486" y="360"/>
                  </a:lnTo>
                  <a:lnTo>
                    <a:pt x="484" y="356"/>
                  </a:lnTo>
                  <a:lnTo>
                    <a:pt x="479" y="349"/>
                  </a:lnTo>
                  <a:lnTo>
                    <a:pt x="475" y="343"/>
                  </a:lnTo>
                  <a:lnTo>
                    <a:pt x="472" y="337"/>
                  </a:lnTo>
                  <a:lnTo>
                    <a:pt x="468" y="330"/>
                  </a:lnTo>
                  <a:lnTo>
                    <a:pt x="463" y="324"/>
                  </a:lnTo>
                  <a:lnTo>
                    <a:pt x="460" y="318"/>
                  </a:lnTo>
                  <a:lnTo>
                    <a:pt x="456" y="312"/>
                  </a:lnTo>
                  <a:lnTo>
                    <a:pt x="452" y="308"/>
                  </a:lnTo>
                  <a:lnTo>
                    <a:pt x="447" y="301"/>
                  </a:lnTo>
                  <a:lnTo>
                    <a:pt x="443" y="295"/>
                  </a:lnTo>
                  <a:lnTo>
                    <a:pt x="437" y="289"/>
                  </a:lnTo>
                  <a:lnTo>
                    <a:pt x="434" y="283"/>
                  </a:lnTo>
                  <a:lnTo>
                    <a:pt x="428" y="276"/>
                  </a:lnTo>
                  <a:lnTo>
                    <a:pt x="424" y="272"/>
                  </a:lnTo>
                  <a:lnTo>
                    <a:pt x="420" y="264"/>
                  </a:lnTo>
                  <a:lnTo>
                    <a:pt x="415" y="260"/>
                  </a:lnTo>
                  <a:lnTo>
                    <a:pt x="409" y="253"/>
                  </a:lnTo>
                  <a:lnTo>
                    <a:pt x="405" y="247"/>
                  </a:lnTo>
                  <a:lnTo>
                    <a:pt x="399" y="243"/>
                  </a:lnTo>
                  <a:lnTo>
                    <a:pt x="395" y="237"/>
                  </a:lnTo>
                  <a:lnTo>
                    <a:pt x="389" y="231"/>
                  </a:lnTo>
                  <a:lnTo>
                    <a:pt x="385" y="225"/>
                  </a:lnTo>
                  <a:lnTo>
                    <a:pt x="380" y="221"/>
                  </a:lnTo>
                  <a:lnTo>
                    <a:pt x="376" y="216"/>
                  </a:lnTo>
                  <a:lnTo>
                    <a:pt x="370" y="211"/>
                  </a:lnTo>
                  <a:lnTo>
                    <a:pt x="364" y="205"/>
                  </a:lnTo>
                  <a:lnTo>
                    <a:pt x="359" y="200"/>
                  </a:lnTo>
                  <a:lnTo>
                    <a:pt x="354" y="196"/>
                  </a:lnTo>
                  <a:lnTo>
                    <a:pt x="348" y="192"/>
                  </a:lnTo>
                  <a:lnTo>
                    <a:pt x="341" y="187"/>
                  </a:lnTo>
                  <a:lnTo>
                    <a:pt x="335" y="184"/>
                  </a:lnTo>
                  <a:lnTo>
                    <a:pt x="329" y="181"/>
                  </a:lnTo>
                  <a:lnTo>
                    <a:pt x="325" y="180"/>
                  </a:lnTo>
                  <a:lnTo>
                    <a:pt x="322" y="177"/>
                  </a:lnTo>
                  <a:lnTo>
                    <a:pt x="319" y="176"/>
                  </a:lnTo>
                  <a:lnTo>
                    <a:pt x="316" y="174"/>
                  </a:lnTo>
                  <a:lnTo>
                    <a:pt x="309" y="171"/>
                  </a:lnTo>
                  <a:lnTo>
                    <a:pt x="303" y="170"/>
                  </a:lnTo>
                  <a:lnTo>
                    <a:pt x="300" y="168"/>
                  </a:lnTo>
                  <a:lnTo>
                    <a:pt x="298" y="167"/>
                  </a:lnTo>
                  <a:lnTo>
                    <a:pt x="293" y="167"/>
                  </a:lnTo>
                  <a:lnTo>
                    <a:pt x="290" y="167"/>
                  </a:lnTo>
                  <a:lnTo>
                    <a:pt x="287" y="165"/>
                  </a:lnTo>
                  <a:lnTo>
                    <a:pt x="284" y="164"/>
                  </a:lnTo>
                  <a:lnTo>
                    <a:pt x="280" y="164"/>
                  </a:lnTo>
                  <a:lnTo>
                    <a:pt x="277" y="164"/>
                  </a:lnTo>
                  <a:lnTo>
                    <a:pt x="273" y="164"/>
                  </a:lnTo>
                  <a:lnTo>
                    <a:pt x="268" y="164"/>
                  </a:lnTo>
                  <a:lnTo>
                    <a:pt x="266" y="164"/>
                  </a:lnTo>
                  <a:lnTo>
                    <a:pt x="261" y="164"/>
                  </a:lnTo>
                  <a:lnTo>
                    <a:pt x="255" y="163"/>
                  </a:lnTo>
                  <a:lnTo>
                    <a:pt x="250" y="164"/>
                  </a:lnTo>
                  <a:lnTo>
                    <a:pt x="244" y="164"/>
                  </a:lnTo>
                  <a:lnTo>
                    <a:pt x="238" y="165"/>
                  </a:lnTo>
                  <a:lnTo>
                    <a:pt x="232" y="167"/>
                  </a:lnTo>
                  <a:lnTo>
                    <a:pt x="228" y="168"/>
                  </a:lnTo>
                  <a:lnTo>
                    <a:pt x="222" y="170"/>
                  </a:lnTo>
                  <a:lnTo>
                    <a:pt x="218" y="173"/>
                  </a:lnTo>
                  <a:lnTo>
                    <a:pt x="213" y="174"/>
                  </a:lnTo>
                  <a:lnTo>
                    <a:pt x="209" y="177"/>
                  </a:lnTo>
                  <a:lnTo>
                    <a:pt x="205" y="180"/>
                  </a:lnTo>
                  <a:lnTo>
                    <a:pt x="200" y="183"/>
                  </a:lnTo>
                  <a:lnTo>
                    <a:pt x="197" y="186"/>
                  </a:lnTo>
                  <a:lnTo>
                    <a:pt x="194" y="189"/>
                  </a:lnTo>
                  <a:lnTo>
                    <a:pt x="187" y="196"/>
                  </a:lnTo>
                  <a:lnTo>
                    <a:pt x="183" y="202"/>
                  </a:lnTo>
                  <a:lnTo>
                    <a:pt x="181" y="205"/>
                  </a:lnTo>
                  <a:lnTo>
                    <a:pt x="178" y="208"/>
                  </a:lnTo>
                  <a:lnTo>
                    <a:pt x="177" y="212"/>
                  </a:lnTo>
                  <a:lnTo>
                    <a:pt x="175" y="215"/>
                  </a:lnTo>
                  <a:lnTo>
                    <a:pt x="171" y="221"/>
                  </a:lnTo>
                  <a:lnTo>
                    <a:pt x="170" y="227"/>
                  </a:lnTo>
                  <a:lnTo>
                    <a:pt x="168" y="232"/>
                  </a:lnTo>
                  <a:lnTo>
                    <a:pt x="168" y="237"/>
                  </a:lnTo>
                  <a:lnTo>
                    <a:pt x="165" y="241"/>
                  </a:lnTo>
                  <a:lnTo>
                    <a:pt x="164" y="244"/>
                  </a:lnTo>
                  <a:lnTo>
                    <a:pt x="161" y="248"/>
                  </a:lnTo>
                  <a:lnTo>
                    <a:pt x="159" y="253"/>
                  </a:lnTo>
                  <a:lnTo>
                    <a:pt x="155" y="257"/>
                  </a:lnTo>
                  <a:lnTo>
                    <a:pt x="152" y="261"/>
                  </a:lnTo>
                  <a:lnTo>
                    <a:pt x="148" y="266"/>
                  </a:lnTo>
                  <a:lnTo>
                    <a:pt x="143" y="270"/>
                  </a:lnTo>
                  <a:lnTo>
                    <a:pt x="138" y="274"/>
                  </a:lnTo>
                  <a:lnTo>
                    <a:pt x="133" y="279"/>
                  </a:lnTo>
                  <a:lnTo>
                    <a:pt x="126" y="283"/>
                  </a:lnTo>
                  <a:lnTo>
                    <a:pt x="122" y="289"/>
                  </a:lnTo>
                  <a:lnTo>
                    <a:pt x="116" y="292"/>
                  </a:lnTo>
                  <a:lnTo>
                    <a:pt x="110" y="296"/>
                  </a:lnTo>
                  <a:lnTo>
                    <a:pt x="104" y="301"/>
                  </a:lnTo>
                  <a:lnTo>
                    <a:pt x="98" y="305"/>
                  </a:lnTo>
                  <a:lnTo>
                    <a:pt x="91" y="308"/>
                  </a:lnTo>
                  <a:lnTo>
                    <a:pt x="85" y="311"/>
                  </a:lnTo>
                  <a:lnTo>
                    <a:pt x="80" y="314"/>
                  </a:lnTo>
                  <a:lnTo>
                    <a:pt x="74" y="317"/>
                  </a:lnTo>
                  <a:lnTo>
                    <a:pt x="68" y="320"/>
                  </a:lnTo>
                  <a:lnTo>
                    <a:pt x="64" y="322"/>
                  </a:lnTo>
                  <a:lnTo>
                    <a:pt x="56" y="324"/>
                  </a:lnTo>
                  <a:lnTo>
                    <a:pt x="52" y="327"/>
                  </a:lnTo>
                  <a:lnTo>
                    <a:pt x="46" y="327"/>
                  </a:lnTo>
                  <a:lnTo>
                    <a:pt x="42" y="328"/>
                  </a:lnTo>
                  <a:lnTo>
                    <a:pt x="37" y="328"/>
                  </a:lnTo>
                  <a:lnTo>
                    <a:pt x="33" y="330"/>
                  </a:lnTo>
                  <a:lnTo>
                    <a:pt x="30" y="328"/>
                  </a:lnTo>
                  <a:lnTo>
                    <a:pt x="27" y="328"/>
                  </a:lnTo>
                  <a:lnTo>
                    <a:pt x="24" y="327"/>
                  </a:lnTo>
                  <a:lnTo>
                    <a:pt x="21" y="325"/>
                  </a:lnTo>
                  <a:close/>
                </a:path>
              </a:pathLst>
            </a:custGeom>
            <a:solidFill>
              <a:srgbClr val="A2C3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0" name="Freeform 26"/>
            <p:cNvSpPr>
              <a:spLocks/>
            </p:cNvSpPr>
            <p:nvPr/>
          </p:nvSpPr>
          <p:spPr bwMode="auto">
            <a:xfrm>
              <a:off x="8540750" y="1905000"/>
              <a:ext cx="258763" cy="233363"/>
            </a:xfrm>
            <a:custGeom>
              <a:avLst/>
              <a:gdLst>
                <a:gd name="T0" fmla="*/ 2147483646 w 326"/>
                <a:gd name="T1" fmla="*/ 2147483646 h 293"/>
                <a:gd name="T2" fmla="*/ 2147483646 w 326"/>
                <a:gd name="T3" fmla="*/ 2147483646 h 293"/>
                <a:gd name="T4" fmla="*/ 2147483646 w 326"/>
                <a:gd name="T5" fmla="*/ 2147483646 h 293"/>
                <a:gd name="T6" fmla="*/ 2147483646 w 326"/>
                <a:gd name="T7" fmla="*/ 2147483646 h 293"/>
                <a:gd name="T8" fmla="*/ 2147483646 w 326"/>
                <a:gd name="T9" fmla="*/ 2147483646 h 293"/>
                <a:gd name="T10" fmla="*/ 2147483646 w 326"/>
                <a:gd name="T11" fmla="*/ 2147483646 h 293"/>
                <a:gd name="T12" fmla="*/ 2147483646 w 326"/>
                <a:gd name="T13" fmla="*/ 2147483646 h 293"/>
                <a:gd name="T14" fmla="*/ 2147483646 w 326"/>
                <a:gd name="T15" fmla="*/ 2147483646 h 293"/>
                <a:gd name="T16" fmla="*/ 2147483646 w 326"/>
                <a:gd name="T17" fmla="*/ 2147483646 h 293"/>
                <a:gd name="T18" fmla="*/ 2147483646 w 326"/>
                <a:gd name="T19" fmla="*/ 2147483646 h 293"/>
                <a:gd name="T20" fmla="*/ 2147483646 w 326"/>
                <a:gd name="T21" fmla="*/ 2147483646 h 293"/>
                <a:gd name="T22" fmla="*/ 2147483646 w 326"/>
                <a:gd name="T23" fmla="*/ 2147483646 h 293"/>
                <a:gd name="T24" fmla="*/ 2147483646 w 326"/>
                <a:gd name="T25" fmla="*/ 2147483646 h 293"/>
                <a:gd name="T26" fmla="*/ 2147483646 w 326"/>
                <a:gd name="T27" fmla="*/ 2147483646 h 293"/>
                <a:gd name="T28" fmla="*/ 2147483646 w 326"/>
                <a:gd name="T29" fmla="*/ 2147483646 h 293"/>
                <a:gd name="T30" fmla="*/ 2147483646 w 326"/>
                <a:gd name="T31" fmla="*/ 2147483646 h 293"/>
                <a:gd name="T32" fmla="*/ 2147483646 w 326"/>
                <a:gd name="T33" fmla="*/ 2147483646 h 293"/>
                <a:gd name="T34" fmla="*/ 2147483646 w 326"/>
                <a:gd name="T35" fmla="*/ 2147483646 h 293"/>
                <a:gd name="T36" fmla="*/ 2147483646 w 326"/>
                <a:gd name="T37" fmla="*/ 2147483646 h 293"/>
                <a:gd name="T38" fmla="*/ 2147483646 w 326"/>
                <a:gd name="T39" fmla="*/ 2147483646 h 293"/>
                <a:gd name="T40" fmla="*/ 2147483646 w 326"/>
                <a:gd name="T41" fmla="*/ 2147483646 h 293"/>
                <a:gd name="T42" fmla="*/ 2147483646 w 326"/>
                <a:gd name="T43" fmla="*/ 2147483646 h 293"/>
                <a:gd name="T44" fmla="*/ 2147483646 w 326"/>
                <a:gd name="T45" fmla="*/ 2147483646 h 293"/>
                <a:gd name="T46" fmla="*/ 2147483646 w 326"/>
                <a:gd name="T47" fmla="*/ 2147483646 h 293"/>
                <a:gd name="T48" fmla="*/ 2147483646 w 326"/>
                <a:gd name="T49" fmla="*/ 2147483646 h 293"/>
                <a:gd name="T50" fmla="*/ 2147483646 w 326"/>
                <a:gd name="T51" fmla="*/ 2147483646 h 293"/>
                <a:gd name="T52" fmla="*/ 2147483646 w 326"/>
                <a:gd name="T53" fmla="*/ 2147483646 h 293"/>
                <a:gd name="T54" fmla="*/ 2147483646 w 326"/>
                <a:gd name="T55" fmla="*/ 2147483646 h 293"/>
                <a:gd name="T56" fmla="*/ 2147483646 w 326"/>
                <a:gd name="T57" fmla="*/ 2147483646 h 293"/>
                <a:gd name="T58" fmla="*/ 2147483646 w 326"/>
                <a:gd name="T59" fmla="*/ 2147483646 h 293"/>
                <a:gd name="T60" fmla="*/ 2147483646 w 326"/>
                <a:gd name="T61" fmla="*/ 2147483646 h 293"/>
                <a:gd name="T62" fmla="*/ 2147483646 w 326"/>
                <a:gd name="T63" fmla="*/ 2147483646 h 293"/>
                <a:gd name="T64" fmla="*/ 2147483646 w 326"/>
                <a:gd name="T65" fmla="*/ 2147483646 h 293"/>
                <a:gd name="T66" fmla="*/ 2147483646 w 326"/>
                <a:gd name="T67" fmla="*/ 2147483646 h 293"/>
                <a:gd name="T68" fmla="*/ 2147483646 w 326"/>
                <a:gd name="T69" fmla="*/ 2147483646 h 293"/>
                <a:gd name="T70" fmla="*/ 2147483646 w 326"/>
                <a:gd name="T71" fmla="*/ 2147483646 h 293"/>
                <a:gd name="T72" fmla="*/ 2147483646 w 326"/>
                <a:gd name="T73" fmla="*/ 2147483646 h 293"/>
                <a:gd name="T74" fmla="*/ 2147483646 w 326"/>
                <a:gd name="T75" fmla="*/ 0 h 293"/>
                <a:gd name="T76" fmla="*/ 2147483646 w 326"/>
                <a:gd name="T77" fmla="*/ 2147483646 h 293"/>
                <a:gd name="T78" fmla="*/ 2147483646 w 326"/>
                <a:gd name="T79" fmla="*/ 2147483646 h 293"/>
                <a:gd name="T80" fmla="*/ 2147483646 w 326"/>
                <a:gd name="T81" fmla="*/ 2147483646 h 293"/>
                <a:gd name="T82" fmla="*/ 2147483646 w 326"/>
                <a:gd name="T83" fmla="*/ 2147483646 h 293"/>
                <a:gd name="T84" fmla="*/ 2147483646 w 326"/>
                <a:gd name="T85" fmla="*/ 2147483646 h 293"/>
                <a:gd name="T86" fmla="*/ 2147483646 w 326"/>
                <a:gd name="T87" fmla="*/ 2147483646 h 293"/>
                <a:gd name="T88" fmla="*/ 2147483646 w 326"/>
                <a:gd name="T89" fmla="*/ 2147483646 h 293"/>
                <a:gd name="T90" fmla="*/ 2147483646 w 326"/>
                <a:gd name="T91" fmla="*/ 2147483646 h 293"/>
                <a:gd name="T92" fmla="*/ 2147483646 w 326"/>
                <a:gd name="T93" fmla="*/ 2147483646 h 293"/>
                <a:gd name="T94" fmla="*/ 0 w 326"/>
                <a:gd name="T95" fmla="*/ 2147483646 h 29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26"/>
                <a:gd name="T145" fmla="*/ 0 h 293"/>
                <a:gd name="T146" fmla="*/ 326 w 326"/>
                <a:gd name="T147" fmla="*/ 293 h 29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26" h="293">
                  <a:moveTo>
                    <a:pt x="0" y="110"/>
                  </a:moveTo>
                  <a:lnTo>
                    <a:pt x="0" y="112"/>
                  </a:lnTo>
                  <a:lnTo>
                    <a:pt x="0" y="115"/>
                  </a:lnTo>
                  <a:lnTo>
                    <a:pt x="1" y="117"/>
                  </a:lnTo>
                  <a:lnTo>
                    <a:pt x="4" y="122"/>
                  </a:lnTo>
                  <a:lnTo>
                    <a:pt x="6" y="126"/>
                  </a:lnTo>
                  <a:lnTo>
                    <a:pt x="10" y="132"/>
                  </a:lnTo>
                  <a:lnTo>
                    <a:pt x="13" y="138"/>
                  </a:lnTo>
                  <a:lnTo>
                    <a:pt x="17" y="144"/>
                  </a:lnTo>
                  <a:lnTo>
                    <a:pt x="22" y="148"/>
                  </a:lnTo>
                  <a:lnTo>
                    <a:pt x="28" y="155"/>
                  </a:lnTo>
                  <a:lnTo>
                    <a:pt x="31" y="158"/>
                  </a:lnTo>
                  <a:lnTo>
                    <a:pt x="33" y="161"/>
                  </a:lnTo>
                  <a:lnTo>
                    <a:pt x="36" y="164"/>
                  </a:lnTo>
                  <a:lnTo>
                    <a:pt x="39" y="168"/>
                  </a:lnTo>
                  <a:lnTo>
                    <a:pt x="42" y="171"/>
                  </a:lnTo>
                  <a:lnTo>
                    <a:pt x="45" y="176"/>
                  </a:lnTo>
                  <a:lnTo>
                    <a:pt x="49" y="179"/>
                  </a:lnTo>
                  <a:lnTo>
                    <a:pt x="52" y="181"/>
                  </a:lnTo>
                  <a:lnTo>
                    <a:pt x="57" y="186"/>
                  </a:lnTo>
                  <a:lnTo>
                    <a:pt x="61" y="189"/>
                  </a:lnTo>
                  <a:lnTo>
                    <a:pt x="64" y="193"/>
                  </a:lnTo>
                  <a:lnTo>
                    <a:pt x="68" y="196"/>
                  </a:lnTo>
                  <a:lnTo>
                    <a:pt x="71" y="199"/>
                  </a:lnTo>
                  <a:lnTo>
                    <a:pt x="76" y="202"/>
                  </a:lnTo>
                  <a:lnTo>
                    <a:pt x="79" y="206"/>
                  </a:lnTo>
                  <a:lnTo>
                    <a:pt x="83" y="209"/>
                  </a:lnTo>
                  <a:lnTo>
                    <a:pt x="87" y="212"/>
                  </a:lnTo>
                  <a:lnTo>
                    <a:pt x="90" y="216"/>
                  </a:lnTo>
                  <a:lnTo>
                    <a:pt x="94" y="219"/>
                  </a:lnTo>
                  <a:lnTo>
                    <a:pt x="99" y="224"/>
                  </a:lnTo>
                  <a:lnTo>
                    <a:pt x="103" y="226"/>
                  </a:lnTo>
                  <a:lnTo>
                    <a:pt x="106" y="229"/>
                  </a:lnTo>
                  <a:lnTo>
                    <a:pt x="110" y="232"/>
                  </a:lnTo>
                  <a:lnTo>
                    <a:pt x="115" y="237"/>
                  </a:lnTo>
                  <a:lnTo>
                    <a:pt x="119" y="240"/>
                  </a:lnTo>
                  <a:lnTo>
                    <a:pt x="124" y="242"/>
                  </a:lnTo>
                  <a:lnTo>
                    <a:pt x="128" y="245"/>
                  </a:lnTo>
                  <a:lnTo>
                    <a:pt x="132" y="250"/>
                  </a:lnTo>
                  <a:lnTo>
                    <a:pt x="137" y="251"/>
                  </a:lnTo>
                  <a:lnTo>
                    <a:pt x="141" y="254"/>
                  </a:lnTo>
                  <a:lnTo>
                    <a:pt x="145" y="257"/>
                  </a:lnTo>
                  <a:lnTo>
                    <a:pt x="148" y="260"/>
                  </a:lnTo>
                  <a:lnTo>
                    <a:pt x="153" y="263"/>
                  </a:lnTo>
                  <a:lnTo>
                    <a:pt x="157" y="264"/>
                  </a:lnTo>
                  <a:lnTo>
                    <a:pt x="161" y="267"/>
                  </a:lnTo>
                  <a:lnTo>
                    <a:pt x="164" y="270"/>
                  </a:lnTo>
                  <a:lnTo>
                    <a:pt x="169" y="272"/>
                  </a:lnTo>
                  <a:lnTo>
                    <a:pt x="173" y="274"/>
                  </a:lnTo>
                  <a:lnTo>
                    <a:pt x="176" y="276"/>
                  </a:lnTo>
                  <a:lnTo>
                    <a:pt x="180" y="279"/>
                  </a:lnTo>
                  <a:lnTo>
                    <a:pt x="183" y="279"/>
                  </a:lnTo>
                  <a:lnTo>
                    <a:pt x="187" y="282"/>
                  </a:lnTo>
                  <a:lnTo>
                    <a:pt x="190" y="283"/>
                  </a:lnTo>
                  <a:lnTo>
                    <a:pt x="195" y="285"/>
                  </a:lnTo>
                  <a:lnTo>
                    <a:pt x="198" y="286"/>
                  </a:lnTo>
                  <a:lnTo>
                    <a:pt x="202" y="286"/>
                  </a:lnTo>
                  <a:lnTo>
                    <a:pt x="205" y="288"/>
                  </a:lnTo>
                  <a:lnTo>
                    <a:pt x="209" y="289"/>
                  </a:lnTo>
                  <a:lnTo>
                    <a:pt x="212" y="289"/>
                  </a:lnTo>
                  <a:lnTo>
                    <a:pt x="215" y="289"/>
                  </a:lnTo>
                  <a:lnTo>
                    <a:pt x="218" y="290"/>
                  </a:lnTo>
                  <a:lnTo>
                    <a:pt x="222" y="292"/>
                  </a:lnTo>
                  <a:lnTo>
                    <a:pt x="228" y="292"/>
                  </a:lnTo>
                  <a:lnTo>
                    <a:pt x="234" y="292"/>
                  </a:lnTo>
                  <a:lnTo>
                    <a:pt x="240" y="292"/>
                  </a:lnTo>
                  <a:lnTo>
                    <a:pt x="247" y="293"/>
                  </a:lnTo>
                  <a:lnTo>
                    <a:pt x="251" y="292"/>
                  </a:lnTo>
                  <a:lnTo>
                    <a:pt x="257" y="292"/>
                  </a:lnTo>
                  <a:lnTo>
                    <a:pt x="263" y="290"/>
                  </a:lnTo>
                  <a:lnTo>
                    <a:pt x="269" y="290"/>
                  </a:lnTo>
                  <a:lnTo>
                    <a:pt x="273" y="289"/>
                  </a:lnTo>
                  <a:lnTo>
                    <a:pt x="279" y="288"/>
                  </a:lnTo>
                  <a:lnTo>
                    <a:pt x="283" y="286"/>
                  </a:lnTo>
                  <a:lnTo>
                    <a:pt x="289" y="285"/>
                  </a:lnTo>
                  <a:lnTo>
                    <a:pt x="292" y="282"/>
                  </a:lnTo>
                  <a:lnTo>
                    <a:pt x="296" y="280"/>
                  </a:lnTo>
                  <a:lnTo>
                    <a:pt x="299" y="279"/>
                  </a:lnTo>
                  <a:lnTo>
                    <a:pt x="304" y="276"/>
                  </a:lnTo>
                  <a:lnTo>
                    <a:pt x="307" y="274"/>
                  </a:lnTo>
                  <a:lnTo>
                    <a:pt x="310" y="273"/>
                  </a:lnTo>
                  <a:lnTo>
                    <a:pt x="312" y="270"/>
                  </a:lnTo>
                  <a:lnTo>
                    <a:pt x="315" y="269"/>
                  </a:lnTo>
                  <a:lnTo>
                    <a:pt x="318" y="264"/>
                  </a:lnTo>
                  <a:lnTo>
                    <a:pt x="323" y="261"/>
                  </a:lnTo>
                  <a:lnTo>
                    <a:pt x="324" y="257"/>
                  </a:lnTo>
                  <a:lnTo>
                    <a:pt x="326" y="256"/>
                  </a:lnTo>
                  <a:lnTo>
                    <a:pt x="324" y="253"/>
                  </a:lnTo>
                  <a:lnTo>
                    <a:pt x="324" y="250"/>
                  </a:lnTo>
                  <a:lnTo>
                    <a:pt x="323" y="245"/>
                  </a:lnTo>
                  <a:lnTo>
                    <a:pt x="321" y="242"/>
                  </a:lnTo>
                  <a:lnTo>
                    <a:pt x="320" y="237"/>
                  </a:lnTo>
                  <a:lnTo>
                    <a:pt x="318" y="231"/>
                  </a:lnTo>
                  <a:lnTo>
                    <a:pt x="317" y="226"/>
                  </a:lnTo>
                  <a:lnTo>
                    <a:pt x="314" y="221"/>
                  </a:lnTo>
                  <a:lnTo>
                    <a:pt x="311" y="215"/>
                  </a:lnTo>
                  <a:lnTo>
                    <a:pt x="310" y="209"/>
                  </a:lnTo>
                  <a:lnTo>
                    <a:pt x="307" y="202"/>
                  </a:lnTo>
                  <a:lnTo>
                    <a:pt x="305" y="197"/>
                  </a:lnTo>
                  <a:lnTo>
                    <a:pt x="302" y="192"/>
                  </a:lnTo>
                  <a:lnTo>
                    <a:pt x="299" y="186"/>
                  </a:lnTo>
                  <a:lnTo>
                    <a:pt x="295" y="180"/>
                  </a:lnTo>
                  <a:lnTo>
                    <a:pt x="294" y="176"/>
                  </a:lnTo>
                  <a:lnTo>
                    <a:pt x="289" y="170"/>
                  </a:lnTo>
                  <a:lnTo>
                    <a:pt x="288" y="164"/>
                  </a:lnTo>
                  <a:lnTo>
                    <a:pt x="285" y="157"/>
                  </a:lnTo>
                  <a:lnTo>
                    <a:pt x="283" y="151"/>
                  </a:lnTo>
                  <a:lnTo>
                    <a:pt x="282" y="148"/>
                  </a:lnTo>
                  <a:lnTo>
                    <a:pt x="280" y="145"/>
                  </a:lnTo>
                  <a:lnTo>
                    <a:pt x="279" y="141"/>
                  </a:lnTo>
                  <a:lnTo>
                    <a:pt x="279" y="138"/>
                  </a:lnTo>
                  <a:lnTo>
                    <a:pt x="278" y="132"/>
                  </a:lnTo>
                  <a:lnTo>
                    <a:pt x="276" y="126"/>
                  </a:lnTo>
                  <a:lnTo>
                    <a:pt x="273" y="119"/>
                  </a:lnTo>
                  <a:lnTo>
                    <a:pt x="272" y="115"/>
                  </a:lnTo>
                  <a:lnTo>
                    <a:pt x="269" y="109"/>
                  </a:lnTo>
                  <a:lnTo>
                    <a:pt x="266" y="104"/>
                  </a:lnTo>
                  <a:lnTo>
                    <a:pt x="263" y="100"/>
                  </a:lnTo>
                  <a:lnTo>
                    <a:pt x="262" y="96"/>
                  </a:lnTo>
                  <a:lnTo>
                    <a:pt x="259" y="94"/>
                  </a:lnTo>
                  <a:lnTo>
                    <a:pt x="256" y="93"/>
                  </a:lnTo>
                  <a:lnTo>
                    <a:pt x="251" y="91"/>
                  </a:lnTo>
                  <a:lnTo>
                    <a:pt x="249" y="90"/>
                  </a:lnTo>
                  <a:lnTo>
                    <a:pt x="244" y="88"/>
                  </a:lnTo>
                  <a:lnTo>
                    <a:pt x="241" y="88"/>
                  </a:lnTo>
                  <a:lnTo>
                    <a:pt x="238" y="87"/>
                  </a:lnTo>
                  <a:lnTo>
                    <a:pt x="234" y="85"/>
                  </a:lnTo>
                  <a:lnTo>
                    <a:pt x="231" y="84"/>
                  </a:lnTo>
                  <a:lnTo>
                    <a:pt x="228" y="81"/>
                  </a:lnTo>
                  <a:lnTo>
                    <a:pt x="224" y="78"/>
                  </a:lnTo>
                  <a:lnTo>
                    <a:pt x="219" y="75"/>
                  </a:lnTo>
                  <a:lnTo>
                    <a:pt x="215" y="72"/>
                  </a:lnTo>
                  <a:lnTo>
                    <a:pt x="211" y="68"/>
                  </a:lnTo>
                  <a:lnTo>
                    <a:pt x="206" y="64"/>
                  </a:lnTo>
                  <a:lnTo>
                    <a:pt x="201" y="58"/>
                  </a:lnTo>
                  <a:lnTo>
                    <a:pt x="196" y="55"/>
                  </a:lnTo>
                  <a:lnTo>
                    <a:pt x="193" y="52"/>
                  </a:lnTo>
                  <a:lnTo>
                    <a:pt x="190" y="49"/>
                  </a:lnTo>
                  <a:lnTo>
                    <a:pt x="187" y="46"/>
                  </a:lnTo>
                  <a:lnTo>
                    <a:pt x="185" y="42"/>
                  </a:lnTo>
                  <a:lnTo>
                    <a:pt x="182" y="39"/>
                  </a:lnTo>
                  <a:lnTo>
                    <a:pt x="179" y="35"/>
                  </a:lnTo>
                  <a:lnTo>
                    <a:pt x="176" y="32"/>
                  </a:lnTo>
                  <a:lnTo>
                    <a:pt x="170" y="26"/>
                  </a:lnTo>
                  <a:lnTo>
                    <a:pt x="167" y="20"/>
                  </a:lnTo>
                  <a:lnTo>
                    <a:pt x="163" y="16"/>
                  </a:lnTo>
                  <a:lnTo>
                    <a:pt x="160" y="11"/>
                  </a:lnTo>
                  <a:lnTo>
                    <a:pt x="157" y="8"/>
                  </a:lnTo>
                  <a:lnTo>
                    <a:pt x="154" y="7"/>
                  </a:lnTo>
                  <a:lnTo>
                    <a:pt x="150" y="4"/>
                  </a:lnTo>
                  <a:lnTo>
                    <a:pt x="147" y="3"/>
                  </a:lnTo>
                  <a:lnTo>
                    <a:pt x="144" y="0"/>
                  </a:lnTo>
                  <a:lnTo>
                    <a:pt x="140" y="0"/>
                  </a:lnTo>
                  <a:lnTo>
                    <a:pt x="135" y="0"/>
                  </a:lnTo>
                  <a:lnTo>
                    <a:pt x="131" y="1"/>
                  </a:lnTo>
                  <a:lnTo>
                    <a:pt x="125" y="3"/>
                  </a:lnTo>
                  <a:lnTo>
                    <a:pt x="119" y="4"/>
                  </a:lnTo>
                  <a:lnTo>
                    <a:pt x="116" y="6"/>
                  </a:lnTo>
                  <a:lnTo>
                    <a:pt x="112" y="7"/>
                  </a:lnTo>
                  <a:lnTo>
                    <a:pt x="109" y="7"/>
                  </a:lnTo>
                  <a:lnTo>
                    <a:pt x="106" y="8"/>
                  </a:lnTo>
                  <a:lnTo>
                    <a:pt x="102" y="11"/>
                  </a:lnTo>
                  <a:lnTo>
                    <a:pt x="97" y="14"/>
                  </a:lnTo>
                  <a:lnTo>
                    <a:pt x="92" y="16"/>
                  </a:lnTo>
                  <a:lnTo>
                    <a:pt x="87" y="20"/>
                  </a:lnTo>
                  <a:lnTo>
                    <a:pt x="84" y="23"/>
                  </a:lnTo>
                  <a:lnTo>
                    <a:pt x="81" y="26"/>
                  </a:lnTo>
                  <a:lnTo>
                    <a:pt x="77" y="29"/>
                  </a:lnTo>
                  <a:lnTo>
                    <a:pt x="73" y="33"/>
                  </a:lnTo>
                  <a:lnTo>
                    <a:pt x="70" y="36"/>
                  </a:lnTo>
                  <a:lnTo>
                    <a:pt x="67" y="39"/>
                  </a:lnTo>
                  <a:lnTo>
                    <a:pt x="63" y="42"/>
                  </a:lnTo>
                  <a:lnTo>
                    <a:pt x="58" y="46"/>
                  </a:lnTo>
                  <a:lnTo>
                    <a:pt x="55" y="49"/>
                  </a:lnTo>
                  <a:lnTo>
                    <a:pt x="52" y="52"/>
                  </a:lnTo>
                  <a:lnTo>
                    <a:pt x="48" y="55"/>
                  </a:lnTo>
                  <a:lnTo>
                    <a:pt x="44" y="58"/>
                  </a:lnTo>
                  <a:lnTo>
                    <a:pt x="39" y="61"/>
                  </a:lnTo>
                  <a:lnTo>
                    <a:pt x="36" y="65"/>
                  </a:lnTo>
                  <a:lnTo>
                    <a:pt x="31" y="68"/>
                  </a:lnTo>
                  <a:lnTo>
                    <a:pt x="28" y="71"/>
                  </a:lnTo>
                  <a:lnTo>
                    <a:pt x="23" y="74"/>
                  </a:lnTo>
                  <a:lnTo>
                    <a:pt x="20" y="77"/>
                  </a:lnTo>
                  <a:lnTo>
                    <a:pt x="16" y="80"/>
                  </a:lnTo>
                  <a:lnTo>
                    <a:pt x="13" y="84"/>
                  </a:lnTo>
                  <a:lnTo>
                    <a:pt x="9" y="87"/>
                  </a:lnTo>
                  <a:lnTo>
                    <a:pt x="7" y="91"/>
                  </a:lnTo>
                  <a:lnTo>
                    <a:pt x="4" y="94"/>
                  </a:lnTo>
                  <a:lnTo>
                    <a:pt x="1" y="100"/>
                  </a:lnTo>
                  <a:lnTo>
                    <a:pt x="0" y="104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A2C3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1" name="Freeform 27"/>
            <p:cNvSpPr>
              <a:spLocks/>
            </p:cNvSpPr>
            <p:nvPr/>
          </p:nvSpPr>
          <p:spPr bwMode="auto">
            <a:xfrm>
              <a:off x="8763000" y="1858963"/>
              <a:ext cx="233363" cy="288925"/>
            </a:xfrm>
            <a:custGeom>
              <a:avLst/>
              <a:gdLst>
                <a:gd name="T0" fmla="*/ 2147483646 w 295"/>
                <a:gd name="T1" fmla="*/ 2147483646 h 363"/>
                <a:gd name="T2" fmla="*/ 2147483646 w 295"/>
                <a:gd name="T3" fmla="*/ 2147483646 h 363"/>
                <a:gd name="T4" fmla="*/ 2147483646 w 295"/>
                <a:gd name="T5" fmla="*/ 2147483646 h 363"/>
                <a:gd name="T6" fmla="*/ 2147483646 w 295"/>
                <a:gd name="T7" fmla="*/ 2147483646 h 363"/>
                <a:gd name="T8" fmla="*/ 2147483646 w 295"/>
                <a:gd name="T9" fmla="*/ 2147483646 h 363"/>
                <a:gd name="T10" fmla="*/ 2147483646 w 295"/>
                <a:gd name="T11" fmla="*/ 2147483646 h 363"/>
                <a:gd name="T12" fmla="*/ 0 w 295"/>
                <a:gd name="T13" fmla="*/ 2147483646 h 363"/>
                <a:gd name="T14" fmla="*/ 0 w 295"/>
                <a:gd name="T15" fmla="*/ 2147483646 h 363"/>
                <a:gd name="T16" fmla="*/ 2147483646 w 295"/>
                <a:gd name="T17" fmla="*/ 2147483646 h 363"/>
                <a:gd name="T18" fmla="*/ 2147483646 w 295"/>
                <a:gd name="T19" fmla="*/ 2147483646 h 363"/>
                <a:gd name="T20" fmla="*/ 2147483646 w 295"/>
                <a:gd name="T21" fmla="*/ 2147483646 h 363"/>
                <a:gd name="T22" fmla="*/ 2147483646 w 295"/>
                <a:gd name="T23" fmla="*/ 2147483646 h 363"/>
                <a:gd name="T24" fmla="*/ 2147483646 w 295"/>
                <a:gd name="T25" fmla="*/ 2147483646 h 363"/>
                <a:gd name="T26" fmla="*/ 2147483646 w 295"/>
                <a:gd name="T27" fmla="*/ 2147483646 h 363"/>
                <a:gd name="T28" fmla="*/ 2147483646 w 295"/>
                <a:gd name="T29" fmla="*/ 2147483646 h 363"/>
                <a:gd name="T30" fmla="*/ 2147483646 w 295"/>
                <a:gd name="T31" fmla="*/ 2147483646 h 363"/>
                <a:gd name="T32" fmla="*/ 2147483646 w 295"/>
                <a:gd name="T33" fmla="*/ 2147483646 h 363"/>
                <a:gd name="T34" fmla="*/ 2147483646 w 295"/>
                <a:gd name="T35" fmla="*/ 2147483646 h 363"/>
                <a:gd name="T36" fmla="*/ 2147483646 w 295"/>
                <a:gd name="T37" fmla="*/ 2147483646 h 363"/>
                <a:gd name="T38" fmla="*/ 2147483646 w 295"/>
                <a:gd name="T39" fmla="*/ 2147483646 h 363"/>
                <a:gd name="T40" fmla="*/ 2147483646 w 295"/>
                <a:gd name="T41" fmla="*/ 2147483646 h 363"/>
                <a:gd name="T42" fmla="*/ 2147483646 w 295"/>
                <a:gd name="T43" fmla="*/ 2147483646 h 363"/>
                <a:gd name="T44" fmla="*/ 2147483646 w 295"/>
                <a:gd name="T45" fmla="*/ 2147483646 h 363"/>
                <a:gd name="T46" fmla="*/ 2147483646 w 295"/>
                <a:gd name="T47" fmla="*/ 2147483646 h 363"/>
                <a:gd name="T48" fmla="*/ 2147483646 w 295"/>
                <a:gd name="T49" fmla="*/ 2147483646 h 363"/>
                <a:gd name="T50" fmla="*/ 2147483646 w 295"/>
                <a:gd name="T51" fmla="*/ 2147483646 h 363"/>
                <a:gd name="T52" fmla="*/ 2147483646 w 295"/>
                <a:gd name="T53" fmla="*/ 2147483646 h 363"/>
                <a:gd name="T54" fmla="*/ 2147483646 w 295"/>
                <a:gd name="T55" fmla="*/ 2147483646 h 363"/>
                <a:gd name="T56" fmla="*/ 2147483646 w 295"/>
                <a:gd name="T57" fmla="*/ 2147483646 h 363"/>
                <a:gd name="T58" fmla="*/ 2147483646 w 295"/>
                <a:gd name="T59" fmla="*/ 2147483646 h 363"/>
                <a:gd name="T60" fmla="*/ 2147483646 w 295"/>
                <a:gd name="T61" fmla="*/ 2147483646 h 363"/>
                <a:gd name="T62" fmla="*/ 2147483646 w 295"/>
                <a:gd name="T63" fmla="*/ 2147483646 h 363"/>
                <a:gd name="T64" fmla="*/ 2147483646 w 295"/>
                <a:gd name="T65" fmla="*/ 2147483646 h 363"/>
                <a:gd name="T66" fmla="*/ 2147483646 w 295"/>
                <a:gd name="T67" fmla="*/ 2147483646 h 363"/>
                <a:gd name="T68" fmla="*/ 2147483646 w 295"/>
                <a:gd name="T69" fmla="*/ 2147483646 h 363"/>
                <a:gd name="T70" fmla="*/ 2147483646 w 295"/>
                <a:gd name="T71" fmla="*/ 2147483646 h 363"/>
                <a:gd name="T72" fmla="*/ 2147483646 w 295"/>
                <a:gd name="T73" fmla="*/ 2147483646 h 363"/>
                <a:gd name="T74" fmla="*/ 2147483646 w 295"/>
                <a:gd name="T75" fmla="*/ 2147483646 h 363"/>
                <a:gd name="T76" fmla="*/ 2147483646 w 295"/>
                <a:gd name="T77" fmla="*/ 2147483646 h 363"/>
                <a:gd name="T78" fmla="*/ 2147483646 w 295"/>
                <a:gd name="T79" fmla="*/ 2147483646 h 363"/>
                <a:gd name="T80" fmla="*/ 2147483646 w 295"/>
                <a:gd name="T81" fmla="*/ 2147483646 h 363"/>
                <a:gd name="T82" fmla="*/ 2147483646 w 295"/>
                <a:gd name="T83" fmla="*/ 2147483646 h 363"/>
                <a:gd name="T84" fmla="*/ 2147483646 w 295"/>
                <a:gd name="T85" fmla="*/ 2147483646 h 363"/>
                <a:gd name="T86" fmla="*/ 2147483646 w 295"/>
                <a:gd name="T87" fmla="*/ 2147483646 h 363"/>
                <a:gd name="T88" fmla="*/ 2147483646 w 295"/>
                <a:gd name="T89" fmla="*/ 2147483646 h 363"/>
                <a:gd name="T90" fmla="*/ 2147483646 w 295"/>
                <a:gd name="T91" fmla="*/ 2147483646 h 363"/>
                <a:gd name="T92" fmla="*/ 2147483646 w 295"/>
                <a:gd name="T93" fmla="*/ 2147483646 h 363"/>
                <a:gd name="T94" fmla="*/ 2147483646 w 295"/>
                <a:gd name="T95" fmla="*/ 2147483646 h 363"/>
                <a:gd name="T96" fmla="*/ 2147483646 w 295"/>
                <a:gd name="T97" fmla="*/ 0 h 36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95"/>
                <a:gd name="T148" fmla="*/ 0 h 363"/>
                <a:gd name="T149" fmla="*/ 295 w 295"/>
                <a:gd name="T150" fmla="*/ 363 h 36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95" h="363">
                  <a:moveTo>
                    <a:pt x="64" y="0"/>
                  </a:moveTo>
                  <a:lnTo>
                    <a:pt x="63" y="0"/>
                  </a:lnTo>
                  <a:lnTo>
                    <a:pt x="61" y="1"/>
                  </a:lnTo>
                  <a:lnTo>
                    <a:pt x="57" y="2"/>
                  </a:lnTo>
                  <a:lnTo>
                    <a:pt x="54" y="7"/>
                  </a:lnTo>
                  <a:lnTo>
                    <a:pt x="48" y="10"/>
                  </a:lnTo>
                  <a:lnTo>
                    <a:pt x="44" y="16"/>
                  </a:lnTo>
                  <a:lnTo>
                    <a:pt x="41" y="17"/>
                  </a:lnTo>
                  <a:lnTo>
                    <a:pt x="38" y="21"/>
                  </a:lnTo>
                  <a:lnTo>
                    <a:pt x="35" y="24"/>
                  </a:lnTo>
                  <a:lnTo>
                    <a:pt x="32" y="29"/>
                  </a:lnTo>
                  <a:lnTo>
                    <a:pt x="29" y="32"/>
                  </a:lnTo>
                  <a:lnTo>
                    <a:pt x="26" y="34"/>
                  </a:lnTo>
                  <a:lnTo>
                    <a:pt x="23" y="37"/>
                  </a:lnTo>
                  <a:lnTo>
                    <a:pt x="20" y="42"/>
                  </a:lnTo>
                  <a:lnTo>
                    <a:pt x="17" y="46"/>
                  </a:lnTo>
                  <a:lnTo>
                    <a:pt x="16" y="49"/>
                  </a:lnTo>
                  <a:lnTo>
                    <a:pt x="13" y="53"/>
                  </a:lnTo>
                  <a:lnTo>
                    <a:pt x="12" y="58"/>
                  </a:lnTo>
                  <a:lnTo>
                    <a:pt x="9" y="61"/>
                  </a:lnTo>
                  <a:lnTo>
                    <a:pt x="7" y="65"/>
                  </a:lnTo>
                  <a:lnTo>
                    <a:pt x="4" y="69"/>
                  </a:lnTo>
                  <a:lnTo>
                    <a:pt x="4" y="74"/>
                  </a:lnTo>
                  <a:lnTo>
                    <a:pt x="1" y="78"/>
                  </a:lnTo>
                  <a:lnTo>
                    <a:pt x="1" y="82"/>
                  </a:lnTo>
                  <a:lnTo>
                    <a:pt x="1" y="87"/>
                  </a:lnTo>
                  <a:lnTo>
                    <a:pt x="1" y="93"/>
                  </a:lnTo>
                  <a:lnTo>
                    <a:pt x="0" y="95"/>
                  </a:lnTo>
                  <a:lnTo>
                    <a:pt x="0" y="100"/>
                  </a:lnTo>
                  <a:lnTo>
                    <a:pt x="0" y="104"/>
                  </a:lnTo>
                  <a:lnTo>
                    <a:pt x="0" y="110"/>
                  </a:lnTo>
                  <a:lnTo>
                    <a:pt x="0" y="113"/>
                  </a:lnTo>
                  <a:lnTo>
                    <a:pt x="0" y="117"/>
                  </a:lnTo>
                  <a:lnTo>
                    <a:pt x="0" y="122"/>
                  </a:lnTo>
                  <a:lnTo>
                    <a:pt x="1" y="126"/>
                  </a:lnTo>
                  <a:lnTo>
                    <a:pt x="1" y="130"/>
                  </a:lnTo>
                  <a:lnTo>
                    <a:pt x="1" y="135"/>
                  </a:lnTo>
                  <a:lnTo>
                    <a:pt x="1" y="139"/>
                  </a:lnTo>
                  <a:lnTo>
                    <a:pt x="3" y="145"/>
                  </a:lnTo>
                  <a:lnTo>
                    <a:pt x="3" y="148"/>
                  </a:lnTo>
                  <a:lnTo>
                    <a:pt x="4" y="154"/>
                  </a:lnTo>
                  <a:lnTo>
                    <a:pt x="6" y="158"/>
                  </a:lnTo>
                  <a:lnTo>
                    <a:pt x="7" y="164"/>
                  </a:lnTo>
                  <a:lnTo>
                    <a:pt x="7" y="168"/>
                  </a:lnTo>
                  <a:lnTo>
                    <a:pt x="9" y="173"/>
                  </a:lnTo>
                  <a:lnTo>
                    <a:pt x="10" y="177"/>
                  </a:lnTo>
                  <a:lnTo>
                    <a:pt x="13" y="183"/>
                  </a:lnTo>
                  <a:lnTo>
                    <a:pt x="15" y="187"/>
                  </a:lnTo>
                  <a:lnTo>
                    <a:pt x="16" y="193"/>
                  </a:lnTo>
                  <a:lnTo>
                    <a:pt x="19" y="197"/>
                  </a:lnTo>
                  <a:lnTo>
                    <a:pt x="22" y="203"/>
                  </a:lnTo>
                  <a:lnTo>
                    <a:pt x="23" y="207"/>
                  </a:lnTo>
                  <a:lnTo>
                    <a:pt x="26" y="213"/>
                  </a:lnTo>
                  <a:lnTo>
                    <a:pt x="29" y="219"/>
                  </a:lnTo>
                  <a:lnTo>
                    <a:pt x="33" y="223"/>
                  </a:lnTo>
                  <a:lnTo>
                    <a:pt x="36" y="229"/>
                  </a:lnTo>
                  <a:lnTo>
                    <a:pt x="41" y="235"/>
                  </a:lnTo>
                  <a:lnTo>
                    <a:pt x="44" y="241"/>
                  </a:lnTo>
                  <a:lnTo>
                    <a:pt x="48" y="248"/>
                  </a:lnTo>
                  <a:lnTo>
                    <a:pt x="52" y="253"/>
                  </a:lnTo>
                  <a:lnTo>
                    <a:pt x="57" y="258"/>
                  </a:lnTo>
                  <a:lnTo>
                    <a:pt x="61" y="264"/>
                  </a:lnTo>
                  <a:lnTo>
                    <a:pt x="65" y="268"/>
                  </a:lnTo>
                  <a:lnTo>
                    <a:pt x="70" y="273"/>
                  </a:lnTo>
                  <a:lnTo>
                    <a:pt x="74" y="279"/>
                  </a:lnTo>
                  <a:lnTo>
                    <a:pt x="78" y="283"/>
                  </a:lnTo>
                  <a:lnTo>
                    <a:pt x="83" y="289"/>
                  </a:lnTo>
                  <a:lnTo>
                    <a:pt x="87" y="292"/>
                  </a:lnTo>
                  <a:lnTo>
                    <a:pt x="92" y="296"/>
                  </a:lnTo>
                  <a:lnTo>
                    <a:pt x="94" y="302"/>
                  </a:lnTo>
                  <a:lnTo>
                    <a:pt x="100" y="305"/>
                  </a:lnTo>
                  <a:lnTo>
                    <a:pt x="103" y="309"/>
                  </a:lnTo>
                  <a:lnTo>
                    <a:pt x="108" y="314"/>
                  </a:lnTo>
                  <a:lnTo>
                    <a:pt x="112" y="316"/>
                  </a:lnTo>
                  <a:lnTo>
                    <a:pt x="116" y="321"/>
                  </a:lnTo>
                  <a:lnTo>
                    <a:pt x="121" y="324"/>
                  </a:lnTo>
                  <a:lnTo>
                    <a:pt x="125" y="328"/>
                  </a:lnTo>
                  <a:lnTo>
                    <a:pt x="128" y="331"/>
                  </a:lnTo>
                  <a:lnTo>
                    <a:pt x="132" y="334"/>
                  </a:lnTo>
                  <a:lnTo>
                    <a:pt x="137" y="335"/>
                  </a:lnTo>
                  <a:lnTo>
                    <a:pt x="141" y="338"/>
                  </a:lnTo>
                  <a:lnTo>
                    <a:pt x="144" y="341"/>
                  </a:lnTo>
                  <a:lnTo>
                    <a:pt x="148" y="344"/>
                  </a:lnTo>
                  <a:lnTo>
                    <a:pt x="151" y="347"/>
                  </a:lnTo>
                  <a:lnTo>
                    <a:pt x="154" y="348"/>
                  </a:lnTo>
                  <a:lnTo>
                    <a:pt x="158" y="350"/>
                  </a:lnTo>
                  <a:lnTo>
                    <a:pt x="161" y="353"/>
                  </a:lnTo>
                  <a:lnTo>
                    <a:pt x="167" y="356"/>
                  </a:lnTo>
                  <a:lnTo>
                    <a:pt x="174" y="360"/>
                  </a:lnTo>
                  <a:lnTo>
                    <a:pt x="180" y="362"/>
                  </a:lnTo>
                  <a:lnTo>
                    <a:pt x="185" y="363"/>
                  </a:lnTo>
                  <a:lnTo>
                    <a:pt x="190" y="363"/>
                  </a:lnTo>
                  <a:lnTo>
                    <a:pt x="198" y="363"/>
                  </a:lnTo>
                  <a:lnTo>
                    <a:pt x="202" y="360"/>
                  </a:lnTo>
                  <a:lnTo>
                    <a:pt x="209" y="359"/>
                  </a:lnTo>
                  <a:lnTo>
                    <a:pt x="215" y="356"/>
                  </a:lnTo>
                  <a:lnTo>
                    <a:pt x="222" y="353"/>
                  </a:lnTo>
                  <a:lnTo>
                    <a:pt x="227" y="347"/>
                  </a:lnTo>
                  <a:lnTo>
                    <a:pt x="233" y="344"/>
                  </a:lnTo>
                  <a:lnTo>
                    <a:pt x="237" y="338"/>
                  </a:lnTo>
                  <a:lnTo>
                    <a:pt x="244" y="332"/>
                  </a:lnTo>
                  <a:lnTo>
                    <a:pt x="249" y="327"/>
                  </a:lnTo>
                  <a:lnTo>
                    <a:pt x="253" y="321"/>
                  </a:lnTo>
                  <a:lnTo>
                    <a:pt x="259" y="314"/>
                  </a:lnTo>
                  <a:lnTo>
                    <a:pt x="263" y="308"/>
                  </a:lnTo>
                  <a:lnTo>
                    <a:pt x="264" y="303"/>
                  </a:lnTo>
                  <a:lnTo>
                    <a:pt x="266" y="300"/>
                  </a:lnTo>
                  <a:lnTo>
                    <a:pt x="269" y="296"/>
                  </a:lnTo>
                  <a:lnTo>
                    <a:pt x="272" y="292"/>
                  </a:lnTo>
                  <a:lnTo>
                    <a:pt x="273" y="289"/>
                  </a:lnTo>
                  <a:lnTo>
                    <a:pt x="275" y="284"/>
                  </a:lnTo>
                  <a:lnTo>
                    <a:pt x="276" y="282"/>
                  </a:lnTo>
                  <a:lnTo>
                    <a:pt x="279" y="277"/>
                  </a:lnTo>
                  <a:lnTo>
                    <a:pt x="280" y="273"/>
                  </a:lnTo>
                  <a:lnTo>
                    <a:pt x="282" y="270"/>
                  </a:lnTo>
                  <a:lnTo>
                    <a:pt x="283" y="267"/>
                  </a:lnTo>
                  <a:lnTo>
                    <a:pt x="286" y="263"/>
                  </a:lnTo>
                  <a:lnTo>
                    <a:pt x="286" y="260"/>
                  </a:lnTo>
                  <a:lnTo>
                    <a:pt x="288" y="255"/>
                  </a:lnTo>
                  <a:lnTo>
                    <a:pt x="289" y="253"/>
                  </a:lnTo>
                  <a:lnTo>
                    <a:pt x="291" y="248"/>
                  </a:lnTo>
                  <a:lnTo>
                    <a:pt x="292" y="245"/>
                  </a:lnTo>
                  <a:lnTo>
                    <a:pt x="292" y="241"/>
                  </a:lnTo>
                  <a:lnTo>
                    <a:pt x="292" y="238"/>
                  </a:lnTo>
                  <a:lnTo>
                    <a:pt x="294" y="235"/>
                  </a:lnTo>
                  <a:lnTo>
                    <a:pt x="295" y="228"/>
                  </a:lnTo>
                  <a:lnTo>
                    <a:pt x="295" y="222"/>
                  </a:lnTo>
                  <a:lnTo>
                    <a:pt x="295" y="216"/>
                  </a:lnTo>
                  <a:lnTo>
                    <a:pt x="294" y="212"/>
                  </a:lnTo>
                  <a:lnTo>
                    <a:pt x="291" y="209"/>
                  </a:lnTo>
                  <a:lnTo>
                    <a:pt x="289" y="206"/>
                  </a:lnTo>
                  <a:lnTo>
                    <a:pt x="283" y="202"/>
                  </a:lnTo>
                  <a:lnTo>
                    <a:pt x="279" y="199"/>
                  </a:lnTo>
                  <a:lnTo>
                    <a:pt x="276" y="199"/>
                  </a:lnTo>
                  <a:lnTo>
                    <a:pt x="273" y="197"/>
                  </a:lnTo>
                  <a:lnTo>
                    <a:pt x="269" y="196"/>
                  </a:lnTo>
                  <a:lnTo>
                    <a:pt x="266" y="196"/>
                  </a:lnTo>
                  <a:lnTo>
                    <a:pt x="262" y="194"/>
                  </a:lnTo>
                  <a:lnTo>
                    <a:pt x="257" y="194"/>
                  </a:lnTo>
                  <a:lnTo>
                    <a:pt x="253" y="193"/>
                  </a:lnTo>
                  <a:lnTo>
                    <a:pt x="250" y="193"/>
                  </a:lnTo>
                  <a:lnTo>
                    <a:pt x="244" y="191"/>
                  </a:lnTo>
                  <a:lnTo>
                    <a:pt x="241" y="190"/>
                  </a:lnTo>
                  <a:lnTo>
                    <a:pt x="237" y="190"/>
                  </a:lnTo>
                  <a:lnTo>
                    <a:pt x="233" y="189"/>
                  </a:lnTo>
                  <a:lnTo>
                    <a:pt x="228" y="187"/>
                  </a:lnTo>
                  <a:lnTo>
                    <a:pt x="222" y="187"/>
                  </a:lnTo>
                  <a:lnTo>
                    <a:pt x="218" y="184"/>
                  </a:lnTo>
                  <a:lnTo>
                    <a:pt x="214" y="184"/>
                  </a:lnTo>
                  <a:lnTo>
                    <a:pt x="209" y="183"/>
                  </a:lnTo>
                  <a:lnTo>
                    <a:pt x="205" y="181"/>
                  </a:lnTo>
                  <a:lnTo>
                    <a:pt x="199" y="180"/>
                  </a:lnTo>
                  <a:lnTo>
                    <a:pt x="195" y="178"/>
                  </a:lnTo>
                  <a:lnTo>
                    <a:pt x="189" y="177"/>
                  </a:lnTo>
                  <a:lnTo>
                    <a:pt x="186" y="175"/>
                  </a:lnTo>
                  <a:lnTo>
                    <a:pt x="180" y="174"/>
                  </a:lnTo>
                  <a:lnTo>
                    <a:pt x="177" y="171"/>
                  </a:lnTo>
                  <a:lnTo>
                    <a:pt x="173" y="170"/>
                  </a:lnTo>
                  <a:lnTo>
                    <a:pt x="169" y="168"/>
                  </a:lnTo>
                  <a:lnTo>
                    <a:pt x="164" y="165"/>
                  </a:lnTo>
                  <a:lnTo>
                    <a:pt x="161" y="164"/>
                  </a:lnTo>
                  <a:lnTo>
                    <a:pt x="157" y="161"/>
                  </a:lnTo>
                  <a:lnTo>
                    <a:pt x="153" y="157"/>
                  </a:lnTo>
                  <a:lnTo>
                    <a:pt x="150" y="154"/>
                  </a:lnTo>
                  <a:lnTo>
                    <a:pt x="147" y="151"/>
                  </a:lnTo>
                  <a:lnTo>
                    <a:pt x="142" y="148"/>
                  </a:lnTo>
                  <a:lnTo>
                    <a:pt x="140" y="146"/>
                  </a:lnTo>
                  <a:lnTo>
                    <a:pt x="137" y="143"/>
                  </a:lnTo>
                  <a:lnTo>
                    <a:pt x="134" y="141"/>
                  </a:lnTo>
                  <a:lnTo>
                    <a:pt x="126" y="135"/>
                  </a:lnTo>
                  <a:lnTo>
                    <a:pt x="122" y="129"/>
                  </a:lnTo>
                  <a:lnTo>
                    <a:pt x="116" y="123"/>
                  </a:lnTo>
                  <a:lnTo>
                    <a:pt x="113" y="119"/>
                  </a:lnTo>
                  <a:lnTo>
                    <a:pt x="109" y="113"/>
                  </a:lnTo>
                  <a:lnTo>
                    <a:pt x="106" y="107"/>
                  </a:lnTo>
                  <a:lnTo>
                    <a:pt x="103" y="100"/>
                  </a:lnTo>
                  <a:lnTo>
                    <a:pt x="102" y="95"/>
                  </a:lnTo>
                  <a:lnTo>
                    <a:pt x="100" y="90"/>
                  </a:lnTo>
                  <a:lnTo>
                    <a:pt x="99" y="84"/>
                  </a:lnTo>
                  <a:lnTo>
                    <a:pt x="99" y="78"/>
                  </a:lnTo>
                  <a:lnTo>
                    <a:pt x="100" y="72"/>
                  </a:lnTo>
                  <a:lnTo>
                    <a:pt x="99" y="66"/>
                  </a:lnTo>
                  <a:lnTo>
                    <a:pt x="99" y="61"/>
                  </a:lnTo>
                  <a:lnTo>
                    <a:pt x="96" y="55"/>
                  </a:lnTo>
                  <a:lnTo>
                    <a:pt x="94" y="49"/>
                  </a:lnTo>
                  <a:lnTo>
                    <a:pt x="92" y="42"/>
                  </a:lnTo>
                  <a:lnTo>
                    <a:pt x="89" y="36"/>
                  </a:lnTo>
                  <a:lnTo>
                    <a:pt x="86" y="30"/>
                  </a:lnTo>
                  <a:lnTo>
                    <a:pt x="83" y="26"/>
                  </a:lnTo>
                  <a:lnTo>
                    <a:pt x="78" y="20"/>
                  </a:lnTo>
                  <a:lnTo>
                    <a:pt x="76" y="14"/>
                  </a:lnTo>
                  <a:lnTo>
                    <a:pt x="71" y="10"/>
                  </a:lnTo>
                  <a:lnTo>
                    <a:pt x="70" y="7"/>
                  </a:lnTo>
                  <a:lnTo>
                    <a:pt x="67" y="2"/>
                  </a:lnTo>
                  <a:lnTo>
                    <a:pt x="65" y="1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A2C3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2" name="Freeform 28"/>
            <p:cNvSpPr>
              <a:spLocks/>
            </p:cNvSpPr>
            <p:nvPr/>
          </p:nvSpPr>
          <p:spPr bwMode="auto">
            <a:xfrm>
              <a:off x="7720013" y="1196975"/>
              <a:ext cx="646112" cy="457200"/>
            </a:xfrm>
            <a:custGeom>
              <a:avLst/>
              <a:gdLst>
                <a:gd name="T0" fmla="*/ 2147483646 w 812"/>
                <a:gd name="T1" fmla="*/ 2147483646 h 576"/>
                <a:gd name="T2" fmla="*/ 2147483646 w 812"/>
                <a:gd name="T3" fmla="*/ 2147483646 h 576"/>
                <a:gd name="T4" fmla="*/ 2147483646 w 812"/>
                <a:gd name="T5" fmla="*/ 2147483646 h 576"/>
                <a:gd name="T6" fmla="*/ 2147483646 w 812"/>
                <a:gd name="T7" fmla="*/ 2147483646 h 576"/>
                <a:gd name="T8" fmla="*/ 2147483646 w 812"/>
                <a:gd name="T9" fmla="*/ 2147483646 h 576"/>
                <a:gd name="T10" fmla="*/ 2147483646 w 812"/>
                <a:gd name="T11" fmla="*/ 2147483646 h 576"/>
                <a:gd name="T12" fmla="*/ 2147483646 w 812"/>
                <a:gd name="T13" fmla="*/ 2147483646 h 576"/>
                <a:gd name="T14" fmla="*/ 2147483646 w 812"/>
                <a:gd name="T15" fmla="*/ 2147483646 h 576"/>
                <a:gd name="T16" fmla="*/ 2147483646 w 812"/>
                <a:gd name="T17" fmla="*/ 2147483646 h 576"/>
                <a:gd name="T18" fmla="*/ 2147483646 w 812"/>
                <a:gd name="T19" fmla="*/ 2147483646 h 576"/>
                <a:gd name="T20" fmla="*/ 2147483646 w 812"/>
                <a:gd name="T21" fmla="*/ 2147483646 h 576"/>
                <a:gd name="T22" fmla="*/ 2147483646 w 812"/>
                <a:gd name="T23" fmla="*/ 2147483646 h 576"/>
                <a:gd name="T24" fmla="*/ 2147483646 w 812"/>
                <a:gd name="T25" fmla="*/ 2147483646 h 576"/>
                <a:gd name="T26" fmla="*/ 2147483646 w 812"/>
                <a:gd name="T27" fmla="*/ 2147483646 h 576"/>
                <a:gd name="T28" fmla="*/ 2147483646 w 812"/>
                <a:gd name="T29" fmla="*/ 2147483646 h 576"/>
                <a:gd name="T30" fmla="*/ 2147483646 w 812"/>
                <a:gd name="T31" fmla="*/ 2147483646 h 576"/>
                <a:gd name="T32" fmla="*/ 2147483646 w 812"/>
                <a:gd name="T33" fmla="*/ 2147483646 h 576"/>
                <a:gd name="T34" fmla="*/ 2147483646 w 812"/>
                <a:gd name="T35" fmla="*/ 2147483646 h 576"/>
                <a:gd name="T36" fmla="*/ 2147483646 w 812"/>
                <a:gd name="T37" fmla="*/ 2147483646 h 576"/>
                <a:gd name="T38" fmla="*/ 2147483646 w 812"/>
                <a:gd name="T39" fmla="*/ 2147483646 h 576"/>
                <a:gd name="T40" fmla="*/ 2147483646 w 812"/>
                <a:gd name="T41" fmla="*/ 2147483646 h 576"/>
                <a:gd name="T42" fmla="*/ 2147483646 w 812"/>
                <a:gd name="T43" fmla="*/ 2147483646 h 576"/>
                <a:gd name="T44" fmla="*/ 2147483646 w 812"/>
                <a:gd name="T45" fmla="*/ 2147483646 h 576"/>
                <a:gd name="T46" fmla="*/ 2147483646 w 812"/>
                <a:gd name="T47" fmla="*/ 2147483646 h 576"/>
                <a:gd name="T48" fmla="*/ 2147483646 w 812"/>
                <a:gd name="T49" fmla="*/ 2147483646 h 576"/>
                <a:gd name="T50" fmla="*/ 2147483646 w 812"/>
                <a:gd name="T51" fmla="*/ 2147483646 h 576"/>
                <a:gd name="T52" fmla="*/ 2147483646 w 812"/>
                <a:gd name="T53" fmla="*/ 2147483646 h 576"/>
                <a:gd name="T54" fmla="*/ 2147483646 w 812"/>
                <a:gd name="T55" fmla="*/ 2147483646 h 576"/>
                <a:gd name="T56" fmla="*/ 2147483646 w 812"/>
                <a:gd name="T57" fmla="*/ 2147483646 h 576"/>
                <a:gd name="T58" fmla="*/ 2147483646 w 812"/>
                <a:gd name="T59" fmla="*/ 2147483646 h 576"/>
                <a:gd name="T60" fmla="*/ 2147483646 w 812"/>
                <a:gd name="T61" fmla="*/ 2147483646 h 576"/>
                <a:gd name="T62" fmla="*/ 2147483646 w 812"/>
                <a:gd name="T63" fmla="*/ 2147483646 h 576"/>
                <a:gd name="T64" fmla="*/ 2147483646 w 812"/>
                <a:gd name="T65" fmla="*/ 2147483646 h 576"/>
                <a:gd name="T66" fmla="*/ 2147483646 w 812"/>
                <a:gd name="T67" fmla="*/ 2147483646 h 576"/>
                <a:gd name="T68" fmla="*/ 2147483646 w 812"/>
                <a:gd name="T69" fmla="*/ 2147483646 h 576"/>
                <a:gd name="T70" fmla="*/ 2147483646 w 812"/>
                <a:gd name="T71" fmla="*/ 2147483646 h 576"/>
                <a:gd name="T72" fmla="*/ 2147483646 w 812"/>
                <a:gd name="T73" fmla="*/ 2147483646 h 576"/>
                <a:gd name="T74" fmla="*/ 2147483646 w 812"/>
                <a:gd name="T75" fmla="*/ 2147483646 h 576"/>
                <a:gd name="T76" fmla="*/ 2147483646 w 812"/>
                <a:gd name="T77" fmla="*/ 2147483646 h 576"/>
                <a:gd name="T78" fmla="*/ 2147483646 w 812"/>
                <a:gd name="T79" fmla="*/ 2147483646 h 576"/>
                <a:gd name="T80" fmla="*/ 2147483646 w 812"/>
                <a:gd name="T81" fmla="*/ 2147483646 h 576"/>
                <a:gd name="T82" fmla="*/ 2147483646 w 812"/>
                <a:gd name="T83" fmla="*/ 2147483646 h 576"/>
                <a:gd name="T84" fmla="*/ 2147483646 w 812"/>
                <a:gd name="T85" fmla="*/ 2147483646 h 576"/>
                <a:gd name="T86" fmla="*/ 2147483646 w 812"/>
                <a:gd name="T87" fmla="*/ 2147483646 h 576"/>
                <a:gd name="T88" fmla="*/ 2147483646 w 812"/>
                <a:gd name="T89" fmla="*/ 0 h 576"/>
                <a:gd name="T90" fmla="*/ 2147483646 w 812"/>
                <a:gd name="T91" fmla="*/ 0 h 576"/>
                <a:gd name="T92" fmla="*/ 2147483646 w 812"/>
                <a:gd name="T93" fmla="*/ 2147483646 h 576"/>
                <a:gd name="T94" fmla="*/ 2147483646 w 812"/>
                <a:gd name="T95" fmla="*/ 2147483646 h 576"/>
                <a:gd name="T96" fmla="*/ 2147483646 w 812"/>
                <a:gd name="T97" fmla="*/ 2147483646 h 576"/>
                <a:gd name="T98" fmla="*/ 2147483646 w 812"/>
                <a:gd name="T99" fmla="*/ 2147483646 h 576"/>
                <a:gd name="T100" fmla="*/ 2147483646 w 812"/>
                <a:gd name="T101" fmla="*/ 2147483646 h 576"/>
                <a:gd name="T102" fmla="*/ 2147483646 w 812"/>
                <a:gd name="T103" fmla="*/ 2147483646 h 576"/>
                <a:gd name="T104" fmla="*/ 2147483646 w 812"/>
                <a:gd name="T105" fmla="*/ 2147483646 h 576"/>
                <a:gd name="T106" fmla="*/ 2147483646 w 812"/>
                <a:gd name="T107" fmla="*/ 2147483646 h 576"/>
                <a:gd name="T108" fmla="*/ 2147483646 w 812"/>
                <a:gd name="T109" fmla="*/ 2147483646 h 576"/>
                <a:gd name="T110" fmla="*/ 2147483646 w 812"/>
                <a:gd name="T111" fmla="*/ 2147483646 h 576"/>
                <a:gd name="T112" fmla="*/ 2147483646 w 812"/>
                <a:gd name="T113" fmla="*/ 2147483646 h 576"/>
                <a:gd name="T114" fmla="*/ 2147483646 w 812"/>
                <a:gd name="T115" fmla="*/ 2147483646 h 576"/>
                <a:gd name="T116" fmla="*/ 2147483646 w 812"/>
                <a:gd name="T117" fmla="*/ 2147483646 h 57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812"/>
                <a:gd name="T178" fmla="*/ 0 h 576"/>
                <a:gd name="T179" fmla="*/ 812 w 812"/>
                <a:gd name="T180" fmla="*/ 576 h 57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812" h="576">
                  <a:moveTo>
                    <a:pt x="122" y="252"/>
                  </a:moveTo>
                  <a:lnTo>
                    <a:pt x="123" y="249"/>
                  </a:lnTo>
                  <a:lnTo>
                    <a:pt x="125" y="249"/>
                  </a:lnTo>
                  <a:lnTo>
                    <a:pt x="125" y="244"/>
                  </a:lnTo>
                  <a:lnTo>
                    <a:pt x="128" y="241"/>
                  </a:lnTo>
                  <a:lnTo>
                    <a:pt x="128" y="237"/>
                  </a:lnTo>
                  <a:lnTo>
                    <a:pt x="131" y="233"/>
                  </a:lnTo>
                  <a:lnTo>
                    <a:pt x="132" y="227"/>
                  </a:lnTo>
                  <a:lnTo>
                    <a:pt x="137" y="221"/>
                  </a:lnTo>
                  <a:lnTo>
                    <a:pt x="139" y="215"/>
                  </a:lnTo>
                  <a:lnTo>
                    <a:pt x="144" y="209"/>
                  </a:lnTo>
                  <a:lnTo>
                    <a:pt x="148" y="204"/>
                  </a:lnTo>
                  <a:lnTo>
                    <a:pt x="154" y="198"/>
                  </a:lnTo>
                  <a:lnTo>
                    <a:pt x="157" y="195"/>
                  </a:lnTo>
                  <a:lnTo>
                    <a:pt x="160" y="192"/>
                  </a:lnTo>
                  <a:lnTo>
                    <a:pt x="164" y="189"/>
                  </a:lnTo>
                  <a:lnTo>
                    <a:pt x="168" y="188"/>
                  </a:lnTo>
                  <a:lnTo>
                    <a:pt x="171" y="185"/>
                  </a:lnTo>
                  <a:lnTo>
                    <a:pt x="177" y="182"/>
                  </a:lnTo>
                  <a:lnTo>
                    <a:pt x="182" y="180"/>
                  </a:lnTo>
                  <a:lnTo>
                    <a:pt x="189" y="179"/>
                  </a:lnTo>
                  <a:lnTo>
                    <a:pt x="195" y="176"/>
                  </a:lnTo>
                  <a:lnTo>
                    <a:pt x="200" y="174"/>
                  </a:lnTo>
                  <a:lnTo>
                    <a:pt x="203" y="173"/>
                  </a:lnTo>
                  <a:lnTo>
                    <a:pt x="206" y="173"/>
                  </a:lnTo>
                  <a:lnTo>
                    <a:pt x="209" y="172"/>
                  </a:lnTo>
                  <a:lnTo>
                    <a:pt x="214" y="172"/>
                  </a:lnTo>
                  <a:lnTo>
                    <a:pt x="216" y="170"/>
                  </a:lnTo>
                  <a:lnTo>
                    <a:pt x="219" y="169"/>
                  </a:lnTo>
                  <a:lnTo>
                    <a:pt x="224" y="169"/>
                  </a:lnTo>
                  <a:lnTo>
                    <a:pt x="228" y="169"/>
                  </a:lnTo>
                  <a:lnTo>
                    <a:pt x="231" y="169"/>
                  </a:lnTo>
                  <a:lnTo>
                    <a:pt x="235" y="167"/>
                  </a:lnTo>
                  <a:lnTo>
                    <a:pt x="240" y="167"/>
                  </a:lnTo>
                  <a:lnTo>
                    <a:pt x="244" y="167"/>
                  </a:lnTo>
                  <a:lnTo>
                    <a:pt x="248" y="167"/>
                  </a:lnTo>
                  <a:lnTo>
                    <a:pt x="253" y="166"/>
                  </a:lnTo>
                  <a:lnTo>
                    <a:pt x="257" y="166"/>
                  </a:lnTo>
                  <a:lnTo>
                    <a:pt x="261" y="166"/>
                  </a:lnTo>
                  <a:lnTo>
                    <a:pt x="266" y="166"/>
                  </a:lnTo>
                  <a:lnTo>
                    <a:pt x="272" y="166"/>
                  </a:lnTo>
                  <a:lnTo>
                    <a:pt x="275" y="166"/>
                  </a:lnTo>
                  <a:lnTo>
                    <a:pt x="280" y="166"/>
                  </a:lnTo>
                  <a:lnTo>
                    <a:pt x="285" y="166"/>
                  </a:lnTo>
                  <a:lnTo>
                    <a:pt x="289" y="166"/>
                  </a:lnTo>
                  <a:lnTo>
                    <a:pt x="293" y="166"/>
                  </a:lnTo>
                  <a:lnTo>
                    <a:pt x="299" y="166"/>
                  </a:lnTo>
                  <a:lnTo>
                    <a:pt x="304" y="166"/>
                  </a:lnTo>
                  <a:lnTo>
                    <a:pt x="309" y="166"/>
                  </a:lnTo>
                  <a:lnTo>
                    <a:pt x="315" y="166"/>
                  </a:lnTo>
                  <a:lnTo>
                    <a:pt x="320" y="166"/>
                  </a:lnTo>
                  <a:lnTo>
                    <a:pt x="325" y="166"/>
                  </a:lnTo>
                  <a:lnTo>
                    <a:pt x="330" y="166"/>
                  </a:lnTo>
                  <a:lnTo>
                    <a:pt x="336" y="166"/>
                  </a:lnTo>
                  <a:lnTo>
                    <a:pt x="340" y="166"/>
                  </a:lnTo>
                  <a:lnTo>
                    <a:pt x="346" y="166"/>
                  </a:lnTo>
                  <a:lnTo>
                    <a:pt x="352" y="167"/>
                  </a:lnTo>
                  <a:lnTo>
                    <a:pt x="356" y="167"/>
                  </a:lnTo>
                  <a:lnTo>
                    <a:pt x="362" y="167"/>
                  </a:lnTo>
                  <a:lnTo>
                    <a:pt x="368" y="167"/>
                  </a:lnTo>
                  <a:lnTo>
                    <a:pt x="372" y="169"/>
                  </a:lnTo>
                  <a:lnTo>
                    <a:pt x="378" y="169"/>
                  </a:lnTo>
                  <a:lnTo>
                    <a:pt x="384" y="169"/>
                  </a:lnTo>
                  <a:lnTo>
                    <a:pt x="388" y="169"/>
                  </a:lnTo>
                  <a:lnTo>
                    <a:pt x="392" y="170"/>
                  </a:lnTo>
                  <a:lnTo>
                    <a:pt x="400" y="170"/>
                  </a:lnTo>
                  <a:lnTo>
                    <a:pt x="404" y="172"/>
                  </a:lnTo>
                  <a:lnTo>
                    <a:pt x="410" y="172"/>
                  </a:lnTo>
                  <a:lnTo>
                    <a:pt x="414" y="172"/>
                  </a:lnTo>
                  <a:lnTo>
                    <a:pt x="420" y="173"/>
                  </a:lnTo>
                  <a:lnTo>
                    <a:pt x="426" y="173"/>
                  </a:lnTo>
                  <a:lnTo>
                    <a:pt x="430" y="173"/>
                  </a:lnTo>
                  <a:lnTo>
                    <a:pt x="434" y="174"/>
                  </a:lnTo>
                  <a:lnTo>
                    <a:pt x="440" y="174"/>
                  </a:lnTo>
                  <a:lnTo>
                    <a:pt x="446" y="176"/>
                  </a:lnTo>
                  <a:lnTo>
                    <a:pt x="450" y="176"/>
                  </a:lnTo>
                  <a:lnTo>
                    <a:pt x="456" y="177"/>
                  </a:lnTo>
                  <a:lnTo>
                    <a:pt x="461" y="177"/>
                  </a:lnTo>
                  <a:lnTo>
                    <a:pt x="466" y="179"/>
                  </a:lnTo>
                  <a:lnTo>
                    <a:pt x="471" y="179"/>
                  </a:lnTo>
                  <a:lnTo>
                    <a:pt x="477" y="179"/>
                  </a:lnTo>
                  <a:lnTo>
                    <a:pt x="481" y="180"/>
                  </a:lnTo>
                  <a:lnTo>
                    <a:pt x="487" y="182"/>
                  </a:lnTo>
                  <a:lnTo>
                    <a:pt x="491" y="182"/>
                  </a:lnTo>
                  <a:lnTo>
                    <a:pt x="495" y="182"/>
                  </a:lnTo>
                  <a:lnTo>
                    <a:pt x="500" y="182"/>
                  </a:lnTo>
                  <a:lnTo>
                    <a:pt x="504" y="183"/>
                  </a:lnTo>
                  <a:lnTo>
                    <a:pt x="508" y="185"/>
                  </a:lnTo>
                  <a:lnTo>
                    <a:pt x="513" y="185"/>
                  </a:lnTo>
                  <a:lnTo>
                    <a:pt x="517" y="186"/>
                  </a:lnTo>
                  <a:lnTo>
                    <a:pt x="522" y="188"/>
                  </a:lnTo>
                  <a:lnTo>
                    <a:pt x="526" y="188"/>
                  </a:lnTo>
                  <a:lnTo>
                    <a:pt x="530" y="189"/>
                  </a:lnTo>
                  <a:lnTo>
                    <a:pt x="533" y="190"/>
                  </a:lnTo>
                  <a:lnTo>
                    <a:pt x="539" y="192"/>
                  </a:lnTo>
                  <a:lnTo>
                    <a:pt x="542" y="193"/>
                  </a:lnTo>
                  <a:lnTo>
                    <a:pt x="546" y="195"/>
                  </a:lnTo>
                  <a:lnTo>
                    <a:pt x="551" y="195"/>
                  </a:lnTo>
                  <a:lnTo>
                    <a:pt x="555" y="198"/>
                  </a:lnTo>
                  <a:lnTo>
                    <a:pt x="558" y="198"/>
                  </a:lnTo>
                  <a:lnTo>
                    <a:pt x="561" y="199"/>
                  </a:lnTo>
                  <a:lnTo>
                    <a:pt x="565" y="201"/>
                  </a:lnTo>
                  <a:lnTo>
                    <a:pt x="568" y="202"/>
                  </a:lnTo>
                  <a:lnTo>
                    <a:pt x="571" y="204"/>
                  </a:lnTo>
                  <a:lnTo>
                    <a:pt x="575" y="205"/>
                  </a:lnTo>
                  <a:lnTo>
                    <a:pt x="578" y="206"/>
                  </a:lnTo>
                  <a:lnTo>
                    <a:pt x="581" y="208"/>
                  </a:lnTo>
                  <a:lnTo>
                    <a:pt x="587" y="211"/>
                  </a:lnTo>
                  <a:lnTo>
                    <a:pt x="593" y="215"/>
                  </a:lnTo>
                  <a:lnTo>
                    <a:pt x="599" y="218"/>
                  </a:lnTo>
                  <a:lnTo>
                    <a:pt x="604" y="222"/>
                  </a:lnTo>
                  <a:lnTo>
                    <a:pt x="610" y="227"/>
                  </a:lnTo>
                  <a:lnTo>
                    <a:pt x="615" y="230"/>
                  </a:lnTo>
                  <a:lnTo>
                    <a:pt x="619" y="234"/>
                  </a:lnTo>
                  <a:lnTo>
                    <a:pt x="623" y="237"/>
                  </a:lnTo>
                  <a:lnTo>
                    <a:pt x="628" y="241"/>
                  </a:lnTo>
                  <a:lnTo>
                    <a:pt x="631" y="246"/>
                  </a:lnTo>
                  <a:lnTo>
                    <a:pt x="635" y="249"/>
                  </a:lnTo>
                  <a:lnTo>
                    <a:pt x="638" y="254"/>
                  </a:lnTo>
                  <a:lnTo>
                    <a:pt x="641" y="257"/>
                  </a:lnTo>
                  <a:lnTo>
                    <a:pt x="644" y="262"/>
                  </a:lnTo>
                  <a:lnTo>
                    <a:pt x="647" y="266"/>
                  </a:lnTo>
                  <a:lnTo>
                    <a:pt x="649" y="272"/>
                  </a:lnTo>
                  <a:lnTo>
                    <a:pt x="651" y="275"/>
                  </a:lnTo>
                  <a:lnTo>
                    <a:pt x="652" y="281"/>
                  </a:lnTo>
                  <a:lnTo>
                    <a:pt x="654" y="284"/>
                  </a:lnTo>
                  <a:lnTo>
                    <a:pt x="657" y="289"/>
                  </a:lnTo>
                  <a:lnTo>
                    <a:pt x="657" y="294"/>
                  </a:lnTo>
                  <a:lnTo>
                    <a:pt x="658" y="298"/>
                  </a:lnTo>
                  <a:lnTo>
                    <a:pt x="658" y="302"/>
                  </a:lnTo>
                  <a:lnTo>
                    <a:pt x="660" y="307"/>
                  </a:lnTo>
                  <a:lnTo>
                    <a:pt x="661" y="311"/>
                  </a:lnTo>
                  <a:lnTo>
                    <a:pt x="661" y="315"/>
                  </a:lnTo>
                  <a:lnTo>
                    <a:pt x="661" y="320"/>
                  </a:lnTo>
                  <a:lnTo>
                    <a:pt x="663" y="323"/>
                  </a:lnTo>
                  <a:lnTo>
                    <a:pt x="663" y="327"/>
                  </a:lnTo>
                  <a:lnTo>
                    <a:pt x="663" y="331"/>
                  </a:lnTo>
                  <a:lnTo>
                    <a:pt x="663" y="334"/>
                  </a:lnTo>
                  <a:lnTo>
                    <a:pt x="663" y="339"/>
                  </a:lnTo>
                  <a:lnTo>
                    <a:pt x="661" y="342"/>
                  </a:lnTo>
                  <a:lnTo>
                    <a:pt x="661" y="346"/>
                  </a:lnTo>
                  <a:lnTo>
                    <a:pt x="660" y="349"/>
                  </a:lnTo>
                  <a:lnTo>
                    <a:pt x="660" y="353"/>
                  </a:lnTo>
                  <a:lnTo>
                    <a:pt x="658" y="359"/>
                  </a:lnTo>
                  <a:lnTo>
                    <a:pt x="657" y="366"/>
                  </a:lnTo>
                  <a:lnTo>
                    <a:pt x="655" y="369"/>
                  </a:lnTo>
                  <a:lnTo>
                    <a:pt x="654" y="374"/>
                  </a:lnTo>
                  <a:lnTo>
                    <a:pt x="652" y="377"/>
                  </a:lnTo>
                  <a:lnTo>
                    <a:pt x="652" y="379"/>
                  </a:lnTo>
                  <a:lnTo>
                    <a:pt x="649" y="385"/>
                  </a:lnTo>
                  <a:lnTo>
                    <a:pt x="648" y="390"/>
                  </a:lnTo>
                  <a:lnTo>
                    <a:pt x="645" y="395"/>
                  </a:lnTo>
                  <a:lnTo>
                    <a:pt x="642" y="401"/>
                  </a:lnTo>
                  <a:lnTo>
                    <a:pt x="639" y="406"/>
                  </a:lnTo>
                  <a:lnTo>
                    <a:pt x="636" y="410"/>
                  </a:lnTo>
                  <a:lnTo>
                    <a:pt x="633" y="413"/>
                  </a:lnTo>
                  <a:lnTo>
                    <a:pt x="631" y="416"/>
                  </a:lnTo>
                  <a:lnTo>
                    <a:pt x="626" y="417"/>
                  </a:lnTo>
                  <a:lnTo>
                    <a:pt x="623" y="419"/>
                  </a:lnTo>
                  <a:lnTo>
                    <a:pt x="619" y="420"/>
                  </a:lnTo>
                  <a:lnTo>
                    <a:pt x="616" y="422"/>
                  </a:lnTo>
                  <a:lnTo>
                    <a:pt x="612" y="423"/>
                  </a:lnTo>
                  <a:lnTo>
                    <a:pt x="609" y="425"/>
                  </a:lnTo>
                  <a:lnTo>
                    <a:pt x="604" y="426"/>
                  </a:lnTo>
                  <a:lnTo>
                    <a:pt x="603" y="429"/>
                  </a:lnTo>
                  <a:lnTo>
                    <a:pt x="600" y="430"/>
                  </a:lnTo>
                  <a:lnTo>
                    <a:pt x="599" y="433"/>
                  </a:lnTo>
                  <a:lnTo>
                    <a:pt x="597" y="438"/>
                  </a:lnTo>
                  <a:lnTo>
                    <a:pt x="597" y="443"/>
                  </a:lnTo>
                  <a:lnTo>
                    <a:pt x="596" y="445"/>
                  </a:lnTo>
                  <a:lnTo>
                    <a:pt x="596" y="448"/>
                  </a:lnTo>
                  <a:lnTo>
                    <a:pt x="597" y="451"/>
                  </a:lnTo>
                  <a:lnTo>
                    <a:pt x="597" y="455"/>
                  </a:lnTo>
                  <a:lnTo>
                    <a:pt x="597" y="459"/>
                  </a:lnTo>
                  <a:lnTo>
                    <a:pt x="599" y="464"/>
                  </a:lnTo>
                  <a:lnTo>
                    <a:pt x="600" y="467"/>
                  </a:lnTo>
                  <a:lnTo>
                    <a:pt x="601" y="473"/>
                  </a:lnTo>
                  <a:lnTo>
                    <a:pt x="603" y="477"/>
                  </a:lnTo>
                  <a:lnTo>
                    <a:pt x="606" y="481"/>
                  </a:lnTo>
                  <a:lnTo>
                    <a:pt x="607" y="486"/>
                  </a:lnTo>
                  <a:lnTo>
                    <a:pt x="609" y="491"/>
                  </a:lnTo>
                  <a:lnTo>
                    <a:pt x="612" y="496"/>
                  </a:lnTo>
                  <a:lnTo>
                    <a:pt x="615" y="502"/>
                  </a:lnTo>
                  <a:lnTo>
                    <a:pt x="616" y="507"/>
                  </a:lnTo>
                  <a:lnTo>
                    <a:pt x="619" y="512"/>
                  </a:lnTo>
                  <a:lnTo>
                    <a:pt x="620" y="518"/>
                  </a:lnTo>
                  <a:lnTo>
                    <a:pt x="623" y="522"/>
                  </a:lnTo>
                  <a:lnTo>
                    <a:pt x="626" y="526"/>
                  </a:lnTo>
                  <a:lnTo>
                    <a:pt x="629" y="531"/>
                  </a:lnTo>
                  <a:lnTo>
                    <a:pt x="632" y="535"/>
                  </a:lnTo>
                  <a:lnTo>
                    <a:pt x="635" y="539"/>
                  </a:lnTo>
                  <a:lnTo>
                    <a:pt x="638" y="544"/>
                  </a:lnTo>
                  <a:lnTo>
                    <a:pt x="642" y="548"/>
                  </a:lnTo>
                  <a:lnTo>
                    <a:pt x="645" y="552"/>
                  </a:lnTo>
                  <a:lnTo>
                    <a:pt x="648" y="555"/>
                  </a:lnTo>
                  <a:lnTo>
                    <a:pt x="651" y="558"/>
                  </a:lnTo>
                  <a:lnTo>
                    <a:pt x="654" y="563"/>
                  </a:lnTo>
                  <a:lnTo>
                    <a:pt x="660" y="567"/>
                  </a:lnTo>
                  <a:lnTo>
                    <a:pt x="667" y="571"/>
                  </a:lnTo>
                  <a:lnTo>
                    <a:pt x="671" y="573"/>
                  </a:lnTo>
                  <a:lnTo>
                    <a:pt x="679" y="576"/>
                  </a:lnTo>
                  <a:lnTo>
                    <a:pt x="684" y="576"/>
                  </a:lnTo>
                  <a:lnTo>
                    <a:pt x="692" y="576"/>
                  </a:lnTo>
                  <a:lnTo>
                    <a:pt x="694" y="576"/>
                  </a:lnTo>
                  <a:lnTo>
                    <a:pt x="697" y="576"/>
                  </a:lnTo>
                  <a:lnTo>
                    <a:pt x="700" y="576"/>
                  </a:lnTo>
                  <a:lnTo>
                    <a:pt x="705" y="574"/>
                  </a:lnTo>
                  <a:lnTo>
                    <a:pt x="708" y="573"/>
                  </a:lnTo>
                  <a:lnTo>
                    <a:pt x="710" y="571"/>
                  </a:lnTo>
                  <a:lnTo>
                    <a:pt x="715" y="570"/>
                  </a:lnTo>
                  <a:lnTo>
                    <a:pt x="718" y="568"/>
                  </a:lnTo>
                  <a:lnTo>
                    <a:pt x="721" y="566"/>
                  </a:lnTo>
                  <a:lnTo>
                    <a:pt x="725" y="564"/>
                  </a:lnTo>
                  <a:lnTo>
                    <a:pt x="728" y="561"/>
                  </a:lnTo>
                  <a:lnTo>
                    <a:pt x="731" y="560"/>
                  </a:lnTo>
                  <a:lnTo>
                    <a:pt x="735" y="557"/>
                  </a:lnTo>
                  <a:lnTo>
                    <a:pt x="738" y="554"/>
                  </a:lnTo>
                  <a:lnTo>
                    <a:pt x="742" y="550"/>
                  </a:lnTo>
                  <a:lnTo>
                    <a:pt x="745" y="547"/>
                  </a:lnTo>
                  <a:lnTo>
                    <a:pt x="748" y="542"/>
                  </a:lnTo>
                  <a:lnTo>
                    <a:pt x="753" y="538"/>
                  </a:lnTo>
                  <a:lnTo>
                    <a:pt x="756" y="535"/>
                  </a:lnTo>
                  <a:lnTo>
                    <a:pt x="760" y="531"/>
                  </a:lnTo>
                  <a:lnTo>
                    <a:pt x="763" y="525"/>
                  </a:lnTo>
                  <a:lnTo>
                    <a:pt x="767" y="520"/>
                  </a:lnTo>
                  <a:lnTo>
                    <a:pt x="770" y="515"/>
                  </a:lnTo>
                  <a:lnTo>
                    <a:pt x="774" y="510"/>
                  </a:lnTo>
                  <a:lnTo>
                    <a:pt x="774" y="506"/>
                  </a:lnTo>
                  <a:lnTo>
                    <a:pt x="777" y="503"/>
                  </a:lnTo>
                  <a:lnTo>
                    <a:pt x="779" y="499"/>
                  </a:lnTo>
                  <a:lnTo>
                    <a:pt x="780" y="496"/>
                  </a:lnTo>
                  <a:lnTo>
                    <a:pt x="782" y="493"/>
                  </a:lnTo>
                  <a:lnTo>
                    <a:pt x="783" y="489"/>
                  </a:lnTo>
                  <a:lnTo>
                    <a:pt x="785" y="486"/>
                  </a:lnTo>
                  <a:lnTo>
                    <a:pt x="787" y="481"/>
                  </a:lnTo>
                  <a:lnTo>
                    <a:pt x="787" y="477"/>
                  </a:lnTo>
                  <a:lnTo>
                    <a:pt x="790" y="473"/>
                  </a:lnTo>
                  <a:lnTo>
                    <a:pt x="790" y="468"/>
                  </a:lnTo>
                  <a:lnTo>
                    <a:pt x="793" y="464"/>
                  </a:lnTo>
                  <a:lnTo>
                    <a:pt x="793" y="459"/>
                  </a:lnTo>
                  <a:lnTo>
                    <a:pt x="796" y="455"/>
                  </a:lnTo>
                  <a:lnTo>
                    <a:pt x="796" y="449"/>
                  </a:lnTo>
                  <a:lnTo>
                    <a:pt x="799" y="445"/>
                  </a:lnTo>
                  <a:lnTo>
                    <a:pt x="799" y="441"/>
                  </a:lnTo>
                  <a:lnTo>
                    <a:pt x="801" y="435"/>
                  </a:lnTo>
                  <a:lnTo>
                    <a:pt x="802" y="429"/>
                  </a:lnTo>
                  <a:lnTo>
                    <a:pt x="803" y="425"/>
                  </a:lnTo>
                  <a:lnTo>
                    <a:pt x="803" y="419"/>
                  </a:lnTo>
                  <a:lnTo>
                    <a:pt x="805" y="413"/>
                  </a:lnTo>
                  <a:lnTo>
                    <a:pt x="806" y="407"/>
                  </a:lnTo>
                  <a:lnTo>
                    <a:pt x="808" y="403"/>
                  </a:lnTo>
                  <a:lnTo>
                    <a:pt x="808" y="397"/>
                  </a:lnTo>
                  <a:lnTo>
                    <a:pt x="809" y="390"/>
                  </a:lnTo>
                  <a:lnTo>
                    <a:pt x="809" y="384"/>
                  </a:lnTo>
                  <a:lnTo>
                    <a:pt x="811" y="379"/>
                  </a:lnTo>
                  <a:lnTo>
                    <a:pt x="811" y="374"/>
                  </a:lnTo>
                  <a:lnTo>
                    <a:pt x="812" y="368"/>
                  </a:lnTo>
                  <a:lnTo>
                    <a:pt x="812" y="361"/>
                  </a:lnTo>
                  <a:lnTo>
                    <a:pt x="812" y="355"/>
                  </a:lnTo>
                  <a:lnTo>
                    <a:pt x="812" y="349"/>
                  </a:lnTo>
                  <a:lnTo>
                    <a:pt x="812" y="342"/>
                  </a:lnTo>
                  <a:lnTo>
                    <a:pt x="812" y="336"/>
                  </a:lnTo>
                  <a:lnTo>
                    <a:pt x="812" y="330"/>
                  </a:lnTo>
                  <a:lnTo>
                    <a:pt x="812" y="323"/>
                  </a:lnTo>
                  <a:lnTo>
                    <a:pt x="812" y="317"/>
                  </a:lnTo>
                  <a:lnTo>
                    <a:pt x="812" y="311"/>
                  </a:lnTo>
                  <a:lnTo>
                    <a:pt x="812" y="305"/>
                  </a:lnTo>
                  <a:lnTo>
                    <a:pt x="812" y="298"/>
                  </a:lnTo>
                  <a:lnTo>
                    <a:pt x="812" y="291"/>
                  </a:lnTo>
                  <a:lnTo>
                    <a:pt x="811" y="285"/>
                  </a:lnTo>
                  <a:lnTo>
                    <a:pt x="811" y="279"/>
                  </a:lnTo>
                  <a:lnTo>
                    <a:pt x="809" y="272"/>
                  </a:lnTo>
                  <a:lnTo>
                    <a:pt x="809" y="266"/>
                  </a:lnTo>
                  <a:lnTo>
                    <a:pt x="808" y="260"/>
                  </a:lnTo>
                  <a:lnTo>
                    <a:pt x="808" y="254"/>
                  </a:lnTo>
                  <a:lnTo>
                    <a:pt x="806" y="247"/>
                  </a:lnTo>
                  <a:lnTo>
                    <a:pt x="805" y="241"/>
                  </a:lnTo>
                  <a:lnTo>
                    <a:pt x="803" y="234"/>
                  </a:lnTo>
                  <a:lnTo>
                    <a:pt x="802" y="228"/>
                  </a:lnTo>
                  <a:lnTo>
                    <a:pt x="801" y="221"/>
                  </a:lnTo>
                  <a:lnTo>
                    <a:pt x="799" y="215"/>
                  </a:lnTo>
                  <a:lnTo>
                    <a:pt x="796" y="209"/>
                  </a:lnTo>
                  <a:lnTo>
                    <a:pt x="795" y="204"/>
                  </a:lnTo>
                  <a:lnTo>
                    <a:pt x="793" y="198"/>
                  </a:lnTo>
                  <a:lnTo>
                    <a:pt x="790" y="192"/>
                  </a:lnTo>
                  <a:lnTo>
                    <a:pt x="787" y="185"/>
                  </a:lnTo>
                  <a:lnTo>
                    <a:pt x="786" y="180"/>
                  </a:lnTo>
                  <a:lnTo>
                    <a:pt x="783" y="174"/>
                  </a:lnTo>
                  <a:lnTo>
                    <a:pt x="780" y="169"/>
                  </a:lnTo>
                  <a:lnTo>
                    <a:pt x="777" y="163"/>
                  </a:lnTo>
                  <a:lnTo>
                    <a:pt x="774" y="157"/>
                  </a:lnTo>
                  <a:lnTo>
                    <a:pt x="771" y="151"/>
                  </a:lnTo>
                  <a:lnTo>
                    <a:pt x="769" y="145"/>
                  </a:lnTo>
                  <a:lnTo>
                    <a:pt x="764" y="140"/>
                  </a:lnTo>
                  <a:lnTo>
                    <a:pt x="761" y="135"/>
                  </a:lnTo>
                  <a:lnTo>
                    <a:pt x="756" y="131"/>
                  </a:lnTo>
                  <a:lnTo>
                    <a:pt x="753" y="125"/>
                  </a:lnTo>
                  <a:lnTo>
                    <a:pt x="747" y="121"/>
                  </a:lnTo>
                  <a:lnTo>
                    <a:pt x="742" y="116"/>
                  </a:lnTo>
                  <a:lnTo>
                    <a:pt x="737" y="112"/>
                  </a:lnTo>
                  <a:lnTo>
                    <a:pt x="732" y="108"/>
                  </a:lnTo>
                  <a:lnTo>
                    <a:pt x="726" y="102"/>
                  </a:lnTo>
                  <a:lnTo>
                    <a:pt x="722" y="99"/>
                  </a:lnTo>
                  <a:lnTo>
                    <a:pt x="716" y="95"/>
                  </a:lnTo>
                  <a:lnTo>
                    <a:pt x="710" y="90"/>
                  </a:lnTo>
                  <a:lnTo>
                    <a:pt x="706" y="87"/>
                  </a:lnTo>
                  <a:lnTo>
                    <a:pt x="700" y="83"/>
                  </a:lnTo>
                  <a:lnTo>
                    <a:pt x="694" y="79"/>
                  </a:lnTo>
                  <a:lnTo>
                    <a:pt x="689" y="76"/>
                  </a:lnTo>
                  <a:lnTo>
                    <a:pt x="681" y="73"/>
                  </a:lnTo>
                  <a:lnTo>
                    <a:pt x="676" y="70"/>
                  </a:lnTo>
                  <a:lnTo>
                    <a:pt x="668" y="65"/>
                  </a:lnTo>
                  <a:lnTo>
                    <a:pt x="663" y="63"/>
                  </a:lnTo>
                  <a:lnTo>
                    <a:pt x="655" y="60"/>
                  </a:lnTo>
                  <a:lnTo>
                    <a:pt x="649" y="57"/>
                  </a:lnTo>
                  <a:lnTo>
                    <a:pt x="642" y="54"/>
                  </a:lnTo>
                  <a:lnTo>
                    <a:pt x="635" y="51"/>
                  </a:lnTo>
                  <a:lnTo>
                    <a:pt x="628" y="48"/>
                  </a:lnTo>
                  <a:lnTo>
                    <a:pt x="620" y="47"/>
                  </a:lnTo>
                  <a:lnTo>
                    <a:pt x="615" y="44"/>
                  </a:lnTo>
                  <a:lnTo>
                    <a:pt x="607" y="41"/>
                  </a:lnTo>
                  <a:lnTo>
                    <a:pt x="599" y="39"/>
                  </a:lnTo>
                  <a:lnTo>
                    <a:pt x="593" y="38"/>
                  </a:lnTo>
                  <a:lnTo>
                    <a:pt x="586" y="35"/>
                  </a:lnTo>
                  <a:lnTo>
                    <a:pt x="578" y="33"/>
                  </a:lnTo>
                  <a:lnTo>
                    <a:pt x="570" y="32"/>
                  </a:lnTo>
                  <a:lnTo>
                    <a:pt x="562" y="29"/>
                  </a:lnTo>
                  <a:lnTo>
                    <a:pt x="555" y="28"/>
                  </a:lnTo>
                  <a:lnTo>
                    <a:pt x="548" y="26"/>
                  </a:lnTo>
                  <a:lnTo>
                    <a:pt x="540" y="25"/>
                  </a:lnTo>
                  <a:lnTo>
                    <a:pt x="533" y="23"/>
                  </a:lnTo>
                  <a:lnTo>
                    <a:pt x="526" y="22"/>
                  </a:lnTo>
                  <a:lnTo>
                    <a:pt x="519" y="19"/>
                  </a:lnTo>
                  <a:lnTo>
                    <a:pt x="511" y="19"/>
                  </a:lnTo>
                  <a:lnTo>
                    <a:pt x="506" y="17"/>
                  </a:lnTo>
                  <a:lnTo>
                    <a:pt x="498" y="15"/>
                  </a:lnTo>
                  <a:lnTo>
                    <a:pt x="491" y="15"/>
                  </a:lnTo>
                  <a:lnTo>
                    <a:pt x="484" y="13"/>
                  </a:lnTo>
                  <a:lnTo>
                    <a:pt x="477" y="12"/>
                  </a:lnTo>
                  <a:lnTo>
                    <a:pt x="471" y="10"/>
                  </a:lnTo>
                  <a:lnTo>
                    <a:pt x="462" y="10"/>
                  </a:lnTo>
                  <a:lnTo>
                    <a:pt x="456" y="9"/>
                  </a:lnTo>
                  <a:lnTo>
                    <a:pt x="449" y="9"/>
                  </a:lnTo>
                  <a:lnTo>
                    <a:pt x="442" y="7"/>
                  </a:lnTo>
                  <a:lnTo>
                    <a:pt x="436" y="7"/>
                  </a:lnTo>
                  <a:lnTo>
                    <a:pt x="429" y="6"/>
                  </a:lnTo>
                  <a:lnTo>
                    <a:pt x="423" y="6"/>
                  </a:lnTo>
                  <a:lnTo>
                    <a:pt x="417" y="4"/>
                  </a:lnTo>
                  <a:lnTo>
                    <a:pt x="411" y="4"/>
                  </a:lnTo>
                  <a:lnTo>
                    <a:pt x="404" y="3"/>
                  </a:lnTo>
                  <a:lnTo>
                    <a:pt x="400" y="3"/>
                  </a:lnTo>
                  <a:lnTo>
                    <a:pt x="392" y="3"/>
                  </a:lnTo>
                  <a:lnTo>
                    <a:pt x="386" y="1"/>
                  </a:lnTo>
                  <a:lnTo>
                    <a:pt x="382" y="1"/>
                  </a:lnTo>
                  <a:lnTo>
                    <a:pt x="378" y="1"/>
                  </a:lnTo>
                  <a:lnTo>
                    <a:pt x="372" y="1"/>
                  </a:lnTo>
                  <a:lnTo>
                    <a:pt x="368" y="1"/>
                  </a:lnTo>
                  <a:lnTo>
                    <a:pt x="362" y="0"/>
                  </a:lnTo>
                  <a:lnTo>
                    <a:pt x="356" y="0"/>
                  </a:lnTo>
                  <a:lnTo>
                    <a:pt x="352" y="0"/>
                  </a:lnTo>
                  <a:lnTo>
                    <a:pt x="346" y="0"/>
                  </a:lnTo>
                  <a:lnTo>
                    <a:pt x="340" y="0"/>
                  </a:lnTo>
                  <a:lnTo>
                    <a:pt x="336" y="0"/>
                  </a:lnTo>
                  <a:lnTo>
                    <a:pt x="330" y="0"/>
                  </a:lnTo>
                  <a:lnTo>
                    <a:pt x="324" y="0"/>
                  </a:lnTo>
                  <a:lnTo>
                    <a:pt x="318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2" y="0"/>
                  </a:lnTo>
                  <a:lnTo>
                    <a:pt x="296" y="0"/>
                  </a:lnTo>
                  <a:lnTo>
                    <a:pt x="292" y="1"/>
                  </a:lnTo>
                  <a:lnTo>
                    <a:pt x="286" y="1"/>
                  </a:lnTo>
                  <a:lnTo>
                    <a:pt x="280" y="1"/>
                  </a:lnTo>
                  <a:lnTo>
                    <a:pt x="276" y="1"/>
                  </a:lnTo>
                  <a:lnTo>
                    <a:pt x="270" y="1"/>
                  </a:lnTo>
                  <a:lnTo>
                    <a:pt x="266" y="1"/>
                  </a:lnTo>
                  <a:lnTo>
                    <a:pt x="260" y="3"/>
                  </a:lnTo>
                  <a:lnTo>
                    <a:pt x="254" y="3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28" y="7"/>
                  </a:lnTo>
                  <a:lnTo>
                    <a:pt x="222" y="9"/>
                  </a:lnTo>
                  <a:lnTo>
                    <a:pt x="218" y="9"/>
                  </a:lnTo>
                  <a:lnTo>
                    <a:pt x="214" y="10"/>
                  </a:lnTo>
                  <a:lnTo>
                    <a:pt x="208" y="12"/>
                  </a:lnTo>
                  <a:lnTo>
                    <a:pt x="203" y="12"/>
                  </a:lnTo>
                  <a:lnTo>
                    <a:pt x="198" y="13"/>
                  </a:lnTo>
                  <a:lnTo>
                    <a:pt x="192" y="15"/>
                  </a:lnTo>
                  <a:lnTo>
                    <a:pt x="187" y="16"/>
                  </a:lnTo>
                  <a:lnTo>
                    <a:pt x="182" y="17"/>
                  </a:lnTo>
                  <a:lnTo>
                    <a:pt x="177" y="19"/>
                  </a:lnTo>
                  <a:lnTo>
                    <a:pt x="171" y="20"/>
                  </a:lnTo>
                  <a:lnTo>
                    <a:pt x="168" y="22"/>
                  </a:lnTo>
                  <a:lnTo>
                    <a:pt x="163" y="23"/>
                  </a:lnTo>
                  <a:lnTo>
                    <a:pt x="158" y="25"/>
                  </a:lnTo>
                  <a:lnTo>
                    <a:pt x="152" y="26"/>
                  </a:lnTo>
                  <a:lnTo>
                    <a:pt x="150" y="28"/>
                  </a:lnTo>
                  <a:lnTo>
                    <a:pt x="144" y="29"/>
                  </a:lnTo>
                  <a:lnTo>
                    <a:pt x="139" y="32"/>
                  </a:lnTo>
                  <a:lnTo>
                    <a:pt x="135" y="33"/>
                  </a:lnTo>
                  <a:lnTo>
                    <a:pt x="131" y="35"/>
                  </a:lnTo>
                  <a:lnTo>
                    <a:pt x="126" y="36"/>
                  </a:lnTo>
                  <a:lnTo>
                    <a:pt x="122" y="38"/>
                  </a:lnTo>
                  <a:lnTo>
                    <a:pt x="118" y="41"/>
                  </a:lnTo>
                  <a:lnTo>
                    <a:pt x="113" y="42"/>
                  </a:lnTo>
                  <a:lnTo>
                    <a:pt x="109" y="44"/>
                  </a:lnTo>
                  <a:lnTo>
                    <a:pt x="105" y="47"/>
                  </a:lnTo>
                  <a:lnTo>
                    <a:pt x="102" y="48"/>
                  </a:lnTo>
                  <a:lnTo>
                    <a:pt x="97" y="51"/>
                  </a:lnTo>
                  <a:lnTo>
                    <a:pt x="93" y="54"/>
                  </a:lnTo>
                  <a:lnTo>
                    <a:pt x="90" y="55"/>
                  </a:lnTo>
                  <a:lnTo>
                    <a:pt x="86" y="58"/>
                  </a:lnTo>
                  <a:lnTo>
                    <a:pt x="83" y="60"/>
                  </a:lnTo>
                  <a:lnTo>
                    <a:pt x="78" y="63"/>
                  </a:lnTo>
                  <a:lnTo>
                    <a:pt x="75" y="65"/>
                  </a:lnTo>
                  <a:lnTo>
                    <a:pt x="73" y="68"/>
                  </a:lnTo>
                  <a:lnTo>
                    <a:pt x="70" y="71"/>
                  </a:lnTo>
                  <a:lnTo>
                    <a:pt x="65" y="74"/>
                  </a:lnTo>
                  <a:lnTo>
                    <a:pt x="62" y="76"/>
                  </a:lnTo>
                  <a:lnTo>
                    <a:pt x="58" y="79"/>
                  </a:lnTo>
                  <a:lnTo>
                    <a:pt x="57" y="81"/>
                  </a:lnTo>
                  <a:lnTo>
                    <a:pt x="51" y="87"/>
                  </a:lnTo>
                  <a:lnTo>
                    <a:pt x="44" y="93"/>
                  </a:lnTo>
                  <a:lnTo>
                    <a:pt x="39" y="99"/>
                  </a:lnTo>
                  <a:lnTo>
                    <a:pt x="33" y="103"/>
                  </a:lnTo>
                  <a:lnTo>
                    <a:pt x="29" y="109"/>
                  </a:lnTo>
                  <a:lnTo>
                    <a:pt x="26" y="115"/>
                  </a:lnTo>
                  <a:lnTo>
                    <a:pt x="22" y="119"/>
                  </a:lnTo>
                  <a:lnTo>
                    <a:pt x="19" y="124"/>
                  </a:lnTo>
                  <a:lnTo>
                    <a:pt x="14" y="129"/>
                  </a:lnTo>
                  <a:lnTo>
                    <a:pt x="13" y="134"/>
                  </a:lnTo>
                  <a:lnTo>
                    <a:pt x="10" y="140"/>
                  </a:lnTo>
                  <a:lnTo>
                    <a:pt x="9" y="144"/>
                  </a:lnTo>
                  <a:lnTo>
                    <a:pt x="6" y="148"/>
                  </a:lnTo>
                  <a:lnTo>
                    <a:pt x="6" y="154"/>
                  </a:lnTo>
                  <a:lnTo>
                    <a:pt x="3" y="158"/>
                  </a:lnTo>
                  <a:lnTo>
                    <a:pt x="3" y="163"/>
                  </a:lnTo>
                  <a:lnTo>
                    <a:pt x="1" y="167"/>
                  </a:lnTo>
                  <a:lnTo>
                    <a:pt x="1" y="172"/>
                  </a:lnTo>
                  <a:lnTo>
                    <a:pt x="0" y="174"/>
                  </a:lnTo>
                  <a:lnTo>
                    <a:pt x="0" y="179"/>
                  </a:lnTo>
                  <a:lnTo>
                    <a:pt x="1" y="182"/>
                  </a:lnTo>
                  <a:lnTo>
                    <a:pt x="1" y="186"/>
                  </a:lnTo>
                  <a:lnTo>
                    <a:pt x="3" y="192"/>
                  </a:lnTo>
                  <a:lnTo>
                    <a:pt x="6" y="198"/>
                  </a:lnTo>
                  <a:lnTo>
                    <a:pt x="9" y="202"/>
                  </a:lnTo>
                  <a:lnTo>
                    <a:pt x="13" y="206"/>
                  </a:lnTo>
                  <a:lnTo>
                    <a:pt x="17" y="209"/>
                  </a:lnTo>
                  <a:lnTo>
                    <a:pt x="23" y="214"/>
                  </a:lnTo>
                  <a:lnTo>
                    <a:pt x="26" y="215"/>
                  </a:lnTo>
                  <a:lnTo>
                    <a:pt x="29" y="217"/>
                  </a:lnTo>
                  <a:lnTo>
                    <a:pt x="33" y="218"/>
                  </a:lnTo>
                  <a:lnTo>
                    <a:pt x="38" y="221"/>
                  </a:lnTo>
                  <a:lnTo>
                    <a:pt x="41" y="222"/>
                  </a:lnTo>
                  <a:lnTo>
                    <a:pt x="45" y="224"/>
                  </a:lnTo>
                  <a:lnTo>
                    <a:pt x="51" y="227"/>
                  </a:lnTo>
                  <a:lnTo>
                    <a:pt x="55" y="228"/>
                  </a:lnTo>
                  <a:lnTo>
                    <a:pt x="60" y="230"/>
                  </a:lnTo>
                  <a:lnTo>
                    <a:pt x="64" y="233"/>
                  </a:lnTo>
                  <a:lnTo>
                    <a:pt x="68" y="234"/>
                  </a:lnTo>
                  <a:lnTo>
                    <a:pt x="73" y="236"/>
                  </a:lnTo>
                  <a:lnTo>
                    <a:pt x="75" y="237"/>
                  </a:lnTo>
                  <a:lnTo>
                    <a:pt x="81" y="238"/>
                  </a:lnTo>
                  <a:lnTo>
                    <a:pt x="84" y="240"/>
                  </a:lnTo>
                  <a:lnTo>
                    <a:pt x="89" y="241"/>
                  </a:lnTo>
                  <a:lnTo>
                    <a:pt x="93" y="243"/>
                  </a:lnTo>
                  <a:lnTo>
                    <a:pt x="96" y="244"/>
                  </a:lnTo>
                  <a:lnTo>
                    <a:pt x="100" y="246"/>
                  </a:lnTo>
                  <a:lnTo>
                    <a:pt x="105" y="246"/>
                  </a:lnTo>
                  <a:lnTo>
                    <a:pt x="109" y="247"/>
                  </a:lnTo>
                  <a:lnTo>
                    <a:pt x="115" y="249"/>
                  </a:lnTo>
                  <a:lnTo>
                    <a:pt x="119" y="250"/>
                  </a:lnTo>
                  <a:lnTo>
                    <a:pt x="122" y="252"/>
                  </a:lnTo>
                  <a:close/>
                </a:path>
              </a:pathLst>
            </a:custGeom>
            <a:solidFill>
              <a:srgbClr val="A2C3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3" name="Freeform 29"/>
            <p:cNvSpPr>
              <a:spLocks/>
            </p:cNvSpPr>
            <p:nvPr/>
          </p:nvSpPr>
          <p:spPr bwMode="auto">
            <a:xfrm>
              <a:off x="7672388" y="1524000"/>
              <a:ext cx="369887" cy="211138"/>
            </a:xfrm>
            <a:custGeom>
              <a:avLst/>
              <a:gdLst>
                <a:gd name="T0" fmla="*/ 0 w 466"/>
                <a:gd name="T1" fmla="*/ 2147483646 h 268"/>
                <a:gd name="T2" fmla="*/ 0 w 466"/>
                <a:gd name="T3" fmla="*/ 2147483646 h 268"/>
                <a:gd name="T4" fmla="*/ 2147483646 w 466"/>
                <a:gd name="T5" fmla="*/ 2147483646 h 268"/>
                <a:gd name="T6" fmla="*/ 2147483646 w 466"/>
                <a:gd name="T7" fmla="*/ 2147483646 h 268"/>
                <a:gd name="T8" fmla="*/ 2147483646 w 466"/>
                <a:gd name="T9" fmla="*/ 2147483646 h 268"/>
                <a:gd name="T10" fmla="*/ 2147483646 w 466"/>
                <a:gd name="T11" fmla="*/ 2147483646 h 268"/>
                <a:gd name="T12" fmla="*/ 2147483646 w 466"/>
                <a:gd name="T13" fmla="*/ 2147483646 h 268"/>
                <a:gd name="T14" fmla="*/ 2147483646 w 466"/>
                <a:gd name="T15" fmla="*/ 2147483646 h 268"/>
                <a:gd name="T16" fmla="*/ 2147483646 w 466"/>
                <a:gd name="T17" fmla="*/ 2147483646 h 268"/>
                <a:gd name="T18" fmla="*/ 2147483646 w 466"/>
                <a:gd name="T19" fmla="*/ 2147483646 h 268"/>
                <a:gd name="T20" fmla="*/ 2147483646 w 466"/>
                <a:gd name="T21" fmla="*/ 2147483646 h 268"/>
                <a:gd name="T22" fmla="*/ 2147483646 w 466"/>
                <a:gd name="T23" fmla="*/ 2147483646 h 268"/>
                <a:gd name="T24" fmla="*/ 2147483646 w 466"/>
                <a:gd name="T25" fmla="*/ 2147483646 h 268"/>
                <a:gd name="T26" fmla="*/ 2147483646 w 466"/>
                <a:gd name="T27" fmla="*/ 2147483646 h 268"/>
                <a:gd name="T28" fmla="*/ 2147483646 w 466"/>
                <a:gd name="T29" fmla="*/ 2147483646 h 268"/>
                <a:gd name="T30" fmla="*/ 2147483646 w 466"/>
                <a:gd name="T31" fmla="*/ 2147483646 h 268"/>
                <a:gd name="T32" fmla="*/ 2147483646 w 466"/>
                <a:gd name="T33" fmla="*/ 2147483646 h 268"/>
                <a:gd name="T34" fmla="*/ 2147483646 w 466"/>
                <a:gd name="T35" fmla="*/ 2147483646 h 268"/>
                <a:gd name="T36" fmla="*/ 2147483646 w 466"/>
                <a:gd name="T37" fmla="*/ 2147483646 h 268"/>
                <a:gd name="T38" fmla="*/ 2147483646 w 466"/>
                <a:gd name="T39" fmla="*/ 2147483646 h 268"/>
                <a:gd name="T40" fmla="*/ 2147483646 w 466"/>
                <a:gd name="T41" fmla="*/ 2147483646 h 268"/>
                <a:gd name="T42" fmla="*/ 2147483646 w 466"/>
                <a:gd name="T43" fmla="*/ 2147483646 h 268"/>
                <a:gd name="T44" fmla="*/ 2147483646 w 466"/>
                <a:gd name="T45" fmla="*/ 2147483646 h 268"/>
                <a:gd name="T46" fmla="*/ 2147483646 w 466"/>
                <a:gd name="T47" fmla="*/ 2147483646 h 268"/>
                <a:gd name="T48" fmla="*/ 2147483646 w 466"/>
                <a:gd name="T49" fmla="*/ 2147483646 h 268"/>
                <a:gd name="T50" fmla="*/ 2147483646 w 466"/>
                <a:gd name="T51" fmla="*/ 2147483646 h 268"/>
                <a:gd name="T52" fmla="*/ 2147483646 w 466"/>
                <a:gd name="T53" fmla="*/ 2147483646 h 268"/>
                <a:gd name="T54" fmla="*/ 2147483646 w 466"/>
                <a:gd name="T55" fmla="*/ 2147483646 h 268"/>
                <a:gd name="T56" fmla="*/ 2147483646 w 466"/>
                <a:gd name="T57" fmla="*/ 2147483646 h 268"/>
                <a:gd name="T58" fmla="*/ 2147483646 w 466"/>
                <a:gd name="T59" fmla="*/ 2147483646 h 268"/>
                <a:gd name="T60" fmla="*/ 2147483646 w 466"/>
                <a:gd name="T61" fmla="*/ 2147483646 h 268"/>
                <a:gd name="T62" fmla="*/ 2147483646 w 466"/>
                <a:gd name="T63" fmla="*/ 2147483646 h 268"/>
                <a:gd name="T64" fmla="*/ 2147483646 w 466"/>
                <a:gd name="T65" fmla="*/ 2147483646 h 268"/>
                <a:gd name="T66" fmla="*/ 2147483646 w 466"/>
                <a:gd name="T67" fmla="*/ 2147483646 h 268"/>
                <a:gd name="T68" fmla="*/ 2147483646 w 466"/>
                <a:gd name="T69" fmla="*/ 2147483646 h 268"/>
                <a:gd name="T70" fmla="*/ 2147483646 w 466"/>
                <a:gd name="T71" fmla="*/ 2147483646 h 268"/>
                <a:gd name="T72" fmla="*/ 2147483646 w 466"/>
                <a:gd name="T73" fmla="*/ 2147483646 h 268"/>
                <a:gd name="T74" fmla="*/ 2147483646 w 466"/>
                <a:gd name="T75" fmla="*/ 2147483646 h 268"/>
                <a:gd name="T76" fmla="*/ 2147483646 w 466"/>
                <a:gd name="T77" fmla="*/ 2147483646 h 268"/>
                <a:gd name="T78" fmla="*/ 2147483646 w 466"/>
                <a:gd name="T79" fmla="*/ 2147483646 h 268"/>
                <a:gd name="T80" fmla="*/ 2147483646 w 466"/>
                <a:gd name="T81" fmla="*/ 2147483646 h 268"/>
                <a:gd name="T82" fmla="*/ 2147483646 w 466"/>
                <a:gd name="T83" fmla="*/ 2147483646 h 268"/>
                <a:gd name="T84" fmla="*/ 2147483646 w 466"/>
                <a:gd name="T85" fmla="*/ 2147483646 h 268"/>
                <a:gd name="T86" fmla="*/ 2147483646 w 466"/>
                <a:gd name="T87" fmla="*/ 2147483646 h 268"/>
                <a:gd name="T88" fmla="*/ 2147483646 w 466"/>
                <a:gd name="T89" fmla="*/ 2147483646 h 268"/>
                <a:gd name="T90" fmla="*/ 2147483646 w 466"/>
                <a:gd name="T91" fmla="*/ 2147483646 h 268"/>
                <a:gd name="T92" fmla="*/ 2147483646 w 466"/>
                <a:gd name="T93" fmla="*/ 2147483646 h 268"/>
                <a:gd name="T94" fmla="*/ 2147483646 w 466"/>
                <a:gd name="T95" fmla="*/ 2147483646 h 268"/>
                <a:gd name="T96" fmla="*/ 2147483646 w 466"/>
                <a:gd name="T97" fmla="*/ 2147483646 h 268"/>
                <a:gd name="T98" fmla="*/ 2147483646 w 466"/>
                <a:gd name="T99" fmla="*/ 2147483646 h 268"/>
                <a:gd name="T100" fmla="*/ 2147483646 w 466"/>
                <a:gd name="T101" fmla="*/ 2147483646 h 268"/>
                <a:gd name="T102" fmla="*/ 2147483646 w 466"/>
                <a:gd name="T103" fmla="*/ 2147483646 h 268"/>
                <a:gd name="T104" fmla="*/ 2147483646 w 466"/>
                <a:gd name="T105" fmla="*/ 2147483646 h 268"/>
                <a:gd name="T106" fmla="*/ 2147483646 w 466"/>
                <a:gd name="T107" fmla="*/ 2147483646 h 268"/>
                <a:gd name="T108" fmla="*/ 2147483646 w 466"/>
                <a:gd name="T109" fmla="*/ 2147483646 h 268"/>
                <a:gd name="T110" fmla="*/ 2147483646 w 466"/>
                <a:gd name="T111" fmla="*/ 2147483646 h 268"/>
                <a:gd name="T112" fmla="*/ 2147483646 w 466"/>
                <a:gd name="T113" fmla="*/ 2147483646 h 268"/>
                <a:gd name="T114" fmla="*/ 2147483646 w 466"/>
                <a:gd name="T115" fmla="*/ 2147483646 h 26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66"/>
                <a:gd name="T175" fmla="*/ 0 h 268"/>
                <a:gd name="T176" fmla="*/ 466 w 466"/>
                <a:gd name="T177" fmla="*/ 268 h 26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66" h="268">
                  <a:moveTo>
                    <a:pt x="1" y="41"/>
                  </a:moveTo>
                  <a:lnTo>
                    <a:pt x="0" y="4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0" y="53"/>
                  </a:lnTo>
                  <a:lnTo>
                    <a:pt x="0" y="56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1" y="79"/>
                  </a:lnTo>
                  <a:lnTo>
                    <a:pt x="3" y="85"/>
                  </a:lnTo>
                  <a:lnTo>
                    <a:pt x="3" y="89"/>
                  </a:lnTo>
                  <a:lnTo>
                    <a:pt x="3" y="95"/>
                  </a:lnTo>
                  <a:lnTo>
                    <a:pt x="4" y="99"/>
                  </a:lnTo>
                  <a:lnTo>
                    <a:pt x="6" y="105"/>
                  </a:lnTo>
                  <a:lnTo>
                    <a:pt x="9" y="111"/>
                  </a:lnTo>
                  <a:lnTo>
                    <a:pt x="10" y="115"/>
                  </a:lnTo>
                  <a:lnTo>
                    <a:pt x="12" y="121"/>
                  </a:lnTo>
                  <a:lnTo>
                    <a:pt x="14" y="127"/>
                  </a:lnTo>
                  <a:lnTo>
                    <a:pt x="17" y="131"/>
                  </a:lnTo>
                  <a:lnTo>
                    <a:pt x="20" y="137"/>
                  </a:lnTo>
                  <a:lnTo>
                    <a:pt x="23" y="143"/>
                  </a:lnTo>
                  <a:lnTo>
                    <a:pt x="28" y="149"/>
                  </a:lnTo>
                  <a:lnTo>
                    <a:pt x="30" y="153"/>
                  </a:lnTo>
                  <a:lnTo>
                    <a:pt x="36" y="159"/>
                  </a:lnTo>
                  <a:lnTo>
                    <a:pt x="41" y="165"/>
                  </a:lnTo>
                  <a:lnTo>
                    <a:pt x="46" y="171"/>
                  </a:lnTo>
                  <a:lnTo>
                    <a:pt x="51" y="175"/>
                  </a:lnTo>
                  <a:lnTo>
                    <a:pt x="57" y="181"/>
                  </a:lnTo>
                  <a:lnTo>
                    <a:pt x="62" y="185"/>
                  </a:lnTo>
                  <a:lnTo>
                    <a:pt x="70" y="189"/>
                  </a:lnTo>
                  <a:lnTo>
                    <a:pt x="75" y="194"/>
                  </a:lnTo>
                  <a:lnTo>
                    <a:pt x="81" y="197"/>
                  </a:lnTo>
                  <a:lnTo>
                    <a:pt x="86" y="200"/>
                  </a:lnTo>
                  <a:lnTo>
                    <a:pt x="89" y="201"/>
                  </a:lnTo>
                  <a:lnTo>
                    <a:pt x="91" y="203"/>
                  </a:lnTo>
                  <a:lnTo>
                    <a:pt x="96" y="205"/>
                  </a:lnTo>
                  <a:lnTo>
                    <a:pt x="99" y="207"/>
                  </a:lnTo>
                  <a:lnTo>
                    <a:pt x="102" y="208"/>
                  </a:lnTo>
                  <a:lnTo>
                    <a:pt x="106" y="210"/>
                  </a:lnTo>
                  <a:lnTo>
                    <a:pt x="110" y="211"/>
                  </a:lnTo>
                  <a:lnTo>
                    <a:pt x="113" y="213"/>
                  </a:lnTo>
                  <a:lnTo>
                    <a:pt x="118" y="214"/>
                  </a:lnTo>
                  <a:lnTo>
                    <a:pt x="121" y="216"/>
                  </a:lnTo>
                  <a:lnTo>
                    <a:pt x="125" y="219"/>
                  </a:lnTo>
                  <a:lnTo>
                    <a:pt x="128" y="220"/>
                  </a:lnTo>
                  <a:lnTo>
                    <a:pt x="132" y="220"/>
                  </a:lnTo>
                  <a:lnTo>
                    <a:pt x="135" y="221"/>
                  </a:lnTo>
                  <a:lnTo>
                    <a:pt x="139" y="223"/>
                  </a:lnTo>
                  <a:lnTo>
                    <a:pt x="144" y="224"/>
                  </a:lnTo>
                  <a:lnTo>
                    <a:pt x="147" y="226"/>
                  </a:lnTo>
                  <a:lnTo>
                    <a:pt x="151" y="227"/>
                  </a:lnTo>
                  <a:lnTo>
                    <a:pt x="155" y="229"/>
                  </a:lnTo>
                  <a:lnTo>
                    <a:pt x="158" y="230"/>
                  </a:lnTo>
                  <a:lnTo>
                    <a:pt x="163" y="232"/>
                  </a:lnTo>
                  <a:lnTo>
                    <a:pt x="166" y="232"/>
                  </a:lnTo>
                  <a:lnTo>
                    <a:pt x="170" y="235"/>
                  </a:lnTo>
                  <a:lnTo>
                    <a:pt x="173" y="235"/>
                  </a:lnTo>
                  <a:lnTo>
                    <a:pt x="179" y="236"/>
                  </a:lnTo>
                  <a:lnTo>
                    <a:pt x="182" y="237"/>
                  </a:lnTo>
                  <a:lnTo>
                    <a:pt x="186" y="239"/>
                  </a:lnTo>
                  <a:lnTo>
                    <a:pt x="189" y="239"/>
                  </a:lnTo>
                  <a:lnTo>
                    <a:pt x="193" y="240"/>
                  </a:lnTo>
                  <a:lnTo>
                    <a:pt x="196" y="240"/>
                  </a:lnTo>
                  <a:lnTo>
                    <a:pt x="200" y="242"/>
                  </a:lnTo>
                  <a:lnTo>
                    <a:pt x="205" y="242"/>
                  </a:lnTo>
                  <a:lnTo>
                    <a:pt x="208" y="243"/>
                  </a:lnTo>
                  <a:lnTo>
                    <a:pt x="211" y="245"/>
                  </a:lnTo>
                  <a:lnTo>
                    <a:pt x="215" y="246"/>
                  </a:lnTo>
                  <a:lnTo>
                    <a:pt x="218" y="246"/>
                  </a:lnTo>
                  <a:lnTo>
                    <a:pt x="222" y="246"/>
                  </a:lnTo>
                  <a:lnTo>
                    <a:pt x="225" y="246"/>
                  </a:lnTo>
                  <a:lnTo>
                    <a:pt x="229" y="248"/>
                  </a:lnTo>
                  <a:lnTo>
                    <a:pt x="232" y="248"/>
                  </a:lnTo>
                  <a:lnTo>
                    <a:pt x="235" y="249"/>
                  </a:lnTo>
                  <a:lnTo>
                    <a:pt x="240" y="249"/>
                  </a:lnTo>
                  <a:lnTo>
                    <a:pt x="243" y="251"/>
                  </a:lnTo>
                  <a:lnTo>
                    <a:pt x="250" y="251"/>
                  </a:lnTo>
                  <a:lnTo>
                    <a:pt x="256" y="252"/>
                  </a:lnTo>
                  <a:lnTo>
                    <a:pt x="259" y="252"/>
                  </a:lnTo>
                  <a:lnTo>
                    <a:pt x="263" y="253"/>
                  </a:lnTo>
                  <a:lnTo>
                    <a:pt x="266" y="253"/>
                  </a:lnTo>
                  <a:lnTo>
                    <a:pt x="269" y="255"/>
                  </a:lnTo>
                  <a:lnTo>
                    <a:pt x="275" y="255"/>
                  </a:lnTo>
                  <a:lnTo>
                    <a:pt x="280" y="255"/>
                  </a:lnTo>
                  <a:lnTo>
                    <a:pt x="285" y="255"/>
                  </a:lnTo>
                  <a:lnTo>
                    <a:pt x="288" y="256"/>
                  </a:lnTo>
                  <a:lnTo>
                    <a:pt x="291" y="256"/>
                  </a:lnTo>
                  <a:lnTo>
                    <a:pt x="295" y="258"/>
                  </a:lnTo>
                  <a:lnTo>
                    <a:pt x="298" y="258"/>
                  </a:lnTo>
                  <a:lnTo>
                    <a:pt x="301" y="258"/>
                  </a:lnTo>
                  <a:lnTo>
                    <a:pt x="305" y="258"/>
                  </a:lnTo>
                  <a:lnTo>
                    <a:pt x="308" y="258"/>
                  </a:lnTo>
                  <a:lnTo>
                    <a:pt x="312" y="258"/>
                  </a:lnTo>
                  <a:lnTo>
                    <a:pt x="315" y="259"/>
                  </a:lnTo>
                  <a:lnTo>
                    <a:pt x="320" y="259"/>
                  </a:lnTo>
                  <a:lnTo>
                    <a:pt x="324" y="261"/>
                  </a:lnTo>
                  <a:lnTo>
                    <a:pt x="328" y="261"/>
                  </a:lnTo>
                  <a:lnTo>
                    <a:pt x="331" y="261"/>
                  </a:lnTo>
                  <a:lnTo>
                    <a:pt x="336" y="261"/>
                  </a:lnTo>
                  <a:lnTo>
                    <a:pt x="340" y="261"/>
                  </a:lnTo>
                  <a:lnTo>
                    <a:pt x="343" y="261"/>
                  </a:lnTo>
                  <a:lnTo>
                    <a:pt x="347" y="262"/>
                  </a:lnTo>
                  <a:lnTo>
                    <a:pt x="352" y="262"/>
                  </a:lnTo>
                  <a:lnTo>
                    <a:pt x="354" y="264"/>
                  </a:lnTo>
                  <a:lnTo>
                    <a:pt x="359" y="264"/>
                  </a:lnTo>
                  <a:lnTo>
                    <a:pt x="363" y="264"/>
                  </a:lnTo>
                  <a:lnTo>
                    <a:pt x="366" y="265"/>
                  </a:lnTo>
                  <a:lnTo>
                    <a:pt x="370" y="265"/>
                  </a:lnTo>
                  <a:lnTo>
                    <a:pt x="373" y="265"/>
                  </a:lnTo>
                  <a:lnTo>
                    <a:pt x="378" y="265"/>
                  </a:lnTo>
                  <a:lnTo>
                    <a:pt x="382" y="267"/>
                  </a:lnTo>
                  <a:lnTo>
                    <a:pt x="386" y="267"/>
                  </a:lnTo>
                  <a:lnTo>
                    <a:pt x="391" y="267"/>
                  </a:lnTo>
                  <a:lnTo>
                    <a:pt x="394" y="267"/>
                  </a:lnTo>
                  <a:lnTo>
                    <a:pt x="398" y="267"/>
                  </a:lnTo>
                  <a:lnTo>
                    <a:pt x="401" y="268"/>
                  </a:lnTo>
                  <a:lnTo>
                    <a:pt x="405" y="268"/>
                  </a:lnTo>
                  <a:lnTo>
                    <a:pt x="408" y="268"/>
                  </a:lnTo>
                  <a:lnTo>
                    <a:pt x="413" y="268"/>
                  </a:lnTo>
                  <a:lnTo>
                    <a:pt x="415" y="268"/>
                  </a:lnTo>
                  <a:lnTo>
                    <a:pt x="421" y="268"/>
                  </a:lnTo>
                  <a:lnTo>
                    <a:pt x="429" y="268"/>
                  </a:lnTo>
                  <a:lnTo>
                    <a:pt x="433" y="268"/>
                  </a:lnTo>
                  <a:lnTo>
                    <a:pt x="439" y="268"/>
                  </a:lnTo>
                  <a:lnTo>
                    <a:pt x="445" y="268"/>
                  </a:lnTo>
                  <a:lnTo>
                    <a:pt x="447" y="267"/>
                  </a:lnTo>
                  <a:lnTo>
                    <a:pt x="452" y="267"/>
                  </a:lnTo>
                  <a:lnTo>
                    <a:pt x="456" y="265"/>
                  </a:lnTo>
                  <a:lnTo>
                    <a:pt x="459" y="265"/>
                  </a:lnTo>
                  <a:lnTo>
                    <a:pt x="462" y="264"/>
                  </a:lnTo>
                  <a:lnTo>
                    <a:pt x="463" y="262"/>
                  </a:lnTo>
                  <a:lnTo>
                    <a:pt x="465" y="262"/>
                  </a:lnTo>
                  <a:lnTo>
                    <a:pt x="466" y="258"/>
                  </a:lnTo>
                  <a:lnTo>
                    <a:pt x="466" y="255"/>
                  </a:lnTo>
                  <a:lnTo>
                    <a:pt x="466" y="252"/>
                  </a:lnTo>
                  <a:lnTo>
                    <a:pt x="466" y="248"/>
                  </a:lnTo>
                  <a:lnTo>
                    <a:pt x="465" y="243"/>
                  </a:lnTo>
                  <a:lnTo>
                    <a:pt x="463" y="239"/>
                  </a:lnTo>
                  <a:lnTo>
                    <a:pt x="461" y="233"/>
                  </a:lnTo>
                  <a:lnTo>
                    <a:pt x="459" y="229"/>
                  </a:lnTo>
                  <a:lnTo>
                    <a:pt x="455" y="221"/>
                  </a:lnTo>
                  <a:lnTo>
                    <a:pt x="452" y="216"/>
                  </a:lnTo>
                  <a:lnTo>
                    <a:pt x="450" y="213"/>
                  </a:lnTo>
                  <a:lnTo>
                    <a:pt x="447" y="208"/>
                  </a:lnTo>
                  <a:lnTo>
                    <a:pt x="447" y="205"/>
                  </a:lnTo>
                  <a:lnTo>
                    <a:pt x="445" y="203"/>
                  </a:lnTo>
                  <a:lnTo>
                    <a:pt x="445" y="198"/>
                  </a:lnTo>
                  <a:lnTo>
                    <a:pt x="442" y="194"/>
                  </a:lnTo>
                  <a:lnTo>
                    <a:pt x="440" y="189"/>
                  </a:lnTo>
                  <a:lnTo>
                    <a:pt x="439" y="185"/>
                  </a:lnTo>
                  <a:lnTo>
                    <a:pt x="436" y="181"/>
                  </a:lnTo>
                  <a:lnTo>
                    <a:pt x="434" y="176"/>
                  </a:lnTo>
                  <a:lnTo>
                    <a:pt x="433" y="172"/>
                  </a:lnTo>
                  <a:lnTo>
                    <a:pt x="431" y="168"/>
                  </a:lnTo>
                  <a:lnTo>
                    <a:pt x="430" y="162"/>
                  </a:lnTo>
                  <a:lnTo>
                    <a:pt x="429" y="156"/>
                  </a:lnTo>
                  <a:lnTo>
                    <a:pt x="427" y="152"/>
                  </a:lnTo>
                  <a:lnTo>
                    <a:pt x="426" y="147"/>
                  </a:lnTo>
                  <a:lnTo>
                    <a:pt x="424" y="143"/>
                  </a:lnTo>
                  <a:lnTo>
                    <a:pt x="424" y="139"/>
                  </a:lnTo>
                  <a:lnTo>
                    <a:pt x="423" y="134"/>
                  </a:lnTo>
                  <a:lnTo>
                    <a:pt x="423" y="131"/>
                  </a:lnTo>
                  <a:lnTo>
                    <a:pt x="421" y="127"/>
                  </a:lnTo>
                  <a:lnTo>
                    <a:pt x="421" y="124"/>
                  </a:lnTo>
                  <a:lnTo>
                    <a:pt x="420" y="120"/>
                  </a:lnTo>
                  <a:lnTo>
                    <a:pt x="420" y="117"/>
                  </a:lnTo>
                  <a:lnTo>
                    <a:pt x="420" y="114"/>
                  </a:lnTo>
                  <a:lnTo>
                    <a:pt x="418" y="111"/>
                  </a:lnTo>
                  <a:lnTo>
                    <a:pt x="418" y="108"/>
                  </a:lnTo>
                  <a:lnTo>
                    <a:pt x="418" y="105"/>
                  </a:lnTo>
                  <a:lnTo>
                    <a:pt x="418" y="99"/>
                  </a:lnTo>
                  <a:lnTo>
                    <a:pt x="418" y="95"/>
                  </a:lnTo>
                  <a:lnTo>
                    <a:pt x="417" y="91"/>
                  </a:lnTo>
                  <a:lnTo>
                    <a:pt x="417" y="88"/>
                  </a:lnTo>
                  <a:lnTo>
                    <a:pt x="414" y="82"/>
                  </a:lnTo>
                  <a:lnTo>
                    <a:pt x="411" y="82"/>
                  </a:lnTo>
                  <a:lnTo>
                    <a:pt x="408" y="80"/>
                  </a:lnTo>
                  <a:lnTo>
                    <a:pt x="407" y="80"/>
                  </a:lnTo>
                  <a:lnTo>
                    <a:pt x="402" y="80"/>
                  </a:lnTo>
                  <a:lnTo>
                    <a:pt x="399" y="80"/>
                  </a:lnTo>
                  <a:lnTo>
                    <a:pt x="395" y="80"/>
                  </a:lnTo>
                  <a:lnTo>
                    <a:pt x="391" y="80"/>
                  </a:lnTo>
                  <a:lnTo>
                    <a:pt x="384" y="80"/>
                  </a:lnTo>
                  <a:lnTo>
                    <a:pt x="379" y="80"/>
                  </a:lnTo>
                  <a:lnTo>
                    <a:pt x="375" y="79"/>
                  </a:lnTo>
                  <a:lnTo>
                    <a:pt x="372" y="79"/>
                  </a:lnTo>
                  <a:lnTo>
                    <a:pt x="368" y="79"/>
                  </a:lnTo>
                  <a:lnTo>
                    <a:pt x="365" y="79"/>
                  </a:lnTo>
                  <a:lnTo>
                    <a:pt x="362" y="79"/>
                  </a:lnTo>
                  <a:lnTo>
                    <a:pt x="357" y="79"/>
                  </a:lnTo>
                  <a:lnTo>
                    <a:pt x="354" y="79"/>
                  </a:lnTo>
                  <a:lnTo>
                    <a:pt x="352" y="79"/>
                  </a:lnTo>
                  <a:lnTo>
                    <a:pt x="347" y="78"/>
                  </a:lnTo>
                  <a:lnTo>
                    <a:pt x="343" y="78"/>
                  </a:lnTo>
                  <a:lnTo>
                    <a:pt x="338" y="78"/>
                  </a:lnTo>
                  <a:lnTo>
                    <a:pt x="336" y="78"/>
                  </a:lnTo>
                  <a:lnTo>
                    <a:pt x="331" y="76"/>
                  </a:lnTo>
                  <a:lnTo>
                    <a:pt x="327" y="76"/>
                  </a:lnTo>
                  <a:lnTo>
                    <a:pt x="322" y="76"/>
                  </a:lnTo>
                  <a:lnTo>
                    <a:pt x="320" y="76"/>
                  </a:lnTo>
                  <a:lnTo>
                    <a:pt x="314" y="76"/>
                  </a:lnTo>
                  <a:lnTo>
                    <a:pt x="309" y="75"/>
                  </a:lnTo>
                  <a:lnTo>
                    <a:pt x="306" y="75"/>
                  </a:lnTo>
                  <a:lnTo>
                    <a:pt x="302" y="75"/>
                  </a:lnTo>
                  <a:lnTo>
                    <a:pt x="298" y="75"/>
                  </a:lnTo>
                  <a:lnTo>
                    <a:pt x="293" y="73"/>
                  </a:lnTo>
                  <a:lnTo>
                    <a:pt x="289" y="73"/>
                  </a:lnTo>
                  <a:lnTo>
                    <a:pt x="286" y="73"/>
                  </a:lnTo>
                  <a:lnTo>
                    <a:pt x="282" y="72"/>
                  </a:lnTo>
                  <a:lnTo>
                    <a:pt x="277" y="72"/>
                  </a:lnTo>
                  <a:lnTo>
                    <a:pt x="273" y="70"/>
                  </a:lnTo>
                  <a:lnTo>
                    <a:pt x="270" y="70"/>
                  </a:lnTo>
                  <a:lnTo>
                    <a:pt x="266" y="69"/>
                  </a:lnTo>
                  <a:lnTo>
                    <a:pt x="261" y="69"/>
                  </a:lnTo>
                  <a:lnTo>
                    <a:pt x="259" y="67"/>
                  </a:lnTo>
                  <a:lnTo>
                    <a:pt x="256" y="67"/>
                  </a:lnTo>
                  <a:lnTo>
                    <a:pt x="251" y="66"/>
                  </a:lnTo>
                  <a:lnTo>
                    <a:pt x="247" y="66"/>
                  </a:lnTo>
                  <a:lnTo>
                    <a:pt x="243" y="64"/>
                  </a:lnTo>
                  <a:lnTo>
                    <a:pt x="240" y="63"/>
                  </a:lnTo>
                  <a:lnTo>
                    <a:pt x="237" y="63"/>
                  </a:lnTo>
                  <a:lnTo>
                    <a:pt x="232" y="62"/>
                  </a:lnTo>
                  <a:lnTo>
                    <a:pt x="229" y="60"/>
                  </a:lnTo>
                  <a:lnTo>
                    <a:pt x="228" y="60"/>
                  </a:lnTo>
                  <a:lnTo>
                    <a:pt x="222" y="57"/>
                  </a:lnTo>
                  <a:lnTo>
                    <a:pt x="216" y="56"/>
                  </a:lnTo>
                  <a:lnTo>
                    <a:pt x="213" y="53"/>
                  </a:lnTo>
                  <a:lnTo>
                    <a:pt x="209" y="51"/>
                  </a:lnTo>
                  <a:lnTo>
                    <a:pt x="205" y="47"/>
                  </a:lnTo>
                  <a:lnTo>
                    <a:pt x="202" y="46"/>
                  </a:lnTo>
                  <a:lnTo>
                    <a:pt x="199" y="43"/>
                  </a:lnTo>
                  <a:lnTo>
                    <a:pt x="196" y="40"/>
                  </a:lnTo>
                  <a:lnTo>
                    <a:pt x="192" y="35"/>
                  </a:lnTo>
                  <a:lnTo>
                    <a:pt x="187" y="31"/>
                  </a:lnTo>
                  <a:lnTo>
                    <a:pt x="183" y="25"/>
                  </a:lnTo>
                  <a:lnTo>
                    <a:pt x="182" y="21"/>
                  </a:lnTo>
                  <a:lnTo>
                    <a:pt x="179" y="18"/>
                  </a:lnTo>
                  <a:lnTo>
                    <a:pt x="177" y="14"/>
                  </a:lnTo>
                  <a:lnTo>
                    <a:pt x="174" y="11"/>
                  </a:lnTo>
                  <a:lnTo>
                    <a:pt x="174" y="8"/>
                  </a:lnTo>
                  <a:lnTo>
                    <a:pt x="173" y="5"/>
                  </a:lnTo>
                  <a:lnTo>
                    <a:pt x="171" y="3"/>
                  </a:lnTo>
                  <a:lnTo>
                    <a:pt x="170" y="2"/>
                  </a:lnTo>
                  <a:lnTo>
                    <a:pt x="168" y="0"/>
                  </a:lnTo>
                  <a:lnTo>
                    <a:pt x="166" y="0"/>
                  </a:lnTo>
                  <a:lnTo>
                    <a:pt x="163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2" y="5"/>
                  </a:lnTo>
                  <a:lnTo>
                    <a:pt x="150" y="6"/>
                  </a:lnTo>
                  <a:lnTo>
                    <a:pt x="145" y="8"/>
                  </a:lnTo>
                  <a:lnTo>
                    <a:pt x="141" y="11"/>
                  </a:lnTo>
                  <a:lnTo>
                    <a:pt x="135" y="12"/>
                  </a:lnTo>
                  <a:lnTo>
                    <a:pt x="131" y="15"/>
                  </a:lnTo>
                  <a:lnTo>
                    <a:pt x="123" y="18"/>
                  </a:lnTo>
                  <a:lnTo>
                    <a:pt x="118" y="19"/>
                  </a:lnTo>
                  <a:lnTo>
                    <a:pt x="115" y="21"/>
                  </a:lnTo>
                  <a:lnTo>
                    <a:pt x="110" y="22"/>
                  </a:lnTo>
                  <a:lnTo>
                    <a:pt x="106" y="22"/>
                  </a:lnTo>
                  <a:lnTo>
                    <a:pt x="103" y="25"/>
                  </a:lnTo>
                  <a:lnTo>
                    <a:pt x="99" y="25"/>
                  </a:lnTo>
                  <a:lnTo>
                    <a:pt x="96" y="27"/>
                  </a:lnTo>
                  <a:lnTo>
                    <a:pt x="91" y="28"/>
                  </a:lnTo>
                  <a:lnTo>
                    <a:pt x="89" y="30"/>
                  </a:lnTo>
                  <a:lnTo>
                    <a:pt x="83" y="30"/>
                  </a:lnTo>
                  <a:lnTo>
                    <a:pt x="80" y="31"/>
                  </a:lnTo>
                  <a:lnTo>
                    <a:pt x="75" y="31"/>
                  </a:lnTo>
                  <a:lnTo>
                    <a:pt x="71" y="32"/>
                  </a:lnTo>
                  <a:lnTo>
                    <a:pt x="67" y="32"/>
                  </a:lnTo>
                  <a:lnTo>
                    <a:pt x="64" y="34"/>
                  </a:lnTo>
                  <a:lnTo>
                    <a:pt x="59" y="34"/>
                  </a:lnTo>
                  <a:lnTo>
                    <a:pt x="57" y="34"/>
                  </a:lnTo>
                  <a:lnTo>
                    <a:pt x="52" y="34"/>
                  </a:lnTo>
                  <a:lnTo>
                    <a:pt x="48" y="35"/>
                  </a:lnTo>
                  <a:lnTo>
                    <a:pt x="45" y="35"/>
                  </a:lnTo>
                  <a:lnTo>
                    <a:pt x="41" y="37"/>
                  </a:lnTo>
                  <a:lnTo>
                    <a:pt x="38" y="37"/>
                  </a:lnTo>
                  <a:lnTo>
                    <a:pt x="33" y="37"/>
                  </a:lnTo>
                  <a:lnTo>
                    <a:pt x="30" y="38"/>
                  </a:lnTo>
                  <a:lnTo>
                    <a:pt x="28" y="38"/>
                  </a:lnTo>
                  <a:lnTo>
                    <a:pt x="22" y="38"/>
                  </a:lnTo>
                  <a:lnTo>
                    <a:pt x="16" y="40"/>
                  </a:lnTo>
                  <a:lnTo>
                    <a:pt x="12" y="40"/>
                  </a:lnTo>
                  <a:lnTo>
                    <a:pt x="9" y="40"/>
                  </a:lnTo>
                  <a:lnTo>
                    <a:pt x="4" y="40"/>
                  </a:lnTo>
                  <a:lnTo>
                    <a:pt x="3" y="41"/>
                  </a:lnTo>
                  <a:lnTo>
                    <a:pt x="1" y="41"/>
                  </a:lnTo>
                  <a:close/>
                </a:path>
              </a:pathLst>
            </a:custGeom>
            <a:solidFill>
              <a:srgbClr val="A2C3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4" name="Freeform 30"/>
            <p:cNvSpPr>
              <a:spLocks/>
            </p:cNvSpPr>
            <p:nvPr/>
          </p:nvSpPr>
          <p:spPr bwMode="auto">
            <a:xfrm>
              <a:off x="7596188" y="1330325"/>
              <a:ext cx="252412" cy="198438"/>
            </a:xfrm>
            <a:custGeom>
              <a:avLst/>
              <a:gdLst>
                <a:gd name="T0" fmla="*/ 2147483646 w 318"/>
                <a:gd name="T1" fmla="*/ 2147483646 h 250"/>
                <a:gd name="T2" fmla="*/ 2147483646 w 318"/>
                <a:gd name="T3" fmla="*/ 2147483646 h 250"/>
                <a:gd name="T4" fmla="*/ 2147483646 w 318"/>
                <a:gd name="T5" fmla="*/ 2147483646 h 250"/>
                <a:gd name="T6" fmla="*/ 2147483646 w 318"/>
                <a:gd name="T7" fmla="*/ 2147483646 h 250"/>
                <a:gd name="T8" fmla="*/ 2147483646 w 318"/>
                <a:gd name="T9" fmla="*/ 2147483646 h 250"/>
                <a:gd name="T10" fmla="*/ 2147483646 w 318"/>
                <a:gd name="T11" fmla="*/ 2147483646 h 250"/>
                <a:gd name="T12" fmla="*/ 2147483646 w 318"/>
                <a:gd name="T13" fmla="*/ 2147483646 h 250"/>
                <a:gd name="T14" fmla="*/ 2147483646 w 318"/>
                <a:gd name="T15" fmla="*/ 2147483646 h 250"/>
                <a:gd name="T16" fmla="*/ 2147483646 w 318"/>
                <a:gd name="T17" fmla="*/ 2147483646 h 250"/>
                <a:gd name="T18" fmla="*/ 2147483646 w 318"/>
                <a:gd name="T19" fmla="*/ 2147483646 h 250"/>
                <a:gd name="T20" fmla="*/ 2147483646 w 318"/>
                <a:gd name="T21" fmla="*/ 2147483646 h 250"/>
                <a:gd name="T22" fmla="*/ 2147483646 w 318"/>
                <a:gd name="T23" fmla="*/ 2147483646 h 250"/>
                <a:gd name="T24" fmla="*/ 2147483646 w 318"/>
                <a:gd name="T25" fmla="*/ 2147483646 h 250"/>
                <a:gd name="T26" fmla="*/ 2147483646 w 318"/>
                <a:gd name="T27" fmla="*/ 2147483646 h 250"/>
                <a:gd name="T28" fmla="*/ 2147483646 w 318"/>
                <a:gd name="T29" fmla="*/ 2147483646 h 250"/>
                <a:gd name="T30" fmla="*/ 2147483646 w 318"/>
                <a:gd name="T31" fmla="*/ 2147483646 h 250"/>
                <a:gd name="T32" fmla="*/ 2147483646 w 318"/>
                <a:gd name="T33" fmla="*/ 2147483646 h 250"/>
                <a:gd name="T34" fmla="*/ 2147483646 w 318"/>
                <a:gd name="T35" fmla="*/ 2147483646 h 250"/>
                <a:gd name="T36" fmla="*/ 2147483646 w 318"/>
                <a:gd name="T37" fmla="*/ 2147483646 h 250"/>
                <a:gd name="T38" fmla="*/ 2147483646 w 318"/>
                <a:gd name="T39" fmla="*/ 2147483646 h 250"/>
                <a:gd name="T40" fmla="*/ 2147483646 w 318"/>
                <a:gd name="T41" fmla="*/ 2147483646 h 250"/>
                <a:gd name="T42" fmla="*/ 2147483646 w 318"/>
                <a:gd name="T43" fmla="*/ 2147483646 h 250"/>
                <a:gd name="T44" fmla="*/ 2147483646 w 318"/>
                <a:gd name="T45" fmla="*/ 2147483646 h 250"/>
                <a:gd name="T46" fmla="*/ 2147483646 w 318"/>
                <a:gd name="T47" fmla="*/ 2147483646 h 250"/>
                <a:gd name="T48" fmla="*/ 2147483646 w 318"/>
                <a:gd name="T49" fmla="*/ 2147483646 h 250"/>
                <a:gd name="T50" fmla="*/ 2147483646 w 318"/>
                <a:gd name="T51" fmla="*/ 2147483646 h 250"/>
                <a:gd name="T52" fmla="*/ 2147483646 w 318"/>
                <a:gd name="T53" fmla="*/ 2147483646 h 250"/>
                <a:gd name="T54" fmla="*/ 2147483646 w 318"/>
                <a:gd name="T55" fmla="*/ 2147483646 h 250"/>
                <a:gd name="T56" fmla="*/ 2147483646 w 318"/>
                <a:gd name="T57" fmla="*/ 2147483646 h 250"/>
                <a:gd name="T58" fmla="*/ 2147483646 w 318"/>
                <a:gd name="T59" fmla="*/ 2147483646 h 250"/>
                <a:gd name="T60" fmla="*/ 2147483646 w 318"/>
                <a:gd name="T61" fmla="*/ 2147483646 h 250"/>
                <a:gd name="T62" fmla="*/ 2147483646 w 318"/>
                <a:gd name="T63" fmla="*/ 2147483646 h 250"/>
                <a:gd name="T64" fmla="*/ 2147483646 w 318"/>
                <a:gd name="T65" fmla="*/ 2147483646 h 250"/>
                <a:gd name="T66" fmla="*/ 2147483646 w 318"/>
                <a:gd name="T67" fmla="*/ 2147483646 h 250"/>
                <a:gd name="T68" fmla="*/ 2147483646 w 318"/>
                <a:gd name="T69" fmla="*/ 2147483646 h 250"/>
                <a:gd name="T70" fmla="*/ 2147483646 w 318"/>
                <a:gd name="T71" fmla="*/ 2147483646 h 250"/>
                <a:gd name="T72" fmla="*/ 2147483646 w 318"/>
                <a:gd name="T73" fmla="*/ 2147483646 h 250"/>
                <a:gd name="T74" fmla="*/ 2147483646 w 318"/>
                <a:gd name="T75" fmla="*/ 2147483646 h 250"/>
                <a:gd name="T76" fmla="*/ 2147483646 w 318"/>
                <a:gd name="T77" fmla="*/ 2147483646 h 250"/>
                <a:gd name="T78" fmla="*/ 0 w 318"/>
                <a:gd name="T79" fmla="*/ 2147483646 h 250"/>
                <a:gd name="T80" fmla="*/ 0 w 318"/>
                <a:gd name="T81" fmla="*/ 2147483646 h 250"/>
                <a:gd name="T82" fmla="*/ 2147483646 w 318"/>
                <a:gd name="T83" fmla="*/ 2147483646 h 250"/>
                <a:gd name="T84" fmla="*/ 2147483646 w 318"/>
                <a:gd name="T85" fmla="*/ 2147483646 h 250"/>
                <a:gd name="T86" fmla="*/ 2147483646 w 318"/>
                <a:gd name="T87" fmla="*/ 2147483646 h 250"/>
                <a:gd name="T88" fmla="*/ 2147483646 w 318"/>
                <a:gd name="T89" fmla="*/ 2147483646 h 250"/>
                <a:gd name="T90" fmla="*/ 2147483646 w 318"/>
                <a:gd name="T91" fmla="*/ 2147483646 h 250"/>
                <a:gd name="T92" fmla="*/ 2147483646 w 318"/>
                <a:gd name="T93" fmla="*/ 2147483646 h 250"/>
                <a:gd name="T94" fmla="*/ 2147483646 w 318"/>
                <a:gd name="T95" fmla="*/ 2147483646 h 250"/>
                <a:gd name="T96" fmla="*/ 2147483646 w 318"/>
                <a:gd name="T97" fmla="*/ 2147483646 h 250"/>
                <a:gd name="T98" fmla="*/ 2147483646 w 318"/>
                <a:gd name="T99" fmla="*/ 0 h 25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18"/>
                <a:gd name="T151" fmla="*/ 0 h 250"/>
                <a:gd name="T152" fmla="*/ 318 w 318"/>
                <a:gd name="T153" fmla="*/ 250 h 25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18" h="250">
                  <a:moveTo>
                    <a:pt x="89" y="1"/>
                  </a:moveTo>
                  <a:lnTo>
                    <a:pt x="93" y="3"/>
                  </a:lnTo>
                  <a:lnTo>
                    <a:pt x="97" y="5"/>
                  </a:lnTo>
                  <a:lnTo>
                    <a:pt x="100" y="8"/>
                  </a:lnTo>
                  <a:lnTo>
                    <a:pt x="105" y="13"/>
                  </a:lnTo>
                  <a:lnTo>
                    <a:pt x="108" y="16"/>
                  </a:lnTo>
                  <a:lnTo>
                    <a:pt x="110" y="21"/>
                  </a:lnTo>
                  <a:lnTo>
                    <a:pt x="115" y="26"/>
                  </a:lnTo>
                  <a:lnTo>
                    <a:pt x="119" y="32"/>
                  </a:lnTo>
                  <a:lnTo>
                    <a:pt x="124" y="37"/>
                  </a:lnTo>
                  <a:lnTo>
                    <a:pt x="129" y="45"/>
                  </a:lnTo>
                  <a:lnTo>
                    <a:pt x="132" y="48"/>
                  </a:lnTo>
                  <a:lnTo>
                    <a:pt x="137" y="51"/>
                  </a:lnTo>
                  <a:lnTo>
                    <a:pt x="141" y="53"/>
                  </a:lnTo>
                  <a:lnTo>
                    <a:pt x="145" y="58"/>
                  </a:lnTo>
                  <a:lnTo>
                    <a:pt x="148" y="61"/>
                  </a:lnTo>
                  <a:lnTo>
                    <a:pt x="154" y="65"/>
                  </a:lnTo>
                  <a:lnTo>
                    <a:pt x="158" y="68"/>
                  </a:lnTo>
                  <a:lnTo>
                    <a:pt x="166" y="71"/>
                  </a:lnTo>
                  <a:lnTo>
                    <a:pt x="167" y="72"/>
                  </a:lnTo>
                  <a:lnTo>
                    <a:pt x="170" y="74"/>
                  </a:lnTo>
                  <a:lnTo>
                    <a:pt x="174" y="77"/>
                  </a:lnTo>
                  <a:lnTo>
                    <a:pt x="177" y="78"/>
                  </a:lnTo>
                  <a:lnTo>
                    <a:pt x="180" y="80"/>
                  </a:lnTo>
                  <a:lnTo>
                    <a:pt x="185" y="81"/>
                  </a:lnTo>
                  <a:lnTo>
                    <a:pt x="187" y="84"/>
                  </a:lnTo>
                  <a:lnTo>
                    <a:pt x="192" y="85"/>
                  </a:lnTo>
                  <a:lnTo>
                    <a:pt x="196" y="87"/>
                  </a:lnTo>
                  <a:lnTo>
                    <a:pt x="199" y="87"/>
                  </a:lnTo>
                  <a:lnTo>
                    <a:pt x="203" y="88"/>
                  </a:lnTo>
                  <a:lnTo>
                    <a:pt x="208" y="90"/>
                  </a:lnTo>
                  <a:lnTo>
                    <a:pt x="211" y="91"/>
                  </a:lnTo>
                  <a:lnTo>
                    <a:pt x="214" y="93"/>
                  </a:lnTo>
                  <a:lnTo>
                    <a:pt x="218" y="93"/>
                  </a:lnTo>
                  <a:lnTo>
                    <a:pt x="221" y="94"/>
                  </a:lnTo>
                  <a:lnTo>
                    <a:pt x="224" y="96"/>
                  </a:lnTo>
                  <a:lnTo>
                    <a:pt x="228" y="96"/>
                  </a:lnTo>
                  <a:lnTo>
                    <a:pt x="231" y="96"/>
                  </a:lnTo>
                  <a:lnTo>
                    <a:pt x="234" y="97"/>
                  </a:lnTo>
                  <a:lnTo>
                    <a:pt x="240" y="99"/>
                  </a:lnTo>
                  <a:lnTo>
                    <a:pt x="247" y="100"/>
                  </a:lnTo>
                  <a:lnTo>
                    <a:pt x="251" y="100"/>
                  </a:lnTo>
                  <a:lnTo>
                    <a:pt x="257" y="101"/>
                  </a:lnTo>
                  <a:lnTo>
                    <a:pt x="262" y="101"/>
                  </a:lnTo>
                  <a:lnTo>
                    <a:pt x="267" y="103"/>
                  </a:lnTo>
                  <a:lnTo>
                    <a:pt x="272" y="103"/>
                  </a:lnTo>
                  <a:lnTo>
                    <a:pt x="276" y="103"/>
                  </a:lnTo>
                  <a:lnTo>
                    <a:pt x="280" y="103"/>
                  </a:lnTo>
                  <a:lnTo>
                    <a:pt x="285" y="104"/>
                  </a:lnTo>
                  <a:lnTo>
                    <a:pt x="288" y="104"/>
                  </a:lnTo>
                  <a:lnTo>
                    <a:pt x="292" y="104"/>
                  </a:lnTo>
                  <a:lnTo>
                    <a:pt x="295" y="106"/>
                  </a:lnTo>
                  <a:lnTo>
                    <a:pt x="298" y="106"/>
                  </a:lnTo>
                  <a:lnTo>
                    <a:pt x="304" y="109"/>
                  </a:lnTo>
                  <a:lnTo>
                    <a:pt x="308" y="112"/>
                  </a:lnTo>
                  <a:lnTo>
                    <a:pt x="311" y="115"/>
                  </a:lnTo>
                  <a:lnTo>
                    <a:pt x="314" y="122"/>
                  </a:lnTo>
                  <a:lnTo>
                    <a:pt x="315" y="125"/>
                  </a:lnTo>
                  <a:lnTo>
                    <a:pt x="317" y="129"/>
                  </a:lnTo>
                  <a:lnTo>
                    <a:pt x="317" y="132"/>
                  </a:lnTo>
                  <a:lnTo>
                    <a:pt x="318" y="138"/>
                  </a:lnTo>
                  <a:lnTo>
                    <a:pt x="317" y="142"/>
                  </a:lnTo>
                  <a:lnTo>
                    <a:pt x="317" y="146"/>
                  </a:lnTo>
                  <a:lnTo>
                    <a:pt x="317" y="151"/>
                  </a:lnTo>
                  <a:lnTo>
                    <a:pt x="317" y="155"/>
                  </a:lnTo>
                  <a:lnTo>
                    <a:pt x="317" y="160"/>
                  </a:lnTo>
                  <a:lnTo>
                    <a:pt x="317" y="164"/>
                  </a:lnTo>
                  <a:lnTo>
                    <a:pt x="315" y="167"/>
                  </a:lnTo>
                  <a:lnTo>
                    <a:pt x="315" y="171"/>
                  </a:lnTo>
                  <a:lnTo>
                    <a:pt x="312" y="174"/>
                  </a:lnTo>
                  <a:lnTo>
                    <a:pt x="312" y="177"/>
                  </a:lnTo>
                  <a:lnTo>
                    <a:pt x="309" y="180"/>
                  </a:lnTo>
                  <a:lnTo>
                    <a:pt x="309" y="184"/>
                  </a:lnTo>
                  <a:lnTo>
                    <a:pt x="305" y="190"/>
                  </a:lnTo>
                  <a:lnTo>
                    <a:pt x="301" y="196"/>
                  </a:lnTo>
                  <a:lnTo>
                    <a:pt x="296" y="199"/>
                  </a:lnTo>
                  <a:lnTo>
                    <a:pt x="294" y="202"/>
                  </a:lnTo>
                  <a:lnTo>
                    <a:pt x="291" y="203"/>
                  </a:lnTo>
                  <a:lnTo>
                    <a:pt x="288" y="206"/>
                  </a:lnTo>
                  <a:lnTo>
                    <a:pt x="283" y="208"/>
                  </a:lnTo>
                  <a:lnTo>
                    <a:pt x="280" y="210"/>
                  </a:lnTo>
                  <a:lnTo>
                    <a:pt x="276" y="212"/>
                  </a:lnTo>
                  <a:lnTo>
                    <a:pt x="270" y="215"/>
                  </a:lnTo>
                  <a:lnTo>
                    <a:pt x="266" y="216"/>
                  </a:lnTo>
                  <a:lnTo>
                    <a:pt x="262" y="218"/>
                  </a:lnTo>
                  <a:lnTo>
                    <a:pt x="256" y="221"/>
                  </a:lnTo>
                  <a:lnTo>
                    <a:pt x="251" y="222"/>
                  </a:lnTo>
                  <a:lnTo>
                    <a:pt x="246" y="225"/>
                  </a:lnTo>
                  <a:lnTo>
                    <a:pt x="240" y="226"/>
                  </a:lnTo>
                  <a:lnTo>
                    <a:pt x="234" y="228"/>
                  </a:lnTo>
                  <a:lnTo>
                    <a:pt x="230" y="231"/>
                  </a:lnTo>
                  <a:lnTo>
                    <a:pt x="225" y="231"/>
                  </a:lnTo>
                  <a:lnTo>
                    <a:pt x="222" y="232"/>
                  </a:lnTo>
                  <a:lnTo>
                    <a:pt x="218" y="232"/>
                  </a:lnTo>
                  <a:lnTo>
                    <a:pt x="215" y="234"/>
                  </a:lnTo>
                  <a:lnTo>
                    <a:pt x="212" y="234"/>
                  </a:lnTo>
                  <a:lnTo>
                    <a:pt x="208" y="235"/>
                  </a:lnTo>
                  <a:lnTo>
                    <a:pt x="205" y="235"/>
                  </a:lnTo>
                  <a:lnTo>
                    <a:pt x="201" y="237"/>
                  </a:lnTo>
                  <a:lnTo>
                    <a:pt x="198" y="237"/>
                  </a:lnTo>
                  <a:lnTo>
                    <a:pt x="193" y="238"/>
                  </a:lnTo>
                  <a:lnTo>
                    <a:pt x="189" y="238"/>
                  </a:lnTo>
                  <a:lnTo>
                    <a:pt x="186" y="240"/>
                  </a:lnTo>
                  <a:lnTo>
                    <a:pt x="182" y="241"/>
                  </a:lnTo>
                  <a:lnTo>
                    <a:pt x="179" y="241"/>
                  </a:lnTo>
                  <a:lnTo>
                    <a:pt x="174" y="241"/>
                  </a:lnTo>
                  <a:lnTo>
                    <a:pt x="171" y="242"/>
                  </a:lnTo>
                  <a:lnTo>
                    <a:pt x="167" y="242"/>
                  </a:lnTo>
                  <a:lnTo>
                    <a:pt x="163" y="244"/>
                  </a:lnTo>
                  <a:lnTo>
                    <a:pt x="158" y="244"/>
                  </a:lnTo>
                  <a:lnTo>
                    <a:pt x="155" y="244"/>
                  </a:lnTo>
                  <a:lnTo>
                    <a:pt x="151" y="244"/>
                  </a:lnTo>
                  <a:lnTo>
                    <a:pt x="147" y="245"/>
                  </a:lnTo>
                  <a:lnTo>
                    <a:pt x="144" y="245"/>
                  </a:lnTo>
                  <a:lnTo>
                    <a:pt x="139" y="247"/>
                  </a:lnTo>
                  <a:lnTo>
                    <a:pt x="135" y="247"/>
                  </a:lnTo>
                  <a:lnTo>
                    <a:pt x="131" y="247"/>
                  </a:lnTo>
                  <a:lnTo>
                    <a:pt x="126" y="247"/>
                  </a:lnTo>
                  <a:lnTo>
                    <a:pt x="124" y="247"/>
                  </a:lnTo>
                  <a:lnTo>
                    <a:pt x="119" y="247"/>
                  </a:lnTo>
                  <a:lnTo>
                    <a:pt x="115" y="248"/>
                  </a:lnTo>
                  <a:lnTo>
                    <a:pt x="112" y="248"/>
                  </a:lnTo>
                  <a:lnTo>
                    <a:pt x="108" y="250"/>
                  </a:lnTo>
                  <a:lnTo>
                    <a:pt x="105" y="250"/>
                  </a:lnTo>
                  <a:lnTo>
                    <a:pt x="100" y="250"/>
                  </a:lnTo>
                  <a:lnTo>
                    <a:pt x="96" y="250"/>
                  </a:lnTo>
                  <a:lnTo>
                    <a:pt x="93" y="250"/>
                  </a:lnTo>
                  <a:lnTo>
                    <a:pt x="89" y="250"/>
                  </a:lnTo>
                  <a:lnTo>
                    <a:pt x="86" y="250"/>
                  </a:lnTo>
                  <a:lnTo>
                    <a:pt x="83" y="250"/>
                  </a:lnTo>
                  <a:lnTo>
                    <a:pt x="80" y="250"/>
                  </a:lnTo>
                  <a:lnTo>
                    <a:pt x="76" y="250"/>
                  </a:lnTo>
                  <a:lnTo>
                    <a:pt x="73" y="250"/>
                  </a:lnTo>
                  <a:lnTo>
                    <a:pt x="68" y="250"/>
                  </a:lnTo>
                  <a:lnTo>
                    <a:pt x="65" y="250"/>
                  </a:lnTo>
                  <a:lnTo>
                    <a:pt x="58" y="250"/>
                  </a:lnTo>
                  <a:lnTo>
                    <a:pt x="54" y="250"/>
                  </a:lnTo>
                  <a:lnTo>
                    <a:pt x="46" y="248"/>
                  </a:lnTo>
                  <a:lnTo>
                    <a:pt x="42" y="248"/>
                  </a:lnTo>
                  <a:lnTo>
                    <a:pt x="38" y="247"/>
                  </a:lnTo>
                  <a:lnTo>
                    <a:pt x="33" y="247"/>
                  </a:lnTo>
                  <a:lnTo>
                    <a:pt x="29" y="247"/>
                  </a:lnTo>
                  <a:lnTo>
                    <a:pt x="26" y="245"/>
                  </a:lnTo>
                  <a:lnTo>
                    <a:pt x="23" y="244"/>
                  </a:lnTo>
                  <a:lnTo>
                    <a:pt x="22" y="244"/>
                  </a:lnTo>
                  <a:lnTo>
                    <a:pt x="17" y="240"/>
                  </a:lnTo>
                  <a:lnTo>
                    <a:pt x="13" y="235"/>
                  </a:lnTo>
                  <a:lnTo>
                    <a:pt x="10" y="231"/>
                  </a:lnTo>
                  <a:lnTo>
                    <a:pt x="7" y="225"/>
                  </a:lnTo>
                  <a:lnTo>
                    <a:pt x="6" y="221"/>
                  </a:lnTo>
                  <a:lnTo>
                    <a:pt x="6" y="218"/>
                  </a:lnTo>
                  <a:lnTo>
                    <a:pt x="4" y="215"/>
                  </a:lnTo>
                  <a:lnTo>
                    <a:pt x="3" y="212"/>
                  </a:lnTo>
                  <a:lnTo>
                    <a:pt x="3" y="208"/>
                  </a:lnTo>
                  <a:lnTo>
                    <a:pt x="1" y="203"/>
                  </a:lnTo>
                  <a:lnTo>
                    <a:pt x="1" y="199"/>
                  </a:lnTo>
                  <a:lnTo>
                    <a:pt x="1" y="194"/>
                  </a:lnTo>
                  <a:lnTo>
                    <a:pt x="0" y="190"/>
                  </a:lnTo>
                  <a:lnTo>
                    <a:pt x="0" y="186"/>
                  </a:lnTo>
                  <a:lnTo>
                    <a:pt x="0" y="181"/>
                  </a:lnTo>
                  <a:lnTo>
                    <a:pt x="0" y="177"/>
                  </a:lnTo>
                  <a:lnTo>
                    <a:pt x="0" y="173"/>
                  </a:lnTo>
                  <a:lnTo>
                    <a:pt x="0" y="168"/>
                  </a:lnTo>
                  <a:lnTo>
                    <a:pt x="0" y="162"/>
                  </a:lnTo>
                  <a:lnTo>
                    <a:pt x="1" y="158"/>
                  </a:lnTo>
                  <a:lnTo>
                    <a:pt x="1" y="154"/>
                  </a:lnTo>
                  <a:lnTo>
                    <a:pt x="1" y="148"/>
                  </a:lnTo>
                  <a:lnTo>
                    <a:pt x="3" y="144"/>
                  </a:lnTo>
                  <a:lnTo>
                    <a:pt x="4" y="138"/>
                  </a:lnTo>
                  <a:lnTo>
                    <a:pt x="4" y="133"/>
                  </a:lnTo>
                  <a:lnTo>
                    <a:pt x="6" y="129"/>
                  </a:lnTo>
                  <a:lnTo>
                    <a:pt x="7" y="122"/>
                  </a:lnTo>
                  <a:lnTo>
                    <a:pt x="9" y="117"/>
                  </a:lnTo>
                  <a:lnTo>
                    <a:pt x="10" y="112"/>
                  </a:lnTo>
                  <a:lnTo>
                    <a:pt x="12" y="107"/>
                  </a:lnTo>
                  <a:lnTo>
                    <a:pt x="15" y="101"/>
                  </a:lnTo>
                  <a:lnTo>
                    <a:pt x="16" y="96"/>
                  </a:lnTo>
                  <a:lnTo>
                    <a:pt x="17" y="91"/>
                  </a:lnTo>
                  <a:lnTo>
                    <a:pt x="20" y="85"/>
                  </a:lnTo>
                  <a:lnTo>
                    <a:pt x="22" y="80"/>
                  </a:lnTo>
                  <a:lnTo>
                    <a:pt x="25" y="75"/>
                  </a:lnTo>
                  <a:lnTo>
                    <a:pt x="26" y="69"/>
                  </a:lnTo>
                  <a:lnTo>
                    <a:pt x="29" y="65"/>
                  </a:lnTo>
                  <a:lnTo>
                    <a:pt x="31" y="59"/>
                  </a:lnTo>
                  <a:lnTo>
                    <a:pt x="35" y="53"/>
                  </a:lnTo>
                  <a:lnTo>
                    <a:pt x="36" y="49"/>
                  </a:lnTo>
                  <a:lnTo>
                    <a:pt x="39" y="45"/>
                  </a:lnTo>
                  <a:lnTo>
                    <a:pt x="42" y="39"/>
                  </a:lnTo>
                  <a:lnTo>
                    <a:pt x="45" y="36"/>
                  </a:lnTo>
                  <a:lnTo>
                    <a:pt x="46" y="32"/>
                  </a:lnTo>
                  <a:lnTo>
                    <a:pt x="49" y="27"/>
                  </a:lnTo>
                  <a:lnTo>
                    <a:pt x="52" y="23"/>
                  </a:lnTo>
                  <a:lnTo>
                    <a:pt x="55" y="20"/>
                  </a:lnTo>
                  <a:lnTo>
                    <a:pt x="58" y="16"/>
                  </a:lnTo>
                  <a:lnTo>
                    <a:pt x="61" y="13"/>
                  </a:lnTo>
                  <a:lnTo>
                    <a:pt x="64" y="10"/>
                  </a:lnTo>
                  <a:lnTo>
                    <a:pt x="67" y="8"/>
                  </a:lnTo>
                  <a:lnTo>
                    <a:pt x="73" y="4"/>
                  </a:lnTo>
                  <a:lnTo>
                    <a:pt x="78" y="1"/>
                  </a:lnTo>
                  <a:lnTo>
                    <a:pt x="83" y="0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rgbClr val="A2C3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5" name="Freeform 31"/>
            <p:cNvSpPr>
              <a:spLocks/>
            </p:cNvSpPr>
            <p:nvPr/>
          </p:nvSpPr>
          <p:spPr bwMode="auto">
            <a:xfrm>
              <a:off x="8331200" y="1927225"/>
              <a:ext cx="149225" cy="87313"/>
            </a:xfrm>
            <a:custGeom>
              <a:avLst/>
              <a:gdLst>
                <a:gd name="T0" fmla="*/ 2147483646 w 187"/>
                <a:gd name="T1" fmla="*/ 2147483646 h 111"/>
                <a:gd name="T2" fmla="*/ 2147483646 w 187"/>
                <a:gd name="T3" fmla="*/ 2147483646 h 111"/>
                <a:gd name="T4" fmla="*/ 2147483646 w 187"/>
                <a:gd name="T5" fmla="*/ 2147483646 h 111"/>
                <a:gd name="T6" fmla="*/ 2147483646 w 187"/>
                <a:gd name="T7" fmla="*/ 2147483646 h 111"/>
                <a:gd name="T8" fmla="*/ 2147483646 w 187"/>
                <a:gd name="T9" fmla="*/ 2147483646 h 111"/>
                <a:gd name="T10" fmla="*/ 2147483646 w 187"/>
                <a:gd name="T11" fmla="*/ 2147483646 h 111"/>
                <a:gd name="T12" fmla="*/ 2147483646 w 187"/>
                <a:gd name="T13" fmla="*/ 2147483646 h 111"/>
                <a:gd name="T14" fmla="*/ 2147483646 w 187"/>
                <a:gd name="T15" fmla="*/ 2147483646 h 111"/>
                <a:gd name="T16" fmla="*/ 2147483646 w 187"/>
                <a:gd name="T17" fmla="*/ 2147483646 h 111"/>
                <a:gd name="T18" fmla="*/ 2147483646 w 187"/>
                <a:gd name="T19" fmla="*/ 2147483646 h 111"/>
                <a:gd name="T20" fmla="*/ 2147483646 w 187"/>
                <a:gd name="T21" fmla="*/ 2147483646 h 111"/>
                <a:gd name="T22" fmla="*/ 2147483646 w 187"/>
                <a:gd name="T23" fmla="*/ 2147483646 h 111"/>
                <a:gd name="T24" fmla="*/ 2147483646 w 187"/>
                <a:gd name="T25" fmla="*/ 2147483646 h 111"/>
                <a:gd name="T26" fmla="*/ 2147483646 w 187"/>
                <a:gd name="T27" fmla="*/ 2147483646 h 111"/>
                <a:gd name="T28" fmla="*/ 2147483646 w 187"/>
                <a:gd name="T29" fmla="*/ 2147483646 h 111"/>
                <a:gd name="T30" fmla="*/ 2147483646 w 187"/>
                <a:gd name="T31" fmla="*/ 2147483646 h 111"/>
                <a:gd name="T32" fmla="*/ 2147483646 w 187"/>
                <a:gd name="T33" fmla="*/ 2147483646 h 111"/>
                <a:gd name="T34" fmla="*/ 2147483646 w 187"/>
                <a:gd name="T35" fmla="*/ 2147483646 h 111"/>
                <a:gd name="T36" fmla="*/ 2147483646 w 187"/>
                <a:gd name="T37" fmla="*/ 2147483646 h 111"/>
                <a:gd name="T38" fmla="*/ 2147483646 w 187"/>
                <a:gd name="T39" fmla="*/ 2147483646 h 111"/>
                <a:gd name="T40" fmla="*/ 2147483646 w 187"/>
                <a:gd name="T41" fmla="*/ 2147483646 h 111"/>
                <a:gd name="T42" fmla="*/ 2147483646 w 187"/>
                <a:gd name="T43" fmla="*/ 2147483646 h 111"/>
                <a:gd name="T44" fmla="*/ 2147483646 w 187"/>
                <a:gd name="T45" fmla="*/ 2147483646 h 111"/>
                <a:gd name="T46" fmla="*/ 0 w 187"/>
                <a:gd name="T47" fmla="*/ 2147483646 h 111"/>
                <a:gd name="T48" fmla="*/ 0 w 187"/>
                <a:gd name="T49" fmla="*/ 2147483646 h 111"/>
                <a:gd name="T50" fmla="*/ 2147483646 w 187"/>
                <a:gd name="T51" fmla="*/ 2147483646 h 111"/>
                <a:gd name="T52" fmla="*/ 2147483646 w 187"/>
                <a:gd name="T53" fmla="*/ 2147483646 h 111"/>
                <a:gd name="T54" fmla="*/ 2147483646 w 187"/>
                <a:gd name="T55" fmla="*/ 2147483646 h 111"/>
                <a:gd name="T56" fmla="*/ 2147483646 w 187"/>
                <a:gd name="T57" fmla="*/ 2147483646 h 111"/>
                <a:gd name="T58" fmla="*/ 2147483646 w 187"/>
                <a:gd name="T59" fmla="*/ 2147483646 h 111"/>
                <a:gd name="T60" fmla="*/ 2147483646 w 187"/>
                <a:gd name="T61" fmla="*/ 2147483646 h 111"/>
                <a:gd name="T62" fmla="*/ 2147483646 w 187"/>
                <a:gd name="T63" fmla="*/ 2147483646 h 111"/>
                <a:gd name="T64" fmla="*/ 2147483646 w 187"/>
                <a:gd name="T65" fmla="*/ 2147483646 h 111"/>
                <a:gd name="T66" fmla="*/ 2147483646 w 187"/>
                <a:gd name="T67" fmla="*/ 2147483646 h 111"/>
                <a:gd name="T68" fmla="*/ 2147483646 w 187"/>
                <a:gd name="T69" fmla="*/ 2147483646 h 111"/>
                <a:gd name="T70" fmla="*/ 2147483646 w 187"/>
                <a:gd name="T71" fmla="*/ 2147483646 h 111"/>
                <a:gd name="T72" fmla="*/ 2147483646 w 187"/>
                <a:gd name="T73" fmla="*/ 2147483646 h 111"/>
                <a:gd name="T74" fmla="*/ 2147483646 w 187"/>
                <a:gd name="T75" fmla="*/ 2147483646 h 111"/>
                <a:gd name="T76" fmla="*/ 2147483646 w 187"/>
                <a:gd name="T77" fmla="*/ 2147483646 h 111"/>
                <a:gd name="T78" fmla="*/ 2147483646 w 187"/>
                <a:gd name="T79" fmla="*/ 2147483646 h 111"/>
                <a:gd name="T80" fmla="*/ 2147483646 w 187"/>
                <a:gd name="T81" fmla="*/ 2147483646 h 111"/>
                <a:gd name="T82" fmla="*/ 2147483646 w 187"/>
                <a:gd name="T83" fmla="*/ 2147483646 h 111"/>
                <a:gd name="T84" fmla="*/ 2147483646 w 187"/>
                <a:gd name="T85" fmla="*/ 2147483646 h 111"/>
                <a:gd name="T86" fmla="*/ 2147483646 w 187"/>
                <a:gd name="T87" fmla="*/ 2147483646 h 111"/>
                <a:gd name="T88" fmla="*/ 2147483646 w 187"/>
                <a:gd name="T89" fmla="*/ 0 h 111"/>
                <a:gd name="T90" fmla="*/ 2147483646 w 187"/>
                <a:gd name="T91" fmla="*/ 0 h 111"/>
                <a:gd name="T92" fmla="*/ 2147483646 w 187"/>
                <a:gd name="T93" fmla="*/ 2147483646 h 111"/>
                <a:gd name="T94" fmla="*/ 2147483646 w 187"/>
                <a:gd name="T95" fmla="*/ 2147483646 h 111"/>
                <a:gd name="T96" fmla="*/ 2147483646 w 187"/>
                <a:gd name="T97" fmla="*/ 2147483646 h 111"/>
                <a:gd name="T98" fmla="*/ 2147483646 w 187"/>
                <a:gd name="T99" fmla="*/ 2147483646 h 11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87"/>
                <a:gd name="T151" fmla="*/ 0 h 111"/>
                <a:gd name="T152" fmla="*/ 187 w 187"/>
                <a:gd name="T153" fmla="*/ 111 h 11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87" h="111">
                  <a:moveTo>
                    <a:pt x="181" y="25"/>
                  </a:moveTo>
                  <a:lnTo>
                    <a:pt x="181" y="25"/>
                  </a:lnTo>
                  <a:lnTo>
                    <a:pt x="181" y="26"/>
                  </a:lnTo>
                  <a:lnTo>
                    <a:pt x="178" y="28"/>
                  </a:lnTo>
                  <a:lnTo>
                    <a:pt x="175" y="32"/>
                  </a:lnTo>
                  <a:lnTo>
                    <a:pt x="171" y="35"/>
                  </a:lnTo>
                  <a:lnTo>
                    <a:pt x="168" y="40"/>
                  </a:lnTo>
                  <a:lnTo>
                    <a:pt x="162" y="44"/>
                  </a:lnTo>
                  <a:lnTo>
                    <a:pt x="158" y="50"/>
                  </a:lnTo>
                  <a:lnTo>
                    <a:pt x="152" y="54"/>
                  </a:lnTo>
                  <a:lnTo>
                    <a:pt x="146" y="60"/>
                  </a:lnTo>
                  <a:lnTo>
                    <a:pt x="142" y="63"/>
                  </a:lnTo>
                  <a:lnTo>
                    <a:pt x="139" y="66"/>
                  </a:lnTo>
                  <a:lnTo>
                    <a:pt x="135" y="67"/>
                  </a:lnTo>
                  <a:lnTo>
                    <a:pt x="132" y="70"/>
                  </a:lnTo>
                  <a:lnTo>
                    <a:pt x="127" y="73"/>
                  </a:lnTo>
                  <a:lnTo>
                    <a:pt x="123" y="76"/>
                  </a:lnTo>
                  <a:lnTo>
                    <a:pt x="119" y="79"/>
                  </a:lnTo>
                  <a:lnTo>
                    <a:pt x="116" y="82"/>
                  </a:lnTo>
                  <a:lnTo>
                    <a:pt x="110" y="83"/>
                  </a:lnTo>
                  <a:lnTo>
                    <a:pt x="107" y="86"/>
                  </a:lnTo>
                  <a:lnTo>
                    <a:pt x="103" y="88"/>
                  </a:lnTo>
                  <a:lnTo>
                    <a:pt x="98" y="90"/>
                  </a:lnTo>
                  <a:lnTo>
                    <a:pt x="93" y="92"/>
                  </a:lnTo>
                  <a:lnTo>
                    <a:pt x="88" y="93"/>
                  </a:lnTo>
                  <a:lnTo>
                    <a:pt x="84" y="95"/>
                  </a:lnTo>
                  <a:lnTo>
                    <a:pt x="80" y="96"/>
                  </a:lnTo>
                  <a:lnTo>
                    <a:pt x="75" y="98"/>
                  </a:lnTo>
                  <a:lnTo>
                    <a:pt x="72" y="99"/>
                  </a:lnTo>
                  <a:lnTo>
                    <a:pt x="68" y="102"/>
                  </a:lnTo>
                  <a:lnTo>
                    <a:pt x="64" y="104"/>
                  </a:lnTo>
                  <a:lnTo>
                    <a:pt x="61" y="104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49" y="108"/>
                  </a:lnTo>
                  <a:lnTo>
                    <a:pt x="46" y="108"/>
                  </a:lnTo>
                  <a:lnTo>
                    <a:pt x="42" y="109"/>
                  </a:lnTo>
                  <a:lnTo>
                    <a:pt x="39" y="109"/>
                  </a:lnTo>
                  <a:lnTo>
                    <a:pt x="36" y="111"/>
                  </a:lnTo>
                  <a:lnTo>
                    <a:pt x="29" y="111"/>
                  </a:lnTo>
                  <a:lnTo>
                    <a:pt x="24" y="111"/>
                  </a:lnTo>
                  <a:lnTo>
                    <a:pt x="18" y="111"/>
                  </a:lnTo>
                  <a:lnTo>
                    <a:pt x="14" y="109"/>
                  </a:lnTo>
                  <a:lnTo>
                    <a:pt x="10" y="106"/>
                  </a:lnTo>
                  <a:lnTo>
                    <a:pt x="7" y="102"/>
                  </a:lnTo>
                  <a:lnTo>
                    <a:pt x="4" y="99"/>
                  </a:lnTo>
                  <a:lnTo>
                    <a:pt x="2" y="93"/>
                  </a:lnTo>
                  <a:lnTo>
                    <a:pt x="0" y="89"/>
                  </a:lnTo>
                  <a:lnTo>
                    <a:pt x="0" y="86"/>
                  </a:lnTo>
                  <a:lnTo>
                    <a:pt x="0" y="83"/>
                  </a:lnTo>
                  <a:lnTo>
                    <a:pt x="2" y="80"/>
                  </a:lnTo>
                  <a:lnTo>
                    <a:pt x="4" y="76"/>
                  </a:lnTo>
                  <a:lnTo>
                    <a:pt x="8" y="70"/>
                  </a:lnTo>
                  <a:lnTo>
                    <a:pt x="11" y="67"/>
                  </a:lnTo>
                  <a:lnTo>
                    <a:pt x="14" y="66"/>
                  </a:lnTo>
                  <a:lnTo>
                    <a:pt x="18" y="63"/>
                  </a:lnTo>
                  <a:lnTo>
                    <a:pt x="21" y="61"/>
                  </a:lnTo>
                  <a:lnTo>
                    <a:pt x="26" y="60"/>
                  </a:lnTo>
                  <a:lnTo>
                    <a:pt x="30" y="57"/>
                  </a:lnTo>
                  <a:lnTo>
                    <a:pt x="34" y="56"/>
                  </a:lnTo>
                  <a:lnTo>
                    <a:pt x="39" y="54"/>
                  </a:lnTo>
                  <a:lnTo>
                    <a:pt x="43" y="53"/>
                  </a:lnTo>
                  <a:lnTo>
                    <a:pt x="48" y="51"/>
                  </a:lnTo>
                  <a:lnTo>
                    <a:pt x="52" y="50"/>
                  </a:lnTo>
                  <a:lnTo>
                    <a:pt x="58" y="47"/>
                  </a:lnTo>
                  <a:lnTo>
                    <a:pt x="62" y="45"/>
                  </a:lnTo>
                  <a:lnTo>
                    <a:pt x="66" y="44"/>
                  </a:lnTo>
                  <a:lnTo>
                    <a:pt x="72" y="44"/>
                  </a:lnTo>
                  <a:lnTo>
                    <a:pt x="77" y="42"/>
                  </a:lnTo>
                  <a:lnTo>
                    <a:pt x="81" y="41"/>
                  </a:lnTo>
                  <a:lnTo>
                    <a:pt x="85" y="40"/>
                  </a:lnTo>
                  <a:lnTo>
                    <a:pt x="90" y="38"/>
                  </a:lnTo>
                  <a:lnTo>
                    <a:pt x="95" y="38"/>
                  </a:lnTo>
                  <a:lnTo>
                    <a:pt x="98" y="37"/>
                  </a:lnTo>
                  <a:lnTo>
                    <a:pt x="103" y="35"/>
                  </a:lnTo>
                  <a:lnTo>
                    <a:pt x="106" y="34"/>
                  </a:lnTo>
                  <a:lnTo>
                    <a:pt x="110" y="34"/>
                  </a:lnTo>
                  <a:lnTo>
                    <a:pt x="117" y="31"/>
                  </a:lnTo>
                  <a:lnTo>
                    <a:pt x="123" y="28"/>
                  </a:lnTo>
                  <a:lnTo>
                    <a:pt x="127" y="25"/>
                  </a:lnTo>
                  <a:lnTo>
                    <a:pt x="133" y="22"/>
                  </a:lnTo>
                  <a:lnTo>
                    <a:pt x="139" y="19"/>
                  </a:lnTo>
                  <a:lnTo>
                    <a:pt x="143" y="16"/>
                  </a:lnTo>
                  <a:lnTo>
                    <a:pt x="149" y="13"/>
                  </a:lnTo>
                  <a:lnTo>
                    <a:pt x="154" y="10"/>
                  </a:lnTo>
                  <a:lnTo>
                    <a:pt x="158" y="8"/>
                  </a:lnTo>
                  <a:lnTo>
                    <a:pt x="162" y="6"/>
                  </a:lnTo>
                  <a:lnTo>
                    <a:pt x="165" y="3"/>
                  </a:lnTo>
                  <a:lnTo>
                    <a:pt x="168" y="2"/>
                  </a:lnTo>
                  <a:lnTo>
                    <a:pt x="171" y="0"/>
                  </a:lnTo>
                  <a:lnTo>
                    <a:pt x="175" y="0"/>
                  </a:lnTo>
                  <a:lnTo>
                    <a:pt x="178" y="0"/>
                  </a:lnTo>
                  <a:lnTo>
                    <a:pt x="181" y="2"/>
                  </a:lnTo>
                  <a:lnTo>
                    <a:pt x="184" y="6"/>
                  </a:lnTo>
                  <a:lnTo>
                    <a:pt x="186" y="9"/>
                  </a:lnTo>
                  <a:lnTo>
                    <a:pt x="186" y="12"/>
                  </a:lnTo>
                  <a:lnTo>
                    <a:pt x="187" y="16"/>
                  </a:lnTo>
                  <a:lnTo>
                    <a:pt x="184" y="22"/>
                  </a:lnTo>
                  <a:lnTo>
                    <a:pt x="181" y="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6" name="Freeform 32"/>
            <p:cNvSpPr>
              <a:spLocks/>
            </p:cNvSpPr>
            <p:nvPr/>
          </p:nvSpPr>
          <p:spPr bwMode="auto">
            <a:xfrm>
              <a:off x="8161338" y="1262063"/>
              <a:ext cx="150812" cy="128587"/>
            </a:xfrm>
            <a:custGeom>
              <a:avLst/>
              <a:gdLst>
                <a:gd name="T0" fmla="*/ 2147483646 w 190"/>
                <a:gd name="T1" fmla="*/ 0 h 163"/>
                <a:gd name="T2" fmla="*/ 2147483646 w 190"/>
                <a:gd name="T3" fmla="*/ 0 h 163"/>
                <a:gd name="T4" fmla="*/ 2147483646 w 190"/>
                <a:gd name="T5" fmla="*/ 2147483646 h 163"/>
                <a:gd name="T6" fmla="*/ 2147483646 w 190"/>
                <a:gd name="T7" fmla="*/ 2147483646 h 163"/>
                <a:gd name="T8" fmla="*/ 2147483646 w 190"/>
                <a:gd name="T9" fmla="*/ 2147483646 h 163"/>
                <a:gd name="T10" fmla="*/ 2147483646 w 190"/>
                <a:gd name="T11" fmla="*/ 2147483646 h 163"/>
                <a:gd name="T12" fmla="*/ 2147483646 w 190"/>
                <a:gd name="T13" fmla="*/ 2147483646 h 163"/>
                <a:gd name="T14" fmla="*/ 2147483646 w 190"/>
                <a:gd name="T15" fmla="*/ 2147483646 h 163"/>
                <a:gd name="T16" fmla="*/ 2147483646 w 190"/>
                <a:gd name="T17" fmla="*/ 2147483646 h 163"/>
                <a:gd name="T18" fmla="*/ 2147483646 w 190"/>
                <a:gd name="T19" fmla="*/ 2147483646 h 163"/>
                <a:gd name="T20" fmla="*/ 2147483646 w 190"/>
                <a:gd name="T21" fmla="*/ 2147483646 h 163"/>
                <a:gd name="T22" fmla="*/ 2147483646 w 190"/>
                <a:gd name="T23" fmla="*/ 2147483646 h 163"/>
                <a:gd name="T24" fmla="*/ 2147483646 w 190"/>
                <a:gd name="T25" fmla="*/ 2147483646 h 163"/>
                <a:gd name="T26" fmla="*/ 2147483646 w 190"/>
                <a:gd name="T27" fmla="*/ 2147483646 h 163"/>
                <a:gd name="T28" fmla="*/ 2147483646 w 190"/>
                <a:gd name="T29" fmla="*/ 2147483646 h 163"/>
                <a:gd name="T30" fmla="*/ 2147483646 w 190"/>
                <a:gd name="T31" fmla="*/ 2147483646 h 163"/>
                <a:gd name="T32" fmla="*/ 2147483646 w 190"/>
                <a:gd name="T33" fmla="*/ 2147483646 h 163"/>
                <a:gd name="T34" fmla="*/ 2147483646 w 190"/>
                <a:gd name="T35" fmla="*/ 2147483646 h 163"/>
                <a:gd name="T36" fmla="*/ 2147483646 w 190"/>
                <a:gd name="T37" fmla="*/ 2147483646 h 163"/>
                <a:gd name="T38" fmla="*/ 2147483646 w 190"/>
                <a:gd name="T39" fmla="*/ 2147483646 h 163"/>
                <a:gd name="T40" fmla="*/ 2147483646 w 190"/>
                <a:gd name="T41" fmla="*/ 2147483646 h 163"/>
                <a:gd name="T42" fmla="*/ 2147483646 w 190"/>
                <a:gd name="T43" fmla="*/ 2147483646 h 163"/>
                <a:gd name="T44" fmla="*/ 2147483646 w 190"/>
                <a:gd name="T45" fmla="*/ 2147483646 h 163"/>
                <a:gd name="T46" fmla="*/ 2147483646 w 190"/>
                <a:gd name="T47" fmla="*/ 2147483646 h 163"/>
                <a:gd name="T48" fmla="*/ 2147483646 w 190"/>
                <a:gd name="T49" fmla="*/ 2147483646 h 163"/>
                <a:gd name="T50" fmla="*/ 2147483646 w 190"/>
                <a:gd name="T51" fmla="*/ 2147483646 h 163"/>
                <a:gd name="T52" fmla="*/ 2147483646 w 190"/>
                <a:gd name="T53" fmla="*/ 2147483646 h 163"/>
                <a:gd name="T54" fmla="*/ 2147483646 w 190"/>
                <a:gd name="T55" fmla="*/ 2147483646 h 163"/>
                <a:gd name="T56" fmla="*/ 2147483646 w 190"/>
                <a:gd name="T57" fmla="*/ 2147483646 h 163"/>
                <a:gd name="T58" fmla="*/ 2147483646 w 190"/>
                <a:gd name="T59" fmla="*/ 2147483646 h 163"/>
                <a:gd name="T60" fmla="*/ 2147483646 w 190"/>
                <a:gd name="T61" fmla="*/ 2147483646 h 163"/>
                <a:gd name="T62" fmla="*/ 2147483646 w 190"/>
                <a:gd name="T63" fmla="*/ 2147483646 h 163"/>
                <a:gd name="T64" fmla="*/ 2147483646 w 190"/>
                <a:gd name="T65" fmla="*/ 2147483646 h 163"/>
                <a:gd name="T66" fmla="*/ 2147483646 w 190"/>
                <a:gd name="T67" fmla="*/ 2147483646 h 163"/>
                <a:gd name="T68" fmla="*/ 2147483646 w 190"/>
                <a:gd name="T69" fmla="*/ 2147483646 h 163"/>
                <a:gd name="T70" fmla="*/ 2147483646 w 190"/>
                <a:gd name="T71" fmla="*/ 2147483646 h 163"/>
                <a:gd name="T72" fmla="*/ 2147483646 w 190"/>
                <a:gd name="T73" fmla="*/ 2147483646 h 163"/>
                <a:gd name="T74" fmla="*/ 2147483646 w 190"/>
                <a:gd name="T75" fmla="*/ 2147483646 h 163"/>
                <a:gd name="T76" fmla="*/ 2147483646 w 190"/>
                <a:gd name="T77" fmla="*/ 2147483646 h 163"/>
                <a:gd name="T78" fmla="*/ 2147483646 w 190"/>
                <a:gd name="T79" fmla="*/ 2147483646 h 163"/>
                <a:gd name="T80" fmla="*/ 2147483646 w 190"/>
                <a:gd name="T81" fmla="*/ 2147483646 h 163"/>
                <a:gd name="T82" fmla="*/ 2147483646 w 190"/>
                <a:gd name="T83" fmla="*/ 2147483646 h 163"/>
                <a:gd name="T84" fmla="*/ 2147483646 w 190"/>
                <a:gd name="T85" fmla="*/ 2147483646 h 163"/>
                <a:gd name="T86" fmla="*/ 2147483646 w 190"/>
                <a:gd name="T87" fmla="*/ 2147483646 h 163"/>
                <a:gd name="T88" fmla="*/ 2147483646 w 190"/>
                <a:gd name="T89" fmla="*/ 2147483646 h 163"/>
                <a:gd name="T90" fmla="*/ 2147483646 w 190"/>
                <a:gd name="T91" fmla="*/ 2147483646 h 163"/>
                <a:gd name="T92" fmla="*/ 2147483646 w 190"/>
                <a:gd name="T93" fmla="*/ 2147483646 h 163"/>
                <a:gd name="T94" fmla="*/ 2147483646 w 190"/>
                <a:gd name="T95" fmla="*/ 2147483646 h 163"/>
                <a:gd name="T96" fmla="*/ 2147483646 w 190"/>
                <a:gd name="T97" fmla="*/ 2147483646 h 163"/>
                <a:gd name="T98" fmla="*/ 2147483646 w 190"/>
                <a:gd name="T99" fmla="*/ 2147483646 h 163"/>
                <a:gd name="T100" fmla="*/ 2147483646 w 190"/>
                <a:gd name="T101" fmla="*/ 2147483646 h 163"/>
                <a:gd name="T102" fmla="*/ 0 w 190"/>
                <a:gd name="T103" fmla="*/ 2147483646 h 163"/>
                <a:gd name="T104" fmla="*/ 2147483646 w 190"/>
                <a:gd name="T105" fmla="*/ 2147483646 h 163"/>
                <a:gd name="T106" fmla="*/ 2147483646 w 190"/>
                <a:gd name="T107" fmla="*/ 2147483646 h 163"/>
                <a:gd name="T108" fmla="*/ 2147483646 w 190"/>
                <a:gd name="T109" fmla="*/ 2147483646 h 163"/>
                <a:gd name="T110" fmla="*/ 2147483646 w 190"/>
                <a:gd name="T111" fmla="*/ 2147483646 h 163"/>
                <a:gd name="T112" fmla="*/ 2147483646 w 190"/>
                <a:gd name="T113" fmla="*/ 0 h 163"/>
                <a:gd name="T114" fmla="*/ 2147483646 w 190"/>
                <a:gd name="T115" fmla="*/ 0 h 16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90"/>
                <a:gd name="T175" fmla="*/ 0 h 163"/>
                <a:gd name="T176" fmla="*/ 190 w 190"/>
                <a:gd name="T177" fmla="*/ 163 h 16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90" h="163">
                  <a:moveTo>
                    <a:pt x="44" y="0"/>
                  </a:moveTo>
                  <a:lnTo>
                    <a:pt x="49" y="0"/>
                  </a:lnTo>
                  <a:lnTo>
                    <a:pt x="57" y="0"/>
                  </a:lnTo>
                  <a:lnTo>
                    <a:pt x="60" y="0"/>
                  </a:lnTo>
                  <a:lnTo>
                    <a:pt x="64" y="2"/>
                  </a:lnTo>
                  <a:lnTo>
                    <a:pt x="67" y="2"/>
                  </a:lnTo>
                  <a:lnTo>
                    <a:pt x="71" y="3"/>
                  </a:lnTo>
                  <a:lnTo>
                    <a:pt x="74" y="5"/>
                  </a:lnTo>
                  <a:lnTo>
                    <a:pt x="78" y="6"/>
                  </a:lnTo>
                  <a:lnTo>
                    <a:pt x="81" y="6"/>
                  </a:lnTo>
                  <a:lnTo>
                    <a:pt x="84" y="8"/>
                  </a:lnTo>
                  <a:lnTo>
                    <a:pt x="89" y="9"/>
                  </a:lnTo>
                  <a:lnTo>
                    <a:pt x="93" y="12"/>
                  </a:lnTo>
                  <a:lnTo>
                    <a:pt x="96" y="14"/>
                  </a:lnTo>
                  <a:lnTo>
                    <a:pt x="100" y="15"/>
                  </a:lnTo>
                  <a:lnTo>
                    <a:pt x="103" y="16"/>
                  </a:lnTo>
                  <a:lnTo>
                    <a:pt x="108" y="18"/>
                  </a:lnTo>
                  <a:lnTo>
                    <a:pt x="110" y="21"/>
                  </a:lnTo>
                  <a:lnTo>
                    <a:pt x="115" y="22"/>
                  </a:lnTo>
                  <a:lnTo>
                    <a:pt x="118" y="24"/>
                  </a:lnTo>
                  <a:lnTo>
                    <a:pt x="122" y="27"/>
                  </a:lnTo>
                  <a:lnTo>
                    <a:pt x="126" y="29"/>
                  </a:lnTo>
                  <a:lnTo>
                    <a:pt x="129" y="32"/>
                  </a:lnTo>
                  <a:lnTo>
                    <a:pt x="134" y="34"/>
                  </a:lnTo>
                  <a:lnTo>
                    <a:pt x="137" y="37"/>
                  </a:lnTo>
                  <a:lnTo>
                    <a:pt x="139" y="40"/>
                  </a:lnTo>
                  <a:lnTo>
                    <a:pt x="144" y="43"/>
                  </a:lnTo>
                  <a:lnTo>
                    <a:pt x="147" y="47"/>
                  </a:lnTo>
                  <a:lnTo>
                    <a:pt x="150" y="50"/>
                  </a:lnTo>
                  <a:lnTo>
                    <a:pt x="153" y="53"/>
                  </a:lnTo>
                  <a:lnTo>
                    <a:pt x="157" y="57"/>
                  </a:lnTo>
                  <a:lnTo>
                    <a:pt x="161" y="63"/>
                  </a:lnTo>
                  <a:lnTo>
                    <a:pt x="167" y="69"/>
                  </a:lnTo>
                  <a:lnTo>
                    <a:pt x="171" y="76"/>
                  </a:lnTo>
                  <a:lnTo>
                    <a:pt x="176" y="82"/>
                  </a:lnTo>
                  <a:lnTo>
                    <a:pt x="179" y="88"/>
                  </a:lnTo>
                  <a:lnTo>
                    <a:pt x="182" y="95"/>
                  </a:lnTo>
                  <a:lnTo>
                    <a:pt x="183" y="101"/>
                  </a:lnTo>
                  <a:lnTo>
                    <a:pt x="186" y="107"/>
                  </a:lnTo>
                  <a:lnTo>
                    <a:pt x="187" y="111"/>
                  </a:lnTo>
                  <a:lnTo>
                    <a:pt x="187" y="117"/>
                  </a:lnTo>
                  <a:lnTo>
                    <a:pt x="189" y="121"/>
                  </a:lnTo>
                  <a:lnTo>
                    <a:pt x="190" y="127"/>
                  </a:lnTo>
                  <a:lnTo>
                    <a:pt x="189" y="130"/>
                  </a:lnTo>
                  <a:lnTo>
                    <a:pt x="189" y="134"/>
                  </a:lnTo>
                  <a:lnTo>
                    <a:pt x="187" y="139"/>
                  </a:lnTo>
                  <a:lnTo>
                    <a:pt x="187" y="143"/>
                  </a:lnTo>
                  <a:lnTo>
                    <a:pt x="186" y="147"/>
                  </a:lnTo>
                  <a:lnTo>
                    <a:pt x="185" y="150"/>
                  </a:lnTo>
                  <a:lnTo>
                    <a:pt x="183" y="153"/>
                  </a:lnTo>
                  <a:lnTo>
                    <a:pt x="182" y="156"/>
                  </a:lnTo>
                  <a:lnTo>
                    <a:pt x="179" y="159"/>
                  </a:lnTo>
                  <a:lnTo>
                    <a:pt x="176" y="162"/>
                  </a:lnTo>
                  <a:lnTo>
                    <a:pt x="171" y="163"/>
                  </a:lnTo>
                  <a:lnTo>
                    <a:pt x="169" y="162"/>
                  </a:lnTo>
                  <a:lnTo>
                    <a:pt x="164" y="159"/>
                  </a:lnTo>
                  <a:lnTo>
                    <a:pt x="160" y="156"/>
                  </a:lnTo>
                  <a:lnTo>
                    <a:pt x="157" y="153"/>
                  </a:lnTo>
                  <a:lnTo>
                    <a:pt x="155" y="150"/>
                  </a:lnTo>
                  <a:lnTo>
                    <a:pt x="153" y="146"/>
                  </a:lnTo>
                  <a:lnTo>
                    <a:pt x="153" y="141"/>
                  </a:lnTo>
                  <a:lnTo>
                    <a:pt x="150" y="139"/>
                  </a:lnTo>
                  <a:lnTo>
                    <a:pt x="150" y="134"/>
                  </a:lnTo>
                  <a:lnTo>
                    <a:pt x="148" y="130"/>
                  </a:lnTo>
                  <a:lnTo>
                    <a:pt x="147" y="125"/>
                  </a:lnTo>
                  <a:lnTo>
                    <a:pt x="145" y="120"/>
                  </a:lnTo>
                  <a:lnTo>
                    <a:pt x="142" y="115"/>
                  </a:lnTo>
                  <a:lnTo>
                    <a:pt x="139" y="109"/>
                  </a:lnTo>
                  <a:lnTo>
                    <a:pt x="137" y="105"/>
                  </a:lnTo>
                  <a:lnTo>
                    <a:pt x="134" y="99"/>
                  </a:lnTo>
                  <a:lnTo>
                    <a:pt x="128" y="95"/>
                  </a:lnTo>
                  <a:lnTo>
                    <a:pt x="124" y="89"/>
                  </a:lnTo>
                  <a:lnTo>
                    <a:pt x="116" y="83"/>
                  </a:lnTo>
                  <a:lnTo>
                    <a:pt x="112" y="80"/>
                  </a:lnTo>
                  <a:lnTo>
                    <a:pt x="109" y="77"/>
                  </a:lnTo>
                  <a:lnTo>
                    <a:pt x="105" y="76"/>
                  </a:lnTo>
                  <a:lnTo>
                    <a:pt x="100" y="73"/>
                  </a:lnTo>
                  <a:lnTo>
                    <a:pt x="96" y="70"/>
                  </a:lnTo>
                  <a:lnTo>
                    <a:pt x="93" y="69"/>
                  </a:lnTo>
                  <a:lnTo>
                    <a:pt x="87" y="67"/>
                  </a:lnTo>
                  <a:lnTo>
                    <a:pt x="84" y="66"/>
                  </a:lnTo>
                  <a:lnTo>
                    <a:pt x="80" y="64"/>
                  </a:lnTo>
                  <a:lnTo>
                    <a:pt x="76" y="63"/>
                  </a:lnTo>
                  <a:lnTo>
                    <a:pt x="71" y="61"/>
                  </a:lnTo>
                  <a:lnTo>
                    <a:pt x="67" y="60"/>
                  </a:lnTo>
                  <a:lnTo>
                    <a:pt x="62" y="59"/>
                  </a:lnTo>
                  <a:lnTo>
                    <a:pt x="58" y="59"/>
                  </a:lnTo>
                  <a:lnTo>
                    <a:pt x="52" y="57"/>
                  </a:lnTo>
                  <a:lnTo>
                    <a:pt x="49" y="57"/>
                  </a:lnTo>
                  <a:lnTo>
                    <a:pt x="44" y="56"/>
                  </a:lnTo>
                  <a:lnTo>
                    <a:pt x="39" y="56"/>
                  </a:lnTo>
                  <a:lnTo>
                    <a:pt x="36" y="54"/>
                  </a:lnTo>
                  <a:lnTo>
                    <a:pt x="33" y="53"/>
                  </a:lnTo>
                  <a:lnTo>
                    <a:pt x="29" y="53"/>
                  </a:lnTo>
                  <a:lnTo>
                    <a:pt x="25" y="51"/>
                  </a:lnTo>
                  <a:lnTo>
                    <a:pt x="22" y="50"/>
                  </a:lnTo>
                  <a:lnTo>
                    <a:pt x="19" y="50"/>
                  </a:lnTo>
                  <a:lnTo>
                    <a:pt x="13" y="47"/>
                  </a:lnTo>
                  <a:lnTo>
                    <a:pt x="9" y="45"/>
                  </a:lnTo>
                  <a:lnTo>
                    <a:pt x="4" y="43"/>
                  </a:lnTo>
                  <a:lnTo>
                    <a:pt x="3" y="40"/>
                  </a:lnTo>
                  <a:lnTo>
                    <a:pt x="1" y="37"/>
                  </a:lnTo>
                  <a:lnTo>
                    <a:pt x="1" y="32"/>
                  </a:lnTo>
                  <a:lnTo>
                    <a:pt x="0" y="29"/>
                  </a:lnTo>
                  <a:lnTo>
                    <a:pt x="1" y="25"/>
                  </a:lnTo>
                  <a:lnTo>
                    <a:pt x="3" y="19"/>
                  </a:lnTo>
                  <a:lnTo>
                    <a:pt x="7" y="14"/>
                  </a:lnTo>
                  <a:lnTo>
                    <a:pt x="10" y="11"/>
                  </a:lnTo>
                  <a:lnTo>
                    <a:pt x="15" y="8"/>
                  </a:lnTo>
                  <a:lnTo>
                    <a:pt x="17" y="6"/>
                  </a:lnTo>
                  <a:lnTo>
                    <a:pt x="23" y="5"/>
                  </a:lnTo>
                  <a:lnTo>
                    <a:pt x="28" y="2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600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i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800100" y="1285875"/>
            <a:ext cx="7272338" cy="4857750"/>
            <a:chOff x="504" y="810"/>
            <a:chExt cx="4581" cy="3060"/>
          </a:xfrm>
        </p:grpSpPr>
        <p:sp>
          <p:nvSpPr>
            <p:cNvPr id="30737" name="AutoShape 3"/>
            <p:cNvSpPr>
              <a:spLocks noChangeArrowheads="1"/>
            </p:cNvSpPr>
            <p:nvPr/>
          </p:nvSpPr>
          <p:spPr bwMode="auto">
            <a:xfrm>
              <a:off x="779" y="1246"/>
              <a:ext cx="4306" cy="2624"/>
            </a:xfrm>
            <a:prstGeom prst="roundRect">
              <a:avLst>
                <a:gd name="adj" fmla="val 8676"/>
              </a:avLst>
            </a:prstGeom>
            <a:solidFill>
              <a:srgbClr val="CCFFFF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sz="1800" i="1"/>
            </a:p>
          </p:txBody>
        </p:sp>
        <p:sp>
          <p:nvSpPr>
            <p:cNvPr id="30738" name="AutoShape 4"/>
            <p:cNvSpPr>
              <a:spLocks noChangeArrowheads="1"/>
            </p:cNvSpPr>
            <p:nvPr/>
          </p:nvSpPr>
          <p:spPr bwMode="auto">
            <a:xfrm>
              <a:off x="504" y="1080"/>
              <a:ext cx="1787" cy="990"/>
            </a:xfrm>
            <a:prstGeom prst="roundRect">
              <a:avLst>
                <a:gd name="adj" fmla="val 18366"/>
              </a:avLst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 sz="1800" i="1"/>
            </a:p>
          </p:txBody>
        </p:sp>
        <p:grpSp>
          <p:nvGrpSpPr>
            <p:cNvPr id="4" name="组合 36"/>
            <p:cNvGrpSpPr>
              <a:grpSpLocks/>
            </p:cNvGrpSpPr>
            <p:nvPr/>
          </p:nvGrpSpPr>
          <p:grpSpPr bwMode="auto">
            <a:xfrm>
              <a:off x="508" y="810"/>
              <a:ext cx="1715" cy="1171"/>
              <a:chOff x="736600" y="1293813"/>
              <a:chExt cx="2722563" cy="1858962"/>
            </a:xfrm>
          </p:grpSpPr>
          <p:sp>
            <p:nvSpPr>
              <p:cNvPr id="30740" name="Freeform 7"/>
              <p:cNvSpPr>
                <a:spLocks/>
              </p:cNvSpPr>
              <p:nvPr/>
            </p:nvSpPr>
            <p:spPr bwMode="auto">
              <a:xfrm rot="10800000">
                <a:off x="736600" y="1293813"/>
                <a:ext cx="1309688" cy="890587"/>
              </a:xfrm>
              <a:custGeom>
                <a:avLst/>
                <a:gdLst>
                  <a:gd name="T0" fmla="*/ 2147483646 w 946"/>
                  <a:gd name="T1" fmla="*/ 2147483646 h 946"/>
                  <a:gd name="T2" fmla="*/ 2147483646 w 946"/>
                  <a:gd name="T3" fmla="*/ 2147483646 h 946"/>
                  <a:gd name="T4" fmla="*/ 2147483646 w 946"/>
                  <a:gd name="T5" fmla="*/ 2147483646 h 946"/>
                  <a:gd name="T6" fmla="*/ 2147483646 w 946"/>
                  <a:gd name="T7" fmla="*/ 2147483646 h 946"/>
                  <a:gd name="T8" fmla="*/ 2147483646 w 946"/>
                  <a:gd name="T9" fmla="*/ 2147483646 h 946"/>
                  <a:gd name="T10" fmla="*/ 2147483646 w 946"/>
                  <a:gd name="T11" fmla="*/ 2147483646 h 946"/>
                  <a:gd name="T12" fmla="*/ 2147483646 w 946"/>
                  <a:gd name="T13" fmla="*/ 2147483646 h 946"/>
                  <a:gd name="T14" fmla="*/ 2147483646 w 946"/>
                  <a:gd name="T15" fmla="*/ 2147483646 h 946"/>
                  <a:gd name="T16" fmla="*/ 2147483646 w 946"/>
                  <a:gd name="T17" fmla="*/ 2147483646 h 946"/>
                  <a:gd name="T18" fmla="*/ 2147483646 w 946"/>
                  <a:gd name="T19" fmla="*/ 2147483646 h 946"/>
                  <a:gd name="T20" fmla="*/ 2147483646 w 946"/>
                  <a:gd name="T21" fmla="*/ 2147483646 h 946"/>
                  <a:gd name="T22" fmla="*/ 2147483646 w 946"/>
                  <a:gd name="T23" fmla="*/ 2147483646 h 946"/>
                  <a:gd name="T24" fmla="*/ 2147483646 w 946"/>
                  <a:gd name="T25" fmla="*/ 2147483646 h 946"/>
                  <a:gd name="T26" fmla="*/ 2147483646 w 946"/>
                  <a:gd name="T27" fmla="*/ 2147483646 h 946"/>
                  <a:gd name="T28" fmla="*/ 2147483646 w 946"/>
                  <a:gd name="T29" fmla="*/ 2147483646 h 946"/>
                  <a:gd name="T30" fmla="*/ 2147483646 w 946"/>
                  <a:gd name="T31" fmla="*/ 2147483646 h 946"/>
                  <a:gd name="T32" fmla="*/ 2147483646 w 946"/>
                  <a:gd name="T33" fmla="*/ 2147483646 h 946"/>
                  <a:gd name="T34" fmla="*/ 2147483646 w 946"/>
                  <a:gd name="T35" fmla="*/ 2147483646 h 946"/>
                  <a:gd name="T36" fmla="*/ 2147483646 w 946"/>
                  <a:gd name="T37" fmla="*/ 2147483646 h 946"/>
                  <a:gd name="T38" fmla="*/ 2147483646 w 946"/>
                  <a:gd name="T39" fmla="*/ 2147483646 h 946"/>
                  <a:gd name="T40" fmla="*/ 2147483646 w 946"/>
                  <a:gd name="T41" fmla="*/ 2147483646 h 946"/>
                  <a:gd name="T42" fmla="*/ 2147483646 w 946"/>
                  <a:gd name="T43" fmla="*/ 2147483646 h 946"/>
                  <a:gd name="T44" fmla="*/ 2147483646 w 946"/>
                  <a:gd name="T45" fmla="*/ 2147483646 h 946"/>
                  <a:gd name="T46" fmla="*/ 2147483646 w 946"/>
                  <a:gd name="T47" fmla="*/ 2147483646 h 946"/>
                  <a:gd name="T48" fmla="*/ 2147483646 w 946"/>
                  <a:gd name="T49" fmla="*/ 2147483646 h 946"/>
                  <a:gd name="T50" fmla="*/ 2147483646 w 946"/>
                  <a:gd name="T51" fmla="*/ 2147483646 h 946"/>
                  <a:gd name="T52" fmla="*/ 2147483646 w 946"/>
                  <a:gd name="T53" fmla="*/ 0 h 946"/>
                  <a:gd name="T54" fmla="*/ 2147483646 w 946"/>
                  <a:gd name="T55" fmla="*/ 2147483646 h 946"/>
                  <a:gd name="T56" fmla="*/ 2147483646 w 946"/>
                  <a:gd name="T57" fmla="*/ 2147483646 h 946"/>
                  <a:gd name="T58" fmla="*/ 2147483646 w 946"/>
                  <a:gd name="T59" fmla="*/ 2147483646 h 946"/>
                  <a:gd name="T60" fmla="*/ 2147483646 w 946"/>
                  <a:gd name="T61" fmla="*/ 2147483646 h 946"/>
                  <a:gd name="T62" fmla="*/ 2147483646 w 946"/>
                  <a:gd name="T63" fmla="*/ 2147483646 h 946"/>
                  <a:gd name="T64" fmla="*/ 2147483646 w 946"/>
                  <a:gd name="T65" fmla="*/ 2147483646 h 946"/>
                  <a:gd name="T66" fmla="*/ 2147483646 w 946"/>
                  <a:gd name="T67" fmla="*/ 2147483646 h 946"/>
                  <a:gd name="T68" fmla="*/ 2147483646 w 946"/>
                  <a:gd name="T69" fmla="*/ 2147483646 h 946"/>
                  <a:gd name="T70" fmla="*/ 0 w 946"/>
                  <a:gd name="T71" fmla="*/ 2147483646 h 946"/>
                  <a:gd name="T72" fmla="*/ 2147483646 w 946"/>
                  <a:gd name="T73" fmla="*/ 2147483646 h 946"/>
                  <a:gd name="T74" fmla="*/ 2147483646 w 946"/>
                  <a:gd name="T75" fmla="*/ 2147483646 h 946"/>
                  <a:gd name="T76" fmla="*/ 2147483646 w 946"/>
                  <a:gd name="T77" fmla="*/ 2147483646 h 946"/>
                  <a:gd name="T78" fmla="*/ 2147483646 w 946"/>
                  <a:gd name="T79" fmla="*/ 2147483646 h 946"/>
                  <a:gd name="T80" fmla="*/ 2147483646 w 946"/>
                  <a:gd name="T81" fmla="*/ 2147483646 h 946"/>
                  <a:gd name="T82" fmla="*/ 2147483646 w 946"/>
                  <a:gd name="T83" fmla="*/ 2147483646 h 946"/>
                  <a:gd name="T84" fmla="*/ 2147483646 w 946"/>
                  <a:gd name="T85" fmla="*/ 2147483646 h 946"/>
                  <a:gd name="T86" fmla="*/ 2147483646 w 946"/>
                  <a:gd name="T87" fmla="*/ 2147483646 h 946"/>
                  <a:gd name="T88" fmla="*/ 2147483646 w 946"/>
                  <a:gd name="T89" fmla="*/ 2147483646 h 9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946"/>
                  <a:gd name="T136" fmla="*/ 0 h 946"/>
                  <a:gd name="T137" fmla="*/ 946 w 946"/>
                  <a:gd name="T138" fmla="*/ 946 h 9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946" h="946">
                    <a:moveTo>
                      <a:pt x="186" y="946"/>
                    </a:moveTo>
                    <a:lnTo>
                      <a:pt x="498" y="946"/>
                    </a:lnTo>
                    <a:lnTo>
                      <a:pt x="500" y="924"/>
                    </a:lnTo>
                    <a:lnTo>
                      <a:pt x="504" y="904"/>
                    </a:lnTo>
                    <a:lnTo>
                      <a:pt x="509" y="882"/>
                    </a:lnTo>
                    <a:lnTo>
                      <a:pt x="515" y="861"/>
                    </a:lnTo>
                    <a:lnTo>
                      <a:pt x="521" y="841"/>
                    </a:lnTo>
                    <a:lnTo>
                      <a:pt x="528" y="820"/>
                    </a:lnTo>
                    <a:lnTo>
                      <a:pt x="535" y="801"/>
                    </a:lnTo>
                    <a:lnTo>
                      <a:pt x="545" y="782"/>
                    </a:lnTo>
                    <a:lnTo>
                      <a:pt x="555" y="762"/>
                    </a:lnTo>
                    <a:lnTo>
                      <a:pt x="564" y="744"/>
                    </a:lnTo>
                    <a:lnTo>
                      <a:pt x="576" y="727"/>
                    </a:lnTo>
                    <a:lnTo>
                      <a:pt x="587" y="709"/>
                    </a:lnTo>
                    <a:lnTo>
                      <a:pt x="600" y="692"/>
                    </a:lnTo>
                    <a:lnTo>
                      <a:pt x="614" y="676"/>
                    </a:lnTo>
                    <a:lnTo>
                      <a:pt x="627" y="661"/>
                    </a:lnTo>
                    <a:lnTo>
                      <a:pt x="643" y="646"/>
                    </a:lnTo>
                    <a:lnTo>
                      <a:pt x="657" y="632"/>
                    </a:lnTo>
                    <a:lnTo>
                      <a:pt x="673" y="618"/>
                    </a:lnTo>
                    <a:lnTo>
                      <a:pt x="690" y="605"/>
                    </a:lnTo>
                    <a:lnTo>
                      <a:pt x="707" y="593"/>
                    </a:lnTo>
                    <a:lnTo>
                      <a:pt x="724" y="581"/>
                    </a:lnTo>
                    <a:lnTo>
                      <a:pt x="742" y="570"/>
                    </a:lnTo>
                    <a:lnTo>
                      <a:pt x="761" y="560"/>
                    </a:lnTo>
                    <a:lnTo>
                      <a:pt x="779" y="551"/>
                    </a:lnTo>
                    <a:lnTo>
                      <a:pt x="799" y="542"/>
                    </a:lnTo>
                    <a:lnTo>
                      <a:pt x="819" y="535"/>
                    </a:lnTo>
                    <a:lnTo>
                      <a:pt x="840" y="528"/>
                    </a:lnTo>
                    <a:lnTo>
                      <a:pt x="860" y="523"/>
                    </a:lnTo>
                    <a:lnTo>
                      <a:pt x="881" y="517"/>
                    </a:lnTo>
                    <a:lnTo>
                      <a:pt x="903" y="513"/>
                    </a:lnTo>
                    <a:lnTo>
                      <a:pt x="924" y="510"/>
                    </a:lnTo>
                    <a:lnTo>
                      <a:pt x="946" y="508"/>
                    </a:lnTo>
                    <a:lnTo>
                      <a:pt x="946" y="187"/>
                    </a:lnTo>
                    <a:lnTo>
                      <a:pt x="945" y="168"/>
                    </a:lnTo>
                    <a:lnTo>
                      <a:pt x="942" y="149"/>
                    </a:lnTo>
                    <a:lnTo>
                      <a:pt x="938" y="131"/>
                    </a:lnTo>
                    <a:lnTo>
                      <a:pt x="932" y="114"/>
                    </a:lnTo>
                    <a:lnTo>
                      <a:pt x="923" y="97"/>
                    </a:lnTo>
                    <a:lnTo>
                      <a:pt x="915" y="82"/>
                    </a:lnTo>
                    <a:lnTo>
                      <a:pt x="904" y="68"/>
                    </a:lnTo>
                    <a:lnTo>
                      <a:pt x="892" y="55"/>
                    </a:lnTo>
                    <a:lnTo>
                      <a:pt x="878" y="43"/>
                    </a:lnTo>
                    <a:lnTo>
                      <a:pt x="864" y="32"/>
                    </a:lnTo>
                    <a:lnTo>
                      <a:pt x="848" y="23"/>
                    </a:lnTo>
                    <a:lnTo>
                      <a:pt x="831" y="14"/>
                    </a:lnTo>
                    <a:lnTo>
                      <a:pt x="814" y="8"/>
                    </a:lnTo>
                    <a:lnTo>
                      <a:pt x="796" y="3"/>
                    </a:lnTo>
                    <a:lnTo>
                      <a:pt x="778" y="1"/>
                    </a:lnTo>
                    <a:lnTo>
                      <a:pt x="759" y="0"/>
                    </a:lnTo>
                    <a:lnTo>
                      <a:pt x="186" y="0"/>
                    </a:lnTo>
                    <a:lnTo>
                      <a:pt x="168" y="1"/>
                    </a:lnTo>
                    <a:lnTo>
                      <a:pt x="149" y="3"/>
                    </a:lnTo>
                    <a:lnTo>
                      <a:pt x="130" y="8"/>
                    </a:lnTo>
                    <a:lnTo>
                      <a:pt x="114" y="14"/>
                    </a:lnTo>
                    <a:lnTo>
                      <a:pt x="98" y="23"/>
                    </a:lnTo>
                    <a:lnTo>
                      <a:pt x="82" y="32"/>
                    </a:lnTo>
                    <a:lnTo>
                      <a:pt x="68" y="43"/>
                    </a:lnTo>
                    <a:lnTo>
                      <a:pt x="54" y="55"/>
                    </a:lnTo>
                    <a:lnTo>
                      <a:pt x="42" y="68"/>
                    </a:lnTo>
                    <a:lnTo>
                      <a:pt x="31" y="82"/>
                    </a:lnTo>
                    <a:lnTo>
                      <a:pt x="22" y="97"/>
                    </a:lnTo>
                    <a:lnTo>
                      <a:pt x="14" y="114"/>
                    </a:lnTo>
                    <a:lnTo>
                      <a:pt x="8" y="131"/>
                    </a:lnTo>
                    <a:lnTo>
                      <a:pt x="4" y="149"/>
                    </a:lnTo>
                    <a:lnTo>
                      <a:pt x="1" y="168"/>
                    </a:lnTo>
                    <a:lnTo>
                      <a:pt x="0" y="187"/>
                    </a:lnTo>
                    <a:lnTo>
                      <a:pt x="0" y="760"/>
                    </a:lnTo>
                    <a:lnTo>
                      <a:pt x="1" y="779"/>
                    </a:lnTo>
                    <a:lnTo>
                      <a:pt x="4" y="797"/>
                    </a:lnTo>
                    <a:lnTo>
                      <a:pt x="8" y="815"/>
                    </a:lnTo>
                    <a:lnTo>
                      <a:pt x="14" y="832"/>
                    </a:lnTo>
                    <a:lnTo>
                      <a:pt x="22" y="848"/>
                    </a:lnTo>
                    <a:lnTo>
                      <a:pt x="31" y="864"/>
                    </a:lnTo>
                    <a:lnTo>
                      <a:pt x="42" y="878"/>
                    </a:lnTo>
                    <a:lnTo>
                      <a:pt x="54" y="892"/>
                    </a:lnTo>
                    <a:lnTo>
                      <a:pt x="68" y="904"/>
                    </a:lnTo>
                    <a:lnTo>
                      <a:pt x="82" y="914"/>
                    </a:lnTo>
                    <a:lnTo>
                      <a:pt x="98" y="924"/>
                    </a:lnTo>
                    <a:lnTo>
                      <a:pt x="114" y="931"/>
                    </a:lnTo>
                    <a:lnTo>
                      <a:pt x="130" y="937"/>
                    </a:lnTo>
                    <a:lnTo>
                      <a:pt x="149" y="942"/>
                    </a:lnTo>
                    <a:lnTo>
                      <a:pt x="168" y="946"/>
                    </a:lnTo>
                    <a:lnTo>
                      <a:pt x="186" y="94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CC66"/>
                  </a:gs>
                  <a:gs pos="100000">
                    <a:srgbClr val="FF33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1" name="Text Box 8"/>
              <p:cNvSpPr txBox="1">
                <a:spLocks noChangeArrowheads="1"/>
              </p:cNvSpPr>
              <p:nvPr/>
            </p:nvSpPr>
            <p:spPr bwMode="auto">
              <a:xfrm>
                <a:off x="1053931" y="1312119"/>
                <a:ext cx="803425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4800" b="1" i="1">
                    <a:solidFill>
                      <a:srgbClr val="333333"/>
                    </a:solidFill>
                    <a:latin typeface="黑体" pitchFamily="49" charset="-122"/>
                    <a:ea typeface="黑体" pitchFamily="49" charset="-122"/>
                  </a:rPr>
                  <a:t>定</a:t>
                </a:r>
                <a:endParaRPr lang="en-US" altLang="zh-CN" sz="4800" b="1" i="1">
                  <a:solidFill>
                    <a:srgbClr val="333333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0742" name="Freeform 9"/>
              <p:cNvSpPr>
                <a:spLocks/>
              </p:cNvSpPr>
              <p:nvPr/>
            </p:nvSpPr>
            <p:spPr bwMode="auto">
              <a:xfrm rot="10800000">
                <a:off x="2149475" y="1293813"/>
                <a:ext cx="1309688" cy="890587"/>
              </a:xfrm>
              <a:custGeom>
                <a:avLst/>
                <a:gdLst>
                  <a:gd name="T0" fmla="*/ 2147483646 w 946"/>
                  <a:gd name="T1" fmla="*/ 2147483646 h 946"/>
                  <a:gd name="T2" fmla="*/ 2147483646 w 946"/>
                  <a:gd name="T3" fmla="*/ 2147483646 h 946"/>
                  <a:gd name="T4" fmla="*/ 2147483646 w 946"/>
                  <a:gd name="T5" fmla="*/ 2147483646 h 946"/>
                  <a:gd name="T6" fmla="*/ 2147483646 w 946"/>
                  <a:gd name="T7" fmla="*/ 2147483646 h 946"/>
                  <a:gd name="T8" fmla="*/ 2147483646 w 946"/>
                  <a:gd name="T9" fmla="*/ 2147483646 h 946"/>
                  <a:gd name="T10" fmla="*/ 2147483646 w 946"/>
                  <a:gd name="T11" fmla="*/ 2147483646 h 946"/>
                  <a:gd name="T12" fmla="*/ 2147483646 w 946"/>
                  <a:gd name="T13" fmla="*/ 2147483646 h 946"/>
                  <a:gd name="T14" fmla="*/ 2147483646 w 946"/>
                  <a:gd name="T15" fmla="*/ 2147483646 h 946"/>
                  <a:gd name="T16" fmla="*/ 2147483646 w 946"/>
                  <a:gd name="T17" fmla="*/ 2147483646 h 946"/>
                  <a:gd name="T18" fmla="*/ 2147483646 w 946"/>
                  <a:gd name="T19" fmla="*/ 2147483646 h 946"/>
                  <a:gd name="T20" fmla="*/ 2147483646 w 946"/>
                  <a:gd name="T21" fmla="*/ 2147483646 h 946"/>
                  <a:gd name="T22" fmla="*/ 2147483646 w 946"/>
                  <a:gd name="T23" fmla="*/ 2147483646 h 946"/>
                  <a:gd name="T24" fmla="*/ 2147483646 w 946"/>
                  <a:gd name="T25" fmla="*/ 2147483646 h 946"/>
                  <a:gd name="T26" fmla="*/ 2147483646 w 946"/>
                  <a:gd name="T27" fmla="*/ 2147483646 h 946"/>
                  <a:gd name="T28" fmla="*/ 2147483646 w 946"/>
                  <a:gd name="T29" fmla="*/ 2147483646 h 946"/>
                  <a:gd name="T30" fmla="*/ 2147483646 w 946"/>
                  <a:gd name="T31" fmla="*/ 2147483646 h 946"/>
                  <a:gd name="T32" fmla="*/ 2147483646 w 946"/>
                  <a:gd name="T33" fmla="*/ 2147483646 h 946"/>
                  <a:gd name="T34" fmla="*/ 2147483646 w 946"/>
                  <a:gd name="T35" fmla="*/ 2147483646 h 946"/>
                  <a:gd name="T36" fmla="*/ 2147483646 w 946"/>
                  <a:gd name="T37" fmla="*/ 2147483646 h 946"/>
                  <a:gd name="T38" fmla="*/ 2147483646 w 946"/>
                  <a:gd name="T39" fmla="*/ 2147483646 h 946"/>
                  <a:gd name="T40" fmla="*/ 2147483646 w 946"/>
                  <a:gd name="T41" fmla="*/ 2147483646 h 946"/>
                  <a:gd name="T42" fmla="*/ 2147483646 w 946"/>
                  <a:gd name="T43" fmla="*/ 2147483646 h 946"/>
                  <a:gd name="T44" fmla="*/ 2147483646 w 946"/>
                  <a:gd name="T45" fmla="*/ 2147483646 h 946"/>
                  <a:gd name="T46" fmla="*/ 2147483646 w 946"/>
                  <a:gd name="T47" fmla="*/ 2147483646 h 946"/>
                  <a:gd name="T48" fmla="*/ 2147483646 w 946"/>
                  <a:gd name="T49" fmla="*/ 2147483646 h 946"/>
                  <a:gd name="T50" fmla="*/ 2147483646 w 946"/>
                  <a:gd name="T51" fmla="*/ 2147483646 h 946"/>
                  <a:gd name="T52" fmla="*/ 2147483646 w 946"/>
                  <a:gd name="T53" fmla="*/ 0 h 946"/>
                  <a:gd name="T54" fmla="*/ 2147483646 w 946"/>
                  <a:gd name="T55" fmla="*/ 2147483646 h 946"/>
                  <a:gd name="T56" fmla="*/ 2147483646 w 946"/>
                  <a:gd name="T57" fmla="*/ 2147483646 h 946"/>
                  <a:gd name="T58" fmla="*/ 2147483646 w 946"/>
                  <a:gd name="T59" fmla="*/ 2147483646 h 946"/>
                  <a:gd name="T60" fmla="*/ 2147483646 w 946"/>
                  <a:gd name="T61" fmla="*/ 2147483646 h 946"/>
                  <a:gd name="T62" fmla="*/ 2147483646 w 946"/>
                  <a:gd name="T63" fmla="*/ 2147483646 h 946"/>
                  <a:gd name="T64" fmla="*/ 2147483646 w 946"/>
                  <a:gd name="T65" fmla="*/ 2147483646 h 946"/>
                  <a:gd name="T66" fmla="*/ 2147483646 w 946"/>
                  <a:gd name="T67" fmla="*/ 2147483646 h 946"/>
                  <a:gd name="T68" fmla="*/ 2147483646 w 946"/>
                  <a:gd name="T69" fmla="*/ 2147483646 h 946"/>
                  <a:gd name="T70" fmla="*/ 0 w 946"/>
                  <a:gd name="T71" fmla="*/ 2147483646 h 946"/>
                  <a:gd name="T72" fmla="*/ 2147483646 w 946"/>
                  <a:gd name="T73" fmla="*/ 2147483646 h 946"/>
                  <a:gd name="T74" fmla="*/ 2147483646 w 946"/>
                  <a:gd name="T75" fmla="*/ 2147483646 h 946"/>
                  <a:gd name="T76" fmla="*/ 2147483646 w 946"/>
                  <a:gd name="T77" fmla="*/ 2147483646 h 946"/>
                  <a:gd name="T78" fmla="*/ 2147483646 w 946"/>
                  <a:gd name="T79" fmla="*/ 2147483646 h 946"/>
                  <a:gd name="T80" fmla="*/ 2147483646 w 946"/>
                  <a:gd name="T81" fmla="*/ 2147483646 h 946"/>
                  <a:gd name="T82" fmla="*/ 2147483646 w 946"/>
                  <a:gd name="T83" fmla="*/ 2147483646 h 946"/>
                  <a:gd name="T84" fmla="*/ 2147483646 w 946"/>
                  <a:gd name="T85" fmla="*/ 2147483646 h 946"/>
                  <a:gd name="T86" fmla="*/ 2147483646 w 946"/>
                  <a:gd name="T87" fmla="*/ 2147483646 h 946"/>
                  <a:gd name="T88" fmla="*/ 2147483646 w 946"/>
                  <a:gd name="T89" fmla="*/ 2147483646 h 9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946"/>
                  <a:gd name="T136" fmla="*/ 0 h 946"/>
                  <a:gd name="T137" fmla="*/ 946 w 946"/>
                  <a:gd name="T138" fmla="*/ 946 h 9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946" h="946">
                    <a:moveTo>
                      <a:pt x="186" y="946"/>
                    </a:moveTo>
                    <a:lnTo>
                      <a:pt x="498" y="946"/>
                    </a:lnTo>
                    <a:lnTo>
                      <a:pt x="500" y="924"/>
                    </a:lnTo>
                    <a:lnTo>
                      <a:pt x="504" y="904"/>
                    </a:lnTo>
                    <a:lnTo>
                      <a:pt x="509" y="882"/>
                    </a:lnTo>
                    <a:lnTo>
                      <a:pt x="515" y="861"/>
                    </a:lnTo>
                    <a:lnTo>
                      <a:pt x="521" y="841"/>
                    </a:lnTo>
                    <a:lnTo>
                      <a:pt x="528" y="820"/>
                    </a:lnTo>
                    <a:lnTo>
                      <a:pt x="535" y="801"/>
                    </a:lnTo>
                    <a:lnTo>
                      <a:pt x="545" y="782"/>
                    </a:lnTo>
                    <a:lnTo>
                      <a:pt x="555" y="762"/>
                    </a:lnTo>
                    <a:lnTo>
                      <a:pt x="564" y="744"/>
                    </a:lnTo>
                    <a:lnTo>
                      <a:pt x="576" y="727"/>
                    </a:lnTo>
                    <a:lnTo>
                      <a:pt x="587" y="709"/>
                    </a:lnTo>
                    <a:lnTo>
                      <a:pt x="600" y="692"/>
                    </a:lnTo>
                    <a:lnTo>
                      <a:pt x="614" y="676"/>
                    </a:lnTo>
                    <a:lnTo>
                      <a:pt x="627" y="661"/>
                    </a:lnTo>
                    <a:lnTo>
                      <a:pt x="643" y="646"/>
                    </a:lnTo>
                    <a:lnTo>
                      <a:pt x="657" y="632"/>
                    </a:lnTo>
                    <a:lnTo>
                      <a:pt x="673" y="618"/>
                    </a:lnTo>
                    <a:lnTo>
                      <a:pt x="690" y="605"/>
                    </a:lnTo>
                    <a:lnTo>
                      <a:pt x="707" y="593"/>
                    </a:lnTo>
                    <a:lnTo>
                      <a:pt x="724" y="581"/>
                    </a:lnTo>
                    <a:lnTo>
                      <a:pt x="742" y="570"/>
                    </a:lnTo>
                    <a:lnTo>
                      <a:pt x="761" y="560"/>
                    </a:lnTo>
                    <a:lnTo>
                      <a:pt x="779" y="551"/>
                    </a:lnTo>
                    <a:lnTo>
                      <a:pt x="799" y="542"/>
                    </a:lnTo>
                    <a:lnTo>
                      <a:pt x="819" y="535"/>
                    </a:lnTo>
                    <a:lnTo>
                      <a:pt x="840" y="528"/>
                    </a:lnTo>
                    <a:lnTo>
                      <a:pt x="860" y="523"/>
                    </a:lnTo>
                    <a:lnTo>
                      <a:pt x="881" y="517"/>
                    </a:lnTo>
                    <a:lnTo>
                      <a:pt x="903" y="513"/>
                    </a:lnTo>
                    <a:lnTo>
                      <a:pt x="924" y="510"/>
                    </a:lnTo>
                    <a:lnTo>
                      <a:pt x="946" y="508"/>
                    </a:lnTo>
                    <a:lnTo>
                      <a:pt x="946" y="187"/>
                    </a:lnTo>
                    <a:lnTo>
                      <a:pt x="945" y="168"/>
                    </a:lnTo>
                    <a:lnTo>
                      <a:pt x="942" y="149"/>
                    </a:lnTo>
                    <a:lnTo>
                      <a:pt x="938" y="131"/>
                    </a:lnTo>
                    <a:lnTo>
                      <a:pt x="932" y="114"/>
                    </a:lnTo>
                    <a:lnTo>
                      <a:pt x="923" y="97"/>
                    </a:lnTo>
                    <a:lnTo>
                      <a:pt x="915" y="82"/>
                    </a:lnTo>
                    <a:lnTo>
                      <a:pt x="904" y="68"/>
                    </a:lnTo>
                    <a:lnTo>
                      <a:pt x="892" y="55"/>
                    </a:lnTo>
                    <a:lnTo>
                      <a:pt x="878" y="43"/>
                    </a:lnTo>
                    <a:lnTo>
                      <a:pt x="864" y="32"/>
                    </a:lnTo>
                    <a:lnTo>
                      <a:pt x="848" y="23"/>
                    </a:lnTo>
                    <a:lnTo>
                      <a:pt x="831" y="14"/>
                    </a:lnTo>
                    <a:lnTo>
                      <a:pt x="814" y="8"/>
                    </a:lnTo>
                    <a:lnTo>
                      <a:pt x="796" y="3"/>
                    </a:lnTo>
                    <a:lnTo>
                      <a:pt x="778" y="1"/>
                    </a:lnTo>
                    <a:lnTo>
                      <a:pt x="759" y="0"/>
                    </a:lnTo>
                    <a:lnTo>
                      <a:pt x="186" y="0"/>
                    </a:lnTo>
                    <a:lnTo>
                      <a:pt x="168" y="1"/>
                    </a:lnTo>
                    <a:lnTo>
                      <a:pt x="149" y="3"/>
                    </a:lnTo>
                    <a:lnTo>
                      <a:pt x="130" y="8"/>
                    </a:lnTo>
                    <a:lnTo>
                      <a:pt x="114" y="14"/>
                    </a:lnTo>
                    <a:lnTo>
                      <a:pt x="98" y="23"/>
                    </a:lnTo>
                    <a:lnTo>
                      <a:pt x="82" y="32"/>
                    </a:lnTo>
                    <a:lnTo>
                      <a:pt x="68" y="43"/>
                    </a:lnTo>
                    <a:lnTo>
                      <a:pt x="54" y="55"/>
                    </a:lnTo>
                    <a:lnTo>
                      <a:pt x="42" y="68"/>
                    </a:lnTo>
                    <a:lnTo>
                      <a:pt x="31" y="82"/>
                    </a:lnTo>
                    <a:lnTo>
                      <a:pt x="22" y="97"/>
                    </a:lnTo>
                    <a:lnTo>
                      <a:pt x="14" y="114"/>
                    </a:lnTo>
                    <a:lnTo>
                      <a:pt x="8" y="131"/>
                    </a:lnTo>
                    <a:lnTo>
                      <a:pt x="4" y="149"/>
                    </a:lnTo>
                    <a:lnTo>
                      <a:pt x="1" y="168"/>
                    </a:lnTo>
                    <a:lnTo>
                      <a:pt x="0" y="187"/>
                    </a:lnTo>
                    <a:lnTo>
                      <a:pt x="0" y="760"/>
                    </a:lnTo>
                    <a:lnTo>
                      <a:pt x="1" y="779"/>
                    </a:lnTo>
                    <a:lnTo>
                      <a:pt x="4" y="797"/>
                    </a:lnTo>
                    <a:lnTo>
                      <a:pt x="8" y="815"/>
                    </a:lnTo>
                    <a:lnTo>
                      <a:pt x="14" y="832"/>
                    </a:lnTo>
                    <a:lnTo>
                      <a:pt x="22" y="848"/>
                    </a:lnTo>
                    <a:lnTo>
                      <a:pt x="31" y="864"/>
                    </a:lnTo>
                    <a:lnTo>
                      <a:pt x="42" y="878"/>
                    </a:lnTo>
                    <a:lnTo>
                      <a:pt x="54" y="892"/>
                    </a:lnTo>
                    <a:lnTo>
                      <a:pt x="68" y="904"/>
                    </a:lnTo>
                    <a:lnTo>
                      <a:pt x="82" y="914"/>
                    </a:lnTo>
                    <a:lnTo>
                      <a:pt x="98" y="924"/>
                    </a:lnTo>
                    <a:lnTo>
                      <a:pt x="114" y="931"/>
                    </a:lnTo>
                    <a:lnTo>
                      <a:pt x="130" y="937"/>
                    </a:lnTo>
                    <a:lnTo>
                      <a:pt x="149" y="942"/>
                    </a:lnTo>
                    <a:lnTo>
                      <a:pt x="168" y="946"/>
                    </a:lnTo>
                    <a:lnTo>
                      <a:pt x="186" y="94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669900"/>
                  </a:gs>
                  <a:gs pos="100000">
                    <a:srgbClr val="CCFF33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3" name="Freeform 11"/>
              <p:cNvSpPr>
                <a:spLocks/>
              </p:cNvSpPr>
              <p:nvPr/>
            </p:nvSpPr>
            <p:spPr bwMode="auto">
              <a:xfrm rot="10800000">
                <a:off x="736600" y="2262188"/>
                <a:ext cx="1309688" cy="890587"/>
              </a:xfrm>
              <a:custGeom>
                <a:avLst/>
                <a:gdLst>
                  <a:gd name="T0" fmla="*/ 2147483646 w 946"/>
                  <a:gd name="T1" fmla="*/ 2147483646 h 946"/>
                  <a:gd name="T2" fmla="*/ 2147483646 w 946"/>
                  <a:gd name="T3" fmla="*/ 2147483646 h 946"/>
                  <a:gd name="T4" fmla="*/ 2147483646 w 946"/>
                  <a:gd name="T5" fmla="*/ 2147483646 h 946"/>
                  <a:gd name="T6" fmla="*/ 2147483646 w 946"/>
                  <a:gd name="T7" fmla="*/ 2147483646 h 946"/>
                  <a:gd name="T8" fmla="*/ 2147483646 w 946"/>
                  <a:gd name="T9" fmla="*/ 2147483646 h 946"/>
                  <a:gd name="T10" fmla="*/ 2147483646 w 946"/>
                  <a:gd name="T11" fmla="*/ 2147483646 h 946"/>
                  <a:gd name="T12" fmla="*/ 2147483646 w 946"/>
                  <a:gd name="T13" fmla="*/ 2147483646 h 946"/>
                  <a:gd name="T14" fmla="*/ 2147483646 w 946"/>
                  <a:gd name="T15" fmla="*/ 2147483646 h 946"/>
                  <a:gd name="T16" fmla="*/ 2147483646 w 946"/>
                  <a:gd name="T17" fmla="*/ 2147483646 h 946"/>
                  <a:gd name="T18" fmla="*/ 2147483646 w 946"/>
                  <a:gd name="T19" fmla="*/ 2147483646 h 946"/>
                  <a:gd name="T20" fmla="*/ 2147483646 w 946"/>
                  <a:gd name="T21" fmla="*/ 2147483646 h 946"/>
                  <a:gd name="T22" fmla="*/ 2147483646 w 946"/>
                  <a:gd name="T23" fmla="*/ 2147483646 h 946"/>
                  <a:gd name="T24" fmla="*/ 2147483646 w 946"/>
                  <a:gd name="T25" fmla="*/ 2147483646 h 946"/>
                  <a:gd name="T26" fmla="*/ 2147483646 w 946"/>
                  <a:gd name="T27" fmla="*/ 2147483646 h 946"/>
                  <a:gd name="T28" fmla="*/ 2147483646 w 946"/>
                  <a:gd name="T29" fmla="*/ 2147483646 h 946"/>
                  <a:gd name="T30" fmla="*/ 2147483646 w 946"/>
                  <a:gd name="T31" fmla="*/ 2147483646 h 946"/>
                  <a:gd name="T32" fmla="*/ 2147483646 w 946"/>
                  <a:gd name="T33" fmla="*/ 2147483646 h 946"/>
                  <a:gd name="T34" fmla="*/ 2147483646 w 946"/>
                  <a:gd name="T35" fmla="*/ 2147483646 h 946"/>
                  <a:gd name="T36" fmla="*/ 2147483646 w 946"/>
                  <a:gd name="T37" fmla="*/ 2147483646 h 946"/>
                  <a:gd name="T38" fmla="*/ 2147483646 w 946"/>
                  <a:gd name="T39" fmla="*/ 2147483646 h 946"/>
                  <a:gd name="T40" fmla="*/ 2147483646 w 946"/>
                  <a:gd name="T41" fmla="*/ 2147483646 h 946"/>
                  <a:gd name="T42" fmla="*/ 2147483646 w 946"/>
                  <a:gd name="T43" fmla="*/ 2147483646 h 946"/>
                  <a:gd name="T44" fmla="*/ 2147483646 w 946"/>
                  <a:gd name="T45" fmla="*/ 2147483646 h 946"/>
                  <a:gd name="T46" fmla="*/ 2147483646 w 946"/>
                  <a:gd name="T47" fmla="*/ 2147483646 h 946"/>
                  <a:gd name="T48" fmla="*/ 2147483646 w 946"/>
                  <a:gd name="T49" fmla="*/ 2147483646 h 946"/>
                  <a:gd name="T50" fmla="*/ 2147483646 w 946"/>
                  <a:gd name="T51" fmla="*/ 2147483646 h 946"/>
                  <a:gd name="T52" fmla="*/ 2147483646 w 946"/>
                  <a:gd name="T53" fmla="*/ 0 h 946"/>
                  <a:gd name="T54" fmla="*/ 2147483646 w 946"/>
                  <a:gd name="T55" fmla="*/ 2147483646 h 946"/>
                  <a:gd name="T56" fmla="*/ 2147483646 w 946"/>
                  <a:gd name="T57" fmla="*/ 2147483646 h 946"/>
                  <a:gd name="T58" fmla="*/ 2147483646 w 946"/>
                  <a:gd name="T59" fmla="*/ 2147483646 h 946"/>
                  <a:gd name="T60" fmla="*/ 2147483646 w 946"/>
                  <a:gd name="T61" fmla="*/ 2147483646 h 946"/>
                  <a:gd name="T62" fmla="*/ 2147483646 w 946"/>
                  <a:gd name="T63" fmla="*/ 2147483646 h 946"/>
                  <a:gd name="T64" fmla="*/ 2147483646 w 946"/>
                  <a:gd name="T65" fmla="*/ 2147483646 h 946"/>
                  <a:gd name="T66" fmla="*/ 2147483646 w 946"/>
                  <a:gd name="T67" fmla="*/ 2147483646 h 946"/>
                  <a:gd name="T68" fmla="*/ 2147483646 w 946"/>
                  <a:gd name="T69" fmla="*/ 2147483646 h 946"/>
                  <a:gd name="T70" fmla="*/ 0 w 946"/>
                  <a:gd name="T71" fmla="*/ 2147483646 h 946"/>
                  <a:gd name="T72" fmla="*/ 2147483646 w 946"/>
                  <a:gd name="T73" fmla="*/ 2147483646 h 946"/>
                  <a:gd name="T74" fmla="*/ 2147483646 w 946"/>
                  <a:gd name="T75" fmla="*/ 2147483646 h 946"/>
                  <a:gd name="T76" fmla="*/ 2147483646 w 946"/>
                  <a:gd name="T77" fmla="*/ 2147483646 h 946"/>
                  <a:gd name="T78" fmla="*/ 2147483646 w 946"/>
                  <a:gd name="T79" fmla="*/ 2147483646 h 946"/>
                  <a:gd name="T80" fmla="*/ 2147483646 w 946"/>
                  <a:gd name="T81" fmla="*/ 2147483646 h 946"/>
                  <a:gd name="T82" fmla="*/ 2147483646 w 946"/>
                  <a:gd name="T83" fmla="*/ 2147483646 h 946"/>
                  <a:gd name="T84" fmla="*/ 2147483646 w 946"/>
                  <a:gd name="T85" fmla="*/ 2147483646 h 946"/>
                  <a:gd name="T86" fmla="*/ 2147483646 w 946"/>
                  <a:gd name="T87" fmla="*/ 2147483646 h 946"/>
                  <a:gd name="T88" fmla="*/ 2147483646 w 946"/>
                  <a:gd name="T89" fmla="*/ 2147483646 h 9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946"/>
                  <a:gd name="T136" fmla="*/ 0 h 946"/>
                  <a:gd name="T137" fmla="*/ 946 w 946"/>
                  <a:gd name="T138" fmla="*/ 946 h 9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946" h="946">
                    <a:moveTo>
                      <a:pt x="186" y="946"/>
                    </a:moveTo>
                    <a:lnTo>
                      <a:pt x="498" y="946"/>
                    </a:lnTo>
                    <a:lnTo>
                      <a:pt x="500" y="924"/>
                    </a:lnTo>
                    <a:lnTo>
                      <a:pt x="504" y="904"/>
                    </a:lnTo>
                    <a:lnTo>
                      <a:pt x="509" y="882"/>
                    </a:lnTo>
                    <a:lnTo>
                      <a:pt x="515" y="861"/>
                    </a:lnTo>
                    <a:lnTo>
                      <a:pt x="521" y="841"/>
                    </a:lnTo>
                    <a:lnTo>
                      <a:pt x="528" y="820"/>
                    </a:lnTo>
                    <a:lnTo>
                      <a:pt x="535" y="801"/>
                    </a:lnTo>
                    <a:lnTo>
                      <a:pt x="545" y="782"/>
                    </a:lnTo>
                    <a:lnTo>
                      <a:pt x="555" y="762"/>
                    </a:lnTo>
                    <a:lnTo>
                      <a:pt x="564" y="744"/>
                    </a:lnTo>
                    <a:lnTo>
                      <a:pt x="576" y="727"/>
                    </a:lnTo>
                    <a:lnTo>
                      <a:pt x="587" y="709"/>
                    </a:lnTo>
                    <a:lnTo>
                      <a:pt x="600" y="692"/>
                    </a:lnTo>
                    <a:lnTo>
                      <a:pt x="614" y="676"/>
                    </a:lnTo>
                    <a:lnTo>
                      <a:pt x="627" y="661"/>
                    </a:lnTo>
                    <a:lnTo>
                      <a:pt x="643" y="646"/>
                    </a:lnTo>
                    <a:lnTo>
                      <a:pt x="657" y="632"/>
                    </a:lnTo>
                    <a:lnTo>
                      <a:pt x="673" y="618"/>
                    </a:lnTo>
                    <a:lnTo>
                      <a:pt x="690" y="605"/>
                    </a:lnTo>
                    <a:lnTo>
                      <a:pt x="707" y="593"/>
                    </a:lnTo>
                    <a:lnTo>
                      <a:pt x="724" y="581"/>
                    </a:lnTo>
                    <a:lnTo>
                      <a:pt x="742" y="570"/>
                    </a:lnTo>
                    <a:lnTo>
                      <a:pt x="761" y="560"/>
                    </a:lnTo>
                    <a:lnTo>
                      <a:pt x="779" y="551"/>
                    </a:lnTo>
                    <a:lnTo>
                      <a:pt x="799" y="542"/>
                    </a:lnTo>
                    <a:lnTo>
                      <a:pt x="819" y="535"/>
                    </a:lnTo>
                    <a:lnTo>
                      <a:pt x="840" y="528"/>
                    </a:lnTo>
                    <a:lnTo>
                      <a:pt x="860" y="523"/>
                    </a:lnTo>
                    <a:lnTo>
                      <a:pt x="881" y="517"/>
                    </a:lnTo>
                    <a:lnTo>
                      <a:pt x="903" y="513"/>
                    </a:lnTo>
                    <a:lnTo>
                      <a:pt x="924" y="510"/>
                    </a:lnTo>
                    <a:lnTo>
                      <a:pt x="946" y="508"/>
                    </a:lnTo>
                    <a:lnTo>
                      <a:pt x="946" y="187"/>
                    </a:lnTo>
                    <a:lnTo>
                      <a:pt x="945" y="168"/>
                    </a:lnTo>
                    <a:lnTo>
                      <a:pt x="942" y="149"/>
                    </a:lnTo>
                    <a:lnTo>
                      <a:pt x="938" y="131"/>
                    </a:lnTo>
                    <a:lnTo>
                      <a:pt x="932" y="114"/>
                    </a:lnTo>
                    <a:lnTo>
                      <a:pt x="923" y="97"/>
                    </a:lnTo>
                    <a:lnTo>
                      <a:pt x="915" y="82"/>
                    </a:lnTo>
                    <a:lnTo>
                      <a:pt x="904" y="68"/>
                    </a:lnTo>
                    <a:lnTo>
                      <a:pt x="892" y="55"/>
                    </a:lnTo>
                    <a:lnTo>
                      <a:pt x="878" y="43"/>
                    </a:lnTo>
                    <a:lnTo>
                      <a:pt x="864" y="32"/>
                    </a:lnTo>
                    <a:lnTo>
                      <a:pt x="848" y="23"/>
                    </a:lnTo>
                    <a:lnTo>
                      <a:pt x="831" y="14"/>
                    </a:lnTo>
                    <a:lnTo>
                      <a:pt x="814" y="8"/>
                    </a:lnTo>
                    <a:lnTo>
                      <a:pt x="796" y="3"/>
                    </a:lnTo>
                    <a:lnTo>
                      <a:pt x="778" y="1"/>
                    </a:lnTo>
                    <a:lnTo>
                      <a:pt x="759" y="0"/>
                    </a:lnTo>
                    <a:lnTo>
                      <a:pt x="186" y="0"/>
                    </a:lnTo>
                    <a:lnTo>
                      <a:pt x="168" y="1"/>
                    </a:lnTo>
                    <a:lnTo>
                      <a:pt x="149" y="3"/>
                    </a:lnTo>
                    <a:lnTo>
                      <a:pt x="130" y="8"/>
                    </a:lnTo>
                    <a:lnTo>
                      <a:pt x="114" y="14"/>
                    </a:lnTo>
                    <a:lnTo>
                      <a:pt x="98" y="23"/>
                    </a:lnTo>
                    <a:lnTo>
                      <a:pt x="82" y="32"/>
                    </a:lnTo>
                    <a:lnTo>
                      <a:pt x="68" y="43"/>
                    </a:lnTo>
                    <a:lnTo>
                      <a:pt x="54" y="55"/>
                    </a:lnTo>
                    <a:lnTo>
                      <a:pt x="42" y="68"/>
                    </a:lnTo>
                    <a:lnTo>
                      <a:pt x="31" y="82"/>
                    </a:lnTo>
                    <a:lnTo>
                      <a:pt x="22" y="97"/>
                    </a:lnTo>
                    <a:lnTo>
                      <a:pt x="14" y="114"/>
                    </a:lnTo>
                    <a:lnTo>
                      <a:pt x="8" y="131"/>
                    </a:lnTo>
                    <a:lnTo>
                      <a:pt x="4" y="149"/>
                    </a:lnTo>
                    <a:lnTo>
                      <a:pt x="1" y="168"/>
                    </a:lnTo>
                    <a:lnTo>
                      <a:pt x="0" y="187"/>
                    </a:lnTo>
                    <a:lnTo>
                      <a:pt x="0" y="760"/>
                    </a:lnTo>
                    <a:lnTo>
                      <a:pt x="1" y="779"/>
                    </a:lnTo>
                    <a:lnTo>
                      <a:pt x="4" y="797"/>
                    </a:lnTo>
                    <a:lnTo>
                      <a:pt x="8" y="815"/>
                    </a:lnTo>
                    <a:lnTo>
                      <a:pt x="14" y="832"/>
                    </a:lnTo>
                    <a:lnTo>
                      <a:pt x="22" y="848"/>
                    </a:lnTo>
                    <a:lnTo>
                      <a:pt x="31" y="864"/>
                    </a:lnTo>
                    <a:lnTo>
                      <a:pt x="42" y="878"/>
                    </a:lnTo>
                    <a:lnTo>
                      <a:pt x="54" y="892"/>
                    </a:lnTo>
                    <a:lnTo>
                      <a:pt x="68" y="904"/>
                    </a:lnTo>
                    <a:lnTo>
                      <a:pt x="82" y="914"/>
                    </a:lnTo>
                    <a:lnTo>
                      <a:pt x="98" y="924"/>
                    </a:lnTo>
                    <a:lnTo>
                      <a:pt x="114" y="931"/>
                    </a:lnTo>
                    <a:lnTo>
                      <a:pt x="130" y="937"/>
                    </a:lnTo>
                    <a:lnTo>
                      <a:pt x="149" y="942"/>
                    </a:lnTo>
                    <a:lnTo>
                      <a:pt x="168" y="946"/>
                    </a:lnTo>
                    <a:lnTo>
                      <a:pt x="186" y="94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9CCFF"/>
                  </a:gs>
                  <a:gs pos="100000">
                    <a:schemeClr val="folHlink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4" name="Freeform 13"/>
              <p:cNvSpPr>
                <a:spLocks/>
              </p:cNvSpPr>
              <p:nvPr/>
            </p:nvSpPr>
            <p:spPr bwMode="auto">
              <a:xfrm rot="10800000">
                <a:off x="2151063" y="2262188"/>
                <a:ext cx="1308100" cy="890587"/>
              </a:xfrm>
              <a:custGeom>
                <a:avLst/>
                <a:gdLst>
                  <a:gd name="T0" fmla="*/ 2147483646 w 946"/>
                  <a:gd name="T1" fmla="*/ 2147483646 h 946"/>
                  <a:gd name="T2" fmla="*/ 2147483646 w 946"/>
                  <a:gd name="T3" fmla="*/ 2147483646 h 946"/>
                  <a:gd name="T4" fmla="*/ 2147483646 w 946"/>
                  <a:gd name="T5" fmla="*/ 2147483646 h 946"/>
                  <a:gd name="T6" fmla="*/ 2147483646 w 946"/>
                  <a:gd name="T7" fmla="*/ 2147483646 h 946"/>
                  <a:gd name="T8" fmla="*/ 2147483646 w 946"/>
                  <a:gd name="T9" fmla="*/ 2147483646 h 946"/>
                  <a:gd name="T10" fmla="*/ 2147483646 w 946"/>
                  <a:gd name="T11" fmla="*/ 2147483646 h 946"/>
                  <a:gd name="T12" fmla="*/ 2147483646 w 946"/>
                  <a:gd name="T13" fmla="*/ 2147483646 h 946"/>
                  <a:gd name="T14" fmla="*/ 2147483646 w 946"/>
                  <a:gd name="T15" fmla="*/ 2147483646 h 946"/>
                  <a:gd name="T16" fmla="*/ 2147483646 w 946"/>
                  <a:gd name="T17" fmla="*/ 2147483646 h 946"/>
                  <a:gd name="T18" fmla="*/ 2147483646 w 946"/>
                  <a:gd name="T19" fmla="*/ 2147483646 h 946"/>
                  <a:gd name="T20" fmla="*/ 2147483646 w 946"/>
                  <a:gd name="T21" fmla="*/ 2147483646 h 946"/>
                  <a:gd name="T22" fmla="*/ 2147483646 w 946"/>
                  <a:gd name="T23" fmla="*/ 2147483646 h 946"/>
                  <a:gd name="T24" fmla="*/ 2147483646 w 946"/>
                  <a:gd name="T25" fmla="*/ 2147483646 h 946"/>
                  <a:gd name="T26" fmla="*/ 2147483646 w 946"/>
                  <a:gd name="T27" fmla="*/ 2147483646 h 946"/>
                  <a:gd name="T28" fmla="*/ 2147483646 w 946"/>
                  <a:gd name="T29" fmla="*/ 2147483646 h 946"/>
                  <a:gd name="T30" fmla="*/ 2147483646 w 946"/>
                  <a:gd name="T31" fmla="*/ 2147483646 h 946"/>
                  <a:gd name="T32" fmla="*/ 2147483646 w 946"/>
                  <a:gd name="T33" fmla="*/ 2147483646 h 946"/>
                  <a:gd name="T34" fmla="*/ 2147483646 w 946"/>
                  <a:gd name="T35" fmla="*/ 2147483646 h 946"/>
                  <a:gd name="T36" fmla="*/ 2147483646 w 946"/>
                  <a:gd name="T37" fmla="*/ 2147483646 h 946"/>
                  <a:gd name="T38" fmla="*/ 2147483646 w 946"/>
                  <a:gd name="T39" fmla="*/ 2147483646 h 946"/>
                  <a:gd name="T40" fmla="*/ 2147483646 w 946"/>
                  <a:gd name="T41" fmla="*/ 2147483646 h 946"/>
                  <a:gd name="T42" fmla="*/ 2147483646 w 946"/>
                  <a:gd name="T43" fmla="*/ 2147483646 h 946"/>
                  <a:gd name="T44" fmla="*/ 2147483646 w 946"/>
                  <a:gd name="T45" fmla="*/ 2147483646 h 946"/>
                  <a:gd name="T46" fmla="*/ 2147483646 w 946"/>
                  <a:gd name="T47" fmla="*/ 2147483646 h 946"/>
                  <a:gd name="T48" fmla="*/ 2147483646 w 946"/>
                  <a:gd name="T49" fmla="*/ 2147483646 h 946"/>
                  <a:gd name="T50" fmla="*/ 2147483646 w 946"/>
                  <a:gd name="T51" fmla="*/ 2147483646 h 946"/>
                  <a:gd name="T52" fmla="*/ 2147483646 w 946"/>
                  <a:gd name="T53" fmla="*/ 0 h 946"/>
                  <a:gd name="T54" fmla="*/ 2147483646 w 946"/>
                  <a:gd name="T55" fmla="*/ 2147483646 h 946"/>
                  <a:gd name="T56" fmla="*/ 2147483646 w 946"/>
                  <a:gd name="T57" fmla="*/ 2147483646 h 946"/>
                  <a:gd name="T58" fmla="*/ 2147483646 w 946"/>
                  <a:gd name="T59" fmla="*/ 2147483646 h 946"/>
                  <a:gd name="T60" fmla="*/ 2147483646 w 946"/>
                  <a:gd name="T61" fmla="*/ 2147483646 h 946"/>
                  <a:gd name="T62" fmla="*/ 2147483646 w 946"/>
                  <a:gd name="T63" fmla="*/ 2147483646 h 946"/>
                  <a:gd name="T64" fmla="*/ 2147483646 w 946"/>
                  <a:gd name="T65" fmla="*/ 2147483646 h 946"/>
                  <a:gd name="T66" fmla="*/ 2147483646 w 946"/>
                  <a:gd name="T67" fmla="*/ 2147483646 h 946"/>
                  <a:gd name="T68" fmla="*/ 2147483646 w 946"/>
                  <a:gd name="T69" fmla="*/ 2147483646 h 946"/>
                  <a:gd name="T70" fmla="*/ 0 w 946"/>
                  <a:gd name="T71" fmla="*/ 2147483646 h 946"/>
                  <a:gd name="T72" fmla="*/ 2147483646 w 946"/>
                  <a:gd name="T73" fmla="*/ 2147483646 h 946"/>
                  <a:gd name="T74" fmla="*/ 2147483646 w 946"/>
                  <a:gd name="T75" fmla="*/ 2147483646 h 946"/>
                  <a:gd name="T76" fmla="*/ 2147483646 w 946"/>
                  <a:gd name="T77" fmla="*/ 2147483646 h 946"/>
                  <a:gd name="T78" fmla="*/ 2147483646 w 946"/>
                  <a:gd name="T79" fmla="*/ 2147483646 h 946"/>
                  <a:gd name="T80" fmla="*/ 2147483646 w 946"/>
                  <a:gd name="T81" fmla="*/ 2147483646 h 946"/>
                  <a:gd name="T82" fmla="*/ 2147483646 w 946"/>
                  <a:gd name="T83" fmla="*/ 2147483646 h 946"/>
                  <a:gd name="T84" fmla="*/ 2147483646 w 946"/>
                  <a:gd name="T85" fmla="*/ 2147483646 h 946"/>
                  <a:gd name="T86" fmla="*/ 2147483646 w 946"/>
                  <a:gd name="T87" fmla="*/ 2147483646 h 946"/>
                  <a:gd name="T88" fmla="*/ 2147483646 w 946"/>
                  <a:gd name="T89" fmla="*/ 2147483646 h 9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946"/>
                  <a:gd name="T136" fmla="*/ 0 h 946"/>
                  <a:gd name="T137" fmla="*/ 946 w 946"/>
                  <a:gd name="T138" fmla="*/ 946 h 9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946" h="946">
                    <a:moveTo>
                      <a:pt x="186" y="946"/>
                    </a:moveTo>
                    <a:lnTo>
                      <a:pt x="498" y="946"/>
                    </a:lnTo>
                    <a:lnTo>
                      <a:pt x="500" y="924"/>
                    </a:lnTo>
                    <a:lnTo>
                      <a:pt x="504" y="904"/>
                    </a:lnTo>
                    <a:lnTo>
                      <a:pt x="509" y="882"/>
                    </a:lnTo>
                    <a:lnTo>
                      <a:pt x="515" y="861"/>
                    </a:lnTo>
                    <a:lnTo>
                      <a:pt x="521" y="841"/>
                    </a:lnTo>
                    <a:lnTo>
                      <a:pt x="528" y="820"/>
                    </a:lnTo>
                    <a:lnTo>
                      <a:pt x="535" y="801"/>
                    </a:lnTo>
                    <a:lnTo>
                      <a:pt x="545" y="782"/>
                    </a:lnTo>
                    <a:lnTo>
                      <a:pt x="555" y="762"/>
                    </a:lnTo>
                    <a:lnTo>
                      <a:pt x="564" y="744"/>
                    </a:lnTo>
                    <a:lnTo>
                      <a:pt x="576" y="727"/>
                    </a:lnTo>
                    <a:lnTo>
                      <a:pt x="587" y="709"/>
                    </a:lnTo>
                    <a:lnTo>
                      <a:pt x="600" y="692"/>
                    </a:lnTo>
                    <a:lnTo>
                      <a:pt x="614" y="676"/>
                    </a:lnTo>
                    <a:lnTo>
                      <a:pt x="627" y="661"/>
                    </a:lnTo>
                    <a:lnTo>
                      <a:pt x="643" y="646"/>
                    </a:lnTo>
                    <a:lnTo>
                      <a:pt x="657" y="632"/>
                    </a:lnTo>
                    <a:lnTo>
                      <a:pt x="673" y="618"/>
                    </a:lnTo>
                    <a:lnTo>
                      <a:pt x="690" y="605"/>
                    </a:lnTo>
                    <a:lnTo>
                      <a:pt x="707" y="593"/>
                    </a:lnTo>
                    <a:lnTo>
                      <a:pt x="724" y="581"/>
                    </a:lnTo>
                    <a:lnTo>
                      <a:pt x="742" y="570"/>
                    </a:lnTo>
                    <a:lnTo>
                      <a:pt x="761" y="560"/>
                    </a:lnTo>
                    <a:lnTo>
                      <a:pt x="779" y="551"/>
                    </a:lnTo>
                    <a:lnTo>
                      <a:pt x="799" y="542"/>
                    </a:lnTo>
                    <a:lnTo>
                      <a:pt x="819" y="535"/>
                    </a:lnTo>
                    <a:lnTo>
                      <a:pt x="840" y="528"/>
                    </a:lnTo>
                    <a:lnTo>
                      <a:pt x="860" y="523"/>
                    </a:lnTo>
                    <a:lnTo>
                      <a:pt x="881" y="517"/>
                    </a:lnTo>
                    <a:lnTo>
                      <a:pt x="903" y="513"/>
                    </a:lnTo>
                    <a:lnTo>
                      <a:pt x="924" y="510"/>
                    </a:lnTo>
                    <a:lnTo>
                      <a:pt x="946" y="508"/>
                    </a:lnTo>
                    <a:lnTo>
                      <a:pt x="946" y="187"/>
                    </a:lnTo>
                    <a:lnTo>
                      <a:pt x="945" y="168"/>
                    </a:lnTo>
                    <a:lnTo>
                      <a:pt x="942" y="149"/>
                    </a:lnTo>
                    <a:lnTo>
                      <a:pt x="938" y="131"/>
                    </a:lnTo>
                    <a:lnTo>
                      <a:pt x="932" y="114"/>
                    </a:lnTo>
                    <a:lnTo>
                      <a:pt x="923" y="97"/>
                    </a:lnTo>
                    <a:lnTo>
                      <a:pt x="915" y="82"/>
                    </a:lnTo>
                    <a:lnTo>
                      <a:pt x="904" y="68"/>
                    </a:lnTo>
                    <a:lnTo>
                      <a:pt x="892" y="55"/>
                    </a:lnTo>
                    <a:lnTo>
                      <a:pt x="878" y="43"/>
                    </a:lnTo>
                    <a:lnTo>
                      <a:pt x="864" y="32"/>
                    </a:lnTo>
                    <a:lnTo>
                      <a:pt x="848" y="23"/>
                    </a:lnTo>
                    <a:lnTo>
                      <a:pt x="831" y="14"/>
                    </a:lnTo>
                    <a:lnTo>
                      <a:pt x="814" y="8"/>
                    </a:lnTo>
                    <a:lnTo>
                      <a:pt x="796" y="3"/>
                    </a:lnTo>
                    <a:lnTo>
                      <a:pt x="778" y="1"/>
                    </a:lnTo>
                    <a:lnTo>
                      <a:pt x="759" y="0"/>
                    </a:lnTo>
                    <a:lnTo>
                      <a:pt x="186" y="0"/>
                    </a:lnTo>
                    <a:lnTo>
                      <a:pt x="168" y="1"/>
                    </a:lnTo>
                    <a:lnTo>
                      <a:pt x="149" y="3"/>
                    </a:lnTo>
                    <a:lnTo>
                      <a:pt x="130" y="8"/>
                    </a:lnTo>
                    <a:lnTo>
                      <a:pt x="114" y="14"/>
                    </a:lnTo>
                    <a:lnTo>
                      <a:pt x="98" y="23"/>
                    </a:lnTo>
                    <a:lnTo>
                      <a:pt x="82" y="32"/>
                    </a:lnTo>
                    <a:lnTo>
                      <a:pt x="68" y="43"/>
                    </a:lnTo>
                    <a:lnTo>
                      <a:pt x="54" y="55"/>
                    </a:lnTo>
                    <a:lnTo>
                      <a:pt x="42" y="68"/>
                    </a:lnTo>
                    <a:lnTo>
                      <a:pt x="31" y="82"/>
                    </a:lnTo>
                    <a:lnTo>
                      <a:pt x="22" y="97"/>
                    </a:lnTo>
                    <a:lnTo>
                      <a:pt x="14" y="114"/>
                    </a:lnTo>
                    <a:lnTo>
                      <a:pt x="8" y="131"/>
                    </a:lnTo>
                    <a:lnTo>
                      <a:pt x="4" y="149"/>
                    </a:lnTo>
                    <a:lnTo>
                      <a:pt x="1" y="168"/>
                    </a:lnTo>
                    <a:lnTo>
                      <a:pt x="0" y="187"/>
                    </a:lnTo>
                    <a:lnTo>
                      <a:pt x="0" y="760"/>
                    </a:lnTo>
                    <a:lnTo>
                      <a:pt x="1" y="779"/>
                    </a:lnTo>
                    <a:lnTo>
                      <a:pt x="4" y="797"/>
                    </a:lnTo>
                    <a:lnTo>
                      <a:pt x="8" y="815"/>
                    </a:lnTo>
                    <a:lnTo>
                      <a:pt x="14" y="832"/>
                    </a:lnTo>
                    <a:lnTo>
                      <a:pt x="22" y="848"/>
                    </a:lnTo>
                    <a:lnTo>
                      <a:pt x="31" y="864"/>
                    </a:lnTo>
                    <a:lnTo>
                      <a:pt x="42" y="878"/>
                    </a:lnTo>
                    <a:lnTo>
                      <a:pt x="54" y="892"/>
                    </a:lnTo>
                    <a:lnTo>
                      <a:pt x="68" y="904"/>
                    </a:lnTo>
                    <a:lnTo>
                      <a:pt x="82" y="914"/>
                    </a:lnTo>
                    <a:lnTo>
                      <a:pt x="98" y="924"/>
                    </a:lnTo>
                    <a:lnTo>
                      <a:pt x="114" y="931"/>
                    </a:lnTo>
                    <a:lnTo>
                      <a:pt x="130" y="937"/>
                    </a:lnTo>
                    <a:lnTo>
                      <a:pt x="149" y="942"/>
                    </a:lnTo>
                    <a:lnTo>
                      <a:pt x="168" y="946"/>
                    </a:lnTo>
                    <a:lnTo>
                      <a:pt x="186" y="94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90000"/>
                  </a:gs>
                  <a:gs pos="100000">
                    <a:srgbClr val="FF00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5" name="Text Box 12"/>
              <p:cNvSpPr txBox="1">
                <a:spLocks noChangeArrowheads="1"/>
              </p:cNvSpPr>
              <p:nvPr/>
            </p:nvSpPr>
            <p:spPr bwMode="auto">
              <a:xfrm>
                <a:off x="2339815" y="2240813"/>
                <a:ext cx="803425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4800" b="1" i="1">
                    <a:solidFill>
                      <a:srgbClr val="333333"/>
                    </a:solidFill>
                    <a:latin typeface="黑体" pitchFamily="49" charset="-122"/>
                    <a:ea typeface="黑体" pitchFamily="49" charset="-122"/>
                  </a:rPr>
                  <a:t>义</a:t>
                </a:r>
                <a:endParaRPr lang="en-US" altLang="zh-CN" sz="4800" i="1">
                  <a:solidFill>
                    <a:srgbClr val="333333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200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i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pSp>
        <p:nvGrpSpPr>
          <p:cNvPr id="5" name="组合 25"/>
          <p:cNvGrpSpPr>
            <a:grpSpLocks/>
          </p:cNvGrpSpPr>
          <p:nvPr/>
        </p:nvGrpSpPr>
        <p:grpSpPr bwMode="auto">
          <a:xfrm>
            <a:off x="7143750" y="285750"/>
            <a:ext cx="1544638" cy="482600"/>
            <a:chOff x="428596" y="285728"/>
            <a:chExt cx="1544628" cy="357190"/>
          </a:xfrm>
        </p:grpSpPr>
        <p:sp>
          <p:nvSpPr>
            <p:cNvPr id="30735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sz="1800" i="1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0034" y="285728"/>
              <a:ext cx="1428741" cy="2714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1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itchFamily="2" charset="-122"/>
                </a:rPr>
                <a:t>信息论</a:t>
              </a:r>
            </a:p>
          </p:txBody>
        </p:sp>
      </p:grpSp>
      <p:sp>
        <p:nvSpPr>
          <p:cNvPr id="30727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1800" i="1"/>
          </a:p>
        </p:txBody>
      </p:sp>
      <p:sp>
        <p:nvSpPr>
          <p:cNvPr id="30728" name="AutoShape 8"/>
          <p:cNvSpPr>
            <a:spLocks noChangeArrowheads="1"/>
          </p:cNvSpPr>
          <p:nvPr/>
        </p:nvSpPr>
        <p:spPr bwMode="auto">
          <a:xfrm>
            <a:off x="1571625" y="3357563"/>
            <a:ext cx="6072188" cy="955675"/>
          </a:xfrm>
          <a:prstGeom prst="roundRect">
            <a:avLst>
              <a:gd name="adj" fmla="val 15657"/>
            </a:avLst>
          </a:prstGeom>
          <a:solidFill>
            <a:srgbClr val="C0C0C0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1800" i="1"/>
          </a:p>
        </p:txBody>
      </p:sp>
      <p:sp>
        <p:nvSpPr>
          <p:cNvPr id="30729" name="AutoShape 9"/>
          <p:cNvSpPr>
            <a:spLocks noChangeArrowheads="1"/>
          </p:cNvSpPr>
          <p:nvPr/>
        </p:nvSpPr>
        <p:spPr bwMode="auto">
          <a:xfrm flipV="1">
            <a:off x="1609725" y="3390900"/>
            <a:ext cx="5988050" cy="546100"/>
          </a:xfrm>
          <a:prstGeom prst="roundRect">
            <a:avLst>
              <a:gd name="adj" fmla="val 14324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37999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rot="10800000" wrap="none" anchor="ctr"/>
          <a:lstStyle/>
          <a:p>
            <a:pPr eaLnBrk="1" hangingPunct="1"/>
            <a:endParaRPr lang="zh-CN" altLang="en-US" sz="1800" i="1"/>
          </a:p>
        </p:txBody>
      </p:sp>
      <p:sp>
        <p:nvSpPr>
          <p:cNvPr id="30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142875"/>
            <a:ext cx="8001000" cy="647700"/>
          </a:xfrm>
        </p:spPr>
        <p:txBody>
          <a:bodyPr/>
          <a:lstStyle/>
          <a:p>
            <a:pPr eaLnBrk="1" hangingPunct="1"/>
            <a:r>
              <a:rPr lang="en-US" altLang="zh-CN" sz="3200" b="1" smtClean="0">
                <a:solidFill>
                  <a:schemeClr val="bg1"/>
                </a:solidFill>
              </a:rPr>
              <a:t>7.2.2 </a:t>
            </a:r>
            <a:r>
              <a:rPr lang="zh-CN" altLang="en-US" sz="3200" b="1" smtClean="0">
                <a:solidFill>
                  <a:schemeClr val="bg1"/>
                </a:solidFill>
              </a:rPr>
              <a:t>最大似然译码准则</a:t>
            </a:r>
          </a:p>
        </p:txBody>
      </p:sp>
      <p:sp>
        <p:nvSpPr>
          <p:cNvPr id="9228" name="矩形 45"/>
          <p:cNvSpPr>
            <a:spLocks noChangeArrowheads="1"/>
          </p:cNvSpPr>
          <p:nvPr/>
        </p:nvSpPr>
        <p:spPr bwMode="auto">
          <a:xfrm>
            <a:off x="3714750" y="2033588"/>
            <a:ext cx="42862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/>
              <a:t>若输入符号等概，即 </a:t>
            </a:r>
            <a:r>
              <a:rPr lang="en-US" altLang="zh-CN" b="1"/>
              <a:t>p(a</a:t>
            </a:r>
            <a:r>
              <a:rPr lang="en-US" altLang="zh-CN" b="1" baseline="-25000"/>
              <a:t>i</a:t>
            </a:r>
            <a:r>
              <a:rPr lang="en-US" altLang="zh-CN" b="1"/>
              <a:t>)=1/r </a:t>
            </a:r>
            <a:r>
              <a:rPr lang="zh-CN" altLang="en-US" b="1"/>
              <a:t>时， （</a:t>
            </a:r>
            <a:r>
              <a:rPr lang="en-US" altLang="zh-CN" b="1"/>
              <a:t>7.12</a:t>
            </a:r>
            <a:r>
              <a:rPr lang="zh-CN" altLang="en-US" b="1"/>
              <a:t>）变为：</a:t>
            </a:r>
            <a:endParaRPr lang="en-US" altLang="zh-CN" b="1"/>
          </a:p>
          <a:p>
            <a:pPr eaLnBrk="1" hangingPunct="1">
              <a:buFont typeface="Wingdings" pitchFamily="2" charset="2"/>
              <a:buNone/>
            </a:pPr>
            <a:endParaRPr lang="zh-CN" altLang="en-US" sz="1800" b="1"/>
          </a:p>
          <a:p>
            <a:pPr eaLnBrk="1" hangingPunct="1">
              <a:buFont typeface="Wingdings" pitchFamily="2" charset="2"/>
              <a:buNone/>
            </a:pPr>
            <a:r>
              <a:rPr lang="zh-CN" altLang="en-US" b="1"/>
              <a:t>对所有 </a:t>
            </a:r>
            <a:r>
              <a:rPr lang="en-US" altLang="zh-CN" b="1"/>
              <a:t>i,  </a:t>
            </a:r>
            <a:r>
              <a:rPr lang="zh-CN" altLang="en-US" b="1"/>
              <a:t>当</a:t>
            </a:r>
          </a:p>
        </p:txBody>
      </p:sp>
      <p:graphicFrame>
        <p:nvGraphicFramePr>
          <p:cNvPr id="9218" name="Object 6"/>
          <p:cNvGraphicFramePr>
            <a:graphicFrameLocks noChangeAspect="1"/>
          </p:cNvGraphicFramePr>
          <p:nvPr/>
        </p:nvGraphicFramePr>
        <p:xfrm>
          <a:off x="1928813" y="3582988"/>
          <a:ext cx="4114800" cy="560387"/>
        </p:xfrm>
        <a:graphic>
          <a:graphicData uri="http://schemas.openxmlformats.org/presentationml/2006/ole">
            <p:oleObj spid="_x0000_s123906" name="Equation" r:id="rId4" imgW="1752600" imgH="241300" progId="Equation.3">
              <p:embed/>
            </p:oleObj>
          </a:graphicData>
        </a:graphic>
      </p:graphicFrame>
      <p:sp>
        <p:nvSpPr>
          <p:cNvPr id="9229" name="矩形 47"/>
          <p:cNvSpPr>
            <a:spLocks noChangeArrowheads="1"/>
          </p:cNvSpPr>
          <p:nvPr/>
        </p:nvSpPr>
        <p:spPr bwMode="auto">
          <a:xfrm>
            <a:off x="6143625" y="3714750"/>
            <a:ext cx="11953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i="1"/>
              <a:t>（</a:t>
            </a:r>
            <a:r>
              <a:rPr lang="en-US" altLang="zh-CN" b="1" i="1"/>
              <a:t>7.13</a:t>
            </a:r>
            <a:r>
              <a:rPr lang="zh-CN" altLang="en-US" b="1" i="1"/>
              <a:t>）</a:t>
            </a:r>
          </a:p>
        </p:txBody>
      </p:sp>
      <p:sp>
        <p:nvSpPr>
          <p:cNvPr id="49" name="矩形 48"/>
          <p:cNvSpPr/>
          <p:nvPr/>
        </p:nvSpPr>
        <p:spPr>
          <a:xfrm>
            <a:off x="1500166" y="4572008"/>
            <a:ext cx="6215106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则选择译码函数为 </a:t>
            </a:r>
            <a:r>
              <a:rPr lang="en-US" altLang="zh-CN" b="1" dirty="0"/>
              <a:t>F(y)=a*，</a:t>
            </a:r>
            <a:r>
              <a:rPr lang="zh-CN" altLang="en-US" b="1" dirty="0"/>
              <a:t>称此准则为</a:t>
            </a:r>
            <a:r>
              <a:rPr lang="zh-CN" altLang="en-US" sz="2400" b="1" dirty="0">
                <a:effectLst>
                  <a:reflection blurRad="6350" stA="60000" endA="900" endPos="58000" dir="5400000" sy="-100000" algn="bl" rotWithShape="0"/>
                </a:effectLst>
              </a:rPr>
              <a:t>最大似然译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effectLst>
                  <a:reflection blurRad="6350" stA="60000" endA="900" endPos="58000" dir="5400000" sy="-100000" algn="bl" rotWithShape="0"/>
                </a:effectLst>
              </a:rPr>
              <a:t>码准则</a:t>
            </a:r>
            <a:r>
              <a:rPr lang="zh-CN" altLang="en-US" b="1" dirty="0"/>
              <a:t>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" grpId="0"/>
      <p:bldP spid="92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3"/>
          <p:cNvSpPr>
            <a:spLocks noChangeArrowheads="1"/>
          </p:cNvSpPr>
          <p:nvPr/>
        </p:nvSpPr>
        <p:spPr bwMode="auto">
          <a:xfrm>
            <a:off x="1244600" y="1368425"/>
            <a:ext cx="7170738" cy="4418013"/>
          </a:xfrm>
          <a:prstGeom prst="roundRect">
            <a:avLst>
              <a:gd name="adj" fmla="val 8676"/>
            </a:avLst>
          </a:prstGeom>
          <a:solidFill>
            <a:srgbClr val="CCFFFF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 sz="1800" i="1"/>
          </a:p>
        </p:txBody>
      </p:sp>
      <p:sp>
        <p:nvSpPr>
          <p:cNvPr id="46083" name="AutoShape 4"/>
          <p:cNvSpPr>
            <a:spLocks noChangeArrowheads="1"/>
          </p:cNvSpPr>
          <p:nvPr/>
        </p:nvSpPr>
        <p:spPr bwMode="auto">
          <a:xfrm>
            <a:off x="785813" y="1214438"/>
            <a:ext cx="2976562" cy="1666875"/>
          </a:xfrm>
          <a:prstGeom prst="roundRect">
            <a:avLst>
              <a:gd name="adj" fmla="val 18366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 sz="1800" i="1"/>
          </a:p>
        </p:txBody>
      </p:sp>
      <p:sp>
        <p:nvSpPr>
          <p:cNvPr id="24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离散无记忆信源的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次扩展源</a:t>
            </a:r>
          </a:p>
        </p:txBody>
      </p:sp>
      <p:grpSp>
        <p:nvGrpSpPr>
          <p:cNvPr id="2" name="组合 52"/>
          <p:cNvGrpSpPr>
            <a:grpSpLocks/>
          </p:cNvGrpSpPr>
          <p:nvPr/>
        </p:nvGrpSpPr>
        <p:grpSpPr bwMode="auto">
          <a:xfrm>
            <a:off x="1428750" y="1384300"/>
            <a:ext cx="2143125" cy="1258888"/>
            <a:chOff x="928662" y="2000240"/>
            <a:chExt cx="2143140" cy="1259625"/>
          </a:xfrm>
        </p:grpSpPr>
        <p:grpSp>
          <p:nvGrpSpPr>
            <p:cNvPr id="3" name="组合 29"/>
            <p:cNvGrpSpPr>
              <a:grpSpLocks/>
            </p:cNvGrpSpPr>
            <p:nvPr/>
          </p:nvGrpSpPr>
          <p:grpSpPr bwMode="auto">
            <a:xfrm>
              <a:off x="928662" y="2000240"/>
              <a:ext cx="2143140" cy="1214470"/>
              <a:chOff x="684213" y="1266825"/>
              <a:chExt cx="2774950" cy="1885950"/>
            </a:xfrm>
          </p:grpSpPr>
          <p:sp>
            <p:nvSpPr>
              <p:cNvPr id="46114" name="Freeform 7"/>
              <p:cNvSpPr>
                <a:spLocks/>
              </p:cNvSpPr>
              <p:nvPr/>
            </p:nvSpPr>
            <p:spPr bwMode="auto">
              <a:xfrm rot="10800000">
                <a:off x="736600" y="1293813"/>
                <a:ext cx="1309688" cy="890587"/>
              </a:xfrm>
              <a:custGeom>
                <a:avLst/>
                <a:gdLst>
                  <a:gd name="T0" fmla="*/ 2147483646 w 946"/>
                  <a:gd name="T1" fmla="*/ 2147483646 h 946"/>
                  <a:gd name="T2" fmla="*/ 2147483646 w 946"/>
                  <a:gd name="T3" fmla="*/ 2147483646 h 946"/>
                  <a:gd name="T4" fmla="*/ 2147483646 w 946"/>
                  <a:gd name="T5" fmla="*/ 2147483646 h 946"/>
                  <a:gd name="T6" fmla="*/ 2147483646 w 946"/>
                  <a:gd name="T7" fmla="*/ 2147483646 h 946"/>
                  <a:gd name="T8" fmla="*/ 2147483646 w 946"/>
                  <a:gd name="T9" fmla="*/ 2147483646 h 946"/>
                  <a:gd name="T10" fmla="*/ 2147483646 w 946"/>
                  <a:gd name="T11" fmla="*/ 2147483646 h 946"/>
                  <a:gd name="T12" fmla="*/ 2147483646 w 946"/>
                  <a:gd name="T13" fmla="*/ 2147483646 h 946"/>
                  <a:gd name="T14" fmla="*/ 2147483646 w 946"/>
                  <a:gd name="T15" fmla="*/ 2147483646 h 946"/>
                  <a:gd name="T16" fmla="*/ 2147483646 w 946"/>
                  <a:gd name="T17" fmla="*/ 2147483646 h 946"/>
                  <a:gd name="T18" fmla="*/ 2147483646 w 946"/>
                  <a:gd name="T19" fmla="*/ 2147483646 h 946"/>
                  <a:gd name="T20" fmla="*/ 2147483646 w 946"/>
                  <a:gd name="T21" fmla="*/ 2147483646 h 946"/>
                  <a:gd name="T22" fmla="*/ 2147483646 w 946"/>
                  <a:gd name="T23" fmla="*/ 2147483646 h 946"/>
                  <a:gd name="T24" fmla="*/ 2147483646 w 946"/>
                  <a:gd name="T25" fmla="*/ 2147483646 h 946"/>
                  <a:gd name="T26" fmla="*/ 2147483646 w 946"/>
                  <a:gd name="T27" fmla="*/ 2147483646 h 946"/>
                  <a:gd name="T28" fmla="*/ 2147483646 w 946"/>
                  <a:gd name="T29" fmla="*/ 2147483646 h 946"/>
                  <a:gd name="T30" fmla="*/ 2147483646 w 946"/>
                  <a:gd name="T31" fmla="*/ 2147483646 h 946"/>
                  <a:gd name="T32" fmla="*/ 2147483646 w 946"/>
                  <a:gd name="T33" fmla="*/ 2147483646 h 946"/>
                  <a:gd name="T34" fmla="*/ 2147483646 w 946"/>
                  <a:gd name="T35" fmla="*/ 2147483646 h 946"/>
                  <a:gd name="T36" fmla="*/ 2147483646 w 946"/>
                  <a:gd name="T37" fmla="*/ 2147483646 h 946"/>
                  <a:gd name="T38" fmla="*/ 2147483646 w 946"/>
                  <a:gd name="T39" fmla="*/ 2147483646 h 946"/>
                  <a:gd name="T40" fmla="*/ 2147483646 w 946"/>
                  <a:gd name="T41" fmla="*/ 2147483646 h 946"/>
                  <a:gd name="T42" fmla="*/ 2147483646 w 946"/>
                  <a:gd name="T43" fmla="*/ 2147483646 h 946"/>
                  <a:gd name="T44" fmla="*/ 2147483646 w 946"/>
                  <a:gd name="T45" fmla="*/ 2147483646 h 946"/>
                  <a:gd name="T46" fmla="*/ 2147483646 w 946"/>
                  <a:gd name="T47" fmla="*/ 2147483646 h 946"/>
                  <a:gd name="T48" fmla="*/ 2147483646 w 946"/>
                  <a:gd name="T49" fmla="*/ 2147483646 h 946"/>
                  <a:gd name="T50" fmla="*/ 2147483646 w 946"/>
                  <a:gd name="T51" fmla="*/ 2147483646 h 946"/>
                  <a:gd name="T52" fmla="*/ 2147483646 w 946"/>
                  <a:gd name="T53" fmla="*/ 0 h 946"/>
                  <a:gd name="T54" fmla="*/ 2147483646 w 946"/>
                  <a:gd name="T55" fmla="*/ 2147483646 h 946"/>
                  <a:gd name="T56" fmla="*/ 2147483646 w 946"/>
                  <a:gd name="T57" fmla="*/ 2147483646 h 946"/>
                  <a:gd name="T58" fmla="*/ 2147483646 w 946"/>
                  <a:gd name="T59" fmla="*/ 2147483646 h 946"/>
                  <a:gd name="T60" fmla="*/ 2147483646 w 946"/>
                  <a:gd name="T61" fmla="*/ 2147483646 h 946"/>
                  <a:gd name="T62" fmla="*/ 2147483646 w 946"/>
                  <a:gd name="T63" fmla="*/ 2147483646 h 946"/>
                  <a:gd name="T64" fmla="*/ 2147483646 w 946"/>
                  <a:gd name="T65" fmla="*/ 2147483646 h 946"/>
                  <a:gd name="T66" fmla="*/ 2147483646 w 946"/>
                  <a:gd name="T67" fmla="*/ 2147483646 h 946"/>
                  <a:gd name="T68" fmla="*/ 2147483646 w 946"/>
                  <a:gd name="T69" fmla="*/ 2147483646 h 946"/>
                  <a:gd name="T70" fmla="*/ 0 w 946"/>
                  <a:gd name="T71" fmla="*/ 2147483646 h 946"/>
                  <a:gd name="T72" fmla="*/ 2147483646 w 946"/>
                  <a:gd name="T73" fmla="*/ 2147483646 h 946"/>
                  <a:gd name="T74" fmla="*/ 2147483646 w 946"/>
                  <a:gd name="T75" fmla="*/ 2147483646 h 946"/>
                  <a:gd name="T76" fmla="*/ 2147483646 w 946"/>
                  <a:gd name="T77" fmla="*/ 2147483646 h 946"/>
                  <a:gd name="T78" fmla="*/ 2147483646 w 946"/>
                  <a:gd name="T79" fmla="*/ 2147483646 h 946"/>
                  <a:gd name="T80" fmla="*/ 2147483646 w 946"/>
                  <a:gd name="T81" fmla="*/ 2147483646 h 946"/>
                  <a:gd name="T82" fmla="*/ 2147483646 w 946"/>
                  <a:gd name="T83" fmla="*/ 2147483646 h 946"/>
                  <a:gd name="T84" fmla="*/ 2147483646 w 946"/>
                  <a:gd name="T85" fmla="*/ 2147483646 h 946"/>
                  <a:gd name="T86" fmla="*/ 2147483646 w 946"/>
                  <a:gd name="T87" fmla="*/ 2147483646 h 946"/>
                  <a:gd name="T88" fmla="*/ 2147483646 w 946"/>
                  <a:gd name="T89" fmla="*/ 2147483646 h 9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946"/>
                  <a:gd name="T136" fmla="*/ 0 h 946"/>
                  <a:gd name="T137" fmla="*/ 946 w 946"/>
                  <a:gd name="T138" fmla="*/ 946 h 9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946" h="946">
                    <a:moveTo>
                      <a:pt x="186" y="946"/>
                    </a:moveTo>
                    <a:lnTo>
                      <a:pt x="498" y="946"/>
                    </a:lnTo>
                    <a:lnTo>
                      <a:pt x="500" y="924"/>
                    </a:lnTo>
                    <a:lnTo>
                      <a:pt x="504" y="904"/>
                    </a:lnTo>
                    <a:lnTo>
                      <a:pt x="509" y="882"/>
                    </a:lnTo>
                    <a:lnTo>
                      <a:pt x="515" y="861"/>
                    </a:lnTo>
                    <a:lnTo>
                      <a:pt x="521" y="841"/>
                    </a:lnTo>
                    <a:lnTo>
                      <a:pt x="528" y="820"/>
                    </a:lnTo>
                    <a:lnTo>
                      <a:pt x="535" y="801"/>
                    </a:lnTo>
                    <a:lnTo>
                      <a:pt x="545" y="782"/>
                    </a:lnTo>
                    <a:lnTo>
                      <a:pt x="555" y="762"/>
                    </a:lnTo>
                    <a:lnTo>
                      <a:pt x="564" y="744"/>
                    </a:lnTo>
                    <a:lnTo>
                      <a:pt x="576" y="727"/>
                    </a:lnTo>
                    <a:lnTo>
                      <a:pt x="587" y="709"/>
                    </a:lnTo>
                    <a:lnTo>
                      <a:pt x="600" y="692"/>
                    </a:lnTo>
                    <a:lnTo>
                      <a:pt x="614" y="676"/>
                    </a:lnTo>
                    <a:lnTo>
                      <a:pt x="627" y="661"/>
                    </a:lnTo>
                    <a:lnTo>
                      <a:pt x="643" y="646"/>
                    </a:lnTo>
                    <a:lnTo>
                      <a:pt x="657" y="632"/>
                    </a:lnTo>
                    <a:lnTo>
                      <a:pt x="673" y="618"/>
                    </a:lnTo>
                    <a:lnTo>
                      <a:pt x="690" y="605"/>
                    </a:lnTo>
                    <a:lnTo>
                      <a:pt x="707" y="593"/>
                    </a:lnTo>
                    <a:lnTo>
                      <a:pt x="724" y="581"/>
                    </a:lnTo>
                    <a:lnTo>
                      <a:pt x="742" y="570"/>
                    </a:lnTo>
                    <a:lnTo>
                      <a:pt x="761" y="560"/>
                    </a:lnTo>
                    <a:lnTo>
                      <a:pt x="779" y="551"/>
                    </a:lnTo>
                    <a:lnTo>
                      <a:pt x="799" y="542"/>
                    </a:lnTo>
                    <a:lnTo>
                      <a:pt x="819" y="535"/>
                    </a:lnTo>
                    <a:lnTo>
                      <a:pt x="840" y="528"/>
                    </a:lnTo>
                    <a:lnTo>
                      <a:pt x="860" y="523"/>
                    </a:lnTo>
                    <a:lnTo>
                      <a:pt x="881" y="517"/>
                    </a:lnTo>
                    <a:lnTo>
                      <a:pt x="903" y="513"/>
                    </a:lnTo>
                    <a:lnTo>
                      <a:pt x="924" y="510"/>
                    </a:lnTo>
                    <a:lnTo>
                      <a:pt x="946" y="508"/>
                    </a:lnTo>
                    <a:lnTo>
                      <a:pt x="946" y="187"/>
                    </a:lnTo>
                    <a:lnTo>
                      <a:pt x="945" y="168"/>
                    </a:lnTo>
                    <a:lnTo>
                      <a:pt x="942" y="149"/>
                    </a:lnTo>
                    <a:lnTo>
                      <a:pt x="938" y="131"/>
                    </a:lnTo>
                    <a:lnTo>
                      <a:pt x="932" y="114"/>
                    </a:lnTo>
                    <a:lnTo>
                      <a:pt x="923" y="97"/>
                    </a:lnTo>
                    <a:lnTo>
                      <a:pt x="915" y="82"/>
                    </a:lnTo>
                    <a:lnTo>
                      <a:pt x="904" y="68"/>
                    </a:lnTo>
                    <a:lnTo>
                      <a:pt x="892" y="55"/>
                    </a:lnTo>
                    <a:lnTo>
                      <a:pt x="878" y="43"/>
                    </a:lnTo>
                    <a:lnTo>
                      <a:pt x="864" y="32"/>
                    </a:lnTo>
                    <a:lnTo>
                      <a:pt x="848" y="23"/>
                    </a:lnTo>
                    <a:lnTo>
                      <a:pt x="831" y="14"/>
                    </a:lnTo>
                    <a:lnTo>
                      <a:pt x="814" y="8"/>
                    </a:lnTo>
                    <a:lnTo>
                      <a:pt x="796" y="3"/>
                    </a:lnTo>
                    <a:lnTo>
                      <a:pt x="778" y="1"/>
                    </a:lnTo>
                    <a:lnTo>
                      <a:pt x="759" y="0"/>
                    </a:lnTo>
                    <a:lnTo>
                      <a:pt x="186" y="0"/>
                    </a:lnTo>
                    <a:lnTo>
                      <a:pt x="168" y="1"/>
                    </a:lnTo>
                    <a:lnTo>
                      <a:pt x="149" y="3"/>
                    </a:lnTo>
                    <a:lnTo>
                      <a:pt x="130" y="8"/>
                    </a:lnTo>
                    <a:lnTo>
                      <a:pt x="114" y="14"/>
                    </a:lnTo>
                    <a:lnTo>
                      <a:pt x="98" y="23"/>
                    </a:lnTo>
                    <a:lnTo>
                      <a:pt x="82" y="32"/>
                    </a:lnTo>
                    <a:lnTo>
                      <a:pt x="68" y="43"/>
                    </a:lnTo>
                    <a:lnTo>
                      <a:pt x="54" y="55"/>
                    </a:lnTo>
                    <a:lnTo>
                      <a:pt x="42" y="68"/>
                    </a:lnTo>
                    <a:lnTo>
                      <a:pt x="31" y="82"/>
                    </a:lnTo>
                    <a:lnTo>
                      <a:pt x="22" y="97"/>
                    </a:lnTo>
                    <a:lnTo>
                      <a:pt x="14" y="114"/>
                    </a:lnTo>
                    <a:lnTo>
                      <a:pt x="8" y="131"/>
                    </a:lnTo>
                    <a:lnTo>
                      <a:pt x="4" y="149"/>
                    </a:lnTo>
                    <a:lnTo>
                      <a:pt x="1" y="168"/>
                    </a:lnTo>
                    <a:lnTo>
                      <a:pt x="0" y="187"/>
                    </a:lnTo>
                    <a:lnTo>
                      <a:pt x="0" y="760"/>
                    </a:lnTo>
                    <a:lnTo>
                      <a:pt x="1" y="779"/>
                    </a:lnTo>
                    <a:lnTo>
                      <a:pt x="4" y="797"/>
                    </a:lnTo>
                    <a:lnTo>
                      <a:pt x="8" y="815"/>
                    </a:lnTo>
                    <a:lnTo>
                      <a:pt x="14" y="832"/>
                    </a:lnTo>
                    <a:lnTo>
                      <a:pt x="22" y="848"/>
                    </a:lnTo>
                    <a:lnTo>
                      <a:pt x="31" y="864"/>
                    </a:lnTo>
                    <a:lnTo>
                      <a:pt x="42" y="878"/>
                    </a:lnTo>
                    <a:lnTo>
                      <a:pt x="54" y="892"/>
                    </a:lnTo>
                    <a:lnTo>
                      <a:pt x="68" y="904"/>
                    </a:lnTo>
                    <a:lnTo>
                      <a:pt x="82" y="914"/>
                    </a:lnTo>
                    <a:lnTo>
                      <a:pt x="98" y="924"/>
                    </a:lnTo>
                    <a:lnTo>
                      <a:pt x="114" y="931"/>
                    </a:lnTo>
                    <a:lnTo>
                      <a:pt x="130" y="937"/>
                    </a:lnTo>
                    <a:lnTo>
                      <a:pt x="149" y="942"/>
                    </a:lnTo>
                    <a:lnTo>
                      <a:pt x="168" y="946"/>
                    </a:lnTo>
                    <a:lnTo>
                      <a:pt x="186" y="94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CC66"/>
                  </a:gs>
                  <a:gs pos="100000">
                    <a:srgbClr val="FF33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15" name="Text Box 8"/>
              <p:cNvSpPr txBox="1">
                <a:spLocks noChangeArrowheads="1"/>
              </p:cNvSpPr>
              <p:nvPr/>
            </p:nvSpPr>
            <p:spPr bwMode="auto">
              <a:xfrm>
                <a:off x="704850" y="1266825"/>
                <a:ext cx="184731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endParaRPr lang="en-US" altLang="zh-CN" sz="4800" i="1">
                  <a:solidFill>
                    <a:srgbClr val="333333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6116" name="Freeform 9"/>
              <p:cNvSpPr>
                <a:spLocks/>
              </p:cNvSpPr>
              <p:nvPr/>
            </p:nvSpPr>
            <p:spPr bwMode="auto">
              <a:xfrm rot="10800000">
                <a:off x="2149475" y="1293813"/>
                <a:ext cx="1309688" cy="890587"/>
              </a:xfrm>
              <a:custGeom>
                <a:avLst/>
                <a:gdLst>
                  <a:gd name="T0" fmla="*/ 2147483646 w 946"/>
                  <a:gd name="T1" fmla="*/ 2147483646 h 946"/>
                  <a:gd name="T2" fmla="*/ 2147483646 w 946"/>
                  <a:gd name="T3" fmla="*/ 2147483646 h 946"/>
                  <a:gd name="T4" fmla="*/ 2147483646 w 946"/>
                  <a:gd name="T5" fmla="*/ 2147483646 h 946"/>
                  <a:gd name="T6" fmla="*/ 2147483646 w 946"/>
                  <a:gd name="T7" fmla="*/ 2147483646 h 946"/>
                  <a:gd name="T8" fmla="*/ 2147483646 w 946"/>
                  <a:gd name="T9" fmla="*/ 2147483646 h 946"/>
                  <a:gd name="T10" fmla="*/ 2147483646 w 946"/>
                  <a:gd name="T11" fmla="*/ 2147483646 h 946"/>
                  <a:gd name="T12" fmla="*/ 2147483646 w 946"/>
                  <a:gd name="T13" fmla="*/ 2147483646 h 946"/>
                  <a:gd name="T14" fmla="*/ 2147483646 w 946"/>
                  <a:gd name="T15" fmla="*/ 2147483646 h 946"/>
                  <a:gd name="T16" fmla="*/ 2147483646 w 946"/>
                  <a:gd name="T17" fmla="*/ 2147483646 h 946"/>
                  <a:gd name="T18" fmla="*/ 2147483646 w 946"/>
                  <a:gd name="T19" fmla="*/ 2147483646 h 946"/>
                  <a:gd name="T20" fmla="*/ 2147483646 w 946"/>
                  <a:gd name="T21" fmla="*/ 2147483646 h 946"/>
                  <a:gd name="T22" fmla="*/ 2147483646 w 946"/>
                  <a:gd name="T23" fmla="*/ 2147483646 h 946"/>
                  <a:gd name="T24" fmla="*/ 2147483646 w 946"/>
                  <a:gd name="T25" fmla="*/ 2147483646 h 946"/>
                  <a:gd name="T26" fmla="*/ 2147483646 w 946"/>
                  <a:gd name="T27" fmla="*/ 2147483646 h 946"/>
                  <a:gd name="T28" fmla="*/ 2147483646 w 946"/>
                  <a:gd name="T29" fmla="*/ 2147483646 h 946"/>
                  <a:gd name="T30" fmla="*/ 2147483646 w 946"/>
                  <a:gd name="T31" fmla="*/ 2147483646 h 946"/>
                  <a:gd name="T32" fmla="*/ 2147483646 w 946"/>
                  <a:gd name="T33" fmla="*/ 2147483646 h 946"/>
                  <a:gd name="T34" fmla="*/ 2147483646 w 946"/>
                  <a:gd name="T35" fmla="*/ 2147483646 h 946"/>
                  <a:gd name="T36" fmla="*/ 2147483646 w 946"/>
                  <a:gd name="T37" fmla="*/ 2147483646 h 946"/>
                  <a:gd name="T38" fmla="*/ 2147483646 w 946"/>
                  <a:gd name="T39" fmla="*/ 2147483646 h 946"/>
                  <a:gd name="T40" fmla="*/ 2147483646 w 946"/>
                  <a:gd name="T41" fmla="*/ 2147483646 h 946"/>
                  <a:gd name="T42" fmla="*/ 2147483646 w 946"/>
                  <a:gd name="T43" fmla="*/ 2147483646 h 946"/>
                  <a:gd name="T44" fmla="*/ 2147483646 w 946"/>
                  <a:gd name="T45" fmla="*/ 2147483646 h 946"/>
                  <a:gd name="T46" fmla="*/ 2147483646 w 946"/>
                  <a:gd name="T47" fmla="*/ 2147483646 h 946"/>
                  <a:gd name="T48" fmla="*/ 2147483646 w 946"/>
                  <a:gd name="T49" fmla="*/ 2147483646 h 946"/>
                  <a:gd name="T50" fmla="*/ 2147483646 w 946"/>
                  <a:gd name="T51" fmla="*/ 2147483646 h 946"/>
                  <a:gd name="T52" fmla="*/ 2147483646 w 946"/>
                  <a:gd name="T53" fmla="*/ 0 h 946"/>
                  <a:gd name="T54" fmla="*/ 2147483646 w 946"/>
                  <a:gd name="T55" fmla="*/ 2147483646 h 946"/>
                  <a:gd name="T56" fmla="*/ 2147483646 w 946"/>
                  <a:gd name="T57" fmla="*/ 2147483646 h 946"/>
                  <a:gd name="T58" fmla="*/ 2147483646 w 946"/>
                  <a:gd name="T59" fmla="*/ 2147483646 h 946"/>
                  <a:gd name="T60" fmla="*/ 2147483646 w 946"/>
                  <a:gd name="T61" fmla="*/ 2147483646 h 946"/>
                  <a:gd name="T62" fmla="*/ 2147483646 w 946"/>
                  <a:gd name="T63" fmla="*/ 2147483646 h 946"/>
                  <a:gd name="T64" fmla="*/ 2147483646 w 946"/>
                  <a:gd name="T65" fmla="*/ 2147483646 h 946"/>
                  <a:gd name="T66" fmla="*/ 2147483646 w 946"/>
                  <a:gd name="T67" fmla="*/ 2147483646 h 946"/>
                  <a:gd name="T68" fmla="*/ 2147483646 w 946"/>
                  <a:gd name="T69" fmla="*/ 2147483646 h 946"/>
                  <a:gd name="T70" fmla="*/ 0 w 946"/>
                  <a:gd name="T71" fmla="*/ 2147483646 h 946"/>
                  <a:gd name="T72" fmla="*/ 2147483646 w 946"/>
                  <a:gd name="T73" fmla="*/ 2147483646 h 946"/>
                  <a:gd name="T74" fmla="*/ 2147483646 w 946"/>
                  <a:gd name="T75" fmla="*/ 2147483646 h 946"/>
                  <a:gd name="T76" fmla="*/ 2147483646 w 946"/>
                  <a:gd name="T77" fmla="*/ 2147483646 h 946"/>
                  <a:gd name="T78" fmla="*/ 2147483646 w 946"/>
                  <a:gd name="T79" fmla="*/ 2147483646 h 946"/>
                  <a:gd name="T80" fmla="*/ 2147483646 w 946"/>
                  <a:gd name="T81" fmla="*/ 2147483646 h 946"/>
                  <a:gd name="T82" fmla="*/ 2147483646 w 946"/>
                  <a:gd name="T83" fmla="*/ 2147483646 h 946"/>
                  <a:gd name="T84" fmla="*/ 2147483646 w 946"/>
                  <a:gd name="T85" fmla="*/ 2147483646 h 946"/>
                  <a:gd name="T86" fmla="*/ 2147483646 w 946"/>
                  <a:gd name="T87" fmla="*/ 2147483646 h 946"/>
                  <a:gd name="T88" fmla="*/ 2147483646 w 946"/>
                  <a:gd name="T89" fmla="*/ 2147483646 h 9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946"/>
                  <a:gd name="T136" fmla="*/ 0 h 946"/>
                  <a:gd name="T137" fmla="*/ 946 w 946"/>
                  <a:gd name="T138" fmla="*/ 946 h 9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946" h="946">
                    <a:moveTo>
                      <a:pt x="186" y="946"/>
                    </a:moveTo>
                    <a:lnTo>
                      <a:pt x="498" y="946"/>
                    </a:lnTo>
                    <a:lnTo>
                      <a:pt x="500" y="924"/>
                    </a:lnTo>
                    <a:lnTo>
                      <a:pt x="504" y="904"/>
                    </a:lnTo>
                    <a:lnTo>
                      <a:pt x="509" y="882"/>
                    </a:lnTo>
                    <a:lnTo>
                      <a:pt x="515" y="861"/>
                    </a:lnTo>
                    <a:lnTo>
                      <a:pt x="521" y="841"/>
                    </a:lnTo>
                    <a:lnTo>
                      <a:pt x="528" y="820"/>
                    </a:lnTo>
                    <a:lnTo>
                      <a:pt x="535" y="801"/>
                    </a:lnTo>
                    <a:lnTo>
                      <a:pt x="545" y="782"/>
                    </a:lnTo>
                    <a:lnTo>
                      <a:pt x="555" y="762"/>
                    </a:lnTo>
                    <a:lnTo>
                      <a:pt x="564" y="744"/>
                    </a:lnTo>
                    <a:lnTo>
                      <a:pt x="576" y="727"/>
                    </a:lnTo>
                    <a:lnTo>
                      <a:pt x="587" y="709"/>
                    </a:lnTo>
                    <a:lnTo>
                      <a:pt x="600" y="692"/>
                    </a:lnTo>
                    <a:lnTo>
                      <a:pt x="614" y="676"/>
                    </a:lnTo>
                    <a:lnTo>
                      <a:pt x="627" y="661"/>
                    </a:lnTo>
                    <a:lnTo>
                      <a:pt x="643" y="646"/>
                    </a:lnTo>
                    <a:lnTo>
                      <a:pt x="657" y="632"/>
                    </a:lnTo>
                    <a:lnTo>
                      <a:pt x="673" y="618"/>
                    </a:lnTo>
                    <a:lnTo>
                      <a:pt x="690" y="605"/>
                    </a:lnTo>
                    <a:lnTo>
                      <a:pt x="707" y="593"/>
                    </a:lnTo>
                    <a:lnTo>
                      <a:pt x="724" y="581"/>
                    </a:lnTo>
                    <a:lnTo>
                      <a:pt x="742" y="570"/>
                    </a:lnTo>
                    <a:lnTo>
                      <a:pt x="761" y="560"/>
                    </a:lnTo>
                    <a:lnTo>
                      <a:pt x="779" y="551"/>
                    </a:lnTo>
                    <a:lnTo>
                      <a:pt x="799" y="542"/>
                    </a:lnTo>
                    <a:lnTo>
                      <a:pt x="819" y="535"/>
                    </a:lnTo>
                    <a:lnTo>
                      <a:pt x="840" y="528"/>
                    </a:lnTo>
                    <a:lnTo>
                      <a:pt x="860" y="523"/>
                    </a:lnTo>
                    <a:lnTo>
                      <a:pt x="881" y="517"/>
                    </a:lnTo>
                    <a:lnTo>
                      <a:pt x="903" y="513"/>
                    </a:lnTo>
                    <a:lnTo>
                      <a:pt x="924" y="510"/>
                    </a:lnTo>
                    <a:lnTo>
                      <a:pt x="946" y="508"/>
                    </a:lnTo>
                    <a:lnTo>
                      <a:pt x="946" y="187"/>
                    </a:lnTo>
                    <a:lnTo>
                      <a:pt x="945" y="168"/>
                    </a:lnTo>
                    <a:lnTo>
                      <a:pt x="942" y="149"/>
                    </a:lnTo>
                    <a:lnTo>
                      <a:pt x="938" y="131"/>
                    </a:lnTo>
                    <a:lnTo>
                      <a:pt x="932" y="114"/>
                    </a:lnTo>
                    <a:lnTo>
                      <a:pt x="923" y="97"/>
                    </a:lnTo>
                    <a:lnTo>
                      <a:pt x="915" y="82"/>
                    </a:lnTo>
                    <a:lnTo>
                      <a:pt x="904" y="68"/>
                    </a:lnTo>
                    <a:lnTo>
                      <a:pt x="892" y="55"/>
                    </a:lnTo>
                    <a:lnTo>
                      <a:pt x="878" y="43"/>
                    </a:lnTo>
                    <a:lnTo>
                      <a:pt x="864" y="32"/>
                    </a:lnTo>
                    <a:lnTo>
                      <a:pt x="848" y="23"/>
                    </a:lnTo>
                    <a:lnTo>
                      <a:pt x="831" y="14"/>
                    </a:lnTo>
                    <a:lnTo>
                      <a:pt x="814" y="8"/>
                    </a:lnTo>
                    <a:lnTo>
                      <a:pt x="796" y="3"/>
                    </a:lnTo>
                    <a:lnTo>
                      <a:pt x="778" y="1"/>
                    </a:lnTo>
                    <a:lnTo>
                      <a:pt x="759" y="0"/>
                    </a:lnTo>
                    <a:lnTo>
                      <a:pt x="186" y="0"/>
                    </a:lnTo>
                    <a:lnTo>
                      <a:pt x="168" y="1"/>
                    </a:lnTo>
                    <a:lnTo>
                      <a:pt x="149" y="3"/>
                    </a:lnTo>
                    <a:lnTo>
                      <a:pt x="130" y="8"/>
                    </a:lnTo>
                    <a:lnTo>
                      <a:pt x="114" y="14"/>
                    </a:lnTo>
                    <a:lnTo>
                      <a:pt x="98" y="23"/>
                    </a:lnTo>
                    <a:lnTo>
                      <a:pt x="82" y="32"/>
                    </a:lnTo>
                    <a:lnTo>
                      <a:pt x="68" y="43"/>
                    </a:lnTo>
                    <a:lnTo>
                      <a:pt x="54" y="55"/>
                    </a:lnTo>
                    <a:lnTo>
                      <a:pt x="42" y="68"/>
                    </a:lnTo>
                    <a:lnTo>
                      <a:pt x="31" y="82"/>
                    </a:lnTo>
                    <a:lnTo>
                      <a:pt x="22" y="97"/>
                    </a:lnTo>
                    <a:lnTo>
                      <a:pt x="14" y="114"/>
                    </a:lnTo>
                    <a:lnTo>
                      <a:pt x="8" y="131"/>
                    </a:lnTo>
                    <a:lnTo>
                      <a:pt x="4" y="149"/>
                    </a:lnTo>
                    <a:lnTo>
                      <a:pt x="1" y="168"/>
                    </a:lnTo>
                    <a:lnTo>
                      <a:pt x="0" y="187"/>
                    </a:lnTo>
                    <a:lnTo>
                      <a:pt x="0" y="760"/>
                    </a:lnTo>
                    <a:lnTo>
                      <a:pt x="1" y="779"/>
                    </a:lnTo>
                    <a:lnTo>
                      <a:pt x="4" y="797"/>
                    </a:lnTo>
                    <a:lnTo>
                      <a:pt x="8" y="815"/>
                    </a:lnTo>
                    <a:lnTo>
                      <a:pt x="14" y="832"/>
                    </a:lnTo>
                    <a:lnTo>
                      <a:pt x="22" y="848"/>
                    </a:lnTo>
                    <a:lnTo>
                      <a:pt x="31" y="864"/>
                    </a:lnTo>
                    <a:lnTo>
                      <a:pt x="42" y="878"/>
                    </a:lnTo>
                    <a:lnTo>
                      <a:pt x="54" y="892"/>
                    </a:lnTo>
                    <a:lnTo>
                      <a:pt x="68" y="904"/>
                    </a:lnTo>
                    <a:lnTo>
                      <a:pt x="82" y="914"/>
                    </a:lnTo>
                    <a:lnTo>
                      <a:pt x="98" y="924"/>
                    </a:lnTo>
                    <a:lnTo>
                      <a:pt x="114" y="931"/>
                    </a:lnTo>
                    <a:lnTo>
                      <a:pt x="130" y="937"/>
                    </a:lnTo>
                    <a:lnTo>
                      <a:pt x="149" y="942"/>
                    </a:lnTo>
                    <a:lnTo>
                      <a:pt x="168" y="946"/>
                    </a:lnTo>
                    <a:lnTo>
                      <a:pt x="186" y="94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669900"/>
                  </a:gs>
                  <a:gs pos="100000">
                    <a:srgbClr val="CCFF33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17" name="Text Box 10"/>
              <p:cNvSpPr txBox="1">
                <a:spLocks noChangeArrowheads="1"/>
              </p:cNvSpPr>
              <p:nvPr/>
            </p:nvSpPr>
            <p:spPr bwMode="auto">
              <a:xfrm>
                <a:off x="2124075" y="1266825"/>
                <a:ext cx="184731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endParaRPr lang="en-US" altLang="zh-CN" sz="4800" i="1">
                  <a:solidFill>
                    <a:srgbClr val="333333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6118" name="Freeform 11"/>
              <p:cNvSpPr>
                <a:spLocks/>
              </p:cNvSpPr>
              <p:nvPr/>
            </p:nvSpPr>
            <p:spPr bwMode="auto">
              <a:xfrm rot="10800000">
                <a:off x="736600" y="2262188"/>
                <a:ext cx="1309688" cy="890587"/>
              </a:xfrm>
              <a:custGeom>
                <a:avLst/>
                <a:gdLst>
                  <a:gd name="T0" fmla="*/ 2147483646 w 946"/>
                  <a:gd name="T1" fmla="*/ 2147483646 h 946"/>
                  <a:gd name="T2" fmla="*/ 2147483646 w 946"/>
                  <a:gd name="T3" fmla="*/ 2147483646 h 946"/>
                  <a:gd name="T4" fmla="*/ 2147483646 w 946"/>
                  <a:gd name="T5" fmla="*/ 2147483646 h 946"/>
                  <a:gd name="T6" fmla="*/ 2147483646 w 946"/>
                  <a:gd name="T7" fmla="*/ 2147483646 h 946"/>
                  <a:gd name="T8" fmla="*/ 2147483646 w 946"/>
                  <a:gd name="T9" fmla="*/ 2147483646 h 946"/>
                  <a:gd name="T10" fmla="*/ 2147483646 w 946"/>
                  <a:gd name="T11" fmla="*/ 2147483646 h 946"/>
                  <a:gd name="T12" fmla="*/ 2147483646 w 946"/>
                  <a:gd name="T13" fmla="*/ 2147483646 h 946"/>
                  <a:gd name="T14" fmla="*/ 2147483646 w 946"/>
                  <a:gd name="T15" fmla="*/ 2147483646 h 946"/>
                  <a:gd name="T16" fmla="*/ 2147483646 w 946"/>
                  <a:gd name="T17" fmla="*/ 2147483646 h 946"/>
                  <a:gd name="T18" fmla="*/ 2147483646 w 946"/>
                  <a:gd name="T19" fmla="*/ 2147483646 h 946"/>
                  <a:gd name="T20" fmla="*/ 2147483646 w 946"/>
                  <a:gd name="T21" fmla="*/ 2147483646 h 946"/>
                  <a:gd name="T22" fmla="*/ 2147483646 w 946"/>
                  <a:gd name="T23" fmla="*/ 2147483646 h 946"/>
                  <a:gd name="T24" fmla="*/ 2147483646 w 946"/>
                  <a:gd name="T25" fmla="*/ 2147483646 h 946"/>
                  <a:gd name="T26" fmla="*/ 2147483646 w 946"/>
                  <a:gd name="T27" fmla="*/ 2147483646 h 946"/>
                  <a:gd name="T28" fmla="*/ 2147483646 w 946"/>
                  <a:gd name="T29" fmla="*/ 2147483646 h 946"/>
                  <a:gd name="T30" fmla="*/ 2147483646 w 946"/>
                  <a:gd name="T31" fmla="*/ 2147483646 h 946"/>
                  <a:gd name="T32" fmla="*/ 2147483646 w 946"/>
                  <a:gd name="T33" fmla="*/ 2147483646 h 946"/>
                  <a:gd name="T34" fmla="*/ 2147483646 w 946"/>
                  <a:gd name="T35" fmla="*/ 2147483646 h 946"/>
                  <a:gd name="T36" fmla="*/ 2147483646 w 946"/>
                  <a:gd name="T37" fmla="*/ 2147483646 h 946"/>
                  <a:gd name="T38" fmla="*/ 2147483646 w 946"/>
                  <a:gd name="T39" fmla="*/ 2147483646 h 946"/>
                  <a:gd name="T40" fmla="*/ 2147483646 w 946"/>
                  <a:gd name="T41" fmla="*/ 2147483646 h 946"/>
                  <a:gd name="T42" fmla="*/ 2147483646 w 946"/>
                  <a:gd name="T43" fmla="*/ 2147483646 h 946"/>
                  <a:gd name="T44" fmla="*/ 2147483646 w 946"/>
                  <a:gd name="T45" fmla="*/ 2147483646 h 946"/>
                  <a:gd name="T46" fmla="*/ 2147483646 w 946"/>
                  <a:gd name="T47" fmla="*/ 2147483646 h 946"/>
                  <a:gd name="T48" fmla="*/ 2147483646 w 946"/>
                  <a:gd name="T49" fmla="*/ 2147483646 h 946"/>
                  <a:gd name="T50" fmla="*/ 2147483646 w 946"/>
                  <a:gd name="T51" fmla="*/ 2147483646 h 946"/>
                  <a:gd name="T52" fmla="*/ 2147483646 w 946"/>
                  <a:gd name="T53" fmla="*/ 0 h 946"/>
                  <a:gd name="T54" fmla="*/ 2147483646 w 946"/>
                  <a:gd name="T55" fmla="*/ 2147483646 h 946"/>
                  <a:gd name="T56" fmla="*/ 2147483646 w 946"/>
                  <a:gd name="T57" fmla="*/ 2147483646 h 946"/>
                  <a:gd name="T58" fmla="*/ 2147483646 w 946"/>
                  <a:gd name="T59" fmla="*/ 2147483646 h 946"/>
                  <a:gd name="T60" fmla="*/ 2147483646 w 946"/>
                  <a:gd name="T61" fmla="*/ 2147483646 h 946"/>
                  <a:gd name="T62" fmla="*/ 2147483646 w 946"/>
                  <a:gd name="T63" fmla="*/ 2147483646 h 946"/>
                  <a:gd name="T64" fmla="*/ 2147483646 w 946"/>
                  <a:gd name="T65" fmla="*/ 2147483646 h 946"/>
                  <a:gd name="T66" fmla="*/ 2147483646 w 946"/>
                  <a:gd name="T67" fmla="*/ 2147483646 h 946"/>
                  <a:gd name="T68" fmla="*/ 2147483646 w 946"/>
                  <a:gd name="T69" fmla="*/ 2147483646 h 946"/>
                  <a:gd name="T70" fmla="*/ 0 w 946"/>
                  <a:gd name="T71" fmla="*/ 2147483646 h 946"/>
                  <a:gd name="T72" fmla="*/ 2147483646 w 946"/>
                  <a:gd name="T73" fmla="*/ 2147483646 h 946"/>
                  <a:gd name="T74" fmla="*/ 2147483646 w 946"/>
                  <a:gd name="T75" fmla="*/ 2147483646 h 946"/>
                  <a:gd name="T76" fmla="*/ 2147483646 w 946"/>
                  <a:gd name="T77" fmla="*/ 2147483646 h 946"/>
                  <a:gd name="T78" fmla="*/ 2147483646 w 946"/>
                  <a:gd name="T79" fmla="*/ 2147483646 h 946"/>
                  <a:gd name="T80" fmla="*/ 2147483646 w 946"/>
                  <a:gd name="T81" fmla="*/ 2147483646 h 946"/>
                  <a:gd name="T82" fmla="*/ 2147483646 w 946"/>
                  <a:gd name="T83" fmla="*/ 2147483646 h 946"/>
                  <a:gd name="T84" fmla="*/ 2147483646 w 946"/>
                  <a:gd name="T85" fmla="*/ 2147483646 h 946"/>
                  <a:gd name="T86" fmla="*/ 2147483646 w 946"/>
                  <a:gd name="T87" fmla="*/ 2147483646 h 946"/>
                  <a:gd name="T88" fmla="*/ 2147483646 w 946"/>
                  <a:gd name="T89" fmla="*/ 2147483646 h 9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946"/>
                  <a:gd name="T136" fmla="*/ 0 h 946"/>
                  <a:gd name="T137" fmla="*/ 946 w 946"/>
                  <a:gd name="T138" fmla="*/ 946 h 9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946" h="946">
                    <a:moveTo>
                      <a:pt x="186" y="946"/>
                    </a:moveTo>
                    <a:lnTo>
                      <a:pt x="498" y="946"/>
                    </a:lnTo>
                    <a:lnTo>
                      <a:pt x="500" y="924"/>
                    </a:lnTo>
                    <a:lnTo>
                      <a:pt x="504" y="904"/>
                    </a:lnTo>
                    <a:lnTo>
                      <a:pt x="509" y="882"/>
                    </a:lnTo>
                    <a:lnTo>
                      <a:pt x="515" y="861"/>
                    </a:lnTo>
                    <a:lnTo>
                      <a:pt x="521" y="841"/>
                    </a:lnTo>
                    <a:lnTo>
                      <a:pt x="528" y="820"/>
                    </a:lnTo>
                    <a:lnTo>
                      <a:pt x="535" y="801"/>
                    </a:lnTo>
                    <a:lnTo>
                      <a:pt x="545" y="782"/>
                    </a:lnTo>
                    <a:lnTo>
                      <a:pt x="555" y="762"/>
                    </a:lnTo>
                    <a:lnTo>
                      <a:pt x="564" y="744"/>
                    </a:lnTo>
                    <a:lnTo>
                      <a:pt x="576" y="727"/>
                    </a:lnTo>
                    <a:lnTo>
                      <a:pt x="587" y="709"/>
                    </a:lnTo>
                    <a:lnTo>
                      <a:pt x="600" y="692"/>
                    </a:lnTo>
                    <a:lnTo>
                      <a:pt x="614" y="676"/>
                    </a:lnTo>
                    <a:lnTo>
                      <a:pt x="627" y="661"/>
                    </a:lnTo>
                    <a:lnTo>
                      <a:pt x="643" y="646"/>
                    </a:lnTo>
                    <a:lnTo>
                      <a:pt x="657" y="632"/>
                    </a:lnTo>
                    <a:lnTo>
                      <a:pt x="673" y="618"/>
                    </a:lnTo>
                    <a:lnTo>
                      <a:pt x="690" y="605"/>
                    </a:lnTo>
                    <a:lnTo>
                      <a:pt x="707" y="593"/>
                    </a:lnTo>
                    <a:lnTo>
                      <a:pt x="724" y="581"/>
                    </a:lnTo>
                    <a:lnTo>
                      <a:pt x="742" y="570"/>
                    </a:lnTo>
                    <a:lnTo>
                      <a:pt x="761" y="560"/>
                    </a:lnTo>
                    <a:lnTo>
                      <a:pt x="779" y="551"/>
                    </a:lnTo>
                    <a:lnTo>
                      <a:pt x="799" y="542"/>
                    </a:lnTo>
                    <a:lnTo>
                      <a:pt x="819" y="535"/>
                    </a:lnTo>
                    <a:lnTo>
                      <a:pt x="840" y="528"/>
                    </a:lnTo>
                    <a:lnTo>
                      <a:pt x="860" y="523"/>
                    </a:lnTo>
                    <a:lnTo>
                      <a:pt x="881" y="517"/>
                    </a:lnTo>
                    <a:lnTo>
                      <a:pt x="903" y="513"/>
                    </a:lnTo>
                    <a:lnTo>
                      <a:pt x="924" y="510"/>
                    </a:lnTo>
                    <a:lnTo>
                      <a:pt x="946" y="508"/>
                    </a:lnTo>
                    <a:lnTo>
                      <a:pt x="946" y="187"/>
                    </a:lnTo>
                    <a:lnTo>
                      <a:pt x="945" y="168"/>
                    </a:lnTo>
                    <a:lnTo>
                      <a:pt x="942" y="149"/>
                    </a:lnTo>
                    <a:lnTo>
                      <a:pt x="938" y="131"/>
                    </a:lnTo>
                    <a:lnTo>
                      <a:pt x="932" y="114"/>
                    </a:lnTo>
                    <a:lnTo>
                      <a:pt x="923" y="97"/>
                    </a:lnTo>
                    <a:lnTo>
                      <a:pt x="915" y="82"/>
                    </a:lnTo>
                    <a:lnTo>
                      <a:pt x="904" y="68"/>
                    </a:lnTo>
                    <a:lnTo>
                      <a:pt x="892" y="55"/>
                    </a:lnTo>
                    <a:lnTo>
                      <a:pt x="878" y="43"/>
                    </a:lnTo>
                    <a:lnTo>
                      <a:pt x="864" y="32"/>
                    </a:lnTo>
                    <a:lnTo>
                      <a:pt x="848" y="23"/>
                    </a:lnTo>
                    <a:lnTo>
                      <a:pt x="831" y="14"/>
                    </a:lnTo>
                    <a:lnTo>
                      <a:pt x="814" y="8"/>
                    </a:lnTo>
                    <a:lnTo>
                      <a:pt x="796" y="3"/>
                    </a:lnTo>
                    <a:lnTo>
                      <a:pt x="778" y="1"/>
                    </a:lnTo>
                    <a:lnTo>
                      <a:pt x="759" y="0"/>
                    </a:lnTo>
                    <a:lnTo>
                      <a:pt x="186" y="0"/>
                    </a:lnTo>
                    <a:lnTo>
                      <a:pt x="168" y="1"/>
                    </a:lnTo>
                    <a:lnTo>
                      <a:pt x="149" y="3"/>
                    </a:lnTo>
                    <a:lnTo>
                      <a:pt x="130" y="8"/>
                    </a:lnTo>
                    <a:lnTo>
                      <a:pt x="114" y="14"/>
                    </a:lnTo>
                    <a:lnTo>
                      <a:pt x="98" y="23"/>
                    </a:lnTo>
                    <a:lnTo>
                      <a:pt x="82" y="32"/>
                    </a:lnTo>
                    <a:lnTo>
                      <a:pt x="68" y="43"/>
                    </a:lnTo>
                    <a:lnTo>
                      <a:pt x="54" y="55"/>
                    </a:lnTo>
                    <a:lnTo>
                      <a:pt x="42" y="68"/>
                    </a:lnTo>
                    <a:lnTo>
                      <a:pt x="31" y="82"/>
                    </a:lnTo>
                    <a:lnTo>
                      <a:pt x="22" y="97"/>
                    </a:lnTo>
                    <a:lnTo>
                      <a:pt x="14" y="114"/>
                    </a:lnTo>
                    <a:lnTo>
                      <a:pt x="8" y="131"/>
                    </a:lnTo>
                    <a:lnTo>
                      <a:pt x="4" y="149"/>
                    </a:lnTo>
                    <a:lnTo>
                      <a:pt x="1" y="168"/>
                    </a:lnTo>
                    <a:lnTo>
                      <a:pt x="0" y="187"/>
                    </a:lnTo>
                    <a:lnTo>
                      <a:pt x="0" y="760"/>
                    </a:lnTo>
                    <a:lnTo>
                      <a:pt x="1" y="779"/>
                    </a:lnTo>
                    <a:lnTo>
                      <a:pt x="4" y="797"/>
                    </a:lnTo>
                    <a:lnTo>
                      <a:pt x="8" y="815"/>
                    </a:lnTo>
                    <a:lnTo>
                      <a:pt x="14" y="832"/>
                    </a:lnTo>
                    <a:lnTo>
                      <a:pt x="22" y="848"/>
                    </a:lnTo>
                    <a:lnTo>
                      <a:pt x="31" y="864"/>
                    </a:lnTo>
                    <a:lnTo>
                      <a:pt x="42" y="878"/>
                    </a:lnTo>
                    <a:lnTo>
                      <a:pt x="54" y="892"/>
                    </a:lnTo>
                    <a:lnTo>
                      <a:pt x="68" y="904"/>
                    </a:lnTo>
                    <a:lnTo>
                      <a:pt x="82" y="914"/>
                    </a:lnTo>
                    <a:lnTo>
                      <a:pt x="98" y="924"/>
                    </a:lnTo>
                    <a:lnTo>
                      <a:pt x="114" y="931"/>
                    </a:lnTo>
                    <a:lnTo>
                      <a:pt x="130" y="937"/>
                    </a:lnTo>
                    <a:lnTo>
                      <a:pt x="149" y="942"/>
                    </a:lnTo>
                    <a:lnTo>
                      <a:pt x="168" y="946"/>
                    </a:lnTo>
                    <a:lnTo>
                      <a:pt x="186" y="94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9CCFF"/>
                  </a:gs>
                  <a:gs pos="100000">
                    <a:schemeClr val="folHlink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19" name="Text Box 12"/>
              <p:cNvSpPr txBox="1">
                <a:spLocks noChangeArrowheads="1"/>
              </p:cNvSpPr>
              <p:nvPr/>
            </p:nvSpPr>
            <p:spPr bwMode="auto">
              <a:xfrm>
                <a:off x="684213" y="2238375"/>
                <a:ext cx="184731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endParaRPr lang="en-US" altLang="zh-CN" sz="4800" i="1">
                  <a:solidFill>
                    <a:srgbClr val="333333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6120" name="Freeform 13"/>
              <p:cNvSpPr>
                <a:spLocks/>
              </p:cNvSpPr>
              <p:nvPr/>
            </p:nvSpPr>
            <p:spPr bwMode="auto">
              <a:xfrm rot="10800000">
                <a:off x="2151063" y="2262188"/>
                <a:ext cx="1308100" cy="890587"/>
              </a:xfrm>
              <a:custGeom>
                <a:avLst/>
                <a:gdLst>
                  <a:gd name="T0" fmla="*/ 2147483646 w 946"/>
                  <a:gd name="T1" fmla="*/ 2147483646 h 946"/>
                  <a:gd name="T2" fmla="*/ 2147483646 w 946"/>
                  <a:gd name="T3" fmla="*/ 2147483646 h 946"/>
                  <a:gd name="T4" fmla="*/ 2147483646 w 946"/>
                  <a:gd name="T5" fmla="*/ 2147483646 h 946"/>
                  <a:gd name="T6" fmla="*/ 2147483646 w 946"/>
                  <a:gd name="T7" fmla="*/ 2147483646 h 946"/>
                  <a:gd name="T8" fmla="*/ 2147483646 w 946"/>
                  <a:gd name="T9" fmla="*/ 2147483646 h 946"/>
                  <a:gd name="T10" fmla="*/ 2147483646 w 946"/>
                  <a:gd name="T11" fmla="*/ 2147483646 h 946"/>
                  <a:gd name="T12" fmla="*/ 2147483646 w 946"/>
                  <a:gd name="T13" fmla="*/ 2147483646 h 946"/>
                  <a:gd name="T14" fmla="*/ 2147483646 w 946"/>
                  <a:gd name="T15" fmla="*/ 2147483646 h 946"/>
                  <a:gd name="T16" fmla="*/ 2147483646 w 946"/>
                  <a:gd name="T17" fmla="*/ 2147483646 h 946"/>
                  <a:gd name="T18" fmla="*/ 2147483646 w 946"/>
                  <a:gd name="T19" fmla="*/ 2147483646 h 946"/>
                  <a:gd name="T20" fmla="*/ 2147483646 w 946"/>
                  <a:gd name="T21" fmla="*/ 2147483646 h 946"/>
                  <a:gd name="T22" fmla="*/ 2147483646 w 946"/>
                  <a:gd name="T23" fmla="*/ 2147483646 h 946"/>
                  <a:gd name="T24" fmla="*/ 2147483646 w 946"/>
                  <a:gd name="T25" fmla="*/ 2147483646 h 946"/>
                  <a:gd name="T26" fmla="*/ 2147483646 w 946"/>
                  <a:gd name="T27" fmla="*/ 2147483646 h 946"/>
                  <a:gd name="T28" fmla="*/ 2147483646 w 946"/>
                  <a:gd name="T29" fmla="*/ 2147483646 h 946"/>
                  <a:gd name="T30" fmla="*/ 2147483646 w 946"/>
                  <a:gd name="T31" fmla="*/ 2147483646 h 946"/>
                  <a:gd name="T32" fmla="*/ 2147483646 w 946"/>
                  <a:gd name="T33" fmla="*/ 2147483646 h 946"/>
                  <a:gd name="T34" fmla="*/ 2147483646 w 946"/>
                  <a:gd name="T35" fmla="*/ 2147483646 h 946"/>
                  <a:gd name="T36" fmla="*/ 2147483646 w 946"/>
                  <a:gd name="T37" fmla="*/ 2147483646 h 946"/>
                  <a:gd name="T38" fmla="*/ 2147483646 w 946"/>
                  <a:gd name="T39" fmla="*/ 2147483646 h 946"/>
                  <a:gd name="T40" fmla="*/ 2147483646 w 946"/>
                  <a:gd name="T41" fmla="*/ 2147483646 h 946"/>
                  <a:gd name="T42" fmla="*/ 2147483646 w 946"/>
                  <a:gd name="T43" fmla="*/ 2147483646 h 946"/>
                  <a:gd name="T44" fmla="*/ 2147483646 w 946"/>
                  <a:gd name="T45" fmla="*/ 2147483646 h 946"/>
                  <a:gd name="T46" fmla="*/ 2147483646 w 946"/>
                  <a:gd name="T47" fmla="*/ 2147483646 h 946"/>
                  <a:gd name="T48" fmla="*/ 2147483646 w 946"/>
                  <a:gd name="T49" fmla="*/ 2147483646 h 946"/>
                  <a:gd name="T50" fmla="*/ 2147483646 w 946"/>
                  <a:gd name="T51" fmla="*/ 2147483646 h 946"/>
                  <a:gd name="T52" fmla="*/ 2147483646 w 946"/>
                  <a:gd name="T53" fmla="*/ 0 h 946"/>
                  <a:gd name="T54" fmla="*/ 2147483646 w 946"/>
                  <a:gd name="T55" fmla="*/ 2147483646 h 946"/>
                  <a:gd name="T56" fmla="*/ 2147483646 w 946"/>
                  <a:gd name="T57" fmla="*/ 2147483646 h 946"/>
                  <a:gd name="T58" fmla="*/ 2147483646 w 946"/>
                  <a:gd name="T59" fmla="*/ 2147483646 h 946"/>
                  <a:gd name="T60" fmla="*/ 2147483646 w 946"/>
                  <a:gd name="T61" fmla="*/ 2147483646 h 946"/>
                  <a:gd name="T62" fmla="*/ 2147483646 w 946"/>
                  <a:gd name="T63" fmla="*/ 2147483646 h 946"/>
                  <a:gd name="T64" fmla="*/ 2147483646 w 946"/>
                  <a:gd name="T65" fmla="*/ 2147483646 h 946"/>
                  <a:gd name="T66" fmla="*/ 2147483646 w 946"/>
                  <a:gd name="T67" fmla="*/ 2147483646 h 946"/>
                  <a:gd name="T68" fmla="*/ 2147483646 w 946"/>
                  <a:gd name="T69" fmla="*/ 2147483646 h 946"/>
                  <a:gd name="T70" fmla="*/ 0 w 946"/>
                  <a:gd name="T71" fmla="*/ 2147483646 h 946"/>
                  <a:gd name="T72" fmla="*/ 2147483646 w 946"/>
                  <a:gd name="T73" fmla="*/ 2147483646 h 946"/>
                  <a:gd name="T74" fmla="*/ 2147483646 w 946"/>
                  <a:gd name="T75" fmla="*/ 2147483646 h 946"/>
                  <a:gd name="T76" fmla="*/ 2147483646 w 946"/>
                  <a:gd name="T77" fmla="*/ 2147483646 h 946"/>
                  <a:gd name="T78" fmla="*/ 2147483646 w 946"/>
                  <a:gd name="T79" fmla="*/ 2147483646 h 946"/>
                  <a:gd name="T80" fmla="*/ 2147483646 w 946"/>
                  <a:gd name="T81" fmla="*/ 2147483646 h 946"/>
                  <a:gd name="T82" fmla="*/ 2147483646 w 946"/>
                  <a:gd name="T83" fmla="*/ 2147483646 h 946"/>
                  <a:gd name="T84" fmla="*/ 2147483646 w 946"/>
                  <a:gd name="T85" fmla="*/ 2147483646 h 946"/>
                  <a:gd name="T86" fmla="*/ 2147483646 w 946"/>
                  <a:gd name="T87" fmla="*/ 2147483646 h 946"/>
                  <a:gd name="T88" fmla="*/ 2147483646 w 946"/>
                  <a:gd name="T89" fmla="*/ 2147483646 h 9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946"/>
                  <a:gd name="T136" fmla="*/ 0 h 946"/>
                  <a:gd name="T137" fmla="*/ 946 w 946"/>
                  <a:gd name="T138" fmla="*/ 946 h 9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946" h="946">
                    <a:moveTo>
                      <a:pt x="186" y="946"/>
                    </a:moveTo>
                    <a:lnTo>
                      <a:pt x="498" y="946"/>
                    </a:lnTo>
                    <a:lnTo>
                      <a:pt x="500" y="924"/>
                    </a:lnTo>
                    <a:lnTo>
                      <a:pt x="504" y="904"/>
                    </a:lnTo>
                    <a:lnTo>
                      <a:pt x="509" y="882"/>
                    </a:lnTo>
                    <a:lnTo>
                      <a:pt x="515" y="861"/>
                    </a:lnTo>
                    <a:lnTo>
                      <a:pt x="521" y="841"/>
                    </a:lnTo>
                    <a:lnTo>
                      <a:pt x="528" y="820"/>
                    </a:lnTo>
                    <a:lnTo>
                      <a:pt x="535" y="801"/>
                    </a:lnTo>
                    <a:lnTo>
                      <a:pt x="545" y="782"/>
                    </a:lnTo>
                    <a:lnTo>
                      <a:pt x="555" y="762"/>
                    </a:lnTo>
                    <a:lnTo>
                      <a:pt x="564" y="744"/>
                    </a:lnTo>
                    <a:lnTo>
                      <a:pt x="576" y="727"/>
                    </a:lnTo>
                    <a:lnTo>
                      <a:pt x="587" y="709"/>
                    </a:lnTo>
                    <a:lnTo>
                      <a:pt x="600" y="692"/>
                    </a:lnTo>
                    <a:lnTo>
                      <a:pt x="614" y="676"/>
                    </a:lnTo>
                    <a:lnTo>
                      <a:pt x="627" y="661"/>
                    </a:lnTo>
                    <a:lnTo>
                      <a:pt x="643" y="646"/>
                    </a:lnTo>
                    <a:lnTo>
                      <a:pt x="657" y="632"/>
                    </a:lnTo>
                    <a:lnTo>
                      <a:pt x="673" y="618"/>
                    </a:lnTo>
                    <a:lnTo>
                      <a:pt x="690" y="605"/>
                    </a:lnTo>
                    <a:lnTo>
                      <a:pt x="707" y="593"/>
                    </a:lnTo>
                    <a:lnTo>
                      <a:pt x="724" y="581"/>
                    </a:lnTo>
                    <a:lnTo>
                      <a:pt x="742" y="570"/>
                    </a:lnTo>
                    <a:lnTo>
                      <a:pt x="761" y="560"/>
                    </a:lnTo>
                    <a:lnTo>
                      <a:pt x="779" y="551"/>
                    </a:lnTo>
                    <a:lnTo>
                      <a:pt x="799" y="542"/>
                    </a:lnTo>
                    <a:lnTo>
                      <a:pt x="819" y="535"/>
                    </a:lnTo>
                    <a:lnTo>
                      <a:pt x="840" y="528"/>
                    </a:lnTo>
                    <a:lnTo>
                      <a:pt x="860" y="523"/>
                    </a:lnTo>
                    <a:lnTo>
                      <a:pt x="881" y="517"/>
                    </a:lnTo>
                    <a:lnTo>
                      <a:pt x="903" y="513"/>
                    </a:lnTo>
                    <a:lnTo>
                      <a:pt x="924" y="510"/>
                    </a:lnTo>
                    <a:lnTo>
                      <a:pt x="946" y="508"/>
                    </a:lnTo>
                    <a:lnTo>
                      <a:pt x="946" y="187"/>
                    </a:lnTo>
                    <a:lnTo>
                      <a:pt x="945" y="168"/>
                    </a:lnTo>
                    <a:lnTo>
                      <a:pt x="942" y="149"/>
                    </a:lnTo>
                    <a:lnTo>
                      <a:pt x="938" y="131"/>
                    </a:lnTo>
                    <a:lnTo>
                      <a:pt x="932" y="114"/>
                    </a:lnTo>
                    <a:lnTo>
                      <a:pt x="923" y="97"/>
                    </a:lnTo>
                    <a:lnTo>
                      <a:pt x="915" y="82"/>
                    </a:lnTo>
                    <a:lnTo>
                      <a:pt x="904" y="68"/>
                    </a:lnTo>
                    <a:lnTo>
                      <a:pt x="892" y="55"/>
                    </a:lnTo>
                    <a:lnTo>
                      <a:pt x="878" y="43"/>
                    </a:lnTo>
                    <a:lnTo>
                      <a:pt x="864" y="32"/>
                    </a:lnTo>
                    <a:lnTo>
                      <a:pt x="848" y="23"/>
                    </a:lnTo>
                    <a:lnTo>
                      <a:pt x="831" y="14"/>
                    </a:lnTo>
                    <a:lnTo>
                      <a:pt x="814" y="8"/>
                    </a:lnTo>
                    <a:lnTo>
                      <a:pt x="796" y="3"/>
                    </a:lnTo>
                    <a:lnTo>
                      <a:pt x="778" y="1"/>
                    </a:lnTo>
                    <a:lnTo>
                      <a:pt x="759" y="0"/>
                    </a:lnTo>
                    <a:lnTo>
                      <a:pt x="186" y="0"/>
                    </a:lnTo>
                    <a:lnTo>
                      <a:pt x="168" y="1"/>
                    </a:lnTo>
                    <a:lnTo>
                      <a:pt x="149" y="3"/>
                    </a:lnTo>
                    <a:lnTo>
                      <a:pt x="130" y="8"/>
                    </a:lnTo>
                    <a:lnTo>
                      <a:pt x="114" y="14"/>
                    </a:lnTo>
                    <a:lnTo>
                      <a:pt x="98" y="23"/>
                    </a:lnTo>
                    <a:lnTo>
                      <a:pt x="82" y="32"/>
                    </a:lnTo>
                    <a:lnTo>
                      <a:pt x="68" y="43"/>
                    </a:lnTo>
                    <a:lnTo>
                      <a:pt x="54" y="55"/>
                    </a:lnTo>
                    <a:lnTo>
                      <a:pt x="42" y="68"/>
                    </a:lnTo>
                    <a:lnTo>
                      <a:pt x="31" y="82"/>
                    </a:lnTo>
                    <a:lnTo>
                      <a:pt x="22" y="97"/>
                    </a:lnTo>
                    <a:lnTo>
                      <a:pt x="14" y="114"/>
                    </a:lnTo>
                    <a:lnTo>
                      <a:pt x="8" y="131"/>
                    </a:lnTo>
                    <a:lnTo>
                      <a:pt x="4" y="149"/>
                    </a:lnTo>
                    <a:lnTo>
                      <a:pt x="1" y="168"/>
                    </a:lnTo>
                    <a:lnTo>
                      <a:pt x="0" y="187"/>
                    </a:lnTo>
                    <a:lnTo>
                      <a:pt x="0" y="760"/>
                    </a:lnTo>
                    <a:lnTo>
                      <a:pt x="1" y="779"/>
                    </a:lnTo>
                    <a:lnTo>
                      <a:pt x="4" y="797"/>
                    </a:lnTo>
                    <a:lnTo>
                      <a:pt x="8" y="815"/>
                    </a:lnTo>
                    <a:lnTo>
                      <a:pt x="14" y="832"/>
                    </a:lnTo>
                    <a:lnTo>
                      <a:pt x="22" y="848"/>
                    </a:lnTo>
                    <a:lnTo>
                      <a:pt x="31" y="864"/>
                    </a:lnTo>
                    <a:lnTo>
                      <a:pt x="42" y="878"/>
                    </a:lnTo>
                    <a:lnTo>
                      <a:pt x="54" y="892"/>
                    </a:lnTo>
                    <a:lnTo>
                      <a:pt x="68" y="904"/>
                    </a:lnTo>
                    <a:lnTo>
                      <a:pt x="82" y="914"/>
                    </a:lnTo>
                    <a:lnTo>
                      <a:pt x="98" y="924"/>
                    </a:lnTo>
                    <a:lnTo>
                      <a:pt x="114" y="931"/>
                    </a:lnTo>
                    <a:lnTo>
                      <a:pt x="130" y="937"/>
                    </a:lnTo>
                    <a:lnTo>
                      <a:pt x="149" y="942"/>
                    </a:lnTo>
                    <a:lnTo>
                      <a:pt x="168" y="946"/>
                    </a:lnTo>
                    <a:lnTo>
                      <a:pt x="186" y="94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90000"/>
                  </a:gs>
                  <a:gs pos="100000">
                    <a:srgbClr val="FF00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21" name="Text Box 14"/>
              <p:cNvSpPr txBox="1">
                <a:spLocks noChangeArrowheads="1"/>
              </p:cNvSpPr>
              <p:nvPr/>
            </p:nvSpPr>
            <p:spPr bwMode="auto">
              <a:xfrm>
                <a:off x="2108200" y="2238375"/>
                <a:ext cx="184731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endParaRPr lang="en-US" altLang="zh-CN" sz="4800" i="1">
                  <a:solidFill>
                    <a:srgbClr val="333333"/>
                  </a:solidFill>
                  <a:latin typeface="Arial Black" pitchFamily="34" charset="0"/>
                </a:endParaRPr>
              </a:p>
            </p:txBody>
          </p:sp>
        </p:grpSp>
        <p:sp>
          <p:nvSpPr>
            <p:cNvPr id="50" name="Text Box 10"/>
            <p:cNvSpPr txBox="1">
              <a:spLocks noChangeArrowheads="1"/>
            </p:cNvSpPr>
            <p:nvPr/>
          </p:nvSpPr>
          <p:spPr bwMode="auto">
            <a:xfrm>
              <a:off x="1142977" y="2000240"/>
              <a:ext cx="800106" cy="830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4800" b="1" i="1" dirty="0">
                  <a:solidFill>
                    <a:srgbClr val="3333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定</a:t>
              </a:r>
              <a:endParaRPr lang="en-US" altLang="zh-CN" sz="48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1" name="Text Box 10"/>
            <p:cNvSpPr txBox="1">
              <a:spLocks noChangeArrowheads="1"/>
            </p:cNvSpPr>
            <p:nvPr/>
          </p:nvSpPr>
          <p:spPr bwMode="auto">
            <a:xfrm>
              <a:off x="2143109" y="2429116"/>
              <a:ext cx="800106" cy="830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48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义</a:t>
              </a:r>
              <a:endParaRPr lang="en-US" altLang="zh-CN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4" name="组合 43"/>
          <p:cNvGrpSpPr>
            <a:grpSpLocks/>
          </p:cNvGrpSpPr>
          <p:nvPr/>
        </p:nvGrpSpPr>
        <p:grpSpPr bwMode="auto">
          <a:xfrm>
            <a:off x="2928938" y="3429000"/>
            <a:ext cx="3643312" cy="1433513"/>
            <a:chOff x="1214414" y="5072063"/>
            <a:chExt cx="6929486" cy="1433512"/>
          </a:xfrm>
        </p:grpSpPr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1214414" y="5214938"/>
              <a:ext cx="6929486" cy="714375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tint val="9020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 cmpd="sng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sz="1400" i="1" dirty="0">
                <a:ea typeface="宋体" pitchFamily="2" charset="-122"/>
              </a:endParaRPr>
            </a:p>
          </p:txBody>
        </p:sp>
        <p:sp>
          <p:nvSpPr>
            <p:cNvPr id="46107" name="Text Box 8"/>
            <p:cNvSpPr txBox="1">
              <a:spLocks noChangeArrowheads="1"/>
            </p:cNvSpPr>
            <p:nvPr/>
          </p:nvSpPr>
          <p:spPr bwMode="auto">
            <a:xfrm>
              <a:off x="6445250" y="5072063"/>
              <a:ext cx="142875" cy="66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US" altLang="zh-CN" sz="4800" i="1">
                <a:solidFill>
                  <a:srgbClr val="333333"/>
                </a:solidFill>
                <a:latin typeface="Arial Black" pitchFamily="34" charset="0"/>
              </a:endParaRPr>
            </a:p>
          </p:txBody>
        </p:sp>
        <p:sp>
          <p:nvSpPr>
            <p:cNvPr id="46108" name="Text Box 10"/>
            <p:cNvSpPr txBox="1">
              <a:spLocks noChangeArrowheads="1"/>
            </p:cNvSpPr>
            <p:nvPr/>
          </p:nvSpPr>
          <p:spPr bwMode="auto">
            <a:xfrm>
              <a:off x="7540625" y="5072063"/>
              <a:ext cx="142875" cy="66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US" altLang="zh-CN" sz="4800" i="1">
                <a:solidFill>
                  <a:srgbClr val="333333"/>
                </a:solidFill>
                <a:latin typeface="Arial Black" pitchFamily="34" charset="0"/>
              </a:endParaRPr>
            </a:p>
          </p:txBody>
        </p:sp>
        <p:sp>
          <p:nvSpPr>
            <p:cNvPr id="46109" name="Text Box 12"/>
            <p:cNvSpPr txBox="1">
              <a:spLocks noChangeArrowheads="1"/>
            </p:cNvSpPr>
            <p:nvPr/>
          </p:nvSpPr>
          <p:spPr bwMode="auto">
            <a:xfrm>
              <a:off x="6429375" y="5845175"/>
              <a:ext cx="142875" cy="66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US" altLang="zh-CN" sz="4800" i="1">
                <a:solidFill>
                  <a:srgbClr val="333333"/>
                </a:solidFill>
                <a:latin typeface="Arial Black" pitchFamily="34" charset="0"/>
              </a:endParaRPr>
            </a:p>
          </p:txBody>
        </p:sp>
        <p:sp>
          <p:nvSpPr>
            <p:cNvPr id="46110" name="Text Box 14"/>
            <p:cNvSpPr txBox="1">
              <a:spLocks noChangeArrowheads="1"/>
            </p:cNvSpPr>
            <p:nvPr/>
          </p:nvSpPr>
          <p:spPr bwMode="auto">
            <a:xfrm>
              <a:off x="7529513" y="5845175"/>
              <a:ext cx="142875" cy="66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US" altLang="zh-CN" sz="4800" i="1">
                <a:solidFill>
                  <a:srgbClr val="333333"/>
                </a:solidFill>
                <a:latin typeface="Arial Black" pitchFamily="34" charset="0"/>
              </a:endParaRPr>
            </a:p>
          </p:txBody>
        </p:sp>
      </p:grpSp>
      <p:grpSp>
        <p:nvGrpSpPr>
          <p:cNvPr id="5" name="组合 14"/>
          <p:cNvGrpSpPr>
            <a:grpSpLocks/>
          </p:cNvGrpSpPr>
          <p:nvPr/>
        </p:nvGrpSpPr>
        <p:grpSpPr bwMode="auto">
          <a:xfrm>
            <a:off x="7143750" y="285750"/>
            <a:ext cx="1544638" cy="500063"/>
            <a:chOff x="428596" y="285728"/>
            <a:chExt cx="1544628" cy="369888"/>
          </a:xfrm>
        </p:grpSpPr>
        <p:sp>
          <p:nvSpPr>
            <p:cNvPr id="46104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sz="1800" i="1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0034" y="285728"/>
              <a:ext cx="1428741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18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信息论基础</a:t>
              </a:r>
            </a:p>
          </p:txBody>
        </p:sp>
      </p:grpSp>
      <p:sp>
        <p:nvSpPr>
          <p:cNvPr id="34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600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i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200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i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pSp>
        <p:nvGrpSpPr>
          <p:cNvPr id="6" name="组合 25"/>
          <p:cNvGrpSpPr>
            <a:grpSpLocks/>
          </p:cNvGrpSpPr>
          <p:nvPr/>
        </p:nvGrpSpPr>
        <p:grpSpPr bwMode="auto">
          <a:xfrm>
            <a:off x="7143750" y="285750"/>
            <a:ext cx="1544638" cy="482600"/>
            <a:chOff x="428596" y="285728"/>
            <a:chExt cx="1544628" cy="357190"/>
          </a:xfrm>
        </p:grpSpPr>
        <p:sp>
          <p:nvSpPr>
            <p:cNvPr id="46102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sz="1800" i="1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0034" y="285728"/>
              <a:ext cx="1428741" cy="2714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1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itchFamily="2" charset="-122"/>
                </a:rPr>
                <a:t>信息论</a:t>
              </a:r>
            </a:p>
          </p:txBody>
        </p:sp>
      </p:grpSp>
      <p:sp>
        <p:nvSpPr>
          <p:cNvPr id="46091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1800" i="1"/>
          </a:p>
        </p:txBody>
      </p:sp>
      <p:sp>
        <p:nvSpPr>
          <p:cNvPr id="46092" name="Rectangle 17"/>
          <p:cNvSpPr>
            <a:spLocks noChangeArrowheads="1"/>
          </p:cNvSpPr>
          <p:nvPr/>
        </p:nvSpPr>
        <p:spPr bwMode="auto">
          <a:xfrm>
            <a:off x="214313" y="214313"/>
            <a:ext cx="8001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lnSpc>
                <a:spcPct val="90000"/>
              </a:lnSpc>
            </a:pPr>
            <a:r>
              <a:rPr lang="zh-CN" altLang="en-US" sz="3600" b="1">
                <a:solidFill>
                  <a:schemeClr val="bg1"/>
                </a:solidFill>
                <a:ea typeface="黑体" pitchFamily="49" charset="-122"/>
              </a:rPr>
              <a:t>码的最小距离</a:t>
            </a:r>
          </a:p>
        </p:txBody>
      </p:sp>
      <p:sp>
        <p:nvSpPr>
          <p:cNvPr id="6161" name="矩形 38"/>
          <p:cNvSpPr>
            <a:spLocks noChangeArrowheads="1"/>
          </p:cNvSpPr>
          <p:nvPr/>
        </p:nvSpPr>
        <p:spPr bwMode="auto">
          <a:xfrm>
            <a:off x="3786188" y="1854200"/>
            <a:ext cx="4572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/>
              <a:t> 一个码字集合中任意两码字的汉明距离最小值。用          来表示。</a:t>
            </a:r>
          </a:p>
        </p:txBody>
      </p:sp>
      <p:graphicFrame>
        <p:nvGraphicFramePr>
          <p:cNvPr id="60417" name="Object 1"/>
          <p:cNvGraphicFramePr>
            <a:graphicFrameLocks noChangeAspect="1"/>
          </p:cNvGraphicFramePr>
          <p:nvPr/>
        </p:nvGraphicFramePr>
        <p:xfrm>
          <a:off x="5143500" y="2139950"/>
          <a:ext cx="720725" cy="503238"/>
        </p:xfrm>
        <a:graphic>
          <a:graphicData uri="http://schemas.openxmlformats.org/presentationml/2006/ole">
            <p:oleObj spid="_x0000_s124930" name="Equation" r:id="rId4" imgW="279400" imgH="228600" progId="">
              <p:embed/>
            </p:oleObj>
          </a:graphicData>
        </a:graphic>
      </p:graphicFrame>
      <p:sp>
        <p:nvSpPr>
          <p:cNvPr id="6162" name="矩形 39"/>
          <p:cNvSpPr>
            <a:spLocks noChangeArrowheads="1"/>
          </p:cNvSpPr>
          <p:nvPr/>
        </p:nvSpPr>
        <p:spPr bwMode="auto">
          <a:xfrm>
            <a:off x="1500188" y="3105150"/>
            <a:ext cx="65008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/>
              <a:t> 一个（</a:t>
            </a:r>
            <a:r>
              <a:rPr lang="en-US" altLang="zh-CN" b="1"/>
              <a:t>n</a:t>
            </a:r>
            <a:r>
              <a:rPr lang="zh-CN" altLang="en-US" b="1"/>
              <a:t>，</a:t>
            </a:r>
            <a:r>
              <a:rPr lang="en-US" altLang="zh-CN" b="1"/>
              <a:t>k</a:t>
            </a:r>
            <a:r>
              <a:rPr lang="zh-CN" altLang="en-US" b="1"/>
              <a:t>）线性分组码的最小         距离定义为</a:t>
            </a: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5281613" y="3071813"/>
          <a:ext cx="576262" cy="476250"/>
        </p:xfrm>
        <a:graphic>
          <a:graphicData uri="http://schemas.openxmlformats.org/presentationml/2006/ole">
            <p:oleObj spid="_x0000_s124931" name="Equation" r:id="rId5" imgW="279400" imgH="228600" progId="">
              <p:embed/>
            </p:oleObj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3048000" y="3686175"/>
          <a:ext cx="3024188" cy="742950"/>
        </p:xfrm>
        <a:graphic>
          <a:graphicData uri="http://schemas.openxmlformats.org/presentationml/2006/ole">
            <p:oleObj spid="_x0000_s124932" name="Equation" r:id="rId6" imgW="1231366" imgH="291973" progId="">
              <p:embed/>
            </p:oleObj>
          </a:graphicData>
        </a:graphic>
      </p:graphicFrame>
      <p:sp>
        <p:nvSpPr>
          <p:cNvPr id="6163" name="矩形 40"/>
          <p:cNvSpPr>
            <a:spLocks noChangeArrowheads="1"/>
          </p:cNvSpPr>
          <p:nvPr/>
        </p:nvSpPr>
        <p:spPr bwMode="auto">
          <a:xfrm>
            <a:off x="1714500" y="4845050"/>
            <a:ext cx="5680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/>
              <a:t>其中，               表示码字            间的汉明距离。</a:t>
            </a:r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2500313" y="4816475"/>
          <a:ext cx="1081087" cy="541338"/>
        </p:xfrm>
        <a:graphic>
          <a:graphicData uri="http://schemas.openxmlformats.org/presentationml/2006/ole">
            <p:oleObj spid="_x0000_s124933" name="Equation" r:id="rId7" imgW="533169" imgH="241195" progId="">
              <p:embed/>
            </p:oleObj>
          </a:graphicData>
        </a:graphic>
      </p:graphicFrame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4643438" y="4714875"/>
          <a:ext cx="792162" cy="596900"/>
        </p:xfrm>
        <a:graphic>
          <a:graphicData uri="http://schemas.openxmlformats.org/presentationml/2006/ole">
            <p:oleObj spid="_x0000_s124934" name="Equation" r:id="rId8" imgW="317225" imgH="241091" progId="">
              <p:embed/>
            </p:oleObj>
          </a:graphicData>
        </a:graphic>
      </p:graphicFrame>
      <p:sp>
        <p:nvSpPr>
          <p:cNvPr id="6164" name="矩形 42"/>
          <p:cNvSpPr>
            <a:spLocks noChangeArrowheads="1"/>
          </p:cNvSpPr>
          <p:nvPr/>
        </p:nvSpPr>
        <p:spPr bwMode="auto">
          <a:xfrm>
            <a:off x="6715125" y="3857625"/>
            <a:ext cx="1104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800" b="1">
                <a:latin typeface="宋体" pitchFamily="2" charset="-122"/>
              </a:rPr>
              <a:t>（</a:t>
            </a:r>
            <a:r>
              <a:rPr lang="en-US" altLang="zh-CN" sz="1800" b="1">
                <a:latin typeface="宋体" pitchFamily="2" charset="-122"/>
              </a:rPr>
              <a:t>7.17</a:t>
            </a:r>
            <a:r>
              <a:rPr lang="zh-CN" altLang="en-US" sz="1800" b="1">
                <a:latin typeface="宋体" pitchFamily="2" charset="-122"/>
              </a:rPr>
              <a:t>）</a:t>
            </a:r>
            <a:endParaRPr lang="zh-CN" altLang="en-US" sz="1800" b="1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0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1" grpId="0"/>
      <p:bldP spid="6162" grpId="0"/>
      <p:bldP spid="6163" grpId="0"/>
      <p:bldP spid="616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 rot="5400000">
            <a:off x="3836202" y="-1450202"/>
            <a:ext cx="1643075" cy="7258072"/>
          </a:xfrm>
          <a:prstGeom prst="homePlate">
            <a:avLst>
              <a:gd name="adj" fmla="val 30956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136525" algn="l"/>
              </a:tabLst>
              <a:defRPr/>
            </a:pPr>
            <a:endParaRPr lang="zh-CN" altLang="en-US" sz="140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凸函数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785786" y="3214686"/>
            <a:ext cx="7929618" cy="3071834"/>
          </a:xfrm>
          <a:prstGeom prst="roundRect">
            <a:avLst>
              <a:gd name="adj" fmla="val 7635"/>
            </a:avLst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  <a:ln w="38100">
            <a:gradFill>
              <a:gsLst>
                <a:gs pos="50000">
                  <a:srgbClr val="00DFF6"/>
                </a:gs>
                <a:gs pos="100000">
                  <a:srgbClr val="002774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27000"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sz="1400" i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单击此处添加标题</a:t>
            </a:r>
          </a:p>
        </p:txBody>
      </p:sp>
      <p:sp>
        <p:nvSpPr>
          <p:cNvPr id="16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600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i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200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i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pSp>
        <p:nvGrpSpPr>
          <p:cNvPr id="2" name="组合 25"/>
          <p:cNvGrpSpPr>
            <a:grpSpLocks/>
          </p:cNvGrpSpPr>
          <p:nvPr/>
        </p:nvGrpSpPr>
        <p:grpSpPr bwMode="auto">
          <a:xfrm>
            <a:off x="7143750" y="285750"/>
            <a:ext cx="1544638" cy="482600"/>
            <a:chOff x="428596" y="285728"/>
            <a:chExt cx="1544628" cy="357190"/>
          </a:xfrm>
        </p:grpSpPr>
        <p:sp>
          <p:nvSpPr>
            <p:cNvPr id="48149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 sz="1800" i="1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0034" y="285728"/>
              <a:ext cx="1428741" cy="2714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1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itchFamily="2" charset="-122"/>
                </a:rPr>
                <a:t>信息论</a:t>
              </a:r>
            </a:p>
          </p:txBody>
        </p:sp>
      </p:grpSp>
      <p:sp>
        <p:nvSpPr>
          <p:cNvPr id="48137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1800" i="1"/>
          </a:p>
        </p:txBody>
      </p:sp>
      <p:sp>
        <p:nvSpPr>
          <p:cNvPr id="25" name="矩形 24"/>
          <p:cNvSpPr/>
          <p:nvPr/>
        </p:nvSpPr>
        <p:spPr>
          <a:xfrm>
            <a:off x="2286000" y="3665538"/>
            <a:ext cx="4572000" cy="0"/>
          </a:xfrm>
          <a:prstGeom prst="rect">
            <a:avLst/>
          </a:prstGeom>
        </p:spPr>
        <p:txBody>
          <a:bodyPr/>
          <a:lstStyle/>
          <a:p>
            <a:pPr marL="900113" indent="-900113" eaLnBrk="1" hangingPunct="1">
              <a:defRPr/>
            </a:pPr>
            <a:endParaRPr lang="zh-CN" altLang="en-US" sz="2400" i="1" dirty="0">
              <a:solidFill>
                <a:srgbClr val="0042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543" name="矩形 21"/>
          <p:cNvSpPr>
            <a:spLocks noChangeArrowheads="1"/>
          </p:cNvSpPr>
          <p:nvPr/>
        </p:nvSpPr>
        <p:spPr bwMode="auto">
          <a:xfrm>
            <a:off x="4000500" y="1571625"/>
            <a:ext cx="18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1071538" y="3380432"/>
            <a:ext cx="7143800" cy="71913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zh-CN" altLang="en-US" sz="1800" i="1"/>
          </a:p>
        </p:txBody>
      </p:sp>
      <p:sp>
        <p:nvSpPr>
          <p:cNvPr id="48143" name="Rectangle 17"/>
          <p:cNvSpPr>
            <a:spLocks noChangeArrowheads="1"/>
          </p:cNvSpPr>
          <p:nvPr/>
        </p:nvSpPr>
        <p:spPr bwMode="auto">
          <a:xfrm>
            <a:off x="214313" y="214313"/>
            <a:ext cx="8001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lnSpc>
                <a:spcPct val="90000"/>
              </a:lnSpc>
            </a:pPr>
            <a:r>
              <a:rPr lang="zh-CN" altLang="en-US" sz="3600" b="1">
                <a:solidFill>
                  <a:schemeClr val="bg1"/>
                </a:solidFill>
                <a:ea typeface="黑体" pitchFamily="49" charset="-122"/>
              </a:rPr>
              <a:t>码的最小距离</a:t>
            </a:r>
          </a:p>
        </p:txBody>
      </p:sp>
      <p:sp>
        <p:nvSpPr>
          <p:cNvPr id="7188" name="矩形 23"/>
          <p:cNvSpPr>
            <a:spLocks noChangeArrowheads="1"/>
          </p:cNvSpPr>
          <p:nvPr/>
        </p:nvSpPr>
        <p:spPr bwMode="auto">
          <a:xfrm>
            <a:off x="1331913" y="1484313"/>
            <a:ext cx="65722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b="1"/>
              <a:t>由于线性分组码可看成</a:t>
            </a:r>
            <a:r>
              <a:rPr lang="en-US" altLang="zh-CN" b="1"/>
              <a:t>n</a:t>
            </a:r>
            <a:r>
              <a:rPr lang="zh-CN" altLang="en-US" b="1"/>
              <a:t>维空间的一个子空间，任何两码字的和都是码字，所以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1428750" y="3451225"/>
          <a:ext cx="6408738" cy="647700"/>
        </p:xfrm>
        <a:graphic>
          <a:graphicData uri="http://schemas.openxmlformats.org/presentationml/2006/ole">
            <p:oleObj spid="_x0000_s125954" name="Equation" r:id="rId3" imgW="3060700" imgH="292100" progId="">
              <p:embed/>
            </p:oleObj>
          </a:graphicData>
        </a:graphic>
      </p:graphicFrame>
      <p:sp>
        <p:nvSpPr>
          <p:cNvPr id="7189" name="矩形 26"/>
          <p:cNvSpPr>
            <a:spLocks noChangeArrowheads="1"/>
          </p:cNvSpPr>
          <p:nvPr/>
        </p:nvSpPr>
        <p:spPr bwMode="auto">
          <a:xfrm>
            <a:off x="1143000" y="4379913"/>
            <a:ext cx="7286625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/>
              <a:t>其中，                     ，</a:t>
            </a:r>
            <a:r>
              <a:rPr lang="en-US" altLang="zh-CN" b="1"/>
              <a:t>w(.)</a:t>
            </a:r>
            <a:r>
              <a:rPr lang="zh-CN" altLang="en-US" b="1"/>
              <a:t>表示某码字的重量，即该码字中“</a:t>
            </a:r>
            <a:r>
              <a:rPr lang="en-US" altLang="zh-CN" b="1"/>
              <a:t>1</a:t>
            </a:r>
            <a:r>
              <a:rPr lang="zh-CN" altLang="en-US" b="1"/>
              <a:t>”的个数。</a:t>
            </a:r>
            <a:endParaRPr lang="en-US" altLang="zh-CN" b="1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b="1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/>
              <a:t>因此，线性分组码的最小距离            就是其最小重量的非零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/>
              <a:t>码字。</a:t>
            </a:r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1857375" y="4308475"/>
          <a:ext cx="1584325" cy="504825"/>
        </p:xfrm>
        <a:graphic>
          <a:graphicData uri="http://schemas.openxmlformats.org/presentationml/2006/ole">
            <p:oleObj spid="_x0000_s125955" name="Equation" r:id="rId4" imgW="710891" imgH="241195" progId="">
              <p:embed/>
            </p:oleObj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4572000" y="5137150"/>
          <a:ext cx="792163" cy="457200"/>
        </p:xfrm>
        <a:graphic>
          <a:graphicData uri="http://schemas.openxmlformats.org/presentationml/2006/ole">
            <p:oleObj spid="_x0000_s125956" name="Equation" r:id="rId5" imgW="279400" imgH="228600" progId="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999"/>
                            </p:stCondLst>
                            <p:childTnLst>
                              <p:par>
                                <p:cTn id="39" presetID="26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498"/>
                            </p:stCondLst>
                            <p:childTnLst>
                              <p:par>
                                <p:cTn id="56" presetID="26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997"/>
                            </p:stCondLst>
                            <p:childTnLst>
                              <p:par>
                                <p:cTn id="7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496"/>
                            </p:stCondLst>
                            <p:childTnLst>
                              <p:par>
                                <p:cTn id="9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2995"/>
                            </p:stCondLst>
                            <p:childTnLst>
                              <p:par>
                                <p:cTn id="10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3494"/>
                            </p:stCondLst>
                            <p:childTnLst>
                              <p:par>
                                <p:cTn id="12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3993"/>
                            </p:stCondLst>
                            <p:childTnLst>
                              <p:par>
                                <p:cTn id="14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4492"/>
                            </p:stCondLst>
                            <p:childTnLst>
                              <p:par>
                                <p:cTn id="15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3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2543" grpId="0"/>
      <p:bldP spid="7188" grpId="0"/>
      <p:bldP spid="718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8"/>
          <p:cNvGrpSpPr>
            <a:grpSpLocks/>
          </p:cNvGrpSpPr>
          <p:nvPr/>
        </p:nvGrpSpPr>
        <p:grpSpPr bwMode="auto">
          <a:xfrm>
            <a:off x="-1643063" y="4786313"/>
            <a:ext cx="1400175" cy="950912"/>
            <a:chOff x="7596188" y="1196975"/>
            <a:chExt cx="1400175" cy="950913"/>
          </a:xfrm>
        </p:grpSpPr>
        <p:sp>
          <p:nvSpPr>
            <p:cNvPr id="25620" name="Freeform 22"/>
            <p:cNvSpPr>
              <a:spLocks/>
            </p:cNvSpPr>
            <p:nvPr/>
          </p:nvSpPr>
          <p:spPr bwMode="auto">
            <a:xfrm>
              <a:off x="8248650" y="1700213"/>
              <a:ext cx="428625" cy="352425"/>
            </a:xfrm>
            <a:custGeom>
              <a:avLst/>
              <a:gdLst>
                <a:gd name="T0" fmla="*/ 2147483647 w 541"/>
                <a:gd name="T1" fmla="*/ 2147483647 h 445"/>
                <a:gd name="T2" fmla="*/ 2147483647 w 541"/>
                <a:gd name="T3" fmla="*/ 2147483647 h 445"/>
                <a:gd name="T4" fmla="*/ 2147483647 w 541"/>
                <a:gd name="T5" fmla="*/ 2147483647 h 445"/>
                <a:gd name="T6" fmla="*/ 2147483647 w 541"/>
                <a:gd name="T7" fmla="*/ 2147483647 h 445"/>
                <a:gd name="T8" fmla="*/ 2147483647 w 541"/>
                <a:gd name="T9" fmla="*/ 2147483647 h 445"/>
                <a:gd name="T10" fmla="*/ 2147483647 w 541"/>
                <a:gd name="T11" fmla="*/ 2147483647 h 445"/>
                <a:gd name="T12" fmla="*/ 2147483647 w 541"/>
                <a:gd name="T13" fmla="*/ 2147483647 h 445"/>
                <a:gd name="T14" fmla="*/ 2147483647 w 541"/>
                <a:gd name="T15" fmla="*/ 2147483647 h 445"/>
                <a:gd name="T16" fmla="*/ 2147483647 w 541"/>
                <a:gd name="T17" fmla="*/ 2147483647 h 445"/>
                <a:gd name="T18" fmla="*/ 2147483647 w 541"/>
                <a:gd name="T19" fmla="*/ 2147483647 h 445"/>
                <a:gd name="T20" fmla="*/ 2147483647 w 541"/>
                <a:gd name="T21" fmla="*/ 2147483647 h 445"/>
                <a:gd name="T22" fmla="*/ 2147483647 w 541"/>
                <a:gd name="T23" fmla="*/ 2147483647 h 445"/>
                <a:gd name="T24" fmla="*/ 2147483647 w 541"/>
                <a:gd name="T25" fmla="*/ 2147483647 h 445"/>
                <a:gd name="T26" fmla="*/ 2147483647 w 541"/>
                <a:gd name="T27" fmla="*/ 2147483647 h 445"/>
                <a:gd name="T28" fmla="*/ 2147483647 w 541"/>
                <a:gd name="T29" fmla="*/ 2147483647 h 445"/>
                <a:gd name="T30" fmla="*/ 2147483647 w 541"/>
                <a:gd name="T31" fmla="*/ 2147483647 h 445"/>
                <a:gd name="T32" fmla="*/ 2147483647 w 541"/>
                <a:gd name="T33" fmla="*/ 2147483647 h 445"/>
                <a:gd name="T34" fmla="*/ 2147483647 w 541"/>
                <a:gd name="T35" fmla="*/ 2147483647 h 445"/>
                <a:gd name="T36" fmla="*/ 2147483647 w 541"/>
                <a:gd name="T37" fmla="*/ 2147483647 h 445"/>
                <a:gd name="T38" fmla="*/ 2147483647 w 541"/>
                <a:gd name="T39" fmla="*/ 2147483647 h 445"/>
                <a:gd name="T40" fmla="*/ 2147483647 w 541"/>
                <a:gd name="T41" fmla="*/ 2147483647 h 445"/>
                <a:gd name="T42" fmla="*/ 2147483647 w 541"/>
                <a:gd name="T43" fmla="*/ 2147483647 h 445"/>
                <a:gd name="T44" fmla="*/ 2147483647 w 541"/>
                <a:gd name="T45" fmla="*/ 2147483647 h 445"/>
                <a:gd name="T46" fmla="*/ 2147483647 w 541"/>
                <a:gd name="T47" fmla="*/ 2147483647 h 445"/>
                <a:gd name="T48" fmla="*/ 2147483647 w 541"/>
                <a:gd name="T49" fmla="*/ 2147483647 h 445"/>
                <a:gd name="T50" fmla="*/ 2147483647 w 541"/>
                <a:gd name="T51" fmla="*/ 2147483647 h 445"/>
                <a:gd name="T52" fmla="*/ 2147483647 w 541"/>
                <a:gd name="T53" fmla="*/ 2147483647 h 445"/>
                <a:gd name="T54" fmla="*/ 2147483647 w 541"/>
                <a:gd name="T55" fmla="*/ 2147483647 h 445"/>
                <a:gd name="T56" fmla="*/ 2147483647 w 541"/>
                <a:gd name="T57" fmla="*/ 2147483647 h 445"/>
                <a:gd name="T58" fmla="*/ 2147483647 w 541"/>
                <a:gd name="T59" fmla="*/ 2147483647 h 445"/>
                <a:gd name="T60" fmla="*/ 2147483647 w 541"/>
                <a:gd name="T61" fmla="*/ 2147483647 h 445"/>
                <a:gd name="T62" fmla="*/ 2147483647 w 541"/>
                <a:gd name="T63" fmla="*/ 2147483647 h 445"/>
                <a:gd name="T64" fmla="*/ 2147483647 w 541"/>
                <a:gd name="T65" fmla="*/ 2147483647 h 445"/>
                <a:gd name="T66" fmla="*/ 2147483647 w 541"/>
                <a:gd name="T67" fmla="*/ 2147483647 h 445"/>
                <a:gd name="T68" fmla="*/ 2147483647 w 541"/>
                <a:gd name="T69" fmla="*/ 2147483647 h 445"/>
                <a:gd name="T70" fmla="*/ 2147483647 w 541"/>
                <a:gd name="T71" fmla="*/ 2147483647 h 445"/>
                <a:gd name="T72" fmla="*/ 2147483647 w 541"/>
                <a:gd name="T73" fmla="*/ 2147483647 h 445"/>
                <a:gd name="T74" fmla="*/ 2147483647 w 541"/>
                <a:gd name="T75" fmla="*/ 2147483647 h 445"/>
                <a:gd name="T76" fmla="*/ 2147483647 w 541"/>
                <a:gd name="T77" fmla="*/ 2147483647 h 445"/>
                <a:gd name="T78" fmla="*/ 2147483647 w 541"/>
                <a:gd name="T79" fmla="*/ 2147483647 h 445"/>
                <a:gd name="T80" fmla="*/ 2147483647 w 541"/>
                <a:gd name="T81" fmla="*/ 2147483647 h 445"/>
                <a:gd name="T82" fmla="*/ 2147483647 w 541"/>
                <a:gd name="T83" fmla="*/ 2147483647 h 445"/>
                <a:gd name="T84" fmla="*/ 2147483647 w 541"/>
                <a:gd name="T85" fmla="*/ 2147483647 h 445"/>
                <a:gd name="T86" fmla="*/ 2147483647 w 541"/>
                <a:gd name="T87" fmla="*/ 2147483647 h 445"/>
                <a:gd name="T88" fmla="*/ 2147483647 w 541"/>
                <a:gd name="T89" fmla="*/ 2147483647 h 445"/>
                <a:gd name="T90" fmla="*/ 2147483647 w 541"/>
                <a:gd name="T91" fmla="*/ 2147483647 h 445"/>
                <a:gd name="T92" fmla="*/ 0 w 541"/>
                <a:gd name="T93" fmla="*/ 2147483647 h 445"/>
                <a:gd name="T94" fmla="*/ 0 w 541"/>
                <a:gd name="T95" fmla="*/ 2147483647 h 445"/>
                <a:gd name="T96" fmla="*/ 2147483647 w 541"/>
                <a:gd name="T97" fmla="*/ 2147483647 h 445"/>
                <a:gd name="T98" fmla="*/ 2147483647 w 541"/>
                <a:gd name="T99" fmla="*/ 2147483647 h 445"/>
                <a:gd name="T100" fmla="*/ 2147483647 w 541"/>
                <a:gd name="T101" fmla="*/ 2147483647 h 445"/>
                <a:gd name="T102" fmla="*/ 2147483647 w 541"/>
                <a:gd name="T103" fmla="*/ 2147483647 h 44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41"/>
                <a:gd name="T157" fmla="*/ 0 h 445"/>
                <a:gd name="T158" fmla="*/ 541 w 541"/>
                <a:gd name="T159" fmla="*/ 445 h 44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41" h="445">
                  <a:moveTo>
                    <a:pt x="40" y="260"/>
                  </a:moveTo>
                  <a:lnTo>
                    <a:pt x="40" y="260"/>
                  </a:lnTo>
                  <a:lnTo>
                    <a:pt x="43" y="259"/>
                  </a:lnTo>
                  <a:lnTo>
                    <a:pt x="45" y="257"/>
                  </a:lnTo>
                  <a:lnTo>
                    <a:pt x="50" y="256"/>
                  </a:lnTo>
                  <a:lnTo>
                    <a:pt x="51" y="254"/>
                  </a:lnTo>
                  <a:lnTo>
                    <a:pt x="54" y="253"/>
                  </a:lnTo>
                  <a:lnTo>
                    <a:pt x="59" y="253"/>
                  </a:lnTo>
                  <a:lnTo>
                    <a:pt x="61" y="251"/>
                  </a:lnTo>
                  <a:lnTo>
                    <a:pt x="66" y="250"/>
                  </a:lnTo>
                  <a:lnTo>
                    <a:pt x="70" y="249"/>
                  </a:lnTo>
                  <a:lnTo>
                    <a:pt x="73" y="247"/>
                  </a:lnTo>
                  <a:lnTo>
                    <a:pt x="80" y="246"/>
                  </a:lnTo>
                  <a:lnTo>
                    <a:pt x="83" y="244"/>
                  </a:lnTo>
                  <a:lnTo>
                    <a:pt x="89" y="241"/>
                  </a:lnTo>
                  <a:lnTo>
                    <a:pt x="93" y="240"/>
                  </a:lnTo>
                  <a:lnTo>
                    <a:pt x="99" y="237"/>
                  </a:lnTo>
                  <a:lnTo>
                    <a:pt x="104" y="235"/>
                  </a:lnTo>
                  <a:lnTo>
                    <a:pt x="109" y="234"/>
                  </a:lnTo>
                  <a:lnTo>
                    <a:pt x="115" y="231"/>
                  </a:lnTo>
                  <a:lnTo>
                    <a:pt x="122" y="230"/>
                  </a:lnTo>
                  <a:lnTo>
                    <a:pt x="127" y="227"/>
                  </a:lnTo>
                  <a:lnTo>
                    <a:pt x="133" y="224"/>
                  </a:lnTo>
                  <a:lnTo>
                    <a:pt x="138" y="221"/>
                  </a:lnTo>
                  <a:lnTo>
                    <a:pt x="146" y="219"/>
                  </a:lnTo>
                  <a:lnTo>
                    <a:pt x="152" y="217"/>
                  </a:lnTo>
                  <a:lnTo>
                    <a:pt x="159" y="214"/>
                  </a:lnTo>
                  <a:lnTo>
                    <a:pt x="165" y="211"/>
                  </a:lnTo>
                  <a:lnTo>
                    <a:pt x="172" y="209"/>
                  </a:lnTo>
                  <a:lnTo>
                    <a:pt x="178" y="205"/>
                  </a:lnTo>
                  <a:lnTo>
                    <a:pt x="185" y="203"/>
                  </a:lnTo>
                  <a:lnTo>
                    <a:pt x="191" y="199"/>
                  </a:lnTo>
                  <a:lnTo>
                    <a:pt x="198" y="198"/>
                  </a:lnTo>
                  <a:lnTo>
                    <a:pt x="204" y="195"/>
                  </a:lnTo>
                  <a:lnTo>
                    <a:pt x="211" y="192"/>
                  </a:lnTo>
                  <a:lnTo>
                    <a:pt x="217" y="189"/>
                  </a:lnTo>
                  <a:lnTo>
                    <a:pt x="224" y="186"/>
                  </a:lnTo>
                  <a:lnTo>
                    <a:pt x="230" y="183"/>
                  </a:lnTo>
                  <a:lnTo>
                    <a:pt x="236" y="180"/>
                  </a:lnTo>
                  <a:lnTo>
                    <a:pt x="242" y="176"/>
                  </a:lnTo>
                  <a:lnTo>
                    <a:pt x="249" y="174"/>
                  </a:lnTo>
                  <a:lnTo>
                    <a:pt x="255" y="171"/>
                  </a:lnTo>
                  <a:lnTo>
                    <a:pt x="261" y="169"/>
                  </a:lnTo>
                  <a:lnTo>
                    <a:pt x="266" y="166"/>
                  </a:lnTo>
                  <a:lnTo>
                    <a:pt x="272" y="163"/>
                  </a:lnTo>
                  <a:lnTo>
                    <a:pt x="277" y="160"/>
                  </a:lnTo>
                  <a:lnTo>
                    <a:pt x="282" y="157"/>
                  </a:lnTo>
                  <a:lnTo>
                    <a:pt x="290" y="154"/>
                  </a:lnTo>
                  <a:lnTo>
                    <a:pt x="294" y="151"/>
                  </a:lnTo>
                  <a:lnTo>
                    <a:pt x="298" y="148"/>
                  </a:lnTo>
                  <a:lnTo>
                    <a:pt x="304" y="145"/>
                  </a:lnTo>
                  <a:lnTo>
                    <a:pt x="308" y="142"/>
                  </a:lnTo>
                  <a:lnTo>
                    <a:pt x="314" y="141"/>
                  </a:lnTo>
                  <a:lnTo>
                    <a:pt x="317" y="138"/>
                  </a:lnTo>
                  <a:lnTo>
                    <a:pt x="320" y="135"/>
                  </a:lnTo>
                  <a:lnTo>
                    <a:pt x="324" y="132"/>
                  </a:lnTo>
                  <a:lnTo>
                    <a:pt x="327" y="129"/>
                  </a:lnTo>
                  <a:lnTo>
                    <a:pt x="330" y="126"/>
                  </a:lnTo>
                  <a:lnTo>
                    <a:pt x="335" y="125"/>
                  </a:lnTo>
                  <a:lnTo>
                    <a:pt x="336" y="122"/>
                  </a:lnTo>
                  <a:lnTo>
                    <a:pt x="340" y="121"/>
                  </a:lnTo>
                  <a:lnTo>
                    <a:pt x="343" y="115"/>
                  </a:lnTo>
                  <a:lnTo>
                    <a:pt x="349" y="109"/>
                  </a:lnTo>
                  <a:lnTo>
                    <a:pt x="354" y="105"/>
                  </a:lnTo>
                  <a:lnTo>
                    <a:pt x="359" y="99"/>
                  </a:lnTo>
                  <a:lnTo>
                    <a:pt x="365" y="93"/>
                  </a:lnTo>
                  <a:lnTo>
                    <a:pt x="371" y="89"/>
                  </a:lnTo>
                  <a:lnTo>
                    <a:pt x="377" y="83"/>
                  </a:lnTo>
                  <a:lnTo>
                    <a:pt x="383" y="77"/>
                  </a:lnTo>
                  <a:lnTo>
                    <a:pt x="388" y="70"/>
                  </a:lnTo>
                  <a:lnTo>
                    <a:pt x="394" y="64"/>
                  </a:lnTo>
                  <a:lnTo>
                    <a:pt x="397" y="61"/>
                  </a:lnTo>
                  <a:lnTo>
                    <a:pt x="400" y="60"/>
                  </a:lnTo>
                  <a:lnTo>
                    <a:pt x="404" y="57"/>
                  </a:lnTo>
                  <a:lnTo>
                    <a:pt x="407" y="54"/>
                  </a:lnTo>
                  <a:lnTo>
                    <a:pt x="413" y="48"/>
                  </a:lnTo>
                  <a:lnTo>
                    <a:pt x="420" y="44"/>
                  </a:lnTo>
                  <a:lnTo>
                    <a:pt x="423" y="41"/>
                  </a:lnTo>
                  <a:lnTo>
                    <a:pt x="426" y="38"/>
                  </a:lnTo>
                  <a:lnTo>
                    <a:pt x="431" y="35"/>
                  </a:lnTo>
                  <a:lnTo>
                    <a:pt x="435" y="33"/>
                  </a:lnTo>
                  <a:lnTo>
                    <a:pt x="441" y="29"/>
                  </a:lnTo>
                  <a:lnTo>
                    <a:pt x="447" y="25"/>
                  </a:lnTo>
                  <a:lnTo>
                    <a:pt x="452" y="20"/>
                  </a:lnTo>
                  <a:lnTo>
                    <a:pt x="458" y="16"/>
                  </a:lnTo>
                  <a:lnTo>
                    <a:pt x="465" y="13"/>
                  </a:lnTo>
                  <a:lnTo>
                    <a:pt x="471" y="9"/>
                  </a:lnTo>
                  <a:lnTo>
                    <a:pt x="476" y="6"/>
                  </a:lnTo>
                  <a:lnTo>
                    <a:pt x="481" y="4"/>
                  </a:lnTo>
                  <a:lnTo>
                    <a:pt x="487" y="3"/>
                  </a:lnTo>
                  <a:lnTo>
                    <a:pt x="492" y="1"/>
                  </a:lnTo>
                  <a:lnTo>
                    <a:pt x="496" y="0"/>
                  </a:lnTo>
                  <a:lnTo>
                    <a:pt x="503" y="0"/>
                  </a:lnTo>
                  <a:lnTo>
                    <a:pt x="506" y="0"/>
                  </a:lnTo>
                  <a:lnTo>
                    <a:pt x="510" y="3"/>
                  </a:lnTo>
                  <a:lnTo>
                    <a:pt x="515" y="4"/>
                  </a:lnTo>
                  <a:lnTo>
                    <a:pt x="518" y="7"/>
                  </a:lnTo>
                  <a:lnTo>
                    <a:pt x="521" y="9"/>
                  </a:lnTo>
                  <a:lnTo>
                    <a:pt x="524" y="13"/>
                  </a:lnTo>
                  <a:lnTo>
                    <a:pt x="526" y="17"/>
                  </a:lnTo>
                  <a:lnTo>
                    <a:pt x="529" y="22"/>
                  </a:lnTo>
                  <a:lnTo>
                    <a:pt x="531" y="26"/>
                  </a:lnTo>
                  <a:lnTo>
                    <a:pt x="534" y="30"/>
                  </a:lnTo>
                  <a:lnTo>
                    <a:pt x="535" y="36"/>
                  </a:lnTo>
                  <a:lnTo>
                    <a:pt x="538" y="42"/>
                  </a:lnTo>
                  <a:lnTo>
                    <a:pt x="538" y="48"/>
                  </a:lnTo>
                  <a:lnTo>
                    <a:pt x="540" y="54"/>
                  </a:lnTo>
                  <a:lnTo>
                    <a:pt x="540" y="57"/>
                  </a:lnTo>
                  <a:lnTo>
                    <a:pt x="541" y="61"/>
                  </a:lnTo>
                  <a:lnTo>
                    <a:pt x="541" y="64"/>
                  </a:lnTo>
                  <a:lnTo>
                    <a:pt x="541" y="67"/>
                  </a:lnTo>
                  <a:lnTo>
                    <a:pt x="541" y="70"/>
                  </a:lnTo>
                  <a:lnTo>
                    <a:pt x="541" y="74"/>
                  </a:lnTo>
                  <a:lnTo>
                    <a:pt x="541" y="77"/>
                  </a:lnTo>
                  <a:lnTo>
                    <a:pt x="541" y="81"/>
                  </a:lnTo>
                  <a:lnTo>
                    <a:pt x="541" y="86"/>
                  </a:lnTo>
                  <a:lnTo>
                    <a:pt x="541" y="90"/>
                  </a:lnTo>
                  <a:lnTo>
                    <a:pt x="541" y="93"/>
                  </a:lnTo>
                  <a:lnTo>
                    <a:pt x="541" y="97"/>
                  </a:lnTo>
                  <a:lnTo>
                    <a:pt x="540" y="102"/>
                  </a:lnTo>
                  <a:lnTo>
                    <a:pt x="540" y="105"/>
                  </a:lnTo>
                  <a:lnTo>
                    <a:pt x="538" y="109"/>
                  </a:lnTo>
                  <a:lnTo>
                    <a:pt x="538" y="113"/>
                  </a:lnTo>
                  <a:lnTo>
                    <a:pt x="537" y="116"/>
                  </a:lnTo>
                  <a:lnTo>
                    <a:pt x="535" y="121"/>
                  </a:lnTo>
                  <a:lnTo>
                    <a:pt x="535" y="125"/>
                  </a:lnTo>
                  <a:lnTo>
                    <a:pt x="534" y="129"/>
                  </a:lnTo>
                  <a:lnTo>
                    <a:pt x="532" y="134"/>
                  </a:lnTo>
                  <a:lnTo>
                    <a:pt x="531" y="138"/>
                  </a:lnTo>
                  <a:lnTo>
                    <a:pt x="529" y="142"/>
                  </a:lnTo>
                  <a:lnTo>
                    <a:pt x="528" y="147"/>
                  </a:lnTo>
                  <a:lnTo>
                    <a:pt x="526" y="151"/>
                  </a:lnTo>
                  <a:lnTo>
                    <a:pt x="525" y="157"/>
                  </a:lnTo>
                  <a:lnTo>
                    <a:pt x="522" y="160"/>
                  </a:lnTo>
                  <a:lnTo>
                    <a:pt x="521" y="166"/>
                  </a:lnTo>
                  <a:lnTo>
                    <a:pt x="518" y="170"/>
                  </a:lnTo>
                  <a:lnTo>
                    <a:pt x="516" y="174"/>
                  </a:lnTo>
                  <a:lnTo>
                    <a:pt x="513" y="179"/>
                  </a:lnTo>
                  <a:lnTo>
                    <a:pt x="510" y="183"/>
                  </a:lnTo>
                  <a:lnTo>
                    <a:pt x="508" y="187"/>
                  </a:lnTo>
                  <a:lnTo>
                    <a:pt x="505" y="192"/>
                  </a:lnTo>
                  <a:lnTo>
                    <a:pt x="502" y="196"/>
                  </a:lnTo>
                  <a:lnTo>
                    <a:pt x="499" y="202"/>
                  </a:lnTo>
                  <a:lnTo>
                    <a:pt x="494" y="205"/>
                  </a:lnTo>
                  <a:lnTo>
                    <a:pt x="492" y="211"/>
                  </a:lnTo>
                  <a:lnTo>
                    <a:pt x="487" y="214"/>
                  </a:lnTo>
                  <a:lnTo>
                    <a:pt x="484" y="221"/>
                  </a:lnTo>
                  <a:lnTo>
                    <a:pt x="480" y="224"/>
                  </a:lnTo>
                  <a:lnTo>
                    <a:pt x="477" y="230"/>
                  </a:lnTo>
                  <a:lnTo>
                    <a:pt x="473" y="234"/>
                  </a:lnTo>
                  <a:lnTo>
                    <a:pt x="468" y="238"/>
                  </a:lnTo>
                  <a:lnTo>
                    <a:pt x="464" y="243"/>
                  </a:lnTo>
                  <a:lnTo>
                    <a:pt x="460" y="247"/>
                  </a:lnTo>
                  <a:lnTo>
                    <a:pt x="454" y="251"/>
                  </a:lnTo>
                  <a:lnTo>
                    <a:pt x="449" y="256"/>
                  </a:lnTo>
                  <a:lnTo>
                    <a:pt x="444" y="262"/>
                  </a:lnTo>
                  <a:lnTo>
                    <a:pt x="438" y="266"/>
                  </a:lnTo>
                  <a:lnTo>
                    <a:pt x="432" y="272"/>
                  </a:lnTo>
                  <a:lnTo>
                    <a:pt x="426" y="276"/>
                  </a:lnTo>
                  <a:lnTo>
                    <a:pt x="420" y="282"/>
                  </a:lnTo>
                  <a:lnTo>
                    <a:pt x="413" y="286"/>
                  </a:lnTo>
                  <a:lnTo>
                    <a:pt x="407" y="292"/>
                  </a:lnTo>
                  <a:lnTo>
                    <a:pt x="400" y="298"/>
                  </a:lnTo>
                  <a:lnTo>
                    <a:pt x="394" y="302"/>
                  </a:lnTo>
                  <a:lnTo>
                    <a:pt x="387" y="308"/>
                  </a:lnTo>
                  <a:lnTo>
                    <a:pt x="381" y="314"/>
                  </a:lnTo>
                  <a:lnTo>
                    <a:pt x="374" y="318"/>
                  </a:lnTo>
                  <a:lnTo>
                    <a:pt x="367" y="324"/>
                  </a:lnTo>
                  <a:lnTo>
                    <a:pt x="359" y="328"/>
                  </a:lnTo>
                  <a:lnTo>
                    <a:pt x="351" y="333"/>
                  </a:lnTo>
                  <a:lnTo>
                    <a:pt x="343" y="339"/>
                  </a:lnTo>
                  <a:lnTo>
                    <a:pt x="336" y="343"/>
                  </a:lnTo>
                  <a:lnTo>
                    <a:pt x="329" y="349"/>
                  </a:lnTo>
                  <a:lnTo>
                    <a:pt x="320" y="353"/>
                  </a:lnTo>
                  <a:lnTo>
                    <a:pt x="314" y="359"/>
                  </a:lnTo>
                  <a:lnTo>
                    <a:pt x="306" y="363"/>
                  </a:lnTo>
                  <a:lnTo>
                    <a:pt x="298" y="368"/>
                  </a:lnTo>
                  <a:lnTo>
                    <a:pt x="290" y="372"/>
                  </a:lnTo>
                  <a:lnTo>
                    <a:pt x="282" y="378"/>
                  </a:lnTo>
                  <a:lnTo>
                    <a:pt x="274" y="381"/>
                  </a:lnTo>
                  <a:lnTo>
                    <a:pt x="266" y="387"/>
                  </a:lnTo>
                  <a:lnTo>
                    <a:pt x="258" y="391"/>
                  </a:lnTo>
                  <a:lnTo>
                    <a:pt x="250" y="395"/>
                  </a:lnTo>
                  <a:lnTo>
                    <a:pt x="243" y="398"/>
                  </a:lnTo>
                  <a:lnTo>
                    <a:pt x="234" y="403"/>
                  </a:lnTo>
                  <a:lnTo>
                    <a:pt x="227" y="406"/>
                  </a:lnTo>
                  <a:lnTo>
                    <a:pt x="218" y="410"/>
                  </a:lnTo>
                  <a:lnTo>
                    <a:pt x="210" y="413"/>
                  </a:lnTo>
                  <a:lnTo>
                    <a:pt x="202" y="416"/>
                  </a:lnTo>
                  <a:lnTo>
                    <a:pt x="195" y="420"/>
                  </a:lnTo>
                  <a:lnTo>
                    <a:pt x="188" y="423"/>
                  </a:lnTo>
                  <a:lnTo>
                    <a:pt x="179" y="426"/>
                  </a:lnTo>
                  <a:lnTo>
                    <a:pt x="172" y="429"/>
                  </a:lnTo>
                  <a:lnTo>
                    <a:pt x="165" y="432"/>
                  </a:lnTo>
                  <a:lnTo>
                    <a:pt x="157" y="435"/>
                  </a:lnTo>
                  <a:lnTo>
                    <a:pt x="150" y="436"/>
                  </a:lnTo>
                  <a:lnTo>
                    <a:pt x="143" y="438"/>
                  </a:lnTo>
                  <a:lnTo>
                    <a:pt x="136" y="439"/>
                  </a:lnTo>
                  <a:lnTo>
                    <a:pt x="128" y="442"/>
                  </a:lnTo>
                  <a:lnTo>
                    <a:pt x="122" y="442"/>
                  </a:lnTo>
                  <a:lnTo>
                    <a:pt x="115" y="443"/>
                  </a:lnTo>
                  <a:lnTo>
                    <a:pt x="108" y="443"/>
                  </a:lnTo>
                  <a:lnTo>
                    <a:pt x="102" y="445"/>
                  </a:lnTo>
                  <a:lnTo>
                    <a:pt x="96" y="445"/>
                  </a:lnTo>
                  <a:lnTo>
                    <a:pt x="91" y="445"/>
                  </a:lnTo>
                  <a:lnTo>
                    <a:pt x="83" y="445"/>
                  </a:lnTo>
                  <a:lnTo>
                    <a:pt x="77" y="445"/>
                  </a:lnTo>
                  <a:lnTo>
                    <a:pt x="72" y="443"/>
                  </a:lnTo>
                  <a:lnTo>
                    <a:pt x="67" y="442"/>
                  </a:lnTo>
                  <a:lnTo>
                    <a:pt x="61" y="440"/>
                  </a:lnTo>
                  <a:lnTo>
                    <a:pt x="57" y="439"/>
                  </a:lnTo>
                  <a:lnTo>
                    <a:pt x="51" y="436"/>
                  </a:lnTo>
                  <a:lnTo>
                    <a:pt x="48" y="435"/>
                  </a:lnTo>
                  <a:lnTo>
                    <a:pt x="43" y="432"/>
                  </a:lnTo>
                  <a:lnTo>
                    <a:pt x="40" y="430"/>
                  </a:lnTo>
                  <a:lnTo>
                    <a:pt x="35" y="426"/>
                  </a:lnTo>
                  <a:lnTo>
                    <a:pt x="32" y="422"/>
                  </a:lnTo>
                  <a:lnTo>
                    <a:pt x="28" y="419"/>
                  </a:lnTo>
                  <a:lnTo>
                    <a:pt x="25" y="416"/>
                  </a:lnTo>
                  <a:lnTo>
                    <a:pt x="22" y="411"/>
                  </a:lnTo>
                  <a:lnTo>
                    <a:pt x="19" y="408"/>
                  </a:lnTo>
                  <a:lnTo>
                    <a:pt x="16" y="404"/>
                  </a:lnTo>
                  <a:lnTo>
                    <a:pt x="15" y="401"/>
                  </a:lnTo>
                  <a:lnTo>
                    <a:pt x="12" y="398"/>
                  </a:lnTo>
                  <a:lnTo>
                    <a:pt x="11" y="394"/>
                  </a:lnTo>
                  <a:lnTo>
                    <a:pt x="8" y="391"/>
                  </a:lnTo>
                  <a:lnTo>
                    <a:pt x="6" y="388"/>
                  </a:lnTo>
                  <a:lnTo>
                    <a:pt x="5" y="385"/>
                  </a:lnTo>
                  <a:lnTo>
                    <a:pt x="3" y="381"/>
                  </a:lnTo>
                  <a:lnTo>
                    <a:pt x="3" y="378"/>
                  </a:lnTo>
                  <a:lnTo>
                    <a:pt x="3" y="375"/>
                  </a:lnTo>
                  <a:lnTo>
                    <a:pt x="2" y="371"/>
                  </a:lnTo>
                  <a:lnTo>
                    <a:pt x="0" y="368"/>
                  </a:lnTo>
                  <a:lnTo>
                    <a:pt x="0" y="363"/>
                  </a:lnTo>
                  <a:lnTo>
                    <a:pt x="0" y="360"/>
                  </a:lnTo>
                  <a:lnTo>
                    <a:pt x="0" y="356"/>
                  </a:lnTo>
                  <a:lnTo>
                    <a:pt x="0" y="352"/>
                  </a:lnTo>
                  <a:lnTo>
                    <a:pt x="0" y="349"/>
                  </a:lnTo>
                  <a:lnTo>
                    <a:pt x="0" y="346"/>
                  </a:lnTo>
                  <a:lnTo>
                    <a:pt x="0" y="342"/>
                  </a:lnTo>
                  <a:lnTo>
                    <a:pt x="2" y="339"/>
                  </a:lnTo>
                  <a:lnTo>
                    <a:pt x="2" y="334"/>
                  </a:lnTo>
                  <a:lnTo>
                    <a:pt x="3" y="331"/>
                  </a:lnTo>
                  <a:lnTo>
                    <a:pt x="5" y="326"/>
                  </a:lnTo>
                  <a:lnTo>
                    <a:pt x="6" y="320"/>
                  </a:lnTo>
                  <a:lnTo>
                    <a:pt x="9" y="312"/>
                  </a:lnTo>
                  <a:lnTo>
                    <a:pt x="12" y="307"/>
                  </a:lnTo>
                  <a:lnTo>
                    <a:pt x="14" y="301"/>
                  </a:lnTo>
                  <a:lnTo>
                    <a:pt x="16" y="295"/>
                  </a:lnTo>
                  <a:lnTo>
                    <a:pt x="19" y="291"/>
                  </a:lnTo>
                  <a:lnTo>
                    <a:pt x="22" y="285"/>
                  </a:lnTo>
                  <a:lnTo>
                    <a:pt x="24" y="280"/>
                  </a:lnTo>
                  <a:lnTo>
                    <a:pt x="27" y="278"/>
                  </a:lnTo>
                  <a:lnTo>
                    <a:pt x="29" y="273"/>
                  </a:lnTo>
                  <a:lnTo>
                    <a:pt x="32" y="270"/>
                  </a:lnTo>
                  <a:lnTo>
                    <a:pt x="34" y="266"/>
                  </a:lnTo>
                  <a:lnTo>
                    <a:pt x="35" y="265"/>
                  </a:lnTo>
                  <a:lnTo>
                    <a:pt x="38" y="262"/>
                  </a:lnTo>
                  <a:lnTo>
                    <a:pt x="40" y="260"/>
                  </a:lnTo>
                  <a:close/>
                </a:path>
              </a:pathLst>
            </a:custGeom>
            <a:solidFill>
              <a:srgbClr val="A2C3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 i="1">
                <a:ea typeface="华文细黑" pitchFamily="2" charset="-122"/>
              </a:endParaRPr>
            </a:p>
          </p:txBody>
        </p:sp>
        <p:sp>
          <p:nvSpPr>
            <p:cNvPr id="25621" name="Freeform 23"/>
            <p:cNvSpPr>
              <a:spLocks/>
            </p:cNvSpPr>
            <p:nvPr/>
          </p:nvSpPr>
          <p:spPr bwMode="auto">
            <a:xfrm>
              <a:off x="8023225" y="1393825"/>
              <a:ext cx="228600" cy="396875"/>
            </a:xfrm>
            <a:custGeom>
              <a:avLst/>
              <a:gdLst>
                <a:gd name="T0" fmla="*/ 2147483647 w 287"/>
                <a:gd name="T1" fmla="*/ 0 h 502"/>
                <a:gd name="T2" fmla="*/ 2147483647 w 287"/>
                <a:gd name="T3" fmla="*/ 2147483647 h 502"/>
                <a:gd name="T4" fmla="*/ 2147483647 w 287"/>
                <a:gd name="T5" fmla="*/ 2147483647 h 502"/>
                <a:gd name="T6" fmla="*/ 2147483647 w 287"/>
                <a:gd name="T7" fmla="*/ 2147483647 h 502"/>
                <a:gd name="T8" fmla="*/ 2147483647 w 287"/>
                <a:gd name="T9" fmla="*/ 2147483647 h 502"/>
                <a:gd name="T10" fmla="*/ 2147483647 w 287"/>
                <a:gd name="T11" fmla="*/ 2147483647 h 502"/>
                <a:gd name="T12" fmla="*/ 2147483647 w 287"/>
                <a:gd name="T13" fmla="*/ 2147483647 h 502"/>
                <a:gd name="T14" fmla="*/ 2147483647 w 287"/>
                <a:gd name="T15" fmla="*/ 2147483647 h 502"/>
                <a:gd name="T16" fmla="*/ 2147483647 w 287"/>
                <a:gd name="T17" fmla="*/ 2147483647 h 502"/>
                <a:gd name="T18" fmla="*/ 2147483647 w 287"/>
                <a:gd name="T19" fmla="*/ 2147483647 h 502"/>
                <a:gd name="T20" fmla="*/ 2147483647 w 287"/>
                <a:gd name="T21" fmla="*/ 2147483647 h 502"/>
                <a:gd name="T22" fmla="*/ 2147483647 w 287"/>
                <a:gd name="T23" fmla="*/ 2147483647 h 502"/>
                <a:gd name="T24" fmla="*/ 2147483647 w 287"/>
                <a:gd name="T25" fmla="*/ 2147483647 h 502"/>
                <a:gd name="T26" fmla="*/ 0 w 287"/>
                <a:gd name="T27" fmla="*/ 2147483647 h 502"/>
                <a:gd name="T28" fmla="*/ 0 w 287"/>
                <a:gd name="T29" fmla="*/ 2147483647 h 502"/>
                <a:gd name="T30" fmla="*/ 2147483647 w 287"/>
                <a:gd name="T31" fmla="*/ 2147483647 h 502"/>
                <a:gd name="T32" fmla="*/ 2147483647 w 287"/>
                <a:gd name="T33" fmla="*/ 2147483647 h 502"/>
                <a:gd name="T34" fmla="*/ 2147483647 w 287"/>
                <a:gd name="T35" fmla="*/ 2147483647 h 502"/>
                <a:gd name="T36" fmla="*/ 2147483647 w 287"/>
                <a:gd name="T37" fmla="*/ 2147483647 h 502"/>
                <a:gd name="T38" fmla="*/ 2147483647 w 287"/>
                <a:gd name="T39" fmla="*/ 2147483647 h 502"/>
                <a:gd name="T40" fmla="*/ 2147483647 w 287"/>
                <a:gd name="T41" fmla="*/ 2147483647 h 502"/>
                <a:gd name="T42" fmla="*/ 2147483647 w 287"/>
                <a:gd name="T43" fmla="*/ 2147483647 h 502"/>
                <a:gd name="T44" fmla="*/ 2147483647 w 287"/>
                <a:gd name="T45" fmla="*/ 2147483647 h 502"/>
                <a:gd name="T46" fmla="*/ 2147483647 w 287"/>
                <a:gd name="T47" fmla="*/ 2147483647 h 502"/>
                <a:gd name="T48" fmla="*/ 2147483647 w 287"/>
                <a:gd name="T49" fmla="*/ 2147483647 h 502"/>
                <a:gd name="T50" fmla="*/ 2147483647 w 287"/>
                <a:gd name="T51" fmla="*/ 2147483647 h 502"/>
                <a:gd name="T52" fmla="*/ 2147483647 w 287"/>
                <a:gd name="T53" fmla="*/ 2147483647 h 502"/>
                <a:gd name="T54" fmla="*/ 2147483647 w 287"/>
                <a:gd name="T55" fmla="*/ 2147483647 h 502"/>
                <a:gd name="T56" fmla="*/ 2147483647 w 287"/>
                <a:gd name="T57" fmla="*/ 2147483647 h 502"/>
                <a:gd name="T58" fmla="*/ 2147483647 w 287"/>
                <a:gd name="T59" fmla="*/ 2147483647 h 502"/>
                <a:gd name="T60" fmla="*/ 2147483647 w 287"/>
                <a:gd name="T61" fmla="*/ 2147483647 h 502"/>
                <a:gd name="T62" fmla="*/ 2147483647 w 287"/>
                <a:gd name="T63" fmla="*/ 2147483647 h 502"/>
                <a:gd name="T64" fmla="*/ 2147483647 w 287"/>
                <a:gd name="T65" fmla="*/ 2147483647 h 502"/>
                <a:gd name="T66" fmla="*/ 2147483647 w 287"/>
                <a:gd name="T67" fmla="*/ 2147483647 h 502"/>
                <a:gd name="T68" fmla="*/ 2147483647 w 287"/>
                <a:gd name="T69" fmla="*/ 2147483647 h 502"/>
                <a:gd name="T70" fmla="*/ 2147483647 w 287"/>
                <a:gd name="T71" fmla="*/ 2147483647 h 502"/>
                <a:gd name="T72" fmla="*/ 2147483647 w 287"/>
                <a:gd name="T73" fmla="*/ 2147483647 h 502"/>
                <a:gd name="T74" fmla="*/ 2147483647 w 287"/>
                <a:gd name="T75" fmla="*/ 2147483647 h 502"/>
                <a:gd name="T76" fmla="*/ 2147483647 w 287"/>
                <a:gd name="T77" fmla="*/ 2147483647 h 502"/>
                <a:gd name="T78" fmla="*/ 2147483647 w 287"/>
                <a:gd name="T79" fmla="*/ 2147483647 h 502"/>
                <a:gd name="T80" fmla="*/ 2147483647 w 287"/>
                <a:gd name="T81" fmla="*/ 2147483647 h 502"/>
                <a:gd name="T82" fmla="*/ 2147483647 w 287"/>
                <a:gd name="T83" fmla="*/ 2147483647 h 502"/>
                <a:gd name="T84" fmla="*/ 2147483647 w 287"/>
                <a:gd name="T85" fmla="*/ 2147483647 h 502"/>
                <a:gd name="T86" fmla="*/ 2147483647 w 287"/>
                <a:gd name="T87" fmla="*/ 2147483647 h 502"/>
                <a:gd name="T88" fmla="*/ 2147483647 w 287"/>
                <a:gd name="T89" fmla="*/ 2147483647 h 502"/>
                <a:gd name="T90" fmla="*/ 2147483647 w 287"/>
                <a:gd name="T91" fmla="*/ 2147483647 h 502"/>
                <a:gd name="T92" fmla="*/ 2147483647 w 287"/>
                <a:gd name="T93" fmla="*/ 2147483647 h 502"/>
                <a:gd name="T94" fmla="*/ 2147483647 w 287"/>
                <a:gd name="T95" fmla="*/ 2147483647 h 502"/>
                <a:gd name="T96" fmla="*/ 2147483647 w 287"/>
                <a:gd name="T97" fmla="*/ 2147483647 h 502"/>
                <a:gd name="T98" fmla="*/ 2147483647 w 287"/>
                <a:gd name="T99" fmla="*/ 2147483647 h 502"/>
                <a:gd name="T100" fmla="*/ 2147483647 w 287"/>
                <a:gd name="T101" fmla="*/ 2147483647 h 502"/>
                <a:gd name="T102" fmla="*/ 2147483647 w 287"/>
                <a:gd name="T103" fmla="*/ 2147483647 h 502"/>
                <a:gd name="T104" fmla="*/ 2147483647 w 287"/>
                <a:gd name="T105" fmla="*/ 2147483647 h 502"/>
                <a:gd name="T106" fmla="*/ 2147483647 w 287"/>
                <a:gd name="T107" fmla="*/ 2147483647 h 502"/>
                <a:gd name="T108" fmla="*/ 2147483647 w 287"/>
                <a:gd name="T109" fmla="*/ 2147483647 h 502"/>
                <a:gd name="T110" fmla="*/ 2147483647 w 287"/>
                <a:gd name="T111" fmla="*/ 2147483647 h 502"/>
                <a:gd name="T112" fmla="*/ 2147483647 w 287"/>
                <a:gd name="T113" fmla="*/ 2147483647 h 502"/>
                <a:gd name="T114" fmla="*/ 2147483647 w 287"/>
                <a:gd name="T115" fmla="*/ 2147483647 h 502"/>
                <a:gd name="T116" fmla="*/ 2147483647 w 287"/>
                <a:gd name="T117" fmla="*/ 2147483647 h 502"/>
                <a:gd name="T118" fmla="*/ 2147483647 w 287"/>
                <a:gd name="T119" fmla="*/ 2147483647 h 502"/>
                <a:gd name="T120" fmla="*/ 2147483647 w 287"/>
                <a:gd name="T121" fmla="*/ 2147483647 h 502"/>
                <a:gd name="T122" fmla="*/ 2147483647 w 287"/>
                <a:gd name="T123" fmla="*/ 2147483647 h 50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87"/>
                <a:gd name="T187" fmla="*/ 0 h 502"/>
                <a:gd name="T188" fmla="*/ 287 w 287"/>
                <a:gd name="T189" fmla="*/ 502 h 50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87" h="502">
                  <a:moveTo>
                    <a:pt x="181" y="2"/>
                  </a:moveTo>
                  <a:lnTo>
                    <a:pt x="178" y="0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67" y="2"/>
                  </a:lnTo>
                  <a:lnTo>
                    <a:pt x="162" y="2"/>
                  </a:lnTo>
                  <a:lnTo>
                    <a:pt x="158" y="2"/>
                  </a:lnTo>
                  <a:lnTo>
                    <a:pt x="152" y="2"/>
                  </a:lnTo>
                  <a:lnTo>
                    <a:pt x="146" y="5"/>
                  </a:lnTo>
                  <a:lnTo>
                    <a:pt x="141" y="5"/>
                  </a:lnTo>
                  <a:lnTo>
                    <a:pt x="135" y="6"/>
                  </a:lnTo>
                  <a:lnTo>
                    <a:pt x="129" y="9"/>
                  </a:lnTo>
                  <a:lnTo>
                    <a:pt x="123" y="10"/>
                  </a:lnTo>
                  <a:lnTo>
                    <a:pt x="119" y="10"/>
                  </a:lnTo>
                  <a:lnTo>
                    <a:pt x="116" y="12"/>
                  </a:lnTo>
                  <a:lnTo>
                    <a:pt x="113" y="13"/>
                  </a:lnTo>
                  <a:lnTo>
                    <a:pt x="110" y="15"/>
                  </a:lnTo>
                  <a:lnTo>
                    <a:pt x="103" y="18"/>
                  </a:lnTo>
                  <a:lnTo>
                    <a:pt x="97" y="22"/>
                  </a:lnTo>
                  <a:lnTo>
                    <a:pt x="94" y="23"/>
                  </a:lnTo>
                  <a:lnTo>
                    <a:pt x="90" y="25"/>
                  </a:lnTo>
                  <a:lnTo>
                    <a:pt x="87" y="28"/>
                  </a:lnTo>
                  <a:lnTo>
                    <a:pt x="82" y="29"/>
                  </a:lnTo>
                  <a:lnTo>
                    <a:pt x="80" y="31"/>
                  </a:lnTo>
                  <a:lnTo>
                    <a:pt x="77" y="34"/>
                  </a:lnTo>
                  <a:lnTo>
                    <a:pt x="72" y="37"/>
                  </a:lnTo>
                  <a:lnTo>
                    <a:pt x="69" y="39"/>
                  </a:lnTo>
                  <a:lnTo>
                    <a:pt x="66" y="42"/>
                  </a:lnTo>
                  <a:lnTo>
                    <a:pt x="64" y="45"/>
                  </a:lnTo>
                  <a:lnTo>
                    <a:pt x="61" y="48"/>
                  </a:lnTo>
                  <a:lnTo>
                    <a:pt x="58" y="53"/>
                  </a:lnTo>
                  <a:lnTo>
                    <a:pt x="53" y="55"/>
                  </a:lnTo>
                  <a:lnTo>
                    <a:pt x="50" y="58"/>
                  </a:lnTo>
                  <a:lnTo>
                    <a:pt x="48" y="63"/>
                  </a:lnTo>
                  <a:lnTo>
                    <a:pt x="46" y="67"/>
                  </a:lnTo>
                  <a:lnTo>
                    <a:pt x="42" y="70"/>
                  </a:lnTo>
                  <a:lnTo>
                    <a:pt x="39" y="73"/>
                  </a:lnTo>
                  <a:lnTo>
                    <a:pt x="36" y="77"/>
                  </a:lnTo>
                  <a:lnTo>
                    <a:pt x="35" y="82"/>
                  </a:lnTo>
                  <a:lnTo>
                    <a:pt x="32" y="86"/>
                  </a:lnTo>
                  <a:lnTo>
                    <a:pt x="29" y="92"/>
                  </a:lnTo>
                  <a:lnTo>
                    <a:pt x="26" y="96"/>
                  </a:lnTo>
                  <a:lnTo>
                    <a:pt x="24" y="102"/>
                  </a:lnTo>
                  <a:lnTo>
                    <a:pt x="21" y="106"/>
                  </a:lnTo>
                  <a:lnTo>
                    <a:pt x="19" y="111"/>
                  </a:lnTo>
                  <a:lnTo>
                    <a:pt x="17" y="116"/>
                  </a:lnTo>
                  <a:lnTo>
                    <a:pt x="16" y="124"/>
                  </a:lnTo>
                  <a:lnTo>
                    <a:pt x="11" y="130"/>
                  </a:lnTo>
                  <a:lnTo>
                    <a:pt x="11" y="135"/>
                  </a:lnTo>
                  <a:lnTo>
                    <a:pt x="8" y="141"/>
                  </a:lnTo>
                  <a:lnTo>
                    <a:pt x="8" y="148"/>
                  </a:lnTo>
                  <a:lnTo>
                    <a:pt x="5" y="154"/>
                  </a:lnTo>
                  <a:lnTo>
                    <a:pt x="4" y="162"/>
                  </a:lnTo>
                  <a:lnTo>
                    <a:pt x="3" y="167"/>
                  </a:lnTo>
                  <a:lnTo>
                    <a:pt x="3" y="175"/>
                  </a:lnTo>
                  <a:lnTo>
                    <a:pt x="0" y="182"/>
                  </a:lnTo>
                  <a:lnTo>
                    <a:pt x="0" y="188"/>
                  </a:lnTo>
                  <a:lnTo>
                    <a:pt x="0" y="195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0" y="217"/>
                  </a:lnTo>
                  <a:lnTo>
                    <a:pt x="0" y="224"/>
                  </a:lnTo>
                  <a:lnTo>
                    <a:pt x="1" y="231"/>
                  </a:lnTo>
                  <a:lnTo>
                    <a:pt x="1" y="239"/>
                  </a:lnTo>
                  <a:lnTo>
                    <a:pt x="3" y="246"/>
                  </a:lnTo>
                  <a:lnTo>
                    <a:pt x="3" y="252"/>
                  </a:lnTo>
                  <a:lnTo>
                    <a:pt x="5" y="260"/>
                  </a:lnTo>
                  <a:lnTo>
                    <a:pt x="5" y="266"/>
                  </a:lnTo>
                  <a:lnTo>
                    <a:pt x="8" y="273"/>
                  </a:lnTo>
                  <a:lnTo>
                    <a:pt x="8" y="281"/>
                  </a:lnTo>
                  <a:lnTo>
                    <a:pt x="11" y="288"/>
                  </a:lnTo>
                  <a:lnTo>
                    <a:pt x="13" y="295"/>
                  </a:lnTo>
                  <a:lnTo>
                    <a:pt x="16" y="303"/>
                  </a:lnTo>
                  <a:lnTo>
                    <a:pt x="17" y="310"/>
                  </a:lnTo>
                  <a:lnTo>
                    <a:pt x="20" y="316"/>
                  </a:lnTo>
                  <a:lnTo>
                    <a:pt x="23" y="323"/>
                  </a:lnTo>
                  <a:lnTo>
                    <a:pt x="26" y="330"/>
                  </a:lnTo>
                  <a:lnTo>
                    <a:pt x="27" y="337"/>
                  </a:lnTo>
                  <a:lnTo>
                    <a:pt x="32" y="345"/>
                  </a:lnTo>
                  <a:lnTo>
                    <a:pt x="33" y="351"/>
                  </a:lnTo>
                  <a:lnTo>
                    <a:pt x="36" y="358"/>
                  </a:lnTo>
                  <a:lnTo>
                    <a:pt x="40" y="364"/>
                  </a:lnTo>
                  <a:lnTo>
                    <a:pt x="43" y="371"/>
                  </a:lnTo>
                  <a:lnTo>
                    <a:pt x="46" y="377"/>
                  </a:lnTo>
                  <a:lnTo>
                    <a:pt x="49" y="383"/>
                  </a:lnTo>
                  <a:lnTo>
                    <a:pt x="52" y="388"/>
                  </a:lnTo>
                  <a:lnTo>
                    <a:pt x="56" y="396"/>
                  </a:lnTo>
                  <a:lnTo>
                    <a:pt x="59" y="401"/>
                  </a:lnTo>
                  <a:lnTo>
                    <a:pt x="64" y="407"/>
                  </a:lnTo>
                  <a:lnTo>
                    <a:pt x="66" y="413"/>
                  </a:lnTo>
                  <a:lnTo>
                    <a:pt x="71" y="419"/>
                  </a:lnTo>
                  <a:lnTo>
                    <a:pt x="74" y="423"/>
                  </a:lnTo>
                  <a:lnTo>
                    <a:pt x="78" y="429"/>
                  </a:lnTo>
                  <a:lnTo>
                    <a:pt x="82" y="433"/>
                  </a:lnTo>
                  <a:lnTo>
                    <a:pt x="87" y="439"/>
                  </a:lnTo>
                  <a:lnTo>
                    <a:pt x="90" y="444"/>
                  </a:lnTo>
                  <a:lnTo>
                    <a:pt x="94" y="448"/>
                  </a:lnTo>
                  <a:lnTo>
                    <a:pt x="98" y="454"/>
                  </a:lnTo>
                  <a:lnTo>
                    <a:pt x="103" y="458"/>
                  </a:lnTo>
                  <a:lnTo>
                    <a:pt x="106" y="461"/>
                  </a:lnTo>
                  <a:lnTo>
                    <a:pt x="110" y="465"/>
                  </a:lnTo>
                  <a:lnTo>
                    <a:pt x="114" y="470"/>
                  </a:lnTo>
                  <a:lnTo>
                    <a:pt x="119" y="474"/>
                  </a:lnTo>
                  <a:lnTo>
                    <a:pt x="122" y="477"/>
                  </a:lnTo>
                  <a:lnTo>
                    <a:pt x="127" y="480"/>
                  </a:lnTo>
                  <a:lnTo>
                    <a:pt x="130" y="483"/>
                  </a:lnTo>
                  <a:lnTo>
                    <a:pt x="135" y="486"/>
                  </a:lnTo>
                  <a:lnTo>
                    <a:pt x="139" y="489"/>
                  </a:lnTo>
                  <a:lnTo>
                    <a:pt x="143" y="490"/>
                  </a:lnTo>
                  <a:lnTo>
                    <a:pt x="146" y="493"/>
                  </a:lnTo>
                  <a:lnTo>
                    <a:pt x="151" y="494"/>
                  </a:lnTo>
                  <a:lnTo>
                    <a:pt x="155" y="496"/>
                  </a:lnTo>
                  <a:lnTo>
                    <a:pt x="159" y="497"/>
                  </a:lnTo>
                  <a:lnTo>
                    <a:pt x="164" y="499"/>
                  </a:lnTo>
                  <a:lnTo>
                    <a:pt x="168" y="499"/>
                  </a:lnTo>
                  <a:lnTo>
                    <a:pt x="171" y="499"/>
                  </a:lnTo>
                  <a:lnTo>
                    <a:pt x="174" y="500"/>
                  </a:lnTo>
                  <a:lnTo>
                    <a:pt x="178" y="500"/>
                  </a:lnTo>
                  <a:lnTo>
                    <a:pt x="181" y="500"/>
                  </a:lnTo>
                  <a:lnTo>
                    <a:pt x="186" y="500"/>
                  </a:lnTo>
                  <a:lnTo>
                    <a:pt x="189" y="500"/>
                  </a:lnTo>
                  <a:lnTo>
                    <a:pt x="191" y="500"/>
                  </a:lnTo>
                  <a:lnTo>
                    <a:pt x="196" y="502"/>
                  </a:lnTo>
                  <a:lnTo>
                    <a:pt x="202" y="500"/>
                  </a:lnTo>
                  <a:lnTo>
                    <a:pt x="207" y="499"/>
                  </a:lnTo>
                  <a:lnTo>
                    <a:pt x="210" y="499"/>
                  </a:lnTo>
                  <a:lnTo>
                    <a:pt x="215" y="499"/>
                  </a:lnTo>
                  <a:lnTo>
                    <a:pt x="218" y="497"/>
                  </a:lnTo>
                  <a:lnTo>
                    <a:pt x="220" y="497"/>
                  </a:lnTo>
                  <a:lnTo>
                    <a:pt x="226" y="496"/>
                  </a:lnTo>
                  <a:lnTo>
                    <a:pt x="232" y="493"/>
                  </a:lnTo>
                  <a:lnTo>
                    <a:pt x="238" y="492"/>
                  </a:lnTo>
                  <a:lnTo>
                    <a:pt x="242" y="489"/>
                  </a:lnTo>
                  <a:lnTo>
                    <a:pt x="247" y="486"/>
                  </a:lnTo>
                  <a:lnTo>
                    <a:pt x="252" y="483"/>
                  </a:lnTo>
                  <a:lnTo>
                    <a:pt x="255" y="480"/>
                  </a:lnTo>
                  <a:lnTo>
                    <a:pt x="261" y="477"/>
                  </a:lnTo>
                  <a:lnTo>
                    <a:pt x="264" y="473"/>
                  </a:lnTo>
                  <a:lnTo>
                    <a:pt x="267" y="468"/>
                  </a:lnTo>
                  <a:lnTo>
                    <a:pt x="270" y="464"/>
                  </a:lnTo>
                  <a:lnTo>
                    <a:pt x="274" y="460"/>
                  </a:lnTo>
                  <a:lnTo>
                    <a:pt x="276" y="455"/>
                  </a:lnTo>
                  <a:lnTo>
                    <a:pt x="279" y="451"/>
                  </a:lnTo>
                  <a:lnTo>
                    <a:pt x="280" y="445"/>
                  </a:lnTo>
                  <a:lnTo>
                    <a:pt x="283" y="441"/>
                  </a:lnTo>
                  <a:lnTo>
                    <a:pt x="284" y="435"/>
                  </a:lnTo>
                  <a:lnTo>
                    <a:pt x="284" y="431"/>
                  </a:lnTo>
                  <a:lnTo>
                    <a:pt x="286" y="425"/>
                  </a:lnTo>
                  <a:lnTo>
                    <a:pt x="287" y="419"/>
                  </a:lnTo>
                  <a:lnTo>
                    <a:pt x="287" y="413"/>
                  </a:lnTo>
                  <a:lnTo>
                    <a:pt x="287" y="409"/>
                  </a:lnTo>
                  <a:lnTo>
                    <a:pt x="286" y="403"/>
                  </a:lnTo>
                  <a:lnTo>
                    <a:pt x="286" y="396"/>
                  </a:lnTo>
                  <a:lnTo>
                    <a:pt x="284" y="390"/>
                  </a:lnTo>
                  <a:lnTo>
                    <a:pt x="283" y="384"/>
                  </a:lnTo>
                  <a:lnTo>
                    <a:pt x="280" y="380"/>
                  </a:lnTo>
                  <a:lnTo>
                    <a:pt x="279" y="374"/>
                  </a:lnTo>
                  <a:lnTo>
                    <a:pt x="276" y="368"/>
                  </a:lnTo>
                  <a:lnTo>
                    <a:pt x="273" y="364"/>
                  </a:lnTo>
                  <a:lnTo>
                    <a:pt x="270" y="358"/>
                  </a:lnTo>
                  <a:lnTo>
                    <a:pt x="267" y="353"/>
                  </a:lnTo>
                  <a:lnTo>
                    <a:pt x="263" y="348"/>
                  </a:lnTo>
                  <a:lnTo>
                    <a:pt x="258" y="343"/>
                  </a:lnTo>
                  <a:lnTo>
                    <a:pt x="255" y="337"/>
                  </a:lnTo>
                  <a:lnTo>
                    <a:pt x="251" y="333"/>
                  </a:lnTo>
                  <a:lnTo>
                    <a:pt x="247" y="327"/>
                  </a:lnTo>
                  <a:lnTo>
                    <a:pt x="242" y="323"/>
                  </a:lnTo>
                  <a:lnTo>
                    <a:pt x="238" y="317"/>
                  </a:lnTo>
                  <a:lnTo>
                    <a:pt x="235" y="313"/>
                  </a:lnTo>
                  <a:lnTo>
                    <a:pt x="231" y="307"/>
                  </a:lnTo>
                  <a:lnTo>
                    <a:pt x="226" y="303"/>
                  </a:lnTo>
                  <a:lnTo>
                    <a:pt x="220" y="297"/>
                  </a:lnTo>
                  <a:lnTo>
                    <a:pt x="218" y="291"/>
                  </a:lnTo>
                  <a:lnTo>
                    <a:pt x="213" y="285"/>
                  </a:lnTo>
                  <a:lnTo>
                    <a:pt x="210" y="281"/>
                  </a:lnTo>
                  <a:lnTo>
                    <a:pt x="206" y="275"/>
                  </a:lnTo>
                  <a:lnTo>
                    <a:pt x="205" y="269"/>
                  </a:lnTo>
                  <a:lnTo>
                    <a:pt x="202" y="265"/>
                  </a:lnTo>
                  <a:lnTo>
                    <a:pt x="200" y="262"/>
                  </a:lnTo>
                  <a:lnTo>
                    <a:pt x="199" y="259"/>
                  </a:lnTo>
                  <a:lnTo>
                    <a:pt x="197" y="255"/>
                  </a:lnTo>
                  <a:lnTo>
                    <a:pt x="196" y="249"/>
                  </a:lnTo>
                  <a:lnTo>
                    <a:pt x="194" y="243"/>
                  </a:lnTo>
                  <a:lnTo>
                    <a:pt x="193" y="239"/>
                  </a:lnTo>
                  <a:lnTo>
                    <a:pt x="193" y="236"/>
                  </a:lnTo>
                  <a:lnTo>
                    <a:pt x="191" y="233"/>
                  </a:lnTo>
                  <a:lnTo>
                    <a:pt x="191" y="228"/>
                  </a:lnTo>
                  <a:lnTo>
                    <a:pt x="191" y="226"/>
                  </a:lnTo>
                  <a:lnTo>
                    <a:pt x="191" y="221"/>
                  </a:lnTo>
                  <a:lnTo>
                    <a:pt x="191" y="218"/>
                  </a:lnTo>
                  <a:lnTo>
                    <a:pt x="191" y="214"/>
                  </a:lnTo>
                  <a:lnTo>
                    <a:pt x="191" y="211"/>
                  </a:lnTo>
                  <a:lnTo>
                    <a:pt x="191" y="207"/>
                  </a:lnTo>
                  <a:lnTo>
                    <a:pt x="191" y="204"/>
                  </a:lnTo>
                  <a:lnTo>
                    <a:pt x="191" y="199"/>
                  </a:lnTo>
                  <a:lnTo>
                    <a:pt x="191" y="194"/>
                  </a:lnTo>
                  <a:lnTo>
                    <a:pt x="193" y="188"/>
                  </a:lnTo>
                  <a:lnTo>
                    <a:pt x="194" y="182"/>
                  </a:lnTo>
                  <a:lnTo>
                    <a:pt x="196" y="179"/>
                  </a:lnTo>
                  <a:lnTo>
                    <a:pt x="197" y="175"/>
                  </a:lnTo>
                  <a:lnTo>
                    <a:pt x="199" y="172"/>
                  </a:lnTo>
                  <a:lnTo>
                    <a:pt x="202" y="169"/>
                  </a:lnTo>
                  <a:lnTo>
                    <a:pt x="203" y="166"/>
                  </a:lnTo>
                  <a:lnTo>
                    <a:pt x="205" y="163"/>
                  </a:lnTo>
                  <a:lnTo>
                    <a:pt x="207" y="162"/>
                  </a:lnTo>
                  <a:lnTo>
                    <a:pt x="213" y="157"/>
                  </a:lnTo>
                  <a:lnTo>
                    <a:pt x="218" y="154"/>
                  </a:lnTo>
                  <a:lnTo>
                    <a:pt x="223" y="151"/>
                  </a:lnTo>
                  <a:lnTo>
                    <a:pt x="229" y="150"/>
                  </a:lnTo>
                  <a:lnTo>
                    <a:pt x="234" y="146"/>
                  </a:lnTo>
                  <a:lnTo>
                    <a:pt x="239" y="143"/>
                  </a:lnTo>
                  <a:lnTo>
                    <a:pt x="244" y="137"/>
                  </a:lnTo>
                  <a:lnTo>
                    <a:pt x="248" y="132"/>
                  </a:lnTo>
                  <a:lnTo>
                    <a:pt x="250" y="128"/>
                  </a:lnTo>
                  <a:lnTo>
                    <a:pt x="252" y="124"/>
                  </a:lnTo>
                  <a:lnTo>
                    <a:pt x="254" y="119"/>
                  </a:lnTo>
                  <a:lnTo>
                    <a:pt x="255" y="115"/>
                  </a:lnTo>
                  <a:lnTo>
                    <a:pt x="257" y="109"/>
                  </a:lnTo>
                  <a:lnTo>
                    <a:pt x="258" y="105"/>
                  </a:lnTo>
                  <a:lnTo>
                    <a:pt x="258" y="99"/>
                  </a:lnTo>
                  <a:lnTo>
                    <a:pt x="258" y="93"/>
                  </a:lnTo>
                  <a:lnTo>
                    <a:pt x="257" y="89"/>
                  </a:lnTo>
                  <a:lnTo>
                    <a:pt x="255" y="83"/>
                  </a:lnTo>
                  <a:lnTo>
                    <a:pt x="255" y="77"/>
                  </a:lnTo>
                  <a:lnTo>
                    <a:pt x="254" y="73"/>
                  </a:lnTo>
                  <a:lnTo>
                    <a:pt x="252" y="67"/>
                  </a:lnTo>
                  <a:lnTo>
                    <a:pt x="251" y="63"/>
                  </a:lnTo>
                  <a:lnTo>
                    <a:pt x="248" y="58"/>
                  </a:lnTo>
                  <a:lnTo>
                    <a:pt x="247" y="54"/>
                  </a:lnTo>
                  <a:lnTo>
                    <a:pt x="244" y="48"/>
                  </a:lnTo>
                  <a:lnTo>
                    <a:pt x="241" y="44"/>
                  </a:lnTo>
                  <a:lnTo>
                    <a:pt x="238" y="39"/>
                  </a:lnTo>
                  <a:lnTo>
                    <a:pt x="235" y="37"/>
                  </a:lnTo>
                  <a:lnTo>
                    <a:pt x="232" y="32"/>
                  </a:lnTo>
                  <a:lnTo>
                    <a:pt x="228" y="28"/>
                  </a:lnTo>
                  <a:lnTo>
                    <a:pt x="225" y="25"/>
                  </a:lnTo>
                  <a:lnTo>
                    <a:pt x="220" y="22"/>
                  </a:lnTo>
                  <a:lnTo>
                    <a:pt x="216" y="18"/>
                  </a:lnTo>
                  <a:lnTo>
                    <a:pt x="213" y="15"/>
                  </a:lnTo>
                  <a:lnTo>
                    <a:pt x="210" y="12"/>
                  </a:lnTo>
                  <a:lnTo>
                    <a:pt x="207" y="10"/>
                  </a:lnTo>
                  <a:lnTo>
                    <a:pt x="203" y="9"/>
                  </a:lnTo>
                  <a:lnTo>
                    <a:pt x="200" y="6"/>
                  </a:lnTo>
                  <a:lnTo>
                    <a:pt x="196" y="5"/>
                  </a:lnTo>
                  <a:lnTo>
                    <a:pt x="193" y="3"/>
                  </a:lnTo>
                  <a:lnTo>
                    <a:pt x="190" y="2"/>
                  </a:lnTo>
                  <a:lnTo>
                    <a:pt x="187" y="2"/>
                  </a:lnTo>
                  <a:lnTo>
                    <a:pt x="184" y="2"/>
                  </a:lnTo>
                  <a:lnTo>
                    <a:pt x="181" y="2"/>
                  </a:lnTo>
                  <a:close/>
                </a:path>
              </a:pathLst>
            </a:custGeom>
            <a:solidFill>
              <a:srgbClr val="A2C3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 i="1">
                <a:ea typeface="华文细黑" pitchFamily="2" charset="-122"/>
              </a:endParaRPr>
            </a:p>
          </p:txBody>
        </p:sp>
        <p:sp>
          <p:nvSpPr>
            <p:cNvPr id="25622" name="Freeform 24"/>
            <p:cNvSpPr>
              <a:spLocks/>
            </p:cNvSpPr>
            <p:nvPr/>
          </p:nvSpPr>
          <p:spPr bwMode="auto">
            <a:xfrm>
              <a:off x="8375650" y="1355725"/>
              <a:ext cx="250825" cy="236538"/>
            </a:xfrm>
            <a:custGeom>
              <a:avLst/>
              <a:gdLst>
                <a:gd name="T0" fmla="*/ 2147483647 w 316"/>
                <a:gd name="T1" fmla="*/ 0 h 296"/>
                <a:gd name="T2" fmla="*/ 2147483647 w 316"/>
                <a:gd name="T3" fmla="*/ 2147483647 h 296"/>
                <a:gd name="T4" fmla="*/ 2147483647 w 316"/>
                <a:gd name="T5" fmla="*/ 2147483647 h 296"/>
                <a:gd name="T6" fmla="*/ 2147483647 w 316"/>
                <a:gd name="T7" fmla="*/ 2147483647 h 296"/>
                <a:gd name="T8" fmla="*/ 2147483647 w 316"/>
                <a:gd name="T9" fmla="*/ 2147483647 h 296"/>
                <a:gd name="T10" fmla="*/ 2147483647 w 316"/>
                <a:gd name="T11" fmla="*/ 2147483647 h 296"/>
                <a:gd name="T12" fmla="*/ 2147483647 w 316"/>
                <a:gd name="T13" fmla="*/ 2147483647 h 296"/>
                <a:gd name="T14" fmla="*/ 2147483647 w 316"/>
                <a:gd name="T15" fmla="*/ 2147483647 h 296"/>
                <a:gd name="T16" fmla="*/ 2147483647 w 316"/>
                <a:gd name="T17" fmla="*/ 2147483647 h 296"/>
                <a:gd name="T18" fmla="*/ 2147483647 w 316"/>
                <a:gd name="T19" fmla="*/ 2147483647 h 296"/>
                <a:gd name="T20" fmla="*/ 2147483647 w 316"/>
                <a:gd name="T21" fmla="*/ 2147483647 h 296"/>
                <a:gd name="T22" fmla="*/ 2147483647 w 316"/>
                <a:gd name="T23" fmla="*/ 2147483647 h 296"/>
                <a:gd name="T24" fmla="*/ 2147483647 w 316"/>
                <a:gd name="T25" fmla="*/ 2147483647 h 296"/>
                <a:gd name="T26" fmla="*/ 2147483647 w 316"/>
                <a:gd name="T27" fmla="*/ 2147483647 h 296"/>
                <a:gd name="T28" fmla="*/ 2147483647 w 316"/>
                <a:gd name="T29" fmla="*/ 2147483647 h 296"/>
                <a:gd name="T30" fmla="*/ 2147483647 w 316"/>
                <a:gd name="T31" fmla="*/ 2147483647 h 296"/>
                <a:gd name="T32" fmla="*/ 2147483647 w 316"/>
                <a:gd name="T33" fmla="*/ 2147483647 h 296"/>
                <a:gd name="T34" fmla="*/ 2147483647 w 316"/>
                <a:gd name="T35" fmla="*/ 2147483647 h 296"/>
                <a:gd name="T36" fmla="*/ 2147483647 w 316"/>
                <a:gd name="T37" fmla="*/ 2147483647 h 296"/>
                <a:gd name="T38" fmla="*/ 2147483647 w 316"/>
                <a:gd name="T39" fmla="*/ 2147483647 h 296"/>
                <a:gd name="T40" fmla="*/ 2147483647 w 316"/>
                <a:gd name="T41" fmla="*/ 2147483647 h 296"/>
                <a:gd name="T42" fmla="*/ 2147483647 w 316"/>
                <a:gd name="T43" fmla="*/ 2147483647 h 296"/>
                <a:gd name="T44" fmla="*/ 2147483647 w 316"/>
                <a:gd name="T45" fmla="*/ 2147483647 h 296"/>
                <a:gd name="T46" fmla="*/ 2147483647 w 316"/>
                <a:gd name="T47" fmla="*/ 2147483647 h 296"/>
                <a:gd name="T48" fmla="*/ 2147483647 w 316"/>
                <a:gd name="T49" fmla="*/ 2147483647 h 296"/>
                <a:gd name="T50" fmla="*/ 2147483647 w 316"/>
                <a:gd name="T51" fmla="*/ 2147483647 h 296"/>
                <a:gd name="T52" fmla="*/ 2147483647 w 316"/>
                <a:gd name="T53" fmla="*/ 2147483647 h 296"/>
                <a:gd name="T54" fmla="*/ 2147483647 w 316"/>
                <a:gd name="T55" fmla="*/ 2147483647 h 296"/>
                <a:gd name="T56" fmla="*/ 2147483647 w 316"/>
                <a:gd name="T57" fmla="*/ 2147483647 h 296"/>
                <a:gd name="T58" fmla="*/ 2147483647 w 316"/>
                <a:gd name="T59" fmla="*/ 2147483647 h 296"/>
                <a:gd name="T60" fmla="*/ 2147483647 w 316"/>
                <a:gd name="T61" fmla="*/ 2147483647 h 296"/>
                <a:gd name="T62" fmla="*/ 2147483647 w 316"/>
                <a:gd name="T63" fmla="*/ 2147483647 h 296"/>
                <a:gd name="T64" fmla="*/ 2147483647 w 316"/>
                <a:gd name="T65" fmla="*/ 2147483647 h 296"/>
                <a:gd name="T66" fmla="*/ 2147483647 w 316"/>
                <a:gd name="T67" fmla="*/ 2147483647 h 296"/>
                <a:gd name="T68" fmla="*/ 2147483647 w 316"/>
                <a:gd name="T69" fmla="*/ 2147483647 h 296"/>
                <a:gd name="T70" fmla="*/ 2147483647 w 316"/>
                <a:gd name="T71" fmla="*/ 2147483647 h 296"/>
                <a:gd name="T72" fmla="*/ 2147483647 w 316"/>
                <a:gd name="T73" fmla="*/ 2147483647 h 296"/>
                <a:gd name="T74" fmla="*/ 2147483647 w 316"/>
                <a:gd name="T75" fmla="*/ 2147483647 h 296"/>
                <a:gd name="T76" fmla="*/ 0 w 316"/>
                <a:gd name="T77" fmla="*/ 2147483647 h 296"/>
                <a:gd name="T78" fmla="*/ 2147483647 w 316"/>
                <a:gd name="T79" fmla="*/ 2147483647 h 296"/>
                <a:gd name="T80" fmla="*/ 2147483647 w 316"/>
                <a:gd name="T81" fmla="*/ 2147483647 h 296"/>
                <a:gd name="T82" fmla="*/ 2147483647 w 316"/>
                <a:gd name="T83" fmla="*/ 2147483647 h 296"/>
                <a:gd name="T84" fmla="*/ 2147483647 w 316"/>
                <a:gd name="T85" fmla="*/ 2147483647 h 296"/>
                <a:gd name="T86" fmla="*/ 2147483647 w 316"/>
                <a:gd name="T87" fmla="*/ 2147483647 h 296"/>
                <a:gd name="T88" fmla="*/ 2147483647 w 316"/>
                <a:gd name="T89" fmla="*/ 2147483647 h 296"/>
                <a:gd name="T90" fmla="*/ 2147483647 w 316"/>
                <a:gd name="T91" fmla="*/ 2147483647 h 296"/>
                <a:gd name="T92" fmla="*/ 2147483647 w 316"/>
                <a:gd name="T93" fmla="*/ 2147483647 h 296"/>
                <a:gd name="T94" fmla="*/ 2147483647 w 316"/>
                <a:gd name="T95" fmla="*/ 2147483647 h 296"/>
                <a:gd name="T96" fmla="*/ 2147483647 w 316"/>
                <a:gd name="T97" fmla="*/ 2147483647 h 296"/>
                <a:gd name="T98" fmla="*/ 2147483647 w 316"/>
                <a:gd name="T99" fmla="*/ 2147483647 h 296"/>
                <a:gd name="T100" fmla="*/ 2147483647 w 316"/>
                <a:gd name="T101" fmla="*/ 2147483647 h 29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16"/>
                <a:gd name="T154" fmla="*/ 0 h 296"/>
                <a:gd name="T155" fmla="*/ 316 w 316"/>
                <a:gd name="T156" fmla="*/ 296 h 29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16" h="296">
                  <a:moveTo>
                    <a:pt x="15" y="5"/>
                  </a:moveTo>
                  <a:lnTo>
                    <a:pt x="16" y="3"/>
                  </a:lnTo>
                  <a:lnTo>
                    <a:pt x="21" y="1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8" y="1"/>
                  </a:lnTo>
                  <a:lnTo>
                    <a:pt x="41" y="1"/>
                  </a:lnTo>
                  <a:lnTo>
                    <a:pt x="45" y="3"/>
                  </a:lnTo>
                  <a:lnTo>
                    <a:pt x="48" y="3"/>
                  </a:lnTo>
                  <a:lnTo>
                    <a:pt x="54" y="5"/>
                  </a:lnTo>
                  <a:lnTo>
                    <a:pt x="58" y="7"/>
                  </a:lnTo>
                  <a:lnTo>
                    <a:pt x="64" y="8"/>
                  </a:lnTo>
                  <a:lnTo>
                    <a:pt x="69" y="10"/>
                  </a:lnTo>
                  <a:lnTo>
                    <a:pt x="74" y="13"/>
                  </a:lnTo>
                  <a:lnTo>
                    <a:pt x="79" y="14"/>
                  </a:lnTo>
                  <a:lnTo>
                    <a:pt x="85" y="17"/>
                  </a:lnTo>
                  <a:lnTo>
                    <a:pt x="90" y="19"/>
                  </a:lnTo>
                  <a:lnTo>
                    <a:pt x="96" y="21"/>
                  </a:lnTo>
                  <a:lnTo>
                    <a:pt x="99" y="24"/>
                  </a:lnTo>
                  <a:lnTo>
                    <a:pt x="103" y="26"/>
                  </a:lnTo>
                  <a:lnTo>
                    <a:pt x="106" y="29"/>
                  </a:lnTo>
                  <a:lnTo>
                    <a:pt x="109" y="30"/>
                  </a:lnTo>
                  <a:lnTo>
                    <a:pt x="112" y="32"/>
                  </a:lnTo>
                  <a:lnTo>
                    <a:pt x="117" y="33"/>
                  </a:lnTo>
                  <a:lnTo>
                    <a:pt x="119" y="35"/>
                  </a:lnTo>
                  <a:lnTo>
                    <a:pt x="122" y="36"/>
                  </a:lnTo>
                  <a:lnTo>
                    <a:pt x="127" y="39"/>
                  </a:lnTo>
                  <a:lnTo>
                    <a:pt x="131" y="40"/>
                  </a:lnTo>
                  <a:lnTo>
                    <a:pt x="134" y="42"/>
                  </a:lnTo>
                  <a:lnTo>
                    <a:pt x="138" y="45"/>
                  </a:lnTo>
                  <a:lnTo>
                    <a:pt x="143" y="46"/>
                  </a:lnTo>
                  <a:lnTo>
                    <a:pt x="146" y="49"/>
                  </a:lnTo>
                  <a:lnTo>
                    <a:pt x="151" y="52"/>
                  </a:lnTo>
                  <a:lnTo>
                    <a:pt x="154" y="53"/>
                  </a:lnTo>
                  <a:lnTo>
                    <a:pt x="157" y="55"/>
                  </a:lnTo>
                  <a:lnTo>
                    <a:pt x="163" y="58"/>
                  </a:lnTo>
                  <a:lnTo>
                    <a:pt x="167" y="61"/>
                  </a:lnTo>
                  <a:lnTo>
                    <a:pt x="172" y="64"/>
                  </a:lnTo>
                  <a:lnTo>
                    <a:pt x="175" y="65"/>
                  </a:lnTo>
                  <a:lnTo>
                    <a:pt x="179" y="68"/>
                  </a:lnTo>
                  <a:lnTo>
                    <a:pt x="183" y="71"/>
                  </a:lnTo>
                  <a:lnTo>
                    <a:pt x="188" y="74"/>
                  </a:lnTo>
                  <a:lnTo>
                    <a:pt x="192" y="75"/>
                  </a:lnTo>
                  <a:lnTo>
                    <a:pt x="195" y="78"/>
                  </a:lnTo>
                  <a:lnTo>
                    <a:pt x="201" y="81"/>
                  </a:lnTo>
                  <a:lnTo>
                    <a:pt x="205" y="84"/>
                  </a:lnTo>
                  <a:lnTo>
                    <a:pt x="208" y="87"/>
                  </a:lnTo>
                  <a:lnTo>
                    <a:pt x="212" y="90"/>
                  </a:lnTo>
                  <a:lnTo>
                    <a:pt x="215" y="91"/>
                  </a:lnTo>
                  <a:lnTo>
                    <a:pt x="220" y="96"/>
                  </a:lnTo>
                  <a:lnTo>
                    <a:pt x="223" y="97"/>
                  </a:lnTo>
                  <a:lnTo>
                    <a:pt x="227" y="100"/>
                  </a:lnTo>
                  <a:lnTo>
                    <a:pt x="230" y="103"/>
                  </a:lnTo>
                  <a:lnTo>
                    <a:pt x="234" y="106"/>
                  </a:lnTo>
                  <a:lnTo>
                    <a:pt x="237" y="109"/>
                  </a:lnTo>
                  <a:lnTo>
                    <a:pt x="240" y="110"/>
                  </a:lnTo>
                  <a:lnTo>
                    <a:pt x="244" y="113"/>
                  </a:lnTo>
                  <a:lnTo>
                    <a:pt x="247" y="116"/>
                  </a:lnTo>
                  <a:lnTo>
                    <a:pt x="253" y="122"/>
                  </a:lnTo>
                  <a:lnTo>
                    <a:pt x="260" y="126"/>
                  </a:lnTo>
                  <a:lnTo>
                    <a:pt x="265" y="132"/>
                  </a:lnTo>
                  <a:lnTo>
                    <a:pt x="272" y="136"/>
                  </a:lnTo>
                  <a:lnTo>
                    <a:pt x="276" y="142"/>
                  </a:lnTo>
                  <a:lnTo>
                    <a:pt x="282" y="148"/>
                  </a:lnTo>
                  <a:lnTo>
                    <a:pt x="287" y="151"/>
                  </a:lnTo>
                  <a:lnTo>
                    <a:pt x="291" y="157"/>
                  </a:lnTo>
                  <a:lnTo>
                    <a:pt x="294" y="160"/>
                  </a:lnTo>
                  <a:lnTo>
                    <a:pt x="298" y="165"/>
                  </a:lnTo>
                  <a:lnTo>
                    <a:pt x="301" y="170"/>
                  </a:lnTo>
                  <a:lnTo>
                    <a:pt x="304" y="174"/>
                  </a:lnTo>
                  <a:lnTo>
                    <a:pt x="307" y="177"/>
                  </a:lnTo>
                  <a:lnTo>
                    <a:pt x="310" y="181"/>
                  </a:lnTo>
                  <a:lnTo>
                    <a:pt x="313" y="187"/>
                  </a:lnTo>
                  <a:lnTo>
                    <a:pt x="314" y="193"/>
                  </a:lnTo>
                  <a:lnTo>
                    <a:pt x="316" y="197"/>
                  </a:lnTo>
                  <a:lnTo>
                    <a:pt x="314" y="200"/>
                  </a:lnTo>
                  <a:lnTo>
                    <a:pt x="311" y="202"/>
                  </a:lnTo>
                  <a:lnTo>
                    <a:pt x="308" y="205"/>
                  </a:lnTo>
                  <a:lnTo>
                    <a:pt x="304" y="206"/>
                  </a:lnTo>
                  <a:lnTo>
                    <a:pt x="301" y="209"/>
                  </a:lnTo>
                  <a:lnTo>
                    <a:pt x="295" y="210"/>
                  </a:lnTo>
                  <a:lnTo>
                    <a:pt x="291" y="212"/>
                  </a:lnTo>
                  <a:lnTo>
                    <a:pt x="285" y="215"/>
                  </a:lnTo>
                  <a:lnTo>
                    <a:pt x="279" y="218"/>
                  </a:lnTo>
                  <a:lnTo>
                    <a:pt x="276" y="219"/>
                  </a:lnTo>
                  <a:lnTo>
                    <a:pt x="273" y="221"/>
                  </a:lnTo>
                  <a:lnTo>
                    <a:pt x="269" y="222"/>
                  </a:lnTo>
                  <a:lnTo>
                    <a:pt x="266" y="224"/>
                  </a:lnTo>
                  <a:lnTo>
                    <a:pt x="262" y="225"/>
                  </a:lnTo>
                  <a:lnTo>
                    <a:pt x="257" y="228"/>
                  </a:lnTo>
                  <a:lnTo>
                    <a:pt x="255" y="229"/>
                  </a:lnTo>
                  <a:lnTo>
                    <a:pt x="250" y="232"/>
                  </a:lnTo>
                  <a:lnTo>
                    <a:pt x="246" y="234"/>
                  </a:lnTo>
                  <a:lnTo>
                    <a:pt x="241" y="238"/>
                  </a:lnTo>
                  <a:lnTo>
                    <a:pt x="237" y="240"/>
                  </a:lnTo>
                  <a:lnTo>
                    <a:pt x="234" y="244"/>
                  </a:lnTo>
                  <a:lnTo>
                    <a:pt x="228" y="247"/>
                  </a:lnTo>
                  <a:lnTo>
                    <a:pt x="224" y="250"/>
                  </a:lnTo>
                  <a:lnTo>
                    <a:pt x="220" y="253"/>
                  </a:lnTo>
                  <a:lnTo>
                    <a:pt x="215" y="257"/>
                  </a:lnTo>
                  <a:lnTo>
                    <a:pt x="209" y="260"/>
                  </a:lnTo>
                  <a:lnTo>
                    <a:pt x="205" y="263"/>
                  </a:lnTo>
                  <a:lnTo>
                    <a:pt x="201" y="266"/>
                  </a:lnTo>
                  <a:lnTo>
                    <a:pt x="196" y="269"/>
                  </a:lnTo>
                  <a:lnTo>
                    <a:pt x="192" y="272"/>
                  </a:lnTo>
                  <a:lnTo>
                    <a:pt x="189" y="274"/>
                  </a:lnTo>
                  <a:lnTo>
                    <a:pt x="186" y="277"/>
                  </a:lnTo>
                  <a:lnTo>
                    <a:pt x="183" y="280"/>
                  </a:lnTo>
                  <a:lnTo>
                    <a:pt x="179" y="282"/>
                  </a:lnTo>
                  <a:lnTo>
                    <a:pt x="176" y="283"/>
                  </a:lnTo>
                  <a:lnTo>
                    <a:pt x="173" y="285"/>
                  </a:lnTo>
                  <a:lnTo>
                    <a:pt x="170" y="288"/>
                  </a:lnTo>
                  <a:lnTo>
                    <a:pt x="166" y="290"/>
                  </a:lnTo>
                  <a:lnTo>
                    <a:pt x="162" y="292"/>
                  </a:lnTo>
                  <a:lnTo>
                    <a:pt x="157" y="293"/>
                  </a:lnTo>
                  <a:lnTo>
                    <a:pt x="154" y="295"/>
                  </a:lnTo>
                  <a:lnTo>
                    <a:pt x="150" y="295"/>
                  </a:lnTo>
                  <a:lnTo>
                    <a:pt x="146" y="296"/>
                  </a:lnTo>
                  <a:lnTo>
                    <a:pt x="143" y="295"/>
                  </a:lnTo>
                  <a:lnTo>
                    <a:pt x="140" y="295"/>
                  </a:lnTo>
                  <a:lnTo>
                    <a:pt x="137" y="295"/>
                  </a:lnTo>
                  <a:lnTo>
                    <a:pt x="134" y="295"/>
                  </a:lnTo>
                  <a:lnTo>
                    <a:pt x="130" y="292"/>
                  </a:lnTo>
                  <a:lnTo>
                    <a:pt x="125" y="290"/>
                  </a:lnTo>
                  <a:lnTo>
                    <a:pt x="119" y="288"/>
                  </a:lnTo>
                  <a:lnTo>
                    <a:pt x="117" y="285"/>
                  </a:lnTo>
                  <a:lnTo>
                    <a:pt x="112" y="282"/>
                  </a:lnTo>
                  <a:lnTo>
                    <a:pt x="108" y="277"/>
                  </a:lnTo>
                  <a:lnTo>
                    <a:pt x="102" y="273"/>
                  </a:lnTo>
                  <a:lnTo>
                    <a:pt x="98" y="270"/>
                  </a:lnTo>
                  <a:lnTo>
                    <a:pt x="92" y="266"/>
                  </a:lnTo>
                  <a:lnTo>
                    <a:pt x="86" y="260"/>
                  </a:lnTo>
                  <a:lnTo>
                    <a:pt x="82" y="258"/>
                  </a:lnTo>
                  <a:lnTo>
                    <a:pt x="79" y="256"/>
                  </a:lnTo>
                  <a:lnTo>
                    <a:pt x="76" y="254"/>
                  </a:lnTo>
                  <a:lnTo>
                    <a:pt x="73" y="251"/>
                  </a:lnTo>
                  <a:lnTo>
                    <a:pt x="69" y="250"/>
                  </a:lnTo>
                  <a:lnTo>
                    <a:pt x="64" y="247"/>
                  </a:lnTo>
                  <a:lnTo>
                    <a:pt x="61" y="244"/>
                  </a:lnTo>
                  <a:lnTo>
                    <a:pt x="57" y="242"/>
                  </a:lnTo>
                  <a:lnTo>
                    <a:pt x="53" y="241"/>
                  </a:lnTo>
                  <a:lnTo>
                    <a:pt x="48" y="238"/>
                  </a:lnTo>
                  <a:lnTo>
                    <a:pt x="44" y="235"/>
                  </a:lnTo>
                  <a:lnTo>
                    <a:pt x="39" y="234"/>
                  </a:lnTo>
                  <a:lnTo>
                    <a:pt x="35" y="231"/>
                  </a:lnTo>
                  <a:lnTo>
                    <a:pt x="31" y="228"/>
                  </a:lnTo>
                  <a:lnTo>
                    <a:pt x="26" y="226"/>
                  </a:lnTo>
                  <a:lnTo>
                    <a:pt x="24" y="225"/>
                  </a:lnTo>
                  <a:lnTo>
                    <a:pt x="16" y="222"/>
                  </a:lnTo>
                  <a:lnTo>
                    <a:pt x="12" y="221"/>
                  </a:lnTo>
                  <a:lnTo>
                    <a:pt x="8" y="218"/>
                  </a:lnTo>
                  <a:lnTo>
                    <a:pt x="5" y="216"/>
                  </a:lnTo>
                  <a:lnTo>
                    <a:pt x="3" y="215"/>
                  </a:lnTo>
                  <a:lnTo>
                    <a:pt x="2" y="215"/>
                  </a:lnTo>
                  <a:lnTo>
                    <a:pt x="0" y="212"/>
                  </a:lnTo>
                  <a:lnTo>
                    <a:pt x="0" y="209"/>
                  </a:lnTo>
                  <a:lnTo>
                    <a:pt x="0" y="206"/>
                  </a:lnTo>
                  <a:lnTo>
                    <a:pt x="2" y="203"/>
                  </a:lnTo>
                  <a:lnTo>
                    <a:pt x="3" y="200"/>
                  </a:lnTo>
                  <a:lnTo>
                    <a:pt x="5" y="197"/>
                  </a:lnTo>
                  <a:lnTo>
                    <a:pt x="5" y="193"/>
                  </a:lnTo>
                  <a:lnTo>
                    <a:pt x="6" y="189"/>
                  </a:lnTo>
                  <a:lnTo>
                    <a:pt x="6" y="184"/>
                  </a:lnTo>
                  <a:lnTo>
                    <a:pt x="8" y="180"/>
                  </a:lnTo>
                  <a:lnTo>
                    <a:pt x="9" y="174"/>
                  </a:lnTo>
                  <a:lnTo>
                    <a:pt x="10" y="170"/>
                  </a:lnTo>
                  <a:lnTo>
                    <a:pt x="12" y="164"/>
                  </a:lnTo>
                  <a:lnTo>
                    <a:pt x="13" y="158"/>
                  </a:lnTo>
                  <a:lnTo>
                    <a:pt x="13" y="155"/>
                  </a:lnTo>
                  <a:lnTo>
                    <a:pt x="13" y="152"/>
                  </a:lnTo>
                  <a:lnTo>
                    <a:pt x="15" y="148"/>
                  </a:lnTo>
                  <a:lnTo>
                    <a:pt x="15" y="145"/>
                  </a:lnTo>
                  <a:lnTo>
                    <a:pt x="15" y="141"/>
                  </a:lnTo>
                  <a:lnTo>
                    <a:pt x="16" y="138"/>
                  </a:lnTo>
                  <a:lnTo>
                    <a:pt x="16" y="135"/>
                  </a:lnTo>
                  <a:lnTo>
                    <a:pt x="16" y="130"/>
                  </a:lnTo>
                  <a:lnTo>
                    <a:pt x="16" y="126"/>
                  </a:lnTo>
                  <a:lnTo>
                    <a:pt x="16" y="122"/>
                  </a:lnTo>
                  <a:lnTo>
                    <a:pt x="16" y="117"/>
                  </a:lnTo>
                  <a:lnTo>
                    <a:pt x="18" y="113"/>
                  </a:lnTo>
                  <a:lnTo>
                    <a:pt x="18" y="107"/>
                  </a:lnTo>
                  <a:lnTo>
                    <a:pt x="18" y="103"/>
                  </a:lnTo>
                  <a:lnTo>
                    <a:pt x="18" y="97"/>
                  </a:lnTo>
                  <a:lnTo>
                    <a:pt x="18" y="93"/>
                  </a:lnTo>
                  <a:lnTo>
                    <a:pt x="18" y="87"/>
                  </a:lnTo>
                  <a:lnTo>
                    <a:pt x="16" y="81"/>
                  </a:lnTo>
                  <a:lnTo>
                    <a:pt x="16" y="77"/>
                  </a:lnTo>
                  <a:lnTo>
                    <a:pt x="16" y="71"/>
                  </a:lnTo>
                  <a:lnTo>
                    <a:pt x="16" y="67"/>
                  </a:lnTo>
                  <a:lnTo>
                    <a:pt x="15" y="62"/>
                  </a:lnTo>
                  <a:lnTo>
                    <a:pt x="15" y="59"/>
                  </a:lnTo>
                  <a:lnTo>
                    <a:pt x="15" y="55"/>
                  </a:lnTo>
                  <a:lnTo>
                    <a:pt x="13" y="52"/>
                  </a:lnTo>
                  <a:lnTo>
                    <a:pt x="13" y="48"/>
                  </a:lnTo>
                  <a:lnTo>
                    <a:pt x="12" y="45"/>
                  </a:lnTo>
                  <a:lnTo>
                    <a:pt x="12" y="42"/>
                  </a:lnTo>
                  <a:lnTo>
                    <a:pt x="10" y="36"/>
                  </a:lnTo>
                  <a:lnTo>
                    <a:pt x="10" y="33"/>
                  </a:lnTo>
                  <a:lnTo>
                    <a:pt x="9" y="27"/>
                  </a:lnTo>
                  <a:lnTo>
                    <a:pt x="9" y="23"/>
                  </a:lnTo>
                  <a:lnTo>
                    <a:pt x="8" y="19"/>
                  </a:lnTo>
                  <a:lnTo>
                    <a:pt x="9" y="16"/>
                  </a:lnTo>
                  <a:lnTo>
                    <a:pt x="10" y="10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A2C3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 i="1">
                <a:ea typeface="华文细黑" pitchFamily="2" charset="-122"/>
              </a:endParaRPr>
            </a:p>
          </p:txBody>
        </p:sp>
        <p:sp>
          <p:nvSpPr>
            <p:cNvPr id="25623" name="Freeform 25"/>
            <p:cNvSpPr>
              <a:spLocks/>
            </p:cNvSpPr>
            <p:nvPr/>
          </p:nvSpPr>
          <p:spPr bwMode="auto">
            <a:xfrm>
              <a:off x="8428038" y="1541463"/>
              <a:ext cx="542925" cy="439737"/>
            </a:xfrm>
            <a:custGeom>
              <a:avLst/>
              <a:gdLst>
                <a:gd name="T0" fmla="*/ 2147483647 w 684"/>
                <a:gd name="T1" fmla="*/ 2147483647 h 552"/>
                <a:gd name="T2" fmla="*/ 2147483647 w 684"/>
                <a:gd name="T3" fmla="*/ 2147483647 h 552"/>
                <a:gd name="T4" fmla="*/ 0 w 684"/>
                <a:gd name="T5" fmla="*/ 2147483647 h 552"/>
                <a:gd name="T6" fmla="*/ 2147483647 w 684"/>
                <a:gd name="T7" fmla="*/ 2147483647 h 552"/>
                <a:gd name="T8" fmla="*/ 2147483647 w 684"/>
                <a:gd name="T9" fmla="*/ 2147483647 h 552"/>
                <a:gd name="T10" fmla="*/ 2147483647 w 684"/>
                <a:gd name="T11" fmla="*/ 2147483647 h 552"/>
                <a:gd name="T12" fmla="*/ 2147483647 w 684"/>
                <a:gd name="T13" fmla="*/ 2147483647 h 552"/>
                <a:gd name="T14" fmla="*/ 2147483647 w 684"/>
                <a:gd name="T15" fmla="*/ 2147483647 h 552"/>
                <a:gd name="T16" fmla="*/ 2147483647 w 684"/>
                <a:gd name="T17" fmla="*/ 2147483647 h 552"/>
                <a:gd name="T18" fmla="*/ 2147483647 w 684"/>
                <a:gd name="T19" fmla="*/ 2147483647 h 552"/>
                <a:gd name="T20" fmla="*/ 2147483647 w 684"/>
                <a:gd name="T21" fmla="*/ 2147483647 h 552"/>
                <a:gd name="T22" fmla="*/ 2147483647 w 684"/>
                <a:gd name="T23" fmla="*/ 2147483647 h 552"/>
                <a:gd name="T24" fmla="*/ 2147483647 w 684"/>
                <a:gd name="T25" fmla="*/ 2147483647 h 552"/>
                <a:gd name="T26" fmla="*/ 2147483647 w 684"/>
                <a:gd name="T27" fmla="*/ 2147483647 h 552"/>
                <a:gd name="T28" fmla="*/ 2147483647 w 684"/>
                <a:gd name="T29" fmla="*/ 2147483647 h 552"/>
                <a:gd name="T30" fmla="*/ 2147483647 w 684"/>
                <a:gd name="T31" fmla="*/ 0 h 552"/>
                <a:gd name="T32" fmla="*/ 2147483647 w 684"/>
                <a:gd name="T33" fmla="*/ 2147483647 h 552"/>
                <a:gd name="T34" fmla="*/ 2147483647 w 684"/>
                <a:gd name="T35" fmla="*/ 2147483647 h 552"/>
                <a:gd name="T36" fmla="*/ 2147483647 w 684"/>
                <a:gd name="T37" fmla="*/ 2147483647 h 552"/>
                <a:gd name="T38" fmla="*/ 2147483647 w 684"/>
                <a:gd name="T39" fmla="*/ 2147483647 h 552"/>
                <a:gd name="T40" fmla="*/ 2147483647 w 684"/>
                <a:gd name="T41" fmla="*/ 2147483647 h 552"/>
                <a:gd name="T42" fmla="*/ 2147483647 w 684"/>
                <a:gd name="T43" fmla="*/ 2147483647 h 552"/>
                <a:gd name="T44" fmla="*/ 2147483647 w 684"/>
                <a:gd name="T45" fmla="*/ 2147483647 h 552"/>
                <a:gd name="T46" fmla="*/ 2147483647 w 684"/>
                <a:gd name="T47" fmla="*/ 2147483647 h 552"/>
                <a:gd name="T48" fmla="*/ 2147483647 w 684"/>
                <a:gd name="T49" fmla="*/ 2147483647 h 552"/>
                <a:gd name="T50" fmla="*/ 2147483647 w 684"/>
                <a:gd name="T51" fmla="*/ 2147483647 h 552"/>
                <a:gd name="T52" fmla="*/ 2147483647 w 684"/>
                <a:gd name="T53" fmla="*/ 2147483647 h 552"/>
                <a:gd name="T54" fmla="*/ 2147483647 w 684"/>
                <a:gd name="T55" fmla="*/ 2147483647 h 552"/>
                <a:gd name="T56" fmla="*/ 2147483647 w 684"/>
                <a:gd name="T57" fmla="*/ 2147483647 h 552"/>
                <a:gd name="T58" fmla="*/ 2147483647 w 684"/>
                <a:gd name="T59" fmla="*/ 2147483647 h 552"/>
                <a:gd name="T60" fmla="*/ 2147483647 w 684"/>
                <a:gd name="T61" fmla="*/ 2147483647 h 552"/>
                <a:gd name="T62" fmla="*/ 2147483647 w 684"/>
                <a:gd name="T63" fmla="*/ 2147483647 h 552"/>
                <a:gd name="T64" fmla="*/ 2147483647 w 684"/>
                <a:gd name="T65" fmla="*/ 2147483647 h 552"/>
                <a:gd name="T66" fmla="*/ 2147483647 w 684"/>
                <a:gd name="T67" fmla="*/ 2147483647 h 552"/>
                <a:gd name="T68" fmla="*/ 2147483647 w 684"/>
                <a:gd name="T69" fmla="*/ 2147483647 h 552"/>
                <a:gd name="T70" fmla="*/ 2147483647 w 684"/>
                <a:gd name="T71" fmla="*/ 2147483647 h 552"/>
                <a:gd name="T72" fmla="*/ 2147483647 w 684"/>
                <a:gd name="T73" fmla="*/ 2147483647 h 552"/>
                <a:gd name="T74" fmla="*/ 2147483647 w 684"/>
                <a:gd name="T75" fmla="*/ 2147483647 h 552"/>
                <a:gd name="T76" fmla="*/ 2147483647 w 684"/>
                <a:gd name="T77" fmla="*/ 2147483647 h 552"/>
                <a:gd name="T78" fmla="*/ 2147483647 w 684"/>
                <a:gd name="T79" fmla="*/ 2147483647 h 552"/>
                <a:gd name="T80" fmla="*/ 2147483647 w 684"/>
                <a:gd name="T81" fmla="*/ 2147483647 h 552"/>
                <a:gd name="T82" fmla="*/ 2147483647 w 684"/>
                <a:gd name="T83" fmla="*/ 2147483647 h 552"/>
                <a:gd name="T84" fmla="*/ 2147483647 w 684"/>
                <a:gd name="T85" fmla="*/ 2147483647 h 552"/>
                <a:gd name="T86" fmla="*/ 2147483647 w 684"/>
                <a:gd name="T87" fmla="*/ 2147483647 h 552"/>
                <a:gd name="T88" fmla="*/ 2147483647 w 684"/>
                <a:gd name="T89" fmla="*/ 2147483647 h 552"/>
                <a:gd name="T90" fmla="*/ 2147483647 w 684"/>
                <a:gd name="T91" fmla="*/ 2147483647 h 552"/>
                <a:gd name="T92" fmla="*/ 2147483647 w 684"/>
                <a:gd name="T93" fmla="*/ 2147483647 h 552"/>
                <a:gd name="T94" fmla="*/ 2147483647 w 684"/>
                <a:gd name="T95" fmla="*/ 2147483647 h 552"/>
                <a:gd name="T96" fmla="*/ 2147483647 w 684"/>
                <a:gd name="T97" fmla="*/ 2147483647 h 552"/>
                <a:gd name="T98" fmla="*/ 2147483647 w 684"/>
                <a:gd name="T99" fmla="*/ 2147483647 h 552"/>
                <a:gd name="T100" fmla="*/ 2147483647 w 684"/>
                <a:gd name="T101" fmla="*/ 2147483647 h 552"/>
                <a:gd name="T102" fmla="*/ 2147483647 w 684"/>
                <a:gd name="T103" fmla="*/ 2147483647 h 552"/>
                <a:gd name="T104" fmla="*/ 2147483647 w 684"/>
                <a:gd name="T105" fmla="*/ 2147483647 h 552"/>
                <a:gd name="T106" fmla="*/ 2147483647 w 684"/>
                <a:gd name="T107" fmla="*/ 2147483647 h 552"/>
                <a:gd name="T108" fmla="*/ 2147483647 w 684"/>
                <a:gd name="T109" fmla="*/ 2147483647 h 552"/>
                <a:gd name="T110" fmla="*/ 2147483647 w 684"/>
                <a:gd name="T111" fmla="*/ 2147483647 h 552"/>
                <a:gd name="T112" fmla="*/ 2147483647 w 684"/>
                <a:gd name="T113" fmla="*/ 2147483647 h 552"/>
                <a:gd name="T114" fmla="*/ 2147483647 w 684"/>
                <a:gd name="T115" fmla="*/ 2147483647 h 552"/>
                <a:gd name="T116" fmla="*/ 2147483647 w 684"/>
                <a:gd name="T117" fmla="*/ 2147483647 h 552"/>
                <a:gd name="T118" fmla="*/ 2147483647 w 684"/>
                <a:gd name="T119" fmla="*/ 2147483647 h 55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84"/>
                <a:gd name="T181" fmla="*/ 0 h 552"/>
                <a:gd name="T182" fmla="*/ 684 w 684"/>
                <a:gd name="T183" fmla="*/ 552 h 55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84" h="552">
                  <a:moveTo>
                    <a:pt x="21" y="325"/>
                  </a:moveTo>
                  <a:lnTo>
                    <a:pt x="19" y="320"/>
                  </a:lnTo>
                  <a:lnTo>
                    <a:pt x="14" y="314"/>
                  </a:lnTo>
                  <a:lnTo>
                    <a:pt x="11" y="311"/>
                  </a:lnTo>
                  <a:lnTo>
                    <a:pt x="10" y="308"/>
                  </a:lnTo>
                  <a:lnTo>
                    <a:pt x="8" y="304"/>
                  </a:lnTo>
                  <a:lnTo>
                    <a:pt x="7" y="301"/>
                  </a:lnTo>
                  <a:lnTo>
                    <a:pt x="5" y="296"/>
                  </a:lnTo>
                  <a:lnTo>
                    <a:pt x="4" y="292"/>
                  </a:lnTo>
                  <a:lnTo>
                    <a:pt x="3" y="289"/>
                  </a:lnTo>
                  <a:lnTo>
                    <a:pt x="3" y="285"/>
                  </a:lnTo>
                  <a:lnTo>
                    <a:pt x="1" y="279"/>
                  </a:lnTo>
                  <a:lnTo>
                    <a:pt x="1" y="274"/>
                  </a:lnTo>
                  <a:lnTo>
                    <a:pt x="0" y="270"/>
                  </a:lnTo>
                  <a:lnTo>
                    <a:pt x="0" y="266"/>
                  </a:lnTo>
                  <a:lnTo>
                    <a:pt x="0" y="260"/>
                  </a:lnTo>
                  <a:lnTo>
                    <a:pt x="0" y="256"/>
                  </a:lnTo>
                  <a:lnTo>
                    <a:pt x="0" y="250"/>
                  </a:lnTo>
                  <a:lnTo>
                    <a:pt x="0" y="244"/>
                  </a:lnTo>
                  <a:lnTo>
                    <a:pt x="0" y="238"/>
                  </a:lnTo>
                  <a:lnTo>
                    <a:pt x="1" y="234"/>
                  </a:lnTo>
                  <a:lnTo>
                    <a:pt x="3" y="228"/>
                  </a:lnTo>
                  <a:lnTo>
                    <a:pt x="4" y="222"/>
                  </a:lnTo>
                  <a:lnTo>
                    <a:pt x="5" y="215"/>
                  </a:lnTo>
                  <a:lnTo>
                    <a:pt x="7" y="209"/>
                  </a:lnTo>
                  <a:lnTo>
                    <a:pt x="8" y="202"/>
                  </a:lnTo>
                  <a:lnTo>
                    <a:pt x="11" y="196"/>
                  </a:lnTo>
                  <a:lnTo>
                    <a:pt x="13" y="193"/>
                  </a:lnTo>
                  <a:lnTo>
                    <a:pt x="14" y="190"/>
                  </a:lnTo>
                  <a:lnTo>
                    <a:pt x="14" y="186"/>
                  </a:lnTo>
                  <a:lnTo>
                    <a:pt x="17" y="183"/>
                  </a:lnTo>
                  <a:lnTo>
                    <a:pt x="20" y="177"/>
                  </a:lnTo>
                  <a:lnTo>
                    <a:pt x="24" y="171"/>
                  </a:lnTo>
                  <a:lnTo>
                    <a:pt x="26" y="167"/>
                  </a:lnTo>
                  <a:lnTo>
                    <a:pt x="27" y="164"/>
                  </a:lnTo>
                  <a:lnTo>
                    <a:pt x="30" y="161"/>
                  </a:lnTo>
                  <a:lnTo>
                    <a:pt x="32" y="157"/>
                  </a:lnTo>
                  <a:lnTo>
                    <a:pt x="33" y="154"/>
                  </a:lnTo>
                  <a:lnTo>
                    <a:pt x="36" y="149"/>
                  </a:lnTo>
                  <a:lnTo>
                    <a:pt x="39" y="147"/>
                  </a:lnTo>
                  <a:lnTo>
                    <a:pt x="42" y="142"/>
                  </a:lnTo>
                  <a:lnTo>
                    <a:pt x="43" y="138"/>
                  </a:lnTo>
                  <a:lnTo>
                    <a:pt x="46" y="135"/>
                  </a:lnTo>
                  <a:lnTo>
                    <a:pt x="49" y="131"/>
                  </a:lnTo>
                  <a:lnTo>
                    <a:pt x="53" y="128"/>
                  </a:lnTo>
                  <a:lnTo>
                    <a:pt x="56" y="123"/>
                  </a:lnTo>
                  <a:lnTo>
                    <a:pt x="59" y="119"/>
                  </a:lnTo>
                  <a:lnTo>
                    <a:pt x="64" y="116"/>
                  </a:lnTo>
                  <a:lnTo>
                    <a:pt x="66" y="112"/>
                  </a:lnTo>
                  <a:lnTo>
                    <a:pt x="69" y="109"/>
                  </a:lnTo>
                  <a:lnTo>
                    <a:pt x="74" y="104"/>
                  </a:lnTo>
                  <a:lnTo>
                    <a:pt x="77" y="100"/>
                  </a:lnTo>
                  <a:lnTo>
                    <a:pt x="81" y="97"/>
                  </a:lnTo>
                  <a:lnTo>
                    <a:pt x="85" y="93"/>
                  </a:lnTo>
                  <a:lnTo>
                    <a:pt x="88" y="90"/>
                  </a:lnTo>
                  <a:lnTo>
                    <a:pt x="91" y="87"/>
                  </a:lnTo>
                  <a:lnTo>
                    <a:pt x="97" y="83"/>
                  </a:lnTo>
                  <a:lnTo>
                    <a:pt x="100" y="80"/>
                  </a:lnTo>
                  <a:lnTo>
                    <a:pt x="104" y="75"/>
                  </a:lnTo>
                  <a:lnTo>
                    <a:pt x="109" y="72"/>
                  </a:lnTo>
                  <a:lnTo>
                    <a:pt x="114" y="68"/>
                  </a:lnTo>
                  <a:lnTo>
                    <a:pt x="119" y="64"/>
                  </a:lnTo>
                  <a:lnTo>
                    <a:pt x="123" y="61"/>
                  </a:lnTo>
                  <a:lnTo>
                    <a:pt x="128" y="58"/>
                  </a:lnTo>
                  <a:lnTo>
                    <a:pt x="133" y="55"/>
                  </a:lnTo>
                  <a:lnTo>
                    <a:pt x="138" y="51"/>
                  </a:lnTo>
                  <a:lnTo>
                    <a:pt x="143" y="48"/>
                  </a:lnTo>
                  <a:lnTo>
                    <a:pt x="148" y="45"/>
                  </a:lnTo>
                  <a:lnTo>
                    <a:pt x="154" y="42"/>
                  </a:lnTo>
                  <a:lnTo>
                    <a:pt x="158" y="39"/>
                  </a:lnTo>
                  <a:lnTo>
                    <a:pt x="164" y="36"/>
                  </a:lnTo>
                  <a:lnTo>
                    <a:pt x="168" y="33"/>
                  </a:lnTo>
                  <a:lnTo>
                    <a:pt x="174" y="32"/>
                  </a:lnTo>
                  <a:lnTo>
                    <a:pt x="180" y="29"/>
                  </a:lnTo>
                  <a:lnTo>
                    <a:pt x="186" y="26"/>
                  </a:lnTo>
                  <a:lnTo>
                    <a:pt x="191" y="23"/>
                  </a:lnTo>
                  <a:lnTo>
                    <a:pt x="197" y="22"/>
                  </a:lnTo>
                  <a:lnTo>
                    <a:pt x="203" y="19"/>
                  </a:lnTo>
                  <a:lnTo>
                    <a:pt x="209" y="16"/>
                  </a:lnTo>
                  <a:lnTo>
                    <a:pt x="215" y="14"/>
                  </a:lnTo>
                  <a:lnTo>
                    <a:pt x="222" y="13"/>
                  </a:lnTo>
                  <a:lnTo>
                    <a:pt x="226" y="11"/>
                  </a:lnTo>
                  <a:lnTo>
                    <a:pt x="234" y="10"/>
                  </a:lnTo>
                  <a:lnTo>
                    <a:pt x="239" y="7"/>
                  </a:lnTo>
                  <a:lnTo>
                    <a:pt x="245" y="7"/>
                  </a:lnTo>
                  <a:lnTo>
                    <a:pt x="252" y="4"/>
                  </a:lnTo>
                  <a:lnTo>
                    <a:pt x="258" y="4"/>
                  </a:lnTo>
                  <a:lnTo>
                    <a:pt x="266" y="3"/>
                  </a:lnTo>
                  <a:lnTo>
                    <a:pt x="273" y="3"/>
                  </a:lnTo>
                  <a:lnTo>
                    <a:pt x="280" y="1"/>
                  </a:lnTo>
                  <a:lnTo>
                    <a:pt x="286" y="0"/>
                  </a:lnTo>
                  <a:lnTo>
                    <a:pt x="293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4" y="0"/>
                  </a:lnTo>
                  <a:lnTo>
                    <a:pt x="321" y="0"/>
                  </a:lnTo>
                  <a:lnTo>
                    <a:pt x="328" y="1"/>
                  </a:lnTo>
                  <a:lnTo>
                    <a:pt x="335" y="1"/>
                  </a:lnTo>
                  <a:lnTo>
                    <a:pt x="343" y="3"/>
                  </a:lnTo>
                  <a:lnTo>
                    <a:pt x="350" y="4"/>
                  </a:lnTo>
                  <a:lnTo>
                    <a:pt x="357" y="6"/>
                  </a:lnTo>
                  <a:lnTo>
                    <a:pt x="363" y="7"/>
                  </a:lnTo>
                  <a:lnTo>
                    <a:pt x="370" y="10"/>
                  </a:lnTo>
                  <a:lnTo>
                    <a:pt x="377" y="11"/>
                  </a:lnTo>
                  <a:lnTo>
                    <a:pt x="385" y="14"/>
                  </a:lnTo>
                  <a:lnTo>
                    <a:pt x="391" y="17"/>
                  </a:lnTo>
                  <a:lnTo>
                    <a:pt x="398" y="20"/>
                  </a:lnTo>
                  <a:lnTo>
                    <a:pt x="404" y="24"/>
                  </a:lnTo>
                  <a:lnTo>
                    <a:pt x="412" y="27"/>
                  </a:lnTo>
                  <a:lnTo>
                    <a:pt x="418" y="32"/>
                  </a:lnTo>
                  <a:lnTo>
                    <a:pt x="425" y="35"/>
                  </a:lnTo>
                  <a:lnTo>
                    <a:pt x="431" y="39"/>
                  </a:lnTo>
                  <a:lnTo>
                    <a:pt x="438" y="45"/>
                  </a:lnTo>
                  <a:lnTo>
                    <a:pt x="444" y="49"/>
                  </a:lnTo>
                  <a:lnTo>
                    <a:pt x="450" y="54"/>
                  </a:lnTo>
                  <a:lnTo>
                    <a:pt x="457" y="58"/>
                  </a:lnTo>
                  <a:lnTo>
                    <a:pt x="463" y="64"/>
                  </a:lnTo>
                  <a:lnTo>
                    <a:pt x="469" y="69"/>
                  </a:lnTo>
                  <a:lnTo>
                    <a:pt x="476" y="75"/>
                  </a:lnTo>
                  <a:lnTo>
                    <a:pt x="482" y="81"/>
                  </a:lnTo>
                  <a:lnTo>
                    <a:pt x="489" y="87"/>
                  </a:lnTo>
                  <a:lnTo>
                    <a:pt x="495" y="93"/>
                  </a:lnTo>
                  <a:lnTo>
                    <a:pt x="501" y="100"/>
                  </a:lnTo>
                  <a:lnTo>
                    <a:pt x="507" y="106"/>
                  </a:lnTo>
                  <a:lnTo>
                    <a:pt x="513" y="112"/>
                  </a:lnTo>
                  <a:lnTo>
                    <a:pt x="518" y="119"/>
                  </a:lnTo>
                  <a:lnTo>
                    <a:pt x="524" y="125"/>
                  </a:lnTo>
                  <a:lnTo>
                    <a:pt x="530" y="131"/>
                  </a:lnTo>
                  <a:lnTo>
                    <a:pt x="536" y="138"/>
                  </a:lnTo>
                  <a:lnTo>
                    <a:pt x="540" y="145"/>
                  </a:lnTo>
                  <a:lnTo>
                    <a:pt x="546" y="152"/>
                  </a:lnTo>
                  <a:lnTo>
                    <a:pt x="552" y="158"/>
                  </a:lnTo>
                  <a:lnTo>
                    <a:pt x="558" y="165"/>
                  </a:lnTo>
                  <a:lnTo>
                    <a:pt x="562" y="173"/>
                  </a:lnTo>
                  <a:lnTo>
                    <a:pt x="568" y="180"/>
                  </a:lnTo>
                  <a:lnTo>
                    <a:pt x="572" y="186"/>
                  </a:lnTo>
                  <a:lnTo>
                    <a:pt x="578" y="193"/>
                  </a:lnTo>
                  <a:lnTo>
                    <a:pt x="582" y="200"/>
                  </a:lnTo>
                  <a:lnTo>
                    <a:pt x="587" y="208"/>
                  </a:lnTo>
                  <a:lnTo>
                    <a:pt x="591" y="215"/>
                  </a:lnTo>
                  <a:lnTo>
                    <a:pt x="595" y="222"/>
                  </a:lnTo>
                  <a:lnTo>
                    <a:pt x="600" y="228"/>
                  </a:lnTo>
                  <a:lnTo>
                    <a:pt x="604" y="235"/>
                  </a:lnTo>
                  <a:lnTo>
                    <a:pt x="608" y="241"/>
                  </a:lnTo>
                  <a:lnTo>
                    <a:pt x="613" y="248"/>
                  </a:lnTo>
                  <a:lnTo>
                    <a:pt x="617" y="254"/>
                  </a:lnTo>
                  <a:lnTo>
                    <a:pt x="622" y="261"/>
                  </a:lnTo>
                  <a:lnTo>
                    <a:pt x="626" y="267"/>
                  </a:lnTo>
                  <a:lnTo>
                    <a:pt x="629" y="274"/>
                  </a:lnTo>
                  <a:lnTo>
                    <a:pt x="633" y="282"/>
                  </a:lnTo>
                  <a:lnTo>
                    <a:pt x="636" y="288"/>
                  </a:lnTo>
                  <a:lnTo>
                    <a:pt x="640" y="293"/>
                  </a:lnTo>
                  <a:lnTo>
                    <a:pt x="643" y="299"/>
                  </a:lnTo>
                  <a:lnTo>
                    <a:pt x="646" y="305"/>
                  </a:lnTo>
                  <a:lnTo>
                    <a:pt x="649" y="311"/>
                  </a:lnTo>
                  <a:lnTo>
                    <a:pt x="652" y="317"/>
                  </a:lnTo>
                  <a:lnTo>
                    <a:pt x="655" y="322"/>
                  </a:lnTo>
                  <a:lnTo>
                    <a:pt x="658" y="327"/>
                  </a:lnTo>
                  <a:lnTo>
                    <a:pt x="661" y="333"/>
                  </a:lnTo>
                  <a:lnTo>
                    <a:pt x="664" y="338"/>
                  </a:lnTo>
                  <a:lnTo>
                    <a:pt x="667" y="343"/>
                  </a:lnTo>
                  <a:lnTo>
                    <a:pt x="668" y="347"/>
                  </a:lnTo>
                  <a:lnTo>
                    <a:pt x="670" y="353"/>
                  </a:lnTo>
                  <a:lnTo>
                    <a:pt x="671" y="357"/>
                  </a:lnTo>
                  <a:lnTo>
                    <a:pt x="674" y="363"/>
                  </a:lnTo>
                  <a:lnTo>
                    <a:pt x="675" y="366"/>
                  </a:lnTo>
                  <a:lnTo>
                    <a:pt x="677" y="372"/>
                  </a:lnTo>
                  <a:lnTo>
                    <a:pt x="678" y="376"/>
                  </a:lnTo>
                  <a:lnTo>
                    <a:pt x="680" y="381"/>
                  </a:lnTo>
                  <a:lnTo>
                    <a:pt x="681" y="385"/>
                  </a:lnTo>
                  <a:lnTo>
                    <a:pt x="681" y="389"/>
                  </a:lnTo>
                  <a:lnTo>
                    <a:pt x="681" y="394"/>
                  </a:lnTo>
                  <a:lnTo>
                    <a:pt x="683" y="398"/>
                  </a:lnTo>
                  <a:lnTo>
                    <a:pt x="683" y="402"/>
                  </a:lnTo>
                  <a:lnTo>
                    <a:pt x="684" y="407"/>
                  </a:lnTo>
                  <a:lnTo>
                    <a:pt x="684" y="413"/>
                  </a:lnTo>
                  <a:lnTo>
                    <a:pt x="684" y="417"/>
                  </a:lnTo>
                  <a:lnTo>
                    <a:pt x="684" y="421"/>
                  </a:lnTo>
                  <a:lnTo>
                    <a:pt x="684" y="426"/>
                  </a:lnTo>
                  <a:lnTo>
                    <a:pt x="684" y="430"/>
                  </a:lnTo>
                  <a:lnTo>
                    <a:pt x="684" y="434"/>
                  </a:lnTo>
                  <a:lnTo>
                    <a:pt x="684" y="437"/>
                  </a:lnTo>
                  <a:lnTo>
                    <a:pt x="684" y="443"/>
                  </a:lnTo>
                  <a:lnTo>
                    <a:pt x="683" y="446"/>
                  </a:lnTo>
                  <a:lnTo>
                    <a:pt x="683" y="450"/>
                  </a:lnTo>
                  <a:lnTo>
                    <a:pt x="681" y="455"/>
                  </a:lnTo>
                  <a:lnTo>
                    <a:pt x="681" y="458"/>
                  </a:lnTo>
                  <a:lnTo>
                    <a:pt x="680" y="462"/>
                  </a:lnTo>
                  <a:lnTo>
                    <a:pt x="680" y="466"/>
                  </a:lnTo>
                  <a:lnTo>
                    <a:pt x="678" y="469"/>
                  </a:lnTo>
                  <a:lnTo>
                    <a:pt x="678" y="474"/>
                  </a:lnTo>
                  <a:lnTo>
                    <a:pt x="677" y="478"/>
                  </a:lnTo>
                  <a:lnTo>
                    <a:pt x="675" y="481"/>
                  </a:lnTo>
                  <a:lnTo>
                    <a:pt x="674" y="484"/>
                  </a:lnTo>
                  <a:lnTo>
                    <a:pt x="672" y="488"/>
                  </a:lnTo>
                  <a:lnTo>
                    <a:pt x="671" y="491"/>
                  </a:lnTo>
                  <a:lnTo>
                    <a:pt x="671" y="495"/>
                  </a:lnTo>
                  <a:lnTo>
                    <a:pt x="668" y="501"/>
                  </a:lnTo>
                  <a:lnTo>
                    <a:pt x="665" y="507"/>
                  </a:lnTo>
                  <a:lnTo>
                    <a:pt x="662" y="513"/>
                  </a:lnTo>
                  <a:lnTo>
                    <a:pt x="659" y="519"/>
                  </a:lnTo>
                  <a:lnTo>
                    <a:pt x="656" y="523"/>
                  </a:lnTo>
                  <a:lnTo>
                    <a:pt x="654" y="529"/>
                  </a:lnTo>
                  <a:lnTo>
                    <a:pt x="649" y="532"/>
                  </a:lnTo>
                  <a:lnTo>
                    <a:pt x="646" y="536"/>
                  </a:lnTo>
                  <a:lnTo>
                    <a:pt x="643" y="539"/>
                  </a:lnTo>
                  <a:lnTo>
                    <a:pt x="642" y="543"/>
                  </a:lnTo>
                  <a:lnTo>
                    <a:pt x="636" y="548"/>
                  </a:lnTo>
                  <a:lnTo>
                    <a:pt x="633" y="551"/>
                  </a:lnTo>
                  <a:lnTo>
                    <a:pt x="629" y="552"/>
                  </a:lnTo>
                  <a:lnTo>
                    <a:pt x="623" y="551"/>
                  </a:lnTo>
                  <a:lnTo>
                    <a:pt x="617" y="549"/>
                  </a:lnTo>
                  <a:lnTo>
                    <a:pt x="611" y="546"/>
                  </a:lnTo>
                  <a:lnTo>
                    <a:pt x="606" y="542"/>
                  </a:lnTo>
                  <a:lnTo>
                    <a:pt x="600" y="536"/>
                  </a:lnTo>
                  <a:lnTo>
                    <a:pt x="595" y="533"/>
                  </a:lnTo>
                  <a:lnTo>
                    <a:pt x="592" y="530"/>
                  </a:lnTo>
                  <a:lnTo>
                    <a:pt x="590" y="527"/>
                  </a:lnTo>
                  <a:lnTo>
                    <a:pt x="587" y="525"/>
                  </a:lnTo>
                  <a:lnTo>
                    <a:pt x="582" y="520"/>
                  </a:lnTo>
                  <a:lnTo>
                    <a:pt x="579" y="517"/>
                  </a:lnTo>
                  <a:lnTo>
                    <a:pt x="575" y="513"/>
                  </a:lnTo>
                  <a:lnTo>
                    <a:pt x="572" y="510"/>
                  </a:lnTo>
                  <a:lnTo>
                    <a:pt x="569" y="507"/>
                  </a:lnTo>
                  <a:lnTo>
                    <a:pt x="566" y="503"/>
                  </a:lnTo>
                  <a:lnTo>
                    <a:pt x="563" y="500"/>
                  </a:lnTo>
                  <a:lnTo>
                    <a:pt x="561" y="495"/>
                  </a:lnTo>
                  <a:lnTo>
                    <a:pt x="558" y="493"/>
                  </a:lnTo>
                  <a:lnTo>
                    <a:pt x="555" y="488"/>
                  </a:lnTo>
                  <a:lnTo>
                    <a:pt x="552" y="484"/>
                  </a:lnTo>
                  <a:lnTo>
                    <a:pt x="549" y="481"/>
                  </a:lnTo>
                  <a:lnTo>
                    <a:pt x="545" y="475"/>
                  </a:lnTo>
                  <a:lnTo>
                    <a:pt x="542" y="471"/>
                  </a:lnTo>
                  <a:lnTo>
                    <a:pt x="540" y="468"/>
                  </a:lnTo>
                  <a:lnTo>
                    <a:pt x="537" y="465"/>
                  </a:lnTo>
                  <a:lnTo>
                    <a:pt x="536" y="461"/>
                  </a:lnTo>
                  <a:lnTo>
                    <a:pt x="534" y="458"/>
                  </a:lnTo>
                  <a:lnTo>
                    <a:pt x="531" y="453"/>
                  </a:lnTo>
                  <a:lnTo>
                    <a:pt x="530" y="450"/>
                  </a:lnTo>
                  <a:lnTo>
                    <a:pt x="529" y="446"/>
                  </a:lnTo>
                  <a:lnTo>
                    <a:pt x="527" y="443"/>
                  </a:lnTo>
                  <a:lnTo>
                    <a:pt x="524" y="437"/>
                  </a:lnTo>
                  <a:lnTo>
                    <a:pt x="521" y="433"/>
                  </a:lnTo>
                  <a:lnTo>
                    <a:pt x="520" y="429"/>
                  </a:lnTo>
                  <a:lnTo>
                    <a:pt x="517" y="423"/>
                  </a:lnTo>
                  <a:lnTo>
                    <a:pt x="514" y="417"/>
                  </a:lnTo>
                  <a:lnTo>
                    <a:pt x="513" y="413"/>
                  </a:lnTo>
                  <a:lnTo>
                    <a:pt x="510" y="407"/>
                  </a:lnTo>
                  <a:lnTo>
                    <a:pt x="508" y="402"/>
                  </a:lnTo>
                  <a:lnTo>
                    <a:pt x="505" y="397"/>
                  </a:lnTo>
                  <a:lnTo>
                    <a:pt x="502" y="391"/>
                  </a:lnTo>
                  <a:lnTo>
                    <a:pt x="498" y="385"/>
                  </a:lnTo>
                  <a:lnTo>
                    <a:pt x="495" y="379"/>
                  </a:lnTo>
                  <a:lnTo>
                    <a:pt x="492" y="372"/>
                  </a:lnTo>
                  <a:lnTo>
                    <a:pt x="489" y="368"/>
                  </a:lnTo>
                  <a:lnTo>
                    <a:pt x="486" y="360"/>
                  </a:lnTo>
                  <a:lnTo>
                    <a:pt x="484" y="356"/>
                  </a:lnTo>
                  <a:lnTo>
                    <a:pt x="479" y="349"/>
                  </a:lnTo>
                  <a:lnTo>
                    <a:pt x="475" y="343"/>
                  </a:lnTo>
                  <a:lnTo>
                    <a:pt x="472" y="337"/>
                  </a:lnTo>
                  <a:lnTo>
                    <a:pt x="468" y="330"/>
                  </a:lnTo>
                  <a:lnTo>
                    <a:pt x="463" y="324"/>
                  </a:lnTo>
                  <a:lnTo>
                    <a:pt x="460" y="318"/>
                  </a:lnTo>
                  <a:lnTo>
                    <a:pt x="456" y="312"/>
                  </a:lnTo>
                  <a:lnTo>
                    <a:pt x="452" y="308"/>
                  </a:lnTo>
                  <a:lnTo>
                    <a:pt x="447" y="301"/>
                  </a:lnTo>
                  <a:lnTo>
                    <a:pt x="443" y="295"/>
                  </a:lnTo>
                  <a:lnTo>
                    <a:pt x="437" y="289"/>
                  </a:lnTo>
                  <a:lnTo>
                    <a:pt x="434" y="283"/>
                  </a:lnTo>
                  <a:lnTo>
                    <a:pt x="428" y="276"/>
                  </a:lnTo>
                  <a:lnTo>
                    <a:pt x="424" y="272"/>
                  </a:lnTo>
                  <a:lnTo>
                    <a:pt x="420" y="264"/>
                  </a:lnTo>
                  <a:lnTo>
                    <a:pt x="415" y="260"/>
                  </a:lnTo>
                  <a:lnTo>
                    <a:pt x="409" y="253"/>
                  </a:lnTo>
                  <a:lnTo>
                    <a:pt x="405" y="247"/>
                  </a:lnTo>
                  <a:lnTo>
                    <a:pt x="399" y="243"/>
                  </a:lnTo>
                  <a:lnTo>
                    <a:pt x="395" y="237"/>
                  </a:lnTo>
                  <a:lnTo>
                    <a:pt x="389" y="231"/>
                  </a:lnTo>
                  <a:lnTo>
                    <a:pt x="385" y="225"/>
                  </a:lnTo>
                  <a:lnTo>
                    <a:pt x="380" y="221"/>
                  </a:lnTo>
                  <a:lnTo>
                    <a:pt x="376" y="216"/>
                  </a:lnTo>
                  <a:lnTo>
                    <a:pt x="370" y="211"/>
                  </a:lnTo>
                  <a:lnTo>
                    <a:pt x="364" y="205"/>
                  </a:lnTo>
                  <a:lnTo>
                    <a:pt x="359" y="200"/>
                  </a:lnTo>
                  <a:lnTo>
                    <a:pt x="354" y="196"/>
                  </a:lnTo>
                  <a:lnTo>
                    <a:pt x="348" y="192"/>
                  </a:lnTo>
                  <a:lnTo>
                    <a:pt x="341" y="187"/>
                  </a:lnTo>
                  <a:lnTo>
                    <a:pt x="335" y="184"/>
                  </a:lnTo>
                  <a:lnTo>
                    <a:pt x="329" y="181"/>
                  </a:lnTo>
                  <a:lnTo>
                    <a:pt x="325" y="180"/>
                  </a:lnTo>
                  <a:lnTo>
                    <a:pt x="322" y="177"/>
                  </a:lnTo>
                  <a:lnTo>
                    <a:pt x="319" y="176"/>
                  </a:lnTo>
                  <a:lnTo>
                    <a:pt x="316" y="174"/>
                  </a:lnTo>
                  <a:lnTo>
                    <a:pt x="309" y="171"/>
                  </a:lnTo>
                  <a:lnTo>
                    <a:pt x="303" y="170"/>
                  </a:lnTo>
                  <a:lnTo>
                    <a:pt x="300" y="168"/>
                  </a:lnTo>
                  <a:lnTo>
                    <a:pt x="298" y="167"/>
                  </a:lnTo>
                  <a:lnTo>
                    <a:pt x="293" y="167"/>
                  </a:lnTo>
                  <a:lnTo>
                    <a:pt x="290" y="167"/>
                  </a:lnTo>
                  <a:lnTo>
                    <a:pt x="287" y="165"/>
                  </a:lnTo>
                  <a:lnTo>
                    <a:pt x="284" y="164"/>
                  </a:lnTo>
                  <a:lnTo>
                    <a:pt x="280" y="164"/>
                  </a:lnTo>
                  <a:lnTo>
                    <a:pt x="277" y="164"/>
                  </a:lnTo>
                  <a:lnTo>
                    <a:pt x="273" y="164"/>
                  </a:lnTo>
                  <a:lnTo>
                    <a:pt x="268" y="164"/>
                  </a:lnTo>
                  <a:lnTo>
                    <a:pt x="266" y="164"/>
                  </a:lnTo>
                  <a:lnTo>
                    <a:pt x="261" y="164"/>
                  </a:lnTo>
                  <a:lnTo>
                    <a:pt x="255" y="163"/>
                  </a:lnTo>
                  <a:lnTo>
                    <a:pt x="250" y="164"/>
                  </a:lnTo>
                  <a:lnTo>
                    <a:pt x="244" y="164"/>
                  </a:lnTo>
                  <a:lnTo>
                    <a:pt x="238" y="165"/>
                  </a:lnTo>
                  <a:lnTo>
                    <a:pt x="232" y="167"/>
                  </a:lnTo>
                  <a:lnTo>
                    <a:pt x="228" y="168"/>
                  </a:lnTo>
                  <a:lnTo>
                    <a:pt x="222" y="170"/>
                  </a:lnTo>
                  <a:lnTo>
                    <a:pt x="218" y="173"/>
                  </a:lnTo>
                  <a:lnTo>
                    <a:pt x="213" y="174"/>
                  </a:lnTo>
                  <a:lnTo>
                    <a:pt x="209" y="177"/>
                  </a:lnTo>
                  <a:lnTo>
                    <a:pt x="205" y="180"/>
                  </a:lnTo>
                  <a:lnTo>
                    <a:pt x="200" y="183"/>
                  </a:lnTo>
                  <a:lnTo>
                    <a:pt x="197" y="186"/>
                  </a:lnTo>
                  <a:lnTo>
                    <a:pt x="194" y="189"/>
                  </a:lnTo>
                  <a:lnTo>
                    <a:pt x="187" y="196"/>
                  </a:lnTo>
                  <a:lnTo>
                    <a:pt x="183" y="202"/>
                  </a:lnTo>
                  <a:lnTo>
                    <a:pt x="181" y="205"/>
                  </a:lnTo>
                  <a:lnTo>
                    <a:pt x="178" y="208"/>
                  </a:lnTo>
                  <a:lnTo>
                    <a:pt x="177" y="212"/>
                  </a:lnTo>
                  <a:lnTo>
                    <a:pt x="175" y="215"/>
                  </a:lnTo>
                  <a:lnTo>
                    <a:pt x="171" y="221"/>
                  </a:lnTo>
                  <a:lnTo>
                    <a:pt x="170" y="227"/>
                  </a:lnTo>
                  <a:lnTo>
                    <a:pt x="168" y="232"/>
                  </a:lnTo>
                  <a:lnTo>
                    <a:pt x="168" y="237"/>
                  </a:lnTo>
                  <a:lnTo>
                    <a:pt x="165" y="241"/>
                  </a:lnTo>
                  <a:lnTo>
                    <a:pt x="164" y="244"/>
                  </a:lnTo>
                  <a:lnTo>
                    <a:pt x="161" y="248"/>
                  </a:lnTo>
                  <a:lnTo>
                    <a:pt x="159" y="253"/>
                  </a:lnTo>
                  <a:lnTo>
                    <a:pt x="155" y="257"/>
                  </a:lnTo>
                  <a:lnTo>
                    <a:pt x="152" y="261"/>
                  </a:lnTo>
                  <a:lnTo>
                    <a:pt x="148" y="266"/>
                  </a:lnTo>
                  <a:lnTo>
                    <a:pt x="143" y="270"/>
                  </a:lnTo>
                  <a:lnTo>
                    <a:pt x="138" y="274"/>
                  </a:lnTo>
                  <a:lnTo>
                    <a:pt x="133" y="279"/>
                  </a:lnTo>
                  <a:lnTo>
                    <a:pt x="126" y="283"/>
                  </a:lnTo>
                  <a:lnTo>
                    <a:pt x="122" y="289"/>
                  </a:lnTo>
                  <a:lnTo>
                    <a:pt x="116" y="292"/>
                  </a:lnTo>
                  <a:lnTo>
                    <a:pt x="110" y="296"/>
                  </a:lnTo>
                  <a:lnTo>
                    <a:pt x="104" y="301"/>
                  </a:lnTo>
                  <a:lnTo>
                    <a:pt x="98" y="305"/>
                  </a:lnTo>
                  <a:lnTo>
                    <a:pt x="91" y="308"/>
                  </a:lnTo>
                  <a:lnTo>
                    <a:pt x="85" y="311"/>
                  </a:lnTo>
                  <a:lnTo>
                    <a:pt x="80" y="314"/>
                  </a:lnTo>
                  <a:lnTo>
                    <a:pt x="74" y="317"/>
                  </a:lnTo>
                  <a:lnTo>
                    <a:pt x="68" y="320"/>
                  </a:lnTo>
                  <a:lnTo>
                    <a:pt x="64" y="322"/>
                  </a:lnTo>
                  <a:lnTo>
                    <a:pt x="56" y="324"/>
                  </a:lnTo>
                  <a:lnTo>
                    <a:pt x="52" y="327"/>
                  </a:lnTo>
                  <a:lnTo>
                    <a:pt x="46" y="327"/>
                  </a:lnTo>
                  <a:lnTo>
                    <a:pt x="42" y="328"/>
                  </a:lnTo>
                  <a:lnTo>
                    <a:pt x="37" y="328"/>
                  </a:lnTo>
                  <a:lnTo>
                    <a:pt x="33" y="330"/>
                  </a:lnTo>
                  <a:lnTo>
                    <a:pt x="30" y="328"/>
                  </a:lnTo>
                  <a:lnTo>
                    <a:pt x="27" y="328"/>
                  </a:lnTo>
                  <a:lnTo>
                    <a:pt x="24" y="327"/>
                  </a:lnTo>
                  <a:lnTo>
                    <a:pt x="21" y="325"/>
                  </a:lnTo>
                  <a:close/>
                </a:path>
              </a:pathLst>
            </a:custGeom>
            <a:solidFill>
              <a:srgbClr val="A2C3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 i="1">
                <a:ea typeface="华文细黑" pitchFamily="2" charset="-122"/>
              </a:endParaRPr>
            </a:p>
          </p:txBody>
        </p:sp>
        <p:sp>
          <p:nvSpPr>
            <p:cNvPr id="25624" name="Freeform 26"/>
            <p:cNvSpPr>
              <a:spLocks/>
            </p:cNvSpPr>
            <p:nvPr/>
          </p:nvSpPr>
          <p:spPr bwMode="auto">
            <a:xfrm>
              <a:off x="8540750" y="1905000"/>
              <a:ext cx="258763" cy="233363"/>
            </a:xfrm>
            <a:custGeom>
              <a:avLst/>
              <a:gdLst>
                <a:gd name="T0" fmla="*/ 2147483647 w 326"/>
                <a:gd name="T1" fmla="*/ 2147483647 h 293"/>
                <a:gd name="T2" fmla="*/ 2147483647 w 326"/>
                <a:gd name="T3" fmla="*/ 2147483647 h 293"/>
                <a:gd name="T4" fmla="*/ 2147483647 w 326"/>
                <a:gd name="T5" fmla="*/ 2147483647 h 293"/>
                <a:gd name="T6" fmla="*/ 2147483647 w 326"/>
                <a:gd name="T7" fmla="*/ 2147483647 h 293"/>
                <a:gd name="T8" fmla="*/ 2147483647 w 326"/>
                <a:gd name="T9" fmla="*/ 2147483647 h 293"/>
                <a:gd name="T10" fmla="*/ 2147483647 w 326"/>
                <a:gd name="T11" fmla="*/ 2147483647 h 293"/>
                <a:gd name="T12" fmla="*/ 2147483647 w 326"/>
                <a:gd name="T13" fmla="*/ 2147483647 h 293"/>
                <a:gd name="T14" fmla="*/ 2147483647 w 326"/>
                <a:gd name="T15" fmla="*/ 2147483647 h 293"/>
                <a:gd name="T16" fmla="*/ 2147483647 w 326"/>
                <a:gd name="T17" fmla="*/ 2147483647 h 293"/>
                <a:gd name="T18" fmla="*/ 2147483647 w 326"/>
                <a:gd name="T19" fmla="*/ 2147483647 h 293"/>
                <a:gd name="T20" fmla="*/ 2147483647 w 326"/>
                <a:gd name="T21" fmla="*/ 2147483647 h 293"/>
                <a:gd name="T22" fmla="*/ 2147483647 w 326"/>
                <a:gd name="T23" fmla="*/ 2147483647 h 293"/>
                <a:gd name="T24" fmla="*/ 2147483647 w 326"/>
                <a:gd name="T25" fmla="*/ 2147483647 h 293"/>
                <a:gd name="T26" fmla="*/ 2147483647 w 326"/>
                <a:gd name="T27" fmla="*/ 2147483647 h 293"/>
                <a:gd name="T28" fmla="*/ 2147483647 w 326"/>
                <a:gd name="T29" fmla="*/ 2147483647 h 293"/>
                <a:gd name="T30" fmla="*/ 2147483647 w 326"/>
                <a:gd name="T31" fmla="*/ 2147483647 h 293"/>
                <a:gd name="T32" fmla="*/ 2147483647 w 326"/>
                <a:gd name="T33" fmla="*/ 2147483647 h 293"/>
                <a:gd name="T34" fmla="*/ 2147483647 w 326"/>
                <a:gd name="T35" fmla="*/ 2147483647 h 293"/>
                <a:gd name="T36" fmla="*/ 2147483647 w 326"/>
                <a:gd name="T37" fmla="*/ 2147483647 h 293"/>
                <a:gd name="T38" fmla="*/ 2147483647 w 326"/>
                <a:gd name="T39" fmla="*/ 2147483647 h 293"/>
                <a:gd name="T40" fmla="*/ 2147483647 w 326"/>
                <a:gd name="T41" fmla="*/ 2147483647 h 293"/>
                <a:gd name="T42" fmla="*/ 2147483647 w 326"/>
                <a:gd name="T43" fmla="*/ 2147483647 h 293"/>
                <a:gd name="T44" fmla="*/ 2147483647 w 326"/>
                <a:gd name="T45" fmla="*/ 2147483647 h 293"/>
                <a:gd name="T46" fmla="*/ 2147483647 w 326"/>
                <a:gd name="T47" fmla="*/ 2147483647 h 293"/>
                <a:gd name="T48" fmla="*/ 2147483647 w 326"/>
                <a:gd name="T49" fmla="*/ 2147483647 h 293"/>
                <a:gd name="T50" fmla="*/ 2147483647 w 326"/>
                <a:gd name="T51" fmla="*/ 2147483647 h 293"/>
                <a:gd name="T52" fmla="*/ 2147483647 w 326"/>
                <a:gd name="T53" fmla="*/ 2147483647 h 293"/>
                <a:gd name="T54" fmla="*/ 2147483647 w 326"/>
                <a:gd name="T55" fmla="*/ 2147483647 h 293"/>
                <a:gd name="T56" fmla="*/ 2147483647 w 326"/>
                <a:gd name="T57" fmla="*/ 2147483647 h 293"/>
                <a:gd name="T58" fmla="*/ 2147483647 w 326"/>
                <a:gd name="T59" fmla="*/ 2147483647 h 293"/>
                <a:gd name="T60" fmla="*/ 2147483647 w 326"/>
                <a:gd name="T61" fmla="*/ 2147483647 h 293"/>
                <a:gd name="T62" fmla="*/ 2147483647 w 326"/>
                <a:gd name="T63" fmla="*/ 2147483647 h 293"/>
                <a:gd name="T64" fmla="*/ 2147483647 w 326"/>
                <a:gd name="T65" fmla="*/ 2147483647 h 293"/>
                <a:gd name="T66" fmla="*/ 2147483647 w 326"/>
                <a:gd name="T67" fmla="*/ 2147483647 h 293"/>
                <a:gd name="T68" fmla="*/ 2147483647 w 326"/>
                <a:gd name="T69" fmla="*/ 2147483647 h 293"/>
                <a:gd name="T70" fmla="*/ 2147483647 w 326"/>
                <a:gd name="T71" fmla="*/ 2147483647 h 293"/>
                <a:gd name="T72" fmla="*/ 2147483647 w 326"/>
                <a:gd name="T73" fmla="*/ 2147483647 h 293"/>
                <a:gd name="T74" fmla="*/ 2147483647 w 326"/>
                <a:gd name="T75" fmla="*/ 0 h 293"/>
                <a:gd name="T76" fmla="*/ 2147483647 w 326"/>
                <a:gd name="T77" fmla="*/ 2147483647 h 293"/>
                <a:gd name="T78" fmla="*/ 2147483647 w 326"/>
                <a:gd name="T79" fmla="*/ 2147483647 h 293"/>
                <a:gd name="T80" fmla="*/ 2147483647 w 326"/>
                <a:gd name="T81" fmla="*/ 2147483647 h 293"/>
                <a:gd name="T82" fmla="*/ 2147483647 w 326"/>
                <a:gd name="T83" fmla="*/ 2147483647 h 293"/>
                <a:gd name="T84" fmla="*/ 2147483647 w 326"/>
                <a:gd name="T85" fmla="*/ 2147483647 h 293"/>
                <a:gd name="T86" fmla="*/ 2147483647 w 326"/>
                <a:gd name="T87" fmla="*/ 2147483647 h 293"/>
                <a:gd name="T88" fmla="*/ 2147483647 w 326"/>
                <a:gd name="T89" fmla="*/ 2147483647 h 293"/>
                <a:gd name="T90" fmla="*/ 2147483647 w 326"/>
                <a:gd name="T91" fmla="*/ 2147483647 h 293"/>
                <a:gd name="T92" fmla="*/ 2147483647 w 326"/>
                <a:gd name="T93" fmla="*/ 2147483647 h 293"/>
                <a:gd name="T94" fmla="*/ 0 w 326"/>
                <a:gd name="T95" fmla="*/ 2147483647 h 29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26"/>
                <a:gd name="T145" fmla="*/ 0 h 293"/>
                <a:gd name="T146" fmla="*/ 326 w 326"/>
                <a:gd name="T147" fmla="*/ 293 h 29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26" h="293">
                  <a:moveTo>
                    <a:pt x="0" y="110"/>
                  </a:moveTo>
                  <a:lnTo>
                    <a:pt x="0" y="112"/>
                  </a:lnTo>
                  <a:lnTo>
                    <a:pt x="0" y="115"/>
                  </a:lnTo>
                  <a:lnTo>
                    <a:pt x="1" y="117"/>
                  </a:lnTo>
                  <a:lnTo>
                    <a:pt x="4" y="122"/>
                  </a:lnTo>
                  <a:lnTo>
                    <a:pt x="6" y="126"/>
                  </a:lnTo>
                  <a:lnTo>
                    <a:pt x="10" y="132"/>
                  </a:lnTo>
                  <a:lnTo>
                    <a:pt x="13" y="138"/>
                  </a:lnTo>
                  <a:lnTo>
                    <a:pt x="17" y="144"/>
                  </a:lnTo>
                  <a:lnTo>
                    <a:pt x="22" y="148"/>
                  </a:lnTo>
                  <a:lnTo>
                    <a:pt x="28" y="155"/>
                  </a:lnTo>
                  <a:lnTo>
                    <a:pt x="31" y="158"/>
                  </a:lnTo>
                  <a:lnTo>
                    <a:pt x="33" y="161"/>
                  </a:lnTo>
                  <a:lnTo>
                    <a:pt x="36" y="164"/>
                  </a:lnTo>
                  <a:lnTo>
                    <a:pt x="39" y="168"/>
                  </a:lnTo>
                  <a:lnTo>
                    <a:pt x="42" y="171"/>
                  </a:lnTo>
                  <a:lnTo>
                    <a:pt x="45" y="176"/>
                  </a:lnTo>
                  <a:lnTo>
                    <a:pt x="49" y="179"/>
                  </a:lnTo>
                  <a:lnTo>
                    <a:pt x="52" y="181"/>
                  </a:lnTo>
                  <a:lnTo>
                    <a:pt x="57" y="186"/>
                  </a:lnTo>
                  <a:lnTo>
                    <a:pt x="61" y="189"/>
                  </a:lnTo>
                  <a:lnTo>
                    <a:pt x="64" y="193"/>
                  </a:lnTo>
                  <a:lnTo>
                    <a:pt x="68" y="196"/>
                  </a:lnTo>
                  <a:lnTo>
                    <a:pt x="71" y="199"/>
                  </a:lnTo>
                  <a:lnTo>
                    <a:pt x="76" y="202"/>
                  </a:lnTo>
                  <a:lnTo>
                    <a:pt x="79" y="206"/>
                  </a:lnTo>
                  <a:lnTo>
                    <a:pt x="83" y="209"/>
                  </a:lnTo>
                  <a:lnTo>
                    <a:pt x="87" y="212"/>
                  </a:lnTo>
                  <a:lnTo>
                    <a:pt x="90" y="216"/>
                  </a:lnTo>
                  <a:lnTo>
                    <a:pt x="94" y="219"/>
                  </a:lnTo>
                  <a:lnTo>
                    <a:pt x="99" y="224"/>
                  </a:lnTo>
                  <a:lnTo>
                    <a:pt x="103" y="226"/>
                  </a:lnTo>
                  <a:lnTo>
                    <a:pt x="106" y="229"/>
                  </a:lnTo>
                  <a:lnTo>
                    <a:pt x="110" y="232"/>
                  </a:lnTo>
                  <a:lnTo>
                    <a:pt x="115" y="237"/>
                  </a:lnTo>
                  <a:lnTo>
                    <a:pt x="119" y="240"/>
                  </a:lnTo>
                  <a:lnTo>
                    <a:pt x="124" y="242"/>
                  </a:lnTo>
                  <a:lnTo>
                    <a:pt x="128" y="245"/>
                  </a:lnTo>
                  <a:lnTo>
                    <a:pt x="132" y="250"/>
                  </a:lnTo>
                  <a:lnTo>
                    <a:pt x="137" y="251"/>
                  </a:lnTo>
                  <a:lnTo>
                    <a:pt x="141" y="254"/>
                  </a:lnTo>
                  <a:lnTo>
                    <a:pt x="145" y="257"/>
                  </a:lnTo>
                  <a:lnTo>
                    <a:pt x="148" y="260"/>
                  </a:lnTo>
                  <a:lnTo>
                    <a:pt x="153" y="263"/>
                  </a:lnTo>
                  <a:lnTo>
                    <a:pt x="157" y="264"/>
                  </a:lnTo>
                  <a:lnTo>
                    <a:pt x="161" y="267"/>
                  </a:lnTo>
                  <a:lnTo>
                    <a:pt x="164" y="270"/>
                  </a:lnTo>
                  <a:lnTo>
                    <a:pt x="169" y="272"/>
                  </a:lnTo>
                  <a:lnTo>
                    <a:pt x="173" y="274"/>
                  </a:lnTo>
                  <a:lnTo>
                    <a:pt x="176" y="276"/>
                  </a:lnTo>
                  <a:lnTo>
                    <a:pt x="180" y="279"/>
                  </a:lnTo>
                  <a:lnTo>
                    <a:pt x="183" y="279"/>
                  </a:lnTo>
                  <a:lnTo>
                    <a:pt x="187" y="282"/>
                  </a:lnTo>
                  <a:lnTo>
                    <a:pt x="190" y="283"/>
                  </a:lnTo>
                  <a:lnTo>
                    <a:pt x="195" y="285"/>
                  </a:lnTo>
                  <a:lnTo>
                    <a:pt x="198" y="286"/>
                  </a:lnTo>
                  <a:lnTo>
                    <a:pt x="202" y="286"/>
                  </a:lnTo>
                  <a:lnTo>
                    <a:pt x="205" y="288"/>
                  </a:lnTo>
                  <a:lnTo>
                    <a:pt x="209" y="289"/>
                  </a:lnTo>
                  <a:lnTo>
                    <a:pt x="212" y="289"/>
                  </a:lnTo>
                  <a:lnTo>
                    <a:pt x="215" y="289"/>
                  </a:lnTo>
                  <a:lnTo>
                    <a:pt x="218" y="290"/>
                  </a:lnTo>
                  <a:lnTo>
                    <a:pt x="222" y="292"/>
                  </a:lnTo>
                  <a:lnTo>
                    <a:pt x="228" y="292"/>
                  </a:lnTo>
                  <a:lnTo>
                    <a:pt x="234" y="292"/>
                  </a:lnTo>
                  <a:lnTo>
                    <a:pt x="240" y="292"/>
                  </a:lnTo>
                  <a:lnTo>
                    <a:pt x="247" y="293"/>
                  </a:lnTo>
                  <a:lnTo>
                    <a:pt x="251" y="292"/>
                  </a:lnTo>
                  <a:lnTo>
                    <a:pt x="257" y="292"/>
                  </a:lnTo>
                  <a:lnTo>
                    <a:pt x="263" y="290"/>
                  </a:lnTo>
                  <a:lnTo>
                    <a:pt x="269" y="290"/>
                  </a:lnTo>
                  <a:lnTo>
                    <a:pt x="273" y="289"/>
                  </a:lnTo>
                  <a:lnTo>
                    <a:pt x="279" y="288"/>
                  </a:lnTo>
                  <a:lnTo>
                    <a:pt x="283" y="286"/>
                  </a:lnTo>
                  <a:lnTo>
                    <a:pt x="289" y="285"/>
                  </a:lnTo>
                  <a:lnTo>
                    <a:pt x="292" y="282"/>
                  </a:lnTo>
                  <a:lnTo>
                    <a:pt x="296" y="280"/>
                  </a:lnTo>
                  <a:lnTo>
                    <a:pt x="299" y="279"/>
                  </a:lnTo>
                  <a:lnTo>
                    <a:pt x="304" y="276"/>
                  </a:lnTo>
                  <a:lnTo>
                    <a:pt x="307" y="274"/>
                  </a:lnTo>
                  <a:lnTo>
                    <a:pt x="310" y="273"/>
                  </a:lnTo>
                  <a:lnTo>
                    <a:pt x="312" y="270"/>
                  </a:lnTo>
                  <a:lnTo>
                    <a:pt x="315" y="269"/>
                  </a:lnTo>
                  <a:lnTo>
                    <a:pt x="318" y="264"/>
                  </a:lnTo>
                  <a:lnTo>
                    <a:pt x="323" y="261"/>
                  </a:lnTo>
                  <a:lnTo>
                    <a:pt x="324" y="257"/>
                  </a:lnTo>
                  <a:lnTo>
                    <a:pt x="326" y="256"/>
                  </a:lnTo>
                  <a:lnTo>
                    <a:pt x="324" y="253"/>
                  </a:lnTo>
                  <a:lnTo>
                    <a:pt x="324" y="250"/>
                  </a:lnTo>
                  <a:lnTo>
                    <a:pt x="323" y="245"/>
                  </a:lnTo>
                  <a:lnTo>
                    <a:pt x="321" y="242"/>
                  </a:lnTo>
                  <a:lnTo>
                    <a:pt x="320" y="237"/>
                  </a:lnTo>
                  <a:lnTo>
                    <a:pt x="318" y="231"/>
                  </a:lnTo>
                  <a:lnTo>
                    <a:pt x="317" y="226"/>
                  </a:lnTo>
                  <a:lnTo>
                    <a:pt x="314" y="221"/>
                  </a:lnTo>
                  <a:lnTo>
                    <a:pt x="311" y="215"/>
                  </a:lnTo>
                  <a:lnTo>
                    <a:pt x="310" y="209"/>
                  </a:lnTo>
                  <a:lnTo>
                    <a:pt x="307" y="202"/>
                  </a:lnTo>
                  <a:lnTo>
                    <a:pt x="305" y="197"/>
                  </a:lnTo>
                  <a:lnTo>
                    <a:pt x="302" y="192"/>
                  </a:lnTo>
                  <a:lnTo>
                    <a:pt x="299" y="186"/>
                  </a:lnTo>
                  <a:lnTo>
                    <a:pt x="295" y="180"/>
                  </a:lnTo>
                  <a:lnTo>
                    <a:pt x="294" y="176"/>
                  </a:lnTo>
                  <a:lnTo>
                    <a:pt x="289" y="170"/>
                  </a:lnTo>
                  <a:lnTo>
                    <a:pt x="288" y="164"/>
                  </a:lnTo>
                  <a:lnTo>
                    <a:pt x="285" y="157"/>
                  </a:lnTo>
                  <a:lnTo>
                    <a:pt x="283" y="151"/>
                  </a:lnTo>
                  <a:lnTo>
                    <a:pt x="282" y="148"/>
                  </a:lnTo>
                  <a:lnTo>
                    <a:pt x="280" y="145"/>
                  </a:lnTo>
                  <a:lnTo>
                    <a:pt x="279" y="141"/>
                  </a:lnTo>
                  <a:lnTo>
                    <a:pt x="279" y="138"/>
                  </a:lnTo>
                  <a:lnTo>
                    <a:pt x="278" y="132"/>
                  </a:lnTo>
                  <a:lnTo>
                    <a:pt x="276" y="126"/>
                  </a:lnTo>
                  <a:lnTo>
                    <a:pt x="273" y="119"/>
                  </a:lnTo>
                  <a:lnTo>
                    <a:pt x="272" y="115"/>
                  </a:lnTo>
                  <a:lnTo>
                    <a:pt x="269" y="109"/>
                  </a:lnTo>
                  <a:lnTo>
                    <a:pt x="266" y="104"/>
                  </a:lnTo>
                  <a:lnTo>
                    <a:pt x="263" y="100"/>
                  </a:lnTo>
                  <a:lnTo>
                    <a:pt x="262" y="96"/>
                  </a:lnTo>
                  <a:lnTo>
                    <a:pt x="259" y="94"/>
                  </a:lnTo>
                  <a:lnTo>
                    <a:pt x="256" y="93"/>
                  </a:lnTo>
                  <a:lnTo>
                    <a:pt x="251" y="91"/>
                  </a:lnTo>
                  <a:lnTo>
                    <a:pt x="249" y="90"/>
                  </a:lnTo>
                  <a:lnTo>
                    <a:pt x="244" y="88"/>
                  </a:lnTo>
                  <a:lnTo>
                    <a:pt x="241" y="88"/>
                  </a:lnTo>
                  <a:lnTo>
                    <a:pt x="238" y="87"/>
                  </a:lnTo>
                  <a:lnTo>
                    <a:pt x="234" y="85"/>
                  </a:lnTo>
                  <a:lnTo>
                    <a:pt x="231" y="84"/>
                  </a:lnTo>
                  <a:lnTo>
                    <a:pt x="228" y="81"/>
                  </a:lnTo>
                  <a:lnTo>
                    <a:pt x="224" y="78"/>
                  </a:lnTo>
                  <a:lnTo>
                    <a:pt x="219" y="75"/>
                  </a:lnTo>
                  <a:lnTo>
                    <a:pt x="215" y="72"/>
                  </a:lnTo>
                  <a:lnTo>
                    <a:pt x="211" y="68"/>
                  </a:lnTo>
                  <a:lnTo>
                    <a:pt x="206" y="64"/>
                  </a:lnTo>
                  <a:lnTo>
                    <a:pt x="201" y="58"/>
                  </a:lnTo>
                  <a:lnTo>
                    <a:pt x="196" y="55"/>
                  </a:lnTo>
                  <a:lnTo>
                    <a:pt x="193" y="52"/>
                  </a:lnTo>
                  <a:lnTo>
                    <a:pt x="190" y="49"/>
                  </a:lnTo>
                  <a:lnTo>
                    <a:pt x="187" y="46"/>
                  </a:lnTo>
                  <a:lnTo>
                    <a:pt x="185" y="42"/>
                  </a:lnTo>
                  <a:lnTo>
                    <a:pt x="182" y="39"/>
                  </a:lnTo>
                  <a:lnTo>
                    <a:pt x="179" y="35"/>
                  </a:lnTo>
                  <a:lnTo>
                    <a:pt x="176" y="32"/>
                  </a:lnTo>
                  <a:lnTo>
                    <a:pt x="170" y="26"/>
                  </a:lnTo>
                  <a:lnTo>
                    <a:pt x="167" y="20"/>
                  </a:lnTo>
                  <a:lnTo>
                    <a:pt x="163" y="16"/>
                  </a:lnTo>
                  <a:lnTo>
                    <a:pt x="160" y="11"/>
                  </a:lnTo>
                  <a:lnTo>
                    <a:pt x="157" y="8"/>
                  </a:lnTo>
                  <a:lnTo>
                    <a:pt x="154" y="7"/>
                  </a:lnTo>
                  <a:lnTo>
                    <a:pt x="150" y="4"/>
                  </a:lnTo>
                  <a:lnTo>
                    <a:pt x="147" y="3"/>
                  </a:lnTo>
                  <a:lnTo>
                    <a:pt x="144" y="0"/>
                  </a:lnTo>
                  <a:lnTo>
                    <a:pt x="140" y="0"/>
                  </a:lnTo>
                  <a:lnTo>
                    <a:pt x="135" y="0"/>
                  </a:lnTo>
                  <a:lnTo>
                    <a:pt x="131" y="1"/>
                  </a:lnTo>
                  <a:lnTo>
                    <a:pt x="125" y="3"/>
                  </a:lnTo>
                  <a:lnTo>
                    <a:pt x="119" y="4"/>
                  </a:lnTo>
                  <a:lnTo>
                    <a:pt x="116" y="6"/>
                  </a:lnTo>
                  <a:lnTo>
                    <a:pt x="112" y="7"/>
                  </a:lnTo>
                  <a:lnTo>
                    <a:pt x="109" y="7"/>
                  </a:lnTo>
                  <a:lnTo>
                    <a:pt x="106" y="8"/>
                  </a:lnTo>
                  <a:lnTo>
                    <a:pt x="102" y="11"/>
                  </a:lnTo>
                  <a:lnTo>
                    <a:pt x="97" y="14"/>
                  </a:lnTo>
                  <a:lnTo>
                    <a:pt x="92" y="16"/>
                  </a:lnTo>
                  <a:lnTo>
                    <a:pt x="87" y="20"/>
                  </a:lnTo>
                  <a:lnTo>
                    <a:pt x="84" y="23"/>
                  </a:lnTo>
                  <a:lnTo>
                    <a:pt x="81" y="26"/>
                  </a:lnTo>
                  <a:lnTo>
                    <a:pt x="77" y="29"/>
                  </a:lnTo>
                  <a:lnTo>
                    <a:pt x="73" y="33"/>
                  </a:lnTo>
                  <a:lnTo>
                    <a:pt x="70" y="36"/>
                  </a:lnTo>
                  <a:lnTo>
                    <a:pt x="67" y="39"/>
                  </a:lnTo>
                  <a:lnTo>
                    <a:pt x="63" y="42"/>
                  </a:lnTo>
                  <a:lnTo>
                    <a:pt x="58" y="46"/>
                  </a:lnTo>
                  <a:lnTo>
                    <a:pt x="55" y="49"/>
                  </a:lnTo>
                  <a:lnTo>
                    <a:pt x="52" y="52"/>
                  </a:lnTo>
                  <a:lnTo>
                    <a:pt x="48" y="55"/>
                  </a:lnTo>
                  <a:lnTo>
                    <a:pt x="44" y="58"/>
                  </a:lnTo>
                  <a:lnTo>
                    <a:pt x="39" y="61"/>
                  </a:lnTo>
                  <a:lnTo>
                    <a:pt x="36" y="65"/>
                  </a:lnTo>
                  <a:lnTo>
                    <a:pt x="31" y="68"/>
                  </a:lnTo>
                  <a:lnTo>
                    <a:pt x="28" y="71"/>
                  </a:lnTo>
                  <a:lnTo>
                    <a:pt x="23" y="74"/>
                  </a:lnTo>
                  <a:lnTo>
                    <a:pt x="20" y="77"/>
                  </a:lnTo>
                  <a:lnTo>
                    <a:pt x="16" y="80"/>
                  </a:lnTo>
                  <a:lnTo>
                    <a:pt x="13" y="84"/>
                  </a:lnTo>
                  <a:lnTo>
                    <a:pt x="9" y="87"/>
                  </a:lnTo>
                  <a:lnTo>
                    <a:pt x="7" y="91"/>
                  </a:lnTo>
                  <a:lnTo>
                    <a:pt x="4" y="94"/>
                  </a:lnTo>
                  <a:lnTo>
                    <a:pt x="1" y="100"/>
                  </a:lnTo>
                  <a:lnTo>
                    <a:pt x="0" y="104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A2C3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 i="1">
                <a:ea typeface="华文细黑" pitchFamily="2" charset="-122"/>
              </a:endParaRPr>
            </a:p>
          </p:txBody>
        </p:sp>
        <p:sp>
          <p:nvSpPr>
            <p:cNvPr id="25625" name="Freeform 27"/>
            <p:cNvSpPr>
              <a:spLocks/>
            </p:cNvSpPr>
            <p:nvPr/>
          </p:nvSpPr>
          <p:spPr bwMode="auto">
            <a:xfrm>
              <a:off x="8763000" y="1858963"/>
              <a:ext cx="233363" cy="288925"/>
            </a:xfrm>
            <a:custGeom>
              <a:avLst/>
              <a:gdLst>
                <a:gd name="T0" fmla="*/ 2147483647 w 295"/>
                <a:gd name="T1" fmla="*/ 2147483647 h 363"/>
                <a:gd name="T2" fmla="*/ 2147483647 w 295"/>
                <a:gd name="T3" fmla="*/ 2147483647 h 363"/>
                <a:gd name="T4" fmla="*/ 2147483647 w 295"/>
                <a:gd name="T5" fmla="*/ 2147483647 h 363"/>
                <a:gd name="T6" fmla="*/ 2147483647 w 295"/>
                <a:gd name="T7" fmla="*/ 2147483647 h 363"/>
                <a:gd name="T8" fmla="*/ 2147483647 w 295"/>
                <a:gd name="T9" fmla="*/ 2147483647 h 363"/>
                <a:gd name="T10" fmla="*/ 2147483647 w 295"/>
                <a:gd name="T11" fmla="*/ 2147483647 h 363"/>
                <a:gd name="T12" fmla="*/ 0 w 295"/>
                <a:gd name="T13" fmla="*/ 2147483647 h 363"/>
                <a:gd name="T14" fmla="*/ 0 w 295"/>
                <a:gd name="T15" fmla="*/ 2147483647 h 363"/>
                <a:gd name="T16" fmla="*/ 2147483647 w 295"/>
                <a:gd name="T17" fmla="*/ 2147483647 h 363"/>
                <a:gd name="T18" fmla="*/ 2147483647 w 295"/>
                <a:gd name="T19" fmla="*/ 2147483647 h 363"/>
                <a:gd name="T20" fmla="*/ 2147483647 w 295"/>
                <a:gd name="T21" fmla="*/ 2147483647 h 363"/>
                <a:gd name="T22" fmla="*/ 2147483647 w 295"/>
                <a:gd name="T23" fmla="*/ 2147483647 h 363"/>
                <a:gd name="T24" fmla="*/ 2147483647 w 295"/>
                <a:gd name="T25" fmla="*/ 2147483647 h 363"/>
                <a:gd name="T26" fmla="*/ 2147483647 w 295"/>
                <a:gd name="T27" fmla="*/ 2147483647 h 363"/>
                <a:gd name="T28" fmla="*/ 2147483647 w 295"/>
                <a:gd name="T29" fmla="*/ 2147483647 h 363"/>
                <a:gd name="T30" fmla="*/ 2147483647 w 295"/>
                <a:gd name="T31" fmla="*/ 2147483647 h 363"/>
                <a:gd name="T32" fmla="*/ 2147483647 w 295"/>
                <a:gd name="T33" fmla="*/ 2147483647 h 363"/>
                <a:gd name="T34" fmla="*/ 2147483647 w 295"/>
                <a:gd name="T35" fmla="*/ 2147483647 h 363"/>
                <a:gd name="T36" fmla="*/ 2147483647 w 295"/>
                <a:gd name="T37" fmla="*/ 2147483647 h 363"/>
                <a:gd name="T38" fmla="*/ 2147483647 w 295"/>
                <a:gd name="T39" fmla="*/ 2147483647 h 363"/>
                <a:gd name="T40" fmla="*/ 2147483647 w 295"/>
                <a:gd name="T41" fmla="*/ 2147483647 h 363"/>
                <a:gd name="T42" fmla="*/ 2147483647 w 295"/>
                <a:gd name="T43" fmla="*/ 2147483647 h 363"/>
                <a:gd name="T44" fmla="*/ 2147483647 w 295"/>
                <a:gd name="T45" fmla="*/ 2147483647 h 363"/>
                <a:gd name="T46" fmla="*/ 2147483647 w 295"/>
                <a:gd name="T47" fmla="*/ 2147483647 h 363"/>
                <a:gd name="T48" fmla="*/ 2147483647 w 295"/>
                <a:gd name="T49" fmla="*/ 2147483647 h 363"/>
                <a:gd name="T50" fmla="*/ 2147483647 w 295"/>
                <a:gd name="T51" fmla="*/ 2147483647 h 363"/>
                <a:gd name="T52" fmla="*/ 2147483647 w 295"/>
                <a:gd name="T53" fmla="*/ 2147483647 h 363"/>
                <a:gd name="T54" fmla="*/ 2147483647 w 295"/>
                <a:gd name="T55" fmla="*/ 2147483647 h 363"/>
                <a:gd name="T56" fmla="*/ 2147483647 w 295"/>
                <a:gd name="T57" fmla="*/ 2147483647 h 363"/>
                <a:gd name="T58" fmla="*/ 2147483647 w 295"/>
                <a:gd name="T59" fmla="*/ 2147483647 h 363"/>
                <a:gd name="T60" fmla="*/ 2147483647 w 295"/>
                <a:gd name="T61" fmla="*/ 2147483647 h 363"/>
                <a:gd name="T62" fmla="*/ 2147483647 w 295"/>
                <a:gd name="T63" fmla="*/ 2147483647 h 363"/>
                <a:gd name="T64" fmla="*/ 2147483647 w 295"/>
                <a:gd name="T65" fmla="*/ 2147483647 h 363"/>
                <a:gd name="T66" fmla="*/ 2147483647 w 295"/>
                <a:gd name="T67" fmla="*/ 2147483647 h 363"/>
                <a:gd name="T68" fmla="*/ 2147483647 w 295"/>
                <a:gd name="T69" fmla="*/ 2147483647 h 363"/>
                <a:gd name="T70" fmla="*/ 2147483647 w 295"/>
                <a:gd name="T71" fmla="*/ 2147483647 h 363"/>
                <a:gd name="T72" fmla="*/ 2147483647 w 295"/>
                <a:gd name="T73" fmla="*/ 2147483647 h 363"/>
                <a:gd name="T74" fmla="*/ 2147483647 w 295"/>
                <a:gd name="T75" fmla="*/ 2147483647 h 363"/>
                <a:gd name="T76" fmla="*/ 2147483647 w 295"/>
                <a:gd name="T77" fmla="*/ 2147483647 h 363"/>
                <a:gd name="T78" fmla="*/ 2147483647 w 295"/>
                <a:gd name="T79" fmla="*/ 2147483647 h 363"/>
                <a:gd name="T80" fmla="*/ 2147483647 w 295"/>
                <a:gd name="T81" fmla="*/ 2147483647 h 363"/>
                <a:gd name="T82" fmla="*/ 2147483647 w 295"/>
                <a:gd name="T83" fmla="*/ 2147483647 h 363"/>
                <a:gd name="T84" fmla="*/ 2147483647 w 295"/>
                <a:gd name="T85" fmla="*/ 2147483647 h 363"/>
                <a:gd name="T86" fmla="*/ 2147483647 w 295"/>
                <a:gd name="T87" fmla="*/ 2147483647 h 363"/>
                <a:gd name="T88" fmla="*/ 2147483647 w 295"/>
                <a:gd name="T89" fmla="*/ 2147483647 h 363"/>
                <a:gd name="T90" fmla="*/ 2147483647 w 295"/>
                <a:gd name="T91" fmla="*/ 2147483647 h 363"/>
                <a:gd name="T92" fmla="*/ 2147483647 w 295"/>
                <a:gd name="T93" fmla="*/ 2147483647 h 363"/>
                <a:gd name="T94" fmla="*/ 2147483647 w 295"/>
                <a:gd name="T95" fmla="*/ 2147483647 h 363"/>
                <a:gd name="T96" fmla="*/ 2147483647 w 295"/>
                <a:gd name="T97" fmla="*/ 0 h 36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95"/>
                <a:gd name="T148" fmla="*/ 0 h 363"/>
                <a:gd name="T149" fmla="*/ 295 w 295"/>
                <a:gd name="T150" fmla="*/ 363 h 36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95" h="363">
                  <a:moveTo>
                    <a:pt x="64" y="0"/>
                  </a:moveTo>
                  <a:lnTo>
                    <a:pt x="63" y="0"/>
                  </a:lnTo>
                  <a:lnTo>
                    <a:pt x="61" y="1"/>
                  </a:lnTo>
                  <a:lnTo>
                    <a:pt x="57" y="2"/>
                  </a:lnTo>
                  <a:lnTo>
                    <a:pt x="54" y="7"/>
                  </a:lnTo>
                  <a:lnTo>
                    <a:pt x="48" y="10"/>
                  </a:lnTo>
                  <a:lnTo>
                    <a:pt x="44" y="16"/>
                  </a:lnTo>
                  <a:lnTo>
                    <a:pt x="41" y="17"/>
                  </a:lnTo>
                  <a:lnTo>
                    <a:pt x="38" y="21"/>
                  </a:lnTo>
                  <a:lnTo>
                    <a:pt x="35" y="24"/>
                  </a:lnTo>
                  <a:lnTo>
                    <a:pt x="32" y="29"/>
                  </a:lnTo>
                  <a:lnTo>
                    <a:pt x="29" y="32"/>
                  </a:lnTo>
                  <a:lnTo>
                    <a:pt x="26" y="34"/>
                  </a:lnTo>
                  <a:lnTo>
                    <a:pt x="23" y="37"/>
                  </a:lnTo>
                  <a:lnTo>
                    <a:pt x="20" y="42"/>
                  </a:lnTo>
                  <a:lnTo>
                    <a:pt x="17" y="46"/>
                  </a:lnTo>
                  <a:lnTo>
                    <a:pt x="16" y="49"/>
                  </a:lnTo>
                  <a:lnTo>
                    <a:pt x="13" y="53"/>
                  </a:lnTo>
                  <a:lnTo>
                    <a:pt x="12" y="58"/>
                  </a:lnTo>
                  <a:lnTo>
                    <a:pt x="9" y="61"/>
                  </a:lnTo>
                  <a:lnTo>
                    <a:pt x="7" y="65"/>
                  </a:lnTo>
                  <a:lnTo>
                    <a:pt x="4" y="69"/>
                  </a:lnTo>
                  <a:lnTo>
                    <a:pt x="4" y="74"/>
                  </a:lnTo>
                  <a:lnTo>
                    <a:pt x="1" y="78"/>
                  </a:lnTo>
                  <a:lnTo>
                    <a:pt x="1" y="82"/>
                  </a:lnTo>
                  <a:lnTo>
                    <a:pt x="1" y="87"/>
                  </a:lnTo>
                  <a:lnTo>
                    <a:pt x="1" y="93"/>
                  </a:lnTo>
                  <a:lnTo>
                    <a:pt x="0" y="95"/>
                  </a:lnTo>
                  <a:lnTo>
                    <a:pt x="0" y="100"/>
                  </a:lnTo>
                  <a:lnTo>
                    <a:pt x="0" y="104"/>
                  </a:lnTo>
                  <a:lnTo>
                    <a:pt x="0" y="110"/>
                  </a:lnTo>
                  <a:lnTo>
                    <a:pt x="0" y="113"/>
                  </a:lnTo>
                  <a:lnTo>
                    <a:pt x="0" y="117"/>
                  </a:lnTo>
                  <a:lnTo>
                    <a:pt x="0" y="122"/>
                  </a:lnTo>
                  <a:lnTo>
                    <a:pt x="1" y="126"/>
                  </a:lnTo>
                  <a:lnTo>
                    <a:pt x="1" y="130"/>
                  </a:lnTo>
                  <a:lnTo>
                    <a:pt x="1" y="135"/>
                  </a:lnTo>
                  <a:lnTo>
                    <a:pt x="1" y="139"/>
                  </a:lnTo>
                  <a:lnTo>
                    <a:pt x="3" y="145"/>
                  </a:lnTo>
                  <a:lnTo>
                    <a:pt x="3" y="148"/>
                  </a:lnTo>
                  <a:lnTo>
                    <a:pt x="4" y="154"/>
                  </a:lnTo>
                  <a:lnTo>
                    <a:pt x="6" y="158"/>
                  </a:lnTo>
                  <a:lnTo>
                    <a:pt x="7" y="164"/>
                  </a:lnTo>
                  <a:lnTo>
                    <a:pt x="7" y="168"/>
                  </a:lnTo>
                  <a:lnTo>
                    <a:pt x="9" y="173"/>
                  </a:lnTo>
                  <a:lnTo>
                    <a:pt x="10" y="177"/>
                  </a:lnTo>
                  <a:lnTo>
                    <a:pt x="13" y="183"/>
                  </a:lnTo>
                  <a:lnTo>
                    <a:pt x="15" y="187"/>
                  </a:lnTo>
                  <a:lnTo>
                    <a:pt x="16" y="193"/>
                  </a:lnTo>
                  <a:lnTo>
                    <a:pt x="19" y="197"/>
                  </a:lnTo>
                  <a:lnTo>
                    <a:pt x="22" y="203"/>
                  </a:lnTo>
                  <a:lnTo>
                    <a:pt x="23" y="207"/>
                  </a:lnTo>
                  <a:lnTo>
                    <a:pt x="26" y="213"/>
                  </a:lnTo>
                  <a:lnTo>
                    <a:pt x="29" y="219"/>
                  </a:lnTo>
                  <a:lnTo>
                    <a:pt x="33" y="223"/>
                  </a:lnTo>
                  <a:lnTo>
                    <a:pt x="36" y="229"/>
                  </a:lnTo>
                  <a:lnTo>
                    <a:pt x="41" y="235"/>
                  </a:lnTo>
                  <a:lnTo>
                    <a:pt x="44" y="241"/>
                  </a:lnTo>
                  <a:lnTo>
                    <a:pt x="48" y="248"/>
                  </a:lnTo>
                  <a:lnTo>
                    <a:pt x="52" y="253"/>
                  </a:lnTo>
                  <a:lnTo>
                    <a:pt x="57" y="258"/>
                  </a:lnTo>
                  <a:lnTo>
                    <a:pt x="61" y="264"/>
                  </a:lnTo>
                  <a:lnTo>
                    <a:pt x="65" y="268"/>
                  </a:lnTo>
                  <a:lnTo>
                    <a:pt x="70" y="273"/>
                  </a:lnTo>
                  <a:lnTo>
                    <a:pt x="74" y="279"/>
                  </a:lnTo>
                  <a:lnTo>
                    <a:pt x="78" y="283"/>
                  </a:lnTo>
                  <a:lnTo>
                    <a:pt x="83" y="289"/>
                  </a:lnTo>
                  <a:lnTo>
                    <a:pt x="87" y="292"/>
                  </a:lnTo>
                  <a:lnTo>
                    <a:pt x="92" y="296"/>
                  </a:lnTo>
                  <a:lnTo>
                    <a:pt x="94" y="302"/>
                  </a:lnTo>
                  <a:lnTo>
                    <a:pt x="100" y="305"/>
                  </a:lnTo>
                  <a:lnTo>
                    <a:pt x="103" y="309"/>
                  </a:lnTo>
                  <a:lnTo>
                    <a:pt x="108" y="314"/>
                  </a:lnTo>
                  <a:lnTo>
                    <a:pt x="112" y="316"/>
                  </a:lnTo>
                  <a:lnTo>
                    <a:pt x="116" y="321"/>
                  </a:lnTo>
                  <a:lnTo>
                    <a:pt x="121" y="324"/>
                  </a:lnTo>
                  <a:lnTo>
                    <a:pt x="125" y="328"/>
                  </a:lnTo>
                  <a:lnTo>
                    <a:pt x="128" y="331"/>
                  </a:lnTo>
                  <a:lnTo>
                    <a:pt x="132" y="334"/>
                  </a:lnTo>
                  <a:lnTo>
                    <a:pt x="137" y="335"/>
                  </a:lnTo>
                  <a:lnTo>
                    <a:pt x="141" y="338"/>
                  </a:lnTo>
                  <a:lnTo>
                    <a:pt x="144" y="341"/>
                  </a:lnTo>
                  <a:lnTo>
                    <a:pt x="148" y="344"/>
                  </a:lnTo>
                  <a:lnTo>
                    <a:pt x="151" y="347"/>
                  </a:lnTo>
                  <a:lnTo>
                    <a:pt x="154" y="348"/>
                  </a:lnTo>
                  <a:lnTo>
                    <a:pt x="158" y="350"/>
                  </a:lnTo>
                  <a:lnTo>
                    <a:pt x="161" y="353"/>
                  </a:lnTo>
                  <a:lnTo>
                    <a:pt x="167" y="356"/>
                  </a:lnTo>
                  <a:lnTo>
                    <a:pt x="174" y="360"/>
                  </a:lnTo>
                  <a:lnTo>
                    <a:pt x="180" y="362"/>
                  </a:lnTo>
                  <a:lnTo>
                    <a:pt x="185" y="363"/>
                  </a:lnTo>
                  <a:lnTo>
                    <a:pt x="190" y="363"/>
                  </a:lnTo>
                  <a:lnTo>
                    <a:pt x="198" y="363"/>
                  </a:lnTo>
                  <a:lnTo>
                    <a:pt x="202" y="360"/>
                  </a:lnTo>
                  <a:lnTo>
                    <a:pt x="209" y="359"/>
                  </a:lnTo>
                  <a:lnTo>
                    <a:pt x="215" y="356"/>
                  </a:lnTo>
                  <a:lnTo>
                    <a:pt x="222" y="353"/>
                  </a:lnTo>
                  <a:lnTo>
                    <a:pt x="227" y="347"/>
                  </a:lnTo>
                  <a:lnTo>
                    <a:pt x="233" y="344"/>
                  </a:lnTo>
                  <a:lnTo>
                    <a:pt x="237" y="338"/>
                  </a:lnTo>
                  <a:lnTo>
                    <a:pt x="244" y="332"/>
                  </a:lnTo>
                  <a:lnTo>
                    <a:pt x="249" y="327"/>
                  </a:lnTo>
                  <a:lnTo>
                    <a:pt x="253" y="321"/>
                  </a:lnTo>
                  <a:lnTo>
                    <a:pt x="259" y="314"/>
                  </a:lnTo>
                  <a:lnTo>
                    <a:pt x="263" y="308"/>
                  </a:lnTo>
                  <a:lnTo>
                    <a:pt x="264" y="303"/>
                  </a:lnTo>
                  <a:lnTo>
                    <a:pt x="266" y="300"/>
                  </a:lnTo>
                  <a:lnTo>
                    <a:pt x="269" y="296"/>
                  </a:lnTo>
                  <a:lnTo>
                    <a:pt x="272" y="292"/>
                  </a:lnTo>
                  <a:lnTo>
                    <a:pt x="273" y="289"/>
                  </a:lnTo>
                  <a:lnTo>
                    <a:pt x="275" y="284"/>
                  </a:lnTo>
                  <a:lnTo>
                    <a:pt x="276" y="282"/>
                  </a:lnTo>
                  <a:lnTo>
                    <a:pt x="279" y="277"/>
                  </a:lnTo>
                  <a:lnTo>
                    <a:pt x="280" y="273"/>
                  </a:lnTo>
                  <a:lnTo>
                    <a:pt x="282" y="270"/>
                  </a:lnTo>
                  <a:lnTo>
                    <a:pt x="283" y="267"/>
                  </a:lnTo>
                  <a:lnTo>
                    <a:pt x="286" y="263"/>
                  </a:lnTo>
                  <a:lnTo>
                    <a:pt x="286" y="260"/>
                  </a:lnTo>
                  <a:lnTo>
                    <a:pt x="288" y="255"/>
                  </a:lnTo>
                  <a:lnTo>
                    <a:pt x="289" y="253"/>
                  </a:lnTo>
                  <a:lnTo>
                    <a:pt x="291" y="248"/>
                  </a:lnTo>
                  <a:lnTo>
                    <a:pt x="292" y="245"/>
                  </a:lnTo>
                  <a:lnTo>
                    <a:pt x="292" y="241"/>
                  </a:lnTo>
                  <a:lnTo>
                    <a:pt x="292" y="238"/>
                  </a:lnTo>
                  <a:lnTo>
                    <a:pt x="294" y="235"/>
                  </a:lnTo>
                  <a:lnTo>
                    <a:pt x="295" y="228"/>
                  </a:lnTo>
                  <a:lnTo>
                    <a:pt x="295" y="222"/>
                  </a:lnTo>
                  <a:lnTo>
                    <a:pt x="295" y="216"/>
                  </a:lnTo>
                  <a:lnTo>
                    <a:pt x="294" y="212"/>
                  </a:lnTo>
                  <a:lnTo>
                    <a:pt x="291" y="209"/>
                  </a:lnTo>
                  <a:lnTo>
                    <a:pt x="289" y="206"/>
                  </a:lnTo>
                  <a:lnTo>
                    <a:pt x="283" y="202"/>
                  </a:lnTo>
                  <a:lnTo>
                    <a:pt x="279" y="199"/>
                  </a:lnTo>
                  <a:lnTo>
                    <a:pt x="276" y="199"/>
                  </a:lnTo>
                  <a:lnTo>
                    <a:pt x="273" y="197"/>
                  </a:lnTo>
                  <a:lnTo>
                    <a:pt x="269" y="196"/>
                  </a:lnTo>
                  <a:lnTo>
                    <a:pt x="266" y="196"/>
                  </a:lnTo>
                  <a:lnTo>
                    <a:pt x="262" y="194"/>
                  </a:lnTo>
                  <a:lnTo>
                    <a:pt x="257" y="194"/>
                  </a:lnTo>
                  <a:lnTo>
                    <a:pt x="253" y="193"/>
                  </a:lnTo>
                  <a:lnTo>
                    <a:pt x="250" y="193"/>
                  </a:lnTo>
                  <a:lnTo>
                    <a:pt x="244" y="191"/>
                  </a:lnTo>
                  <a:lnTo>
                    <a:pt x="241" y="190"/>
                  </a:lnTo>
                  <a:lnTo>
                    <a:pt x="237" y="190"/>
                  </a:lnTo>
                  <a:lnTo>
                    <a:pt x="233" y="189"/>
                  </a:lnTo>
                  <a:lnTo>
                    <a:pt x="228" y="187"/>
                  </a:lnTo>
                  <a:lnTo>
                    <a:pt x="222" y="187"/>
                  </a:lnTo>
                  <a:lnTo>
                    <a:pt x="218" y="184"/>
                  </a:lnTo>
                  <a:lnTo>
                    <a:pt x="214" y="184"/>
                  </a:lnTo>
                  <a:lnTo>
                    <a:pt x="209" y="183"/>
                  </a:lnTo>
                  <a:lnTo>
                    <a:pt x="205" y="181"/>
                  </a:lnTo>
                  <a:lnTo>
                    <a:pt x="199" y="180"/>
                  </a:lnTo>
                  <a:lnTo>
                    <a:pt x="195" y="178"/>
                  </a:lnTo>
                  <a:lnTo>
                    <a:pt x="189" y="177"/>
                  </a:lnTo>
                  <a:lnTo>
                    <a:pt x="186" y="175"/>
                  </a:lnTo>
                  <a:lnTo>
                    <a:pt x="180" y="174"/>
                  </a:lnTo>
                  <a:lnTo>
                    <a:pt x="177" y="171"/>
                  </a:lnTo>
                  <a:lnTo>
                    <a:pt x="173" y="170"/>
                  </a:lnTo>
                  <a:lnTo>
                    <a:pt x="169" y="168"/>
                  </a:lnTo>
                  <a:lnTo>
                    <a:pt x="164" y="165"/>
                  </a:lnTo>
                  <a:lnTo>
                    <a:pt x="161" y="164"/>
                  </a:lnTo>
                  <a:lnTo>
                    <a:pt x="157" y="161"/>
                  </a:lnTo>
                  <a:lnTo>
                    <a:pt x="153" y="157"/>
                  </a:lnTo>
                  <a:lnTo>
                    <a:pt x="150" y="154"/>
                  </a:lnTo>
                  <a:lnTo>
                    <a:pt x="147" y="151"/>
                  </a:lnTo>
                  <a:lnTo>
                    <a:pt x="142" y="148"/>
                  </a:lnTo>
                  <a:lnTo>
                    <a:pt x="140" y="146"/>
                  </a:lnTo>
                  <a:lnTo>
                    <a:pt x="137" y="143"/>
                  </a:lnTo>
                  <a:lnTo>
                    <a:pt x="134" y="141"/>
                  </a:lnTo>
                  <a:lnTo>
                    <a:pt x="126" y="135"/>
                  </a:lnTo>
                  <a:lnTo>
                    <a:pt x="122" y="129"/>
                  </a:lnTo>
                  <a:lnTo>
                    <a:pt x="116" y="123"/>
                  </a:lnTo>
                  <a:lnTo>
                    <a:pt x="113" y="119"/>
                  </a:lnTo>
                  <a:lnTo>
                    <a:pt x="109" y="113"/>
                  </a:lnTo>
                  <a:lnTo>
                    <a:pt x="106" y="107"/>
                  </a:lnTo>
                  <a:lnTo>
                    <a:pt x="103" y="100"/>
                  </a:lnTo>
                  <a:lnTo>
                    <a:pt x="102" y="95"/>
                  </a:lnTo>
                  <a:lnTo>
                    <a:pt x="100" y="90"/>
                  </a:lnTo>
                  <a:lnTo>
                    <a:pt x="99" y="84"/>
                  </a:lnTo>
                  <a:lnTo>
                    <a:pt x="99" y="78"/>
                  </a:lnTo>
                  <a:lnTo>
                    <a:pt x="100" y="72"/>
                  </a:lnTo>
                  <a:lnTo>
                    <a:pt x="99" y="66"/>
                  </a:lnTo>
                  <a:lnTo>
                    <a:pt x="99" y="61"/>
                  </a:lnTo>
                  <a:lnTo>
                    <a:pt x="96" y="55"/>
                  </a:lnTo>
                  <a:lnTo>
                    <a:pt x="94" y="49"/>
                  </a:lnTo>
                  <a:lnTo>
                    <a:pt x="92" y="42"/>
                  </a:lnTo>
                  <a:lnTo>
                    <a:pt x="89" y="36"/>
                  </a:lnTo>
                  <a:lnTo>
                    <a:pt x="86" y="30"/>
                  </a:lnTo>
                  <a:lnTo>
                    <a:pt x="83" y="26"/>
                  </a:lnTo>
                  <a:lnTo>
                    <a:pt x="78" y="20"/>
                  </a:lnTo>
                  <a:lnTo>
                    <a:pt x="76" y="14"/>
                  </a:lnTo>
                  <a:lnTo>
                    <a:pt x="71" y="10"/>
                  </a:lnTo>
                  <a:lnTo>
                    <a:pt x="70" y="7"/>
                  </a:lnTo>
                  <a:lnTo>
                    <a:pt x="67" y="2"/>
                  </a:lnTo>
                  <a:lnTo>
                    <a:pt x="65" y="1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A2C3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 i="1">
                <a:ea typeface="华文细黑" pitchFamily="2" charset="-122"/>
              </a:endParaRPr>
            </a:p>
          </p:txBody>
        </p:sp>
        <p:sp>
          <p:nvSpPr>
            <p:cNvPr id="25626" name="Freeform 28"/>
            <p:cNvSpPr>
              <a:spLocks/>
            </p:cNvSpPr>
            <p:nvPr/>
          </p:nvSpPr>
          <p:spPr bwMode="auto">
            <a:xfrm>
              <a:off x="7720013" y="1196975"/>
              <a:ext cx="646112" cy="457200"/>
            </a:xfrm>
            <a:custGeom>
              <a:avLst/>
              <a:gdLst>
                <a:gd name="T0" fmla="*/ 2147483647 w 812"/>
                <a:gd name="T1" fmla="*/ 2147483647 h 576"/>
                <a:gd name="T2" fmla="*/ 2147483647 w 812"/>
                <a:gd name="T3" fmla="*/ 2147483647 h 576"/>
                <a:gd name="T4" fmla="*/ 2147483647 w 812"/>
                <a:gd name="T5" fmla="*/ 2147483647 h 576"/>
                <a:gd name="T6" fmla="*/ 2147483647 w 812"/>
                <a:gd name="T7" fmla="*/ 2147483647 h 576"/>
                <a:gd name="T8" fmla="*/ 2147483647 w 812"/>
                <a:gd name="T9" fmla="*/ 2147483647 h 576"/>
                <a:gd name="T10" fmla="*/ 2147483647 w 812"/>
                <a:gd name="T11" fmla="*/ 2147483647 h 576"/>
                <a:gd name="T12" fmla="*/ 2147483647 w 812"/>
                <a:gd name="T13" fmla="*/ 2147483647 h 576"/>
                <a:gd name="T14" fmla="*/ 2147483647 w 812"/>
                <a:gd name="T15" fmla="*/ 2147483647 h 576"/>
                <a:gd name="T16" fmla="*/ 2147483647 w 812"/>
                <a:gd name="T17" fmla="*/ 2147483647 h 576"/>
                <a:gd name="T18" fmla="*/ 2147483647 w 812"/>
                <a:gd name="T19" fmla="*/ 2147483647 h 576"/>
                <a:gd name="T20" fmla="*/ 2147483647 w 812"/>
                <a:gd name="T21" fmla="*/ 2147483647 h 576"/>
                <a:gd name="T22" fmla="*/ 2147483647 w 812"/>
                <a:gd name="T23" fmla="*/ 2147483647 h 576"/>
                <a:gd name="T24" fmla="*/ 2147483647 w 812"/>
                <a:gd name="T25" fmla="*/ 2147483647 h 576"/>
                <a:gd name="T26" fmla="*/ 2147483647 w 812"/>
                <a:gd name="T27" fmla="*/ 2147483647 h 576"/>
                <a:gd name="T28" fmla="*/ 2147483647 w 812"/>
                <a:gd name="T29" fmla="*/ 2147483647 h 576"/>
                <a:gd name="T30" fmla="*/ 2147483647 w 812"/>
                <a:gd name="T31" fmla="*/ 2147483647 h 576"/>
                <a:gd name="T32" fmla="*/ 2147483647 w 812"/>
                <a:gd name="T33" fmla="*/ 2147483647 h 576"/>
                <a:gd name="T34" fmla="*/ 2147483647 w 812"/>
                <a:gd name="T35" fmla="*/ 2147483647 h 576"/>
                <a:gd name="T36" fmla="*/ 2147483647 w 812"/>
                <a:gd name="T37" fmla="*/ 2147483647 h 576"/>
                <a:gd name="T38" fmla="*/ 2147483647 w 812"/>
                <a:gd name="T39" fmla="*/ 2147483647 h 576"/>
                <a:gd name="T40" fmla="*/ 2147483647 w 812"/>
                <a:gd name="T41" fmla="*/ 2147483647 h 576"/>
                <a:gd name="T42" fmla="*/ 2147483647 w 812"/>
                <a:gd name="T43" fmla="*/ 2147483647 h 576"/>
                <a:gd name="T44" fmla="*/ 2147483647 w 812"/>
                <a:gd name="T45" fmla="*/ 2147483647 h 576"/>
                <a:gd name="T46" fmla="*/ 2147483647 w 812"/>
                <a:gd name="T47" fmla="*/ 2147483647 h 576"/>
                <a:gd name="T48" fmla="*/ 2147483647 w 812"/>
                <a:gd name="T49" fmla="*/ 2147483647 h 576"/>
                <a:gd name="T50" fmla="*/ 2147483647 w 812"/>
                <a:gd name="T51" fmla="*/ 2147483647 h 576"/>
                <a:gd name="T52" fmla="*/ 2147483647 w 812"/>
                <a:gd name="T53" fmla="*/ 2147483647 h 576"/>
                <a:gd name="T54" fmla="*/ 2147483647 w 812"/>
                <a:gd name="T55" fmla="*/ 2147483647 h 576"/>
                <a:gd name="T56" fmla="*/ 2147483647 w 812"/>
                <a:gd name="T57" fmla="*/ 2147483647 h 576"/>
                <a:gd name="T58" fmla="*/ 2147483647 w 812"/>
                <a:gd name="T59" fmla="*/ 2147483647 h 576"/>
                <a:gd name="T60" fmla="*/ 2147483647 w 812"/>
                <a:gd name="T61" fmla="*/ 2147483647 h 576"/>
                <a:gd name="T62" fmla="*/ 2147483647 w 812"/>
                <a:gd name="T63" fmla="*/ 2147483647 h 576"/>
                <a:gd name="T64" fmla="*/ 2147483647 w 812"/>
                <a:gd name="T65" fmla="*/ 2147483647 h 576"/>
                <a:gd name="T66" fmla="*/ 2147483647 w 812"/>
                <a:gd name="T67" fmla="*/ 2147483647 h 576"/>
                <a:gd name="T68" fmla="*/ 2147483647 w 812"/>
                <a:gd name="T69" fmla="*/ 2147483647 h 576"/>
                <a:gd name="T70" fmla="*/ 2147483647 w 812"/>
                <a:gd name="T71" fmla="*/ 2147483647 h 576"/>
                <a:gd name="T72" fmla="*/ 2147483647 w 812"/>
                <a:gd name="T73" fmla="*/ 2147483647 h 576"/>
                <a:gd name="T74" fmla="*/ 2147483647 w 812"/>
                <a:gd name="T75" fmla="*/ 2147483647 h 576"/>
                <a:gd name="T76" fmla="*/ 2147483647 w 812"/>
                <a:gd name="T77" fmla="*/ 2147483647 h 576"/>
                <a:gd name="T78" fmla="*/ 2147483647 w 812"/>
                <a:gd name="T79" fmla="*/ 2147483647 h 576"/>
                <a:gd name="T80" fmla="*/ 2147483647 w 812"/>
                <a:gd name="T81" fmla="*/ 2147483647 h 576"/>
                <a:gd name="T82" fmla="*/ 2147483647 w 812"/>
                <a:gd name="T83" fmla="*/ 2147483647 h 576"/>
                <a:gd name="T84" fmla="*/ 2147483647 w 812"/>
                <a:gd name="T85" fmla="*/ 2147483647 h 576"/>
                <a:gd name="T86" fmla="*/ 2147483647 w 812"/>
                <a:gd name="T87" fmla="*/ 2147483647 h 576"/>
                <a:gd name="T88" fmla="*/ 2147483647 w 812"/>
                <a:gd name="T89" fmla="*/ 0 h 576"/>
                <a:gd name="T90" fmla="*/ 2147483647 w 812"/>
                <a:gd name="T91" fmla="*/ 0 h 576"/>
                <a:gd name="T92" fmla="*/ 2147483647 w 812"/>
                <a:gd name="T93" fmla="*/ 2147483647 h 576"/>
                <a:gd name="T94" fmla="*/ 2147483647 w 812"/>
                <a:gd name="T95" fmla="*/ 2147483647 h 576"/>
                <a:gd name="T96" fmla="*/ 2147483647 w 812"/>
                <a:gd name="T97" fmla="*/ 2147483647 h 576"/>
                <a:gd name="T98" fmla="*/ 2147483647 w 812"/>
                <a:gd name="T99" fmla="*/ 2147483647 h 576"/>
                <a:gd name="T100" fmla="*/ 2147483647 w 812"/>
                <a:gd name="T101" fmla="*/ 2147483647 h 576"/>
                <a:gd name="T102" fmla="*/ 2147483647 w 812"/>
                <a:gd name="T103" fmla="*/ 2147483647 h 576"/>
                <a:gd name="T104" fmla="*/ 2147483647 w 812"/>
                <a:gd name="T105" fmla="*/ 2147483647 h 576"/>
                <a:gd name="T106" fmla="*/ 2147483647 w 812"/>
                <a:gd name="T107" fmla="*/ 2147483647 h 576"/>
                <a:gd name="T108" fmla="*/ 2147483647 w 812"/>
                <a:gd name="T109" fmla="*/ 2147483647 h 576"/>
                <a:gd name="T110" fmla="*/ 2147483647 w 812"/>
                <a:gd name="T111" fmla="*/ 2147483647 h 576"/>
                <a:gd name="T112" fmla="*/ 2147483647 w 812"/>
                <a:gd name="T113" fmla="*/ 2147483647 h 576"/>
                <a:gd name="T114" fmla="*/ 2147483647 w 812"/>
                <a:gd name="T115" fmla="*/ 2147483647 h 576"/>
                <a:gd name="T116" fmla="*/ 2147483647 w 812"/>
                <a:gd name="T117" fmla="*/ 2147483647 h 57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812"/>
                <a:gd name="T178" fmla="*/ 0 h 576"/>
                <a:gd name="T179" fmla="*/ 812 w 812"/>
                <a:gd name="T180" fmla="*/ 576 h 57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812" h="576">
                  <a:moveTo>
                    <a:pt x="122" y="252"/>
                  </a:moveTo>
                  <a:lnTo>
                    <a:pt x="123" y="249"/>
                  </a:lnTo>
                  <a:lnTo>
                    <a:pt x="125" y="249"/>
                  </a:lnTo>
                  <a:lnTo>
                    <a:pt x="125" y="244"/>
                  </a:lnTo>
                  <a:lnTo>
                    <a:pt x="128" y="241"/>
                  </a:lnTo>
                  <a:lnTo>
                    <a:pt x="128" y="237"/>
                  </a:lnTo>
                  <a:lnTo>
                    <a:pt x="131" y="233"/>
                  </a:lnTo>
                  <a:lnTo>
                    <a:pt x="132" y="227"/>
                  </a:lnTo>
                  <a:lnTo>
                    <a:pt x="137" y="221"/>
                  </a:lnTo>
                  <a:lnTo>
                    <a:pt x="139" y="215"/>
                  </a:lnTo>
                  <a:lnTo>
                    <a:pt x="144" y="209"/>
                  </a:lnTo>
                  <a:lnTo>
                    <a:pt x="148" y="204"/>
                  </a:lnTo>
                  <a:lnTo>
                    <a:pt x="154" y="198"/>
                  </a:lnTo>
                  <a:lnTo>
                    <a:pt x="157" y="195"/>
                  </a:lnTo>
                  <a:lnTo>
                    <a:pt x="160" y="192"/>
                  </a:lnTo>
                  <a:lnTo>
                    <a:pt x="164" y="189"/>
                  </a:lnTo>
                  <a:lnTo>
                    <a:pt x="168" y="188"/>
                  </a:lnTo>
                  <a:lnTo>
                    <a:pt x="171" y="185"/>
                  </a:lnTo>
                  <a:lnTo>
                    <a:pt x="177" y="182"/>
                  </a:lnTo>
                  <a:lnTo>
                    <a:pt x="182" y="180"/>
                  </a:lnTo>
                  <a:lnTo>
                    <a:pt x="189" y="179"/>
                  </a:lnTo>
                  <a:lnTo>
                    <a:pt x="195" y="176"/>
                  </a:lnTo>
                  <a:lnTo>
                    <a:pt x="200" y="174"/>
                  </a:lnTo>
                  <a:lnTo>
                    <a:pt x="203" y="173"/>
                  </a:lnTo>
                  <a:lnTo>
                    <a:pt x="206" y="173"/>
                  </a:lnTo>
                  <a:lnTo>
                    <a:pt x="209" y="172"/>
                  </a:lnTo>
                  <a:lnTo>
                    <a:pt x="214" y="172"/>
                  </a:lnTo>
                  <a:lnTo>
                    <a:pt x="216" y="170"/>
                  </a:lnTo>
                  <a:lnTo>
                    <a:pt x="219" y="169"/>
                  </a:lnTo>
                  <a:lnTo>
                    <a:pt x="224" y="169"/>
                  </a:lnTo>
                  <a:lnTo>
                    <a:pt x="228" y="169"/>
                  </a:lnTo>
                  <a:lnTo>
                    <a:pt x="231" y="169"/>
                  </a:lnTo>
                  <a:lnTo>
                    <a:pt x="235" y="167"/>
                  </a:lnTo>
                  <a:lnTo>
                    <a:pt x="240" y="167"/>
                  </a:lnTo>
                  <a:lnTo>
                    <a:pt x="244" y="167"/>
                  </a:lnTo>
                  <a:lnTo>
                    <a:pt x="248" y="167"/>
                  </a:lnTo>
                  <a:lnTo>
                    <a:pt x="253" y="166"/>
                  </a:lnTo>
                  <a:lnTo>
                    <a:pt x="257" y="166"/>
                  </a:lnTo>
                  <a:lnTo>
                    <a:pt x="261" y="166"/>
                  </a:lnTo>
                  <a:lnTo>
                    <a:pt x="266" y="166"/>
                  </a:lnTo>
                  <a:lnTo>
                    <a:pt x="272" y="166"/>
                  </a:lnTo>
                  <a:lnTo>
                    <a:pt x="275" y="166"/>
                  </a:lnTo>
                  <a:lnTo>
                    <a:pt x="280" y="166"/>
                  </a:lnTo>
                  <a:lnTo>
                    <a:pt x="285" y="166"/>
                  </a:lnTo>
                  <a:lnTo>
                    <a:pt x="289" y="166"/>
                  </a:lnTo>
                  <a:lnTo>
                    <a:pt x="293" y="166"/>
                  </a:lnTo>
                  <a:lnTo>
                    <a:pt x="299" y="166"/>
                  </a:lnTo>
                  <a:lnTo>
                    <a:pt x="304" y="166"/>
                  </a:lnTo>
                  <a:lnTo>
                    <a:pt x="309" y="166"/>
                  </a:lnTo>
                  <a:lnTo>
                    <a:pt x="315" y="166"/>
                  </a:lnTo>
                  <a:lnTo>
                    <a:pt x="320" y="166"/>
                  </a:lnTo>
                  <a:lnTo>
                    <a:pt x="325" y="166"/>
                  </a:lnTo>
                  <a:lnTo>
                    <a:pt x="330" y="166"/>
                  </a:lnTo>
                  <a:lnTo>
                    <a:pt x="336" y="166"/>
                  </a:lnTo>
                  <a:lnTo>
                    <a:pt x="340" y="166"/>
                  </a:lnTo>
                  <a:lnTo>
                    <a:pt x="346" y="166"/>
                  </a:lnTo>
                  <a:lnTo>
                    <a:pt x="352" y="167"/>
                  </a:lnTo>
                  <a:lnTo>
                    <a:pt x="356" y="167"/>
                  </a:lnTo>
                  <a:lnTo>
                    <a:pt x="362" y="167"/>
                  </a:lnTo>
                  <a:lnTo>
                    <a:pt x="368" y="167"/>
                  </a:lnTo>
                  <a:lnTo>
                    <a:pt x="372" y="169"/>
                  </a:lnTo>
                  <a:lnTo>
                    <a:pt x="378" y="169"/>
                  </a:lnTo>
                  <a:lnTo>
                    <a:pt x="384" y="169"/>
                  </a:lnTo>
                  <a:lnTo>
                    <a:pt x="388" y="169"/>
                  </a:lnTo>
                  <a:lnTo>
                    <a:pt x="392" y="170"/>
                  </a:lnTo>
                  <a:lnTo>
                    <a:pt x="400" y="170"/>
                  </a:lnTo>
                  <a:lnTo>
                    <a:pt x="404" y="172"/>
                  </a:lnTo>
                  <a:lnTo>
                    <a:pt x="410" y="172"/>
                  </a:lnTo>
                  <a:lnTo>
                    <a:pt x="414" y="172"/>
                  </a:lnTo>
                  <a:lnTo>
                    <a:pt x="420" y="173"/>
                  </a:lnTo>
                  <a:lnTo>
                    <a:pt x="426" y="173"/>
                  </a:lnTo>
                  <a:lnTo>
                    <a:pt x="430" y="173"/>
                  </a:lnTo>
                  <a:lnTo>
                    <a:pt x="434" y="174"/>
                  </a:lnTo>
                  <a:lnTo>
                    <a:pt x="440" y="174"/>
                  </a:lnTo>
                  <a:lnTo>
                    <a:pt x="446" y="176"/>
                  </a:lnTo>
                  <a:lnTo>
                    <a:pt x="450" y="176"/>
                  </a:lnTo>
                  <a:lnTo>
                    <a:pt x="456" y="177"/>
                  </a:lnTo>
                  <a:lnTo>
                    <a:pt x="461" y="177"/>
                  </a:lnTo>
                  <a:lnTo>
                    <a:pt x="466" y="179"/>
                  </a:lnTo>
                  <a:lnTo>
                    <a:pt x="471" y="179"/>
                  </a:lnTo>
                  <a:lnTo>
                    <a:pt x="477" y="179"/>
                  </a:lnTo>
                  <a:lnTo>
                    <a:pt x="481" y="180"/>
                  </a:lnTo>
                  <a:lnTo>
                    <a:pt x="487" y="182"/>
                  </a:lnTo>
                  <a:lnTo>
                    <a:pt x="491" y="182"/>
                  </a:lnTo>
                  <a:lnTo>
                    <a:pt x="495" y="182"/>
                  </a:lnTo>
                  <a:lnTo>
                    <a:pt x="500" y="182"/>
                  </a:lnTo>
                  <a:lnTo>
                    <a:pt x="504" y="183"/>
                  </a:lnTo>
                  <a:lnTo>
                    <a:pt x="508" y="185"/>
                  </a:lnTo>
                  <a:lnTo>
                    <a:pt x="513" y="185"/>
                  </a:lnTo>
                  <a:lnTo>
                    <a:pt x="517" y="186"/>
                  </a:lnTo>
                  <a:lnTo>
                    <a:pt x="522" y="188"/>
                  </a:lnTo>
                  <a:lnTo>
                    <a:pt x="526" y="188"/>
                  </a:lnTo>
                  <a:lnTo>
                    <a:pt x="530" y="189"/>
                  </a:lnTo>
                  <a:lnTo>
                    <a:pt x="533" y="190"/>
                  </a:lnTo>
                  <a:lnTo>
                    <a:pt x="539" y="192"/>
                  </a:lnTo>
                  <a:lnTo>
                    <a:pt x="542" y="193"/>
                  </a:lnTo>
                  <a:lnTo>
                    <a:pt x="546" y="195"/>
                  </a:lnTo>
                  <a:lnTo>
                    <a:pt x="551" y="195"/>
                  </a:lnTo>
                  <a:lnTo>
                    <a:pt x="555" y="198"/>
                  </a:lnTo>
                  <a:lnTo>
                    <a:pt x="558" y="198"/>
                  </a:lnTo>
                  <a:lnTo>
                    <a:pt x="561" y="199"/>
                  </a:lnTo>
                  <a:lnTo>
                    <a:pt x="565" y="201"/>
                  </a:lnTo>
                  <a:lnTo>
                    <a:pt x="568" y="202"/>
                  </a:lnTo>
                  <a:lnTo>
                    <a:pt x="571" y="204"/>
                  </a:lnTo>
                  <a:lnTo>
                    <a:pt x="575" y="205"/>
                  </a:lnTo>
                  <a:lnTo>
                    <a:pt x="578" y="206"/>
                  </a:lnTo>
                  <a:lnTo>
                    <a:pt x="581" y="208"/>
                  </a:lnTo>
                  <a:lnTo>
                    <a:pt x="587" y="211"/>
                  </a:lnTo>
                  <a:lnTo>
                    <a:pt x="593" y="215"/>
                  </a:lnTo>
                  <a:lnTo>
                    <a:pt x="599" y="218"/>
                  </a:lnTo>
                  <a:lnTo>
                    <a:pt x="604" y="222"/>
                  </a:lnTo>
                  <a:lnTo>
                    <a:pt x="610" y="227"/>
                  </a:lnTo>
                  <a:lnTo>
                    <a:pt x="615" y="230"/>
                  </a:lnTo>
                  <a:lnTo>
                    <a:pt x="619" y="234"/>
                  </a:lnTo>
                  <a:lnTo>
                    <a:pt x="623" y="237"/>
                  </a:lnTo>
                  <a:lnTo>
                    <a:pt x="628" y="241"/>
                  </a:lnTo>
                  <a:lnTo>
                    <a:pt x="631" y="246"/>
                  </a:lnTo>
                  <a:lnTo>
                    <a:pt x="635" y="249"/>
                  </a:lnTo>
                  <a:lnTo>
                    <a:pt x="638" y="254"/>
                  </a:lnTo>
                  <a:lnTo>
                    <a:pt x="641" y="257"/>
                  </a:lnTo>
                  <a:lnTo>
                    <a:pt x="644" y="262"/>
                  </a:lnTo>
                  <a:lnTo>
                    <a:pt x="647" y="266"/>
                  </a:lnTo>
                  <a:lnTo>
                    <a:pt x="649" y="272"/>
                  </a:lnTo>
                  <a:lnTo>
                    <a:pt x="651" y="275"/>
                  </a:lnTo>
                  <a:lnTo>
                    <a:pt x="652" y="281"/>
                  </a:lnTo>
                  <a:lnTo>
                    <a:pt x="654" y="284"/>
                  </a:lnTo>
                  <a:lnTo>
                    <a:pt x="657" y="289"/>
                  </a:lnTo>
                  <a:lnTo>
                    <a:pt x="657" y="294"/>
                  </a:lnTo>
                  <a:lnTo>
                    <a:pt x="658" y="298"/>
                  </a:lnTo>
                  <a:lnTo>
                    <a:pt x="658" y="302"/>
                  </a:lnTo>
                  <a:lnTo>
                    <a:pt x="660" y="307"/>
                  </a:lnTo>
                  <a:lnTo>
                    <a:pt x="661" y="311"/>
                  </a:lnTo>
                  <a:lnTo>
                    <a:pt x="661" y="315"/>
                  </a:lnTo>
                  <a:lnTo>
                    <a:pt x="661" y="320"/>
                  </a:lnTo>
                  <a:lnTo>
                    <a:pt x="663" y="323"/>
                  </a:lnTo>
                  <a:lnTo>
                    <a:pt x="663" y="327"/>
                  </a:lnTo>
                  <a:lnTo>
                    <a:pt x="663" y="331"/>
                  </a:lnTo>
                  <a:lnTo>
                    <a:pt x="663" y="334"/>
                  </a:lnTo>
                  <a:lnTo>
                    <a:pt x="663" y="339"/>
                  </a:lnTo>
                  <a:lnTo>
                    <a:pt x="661" y="342"/>
                  </a:lnTo>
                  <a:lnTo>
                    <a:pt x="661" y="346"/>
                  </a:lnTo>
                  <a:lnTo>
                    <a:pt x="660" y="349"/>
                  </a:lnTo>
                  <a:lnTo>
                    <a:pt x="660" y="353"/>
                  </a:lnTo>
                  <a:lnTo>
                    <a:pt x="658" y="359"/>
                  </a:lnTo>
                  <a:lnTo>
                    <a:pt x="657" y="366"/>
                  </a:lnTo>
                  <a:lnTo>
                    <a:pt x="655" y="369"/>
                  </a:lnTo>
                  <a:lnTo>
                    <a:pt x="654" y="374"/>
                  </a:lnTo>
                  <a:lnTo>
                    <a:pt x="652" y="377"/>
                  </a:lnTo>
                  <a:lnTo>
                    <a:pt x="652" y="379"/>
                  </a:lnTo>
                  <a:lnTo>
                    <a:pt x="649" y="385"/>
                  </a:lnTo>
                  <a:lnTo>
                    <a:pt x="648" y="390"/>
                  </a:lnTo>
                  <a:lnTo>
                    <a:pt x="645" y="395"/>
                  </a:lnTo>
                  <a:lnTo>
                    <a:pt x="642" y="401"/>
                  </a:lnTo>
                  <a:lnTo>
                    <a:pt x="639" y="406"/>
                  </a:lnTo>
                  <a:lnTo>
                    <a:pt x="636" y="410"/>
                  </a:lnTo>
                  <a:lnTo>
                    <a:pt x="633" y="413"/>
                  </a:lnTo>
                  <a:lnTo>
                    <a:pt x="631" y="416"/>
                  </a:lnTo>
                  <a:lnTo>
                    <a:pt x="626" y="417"/>
                  </a:lnTo>
                  <a:lnTo>
                    <a:pt x="623" y="419"/>
                  </a:lnTo>
                  <a:lnTo>
                    <a:pt x="619" y="420"/>
                  </a:lnTo>
                  <a:lnTo>
                    <a:pt x="616" y="422"/>
                  </a:lnTo>
                  <a:lnTo>
                    <a:pt x="612" y="423"/>
                  </a:lnTo>
                  <a:lnTo>
                    <a:pt x="609" y="425"/>
                  </a:lnTo>
                  <a:lnTo>
                    <a:pt x="604" y="426"/>
                  </a:lnTo>
                  <a:lnTo>
                    <a:pt x="603" y="429"/>
                  </a:lnTo>
                  <a:lnTo>
                    <a:pt x="600" y="430"/>
                  </a:lnTo>
                  <a:lnTo>
                    <a:pt x="599" y="433"/>
                  </a:lnTo>
                  <a:lnTo>
                    <a:pt x="597" y="438"/>
                  </a:lnTo>
                  <a:lnTo>
                    <a:pt x="597" y="443"/>
                  </a:lnTo>
                  <a:lnTo>
                    <a:pt x="596" y="445"/>
                  </a:lnTo>
                  <a:lnTo>
                    <a:pt x="596" y="448"/>
                  </a:lnTo>
                  <a:lnTo>
                    <a:pt x="597" y="451"/>
                  </a:lnTo>
                  <a:lnTo>
                    <a:pt x="597" y="455"/>
                  </a:lnTo>
                  <a:lnTo>
                    <a:pt x="597" y="459"/>
                  </a:lnTo>
                  <a:lnTo>
                    <a:pt x="599" y="464"/>
                  </a:lnTo>
                  <a:lnTo>
                    <a:pt x="600" y="467"/>
                  </a:lnTo>
                  <a:lnTo>
                    <a:pt x="601" y="473"/>
                  </a:lnTo>
                  <a:lnTo>
                    <a:pt x="603" y="477"/>
                  </a:lnTo>
                  <a:lnTo>
                    <a:pt x="606" y="481"/>
                  </a:lnTo>
                  <a:lnTo>
                    <a:pt x="607" y="486"/>
                  </a:lnTo>
                  <a:lnTo>
                    <a:pt x="609" y="491"/>
                  </a:lnTo>
                  <a:lnTo>
                    <a:pt x="612" y="496"/>
                  </a:lnTo>
                  <a:lnTo>
                    <a:pt x="615" y="502"/>
                  </a:lnTo>
                  <a:lnTo>
                    <a:pt x="616" y="507"/>
                  </a:lnTo>
                  <a:lnTo>
                    <a:pt x="619" y="512"/>
                  </a:lnTo>
                  <a:lnTo>
                    <a:pt x="620" y="518"/>
                  </a:lnTo>
                  <a:lnTo>
                    <a:pt x="623" y="522"/>
                  </a:lnTo>
                  <a:lnTo>
                    <a:pt x="626" y="526"/>
                  </a:lnTo>
                  <a:lnTo>
                    <a:pt x="629" y="531"/>
                  </a:lnTo>
                  <a:lnTo>
                    <a:pt x="632" y="535"/>
                  </a:lnTo>
                  <a:lnTo>
                    <a:pt x="635" y="539"/>
                  </a:lnTo>
                  <a:lnTo>
                    <a:pt x="638" y="544"/>
                  </a:lnTo>
                  <a:lnTo>
                    <a:pt x="642" y="548"/>
                  </a:lnTo>
                  <a:lnTo>
                    <a:pt x="645" y="552"/>
                  </a:lnTo>
                  <a:lnTo>
                    <a:pt x="648" y="555"/>
                  </a:lnTo>
                  <a:lnTo>
                    <a:pt x="651" y="558"/>
                  </a:lnTo>
                  <a:lnTo>
                    <a:pt x="654" y="563"/>
                  </a:lnTo>
                  <a:lnTo>
                    <a:pt x="660" y="567"/>
                  </a:lnTo>
                  <a:lnTo>
                    <a:pt x="667" y="571"/>
                  </a:lnTo>
                  <a:lnTo>
                    <a:pt x="671" y="573"/>
                  </a:lnTo>
                  <a:lnTo>
                    <a:pt x="679" y="576"/>
                  </a:lnTo>
                  <a:lnTo>
                    <a:pt x="684" y="576"/>
                  </a:lnTo>
                  <a:lnTo>
                    <a:pt x="692" y="576"/>
                  </a:lnTo>
                  <a:lnTo>
                    <a:pt x="694" y="576"/>
                  </a:lnTo>
                  <a:lnTo>
                    <a:pt x="697" y="576"/>
                  </a:lnTo>
                  <a:lnTo>
                    <a:pt x="700" y="576"/>
                  </a:lnTo>
                  <a:lnTo>
                    <a:pt x="705" y="574"/>
                  </a:lnTo>
                  <a:lnTo>
                    <a:pt x="708" y="573"/>
                  </a:lnTo>
                  <a:lnTo>
                    <a:pt x="710" y="571"/>
                  </a:lnTo>
                  <a:lnTo>
                    <a:pt x="715" y="570"/>
                  </a:lnTo>
                  <a:lnTo>
                    <a:pt x="718" y="568"/>
                  </a:lnTo>
                  <a:lnTo>
                    <a:pt x="721" y="566"/>
                  </a:lnTo>
                  <a:lnTo>
                    <a:pt x="725" y="564"/>
                  </a:lnTo>
                  <a:lnTo>
                    <a:pt x="728" y="561"/>
                  </a:lnTo>
                  <a:lnTo>
                    <a:pt x="731" y="560"/>
                  </a:lnTo>
                  <a:lnTo>
                    <a:pt x="735" y="557"/>
                  </a:lnTo>
                  <a:lnTo>
                    <a:pt x="738" y="554"/>
                  </a:lnTo>
                  <a:lnTo>
                    <a:pt x="742" y="550"/>
                  </a:lnTo>
                  <a:lnTo>
                    <a:pt x="745" y="547"/>
                  </a:lnTo>
                  <a:lnTo>
                    <a:pt x="748" y="542"/>
                  </a:lnTo>
                  <a:lnTo>
                    <a:pt x="753" y="538"/>
                  </a:lnTo>
                  <a:lnTo>
                    <a:pt x="756" y="535"/>
                  </a:lnTo>
                  <a:lnTo>
                    <a:pt x="760" y="531"/>
                  </a:lnTo>
                  <a:lnTo>
                    <a:pt x="763" y="525"/>
                  </a:lnTo>
                  <a:lnTo>
                    <a:pt x="767" y="520"/>
                  </a:lnTo>
                  <a:lnTo>
                    <a:pt x="770" y="515"/>
                  </a:lnTo>
                  <a:lnTo>
                    <a:pt x="774" y="510"/>
                  </a:lnTo>
                  <a:lnTo>
                    <a:pt x="774" y="506"/>
                  </a:lnTo>
                  <a:lnTo>
                    <a:pt x="777" y="503"/>
                  </a:lnTo>
                  <a:lnTo>
                    <a:pt x="779" y="499"/>
                  </a:lnTo>
                  <a:lnTo>
                    <a:pt x="780" y="496"/>
                  </a:lnTo>
                  <a:lnTo>
                    <a:pt x="782" y="493"/>
                  </a:lnTo>
                  <a:lnTo>
                    <a:pt x="783" y="489"/>
                  </a:lnTo>
                  <a:lnTo>
                    <a:pt x="785" y="486"/>
                  </a:lnTo>
                  <a:lnTo>
                    <a:pt x="787" y="481"/>
                  </a:lnTo>
                  <a:lnTo>
                    <a:pt x="787" y="477"/>
                  </a:lnTo>
                  <a:lnTo>
                    <a:pt x="790" y="473"/>
                  </a:lnTo>
                  <a:lnTo>
                    <a:pt x="790" y="468"/>
                  </a:lnTo>
                  <a:lnTo>
                    <a:pt x="793" y="464"/>
                  </a:lnTo>
                  <a:lnTo>
                    <a:pt x="793" y="459"/>
                  </a:lnTo>
                  <a:lnTo>
                    <a:pt x="796" y="455"/>
                  </a:lnTo>
                  <a:lnTo>
                    <a:pt x="796" y="449"/>
                  </a:lnTo>
                  <a:lnTo>
                    <a:pt x="799" y="445"/>
                  </a:lnTo>
                  <a:lnTo>
                    <a:pt x="799" y="441"/>
                  </a:lnTo>
                  <a:lnTo>
                    <a:pt x="801" y="435"/>
                  </a:lnTo>
                  <a:lnTo>
                    <a:pt x="802" y="429"/>
                  </a:lnTo>
                  <a:lnTo>
                    <a:pt x="803" y="425"/>
                  </a:lnTo>
                  <a:lnTo>
                    <a:pt x="803" y="419"/>
                  </a:lnTo>
                  <a:lnTo>
                    <a:pt x="805" y="413"/>
                  </a:lnTo>
                  <a:lnTo>
                    <a:pt x="806" y="407"/>
                  </a:lnTo>
                  <a:lnTo>
                    <a:pt x="808" y="403"/>
                  </a:lnTo>
                  <a:lnTo>
                    <a:pt x="808" y="397"/>
                  </a:lnTo>
                  <a:lnTo>
                    <a:pt x="809" y="390"/>
                  </a:lnTo>
                  <a:lnTo>
                    <a:pt x="809" y="384"/>
                  </a:lnTo>
                  <a:lnTo>
                    <a:pt x="811" y="379"/>
                  </a:lnTo>
                  <a:lnTo>
                    <a:pt x="811" y="374"/>
                  </a:lnTo>
                  <a:lnTo>
                    <a:pt x="812" y="368"/>
                  </a:lnTo>
                  <a:lnTo>
                    <a:pt x="812" y="361"/>
                  </a:lnTo>
                  <a:lnTo>
                    <a:pt x="812" y="355"/>
                  </a:lnTo>
                  <a:lnTo>
                    <a:pt x="812" y="349"/>
                  </a:lnTo>
                  <a:lnTo>
                    <a:pt x="812" y="342"/>
                  </a:lnTo>
                  <a:lnTo>
                    <a:pt x="812" y="336"/>
                  </a:lnTo>
                  <a:lnTo>
                    <a:pt x="812" y="330"/>
                  </a:lnTo>
                  <a:lnTo>
                    <a:pt x="812" y="323"/>
                  </a:lnTo>
                  <a:lnTo>
                    <a:pt x="812" y="317"/>
                  </a:lnTo>
                  <a:lnTo>
                    <a:pt x="812" y="311"/>
                  </a:lnTo>
                  <a:lnTo>
                    <a:pt x="812" y="305"/>
                  </a:lnTo>
                  <a:lnTo>
                    <a:pt x="812" y="298"/>
                  </a:lnTo>
                  <a:lnTo>
                    <a:pt x="812" y="291"/>
                  </a:lnTo>
                  <a:lnTo>
                    <a:pt x="811" y="285"/>
                  </a:lnTo>
                  <a:lnTo>
                    <a:pt x="811" y="279"/>
                  </a:lnTo>
                  <a:lnTo>
                    <a:pt x="809" y="272"/>
                  </a:lnTo>
                  <a:lnTo>
                    <a:pt x="809" y="266"/>
                  </a:lnTo>
                  <a:lnTo>
                    <a:pt x="808" y="260"/>
                  </a:lnTo>
                  <a:lnTo>
                    <a:pt x="808" y="254"/>
                  </a:lnTo>
                  <a:lnTo>
                    <a:pt x="806" y="247"/>
                  </a:lnTo>
                  <a:lnTo>
                    <a:pt x="805" y="241"/>
                  </a:lnTo>
                  <a:lnTo>
                    <a:pt x="803" y="234"/>
                  </a:lnTo>
                  <a:lnTo>
                    <a:pt x="802" y="228"/>
                  </a:lnTo>
                  <a:lnTo>
                    <a:pt x="801" y="221"/>
                  </a:lnTo>
                  <a:lnTo>
                    <a:pt x="799" y="215"/>
                  </a:lnTo>
                  <a:lnTo>
                    <a:pt x="796" y="209"/>
                  </a:lnTo>
                  <a:lnTo>
                    <a:pt x="795" y="204"/>
                  </a:lnTo>
                  <a:lnTo>
                    <a:pt x="793" y="198"/>
                  </a:lnTo>
                  <a:lnTo>
                    <a:pt x="790" y="192"/>
                  </a:lnTo>
                  <a:lnTo>
                    <a:pt x="787" y="185"/>
                  </a:lnTo>
                  <a:lnTo>
                    <a:pt x="786" y="180"/>
                  </a:lnTo>
                  <a:lnTo>
                    <a:pt x="783" y="174"/>
                  </a:lnTo>
                  <a:lnTo>
                    <a:pt x="780" y="169"/>
                  </a:lnTo>
                  <a:lnTo>
                    <a:pt x="777" y="163"/>
                  </a:lnTo>
                  <a:lnTo>
                    <a:pt x="774" y="157"/>
                  </a:lnTo>
                  <a:lnTo>
                    <a:pt x="771" y="151"/>
                  </a:lnTo>
                  <a:lnTo>
                    <a:pt x="769" y="145"/>
                  </a:lnTo>
                  <a:lnTo>
                    <a:pt x="764" y="140"/>
                  </a:lnTo>
                  <a:lnTo>
                    <a:pt x="761" y="135"/>
                  </a:lnTo>
                  <a:lnTo>
                    <a:pt x="756" y="131"/>
                  </a:lnTo>
                  <a:lnTo>
                    <a:pt x="753" y="125"/>
                  </a:lnTo>
                  <a:lnTo>
                    <a:pt x="747" y="121"/>
                  </a:lnTo>
                  <a:lnTo>
                    <a:pt x="742" y="116"/>
                  </a:lnTo>
                  <a:lnTo>
                    <a:pt x="737" y="112"/>
                  </a:lnTo>
                  <a:lnTo>
                    <a:pt x="732" y="108"/>
                  </a:lnTo>
                  <a:lnTo>
                    <a:pt x="726" y="102"/>
                  </a:lnTo>
                  <a:lnTo>
                    <a:pt x="722" y="99"/>
                  </a:lnTo>
                  <a:lnTo>
                    <a:pt x="716" y="95"/>
                  </a:lnTo>
                  <a:lnTo>
                    <a:pt x="710" y="90"/>
                  </a:lnTo>
                  <a:lnTo>
                    <a:pt x="706" y="87"/>
                  </a:lnTo>
                  <a:lnTo>
                    <a:pt x="700" y="83"/>
                  </a:lnTo>
                  <a:lnTo>
                    <a:pt x="694" y="79"/>
                  </a:lnTo>
                  <a:lnTo>
                    <a:pt x="689" y="76"/>
                  </a:lnTo>
                  <a:lnTo>
                    <a:pt x="681" y="73"/>
                  </a:lnTo>
                  <a:lnTo>
                    <a:pt x="676" y="70"/>
                  </a:lnTo>
                  <a:lnTo>
                    <a:pt x="668" y="65"/>
                  </a:lnTo>
                  <a:lnTo>
                    <a:pt x="663" y="63"/>
                  </a:lnTo>
                  <a:lnTo>
                    <a:pt x="655" y="60"/>
                  </a:lnTo>
                  <a:lnTo>
                    <a:pt x="649" y="57"/>
                  </a:lnTo>
                  <a:lnTo>
                    <a:pt x="642" y="54"/>
                  </a:lnTo>
                  <a:lnTo>
                    <a:pt x="635" y="51"/>
                  </a:lnTo>
                  <a:lnTo>
                    <a:pt x="628" y="48"/>
                  </a:lnTo>
                  <a:lnTo>
                    <a:pt x="620" y="47"/>
                  </a:lnTo>
                  <a:lnTo>
                    <a:pt x="615" y="44"/>
                  </a:lnTo>
                  <a:lnTo>
                    <a:pt x="607" y="41"/>
                  </a:lnTo>
                  <a:lnTo>
                    <a:pt x="599" y="39"/>
                  </a:lnTo>
                  <a:lnTo>
                    <a:pt x="593" y="38"/>
                  </a:lnTo>
                  <a:lnTo>
                    <a:pt x="586" y="35"/>
                  </a:lnTo>
                  <a:lnTo>
                    <a:pt x="578" y="33"/>
                  </a:lnTo>
                  <a:lnTo>
                    <a:pt x="570" y="32"/>
                  </a:lnTo>
                  <a:lnTo>
                    <a:pt x="562" y="29"/>
                  </a:lnTo>
                  <a:lnTo>
                    <a:pt x="555" y="28"/>
                  </a:lnTo>
                  <a:lnTo>
                    <a:pt x="548" y="26"/>
                  </a:lnTo>
                  <a:lnTo>
                    <a:pt x="540" y="25"/>
                  </a:lnTo>
                  <a:lnTo>
                    <a:pt x="533" y="23"/>
                  </a:lnTo>
                  <a:lnTo>
                    <a:pt x="526" y="22"/>
                  </a:lnTo>
                  <a:lnTo>
                    <a:pt x="519" y="19"/>
                  </a:lnTo>
                  <a:lnTo>
                    <a:pt x="511" y="19"/>
                  </a:lnTo>
                  <a:lnTo>
                    <a:pt x="506" y="17"/>
                  </a:lnTo>
                  <a:lnTo>
                    <a:pt x="498" y="15"/>
                  </a:lnTo>
                  <a:lnTo>
                    <a:pt x="491" y="15"/>
                  </a:lnTo>
                  <a:lnTo>
                    <a:pt x="484" y="13"/>
                  </a:lnTo>
                  <a:lnTo>
                    <a:pt x="477" y="12"/>
                  </a:lnTo>
                  <a:lnTo>
                    <a:pt x="471" y="10"/>
                  </a:lnTo>
                  <a:lnTo>
                    <a:pt x="462" y="10"/>
                  </a:lnTo>
                  <a:lnTo>
                    <a:pt x="456" y="9"/>
                  </a:lnTo>
                  <a:lnTo>
                    <a:pt x="449" y="9"/>
                  </a:lnTo>
                  <a:lnTo>
                    <a:pt x="442" y="7"/>
                  </a:lnTo>
                  <a:lnTo>
                    <a:pt x="436" y="7"/>
                  </a:lnTo>
                  <a:lnTo>
                    <a:pt x="429" y="6"/>
                  </a:lnTo>
                  <a:lnTo>
                    <a:pt x="423" y="6"/>
                  </a:lnTo>
                  <a:lnTo>
                    <a:pt x="417" y="4"/>
                  </a:lnTo>
                  <a:lnTo>
                    <a:pt x="411" y="4"/>
                  </a:lnTo>
                  <a:lnTo>
                    <a:pt x="404" y="3"/>
                  </a:lnTo>
                  <a:lnTo>
                    <a:pt x="400" y="3"/>
                  </a:lnTo>
                  <a:lnTo>
                    <a:pt x="392" y="3"/>
                  </a:lnTo>
                  <a:lnTo>
                    <a:pt x="386" y="1"/>
                  </a:lnTo>
                  <a:lnTo>
                    <a:pt x="382" y="1"/>
                  </a:lnTo>
                  <a:lnTo>
                    <a:pt x="378" y="1"/>
                  </a:lnTo>
                  <a:lnTo>
                    <a:pt x="372" y="1"/>
                  </a:lnTo>
                  <a:lnTo>
                    <a:pt x="368" y="1"/>
                  </a:lnTo>
                  <a:lnTo>
                    <a:pt x="362" y="0"/>
                  </a:lnTo>
                  <a:lnTo>
                    <a:pt x="356" y="0"/>
                  </a:lnTo>
                  <a:lnTo>
                    <a:pt x="352" y="0"/>
                  </a:lnTo>
                  <a:lnTo>
                    <a:pt x="346" y="0"/>
                  </a:lnTo>
                  <a:lnTo>
                    <a:pt x="340" y="0"/>
                  </a:lnTo>
                  <a:lnTo>
                    <a:pt x="336" y="0"/>
                  </a:lnTo>
                  <a:lnTo>
                    <a:pt x="330" y="0"/>
                  </a:lnTo>
                  <a:lnTo>
                    <a:pt x="324" y="0"/>
                  </a:lnTo>
                  <a:lnTo>
                    <a:pt x="318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2" y="0"/>
                  </a:lnTo>
                  <a:lnTo>
                    <a:pt x="296" y="0"/>
                  </a:lnTo>
                  <a:lnTo>
                    <a:pt x="292" y="1"/>
                  </a:lnTo>
                  <a:lnTo>
                    <a:pt x="286" y="1"/>
                  </a:lnTo>
                  <a:lnTo>
                    <a:pt x="280" y="1"/>
                  </a:lnTo>
                  <a:lnTo>
                    <a:pt x="276" y="1"/>
                  </a:lnTo>
                  <a:lnTo>
                    <a:pt x="270" y="1"/>
                  </a:lnTo>
                  <a:lnTo>
                    <a:pt x="266" y="1"/>
                  </a:lnTo>
                  <a:lnTo>
                    <a:pt x="260" y="3"/>
                  </a:lnTo>
                  <a:lnTo>
                    <a:pt x="254" y="3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28" y="7"/>
                  </a:lnTo>
                  <a:lnTo>
                    <a:pt x="222" y="9"/>
                  </a:lnTo>
                  <a:lnTo>
                    <a:pt x="218" y="9"/>
                  </a:lnTo>
                  <a:lnTo>
                    <a:pt x="214" y="10"/>
                  </a:lnTo>
                  <a:lnTo>
                    <a:pt x="208" y="12"/>
                  </a:lnTo>
                  <a:lnTo>
                    <a:pt x="203" y="12"/>
                  </a:lnTo>
                  <a:lnTo>
                    <a:pt x="198" y="13"/>
                  </a:lnTo>
                  <a:lnTo>
                    <a:pt x="192" y="15"/>
                  </a:lnTo>
                  <a:lnTo>
                    <a:pt x="187" y="16"/>
                  </a:lnTo>
                  <a:lnTo>
                    <a:pt x="182" y="17"/>
                  </a:lnTo>
                  <a:lnTo>
                    <a:pt x="177" y="19"/>
                  </a:lnTo>
                  <a:lnTo>
                    <a:pt x="171" y="20"/>
                  </a:lnTo>
                  <a:lnTo>
                    <a:pt x="168" y="22"/>
                  </a:lnTo>
                  <a:lnTo>
                    <a:pt x="163" y="23"/>
                  </a:lnTo>
                  <a:lnTo>
                    <a:pt x="158" y="25"/>
                  </a:lnTo>
                  <a:lnTo>
                    <a:pt x="152" y="26"/>
                  </a:lnTo>
                  <a:lnTo>
                    <a:pt x="150" y="28"/>
                  </a:lnTo>
                  <a:lnTo>
                    <a:pt x="144" y="29"/>
                  </a:lnTo>
                  <a:lnTo>
                    <a:pt x="139" y="32"/>
                  </a:lnTo>
                  <a:lnTo>
                    <a:pt x="135" y="33"/>
                  </a:lnTo>
                  <a:lnTo>
                    <a:pt x="131" y="35"/>
                  </a:lnTo>
                  <a:lnTo>
                    <a:pt x="126" y="36"/>
                  </a:lnTo>
                  <a:lnTo>
                    <a:pt x="122" y="38"/>
                  </a:lnTo>
                  <a:lnTo>
                    <a:pt x="118" y="41"/>
                  </a:lnTo>
                  <a:lnTo>
                    <a:pt x="113" y="42"/>
                  </a:lnTo>
                  <a:lnTo>
                    <a:pt x="109" y="44"/>
                  </a:lnTo>
                  <a:lnTo>
                    <a:pt x="105" y="47"/>
                  </a:lnTo>
                  <a:lnTo>
                    <a:pt x="102" y="48"/>
                  </a:lnTo>
                  <a:lnTo>
                    <a:pt x="97" y="51"/>
                  </a:lnTo>
                  <a:lnTo>
                    <a:pt x="93" y="54"/>
                  </a:lnTo>
                  <a:lnTo>
                    <a:pt x="90" y="55"/>
                  </a:lnTo>
                  <a:lnTo>
                    <a:pt x="86" y="58"/>
                  </a:lnTo>
                  <a:lnTo>
                    <a:pt x="83" y="60"/>
                  </a:lnTo>
                  <a:lnTo>
                    <a:pt x="78" y="63"/>
                  </a:lnTo>
                  <a:lnTo>
                    <a:pt x="75" y="65"/>
                  </a:lnTo>
                  <a:lnTo>
                    <a:pt x="73" y="68"/>
                  </a:lnTo>
                  <a:lnTo>
                    <a:pt x="70" y="71"/>
                  </a:lnTo>
                  <a:lnTo>
                    <a:pt x="65" y="74"/>
                  </a:lnTo>
                  <a:lnTo>
                    <a:pt x="62" y="76"/>
                  </a:lnTo>
                  <a:lnTo>
                    <a:pt x="58" y="79"/>
                  </a:lnTo>
                  <a:lnTo>
                    <a:pt x="57" y="81"/>
                  </a:lnTo>
                  <a:lnTo>
                    <a:pt x="51" y="87"/>
                  </a:lnTo>
                  <a:lnTo>
                    <a:pt x="44" y="93"/>
                  </a:lnTo>
                  <a:lnTo>
                    <a:pt x="39" y="99"/>
                  </a:lnTo>
                  <a:lnTo>
                    <a:pt x="33" y="103"/>
                  </a:lnTo>
                  <a:lnTo>
                    <a:pt x="29" y="109"/>
                  </a:lnTo>
                  <a:lnTo>
                    <a:pt x="26" y="115"/>
                  </a:lnTo>
                  <a:lnTo>
                    <a:pt x="22" y="119"/>
                  </a:lnTo>
                  <a:lnTo>
                    <a:pt x="19" y="124"/>
                  </a:lnTo>
                  <a:lnTo>
                    <a:pt x="14" y="129"/>
                  </a:lnTo>
                  <a:lnTo>
                    <a:pt x="13" y="134"/>
                  </a:lnTo>
                  <a:lnTo>
                    <a:pt x="10" y="140"/>
                  </a:lnTo>
                  <a:lnTo>
                    <a:pt x="9" y="144"/>
                  </a:lnTo>
                  <a:lnTo>
                    <a:pt x="6" y="148"/>
                  </a:lnTo>
                  <a:lnTo>
                    <a:pt x="6" y="154"/>
                  </a:lnTo>
                  <a:lnTo>
                    <a:pt x="3" y="158"/>
                  </a:lnTo>
                  <a:lnTo>
                    <a:pt x="3" y="163"/>
                  </a:lnTo>
                  <a:lnTo>
                    <a:pt x="1" y="167"/>
                  </a:lnTo>
                  <a:lnTo>
                    <a:pt x="1" y="172"/>
                  </a:lnTo>
                  <a:lnTo>
                    <a:pt x="0" y="174"/>
                  </a:lnTo>
                  <a:lnTo>
                    <a:pt x="0" y="179"/>
                  </a:lnTo>
                  <a:lnTo>
                    <a:pt x="1" y="182"/>
                  </a:lnTo>
                  <a:lnTo>
                    <a:pt x="1" y="186"/>
                  </a:lnTo>
                  <a:lnTo>
                    <a:pt x="3" y="192"/>
                  </a:lnTo>
                  <a:lnTo>
                    <a:pt x="6" y="198"/>
                  </a:lnTo>
                  <a:lnTo>
                    <a:pt x="9" y="202"/>
                  </a:lnTo>
                  <a:lnTo>
                    <a:pt x="13" y="206"/>
                  </a:lnTo>
                  <a:lnTo>
                    <a:pt x="17" y="209"/>
                  </a:lnTo>
                  <a:lnTo>
                    <a:pt x="23" y="214"/>
                  </a:lnTo>
                  <a:lnTo>
                    <a:pt x="26" y="215"/>
                  </a:lnTo>
                  <a:lnTo>
                    <a:pt x="29" y="217"/>
                  </a:lnTo>
                  <a:lnTo>
                    <a:pt x="33" y="218"/>
                  </a:lnTo>
                  <a:lnTo>
                    <a:pt x="38" y="221"/>
                  </a:lnTo>
                  <a:lnTo>
                    <a:pt x="41" y="222"/>
                  </a:lnTo>
                  <a:lnTo>
                    <a:pt x="45" y="224"/>
                  </a:lnTo>
                  <a:lnTo>
                    <a:pt x="51" y="227"/>
                  </a:lnTo>
                  <a:lnTo>
                    <a:pt x="55" y="228"/>
                  </a:lnTo>
                  <a:lnTo>
                    <a:pt x="60" y="230"/>
                  </a:lnTo>
                  <a:lnTo>
                    <a:pt x="64" y="233"/>
                  </a:lnTo>
                  <a:lnTo>
                    <a:pt x="68" y="234"/>
                  </a:lnTo>
                  <a:lnTo>
                    <a:pt x="73" y="236"/>
                  </a:lnTo>
                  <a:lnTo>
                    <a:pt x="75" y="237"/>
                  </a:lnTo>
                  <a:lnTo>
                    <a:pt x="81" y="238"/>
                  </a:lnTo>
                  <a:lnTo>
                    <a:pt x="84" y="240"/>
                  </a:lnTo>
                  <a:lnTo>
                    <a:pt x="89" y="241"/>
                  </a:lnTo>
                  <a:lnTo>
                    <a:pt x="93" y="243"/>
                  </a:lnTo>
                  <a:lnTo>
                    <a:pt x="96" y="244"/>
                  </a:lnTo>
                  <a:lnTo>
                    <a:pt x="100" y="246"/>
                  </a:lnTo>
                  <a:lnTo>
                    <a:pt x="105" y="246"/>
                  </a:lnTo>
                  <a:lnTo>
                    <a:pt x="109" y="247"/>
                  </a:lnTo>
                  <a:lnTo>
                    <a:pt x="115" y="249"/>
                  </a:lnTo>
                  <a:lnTo>
                    <a:pt x="119" y="250"/>
                  </a:lnTo>
                  <a:lnTo>
                    <a:pt x="122" y="252"/>
                  </a:lnTo>
                  <a:close/>
                </a:path>
              </a:pathLst>
            </a:custGeom>
            <a:solidFill>
              <a:srgbClr val="A2C3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 i="1">
                <a:ea typeface="华文细黑" pitchFamily="2" charset="-122"/>
              </a:endParaRPr>
            </a:p>
          </p:txBody>
        </p:sp>
        <p:sp>
          <p:nvSpPr>
            <p:cNvPr id="25627" name="Freeform 29"/>
            <p:cNvSpPr>
              <a:spLocks/>
            </p:cNvSpPr>
            <p:nvPr/>
          </p:nvSpPr>
          <p:spPr bwMode="auto">
            <a:xfrm>
              <a:off x="7672388" y="1524000"/>
              <a:ext cx="369887" cy="211138"/>
            </a:xfrm>
            <a:custGeom>
              <a:avLst/>
              <a:gdLst>
                <a:gd name="T0" fmla="*/ 0 w 466"/>
                <a:gd name="T1" fmla="*/ 2147483647 h 268"/>
                <a:gd name="T2" fmla="*/ 0 w 466"/>
                <a:gd name="T3" fmla="*/ 2147483647 h 268"/>
                <a:gd name="T4" fmla="*/ 2147483647 w 466"/>
                <a:gd name="T5" fmla="*/ 2147483647 h 268"/>
                <a:gd name="T6" fmla="*/ 2147483647 w 466"/>
                <a:gd name="T7" fmla="*/ 2147483647 h 268"/>
                <a:gd name="T8" fmla="*/ 2147483647 w 466"/>
                <a:gd name="T9" fmla="*/ 2147483647 h 268"/>
                <a:gd name="T10" fmla="*/ 2147483647 w 466"/>
                <a:gd name="T11" fmla="*/ 2147483647 h 268"/>
                <a:gd name="T12" fmla="*/ 2147483647 w 466"/>
                <a:gd name="T13" fmla="*/ 2147483647 h 268"/>
                <a:gd name="T14" fmla="*/ 2147483647 w 466"/>
                <a:gd name="T15" fmla="*/ 2147483647 h 268"/>
                <a:gd name="T16" fmla="*/ 2147483647 w 466"/>
                <a:gd name="T17" fmla="*/ 2147483647 h 268"/>
                <a:gd name="T18" fmla="*/ 2147483647 w 466"/>
                <a:gd name="T19" fmla="*/ 2147483647 h 268"/>
                <a:gd name="T20" fmla="*/ 2147483647 w 466"/>
                <a:gd name="T21" fmla="*/ 2147483647 h 268"/>
                <a:gd name="T22" fmla="*/ 2147483647 w 466"/>
                <a:gd name="T23" fmla="*/ 2147483647 h 268"/>
                <a:gd name="T24" fmla="*/ 2147483647 w 466"/>
                <a:gd name="T25" fmla="*/ 2147483647 h 268"/>
                <a:gd name="T26" fmla="*/ 2147483647 w 466"/>
                <a:gd name="T27" fmla="*/ 2147483647 h 268"/>
                <a:gd name="T28" fmla="*/ 2147483647 w 466"/>
                <a:gd name="T29" fmla="*/ 2147483647 h 268"/>
                <a:gd name="T30" fmla="*/ 2147483647 w 466"/>
                <a:gd name="T31" fmla="*/ 2147483647 h 268"/>
                <a:gd name="T32" fmla="*/ 2147483647 w 466"/>
                <a:gd name="T33" fmla="*/ 2147483647 h 268"/>
                <a:gd name="T34" fmla="*/ 2147483647 w 466"/>
                <a:gd name="T35" fmla="*/ 2147483647 h 268"/>
                <a:gd name="T36" fmla="*/ 2147483647 w 466"/>
                <a:gd name="T37" fmla="*/ 2147483647 h 268"/>
                <a:gd name="T38" fmla="*/ 2147483647 w 466"/>
                <a:gd name="T39" fmla="*/ 2147483647 h 268"/>
                <a:gd name="T40" fmla="*/ 2147483647 w 466"/>
                <a:gd name="T41" fmla="*/ 2147483647 h 268"/>
                <a:gd name="T42" fmla="*/ 2147483647 w 466"/>
                <a:gd name="T43" fmla="*/ 2147483647 h 268"/>
                <a:gd name="T44" fmla="*/ 2147483647 w 466"/>
                <a:gd name="T45" fmla="*/ 2147483647 h 268"/>
                <a:gd name="T46" fmla="*/ 2147483647 w 466"/>
                <a:gd name="T47" fmla="*/ 2147483647 h 268"/>
                <a:gd name="T48" fmla="*/ 2147483647 w 466"/>
                <a:gd name="T49" fmla="*/ 2147483647 h 268"/>
                <a:gd name="T50" fmla="*/ 2147483647 w 466"/>
                <a:gd name="T51" fmla="*/ 2147483647 h 268"/>
                <a:gd name="T52" fmla="*/ 2147483647 w 466"/>
                <a:gd name="T53" fmla="*/ 2147483647 h 268"/>
                <a:gd name="T54" fmla="*/ 2147483647 w 466"/>
                <a:gd name="T55" fmla="*/ 2147483647 h 268"/>
                <a:gd name="T56" fmla="*/ 2147483647 w 466"/>
                <a:gd name="T57" fmla="*/ 2147483647 h 268"/>
                <a:gd name="T58" fmla="*/ 2147483647 w 466"/>
                <a:gd name="T59" fmla="*/ 2147483647 h 268"/>
                <a:gd name="T60" fmla="*/ 2147483647 w 466"/>
                <a:gd name="T61" fmla="*/ 2147483647 h 268"/>
                <a:gd name="T62" fmla="*/ 2147483647 w 466"/>
                <a:gd name="T63" fmla="*/ 2147483647 h 268"/>
                <a:gd name="T64" fmla="*/ 2147483647 w 466"/>
                <a:gd name="T65" fmla="*/ 2147483647 h 268"/>
                <a:gd name="T66" fmla="*/ 2147483647 w 466"/>
                <a:gd name="T67" fmla="*/ 2147483647 h 268"/>
                <a:gd name="T68" fmla="*/ 2147483647 w 466"/>
                <a:gd name="T69" fmla="*/ 2147483647 h 268"/>
                <a:gd name="T70" fmla="*/ 2147483647 w 466"/>
                <a:gd name="T71" fmla="*/ 2147483647 h 268"/>
                <a:gd name="T72" fmla="*/ 2147483647 w 466"/>
                <a:gd name="T73" fmla="*/ 2147483647 h 268"/>
                <a:gd name="T74" fmla="*/ 2147483647 w 466"/>
                <a:gd name="T75" fmla="*/ 2147483647 h 268"/>
                <a:gd name="T76" fmla="*/ 2147483647 w 466"/>
                <a:gd name="T77" fmla="*/ 2147483647 h 268"/>
                <a:gd name="T78" fmla="*/ 2147483647 w 466"/>
                <a:gd name="T79" fmla="*/ 2147483647 h 268"/>
                <a:gd name="T80" fmla="*/ 2147483647 w 466"/>
                <a:gd name="T81" fmla="*/ 2147483647 h 268"/>
                <a:gd name="T82" fmla="*/ 2147483647 w 466"/>
                <a:gd name="T83" fmla="*/ 2147483647 h 268"/>
                <a:gd name="T84" fmla="*/ 2147483647 w 466"/>
                <a:gd name="T85" fmla="*/ 2147483647 h 268"/>
                <a:gd name="T86" fmla="*/ 2147483647 w 466"/>
                <a:gd name="T87" fmla="*/ 2147483647 h 268"/>
                <a:gd name="T88" fmla="*/ 2147483647 w 466"/>
                <a:gd name="T89" fmla="*/ 2147483647 h 268"/>
                <a:gd name="T90" fmla="*/ 2147483647 w 466"/>
                <a:gd name="T91" fmla="*/ 2147483647 h 268"/>
                <a:gd name="T92" fmla="*/ 2147483647 w 466"/>
                <a:gd name="T93" fmla="*/ 2147483647 h 268"/>
                <a:gd name="T94" fmla="*/ 2147483647 w 466"/>
                <a:gd name="T95" fmla="*/ 2147483647 h 268"/>
                <a:gd name="T96" fmla="*/ 2147483647 w 466"/>
                <a:gd name="T97" fmla="*/ 2147483647 h 268"/>
                <a:gd name="T98" fmla="*/ 2147483647 w 466"/>
                <a:gd name="T99" fmla="*/ 2147483647 h 268"/>
                <a:gd name="T100" fmla="*/ 2147483647 w 466"/>
                <a:gd name="T101" fmla="*/ 2147483647 h 268"/>
                <a:gd name="T102" fmla="*/ 2147483647 w 466"/>
                <a:gd name="T103" fmla="*/ 2147483647 h 268"/>
                <a:gd name="T104" fmla="*/ 2147483647 w 466"/>
                <a:gd name="T105" fmla="*/ 2147483647 h 268"/>
                <a:gd name="T106" fmla="*/ 2147483647 w 466"/>
                <a:gd name="T107" fmla="*/ 2147483647 h 268"/>
                <a:gd name="T108" fmla="*/ 2147483647 w 466"/>
                <a:gd name="T109" fmla="*/ 2147483647 h 268"/>
                <a:gd name="T110" fmla="*/ 2147483647 w 466"/>
                <a:gd name="T111" fmla="*/ 2147483647 h 268"/>
                <a:gd name="T112" fmla="*/ 2147483647 w 466"/>
                <a:gd name="T113" fmla="*/ 2147483647 h 268"/>
                <a:gd name="T114" fmla="*/ 2147483647 w 466"/>
                <a:gd name="T115" fmla="*/ 2147483647 h 26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66"/>
                <a:gd name="T175" fmla="*/ 0 h 268"/>
                <a:gd name="T176" fmla="*/ 466 w 466"/>
                <a:gd name="T177" fmla="*/ 268 h 26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66" h="268">
                  <a:moveTo>
                    <a:pt x="1" y="41"/>
                  </a:moveTo>
                  <a:lnTo>
                    <a:pt x="0" y="4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0" y="53"/>
                  </a:lnTo>
                  <a:lnTo>
                    <a:pt x="0" y="56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1" y="79"/>
                  </a:lnTo>
                  <a:lnTo>
                    <a:pt x="3" y="85"/>
                  </a:lnTo>
                  <a:lnTo>
                    <a:pt x="3" y="89"/>
                  </a:lnTo>
                  <a:lnTo>
                    <a:pt x="3" y="95"/>
                  </a:lnTo>
                  <a:lnTo>
                    <a:pt x="4" y="99"/>
                  </a:lnTo>
                  <a:lnTo>
                    <a:pt x="6" y="105"/>
                  </a:lnTo>
                  <a:lnTo>
                    <a:pt x="9" y="111"/>
                  </a:lnTo>
                  <a:lnTo>
                    <a:pt x="10" y="115"/>
                  </a:lnTo>
                  <a:lnTo>
                    <a:pt x="12" y="121"/>
                  </a:lnTo>
                  <a:lnTo>
                    <a:pt x="14" y="127"/>
                  </a:lnTo>
                  <a:lnTo>
                    <a:pt x="17" y="131"/>
                  </a:lnTo>
                  <a:lnTo>
                    <a:pt x="20" y="137"/>
                  </a:lnTo>
                  <a:lnTo>
                    <a:pt x="23" y="143"/>
                  </a:lnTo>
                  <a:lnTo>
                    <a:pt x="28" y="149"/>
                  </a:lnTo>
                  <a:lnTo>
                    <a:pt x="30" y="153"/>
                  </a:lnTo>
                  <a:lnTo>
                    <a:pt x="36" y="159"/>
                  </a:lnTo>
                  <a:lnTo>
                    <a:pt x="41" y="165"/>
                  </a:lnTo>
                  <a:lnTo>
                    <a:pt x="46" y="171"/>
                  </a:lnTo>
                  <a:lnTo>
                    <a:pt x="51" y="175"/>
                  </a:lnTo>
                  <a:lnTo>
                    <a:pt x="57" y="181"/>
                  </a:lnTo>
                  <a:lnTo>
                    <a:pt x="62" y="185"/>
                  </a:lnTo>
                  <a:lnTo>
                    <a:pt x="70" y="189"/>
                  </a:lnTo>
                  <a:lnTo>
                    <a:pt x="75" y="194"/>
                  </a:lnTo>
                  <a:lnTo>
                    <a:pt x="81" y="197"/>
                  </a:lnTo>
                  <a:lnTo>
                    <a:pt x="86" y="200"/>
                  </a:lnTo>
                  <a:lnTo>
                    <a:pt x="89" y="201"/>
                  </a:lnTo>
                  <a:lnTo>
                    <a:pt x="91" y="203"/>
                  </a:lnTo>
                  <a:lnTo>
                    <a:pt x="96" y="205"/>
                  </a:lnTo>
                  <a:lnTo>
                    <a:pt x="99" y="207"/>
                  </a:lnTo>
                  <a:lnTo>
                    <a:pt x="102" y="208"/>
                  </a:lnTo>
                  <a:lnTo>
                    <a:pt x="106" y="210"/>
                  </a:lnTo>
                  <a:lnTo>
                    <a:pt x="110" y="211"/>
                  </a:lnTo>
                  <a:lnTo>
                    <a:pt x="113" y="213"/>
                  </a:lnTo>
                  <a:lnTo>
                    <a:pt x="118" y="214"/>
                  </a:lnTo>
                  <a:lnTo>
                    <a:pt x="121" y="216"/>
                  </a:lnTo>
                  <a:lnTo>
                    <a:pt x="125" y="219"/>
                  </a:lnTo>
                  <a:lnTo>
                    <a:pt x="128" y="220"/>
                  </a:lnTo>
                  <a:lnTo>
                    <a:pt x="132" y="220"/>
                  </a:lnTo>
                  <a:lnTo>
                    <a:pt x="135" y="221"/>
                  </a:lnTo>
                  <a:lnTo>
                    <a:pt x="139" y="223"/>
                  </a:lnTo>
                  <a:lnTo>
                    <a:pt x="144" y="224"/>
                  </a:lnTo>
                  <a:lnTo>
                    <a:pt x="147" y="226"/>
                  </a:lnTo>
                  <a:lnTo>
                    <a:pt x="151" y="227"/>
                  </a:lnTo>
                  <a:lnTo>
                    <a:pt x="155" y="229"/>
                  </a:lnTo>
                  <a:lnTo>
                    <a:pt x="158" y="230"/>
                  </a:lnTo>
                  <a:lnTo>
                    <a:pt x="163" y="232"/>
                  </a:lnTo>
                  <a:lnTo>
                    <a:pt x="166" y="232"/>
                  </a:lnTo>
                  <a:lnTo>
                    <a:pt x="170" y="235"/>
                  </a:lnTo>
                  <a:lnTo>
                    <a:pt x="173" y="235"/>
                  </a:lnTo>
                  <a:lnTo>
                    <a:pt x="179" y="236"/>
                  </a:lnTo>
                  <a:lnTo>
                    <a:pt x="182" y="237"/>
                  </a:lnTo>
                  <a:lnTo>
                    <a:pt x="186" y="239"/>
                  </a:lnTo>
                  <a:lnTo>
                    <a:pt x="189" y="239"/>
                  </a:lnTo>
                  <a:lnTo>
                    <a:pt x="193" y="240"/>
                  </a:lnTo>
                  <a:lnTo>
                    <a:pt x="196" y="240"/>
                  </a:lnTo>
                  <a:lnTo>
                    <a:pt x="200" y="242"/>
                  </a:lnTo>
                  <a:lnTo>
                    <a:pt x="205" y="242"/>
                  </a:lnTo>
                  <a:lnTo>
                    <a:pt x="208" y="243"/>
                  </a:lnTo>
                  <a:lnTo>
                    <a:pt x="211" y="245"/>
                  </a:lnTo>
                  <a:lnTo>
                    <a:pt x="215" y="246"/>
                  </a:lnTo>
                  <a:lnTo>
                    <a:pt x="218" y="246"/>
                  </a:lnTo>
                  <a:lnTo>
                    <a:pt x="222" y="246"/>
                  </a:lnTo>
                  <a:lnTo>
                    <a:pt x="225" y="246"/>
                  </a:lnTo>
                  <a:lnTo>
                    <a:pt x="229" y="248"/>
                  </a:lnTo>
                  <a:lnTo>
                    <a:pt x="232" y="248"/>
                  </a:lnTo>
                  <a:lnTo>
                    <a:pt x="235" y="249"/>
                  </a:lnTo>
                  <a:lnTo>
                    <a:pt x="240" y="249"/>
                  </a:lnTo>
                  <a:lnTo>
                    <a:pt x="243" y="251"/>
                  </a:lnTo>
                  <a:lnTo>
                    <a:pt x="250" y="251"/>
                  </a:lnTo>
                  <a:lnTo>
                    <a:pt x="256" y="252"/>
                  </a:lnTo>
                  <a:lnTo>
                    <a:pt x="259" y="252"/>
                  </a:lnTo>
                  <a:lnTo>
                    <a:pt x="263" y="253"/>
                  </a:lnTo>
                  <a:lnTo>
                    <a:pt x="266" y="253"/>
                  </a:lnTo>
                  <a:lnTo>
                    <a:pt x="269" y="255"/>
                  </a:lnTo>
                  <a:lnTo>
                    <a:pt x="275" y="255"/>
                  </a:lnTo>
                  <a:lnTo>
                    <a:pt x="280" y="255"/>
                  </a:lnTo>
                  <a:lnTo>
                    <a:pt x="285" y="255"/>
                  </a:lnTo>
                  <a:lnTo>
                    <a:pt x="288" y="256"/>
                  </a:lnTo>
                  <a:lnTo>
                    <a:pt x="291" y="256"/>
                  </a:lnTo>
                  <a:lnTo>
                    <a:pt x="295" y="258"/>
                  </a:lnTo>
                  <a:lnTo>
                    <a:pt x="298" y="258"/>
                  </a:lnTo>
                  <a:lnTo>
                    <a:pt x="301" y="258"/>
                  </a:lnTo>
                  <a:lnTo>
                    <a:pt x="305" y="258"/>
                  </a:lnTo>
                  <a:lnTo>
                    <a:pt x="308" y="258"/>
                  </a:lnTo>
                  <a:lnTo>
                    <a:pt x="312" y="258"/>
                  </a:lnTo>
                  <a:lnTo>
                    <a:pt x="315" y="259"/>
                  </a:lnTo>
                  <a:lnTo>
                    <a:pt x="320" y="259"/>
                  </a:lnTo>
                  <a:lnTo>
                    <a:pt x="324" y="261"/>
                  </a:lnTo>
                  <a:lnTo>
                    <a:pt x="328" y="261"/>
                  </a:lnTo>
                  <a:lnTo>
                    <a:pt x="331" y="261"/>
                  </a:lnTo>
                  <a:lnTo>
                    <a:pt x="336" y="261"/>
                  </a:lnTo>
                  <a:lnTo>
                    <a:pt x="340" y="261"/>
                  </a:lnTo>
                  <a:lnTo>
                    <a:pt x="343" y="261"/>
                  </a:lnTo>
                  <a:lnTo>
                    <a:pt x="347" y="262"/>
                  </a:lnTo>
                  <a:lnTo>
                    <a:pt x="352" y="262"/>
                  </a:lnTo>
                  <a:lnTo>
                    <a:pt x="354" y="264"/>
                  </a:lnTo>
                  <a:lnTo>
                    <a:pt x="359" y="264"/>
                  </a:lnTo>
                  <a:lnTo>
                    <a:pt x="363" y="264"/>
                  </a:lnTo>
                  <a:lnTo>
                    <a:pt x="366" y="265"/>
                  </a:lnTo>
                  <a:lnTo>
                    <a:pt x="370" y="265"/>
                  </a:lnTo>
                  <a:lnTo>
                    <a:pt x="373" y="265"/>
                  </a:lnTo>
                  <a:lnTo>
                    <a:pt x="378" y="265"/>
                  </a:lnTo>
                  <a:lnTo>
                    <a:pt x="382" y="267"/>
                  </a:lnTo>
                  <a:lnTo>
                    <a:pt x="386" y="267"/>
                  </a:lnTo>
                  <a:lnTo>
                    <a:pt x="391" y="267"/>
                  </a:lnTo>
                  <a:lnTo>
                    <a:pt x="394" y="267"/>
                  </a:lnTo>
                  <a:lnTo>
                    <a:pt x="398" y="267"/>
                  </a:lnTo>
                  <a:lnTo>
                    <a:pt x="401" y="268"/>
                  </a:lnTo>
                  <a:lnTo>
                    <a:pt x="405" y="268"/>
                  </a:lnTo>
                  <a:lnTo>
                    <a:pt x="408" y="268"/>
                  </a:lnTo>
                  <a:lnTo>
                    <a:pt x="413" y="268"/>
                  </a:lnTo>
                  <a:lnTo>
                    <a:pt x="415" y="268"/>
                  </a:lnTo>
                  <a:lnTo>
                    <a:pt x="421" y="268"/>
                  </a:lnTo>
                  <a:lnTo>
                    <a:pt x="429" y="268"/>
                  </a:lnTo>
                  <a:lnTo>
                    <a:pt x="433" y="268"/>
                  </a:lnTo>
                  <a:lnTo>
                    <a:pt x="439" y="268"/>
                  </a:lnTo>
                  <a:lnTo>
                    <a:pt x="445" y="268"/>
                  </a:lnTo>
                  <a:lnTo>
                    <a:pt x="447" y="267"/>
                  </a:lnTo>
                  <a:lnTo>
                    <a:pt x="452" y="267"/>
                  </a:lnTo>
                  <a:lnTo>
                    <a:pt x="456" y="265"/>
                  </a:lnTo>
                  <a:lnTo>
                    <a:pt x="459" y="265"/>
                  </a:lnTo>
                  <a:lnTo>
                    <a:pt x="462" y="264"/>
                  </a:lnTo>
                  <a:lnTo>
                    <a:pt x="463" y="262"/>
                  </a:lnTo>
                  <a:lnTo>
                    <a:pt x="465" y="262"/>
                  </a:lnTo>
                  <a:lnTo>
                    <a:pt x="466" y="258"/>
                  </a:lnTo>
                  <a:lnTo>
                    <a:pt x="466" y="255"/>
                  </a:lnTo>
                  <a:lnTo>
                    <a:pt x="466" y="252"/>
                  </a:lnTo>
                  <a:lnTo>
                    <a:pt x="466" y="248"/>
                  </a:lnTo>
                  <a:lnTo>
                    <a:pt x="465" y="243"/>
                  </a:lnTo>
                  <a:lnTo>
                    <a:pt x="463" y="239"/>
                  </a:lnTo>
                  <a:lnTo>
                    <a:pt x="461" y="233"/>
                  </a:lnTo>
                  <a:lnTo>
                    <a:pt x="459" y="229"/>
                  </a:lnTo>
                  <a:lnTo>
                    <a:pt x="455" y="221"/>
                  </a:lnTo>
                  <a:lnTo>
                    <a:pt x="452" y="216"/>
                  </a:lnTo>
                  <a:lnTo>
                    <a:pt x="450" y="213"/>
                  </a:lnTo>
                  <a:lnTo>
                    <a:pt x="447" y="208"/>
                  </a:lnTo>
                  <a:lnTo>
                    <a:pt x="447" y="205"/>
                  </a:lnTo>
                  <a:lnTo>
                    <a:pt x="445" y="203"/>
                  </a:lnTo>
                  <a:lnTo>
                    <a:pt x="445" y="198"/>
                  </a:lnTo>
                  <a:lnTo>
                    <a:pt x="442" y="194"/>
                  </a:lnTo>
                  <a:lnTo>
                    <a:pt x="440" y="189"/>
                  </a:lnTo>
                  <a:lnTo>
                    <a:pt x="439" y="185"/>
                  </a:lnTo>
                  <a:lnTo>
                    <a:pt x="436" y="181"/>
                  </a:lnTo>
                  <a:lnTo>
                    <a:pt x="434" y="176"/>
                  </a:lnTo>
                  <a:lnTo>
                    <a:pt x="433" y="172"/>
                  </a:lnTo>
                  <a:lnTo>
                    <a:pt x="431" y="168"/>
                  </a:lnTo>
                  <a:lnTo>
                    <a:pt x="430" y="162"/>
                  </a:lnTo>
                  <a:lnTo>
                    <a:pt x="429" y="156"/>
                  </a:lnTo>
                  <a:lnTo>
                    <a:pt x="427" y="152"/>
                  </a:lnTo>
                  <a:lnTo>
                    <a:pt x="426" y="147"/>
                  </a:lnTo>
                  <a:lnTo>
                    <a:pt x="424" y="143"/>
                  </a:lnTo>
                  <a:lnTo>
                    <a:pt x="424" y="139"/>
                  </a:lnTo>
                  <a:lnTo>
                    <a:pt x="423" y="134"/>
                  </a:lnTo>
                  <a:lnTo>
                    <a:pt x="423" y="131"/>
                  </a:lnTo>
                  <a:lnTo>
                    <a:pt x="421" y="127"/>
                  </a:lnTo>
                  <a:lnTo>
                    <a:pt x="421" y="124"/>
                  </a:lnTo>
                  <a:lnTo>
                    <a:pt x="420" y="120"/>
                  </a:lnTo>
                  <a:lnTo>
                    <a:pt x="420" y="117"/>
                  </a:lnTo>
                  <a:lnTo>
                    <a:pt x="420" y="114"/>
                  </a:lnTo>
                  <a:lnTo>
                    <a:pt x="418" y="111"/>
                  </a:lnTo>
                  <a:lnTo>
                    <a:pt x="418" y="108"/>
                  </a:lnTo>
                  <a:lnTo>
                    <a:pt x="418" y="105"/>
                  </a:lnTo>
                  <a:lnTo>
                    <a:pt x="418" y="99"/>
                  </a:lnTo>
                  <a:lnTo>
                    <a:pt x="418" y="95"/>
                  </a:lnTo>
                  <a:lnTo>
                    <a:pt x="417" y="91"/>
                  </a:lnTo>
                  <a:lnTo>
                    <a:pt x="417" y="88"/>
                  </a:lnTo>
                  <a:lnTo>
                    <a:pt x="414" y="82"/>
                  </a:lnTo>
                  <a:lnTo>
                    <a:pt x="411" y="82"/>
                  </a:lnTo>
                  <a:lnTo>
                    <a:pt x="408" y="80"/>
                  </a:lnTo>
                  <a:lnTo>
                    <a:pt x="407" y="80"/>
                  </a:lnTo>
                  <a:lnTo>
                    <a:pt x="402" y="80"/>
                  </a:lnTo>
                  <a:lnTo>
                    <a:pt x="399" y="80"/>
                  </a:lnTo>
                  <a:lnTo>
                    <a:pt x="395" y="80"/>
                  </a:lnTo>
                  <a:lnTo>
                    <a:pt x="391" y="80"/>
                  </a:lnTo>
                  <a:lnTo>
                    <a:pt x="384" y="80"/>
                  </a:lnTo>
                  <a:lnTo>
                    <a:pt x="379" y="80"/>
                  </a:lnTo>
                  <a:lnTo>
                    <a:pt x="375" y="79"/>
                  </a:lnTo>
                  <a:lnTo>
                    <a:pt x="372" y="79"/>
                  </a:lnTo>
                  <a:lnTo>
                    <a:pt x="368" y="79"/>
                  </a:lnTo>
                  <a:lnTo>
                    <a:pt x="365" y="79"/>
                  </a:lnTo>
                  <a:lnTo>
                    <a:pt x="362" y="79"/>
                  </a:lnTo>
                  <a:lnTo>
                    <a:pt x="357" y="79"/>
                  </a:lnTo>
                  <a:lnTo>
                    <a:pt x="354" y="79"/>
                  </a:lnTo>
                  <a:lnTo>
                    <a:pt x="352" y="79"/>
                  </a:lnTo>
                  <a:lnTo>
                    <a:pt x="347" y="78"/>
                  </a:lnTo>
                  <a:lnTo>
                    <a:pt x="343" y="78"/>
                  </a:lnTo>
                  <a:lnTo>
                    <a:pt x="338" y="78"/>
                  </a:lnTo>
                  <a:lnTo>
                    <a:pt x="336" y="78"/>
                  </a:lnTo>
                  <a:lnTo>
                    <a:pt x="331" y="76"/>
                  </a:lnTo>
                  <a:lnTo>
                    <a:pt x="327" y="76"/>
                  </a:lnTo>
                  <a:lnTo>
                    <a:pt x="322" y="76"/>
                  </a:lnTo>
                  <a:lnTo>
                    <a:pt x="320" y="76"/>
                  </a:lnTo>
                  <a:lnTo>
                    <a:pt x="314" y="76"/>
                  </a:lnTo>
                  <a:lnTo>
                    <a:pt x="309" y="75"/>
                  </a:lnTo>
                  <a:lnTo>
                    <a:pt x="306" y="75"/>
                  </a:lnTo>
                  <a:lnTo>
                    <a:pt x="302" y="75"/>
                  </a:lnTo>
                  <a:lnTo>
                    <a:pt x="298" y="75"/>
                  </a:lnTo>
                  <a:lnTo>
                    <a:pt x="293" y="73"/>
                  </a:lnTo>
                  <a:lnTo>
                    <a:pt x="289" y="73"/>
                  </a:lnTo>
                  <a:lnTo>
                    <a:pt x="286" y="73"/>
                  </a:lnTo>
                  <a:lnTo>
                    <a:pt x="282" y="72"/>
                  </a:lnTo>
                  <a:lnTo>
                    <a:pt x="277" y="72"/>
                  </a:lnTo>
                  <a:lnTo>
                    <a:pt x="273" y="70"/>
                  </a:lnTo>
                  <a:lnTo>
                    <a:pt x="270" y="70"/>
                  </a:lnTo>
                  <a:lnTo>
                    <a:pt x="266" y="69"/>
                  </a:lnTo>
                  <a:lnTo>
                    <a:pt x="261" y="69"/>
                  </a:lnTo>
                  <a:lnTo>
                    <a:pt x="259" y="67"/>
                  </a:lnTo>
                  <a:lnTo>
                    <a:pt x="256" y="67"/>
                  </a:lnTo>
                  <a:lnTo>
                    <a:pt x="251" y="66"/>
                  </a:lnTo>
                  <a:lnTo>
                    <a:pt x="247" y="66"/>
                  </a:lnTo>
                  <a:lnTo>
                    <a:pt x="243" y="64"/>
                  </a:lnTo>
                  <a:lnTo>
                    <a:pt x="240" y="63"/>
                  </a:lnTo>
                  <a:lnTo>
                    <a:pt x="237" y="63"/>
                  </a:lnTo>
                  <a:lnTo>
                    <a:pt x="232" y="62"/>
                  </a:lnTo>
                  <a:lnTo>
                    <a:pt x="229" y="60"/>
                  </a:lnTo>
                  <a:lnTo>
                    <a:pt x="228" y="60"/>
                  </a:lnTo>
                  <a:lnTo>
                    <a:pt x="222" y="57"/>
                  </a:lnTo>
                  <a:lnTo>
                    <a:pt x="216" y="56"/>
                  </a:lnTo>
                  <a:lnTo>
                    <a:pt x="213" y="53"/>
                  </a:lnTo>
                  <a:lnTo>
                    <a:pt x="209" y="51"/>
                  </a:lnTo>
                  <a:lnTo>
                    <a:pt x="205" y="47"/>
                  </a:lnTo>
                  <a:lnTo>
                    <a:pt x="202" y="46"/>
                  </a:lnTo>
                  <a:lnTo>
                    <a:pt x="199" y="43"/>
                  </a:lnTo>
                  <a:lnTo>
                    <a:pt x="196" y="40"/>
                  </a:lnTo>
                  <a:lnTo>
                    <a:pt x="192" y="35"/>
                  </a:lnTo>
                  <a:lnTo>
                    <a:pt x="187" y="31"/>
                  </a:lnTo>
                  <a:lnTo>
                    <a:pt x="183" y="25"/>
                  </a:lnTo>
                  <a:lnTo>
                    <a:pt x="182" y="21"/>
                  </a:lnTo>
                  <a:lnTo>
                    <a:pt x="179" y="18"/>
                  </a:lnTo>
                  <a:lnTo>
                    <a:pt x="177" y="14"/>
                  </a:lnTo>
                  <a:lnTo>
                    <a:pt x="174" y="11"/>
                  </a:lnTo>
                  <a:lnTo>
                    <a:pt x="174" y="8"/>
                  </a:lnTo>
                  <a:lnTo>
                    <a:pt x="173" y="5"/>
                  </a:lnTo>
                  <a:lnTo>
                    <a:pt x="171" y="3"/>
                  </a:lnTo>
                  <a:lnTo>
                    <a:pt x="170" y="2"/>
                  </a:lnTo>
                  <a:lnTo>
                    <a:pt x="168" y="0"/>
                  </a:lnTo>
                  <a:lnTo>
                    <a:pt x="166" y="0"/>
                  </a:lnTo>
                  <a:lnTo>
                    <a:pt x="163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2" y="5"/>
                  </a:lnTo>
                  <a:lnTo>
                    <a:pt x="150" y="6"/>
                  </a:lnTo>
                  <a:lnTo>
                    <a:pt x="145" y="8"/>
                  </a:lnTo>
                  <a:lnTo>
                    <a:pt x="141" y="11"/>
                  </a:lnTo>
                  <a:lnTo>
                    <a:pt x="135" y="12"/>
                  </a:lnTo>
                  <a:lnTo>
                    <a:pt x="131" y="15"/>
                  </a:lnTo>
                  <a:lnTo>
                    <a:pt x="123" y="18"/>
                  </a:lnTo>
                  <a:lnTo>
                    <a:pt x="118" y="19"/>
                  </a:lnTo>
                  <a:lnTo>
                    <a:pt x="115" y="21"/>
                  </a:lnTo>
                  <a:lnTo>
                    <a:pt x="110" y="22"/>
                  </a:lnTo>
                  <a:lnTo>
                    <a:pt x="106" y="22"/>
                  </a:lnTo>
                  <a:lnTo>
                    <a:pt x="103" y="25"/>
                  </a:lnTo>
                  <a:lnTo>
                    <a:pt x="99" y="25"/>
                  </a:lnTo>
                  <a:lnTo>
                    <a:pt x="96" y="27"/>
                  </a:lnTo>
                  <a:lnTo>
                    <a:pt x="91" y="28"/>
                  </a:lnTo>
                  <a:lnTo>
                    <a:pt x="89" y="30"/>
                  </a:lnTo>
                  <a:lnTo>
                    <a:pt x="83" y="30"/>
                  </a:lnTo>
                  <a:lnTo>
                    <a:pt x="80" y="31"/>
                  </a:lnTo>
                  <a:lnTo>
                    <a:pt x="75" y="31"/>
                  </a:lnTo>
                  <a:lnTo>
                    <a:pt x="71" y="32"/>
                  </a:lnTo>
                  <a:lnTo>
                    <a:pt x="67" y="32"/>
                  </a:lnTo>
                  <a:lnTo>
                    <a:pt x="64" y="34"/>
                  </a:lnTo>
                  <a:lnTo>
                    <a:pt x="59" y="34"/>
                  </a:lnTo>
                  <a:lnTo>
                    <a:pt x="57" y="34"/>
                  </a:lnTo>
                  <a:lnTo>
                    <a:pt x="52" y="34"/>
                  </a:lnTo>
                  <a:lnTo>
                    <a:pt x="48" y="35"/>
                  </a:lnTo>
                  <a:lnTo>
                    <a:pt x="45" y="35"/>
                  </a:lnTo>
                  <a:lnTo>
                    <a:pt x="41" y="37"/>
                  </a:lnTo>
                  <a:lnTo>
                    <a:pt x="38" y="37"/>
                  </a:lnTo>
                  <a:lnTo>
                    <a:pt x="33" y="37"/>
                  </a:lnTo>
                  <a:lnTo>
                    <a:pt x="30" y="38"/>
                  </a:lnTo>
                  <a:lnTo>
                    <a:pt x="28" y="38"/>
                  </a:lnTo>
                  <a:lnTo>
                    <a:pt x="22" y="38"/>
                  </a:lnTo>
                  <a:lnTo>
                    <a:pt x="16" y="40"/>
                  </a:lnTo>
                  <a:lnTo>
                    <a:pt x="12" y="40"/>
                  </a:lnTo>
                  <a:lnTo>
                    <a:pt x="9" y="40"/>
                  </a:lnTo>
                  <a:lnTo>
                    <a:pt x="4" y="40"/>
                  </a:lnTo>
                  <a:lnTo>
                    <a:pt x="3" y="41"/>
                  </a:lnTo>
                  <a:lnTo>
                    <a:pt x="1" y="41"/>
                  </a:lnTo>
                  <a:close/>
                </a:path>
              </a:pathLst>
            </a:custGeom>
            <a:solidFill>
              <a:srgbClr val="A2C3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 i="1">
                <a:ea typeface="华文细黑" pitchFamily="2" charset="-122"/>
              </a:endParaRPr>
            </a:p>
          </p:txBody>
        </p:sp>
        <p:sp>
          <p:nvSpPr>
            <p:cNvPr id="25628" name="Freeform 30"/>
            <p:cNvSpPr>
              <a:spLocks/>
            </p:cNvSpPr>
            <p:nvPr/>
          </p:nvSpPr>
          <p:spPr bwMode="auto">
            <a:xfrm>
              <a:off x="7596188" y="1330325"/>
              <a:ext cx="252412" cy="198438"/>
            </a:xfrm>
            <a:custGeom>
              <a:avLst/>
              <a:gdLst>
                <a:gd name="T0" fmla="*/ 2147483647 w 318"/>
                <a:gd name="T1" fmla="*/ 2147483647 h 250"/>
                <a:gd name="T2" fmla="*/ 2147483647 w 318"/>
                <a:gd name="T3" fmla="*/ 2147483647 h 250"/>
                <a:gd name="T4" fmla="*/ 2147483647 w 318"/>
                <a:gd name="T5" fmla="*/ 2147483647 h 250"/>
                <a:gd name="T6" fmla="*/ 2147483647 w 318"/>
                <a:gd name="T7" fmla="*/ 2147483647 h 250"/>
                <a:gd name="T8" fmla="*/ 2147483647 w 318"/>
                <a:gd name="T9" fmla="*/ 2147483647 h 250"/>
                <a:gd name="T10" fmla="*/ 2147483647 w 318"/>
                <a:gd name="T11" fmla="*/ 2147483647 h 250"/>
                <a:gd name="T12" fmla="*/ 2147483647 w 318"/>
                <a:gd name="T13" fmla="*/ 2147483647 h 250"/>
                <a:gd name="T14" fmla="*/ 2147483647 w 318"/>
                <a:gd name="T15" fmla="*/ 2147483647 h 250"/>
                <a:gd name="T16" fmla="*/ 2147483647 w 318"/>
                <a:gd name="T17" fmla="*/ 2147483647 h 250"/>
                <a:gd name="T18" fmla="*/ 2147483647 w 318"/>
                <a:gd name="T19" fmla="*/ 2147483647 h 250"/>
                <a:gd name="T20" fmla="*/ 2147483647 w 318"/>
                <a:gd name="T21" fmla="*/ 2147483647 h 250"/>
                <a:gd name="T22" fmla="*/ 2147483647 w 318"/>
                <a:gd name="T23" fmla="*/ 2147483647 h 250"/>
                <a:gd name="T24" fmla="*/ 2147483647 w 318"/>
                <a:gd name="T25" fmla="*/ 2147483647 h 250"/>
                <a:gd name="T26" fmla="*/ 2147483647 w 318"/>
                <a:gd name="T27" fmla="*/ 2147483647 h 250"/>
                <a:gd name="T28" fmla="*/ 2147483647 w 318"/>
                <a:gd name="T29" fmla="*/ 2147483647 h 250"/>
                <a:gd name="T30" fmla="*/ 2147483647 w 318"/>
                <a:gd name="T31" fmla="*/ 2147483647 h 250"/>
                <a:gd name="T32" fmla="*/ 2147483647 w 318"/>
                <a:gd name="T33" fmla="*/ 2147483647 h 250"/>
                <a:gd name="T34" fmla="*/ 2147483647 w 318"/>
                <a:gd name="T35" fmla="*/ 2147483647 h 250"/>
                <a:gd name="T36" fmla="*/ 2147483647 w 318"/>
                <a:gd name="T37" fmla="*/ 2147483647 h 250"/>
                <a:gd name="T38" fmla="*/ 2147483647 w 318"/>
                <a:gd name="T39" fmla="*/ 2147483647 h 250"/>
                <a:gd name="T40" fmla="*/ 2147483647 w 318"/>
                <a:gd name="T41" fmla="*/ 2147483647 h 250"/>
                <a:gd name="T42" fmla="*/ 2147483647 w 318"/>
                <a:gd name="T43" fmla="*/ 2147483647 h 250"/>
                <a:gd name="T44" fmla="*/ 2147483647 w 318"/>
                <a:gd name="T45" fmla="*/ 2147483647 h 250"/>
                <a:gd name="T46" fmla="*/ 2147483647 w 318"/>
                <a:gd name="T47" fmla="*/ 2147483647 h 250"/>
                <a:gd name="T48" fmla="*/ 2147483647 w 318"/>
                <a:gd name="T49" fmla="*/ 2147483647 h 250"/>
                <a:gd name="T50" fmla="*/ 2147483647 w 318"/>
                <a:gd name="T51" fmla="*/ 2147483647 h 250"/>
                <a:gd name="T52" fmla="*/ 2147483647 w 318"/>
                <a:gd name="T53" fmla="*/ 2147483647 h 250"/>
                <a:gd name="T54" fmla="*/ 2147483647 w 318"/>
                <a:gd name="T55" fmla="*/ 2147483647 h 250"/>
                <a:gd name="T56" fmla="*/ 2147483647 w 318"/>
                <a:gd name="T57" fmla="*/ 2147483647 h 250"/>
                <a:gd name="T58" fmla="*/ 2147483647 w 318"/>
                <a:gd name="T59" fmla="*/ 2147483647 h 250"/>
                <a:gd name="T60" fmla="*/ 2147483647 w 318"/>
                <a:gd name="T61" fmla="*/ 2147483647 h 250"/>
                <a:gd name="T62" fmla="*/ 2147483647 w 318"/>
                <a:gd name="T63" fmla="*/ 2147483647 h 250"/>
                <a:gd name="T64" fmla="*/ 2147483647 w 318"/>
                <a:gd name="T65" fmla="*/ 2147483647 h 250"/>
                <a:gd name="T66" fmla="*/ 2147483647 w 318"/>
                <a:gd name="T67" fmla="*/ 2147483647 h 250"/>
                <a:gd name="T68" fmla="*/ 2147483647 w 318"/>
                <a:gd name="T69" fmla="*/ 2147483647 h 250"/>
                <a:gd name="T70" fmla="*/ 2147483647 w 318"/>
                <a:gd name="T71" fmla="*/ 2147483647 h 250"/>
                <a:gd name="T72" fmla="*/ 2147483647 w 318"/>
                <a:gd name="T73" fmla="*/ 2147483647 h 250"/>
                <a:gd name="T74" fmla="*/ 2147483647 w 318"/>
                <a:gd name="T75" fmla="*/ 2147483647 h 250"/>
                <a:gd name="T76" fmla="*/ 2147483647 w 318"/>
                <a:gd name="T77" fmla="*/ 2147483647 h 250"/>
                <a:gd name="T78" fmla="*/ 0 w 318"/>
                <a:gd name="T79" fmla="*/ 2147483647 h 250"/>
                <a:gd name="T80" fmla="*/ 0 w 318"/>
                <a:gd name="T81" fmla="*/ 2147483647 h 250"/>
                <a:gd name="T82" fmla="*/ 2147483647 w 318"/>
                <a:gd name="T83" fmla="*/ 2147483647 h 250"/>
                <a:gd name="T84" fmla="*/ 2147483647 w 318"/>
                <a:gd name="T85" fmla="*/ 2147483647 h 250"/>
                <a:gd name="T86" fmla="*/ 2147483647 w 318"/>
                <a:gd name="T87" fmla="*/ 2147483647 h 250"/>
                <a:gd name="T88" fmla="*/ 2147483647 w 318"/>
                <a:gd name="T89" fmla="*/ 2147483647 h 250"/>
                <a:gd name="T90" fmla="*/ 2147483647 w 318"/>
                <a:gd name="T91" fmla="*/ 2147483647 h 250"/>
                <a:gd name="T92" fmla="*/ 2147483647 w 318"/>
                <a:gd name="T93" fmla="*/ 2147483647 h 250"/>
                <a:gd name="T94" fmla="*/ 2147483647 w 318"/>
                <a:gd name="T95" fmla="*/ 2147483647 h 250"/>
                <a:gd name="T96" fmla="*/ 2147483647 w 318"/>
                <a:gd name="T97" fmla="*/ 2147483647 h 250"/>
                <a:gd name="T98" fmla="*/ 2147483647 w 318"/>
                <a:gd name="T99" fmla="*/ 0 h 25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18"/>
                <a:gd name="T151" fmla="*/ 0 h 250"/>
                <a:gd name="T152" fmla="*/ 318 w 318"/>
                <a:gd name="T153" fmla="*/ 250 h 25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18" h="250">
                  <a:moveTo>
                    <a:pt x="89" y="1"/>
                  </a:moveTo>
                  <a:lnTo>
                    <a:pt x="93" y="3"/>
                  </a:lnTo>
                  <a:lnTo>
                    <a:pt x="97" y="5"/>
                  </a:lnTo>
                  <a:lnTo>
                    <a:pt x="100" y="8"/>
                  </a:lnTo>
                  <a:lnTo>
                    <a:pt x="105" y="13"/>
                  </a:lnTo>
                  <a:lnTo>
                    <a:pt x="108" y="16"/>
                  </a:lnTo>
                  <a:lnTo>
                    <a:pt x="110" y="21"/>
                  </a:lnTo>
                  <a:lnTo>
                    <a:pt x="115" y="26"/>
                  </a:lnTo>
                  <a:lnTo>
                    <a:pt x="119" y="32"/>
                  </a:lnTo>
                  <a:lnTo>
                    <a:pt x="124" y="37"/>
                  </a:lnTo>
                  <a:lnTo>
                    <a:pt x="129" y="45"/>
                  </a:lnTo>
                  <a:lnTo>
                    <a:pt x="132" y="48"/>
                  </a:lnTo>
                  <a:lnTo>
                    <a:pt x="137" y="51"/>
                  </a:lnTo>
                  <a:lnTo>
                    <a:pt x="141" y="53"/>
                  </a:lnTo>
                  <a:lnTo>
                    <a:pt x="145" y="58"/>
                  </a:lnTo>
                  <a:lnTo>
                    <a:pt x="148" y="61"/>
                  </a:lnTo>
                  <a:lnTo>
                    <a:pt x="154" y="65"/>
                  </a:lnTo>
                  <a:lnTo>
                    <a:pt x="158" y="68"/>
                  </a:lnTo>
                  <a:lnTo>
                    <a:pt x="166" y="71"/>
                  </a:lnTo>
                  <a:lnTo>
                    <a:pt x="167" y="72"/>
                  </a:lnTo>
                  <a:lnTo>
                    <a:pt x="170" y="74"/>
                  </a:lnTo>
                  <a:lnTo>
                    <a:pt x="174" y="77"/>
                  </a:lnTo>
                  <a:lnTo>
                    <a:pt x="177" y="78"/>
                  </a:lnTo>
                  <a:lnTo>
                    <a:pt x="180" y="80"/>
                  </a:lnTo>
                  <a:lnTo>
                    <a:pt x="185" y="81"/>
                  </a:lnTo>
                  <a:lnTo>
                    <a:pt x="187" y="84"/>
                  </a:lnTo>
                  <a:lnTo>
                    <a:pt x="192" y="85"/>
                  </a:lnTo>
                  <a:lnTo>
                    <a:pt x="196" y="87"/>
                  </a:lnTo>
                  <a:lnTo>
                    <a:pt x="199" y="87"/>
                  </a:lnTo>
                  <a:lnTo>
                    <a:pt x="203" y="88"/>
                  </a:lnTo>
                  <a:lnTo>
                    <a:pt x="208" y="90"/>
                  </a:lnTo>
                  <a:lnTo>
                    <a:pt x="211" y="91"/>
                  </a:lnTo>
                  <a:lnTo>
                    <a:pt x="214" y="93"/>
                  </a:lnTo>
                  <a:lnTo>
                    <a:pt x="218" y="93"/>
                  </a:lnTo>
                  <a:lnTo>
                    <a:pt x="221" y="94"/>
                  </a:lnTo>
                  <a:lnTo>
                    <a:pt x="224" y="96"/>
                  </a:lnTo>
                  <a:lnTo>
                    <a:pt x="228" y="96"/>
                  </a:lnTo>
                  <a:lnTo>
                    <a:pt x="231" y="96"/>
                  </a:lnTo>
                  <a:lnTo>
                    <a:pt x="234" y="97"/>
                  </a:lnTo>
                  <a:lnTo>
                    <a:pt x="240" y="99"/>
                  </a:lnTo>
                  <a:lnTo>
                    <a:pt x="247" y="100"/>
                  </a:lnTo>
                  <a:lnTo>
                    <a:pt x="251" y="100"/>
                  </a:lnTo>
                  <a:lnTo>
                    <a:pt x="257" y="101"/>
                  </a:lnTo>
                  <a:lnTo>
                    <a:pt x="262" y="101"/>
                  </a:lnTo>
                  <a:lnTo>
                    <a:pt x="267" y="103"/>
                  </a:lnTo>
                  <a:lnTo>
                    <a:pt x="272" y="103"/>
                  </a:lnTo>
                  <a:lnTo>
                    <a:pt x="276" y="103"/>
                  </a:lnTo>
                  <a:lnTo>
                    <a:pt x="280" y="103"/>
                  </a:lnTo>
                  <a:lnTo>
                    <a:pt x="285" y="104"/>
                  </a:lnTo>
                  <a:lnTo>
                    <a:pt x="288" y="104"/>
                  </a:lnTo>
                  <a:lnTo>
                    <a:pt x="292" y="104"/>
                  </a:lnTo>
                  <a:lnTo>
                    <a:pt x="295" y="106"/>
                  </a:lnTo>
                  <a:lnTo>
                    <a:pt x="298" y="106"/>
                  </a:lnTo>
                  <a:lnTo>
                    <a:pt x="304" y="109"/>
                  </a:lnTo>
                  <a:lnTo>
                    <a:pt x="308" y="112"/>
                  </a:lnTo>
                  <a:lnTo>
                    <a:pt x="311" y="115"/>
                  </a:lnTo>
                  <a:lnTo>
                    <a:pt x="314" y="122"/>
                  </a:lnTo>
                  <a:lnTo>
                    <a:pt x="315" y="125"/>
                  </a:lnTo>
                  <a:lnTo>
                    <a:pt x="317" y="129"/>
                  </a:lnTo>
                  <a:lnTo>
                    <a:pt x="317" y="132"/>
                  </a:lnTo>
                  <a:lnTo>
                    <a:pt x="318" y="138"/>
                  </a:lnTo>
                  <a:lnTo>
                    <a:pt x="317" y="142"/>
                  </a:lnTo>
                  <a:lnTo>
                    <a:pt x="317" y="146"/>
                  </a:lnTo>
                  <a:lnTo>
                    <a:pt x="317" y="151"/>
                  </a:lnTo>
                  <a:lnTo>
                    <a:pt x="317" y="155"/>
                  </a:lnTo>
                  <a:lnTo>
                    <a:pt x="317" y="160"/>
                  </a:lnTo>
                  <a:lnTo>
                    <a:pt x="317" y="164"/>
                  </a:lnTo>
                  <a:lnTo>
                    <a:pt x="315" y="167"/>
                  </a:lnTo>
                  <a:lnTo>
                    <a:pt x="315" y="171"/>
                  </a:lnTo>
                  <a:lnTo>
                    <a:pt x="312" y="174"/>
                  </a:lnTo>
                  <a:lnTo>
                    <a:pt x="312" y="177"/>
                  </a:lnTo>
                  <a:lnTo>
                    <a:pt x="309" y="180"/>
                  </a:lnTo>
                  <a:lnTo>
                    <a:pt x="309" y="184"/>
                  </a:lnTo>
                  <a:lnTo>
                    <a:pt x="305" y="190"/>
                  </a:lnTo>
                  <a:lnTo>
                    <a:pt x="301" y="196"/>
                  </a:lnTo>
                  <a:lnTo>
                    <a:pt x="296" y="199"/>
                  </a:lnTo>
                  <a:lnTo>
                    <a:pt x="294" y="202"/>
                  </a:lnTo>
                  <a:lnTo>
                    <a:pt x="291" y="203"/>
                  </a:lnTo>
                  <a:lnTo>
                    <a:pt x="288" y="206"/>
                  </a:lnTo>
                  <a:lnTo>
                    <a:pt x="283" y="208"/>
                  </a:lnTo>
                  <a:lnTo>
                    <a:pt x="280" y="210"/>
                  </a:lnTo>
                  <a:lnTo>
                    <a:pt x="276" y="212"/>
                  </a:lnTo>
                  <a:lnTo>
                    <a:pt x="270" y="215"/>
                  </a:lnTo>
                  <a:lnTo>
                    <a:pt x="266" y="216"/>
                  </a:lnTo>
                  <a:lnTo>
                    <a:pt x="262" y="218"/>
                  </a:lnTo>
                  <a:lnTo>
                    <a:pt x="256" y="221"/>
                  </a:lnTo>
                  <a:lnTo>
                    <a:pt x="251" y="222"/>
                  </a:lnTo>
                  <a:lnTo>
                    <a:pt x="246" y="225"/>
                  </a:lnTo>
                  <a:lnTo>
                    <a:pt x="240" y="226"/>
                  </a:lnTo>
                  <a:lnTo>
                    <a:pt x="234" y="228"/>
                  </a:lnTo>
                  <a:lnTo>
                    <a:pt x="230" y="231"/>
                  </a:lnTo>
                  <a:lnTo>
                    <a:pt x="225" y="231"/>
                  </a:lnTo>
                  <a:lnTo>
                    <a:pt x="222" y="232"/>
                  </a:lnTo>
                  <a:lnTo>
                    <a:pt x="218" y="232"/>
                  </a:lnTo>
                  <a:lnTo>
                    <a:pt x="215" y="234"/>
                  </a:lnTo>
                  <a:lnTo>
                    <a:pt x="212" y="234"/>
                  </a:lnTo>
                  <a:lnTo>
                    <a:pt x="208" y="235"/>
                  </a:lnTo>
                  <a:lnTo>
                    <a:pt x="205" y="235"/>
                  </a:lnTo>
                  <a:lnTo>
                    <a:pt x="201" y="237"/>
                  </a:lnTo>
                  <a:lnTo>
                    <a:pt x="198" y="237"/>
                  </a:lnTo>
                  <a:lnTo>
                    <a:pt x="193" y="238"/>
                  </a:lnTo>
                  <a:lnTo>
                    <a:pt x="189" y="238"/>
                  </a:lnTo>
                  <a:lnTo>
                    <a:pt x="186" y="240"/>
                  </a:lnTo>
                  <a:lnTo>
                    <a:pt x="182" y="241"/>
                  </a:lnTo>
                  <a:lnTo>
                    <a:pt x="179" y="241"/>
                  </a:lnTo>
                  <a:lnTo>
                    <a:pt x="174" y="241"/>
                  </a:lnTo>
                  <a:lnTo>
                    <a:pt x="171" y="242"/>
                  </a:lnTo>
                  <a:lnTo>
                    <a:pt x="167" y="242"/>
                  </a:lnTo>
                  <a:lnTo>
                    <a:pt x="163" y="244"/>
                  </a:lnTo>
                  <a:lnTo>
                    <a:pt x="158" y="244"/>
                  </a:lnTo>
                  <a:lnTo>
                    <a:pt x="155" y="244"/>
                  </a:lnTo>
                  <a:lnTo>
                    <a:pt x="151" y="244"/>
                  </a:lnTo>
                  <a:lnTo>
                    <a:pt x="147" y="245"/>
                  </a:lnTo>
                  <a:lnTo>
                    <a:pt x="144" y="245"/>
                  </a:lnTo>
                  <a:lnTo>
                    <a:pt x="139" y="247"/>
                  </a:lnTo>
                  <a:lnTo>
                    <a:pt x="135" y="247"/>
                  </a:lnTo>
                  <a:lnTo>
                    <a:pt x="131" y="247"/>
                  </a:lnTo>
                  <a:lnTo>
                    <a:pt x="126" y="247"/>
                  </a:lnTo>
                  <a:lnTo>
                    <a:pt x="124" y="247"/>
                  </a:lnTo>
                  <a:lnTo>
                    <a:pt x="119" y="247"/>
                  </a:lnTo>
                  <a:lnTo>
                    <a:pt x="115" y="248"/>
                  </a:lnTo>
                  <a:lnTo>
                    <a:pt x="112" y="248"/>
                  </a:lnTo>
                  <a:lnTo>
                    <a:pt x="108" y="250"/>
                  </a:lnTo>
                  <a:lnTo>
                    <a:pt x="105" y="250"/>
                  </a:lnTo>
                  <a:lnTo>
                    <a:pt x="100" y="250"/>
                  </a:lnTo>
                  <a:lnTo>
                    <a:pt x="96" y="250"/>
                  </a:lnTo>
                  <a:lnTo>
                    <a:pt x="93" y="250"/>
                  </a:lnTo>
                  <a:lnTo>
                    <a:pt x="89" y="250"/>
                  </a:lnTo>
                  <a:lnTo>
                    <a:pt x="86" y="250"/>
                  </a:lnTo>
                  <a:lnTo>
                    <a:pt x="83" y="250"/>
                  </a:lnTo>
                  <a:lnTo>
                    <a:pt x="80" y="250"/>
                  </a:lnTo>
                  <a:lnTo>
                    <a:pt x="76" y="250"/>
                  </a:lnTo>
                  <a:lnTo>
                    <a:pt x="73" y="250"/>
                  </a:lnTo>
                  <a:lnTo>
                    <a:pt x="68" y="250"/>
                  </a:lnTo>
                  <a:lnTo>
                    <a:pt x="65" y="250"/>
                  </a:lnTo>
                  <a:lnTo>
                    <a:pt x="58" y="250"/>
                  </a:lnTo>
                  <a:lnTo>
                    <a:pt x="54" y="250"/>
                  </a:lnTo>
                  <a:lnTo>
                    <a:pt x="46" y="248"/>
                  </a:lnTo>
                  <a:lnTo>
                    <a:pt x="42" y="248"/>
                  </a:lnTo>
                  <a:lnTo>
                    <a:pt x="38" y="247"/>
                  </a:lnTo>
                  <a:lnTo>
                    <a:pt x="33" y="247"/>
                  </a:lnTo>
                  <a:lnTo>
                    <a:pt x="29" y="247"/>
                  </a:lnTo>
                  <a:lnTo>
                    <a:pt x="26" y="245"/>
                  </a:lnTo>
                  <a:lnTo>
                    <a:pt x="23" y="244"/>
                  </a:lnTo>
                  <a:lnTo>
                    <a:pt x="22" y="244"/>
                  </a:lnTo>
                  <a:lnTo>
                    <a:pt x="17" y="240"/>
                  </a:lnTo>
                  <a:lnTo>
                    <a:pt x="13" y="235"/>
                  </a:lnTo>
                  <a:lnTo>
                    <a:pt x="10" y="231"/>
                  </a:lnTo>
                  <a:lnTo>
                    <a:pt x="7" y="225"/>
                  </a:lnTo>
                  <a:lnTo>
                    <a:pt x="6" y="221"/>
                  </a:lnTo>
                  <a:lnTo>
                    <a:pt x="6" y="218"/>
                  </a:lnTo>
                  <a:lnTo>
                    <a:pt x="4" y="215"/>
                  </a:lnTo>
                  <a:lnTo>
                    <a:pt x="3" y="212"/>
                  </a:lnTo>
                  <a:lnTo>
                    <a:pt x="3" y="208"/>
                  </a:lnTo>
                  <a:lnTo>
                    <a:pt x="1" y="203"/>
                  </a:lnTo>
                  <a:lnTo>
                    <a:pt x="1" y="199"/>
                  </a:lnTo>
                  <a:lnTo>
                    <a:pt x="1" y="194"/>
                  </a:lnTo>
                  <a:lnTo>
                    <a:pt x="0" y="190"/>
                  </a:lnTo>
                  <a:lnTo>
                    <a:pt x="0" y="186"/>
                  </a:lnTo>
                  <a:lnTo>
                    <a:pt x="0" y="181"/>
                  </a:lnTo>
                  <a:lnTo>
                    <a:pt x="0" y="177"/>
                  </a:lnTo>
                  <a:lnTo>
                    <a:pt x="0" y="173"/>
                  </a:lnTo>
                  <a:lnTo>
                    <a:pt x="0" y="168"/>
                  </a:lnTo>
                  <a:lnTo>
                    <a:pt x="0" y="162"/>
                  </a:lnTo>
                  <a:lnTo>
                    <a:pt x="1" y="158"/>
                  </a:lnTo>
                  <a:lnTo>
                    <a:pt x="1" y="154"/>
                  </a:lnTo>
                  <a:lnTo>
                    <a:pt x="1" y="148"/>
                  </a:lnTo>
                  <a:lnTo>
                    <a:pt x="3" y="144"/>
                  </a:lnTo>
                  <a:lnTo>
                    <a:pt x="4" y="138"/>
                  </a:lnTo>
                  <a:lnTo>
                    <a:pt x="4" y="133"/>
                  </a:lnTo>
                  <a:lnTo>
                    <a:pt x="6" y="129"/>
                  </a:lnTo>
                  <a:lnTo>
                    <a:pt x="7" y="122"/>
                  </a:lnTo>
                  <a:lnTo>
                    <a:pt x="9" y="117"/>
                  </a:lnTo>
                  <a:lnTo>
                    <a:pt x="10" y="112"/>
                  </a:lnTo>
                  <a:lnTo>
                    <a:pt x="12" y="107"/>
                  </a:lnTo>
                  <a:lnTo>
                    <a:pt x="15" y="101"/>
                  </a:lnTo>
                  <a:lnTo>
                    <a:pt x="16" y="96"/>
                  </a:lnTo>
                  <a:lnTo>
                    <a:pt x="17" y="91"/>
                  </a:lnTo>
                  <a:lnTo>
                    <a:pt x="20" y="85"/>
                  </a:lnTo>
                  <a:lnTo>
                    <a:pt x="22" y="80"/>
                  </a:lnTo>
                  <a:lnTo>
                    <a:pt x="25" y="75"/>
                  </a:lnTo>
                  <a:lnTo>
                    <a:pt x="26" y="69"/>
                  </a:lnTo>
                  <a:lnTo>
                    <a:pt x="29" y="65"/>
                  </a:lnTo>
                  <a:lnTo>
                    <a:pt x="31" y="59"/>
                  </a:lnTo>
                  <a:lnTo>
                    <a:pt x="35" y="53"/>
                  </a:lnTo>
                  <a:lnTo>
                    <a:pt x="36" y="49"/>
                  </a:lnTo>
                  <a:lnTo>
                    <a:pt x="39" y="45"/>
                  </a:lnTo>
                  <a:lnTo>
                    <a:pt x="42" y="39"/>
                  </a:lnTo>
                  <a:lnTo>
                    <a:pt x="45" y="36"/>
                  </a:lnTo>
                  <a:lnTo>
                    <a:pt x="46" y="32"/>
                  </a:lnTo>
                  <a:lnTo>
                    <a:pt x="49" y="27"/>
                  </a:lnTo>
                  <a:lnTo>
                    <a:pt x="52" y="23"/>
                  </a:lnTo>
                  <a:lnTo>
                    <a:pt x="55" y="20"/>
                  </a:lnTo>
                  <a:lnTo>
                    <a:pt x="58" y="16"/>
                  </a:lnTo>
                  <a:lnTo>
                    <a:pt x="61" y="13"/>
                  </a:lnTo>
                  <a:lnTo>
                    <a:pt x="64" y="10"/>
                  </a:lnTo>
                  <a:lnTo>
                    <a:pt x="67" y="8"/>
                  </a:lnTo>
                  <a:lnTo>
                    <a:pt x="73" y="4"/>
                  </a:lnTo>
                  <a:lnTo>
                    <a:pt x="78" y="1"/>
                  </a:lnTo>
                  <a:lnTo>
                    <a:pt x="83" y="0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rgbClr val="A2C3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 i="1">
                <a:ea typeface="华文细黑" pitchFamily="2" charset="-122"/>
              </a:endParaRPr>
            </a:p>
          </p:txBody>
        </p:sp>
        <p:sp>
          <p:nvSpPr>
            <p:cNvPr id="25629" name="Freeform 31"/>
            <p:cNvSpPr>
              <a:spLocks/>
            </p:cNvSpPr>
            <p:nvPr/>
          </p:nvSpPr>
          <p:spPr bwMode="auto">
            <a:xfrm>
              <a:off x="8331200" y="1927225"/>
              <a:ext cx="149225" cy="87313"/>
            </a:xfrm>
            <a:custGeom>
              <a:avLst/>
              <a:gdLst>
                <a:gd name="T0" fmla="*/ 2147483647 w 187"/>
                <a:gd name="T1" fmla="*/ 2147483647 h 111"/>
                <a:gd name="T2" fmla="*/ 2147483647 w 187"/>
                <a:gd name="T3" fmla="*/ 2147483647 h 111"/>
                <a:gd name="T4" fmla="*/ 2147483647 w 187"/>
                <a:gd name="T5" fmla="*/ 2147483647 h 111"/>
                <a:gd name="T6" fmla="*/ 2147483647 w 187"/>
                <a:gd name="T7" fmla="*/ 2147483647 h 111"/>
                <a:gd name="T8" fmla="*/ 2147483647 w 187"/>
                <a:gd name="T9" fmla="*/ 2147483647 h 111"/>
                <a:gd name="T10" fmla="*/ 2147483647 w 187"/>
                <a:gd name="T11" fmla="*/ 2147483647 h 111"/>
                <a:gd name="T12" fmla="*/ 2147483647 w 187"/>
                <a:gd name="T13" fmla="*/ 2147483647 h 111"/>
                <a:gd name="T14" fmla="*/ 2147483647 w 187"/>
                <a:gd name="T15" fmla="*/ 2147483647 h 111"/>
                <a:gd name="T16" fmla="*/ 2147483647 w 187"/>
                <a:gd name="T17" fmla="*/ 2147483647 h 111"/>
                <a:gd name="T18" fmla="*/ 2147483647 w 187"/>
                <a:gd name="T19" fmla="*/ 2147483647 h 111"/>
                <a:gd name="T20" fmla="*/ 2147483647 w 187"/>
                <a:gd name="T21" fmla="*/ 2147483647 h 111"/>
                <a:gd name="T22" fmla="*/ 2147483647 w 187"/>
                <a:gd name="T23" fmla="*/ 2147483647 h 111"/>
                <a:gd name="T24" fmla="*/ 2147483647 w 187"/>
                <a:gd name="T25" fmla="*/ 2147483647 h 111"/>
                <a:gd name="T26" fmla="*/ 2147483647 w 187"/>
                <a:gd name="T27" fmla="*/ 2147483647 h 111"/>
                <a:gd name="T28" fmla="*/ 2147483647 w 187"/>
                <a:gd name="T29" fmla="*/ 2147483647 h 111"/>
                <a:gd name="T30" fmla="*/ 2147483647 w 187"/>
                <a:gd name="T31" fmla="*/ 2147483647 h 111"/>
                <a:gd name="T32" fmla="*/ 2147483647 w 187"/>
                <a:gd name="T33" fmla="*/ 2147483647 h 111"/>
                <a:gd name="T34" fmla="*/ 2147483647 w 187"/>
                <a:gd name="T35" fmla="*/ 2147483647 h 111"/>
                <a:gd name="T36" fmla="*/ 2147483647 w 187"/>
                <a:gd name="T37" fmla="*/ 2147483647 h 111"/>
                <a:gd name="T38" fmla="*/ 2147483647 w 187"/>
                <a:gd name="T39" fmla="*/ 2147483647 h 111"/>
                <a:gd name="T40" fmla="*/ 2147483647 w 187"/>
                <a:gd name="T41" fmla="*/ 2147483647 h 111"/>
                <a:gd name="T42" fmla="*/ 2147483647 w 187"/>
                <a:gd name="T43" fmla="*/ 2147483647 h 111"/>
                <a:gd name="T44" fmla="*/ 2147483647 w 187"/>
                <a:gd name="T45" fmla="*/ 2147483647 h 111"/>
                <a:gd name="T46" fmla="*/ 0 w 187"/>
                <a:gd name="T47" fmla="*/ 2147483647 h 111"/>
                <a:gd name="T48" fmla="*/ 0 w 187"/>
                <a:gd name="T49" fmla="*/ 2147483647 h 111"/>
                <a:gd name="T50" fmla="*/ 2147483647 w 187"/>
                <a:gd name="T51" fmla="*/ 2147483647 h 111"/>
                <a:gd name="T52" fmla="*/ 2147483647 w 187"/>
                <a:gd name="T53" fmla="*/ 2147483647 h 111"/>
                <a:gd name="T54" fmla="*/ 2147483647 w 187"/>
                <a:gd name="T55" fmla="*/ 2147483647 h 111"/>
                <a:gd name="T56" fmla="*/ 2147483647 w 187"/>
                <a:gd name="T57" fmla="*/ 2147483647 h 111"/>
                <a:gd name="T58" fmla="*/ 2147483647 w 187"/>
                <a:gd name="T59" fmla="*/ 2147483647 h 111"/>
                <a:gd name="T60" fmla="*/ 2147483647 w 187"/>
                <a:gd name="T61" fmla="*/ 2147483647 h 111"/>
                <a:gd name="T62" fmla="*/ 2147483647 w 187"/>
                <a:gd name="T63" fmla="*/ 2147483647 h 111"/>
                <a:gd name="T64" fmla="*/ 2147483647 w 187"/>
                <a:gd name="T65" fmla="*/ 2147483647 h 111"/>
                <a:gd name="T66" fmla="*/ 2147483647 w 187"/>
                <a:gd name="T67" fmla="*/ 2147483647 h 111"/>
                <a:gd name="T68" fmla="*/ 2147483647 w 187"/>
                <a:gd name="T69" fmla="*/ 2147483647 h 111"/>
                <a:gd name="T70" fmla="*/ 2147483647 w 187"/>
                <a:gd name="T71" fmla="*/ 2147483647 h 111"/>
                <a:gd name="T72" fmla="*/ 2147483647 w 187"/>
                <a:gd name="T73" fmla="*/ 2147483647 h 111"/>
                <a:gd name="T74" fmla="*/ 2147483647 w 187"/>
                <a:gd name="T75" fmla="*/ 2147483647 h 111"/>
                <a:gd name="T76" fmla="*/ 2147483647 w 187"/>
                <a:gd name="T77" fmla="*/ 2147483647 h 111"/>
                <a:gd name="T78" fmla="*/ 2147483647 w 187"/>
                <a:gd name="T79" fmla="*/ 2147483647 h 111"/>
                <a:gd name="T80" fmla="*/ 2147483647 w 187"/>
                <a:gd name="T81" fmla="*/ 2147483647 h 111"/>
                <a:gd name="T82" fmla="*/ 2147483647 w 187"/>
                <a:gd name="T83" fmla="*/ 2147483647 h 111"/>
                <a:gd name="T84" fmla="*/ 2147483647 w 187"/>
                <a:gd name="T85" fmla="*/ 2147483647 h 111"/>
                <a:gd name="T86" fmla="*/ 2147483647 w 187"/>
                <a:gd name="T87" fmla="*/ 2147483647 h 111"/>
                <a:gd name="T88" fmla="*/ 2147483647 w 187"/>
                <a:gd name="T89" fmla="*/ 0 h 111"/>
                <a:gd name="T90" fmla="*/ 2147483647 w 187"/>
                <a:gd name="T91" fmla="*/ 0 h 111"/>
                <a:gd name="T92" fmla="*/ 2147483647 w 187"/>
                <a:gd name="T93" fmla="*/ 2147483647 h 111"/>
                <a:gd name="T94" fmla="*/ 2147483647 w 187"/>
                <a:gd name="T95" fmla="*/ 2147483647 h 111"/>
                <a:gd name="T96" fmla="*/ 2147483647 w 187"/>
                <a:gd name="T97" fmla="*/ 2147483647 h 111"/>
                <a:gd name="T98" fmla="*/ 2147483647 w 187"/>
                <a:gd name="T99" fmla="*/ 2147483647 h 11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87"/>
                <a:gd name="T151" fmla="*/ 0 h 111"/>
                <a:gd name="T152" fmla="*/ 187 w 187"/>
                <a:gd name="T153" fmla="*/ 111 h 11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87" h="111">
                  <a:moveTo>
                    <a:pt x="181" y="25"/>
                  </a:moveTo>
                  <a:lnTo>
                    <a:pt x="181" y="25"/>
                  </a:lnTo>
                  <a:lnTo>
                    <a:pt x="181" y="26"/>
                  </a:lnTo>
                  <a:lnTo>
                    <a:pt x="178" y="28"/>
                  </a:lnTo>
                  <a:lnTo>
                    <a:pt x="175" y="32"/>
                  </a:lnTo>
                  <a:lnTo>
                    <a:pt x="171" y="35"/>
                  </a:lnTo>
                  <a:lnTo>
                    <a:pt x="168" y="40"/>
                  </a:lnTo>
                  <a:lnTo>
                    <a:pt x="162" y="44"/>
                  </a:lnTo>
                  <a:lnTo>
                    <a:pt x="158" y="50"/>
                  </a:lnTo>
                  <a:lnTo>
                    <a:pt x="152" y="54"/>
                  </a:lnTo>
                  <a:lnTo>
                    <a:pt x="146" y="60"/>
                  </a:lnTo>
                  <a:lnTo>
                    <a:pt x="142" y="63"/>
                  </a:lnTo>
                  <a:lnTo>
                    <a:pt x="139" y="66"/>
                  </a:lnTo>
                  <a:lnTo>
                    <a:pt x="135" y="67"/>
                  </a:lnTo>
                  <a:lnTo>
                    <a:pt x="132" y="70"/>
                  </a:lnTo>
                  <a:lnTo>
                    <a:pt x="127" y="73"/>
                  </a:lnTo>
                  <a:lnTo>
                    <a:pt x="123" y="76"/>
                  </a:lnTo>
                  <a:lnTo>
                    <a:pt x="119" y="79"/>
                  </a:lnTo>
                  <a:lnTo>
                    <a:pt x="116" y="82"/>
                  </a:lnTo>
                  <a:lnTo>
                    <a:pt x="110" y="83"/>
                  </a:lnTo>
                  <a:lnTo>
                    <a:pt x="107" y="86"/>
                  </a:lnTo>
                  <a:lnTo>
                    <a:pt x="103" y="88"/>
                  </a:lnTo>
                  <a:lnTo>
                    <a:pt x="98" y="90"/>
                  </a:lnTo>
                  <a:lnTo>
                    <a:pt x="93" y="92"/>
                  </a:lnTo>
                  <a:lnTo>
                    <a:pt x="88" y="93"/>
                  </a:lnTo>
                  <a:lnTo>
                    <a:pt x="84" y="95"/>
                  </a:lnTo>
                  <a:lnTo>
                    <a:pt x="80" y="96"/>
                  </a:lnTo>
                  <a:lnTo>
                    <a:pt x="75" y="98"/>
                  </a:lnTo>
                  <a:lnTo>
                    <a:pt x="72" y="99"/>
                  </a:lnTo>
                  <a:lnTo>
                    <a:pt x="68" y="102"/>
                  </a:lnTo>
                  <a:lnTo>
                    <a:pt x="64" y="104"/>
                  </a:lnTo>
                  <a:lnTo>
                    <a:pt x="61" y="104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49" y="108"/>
                  </a:lnTo>
                  <a:lnTo>
                    <a:pt x="46" y="108"/>
                  </a:lnTo>
                  <a:lnTo>
                    <a:pt x="42" y="109"/>
                  </a:lnTo>
                  <a:lnTo>
                    <a:pt x="39" y="109"/>
                  </a:lnTo>
                  <a:lnTo>
                    <a:pt x="36" y="111"/>
                  </a:lnTo>
                  <a:lnTo>
                    <a:pt x="29" y="111"/>
                  </a:lnTo>
                  <a:lnTo>
                    <a:pt x="24" y="111"/>
                  </a:lnTo>
                  <a:lnTo>
                    <a:pt x="18" y="111"/>
                  </a:lnTo>
                  <a:lnTo>
                    <a:pt x="14" y="109"/>
                  </a:lnTo>
                  <a:lnTo>
                    <a:pt x="10" y="106"/>
                  </a:lnTo>
                  <a:lnTo>
                    <a:pt x="7" y="102"/>
                  </a:lnTo>
                  <a:lnTo>
                    <a:pt x="4" y="99"/>
                  </a:lnTo>
                  <a:lnTo>
                    <a:pt x="2" y="93"/>
                  </a:lnTo>
                  <a:lnTo>
                    <a:pt x="0" y="89"/>
                  </a:lnTo>
                  <a:lnTo>
                    <a:pt x="0" y="86"/>
                  </a:lnTo>
                  <a:lnTo>
                    <a:pt x="0" y="83"/>
                  </a:lnTo>
                  <a:lnTo>
                    <a:pt x="2" y="80"/>
                  </a:lnTo>
                  <a:lnTo>
                    <a:pt x="4" y="76"/>
                  </a:lnTo>
                  <a:lnTo>
                    <a:pt x="8" y="70"/>
                  </a:lnTo>
                  <a:lnTo>
                    <a:pt x="11" y="67"/>
                  </a:lnTo>
                  <a:lnTo>
                    <a:pt x="14" y="66"/>
                  </a:lnTo>
                  <a:lnTo>
                    <a:pt x="18" y="63"/>
                  </a:lnTo>
                  <a:lnTo>
                    <a:pt x="21" y="61"/>
                  </a:lnTo>
                  <a:lnTo>
                    <a:pt x="26" y="60"/>
                  </a:lnTo>
                  <a:lnTo>
                    <a:pt x="30" y="57"/>
                  </a:lnTo>
                  <a:lnTo>
                    <a:pt x="34" y="56"/>
                  </a:lnTo>
                  <a:lnTo>
                    <a:pt x="39" y="54"/>
                  </a:lnTo>
                  <a:lnTo>
                    <a:pt x="43" y="53"/>
                  </a:lnTo>
                  <a:lnTo>
                    <a:pt x="48" y="51"/>
                  </a:lnTo>
                  <a:lnTo>
                    <a:pt x="52" y="50"/>
                  </a:lnTo>
                  <a:lnTo>
                    <a:pt x="58" y="47"/>
                  </a:lnTo>
                  <a:lnTo>
                    <a:pt x="62" y="45"/>
                  </a:lnTo>
                  <a:lnTo>
                    <a:pt x="66" y="44"/>
                  </a:lnTo>
                  <a:lnTo>
                    <a:pt x="72" y="44"/>
                  </a:lnTo>
                  <a:lnTo>
                    <a:pt x="77" y="42"/>
                  </a:lnTo>
                  <a:lnTo>
                    <a:pt x="81" y="41"/>
                  </a:lnTo>
                  <a:lnTo>
                    <a:pt x="85" y="40"/>
                  </a:lnTo>
                  <a:lnTo>
                    <a:pt x="90" y="38"/>
                  </a:lnTo>
                  <a:lnTo>
                    <a:pt x="95" y="38"/>
                  </a:lnTo>
                  <a:lnTo>
                    <a:pt x="98" y="37"/>
                  </a:lnTo>
                  <a:lnTo>
                    <a:pt x="103" y="35"/>
                  </a:lnTo>
                  <a:lnTo>
                    <a:pt x="106" y="34"/>
                  </a:lnTo>
                  <a:lnTo>
                    <a:pt x="110" y="34"/>
                  </a:lnTo>
                  <a:lnTo>
                    <a:pt x="117" y="31"/>
                  </a:lnTo>
                  <a:lnTo>
                    <a:pt x="123" y="28"/>
                  </a:lnTo>
                  <a:lnTo>
                    <a:pt x="127" y="25"/>
                  </a:lnTo>
                  <a:lnTo>
                    <a:pt x="133" y="22"/>
                  </a:lnTo>
                  <a:lnTo>
                    <a:pt x="139" y="19"/>
                  </a:lnTo>
                  <a:lnTo>
                    <a:pt x="143" y="16"/>
                  </a:lnTo>
                  <a:lnTo>
                    <a:pt x="149" y="13"/>
                  </a:lnTo>
                  <a:lnTo>
                    <a:pt x="154" y="10"/>
                  </a:lnTo>
                  <a:lnTo>
                    <a:pt x="158" y="8"/>
                  </a:lnTo>
                  <a:lnTo>
                    <a:pt x="162" y="6"/>
                  </a:lnTo>
                  <a:lnTo>
                    <a:pt x="165" y="3"/>
                  </a:lnTo>
                  <a:lnTo>
                    <a:pt x="168" y="2"/>
                  </a:lnTo>
                  <a:lnTo>
                    <a:pt x="171" y="0"/>
                  </a:lnTo>
                  <a:lnTo>
                    <a:pt x="175" y="0"/>
                  </a:lnTo>
                  <a:lnTo>
                    <a:pt x="178" y="0"/>
                  </a:lnTo>
                  <a:lnTo>
                    <a:pt x="181" y="2"/>
                  </a:lnTo>
                  <a:lnTo>
                    <a:pt x="184" y="6"/>
                  </a:lnTo>
                  <a:lnTo>
                    <a:pt x="186" y="9"/>
                  </a:lnTo>
                  <a:lnTo>
                    <a:pt x="186" y="12"/>
                  </a:lnTo>
                  <a:lnTo>
                    <a:pt x="187" y="16"/>
                  </a:lnTo>
                  <a:lnTo>
                    <a:pt x="184" y="22"/>
                  </a:lnTo>
                  <a:lnTo>
                    <a:pt x="181" y="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 i="1">
                <a:ea typeface="华文细黑" pitchFamily="2" charset="-122"/>
              </a:endParaRPr>
            </a:p>
          </p:txBody>
        </p:sp>
        <p:sp>
          <p:nvSpPr>
            <p:cNvPr id="25630" name="Freeform 32"/>
            <p:cNvSpPr>
              <a:spLocks/>
            </p:cNvSpPr>
            <p:nvPr/>
          </p:nvSpPr>
          <p:spPr bwMode="auto">
            <a:xfrm>
              <a:off x="8161338" y="1262063"/>
              <a:ext cx="150812" cy="128587"/>
            </a:xfrm>
            <a:custGeom>
              <a:avLst/>
              <a:gdLst>
                <a:gd name="T0" fmla="*/ 2147483647 w 190"/>
                <a:gd name="T1" fmla="*/ 0 h 163"/>
                <a:gd name="T2" fmla="*/ 2147483647 w 190"/>
                <a:gd name="T3" fmla="*/ 0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2147483647 w 190"/>
                <a:gd name="T11" fmla="*/ 2147483647 h 163"/>
                <a:gd name="T12" fmla="*/ 2147483647 w 190"/>
                <a:gd name="T13" fmla="*/ 2147483647 h 163"/>
                <a:gd name="T14" fmla="*/ 2147483647 w 190"/>
                <a:gd name="T15" fmla="*/ 2147483647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2147483647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2147483647 w 190"/>
                <a:gd name="T27" fmla="*/ 2147483647 h 163"/>
                <a:gd name="T28" fmla="*/ 2147483647 w 190"/>
                <a:gd name="T29" fmla="*/ 2147483647 h 163"/>
                <a:gd name="T30" fmla="*/ 2147483647 w 190"/>
                <a:gd name="T31" fmla="*/ 2147483647 h 163"/>
                <a:gd name="T32" fmla="*/ 2147483647 w 190"/>
                <a:gd name="T33" fmla="*/ 2147483647 h 163"/>
                <a:gd name="T34" fmla="*/ 2147483647 w 190"/>
                <a:gd name="T35" fmla="*/ 2147483647 h 163"/>
                <a:gd name="T36" fmla="*/ 2147483647 w 190"/>
                <a:gd name="T37" fmla="*/ 2147483647 h 163"/>
                <a:gd name="T38" fmla="*/ 2147483647 w 190"/>
                <a:gd name="T39" fmla="*/ 2147483647 h 163"/>
                <a:gd name="T40" fmla="*/ 2147483647 w 190"/>
                <a:gd name="T41" fmla="*/ 2147483647 h 163"/>
                <a:gd name="T42" fmla="*/ 2147483647 w 190"/>
                <a:gd name="T43" fmla="*/ 2147483647 h 163"/>
                <a:gd name="T44" fmla="*/ 2147483647 w 190"/>
                <a:gd name="T45" fmla="*/ 2147483647 h 163"/>
                <a:gd name="T46" fmla="*/ 2147483647 w 190"/>
                <a:gd name="T47" fmla="*/ 2147483647 h 163"/>
                <a:gd name="T48" fmla="*/ 2147483647 w 190"/>
                <a:gd name="T49" fmla="*/ 2147483647 h 163"/>
                <a:gd name="T50" fmla="*/ 2147483647 w 190"/>
                <a:gd name="T51" fmla="*/ 2147483647 h 163"/>
                <a:gd name="T52" fmla="*/ 2147483647 w 190"/>
                <a:gd name="T53" fmla="*/ 2147483647 h 163"/>
                <a:gd name="T54" fmla="*/ 2147483647 w 190"/>
                <a:gd name="T55" fmla="*/ 2147483647 h 163"/>
                <a:gd name="T56" fmla="*/ 2147483647 w 190"/>
                <a:gd name="T57" fmla="*/ 2147483647 h 163"/>
                <a:gd name="T58" fmla="*/ 2147483647 w 190"/>
                <a:gd name="T59" fmla="*/ 2147483647 h 163"/>
                <a:gd name="T60" fmla="*/ 2147483647 w 190"/>
                <a:gd name="T61" fmla="*/ 2147483647 h 163"/>
                <a:gd name="T62" fmla="*/ 2147483647 w 190"/>
                <a:gd name="T63" fmla="*/ 2147483647 h 163"/>
                <a:gd name="T64" fmla="*/ 2147483647 w 190"/>
                <a:gd name="T65" fmla="*/ 2147483647 h 163"/>
                <a:gd name="T66" fmla="*/ 2147483647 w 190"/>
                <a:gd name="T67" fmla="*/ 2147483647 h 163"/>
                <a:gd name="T68" fmla="*/ 2147483647 w 190"/>
                <a:gd name="T69" fmla="*/ 2147483647 h 163"/>
                <a:gd name="T70" fmla="*/ 2147483647 w 190"/>
                <a:gd name="T71" fmla="*/ 2147483647 h 163"/>
                <a:gd name="T72" fmla="*/ 2147483647 w 190"/>
                <a:gd name="T73" fmla="*/ 2147483647 h 163"/>
                <a:gd name="T74" fmla="*/ 2147483647 w 190"/>
                <a:gd name="T75" fmla="*/ 2147483647 h 163"/>
                <a:gd name="T76" fmla="*/ 2147483647 w 190"/>
                <a:gd name="T77" fmla="*/ 2147483647 h 163"/>
                <a:gd name="T78" fmla="*/ 2147483647 w 190"/>
                <a:gd name="T79" fmla="*/ 2147483647 h 163"/>
                <a:gd name="T80" fmla="*/ 2147483647 w 190"/>
                <a:gd name="T81" fmla="*/ 2147483647 h 163"/>
                <a:gd name="T82" fmla="*/ 2147483647 w 190"/>
                <a:gd name="T83" fmla="*/ 2147483647 h 163"/>
                <a:gd name="T84" fmla="*/ 2147483647 w 190"/>
                <a:gd name="T85" fmla="*/ 2147483647 h 163"/>
                <a:gd name="T86" fmla="*/ 2147483647 w 190"/>
                <a:gd name="T87" fmla="*/ 2147483647 h 163"/>
                <a:gd name="T88" fmla="*/ 2147483647 w 190"/>
                <a:gd name="T89" fmla="*/ 2147483647 h 163"/>
                <a:gd name="T90" fmla="*/ 2147483647 w 190"/>
                <a:gd name="T91" fmla="*/ 2147483647 h 163"/>
                <a:gd name="T92" fmla="*/ 2147483647 w 190"/>
                <a:gd name="T93" fmla="*/ 2147483647 h 163"/>
                <a:gd name="T94" fmla="*/ 2147483647 w 190"/>
                <a:gd name="T95" fmla="*/ 2147483647 h 163"/>
                <a:gd name="T96" fmla="*/ 2147483647 w 190"/>
                <a:gd name="T97" fmla="*/ 2147483647 h 163"/>
                <a:gd name="T98" fmla="*/ 2147483647 w 190"/>
                <a:gd name="T99" fmla="*/ 2147483647 h 163"/>
                <a:gd name="T100" fmla="*/ 2147483647 w 190"/>
                <a:gd name="T101" fmla="*/ 2147483647 h 163"/>
                <a:gd name="T102" fmla="*/ 0 w 190"/>
                <a:gd name="T103" fmla="*/ 2147483647 h 163"/>
                <a:gd name="T104" fmla="*/ 2147483647 w 190"/>
                <a:gd name="T105" fmla="*/ 2147483647 h 163"/>
                <a:gd name="T106" fmla="*/ 2147483647 w 190"/>
                <a:gd name="T107" fmla="*/ 2147483647 h 163"/>
                <a:gd name="T108" fmla="*/ 2147483647 w 190"/>
                <a:gd name="T109" fmla="*/ 2147483647 h 163"/>
                <a:gd name="T110" fmla="*/ 2147483647 w 190"/>
                <a:gd name="T111" fmla="*/ 2147483647 h 163"/>
                <a:gd name="T112" fmla="*/ 2147483647 w 190"/>
                <a:gd name="T113" fmla="*/ 0 h 163"/>
                <a:gd name="T114" fmla="*/ 2147483647 w 190"/>
                <a:gd name="T115" fmla="*/ 0 h 16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90"/>
                <a:gd name="T175" fmla="*/ 0 h 163"/>
                <a:gd name="T176" fmla="*/ 190 w 190"/>
                <a:gd name="T177" fmla="*/ 163 h 16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90" h="163">
                  <a:moveTo>
                    <a:pt x="44" y="0"/>
                  </a:moveTo>
                  <a:lnTo>
                    <a:pt x="49" y="0"/>
                  </a:lnTo>
                  <a:lnTo>
                    <a:pt x="57" y="0"/>
                  </a:lnTo>
                  <a:lnTo>
                    <a:pt x="60" y="0"/>
                  </a:lnTo>
                  <a:lnTo>
                    <a:pt x="64" y="2"/>
                  </a:lnTo>
                  <a:lnTo>
                    <a:pt x="67" y="2"/>
                  </a:lnTo>
                  <a:lnTo>
                    <a:pt x="71" y="3"/>
                  </a:lnTo>
                  <a:lnTo>
                    <a:pt x="74" y="5"/>
                  </a:lnTo>
                  <a:lnTo>
                    <a:pt x="78" y="6"/>
                  </a:lnTo>
                  <a:lnTo>
                    <a:pt x="81" y="6"/>
                  </a:lnTo>
                  <a:lnTo>
                    <a:pt x="84" y="8"/>
                  </a:lnTo>
                  <a:lnTo>
                    <a:pt x="89" y="9"/>
                  </a:lnTo>
                  <a:lnTo>
                    <a:pt x="93" y="12"/>
                  </a:lnTo>
                  <a:lnTo>
                    <a:pt x="96" y="14"/>
                  </a:lnTo>
                  <a:lnTo>
                    <a:pt x="100" y="15"/>
                  </a:lnTo>
                  <a:lnTo>
                    <a:pt x="103" y="16"/>
                  </a:lnTo>
                  <a:lnTo>
                    <a:pt x="108" y="18"/>
                  </a:lnTo>
                  <a:lnTo>
                    <a:pt x="110" y="21"/>
                  </a:lnTo>
                  <a:lnTo>
                    <a:pt x="115" y="22"/>
                  </a:lnTo>
                  <a:lnTo>
                    <a:pt x="118" y="24"/>
                  </a:lnTo>
                  <a:lnTo>
                    <a:pt x="122" y="27"/>
                  </a:lnTo>
                  <a:lnTo>
                    <a:pt x="126" y="29"/>
                  </a:lnTo>
                  <a:lnTo>
                    <a:pt x="129" y="32"/>
                  </a:lnTo>
                  <a:lnTo>
                    <a:pt x="134" y="34"/>
                  </a:lnTo>
                  <a:lnTo>
                    <a:pt x="137" y="37"/>
                  </a:lnTo>
                  <a:lnTo>
                    <a:pt x="139" y="40"/>
                  </a:lnTo>
                  <a:lnTo>
                    <a:pt x="144" y="43"/>
                  </a:lnTo>
                  <a:lnTo>
                    <a:pt x="147" y="47"/>
                  </a:lnTo>
                  <a:lnTo>
                    <a:pt x="150" y="50"/>
                  </a:lnTo>
                  <a:lnTo>
                    <a:pt x="153" y="53"/>
                  </a:lnTo>
                  <a:lnTo>
                    <a:pt x="157" y="57"/>
                  </a:lnTo>
                  <a:lnTo>
                    <a:pt x="161" y="63"/>
                  </a:lnTo>
                  <a:lnTo>
                    <a:pt x="167" y="69"/>
                  </a:lnTo>
                  <a:lnTo>
                    <a:pt x="171" y="76"/>
                  </a:lnTo>
                  <a:lnTo>
                    <a:pt x="176" y="82"/>
                  </a:lnTo>
                  <a:lnTo>
                    <a:pt x="179" y="88"/>
                  </a:lnTo>
                  <a:lnTo>
                    <a:pt x="182" y="95"/>
                  </a:lnTo>
                  <a:lnTo>
                    <a:pt x="183" y="101"/>
                  </a:lnTo>
                  <a:lnTo>
                    <a:pt x="186" y="107"/>
                  </a:lnTo>
                  <a:lnTo>
                    <a:pt x="187" y="111"/>
                  </a:lnTo>
                  <a:lnTo>
                    <a:pt x="187" y="117"/>
                  </a:lnTo>
                  <a:lnTo>
                    <a:pt x="189" y="121"/>
                  </a:lnTo>
                  <a:lnTo>
                    <a:pt x="190" y="127"/>
                  </a:lnTo>
                  <a:lnTo>
                    <a:pt x="189" y="130"/>
                  </a:lnTo>
                  <a:lnTo>
                    <a:pt x="189" y="134"/>
                  </a:lnTo>
                  <a:lnTo>
                    <a:pt x="187" y="139"/>
                  </a:lnTo>
                  <a:lnTo>
                    <a:pt x="187" y="143"/>
                  </a:lnTo>
                  <a:lnTo>
                    <a:pt x="186" y="147"/>
                  </a:lnTo>
                  <a:lnTo>
                    <a:pt x="185" y="150"/>
                  </a:lnTo>
                  <a:lnTo>
                    <a:pt x="183" y="153"/>
                  </a:lnTo>
                  <a:lnTo>
                    <a:pt x="182" y="156"/>
                  </a:lnTo>
                  <a:lnTo>
                    <a:pt x="179" y="159"/>
                  </a:lnTo>
                  <a:lnTo>
                    <a:pt x="176" y="162"/>
                  </a:lnTo>
                  <a:lnTo>
                    <a:pt x="171" y="163"/>
                  </a:lnTo>
                  <a:lnTo>
                    <a:pt x="169" y="162"/>
                  </a:lnTo>
                  <a:lnTo>
                    <a:pt x="164" y="159"/>
                  </a:lnTo>
                  <a:lnTo>
                    <a:pt x="160" y="156"/>
                  </a:lnTo>
                  <a:lnTo>
                    <a:pt x="157" y="153"/>
                  </a:lnTo>
                  <a:lnTo>
                    <a:pt x="155" y="150"/>
                  </a:lnTo>
                  <a:lnTo>
                    <a:pt x="153" y="146"/>
                  </a:lnTo>
                  <a:lnTo>
                    <a:pt x="153" y="141"/>
                  </a:lnTo>
                  <a:lnTo>
                    <a:pt x="150" y="139"/>
                  </a:lnTo>
                  <a:lnTo>
                    <a:pt x="150" y="134"/>
                  </a:lnTo>
                  <a:lnTo>
                    <a:pt x="148" y="130"/>
                  </a:lnTo>
                  <a:lnTo>
                    <a:pt x="147" y="125"/>
                  </a:lnTo>
                  <a:lnTo>
                    <a:pt x="145" y="120"/>
                  </a:lnTo>
                  <a:lnTo>
                    <a:pt x="142" y="115"/>
                  </a:lnTo>
                  <a:lnTo>
                    <a:pt x="139" y="109"/>
                  </a:lnTo>
                  <a:lnTo>
                    <a:pt x="137" y="105"/>
                  </a:lnTo>
                  <a:lnTo>
                    <a:pt x="134" y="99"/>
                  </a:lnTo>
                  <a:lnTo>
                    <a:pt x="128" y="95"/>
                  </a:lnTo>
                  <a:lnTo>
                    <a:pt x="124" y="89"/>
                  </a:lnTo>
                  <a:lnTo>
                    <a:pt x="116" y="83"/>
                  </a:lnTo>
                  <a:lnTo>
                    <a:pt x="112" y="80"/>
                  </a:lnTo>
                  <a:lnTo>
                    <a:pt x="109" y="77"/>
                  </a:lnTo>
                  <a:lnTo>
                    <a:pt x="105" y="76"/>
                  </a:lnTo>
                  <a:lnTo>
                    <a:pt x="100" y="73"/>
                  </a:lnTo>
                  <a:lnTo>
                    <a:pt x="96" y="70"/>
                  </a:lnTo>
                  <a:lnTo>
                    <a:pt x="93" y="69"/>
                  </a:lnTo>
                  <a:lnTo>
                    <a:pt x="87" y="67"/>
                  </a:lnTo>
                  <a:lnTo>
                    <a:pt x="84" y="66"/>
                  </a:lnTo>
                  <a:lnTo>
                    <a:pt x="80" y="64"/>
                  </a:lnTo>
                  <a:lnTo>
                    <a:pt x="76" y="63"/>
                  </a:lnTo>
                  <a:lnTo>
                    <a:pt x="71" y="61"/>
                  </a:lnTo>
                  <a:lnTo>
                    <a:pt x="67" y="60"/>
                  </a:lnTo>
                  <a:lnTo>
                    <a:pt x="62" y="59"/>
                  </a:lnTo>
                  <a:lnTo>
                    <a:pt x="58" y="59"/>
                  </a:lnTo>
                  <a:lnTo>
                    <a:pt x="52" y="57"/>
                  </a:lnTo>
                  <a:lnTo>
                    <a:pt x="49" y="57"/>
                  </a:lnTo>
                  <a:lnTo>
                    <a:pt x="44" y="56"/>
                  </a:lnTo>
                  <a:lnTo>
                    <a:pt x="39" y="56"/>
                  </a:lnTo>
                  <a:lnTo>
                    <a:pt x="36" y="54"/>
                  </a:lnTo>
                  <a:lnTo>
                    <a:pt x="33" y="53"/>
                  </a:lnTo>
                  <a:lnTo>
                    <a:pt x="29" y="53"/>
                  </a:lnTo>
                  <a:lnTo>
                    <a:pt x="25" y="51"/>
                  </a:lnTo>
                  <a:lnTo>
                    <a:pt x="22" y="50"/>
                  </a:lnTo>
                  <a:lnTo>
                    <a:pt x="19" y="50"/>
                  </a:lnTo>
                  <a:lnTo>
                    <a:pt x="13" y="47"/>
                  </a:lnTo>
                  <a:lnTo>
                    <a:pt x="9" y="45"/>
                  </a:lnTo>
                  <a:lnTo>
                    <a:pt x="4" y="43"/>
                  </a:lnTo>
                  <a:lnTo>
                    <a:pt x="3" y="40"/>
                  </a:lnTo>
                  <a:lnTo>
                    <a:pt x="1" y="37"/>
                  </a:lnTo>
                  <a:lnTo>
                    <a:pt x="1" y="32"/>
                  </a:lnTo>
                  <a:lnTo>
                    <a:pt x="0" y="29"/>
                  </a:lnTo>
                  <a:lnTo>
                    <a:pt x="1" y="25"/>
                  </a:lnTo>
                  <a:lnTo>
                    <a:pt x="3" y="19"/>
                  </a:lnTo>
                  <a:lnTo>
                    <a:pt x="7" y="14"/>
                  </a:lnTo>
                  <a:lnTo>
                    <a:pt x="10" y="11"/>
                  </a:lnTo>
                  <a:lnTo>
                    <a:pt x="15" y="8"/>
                  </a:lnTo>
                  <a:lnTo>
                    <a:pt x="17" y="6"/>
                  </a:lnTo>
                  <a:lnTo>
                    <a:pt x="23" y="5"/>
                  </a:lnTo>
                  <a:lnTo>
                    <a:pt x="28" y="2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 i="1">
                <a:ea typeface="华文细黑" pitchFamily="2" charset="-122"/>
              </a:endParaRPr>
            </a:p>
          </p:txBody>
        </p:sp>
      </p:grpSp>
      <p:sp>
        <p:nvSpPr>
          <p:cNvPr id="31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i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14375" y="1285875"/>
            <a:ext cx="7051675" cy="4714875"/>
            <a:chOff x="508" y="810"/>
            <a:chExt cx="4442" cy="2970"/>
          </a:xfrm>
        </p:grpSpPr>
        <p:sp>
          <p:nvSpPr>
            <p:cNvPr id="25611" name="AutoShape 3"/>
            <p:cNvSpPr>
              <a:spLocks noChangeArrowheads="1"/>
            </p:cNvSpPr>
            <p:nvPr/>
          </p:nvSpPr>
          <p:spPr bwMode="auto">
            <a:xfrm>
              <a:off x="932" y="1283"/>
              <a:ext cx="4018" cy="2497"/>
            </a:xfrm>
            <a:prstGeom prst="roundRect">
              <a:avLst>
                <a:gd name="adj" fmla="val 8676"/>
              </a:avLst>
            </a:prstGeom>
            <a:solidFill>
              <a:srgbClr val="CCFFFF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 i="1">
                <a:ea typeface="华文细黑" pitchFamily="2" charset="-122"/>
              </a:endParaRPr>
            </a:p>
          </p:txBody>
        </p:sp>
        <p:sp>
          <p:nvSpPr>
            <p:cNvPr id="25612" name="AutoShape 4"/>
            <p:cNvSpPr>
              <a:spLocks noChangeArrowheads="1"/>
            </p:cNvSpPr>
            <p:nvPr/>
          </p:nvSpPr>
          <p:spPr bwMode="auto">
            <a:xfrm>
              <a:off x="675" y="1125"/>
              <a:ext cx="1668" cy="942"/>
            </a:xfrm>
            <a:prstGeom prst="roundRect">
              <a:avLst>
                <a:gd name="adj" fmla="val 18366"/>
              </a:avLst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 i="1">
                <a:ea typeface="华文细黑" pitchFamily="2" charset="-122"/>
              </a:endParaRPr>
            </a:p>
          </p:txBody>
        </p:sp>
        <p:grpSp>
          <p:nvGrpSpPr>
            <p:cNvPr id="4" name="组合 36"/>
            <p:cNvGrpSpPr>
              <a:grpSpLocks/>
            </p:cNvGrpSpPr>
            <p:nvPr/>
          </p:nvGrpSpPr>
          <p:grpSpPr bwMode="auto">
            <a:xfrm>
              <a:off x="508" y="810"/>
              <a:ext cx="1715" cy="1171"/>
              <a:chOff x="736600" y="1293813"/>
              <a:chExt cx="2722563" cy="1858962"/>
            </a:xfrm>
          </p:grpSpPr>
          <p:sp>
            <p:nvSpPr>
              <p:cNvPr id="25614" name="Freeform 7"/>
              <p:cNvSpPr>
                <a:spLocks/>
              </p:cNvSpPr>
              <p:nvPr/>
            </p:nvSpPr>
            <p:spPr bwMode="auto">
              <a:xfrm rot="10800000">
                <a:off x="736600" y="1293813"/>
                <a:ext cx="1309688" cy="890587"/>
              </a:xfrm>
              <a:custGeom>
                <a:avLst/>
                <a:gdLst>
                  <a:gd name="T0" fmla="*/ 2147483647 w 946"/>
                  <a:gd name="T1" fmla="*/ 2147483647 h 946"/>
                  <a:gd name="T2" fmla="*/ 2147483647 w 946"/>
                  <a:gd name="T3" fmla="*/ 2147483647 h 946"/>
                  <a:gd name="T4" fmla="*/ 2147483647 w 946"/>
                  <a:gd name="T5" fmla="*/ 2147483647 h 946"/>
                  <a:gd name="T6" fmla="*/ 2147483647 w 946"/>
                  <a:gd name="T7" fmla="*/ 2147483647 h 946"/>
                  <a:gd name="T8" fmla="*/ 2147483647 w 946"/>
                  <a:gd name="T9" fmla="*/ 2147483647 h 946"/>
                  <a:gd name="T10" fmla="*/ 2147483647 w 946"/>
                  <a:gd name="T11" fmla="*/ 2147483647 h 946"/>
                  <a:gd name="T12" fmla="*/ 2147483647 w 946"/>
                  <a:gd name="T13" fmla="*/ 2147483647 h 946"/>
                  <a:gd name="T14" fmla="*/ 2147483647 w 946"/>
                  <a:gd name="T15" fmla="*/ 2147483647 h 946"/>
                  <a:gd name="T16" fmla="*/ 2147483647 w 946"/>
                  <a:gd name="T17" fmla="*/ 2147483647 h 946"/>
                  <a:gd name="T18" fmla="*/ 2147483647 w 946"/>
                  <a:gd name="T19" fmla="*/ 2147483647 h 946"/>
                  <a:gd name="T20" fmla="*/ 2147483647 w 946"/>
                  <a:gd name="T21" fmla="*/ 2147483647 h 946"/>
                  <a:gd name="T22" fmla="*/ 2147483647 w 946"/>
                  <a:gd name="T23" fmla="*/ 2147483647 h 946"/>
                  <a:gd name="T24" fmla="*/ 2147483647 w 946"/>
                  <a:gd name="T25" fmla="*/ 2147483647 h 946"/>
                  <a:gd name="T26" fmla="*/ 2147483647 w 946"/>
                  <a:gd name="T27" fmla="*/ 2147483647 h 946"/>
                  <a:gd name="T28" fmla="*/ 2147483647 w 946"/>
                  <a:gd name="T29" fmla="*/ 2147483647 h 946"/>
                  <a:gd name="T30" fmla="*/ 2147483647 w 946"/>
                  <a:gd name="T31" fmla="*/ 2147483647 h 946"/>
                  <a:gd name="T32" fmla="*/ 2147483647 w 946"/>
                  <a:gd name="T33" fmla="*/ 2147483647 h 946"/>
                  <a:gd name="T34" fmla="*/ 2147483647 w 946"/>
                  <a:gd name="T35" fmla="*/ 2147483647 h 946"/>
                  <a:gd name="T36" fmla="*/ 2147483647 w 946"/>
                  <a:gd name="T37" fmla="*/ 2147483647 h 946"/>
                  <a:gd name="T38" fmla="*/ 2147483647 w 946"/>
                  <a:gd name="T39" fmla="*/ 2147483647 h 946"/>
                  <a:gd name="T40" fmla="*/ 2147483647 w 946"/>
                  <a:gd name="T41" fmla="*/ 2147483647 h 946"/>
                  <a:gd name="T42" fmla="*/ 2147483647 w 946"/>
                  <a:gd name="T43" fmla="*/ 2147483647 h 946"/>
                  <a:gd name="T44" fmla="*/ 2147483647 w 946"/>
                  <a:gd name="T45" fmla="*/ 2147483647 h 946"/>
                  <a:gd name="T46" fmla="*/ 2147483647 w 946"/>
                  <a:gd name="T47" fmla="*/ 2147483647 h 946"/>
                  <a:gd name="T48" fmla="*/ 2147483647 w 946"/>
                  <a:gd name="T49" fmla="*/ 2147483647 h 946"/>
                  <a:gd name="T50" fmla="*/ 2147483647 w 946"/>
                  <a:gd name="T51" fmla="*/ 2147483647 h 946"/>
                  <a:gd name="T52" fmla="*/ 2147483647 w 946"/>
                  <a:gd name="T53" fmla="*/ 0 h 946"/>
                  <a:gd name="T54" fmla="*/ 2147483647 w 946"/>
                  <a:gd name="T55" fmla="*/ 2147483647 h 946"/>
                  <a:gd name="T56" fmla="*/ 2147483647 w 946"/>
                  <a:gd name="T57" fmla="*/ 2147483647 h 946"/>
                  <a:gd name="T58" fmla="*/ 2147483647 w 946"/>
                  <a:gd name="T59" fmla="*/ 2147483647 h 946"/>
                  <a:gd name="T60" fmla="*/ 2147483647 w 946"/>
                  <a:gd name="T61" fmla="*/ 2147483647 h 946"/>
                  <a:gd name="T62" fmla="*/ 2147483647 w 946"/>
                  <a:gd name="T63" fmla="*/ 2147483647 h 946"/>
                  <a:gd name="T64" fmla="*/ 2147483647 w 946"/>
                  <a:gd name="T65" fmla="*/ 2147483647 h 946"/>
                  <a:gd name="T66" fmla="*/ 2147483647 w 946"/>
                  <a:gd name="T67" fmla="*/ 2147483647 h 946"/>
                  <a:gd name="T68" fmla="*/ 2147483647 w 946"/>
                  <a:gd name="T69" fmla="*/ 2147483647 h 946"/>
                  <a:gd name="T70" fmla="*/ 0 w 946"/>
                  <a:gd name="T71" fmla="*/ 2147483647 h 946"/>
                  <a:gd name="T72" fmla="*/ 2147483647 w 946"/>
                  <a:gd name="T73" fmla="*/ 2147483647 h 946"/>
                  <a:gd name="T74" fmla="*/ 2147483647 w 946"/>
                  <a:gd name="T75" fmla="*/ 2147483647 h 946"/>
                  <a:gd name="T76" fmla="*/ 2147483647 w 946"/>
                  <a:gd name="T77" fmla="*/ 2147483647 h 946"/>
                  <a:gd name="T78" fmla="*/ 2147483647 w 946"/>
                  <a:gd name="T79" fmla="*/ 2147483647 h 946"/>
                  <a:gd name="T80" fmla="*/ 2147483647 w 946"/>
                  <a:gd name="T81" fmla="*/ 2147483647 h 946"/>
                  <a:gd name="T82" fmla="*/ 2147483647 w 946"/>
                  <a:gd name="T83" fmla="*/ 2147483647 h 946"/>
                  <a:gd name="T84" fmla="*/ 2147483647 w 946"/>
                  <a:gd name="T85" fmla="*/ 2147483647 h 946"/>
                  <a:gd name="T86" fmla="*/ 2147483647 w 946"/>
                  <a:gd name="T87" fmla="*/ 2147483647 h 946"/>
                  <a:gd name="T88" fmla="*/ 2147483647 w 946"/>
                  <a:gd name="T89" fmla="*/ 2147483647 h 9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946"/>
                  <a:gd name="T136" fmla="*/ 0 h 946"/>
                  <a:gd name="T137" fmla="*/ 946 w 946"/>
                  <a:gd name="T138" fmla="*/ 946 h 9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946" h="946">
                    <a:moveTo>
                      <a:pt x="186" y="946"/>
                    </a:moveTo>
                    <a:lnTo>
                      <a:pt x="498" y="946"/>
                    </a:lnTo>
                    <a:lnTo>
                      <a:pt x="500" y="924"/>
                    </a:lnTo>
                    <a:lnTo>
                      <a:pt x="504" y="904"/>
                    </a:lnTo>
                    <a:lnTo>
                      <a:pt x="509" y="882"/>
                    </a:lnTo>
                    <a:lnTo>
                      <a:pt x="515" y="861"/>
                    </a:lnTo>
                    <a:lnTo>
                      <a:pt x="521" y="841"/>
                    </a:lnTo>
                    <a:lnTo>
                      <a:pt x="528" y="820"/>
                    </a:lnTo>
                    <a:lnTo>
                      <a:pt x="535" y="801"/>
                    </a:lnTo>
                    <a:lnTo>
                      <a:pt x="545" y="782"/>
                    </a:lnTo>
                    <a:lnTo>
                      <a:pt x="555" y="762"/>
                    </a:lnTo>
                    <a:lnTo>
                      <a:pt x="564" y="744"/>
                    </a:lnTo>
                    <a:lnTo>
                      <a:pt x="576" y="727"/>
                    </a:lnTo>
                    <a:lnTo>
                      <a:pt x="587" y="709"/>
                    </a:lnTo>
                    <a:lnTo>
                      <a:pt x="600" y="692"/>
                    </a:lnTo>
                    <a:lnTo>
                      <a:pt x="614" y="676"/>
                    </a:lnTo>
                    <a:lnTo>
                      <a:pt x="627" y="661"/>
                    </a:lnTo>
                    <a:lnTo>
                      <a:pt x="643" y="646"/>
                    </a:lnTo>
                    <a:lnTo>
                      <a:pt x="657" y="632"/>
                    </a:lnTo>
                    <a:lnTo>
                      <a:pt x="673" y="618"/>
                    </a:lnTo>
                    <a:lnTo>
                      <a:pt x="690" y="605"/>
                    </a:lnTo>
                    <a:lnTo>
                      <a:pt x="707" y="593"/>
                    </a:lnTo>
                    <a:lnTo>
                      <a:pt x="724" y="581"/>
                    </a:lnTo>
                    <a:lnTo>
                      <a:pt x="742" y="570"/>
                    </a:lnTo>
                    <a:lnTo>
                      <a:pt x="761" y="560"/>
                    </a:lnTo>
                    <a:lnTo>
                      <a:pt x="779" y="551"/>
                    </a:lnTo>
                    <a:lnTo>
                      <a:pt x="799" y="542"/>
                    </a:lnTo>
                    <a:lnTo>
                      <a:pt x="819" y="535"/>
                    </a:lnTo>
                    <a:lnTo>
                      <a:pt x="840" y="528"/>
                    </a:lnTo>
                    <a:lnTo>
                      <a:pt x="860" y="523"/>
                    </a:lnTo>
                    <a:lnTo>
                      <a:pt x="881" y="517"/>
                    </a:lnTo>
                    <a:lnTo>
                      <a:pt x="903" y="513"/>
                    </a:lnTo>
                    <a:lnTo>
                      <a:pt x="924" y="510"/>
                    </a:lnTo>
                    <a:lnTo>
                      <a:pt x="946" y="508"/>
                    </a:lnTo>
                    <a:lnTo>
                      <a:pt x="946" y="187"/>
                    </a:lnTo>
                    <a:lnTo>
                      <a:pt x="945" y="168"/>
                    </a:lnTo>
                    <a:lnTo>
                      <a:pt x="942" y="149"/>
                    </a:lnTo>
                    <a:lnTo>
                      <a:pt x="938" y="131"/>
                    </a:lnTo>
                    <a:lnTo>
                      <a:pt x="932" y="114"/>
                    </a:lnTo>
                    <a:lnTo>
                      <a:pt x="923" y="97"/>
                    </a:lnTo>
                    <a:lnTo>
                      <a:pt x="915" y="82"/>
                    </a:lnTo>
                    <a:lnTo>
                      <a:pt x="904" y="68"/>
                    </a:lnTo>
                    <a:lnTo>
                      <a:pt x="892" y="55"/>
                    </a:lnTo>
                    <a:lnTo>
                      <a:pt x="878" y="43"/>
                    </a:lnTo>
                    <a:lnTo>
                      <a:pt x="864" y="32"/>
                    </a:lnTo>
                    <a:lnTo>
                      <a:pt x="848" y="23"/>
                    </a:lnTo>
                    <a:lnTo>
                      <a:pt x="831" y="14"/>
                    </a:lnTo>
                    <a:lnTo>
                      <a:pt x="814" y="8"/>
                    </a:lnTo>
                    <a:lnTo>
                      <a:pt x="796" y="3"/>
                    </a:lnTo>
                    <a:lnTo>
                      <a:pt x="778" y="1"/>
                    </a:lnTo>
                    <a:lnTo>
                      <a:pt x="759" y="0"/>
                    </a:lnTo>
                    <a:lnTo>
                      <a:pt x="186" y="0"/>
                    </a:lnTo>
                    <a:lnTo>
                      <a:pt x="168" y="1"/>
                    </a:lnTo>
                    <a:lnTo>
                      <a:pt x="149" y="3"/>
                    </a:lnTo>
                    <a:lnTo>
                      <a:pt x="130" y="8"/>
                    </a:lnTo>
                    <a:lnTo>
                      <a:pt x="114" y="14"/>
                    </a:lnTo>
                    <a:lnTo>
                      <a:pt x="98" y="23"/>
                    </a:lnTo>
                    <a:lnTo>
                      <a:pt x="82" y="32"/>
                    </a:lnTo>
                    <a:lnTo>
                      <a:pt x="68" y="43"/>
                    </a:lnTo>
                    <a:lnTo>
                      <a:pt x="54" y="55"/>
                    </a:lnTo>
                    <a:lnTo>
                      <a:pt x="42" y="68"/>
                    </a:lnTo>
                    <a:lnTo>
                      <a:pt x="31" y="82"/>
                    </a:lnTo>
                    <a:lnTo>
                      <a:pt x="22" y="97"/>
                    </a:lnTo>
                    <a:lnTo>
                      <a:pt x="14" y="114"/>
                    </a:lnTo>
                    <a:lnTo>
                      <a:pt x="8" y="131"/>
                    </a:lnTo>
                    <a:lnTo>
                      <a:pt x="4" y="149"/>
                    </a:lnTo>
                    <a:lnTo>
                      <a:pt x="1" y="168"/>
                    </a:lnTo>
                    <a:lnTo>
                      <a:pt x="0" y="187"/>
                    </a:lnTo>
                    <a:lnTo>
                      <a:pt x="0" y="760"/>
                    </a:lnTo>
                    <a:lnTo>
                      <a:pt x="1" y="779"/>
                    </a:lnTo>
                    <a:lnTo>
                      <a:pt x="4" y="797"/>
                    </a:lnTo>
                    <a:lnTo>
                      <a:pt x="8" y="815"/>
                    </a:lnTo>
                    <a:lnTo>
                      <a:pt x="14" y="832"/>
                    </a:lnTo>
                    <a:lnTo>
                      <a:pt x="22" y="848"/>
                    </a:lnTo>
                    <a:lnTo>
                      <a:pt x="31" y="864"/>
                    </a:lnTo>
                    <a:lnTo>
                      <a:pt x="42" y="878"/>
                    </a:lnTo>
                    <a:lnTo>
                      <a:pt x="54" y="892"/>
                    </a:lnTo>
                    <a:lnTo>
                      <a:pt x="68" y="904"/>
                    </a:lnTo>
                    <a:lnTo>
                      <a:pt x="82" y="914"/>
                    </a:lnTo>
                    <a:lnTo>
                      <a:pt x="98" y="924"/>
                    </a:lnTo>
                    <a:lnTo>
                      <a:pt x="114" y="931"/>
                    </a:lnTo>
                    <a:lnTo>
                      <a:pt x="130" y="937"/>
                    </a:lnTo>
                    <a:lnTo>
                      <a:pt x="149" y="942"/>
                    </a:lnTo>
                    <a:lnTo>
                      <a:pt x="168" y="946"/>
                    </a:lnTo>
                    <a:lnTo>
                      <a:pt x="186" y="94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CC66"/>
                  </a:gs>
                  <a:gs pos="100000">
                    <a:srgbClr val="FF33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 i="1">
                  <a:ea typeface="华文细黑" pitchFamily="2" charset="-122"/>
                </a:endParaRPr>
              </a:p>
            </p:txBody>
          </p:sp>
          <p:sp>
            <p:nvSpPr>
              <p:cNvPr id="25615" name="Text Box 8"/>
              <p:cNvSpPr txBox="1">
                <a:spLocks noChangeArrowheads="1"/>
              </p:cNvSpPr>
              <p:nvPr/>
            </p:nvSpPr>
            <p:spPr bwMode="auto">
              <a:xfrm>
                <a:off x="1053931" y="1312119"/>
                <a:ext cx="803425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4800" b="1" i="1">
                    <a:solidFill>
                      <a:srgbClr val="333333"/>
                    </a:solidFill>
                    <a:latin typeface="黑体" pitchFamily="49" charset="-122"/>
                    <a:ea typeface="黑体" pitchFamily="49" charset="-122"/>
                  </a:rPr>
                  <a:t>定</a:t>
                </a:r>
                <a:endParaRPr lang="en-US" altLang="zh-CN" sz="4800" b="1" i="1">
                  <a:solidFill>
                    <a:srgbClr val="333333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5616" name="Freeform 9"/>
              <p:cNvSpPr>
                <a:spLocks/>
              </p:cNvSpPr>
              <p:nvPr/>
            </p:nvSpPr>
            <p:spPr bwMode="auto">
              <a:xfrm rot="10800000">
                <a:off x="2149475" y="1293813"/>
                <a:ext cx="1309688" cy="890587"/>
              </a:xfrm>
              <a:custGeom>
                <a:avLst/>
                <a:gdLst>
                  <a:gd name="T0" fmla="*/ 2147483647 w 946"/>
                  <a:gd name="T1" fmla="*/ 2147483647 h 946"/>
                  <a:gd name="T2" fmla="*/ 2147483647 w 946"/>
                  <a:gd name="T3" fmla="*/ 2147483647 h 946"/>
                  <a:gd name="T4" fmla="*/ 2147483647 w 946"/>
                  <a:gd name="T5" fmla="*/ 2147483647 h 946"/>
                  <a:gd name="T6" fmla="*/ 2147483647 w 946"/>
                  <a:gd name="T7" fmla="*/ 2147483647 h 946"/>
                  <a:gd name="T8" fmla="*/ 2147483647 w 946"/>
                  <a:gd name="T9" fmla="*/ 2147483647 h 946"/>
                  <a:gd name="T10" fmla="*/ 2147483647 w 946"/>
                  <a:gd name="T11" fmla="*/ 2147483647 h 946"/>
                  <a:gd name="T12" fmla="*/ 2147483647 w 946"/>
                  <a:gd name="T13" fmla="*/ 2147483647 h 946"/>
                  <a:gd name="T14" fmla="*/ 2147483647 w 946"/>
                  <a:gd name="T15" fmla="*/ 2147483647 h 946"/>
                  <a:gd name="T16" fmla="*/ 2147483647 w 946"/>
                  <a:gd name="T17" fmla="*/ 2147483647 h 946"/>
                  <a:gd name="T18" fmla="*/ 2147483647 w 946"/>
                  <a:gd name="T19" fmla="*/ 2147483647 h 946"/>
                  <a:gd name="T20" fmla="*/ 2147483647 w 946"/>
                  <a:gd name="T21" fmla="*/ 2147483647 h 946"/>
                  <a:gd name="T22" fmla="*/ 2147483647 w 946"/>
                  <a:gd name="T23" fmla="*/ 2147483647 h 946"/>
                  <a:gd name="T24" fmla="*/ 2147483647 w 946"/>
                  <a:gd name="T25" fmla="*/ 2147483647 h 946"/>
                  <a:gd name="T26" fmla="*/ 2147483647 w 946"/>
                  <a:gd name="T27" fmla="*/ 2147483647 h 946"/>
                  <a:gd name="T28" fmla="*/ 2147483647 w 946"/>
                  <a:gd name="T29" fmla="*/ 2147483647 h 946"/>
                  <a:gd name="T30" fmla="*/ 2147483647 w 946"/>
                  <a:gd name="T31" fmla="*/ 2147483647 h 946"/>
                  <a:gd name="T32" fmla="*/ 2147483647 w 946"/>
                  <a:gd name="T33" fmla="*/ 2147483647 h 946"/>
                  <a:gd name="T34" fmla="*/ 2147483647 w 946"/>
                  <a:gd name="T35" fmla="*/ 2147483647 h 946"/>
                  <a:gd name="T36" fmla="*/ 2147483647 w 946"/>
                  <a:gd name="T37" fmla="*/ 2147483647 h 946"/>
                  <a:gd name="T38" fmla="*/ 2147483647 w 946"/>
                  <a:gd name="T39" fmla="*/ 2147483647 h 946"/>
                  <a:gd name="T40" fmla="*/ 2147483647 w 946"/>
                  <a:gd name="T41" fmla="*/ 2147483647 h 946"/>
                  <a:gd name="T42" fmla="*/ 2147483647 w 946"/>
                  <a:gd name="T43" fmla="*/ 2147483647 h 946"/>
                  <a:gd name="T44" fmla="*/ 2147483647 w 946"/>
                  <a:gd name="T45" fmla="*/ 2147483647 h 946"/>
                  <a:gd name="T46" fmla="*/ 2147483647 w 946"/>
                  <a:gd name="T47" fmla="*/ 2147483647 h 946"/>
                  <a:gd name="T48" fmla="*/ 2147483647 w 946"/>
                  <a:gd name="T49" fmla="*/ 2147483647 h 946"/>
                  <a:gd name="T50" fmla="*/ 2147483647 w 946"/>
                  <a:gd name="T51" fmla="*/ 2147483647 h 946"/>
                  <a:gd name="T52" fmla="*/ 2147483647 w 946"/>
                  <a:gd name="T53" fmla="*/ 0 h 946"/>
                  <a:gd name="T54" fmla="*/ 2147483647 w 946"/>
                  <a:gd name="T55" fmla="*/ 2147483647 h 946"/>
                  <a:gd name="T56" fmla="*/ 2147483647 w 946"/>
                  <a:gd name="T57" fmla="*/ 2147483647 h 946"/>
                  <a:gd name="T58" fmla="*/ 2147483647 w 946"/>
                  <a:gd name="T59" fmla="*/ 2147483647 h 946"/>
                  <a:gd name="T60" fmla="*/ 2147483647 w 946"/>
                  <a:gd name="T61" fmla="*/ 2147483647 h 946"/>
                  <a:gd name="T62" fmla="*/ 2147483647 w 946"/>
                  <a:gd name="T63" fmla="*/ 2147483647 h 946"/>
                  <a:gd name="T64" fmla="*/ 2147483647 w 946"/>
                  <a:gd name="T65" fmla="*/ 2147483647 h 946"/>
                  <a:gd name="T66" fmla="*/ 2147483647 w 946"/>
                  <a:gd name="T67" fmla="*/ 2147483647 h 946"/>
                  <a:gd name="T68" fmla="*/ 2147483647 w 946"/>
                  <a:gd name="T69" fmla="*/ 2147483647 h 946"/>
                  <a:gd name="T70" fmla="*/ 0 w 946"/>
                  <a:gd name="T71" fmla="*/ 2147483647 h 946"/>
                  <a:gd name="T72" fmla="*/ 2147483647 w 946"/>
                  <a:gd name="T73" fmla="*/ 2147483647 h 946"/>
                  <a:gd name="T74" fmla="*/ 2147483647 w 946"/>
                  <a:gd name="T75" fmla="*/ 2147483647 h 946"/>
                  <a:gd name="T76" fmla="*/ 2147483647 w 946"/>
                  <a:gd name="T77" fmla="*/ 2147483647 h 946"/>
                  <a:gd name="T78" fmla="*/ 2147483647 w 946"/>
                  <a:gd name="T79" fmla="*/ 2147483647 h 946"/>
                  <a:gd name="T80" fmla="*/ 2147483647 w 946"/>
                  <a:gd name="T81" fmla="*/ 2147483647 h 946"/>
                  <a:gd name="T82" fmla="*/ 2147483647 w 946"/>
                  <a:gd name="T83" fmla="*/ 2147483647 h 946"/>
                  <a:gd name="T84" fmla="*/ 2147483647 w 946"/>
                  <a:gd name="T85" fmla="*/ 2147483647 h 946"/>
                  <a:gd name="T86" fmla="*/ 2147483647 w 946"/>
                  <a:gd name="T87" fmla="*/ 2147483647 h 946"/>
                  <a:gd name="T88" fmla="*/ 2147483647 w 946"/>
                  <a:gd name="T89" fmla="*/ 2147483647 h 9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946"/>
                  <a:gd name="T136" fmla="*/ 0 h 946"/>
                  <a:gd name="T137" fmla="*/ 946 w 946"/>
                  <a:gd name="T138" fmla="*/ 946 h 9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946" h="946">
                    <a:moveTo>
                      <a:pt x="186" y="946"/>
                    </a:moveTo>
                    <a:lnTo>
                      <a:pt x="498" y="946"/>
                    </a:lnTo>
                    <a:lnTo>
                      <a:pt x="500" y="924"/>
                    </a:lnTo>
                    <a:lnTo>
                      <a:pt x="504" y="904"/>
                    </a:lnTo>
                    <a:lnTo>
                      <a:pt x="509" y="882"/>
                    </a:lnTo>
                    <a:lnTo>
                      <a:pt x="515" y="861"/>
                    </a:lnTo>
                    <a:lnTo>
                      <a:pt x="521" y="841"/>
                    </a:lnTo>
                    <a:lnTo>
                      <a:pt x="528" y="820"/>
                    </a:lnTo>
                    <a:lnTo>
                      <a:pt x="535" y="801"/>
                    </a:lnTo>
                    <a:lnTo>
                      <a:pt x="545" y="782"/>
                    </a:lnTo>
                    <a:lnTo>
                      <a:pt x="555" y="762"/>
                    </a:lnTo>
                    <a:lnTo>
                      <a:pt x="564" y="744"/>
                    </a:lnTo>
                    <a:lnTo>
                      <a:pt x="576" y="727"/>
                    </a:lnTo>
                    <a:lnTo>
                      <a:pt x="587" y="709"/>
                    </a:lnTo>
                    <a:lnTo>
                      <a:pt x="600" y="692"/>
                    </a:lnTo>
                    <a:lnTo>
                      <a:pt x="614" y="676"/>
                    </a:lnTo>
                    <a:lnTo>
                      <a:pt x="627" y="661"/>
                    </a:lnTo>
                    <a:lnTo>
                      <a:pt x="643" y="646"/>
                    </a:lnTo>
                    <a:lnTo>
                      <a:pt x="657" y="632"/>
                    </a:lnTo>
                    <a:lnTo>
                      <a:pt x="673" y="618"/>
                    </a:lnTo>
                    <a:lnTo>
                      <a:pt x="690" y="605"/>
                    </a:lnTo>
                    <a:lnTo>
                      <a:pt x="707" y="593"/>
                    </a:lnTo>
                    <a:lnTo>
                      <a:pt x="724" y="581"/>
                    </a:lnTo>
                    <a:lnTo>
                      <a:pt x="742" y="570"/>
                    </a:lnTo>
                    <a:lnTo>
                      <a:pt x="761" y="560"/>
                    </a:lnTo>
                    <a:lnTo>
                      <a:pt x="779" y="551"/>
                    </a:lnTo>
                    <a:lnTo>
                      <a:pt x="799" y="542"/>
                    </a:lnTo>
                    <a:lnTo>
                      <a:pt x="819" y="535"/>
                    </a:lnTo>
                    <a:lnTo>
                      <a:pt x="840" y="528"/>
                    </a:lnTo>
                    <a:lnTo>
                      <a:pt x="860" y="523"/>
                    </a:lnTo>
                    <a:lnTo>
                      <a:pt x="881" y="517"/>
                    </a:lnTo>
                    <a:lnTo>
                      <a:pt x="903" y="513"/>
                    </a:lnTo>
                    <a:lnTo>
                      <a:pt x="924" y="510"/>
                    </a:lnTo>
                    <a:lnTo>
                      <a:pt x="946" y="508"/>
                    </a:lnTo>
                    <a:lnTo>
                      <a:pt x="946" y="187"/>
                    </a:lnTo>
                    <a:lnTo>
                      <a:pt x="945" y="168"/>
                    </a:lnTo>
                    <a:lnTo>
                      <a:pt x="942" y="149"/>
                    </a:lnTo>
                    <a:lnTo>
                      <a:pt x="938" y="131"/>
                    </a:lnTo>
                    <a:lnTo>
                      <a:pt x="932" y="114"/>
                    </a:lnTo>
                    <a:lnTo>
                      <a:pt x="923" y="97"/>
                    </a:lnTo>
                    <a:lnTo>
                      <a:pt x="915" y="82"/>
                    </a:lnTo>
                    <a:lnTo>
                      <a:pt x="904" y="68"/>
                    </a:lnTo>
                    <a:lnTo>
                      <a:pt x="892" y="55"/>
                    </a:lnTo>
                    <a:lnTo>
                      <a:pt x="878" y="43"/>
                    </a:lnTo>
                    <a:lnTo>
                      <a:pt x="864" y="32"/>
                    </a:lnTo>
                    <a:lnTo>
                      <a:pt x="848" y="23"/>
                    </a:lnTo>
                    <a:lnTo>
                      <a:pt x="831" y="14"/>
                    </a:lnTo>
                    <a:lnTo>
                      <a:pt x="814" y="8"/>
                    </a:lnTo>
                    <a:lnTo>
                      <a:pt x="796" y="3"/>
                    </a:lnTo>
                    <a:lnTo>
                      <a:pt x="778" y="1"/>
                    </a:lnTo>
                    <a:lnTo>
                      <a:pt x="759" y="0"/>
                    </a:lnTo>
                    <a:lnTo>
                      <a:pt x="186" y="0"/>
                    </a:lnTo>
                    <a:lnTo>
                      <a:pt x="168" y="1"/>
                    </a:lnTo>
                    <a:lnTo>
                      <a:pt x="149" y="3"/>
                    </a:lnTo>
                    <a:lnTo>
                      <a:pt x="130" y="8"/>
                    </a:lnTo>
                    <a:lnTo>
                      <a:pt x="114" y="14"/>
                    </a:lnTo>
                    <a:lnTo>
                      <a:pt x="98" y="23"/>
                    </a:lnTo>
                    <a:lnTo>
                      <a:pt x="82" y="32"/>
                    </a:lnTo>
                    <a:lnTo>
                      <a:pt x="68" y="43"/>
                    </a:lnTo>
                    <a:lnTo>
                      <a:pt x="54" y="55"/>
                    </a:lnTo>
                    <a:lnTo>
                      <a:pt x="42" y="68"/>
                    </a:lnTo>
                    <a:lnTo>
                      <a:pt x="31" y="82"/>
                    </a:lnTo>
                    <a:lnTo>
                      <a:pt x="22" y="97"/>
                    </a:lnTo>
                    <a:lnTo>
                      <a:pt x="14" y="114"/>
                    </a:lnTo>
                    <a:lnTo>
                      <a:pt x="8" y="131"/>
                    </a:lnTo>
                    <a:lnTo>
                      <a:pt x="4" y="149"/>
                    </a:lnTo>
                    <a:lnTo>
                      <a:pt x="1" y="168"/>
                    </a:lnTo>
                    <a:lnTo>
                      <a:pt x="0" y="187"/>
                    </a:lnTo>
                    <a:lnTo>
                      <a:pt x="0" y="760"/>
                    </a:lnTo>
                    <a:lnTo>
                      <a:pt x="1" y="779"/>
                    </a:lnTo>
                    <a:lnTo>
                      <a:pt x="4" y="797"/>
                    </a:lnTo>
                    <a:lnTo>
                      <a:pt x="8" y="815"/>
                    </a:lnTo>
                    <a:lnTo>
                      <a:pt x="14" y="832"/>
                    </a:lnTo>
                    <a:lnTo>
                      <a:pt x="22" y="848"/>
                    </a:lnTo>
                    <a:lnTo>
                      <a:pt x="31" y="864"/>
                    </a:lnTo>
                    <a:lnTo>
                      <a:pt x="42" y="878"/>
                    </a:lnTo>
                    <a:lnTo>
                      <a:pt x="54" y="892"/>
                    </a:lnTo>
                    <a:lnTo>
                      <a:pt x="68" y="904"/>
                    </a:lnTo>
                    <a:lnTo>
                      <a:pt x="82" y="914"/>
                    </a:lnTo>
                    <a:lnTo>
                      <a:pt x="98" y="924"/>
                    </a:lnTo>
                    <a:lnTo>
                      <a:pt x="114" y="931"/>
                    </a:lnTo>
                    <a:lnTo>
                      <a:pt x="130" y="937"/>
                    </a:lnTo>
                    <a:lnTo>
                      <a:pt x="149" y="942"/>
                    </a:lnTo>
                    <a:lnTo>
                      <a:pt x="168" y="946"/>
                    </a:lnTo>
                    <a:lnTo>
                      <a:pt x="186" y="94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669900"/>
                  </a:gs>
                  <a:gs pos="100000">
                    <a:srgbClr val="CCFF33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 i="1">
                  <a:ea typeface="华文细黑" pitchFamily="2" charset="-122"/>
                </a:endParaRPr>
              </a:p>
            </p:txBody>
          </p:sp>
          <p:sp>
            <p:nvSpPr>
              <p:cNvPr id="25617" name="Freeform 11"/>
              <p:cNvSpPr>
                <a:spLocks/>
              </p:cNvSpPr>
              <p:nvPr/>
            </p:nvSpPr>
            <p:spPr bwMode="auto">
              <a:xfrm rot="10800000">
                <a:off x="736600" y="2262188"/>
                <a:ext cx="1309688" cy="890587"/>
              </a:xfrm>
              <a:custGeom>
                <a:avLst/>
                <a:gdLst>
                  <a:gd name="T0" fmla="*/ 2147483647 w 946"/>
                  <a:gd name="T1" fmla="*/ 2147483647 h 946"/>
                  <a:gd name="T2" fmla="*/ 2147483647 w 946"/>
                  <a:gd name="T3" fmla="*/ 2147483647 h 946"/>
                  <a:gd name="T4" fmla="*/ 2147483647 w 946"/>
                  <a:gd name="T5" fmla="*/ 2147483647 h 946"/>
                  <a:gd name="T6" fmla="*/ 2147483647 w 946"/>
                  <a:gd name="T7" fmla="*/ 2147483647 h 946"/>
                  <a:gd name="T8" fmla="*/ 2147483647 w 946"/>
                  <a:gd name="T9" fmla="*/ 2147483647 h 946"/>
                  <a:gd name="T10" fmla="*/ 2147483647 w 946"/>
                  <a:gd name="T11" fmla="*/ 2147483647 h 946"/>
                  <a:gd name="T12" fmla="*/ 2147483647 w 946"/>
                  <a:gd name="T13" fmla="*/ 2147483647 h 946"/>
                  <a:gd name="T14" fmla="*/ 2147483647 w 946"/>
                  <a:gd name="T15" fmla="*/ 2147483647 h 946"/>
                  <a:gd name="T16" fmla="*/ 2147483647 w 946"/>
                  <a:gd name="T17" fmla="*/ 2147483647 h 946"/>
                  <a:gd name="T18" fmla="*/ 2147483647 w 946"/>
                  <a:gd name="T19" fmla="*/ 2147483647 h 946"/>
                  <a:gd name="T20" fmla="*/ 2147483647 w 946"/>
                  <a:gd name="T21" fmla="*/ 2147483647 h 946"/>
                  <a:gd name="T22" fmla="*/ 2147483647 w 946"/>
                  <a:gd name="T23" fmla="*/ 2147483647 h 946"/>
                  <a:gd name="T24" fmla="*/ 2147483647 w 946"/>
                  <a:gd name="T25" fmla="*/ 2147483647 h 946"/>
                  <a:gd name="T26" fmla="*/ 2147483647 w 946"/>
                  <a:gd name="T27" fmla="*/ 2147483647 h 946"/>
                  <a:gd name="T28" fmla="*/ 2147483647 w 946"/>
                  <a:gd name="T29" fmla="*/ 2147483647 h 946"/>
                  <a:gd name="T30" fmla="*/ 2147483647 w 946"/>
                  <a:gd name="T31" fmla="*/ 2147483647 h 946"/>
                  <a:gd name="T32" fmla="*/ 2147483647 w 946"/>
                  <a:gd name="T33" fmla="*/ 2147483647 h 946"/>
                  <a:gd name="T34" fmla="*/ 2147483647 w 946"/>
                  <a:gd name="T35" fmla="*/ 2147483647 h 946"/>
                  <a:gd name="T36" fmla="*/ 2147483647 w 946"/>
                  <a:gd name="T37" fmla="*/ 2147483647 h 946"/>
                  <a:gd name="T38" fmla="*/ 2147483647 w 946"/>
                  <a:gd name="T39" fmla="*/ 2147483647 h 946"/>
                  <a:gd name="T40" fmla="*/ 2147483647 w 946"/>
                  <a:gd name="T41" fmla="*/ 2147483647 h 946"/>
                  <a:gd name="T42" fmla="*/ 2147483647 w 946"/>
                  <a:gd name="T43" fmla="*/ 2147483647 h 946"/>
                  <a:gd name="T44" fmla="*/ 2147483647 w 946"/>
                  <a:gd name="T45" fmla="*/ 2147483647 h 946"/>
                  <a:gd name="T46" fmla="*/ 2147483647 w 946"/>
                  <a:gd name="T47" fmla="*/ 2147483647 h 946"/>
                  <a:gd name="T48" fmla="*/ 2147483647 w 946"/>
                  <a:gd name="T49" fmla="*/ 2147483647 h 946"/>
                  <a:gd name="T50" fmla="*/ 2147483647 w 946"/>
                  <a:gd name="T51" fmla="*/ 2147483647 h 946"/>
                  <a:gd name="T52" fmla="*/ 2147483647 w 946"/>
                  <a:gd name="T53" fmla="*/ 0 h 946"/>
                  <a:gd name="T54" fmla="*/ 2147483647 w 946"/>
                  <a:gd name="T55" fmla="*/ 2147483647 h 946"/>
                  <a:gd name="T56" fmla="*/ 2147483647 w 946"/>
                  <a:gd name="T57" fmla="*/ 2147483647 h 946"/>
                  <a:gd name="T58" fmla="*/ 2147483647 w 946"/>
                  <a:gd name="T59" fmla="*/ 2147483647 h 946"/>
                  <a:gd name="T60" fmla="*/ 2147483647 w 946"/>
                  <a:gd name="T61" fmla="*/ 2147483647 h 946"/>
                  <a:gd name="T62" fmla="*/ 2147483647 w 946"/>
                  <a:gd name="T63" fmla="*/ 2147483647 h 946"/>
                  <a:gd name="T64" fmla="*/ 2147483647 w 946"/>
                  <a:gd name="T65" fmla="*/ 2147483647 h 946"/>
                  <a:gd name="T66" fmla="*/ 2147483647 w 946"/>
                  <a:gd name="T67" fmla="*/ 2147483647 h 946"/>
                  <a:gd name="T68" fmla="*/ 2147483647 w 946"/>
                  <a:gd name="T69" fmla="*/ 2147483647 h 946"/>
                  <a:gd name="T70" fmla="*/ 0 w 946"/>
                  <a:gd name="T71" fmla="*/ 2147483647 h 946"/>
                  <a:gd name="T72" fmla="*/ 2147483647 w 946"/>
                  <a:gd name="T73" fmla="*/ 2147483647 h 946"/>
                  <a:gd name="T74" fmla="*/ 2147483647 w 946"/>
                  <a:gd name="T75" fmla="*/ 2147483647 h 946"/>
                  <a:gd name="T76" fmla="*/ 2147483647 w 946"/>
                  <a:gd name="T77" fmla="*/ 2147483647 h 946"/>
                  <a:gd name="T78" fmla="*/ 2147483647 w 946"/>
                  <a:gd name="T79" fmla="*/ 2147483647 h 946"/>
                  <a:gd name="T80" fmla="*/ 2147483647 w 946"/>
                  <a:gd name="T81" fmla="*/ 2147483647 h 946"/>
                  <a:gd name="T82" fmla="*/ 2147483647 w 946"/>
                  <a:gd name="T83" fmla="*/ 2147483647 h 946"/>
                  <a:gd name="T84" fmla="*/ 2147483647 w 946"/>
                  <a:gd name="T85" fmla="*/ 2147483647 h 946"/>
                  <a:gd name="T86" fmla="*/ 2147483647 w 946"/>
                  <a:gd name="T87" fmla="*/ 2147483647 h 946"/>
                  <a:gd name="T88" fmla="*/ 2147483647 w 946"/>
                  <a:gd name="T89" fmla="*/ 2147483647 h 9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946"/>
                  <a:gd name="T136" fmla="*/ 0 h 946"/>
                  <a:gd name="T137" fmla="*/ 946 w 946"/>
                  <a:gd name="T138" fmla="*/ 946 h 9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946" h="946">
                    <a:moveTo>
                      <a:pt x="186" y="946"/>
                    </a:moveTo>
                    <a:lnTo>
                      <a:pt x="498" y="946"/>
                    </a:lnTo>
                    <a:lnTo>
                      <a:pt x="500" y="924"/>
                    </a:lnTo>
                    <a:lnTo>
                      <a:pt x="504" y="904"/>
                    </a:lnTo>
                    <a:lnTo>
                      <a:pt x="509" y="882"/>
                    </a:lnTo>
                    <a:lnTo>
                      <a:pt x="515" y="861"/>
                    </a:lnTo>
                    <a:lnTo>
                      <a:pt x="521" y="841"/>
                    </a:lnTo>
                    <a:lnTo>
                      <a:pt x="528" y="820"/>
                    </a:lnTo>
                    <a:lnTo>
                      <a:pt x="535" y="801"/>
                    </a:lnTo>
                    <a:lnTo>
                      <a:pt x="545" y="782"/>
                    </a:lnTo>
                    <a:lnTo>
                      <a:pt x="555" y="762"/>
                    </a:lnTo>
                    <a:lnTo>
                      <a:pt x="564" y="744"/>
                    </a:lnTo>
                    <a:lnTo>
                      <a:pt x="576" y="727"/>
                    </a:lnTo>
                    <a:lnTo>
                      <a:pt x="587" y="709"/>
                    </a:lnTo>
                    <a:lnTo>
                      <a:pt x="600" y="692"/>
                    </a:lnTo>
                    <a:lnTo>
                      <a:pt x="614" y="676"/>
                    </a:lnTo>
                    <a:lnTo>
                      <a:pt x="627" y="661"/>
                    </a:lnTo>
                    <a:lnTo>
                      <a:pt x="643" y="646"/>
                    </a:lnTo>
                    <a:lnTo>
                      <a:pt x="657" y="632"/>
                    </a:lnTo>
                    <a:lnTo>
                      <a:pt x="673" y="618"/>
                    </a:lnTo>
                    <a:lnTo>
                      <a:pt x="690" y="605"/>
                    </a:lnTo>
                    <a:lnTo>
                      <a:pt x="707" y="593"/>
                    </a:lnTo>
                    <a:lnTo>
                      <a:pt x="724" y="581"/>
                    </a:lnTo>
                    <a:lnTo>
                      <a:pt x="742" y="570"/>
                    </a:lnTo>
                    <a:lnTo>
                      <a:pt x="761" y="560"/>
                    </a:lnTo>
                    <a:lnTo>
                      <a:pt x="779" y="551"/>
                    </a:lnTo>
                    <a:lnTo>
                      <a:pt x="799" y="542"/>
                    </a:lnTo>
                    <a:lnTo>
                      <a:pt x="819" y="535"/>
                    </a:lnTo>
                    <a:lnTo>
                      <a:pt x="840" y="528"/>
                    </a:lnTo>
                    <a:lnTo>
                      <a:pt x="860" y="523"/>
                    </a:lnTo>
                    <a:lnTo>
                      <a:pt x="881" y="517"/>
                    </a:lnTo>
                    <a:lnTo>
                      <a:pt x="903" y="513"/>
                    </a:lnTo>
                    <a:lnTo>
                      <a:pt x="924" y="510"/>
                    </a:lnTo>
                    <a:lnTo>
                      <a:pt x="946" y="508"/>
                    </a:lnTo>
                    <a:lnTo>
                      <a:pt x="946" y="187"/>
                    </a:lnTo>
                    <a:lnTo>
                      <a:pt x="945" y="168"/>
                    </a:lnTo>
                    <a:lnTo>
                      <a:pt x="942" y="149"/>
                    </a:lnTo>
                    <a:lnTo>
                      <a:pt x="938" y="131"/>
                    </a:lnTo>
                    <a:lnTo>
                      <a:pt x="932" y="114"/>
                    </a:lnTo>
                    <a:lnTo>
                      <a:pt x="923" y="97"/>
                    </a:lnTo>
                    <a:lnTo>
                      <a:pt x="915" y="82"/>
                    </a:lnTo>
                    <a:lnTo>
                      <a:pt x="904" y="68"/>
                    </a:lnTo>
                    <a:lnTo>
                      <a:pt x="892" y="55"/>
                    </a:lnTo>
                    <a:lnTo>
                      <a:pt x="878" y="43"/>
                    </a:lnTo>
                    <a:lnTo>
                      <a:pt x="864" y="32"/>
                    </a:lnTo>
                    <a:lnTo>
                      <a:pt x="848" y="23"/>
                    </a:lnTo>
                    <a:lnTo>
                      <a:pt x="831" y="14"/>
                    </a:lnTo>
                    <a:lnTo>
                      <a:pt x="814" y="8"/>
                    </a:lnTo>
                    <a:lnTo>
                      <a:pt x="796" y="3"/>
                    </a:lnTo>
                    <a:lnTo>
                      <a:pt x="778" y="1"/>
                    </a:lnTo>
                    <a:lnTo>
                      <a:pt x="759" y="0"/>
                    </a:lnTo>
                    <a:lnTo>
                      <a:pt x="186" y="0"/>
                    </a:lnTo>
                    <a:lnTo>
                      <a:pt x="168" y="1"/>
                    </a:lnTo>
                    <a:lnTo>
                      <a:pt x="149" y="3"/>
                    </a:lnTo>
                    <a:lnTo>
                      <a:pt x="130" y="8"/>
                    </a:lnTo>
                    <a:lnTo>
                      <a:pt x="114" y="14"/>
                    </a:lnTo>
                    <a:lnTo>
                      <a:pt x="98" y="23"/>
                    </a:lnTo>
                    <a:lnTo>
                      <a:pt x="82" y="32"/>
                    </a:lnTo>
                    <a:lnTo>
                      <a:pt x="68" y="43"/>
                    </a:lnTo>
                    <a:lnTo>
                      <a:pt x="54" y="55"/>
                    </a:lnTo>
                    <a:lnTo>
                      <a:pt x="42" y="68"/>
                    </a:lnTo>
                    <a:lnTo>
                      <a:pt x="31" y="82"/>
                    </a:lnTo>
                    <a:lnTo>
                      <a:pt x="22" y="97"/>
                    </a:lnTo>
                    <a:lnTo>
                      <a:pt x="14" y="114"/>
                    </a:lnTo>
                    <a:lnTo>
                      <a:pt x="8" y="131"/>
                    </a:lnTo>
                    <a:lnTo>
                      <a:pt x="4" y="149"/>
                    </a:lnTo>
                    <a:lnTo>
                      <a:pt x="1" y="168"/>
                    </a:lnTo>
                    <a:lnTo>
                      <a:pt x="0" y="187"/>
                    </a:lnTo>
                    <a:lnTo>
                      <a:pt x="0" y="760"/>
                    </a:lnTo>
                    <a:lnTo>
                      <a:pt x="1" y="779"/>
                    </a:lnTo>
                    <a:lnTo>
                      <a:pt x="4" y="797"/>
                    </a:lnTo>
                    <a:lnTo>
                      <a:pt x="8" y="815"/>
                    </a:lnTo>
                    <a:lnTo>
                      <a:pt x="14" y="832"/>
                    </a:lnTo>
                    <a:lnTo>
                      <a:pt x="22" y="848"/>
                    </a:lnTo>
                    <a:lnTo>
                      <a:pt x="31" y="864"/>
                    </a:lnTo>
                    <a:lnTo>
                      <a:pt x="42" y="878"/>
                    </a:lnTo>
                    <a:lnTo>
                      <a:pt x="54" y="892"/>
                    </a:lnTo>
                    <a:lnTo>
                      <a:pt x="68" y="904"/>
                    </a:lnTo>
                    <a:lnTo>
                      <a:pt x="82" y="914"/>
                    </a:lnTo>
                    <a:lnTo>
                      <a:pt x="98" y="924"/>
                    </a:lnTo>
                    <a:lnTo>
                      <a:pt x="114" y="931"/>
                    </a:lnTo>
                    <a:lnTo>
                      <a:pt x="130" y="937"/>
                    </a:lnTo>
                    <a:lnTo>
                      <a:pt x="149" y="942"/>
                    </a:lnTo>
                    <a:lnTo>
                      <a:pt x="168" y="946"/>
                    </a:lnTo>
                    <a:lnTo>
                      <a:pt x="186" y="94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9CCFF"/>
                  </a:gs>
                  <a:gs pos="100000">
                    <a:schemeClr val="folHlink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 i="1">
                  <a:ea typeface="华文细黑" pitchFamily="2" charset="-122"/>
                </a:endParaRPr>
              </a:p>
            </p:txBody>
          </p:sp>
          <p:sp>
            <p:nvSpPr>
              <p:cNvPr id="25618" name="Freeform 13"/>
              <p:cNvSpPr>
                <a:spLocks/>
              </p:cNvSpPr>
              <p:nvPr/>
            </p:nvSpPr>
            <p:spPr bwMode="auto">
              <a:xfrm rot="10800000">
                <a:off x="2151063" y="2262188"/>
                <a:ext cx="1308100" cy="890587"/>
              </a:xfrm>
              <a:custGeom>
                <a:avLst/>
                <a:gdLst>
                  <a:gd name="T0" fmla="*/ 2147483647 w 946"/>
                  <a:gd name="T1" fmla="*/ 2147483647 h 946"/>
                  <a:gd name="T2" fmla="*/ 2147483647 w 946"/>
                  <a:gd name="T3" fmla="*/ 2147483647 h 946"/>
                  <a:gd name="T4" fmla="*/ 2147483647 w 946"/>
                  <a:gd name="T5" fmla="*/ 2147483647 h 946"/>
                  <a:gd name="T6" fmla="*/ 2147483647 w 946"/>
                  <a:gd name="T7" fmla="*/ 2147483647 h 946"/>
                  <a:gd name="T8" fmla="*/ 2147483647 w 946"/>
                  <a:gd name="T9" fmla="*/ 2147483647 h 946"/>
                  <a:gd name="T10" fmla="*/ 2147483647 w 946"/>
                  <a:gd name="T11" fmla="*/ 2147483647 h 946"/>
                  <a:gd name="T12" fmla="*/ 2147483647 w 946"/>
                  <a:gd name="T13" fmla="*/ 2147483647 h 946"/>
                  <a:gd name="T14" fmla="*/ 2147483647 w 946"/>
                  <a:gd name="T15" fmla="*/ 2147483647 h 946"/>
                  <a:gd name="T16" fmla="*/ 2147483647 w 946"/>
                  <a:gd name="T17" fmla="*/ 2147483647 h 946"/>
                  <a:gd name="T18" fmla="*/ 2147483647 w 946"/>
                  <a:gd name="T19" fmla="*/ 2147483647 h 946"/>
                  <a:gd name="T20" fmla="*/ 2147483647 w 946"/>
                  <a:gd name="T21" fmla="*/ 2147483647 h 946"/>
                  <a:gd name="T22" fmla="*/ 2147483647 w 946"/>
                  <a:gd name="T23" fmla="*/ 2147483647 h 946"/>
                  <a:gd name="T24" fmla="*/ 2147483647 w 946"/>
                  <a:gd name="T25" fmla="*/ 2147483647 h 946"/>
                  <a:gd name="T26" fmla="*/ 2147483647 w 946"/>
                  <a:gd name="T27" fmla="*/ 2147483647 h 946"/>
                  <a:gd name="T28" fmla="*/ 2147483647 w 946"/>
                  <a:gd name="T29" fmla="*/ 2147483647 h 946"/>
                  <a:gd name="T30" fmla="*/ 2147483647 w 946"/>
                  <a:gd name="T31" fmla="*/ 2147483647 h 946"/>
                  <a:gd name="T32" fmla="*/ 2147483647 w 946"/>
                  <a:gd name="T33" fmla="*/ 2147483647 h 946"/>
                  <a:gd name="T34" fmla="*/ 2147483647 w 946"/>
                  <a:gd name="T35" fmla="*/ 2147483647 h 946"/>
                  <a:gd name="T36" fmla="*/ 2147483647 w 946"/>
                  <a:gd name="T37" fmla="*/ 2147483647 h 946"/>
                  <a:gd name="T38" fmla="*/ 2147483647 w 946"/>
                  <a:gd name="T39" fmla="*/ 2147483647 h 946"/>
                  <a:gd name="T40" fmla="*/ 2147483647 w 946"/>
                  <a:gd name="T41" fmla="*/ 2147483647 h 946"/>
                  <a:gd name="T42" fmla="*/ 2147483647 w 946"/>
                  <a:gd name="T43" fmla="*/ 2147483647 h 946"/>
                  <a:gd name="T44" fmla="*/ 2147483647 w 946"/>
                  <a:gd name="T45" fmla="*/ 2147483647 h 946"/>
                  <a:gd name="T46" fmla="*/ 2147483647 w 946"/>
                  <a:gd name="T47" fmla="*/ 2147483647 h 946"/>
                  <a:gd name="T48" fmla="*/ 2147483647 w 946"/>
                  <a:gd name="T49" fmla="*/ 2147483647 h 946"/>
                  <a:gd name="T50" fmla="*/ 2147483647 w 946"/>
                  <a:gd name="T51" fmla="*/ 2147483647 h 946"/>
                  <a:gd name="T52" fmla="*/ 2147483647 w 946"/>
                  <a:gd name="T53" fmla="*/ 0 h 946"/>
                  <a:gd name="T54" fmla="*/ 2147483647 w 946"/>
                  <a:gd name="T55" fmla="*/ 2147483647 h 946"/>
                  <a:gd name="T56" fmla="*/ 2147483647 w 946"/>
                  <a:gd name="T57" fmla="*/ 2147483647 h 946"/>
                  <a:gd name="T58" fmla="*/ 2147483647 w 946"/>
                  <a:gd name="T59" fmla="*/ 2147483647 h 946"/>
                  <a:gd name="T60" fmla="*/ 2147483647 w 946"/>
                  <a:gd name="T61" fmla="*/ 2147483647 h 946"/>
                  <a:gd name="T62" fmla="*/ 2147483647 w 946"/>
                  <a:gd name="T63" fmla="*/ 2147483647 h 946"/>
                  <a:gd name="T64" fmla="*/ 2147483647 w 946"/>
                  <a:gd name="T65" fmla="*/ 2147483647 h 946"/>
                  <a:gd name="T66" fmla="*/ 2147483647 w 946"/>
                  <a:gd name="T67" fmla="*/ 2147483647 h 946"/>
                  <a:gd name="T68" fmla="*/ 2147483647 w 946"/>
                  <a:gd name="T69" fmla="*/ 2147483647 h 946"/>
                  <a:gd name="T70" fmla="*/ 0 w 946"/>
                  <a:gd name="T71" fmla="*/ 2147483647 h 946"/>
                  <a:gd name="T72" fmla="*/ 2147483647 w 946"/>
                  <a:gd name="T73" fmla="*/ 2147483647 h 946"/>
                  <a:gd name="T74" fmla="*/ 2147483647 w 946"/>
                  <a:gd name="T75" fmla="*/ 2147483647 h 946"/>
                  <a:gd name="T76" fmla="*/ 2147483647 w 946"/>
                  <a:gd name="T77" fmla="*/ 2147483647 h 946"/>
                  <a:gd name="T78" fmla="*/ 2147483647 w 946"/>
                  <a:gd name="T79" fmla="*/ 2147483647 h 946"/>
                  <a:gd name="T80" fmla="*/ 2147483647 w 946"/>
                  <a:gd name="T81" fmla="*/ 2147483647 h 946"/>
                  <a:gd name="T82" fmla="*/ 2147483647 w 946"/>
                  <a:gd name="T83" fmla="*/ 2147483647 h 946"/>
                  <a:gd name="T84" fmla="*/ 2147483647 w 946"/>
                  <a:gd name="T85" fmla="*/ 2147483647 h 946"/>
                  <a:gd name="T86" fmla="*/ 2147483647 w 946"/>
                  <a:gd name="T87" fmla="*/ 2147483647 h 946"/>
                  <a:gd name="T88" fmla="*/ 2147483647 w 946"/>
                  <a:gd name="T89" fmla="*/ 2147483647 h 9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946"/>
                  <a:gd name="T136" fmla="*/ 0 h 946"/>
                  <a:gd name="T137" fmla="*/ 946 w 946"/>
                  <a:gd name="T138" fmla="*/ 946 h 9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946" h="946">
                    <a:moveTo>
                      <a:pt x="186" y="946"/>
                    </a:moveTo>
                    <a:lnTo>
                      <a:pt x="498" y="946"/>
                    </a:lnTo>
                    <a:lnTo>
                      <a:pt x="500" y="924"/>
                    </a:lnTo>
                    <a:lnTo>
                      <a:pt x="504" y="904"/>
                    </a:lnTo>
                    <a:lnTo>
                      <a:pt x="509" y="882"/>
                    </a:lnTo>
                    <a:lnTo>
                      <a:pt x="515" y="861"/>
                    </a:lnTo>
                    <a:lnTo>
                      <a:pt x="521" y="841"/>
                    </a:lnTo>
                    <a:lnTo>
                      <a:pt x="528" y="820"/>
                    </a:lnTo>
                    <a:lnTo>
                      <a:pt x="535" y="801"/>
                    </a:lnTo>
                    <a:lnTo>
                      <a:pt x="545" y="782"/>
                    </a:lnTo>
                    <a:lnTo>
                      <a:pt x="555" y="762"/>
                    </a:lnTo>
                    <a:lnTo>
                      <a:pt x="564" y="744"/>
                    </a:lnTo>
                    <a:lnTo>
                      <a:pt x="576" y="727"/>
                    </a:lnTo>
                    <a:lnTo>
                      <a:pt x="587" y="709"/>
                    </a:lnTo>
                    <a:lnTo>
                      <a:pt x="600" y="692"/>
                    </a:lnTo>
                    <a:lnTo>
                      <a:pt x="614" y="676"/>
                    </a:lnTo>
                    <a:lnTo>
                      <a:pt x="627" y="661"/>
                    </a:lnTo>
                    <a:lnTo>
                      <a:pt x="643" y="646"/>
                    </a:lnTo>
                    <a:lnTo>
                      <a:pt x="657" y="632"/>
                    </a:lnTo>
                    <a:lnTo>
                      <a:pt x="673" y="618"/>
                    </a:lnTo>
                    <a:lnTo>
                      <a:pt x="690" y="605"/>
                    </a:lnTo>
                    <a:lnTo>
                      <a:pt x="707" y="593"/>
                    </a:lnTo>
                    <a:lnTo>
                      <a:pt x="724" y="581"/>
                    </a:lnTo>
                    <a:lnTo>
                      <a:pt x="742" y="570"/>
                    </a:lnTo>
                    <a:lnTo>
                      <a:pt x="761" y="560"/>
                    </a:lnTo>
                    <a:lnTo>
                      <a:pt x="779" y="551"/>
                    </a:lnTo>
                    <a:lnTo>
                      <a:pt x="799" y="542"/>
                    </a:lnTo>
                    <a:lnTo>
                      <a:pt x="819" y="535"/>
                    </a:lnTo>
                    <a:lnTo>
                      <a:pt x="840" y="528"/>
                    </a:lnTo>
                    <a:lnTo>
                      <a:pt x="860" y="523"/>
                    </a:lnTo>
                    <a:lnTo>
                      <a:pt x="881" y="517"/>
                    </a:lnTo>
                    <a:lnTo>
                      <a:pt x="903" y="513"/>
                    </a:lnTo>
                    <a:lnTo>
                      <a:pt x="924" y="510"/>
                    </a:lnTo>
                    <a:lnTo>
                      <a:pt x="946" y="508"/>
                    </a:lnTo>
                    <a:lnTo>
                      <a:pt x="946" y="187"/>
                    </a:lnTo>
                    <a:lnTo>
                      <a:pt x="945" y="168"/>
                    </a:lnTo>
                    <a:lnTo>
                      <a:pt x="942" y="149"/>
                    </a:lnTo>
                    <a:lnTo>
                      <a:pt x="938" y="131"/>
                    </a:lnTo>
                    <a:lnTo>
                      <a:pt x="932" y="114"/>
                    </a:lnTo>
                    <a:lnTo>
                      <a:pt x="923" y="97"/>
                    </a:lnTo>
                    <a:lnTo>
                      <a:pt x="915" y="82"/>
                    </a:lnTo>
                    <a:lnTo>
                      <a:pt x="904" y="68"/>
                    </a:lnTo>
                    <a:lnTo>
                      <a:pt x="892" y="55"/>
                    </a:lnTo>
                    <a:lnTo>
                      <a:pt x="878" y="43"/>
                    </a:lnTo>
                    <a:lnTo>
                      <a:pt x="864" y="32"/>
                    </a:lnTo>
                    <a:lnTo>
                      <a:pt x="848" y="23"/>
                    </a:lnTo>
                    <a:lnTo>
                      <a:pt x="831" y="14"/>
                    </a:lnTo>
                    <a:lnTo>
                      <a:pt x="814" y="8"/>
                    </a:lnTo>
                    <a:lnTo>
                      <a:pt x="796" y="3"/>
                    </a:lnTo>
                    <a:lnTo>
                      <a:pt x="778" y="1"/>
                    </a:lnTo>
                    <a:lnTo>
                      <a:pt x="759" y="0"/>
                    </a:lnTo>
                    <a:lnTo>
                      <a:pt x="186" y="0"/>
                    </a:lnTo>
                    <a:lnTo>
                      <a:pt x="168" y="1"/>
                    </a:lnTo>
                    <a:lnTo>
                      <a:pt x="149" y="3"/>
                    </a:lnTo>
                    <a:lnTo>
                      <a:pt x="130" y="8"/>
                    </a:lnTo>
                    <a:lnTo>
                      <a:pt x="114" y="14"/>
                    </a:lnTo>
                    <a:lnTo>
                      <a:pt x="98" y="23"/>
                    </a:lnTo>
                    <a:lnTo>
                      <a:pt x="82" y="32"/>
                    </a:lnTo>
                    <a:lnTo>
                      <a:pt x="68" y="43"/>
                    </a:lnTo>
                    <a:lnTo>
                      <a:pt x="54" y="55"/>
                    </a:lnTo>
                    <a:lnTo>
                      <a:pt x="42" y="68"/>
                    </a:lnTo>
                    <a:lnTo>
                      <a:pt x="31" y="82"/>
                    </a:lnTo>
                    <a:lnTo>
                      <a:pt x="22" y="97"/>
                    </a:lnTo>
                    <a:lnTo>
                      <a:pt x="14" y="114"/>
                    </a:lnTo>
                    <a:lnTo>
                      <a:pt x="8" y="131"/>
                    </a:lnTo>
                    <a:lnTo>
                      <a:pt x="4" y="149"/>
                    </a:lnTo>
                    <a:lnTo>
                      <a:pt x="1" y="168"/>
                    </a:lnTo>
                    <a:lnTo>
                      <a:pt x="0" y="187"/>
                    </a:lnTo>
                    <a:lnTo>
                      <a:pt x="0" y="760"/>
                    </a:lnTo>
                    <a:lnTo>
                      <a:pt x="1" y="779"/>
                    </a:lnTo>
                    <a:lnTo>
                      <a:pt x="4" y="797"/>
                    </a:lnTo>
                    <a:lnTo>
                      <a:pt x="8" y="815"/>
                    </a:lnTo>
                    <a:lnTo>
                      <a:pt x="14" y="832"/>
                    </a:lnTo>
                    <a:lnTo>
                      <a:pt x="22" y="848"/>
                    </a:lnTo>
                    <a:lnTo>
                      <a:pt x="31" y="864"/>
                    </a:lnTo>
                    <a:lnTo>
                      <a:pt x="42" y="878"/>
                    </a:lnTo>
                    <a:lnTo>
                      <a:pt x="54" y="892"/>
                    </a:lnTo>
                    <a:lnTo>
                      <a:pt x="68" y="904"/>
                    </a:lnTo>
                    <a:lnTo>
                      <a:pt x="82" y="914"/>
                    </a:lnTo>
                    <a:lnTo>
                      <a:pt x="98" y="924"/>
                    </a:lnTo>
                    <a:lnTo>
                      <a:pt x="114" y="931"/>
                    </a:lnTo>
                    <a:lnTo>
                      <a:pt x="130" y="937"/>
                    </a:lnTo>
                    <a:lnTo>
                      <a:pt x="149" y="942"/>
                    </a:lnTo>
                    <a:lnTo>
                      <a:pt x="168" y="946"/>
                    </a:lnTo>
                    <a:lnTo>
                      <a:pt x="186" y="94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90000"/>
                  </a:gs>
                  <a:gs pos="100000">
                    <a:srgbClr val="FF00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 i="1">
                  <a:ea typeface="华文细黑" pitchFamily="2" charset="-122"/>
                </a:endParaRPr>
              </a:p>
            </p:txBody>
          </p:sp>
          <p:sp>
            <p:nvSpPr>
              <p:cNvPr id="25619" name="Text Box 12"/>
              <p:cNvSpPr txBox="1">
                <a:spLocks noChangeArrowheads="1"/>
              </p:cNvSpPr>
              <p:nvPr/>
            </p:nvSpPr>
            <p:spPr bwMode="auto">
              <a:xfrm>
                <a:off x="2339815" y="2240813"/>
                <a:ext cx="803425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4800" b="1" i="1">
                    <a:solidFill>
                      <a:srgbClr val="333333"/>
                    </a:solidFill>
                    <a:latin typeface="黑体" pitchFamily="49" charset="-122"/>
                    <a:ea typeface="黑体" pitchFamily="49" charset="-122"/>
                  </a:rPr>
                  <a:t>理</a:t>
                </a:r>
                <a:endParaRPr lang="en-US" altLang="zh-CN" sz="4800" i="1">
                  <a:solidFill>
                    <a:srgbClr val="333333"/>
                  </a:solidFill>
                  <a:latin typeface="Arial Black" pitchFamily="34" charset="0"/>
                  <a:ea typeface="华文细黑" pitchFamily="2" charset="-122"/>
                </a:endParaRPr>
              </a:p>
            </p:txBody>
          </p:sp>
        </p:grpSp>
      </p:grpSp>
      <p:grpSp>
        <p:nvGrpSpPr>
          <p:cNvPr id="5" name="组合 25"/>
          <p:cNvGrpSpPr>
            <a:grpSpLocks/>
          </p:cNvGrpSpPr>
          <p:nvPr/>
        </p:nvGrpSpPr>
        <p:grpSpPr bwMode="auto">
          <a:xfrm>
            <a:off x="7143750" y="285750"/>
            <a:ext cx="1544638" cy="482600"/>
            <a:chOff x="428596" y="285728"/>
            <a:chExt cx="1544628" cy="357190"/>
          </a:xfrm>
        </p:grpSpPr>
        <p:sp>
          <p:nvSpPr>
            <p:cNvPr id="25609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i="1">
                <a:ea typeface="华文细黑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0034" y="285728"/>
              <a:ext cx="1428741" cy="2714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itchFamily="2" charset="-122"/>
                  <a:ea typeface="华文细黑" pitchFamily="2" charset="-122"/>
                </a:rPr>
                <a:t>信息论</a:t>
              </a:r>
            </a:p>
          </p:txBody>
        </p:sp>
      </p:grpSp>
      <p:sp>
        <p:nvSpPr>
          <p:cNvPr id="25606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 i="1">
              <a:ea typeface="华文细黑" pitchFamily="2" charset="-122"/>
            </a:endParaRPr>
          </a:p>
        </p:txBody>
      </p:sp>
      <p:sp>
        <p:nvSpPr>
          <p:cNvPr id="25607" name="Rectangle 26"/>
          <p:cNvSpPr>
            <a:spLocks noChangeArrowheads="1"/>
          </p:cNvSpPr>
          <p:nvPr/>
        </p:nvSpPr>
        <p:spPr bwMode="auto">
          <a:xfrm>
            <a:off x="0" y="142875"/>
            <a:ext cx="8001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 b="1">
                <a:solidFill>
                  <a:schemeClr val="bg1"/>
                </a:solidFill>
                <a:latin typeface="宋体" pitchFamily="2" charset="-122"/>
                <a:ea typeface="黑体" pitchFamily="49" charset="-122"/>
              </a:rPr>
              <a:t>最小汉明距离准则</a:t>
            </a:r>
          </a:p>
        </p:txBody>
      </p:sp>
      <p:sp>
        <p:nvSpPr>
          <p:cNvPr id="46" name="矩形 45"/>
          <p:cNvSpPr/>
          <p:nvPr/>
        </p:nvSpPr>
        <p:spPr>
          <a:xfrm>
            <a:off x="1428728" y="3786190"/>
            <a:ext cx="6357982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b="1" dirty="0">
                <a:ea typeface="华文细黑" pitchFamily="2" charset="-122"/>
              </a:rPr>
              <a:t>对于无记忆二元对称信道（错误概率</a:t>
            </a:r>
            <a:r>
              <a:rPr lang="en-US" altLang="zh-CN" sz="2400" b="1" dirty="0">
                <a:ea typeface="华文细黑" pitchFamily="2" charset="-122"/>
              </a:rPr>
              <a:t>p≤1/2</a:t>
            </a:r>
            <a:r>
              <a:rPr lang="zh-CN" altLang="en-US" sz="2400" b="1" dirty="0">
                <a:ea typeface="华文细黑" pitchFamily="2" charset="-122"/>
              </a:rPr>
              <a:t>），</a:t>
            </a:r>
            <a:r>
              <a:rPr lang="zh-CN" altLang="en-US" sz="2400" b="1" dirty="0">
                <a:effectLst>
                  <a:reflection blurRad="6350" stA="55000" endA="300" endPos="45500" dir="5400000" sy="-100000" algn="bl" rotWithShape="0"/>
                </a:effectLst>
                <a:ea typeface="华文细黑" pitchFamily="2" charset="-122"/>
              </a:rPr>
              <a:t>最大似然译码</a:t>
            </a:r>
            <a:r>
              <a:rPr lang="zh-CN" altLang="en-US" sz="2400" b="1" dirty="0">
                <a:ea typeface="华文细黑" pitchFamily="2" charset="-122"/>
              </a:rPr>
              <a:t>准则等价于</a:t>
            </a:r>
            <a:r>
              <a:rPr lang="zh-CN" altLang="en-US" sz="2400" b="1" dirty="0">
                <a:effectLst>
                  <a:reflection blurRad="6350" stA="55000" endA="300" endPos="45500" dir="5400000" sy="-100000" algn="bl" rotWithShape="0"/>
                </a:effectLst>
                <a:ea typeface="华文细黑" pitchFamily="2" charset="-122"/>
              </a:rPr>
              <a:t>最小汉明距离</a:t>
            </a:r>
            <a:r>
              <a:rPr lang="zh-CN" altLang="en-US" sz="2400" b="1" dirty="0">
                <a:ea typeface="华文细黑" pitchFamily="2" charset="-122"/>
              </a:rPr>
              <a:t>准则。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AutoShape 20"/>
          <p:cNvSpPr>
            <a:spLocks noChangeArrowheads="1"/>
          </p:cNvSpPr>
          <p:nvPr/>
        </p:nvSpPr>
        <p:spPr bwMode="auto">
          <a:xfrm>
            <a:off x="1214438" y="2084388"/>
            <a:ext cx="7143750" cy="1630362"/>
          </a:xfrm>
          <a:prstGeom prst="roundRect">
            <a:avLst>
              <a:gd name="adj" fmla="val 2644"/>
            </a:avLst>
          </a:prstGeom>
          <a:gradFill rotWithShape="1">
            <a:gsLst>
              <a:gs pos="0">
                <a:srgbClr val="F2F2F2"/>
              </a:gs>
              <a:gs pos="100000">
                <a:srgbClr val="DDDDDD"/>
              </a:gs>
            </a:gsLst>
            <a:lin ang="5400000" scaled="1"/>
          </a:gradFill>
          <a:ln w="3175">
            <a:solidFill>
              <a:srgbClr val="969696">
                <a:alpha val="67842"/>
              </a:srgbClr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</a:pPr>
            <a:endParaRPr lang="zh-CN" altLang="en-US" sz="1200" i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buClr>
                <a:schemeClr val="accent2"/>
              </a:buClr>
            </a:pPr>
            <a:endParaRPr lang="zh-CN" altLang="en-US" sz="1200" i="0">
              <a:solidFill>
                <a:schemeClr val="tx2"/>
              </a:solidFill>
            </a:endParaRP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A476D22C-EE43-4064-9301-5FA2CAB63510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mtClean="0"/>
              <a:t>单击此处添加标题</a:t>
            </a:r>
          </a:p>
        </p:txBody>
      </p:sp>
      <p:sp>
        <p:nvSpPr>
          <p:cNvPr id="31750" name="AutoShape 3"/>
          <p:cNvSpPr>
            <a:spLocks noChangeArrowheads="1"/>
          </p:cNvSpPr>
          <p:nvPr/>
        </p:nvSpPr>
        <p:spPr bwMode="auto">
          <a:xfrm>
            <a:off x="468313" y="1357313"/>
            <a:ext cx="8207375" cy="4929187"/>
          </a:xfrm>
          <a:prstGeom prst="roundRect">
            <a:avLst>
              <a:gd name="adj" fmla="val 2773"/>
            </a:avLst>
          </a:prstGeom>
          <a:noFill/>
          <a:ln w="3175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751" name="Group 10"/>
          <p:cNvGrpSpPr>
            <a:grpSpLocks/>
          </p:cNvGrpSpPr>
          <p:nvPr/>
        </p:nvGrpSpPr>
        <p:grpSpPr bwMode="auto">
          <a:xfrm>
            <a:off x="1190625" y="1643063"/>
            <a:ext cx="7167563" cy="528637"/>
            <a:chOff x="0" y="0"/>
            <a:chExt cx="4246" cy="333"/>
          </a:xfrm>
        </p:grpSpPr>
        <p:grpSp>
          <p:nvGrpSpPr>
            <p:cNvPr id="31790" name="Group 11"/>
            <p:cNvGrpSpPr>
              <a:grpSpLocks/>
            </p:cNvGrpSpPr>
            <p:nvPr/>
          </p:nvGrpSpPr>
          <p:grpSpPr bwMode="auto">
            <a:xfrm>
              <a:off x="3" y="0"/>
              <a:ext cx="4243" cy="333"/>
              <a:chOff x="0" y="0"/>
              <a:chExt cx="4243" cy="333"/>
            </a:xfrm>
          </p:grpSpPr>
          <p:sp>
            <p:nvSpPr>
              <p:cNvPr id="31792" name="AutoShap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3" cy="333"/>
              </a:xfrm>
              <a:prstGeom prst="roundRect">
                <a:avLst>
                  <a:gd name="adj" fmla="val 15657"/>
                </a:avLst>
              </a:prstGeom>
              <a:solidFill>
                <a:schemeClr val="accent2"/>
              </a:solidFill>
              <a:ln w="3175">
                <a:solidFill>
                  <a:srgbClr val="969696">
                    <a:alpha val="58038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3" name="AutoShape 13"/>
              <p:cNvSpPr>
                <a:spLocks noChangeArrowheads="1"/>
              </p:cNvSpPr>
              <p:nvPr/>
            </p:nvSpPr>
            <p:spPr bwMode="auto">
              <a:xfrm flipV="1">
                <a:off x="27" y="12"/>
                <a:ext cx="4184" cy="190"/>
              </a:xfrm>
              <a:prstGeom prst="roundRect">
                <a:avLst>
                  <a:gd name="adj" fmla="val 14324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7999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91" name="Text Box 14"/>
            <p:cNvSpPr txBox="1">
              <a:spLocks noChangeArrowheads="1"/>
            </p:cNvSpPr>
            <p:nvPr/>
          </p:nvSpPr>
          <p:spPr bwMode="auto">
            <a:xfrm>
              <a:off x="0" y="21"/>
              <a:ext cx="423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zh-CN" sz="2000" i="0">
                <a:solidFill>
                  <a:schemeClr val="bg1"/>
                </a:solidFill>
              </a:endParaRPr>
            </a:p>
          </p:txBody>
        </p:sp>
      </p:grp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14287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§2.3 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平均互信息</a:t>
            </a:r>
            <a:endParaRPr lang="zh-CN" altLang="en-US" sz="4400" b="1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3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4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1758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85750" y="285750"/>
            <a:ext cx="45497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3.3.2 </a:t>
            </a:r>
            <a:r>
              <a:rPr lang="zh-CN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离散平稳有记忆信源的熵</a:t>
            </a:r>
            <a:endParaRPr lang="zh-CN" altLang="en-US" sz="2400" i="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43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1765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85750" y="285750"/>
            <a:ext cx="35941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3.4.2  </a:t>
            </a:r>
            <a:r>
              <a:rPr lang="zh-CN" altLang="en-US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齐次马氏链（</a:t>
            </a:r>
            <a:r>
              <a:rPr lang="en-US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）</a:t>
            </a:r>
            <a:endParaRPr lang="zh-CN" altLang="en-US" sz="2400" i="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52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3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1772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2"/>
          <p:cNvSpPr txBox="1">
            <a:spLocks noRot="1" noChangeArrowheads="1"/>
          </p:cNvSpPr>
          <p:nvPr/>
        </p:nvSpPr>
        <p:spPr bwMode="auto">
          <a:xfrm>
            <a:off x="174625" y="-99392"/>
            <a:ext cx="854075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8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本章小结</a:t>
            </a:r>
          </a:p>
        </p:txBody>
      </p:sp>
      <p:sp>
        <p:nvSpPr>
          <p:cNvPr id="31774" name="矩形 58"/>
          <p:cNvSpPr>
            <a:spLocks noChangeArrowheads="1"/>
          </p:cNvSpPr>
          <p:nvPr/>
        </p:nvSpPr>
        <p:spPr bwMode="auto">
          <a:xfrm>
            <a:off x="1428750" y="1727200"/>
            <a:ext cx="6786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 b="1" i="0" dirty="0">
                <a:solidFill>
                  <a:schemeClr val="bg1"/>
                </a:solidFill>
              </a:rPr>
              <a:t>2</a:t>
            </a:r>
            <a:r>
              <a:rPr lang="zh-CN" altLang="en-US" sz="2000" b="1" i="0" dirty="0">
                <a:solidFill>
                  <a:schemeClr val="bg1"/>
                </a:solidFill>
              </a:rPr>
              <a:t>、</a:t>
            </a:r>
            <a:r>
              <a:rPr lang="en-US" altLang="zh-CN" sz="2000" b="1" i="0" dirty="0">
                <a:solidFill>
                  <a:schemeClr val="bg1"/>
                </a:solidFill>
              </a:rPr>
              <a:t> R</a:t>
            </a:r>
            <a:r>
              <a:rPr lang="zh-CN" altLang="en-US" sz="2000" b="1" i="0" dirty="0">
                <a:solidFill>
                  <a:schemeClr val="bg1"/>
                </a:solidFill>
              </a:rPr>
              <a:t>（</a:t>
            </a:r>
            <a:r>
              <a:rPr lang="en-US" altLang="zh-CN" sz="2000" b="1" i="0" dirty="0">
                <a:solidFill>
                  <a:schemeClr val="bg1"/>
                </a:solidFill>
              </a:rPr>
              <a:t>D</a:t>
            </a:r>
            <a:r>
              <a:rPr lang="zh-CN" altLang="en-US" sz="2000" b="1" i="0" dirty="0">
                <a:solidFill>
                  <a:schemeClr val="bg1"/>
                </a:solidFill>
              </a:rPr>
              <a:t>）函数的性质</a:t>
            </a:r>
          </a:p>
        </p:txBody>
      </p:sp>
      <p:sp>
        <p:nvSpPr>
          <p:cNvPr id="31775" name="矩形 54"/>
          <p:cNvSpPr>
            <a:spLocks noChangeArrowheads="1"/>
          </p:cNvSpPr>
          <p:nvPr/>
        </p:nvSpPr>
        <p:spPr bwMode="auto">
          <a:xfrm>
            <a:off x="1428750" y="2357438"/>
            <a:ext cx="65722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i="0"/>
              <a:t>   (2</a:t>
            </a:r>
            <a:r>
              <a:rPr lang="zh-CN" altLang="en-US" i="0"/>
              <a:t>）下凸性：</a:t>
            </a:r>
            <a:r>
              <a:rPr lang="en-US" altLang="zh-CN" i="0"/>
              <a:t>R</a:t>
            </a:r>
            <a:r>
              <a:rPr lang="zh-CN" altLang="en-US" i="0"/>
              <a:t>（</a:t>
            </a:r>
            <a:r>
              <a:rPr lang="en-US" altLang="zh-CN" i="0"/>
              <a:t>D</a:t>
            </a:r>
            <a:r>
              <a:rPr lang="zh-CN" altLang="en-US" i="0"/>
              <a:t>）是</a:t>
            </a:r>
            <a:r>
              <a:rPr lang="en-US" altLang="zh-CN" i="0"/>
              <a:t>D</a:t>
            </a:r>
            <a:r>
              <a:rPr lang="zh-CN" altLang="en-US" i="0"/>
              <a:t>的下凸函数</a:t>
            </a:r>
            <a:endParaRPr lang="en-US" altLang="zh-CN" i="0"/>
          </a:p>
          <a:p>
            <a:endParaRPr lang="zh-CN" altLang="en-US" i="0"/>
          </a:p>
          <a:p>
            <a:r>
              <a:rPr lang="zh-CN" altLang="en-US" i="0"/>
              <a:t>（</a:t>
            </a:r>
            <a:r>
              <a:rPr lang="en-US" altLang="zh-CN" i="0"/>
              <a:t>3</a:t>
            </a:r>
            <a:r>
              <a:rPr lang="zh-CN" altLang="en-US" i="0"/>
              <a:t>）连续严格递减函数：在（</a:t>
            </a:r>
            <a:r>
              <a:rPr lang="en-US" altLang="zh-CN" i="0"/>
              <a:t>D</a:t>
            </a:r>
            <a:r>
              <a:rPr lang="en-US" altLang="zh-CN" i="0" baseline="-25000"/>
              <a:t>min</a:t>
            </a:r>
            <a:r>
              <a:rPr lang="zh-CN" altLang="en-US" i="0"/>
              <a:t>，</a:t>
            </a:r>
            <a:r>
              <a:rPr lang="en-US" altLang="zh-CN" i="0"/>
              <a:t>D</a:t>
            </a:r>
            <a:r>
              <a:rPr lang="en-US" altLang="zh-CN" i="0" baseline="-25000"/>
              <a:t>max</a:t>
            </a:r>
            <a:r>
              <a:rPr lang="zh-CN" altLang="en-US" i="0"/>
              <a:t>）区间是</a:t>
            </a:r>
            <a:r>
              <a:rPr lang="en-US" altLang="zh-CN" i="0"/>
              <a:t>D</a:t>
            </a:r>
            <a:r>
              <a:rPr lang="zh-CN" altLang="en-US" i="0"/>
              <a:t>的严格递减函数</a:t>
            </a:r>
            <a:endParaRPr lang="en-US" altLang="zh-CN" i="0"/>
          </a:p>
        </p:txBody>
      </p:sp>
      <p:sp>
        <p:nvSpPr>
          <p:cNvPr id="31776" name="AutoShape 20"/>
          <p:cNvSpPr>
            <a:spLocks noChangeArrowheads="1"/>
          </p:cNvSpPr>
          <p:nvPr/>
        </p:nvSpPr>
        <p:spPr bwMode="auto">
          <a:xfrm>
            <a:off x="1166813" y="4513263"/>
            <a:ext cx="7143750" cy="1630362"/>
          </a:xfrm>
          <a:prstGeom prst="roundRect">
            <a:avLst>
              <a:gd name="adj" fmla="val 2644"/>
            </a:avLst>
          </a:prstGeom>
          <a:gradFill rotWithShape="1">
            <a:gsLst>
              <a:gs pos="0">
                <a:srgbClr val="F2F2F2"/>
              </a:gs>
              <a:gs pos="100000">
                <a:srgbClr val="DDDDDD"/>
              </a:gs>
            </a:gsLst>
            <a:lin ang="5400000" scaled="1"/>
          </a:gradFill>
          <a:ln w="3175">
            <a:solidFill>
              <a:srgbClr val="969696">
                <a:alpha val="67842"/>
              </a:srgbClr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</a:pPr>
            <a:endParaRPr lang="zh-CN" altLang="en-US" sz="120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buClr>
                <a:schemeClr val="accent2"/>
              </a:buClr>
            </a:pPr>
            <a:endParaRPr lang="zh-CN" altLang="en-US" sz="1200">
              <a:solidFill>
                <a:schemeClr val="tx2"/>
              </a:solidFill>
            </a:endParaRPr>
          </a:p>
        </p:txBody>
      </p:sp>
      <p:grpSp>
        <p:nvGrpSpPr>
          <p:cNvPr id="31777" name="Group 10"/>
          <p:cNvGrpSpPr>
            <a:grpSpLocks/>
          </p:cNvGrpSpPr>
          <p:nvPr/>
        </p:nvGrpSpPr>
        <p:grpSpPr bwMode="auto">
          <a:xfrm>
            <a:off x="1143000" y="4071938"/>
            <a:ext cx="7167563" cy="528637"/>
            <a:chOff x="0" y="0"/>
            <a:chExt cx="4246" cy="333"/>
          </a:xfrm>
        </p:grpSpPr>
        <p:grpSp>
          <p:nvGrpSpPr>
            <p:cNvPr id="31780" name="Group 11"/>
            <p:cNvGrpSpPr>
              <a:grpSpLocks/>
            </p:cNvGrpSpPr>
            <p:nvPr/>
          </p:nvGrpSpPr>
          <p:grpSpPr bwMode="auto">
            <a:xfrm>
              <a:off x="3" y="0"/>
              <a:ext cx="4243" cy="333"/>
              <a:chOff x="0" y="0"/>
              <a:chExt cx="4243" cy="333"/>
            </a:xfrm>
          </p:grpSpPr>
          <p:sp>
            <p:nvSpPr>
              <p:cNvPr id="31782" name="AutoShap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3" cy="333"/>
              </a:xfrm>
              <a:prstGeom prst="roundRect">
                <a:avLst>
                  <a:gd name="adj" fmla="val 15657"/>
                </a:avLst>
              </a:prstGeom>
              <a:solidFill>
                <a:schemeClr val="accent2"/>
              </a:solidFill>
              <a:ln w="3175">
                <a:solidFill>
                  <a:srgbClr val="969696">
                    <a:alpha val="58038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83" name="AutoShape 13"/>
              <p:cNvSpPr>
                <a:spLocks noChangeArrowheads="1"/>
              </p:cNvSpPr>
              <p:nvPr/>
            </p:nvSpPr>
            <p:spPr bwMode="auto">
              <a:xfrm flipV="1">
                <a:off x="27" y="12"/>
                <a:ext cx="4184" cy="190"/>
              </a:xfrm>
              <a:prstGeom prst="roundRect">
                <a:avLst>
                  <a:gd name="adj" fmla="val 14324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7999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781" name="Text Box 14"/>
            <p:cNvSpPr txBox="1">
              <a:spLocks noChangeArrowheads="1"/>
            </p:cNvSpPr>
            <p:nvPr/>
          </p:nvSpPr>
          <p:spPr bwMode="auto">
            <a:xfrm>
              <a:off x="0" y="21"/>
              <a:ext cx="423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zh-CN" sz="2000" i="0">
                <a:solidFill>
                  <a:schemeClr val="bg1"/>
                </a:solidFill>
              </a:endParaRPr>
            </a:p>
          </p:txBody>
        </p:sp>
      </p:grpSp>
      <p:sp>
        <p:nvSpPr>
          <p:cNvPr id="31778" name="矩形 58"/>
          <p:cNvSpPr>
            <a:spLocks noChangeArrowheads="1"/>
          </p:cNvSpPr>
          <p:nvPr/>
        </p:nvSpPr>
        <p:spPr bwMode="auto">
          <a:xfrm>
            <a:off x="1381125" y="4156075"/>
            <a:ext cx="6786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 i="0" dirty="0">
                <a:solidFill>
                  <a:schemeClr val="bg1"/>
                </a:solidFill>
              </a:rPr>
              <a:t>3</a:t>
            </a:r>
            <a:r>
              <a:rPr lang="zh-CN" altLang="en-US" sz="2000" i="0" dirty="0">
                <a:solidFill>
                  <a:schemeClr val="bg1"/>
                </a:solidFill>
              </a:rPr>
              <a:t>、</a:t>
            </a:r>
            <a:r>
              <a:rPr lang="zh-CN" altLang="en-US" sz="2000" b="1" i="0" dirty="0">
                <a:solidFill>
                  <a:schemeClr val="bg1"/>
                </a:solidFill>
              </a:rPr>
              <a:t>重要的</a:t>
            </a:r>
            <a:r>
              <a:rPr lang="en-US" altLang="zh-CN" sz="2000" b="1" i="0" dirty="0">
                <a:solidFill>
                  <a:schemeClr val="bg1"/>
                </a:solidFill>
              </a:rPr>
              <a:t>R</a:t>
            </a:r>
            <a:r>
              <a:rPr lang="zh-CN" altLang="en-US" sz="2000" b="1" i="0" dirty="0">
                <a:solidFill>
                  <a:schemeClr val="bg1"/>
                </a:solidFill>
              </a:rPr>
              <a:t>（</a:t>
            </a:r>
            <a:r>
              <a:rPr lang="en-US" altLang="zh-CN" sz="2000" b="1" i="0" dirty="0">
                <a:solidFill>
                  <a:schemeClr val="bg1"/>
                </a:solidFill>
              </a:rPr>
              <a:t>D</a:t>
            </a:r>
            <a:r>
              <a:rPr lang="zh-CN" altLang="en-US" sz="2000" b="1" i="0" dirty="0">
                <a:solidFill>
                  <a:schemeClr val="bg1"/>
                </a:solidFill>
              </a:rPr>
              <a:t>）函数</a:t>
            </a:r>
          </a:p>
        </p:txBody>
      </p:sp>
      <p:sp>
        <p:nvSpPr>
          <p:cNvPr id="31779" name="矩形 68"/>
          <p:cNvSpPr>
            <a:spLocks noChangeArrowheads="1"/>
          </p:cNvSpPr>
          <p:nvPr/>
        </p:nvSpPr>
        <p:spPr bwMode="auto">
          <a:xfrm>
            <a:off x="1357313" y="4714875"/>
            <a:ext cx="35448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609600" indent="-609600">
              <a:lnSpc>
                <a:spcPct val="90000"/>
              </a:lnSpc>
            </a:pPr>
            <a:r>
              <a:rPr lang="zh-CN" altLang="en-US" i="0"/>
              <a:t>（</a:t>
            </a:r>
            <a:r>
              <a:rPr lang="en-US" altLang="zh-CN" i="0"/>
              <a:t>1</a:t>
            </a:r>
            <a:r>
              <a:rPr lang="zh-CN" altLang="en-US" i="0"/>
              <a:t>）对称二元信源（汉明失真）</a:t>
            </a:r>
          </a:p>
        </p:txBody>
      </p:sp>
      <p:graphicFrame>
        <p:nvGraphicFramePr>
          <p:cNvPr id="31746" name="对象 1"/>
          <p:cNvGraphicFramePr>
            <a:graphicFrameLocks noChangeAspect="1"/>
          </p:cNvGraphicFramePr>
          <p:nvPr/>
        </p:nvGraphicFramePr>
        <p:xfrm>
          <a:off x="2376488" y="5143500"/>
          <a:ext cx="4391025" cy="904875"/>
        </p:xfrm>
        <a:graphic>
          <a:graphicData uri="http://schemas.openxmlformats.org/presentationml/2006/ole">
            <p:oleObj spid="_x0000_s31819" name="公式" r:id="rId3" imgW="2222500" imgH="457200" progId="Equation.3">
              <p:embed/>
            </p:oleObj>
          </a:graphicData>
        </a:graphic>
      </p:graphicFrame>
      <p:grpSp>
        <p:nvGrpSpPr>
          <p:cNvPr id="54" name="组合 14"/>
          <p:cNvGrpSpPr>
            <a:grpSpLocks/>
          </p:cNvGrpSpPr>
          <p:nvPr/>
        </p:nvGrpSpPr>
        <p:grpSpPr bwMode="auto">
          <a:xfrm>
            <a:off x="7131818" y="188640"/>
            <a:ext cx="1544638" cy="482895"/>
            <a:chOff x="428596" y="285728"/>
            <a:chExt cx="1544628" cy="357190"/>
          </a:xfrm>
        </p:grpSpPr>
        <p:sp>
          <p:nvSpPr>
            <p:cNvPr id="55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0034" y="285728"/>
              <a:ext cx="1428741" cy="2731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AutoShape 3"/>
          <p:cNvSpPr>
            <a:spLocks noChangeArrowheads="1"/>
          </p:cNvSpPr>
          <p:nvPr/>
        </p:nvSpPr>
        <p:spPr bwMode="auto">
          <a:xfrm>
            <a:off x="1244600" y="1368425"/>
            <a:ext cx="7170738" cy="4418013"/>
          </a:xfrm>
          <a:prstGeom prst="roundRect">
            <a:avLst>
              <a:gd name="adj" fmla="val 8676"/>
            </a:avLst>
          </a:prstGeom>
          <a:solidFill>
            <a:srgbClr val="CCFFFF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 sz="1800" i="1">
              <a:ea typeface="华文细黑" pitchFamily="2" charset="-122"/>
            </a:endParaRPr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785813" y="1214438"/>
            <a:ext cx="2976562" cy="1666875"/>
          </a:xfrm>
          <a:prstGeom prst="roundRect">
            <a:avLst>
              <a:gd name="adj" fmla="val 18366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 sz="1800" i="1">
              <a:ea typeface="华文细黑" pitchFamily="2" charset="-122"/>
            </a:endParaRPr>
          </a:p>
        </p:txBody>
      </p:sp>
      <p:sp>
        <p:nvSpPr>
          <p:cNvPr id="24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离散无记忆信源的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次扩展源</a:t>
            </a:r>
          </a:p>
        </p:txBody>
      </p:sp>
      <p:grpSp>
        <p:nvGrpSpPr>
          <p:cNvPr id="2" name="组合 52"/>
          <p:cNvGrpSpPr>
            <a:grpSpLocks/>
          </p:cNvGrpSpPr>
          <p:nvPr/>
        </p:nvGrpSpPr>
        <p:grpSpPr bwMode="auto">
          <a:xfrm>
            <a:off x="1428750" y="1384300"/>
            <a:ext cx="2143125" cy="1258888"/>
            <a:chOff x="928662" y="2000240"/>
            <a:chExt cx="2143140" cy="1260358"/>
          </a:xfrm>
        </p:grpSpPr>
        <p:grpSp>
          <p:nvGrpSpPr>
            <p:cNvPr id="3" name="组合 29"/>
            <p:cNvGrpSpPr>
              <a:grpSpLocks/>
            </p:cNvGrpSpPr>
            <p:nvPr/>
          </p:nvGrpSpPr>
          <p:grpSpPr bwMode="auto">
            <a:xfrm>
              <a:off x="928662" y="2000240"/>
              <a:ext cx="2143140" cy="1214470"/>
              <a:chOff x="684213" y="1266825"/>
              <a:chExt cx="2774950" cy="1885950"/>
            </a:xfrm>
          </p:grpSpPr>
          <p:sp>
            <p:nvSpPr>
              <p:cNvPr id="11292" name="Freeform 7"/>
              <p:cNvSpPr>
                <a:spLocks/>
              </p:cNvSpPr>
              <p:nvPr/>
            </p:nvSpPr>
            <p:spPr bwMode="auto">
              <a:xfrm rot="10800000">
                <a:off x="736600" y="1293813"/>
                <a:ext cx="1309688" cy="890587"/>
              </a:xfrm>
              <a:custGeom>
                <a:avLst/>
                <a:gdLst>
                  <a:gd name="T0" fmla="*/ 2147483647 w 946"/>
                  <a:gd name="T1" fmla="*/ 2147483647 h 946"/>
                  <a:gd name="T2" fmla="*/ 2147483647 w 946"/>
                  <a:gd name="T3" fmla="*/ 2147483647 h 946"/>
                  <a:gd name="T4" fmla="*/ 2147483647 w 946"/>
                  <a:gd name="T5" fmla="*/ 2147483647 h 946"/>
                  <a:gd name="T6" fmla="*/ 2147483647 w 946"/>
                  <a:gd name="T7" fmla="*/ 2147483647 h 946"/>
                  <a:gd name="T8" fmla="*/ 2147483647 w 946"/>
                  <a:gd name="T9" fmla="*/ 2147483647 h 946"/>
                  <a:gd name="T10" fmla="*/ 2147483647 w 946"/>
                  <a:gd name="T11" fmla="*/ 2147483647 h 946"/>
                  <a:gd name="T12" fmla="*/ 2147483647 w 946"/>
                  <a:gd name="T13" fmla="*/ 2147483647 h 946"/>
                  <a:gd name="T14" fmla="*/ 2147483647 w 946"/>
                  <a:gd name="T15" fmla="*/ 2147483647 h 946"/>
                  <a:gd name="T16" fmla="*/ 2147483647 w 946"/>
                  <a:gd name="T17" fmla="*/ 2147483647 h 946"/>
                  <a:gd name="T18" fmla="*/ 2147483647 w 946"/>
                  <a:gd name="T19" fmla="*/ 2147483647 h 946"/>
                  <a:gd name="T20" fmla="*/ 2147483647 w 946"/>
                  <a:gd name="T21" fmla="*/ 2147483647 h 946"/>
                  <a:gd name="T22" fmla="*/ 2147483647 w 946"/>
                  <a:gd name="T23" fmla="*/ 2147483647 h 946"/>
                  <a:gd name="T24" fmla="*/ 2147483647 w 946"/>
                  <a:gd name="T25" fmla="*/ 2147483647 h 946"/>
                  <a:gd name="T26" fmla="*/ 2147483647 w 946"/>
                  <a:gd name="T27" fmla="*/ 2147483647 h 946"/>
                  <a:gd name="T28" fmla="*/ 2147483647 w 946"/>
                  <a:gd name="T29" fmla="*/ 2147483647 h 946"/>
                  <a:gd name="T30" fmla="*/ 2147483647 w 946"/>
                  <a:gd name="T31" fmla="*/ 2147483647 h 946"/>
                  <a:gd name="T32" fmla="*/ 2147483647 w 946"/>
                  <a:gd name="T33" fmla="*/ 2147483647 h 946"/>
                  <a:gd name="T34" fmla="*/ 2147483647 w 946"/>
                  <a:gd name="T35" fmla="*/ 2147483647 h 946"/>
                  <a:gd name="T36" fmla="*/ 2147483647 w 946"/>
                  <a:gd name="T37" fmla="*/ 2147483647 h 946"/>
                  <a:gd name="T38" fmla="*/ 2147483647 w 946"/>
                  <a:gd name="T39" fmla="*/ 2147483647 h 946"/>
                  <a:gd name="T40" fmla="*/ 2147483647 w 946"/>
                  <a:gd name="T41" fmla="*/ 2147483647 h 946"/>
                  <a:gd name="T42" fmla="*/ 2147483647 w 946"/>
                  <a:gd name="T43" fmla="*/ 2147483647 h 946"/>
                  <a:gd name="T44" fmla="*/ 2147483647 w 946"/>
                  <a:gd name="T45" fmla="*/ 2147483647 h 946"/>
                  <a:gd name="T46" fmla="*/ 2147483647 w 946"/>
                  <a:gd name="T47" fmla="*/ 2147483647 h 946"/>
                  <a:gd name="T48" fmla="*/ 2147483647 w 946"/>
                  <a:gd name="T49" fmla="*/ 2147483647 h 946"/>
                  <a:gd name="T50" fmla="*/ 2147483647 w 946"/>
                  <a:gd name="T51" fmla="*/ 2147483647 h 946"/>
                  <a:gd name="T52" fmla="*/ 2147483647 w 946"/>
                  <a:gd name="T53" fmla="*/ 0 h 946"/>
                  <a:gd name="T54" fmla="*/ 2147483647 w 946"/>
                  <a:gd name="T55" fmla="*/ 2147483647 h 946"/>
                  <a:gd name="T56" fmla="*/ 2147483647 w 946"/>
                  <a:gd name="T57" fmla="*/ 2147483647 h 946"/>
                  <a:gd name="T58" fmla="*/ 2147483647 w 946"/>
                  <a:gd name="T59" fmla="*/ 2147483647 h 946"/>
                  <a:gd name="T60" fmla="*/ 2147483647 w 946"/>
                  <a:gd name="T61" fmla="*/ 2147483647 h 946"/>
                  <a:gd name="T62" fmla="*/ 2147483647 w 946"/>
                  <a:gd name="T63" fmla="*/ 2147483647 h 946"/>
                  <a:gd name="T64" fmla="*/ 2147483647 w 946"/>
                  <a:gd name="T65" fmla="*/ 2147483647 h 946"/>
                  <a:gd name="T66" fmla="*/ 2147483647 w 946"/>
                  <a:gd name="T67" fmla="*/ 2147483647 h 946"/>
                  <a:gd name="T68" fmla="*/ 2147483647 w 946"/>
                  <a:gd name="T69" fmla="*/ 2147483647 h 946"/>
                  <a:gd name="T70" fmla="*/ 0 w 946"/>
                  <a:gd name="T71" fmla="*/ 2147483647 h 946"/>
                  <a:gd name="T72" fmla="*/ 2147483647 w 946"/>
                  <a:gd name="T73" fmla="*/ 2147483647 h 946"/>
                  <a:gd name="T74" fmla="*/ 2147483647 w 946"/>
                  <a:gd name="T75" fmla="*/ 2147483647 h 946"/>
                  <a:gd name="T76" fmla="*/ 2147483647 w 946"/>
                  <a:gd name="T77" fmla="*/ 2147483647 h 946"/>
                  <a:gd name="T78" fmla="*/ 2147483647 w 946"/>
                  <a:gd name="T79" fmla="*/ 2147483647 h 946"/>
                  <a:gd name="T80" fmla="*/ 2147483647 w 946"/>
                  <a:gd name="T81" fmla="*/ 2147483647 h 946"/>
                  <a:gd name="T82" fmla="*/ 2147483647 w 946"/>
                  <a:gd name="T83" fmla="*/ 2147483647 h 946"/>
                  <a:gd name="T84" fmla="*/ 2147483647 w 946"/>
                  <a:gd name="T85" fmla="*/ 2147483647 h 946"/>
                  <a:gd name="T86" fmla="*/ 2147483647 w 946"/>
                  <a:gd name="T87" fmla="*/ 2147483647 h 946"/>
                  <a:gd name="T88" fmla="*/ 2147483647 w 946"/>
                  <a:gd name="T89" fmla="*/ 2147483647 h 9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946"/>
                  <a:gd name="T136" fmla="*/ 0 h 946"/>
                  <a:gd name="T137" fmla="*/ 946 w 946"/>
                  <a:gd name="T138" fmla="*/ 946 h 9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946" h="946">
                    <a:moveTo>
                      <a:pt x="186" y="946"/>
                    </a:moveTo>
                    <a:lnTo>
                      <a:pt x="498" y="946"/>
                    </a:lnTo>
                    <a:lnTo>
                      <a:pt x="500" y="924"/>
                    </a:lnTo>
                    <a:lnTo>
                      <a:pt x="504" y="904"/>
                    </a:lnTo>
                    <a:lnTo>
                      <a:pt x="509" y="882"/>
                    </a:lnTo>
                    <a:lnTo>
                      <a:pt x="515" y="861"/>
                    </a:lnTo>
                    <a:lnTo>
                      <a:pt x="521" y="841"/>
                    </a:lnTo>
                    <a:lnTo>
                      <a:pt x="528" y="820"/>
                    </a:lnTo>
                    <a:lnTo>
                      <a:pt x="535" y="801"/>
                    </a:lnTo>
                    <a:lnTo>
                      <a:pt x="545" y="782"/>
                    </a:lnTo>
                    <a:lnTo>
                      <a:pt x="555" y="762"/>
                    </a:lnTo>
                    <a:lnTo>
                      <a:pt x="564" y="744"/>
                    </a:lnTo>
                    <a:lnTo>
                      <a:pt x="576" y="727"/>
                    </a:lnTo>
                    <a:lnTo>
                      <a:pt x="587" y="709"/>
                    </a:lnTo>
                    <a:lnTo>
                      <a:pt x="600" y="692"/>
                    </a:lnTo>
                    <a:lnTo>
                      <a:pt x="614" y="676"/>
                    </a:lnTo>
                    <a:lnTo>
                      <a:pt x="627" y="661"/>
                    </a:lnTo>
                    <a:lnTo>
                      <a:pt x="643" y="646"/>
                    </a:lnTo>
                    <a:lnTo>
                      <a:pt x="657" y="632"/>
                    </a:lnTo>
                    <a:lnTo>
                      <a:pt x="673" y="618"/>
                    </a:lnTo>
                    <a:lnTo>
                      <a:pt x="690" y="605"/>
                    </a:lnTo>
                    <a:lnTo>
                      <a:pt x="707" y="593"/>
                    </a:lnTo>
                    <a:lnTo>
                      <a:pt x="724" y="581"/>
                    </a:lnTo>
                    <a:lnTo>
                      <a:pt x="742" y="570"/>
                    </a:lnTo>
                    <a:lnTo>
                      <a:pt x="761" y="560"/>
                    </a:lnTo>
                    <a:lnTo>
                      <a:pt x="779" y="551"/>
                    </a:lnTo>
                    <a:lnTo>
                      <a:pt x="799" y="542"/>
                    </a:lnTo>
                    <a:lnTo>
                      <a:pt x="819" y="535"/>
                    </a:lnTo>
                    <a:lnTo>
                      <a:pt x="840" y="528"/>
                    </a:lnTo>
                    <a:lnTo>
                      <a:pt x="860" y="523"/>
                    </a:lnTo>
                    <a:lnTo>
                      <a:pt x="881" y="517"/>
                    </a:lnTo>
                    <a:lnTo>
                      <a:pt x="903" y="513"/>
                    </a:lnTo>
                    <a:lnTo>
                      <a:pt x="924" y="510"/>
                    </a:lnTo>
                    <a:lnTo>
                      <a:pt x="946" y="508"/>
                    </a:lnTo>
                    <a:lnTo>
                      <a:pt x="946" y="187"/>
                    </a:lnTo>
                    <a:lnTo>
                      <a:pt x="945" y="168"/>
                    </a:lnTo>
                    <a:lnTo>
                      <a:pt x="942" y="149"/>
                    </a:lnTo>
                    <a:lnTo>
                      <a:pt x="938" y="131"/>
                    </a:lnTo>
                    <a:lnTo>
                      <a:pt x="932" y="114"/>
                    </a:lnTo>
                    <a:lnTo>
                      <a:pt x="923" y="97"/>
                    </a:lnTo>
                    <a:lnTo>
                      <a:pt x="915" y="82"/>
                    </a:lnTo>
                    <a:lnTo>
                      <a:pt x="904" y="68"/>
                    </a:lnTo>
                    <a:lnTo>
                      <a:pt x="892" y="55"/>
                    </a:lnTo>
                    <a:lnTo>
                      <a:pt x="878" y="43"/>
                    </a:lnTo>
                    <a:lnTo>
                      <a:pt x="864" y="32"/>
                    </a:lnTo>
                    <a:lnTo>
                      <a:pt x="848" y="23"/>
                    </a:lnTo>
                    <a:lnTo>
                      <a:pt x="831" y="14"/>
                    </a:lnTo>
                    <a:lnTo>
                      <a:pt x="814" y="8"/>
                    </a:lnTo>
                    <a:lnTo>
                      <a:pt x="796" y="3"/>
                    </a:lnTo>
                    <a:lnTo>
                      <a:pt x="778" y="1"/>
                    </a:lnTo>
                    <a:lnTo>
                      <a:pt x="759" y="0"/>
                    </a:lnTo>
                    <a:lnTo>
                      <a:pt x="186" y="0"/>
                    </a:lnTo>
                    <a:lnTo>
                      <a:pt x="168" y="1"/>
                    </a:lnTo>
                    <a:lnTo>
                      <a:pt x="149" y="3"/>
                    </a:lnTo>
                    <a:lnTo>
                      <a:pt x="130" y="8"/>
                    </a:lnTo>
                    <a:lnTo>
                      <a:pt x="114" y="14"/>
                    </a:lnTo>
                    <a:lnTo>
                      <a:pt x="98" y="23"/>
                    </a:lnTo>
                    <a:lnTo>
                      <a:pt x="82" y="32"/>
                    </a:lnTo>
                    <a:lnTo>
                      <a:pt x="68" y="43"/>
                    </a:lnTo>
                    <a:lnTo>
                      <a:pt x="54" y="55"/>
                    </a:lnTo>
                    <a:lnTo>
                      <a:pt x="42" y="68"/>
                    </a:lnTo>
                    <a:lnTo>
                      <a:pt x="31" y="82"/>
                    </a:lnTo>
                    <a:lnTo>
                      <a:pt x="22" y="97"/>
                    </a:lnTo>
                    <a:lnTo>
                      <a:pt x="14" y="114"/>
                    </a:lnTo>
                    <a:lnTo>
                      <a:pt x="8" y="131"/>
                    </a:lnTo>
                    <a:lnTo>
                      <a:pt x="4" y="149"/>
                    </a:lnTo>
                    <a:lnTo>
                      <a:pt x="1" y="168"/>
                    </a:lnTo>
                    <a:lnTo>
                      <a:pt x="0" y="187"/>
                    </a:lnTo>
                    <a:lnTo>
                      <a:pt x="0" y="760"/>
                    </a:lnTo>
                    <a:lnTo>
                      <a:pt x="1" y="779"/>
                    </a:lnTo>
                    <a:lnTo>
                      <a:pt x="4" y="797"/>
                    </a:lnTo>
                    <a:lnTo>
                      <a:pt x="8" y="815"/>
                    </a:lnTo>
                    <a:lnTo>
                      <a:pt x="14" y="832"/>
                    </a:lnTo>
                    <a:lnTo>
                      <a:pt x="22" y="848"/>
                    </a:lnTo>
                    <a:lnTo>
                      <a:pt x="31" y="864"/>
                    </a:lnTo>
                    <a:lnTo>
                      <a:pt x="42" y="878"/>
                    </a:lnTo>
                    <a:lnTo>
                      <a:pt x="54" y="892"/>
                    </a:lnTo>
                    <a:lnTo>
                      <a:pt x="68" y="904"/>
                    </a:lnTo>
                    <a:lnTo>
                      <a:pt x="82" y="914"/>
                    </a:lnTo>
                    <a:lnTo>
                      <a:pt x="98" y="924"/>
                    </a:lnTo>
                    <a:lnTo>
                      <a:pt x="114" y="931"/>
                    </a:lnTo>
                    <a:lnTo>
                      <a:pt x="130" y="937"/>
                    </a:lnTo>
                    <a:lnTo>
                      <a:pt x="149" y="942"/>
                    </a:lnTo>
                    <a:lnTo>
                      <a:pt x="168" y="946"/>
                    </a:lnTo>
                    <a:lnTo>
                      <a:pt x="186" y="94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CC66"/>
                  </a:gs>
                  <a:gs pos="100000">
                    <a:srgbClr val="FF33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 i="1">
                  <a:ea typeface="华文细黑" pitchFamily="2" charset="-122"/>
                </a:endParaRPr>
              </a:p>
            </p:txBody>
          </p:sp>
          <p:sp>
            <p:nvSpPr>
              <p:cNvPr id="11293" name="Text Box 8"/>
              <p:cNvSpPr txBox="1">
                <a:spLocks noChangeArrowheads="1"/>
              </p:cNvSpPr>
              <p:nvPr/>
            </p:nvSpPr>
            <p:spPr bwMode="auto">
              <a:xfrm>
                <a:off x="704850" y="1266825"/>
                <a:ext cx="184731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altLang="zh-CN" sz="4800" i="1">
                  <a:solidFill>
                    <a:srgbClr val="333333"/>
                  </a:solidFill>
                  <a:latin typeface="Arial Black" pitchFamily="34" charset="0"/>
                  <a:ea typeface="华文细黑" pitchFamily="2" charset="-122"/>
                </a:endParaRPr>
              </a:p>
            </p:txBody>
          </p:sp>
          <p:sp>
            <p:nvSpPr>
              <p:cNvPr id="11294" name="Freeform 9"/>
              <p:cNvSpPr>
                <a:spLocks/>
              </p:cNvSpPr>
              <p:nvPr/>
            </p:nvSpPr>
            <p:spPr bwMode="auto">
              <a:xfrm rot="10800000">
                <a:off x="2149475" y="1293813"/>
                <a:ext cx="1309688" cy="890587"/>
              </a:xfrm>
              <a:custGeom>
                <a:avLst/>
                <a:gdLst>
                  <a:gd name="T0" fmla="*/ 2147483647 w 946"/>
                  <a:gd name="T1" fmla="*/ 2147483647 h 946"/>
                  <a:gd name="T2" fmla="*/ 2147483647 w 946"/>
                  <a:gd name="T3" fmla="*/ 2147483647 h 946"/>
                  <a:gd name="T4" fmla="*/ 2147483647 w 946"/>
                  <a:gd name="T5" fmla="*/ 2147483647 h 946"/>
                  <a:gd name="T6" fmla="*/ 2147483647 w 946"/>
                  <a:gd name="T7" fmla="*/ 2147483647 h 946"/>
                  <a:gd name="T8" fmla="*/ 2147483647 w 946"/>
                  <a:gd name="T9" fmla="*/ 2147483647 h 946"/>
                  <a:gd name="T10" fmla="*/ 2147483647 w 946"/>
                  <a:gd name="T11" fmla="*/ 2147483647 h 946"/>
                  <a:gd name="T12" fmla="*/ 2147483647 w 946"/>
                  <a:gd name="T13" fmla="*/ 2147483647 h 946"/>
                  <a:gd name="T14" fmla="*/ 2147483647 w 946"/>
                  <a:gd name="T15" fmla="*/ 2147483647 h 946"/>
                  <a:gd name="T16" fmla="*/ 2147483647 w 946"/>
                  <a:gd name="T17" fmla="*/ 2147483647 h 946"/>
                  <a:gd name="T18" fmla="*/ 2147483647 w 946"/>
                  <a:gd name="T19" fmla="*/ 2147483647 h 946"/>
                  <a:gd name="T20" fmla="*/ 2147483647 w 946"/>
                  <a:gd name="T21" fmla="*/ 2147483647 h 946"/>
                  <a:gd name="T22" fmla="*/ 2147483647 w 946"/>
                  <a:gd name="T23" fmla="*/ 2147483647 h 946"/>
                  <a:gd name="T24" fmla="*/ 2147483647 w 946"/>
                  <a:gd name="T25" fmla="*/ 2147483647 h 946"/>
                  <a:gd name="T26" fmla="*/ 2147483647 w 946"/>
                  <a:gd name="T27" fmla="*/ 2147483647 h 946"/>
                  <a:gd name="T28" fmla="*/ 2147483647 w 946"/>
                  <a:gd name="T29" fmla="*/ 2147483647 h 946"/>
                  <a:gd name="T30" fmla="*/ 2147483647 w 946"/>
                  <a:gd name="T31" fmla="*/ 2147483647 h 946"/>
                  <a:gd name="T32" fmla="*/ 2147483647 w 946"/>
                  <a:gd name="T33" fmla="*/ 2147483647 h 946"/>
                  <a:gd name="T34" fmla="*/ 2147483647 w 946"/>
                  <a:gd name="T35" fmla="*/ 2147483647 h 946"/>
                  <a:gd name="T36" fmla="*/ 2147483647 w 946"/>
                  <a:gd name="T37" fmla="*/ 2147483647 h 946"/>
                  <a:gd name="T38" fmla="*/ 2147483647 w 946"/>
                  <a:gd name="T39" fmla="*/ 2147483647 h 946"/>
                  <a:gd name="T40" fmla="*/ 2147483647 w 946"/>
                  <a:gd name="T41" fmla="*/ 2147483647 h 946"/>
                  <a:gd name="T42" fmla="*/ 2147483647 w 946"/>
                  <a:gd name="T43" fmla="*/ 2147483647 h 946"/>
                  <a:gd name="T44" fmla="*/ 2147483647 w 946"/>
                  <a:gd name="T45" fmla="*/ 2147483647 h 946"/>
                  <a:gd name="T46" fmla="*/ 2147483647 w 946"/>
                  <a:gd name="T47" fmla="*/ 2147483647 h 946"/>
                  <a:gd name="T48" fmla="*/ 2147483647 w 946"/>
                  <a:gd name="T49" fmla="*/ 2147483647 h 946"/>
                  <a:gd name="T50" fmla="*/ 2147483647 w 946"/>
                  <a:gd name="T51" fmla="*/ 2147483647 h 946"/>
                  <a:gd name="T52" fmla="*/ 2147483647 w 946"/>
                  <a:gd name="T53" fmla="*/ 0 h 946"/>
                  <a:gd name="T54" fmla="*/ 2147483647 w 946"/>
                  <a:gd name="T55" fmla="*/ 2147483647 h 946"/>
                  <a:gd name="T56" fmla="*/ 2147483647 w 946"/>
                  <a:gd name="T57" fmla="*/ 2147483647 h 946"/>
                  <a:gd name="T58" fmla="*/ 2147483647 w 946"/>
                  <a:gd name="T59" fmla="*/ 2147483647 h 946"/>
                  <a:gd name="T60" fmla="*/ 2147483647 w 946"/>
                  <a:gd name="T61" fmla="*/ 2147483647 h 946"/>
                  <a:gd name="T62" fmla="*/ 2147483647 w 946"/>
                  <a:gd name="T63" fmla="*/ 2147483647 h 946"/>
                  <a:gd name="T64" fmla="*/ 2147483647 w 946"/>
                  <a:gd name="T65" fmla="*/ 2147483647 h 946"/>
                  <a:gd name="T66" fmla="*/ 2147483647 w 946"/>
                  <a:gd name="T67" fmla="*/ 2147483647 h 946"/>
                  <a:gd name="T68" fmla="*/ 2147483647 w 946"/>
                  <a:gd name="T69" fmla="*/ 2147483647 h 946"/>
                  <a:gd name="T70" fmla="*/ 0 w 946"/>
                  <a:gd name="T71" fmla="*/ 2147483647 h 946"/>
                  <a:gd name="T72" fmla="*/ 2147483647 w 946"/>
                  <a:gd name="T73" fmla="*/ 2147483647 h 946"/>
                  <a:gd name="T74" fmla="*/ 2147483647 w 946"/>
                  <a:gd name="T75" fmla="*/ 2147483647 h 946"/>
                  <a:gd name="T76" fmla="*/ 2147483647 w 946"/>
                  <a:gd name="T77" fmla="*/ 2147483647 h 946"/>
                  <a:gd name="T78" fmla="*/ 2147483647 w 946"/>
                  <a:gd name="T79" fmla="*/ 2147483647 h 946"/>
                  <a:gd name="T80" fmla="*/ 2147483647 w 946"/>
                  <a:gd name="T81" fmla="*/ 2147483647 h 946"/>
                  <a:gd name="T82" fmla="*/ 2147483647 w 946"/>
                  <a:gd name="T83" fmla="*/ 2147483647 h 946"/>
                  <a:gd name="T84" fmla="*/ 2147483647 w 946"/>
                  <a:gd name="T85" fmla="*/ 2147483647 h 946"/>
                  <a:gd name="T86" fmla="*/ 2147483647 w 946"/>
                  <a:gd name="T87" fmla="*/ 2147483647 h 946"/>
                  <a:gd name="T88" fmla="*/ 2147483647 w 946"/>
                  <a:gd name="T89" fmla="*/ 2147483647 h 9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946"/>
                  <a:gd name="T136" fmla="*/ 0 h 946"/>
                  <a:gd name="T137" fmla="*/ 946 w 946"/>
                  <a:gd name="T138" fmla="*/ 946 h 9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946" h="946">
                    <a:moveTo>
                      <a:pt x="186" y="946"/>
                    </a:moveTo>
                    <a:lnTo>
                      <a:pt x="498" y="946"/>
                    </a:lnTo>
                    <a:lnTo>
                      <a:pt x="500" y="924"/>
                    </a:lnTo>
                    <a:lnTo>
                      <a:pt x="504" y="904"/>
                    </a:lnTo>
                    <a:lnTo>
                      <a:pt x="509" y="882"/>
                    </a:lnTo>
                    <a:lnTo>
                      <a:pt x="515" y="861"/>
                    </a:lnTo>
                    <a:lnTo>
                      <a:pt x="521" y="841"/>
                    </a:lnTo>
                    <a:lnTo>
                      <a:pt x="528" y="820"/>
                    </a:lnTo>
                    <a:lnTo>
                      <a:pt x="535" y="801"/>
                    </a:lnTo>
                    <a:lnTo>
                      <a:pt x="545" y="782"/>
                    </a:lnTo>
                    <a:lnTo>
                      <a:pt x="555" y="762"/>
                    </a:lnTo>
                    <a:lnTo>
                      <a:pt x="564" y="744"/>
                    </a:lnTo>
                    <a:lnTo>
                      <a:pt x="576" y="727"/>
                    </a:lnTo>
                    <a:lnTo>
                      <a:pt x="587" y="709"/>
                    </a:lnTo>
                    <a:lnTo>
                      <a:pt x="600" y="692"/>
                    </a:lnTo>
                    <a:lnTo>
                      <a:pt x="614" y="676"/>
                    </a:lnTo>
                    <a:lnTo>
                      <a:pt x="627" y="661"/>
                    </a:lnTo>
                    <a:lnTo>
                      <a:pt x="643" y="646"/>
                    </a:lnTo>
                    <a:lnTo>
                      <a:pt x="657" y="632"/>
                    </a:lnTo>
                    <a:lnTo>
                      <a:pt x="673" y="618"/>
                    </a:lnTo>
                    <a:lnTo>
                      <a:pt x="690" y="605"/>
                    </a:lnTo>
                    <a:lnTo>
                      <a:pt x="707" y="593"/>
                    </a:lnTo>
                    <a:lnTo>
                      <a:pt x="724" y="581"/>
                    </a:lnTo>
                    <a:lnTo>
                      <a:pt x="742" y="570"/>
                    </a:lnTo>
                    <a:lnTo>
                      <a:pt x="761" y="560"/>
                    </a:lnTo>
                    <a:lnTo>
                      <a:pt x="779" y="551"/>
                    </a:lnTo>
                    <a:lnTo>
                      <a:pt x="799" y="542"/>
                    </a:lnTo>
                    <a:lnTo>
                      <a:pt x="819" y="535"/>
                    </a:lnTo>
                    <a:lnTo>
                      <a:pt x="840" y="528"/>
                    </a:lnTo>
                    <a:lnTo>
                      <a:pt x="860" y="523"/>
                    </a:lnTo>
                    <a:lnTo>
                      <a:pt x="881" y="517"/>
                    </a:lnTo>
                    <a:lnTo>
                      <a:pt x="903" y="513"/>
                    </a:lnTo>
                    <a:lnTo>
                      <a:pt x="924" y="510"/>
                    </a:lnTo>
                    <a:lnTo>
                      <a:pt x="946" y="508"/>
                    </a:lnTo>
                    <a:lnTo>
                      <a:pt x="946" y="187"/>
                    </a:lnTo>
                    <a:lnTo>
                      <a:pt x="945" y="168"/>
                    </a:lnTo>
                    <a:lnTo>
                      <a:pt x="942" y="149"/>
                    </a:lnTo>
                    <a:lnTo>
                      <a:pt x="938" y="131"/>
                    </a:lnTo>
                    <a:lnTo>
                      <a:pt x="932" y="114"/>
                    </a:lnTo>
                    <a:lnTo>
                      <a:pt x="923" y="97"/>
                    </a:lnTo>
                    <a:lnTo>
                      <a:pt x="915" y="82"/>
                    </a:lnTo>
                    <a:lnTo>
                      <a:pt x="904" y="68"/>
                    </a:lnTo>
                    <a:lnTo>
                      <a:pt x="892" y="55"/>
                    </a:lnTo>
                    <a:lnTo>
                      <a:pt x="878" y="43"/>
                    </a:lnTo>
                    <a:lnTo>
                      <a:pt x="864" y="32"/>
                    </a:lnTo>
                    <a:lnTo>
                      <a:pt x="848" y="23"/>
                    </a:lnTo>
                    <a:lnTo>
                      <a:pt x="831" y="14"/>
                    </a:lnTo>
                    <a:lnTo>
                      <a:pt x="814" y="8"/>
                    </a:lnTo>
                    <a:lnTo>
                      <a:pt x="796" y="3"/>
                    </a:lnTo>
                    <a:lnTo>
                      <a:pt x="778" y="1"/>
                    </a:lnTo>
                    <a:lnTo>
                      <a:pt x="759" y="0"/>
                    </a:lnTo>
                    <a:lnTo>
                      <a:pt x="186" y="0"/>
                    </a:lnTo>
                    <a:lnTo>
                      <a:pt x="168" y="1"/>
                    </a:lnTo>
                    <a:lnTo>
                      <a:pt x="149" y="3"/>
                    </a:lnTo>
                    <a:lnTo>
                      <a:pt x="130" y="8"/>
                    </a:lnTo>
                    <a:lnTo>
                      <a:pt x="114" y="14"/>
                    </a:lnTo>
                    <a:lnTo>
                      <a:pt x="98" y="23"/>
                    </a:lnTo>
                    <a:lnTo>
                      <a:pt x="82" y="32"/>
                    </a:lnTo>
                    <a:lnTo>
                      <a:pt x="68" y="43"/>
                    </a:lnTo>
                    <a:lnTo>
                      <a:pt x="54" y="55"/>
                    </a:lnTo>
                    <a:lnTo>
                      <a:pt x="42" y="68"/>
                    </a:lnTo>
                    <a:lnTo>
                      <a:pt x="31" y="82"/>
                    </a:lnTo>
                    <a:lnTo>
                      <a:pt x="22" y="97"/>
                    </a:lnTo>
                    <a:lnTo>
                      <a:pt x="14" y="114"/>
                    </a:lnTo>
                    <a:lnTo>
                      <a:pt x="8" y="131"/>
                    </a:lnTo>
                    <a:lnTo>
                      <a:pt x="4" y="149"/>
                    </a:lnTo>
                    <a:lnTo>
                      <a:pt x="1" y="168"/>
                    </a:lnTo>
                    <a:lnTo>
                      <a:pt x="0" y="187"/>
                    </a:lnTo>
                    <a:lnTo>
                      <a:pt x="0" y="760"/>
                    </a:lnTo>
                    <a:lnTo>
                      <a:pt x="1" y="779"/>
                    </a:lnTo>
                    <a:lnTo>
                      <a:pt x="4" y="797"/>
                    </a:lnTo>
                    <a:lnTo>
                      <a:pt x="8" y="815"/>
                    </a:lnTo>
                    <a:lnTo>
                      <a:pt x="14" y="832"/>
                    </a:lnTo>
                    <a:lnTo>
                      <a:pt x="22" y="848"/>
                    </a:lnTo>
                    <a:lnTo>
                      <a:pt x="31" y="864"/>
                    </a:lnTo>
                    <a:lnTo>
                      <a:pt x="42" y="878"/>
                    </a:lnTo>
                    <a:lnTo>
                      <a:pt x="54" y="892"/>
                    </a:lnTo>
                    <a:lnTo>
                      <a:pt x="68" y="904"/>
                    </a:lnTo>
                    <a:lnTo>
                      <a:pt x="82" y="914"/>
                    </a:lnTo>
                    <a:lnTo>
                      <a:pt x="98" y="924"/>
                    </a:lnTo>
                    <a:lnTo>
                      <a:pt x="114" y="931"/>
                    </a:lnTo>
                    <a:lnTo>
                      <a:pt x="130" y="937"/>
                    </a:lnTo>
                    <a:lnTo>
                      <a:pt x="149" y="942"/>
                    </a:lnTo>
                    <a:lnTo>
                      <a:pt x="168" y="946"/>
                    </a:lnTo>
                    <a:lnTo>
                      <a:pt x="186" y="94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669900"/>
                  </a:gs>
                  <a:gs pos="100000">
                    <a:srgbClr val="CCFF33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 i="1">
                  <a:ea typeface="华文细黑" pitchFamily="2" charset="-122"/>
                </a:endParaRPr>
              </a:p>
            </p:txBody>
          </p:sp>
          <p:sp>
            <p:nvSpPr>
              <p:cNvPr id="11295" name="Text Box 10"/>
              <p:cNvSpPr txBox="1">
                <a:spLocks noChangeArrowheads="1"/>
              </p:cNvSpPr>
              <p:nvPr/>
            </p:nvSpPr>
            <p:spPr bwMode="auto">
              <a:xfrm>
                <a:off x="2124075" y="1266825"/>
                <a:ext cx="184731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altLang="zh-CN" sz="4800" i="1">
                  <a:solidFill>
                    <a:srgbClr val="333333"/>
                  </a:solidFill>
                  <a:latin typeface="Arial Black" pitchFamily="34" charset="0"/>
                  <a:ea typeface="华文细黑" pitchFamily="2" charset="-122"/>
                </a:endParaRPr>
              </a:p>
            </p:txBody>
          </p:sp>
          <p:sp>
            <p:nvSpPr>
              <p:cNvPr id="11296" name="Freeform 11"/>
              <p:cNvSpPr>
                <a:spLocks/>
              </p:cNvSpPr>
              <p:nvPr/>
            </p:nvSpPr>
            <p:spPr bwMode="auto">
              <a:xfrm rot="10800000">
                <a:off x="736600" y="2262188"/>
                <a:ext cx="1309688" cy="890587"/>
              </a:xfrm>
              <a:custGeom>
                <a:avLst/>
                <a:gdLst>
                  <a:gd name="T0" fmla="*/ 2147483647 w 946"/>
                  <a:gd name="T1" fmla="*/ 2147483647 h 946"/>
                  <a:gd name="T2" fmla="*/ 2147483647 w 946"/>
                  <a:gd name="T3" fmla="*/ 2147483647 h 946"/>
                  <a:gd name="T4" fmla="*/ 2147483647 w 946"/>
                  <a:gd name="T5" fmla="*/ 2147483647 h 946"/>
                  <a:gd name="T6" fmla="*/ 2147483647 w 946"/>
                  <a:gd name="T7" fmla="*/ 2147483647 h 946"/>
                  <a:gd name="T8" fmla="*/ 2147483647 w 946"/>
                  <a:gd name="T9" fmla="*/ 2147483647 h 946"/>
                  <a:gd name="T10" fmla="*/ 2147483647 w 946"/>
                  <a:gd name="T11" fmla="*/ 2147483647 h 946"/>
                  <a:gd name="T12" fmla="*/ 2147483647 w 946"/>
                  <a:gd name="T13" fmla="*/ 2147483647 h 946"/>
                  <a:gd name="T14" fmla="*/ 2147483647 w 946"/>
                  <a:gd name="T15" fmla="*/ 2147483647 h 946"/>
                  <a:gd name="T16" fmla="*/ 2147483647 w 946"/>
                  <a:gd name="T17" fmla="*/ 2147483647 h 946"/>
                  <a:gd name="T18" fmla="*/ 2147483647 w 946"/>
                  <a:gd name="T19" fmla="*/ 2147483647 h 946"/>
                  <a:gd name="T20" fmla="*/ 2147483647 w 946"/>
                  <a:gd name="T21" fmla="*/ 2147483647 h 946"/>
                  <a:gd name="T22" fmla="*/ 2147483647 w 946"/>
                  <a:gd name="T23" fmla="*/ 2147483647 h 946"/>
                  <a:gd name="T24" fmla="*/ 2147483647 w 946"/>
                  <a:gd name="T25" fmla="*/ 2147483647 h 946"/>
                  <a:gd name="T26" fmla="*/ 2147483647 w 946"/>
                  <a:gd name="T27" fmla="*/ 2147483647 h 946"/>
                  <a:gd name="T28" fmla="*/ 2147483647 w 946"/>
                  <a:gd name="T29" fmla="*/ 2147483647 h 946"/>
                  <a:gd name="T30" fmla="*/ 2147483647 w 946"/>
                  <a:gd name="T31" fmla="*/ 2147483647 h 946"/>
                  <a:gd name="T32" fmla="*/ 2147483647 w 946"/>
                  <a:gd name="T33" fmla="*/ 2147483647 h 946"/>
                  <a:gd name="T34" fmla="*/ 2147483647 w 946"/>
                  <a:gd name="T35" fmla="*/ 2147483647 h 946"/>
                  <a:gd name="T36" fmla="*/ 2147483647 w 946"/>
                  <a:gd name="T37" fmla="*/ 2147483647 h 946"/>
                  <a:gd name="T38" fmla="*/ 2147483647 w 946"/>
                  <a:gd name="T39" fmla="*/ 2147483647 h 946"/>
                  <a:gd name="T40" fmla="*/ 2147483647 w 946"/>
                  <a:gd name="T41" fmla="*/ 2147483647 h 946"/>
                  <a:gd name="T42" fmla="*/ 2147483647 w 946"/>
                  <a:gd name="T43" fmla="*/ 2147483647 h 946"/>
                  <a:gd name="T44" fmla="*/ 2147483647 w 946"/>
                  <a:gd name="T45" fmla="*/ 2147483647 h 946"/>
                  <a:gd name="T46" fmla="*/ 2147483647 w 946"/>
                  <a:gd name="T47" fmla="*/ 2147483647 h 946"/>
                  <a:gd name="T48" fmla="*/ 2147483647 w 946"/>
                  <a:gd name="T49" fmla="*/ 2147483647 h 946"/>
                  <a:gd name="T50" fmla="*/ 2147483647 w 946"/>
                  <a:gd name="T51" fmla="*/ 2147483647 h 946"/>
                  <a:gd name="T52" fmla="*/ 2147483647 w 946"/>
                  <a:gd name="T53" fmla="*/ 0 h 946"/>
                  <a:gd name="T54" fmla="*/ 2147483647 w 946"/>
                  <a:gd name="T55" fmla="*/ 2147483647 h 946"/>
                  <a:gd name="T56" fmla="*/ 2147483647 w 946"/>
                  <a:gd name="T57" fmla="*/ 2147483647 h 946"/>
                  <a:gd name="T58" fmla="*/ 2147483647 w 946"/>
                  <a:gd name="T59" fmla="*/ 2147483647 h 946"/>
                  <a:gd name="T60" fmla="*/ 2147483647 w 946"/>
                  <a:gd name="T61" fmla="*/ 2147483647 h 946"/>
                  <a:gd name="T62" fmla="*/ 2147483647 w 946"/>
                  <a:gd name="T63" fmla="*/ 2147483647 h 946"/>
                  <a:gd name="T64" fmla="*/ 2147483647 w 946"/>
                  <a:gd name="T65" fmla="*/ 2147483647 h 946"/>
                  <a:gd name="T66" fmla="*/ 2147483647 w 946"/>
                  <a:gd name="T67" fmla="*/ 2147483647 h 946"/>
                  <a:gd name="T68" fmla="*/ 2147483647 w 946"/>
                  <a:gd name="T69" fmla="*/ 2147483647 h 946"/>
                  <a:gd name="T70" fmla="*/ 0 w 946"/>
                  <a:gd name="T71" fmla="*/ 2147483647 h 946"/>
                  <a:gd name="T72" fmla="*/ 2147483647 w 946"/>
                  <a:gd name="T73" fmla="*/ 2147483647 h 946"/>
                  <a:gd name="T74" fmla="*/ 2147483647 w 946"/>
                  <a:gd name="T75" fmla="*/ 2147483647 h 946"/>
                  <a:gd name="T76" fmla="*/ 2147483647 w 946"/>
                  <a:gd name="T77" fmla="*/ 2147483647 h 946"/>
                  <a:gd name="T78" fmla="*/ 2147483647 w 946"/>
                  <a:gd name="T79" fmla="*/ 2147483647 h 946"/>
                  <a:gd name="T80" fmla="*/ 2147483647 w 946"/>
                  <a:gd name="T81" fmla="*/ 2147483647 h 946"/>
                  <a:gd name="T82" fmla="*/ 2147483647 w 946"/>
                  <a:gd name="T83" fmla="*/ 2147483647 h 946"/>
                  <a:gd name="T84" fmla="*/ 2147483647 w 946"/>
                  <a:gd name="T85" fmla="*/ 2147483647 h 946"/>
                  <a:gd name="T86" fmla="*/ 2147483647 w 946"/>
                  <a:gd name="T87" fmla="*/ 2147483647 h 946"/>
                  <a:gd name="T88" fmla="*/ 2147483647 w 946"/>
                  <a:gd name="T89" fmla="*/ 2147483647 h 9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946"/>
                  <a:gd name="T136" fmla="*/ 0 h 946"/>
                  <a:gd name="T137" fmla="*/ 946 w 946"/>
                  <a:gd name="T138" fmla="*/ 946 h 9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946" h="946">
                    <a:moveTo>
                      <a:pt x="186" y="946"/>
                    </a:moveTo>
                    <a:lnTo>
                      <a:pt x="498" y="946"/>
                    </a:lnTo>
                    <a:lnTo>
                      <a:pt x="500" y="924"/>
                    </a:lnTo>
                    <a:lnTo>
                      <a:pt x="504" y="904"/>
                    </a:lnTo>
                    <a:lnTo>
                      <a:pt x="509" y="882"/>
                    </a:lnTo>
                    <a:lnTo>
                      <a:pt x="515" y="861"/>
                    </a:lnTo>
                    <a:lnTo>
                      <a:pt x="521" y="841"/>
                    </a:lnTo>
                    <a:lnTo>
                      <a:pt x="528" y="820"/>
                    </a:lnTo>
                    <a:lnTo>
                      <a:pt x="535" y="801"/>
                    </a:lnTo>
                    <a:lnTo>
                      <a:pt x="545" y="782"/>
                    </a:lnTo>
                    <a:lnTo>
                      <a:pt x="555" y="762"/>
                    </a:lnTo>
                    <a:lnTo>
                      <a:pt x="564" y="744"/>
                    </a:lnTo>
                    <a:lnTo>
                      <a:pt x="576" y="727"/>
                    </a:lnTo>
                    <a:lnTo>
                      <a:pt x="587" y="709"/>
                    </a:lnTo>
                    <a:lnTo>
                      <a:pt x="600" y="692"/>
                    </a:lnTo>
                    <a:lnTo>
                      <a:pt x="614" y="676"/>
                    </a:lnTo>
                    <a:lnTo>
                      <a:pt x="627" y="661"/>
                    </a:lnTo>
                    <a:lnTo>
                      <a:pt x="643" y="646"/>
                    </a:lnTo>
                    <a:lnTo>
                      <a:pt x="657" y="632"/>
                    </a:lnTo>
                    <a:lnTo>
                      <a:pt x="673" y="618"/>
                    </a:lnTo>
                    <a:lnTo>
                      <a:pt x="690" y="605"/>
                    </a:lnTo>
                    <a:lnTo>
                      <a:pt x="707" y="593"/>
                    </a:lnTo>
                    <a:lnTo>
                      <a:pt x="724" y="581"/>
                    </a:lnTo>
                    <a:lnTo>
                      <a:pt x="742" y="570"/>
                    </a:lnTo>
                    <a:lnTo>
                      <a:pt x="761" y="560"/>
                    </a:lnTo>
                    <a:lnTo>
                      <a:pt x="779" y="551"/>
                    </a:lnTo>
                    <a:lnTo>
                      <a:pt x="799" y="542"/>
                    </a:lnTo>
                    <a:lnTo>
                      <a:pt x="819" y="535"/>
                    </a:lnTo>
                    <a:lnTo>
                      <a:pt x="840" y="528"/>
                    </a:lnTo>
                    <a:lnTo>
                      <a:pt x="860" y="523"/>
                    </a:lnTo>
                    <a:lnTo>
                      <a:pt x="881" y="517"/>
                    </a:lnTo>
                    <a:lnTo>
                      <a:pt x="903" y="513"/>
                    </a:lnTo>
                    <a:lnTo>
                      <a:pt x="924" y="510"/>
                    </a:lnTo>
                    <a:lnTo>
                      <a:pt x="946" y="508"/>
                    </a:lnTo>
                    <a:lnTo>
                      <a:pt x="946" y="187"/>
                    </a:lnTo>
                    <a:lnTo>
                      <a:pt x="945" y="168"/>
                    </a:lnTo>
                    <a:lnTo>
                      <a:pt x="942" y="149"/>
                    </a:lnTo>
                    <a:lnTo>
                      <a:pt x="938" y="131"/>
                    </a:lnTo>
                    <a:lnTo>
                      <a:pt x="932" y="114"/>
                    </a:lnTo>
                    <a:lnTo>
                      <a:pt x="923" y="97"/>
                    </a:lnTo>
                    <a:lnTo>
                      <a:pt x="915" y="82"/>
                    </a:lnTo>
                    <a:lnTo>
                      <a:pt x="904" y="68"/>
                    </a:lnTo>
                    <a:lnTo>
                      <a:pt x="892" y="55"/>
                    </a:lnTo>
                    <a:lnTo>
                      <a:pt x="878" y="43"/>
                    </a:lnTo>
                    <a:lnTo>
                      <a:pt x="864" y="32"/>
                    </a:lnTo>
                    <a:lnTo>
                      <a:pt x="848" y="23"/>
                    </a:lnTo>
                    <a:lnTo>
                      <a:pt x="831" y="14"/>
                    </a:lnTo>
                    <a:lnTo>
                      <a:pt x="814" y="8"/>
                    </a:lnTo>
                    <a:lnTo>
                      <a:pt x="796" y="3"/>
                    </a:lnTo>
                    <a:lnTo>
                      <a:pt x="778" y="1"/>
                    </a:lnTo>
                    <a:lnTo>
                      <a:pt x="759" y="0"/>
                    </a:lnTo>
                    <a:lnTo>
                      <a:pt x="186" y="0"/>
                    </a:lnTo>
                    <a:lnTo>
                      <a:pt x="168" y="1"/>
                    </a:lnTo>
                    <a:lnTo>
                      <a:pt x="149" y="3"/>
                    </a:lnTo>
                    <a:lnTo>
                      <a:pt x="130" y="8"/>
                    </a:lnTo>
                    <a:lnTo>
                      <a:pt x="114" y="14"/>
                    </a:lnTo>
                    <a:lnTo>
                      <a:pt x="98" y="23"/>
                    </a:lnTo>
                    <a:lnTo>
                      <a:pt x="82" y="32"/>
                    </a:lnTo>
                    <a:lnTo>
                      <a:pt x="68" y="43"/>
                    </a:lnTo>
                    <a:lnTo>
                      <a:pt x="54" y="55"/>
                    </a:lnTo>
                    <a:lnTo>
                      <a:pt x="42" y="68"/>
                    </a:lnTo>
                    <a:lnTo>
                      <a:pt x="31" y="82"/>
                    </a:lnTo>
                    <a:lnTo>
                      <a:pt x="22" y="97"/>
                    </a:lnTo>
                    <a:lnTo>
                      <a:pt x="14" y="114"/>
                    </a:lnTo>
                    <a:lnTo>
                      <a:pt x="8" y="131"/>
                    </a:lnTo>
                    <a:lnTo>
                      <a:pt x="4" y="149"/>
                    </a:lnTo>
                    <a:lnTo>
                      <a:pt x="1" y="168"/>
                    </a:lnTo>
                    <a:lnTo>
                      <a:pt x="0" y="187"/>
                    </a:lnTo>
                    <a:lnTo>
                      <a:pt x="0" y="760"/>
                    </a:lnTo>
                    <a:lnTo>
                      <a:pt x="1" y="779"/>
                    </a:lnTo>
                    <a:lnTo>
                      <a:pt x="4" y="797"/>
                    </a:lnTo>
                    <a:lnTo>
                      <a:pt x="8" y="815"/>
                    </a:lnTo>
                    <a:lnTo>
                      <a:pt x="14" y="832"/>
                    </a:lnTo>
                    <a:lnTo>
                      <a:pt x="22" y="848"/>
                    </a:lnTo>
                    <a:lnTo>
                      <a:pt x="31" y="864"/>
                    </a:lnTo>
                    <a:lnTo>
                      <a:pt x="42" y="878"/>
                    </a:lnTo>
                    <a:lnTo>
                      <a:pt x="54" y="892"/>
                    </a:lnTo>
                    <a:lnTo>
                      <a:pt x="68" y="904"/>
                    </a:lnTo>
                    <a:lnTo>
                      <a:pt x="82" y="914"/>
                    </a:lnTo>
                    <a:lnTo>
                      <a:pt x="98" y="924"/>
                    </a:lnTo>
                    <a:lnTo>
                      <a:pt x="114" y="931"/>
                    </a:lnTo>
                    <a:lnTo>
                      <a:pt x="130" y="937"/>
                    </a:lnTo>
                    <a:lnTo>
                      <a:pt x="149" y="942"/>
                    </a:lnTo>
                    <a:lnTo>
                      <a:pt x="168" y="946"/>
                    </a:lnTo>
                    <a:lnTo>
                      <a:pt x="186" y="94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9CCFF"/>
                  </a:gs>
                  <a:gs pos="100000">
                    <a:schemeClr val="folHlink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 i="1">
                  <a:ea typeface="华文细黑" pitchFamily="2" charset="-122"/>
                </a:endParaRPr>
              </a:p>
            </p:txBody>
          </p:sp>
          <p:sp>
            <p:nvSpPr>
              <p:cNvPr id="11297" name="Text Box 12"/>
              <p:cNvSpPr txBox="1">
                <a:spLocks noChangeArrowheads="1"/>
              </p:cNvSpPr>
              <p:nvPr/>
            </p:nvSpPr>
            <p:spPr bwMode="auto">
              <a:xfrm>
                <a:off x="684213" y="2238375"/>
                <a:ext cx="184731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altLang="zh-CN" sz="4800" i="1">
                  <a:solidFill>
                    <a:srgbClr val="333333"/>
                  </a:solidFill>
                  <a:latin typeface="Arial Black" pitchFamily="34" charset="0"/>
                  <a:ea typeface="华文细黑" pitchFamily="2" charset="-122"/>
                </a:endParaRPr>
              </a:p>
            </p:txBody>
          </p:sp>
          <p:sp>
            <p:nvSpPr>
              <p:cNvPr id="11298" name="Freeform 13"/>
              <p:cNvSpPr>
                <a:spLocks/>
              </p:cNvSpPr>
              <p:nvPr/>
            </p:nvSpPr>
            <p:spPr bwMode="auto">
              <a:xfrm rot="10800000">
                <a:off x="2151063" y="2262188"/>
                <a:ext cx="1308100" cy="890587"/>
              </a:xfrm>
              <a:custGeom>
                <a:avLst/>
                <a:gdLst>
                  <a:gd name="T0" fmla="*/ 2147483647 w 946"/>
                  <a:gd name="T1" fmla="*/ 2147483647 h 946"/>
                  <a:gd name="T2" fmla="*/ 2147483647 w 946"/>
                  <a:gd name="T3" fmla="*/ 2147483647 h 946"/>
                  <a:gd name="T4" fmla="*/ 2147483647 w 946"/>
                  <a:gd name="T5" fmla="*/ 2147483647 h 946"/>
                  <a:gd name="T6" fmla="*/ 2147483647 w 946"/>
                  <a:gd name="T7" fmla="*/ 2147483647 h 946"/>
                  <a:gd name="T8" fmla="*/ 2147483647 w 946"/>
                  <a:gd name="T9" fmla="*/ 2147483647 h 946"/>
                  <a:gd name="T10" fmla="*/ 2147483647 w 946"/>
                  <a:gd name="T11" fmla="*/ 2147483647 h 946"/>
                  <a:gd name="T12" fmla="*/ 2147483647 w 946"/>
                  <a:gd name="T13" fmla="*/ 2147483647 h 946"/>
                  <a:gd name="T14" fmla="*/ 2147483647 w 946"/>
                  <a:gd name="T15" fmla="*/ 2147483647 h 946"/>
                  <a:gd name="T16" fmla="*/ 2147483647 w 946"/>
                  <a:gd name="T17" fmla="*/ 2147483647 h 946"/>
                  <a:gd name="T18" fmla="*/ 2147483647 w 946"/>
                  <a:gd name="T19" fmla="*/ 2147483647 h 946"/>
                  <a:gd name="T20" fmla="*/ 2147483647 w 946"/>
                  <a:gd name="T21" fmla="*/ 2147483647 h 946"/>
                  <a:gd name="T22" fmla="*/ 2147483647 w 946"/>
                  <a:gd name="T23" fmla="*/ 2147483647 h 946"/>
                  <a:gd name="T24" fmla="*/ 2147483647 w 946"/>
                  <a:gd name="T25" fmla="*/ 2147483647 h 946"/>
                  <a:gd name="T26" fmla="*/ 2147483647 w 946"/>
                  <a:gd name="T27" fmla="*/ 2147483647 h 946"/>
                  <a:gd name="T28" fmla="*/ 2147483647 w 946"/>
                  <a:gd name="T29" fmla="*/ 2147483647 h 946"/>
                  <a:gd name="T30" fmla="*/ 2147483647 w 946"/>
                  <a:gd name="T31" fmla="*/ 2147483647 h 946"/>
                  <a:gd name="T32" fmla="*/ 2147483647 w 946"/>
                  <a:gd name="T33" fmla="*/ 2147483647 h 946"/>
                  <a:gd name="T34" fmla="*/ 2147483647 w 946"/>
                  <a:gd name="T35" fmla="*/ 2147483647 h 946"/>
                  <a:gd name="T36" fmla="*/ 2147483647 w 946"/>
                  <a:gd name="T37" fmla="*/ 2147483647 h 946"/>
                  <a:gd name="T38" fmla="*/ 2147483647 w 946"/>
                  <a:gd name="T39" fmla="*/ 2147483647 h 946"/>
                  <a:gd name="T40" fmla="*/ 2147483647 w 946"/>
                  <a:gd name="T41" fmla="*/ 2147483647 h 946"/>
                  <a:gd name="T42" fmla="*/ 2147483647 w 946"/>
                  <a:gd name="T43" fmla="*/ 2147483647 h 946"/>
                  <a:gd name="T44" fmla="*/ 2147483647 w 946"/>
                  <a:gd name="T45" fmla="*/ 2147483647 h 946"/>
                  <a:gd name="T46" fmla="*/ 2147483647 w 946"/>
                  <a:gd name="T47" fmla="*/ 2147483647 h 946"/>
                  <a:gd name="T48" fmla="*/ 2147483647 w 946"/>
                  <a:gd name="T49" fmla="*/ 2147483647 h 946"/>
                  <a:gd name="T50" fmla="*/ 2147483647 w 946"/>
                  <a:gd name="T51" fmla="*/ 2147483647 h 946"/>
                  <a:gd name="T52" fmla="*/ 2147483647 w 946"/>
                  <a:gd name="T53" fmla="*/ 0 h 946"/>
                  <a:gd name="T54" fmla="*/ 2147483647 w 946"/>
                  <a:gd name="T55" fmla="*/ 2147483647 h 946"/>
                  <a:gd name="T56" fmla="*/ 2147483647 w 946"/>
                  <a:gd name="T57" fmla="*/ 2147483647 h 946"/>
                  <a:gd name="T58" fmla="*/ 2147483647 w 946"/>
                  <a:gd name="T59" fmla="*/ 2147483647 h 946"/>
                  <a:gd name="T60" fmla="*/ 2147483647 w 946"/>
                  <a:gd name="T61" fmla="*/ 2147483647 h 946"/>
                  <a:gd name="T62" fmla="*/ 2147483647 w 946"/>
                  <a:gd name="T63" fmla="*/ 2147483647 h 946"/>
                  <a:gd name="T64" fmla="*/ 2147483647 w 946"/>
                  <a:gd name="T65" fmla="*/ 2147483647 h 946"/>
                  <a:gd name="T66" fmla="*/ 2147483647 w 946"/>
                  <a:gd name="T67" fmla="*/ 2147483647 h 946"/>
                  <a:gd name="T68" fmla="*/ 2147483647 w 946"/>
                  <a:gd name="T69" fmla="*/ 2147483647 h 946"/>
                  <a:gd name="T70" fmla="*/ 0 w 946"/>
                  <a:gd name="T71" fmla="*/ 2147483647 h 946"/>
                  <a:gd name="T72" fmla="*/ 2147483647 w 946"/>
                  <a:gd name="T73" fmla="*/ 2147483647 h 946"/>
                  <a:gd name="T74" fmla="*/ 2147483647 w 946"/>
                  <a:gd name="T75" fmla="*/ 2147483647 h 946"/>
                  <a:gd name="T76" fmla="*/ 2147483647 w 946"/>
                  <a:gd name="T77" fmla="*/ 2147483647 h 946"/>
                  <a:gd name="T78" fmla="*/ 2147483647 w 946"/>
                  <a:gd name="T79" fmla="*/ 2147483647 h 946"/>
                  <a:gd name="T80" fmla="*/ 2147483647 w 946"/>
                  <a:gd name="T81" fmla="*/ 2147483647 h 946"/>
                  <a:gd name="T82" fmla="*/ 2147483647 w 946"/>
                  <a:gd name="T83" fmla="*/ 2147483647 h 946"/>
                  <a:gd name="T84" fmla="*/ 2147483647 w 946"/>
                  <a:gd name="T85" fmla="*/ 2147483647 h 946"/>
                  <a:gd name="T86" fmla="*/ 2147483647 w 946"/>
                  <a:gd name="T87" fmla="*/ 2147483647 h 946"/>
                  <a:gd name="T88" fmla="*/ 2147483647 w 946"/>
                  <a:gd name="T89" fmla="*/ 2147483647 h 9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946"/>
                  <a:gd name="T136" fmla="*/ 0 h 946"/>
                  <a:gd name="T137" fmla="*/ 946 w 946"/>
                  <a:gd name="T138" fmla="*/ 946 h 9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946" h="946">
                    <a:moveTo>
                      <a:pt x="186" y="946"/>
                    </a:moveTo>
                    <a:lnTo>
                      <a:pt x="498" y="946"/>
                    </a:lnTo>
                    <a:lnTo>
                      <a:pt x="500" y="924"/>
                    </a:lnTo>
                    <a:lnTo>
                      <a:pt x="504" y="904"/>
                    </a:lnTo>
                    <a:lnTo>
                      <a:pt x="509" y="882"/>
                    </a:lnTo>
                    <a:lnTo>
                      <a:pt x="515" y="861"/>
                    </a:lnTo>
                    <a:lnTo>
                      <a:pt x="521" y="841"/>
                    </a:lnTo>
                    <a:lnTo>
                      <a:pt x="528" y="820"/>
                    </a:lnTo>
                    <a:lnTo>
                      <a:pt x="535" y="801"/>
                    </a:lnTo>
                    <a:lnTo>
                      <a:pt x="545" y="782"/>
                    </a:lnTo>
                    <a:lnTo>
                      <a:pt x="555" y="762"/>
                    </a:lnTo>
                    <a:lnTo>
                      <a:pt x="564" y="744"/>
                    </a:lnTo>
                    <a:lnTo>
                      <a:pt x="576" y="727"/>
                    </a:lnTo>
                    <a:lnTo>
                      <a:pt x="587" y="709"/>
                    </a:lnTo>
                    <a:lnTo>
                      <a:pt x="600" y="692"/>
                    </a:lnTo>
                    <a:lnTo>
                      <a:pt x="614" y="676"/>
                    </a:lnTo>
                    <a:lnTo>
                      <a:pt x="627" y="661"/>
                    </a:lnTo>
                    <a:lnTo>
                      <a:pt x="643" y="646"/>
                    </a:lnTo>
                    <a:lnTo>
                      <a:pt x="657" y="632"/>
                    </a:lnTo>
                    <a:lnTo>
                      <a:pt x="673" y="618"/>
                    </a:lnTo>
                    <a:lnTo>
                      <a:pt x="690" y="605"/>
                    </a:lnTo>
                    <a:lnTo>
                      <a:pt x="707" y="593"/>
                    </a:lnTo>
                    <a:lnTo>
                      <a:pt x="724" y="581"/>
                    </a:lnTo>
                    <a:lnTo>
                      <a:pt x="742" y="570"/>
                    </a:lnTo>
                    <a:lnTo>
                      <a:pt x="761" y="560"/>
                    </a:lnTo>
                    <a:lnTo>
                      <a:pt x="779" y="551"/>
                    </a:lnTo>
                    <a:lnTo>
                      <a:pt x="799" y="542"/>
                    </a:lnTo>
                    <a:lnTo>
                      <a:pt x="819" y="535"/>
                    </a:lnTo>
                    <a:lnTo>
                      <a:pt x="840" y="528"/>
                    </a:lnTo>
                    <a:lnTo>
                      <a:pt x="860" y="523"/>
                    </a:lnTo>
                    <a:lnTo>
                      <a:pt x="881" y="517"/>
                    </a:lnTo>
                    <a:lnTo>
                      <a:pt x="903" y="513"/>
                    </a:lnTo>
                    <a:lnTo>
                      <a:pt x="924" y="510"/>
                    </a:lnTo>
                    <a:lnTo>
                      <a:pt x="946" y="508"/>
                    </a:lnTo>
                    <a:lnTo>
                      <a:pt x="946" y="187"/>
                    </a:lnTo>
                    <a:lnTo>
                      <a:pt x="945" y="168"/>
                    </a:lnTo>
                    <a:lnTo>
                      <a:pt x="942" y="149"/>
                    </a:lnTo>
                    <a:lnTo>
                      <a:pt x="938" y="131"/>
                    </a:lnTo>
                    <a:lnTo>
                      <a:pt x="932" y="114"/>
                    </a:lnTo>
                    <a:lnTo>
                      <a:pt x="923" y="97"/>
                    </a:lnTo>
                    <a:lnTo>
                      <a:pt x="915" y="82"/>
                    </a:lnTo>
                    <a:lnTo>
                      <a:pt x="904" y="68"/>
                    </a:lnTo>
                    <a:lnTo>
                      <a:pt x="892" y="55"/>
                    </a:lnTo>
                    <a:lnTo>
                      <a:pt x="878" y="43"/>
                    </a:lnTo>
                    <a:lnTo>
                      <a:pt x="864" y="32"/>
                    </a:lnTo>
                    <a:lnTo>
                      <a:pt x="848" y="23"/>
                    </a:lnTo>
                    <a:lnTo>
                      <a:pt x="831" y="14"/>
                    </a:lnTo>
                    <a:lnTo>
                      <a:pt x="814" y="8"/>
                    </a:lnTo>
                    <a:lnTo>
                      <a:pt x="796" y="3"/>
                    </a:lnTo>
                    <a:lnTo>
                      <a:pt x="778" y="1"/>
                    </a:lnTo>
                    <a:lnTo>
                      <a:pt x="759" y="0"/>
                    </a:lnTo>
                    <a:lnTo>
                      <a:pt x="186" y="0"/>
                    </a:lnTo>
                    <a:lnTo>
                      <a:pt x="168" y="1"/>
                    </a:lnTo>
                    <a:lnTo>
                      <a:pt x="149" y="3"/>
                    </a:lnTo>
                    <a:lnTo>
                      <a:pt x="130" y="8"/>
                    </a:lnTo>
                    <a:lnTo>
                      <a:pt x="114" y="14"/>
                    </a:lnTo>
                    <a:lnTo>
                      <a:pt x="98" y="23"/>
                    </a:lnTo>
                    <a:lnTo>
                      <a:pt x="82" y="32"/>
                    </a:lnTo>
                    <a:lnTo>
                      <a:pt x="68" y="43"/>
                    </a:lnTo>
                    <a:lnTo>
                      <a:pt x="54" y="55"/>
                    </a:lnTo>
                    <a:lnTo>
                      <a:pt x="42" y="68"/>
                    </a:lnTo>
                    <a:lnTo>
                      <a:pt x="31" y="82"/>
                    </a:lnTo>
                    <a:lnTo>
                      <a:pt x="22" y="97"/>
                    </a:lnTo>
                    <a:lnTo>
                      <a:pt x="14" y="114"/>
                    </a:lnTo>
                    <a:lnTo>
                      <a:pt x="8" y="131"/>
                    </a:lnTo>
                    <a:lnTo>
                      <a:pt x="4" y="149"/>
                    </a:lnTo>
                    <a:lnTo>
                      <a:pt x="1" y="168"/>
                    </a:lnTo>
                    <a:lnTo>
                      <a:pt x="0" y="187"/>
                    </a:lnTo>
                    <a:lnTo>
                      <a:pt x="0" y="760"/>
                    </a:lnTo>
                    <a:lnTo>
                      <a:pt x="1" y="779"/>
                    </a:lnTo>
                    <a:lnTo>
                      <a:pt x="4" y="797"/>
                    </a:lnTo>
                    <a:lnTo>
                      <a:pt x="8" y="815"/>
                    </a:lnTo>
                    <a:lnTo>
                      <a:pt x="14" y="832"/>
                    </a:lnTo>
                    <a:lnTo>
                      <a:pt x="22" y="848"/>
                    </a:lnTo>
                    <a:lnTo>
                      <a:pt x="31" y="864"/>
                    </a:lnTo>
                    <a:lnTo>
                      <a:pt x="42" y="878"/>
                    </a:lnTo>
                    <a:lnTo>
                      <a:pt x="54" y="892"/>
                    </a:lnTo>
                    <a:lnTo>
                      <a:pt x="68" y="904"/>
                    </a:lnTo>
                    <a:lnTo>
                      <a:pt x="82" y="914"/>
                    </a:lnTo>
                    <a:lnTo>
                      <a:pt x="98" y="924"/>
                    </a:lnTo>
                    <a:lnTo>
                      <a:pt x="114" y="931"/>
                    </a:lnTo>
                    <a:lnTo>
                      <a:pt x="130" y="937"/>
                    </a:lnTo>
                    <a:lnTo>
                      <a:pt x="149" y="942"/>
                    </a:lnTo>
                    <a:lnTo>
                      <a:pt x="168" y="946"/>
                    </a:lnTo>
                    <a:lnTo>
                      <a:pt x="186" y="94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90000"/>
                  </a:gs>
                  <a:gs pos="100000">
                    <a:srgbClr val="FF00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 i="1">
                  <a:ea typeface="华文细黑" pitchFamily="2" charset="-122"/>
                </a:endParaRPr>
              </a:p>
            </p:txBody>
          </p:sp>
          <p:sp>
            <p:nvSpPr>
              <p:cNvPr id="11299" name="Text Box 14"/>
              <p:cNvSpPr txBox="1">
                <a:spLocks noChangeArrowheads="1"/>
              </p:cNvSpPr>
              <p:nvPr/>
            </p:nvSpPr>
            <p:spPr bwMode="auto">
              <a:xfrm>
                <a:off x="2108200" y="2238375"/>
                <a:ext cx="184731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altLang="zh-CN" sz="4800" i="1">
                  <a:solidFill>
                    <a:srgbClr val="333333"/>
                  </a:solidFill>
                  <a:latin typeface="Arial Black" pitchFamily="34" charset="0"/>
                  <a:ea typeface="华文细黑" pitchFamily="2" charset="-122"/>
                </a:endParaRPr>
              </a:p>
            </p:txBody>
          </p:sp>
        </p:grpSp>
        <p:sp>
          <p:nvSpPr>
            <p:cNvPr id="50" name="Text Box 10"/>
            <p:cNvSpPr txBox="1">
              <a:spLocks noChangeArrowheads="1"/>
            </p:cNvSpPr>
            <p:nvPr/>
          </p:nvSpPr>
          <p:spPr bwMode="auto">
            <a:xfrm>
              <a:off x="1142977" y="2000240"/>
              <a:ext cx="800106" cy="831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4800" b="1" i="1" dirty="0">
                  <a:solidFill>
                    <a:srgbClr val="3333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定</a:t>
              </a:r>
              <a:endParaRPr lang="en-US" altLang="zh-CN" sz="48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1" name="Text Box 10"/>
            <p:cNvSpPr txBox="1">
              <a:spLocks noChangeArrowheads="1"/>
            </p:cNvSpPr>
            <p:nvPr/>
          </p:nvSpPr>
          <p:spPr bwMode="auto">
            <a:xfrm>
              <a:off x="2143109" y="2429366"/>
              <a:ext cx="803281" cy="831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48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理</a:t>
              </a:r>
              <a:endParaRPr lang="en-US" altLang="zh-CN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4" name="组合 43"/>
          <p:cNvGrpSpPr>
            <a:grpSpLocks/>
          </p:cNvGrpSpPr>
          <p:nvPr/>
        </p:nvGrpSpPr>
        <p:grpSpPr bwMode="auto">
          <a:xfrm>
            <a:off x="2928938" y="3924300"/>
            <a:ext cx="3643312" cy="1433513"/>
            <a:chOff x="1214414" y="5072063"/>
            <a:chExt cx="6929486" cy="1433512"/>
          </a:xfrm>
        </p:grpSpPr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1214414" y="5214938"/>
              <a:ext cx="6929486" cy="714375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tint val="9020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 cmpd="sng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sz="1400" i="1" dirty="0"/>
            </a:p>
          </p:txBody>
        </p:sp>
        <p:sp>
          <p:nvSpPr>
            <p:cNvPr id="11285" name="Text Box 8"/>
            <p:cNvSpPr txBox="1">
              <a:spLocks noChangeArrowheads="1"/>
            </p:cNvSpPr>
            <p:nvPr/>
          </p:nvSpPr>
          <p:spPr bwMode="auto">
            <a:xfrm>
              <a:off x="6445250" y="5072063"/>
              <a:ext cx="142875" cy="66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 sz="4800" i="1">
                <a:solidFill>
                  <a:srgbClr val="333333"/>
                </a:solidFill>
                <a:latin typeface="Arial Black" pitchFamily="34" charset="0"/>
                <a:ea typeface="华文细黑" pitchFamily="2" charset="-122"/>
              </a:endParaRPr>
            </a:p>
          </p:txBody>
        </p:sp>
        <p:sp>
          <p:nvSpPr>
            <p:cNvPr id="11286" name="Text Box 10"/>
            <p:cNvSpPr txBox="1">
              <a:spLocks noChangeArrowheads="1"/>
            </p:cNvSpPr>
            <p:nvPr/>
          </p:nvSpPr>
          <p:spPr bwMode="auto">
            <a:xfrm>
              <a:off x="7540625" y="5072063"/>
              <a:ext cx="142875" cy="66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 sz="4800" i="1">
                <a:solidFill>
                  <a:srgbClr val="333333"/>
                </a:solidFill>
                <a:latin typeface="Arial Black" pitchFamily="34" charset="0"/>
                <a:ea typeface="华文细黑" pitchFamily="2" charset="-122"/>
              </a:endParaRPr>
            </a:p>
          </p:txBody>
        </p:sp>
        <p:sp>
          <p:nvSpPr>
            <p:cNvPr id="11287" name="Text Box 12"/>
            <p:cNvSpPr txBox="1">
              <a:spLocks noChangeArrowheads="1"/>
            </p:cNvSpPr>
            <p:nvPr/>
          </p:nvSpPr>
          <p:spPr bwMode="auto">
            <a:xfrm>
              <a:off x="6429375" y="5845175"/>
              <a:ext cx="142875" cy="66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 sz="4800" i="1">
                <a:solidFill>
                  <a:srgbClr val="333333"/>
                </a:solidFill>
                <a:latin typeface="Arial Black" pitchFamily="34" charset="0"/>
                <a:ea typeface="华文细黑" pitchFamily="2" charset="-122"/>
              </a:endParaRPr>
            </a:p>
          </p:txBody>
        </p:sp>
        <p:sp>
          <p:nvSpPr>
            <p:cNvPr id="11288" name="Text Box 14"/>
            <p:cNvSpPr txBox="1">
              <a:spLocks noChangeArrowheads="1"/>
            </p:cNvSpPr>
            <p:nvPr/>
          </p:nvSpPr>
          <p:spPr bwMode="auto">
            <a:xfrm>
              <a:off x="7529513" y="5845175"/>
              <a:ext cx="142875" cy="660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 sz="4800" i="1">
                <a:solidFill>
                  <a:srgbClr val="333333"/>
                </a:solidFill>
                <a:latin typeface="Arial Black" pitchFamily="34" charset="0"/>
                <a:ea typeface="华文细黑" pitchFamily="2" charset="-122"/>
              </a:endParaRPr>
            </a:p>
          </p:txBody>
        </p:sp>
      </p:grpSp>
      <p:grpSp>
        <p:nvGrpSpPr>
          <p:cNvPr id="5" name="组合 14"/>
          <p:cNvGrpSpPr>
            <a:grpSpLocks/>
          </p:cNvGrpSpPr>
          <p:nvPr/>
        </p:nvGrpSpPr>
        <p:grpSpPr bwMode="auto">
          <a:xfrm>
            <a:off x="7143750" y="285750"/>
            <a:ext cx="1544638" cy="500063"/>
            <a:chOff x="428596" y="285728"/>
            <a:chExt cx="1544628" cy="369888"/>
          </a:xfrm>
        </p:grpSpPr>
        <p:sp>
          <p:nvSpPr>
            <p:cNvPr id="11282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i="1">
                <a:ea typeface="华文细黑" pitchFamily="2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0034" y="285728"/>
              <a:ext cx="1428741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8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信息论基础</a:t>
              </a:r>
            </a:p>
          </p:txBody>
        </p:sp>
      </p:grpSp>
      <p:sp>
        <p:nvSpPr>
          <p:cNvPr id="34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i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i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pSp>
        <p:nvGrpSpPr>
          <p:cNvPr id="6" name="组合 25"/>
          <p:cNvGrpSpPr>
            <a:grpSpLocks/>
          </p:cNvGrpSpPr>
          <p:nvPr/>
        </p:nvGrpSpPr>
        <p:grpSpPr bwMode="auto">
          <a:xfrm>
            <a:off x="7143750" y="285750"/>
            <a:ext cx="1544638" cy="482600"/>
            <a:chOff x="428596" y="285728"/>
            <a:chExt cx="1544628" cy="357190"/>
          </a:xfrm>
        </p:grpSpPr>
        <p:sp>
          <p:nvSpPr>
            <p:cNvPr id="11280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i="1">
                <a:ea typeface="华文细黑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0034" y="285728"/>
              <a:ext cx="1428741" cy="2714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itchFamily="2" charset="-122"/>
                  <a:ea typeface="华文细黑" pitchFamily="2" charset="-122"/>
                </a:rPr>
                <a:t>信息论</a:t>
              </a:r>
            </a:p>
          </p:txBody>
        </p:sp>
      </p:grpSp>
      <p:sp>
        <p:nvSpPr>
          <p:cNvPr id="11276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 i="1">
              <a:ea typeface="华文细黑" pitchFamily="2" charset="-122"/>
            </a:endParaRPr>
          </a:p>
        </p:txBody>
      </p:sp>
      <p:sp>
        <p:nvSpPr>
          <p:cNvPr id="11277" name="Rectangle 26"/>
          <p:cNvSpPr>
            <a:spLocks noChangeArrowheads="1"/>
          </p:cNvSpPr>
          <p:nvPr/>
        </p:nvSpPr>
        <p:spPr bwMode="auto">
          <a:xfrm>
            <a:off x="0" y="142875"/>
            <a:ext cx="8001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 b="1">
                <a:solidFill>
                  <a:schemeClr val="bg1"/>
                </a:solidFill>
                <a:latin typeface="宋体" pitchFamily="2" charset="-122"/>
                <a:ea typeface="黑体" pitchFamily="49" charset="-122"/>
              </a:rPr>
              <a:t>最小汉明距离准则</a:t>
            </a:r>
          </a:p>
        </p:txBody>
      </p:sp>
      <p:sp>
        <p:nvSpPr>
          <p:cNvPr id="13325" name="矩形 44"/>
          <p:cNvSpPr>
            <a:spLocks noChangeArrowheads="1"/>
          </p:cNvSpPr>
          <p:nvPr/>
        </p:nvSpPr>
        <p:spPr bwMode="auto">
          <a:xfrm>
            <a:off x="1928813" y="3071813"/>
            <a:ext cx="58578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ea typeface="华文细黑" pitchFamily="2" charset="-122"/>
              </a:rPr>
              <a:t>一个最小距离为</a:t>
            </a:r>
            <a:r>
              <a:rPr lang="en-US" altLang="zh-CN" sz="2400" b="1">
                <a:ea typeface="华文细黑" pitchFamily="2" charset="-122"/>
              </a:rPr>
              <a:t>d</a:t>
            </a:r>
            <a:r>
              <a:rPr lang="zh-CN" altLang="en-US" sz="2400" b="1">
                <a:ea typeface="华文细黑" pitchFamily="2" charset="-122"/>
              </a:rPr>
              <a:t>的二元分组码能纠</a:t>
            </a:r>
            <a:r>
              <a:rPr lang="en-US" altLang="zh-CN" sz="2400" b="1">
                <a:ea typeface="华文细黑" pitchFamily="2" charset="-122"/>
              </a:rPr>
              <a:t>t</a:t>
            </a:r>
            <a:r>
              <a:rPr lang="zh-CN" altLang="en-US" sz="2400" b="1">
                <a:ea typeface="华文细黑" pitchFamily="2" charset="-122"/>
              </a:rPr>
              <a:t>个错的充要条件是：</a:t>
            </a:r>
          </a:p>
        </p:txBody>
      </p:sp>
      <p:sp>
        <p:nvSpPr>
          <p:cNvPr id="13326" name="矩形 45"/>
          <p:cNvSpPr>
            <a:spLocks noChangeArrowheads="1"/>
          </p:cNvSpPr>
          <p:nvPr/>
        </p:nvSpPr>
        <p:spPr bwMode="auto">
          <a:xfrm>
            <a:off x="3571875" y="4143375"/>
            <a:ext cx="24288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ea typeface="华文细黑" pitchFamily="2" charset="-122"/>
              </a:rPr>
              <a:t> </a:t>
            </a:r>
            <a:r>
              <a:rPr lang="en-US" altLang="zh-CN" sz="3600" b="1">
                <a:ea typeface="华文细黑" pitchFamily="2" charset="-122"/>
              </a:rPr>
              <a:t>d      2t+1 </a:t>
            </a:r>
            <a:endParaRPr lang="zh-CN" altLang="en-US" sz="3600" b="1">
              <a:ea typeface="华文细黑" pitchFamily="2" charset="-122"/>
            </a:endParaRPr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4214813" y="4143375"/>
          <a:ext cx="500062" cy="617538"/>
        </p:xfrm>
        <a:graphic>
          <a:graphicData uri="http://schemas.openxmlformats.org/presentationml/2006/ole">
            <p:oleObj spid="_x0000_s126978" name="Equation" r:id="rId4" imgW="126835" imgH="152202" progId="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5" grpId="0"/>
      <p:bldP spid="133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3"/>
          <p:cNvSpPr>
            <a:spLocks noChangeArrowheads="1"/>
          </p:cNvSpPr>
          <p:nvPr/>
        </p:nvSpPr>
        <p:spPr bwMode="auto">
          <a:xfrm>
            <a:off x="841375" y="1676400"/>
            <a:ext cx="7573963" cy="3752850"/>
          </a:xfrm>
          <a:prstGeom prst="roundRect">
            <a:avLst>
              <a:gd name="adj" fmla="val 8676"/>
            </a:avLst>
          </a:prstGeom>
          <a:solidFill>
            <a:srgbClr val="CCFFFF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 sz="1800" i="1">
              <a:ea typeface="华文细黑" pitchFamily="2" charset="-122"/>
            </a:endParaRPr>
          </a:p>
        </p:txBody>
      </p:sp>
      <p:sp>
        <p:nvSpPr>
          <p:cNvPr id="33795" name="AutoShape 4"/>
          <p:cNvSpPr>
            <a:spLocks noChangeArrowheads="1"/>
          </p:cNvSpPr>
          <p:nvPr/>
        </p:nvSpPr>
        <p:spPr bwMode="auto">
          <a:xfrm>
            <a:off x="357188" y="1544638"/>
            <a:ext cx="3143250" cy="1416050"/>
          </a:xfrm>
          <a:prstGeom prst="roundRect">
            <a:avLst>
              <a:gd name="adj" fmla="val 18366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 sz="1800" i="1">
              <a:ea typeface="华文细黑" pitchFamily="2" charset="-122"/>
            </a:endParaRPr>
          </a:p>
        </p:txBody>
      </p:sp>
      <p:sp>
        <p:nvSpPr>
          <p:cNvPr id="24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离散无记忆信源的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次扩展源</a:t>
            </a:r>
          </a:p>
        </p:txBody>
      </p:sp>
      <p:grpSp>
        <p:nvGrpSpPr>
          <p:cNvPr id="2" name="组合 52"/>
          <p:cNvGrpSpPr>
            <a:grpSpLocks/>
          </p:cNvGrpSpPr>
          <p:nvPr/>
        </p:nvGrpSpPr>
        <p:grpSpPr bwMode="auto">
          <a:xfrm>
            <a:off x="928688" y="1473200"/>
            <a:ext cx="2143125" cy="1258888"/>
            <a:chOff x="928662" y="2000240"/>
            <a:chExt cx="2143140" cy="1259625"/>
          </a:xfrm>
        </p:grpSpPr>
        <p:grpSp>
          <p:nvGrpSpPr>
            <p:cNvPr id="3" name="组合 29"/>
            <p:cNvGrpSpPr>
              <a:grpSpLocks/>
            </p:cNvGrpSpPr>
            <p:nvPr/>
          </p:nvGrpSpPr>
          <p:grpSpPr bwMode="auto">
            <a:xfrm>
              <a:off x="928662" y="2000240"/>
              <a:ext cx="2143140" cy="1214470"/>
              <a:chOff x="684213" y="1266825"/>
              <a:chExt cx="2774950" cy="1885950"/>
            </a:xfrm>
          </p:grpSpPr>
          <p:sp>
            <p:nvSpPr>
              <p:cNvPr id="33811" name="Freeform 7"/>
              <p:cNvSpPr>
                <a:spLocks/>
              </p:cNvSpPr>
              <p:nvPr/>
            </p:nvSpPr>
            <p:spPr bwMode="auto">
              <a:xfrm rot="10800000">
                <a:off x="736600" y="1293813"/>
                <a:ext cx="1309688" cy="890587"/>
              </a:xfrm>
              <a:custGeom>
                <a:avLst/>
                <a:gdLst>
                  <a:gd name="T0" fmla="*/ 2147483647 w 946"/>
                  <a:gd name="T1" fmla="*/ 2147483647 h 946"/>
                  <a:gd name="T2" fmla="*/ 2147483647 w 946"/>
                  <a:gd name="T3" fmla="*/ 2147483647 h 946"/>
                  <a:gd name="T4" fmla="*/ 2147483647 w 946"/>
                  <a:gd name="T5" fmla="*/ 2147483647 h 946"/>
                  <a:gd name="T6" fmla="*/ 2147483647 w 946"/>
                  <a:gd name="T7" fmla="*/ 2147483647 h 946"/>
                  <a:gd name="T8" fmla="*/ 2147483647 w 946"/>
                  <a:gd name="T9" fmla="*/ 2147483647 h 946"/>
                  <a:gd name="T10" fmla="*/ 2147483647 w 946"/>
                  <a:gd name="T11" fmla="*/ 2147483647 h 946"/>
                  <a:gd name="T12" fmla="*/ 2147483647 w 946"/>
                  <a:gd name="T13" fmla="*/ 2147483647 h 946"/>
                  <a:gd name="T14" fmla="*/ 2147483647 w 946"/>
                  <a:gd name="T15" fmla="*/ 2147483647 h 946"/>
                  <a:gd name="T16" fmla="*/ 2147483647 w 946"/>
                  <a:gd name="T17" fmla="*/ 2147483647 h 946"/>
                  <a:gd name="T18" fmla="*/ 2147483647 w 946"/>
                  <a:gd name="T19" fmla="*/ 2147483647 h 946"/>
                  <a:gd name="T20" fmla="*/ 2147483647 w 946"/>
                  <a:gd name="T21" fmla="*/ 2147483647 h 946"/>
                  <a:gd name="T22" fmla="*/ 2147483647 w 946"/>
                  <a:gd name="T23" fmla="*/ 2147483647 h 946"/>
                  <a:gd name="T24" fmla="*/ 2147483647 w 946"/>
                  <a:gd name="T25" fmla="*/ 2147483647 h 946"/>
                  <a:gd name="T26" fmla="*/ 2147483647 w 946"/>
                  <a:gd name="T27" fmla="*/ 2147483647 h 946"/>
                  <a:gd name="T28" fmla="*/ 2147483647 w 946"/>
                  <a:gd name="T29" fmla="*/ 2147483647 h 946"/>
                  <a:gd name="T30" fmla="*/ 2147483647 w 946"/>
                  <a:gd name="T31" fmla="*/ 2147483647 h 946"/>
                  <a:gd name="T32" fmla="*/ 2147483647 w 946"/>
                  <a:gd name="T33" fmla="*/ 2147483647 h 946"/>
                  <a:gd name="T34" fmla="*/ 2147483647 w 946"/>
                  <a:gd name="T35" fmla="*/ 2147483647 h 946"/>
                  <a:gd name="T36" fmla="*/ 2147483647 w 946"/>
                  <a:gd name="T37" fmla="*/ 2147483647 h 946"/>
                  <a:gd name="T38" fmla="*/ 2147483647 w 946"/>
                  <a:gd name="T39" fmla="*/ 2147483647 h 946"/>
                  <a:gd name="T40" fmla="*/ 2147483647 w 946"/>
                  <a:gd name="T41" fmla="*/ 2147483647 h 946"/>
                  <a:gd name="T42" fmla="*/ 2147483647 w 946"/>
                  <a:gd name="T43" fmla="*/ 2147483647 h 946"/>
                  <a:gd name="T44" fmla="*/ 2147483647 w 946"/>
                  <a:gd name="T45" fmla="*/ 2147483647 h 946"/>
                  <a:gd name="T46" fmla="*/ 2147483647 w 946"/>
                  <a:gd name="T47" fmla="*/ 2147483647 h 946"/>
                  <a:gd name="T48" fmla="*/ 2147483647 w 946"/>
                  <a:gd name="T49" fmla="*/ 2147483647 h 946"/>
                  <a:gd name="T50" fmla="*/ 2147483647 w 946"/>
                  <a:gd name="T51" fmla="*/ 2147483647 h 946"/>
                  <a:gd name="T52" fmla="*/ 2147483647 w 946"/>
                  <a:gd name="T53" fmla="*/ 0 h 946"/>
                  <a:gd name="T54" fmla="*/ 2147483647 w 946"/>
                  <a:gd name="T55" fmla="*/ 2147483647 h 946"/>
                  <a:gd name="T56" fmla="*/ 2147483647 w 946"/>
                  <a:gd name="T57" fmla="*/ 2147483647 h 946"/>
                  <a:gd name="T58" fmla="*/ 2147483647 w 946"/>
                  <a:gd name="T59" fmla="*/ 2147483647 h 946"/>
                  <a:gd name="T60" fmla="*/ 2147483647 w 946"/>
                  <a:gd name="T61" fmla="*/ 2147483647 h 946"/>
                  <a:gd name="T62" fmla="*/ 2147483647 w 946"/>
                  <a:gd name="T63" fmla="*/ 2147483647 h 946"/>
                  <a:gd name="T64" fmla="*/ 2147483647 w 946"/>
                  <a:gd name="T65" fmla="*/ 2147483647 h 946"/>
                  <a:gd name="T66" fmla="*/ 2147483647 w 946"/>
                  <a:gd name="T67" fmla="*/ 2147483647 h 946"/>
                  <a:gd name="T68" fmla="*/ 2147483647 w 946"/>
                  <a:gd name="T69" fmla="*/ 2147483647 h 946"/>
                  <a:gd name="T70" fmla="*/ 0 w 946"/>
                  <a:gd name="T71" fmla="*/ 2147483647 h 946"/>
                  <a:gd name="T72" fmla="*/ 2147483647 w 946"/>
                  <a:gd name="T73" fmla="*/ 2147483647 h 946"/>
                  <a:gd name="T74" fmla="*/ 2147483647 w 946"/>
                  <a:gd name="T75" fmla="*/ 2147483647 h 946"/>
                  <a:gd name="T76" fmla="*/ 2147483647 w 946"/>
                  <a:gd name="T77" fmla="*/ 2147483647 h 946"/>
                  <a:gd name="T78" fmla="*/ 2147483647 w 946"/>
                  <a:gd name="T79" fmla="*/ 2147483647 h 946"/>
                  <a:gd name="T80" fmla="*/ 2147483647 w 946"/>
                  <a:gd name="T81" fmla="*/ 2147483647 h 946"/>
                  <a:gd name="T82" fmla="*/ 2147483647 w 946"/>
                  <a:gd name="T83" fmla="*/ 2147483647 h 946"/>
                  <a:gd name="T84" fmla="*/ 2147483647 w 946"/>
                  <a:gd name="T85" fmla="*/ 2147483647 h 946"/>
                  <a:gd name="T86" fmla="*/ 2147483647 w 946"/>
                  <a:gd name="T87" fmla="*/ 2147483647 h 946"/>
                  <a:gd name="T88" fmla="*/ 2147483647 w 946"/>
                  <a:gd name="T89" fmla="*/ 2147483647 h 9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946"/>
                  <a:gd name="T136" fmla="*/ 0 h 946"/>
                  <a:gd name="T137" fmla="*/ 946 w 946"/>
                  <a:gd name="T138" fmla="*/ 946 h 9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946" h="946">
                    <a:moveTo>
                      <a:pt x="186" y="946"/>
                    </a:moveTo>
                    <a:lnTo>
                      <a:pt x="498" y="946"/>
                    </a:lnTo>
                    <a:lnTo>
                      <a:pt x="500" y="924"/>
                    </a:lnTo>
                    <a:lnTo>
                      <a:pt x="504" y="904"/>
                    </a:lnTo>
                    <a:lnTo>
                      <a:pt x="509" y="882"/>
                    </a:lnTo>
                    <a:lnTo>
                      <a:pt x="515" y="861"/>
                    </a:lnTo>
                    <a:lnTo>
                      <a:pt x="521" y="841"/>
                    </a:lnTo>
                    <a:lnTo>
                      <a:pt x="528" y="820"/>
                    </a:lnTo>
                    <a:lnTo>
                      <a:pt x="535" y="801"/>
                    </a:lnTo>
                    <a:lnTo>
                      <a:pt x="545" y="782"/>
                    </a:lnTo>
                    <a:lnTo>
                      <a:pt x="555" y="762"/>
                    </a:lnTo>
                    <a:lnTo>
                      <a:pt x="564" y="744"/>
                    </a:lnTo>
                    <a:lnTo>
                      <a:pt x="576" y="727"/>
                    </a:lnTo>
                    <a:lnTo>
                      <a:pt x="587" y="709"/>
                    </a:lnTo>
                    <a:lnTo>
                      <a:pt x="600" y="692"/>
                    </a:lnTo>
                    <a:lnTo>
                      <a:pt x="614" y="676"/>
                    </a:lnTo>
                    <a:lnTo>
                      <a:pt x="627" y="661"/>
                    </a:lnTo>
                    <a:lnTo>
                      <a:pt x="643" y="646"/>
                    </a:lnTo>
                    <a:lnTo>
                      <a:pt x="657" y="632"/>
                    </a:lnTo>
                    <a:lnTo>
                      <a:pt x="673" y="618"/>
                    </a:lnTo>
                    <a:lnTo>
                      <a:pt x="690" y="605"/>
                    </a:lnTo>
                    <a:lnTo>
                      <a:pt x="707" y="593"/>
                    </a:lnTo>
                    <a:lnTo>
                      <a:pt x="724" y="581"/>
                    </a:lnTo>
                    <a:lnTo>
                      <a:pt x="742" y="570"/>
                    </a:lnTo>
                    <a:lnTo>
                      <a:pt x="761" y="560"/>
                    </a:lnTo>
                    <a:lnTo>
                      <a:pt x="779" y="551"/>
                    </a:lnTo>
                    <a:lnTo>
                      <a:pt x="799" y="542"/>
                    </a:lnTo>
                    <a:lnTo>
                      <a:pt x="819" y="535"/>
                    </a:lnTo>
                    <a:lnTo>
                      <a:pt x="840" y="528"/>
                    </a:lnTo>
                    <a:lnTo>
                      <a:pt x="860" y="523"/>
                    </a:lnTo>
                    <a:lnTo>
                      <a:pt x="881" y="517"/>
                    </a:lnTo>
                    <a:lnTo>
                      <a:pt x="903" y="513"/>
                    </a:lnTo>
                    <a:lnTo>
                      <a:pt x="924" y="510"/>
                    </a:lnTo>
                    <a:lnTo>
                      <a:pt x="946" y="508"/>
                    </a:lnTo>
                    <a:lnTo>
                      <a:pt x="946" y="187"/>
                    </a:lnTo>
                    <a:lnTo>
                      <a:pt x="945" y="168"/>
                    </a:lnTo>
                    <a:lnTo>
                      <a:pt x="942" y="149"/>
                    </a:lnTo>
                    <a:lnTo>
                      <a:pt x="938" y="131"/>
                    </a:lnTo>
                    <a:lnTo>
                      <a:pt x="932" y="114"/>
                    </a:lnTo>
                    <a:lnTo>
                      <a:pt x="923" y="97"/>
                    </a:lnTo>
                    <a:lnTo>
                      <a:pt x="915" y="82"/>
                    </a:lnTo>
                    <a:lnTo>
                      <a:pt x="904" y="68"/>
                    </a:lnTo>
                    <a:lnTo>
                      <a:pt x="892" y="55"/>
                    </a:lnTo>
                    <a:lnTo>
                      <a:pt x="878" y="43"/>
                    </a:lnTo>
                    <a:lnTo>
                      <a:pt x="864" y="32"/>
                    </a:lnTo>
                    <a:lnTo>
                      <a:pt x="848" y="23"/>
                    </a:lnTo>
                    <a:lnTo>
                      <a:pt x="831" y="14"/>
                    </a:lnTo>
                    <a:lnTo>
                      <a:pt x="814" y="8"/>
                    </a:lnTo>
                    <a:lnTo>
                      <a:pt x="796" y="3"/>
                    </a:lnTo>
                    <a:lnTo>
                      <a:pt x="778" y="1"/>
                    </a:lnTo>
                    <a:lnTo>
                      <a:pt x="759" y="0"/>
                    </a:lnTo>
                    <a:lnTo>
                      <a:pt x="186" y="0"/>
                    </a:lnTo>
                    <a:lnTo>
                      <a:pt x="168" y="1"/>
                    </a:lnTo>
                    <a:lnTo>
                      <a:pt x="149" y="3"/>
                    </a:lnTo>
                    <a:lnTo>
                      <a:pt x="130" y="8"/>
                    </a:lnTo>
                    <a:lnTo>
                      <a:pt x="114" y="14"/>
                    </a:lnTo>
                    <a:lnTo>
                      <a:pt x="98" y="23"/>
                    </a:lnTo>
                    <a:lnTo>
                      <a:pt x="82" y="32"/>
                    </a:lnTo>
                    <a:lnTo>
                      <a:pt x="68" y="43"/>
                    </a:lnTo>
                    <a:lnTo>
                      <a:pt x="54" y="55"/>
                    </a:lnTo>
                    <a:lnTo>
                      <a:pt x="42" y="68"/>
                    </a:lnTo>
                    <a:lnTo>
                      <a:pt x="31" y="82"/>
                    </a:lnTo>
                    <a:lnTo>
                      <a:pt x="22" y="97"/>
                    </a:lnTo>
                    <a:lnTo>
                      <a:pt x="14" y="114"/>
                    </a:lnTo>
                    <a:lnTo>
                      <a:pt x="8" y="131"/>
                    </a:lnTo>
                    <a:lnTo>
                      <a:pt x="4" y="149"/>
                    </a:lnTo>
                    <a:lnTo>
                      <a:pt x="1" y="168"/>
                    </a:lnTo>
                    <a:lnTo>
                      <a:pt x="0" y="187"/>
                    </a:lnTo>
                    <a:lnTo>
                      <a:pt x="0" y="760"/>
                    </a:lnTo>
                    <a:lnTo>
                      <a:pt x="1" y="779"/>
                    </a:lnTo>
                    <a:lnTo>
                      <a:pt x="4" y="797"/>
                    </a:lnTo>
                    <a:lnTo>
                      <a:pt x="8" y="815"/>
                    </a:lnTo>
                    <a:lnTo>
                      <a:pt x="14" y="832"/>
                    </a:lnTo>
                    <a:lnTo>
                      <a:pt x="22" y="848"/>
                    </a:lnTo>
                    <a:lnTo>
                      <a:pt x="31" y="864"/>
                    </a:lnTo>
                    <a:lnTo>
                      <a:pt x="42" y="878"/>
                    </a:lnTo>
                    <a:lnTo>
                      <a:pt x="54" y="892"/>
                    </a:lnTo>
                    <a:lnTo>
                      <a:pt x="68" y="904"/>
                    </a:lnTo>
                    <a:lnTo>
                      <a:pt x="82" y="914"/>
                    </a:lnTo>
                    <a:lnTo>
                      <a:pt x="98" y="924"/>
                    </a:lnTo>
                    <a:lnTo>
                      <a:pt x="114" y="931"/>
                    </a:lnTo>
                    <a:lnTo>
                      <a:pt x="130" y="937"/>
                    </a:lnTo>
                    <a:lnTo>
                      <a:pt x="149" y="942"/>
                    </a:lnTo>
                    <a:lnTo>
                      <a:pt x="168" y="946"/>
                    </a:lnTo>
                    <a:lnTo>
                      <a:pt x="186" y="94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CC66"/>
                  </a:gs>
                  <a:gs pos="100000">
                    <a:srgbClr val="FF33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 i="1">
                  <a:ea typeface="华文细黑" pitchFamily="2" charset="-122"/>
                </a:endParaRPr>
              </a:p>
            </p:txBody>
          </p:sp>
          <p:sp>
            <p:nvSpPr>
              <p:cNvPr id="33812" name="Text Box 8"/>
              <p:cNvSpPr txBox="1">
                <a:spLocks noChangeArrowheads="1"/>
              </p:cNvSpPr>
              <p:nvPr/>
            </p:nvSpPr>
            <p:spPr bwMode="auto">
              <a:xfrm>
                <a:off x="704850" y="1266825"/>
                <a:ext cx="184731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altLang="zh-CN" sz="4800" i="1">
                  <a:solidFill>
                    <a:srgbClr val="333333"/>
                  </a:solidFill>
                  <a:latin typeface="Arial Black" pitchFamily="34" charset="0"/>
                  <a:ea typeface="华文细黑" pitchFamily="2" charset="-122"/>
                </a:endParaRPr>
              </a:p>
            </p:txBody>
          </p:sp>
          <p:sp>
            <p:nvSpPr>
              <p:cNvPr id="33813" name="Freeform 9"/>
              <p:cNvSpPr>
                <a:spLocks/>
              </p:cNvSpPr>
              <p:nvPr/>
            </p:nvSpPr>
            <p:spPr bwMode="auto">
              <a:xfrm rot="10800000">
                <a:off x="2149475" y="1293813"/>
                <a:ext cx="1309688" cy="890587"/>
              </a:xfrm>
              <a:custGeom>
                <a:avLst/>
                <a:gdLst>
                  <a:gd name="T0" fmla="*/ 2147483647 w 946"/>
                  <a:gd name="T1" fmla="*/ 2147483647 h 946"/>
                  <a:gd name="T2" fmla="*/ 2147483647 w 946"/>
                  <a:gd name="T3" fmla="*/ 2147483647 h 946"/>
                  <a:gd name="T4" fmla="*/ 2147483647 w 946"/>
                  <a:gd name="T5" fmla="*/ 2147483647 h 946"/>
                  <a:gd name="T6" fmla="*/ 2147483647 w 946"/>
                  <a:gd name="T7" fmla="*/ 2147483647 h 946"/>
                  <a:gd name="T8" fmla="*/ 2147483647 w 946"/>
                  <a:gd name="T9" fmla="*/ 2147483647 h 946"/>
                  <a:gd name="T10" fmla="*/ 2147483647 w 946"/>
                  <a:gd name="T11" fmla="*/ 2147483647 h 946"/>
                  <a:gd name="T12" fmla="*/ 2147483647 w 946"/>
                  <a:gd name="T13" fmla="*/ 2147483647 h 946"/>
                  <a:gd name="T14" fmla="*/ 2147483647 w 946"/>
                  <a:gd name="T15" fmla="*/ 2147483647 h 946"/>
                  <a:gd name="T16" fmla="*/ 2147483647 w 946"/>
                  <a:gd name="T17" fmla="*/ 2147483647 h 946"/>
                  <a:gd name="T18" fmla="*/ 2147483647 w 946"/>
                  <a:gd name="T19" fmla="*/ 2147483647 h 946"/>
                  <a:gd name="T20" fmla="*/ 2147483647 w 946"/>
                  <a:gd name="T21" fmla="*/ 2147483647 h 946"/>
                  <a:gd name="T22" fmla="*/ 2147483647 w 946"/>
                  <a:gd name="T23" fmla="*/ 2147483647 h 946"/>
                  <a:gd name="T24" fmla="*/ 2147483647 w 946"/>
                  <a:gd name="T25" fmla="*/ 2147483647 h 946"/>
                  <a:gd name="T26" fmla="*/ 2147483647 w 946"/>
                  <a:gd name="T27" fmla="*/ 2147483647 h 946"/>
                  <a:gd name="T28" fmla="*/ 2147483647 w 946"/>
                  <a:gd name="T29" fmla="*/ 2147483647 h 946"/>
                  <a:gd name="T30" fmla="*/ 2147483647 w 946"/>
                  <a:gd name="T31" fmla="*/ 2147483647 h 946"/>
                  <a:gd name="T32" fmla="*/ 2147483647 w 946"/>
                  <a:gd name="T33" fmla="*/ 2147483647 h 946"/>
                  <a:gd name="T34" fmla="*/ 2147483647 w 946"/>
                  <a:gd name="T35" fmla="*/ 2147483647 h 946"/>
                  <a:gd name="T36" fmla="*/ 2147483647 w 946"/>
                  <a:gd name="T37" fmla="*/ 2147483647 h 946"/>
                  <a:gd name="T38" fmla="*/ 2147483647 w 946"/>
                  <a:gd name="T39" fmla="*/ 2147483647 h 946"/>
                  <a:gd name="T40" fmla="*/ 2147483647 w 946"/>
                  <a:gd name="T41" fmla="*/ 2147483647 h 946"/>
                  <a:gd name="T42" fmla="*/ 2147483647 w 946"/>
                  <a:gd name="T43" fmla="*/ 2147483647 h 946"/>
                  <a:gd name="T44" fmla="*/ 2147483647 w 946"/>
                  <a:gd name="T45" fmla="*/ 2147483647 h 946"/>
                  <a:gd name="T46" fmla="*/ 2147483647 w 946"/>
                  <a:gd name="T47" fmla="*/ 2147483647 h 946"/>
                  <a:gd name="T48" fmla="*/ 2147483647 w 946"/>
                  <a:gd name="T49" fmla="*/ 2147483647 h 946"/>
                  <a:gd name="T50" fmla="*/ 2147483647 w 946"/>
                  <a:gd name="T51" fmla="*/ 2147483647 h 946"/>
                  <a:gd name="T52" fmla="*/ 2147483647 w 946"/>
                  <a:gd name="T53" fmla="*/ 0 h 946"/>
                  <a:gd name="T54" fmla="*/ 2147483647 w 946"/>
                  <a:gd name="T55" fmla="*/ 2147483647 h 946"/>
                  <a:gd name="T56" fmla="*/ 2147483647 w 946"/>
                  <a:gd name="T57" fmla="*/ 2147483647 h 946"/>
                  <a:gd name="T58" fmla="*/ 2147483647 w 946"/>
                  <a:gd name="T59" fmla="*/ 2147483647 h 946"/>
                  <a:gd name="T60" fmla="*/ 2147483647 w 946"/>
                  <a:gd name="T61" fmla="*/ 2147483647 h 946"/>
                  <a:gd name="T62" fmla="*/ 2147483647 w 946"/>
                  <a:gd name="T63" fmla="*/ 2147483647 h 946"/>
                  <a:gd name="T64" fmla="*/ 2147483647 w 946"/>
                  <a:gd name="T65" fmla="*/ 2147483647 h 946"/>
                  <a:gd name="T66" fmla="*/ 2147483647 w 946"/>
                  <a:gd name="T67" fmla="*/ 2147483647 h 946"/>
                  <a:gd name="T68" fmla="*/ 2147483647 w 946"/>
                  <a:gd name="T69" fmla="*/ 2147483647 h 946"/>
                  <a:gd name="T70" fmla="*/ 0 w 946"/>
                  <a:gd name="T71" fmla="*/ 2147483647 h 946"/>
                  <a:gd name="T72" fmla="*/ 2147483647 w 946"/>
                  <a:gd name="T73" fmla="*/ 2147483647 h 946"/>
                  <a:gd name="T74" fmla="*/ 2147483647 w 946"/>
                  <a:gd name="T75" fmla="*/ 2147483647 h 946"/>
                  <a:gd name="T76" fmla="*/ 2147483647 w 946"/>
                  <a:gd name="T77" fmla="*/ 2147483647 h 946"/>
                  <a:gd name="T78" fmla="*/ 2147483647 w 946"/>
                  <a:gd name="T79" fmla="*/ 2147483647 h 946"/>
                  <a:gd name="T80" fmla="*/ 2147483647 w 946"/>
                  <a:gd name="T81" fmla="*/ 2147483647 h 946"/>
                  <a:gd name="T82" fmla="*/ 2147483647 w 946"/>
                  <a:gd name="T83" fmla="*/ 2147483647 h 946"/>
                  <a:gd name="T84" fmla="*/ 2147483647 w 946"/>
                  <a:gd name="T85" fmla="*/ 2147483647 h 946"/>
                  <a:gd name="T86" fmla="*/ 2147483647 w 946"/>
                  <a:gd name="T87" fmla="*/ 2147483647 h 946"/>
                  <a:gd name="T88" fmla="*/ 2147483647 w 946"/>
                  <a:gd name="T89" fmla="*/ 2147483647 h 9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946"/>
                  <a:gd name="T136" fmla="*/ 0 h 946"/>
                  <a:gd name="T137" fmla="*/ 946 w 946"/>
                  <a:gd name="T138" fmla="*/ 946 h 9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946" h="946">
                    <a:moveTo>
                      <a:pt x="186" y="946"/>
                    </a:moveTo>
                    <a:lnTo>
                      <a:pt x="498" y="946"/>
                    </a:lnTo>
                    <a:lnTo>
                      <a:pt x="500" y="924"/>
                    </a:lnTo>
                    <a:lnTo>
                      <a:pt x="504" y="904"/>
                    </a:lnTo>
                    <a:lnTo>
                      <a:pt x="509" y="882"/>
                    </a:lnTo>
                    <a:lnTo>
                      <a:pt x="515" y="861"/>
                    </a:lnTo>
                    <a:lnTo>
                      <a:pt x="521" y="841"/>
                    </a:lnTo>
                    <a:lnTo>
                      <a:pt x="528" y="820"/>
                    </a:lnTo>
                    <a:lnTo>
                      <a:pt x="535" y="801"/>
                    </a:lnTo>
                    <a:lnTo>
                      <a:pt x="545" y="782"/>
                    </a:lnTo>
                    <a:lnTo>
                      <a:pt x="555" y="762"/>
                    </a:lnTo>
                    <a:lnTo>
                      <a:pt x="564" y="744"/>
                    </a:lnTo>
                    <a:lnTo>
                      <a:pt x="576" y="727"/>
                    </a:lnTo>
                    <a:lnTo>
                      <a:pt x="587" y="709"/>
                    </a:lnTo>
                    <a:lnTo>
                      <a:pt x="600" y="692"/>
                    </a:lnTo>
                    <a:lnTo>
                      <a:pt x="614" y="676"/>
                    </a:lnTo>
                    <a:lnTo>
                      <a:pt x="627" y="661"/>
                    </a:lnTo>
                    <a:lnTo>
                      <a:pt x="643" y="646"/>
                    </a:lnTo>
                    <a:lnTo>
                      <a:pt x="657" y="632"/>
                    </a:lnTo>
                    <a:lnTo>
                      <a:pt x="673" y="618"/>
                    </a:lnTo>
                    <a:lnTo>
                      <a:pt x="690" y="605"/>
                    </a:lnTo>
                    <a:lnTo>
                      <a:pt x="707" y="593"/>
                    </a:lnTo>
                    <a:lnTo>
                      <a:pt x="724" y="581"/>
                    </a:lnTo>
                    <a:lnTo>
                      <a:pt x="742" y="570"/>
                    </a:lnTo>
                    <a:lnTo>
                      <a:pt x="761" y="560"/>
                    </a:lnTo>
                    <a:lnTo>
                      <a:pt x="779" y="551"/>
                    </a:lnTo>
                    <a:lnTo>
                      <a:pt x="799" y="542"/>
                    </a:lnTo>
                    <a:lnTo>
                      <a:pt x="819" y="535"/>
                    </a:lnTo>
                    <a:lnTo>
                      <a:pt x="840" y="528"/>
                    </a:lnTo>
                    <a:lnTo>
                      <a:pt x="860" y="523"/>
                    </a:lnTo>
                    <a:lnTo>
                      <a:pt x="881" y="517"/>
                    </a:lnTo>
                    <a:lnTo>
                      <a:pt x="903" y="513"/>
                    </a:lnTo>
                    <a:lnTo>
                      <a:pt x="924" y="510"/>
                    </a:lnTo>
                    <a:lnTo>
                      <a:pt x="946" y="508"/>
                    </a:lnTo>
                    <a:lnTo>
                      <a:pt x="946" y="187"/>
                    </a:lnTo>
                    <a:lnTo>
                      <a:pt x="945" y="168"/>
                    </a:lnTo>
                    <a:lnTo>
                      <a:pt x="942" y="149"/>
                    </a:lnTo>
                    <a:lnTo>
                      <a:pt x="938" y="131"/>
                    </a:lnTo>
                    <a:lnTo>
                      <a:pt x="932" y="114"/>
                    </a:lnTo>
                    <a:lnTo>
                      <a:pt x="923" y="97"/>
                    </a:lnTo>
                    <a:lnTo>
                      <a:pt x="915" y="82"/>
                    </a:lnTo>
                    <a:lnTo>
                      <a:pt x="904" y="68"/>
                    </a:lnTo>
                    <a:lnTo>
                      <a:pt x="892" y="55"/>
                    </a:lnTo>
                    <a:lnTo>
                      <a:pt x="878" y="43"/>
                    </a:lnTo>
                    <a:lnTo>
                      <a:pt x="864" y="32"/>
                    </a:lnTo>
                    <a:lnTo>
                      <a:pt x="848" y="23"/>
                    </a:lnTo>
                    <a:lnTo>
                      <a:pt x="831" y="14"/>
                    </a:lnTo>
                    <a:lnTo>
                      <a:pt x="814" y="8"/>
                    </a:lnTo>
                    <a:lnTo>
                      <a:pt x="796" y="3"/>
                    </a:lnTo>
                    <a:lnTo>
                      <a:pt x="778" y="1"/>
                    </a:lnTo>
                    <a:lnTo>
                      <a:pt x="759" y="0"/>
                    </a:lnTo>
                    <a:lnTo>
                      <a:pt x="186" y="0"/>
                    </a:lnTo>
                    <a:lnTo>
                      <a:pt x="168" y="1"/>
                    </a:lnTo>
                    <a:lnTo>
                      <a:pt x="149" y="3"/>
                    </a:lnTo>
                    <a:lnTo>
                      <a:pt x="130" y="8"/>
                    </a:lnTo>
                    <a:lnTo>
                      <a:pt x="114" y="14"/>
                    </a:lnTo>
                    <a:lnTo>
                      <a:pt x="98" y="23"/>
                    </a:lnTo>
                    <a:lnTo>
                      <a:pt x="82" y="32"/>
                    </a:lnTo>
                    <a:lnTo>
                      <a:pt x="68" y="43"/>
                    </a:lnTo>
                    <a:lnTo>
                      <a:pt x="54" y="55"/>
                    </a:lnTo>
                    <a:lnTo>
                      <a:pt x="42" y="68"/>
                    </a:lnTo>
                    <a:lnTo>
                      <a:pt x="31" y="82"/>
                    </a:lnTo>
                    <a:lnTo>
                      <a:pt x="22" y="97"/>
                    </a:lnTo>
                    <a:lnTo>
                      <a:pt x="14" y="114"/>
                    </a:lnTo>
                    <a:lnTo>
                      <a:pt x="8" y="131"/>
                    </a:lnTo>
                    <a:lnTo>
                      <a:pt x="4" y="149"/>
                    </a:lnTo>
                    <a:lnTo>
                      <a:pt x="1" y="168"/>
                    </a:lnTo>
                    <a:lnTo>
                      <a:pt x="0" y="187"/>
                    </a:lnTo>
                    <a:lnTo>
                      <a:pt x="0" y="760"/>
                    </a:lnTo>
                    <a:lnTo>
                      <a:pt x="1" y="779"/>
                    </a:lnTo>
                    <a:lnTo>
                      <a:pt x="4" y="797"/>
                    </a:lnTo>
                    <a:lnTo>
                      <a:pt x="8" y="815"/>
                    </a:lnTo>
                    <a:lnTo>
                      <a:pt x="14" y="832"/>
                    </a:lnTo>
                    <a:lnTo>
                      <a:pt x="22" y="848"/>
                    </a:lnTo>
                    <a:lnTo>
                      <a:pt x="31" y="864"/>
                    </a:lnTo>
                    <a:lnTo>
                      <a:pt x="42" y="878"/>
                    </a:lnTo>
                    <a:lnTo>
                      <a:pt x="54" y="892"/>
                    </a:lnTo>
                    <a:lnTo>
                      <a:pt x="68" y="904"/>
                    </a:lnTo>
                    <a:lnTo>
                      <a:pt x="82" y="914"/>
                    </a:lnTo>
                    <a:lnTo>
                      <a:pt x="98" y="924"/>
                    </a:lnTo>
                    <a:lnTo>
                      <a:pt x="114" y="931"/>
                    </a:lnTo>
                    <a:lnTo>
                      <a:pt x="130" y="937"/>
                    </a:lnTo>
                    <a:lnTo>
                      <a:pt x="149" y="942"/>
                    </a:lnTo>
                    <a:lnTo>
                      <a:pt x="168" y="946"/>
                    </a:lnTo>
                    <a:lnTo>
                      <a:pt x="186" y="94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669900"/>
                  </a:gs>
                  <a:gs pos="100000">
                    <a:srgbClr val="CCFF33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 i="1">
                  <a:ea typeface="华文细黑" pitchFamily="2" charset="-122"/>
                </a:endParaRPr>
              </a:p>
            </p:txBody>
          </p:sp>
          <p:sp>
            <p:nvSpPr>
              <p:cNvPr id="33814" name="Text Box 10"/>
              <p:cNvSpPr txBox="1">
                <a:spLocks noChangeArrowheads="1"/>
              </p:cNvSpPr>
              <p:nvPr/>
            </p:nvSpPr>
            <p:spPr bwMode="auto">
              <a:xfrm>
                <a:off x="2124075" y="1266825"/>
                <a:ext cx="184731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altLang="zh-CN" sz="4800" i="1">
                  <a:solidFill>
                    <a:srgbClr val="333333"/>
                  </a:solidFill>
                  <a:latin typeface="Arial Black" pitchFamily="34" charset="0"/>
                  <a:ea typeface="华文细黑" pitchFamily="2" charset="-122"/>
                </a:endParaRPr>
              </a:p>
            </p:txBody>
          </p:sp>
          <p:sp>
            <p:nvSpPr>
              <p:cNvPr id="33815" name="Freeform 11"/>
              <p:cNvSpPr>
                <a:spLocks/>
              </p:cNvSpPr>
              <p:nvPr/>
            </p:nvSpPr>
            <p:spPr bwMode="auto">
              <a:xfrm rot="10800000">
                <a:off x="736600" y="2262188"/>
                <a:ext cx="1309688" cy="890587"/>
              </a:xfrm>
              <a:custGeom>
                <a:avLst/>
                <a:gdLst>
                  <a:gd name="T0" fmla="*/ 2147483647 w 946"/>
                  <a:gd name="T1" fmla="*/ 2147483647 h 946"/>
                  <a:gd name="T2" fmla="*/ 2147483647 w 946"/>
                  <a:gd name="T3" fmla="*/ 2147483647 h 946"/>
                  <a:gd name="T4" fmla="*/ 2147483647 w 946"/>
                  <a:gd name="T5" fmla="*/ 2147483647 h 946"/>
                  <a:gd name="T6" fmla="*/ 2147483647 w 946"/>
                  <a:gd name="T7" fmla="*/ 2147483647 h 946"/>
                  <a:gd name="T8" fmla="*/ 2147483647 w 946"/>
                  <a:gd name="T9" fmla="*/ 2147483647 h 946"/>
                  <a:gd name="T10" fmla="*/ 2147483647 w 946"/>
                  <a:gd name="T11" fmla="*/ 2147483647 h 946"/>
                  <a:gd name="T12" fmla="*/ 2147483647 w 946"/>
                  <a:gd name="T13" fmla="*/ 2147483647 h 946"/>
                  <a:gd name="T14" fmla="*/ 2147483647 w 946"/>
                  <a:gd name="T15" fmla="*/ 2147483647 h 946"/>
                  <a:gd name="T16" fmla="*/ 2147483647 w 946"/>
                  <a:gd name="T17" fmla="*/ 2147483647 h 946"/>
                  <a:gd name="T18" fmla="*/ 2147483647 w 946"/>
                  <a:gd name="T19" fmla="*/ 2147483647 h 946"/>
                  <a:gd name="T20" fmla="*/ 2147483647 w 946"/>
                  <a:gd name="T21" fmla="*/ 2147483647 h 946"/>
                  <a:gd name="T22" fmla="*/ 2147483647 w 946"/>
                  <a:gd name="T23" fmla="*/ 2147483647 h 946"/>
                  <a:gd name="T24" fmla="*/ 2147483647 w 946"/>
                  <a:gd name="T25" fmla="*/ 2147483647 h 946"/>
                  <a:gd name="T26" fmla="*/ 2147483647 w 946"/>
                  <a:gd name="T27" fmla="*/ 2147483647 h 946"/>
                  <a:gd name="T28" fmla="*/ 2147483647 w 946"/>
                  <a:gd name="T29" fmla="*/ 2147483647 h 946"/>
                  <a:gd name="T30" fmla="*/ 2147483647 w 946"/>
                  <a:gd name="T31" fmla="*/ 2147483647 h 946"/>
                  <a:gd name="T32" fmla="*/ 2147483647 w 946"/>
                  <a:gd name="T33" fmla="*/ 2147483647 h 946"/>
                  <a:gd name="T34" fmla="*/ 2147483647 w 946"/>
                  <a:gd name="T35" fmla="*/ 2147483647 h 946"/>
                  <a:gd name="T36" fmla="*/ 2147483647 w 946"/>
                  <a:gd name="T37" fmla="*/ 2147483647 h 946"/>
                  <a:gd name="T38" fmla="*/ 2147483647 w 946"/>
                  <a:gd name="T39" fmla="*/ 2147483647 h 946"/>
                  <a:gd name="T40" fmla="*/ 2147483647 w 946"/>
                  <a:gd name="T41" fmla="*/ 2147483647 h 946"/>
                  <a:gd name="T42" fmla="*/ 2147483647 w 946"/>
                  <a:gd name="T43" fmla="*/ 2147483647 h 946"/>
                  <a:gd name="T44" fmla="*/ 2147483647 w 946"/>
                  <a:gd name="T45" fmla="*/ 2147483647 h 946"/>
                  <a:gd name="T46" fmla="*/ 2147483647 w 946"/>
                  <a:gd name="T47" fmla="*/ 2147483647 h 946"/>
                  <a:gd name="T48" fmla="*/ 2147483647 w 946"/>
                  <a:gd name="T49" fmla="*/ 2147483647 h 946"/>
                  <a:gd name="T50" fmla="*/ 2147483647 w 946"/>
                  <a:gd name="T51" fmla="*/ 2147483647 h 946"/>
                  <a:gd name="T52" fmla="*/ 2147483647 w 946"/>
                  <a:gd name="T53" fmla="*/ 0 h 946"/>
                  <a:gd name="T54" fmla="*/ 2147483647 w 946"/>
                  <a:gd name="T55" fmla="*/ 2147483647 h 946"/>
                  <a:gd name="T56" fmla="*/ 2147483647 w 946"/>
                  <a:gd name="T57" fmla="*/ 2147483647 h 946"/>
                  <a:gd name="T58" fmla="*/ 2147483647 w 946"/>
                  <a:gd name="T59" fmla="*/ 2147483647 h 946"/>
                  <a:gd name="T60" fmla="*/ 2147483647 w 946"/>
                  <a:gd name="T61" fmla="*/ 2147483647 h 946"/>
                  <a:gd name="T62" fmla="*/ 2147483647 w 946"/>
                  <a:gd name="T63" fmla="*/ 2147483647 h 946"/>
                  <a:gd name="T64" fmla="*/ 2147483647 w 946"/>
                  <a:gd name="T65" fmla="*/ 2147483647 h 946"/>
                  <a:gd name="T66" fmla="*/ 2147483647 w 946"/>
                  <a:gd name="T67" fmla="*/ 2147483647 h 946"/>
                  <a:gd name="T68" fmla="*/ 2147483647 w 946"/>
                  <a:gd name="T69" fmla="*/ 2147483647 h 946"/>
                  <a:gd name="T70" fmla="*/ 0 w 946"/>
                  <a:gd name="T71" fmla="*/ 2147483647 h 946"/>
                  <a:gd name="T72" fmla="*/ 2147483647 w 946"/>
                  <a:gd name="T73" fmla="*/ 2147483647 h 946"/>
                  <a:gd name="T74" fmla="*/ 2147483647 w 946"/>
                  <a:gd name="T75" fmla="*/ 2147483647 h 946"/>
                  <a:gd name="T76" fmla="*/ 2147483647 w 946"/>
                  <a:gd name="T77" fmla="*/ 2147483647 h 946"/>
                  <a:gd name="T78" fmla="*/ 2147483647 w 946"/>
                  <a:gd name="T79" fmla="*/ 2147483647 h 946"/>
                  <a:gd name="T80" fmla="*/ 2147483647 w 946"/>
                  <a:gd name="T81" fmla="*/ 2147483647 h 946"/>
                  <a:gd name="T82" fmla="*/ 2147483647 w 946"/>
                  <a:gd name="T83" fmla="*/ 2147483647 h 946"/>
                  <a:gd name="T84" fmla="*/ 2147483647 w 946"/>
                  <a:gd name="T85" fmla="*/ 2147483647 h 946"/>
                  <a:gd name="T86" fmla="*/ 2147483647 w 946"/>
                  <a:gd name="T87" fmla="*/ 2147483647 h 946"/>
                  <a:gd name="T88" fmla="*/ 2147483647 w 946"/>
                  <a:gd name="T89" fmla="*/ 2147483647 h 9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946"/>
                  <a:gd name="T136" fmla="*/ 0 h 946"/>
                  <a:gd name="T137" fmla="*/ 946 w 946"/>
                  <a:gd name="T138" fmla="*/ 946 h 9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946" h="946">
                    <a:moveTo>
                      <a:pt x="186" y="946"/>
                    </a:moveTo>
                    <a:lnTo>
                      <a:pt x="498" y="946"/>
                    </a:lnTo>
                    <a:lnTo>
                      <a:pt x="500" y="924"/>
                    </a:lnTo>
                    <a:lnTo>
                      <a:pt x="504" y="904"/>
                    </a:lnTo>
                    <a:lnTo>
                      <a:pt x="509" y="882"/>
                    </a:lnTo>
                    <a:lnTo>
                      <a:pt x="515" y="861"/>
                    </a:lnTo>
                    <a:lnTo>
                      <a:pt x="521" y="841"/>
                    </a:lnTo>
                    <a:lnTo>
                      <a:pt x="528" y="820"/>
                    </a:lnTo>
                    <a:lnTo>
                      <a:pt x="535" y="801"/>
                    </a:lnTo>
                    <a:lnTo>
                      <a:pt x="545" y="782"/>
                    </a:lnTo>
                    <a:lnTo>
                      <a:pt x="555" y="762"/>
                    </a:lnTo>
                    <a:lnTo>
                      <a:pt x="564" y="744"/>
                    </a:lnTo>
                    <a:lnTo>
                      <a:pt x="576" y="727"/>
                    </a:lnTo>
                    <a:lnTo>
                      <a:pt x="587" y="709"/>
                    </a:lnTo>
                    <a:lnTo>
                      <a:pt x="600" y="692"/>
                    </a:lnTo>
                    <a:lnTo>
                      <a:pt x="614" y="676"/>
                    </a:lnTo>
                    <a:lnTo>
                      <a:pt x="627" y="661"/>
                    </a:lnTo>
                    <a:lnTo>
                      <a:pt x="643" y="646"/>
                    </a:lnTo>
                    <a:lnTo>
                      <a:pt x="657" y="632"/>
                    </a:lnTo>
                    <a:lnTo>
                      <a:pt x="673" y="618"/>
                    </a:lnTo>
                    <a:lnTo>
                      <a:pt x="690" y="605"/>
                    </a:lnTo>
                    <a:lnTo>
                      <a:pt x="707" y="593"/>
                    </a:lnTo>
                    <a:lnTo>
                      <a:pt x="724" y="581"/>
                    </a:lnTo>
                    <a:lnTo>
                      <a:pt x="742" y="570"/>
                    </a:lnTo>
                    <a:lnTo>
                      <a:pt x="761" y="560"/>
                    </a:lnTo>
                    <a:lnTo>
                      <a:pt x="779" y="551"/>
                    </a:lnTo>
                    <a:lnTo>
                      <a:pt x="799" y="542"/>
                    </a:lnTo>
                    <a:lnTo>
                      <a:pt x="819" y="535"/>
                    </a:lnTo>
                    <a:lnTo>
                      <a:pt x="840" y="528"/>
                    </a:lnTo>
                    <a:lnTo>
                      <a:pt x="860" y="523"/>
                    </a:lnTo>
                    <a:lnTo>
                      <a:pt x="881" y="517"/>
                    </a:lnTo>
                    <a:lnTo>
                      <a:pt x="903" y="513"/>
                    </a:lnTo>
                    <a:lnTo>
                      <a:pt x="924" y="510"/>
                    </a:lnTo>
                    <a:lnTo>
                      <a:pt x="946" y="508"/>
                    </a:lnTo>
                    <a:lnTo>
                      <a:pt x="946" y="187"/>
                    </a:lnTo>
                    <a:lnTo>
                      <a:pt x="945" y="168"/>
                    </a:lnTo>
                    <a:lnTo>
                      <a:pt x="942" y="149"/>
                    </a:lnTo>
                    <a:lnTo>
                      <a:pt x="938" y="131"/>
                    </a:lnTo>
                    <a:lnTo>
                      <a:pt x="932" y="114"/>
                    </a:lnTo>
                    <a:lnTo>
                      <a:pt x="923" y="97"/>
                    </a:lnTo>
                    <a:lnTo>
                      <a:pt x="915" y="82"/>
                    </a:lnTo>
                    <a:lnTo>
                      <a:pt x="904" y="68"/>
                    </a:lnTo>
                    <a:lnTo>
                      <a:pt x="892" y="55"/>
                    </a:lnTo>
                    <a:lnTo>
                      <a:pt x="878" y="43"/>
                    </a:lnTo>
                    <a:lnTo>
                      <a:pt x="864" y="32"/>
                    </a:lnTo>
                    <a:lnTo>
                      <a:pt x="848" y="23"/>
                    </a:lnTo>
                    <a:lnTo>
                      <a:pt x="831" y="14"/>
                    </a:lnTo>
                    <a:lnTo>
                      <a:pt x="814" y="8"/>
                    </a:lnTo>
                    <a:lnTo>
                      <a:pt x="796" y="3"/>
                    </a:lnTo>
                    <a:lnTo>
                      <a:pt x="778" y="1"/>
                    </a:lnTo>
                    <a:lnTo>
                      <a:pt x="759" y="0"/>
                    </a:lnTo>
                    <a:lnTo>
                      <a:pt x="186" y="0"/>
                    </a:lnTo>
                    <a:lnTo>
                      <a:pt x="168" y="1"/>
                    </a:lnTo>
                    <a:lnTo>
                      <a:pt x="149" y="3"/>
                    </a:lnTo>
                    <a:lnTo>
                      <a:pt x="130" y="8"/>
                    </a:lnTo>
                    <a:lnTo>
                      <a:pt x="114" y="14"/>
                    </a:lnTo>
                    <a:lnTo>
                      <a:pt x="98" y="23"/>
                    </a:lnTo>
                    <a:lnTo>
                      <a:pt x="82" y="32"/>
                    </a:lnTo>
                    <a:lnTo>
                      <a:pt x="68" y="43"/>
                    </a:lnTo>
                    <a:lnTo>
                      <a:pt x="54" y="55"/>
                    </a:lnTo>
                    <a:lnTo>
                      <a:pt x="42" y="68"/>
                    </a:lnTo>
                    <a:lnTo>
                      <a:pt x="31" y="82"/>
                    </a:lnTo>
                    <a:lnTo>
                      <a:pt x="22" y="97"/>
                    </a:lnTo>
                    <a:lnTo>
                      <a:pt x="14" y="114"/>
                    </a:lnTo>
                    <a:lnTo>
                      <a:pt x="8" y="131"/>
                    </a:lnTo>
                    <a:lnTo>
                      <a:pt x="4" y="149"/>
                    </a:lnTo>
                    <a:lnTo>
                      <a:pt x="1" y="168"/>
                    </a:lnTo>
                    <a:lnTo>
                      <a:pt x="0" y="187"/>
                    </a:lnTo>
                    <a:lnTo>
                      <a:pt x="0" y="760"/>
                    </a:lnTo>
                    <a:lnTo>
                      <a:pt x="1" y="779"/>
                    </a:lnTo>
                    <a:lnTo>
                      <a:pt x="4" y="797"/>
                    </a:lnTo>
                    <a:lnTo>
                      <a:pt x="8" y="815"/>
                    </a:lnTo>
                    <a:lnTo>
                      <a:pt x="14" y="832"/>
                    </a:lnTo>
                    <a:lnTo>
                      <a:pt x="22" y="848"/>
                    </a:lnTo>
                    <a:lnTo>
                      <a:pt x="31" y="864"/>
                    </a:lnTo>
                    <a:lnTo>
                      <a:pt x="42" y="878"/>
                    </a:lnTo>
                    <a:lnTo>
                      <a:pt x="54" y="892"/>
                    </a:lnTo>
                    <a:lnTo>
                      <a:pt x="68" y="904"/>
                    </a:lnTo>
                    <a:lnTo>
                      <a:pt x="82" y="914"/>
                    </a:lnTo>
                    <a:lnTo>
                      <a:pt x="98" y="924"/>
                    </a:lnTo>
                    <a:lnTo>
                      <a:pt x="114" y="931"/>
                    </a:lnTo>
                    <a:lnTo>
                      <a:pt x="130" y="937"/>
                    </a:lnTo>
                    <a:lnTo>
                      <a:pt x="149" y="942"/>
                    </a:lnTo>
                    <a:lnTo>
                      <a:pt x="168" y="946"/>
                    </a:lnTo>
                    <a:lnTo>
                      <a:pt x="186" y="94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9CCFF"/>
                  </a:gs>
                  <a:gs pos="100000">
                    <a:schemeClr val="folHlink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 i="1">
                  <a:ea typeface="华文细黑" pitchFamily="2" charset="-122"/>
                </a:endParaRPr>
              </a:p>
            </p:txBody>
          </p:sp>
          <p:sp>
            <p:nvSpPr>
              <p:cNvPr id="33816" name="Text Box 12"/>
              <p:cNvSpPr txBox="1">
                <a:spLocks noChangeArrowheads="1"/>
              </p:cNvSpPr>
              <p:nvPr/>
            </p:nvSpPr>
            <p:spPr bwMode="auto">
              <a:xfrm>
                <a:off x="684213" y="2238375"/>
                <a:ext cx="184731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altLang="zh-CN" sz="4800" i="1">
                  <a:solidFill>
                    <a:srgbClr val="333333"/>
                  </a:solidFill>
                  <a:latin typeface="Arial Black" pitchFamily="34" charset="0"/>
                  <a:ea typeface="华文细黑" pitchFamily="2" charset="-122"/>
                </a:endParaRPr>
              </a:p>
            </p:txBody>
          </p:sp>
          <p:sp>
            <p:nvSpPr>
              <p:cNvPr id="33817" name="Freeform 13"/>
              <p:cNvSpPr>
                <a:spLocks/>
              </p:cNvSpPr>
              <p:nvPr/>
            </p:nvSpPr>
            <p:spPr bwMode="auto">
              <a:xfrm rot="10800000">
                <a:off x="2151063" y="2262188"/>
                <a:ext cx="1308100" cy="890587"/>
              </a:xfrm>
              <a:custGeom>
                <a:avLst/>
                <a:gdLst>
                  <a:gd name="T0" fmla="*/ 2147483647 w 946"/>
                  <a:gd name="T1" fmla="*/ 2147483647 h 946"/>
                  <a:gd name="T2" fmla="*/ 2147483647 w 946"/>
                  <a:gd name="T3" fmla="*/ 2147483647 h 946"/>
                  <a:gd name="T4" fmla="*/ 2147483647 w 946"/>
                  <a:gd name="T5" fmla="*/ 2147483647 h 946"/>
                  <a:gd name="T6" fmla="*/ 2147483647 w 946"/>
                  <a:gd name="T7" fmla="*/ 2147483647 h 946"/>
                  <a:gd name="T8" fmla="*/ 2147483647 w 946"/>
                  <a:gd name="T9" fmla="*/ 2147483647 h 946"/>
                  <a:gd name="T10" fmla="*/ 2147483647 w 946"/>
                  <a:gd name="T11" fmla="*/ 2147483647 h 946"/>
                  <a:gd name="T12" fmla="*/ 2147483647 w 946"/>
                  <a:gd name="T13" fmla="*/ 2147483647 h 946"/>
                  <a:gd name="T14" fmla="*/ 2147483647 w 946"/>
                  <a:gd name="T15" fmla="*/ 2147483647 h 946"/>
                  <a:gd name="T16" fmla="*/ 2147483647 w 946"/>
                  <a:gd name="T17" fmla="*/ 2147483647 h 946"/>
                  <a:gd name="T18" fmla="*/ 2147483647 w 946"/>
                  <a:gd name="T19" fmla="*/ 2147483647 h 946"/>
                  <a:gd name="T20" fmla="*/ 2147483647 w 946"/>
                  <a:gd name="T21" fmla="*/ 2147483647 h 946"/>
                  <a:gd name="T22" fmla="*/ 2147483647 w 946"/>
                  <a:gd name="T23" fmla="*/ 2147483647 h 946"/>
                  <a:gd name="T24" fmla="*/ 2147483647 w 946"/>
                  <a:gd name="T25" fmla="*/ 2147483647 h 946"/>
                  <a:gd name="T26" fmla="*/ 2147483647 w 946"/>
                  <a:gd name="T27" fmla="*/ 2147483647 h 946"/>
                  <a:gd name="T28" fmla="*/ 2147483647 w 946"/>
                  <a:gd name="T29" fmla="*/ 2147483647 h 946"/>
                  <a:gd name="T30" fmla="*/ 2147483647 w 946"/>
                  <a:gd name="T31" fmla="*/ 2147483647 h 946"/>
                  <a:gd name="T32" fmla="*/ 2147483647 w 946"/>
                  <a:gd name="T33" fmla="*/ 2147483647 h 946"/>
                  <a:gd name="T34" fmla="*/ 2147483647 w 946"/>
                  <a:gd name="T35" fmla="*/ 2147483647 h 946"/>
                  <a:gd name="T36" fmla="*/ 2147483647 w 946"/>
                  <a:gd name="T37" fmla="*/ 2147483647 h 946"/>
                  <a:gd name="T38" fmla="*/ 2147483647 w 946"/>
                  <a:gd name="T39" fmla="*/ 2147483647 h 946"/>
                  <a:gd name="T40" fmla="*/ 2147483647 w 946"/>
                  <a:gd name="T41" fmla="*/ 2147483647 h 946"/>
                  <a:gd name="T42" fmla="*/ 2147483647 w 946"/>
                  <a:gd name="T43" fmla="*/ 2147483647 h 946"/>
                  <a:gd name="T44" fmla="*/ 2147483647 w 946"/>
                  <a:gd name="T45" fmla="*/ 2147483647 h 946"/>
                  <a:gd name="T46" fmla="*/ 2147483647 w 946"/>
                  <a:gd name="T47" fmla="*/ 2147483647 h 946"/>
                  <a:gd name="T48" fmla="*/ 2147483647 w 946"/>
                  <a:gd name="T49" fmla="*/ 2147483647 h 946"/>
                  <a:gd name="T50" fmla="*/ 2147483647 w 946"/>
                  <a:gd name="T51" fmla="*/ 2147483647 h 946"/>
                  <a:gd name="T52" fmla="*/ 2147483647 w 946"/>
                  <a:gd name="T53" fmla="*/ 0 h 946"/>
                  <a:gd name="T54" fmla="*/ 2147483647 w 946"/>
                  <a:gd name="T55" fmla="*/ 2147483647 h 946"/>
                  <a:gd name="T56" fmla="*/ 2147483647 w 946"/>
                  <a:gd name="T57" fmla="*/ 2147483647 h 946"/>
                  <a:gd name="T58" fmla="*/ 2147483647 w 946"/>
                  <a:gd name="T59" fmla="*/ 2147483647 h 946"/>
                  <a:gd name="T60" fmla="*/ 2147483647 w 946"/>
                  <a:gd name="T61" fmla="*/ 2147483647 h 946"/>
                  <a:gd name="T62" fmla="*/ 2147483647 w 946"/>
                  <a:gd name="T63" fmla="*/ 2147483647 h 946"/>
                  <a:gd name="T64" fmla="*/ 2147483647 w 946"/>
                  <a:gd name="T65" fmla="*/ 2147483647 h 946"/>
                  <a:gd name="T66" fmla="*/ 2147483647 w 946"/>
                  <a:gd name="T67" fmla="*/ 2147483647 h 946"/>
                  <a:gd name="T68" fmla="*/ 2147483647 w 946"/>
                  <a:gd name="T69" fmla="*/ 2147483647 h 946"/>
                  <a:gd name="T70" fmla="*/ 0 w 946"/>
                  <a:gd name="T71" fmla="*/ 2147483647 h 946"/>
                  <a:gd name="T72" fmla="*/ 2147483647 w 946"/>
                  <a:gd name="T73" fmla="*/ 2147483647 h 946"/>
                  <a:gd name="T74" fmla="*/ 2147483647 w 946"/>
                  <a:gd name="T75" fmla="*/ 2147483647 h 946"/>
                  <a:gd name="T76" fmla="*/ 2147483647 w 946"/>
                  <a:gd name="T77" fmla="*/ 2147483647 h 946"/>
                  <a:gd name="T78" fmla="*/ 2147483647 w 946"/>
                  <a:gd name="T79" fmla="*/ 2147483647 h 946"/>
                  <a:gd name="T80" fmla="*/ 2147483647 w 946"/>
                  <a:gd name="T81" fmla="*/ 2147483647 h 946"/>
                  <a:gd name="T82" fmla="*/ 2147483647 w 946"/>
                  <a:gd name="T83" fmla="*/ 2147483647 h 946"/>
                  <a:gd name="T84" fmla="*/ 2147483647 w 946"/>
                  <a:gd name="T85" fmla="*/ 2147483647 h 946"/>
                  <a:gd name="T86" fmla="*/ 2147483647 w 946"/>
                  <a:gd name="T87" fmla="*/ 2147483647 h 946"/>
                  <a:gd name="T88" fmla="*/ 2147483647 w 946"/>
                  <a:gd name="T89" fmla="*/ 2147483647 h 9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946"/>
                  <a:gd name="T136" fmla="*/ 0 h 946"/>
                  <a:gd name="T137" fmla="*/ 946 w 946"/>
                  <a:gd name="T138" fmla="*/ 946 h 9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946" h="946">
                    <a:moveTo>
                      <a:pt x="186" y="946"/>
                    </a:moveTo>
                    <a:lnTo>
                      <a:pt x="498" y="946"/>
                    </a:lnTo>
                    <a:lnTo>
                      <a:pt x="500" y="924"/>
                    </a:lnTo>
                    <a:lnTo>
                      <a:pt x="504" y="904"/>
                    </a:lnTo>
                    <a:lnTo>
                      <a:pt x="509" y="882"/>
                    </a:lnTo>
                    <a:lnTo>
                      <a:pt x="515" y="861"/>
                    </a:lnTo>
                    <a:lnTo>
                      <a:pt x="521" y="841"/>
                    </a:lnTo>
                    <a:lnTo>
                      <a:pt x="528" y="820"/>
                    </a:lnTo>
                    <a:lnTo>
                      <a:pt x="535" y="801"/>
                    </a:lnTo>
                    <a:lnTo>
                      <a:pt x="545" y="782"/>
                    </a:lnTo>
                    <a:lnTo>
                      <a:pt x="555" y="762"/>
                    </a:lnTo>
                    <a:lnTo>
                      <a:pt x="564" y="744"/>
                    </a:lnTo>
                    <a:lnTo>
                      <a:pt x="576" y="727"/>
                    </a:lnTo>
                    <a:lnTo>
                      <a:pt x="587" y="709"/>
                    </a:lnTo>
                    <a:lnTo>
                      <a:pt x="600" y="692"/>
                    </a:lnTo>
                    <a:lnTo>
                      <a:pt x="614" y="676"/>
                    </a:lnTo>
                    <a:lnTo>
                      <a:pt x="627" y="661"/>
                    </a:lnTo>
                    <a:lnTo>
                      <a:pt x="643" y="646"/>
                    </a:lnTo>
                    <a:lnTo>
                      <a:pt x="657" y="632"/>
                    </a:lnTo>
                    <a:lnTo>
                      <a:pt x="673" y="618"/>
                    </a:lnTo>
                    <a:lnTo>
                      <a:pt x="690" y="605"/>
                    </a:lnTo>
                    <a:lnTo>
                      <a:pt x="707" y="593"/>
                    </a:lnTo>
                    <a:lnTo>
                      <a:pt x="724" y="581"/>
                    </a:lnTo>
                    <a:lnTo>
                      <a:pt x="742" y="570"/>
                    </a:lnTo>
                    <a:lnTo>
                      <a:pt x="761" y="560"/>
                    </a:lnTo>
                    <a:lnTo>
                      <a:pt x="779" y="551"/>
                    </a:lnTo>
                    <a:lnTo>
                      <a:pt x="799" y="542"/>
                    </a:lnTo>
                    <a:lnTo>
                      <a:pt x="819" y="535"/>
                    </a:lnTo>
                    <a:lnTo>
                      <a:pt x="840" y="528"/>
                    </a:lnTo>
                    <a:lnTo>
                      <a:pt x="860" y="523"/>
                    </a:lnTo>
                    <a:lnTo>
                      <a:pt x="881" y="517"/>
                    </a:lnTo>
                    <a:lnTo>
                      <a:pt x="903" y="513"/>
                    </a:lnTo>
                    <a:lnTo>
                      <a:pt x="924" y="510"/>
                    </a:lnTo>
                    <a:lnTo>
                      <a:pt x="946" y="508"/>
                    </a:lnTo>
                    <a:lnTo>
                      <a:pt x="946" y="187"/>
                    </a:lnTo>
                    <a:lnTo>
                      <a:pt x="945" y="168"/>
                    </a:lnTo>
                    <a:lnTo>
                      <a:pt x="942" y="149"/>
                    </a:lnTo>
                    <a:lnTo>
                      <a:pt x="938" y="131"/>
                    </a:lnTo>
                    <a:lnTo>
                      <a:pt x="932" y="114"/>
                    </a:lnTo>
                    <a:lnTo>
                      <a:pt x="923" y="97"/>
                    </a:lnTo>
                    <a:lnTo>
                      <a:pt x="915" y="82"/>
                    </a:lnTo>
                    <a:lnTo>
                      <a:pt x="904" y="68"/>
                    </a:lnTo>
                    <a:lnTo>
                      <a:pt x="892" y="55"/>
                    </a:lnTo>
                    <a:lnTo>
                      <a:pt x="878" y="43"/>
                    </a:lnTo>
                    <a:lnTo>
                      <a:pt x="864" y="32"/>
                    </a:lnTo>
                    <a:lnTo>
                      <a:pt x="848" y="23"/>
                    </a:lnTo>
                    <a:lnTo>
                      <a:pt x="831" y="14"/>
                    </a:lnTo>
                    <a:lnTo>
                      <a:pt x="814" y="8"/>
                    </a:lnTo>
                    <a:lnTo>
                      <a:pt x="796" y="3"/>
                    </a:lnTo>
                    <a:lnTo>
                      <a:pt x="778" y="1"/>
                    </a:lnTo>
                    <a:lnTo>
                      <a:pt x="759" y="0"/>
                    </a:lnTo>
                    <a:lnTo>
                      <a:pt x="186" y="0"/>
                    </a:lnTo>
                    <a:lnTo>
                      <a:pt x="168" y="1"/>
                    </a:lnTo>
                    <a:lnTo>
                      <a:pt x="149" y="3"/>
                    </a:lnTo>
                    <a:lnTo>
                      <a:pt x="130" y="8"/>
                    </a:lnTo>
                    <a:lnTo>
                      <a:pt x="114" y="14"/>
                    </a:lnTo>
                    <a:lnTo>
                      <a:pt x="98" y="23"/>
                    </a:lnTo>
                    <a:lnTo>
                      <a:pt x="82" y="32"/>
                    </a:lnTo>
                    <a:lnTo>
                      <a:pt x="68" y="43"/>
                    </a:lnTo>
                    <a:lnTo>
                      <a:pt x="54" y="55"/>
                    </a:lnTo>
                    <a:lnTo>
                      <a:pt x="42" y="68"/>
                    </a:lnTo>
                    <a:lnTo>
                      <a:pt x="31" y="82"/>
                    </a:lnTo>
                    <a:lnTo>
                      <a:pt x="22" y="97"/>
                    </a:lnTo>
                    <a:lnTo>
                      <a:pt x="14" y="114"/>
                    </a:lnTo>
                    <a:lnTo>
                      <a:pt x="8" y="131"/>
                    </a:lnTo>
                    <a:lnTo>
                      <a:pt x="4" y="149"/>
                    </a:lnTo>
                    <a:lnTo>
                      <a:pt x="1" y="168"/>
                    </a:lnTo>
                    <a:lnTo>
                      <a:pt x="0" y="187"/>
                    </a:lnTo>
                    <a:lnTo>
                      <a:pt x="0" y="760"/>
                    </a:lnTo>
                    <a:lnTo>
                      <a:pt x="1" y="779"/>
                    </a:lnTo>
                    <a:lnTo>
                      <a:pt x="4" y="797"/>
                    </a:lnTo>
                    <a:lnTo>
                      <a:pt x="8" y="815"/>
                    </a:lnTo>
                    <a:lnTo>
                      <a:pt x="14" y="832"/>
                    </a:lnTo>
                    <a:lnTo>
                      <a:pt x="22" y="848"/>
                    </a:lnTo>
                    <a:lnTo>
                      <a:pt x="31" y="864"/>
                    </a:lnTo>
                    <a:lnTo>
                      <a:pt x="42" y="878"/>
                    </a:lnTo>
                    <a:lnTo>
                      <a:pt x="54" y="892"/>
                    </a:lnTo>
                    <a:lnTo>
                      <a:pt x="68" y="904"/>
                    </a:lnTo>
                    <a:lnTo>
                      <a:pt x="82" y="914"/>
                    </a:lnTo>
                    <a:lnTo>
                      <a:pt x="98" y="924"/>
                    </a:lnTo>
                    <a:lnTo>
                      <a:pt x="114" y="931"/>
                    </a:lnTo>
                    <a:lnTo>
                      <a:pt x="130" y="937"/>
                    </a:lnTo>
                    <a:lnTo>
                      <a:pt x="149" y="942"/>
                    </a:lnTo>
                    <a:lnTo>
                      <a:pt x="168" y="946"/>
                    </a:lnTo>
                    <a:lnTo>
                      <a:pt x="186" y="94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90000"/>
                  </a:gs>
                  <a:gs pos="100000">
                    <a:srgbClr val="FF00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 i="1">
                  <a:ea typeface="华文细黑" pitchFamily="2" charset="-122"/>
                </a:endParaRPr>
              </a:p>
            </p:txBody>
          </p:sp>
          <p:sp>
            <p:nvSpPr>
              <p:cNvPr id="33818" name="Text Box 14"/>
              <p:cNvSpPr txBox="1">
                <a:spLocks noChangeArrowheads="1"/>
              </p:cNvSpPr>
              <p:nvPr/>
            </p:nvSpPr>
            <p:spPr bwMode="auto">
              <a:xfrm>
                <a:off x="2108200" y="2238375"/>
                <a:ext cx="184731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altLang="zh-CN" sz="4800" i="1">
                  <a:solidFill>
                    <a:srgbClr val="333333"/>
                  </a:solidFill>
                  <a:latin typeface="Arial Black" pitchFamily="34" charset="0"/>
                  <a:ea typeface="华文细黑" pitchFamily="2" charset="-122"/>
                </a:endParaRPr>
              </a:p>
            </p:txBody>
          </p:sp>
        </p:grpSp>
        <p:sp>
          <p:nvSpPr>
            <p:cNvPr id="50" name="Text Box 10"/>
            <p:cNvSpPr txBox="1">
              <a:spLocks noChangeArrowheads="1"/>
            </p:cNvSpPr>
            <p:nvPr/>
          </p:nvSpPr>
          <p:spPr bwMode="auto">
            <a:xfrm>
              <a:off x="1142975" y="2000240"/>
              <a:ext cx="800106" cy="830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4800" b="1" i="1" dirty="0">
                  <a:solidFill>
                    <a:srgbClr val="3333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定</a:t>
              </a:r>
              <a:endParaRPr lang="en-US" altLang="zh-CN" sz="48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1" name="Text Box 10"/>
            <p:cNvSpPr txBox="1">
              <a:spLocks noChangeArrowheads="1"/>
            </p:cNvSpPr>
            <p:nvPr/>
          </p:nvSpPr>
          <p:spPr bwMode="auto">
            <a:xfrm>
              <a:off x="2143107" y="2429116"/>
              <a:ext cx="800106" cy="830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48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义</a:t>
              </a:r>
              <a:endParaRPr lang="en-US" altLang="zh-CN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7143750" y="285750"/>
            <a:ext cx="1544638" cy="500063"/>
            <a:chOff x="428596" y="285728"/>
            <a:chExt cx="1544628" cy="369888"/>
          </a:xfrm>
        </p:grpSpPr>
        <p:sp>
          <p:nvSpPr>
            <p:cNvPr id="33806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i="1">
                <a:ea typeface="华文细黑" pitchFamily="2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0034" y="285728"/>
              <a:ext cx="1428741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8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信息论基础</a:t>
              </a:r>
            </a:p>
          </p:txBody>
        </p:sp>
      </p:grpSp>
      <p:sp>
        <p:nvSpPr>
          <p:cNvPr id="34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i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5" name="组合 25"/>
          <p:cNvGrpSpPr>
            <a:grpSpLocks/>
          </p:cNvGrpSpPr>
          <p:nvPr/>
        </p:nvGrpSpPr>
        <p:grpSpPr bwMode="auto">
          <a:xfrm>
            <a:off x="7143750" y="285750"/>
            <a:ext cx="1544638" cy="482600"/>
            <a:chOff x="428596" y="285728"/>
            <a:chExt cx="1544628" cy="357190"/>
          </a:xfrm>
        </p:grpSpPr>
        <p:sp>
          <p:nvSpPr>
            <p:cNvPr id="33804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i="1">
                <a:ea typeface="华文细黑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0034" y="285728"/>
              <a:ext cx="1428741" cy="2714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itchFamily="2" charset="-122"/>
                  <a:ea typeface="华文细黑" pitchFamily="2" charset="-122"/>
                </a:rPr>
                <a:t>信息论</a:t>
              </a:r>
            </a:p>
          </p:txBody>
        </p:sp>
      </p:grpSp>
      <p:sp>
        <p:nvSpPr>
          <p:cNvPr id="33801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 i="1">
              <a:ea typeface="华文细黑" pitchFamily="2" charset="-122"/>
            </a:endParaRPr>
          </a:p>
        </p:txBody>
      </p:sp>
      <p:sp>
        <p:nvSpPr>
          <p:cNvPr id="33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214313"/>
            <a:ext cx="8001000" cy="647700"/>
          </a:xfrm>
        </p:spPr>
        <p:txBody>
          <a:bodyPr/>
          <a:lstStyle/>
          <a:p>
            <a:pPr eaLnBrk="1" hangingPunct="1"/>
            <a:r>
              <a:rPr lang="en-US" altLang="zh-CN" sz="3200" b="1" smtClean="0">
                <a:solidFill>
                  <a:schemeClr val="bg1"/>
                </a:solidFill>
              </a:rPr>
              <a:t>7.4.1 </a:t>
            </a:r>
            <a:r>
              <a:rPr lang="zh-CN" altLang="en-US" sz="3200" b="1" smtClean="0">
                <a:solidFill>
                  <a:schemeClr val="bg1"/>
                </a:solidFill>
              </a:rPr>
              <a:t>信道疑义度</a:t>
            </a:r>
            <a:endParaRPr lang="en-US" altLang="zh-CN" sz="3200" b="1" smtClean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857356" y="3210075"/>
            <a:ext cx="5572164" cy="12126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800" b="1" dirty="0">
                <a:latin typeface="Arial" charset="0"/>
                <a:ea typeface="华文细黑" pitchFamily="2" charset="-122"/>
              </a:rPr>
              <a:t>设信道的输入与输出分别为</a:t>
            </a:r>
            <a:r>
              <a:rPr lang="en-US" altLang="zh-CN" sz="2800" b="1" dirty="0">
                <a:latin typeface="Arial" charset="0"/>
                <a:ea typeface="华文细黑" pitchFamily="2" charset="-122"/>
              </a:rPr>
              <a:t>X、Y，</a:t>
            </a:r>
            <a:r>
              <a:rPr lang="zh-CN" altLang="en-US" sz="2800" b="1" dirty="0">
                <a:latin typeface="Arial" charset="0"/>
                <a:ea typeface="华文细黑" pitchFamily="2" charset="-122"/>
              </a:rPr>
              <a:t>定义条件熵</a:t>
            </a:r>
            <a:r>
              <a:rPr lang="en-US" altLang="zh-CN" sz="2800" b="1" dirty="0">
                <a:latin typeface="Arial" charset="0"/>
                <a:ea typeface="华文细黑" pitchFamily="2" charset="-122"/>
              </a:rPr>
              <a:t>H(X|Y)</a:t>
            </a:r>
            <a:r>
              <a:rPr lang="zh-CN" altLang="en-US" sz="2800" b="1" dirty="0">
                <a:latin typeface="Arial" charset="0"/>
                <a:ea typeface="华文细黑" pitchFamily="2" charset="-122"/>
              </a:rPr>
              <a:t>为</a:t>
            </a:r>
            <a:r>
              <a:rPr lang="zh-CN" altLang="en-US" sz="2800" b="1" dirty="0">
                <a:effectLst>
                  <a:reflection blurRad="6350" stA="60000" endA="900" endPos="60000" dist="29997" dir="5400000" sy="-100000" algn="bl" rotWithShape="0"/>
                </a:effectLst>
                <a:latin typeface="Arial" charset="0"/>
                <a:ea typeface="华文细黑" pitchFamily="2" charset="-122"/>
              </a:rPr>
              <a:t>信道疑义度</a:t>
            </a:r>
            <a:r>
              <a:rPr lang="zh-CN" altLang="en-US" sz="2800" b="1" dirty="0">
                <a:latin typeface="Arial" charset="0"/>
                <a:ea typeface="华文细黑" pitchFamily="2" charset="-122"/>
              </a:rPr>
              <a:t>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8"/>
          <p:cNvGrpSpPr>
            <a:grpSpLocks/>
          </p:cNvGrpSpPr>
          <p:nvPr/>
        </p:nvGrpSpPr>
        <p:grpSpPr bwMode="auto">
          <a:xfrm>
            <a:off x="-1643063" y="4786313"/>
            <a:ext cx="1400175" cy="950912"/>
            <a:chOff x="7596188" y="1196975"/>
            <a:chExt cx="1400175" cy="950913"/>
          </a:xfrm>
        </p:grpSpPr>
        <p:sp>
          <p:nvSpPr>
            <p:cNvPr id="13339" name="Freeform 22"/>
            <p:cNvSpPr>
              <a:spLocks/>
            </p:cNvSpPr>
            <p:nvPr/>
          </p:nvSpPr>
          <p:spPr bwMode="auto">
            <a:xfrm>
              <a:off x="8248650" y="1700213"/>
              <a:ext cx="428625" cy="352425"/>
            </a:xfrm>
            <a:custGeom>
              <a:avLst/>
              <a:gdLst>
                <a:gd name="T0" fmla="*/ 2147483647 w 541"/>
                <a:gd name="T1" fmla="*/ 2147483647 h 445"/>
                <a:gd name="T2" fmla="*/ 2147483647 w 541"/>
                <a:gd name="T3" fmla="*/ 2147483647 h 445"/>
                <a:gd name="T4" fmla="*/ 2147483647 w 541"/>
                <a:gd name="T5" fmla="*/ 2147483647 h 445"/>
                <a:gd name="T6" fmla="*/ 2147483647 w 541"/>
                <a:gd name="T7" fmla="*/ 2147483647 h 445"/>
                <a:gd name="T8" fmla="*/ 2147483647 w 541"/>
                <a:gd name="T9" fmla="*/ 2147483647 h 445"/>
                <a:gd name="T10" fmla="*/ 2147483647 w 541"/>
                <a:gd name="T11" fmla="*/ 2147483647 h 445"/>
                <a:gd name="T12" fmla="*/ 2147483647 w 541"/>
                <a:gd name="T13" fmla="*/ 2147483647 h 445"/>
                <a:gd name="T14" fmla="*/ 2147483647 w 541"/>
                <a:gd name="T15" fmla="*/ 2147483647 h 445"/>
                <a:gd name="T16" fmla="*/ 2147483647 w 541"/>
                <a:gd name="T17" fmla="*/ 2147483647 h 445"/>
                <a:gd name="T18" fmla="*/ 2147483647 w 541"/>
                <a:gd name="T19" fmla="*/ 2147483647 h 445"/>
                <a:gd name="T20" fmla="*/ 2147483647 w 541"/>
                <a:gd name="T21" fmla="*/ 2147483647 h 445"/>
                <a:gd name="T22" fmla="*/ 2147483647 w 541"/>
                <a:gd name="T23" fmla="*/ 2147483647 h 445"/>
                <a:gd name="T24" fmla="*/ 2147483647 w 541"/>
                <a:gd name="T25" fmla="*/ 2147483647 h 445"/>
                <a:gd name="T26" fmla="*/ 2147483647 w 541"/>
                <a:gd name="T27" fmla="*/ 2147483647 h 445"/>
                <a:gd name="T28" fmla="*/ 2147483647 w 541"/>
                <a:gd name="T29" fmla="*/ 2147483647 h 445"/>
                <a:gd name="T30" fmla="*/ 2147483647 w 541"/>
                <a:gd name="T31" fmla="*/ 2147483647 h 445"/>
                <a:gd name="T32" fmla="*/ 2147483647 w 541"/>
                <a:gd name="T33" fmla="*/ 2147483647 h 445"/>
                <a:gd name="T34" fmla="*/ 2147483647 w 541"/>
                <a:gd name="T35" fmla="*/ 2147483647 h 445"/>
                <a:gd name="T36" fmla="*/ 2147483647 w 541"/>
                <a:gd name="T37" fmla="*/ 2147483647 h 445"/>
                <a:gd name="T38" fmla="*/ 2147483647 w 541"/>
                <a:gd name="T39" fmla="*/ 2147483647 h 445"/>
                <a:gd name="T40" fmla="*/ 2147483647 w 541"/>
                <a:gd name="T41" fmla="*/ 2147483647 h 445"/>
                <a:gd name="T42" fmla="*/ 2147483647 w 541"/>
                <a:gd name="T43" fmla="*/ 2147483647 h 445"/>
                <a:gd name="T44" fmla="*/ 2147483647 w 541"/>
                <a:gd name="T45" fmla="*/ 2147483647 h 445"/>
                <a:gd name="T46" fmla="*/ 2147483647 w 541"/>
                <a:gd name="T47" fmla="*/ 2147483647 h 445"/>
                <a:gd name="T48" fmla="*/ 2147483647 w 541"/>
                <a:gd name="T49" fmla="*/ 2147483647 h 445"/>
                <a:gd name="T50" fmla="*/ 2147483647 w 541"/>
                <a:gd name="T51" fmla="*/ 2147483647 h 445"/>
                <a:gd name="T52" fmla="*/ 2147483647 w 541"/>
                <a:gd name="T53" fmla="*/ 2147483647 h 445"/>
                <a:gd name="T54" fmla="*/ 2147483647 w 541"/>
                <a:gd name="T55" fmla="*/ 2147483647 h 445"/>
                <a:gd name="T56" fmla="*/ 2147483647 w 541"/>
                <a:gd name="T57" fmla="*/ 2147483647 h 445"/>
                <a:gd name="T58" fmla="*/ 2147483647 w 541"/>
                <a:gd name="T59" fmla="*/ 2147483647 h 445"/>
                <a:gd name="T60" fmla="*/ 2147483647 w 541"/>
                <a:gd name="T61" fmla="*/ 2147483647 h 445"/>
                <a:gd name="T62" fmla="*/ 2147483647 w 541"/>
                <a:gd name="T63" fmla="*/ 2147483647 h 445"/>
                <a:gd name="T64" fmla="*/ 2147483647 w 541"/>
                <a:gd name="T65" fmla="*/ 2147483647 h 445"/>
                <a:gd name="T66" fmla="*/ 2147483647 w 541"/>
                <a:gd name="T67" fmla="*/ 2147483647 h 445"/>
                <a:gd name="T68" fmla="*/ 2147483647 w 541"/>
                <a:gd name="T69" fmla="*/ 2147483647 h 445"/>
                <a:gd name="T70" fmla="*/ 2147483647 w 541"/>
                <a:gd name="T71" fmla="*/ 2147483647 h 445"/>
                <a:gd name="T72" fmla="*/ 2147483647 w 541"/>
                <a:gd name="T73" fmla="*/ 2147483647 h 445"/>
                <a:gd name="T74" fmla="*/ 2147483647 w 541"/>
                <a:gd name="T75" fmla="*/ 2147483647 h 445"/>
                <a:gd name="T76" fmla="*/ 2147483647 w 541"/>
                <a:gd name="T77" fmla="*/ 2147483647 h 445"/>
                <a:gd name="T78" fmla="*/ 2147483647 w 541"/>
                <a:gd name="T79" fmla="*/ 2147483647 h 445"/>
                <a:gd name="T80" fmla="*/ 2147483647 w 541"/>
                <a:gd name="T81" fmla="*/ 2147483647 h 445"/>
                <a:gd name="T82" fmla="*/ 2147483647 w 541"/>
                <a:gd name="T83" fmla="*/ 2147483647 h 445"/>
                <a:gd name="T84" fmla="*/ 2147483647 w 541"/>
                <a:gd name="T85" fmla="*/ 2147483647 h 445"/>
                <a:gd name="T86" fmla="*/ 2147483647 w 541"/>
                <a:gd name="T87" fmla="*/ 2147483647 h 445"/>
                <a:gd name="T88" fmla="*/ 2147483647 w 541"/>
                <a:gd name="T89" fmla="*/ 2147483647 h 445"/>
                <a:gd name="T90" fmla="*/ 2147483647 w 541"/>
                <a:gd name="T91" fmla="*/ 2147483647 h 445"/>
                <a:gd name="T92" fmla="*/ 0 w 541"/>
                <a:gd name="T93" fmla="*/ 2147483647 h 445"/>
                <a:gd name="T94" fmla="*/ 0 w 541"/>
                <a:gd name="T95" fmla="*/ 2147483647 h 445"/>
                <a:gd name="T96" fmla="*/ 2147483647 w 541"/>
                <a:gd name="T97" fmla="*/ 2147483647 h 445"/>
                <a:gd name="T98" fmla="*/ 2147483647 w 541"/>
                <a:gd name="T99" fmla="*/ 2147483647 h 445"/>
                <a:gd name="T100" fmla="*/ 2147483647 w 541"/>
                <a:gd name="T101" fmla="*/ 2147483647 h 445"/>
                <a:gd name="T102" fmla="*/ 2147483647 w 541"/>
                <a:gd name="T103" fmla="*/ 2147483647 h 44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41"/>
                <a:gd name="T157" fmla="*/ 0 h 445"/>
                <a:gd name="T158" fmla="*/ 541 w 541"/>
                <a:gd name="T159" fmla="*/ 445 h 44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41" h="445">
                  <a:moveTo>
                    <a:pt x="40" y="260"/>
                  </a:moveTo>
                  <a:lnTo>
                    <a:pt x="40" y="260"/>
                  </a:lnTo>
                  <a:lnTo>
                    <a:pt x="43" y="259"/>
                  </a:lnTo>
                  <a:lnTo>
                    <a:pt x="45" y="257"/>
                  </a:lnTo>
                  <a:lnTo>
                    <a:pt x="50" y="256"/>
                  </a:lnTo>
                  <a:lnTo>
                    <a:pt x="51" y="254"/>
                  </a:lnTo>
                  <a:lnTo>
                    <a:pt x="54" y="253"/>
                  </a:lnTo>
                  <a:lnTo>
                    <a:pt x="59" y="253"/>
                  </a:lnTo>
                  <a:lnTo>
                    <a:pt x="61" y="251"/>
                  </a:lnTo>
                  <a:lnTo>
                    <a:pt x="66" y="250"/>
                  </a:lnTo>
                  <a:lnTo>
                    <a:pt x="70" y="249"/>
                  </a:lnTo>
                  <a:lnTo>
                    <a:pt x="73" y="247"/>
                  </a:lnTo>
                  <a:lnTo>
                    <a:pt x="80" y="246"/>
                  </a:lnTo>
                  <a:lnTo>
                    <a:pt x="83" y="244"/>
                  </a:lnTo>
                  <a:lnTo>
                    <a:pt x="89" y="241"/>
                  </a:lnTo>
                  <a:lnTo>
                    <a:pt x="93" y="240"/>
                  </a:lnTo>
                  <a:lnTo>
                    <a:pt x="99" y="237"/>
                  </a:lnTo>
                  <a:lnTo>
                    <a:pt x="104" y="235"/>
                  </a:lnTo>
                  <a:lnTo>
                    <a:pt x="109" y="234"/>
                  </a:lnTo>
                  <a:lnTo>
                    <a:pt x="115" y="231"/>
                  </a:lnTo>
                  <a:lnTo>
                    <a:pt x="122" y="230"/>
                  </a:lnTo>
                  <a:lnTo>
                    <a:pt x="127" y="227"/>
                  </a:lnTo>
                  <a:lnTo>
                    <a:pt x="133" y="224"/>
                  </a:lnTo>
                  <a:lnTo>
                    <a:pt x="138" y="221"/>
                  </a:lnTo>
                  <a:lnTo>
                    <a:pt x="146" y="219"/>
                  </a:lnTo>
                  <a:lnTo>
                    <a:pt x="152" y="217"/>
                  </a:lnTo>
                  <a:lnTo>
                    <a:pt x="159" y="214"/>
                  </a:lnTo>
                  <a:lnTo>
                    <a:pt x="165" y="211"/>
                  </a:lnTo>
                  <a:lnTo>
                    <a:pt x="172" y="209"/>
                  </a:lnTo>
                  <a:lnTo>
                    <a:pt x="178" y="205"/>
                  </a:lnTo>
                  <a:lnTo>
                    <a:pt x="185" y="203"/>
                  </a:lnTo>
                  <a:lnTo>
                    <a:pt x="191" y="199"/>
                  </a:lnTo>
                  <a:lnTo>
                    <a:pt x="198" y="198"/>
                  </a:lnTo>
                  <a:lnTo>
                    <a:pt x="204" y="195"/>
                  </a:lnTo>
                  <a:lnTo>
                    <a:pt x="211" y="192"/>
                  </a:lnTo>
                  <a:lnTo>
                    <a:pt x="217" y="189"/>
                  </a:lnTo>
                  <a:lnTo>
                    <a:pt x="224" y="186"/>
                  </a:lnTo>
                  <a:lnTo>
                    <a:pt x="230" y="183"/>
                  </a:lnTo>
                  <a:lnTo>
                    <a:pt x="236" y="180"/>
                  </a:lnTo>
                  <a:lnTo>
                    <a:pt x="242" y="176"/>
                  </a:lnTo>
                  <a:lnTo>
                    <a:pt x="249" y="174"/>
                  </a:lnTo>
                  <a:lnTo>
                    <a:pt x="255" y="171"/>
                  </a:lnTo>
                  <a:lnTo>
                    <a:pt x="261" y="169"/>
                  </a:lnTo>
                  <a:lnTo>
                    <a:pt x="266" y="166"/>
                  </a:lnTo>
                  <a:lnTo>
                    <a:pt x="272" y="163"/>
                  </a:lnTo>
                  <a:lnTo>
                    <a:pt x="277" y="160"/>
                  </a:lnTo>
                  <a:lnTo>
                    <a:pt x="282" y="157"/>
                  </a:lnTo>
                  <a:lnTo>
                    <a:pt x="290" y="154"/>
                  </a:lnTo>
                  <a:lnTo>
                    <a:pt x="294" y="151"/>
                  </a:lnTo>
                  <a:lnTo>
                    <a:pt x="298" y="148"/>
                  </a:lnTo>
                  <a:lnTo>
                    <a:pt x="304" y="145"/>
                  </a:lnTo>
                  <a:lnTo>
                    <a:pt x="308" y="142"/>
                  </a:lnTo>
                  <a:lnTo>
                    <a:pt x="314" y="141"/>
                  </a:lnTo>
                  <a:lnTo>
                    <a:pt x="317" y="138"/>
                  </a:lnTo>
                  <a:lnTo>
                    <a:pt x="320" y="135"/>
                  </a:lnTo>
                  <a:lnTo>
                    <a:pt x="324" y="132"/>
                  </a:lnTo>
                  <a:lnTo>
                    <a:pt x="327" y="129"/>
                  </a:lnTo>
                  <a:lnTo>
                    <a:pt x="330" y="126"/>
                  </a:lnTo>
                  <a:lnTo>
                    <a:pt x="335" y="125"/>
                  </a:lnTo>
                  <a:lnTo>
                    <a:pt x="336" y="122"/>
                  </a:lnTo>
                  <a:lnTo>
                    <a:pt x="340" y="121"/>
                  </a:lnTo>
                  <a:lnTo>
                    <a:pt x="343" y="115"/>
                  </a:lnTo>
                  <a:lnTo>
                    <a:pt x="349" y="109"/>
                  </a:lnTo>
                  <a:lnTo>
                    <a:pt x="354" y="105"/>
                  </a:lnTo>
                  <a:lnTo>
                    <a:pt x="359" y="99"/>
                  </a:lnTo>
                  <a:lnTo>
                    <a:pt x="365" y="93"/>
                  </a:lnTo>
                  <a:lnTo>
                    <a:pt x="371" y="89"/>
                  </a:lnTo>
                  <a:lnTo>
                    <a:pt x="377" y="83"/>
                  </a:lnTo>
                  <a:lnTo>
                    <a:pt x="383" y="77"/>
                  </a:lnTo>
                  <a:lnTo>
                    <a:pt x="388" y="70"/>
                  </a:lnTo>
                  <a:lnTo>
                    <a:pt x="394" y="64"/>
                  </a:lnTo>
                  <a:lnTo>
                    <a:pt x="397" y="61"/>
                  </a:lnTo>
                  <a:lnTo>
                    <a:pt x="400" y="60"/>
                  </a:lnTo>
                  <a:lnTo>
                    <a:pt x="404" y="57"/>
                  </a:lnTo>
                  <a:lnTo>
                    <a:pt x="407" y="54"/>
                  </a:lnTo>
                  <a:lnTo>
                    <a:pt x="413" y="48"/>
                  </a:lnTo>
                  <a:lnTo>
                    <a:pt x="420" y="44"/>
                  </a:lnTo>
                  <a:lnTo>
                    <a:pt x="423" y="41"/>
                  </a:lnTo>
                  <a:lnTo>
                    <a:pt x="426" y="38"/>
                  </a:lnTo>
                  <a:lnTo>
                    <a:pt x="431" y="35"/>
                  </a:lnTo>
                  <a:lnTo>
                    <a:pt x="435" y="33"/>
                  </a:lnTo>
                  <a:lnTo>
                    <a:pt x="441" y="29"/>
                  </a:lnTo>
                  <a:lnTo>
                    <a:pt x="447" y="25"/>
                  </a:lnTo>
                  <a:lnTo>
                    <a:pt x="452" y="20"/>
                  </a:lnTo>
                  <a:lnTo>
                    <a:pt x="458" y="16"/>
                  </a:lnTo>
                  <a:lnTo>
                    <a:pt x="465" y="13"/>
                  </a:lnTo>
                  <a:lnTo>
                    <a:pt x="471" y="9"/>
                  </a:lnTo>
                  <a:lnTo>
                    <a:pt x="476" y="6"/>
                  </a:lnTo>
                  <a:lnTo>
                    <a:pt x="481" y="4"/>
                  </a:lnTo>
                  <a:lnTo>
                    <a:pt x="487" y="3"/>
                  </a:lnTo>
                  <a:lnTo>
                    <a:pt x="492" y="1"/>
                  </a:lnTo>
                  <a:lnTo>
                    <a:pt x="496" y="0"/>
                  </a:lnTo>
                  <a:lnTo>
                    <a:pt x="503" y="0"/>
                  </a:lnTo>
                  <a:lnTo>
                    <a:pt x="506" y="0"/>
                  </a:lnTo>
                  <a:lnTo>
                    <a:pt x="510" y="3"/>
                  </a:lnTo>
                  <a:lnTo>
                    <a:pt x="515" y="4"/>
                  </a:lnTo>
                  <a:lnTo>
                    <a:pt x="518" y="7"/>
                  </a:lnTo>
                  <a:lnTo>
                    <a:pt x="521" y="9"/>
                  </a:lnTo>
                  <a:lnTo>
                    <a:pt x="524" y="13"/>
                  </a:lnTo>
                  <a:lnTo>
                    <a:pt x="526" y="17"/>
                  </a:lnTo>
                  <a:lnTo>
                    <a:pt x="529" y="22"/>
                  </a:lnTo>
                  <a:lnTo>
                    <a:pt x="531" y="26"/>
                  </a:lnTo>
                  <a:lnTo>
                    <a:pt x="534" y="30"/>
                  </a:lnTo>
                  <a:lnTo>
                    <a:pt x="535" y="36"/>
                  </a:lnTo>
                  <a:lnTo>
                    <a:pt x="538" y="42"/>
                  </a:lnTo>
                  <a:lnTo>
                    <a:pt x="538" y="48"/>
                  </a:lnTo>
                  <a:lnTo>
                    <a:pt x="540" y="54"/>
                  </a:lnTo>
                  <a:lnTo>
                    <a:pt x="540" y="57"/>
                  </a:lnTo>
                  <a:lnTo>
                    <a:pt x="541" y="61"/>
                  </a:lnTo>
                  <a:lnTo>
                    <a:pt x="541" y="64"/>
                  </a:lnTo>
                  <a:lnTo>
                    <a:pt x="541" y="67"/>
                  </a:lnTo>
                  <a:lnTo>
                    <a:pt x="541" y="70"/>
                  </a:lnTo>
                  <a:lnTo>
                    <a:pt x="541" y="74"/>
                  </a:lnTo>
                  <a:lnTo>
                    <a:pt x="541" y="77"/>
                  </a:lnTo>
                  <a:lnTo>
                    <a:pt x="541" y="81"/>
                  </a:lnTo>
                  <a:lnTo>
                    <a:pt x="541" y="86"/>
                  </a:lnTo>
                  <a:lnTo>
                    <a:pt x="541" y="90"/>
                  </a:lnTo>
                  <a:lnTo>
                    <a:pt x="541" y="93"/>
                  </a:lnTo>
                  <a:lnTo>
                    <a:pt x="541" y="97"/>
                  </a:lnTo>
                  <a:lnTo>
                    <a:pt x="540" y="102"/>
                  </a:lnTo>
                  <a:lnTo>
                    <a:pt x="540" y="105"/>
                  </a:lnTo>
                  <a:lnTo>
                    <a:pt x="538" y="109"/>
                  </a:lnTo>
                  <a:lnTo>
                    <a:pt x="538" y="113"/>
                  </a:lnTo>
                  <a:lnTo>
                    <a:pt x="537" y="116"/>
                  </a:lnTo>
                  <a:lnTo>
                    <a:pt x="535" y="121"/>
                  </a:lnTo>
                  <a:lnTo>
                    <a:pt x="535" y="125"/>
                  </a:lnTo>
                  <a:lnTo>
                    <a:pt x="534" y="129"/>
                  </a:lnTo>
                  <a:lnTo>
                    <a:pt x="532" y="134"/>
                  </a:lnTo>
                  <a:lnTo>
                    <a:pt x="531" y="138"/>
                  </a:lnTo>
                  <a:lnTo>
                    <a:pt x="529" y="142"/>
                  </a:lnTo>
                  <a:lnTo>
                    <a:pt x="528" y="147"/>
                  </a:lnTo>
                  <a:lnTo>
                    <a:pt x="526" y="151"/>
                  </a:lnTo>
                  <a:lnTo>
                    <a:pt x="525" y="157"/>
                  </a:lnTo>
                  <a:lnTo>
                    <a:pt x="522" y="160"/>
                  </a:lnTo>
                  <a:lnTo>
                    <a:pt x="521" y="166"/>
                  </a:lnTo>
                  <a:lnTo>
                    <a:pt x="518" y="170"/>
                  </a:lnTo>
                  <a:lnTo>
                    <a:pt x="516" y="174"/>
                  </a:lnTo>
                  <a:lnTo>
                    <a:pt x="513" y="179"/>
                  </a:lnTo>
                  <a:lnTo>
                    <a:pt x="510" y="183"/>
                  </a:lnTo>
                  <a:lnTo>
                    <a:pt x="508" y="187"/>
                  </a:lnTo>
                  <a:lnTo>
                    <a:pt x="505" y="192"/>
                  </a:lnTo>
                  <a:lnTo>
                    <a:pt x="502" y="196"/>
                  </a:lnTo>
                  <a:lnTo>
                    <a:pt x="499" y="202"/>
                  </a:lnTo>
                  <a:lnTo>
                    <a:pt x="494" y="205"/>
                  </a:lnTo>
                  <a:lnTo>
                    <a:pt x="492" y="211"/>
                  </a:lnTo>
                  <a:lnTo>
                    <a:pt x="487" y="214"/>
                  </a:lnTo>
                  <a:lnTo>
                    <a:pt x="484" y="221"/>
                  </a:lnTo>
                  <a:lnTo>
                    <a:pt x="480" y="224"/>
                  </a:lnTo>
                  <a:lnTo>
                    <a:pt x="477" y="230"/>
                  </a:lnTo>
                  <a:lnTo>
                    <a:pt x="473" y="234"/>
                  </a:lnTo>
                  <a:lnTo>
                    <a:pt x="468" y="238"/>
                  </a:lnTo>
                  <a:lnTo>
                    <a:pt x="464" y="243"/>
                  </a:lnTo>
                  <a:lnTo>
                    <a:pt x="460" y="247"/>
                  </a:lnTo>
                  <a:lnTo>
                    <a:pt x="454" y="251"/>
                  </a:lnTo>
                  <a:lnTo>
                    <a:pt x="449" y="256"/>
                  </a:lnTo>
                  <a:lnTo>
                    <a:pt x="444" y="262"/>
                  </a:lnTo>
                  <a:lnTo>
                    <a:pt x="438" y="266"/>
                  </a:lnTo>
                  <a:lnTo>
                    <a:pt x="432" y="272"/>
                  </a:lnTo>
                  <a:lnTo>
                    <a:pt x="426" y="276"/>
                  </a:lnTo>
                  <a:lnTo>
                    <a:pt x="420" y="282"/>
                  </a:lnTo>
                  <a:lnTo>
                    <a:pt x="413" y="286"/>
                  </a:lnTo>
                  <a:lnTo>
                    <a:pt x="407" y="292"/>
                  </a:lnTo>
                  <a:lnTo>
                    <a:pt x="400" y="298"/>
                  </a:lnTo>
                  <a:lnTo>
                    <a:pt x="394" y="302"/>
                  </a:lnTo>
                  <a:lnTo>
                    <a:pt x="387" y="308"/>
                  </a:lnTo>
                  <a:lnTo>
                    <a:pt x="381" y="314"/>
                  </a:lnTo>
                  <a:lnTo>
                    <a:pt x="374" y="318"/>
                  </a:lnTo>
                  <a:lnTo>
                    <a:pt x="367" y="324"/>
                  </a:lnTo>
                  <a:lnTo>
                    <a:pt x="359" y="328"/>
                  </a:lnTo>
                  <a:lnTo>
                    <a:pt x="351" y="333"/>
                  </a:lnTo>
                  <a:lnTo>
                    <a:pt x="343" y="339"/>
                  </a:lnTo>
                  <a:lnTo>
                    <a:pt x="336" y="343"/>
                  </a:lnTo>
                  <a:lnTo>
                    <a:pt x="329" y="349"/>
                  </a:lnTo>
                  <a:lnTo>
                    <a:pt x="320" y="353"/>
                  </a:lnTo>
                  <a:lnTo>
                    <a:pt x="314" y="359"/>
                  </a:lnTo>
                  <a:lnTo>
                    <a:pt x="306" y="363"/>
                  </a:lnTo>
                  <a:lnTo>
                    <a:pt x="298" y="368"/>
                  </a:lnTo>
                  <a:lnTo>
                    <a:pt x="290" y="372"/>
                  </a:lnTo>
                  <a:lnTo>
                    <a:pt x="282" y="378"/>
                  </a:lnTo>
                  <a:lnTo>
                    <a:pt x="274" y="381"/>
                  </a:lnTo>
                  <a:lnTo>
                    <a:pt x="266" y="387"/>
                  </a:lnTo>
                  <a:lnTo>
                    <a:pt x="258" y="391"/>
                  </a:lnTo>
                  <a:lnTo>
                    <a:pt x="250" y="395"/>
                  </a:lnTo>
                  <a:lnTo>
                    <a:pt x="243" y="398"/>
                  </a:lnTo>
                  <a:lnTo>
                    <a:pt x="234" y="403"/>
                  </a:lnTo>
                  <a:lnTo>
                    <a:pt x="227" y="406"/>
                  </a:lnTo>
                  <a:lnTo>
                    <a:pt x="218" y="410"/>
                  </a:lnTo>
                  <a:lnTo>
                    <a:pt x="210" y="413"/>
                  </a:lnTo>
                  <a:lnTo>
                    <a:pt x="202" y="416"/>
                  </a:lnTo>
                  <a:lnTo>
                    <a:pt x="195" y="420"/>
                  </a:lnTo>
                  <a:lnTo>
                    <a:pt x="188" y="423"/>
                  </a:lnTo>
                  <a:lnTo>
                    <a:pt x="179" y="426"/>
                  </a:lnTo>
                  <a:lnTo>
                    <a:pt x="172" y="429"/>
                  </a:lnTo>
                  <a:lnTo>
                    <a:pt x="165" y="432"/>
                  </a:lnTo>
                  <a:lnTo>
                    <a:pt x="157" y="435"/>
                  </a:lnTo>
                  <a:lnTo>
                    <a:pt x="150" y="436"/>
                  </a:lnTo>
                  <a:lnTo>
                    <a:pt x="143" y="438"/>
                  </a:lnTo>
                  <a:lnTo>
                    <a:pt x="136" y="439"/>
                  </a:lnTo>
                  <a:lnTo>
                    <a:pt x="128" y="442"/>
                  </a:lnTo>
                  <a:lnTo>
                    <a:pt x="122" y="442"/>
                  </a:lnTo>
                  <a:lnTo>
                    <a:pt x="115" y="443"/>
                  </a:lnTo>
                  <a:lnTo>
                    <a:pt x="108" y="443"/>
                  </a:lnTo>
                  <a:lnTo>
                    <a:pt x="102" y="445"/>
                  </a:lnTo>
                  <a:lnTo>
                    <a:pt x="96" y="445"/>
                  </a:lnTo>
                  <a:lnTo>
                    <a:pt x="91" y="445"/>
                  </a:lnTo>
                  <a:lnTo>
                    <a:pt x="83" y="445"/>
                  </a:lnTo>
                  <a:lnTo>
                    <a:pt x="77" y="445"/>
                  </a:lnTo>
                  <a:lnTo>
                    <a:pt x="72" y="443"/>
                  </a:lnTo>
                  <a:lnTo>
                    <a:pt x="67" y="442"/>
                  </a:lnTo>
                  <a:lnTo>
                    <a:pt x="61" y="440"/>
                  </a:lnTo>
                  <a:lnTo>
                    <a:pt x="57" y="439"/>
                  </a:lnTo>
                  <a:lnTo>
                    <a:pt x="51" y="436"/>
                  </a:lnTo>
                  <a:lnTo>
                    <a:pt x="48" y="435"/>
                  </a:lnTo>
                  <a:lnTo>
                    <a:pt x="43" y="432"/>
                  </a:lnTo>
                  <a:lnTo>
                    <a:pt x="40" y="430"/>
                  </a:lnTo>
                  <a:lnTo>
                    <a:pt x="35" y="426"/>
                  </a:lnTo>
                  <a:lnTo>
                    <a:pt x="32" y="422"/>
                  </a:lnTo>
                  <a:lnTo>
                    <a:pt x="28" y="419"/>
                  </a:lnTo>
                  <a:lnTo>
                    <a:pt x="25" y="416"/>
                  </a:lnTo>
                  <a:lnTo>
                    <a:pt x="22" y="411"/>
                  </a:lnTo>
                  <a:lnTo>
                    <a:pt x="19" y="408"/>
                  </a:lnTo>
                  <a:lnTo>
                    <a:pt x="16" y="404"/>
                  </a:lnTo>
                  <a:lnTo>
                    <a:pt x="15" y="401"/>
                  </a:lnTo>
                  <a:lnTo>
                    <a:pt x="12" y="398"/>
                  </a:lnTo>
                  <a:lnTo>
                    <a:pt x="11" y="394"/>
                  </a:lnTo>
                  <a:lnTo>
                    <a:pt x="8" y="391"/>
                  </a:lnTo>
                  <a:lnTo>
                    <a:pt x="6" y="388"/>
                  </a:lnTo>
                  <a:lnTo>
                    <a:pt x="5" y="385"/>
                  </a:lnTo>
                  <a:lnTo>
                    <a:pt x="3" y="381"/>
                  </a:lnTo>
                  <a:lnTo>
                    <a:pt x="3" y="378"/>
                  </a:lnTo>
                  <a:lnTo>
                    <a:pt x="3" y="375"/>
                  </a:lnTo>
                  <a:lnTo>
                    <a:pt x="2" y="371"/>
                  </a:lnTo>
                  <a:lnTo>
                    <a:pt x="0" y="368"/>
                  </a:lnTo>
                  <a:lnTo>
                    <a:pt x="0" y="363"/>
                  </a:lnTo>
                  <a:lnTo>
                    <a:pt x="0" y="360"/>
                  </a:lnTo>
                  <a:lnTo>
                    <a:pt x="0" y="356"/>
                  </a:lnTo>
                  <a:lnTo>
                    <a:pt x="0" y="352"/>
                  </a:lnTo>
                  <a:lnTo>
                    <a:pt x="0" y="349"/>
                  </a:lnTo>
                  <a:lnTo>
                    <a:pt x="0" y="346"/>
                  </a:lnTo>
                  <a:lnTo>
                    <a:pt x="0" y="342"/>
                  </a:lnTo>
                  <a:lnTo>
                    <a:pt x="2" y="339"/>
                  </a:lnTo>
                  <a:lnTo>
                    <a:pt x="2" y="334"/>
                  </a:lnTo>
                  <a:lnTo>
                    <a:pt x="3" y="331"/>
                  </a:lnTo>
                  <a:lnTo>
                    <a:pt x="5" y="326"/>
                  </a:lnTo>
                  <a:lnTo>
                    <a:pt x="6" y="320"/>
                  </a:lnTo>
                  <a:lnTo>
                    <a:pt x="9" y="312"/>
                  </a:lnTo>
                  <a:lnTo>
                    <a:pt x="12" y="307"/>
                  </a:lnTo>
                  <a:lnTo>
                    <a:pt x="14" y="301"/>
                  </a:lnTo>
                  <a:lnTo>
                    <a:pt x="16" y="295"/>
                  </a:lnTo>
                  <a:lnTo>
                    <a:pt x="19" y="291"/>
                  </a:lnTo>
                  <a:lnTo>
                    <a:pt x="22" y="285"/>
                  </a:lnTo>
                  <a:lnTo>
                    <a:pt x="24" y="280"/>
                  </a:lnTo>
                  <a:lnTo>
                    <a:pt x="27" y="278"/>
                  </a:lnTo>
                  <a:lnTo>
                    <a:pt x="29" y="273"/>
                  </a:lnTo>
                  <a:lnTo>
                    <a:pt x="32" y="270"/>
                  </a:lnTo>
                  <a:lnTo>
                    <a:pt x="34" y="266"/>
                  </a:lnTo>
                  <a:lnTo>
                    <a:pt x="35" y="265"/>
                  </a:lnTo>
                  <a:lnTo>
                    <a:pt x="38" y="262"/>
                  </a:lnTo>
                  <a:lnTo>
                    <a:pt x="40" y="260"/>
                  </a:lnTo>
                  <a:close/>
                </a:path>
              </a:pathLst>
            </a:custGeom>
            <a:solidFill>
              <a:srgbClr val="A2C3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 i="1">
                <a:ea typeface="华文细黑" pitchFamily="2" charset="-122"/>
              </a:endParaRPr>
            </a:p>
          </p:txBody>
        </p:sp>
        <p:sp>
          <p:nvSpPr>
            <p:cNvPr id="13340" name="Freeform 23"/>
            <p:cNvSpPr>
              <a:spLocks/>
            </p:cNvSpPr>
            <p:nvPr/>
          </p:nvSpPr>
          <p:spPr bwMode="auto">
            <a:xfrm>
              <a:off x="8023225" y="1393825"/>
              <a:ext cx="228600" cy="396875"/>
            </a:xfrm>
            <a:custGeom>
              <a:avLst/>
              <a:gdLst>
                <a:gd name="T0" fmla="*/ 2147483647 w 287"/>
                <a:gd name="T1" fmla="*/ 0 h 502"/>
                <a:gd name="T2" fmla="*/ 2147483647 w 287"/>
                <a:gd name="T3" fmla="*/ 2147483647 h 502"/>
                <a:gd name="T4" fmla="*/ 2147483647 w 287"/>
                <a:gd name="T5" fmla="*/ 2147483647 h 502"/>
                <a:gd name="T6" fmla="*/ 2147483647 w 287"/>
                <a:gd name="T7" fmla="*/ 2147483647 h 502"/>
                <a:gd name="T8" fmla="*/ 2147483647 w 287"/>
                <a:gd name="T9" fmla="*/ 2147483647 h 502"/>
                <a:gd name="T10" fmla="*/ 2147483647 w 287"/>
                <a:gd name="T11" fmla="*/ 2147483647 h 502"/>
                <a:gd name="T12" fmla="*/ 2147483647 w 287"/>
                <a:gd name="T13" fmla="*/ 2147483647 h 502"/>
                <a:gd name="T14" fmla="*/ 2147483647 w 287"/>
                <a:gd name="T15" fmla="*/ 2147483647 h 502"/>
                <a:gd name="T16" fmla="*/ 2147483647 w 287"/>
                <a:gd name="T17" fmla="*/ 2147483647 h 502"/>
                <a:gd name="T18" fmla="*/ 2147483647 w 287"/>
                <a:gd name="T19" fmla="*/ 2147483647 h 502"/>
                <a:gd name="T20" fmla="*/ 2147483647 w 287"/>
                <a:gd name="T21" fmla="*/ 2147483647 h 502"/>
                <a:gd name="T22" fmla="*/ 2147483647 w 287"/>
                <a:gd name="T23" fmla="*/ 2147483647 h 502"/>
                <a:gd name="T24" fmla="*/ 2147483647 w 287"/>
                <a:gd name="T25" fmla="*/ 2147483647 h 502"/>
                <a:gd name="T26" fmla="*/ 0 w 287"/>
                <a:gd name="T27" fmla="*/ 2147483647 h 502"/>
                <a:gd name="T28" fmla="*/ 0 w 287"/>
                <a:gd name="T29" fmla="*/ 2147483647 h 502"/>
                <a:gd name="T30" fmla="*/ 2147483647 w 287"/>
                <a:gd name="T31" fmla="*/ 2147483647 h 502"/>
                <a:gd name="T32" fmla="*/ 2147483647 w 287"/>
                <a:gd name="T33" fmla="*/ 2147483647 h 502"/>
                <a:gd name="T34" fmla="*/ 2147483647 w 287"/>
                <a:gd name="T35" fmla="*/ 2147483647 h 502"/>
                <a:gd name="T36" fmla="*/ 2147483647 w 287"/>
                <a:gd name="T37" fmla="*/ 2147483647 h 502"/>
                <a:gd name="T38" fmla="*/ 2147483647 w 287"/>
                <a:gd name="T39" fmla="*/ 2147483647 h 502"/>
                <a:gd name="T40" fmla="*/ 2147483647 w 287"/>
                <a:gd name="T41" fmla="*/ 2147483647 h 502"/>
                <a:gd name="T42" fmla="*/ 2147483647 w 287"/>
                <a:gd name="T43" fmla="*/ 2147483647 h 502"/>
                <a:gd name="T44" fmla="*/ 2147483647 w 287"/>
                <a:gd name="T45" fmla="*/ 2147483647 h 502"/>
                <a:gd name="T46" fmla="*/ 2147483647 w 287"/>
                <a:gd name="T47" fmla="*/ 2147483647 h 502"/>
                <a:gd name="T48" fmla="*/ 2147483647 w 287"/>
                <a:gd name="T49" fmla="*/ 2147483647 h 502"/>
                <a:gd name="T50" fmla="*/ 2147483647 w 287"/>
                <a:gd name="T51" fmla="*/ 2147483647 h 502"/>
                <a:gd name="T52" fmla="*/ 2147483647 w 287"/>
                <a:gd name="T53" fmla="*/ 2147483647 h 502"/>
                <a:gd name="T54" fmla="*/ 2147483647 w 287"/>
                <a:gd name="T55" fmla="*/ 2147483647 h 502"/>
                <a:gd name="T56" fmla="*/ 2147483647 w 287"/>
                <a:gd name="T57" fmla="*/ 2147483647 h 502"/>
                <a:gd name="T58" fmla="*/ 2147483647 w 287"/>
                <a:gd name="T59" fmla="*/ 2147483647 h 502"/>
                <a:gd name="T60" fmla="*/ 2147483647 w 287"/>
                <a:gd name="T61" fmla="*/ 2147483647 h 502"/>
                <a:gd name="T62" fmla="*/ 2147483647 w 287"/>
                <a:gd name="T63" fmla="*/ 2147483647 h 502"/>
                <a:gd name="T64" fmla="*/ 2147483647 w 287"/>
                <a:gd name="T65" fmla="*/ 2147483647 h 502"/>
                <a:gd name="T66" fmla="*/ 2147483647 w 287"/>
                <a:gd name="T67" fmla="*/ 2147483647 h 502"/>
                <a:gd name="T68" fmla="*/ 2147483647 w 287"/>
                <a:gd name="T69" fmla="*/ 2147483647 h 502"/>
                <a:gd name="T70" fmla="*/ 2147483647 w 287"/>
                <a:gd name="T71" fmla="*/ 2147483647 h 502"/>
                <a:gd name="T72" fmla="*/ 2147483647 w 287"/>
                <a:gd name="T73" fmla="*/ 2147483647 h 502"/>
                <a:gd name="T74" fmla="*/ 2147483647 w 287"/>
                <a:gd name="T75" fmla="*/ 2147483647 h 502"/>
                <a:gd name="T76" fmla="*/ 2147483647 w 287"/>
                <a:gd name="T77" fmla="*/ 2147483647 h 502"/>
                <a:gd name="T78" fmla="*/ 2147483647 w 287"/>
                <a:gd name="T79" fmla="*/ 2147483647 h 502"/>
                <a:gd name="T80" fmla="*/ 2147483647 w 287"/>
                <a:gd name="T81" fmla="*/ 2147483647 h 502"/>
                <a:gd name="T82" fmla="*/ 2147483647 w 287"/>
                <a:gd name="T83" fmla="*/ 2147483647 h 502"/>
                <a:gd name="T84" fmla="*/ 2147483647 w 287"/>
                <a:gd name="T85" fmla="*/ 2147483647 h 502"/>
                <a:gd name="T86" fmla="*/ 2147483647 w 287"/>
                <a:gd name="T87" fmla="*/ 2147483647 h 502"/>
                <a:gd name="T88" fmla="*/ 2147483647 w 287"/>
                <a:gd name="T89" fmla="*/ 2147483647 h 502"/>
                <a:gd name="T90" fmla="*/ 2147483647 w 287"/>
                <a:gd name="T91" fmla="*/ 2147483647 h 502"/>
                <a:gd name="T92" fmla="*/ 2147483647 w 287"/>
                <a:gd name="T93" fmla="*/ 2147483647 h 502"/>
                <a:gd name="T94" fmla="*/ 2147483647 w 287"/>
                <a:gd name="T95" fmla="*/ 2147483647 h 502"/>
                <a:gd name="T96" fmla="*/ 2147483647 w 287"/>
                <a:gd name="T97" fmla="*/ 2147483647 h 502"/>
                <a:gd name="T98" fmla="*/ 2147483647 w 287"/>
                <a:gd name="T99" fmla="*/ 2147483647 h 502"/>
                <a:gd name="T100" fmla="*/ 2147483647 w 287"/>
                <a:gd name="T101" fmla="*/ 2147483647 h 502"/>
                <a:gd name="T102" fmla="*/ 2147483647 w 287"/>
                <a:gd name="T103" fmla="*/ 2147483647 h 502"/>
                <a:gd name="T104" fmla="*/ 2147483647 w 287"/>
                <a:gd name="T105" fmla="*/ 2147483647 h 502"/>
                <a:gd name="T106" fmla="*/ 2147483647 w 287"/>
                <a:gd name="T107" fmla="*/ 2147483647 h 502"/>
                <a:gd name="T108" fmla="*/ 2147483647 w 287"/>
                <a:gd name="T109" fmla="*/ 2147483647 h 502"/>
                <a:gd name="T110" fmla="*/ 2147483647 w 287"/>
                <a:gd name="T111" fmla="*/ 2147483647 h 502"/>
                <a:gd name="T112" fmla="*/ 2147483647 w 287"/>
                <a:gd name="T113" fmla="*/ 2147483647 h 502"/>
                <a:gd name="T114" fmla="*/ 2147483647 w 287"/>
                <a:gd name="T115" fmla="*/ 2147483647 h 502"/>
                <a:gd name="T116" fmla="*/ 2147483647 w 287"/>
                <a:gd name="T117" fmla="*/ 2147483647 h 502"/>
                <a:gd name="T118" fmla="*/ 2147483647 w 287"/>
                <a:gd name="T119" fmla="*/ 2147483647 h 502"/>
                <a:gd name="T120" fmla="*/ 2147483647 w 287"/>
                <a:gd name="T121" fmla="*/ 2147483647 h 502"/>
                <a:gd name="T122" fmla="*/ 2147483647 w 287"/>
                <a:gd name="T123" fmla="*/ 2147483647 h 50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87"/>
                <a:gd name="T187" fmla="*/ 0 h 502"/>
                <a:gd name="T188" fmla="*/ 287 w 287"/>
                <a:gd name="T189" fmla="*/ 502 h 50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87" h="502">
                  <a:moveTo>
                    <a:pt x="181" y="2"/>
                  </a:moveTo>
                  <a:lnTo>
                    <a:pt x="178" y="0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67" y="2"/>
                  </a:lnTo>
                  <a:lnTo>
                    <a:pt x="162" y="2"/>
                  </a:lnTo>
                  <a:lnTo>
                    <a:pt x="158" y="2"/>
                  </a:lnTo>
                  <a:lnTo>
                    <a:pt x="152" y="2"/>
                  </a:lnTo>
                  <a:lnTo>
                    <a:pt x="146" y="5"/>
                  </a:lnTo>
                  <a:lnTo>
                    <a:pt x="141" y="5"/>
                  </a:lnTo>
                  <a:lnTo>
                    <a:pt x="135" y="6"/>
                  </a:lnTo>
                  <a:lnTo>
                    <a:pt x="129" y="9"/>
                  </a:lnTo>
                  <a:lnTo>
                    <a:pt x="123" y="10"/>
                  </a:lnTo>
                  <a:lnTo>
                    <a:pt x="119" y="10"/>
                  </a:lnTo>
                  <a:lnTo>
                    <a:pt x="116" y="12"/>
                  </a:lnTo>
                  <a:lnTo>
                    <a:pt x="113" y="13"/>
                  </a:lnTo>
                  <a:lnTo>
                    <a:pt x="110" y="15"/>
                  </a:lnTo>
                  <a:lnTo>
                    <a:pt x="103" y="18"/>
                  </a:lnTo>
                  <a:lnTo>
                    <a:pt x="97" y="22"/>
                  </a:lnTo>
                  <a:lnTo>
                    <a:pt x="94" y="23"/>
                  </a:lnTo>
                  <a:lnTo>
                    <a:pt x="90" y="25"/>
                  </a:lnTo>
                  <a:lnTo>
                    <a:pt x="87" y="28"/>
                  </a:lnTo>
                  <a:lnTo>
                    <a:pt x="82" y="29"/>
                  </a:lnTo>
                  <a:lnTo>
                    <a:pt x="80" y="31"/>
                  </a:lnTo>
                  <a:lnTo>
                    <a:pt x="77" y="34"/>
                  </a:lnTo>
                  <a:lnTo>
                    <a:pt x="72" y="37"/>
                  </a:lnTo>
                  <a:lnTo>
                    <a:pt x="69" y="39"/>
                  </a:lnTo>
                  <a:lnTo>
                    <a:pt x="66" y="42"/>
                  </a:lnTo>
                  <a:lnTo>
                    <a:pt x="64" y="45"/>
                  </a:lnTo>
                  <a:lnTo>
                    <a:pt x="61" y="48"/>
                  </a:lnTo>
                  <a:lnTo>
                    <a:pt x="58" y="53"/>
                  </a:lnTo>
                  <a:lnTo>
                    <a:pt x="53" y="55"/>
                  </a:lnTo>
                  <a:lnTo>
                    <a:pt x="50" y="58"/>
                  </a:lnTo>
                  <a:lnTo>
                    <a:pt x="48" y="63"/>
                  </a:lnTo>
                  <a:lnTo>
                    <a:pt x="46" y="67"/>
                  </a:lnTo>
                  <a:lnTo>
                    <a:pt x="42" y="70"/>
                  </a:lnTo>
                  <a:lnTo>
                    <a:pt x="39" y="73"/>
                  </a:lnTo>
                  <a:lnTo>
                    <a:pt x="36" y="77"/>
                  </a:lnTo>
                  <a:lnTo>
                    <a:pt x="35" y="82"/>
                  </a:lnTo>
                  <a:lnTo>
                    <a:pt x="32" y="86"/>
                  </a:lnTo>
                  <a:lnTo>
                    <a:pt x="29" y="92"/>
                  </a:lnTo>
                  <a:lnTo>
                    <a:pt x="26" y="96"/>
                  </a:lnTo>
                  <a:lnTo>
                    <a:pt x="24" y="102"/>
                  </a:lnTo>
                  <a:lnTo>
                    <a:pt x="21" y="106"/>
                  </a:lnTo>
                  <a:lnTo>
                    <a:pt x="19" y="111"/>
                  </a:lnTo>
                  <a:lnTo>
                    <a:pt x="17" y="116"/>
                  </a:lnTo>
                  <a:lnTo>
                    <a:pt x="16" y="124"/>
                  </a:lnTo>
                  <a:lnTo>
                    <a:pt x="11" y="130"/>
                  </a:lnTo>
                  <a:lnTo>
                    <a:pt x="11" y="135"/>
                  </a:lnTo>
                  <a:lnTo>
                    <a:pt x="8" y="141"/>
                  </a:lnTo>
                  <a:lnTo>
                    <a:pt x="8" y="148"/>
                  </a:lnTo>
                  <a:lnTo>
                    <a:pt x="5" y="154"/>
                  </a:lnTo>
                  <a:lnTo>
                    <a:pt x="4" y="162"/>
                  </a:lnTo>
                  <a:lnTo>
                    <a:pt x="3" y="167"/>
                  </a:lnTo>
                  <a:lnTo>
                    <a:pt x="3" y="175"/>
                  </a:lnTo>
                  <a:lnTo>
                    <a:pt x="0" y="182"/>
                  </a:lnTo>
                  <a:lnTo>
                    <a:pt x="0" y="188"/>
                  </a:lnTo>
                  <a:lnTo>
                    <a:pt x="0" y="195"/>
                  </a:lnTo>
                  <a:lnTo>
                    <a:pt x="0" y="202"/>
                  </a:lnTo>
                  <a:lnTo>
                    <a:pt x="0" y="210"/>
                  </a:lnTo>
                  <a:lnTo>
                    <a:pt x="0" y="217"/>
                  </a:lnTo>
                  <a:lnTo>
                    <a:pt x="0" y="224"/>
                  </a:lnTo>
                  <a:lnTo>
                    <a:pt x="1" y="231"/>
                  </a:lnTo>
                  <a:lnTo>
                    <a:pt x="1" y="239"/>
                  </a:lnTo>
                  <a:lnTo>
                    <a:pt x="3" y="246"/>
                  </a:lnTo>
                  <a:lnTo>
                    <a:pt x="3" y="252"/>
                  </a:lnTo>
                  <a:lnTo>
                    <a:pt x="5" y="260"/>
                  </a:lnTo>
                  <a:lnTo>
                    <a:pt x="5" y="266"/>
                  </a:lnTo>
                  <a:lnTo>
                    <a:pt x="8" y="273"/>
                  </a:lnTo>
                  <a:lnTo>
                    <a:pt x="8" y="281"/>
                  </a:lnTo>
                  <a:lnTo>
                    <a:pt x="11" y="288"/>
                  </a:lnTo>
                  <a:lnTo>
                    <a:pt x="13" y="295"/>
                  </a:lnTo>
                  <a:lnTo>
                    <a:pt x="16" y="303"/>
                  </a:lnTo>
                  <a:lnTo>
                    <a:pt x="17" y="310"/>
                  </a:lnTo>
                  <a:lnTo>
                    <a:pt x="20" y="316"/>
                  </a:lnTo>
                  <a:lnTo>
                    <a:pt x="23" y="323"/>
                  </a:lnTo>
                  <a:lnTo>
                    <a:pt x="26" y="330"/>
                  </a:lnTo>
                  <a:lnTo>
                    <a:pt x="27" y="337"/>
                  </a:lnTo>
                  <a:lnTo>
                    <a:pt x="32" y="345"/>
                  </a:lnTo>
                  <a:lnTo>
                    <a:pt x="33" y="351"/>
                  </a:lnTo>
                  <a:lnTo>
                    <a:pt x="36" y="358"/>
                  </a:lnTo>
                  <a:lnTo>
                    <a:pt x="40" y="364"/>
                  </a:lnTo>
                  <a:lnTo>
                    <a:pt x="43" y="371"/>
                  </a:lnTo>
                  <a:lnTo>
                    <a:pt x="46" y="377"/>
                  </a:lnTo>
                  <a:lnTo>
                    <a:pt x="49" y="383"/>
                  </a:lnTo>
                  <a:lnTo>
                    <a:pt x="52" y="388"/>
                  </a:lnTo>
                  <a:lnTo>
                    <a:pt x="56" y="396"/>
                  </a:lnTo>
                  <a:lnTo>
                    <a:pt x="59" y="401"/>
                  </a:lnTo>
                  <a:lnTo>
                    <a:pt x="64" y="407"/>
                  </a:lnTo>
                  <a:lnTo>
                    <a:pt x="66" y="413"/>
                  </a:lnTo>
                  <a:lnTo>
                    <a:pt x="71" y="419"/>
                  </a:lnTo>
                  <a:lnTo>
                    <a:pt x="74" y="423"/>
                  </a:lnTo>
                  <a:lnTo>
                    <a:pt x="78" y="429"/>
                  </a:lnTo>
                  <a:lnTo>
                    <a:pt x="82" y="433"/>
                  </a:lnTo>
                  <a:lnTo>
                    <a:pt x="87" y="439"/>
                  </a:lnTo>
                  <a:lnTo>
                    <a:pt x="90" y="444"/>
                  </a:lnTo>
                  <a:lnTo>
                    <a:pt x="94" y="448"/>
                  </a:lnTo>
                  <a:lnTo>
                    <a:pt x="98" y="454"/>
                  </a:lnTo>
                  <a:lnTo>
                    <a:pt x="103" y="458"/>
                  </a:lnTo>
                  <a:lnTo>
                    <a:pt x="106" y="461"/>
                  </a:lnTo>
                  <a:lnTo>
                    <a:pt x="110" y="465"/>
                  </a:lnTo>
                  <a:lnTo>
                    <a:pt x="114" y="470"/>
                  </a:lnTo>
                  <a:lnTo>
                    <a:pt x="119" y="474"/>
                  </a:lnTo>
                  <a:lnTo>
                    <a:pt x="122" y="477"/>
                  </a:lnTo>
                  <a:lnTo>
                    <a:pt x="127" y="480"/>
                  </a:lnTo>
                  <a:lnTo>
                    <a:pt x="130" y="483"/>
                  </a:lnTo>
                  <a:lnTo>
                    <a:pt x="135" y="486"/>
                  </a:lnTo>
                  <a:lnTo>
                    <a:pt x="139" y="489"/>
                  </a:lnTo>
                  <a:lnTo>
                    <a:pt x="143" y="490"/>
                  </a:lnTo>
                  <a:lnTo>
                    <a:pt x="146" y="493"/>
                  </a:lnTo>
                  <a:lnTo>
                    <a:pt x="151" y="494"/>
                  </a:lnTo>
                  <a:lnTo>
                    <a:pt x="155" y="496"/>
                  </a:lnTo>
                  <a:lnTo>
                    <a:pt x="159" y="497"/>
                  </a:lnTo>
                  <a:lnTo>
                    <a:pt x="164" y="499"/>
                  </a:lnTo>
                  <a:lnTo>
                    <a:pt x="168" y="499"/>
                  </a:lnTo>
                  <a:lnTo>
                    <a:pt x="171" y="499"/>
                  </a:lnTo>
                  <a:lnTo>
                    <a:pt x="174" y="500"/>
                  </a:lnTo>
                  <a:lnTo>
                    <a:pt x="178" y="500"/>
                  </a:lnTo>
                  <a:lnTo>
                    <a:pt x="181" y="500"/>
                  </a:lnTo>
                  <a:lnTo>
                    <a:pt x="186" y="500"/>
                  </a:lnTo>
                  <a:lnTo>
                    <a:pt x="189" y="500"/>
                  </a:lnTo>
                  <a:lnTo>
                    <a:pt x="191" y="500"/>
                  </a:lnTo>
                  <a:lnTo>
                    <a:pt x="196" y="502"/>
                  </a:lnTo>
                  <a:lnTo>
                    <a:pt x="202" y="500"/>
                  </a:lnTo>
                  <a:lnTo>
                    <a:pt x="207" y="499"/>
                  </a:lnTo>
                  <a:lnTo>
                    <a:pt x="210" y="499"/>
                  </a:lnTo>
                  <a:lnTo>
                    <a:pt x="215" y="499"/>
                  </a:lnTo>
                  <a:lnTo>
                    <a:pt x="218" y="497"/>
                  </a:lnTo>
                  <a:lnTo>
                    <a:pt x="220" y="497"/>
                  </a:lnTo>
                  <a:lnTo>
                    <a:pt x="226" y="496"/>
                  </a:lnTo>
                  <a:lnTo>
                    <a:pt x="232" y="493"/>
                  </a:lnTo>
                  <a:lnTo>
                    <a:pt x="238" y="492"/>
                  </a:lnTo>
                  <a:lnTo>
                    <a:pt x="242" y="489"/>
                  </a:lnTo>
                  <a:lnTo>
                    <a:pt x="247" y="486"/>
                  </a:lnTo>
                  <a:lnTo>
                    <a:pt x="252" y="483"/>
                  </a:lnTo>
                  <a:lnTo>
                    <a:pt x="255" y="480"/>
                  </a:lnTo>
                  <a:lnTo>
                    <a:pt x="261" y="477"/>
                  </a:lnTo>
                  <a:lnTo>
                    <a:pt x="264" y="473"/>
                  </a:lnTo>
                  <a:lnTo>
                    <a:pt x="267" y="468"/>
                  </a:lnTo>
                  <a:lnTo>
                    <a:pt x="270" y="464"/>
                  </a:lnTo>
                  <a:lnTo>
                    <a:pt x="274" y="460"/>
                  </a:lnTo>
                  <a:lnTo>
                    <a:pt x="276" y="455"/>
                  </a:lnTo>
                  <a:lnTo>
                    <a:pt x="279" y="451"/>
                  </a:lnTo>
                  <a:lnTo>
                    <a:pt x="280" y="445"/>
                  </a:lnTo>
                  <a:lnTo>
                    <a:pt x="283" y="441"/>
                  </a:lnTo>
                  <a:lnTo>
                    <a:pt x="284" y="435"/>
                  </a:lnTo>
                  <a:lnTo>
                    <a:pt x="284" y="431"/>
                  </a:lnTo>
                  <a:lnTo>
                    <a:pt x="286" y="425"/>
                  </a:lnTo>
                  <a:lnTo>
                    <a:pt x="287" y="419"/>
                  </a:lnTo>
                  <a:lnTo>
                    <a:pt x="287" y="413"/>
                  </a:lnTo>
                  <a:lnTo>
                    <a:pt x="287" y="409"/>
                  </a:lnTo>
                  <a:lnTo>
                    <a:pt x="286" y="403"/>
                  </a:lnTo>
                  <a:lnTo>
                    <a:pt x="286" y="396"/>
                  </a:lnTo>
                  <a:lnTo>
                    <a:pt x="284" y="390"/>
                  </a:lnTo>
                  <a:lnTo>
                    <a:pt x="283" y="384"/>
                  </a:lnTo>
                  <a:lnTo>
                    <a:pt x="280" y="380"/>
                  </a:lnTo>
                  <a:lnTo>
                    <a:pt x="279" y="374"/>
                  </a:lnTo>
                  <a:lnTo>
                    <a:pt x="276" y="368"/>
                  </a:lnTo>
                  <a:lnTo>
                    <a:pt x="273" y="364"/>
                  </a:lnTo>
                  <a:lnTo>
                    <a:pt x="270" y="358"/>
                  </a:lnTo>
                  <a:lnTo>
                    <a:pt x="267" y="353"/>
                  </a:lnTo>
                  <a:lnTo>
                    <a:pt x="263" y="348"/>
                  </a:lnTo>
                  <a:lnTo>
                    <a:pt x="258" y="343"/>
                  </a:lnTo>
                  <a:lnTo>
                    <a:pt x="255" y="337"/>
                  </a:lnTo>
                  <a:lnTo>
                    <a:pt x="251" y="333"/>
                  </a:lnTo>
                  <a:lnTo>
                    <a:pt x="247" y="327"/>
                  </a:lnTo>
                  <a:lnTo>
                    <a:pt x="242" y="323"/>
                  </a:lnTo>
                  <a:lnTo>
                    <a:pt x="238" y="317"/>
                  </a:lnTo>
                  <a:lnTo>
                    <a:pt x="235" y="313"/>
                  </a:lnTo>
                  <a:lnTo>
                    <a:pt x="231" y="307"/>
                  </a:lnTo>
                  <a:lnTo>
                    <a:pt x="226" y="303"/>
                  </a:lnTo>
                  <a:lnTo>
                    <a:pt x="220" y="297"/>
                  </a:lnTo>
                  <a:lnTo>
                    <a:pt x="218" y="291"/>
                  </a:lnTo>
                  <a:lnTo>
                    <a:pt x="213" y="285"/>
                  </a:lnTo>
                  <a:lnTo>
                    <a:pt x="210" y="281"/>
                  </a:lnTo>
                  <a:lnTo>
                    <a:pt x="206" y="275"/>
                  </a:lnTo>
                  <a:lnTo>
                    <a:pt x="205" y="269"/>
                  </a:lnTo>
                  <a:lnTo>
                    <a:pt x="202" y="265"/>
                  </a:lnTo>
                  <a:lnTo>
                    <a:pt x="200" y="262"/>
                  </a:lnTo>
                  <a:lnTo>
                    <a:pt x="199" y="259"/>
                  </a:lnTo>
                  <a:lnTo>
                    <a:pt x="197" y="255"/>
                  </a:lnTo>
                  <a:lnTo>
                    <a:pt x="196" y="249"/>
                  </a:lnTo>
                  <a:lnTo>
                    <a:pt x="194" y="243"/>
                  </a:lnTo>
                  <a:lnTo>
                    <a:pt x="193" y="239"/>
                  </a:lnTo>
                  <a:lnTo>
                    <a:pt x="193" y="236"/>
                  </a:lnTo>
                  <a:lnTo>
                    <a:pt x="191" y="233"/>
                  </a:lnTo>
                  <a:lnTo>
                    <a:pt x="191" y="228"/>
                  </a:lnTo>
                  <a:lnTo>
                    <a:pt x="191" y="226"/>
                  </a:lnTo>
                  <a:lnTo>
                    <a:pt x="191" y="221"/>
                  </a:lnTo>
                  <a:lnTo>
                    <a:pt x="191" y="218"/>
                  </a:lnTo>
                  <a:lnTo>
                    <a:pt x="191" y="214"/>
                  </a:lnTo>
                  <a:lnTo>
                    <a:pt x="191" y="211"/>
                  </a:lnTo>
                  <a:lnTo>
                    <a:pt x="191" y="207"/>
                  </a:lnTo>
                  <a:lnTo>
                    <a:pt x="191" y="204"/>
                  </a:lnTo>
                  <a:lnTo>
                    <a:pt x="191" y="199"/>
                  </a:lnTo>
                  <a:lnTo>
                    <a:pt x="191" y="194"/>
                  </a:lnTo>
                  <a:lnTo>
                    <a:pt x="193" y="188"/>
                  </a:lnTo>
                  <a:lnTo>
                    <a:pt x="194" y="182"/>
                  </a:lnTo>
                  <a:lnTo>
                    <a:pt x="196" y="179"/>
                  </a:lnTo>
                  <a:lnTo>
                    <a:pt x="197" y="175"/>
                  </a:lnTo>
                  <a:lnTo>
                    <a:pt x="199" y="172"/>
                  </a:lnTo>
                  <a:lnTo>
                    <a:pt x="202" y="169"/>
                  </a:lnTo>
                  <a:lnTo>
                    <a:pt x="203" y="166"/>
                  </a:lnTo>
                  <a:lnTo>
                    <a:pt x="205" y="163"/>
                  </a:lnTo>
                  <a:lnTo>
                    <a:pt x="207" y="162"/>
                  </a:lnTo>
                  <a:lnTo>
                    <a:pt x="213" y="157"/>
                  </a:lnTo>
                  <a:lnTo>
                    <a:pt x="218" y="154"/>
                  </a:lnTo>
                  <a:lnTo>
                    <a:pt x="223" y="151"/>
                  </a:lnTo>
                  <a:lnTo>
                    <a:pt x="229" y="150"/>
                  </a:lnTo>
                  <a:lnTo>
                    <a:pt x="234" y="146"/>
                  </a:lnTo>
                  <a:lnTo>
                    <a:pt x="239" y="143"/>
                  </a:lnTo>
                  <a:lnTo>
                    <a:pt x="244" y="137"/>
                  </a:lnTo>
                  <a:lnTo>
                    <a:pt x="248" y="132"/>
                  </a:lnTo>
                  <a:lnTo>
                    <a:pt x="250" y="128"/>
                  </a:lnTo>
                  <a:lnTo>
                    <a:pt x="252" y="124"/>
                  </a:lnTo>
                  <a:lnTo>
                    <a:pt x="254" y="119"/>
                  </a:lnTo>
                  <a:lnTo>
                    <a:pt x="255" y="115"/>
                  </a:lnTo>
                  <a:lnTo>
                    <a:pt x="257" y="109"/>
                  </a:lnTo>
                  <a:lnTo>
                    <a:pt x="258" y="105"/>
                  </a:lnTo>
                  <a:lnTo>
                    <a:pt x="258" y="99"/>
                  </a:lnTo>
                  <a:lnTo>
                    <a:pt x="258" y="93"/>
                  </a:lnTo>
                  <a:lnTo>
                    <a:pt x="257" y="89"/>
                  </a:lnTo>
                  <a:lnTo>
                    <a:pt x="255" y="83"/>
                  </a:lnTo>
                  <a:lnTo>
                    <a:pt x="255" y="77"/>
                  </a:lnTo>
                  <a:lnTo>
                    <a:pt x="254" y="73"/>
                  </a:lnTo>
                  <a:lnTo>
                    <a:pt x="252" y="67"/>
                  </a:lnTo>
                  <a:lnTo>
                    <a:pt x="251" y="63"/>
                  </a:lnTo>
                  <a:lnTo>
                    <a:pt x="248" y="58"/>
                  </a:lnTo>
                  <a:lnTo>
                    <a:pt x="247" y="54"/>
                  </a:lnTo>
                  <a:lnTo>
                    <a:pt x="244" y="48"/>
                  </a:lnTo>
                  <a:lnTo>
                    <a:pt x="241" y="44"/>
                  </a:lnTo>
                  <a:lnTo>
                    <a:pt x="238" y="39"/>
                  </a:lnTo>
                  <a:lnTo>
                    <a:pt x="235" y="37"/>
                  </a:lnTo>
                  <a:lnTo>
                    <a:pt x="232" y="32"/>
                  </a:lnTo>
                  <a:lnTo>
                    <a:pt x="228" y="28"/>
                  </a:lnTo>
                  <a:lnTo>
                    <a:pt x="225" y="25"/>
                  </a:lnTo>
                  <a:lnTo>
                    <a:pt x="220" y="22"/>
                  </a:lnTo>
                  <a:lnTo>
                    <a:pt x="216" y="18"/>
                  </a:lnTo>
                  <a:lnTo>
                    <a:pt x="213" y="15"/>
                  </a:lnTo>
                  <a:lnTo>
                    <a:pt x="210" y="12"/>
                  </a:lnTo>
                  <a:lnTo>
                    <a:pt x="207" y="10"/>
                  </a:lnTo>
                  <a:lnTo>
                    <a:pt x="203" y="9"/>
                  </a:lnTo>
                  <a:lnTo>
                    <a:pt x="200" y="6"/>
                  </a:lnTo>
                  <a:lnTo>
                    <a:pt x="196" y="5"/>
                  </a:lnTo>
                  <a:lnTo>
                    <a:pt x="193" y="3"/>
                  </a:lnTo>
                  <a:lnTo>
                    <a:pt x="190" y="2"/>
                  </a:lnTo>
                  <a:lnTo>
                    <a:pt x="187" y="2"/>
                  </a:lnTo>
                  <a:lnTo>
                    <a:pt x="184" y="2"/>
                  </a:lnTo>
                  <a:lnTo>
                    <a:pt x="181" y="2"/>
                  </a:lnTo>
                  <a:close/>
                </a:path>
              </a:pathLst>
            </a:custGeom>
            <a:solidFill>
              <a:srgbClr val="A2C3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 i="1">
                <a:ea typeface="华文细黑" pitchFamily="2" charset="-122"/>
              </a:endParaRPr>
            </a:p>
          </p:txBody>
        </p:sp>
        <p:sp>
          <p:nvSpPr>
            <p:cNvPr id="13341" name="Freeform 24"/>
            <p:cNvSpPr>
              <a:spLocks/>
            </p:cNvSpPr>
            <p:nvPr/>
          </p:nvSpPr>
          <p:spPr bwMode="auto">
            <a:xfrm>
              <a:off x="8375650" y="1355725"/>
              <a:ext cx="250825" cy="236538"/>
            </a:xfrm>
            <a:custGeom>
              <a:avLst/>
              <a:gdLst>
                <a:gd name="T0" fmla="*/ 2147483647 w 316"/>
                <a:gd name="T1" fmla="*/ 0 h 296"/>
                <a:gd name="T2" fmla="*/ 2147483647 w 316"/>
                <a:gd name="T3" fmla="*/ 2147483647 h 296"/>
                <a:gd name="T4" fmla="*/ 2147483647 w 316"/>
                <a:gd name="T5" fmla="*/ 2147483647 h 296"/>
                <a:gd name="T6" fmla="*/ 2147483647 w 316"/>
                <a:gd name="T7" fmla="*/ 2147483647 h 296"/>
                <a:gd name="T8" fmla="*/ 2147483647 w 316"/>
                <a:gd name="T9" fmla="*/ 2147483647 h 296"/>
                <a:gd name="T10" fmla="*/ 2147483647 w 316"/>
                <a:gd name="T11" fmla="*/ 2147483647 h 296"/>
                <a:gd name="T12" fmla="*/ 2147483647 w 316"/>
                <a:gd name="T13" fmla="*/ 2147483647 h 296"/>
                <a:gd name="T14" fmla="*/ 2147483647 w 316"/>
                <a:gd name="T15" fmla="*/ 2147483647 h 296"/>
                <a:gd name="T16" fmla="*/ 2147483647 w 316"/>
                <a:gd name="T17" fmla="*/ 2147483647 h 296"/>
                <a:gd name="T18" fmla="*/ 2147483647 w 316"/>
                <a:gd name="T19" fmla="*/ 2147483647 h 296"/>
                <a:gd name="T20" fmla="*/ 2147483647 w 316"/>
                <a:gd name="T21" fmla="*/ 2147483647 h 296"/>
                <a:gd name="T22" fmla="*/ 2147483647 w 316"/>
                <a:gd name="T23" fmla="*/ 2147483647 h 296"/>
                <a:gd name="T24" fmla="*/ 2147483647 w 316"/>
                <a:gd name="T25" fmla="*/ 2147483647 h 296"/>
                <a:gd name="T26" fmla="*/ 2147483647 w 316"/>
                <a:gd name="T27" fmla="*/ 2147483647 h 296"/>
                <a:gd name="T28" fmla="*/ 2147483647 w 316"/>
                <a:gd name="T29" fmla="*/ 2147483647 h 296"/>
                <a:gd name="T30" fmla="*/ 2147483647 w 316"/>
                <a:gd name="T31" fmla="*/ 2147483647 h 296"/>
                <a:gd name="T32" fmla="*/ 2147483647 w 316"/>
                <a:gd name="T33" fmla="*/ 2147483647 h 296"/>
                <a:gd name="T34" fmla="*/ 2147483647 w 316"/>
                <a:gd name="T35" fmla="*/ 2147483647 h 296"/>
                <a:gd name="T36" fmla="*/ 2147483647 w 316"/>
                <a:gd name="T37" fmla="*/ 2147483647 h 296"/>
                <a:gd name="T38" fmla="*/ 2147483647 w 316"/>
                <a:gd name="T39" fmla="*/ 2147483647 h 296"/>
                <a:gd name="T40" fmla="*/ 2147483647 w 316"/>
                <a:gd name="T41" fmla="*/ 2147483647 h 296"/>
                <a:gd name="T42" fmla="*/ 2147483647 w 316"/>
                <a:gd name="T43" fmla="*/ 2147483647 h 296"/>
                <a:gd name="T44" fmla="*/ 2147483647 w 316"/>
                <a:gd name="T45" fmla="*/ 2147483647 h 296"/>
                <a:gd name="T46" fmla="*/ 2147483647 w 316"/>
                <a:gd name="T47" fmla="*/ 2147483647 h 296"/>
                <a:gd name="T48" fmla="*/ 2147483647 w 316"/>
                <a:gd name="T49" fmla="*/ 2147483647 h 296"/>
                <a:gd name="T50" fmla="*/ 2147483647 w 316"/>
                <a:gd name="T51" fmla="*/ 2147483647 h 296"/>
                <a:gd name="T52" fmla="*/ 2147483647 w 316"/>
                <a:gd name="T53" fmla="*/ 2147483647 h 296"/>
                <a:gd name="T54" fmla="*/ 2147483647 w 316"/>
                <a:gd name="T55" fmla="*/ 2147483647 h 296"/>
                <a:gd name="T56" fmla="*/ 2147483647 w 316"/>
                <a:gd name="T57" fmla="*/ 2147483647 h 296"/>
                <a:gd name="T58" fmla="*/ 2147483647 w 316"/>
                <a:gd name="T59" fmla="*/ 2147483647 h 296"/>
                <a:gd name="T60" fmla="*/ 2147483647 w 316"/>
                <a:gd name="T61" fmla="*/ 2147483647 h 296"/>
                <a:gd name="T62" fmla="*/ 2147483647 w 316"/>
                <a:gd name="T63" fmla="*/ 2147483647 h 296"/>
                <a:gd name="T64" fmla="*/ 2147483647 w 316"/>
                <a:gd name="T65" fmla="*/ 2147483647 h 296"/>
                <a:gd name="T66" fmla="*/ 2147483647 w 316"/>
                <a:gd name="T67" fmla="*/ 2147483647 h 296"/>
                <a:gd name="T68" fmla="*/ 2147483647 w 316"/>
                <a:gd name="T69" fmla="*/ 2147483647 h 296"/>
                <a:gd name="T70" fmla="*/ 2147483647 w 316"/>
                <a:gd name="T71" fmla="*/ 2147483647 h 296"/>
                <a:gd name="T72" fmla="*/ 2147483647 w 316"/>
                <a:gd name="T73" fmla="*/ 2147483647 h 296"/>
                <a:gd name="T74" fmla="*/ 2147483647 w 316"/>
                <a:gd name="T75" fmla="*/ 2147483647 h 296"/>
                <a:gd name="T76" fmla="*/ 0 w 316"/>
                <a:gd name="T77" fmla="*/ 2147483647 h 296"/>
                <a:gd name="T78" fmla="*/ 2147483647 w 316"/>
                <a:gd name="T79" fmla="*/ 2147483647 h 296"/>
                <a:gd name="T80" fmla="*/ 2147483647 w 316"/>
                <a:gd name="T81" fmla="*/ 2147483647 h 296"/>
                <a:gd name="T82" fmla="*/ 2147483647 w 316"/>
                <a:gd name="T83" fmla="*/ 2147483647 h 296"/>
                <a:gd name="T84" fmla="*/ 2147483647 w 316"/>
                <a:gd name="T85" fmla="*/ 2147483647 h 296"/>
                <a:gd name="T86" fmla="*/ 2147483647 w 316"/>
                <a:gd name="T87" fmla="*/ 2147483647 h 296"/>
                <a:gd name="T88" fmla="*/ 2147483647 w 316"/>
                <a:gd name="T89" fmla="*/ 2147483647 h 296"/>
                <a:gd name="T90" fmla="*/ 2147483647 w 316"/>
                <a:gd name="T91" fmla="*/ 2147483647 h 296"/>
                <a:gd name="T92" fmla="*/ 2147483647 w 316"/>
                <a:gd name="T93" fmla="*/ 2147483647 h 296"/>
                <a:gd name="T94" fmla="*/ 2147483647 w 316"/>
                <a:gd name="T95" fmla="*/ 2147483647 h 296"/>
                <a:gd name="T96" fmla="*/ 2147483647 w 316"/>
                <a:gd name="T97" fmla="*/ 2147483647 h 296"/>
                <a:gd name="T98" fmla="*/ 2147483647 w 316"/>
                <a:gd name="T99" fmla="*/ 2147483647 h 296"/>
                <a:gd name="T100" fmla="*/ 2147483647 w 316"/>
                <a:gd name="T101" fmla="*/ 2147483647 h 29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16"/>
                <a:gd name="T154" fmla="*/ 0 h 296"/>
                <a:gd name="T155" fmla="*/ 316 w 316"/>
                <a:gd name="T156" fmla="*/ 296 h 29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16" h="296">
                  <a:moveTo>
                    <a:pt x="15" y="5"/>
                  </a:moveTo>
                  <a:lnTo>
                    <a:pt x="16" y="3"/>
                  </a:lnTo>
                  <a:lnTo>
                    <a:pt x="21" y="1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8" y="1"/>
                  </a:lnTo>
                  <a:lnTo>
                    <a:pt x="41" y="1"/>
                  </a:lnTo>
                  <a:lnTo>
                    <a:pt x="45" y="3"/>
                  </a:lnTo>
                  <a:lnTo>
                    <a:pt x="48" y="3"/>
                  </a:lnTo>
                  <a:lnTo>
                    <a:pt x="54" y="5"/>
                  </a:lnTo>
                  <a:lnTo>
                    <a:pt x="58" y="7"/>
                  </a:lnTo>
                  <a:lnTo>
                    <a:pt x="64" y="8"/>
                  </a:lnTo>
                  <a:lnTo>
                    <a:pt x="69" y="10"/>
                  </a:lnTo>
                  <a:lnTo>
                    <a:pt x="74" y="13"/>
                  </a:lnTo>
                  <a:lnTo>
                    <a:pt x="79" y="14"/>
                  </a:lnTo>
                  <a:lnTo>
                    <a:pt x="85" y="17"/>
                  </a:lnTo>
                  <a:lnTo>
                    <a:pt x="90" y="19"/>
                  </a:lnTo>
                  <a:lnTo>
                    <a:pt x="96" y="21"/>
                  </a:lnTo>
                  <a:lnTo>
                    <a:pt x="99" y="24"/>
                  </a:lnTo>
                  <a:lnTo>
                    <a:pt x="103" y="26"/>
                  </a:lnTo>
                  <a:lnTo>
                    <a:pt x="106" y="29"/>
                  </a:lnTo>
                  <a:lnTo>
                    <a:pt x="109" y="30"/>
                  </a:lnTo>
                  <a:lnTo>
                    <a:pt x="112" y="32"/>
                  </a:lnTo>
                  <a:lnTo>
                    <a:pt x="117" y="33"/>
                  </a:lnTo>
                  <a:lnTo>
                    <a:pt x="119" y="35"/>
                  </a:lnTo>
                  <a:lnTo>
                    <a:pt x="122" y="36"/>
                  </a:lnTo>
                  <a:lnTo>
                    <a:pt x="127" y="39"/>
                  </a:lnTo>
                  <a:lnTo>
                    <a:pt x="131" y="40"/>
                  </a:lnTo>
                  <a:lnTo>
                    <a:pt x="134" y="42"/>
                  </a:lnTo>
                  <a:lnTo>
                    <a:pt x="138" y="45"/>
                  </a:lnTo>
                  <a:lnTo>
                    <a:pt x="143" y="46"/>
                  </a:lnTo>
                  <a:lnTo>
                    <a:pt x="146" y="49"/>
                  </a:lnTo>
                  <a:lnTo>
                    <a:pt x="151" y="52"/>
                  </a:lnTo>
                  <a:lnTo>
                    <a:pt x="154" y="53"/>
                  </a:lnTo>
                  <a:lnTo>
                    <a:pt x="157" y="55"/>
                  </a:lnTo>
                  <a:lnTo>
                    <a:pt x="163" y="58"/>
                  </a:lnTo>
                  <a:lnTo>
                    <a:pt x="167" y="61"/>
                  </a:lnTo>
                  <a:lnTo>
                    <a:pt x="172" y="64"/>
                  </a:lnTo>
                  <a:lnTo>
                    <a:pt x="175" y="65"/>
                  </a:lnTo>
                  <a:lnTo>
                    <a:pt x="179" y="68"/>
                  </a:lnTo>
                  <a:lnTo>
                    <a:pt x="183" y="71"/>
                  </a:lnTo>
                  <a:lnTo>
                    <a:pt x="188" y="74"/>
                  </a:lnTo>
                  <a:lnTo>
                    <a:pt x="192" y="75"/>
                  </a:lnTo>
                  <a:lnTo>
                    <a:pt x="195" y="78"/>
                  </a:lnTo>
                  <a:lnTo>
                    <a:pt x="201" y="81"/>
                  </a:lnTo>
                  <a:lnTo>
                    <a:pt x="205" y="84"/>
                  </a:lnTo>
                  <a:lnTo>
                    <a:pt x="208" y="87"/>
                  </a:lnTo>
                  <a:lnTo>
                    <a:pt x="212" y="90"/>
                  </a:lnTo>
                  <a:lnTo>
                    <a:pt x="215" y="91"/>
                  </a:lnTo>
                  <a:lnTo>
                    <a:pt x="220" y="96"/>
                  </a:lnTo>
                  <a:lnTo>
                    <a:pt x="223" y="97"/>
                  </a:lnTo>
                  <a:lnTo>
                    <a:pt x="227" y="100"/>
                  </a:lnTo>
                  <a:lnTo>
                    <a:pt x="230" y="103"/>
                  </a:lnTo>
                  <a:lnTo>
                    <a:pt x="234" y="106"/>
                  </a:lnTo>
                  <a:lnTo>
                    <a:pt x="237" y="109"/>
                  </a:lnTo>
                  <a:lnTo>
                    <a:pt x="240" y="110"/>
                  </a:lnTo>
                  <a:lnTo>
                    <a:pt x="244" y="113"/>
                  </a:lnTo>
                  <a:lnTo>
                    <a:pt x="247" y="116"/>
                  </a:lnTo>
                  <a:lnTo>
                    <a:pt x="253" y="122"/>
                  </a:lnTo>
                  <a:lnTo>
                    <a:pt x="260" y="126"/>
                  </a:lnTo>
                  <a:lnTo>
                    <a:pt x="265" y="132"/>
                  </a:lnTo>
                  <a:lnTo>
                    <a:pt x="272" y="136"/>
                  </a:lnTo>
                  <a:lnTo>
                    <a:pt x="276" y="142"/>
                  </a:lnTo>
                  <a:lnTo>
                    <a:pt x="282" y="148"/>
                  </a:lnTo>
                  <a:lnTo>
                    <a:pt x="287" y="151"/>
                  </a:lnTo>
                  <a:lnTo>
                    <a:pt x="291" y="157"/>
                  </a:lnTo>
                  <a:lnTo>
                    <a:pt x="294" y="160"/>
                  </a:lnTo>
                  <a:lnTo>
                    <a:pt x="298" y="165"/>
                  </a:lnTo>
                  <a:lnTo>
                    <a:pt x="301" y="170"/>
                  </a:lnTo>
                  <a:lnTo>
                    <a:pt x="304" y="174"/>
                  </a:lnTo>
                  <a:lnTo>
                    <a:pt x="307" y="177"/>
                  </a:lnTo>
                  <a:lnTo>
                    <a:pt x="310" y="181"/>
                  </a:lnTo>
                  <a:lnTo>
                    <a:pt x="313" y="187"/>
                  </a:lnTo>
                  <a:lnTo>
                    <a:pt x="314" y="193"/>
                  </a:lnTo>
                  <a:lnTo>
                    <a:pt x="316" y="197"/>
                  </a:lnTo>
                  <a:lnTo>
                    <a:pt x="314" y="200"/>
                  </a:lnTo>
                  <a:lnTo>
                    <a:pt x="311" y="202"/>
                  </a:lnTo>
                  <a:lnTo>
                    <a:pt x="308" y="205"/>
                  </a:lnTo>
                  <a:lnTo>
                    <a:pt x="304" y="206"/>
                  </a:lnTo>
                  <a:lnTo>
                    <a:pt x="301" y="209"/>
                  </a:lnTo>
                  <a:lnTo>
                    <a:pt x="295" y="210"/>
                  </a:lnTo>
                  <a:lnTo>
                    <a:pt x="291" y="212"/>
                  </a:lnTo>
                  <a:lnTo>
                    <a:pt x="285" y="215"/>
                  </a:lnTo>
                  <a:lnTo>
                    <a:pt x="279" y="218"/>
                  </a:lnTo>
                  <a:lnTo>
                    <a:pt x="276" y="219"/>
                  </a:lnTo>
                  <a:lnTo>
                    <a:pt x="273" y="221"/>
                  </a:lnTo>
                  <a:lnTo>
                    <a:pt x="269" y="222"/>
                  </a:lnTo>
                  <a:lnTo>
                    <a:pt x="266" y="224"/>
                  </a:lnTo>
                  <a:lnTo>
                    <a:pt x="262" y="225"/>
                  </a:lnTo>
                  <a:lnTo>
                    <a:pt x="257" y="228"/>
                  </a:lnTo>
                  <a:lnTo>
                    <a:pt x="255" y="229"/>
                  </a:lnTo>
                  <a:lnTo>
                    <a:pt x="250" y="232"/>
                  </a:lnTo>
                  <a:lnTo>
                    <a:pt x="246" y="234"/>
                  </a:lnTo>
                  <a:lnTo>
                    <a:pt x="241" y="238"/>
                  </a:lnTo>
                  <a:lnTo>
                    <a:pt x="237" y="240"/>
                  </a:lnTo>
                  <a:lnTo>
                    <a:pt x="234" y="244"/>
                  </a:lnTo>
                  <a:lnTo>
                    <a:pt x="228" y="247"/>
                  </a:lnTo>
                  <a:lnTo>
                    <a:pt x="224" y="250"/>
                  </a:lnTo>
                  <a:lnTo>
                    <a:pt x="220" y="253"/>
                  </a:lnTo>
                  <a:lnTo>
                    <a:pt x="215" y="257"/>
                  </a:lnTo>
                  <a:lnTo>
                    <a:pt x="209" y="260"/>
                  </a:lnTo>
                  <a:lnTo>
                    <a:pt x="205" y="263"/>
                  </a:lnTo>
                  <a:lnTo>
                    <a:pt x="201" y="266"/>
                  </a:lnTo>
                  <a:lnTo>
                    <a:pt x="196" y="269"/>
                  </a:lnTo>
                  <a:lnTo>
                    <a:pt x="192" y="272"/>
                  </a:lnTo>
                  <a:lnTo>
                    <a:pt x="189" y="274"/>
                  </a:lnTo>
                  <a:lnTo>
                    <a:pt x="186" y="277"/>
                  </a:lnTo>
                  <a:lnTo>
                    <a:pt x="183" y="280"/>
                  </a:lnTo>
                  <a:lnTo>
                    <a:pt x="179" y="282"/>
                  </a:lnTo>
                  <a:lnTo>
                    <a:pt x="176" y="283"/>
                  </a:lnTo>
                  <a:lnTo>
                    <a:pt x="173" y="285"/>
                  </a:lnTo>
                  <a:lnTo>
                    <a:pt x="170" y="288"/>
                  </a:lnTo>
                  <a:lnTo>
                    <a:pt x="166" y="290"/>
                  </a:lnTo>
                  <a:lnTo>
                    <a:pt x="162" y="292"/>
                  </a:lnTo>
                  <a:lnTo>
                    <a:pt x="157" y="293"/>
                  </a:lnTo>
                  <a:lnTo>
                    <a:pt x="154" y="295"/>
                  </a:lnTo>
                  <a:lnTo>
                    <a:pt x="150" y="295"/>
                  </a:lnTo>
                  <a:lnTo>
                    <a:pt x="146" y="296"/>
                  </a:lnTo>
                  <a:lnTo>
                    <a:pt x="143" y="295"/>
                  </a:lnTo>
                  <a:lnTo>
                    <a:pt x="140" y="295"/>
                  </a:lnTo>
                  <a:lnTo>
                    <a:pt x="137" y="295"/>
                  </a:lnTo>
                  <a:lnTo>
                    <a:pt x="134" y="295"/>
                  </a:lnTo>
                  <a:lnTo>
                    <a:pt x="130" y="292"/>
                  </a:lnTo>
                  <a:lnTo>
                    <a:pt x="125" y="290"/>
                  </a:lnTo>
                  <a:lnTo>
                    <a:pt x="119" y="288"/>
                  </a:lnTo>
                  <a:lnTo>
                    <a:pt x="117" y="285"/>
                  </a:lnTo>
                  <a:lnTo>
                    <a:pt x="112" y="282"/>
                  </a:lnTo>
                  <a:lnTo>
                    <a:pt x="108" y="277"/>
                  </a:lnTo>
                  <a:lnTo>
                    <a:pt x="102" y="273"/>
                  </a:lnTo>
                  <a:lnTo>
                    <a:pt x="98" y="270"/>
                  </a:lnTo>
                  <a:lnTo>
                    <a:pt x="92" y="266"/>
                  </a:lnTo>
                  <a:lnTo>
                    <a:pt x="86" y="260"/>
                  </a:lnTo>
                  <a:lnTo>
                    <a:pt x="82" y="258"/>
                  </a:lnTo>
                  <a:lnTo>
                    <a:pt x="79" y="256"/>
                  </a:lnTo>
                  <a:lnTo>
                    <a:pt x="76" y="254"/>
                  </a:lnTo>
                  <a:lnTo>
                    <a:pt x="73" y="251"/>
                  </a:lnTo>
                  <a:lnTo>
                    <a:pt x="69" y="250"/>
                  </a:lnTo>
                  <a:lnTo>
                    <a:pt x="64" y="247"/>
                  </a:lnTo>
                  <a:lnTo>
                    <a:pt x="61" y="244"/>
                  </a:lnTo>
                  <a:lnTo>
                    <a:pt x="57" y="242"/>
                  </a:lnTo>
                  <a:lnTo>
                    <a:pt x="53" y="241"/>
                  </a:lnTo>
                  <a:lnTo>
                    <a:pt x="48" y="238"/>
                  </a:lnTo>
                  <a:lnTo>
                    <a:pt x="44" y="235"/>
                  </a:lnTo>
                  <a:lnTo>
                    <a:pt x="39" y="234"/>
                  </a:lnTo>
                  <a:lnTo>
                    <a:pt x="35" y="231"/>
                  </a:lnTo>
                  <a:lnTo>
                    <a:pt x="31" y="228"/>
                  </a:lnTo>
                  <a:lnTo>
                    <a:pt x="26" y="226"/>
                  </a:lnTo>
                  <a:lnTo>
                    <a:pt x="24" y="225"/>
                  </a:lnTo>
                  <a:lnTo>
                    <a:pt x="16" y="222"/>
                  </a:lnTo>
                  <a:lnTo>
                    <a:pt x="12" y="221"/>
                  </a:lnTo>
                  <a:lnTo>
                    <a:pt x="8" y="218"/>
                  </a:lnTo>
                  <a:lnTo>
                    <a:pt x="5" y="216"/>
                  </a:lnTo>
                  <a:lnTo>
                    <a:pt x="3" y="215"/>
                  </a:lnTo>
                  <a:lnTo>
                    <a:pt x="2" y="215"/>
                  </a:lnTo>
                  <a:lnTo>
                    <a:pt x="0" y="212"/>
                  </a:lnTo>
                  <a:lnTo>
                    <a:pt x="0" y="209"/>
                  </a:lnTo>
                  <a:lnTo>
                    <a:pt x="0" y="206"/>
                  </a:lnTo>
                  <a:lnTo>
                    <a:pt x="2" y="203"/>
                  </a:lnTo>
                  <a:lnTo>
                    <a:pt x="3" y="200"/>
                  </a:lnTo>
                  <a:lnTo>
                    <a:pt x="5" y="197"/>
                  </a:lnTo>
                  <a:lnTo>
                    <a:pt x="5" y="193"/>
                  </a:lnTo>
                  <a:lnTo>
                    <a:pt x="6" y="189"/>
                  </a:lnTo>
                  <a:lnTo>
                    <a:pt x="6" y="184"/>
                  </a:lnTo>
                  <a:lnTo>
                    <a:pt x="8" y="180"/>
                  </a:lnTo>
                  <a:lnTo>
                    <a:pt x="9" y="174"/>
                  </a:lnTo>
                  <a:lnTo>
                    <a:pt x="10" y="170"/>
                  </a:lnTo>
                  <a:lnTo>
                    <a:pt x="12" y="164"/>
                  </a:lnTo>
                  <a:lnTo>
                    <a:pt x="13" y="158"/>
                  </a:lnTo>
                  <a:lnTo>
                    <a:pt x="13" y="155"/>
                  </a:lnTo>
                  <a:lnTo>
                    <a:pt x="13" y="152"/>
                  </a:lnTo>
                  <a:lnTo>
                    <a:pt x="15" y="148"/>
                  </a:lnTo>
                  <a:lnTo>
                    <a:pt x="15" y="145"/>
                  </a:lnTo>
                  <a:lnTo>
                    <a:pt x="15" y="141"/>
                  </a:lnTo>
                  <a:lnTo>
                    <a:pt x="16" y="138"/>
                  </a:lnTo>
                  <a:lnTo>
                    <a:pt x="16" y="135"/>
                  </a:lnTo>
                  <a:lnTo>
                    <a:pt x="16" y="130"/>
                  </a:lnTo>
                  <a:lnTo>
                    <a:pt x="16" y="126"/>
                  </a:lnTo>
                  <a:lnTo>
                    <a:pt x="16" y="122"/>
                  </a:lnTo>
                  <a:lnTo>
                    <a:pt x="16" y="117"/>
                  </a:lnTo>
                  <a:lnTo>
                    <a:pt x="18" y="113"/>
                  </a:lnTo>
                  <a:lnTo>
                    <a:pt x="18" y="107"/>
                  </a:lnTo>
                  <a:lnTo>
                    <a:pt x="18" y="103"/>
                  </a:lnTo>
                  <a:lnTo>
                    <a:pt x="18" y="97"/>
                  </a:lnTo>
                  <a:lnTo>
                    <a:pt x="18" y="93"/>
                  </a:lnTo>
                  <a:lnTo>
                    <a:pt x="18" y="87"/>
                  </a:lnTo>
                  <a:lnTo>
                    <a:pt x="16" y="81"/>
                  </a:lnTo>
                  <a:lnTo>
                    <a:pt x="16" y="77"/>
                  </a:lnTo>
                  <a:lnTo>
                    <a:pt x="16" y="71"/>
                  </a:lnTo>
                  <a:lnTo>
                    <a:pt x="16" y="67"/>
                  </a:lnTo>
                  <a:lnTo>
                    <a:pt x="15" y="62"/>
                  </a:lnTo>
                  <a:lnTo>
                    <a:pt x="15" y="59"/>
                  </a:lnTo>
                  <a:lnTo>
                    <a:pt x="15" y="55"/>
                  </a:lnTo>
                  <a:lnTo>
                    <a:pt x="13" y="52"/>
                  </a:lnTo>
                  <a:lnTo>
                    <a:pt x="13" y="48"/>
                  </a:lnTo>
                  <a:lnTo>
                    <a:pt x="12" y="45"/>
                  </a:lnTo>
                  <a:lnTo>
                    <a:pt x="12" y="42"/>
                  </a:lnTo>
                  <a:lnTo>
                    <a:pt x="10" y="36"/>
                  </a:lnTo>
                  <a:lnTo>
                    <a:pt x="10" y="33"/>
                  </a:lnTo>
                  <a:lnTo>
                    <a:pt x="9" y="27"/>
                  </a:lnTo>
                  <a:lnTo>
                    <a:pt x="9" y="23"/>
                  </a:lnTo>
                  <a:lnTo>
                    <a:pt x="8" y="19"/>
                  </a:lnTo>
                  <a:lnTo>
                    <a:pt x="9" y="16"/>
                  </a:lnTo>
                  <a:lnTo>
                    <a:pt x="10" y="10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A2C3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 i="1">
                <a:ea typeface="华文细黑" pitchFamily="2" charset="-122"/>
              </a:endParaRPr>
            </a:p>
          </p:txBody>
        </p:sp>
        <p:sp>
          <p:nvSpPr>
            <p:cNvPr id="13342" name="Freeform 25"/>
            <p:cNvSpPr>
              <a:spLocks/>
            </p:cNvSpPr>
            <p:nvPr/>
          </p:nvSpPr>
          <p:spPr bwMode="auto">
            <a:xfrm>
              <a:off x="8428038" y="1541463"/>
              <a:ext cx="542925" cy="439737"/>
            </a:xfrm>
            <a:custGeom>
              <a:avLst/>
              <a:gdLst>
                <a:gd name="T0" fmla="*/ 2147483647 w 684"/>
                <a:gd name="T1" fmla="*/ 2147483647 h 552"/>
                <a:gd name="T2" fmla="*/ 2147483647 w 684"/>
                <a:gd name="T3" fmla="*/ 2147483647 h 552"/>
                <a:gd name="T4" fmla="*/ 0 w 684"/>
                <a:gd name="T5" fmla="*/ 2147483647 h 552"/>
                <a:gd name="T6" fmla="*/ 2147483647 w 684"/>
                <a:gd name="T7" fmla="*/ 2147483647 h 552"/>
                <a:gd name="T8" fmla="*/ 2147483647 w 684"/>
                <a:gd name="T9" fmla="*/ 2147483647 h 552"/>
                <a:gd name="T10" fmla="*/ 2147483647 w 684"/>
                <a:gd name="T11" fmla="*/ 2147483647 h 552"/>
                <a:gd name="T12" fmla="*/ 2147483647 w 684"/>
                <a:gd name="T13" fmla="*/ 2147483647 h 552"/>
                <a:gd name="T14" fmla="*/ 2147483647 w 684"/>
                <a:gd name="T15" fmla="*/ 2147483647 h 552"/>
                <a:gd name="T16" fmla="*/ 2147483647 w 684"/>
                <a:gd name="T17" fmla="*/ 2147483647 h 552"/>
                <a:gd name="T18" fmla="*/ 2147483647 w 684"/>
                <a:gd name="T19" fmla="*/ 2147483647 h 552"/>
                <a:gd name="T20" fmla="*/ 2147483647 w 684"/>
                <a:gd name="T21" fmla="*/ 2147483647 h 552"/>
                <a:gd name="T22" fmla="*/ 2147483647 w 684"/>
                <a:gd name="T23" fmla="*/ 2147483647 h 552"/>
                <a:gd name="T24" fmla="*/ 2147483647 w 684"/>
                <a:gd name="T25" fmla="*/ 2147483647 h 552"/>
                <a:gd name="T26" fmla="*/ 2147483647 w 684"/>
                <a:gd name="T27" fmla="*/ 2147483647 h 552"/>
                <a:gd name="T28" fmla="*/ 2147483647 w 684"/>
                <a:gd name="T29" fmla="*/ 2147483647 h 552"/>
                <a:gd name="T30" fmla="*/ 2147483647 w 684"/>
                <a:gd name="T31" fmla="*/ 0 h 552"/>
                <a:gd name="T32" fmla="*/ 2147483647 w 684"/>
                <a:gd name="T33" fmla="*/ 2147483647 h 552"/>
                <a:gd name="T34" fmla="*/ 2147483647 w 684"/>
                <a:gd name="T35" fmla="*/ 2147483647 h 552"/>
                <a:gd name="T36" fmla="*/ 2147483647 w 684"/>
                <a:gd name="T37" fmla="*/ 2147483647 h 552"/>
                <a:gd name="T38" fmla="*/ 2147483647 w 684"/>
                <a:gd name="T39" fmla="*/ 2147483647 h 552"/>
                <a:gd name="T40" fmla="*/ 2147483647 w 684"/>
                <a:gd name="T41" fmla="*/ 2147483647 h 552"/>
                <a:gd name="T42" fmla="*/ 2147483647 w 684"/>
                <a:gd name="T43" fmla="*/ 2147483647 h 552"/>
                <a:gd name="T44" fmla="*/ 2147483647 w 684"/>
                <a:gd name="T45" fmla="*/ 2147483647 h 552"/>
                <a:gd name="T46" fmla="*/ 2147483647 w 684"/>
                <a:gd name="T47" fmla="*/ 2147483647 h 552"/>
                <a:gd name="T48" fmla="*/ 2147483647 w 684"/>
                <a:gd name="T49" fmla="*/ 2147483647 h 552"/>
                <a:gd name="T50" fmla="*/ 2147483647 w 684"/>
                <a:gd name="T51" fmla="*/ 2147483647 h 552"/>
                <a:gd name="T52" fmla="*/ 2147483647 w 684"/>
                <a:gd name="T53" fmla="*/ 2147483647 h 552"/>
                <a:gd name="T54" fmla="*/ 2147483647 w 684"/>
                <a:gd name="T55" fmla="*/ 2147483647 h 552"/>
                <a:gd name="T56" fmla="*/ 2147483647 w 684"/>
                <a:gd name="T57" fmla="*/ 2147483647 h 552"/>
                <a:gd name="T58" fmla="*/ 2147483647 w 684"/>
                <a:gd name="T59" fmla="*/ 2147483647 h 552"/>
                <a:gd name="T60" fmla="*/ 2147483647 w 684"/>
                <a:gd name="T61" fmla="*/ 2147483647 h 552"/>
                <a:gd name="T62" fmla="*/ 2147483647 w 684"/>
                <a:gd name="T63" fmla="*/ 2147483647 h 552"/>
                <a:gd name="T64" fmla="*/ 2147483647 w 684"/>
                <a:gd name="T65" fmla="*/ 2147483647 h 552"/>
                <a:gd name="T66" fmla="*/ 2147483647 w 684"/>
                <a:gd name="T67" fmla="*/ 2147483647 h 552"/>
                <a:gd name="T68" fmla="*/ 2147483647 w 684"/>
                <a:gd name="T69" fmla="*/ 2147483647 h 552"/>
                <a:gd name="T70" fmla="*/ 2147483647 w 684"/>
                <a:gd name="T71" fmla="*/ 2147483647 h 552"/>
                <a:gd name="T72" fmla="*/ 2147483647 w 684"/>
                <a:gd name="T73" fmla="*/ 2147483647 h 552"/>
                <a:gd name="T74" fmla="*/ 2147483647 w 684"/>
                <a:gd name="T75" fmla="*/ 2147483647 h 552"/>
                <a:gd name="T76" fmla="*/ 2147483647 w 684"/>
                <a:gd name="T77" fmla="*/ 2147483647 h 552"/>
                <a:gd name="T78" fmla="*/ 2147483647 w 684"/>
                <a:gd name="T79" fmla="*/ 2147483647 h 552"/>
                <a:gd name="T80" fmla="*/ 2147483647 w 684"/>
                <a:gd name="T81" fmla="*/ 2147483647 h 552"/>
                <a:gd name="T82" fmla="*/ 2147483647 w 684"/>
                <a:gd name="T83" fmla="*/ 2147483647 h 552"/>
                <a:gd name="T84" fmla="*/ 2147483647 w 684"/>
                <a:gd name="T85" fmla="*/ 2147483647 h 552"/>
                <a:gd name="T86" fmla="*/ 2147483647 w 684"/>
                <a:gd name="T87" fmla="*/ 2147483647 h 552"/>
                <a:gd name="T88" fmla="*/ 2147483647 w 684"/>
                <a:gd name="T89" fmla="*/ 2147483647 h 552"/>
                <a:gd name="T90" fmla="*/ 2147483647 w 684"/>
                <a:gd name="T91" fmla="*/ 2147483647 h 552"/>
                <a:gd name="T92" fmla="*/ 2147483647 w 684"/>
                <a:gd name="T93" fmla="*/ 2147483647 h 552"/>
                <a:gd name="T94" fmla="*/ 2147483647 w 684"/>
                <a:gd name="T95" fmla="*/ 2147483647 h 552"/>
                <a:gd name="T96" fmla="*/ 2147483647 w 684"/>
                <a:gd name="T97" fmla="*/ 2147483647 h 552"/>
                <a:gd name="T98" fmla="*/ 2147483647 w 684"/>
                <a:gd name="T99" fmla="*/ 2147483647 h 552"/>
                <a:gd name="T100" fmla="*/ 2147483647 w 684"/>
                <a:gd name="T101" fmla="*/ 2147483647 h 552"/>
                <a:gd name="T102" fmla="*/ 2147483647 w 684"/>
                <a:gd name="T103" fmla="*/ 2147483647 h 552"/>
                <a:gd name="T104" fmla="*/ 2147483647 w 684"/>
                <a:gd name="T105" fmla="*/ 2147483647 h 552"/>
                <a:gd name="T106" fmla="*/ 2147483647 w 684"/>
                <a:gd name="T107" fmla="*/ 2147483647 h 552"/>
                <a:gd name="T108" fmla="*/ 2147483647 w 684"/>
                <a:gd name="T109" fmla="*/ 2147483647 h 552"/>
                <a:gd name="T110" fmla="*/ 2147483647 w 684"/>
                <a:gd name="T111" fmla="*/ 2147483647 h 552"/>
                <a:gd name="T112" fmla="*/ 2147483647 w 684"/>
                <a:gd name="T113" fmla="*/ 2147483647 h 552"/>
                <a:gd name="T114" fmla="*/ 2147483647 w 684"/>
                <a:gd name="T115" fmla="*/ 2147483647 h 552"/>
                <a:gd name="T116" fmla="*/ 2147483647 w 684"/>
                <a:gd name="T117" fmla="*/ 2147483647 h 552"/>
                <a:gd name="T118" fmla="*/ 2147483647 w 684"/>
                <a:gd name="T119" fmla="*/ 2147483647 h 55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84"/>
                <a:gd name="T181" fmla="*/ 0 h 552"/>
                <a:gd name="T182" fmla="*/ 684 w 684"/>
                <a:gd name="T183" fmla="*/ 552 h 55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84" h="552">
                  <a:moveTo>
                    <a:pt x="21" y="325"/>
                  </a:moveTo>
                  <a:lnTo>
                    <a:pt x="19" y="320"/>
                  </a:lnTo>
                  <a:lnTo>
                    <a:pt x="14" y="314"/>
                  </a:lnTo>
                  <a:lnTo>
                    <a:pt x="11" y="311"/>
                  </a:lnTo>
                  <a:lnTo>
                    <a:pt x="10" y="308"/>
                  </a:lnTo>
                  <a:lnTo>
                    <a:pt x="8" y="304"/>
                  </a:lnTo>
                  <a:lnTo>
                    <a:pt x="7" y="301"/>
                  </a:lnTo>
                  <a:lnTo>
                    <a:pt x="5" y="296"/>
                  </a:lnTo>
                  <a:lnTo>
                    <a:pt x="4" y="292"/>
                  </a:lnTo>
                  <a:lnTo>
                    <a:pt x="3" y="289"/>
                  </a:lnTo>
                  <a:lnTo>
                    <a:pt x="3" y="285"/>
                  </a:lnTo>
                  <a:lnTo>
                    <a:pt x="1" y="279"/>
                  </a:lnTo>
                  <a:lnTo>
                    <a:pt x="1" y="274"/>
                  </a:lnTo>
                  <a:lnTo>
                    <a:pt x="0" y="270"/>
                  </a:lnTo>
                  <a:lnTo>
                    <a:pt x="0" y="266"/>
                  </a:lnTo>
                  <a:lnTo>
                    <a:pt x="0" y="260"/>
                  </a:lnTo>
                  <a:lnTo>
                    <a:pt x="0" y="256"/>
                  </a:lnTo>
                  <a:lnTo>
                    <a:pt x="0" y="250"/>
                  </a:lnTo>
                  <a:lnTo>
                    <a:pt x="0" y="244"/>
                  </a:lnTo>
                  <a:lnTo>
                    <a:pt x="0" y="238"/>
                  </a:lnTo>
                  <a:lnTo>
                    <a:pt x="1" y="234"/>
                  </a:lnTo>
                  <a:lnTo>
                    <a:pt x="3" y="228"/>
                  </a:lnTo>
                  <a:lnTo>
                    <a:pt x="4" y="222"/>
                  </a:lnTo>
                  <a:lnTo>
                    <a:pt x="5" y="215"/>
                  </a:lnTo>
                  <a:lnTo>
                    <a:pt x="7" y="209"/>
                  </a:lnTo>
                  <a:lnTo>
                    <a:pt x="8" y="202"/>
                  </a:lnTo>
                  <a:lnTo>
                    <a:pt x="11" y="196"/>
                  </a:lnTo>
                  <a:lnTo>
                    <a:pt x="13" y="193"/>
                  </a:lnTo>
                  <a:lnTo>
                    <a:pt x="14" y="190"/>
                  </a:lnTo>
                  <a:lnTo>
                    <a:pt x="14" y="186"/>
                  </a:lnTo>
                  <a:lnTo>
                    <a:pt x="17" y="183"/>
                  </a:lnTo>
                  <a:lnTo>
                    <a:pt x="20" y="177"/>
                  </a:lnTo>
                  <a:lnTo>
                    <a:pt x="24" y="171"/>
                  </a:lnTo>
                  <a:lnTo>
                    <a:pt x="26" y="167"/>
                  </a:lnTo>
                  <a:lnTo>
                    <a:pt x="27" y="164"/>
                  </a:lnTo>
                  <a:lnTo>
                    <a:pt x="30" y="161"/>
                  </a:lnTo>
                  <a:lnTo>
                    <a:pt x="32" y="157"/>
                  </a:lnTo>
                  <a:lnTo>
                    <a:pt x="33" y="154"/>
                  </a:lnTo>
                  <a:lnTo>
                    <a:pt x="36" y="149"/>
                  </a:lnTo>
                  <a:lnTo>
                    <a:pt x="39" y="147"/>
                  </a:lnTo>
                  <a:lnTo>
                    <a:pt x="42" y="142"/>
                  </a:lnTo>
                  <a:lnTo>
                    <a:pt x="43" y="138"/>
                  </a:lnTo>
                  <a:lnTo>
                    <a:pt x="46" y="135"/>
                  </a:lnTo>
                  <a:lnTo>
                    <a:pt x="49" y="131"/>
                  </a:lnTo>
                  <a:lnTo>
                    <a:pt x="53" y="128"/>
                  </a:lnTo>
                  <a:lnTo>
                    <a:pt x="56" y="123"/>
                  </a:lnTo>
                  <a:lnTo>
                    <a:pt x="59" y="119"/>
                  </a:lnTo>
                  <a:lnTo>
                    <a:pt x="64" y="116"/>
                  </a:lnTo>
                  <a:lnTo>
                    <a:pt x="66" y="112"/>
                  </a:lnTo>
                  <a:lnTo>
                    <a:pt x="69" y="109"/>
                  </a:lnTo>
                  <a:lnTo>
                    <a:pt x="74" y="104"/>
                  </a:lnTo>
                  <a:lnTo>
                    <a:pt x="77" y="100"/>
                  </a:lnTo>
                  <a:lnTo>
                    <a:pt x="81" y="97"/>
                  </a:lnTo>
                  <a:lnTo>
                    <a:pt x="85" y="93"/>
                  </a:lnTo>
                  <a:lnTo>
                    <a:pt x="88" y="90"/>
                  </a:lnTo>
                  <a:lnTo>
                    <a:pt x="91" y="87"/>
                  </a:lnTo>
                  <a:lnTo>
                    <a:pt x="97" y="83"/>
                  </a:lnTo>
                  <a:lnTo>
                    <a:pt x="100" y="80"/>
                  </a:lnTo>
                  <a:lnTo>
                    <a:pt x="104" y="75"/>
                  </a:lnTo>
                  <a:lnTo>
                    <a:pt x="109" y="72"/>
                  </a:lnTo>
                  <a:lnTo>
                    <a:pt x="114" y="68"/>
                  </a:lnTo>
                  <a:lnTo>
                    <a:pt x="119" y="64"/>
                  </a:lnTo>
                  <a:lnTo>
                    <a:pt x="123" y="61"/>
                  </a:lnTo>
                  <a:lnTo>
                    <a:pt x="128" y="58"/>
                  </a:lnTo>
                  <a:lnTo>
                    <a:pt x="133" y="55"/>
                  </a:lnTo>
                  <a:lnTo>
                    <a:pt x="138" y="51"/>
                  </a:lnTo>
                  <a:lnTo>
                    <a:pt x="143" y="48"/>
                  </a:lnTo>
                  <a:lnTo>
                    <a:pt x="148" y="45"/>
                  </a:lnTo>
                  <a:lnTo>
                    <a:pt x="154" y="42"/>
                  </a:lnTo>
                  <a:lnTo>
                    <a:pt x="158" y="39"/>
                  </a:lnTo>
                  <a:lnTo>
                    <a:pt x="164" y="36"/>
                  </a:lnTo>
                  <a:lnTo>
                    <a:pt x="168" y="33"/>
                  </a:lnTo>
                  <a:lnTo>
                    <a:pt x="174" y="32"/>
                  </a:lnTo>
                  <a:lnTo>
                    <a:pt x="180" y="29"/>
                  </a:lnTo>
                  <a:lnTo>
                    <a:pt x="186" y="26"/>
                  </a:lnTo>
                  <a:lnTo>
                    <a:pt x="191" y="23"/>
                  </a:lnTo>
                  <a:lnTo>
                    <a:pt x="197" y="22"/>
                  </a:lnTo>
                  <a:lnTo>
                    <a:pt x="203" y="19"/>
                  </a:lnTo>
                  <a:lnTo>
                    <a:pt x="209" y="16"/>
                  </a:lnTo>
                  <a:lnTo>
                    <a:pt x="215" y="14"/>
                  </a:lnTo>
                  <a:lnTo>
                    <a:pt x="222" y="13"/>
                  </a:lnTo>
                  <a:lnTo>
                    <a:pt x="226" y="11"/>
                  </a:lnTo>
                  <a:lnTo>
                    <a:pt x="234" y="10"/>
                  </a:lnTo>
                  <a:lnTo>
                    <a:pt x="239" y="7"/>
                  </a:lnTo>
                  <a:lnTo>
                    <a:pt x="245" y="7"/>
                  </a:lnTo>
                  <a:lnTo>
                    <a:pt x="252" y="4"/>
                  </a:lnTo>
                  <a:lnTo>
                    <a:pt x="258" y="4"/>
                  </a:lnTo>
                  <a:lnTo>
                    <a:pt x="266" y="3"/>
                  </a:lnTo>
                  <a:lnTo>
                    <a:pt x="273" y="3"/>
                  </a:lnTo>
                  <a:lnTo>
                    <a:pt x="280" y="1"/>
                  </a:lnTo>
                  <a:lnTo>
                    <a:pt x="286" y="0"/>
                  </a:lnTo>
                  <a:lnTo>
                    <a:pt x="293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4" y="0"/>
                  </a:lnTo>
                  <a:lnTo>
                    <a:pt x="321" y="0"/>
                  </a:lnTo>
                  <a:lnTo>
                    <a:pt x="328" y="1"/>
                  </a:lnTo>
                  <a:lnTo>
                    <a:pt x="335" y="1"/>
                  </a:lnTo>
                  <a:lnTo>
                    <a:pt x="343" y="3"/>
                  </a:lnTo>
                  <a:lnTo>
                    <a:pt x="350" y="4"/>
                  </a:lnTo>
                  <a:lnTo>
                    <a:pt x="357" y="6"/>
                  </a:lnTo>
                  <a:lnTo>
                    <a:pt x="363" y="7"/>
                  </a:lnTo>
                  <a:lnTo>
                    <a:pt x="370" y="10"/>
                  </a:lnTo>
                  <a:lnTo>
                    <a:pt x="377" y="11"/>
                  </a:lnTo>
                  <a:lnTo>
                    <a:pt x="385" y="14"/>
                  </a:lnTo>
                  <a:lnTo>
                    <a:pt x="391" y="17"/>
                  </a:lnTo>
                  <a:lnTo>
                    <a:pt x="398" y="20"/>
                  </a:lnTo>
                  <a:lnTo>
                    <a:pt x="404" y="24"/>
                  </a:lnTo>
                  <a:lnTo>
                    <a:pt x="412" y="27"/>
                  </a:lnTo>
                  <a:lnTo>
                    <a:pt x="418" y="32"/>
                  </a:lnTo>
                  <a:lnTo>
                    <a:pt x="425" y="35"/>
                  </a:lnTo>
                  <a:lnTo>
                    <a:pt x="431" y="39"/>
                  </a:lnTo>
                  <a:lnTo>
                    <a:pt x="438" y="45"/>
                  </a:lnTo>
                  <a:lnTo>
                    <a:pt x="444" y="49"/>
                  </a:lnTo>
                  <a:lnTo>
                    <a:pt x="450" y="54"/>
                  </a:lnTo>
                  <a:lnTo>
                    <a:pt x="457" y="58"/>
                  </a:lnTo>
                  <a:lnTo>
                    <a:pt x="463" y="64"/>
                  </a:lnTo>
                  <a:lnTo>
                    <a:pt x="469" y="69"/>
                  </a:lnTo>
                  <a:lnTo>
                    <a:pt x="476" y="75"/>
                  </a:lnTo>
                  <a:lnTo>
                    <a:pt x="482" y="81"/>
                  </a:lnTo>
                  <a:lnTo>
                    <a:pt x="489" y="87"/>
                  </a:lnTo>
                  <a:lnTo>
                    <a:pt x="495" y="93"/>
                  </a:lnTo>
                  <a:lnTo>
                    <a:pt x="501" y="100"/>
                  </a:lnTo>
                  <a:lnTo>
                    <a:pt x="507" y="106"/>
                  </a:lnTo>
                  <a:lnTo>
                    <a:pt x="513" y="112"/>
                  </a:lnTo>
                  <a:lnTo>
                    <a:pt x="518" y="119"/>
                  </a:lnTo>
                  <a:lnTo>
                    <a:pt x="524" y="125"/>
                  </a:lnTo>
                  <a:lnTo>
                    <a:pt x="530" y="131"/>
                  </a:lnTo>
                  <a:lnTo>
                    <a:pt x="536" y="138"/>
                  </a:lnTo>
                  <a:lnTo>
                    <a:pt x="540" y="145"/>
                  </a:lnTo>
                  <a:lnTo>
                    <a:pt x="546" y="152"/>
                  </a:lnTo>
                  <a:lnTo>
                    <a:pt x="552" y="158"/>
                  </a:lnTo>
                  <a:lnTo>
                    <a:pt x="558" y="165"/>
                  </a:lnTo>
                  <a:lnTo>
                    <a:pt x="562" y="173"/>
                  </a:lnTo>
                  <a:lnTo>
                    <a:pt x="568" y="180"/>
                  </a:lnTo>
                  <a:lnTo>
                    <a:pt x="572" y="186"/>
                  </a:lnTo>
                  <a:lnTo>
                    <a:pt x="578" y="193"/>
                  </a:lnTo>
                  <a:lnTo>
                    <a:pt x="582" y="200"/>
                  </a:lnTo>
                  <a:lnTo>
                    <a:pt x="587" y="208"/>
                  </a:lnTo>
                  <a:lnTo>
                    <a:pt x="591" y="215"/>
                  </a:lnTo>
                  <a:lnTo>
                    <a:pt x="595" y="222"/>
                  </a:lnTo>
                  <a:lnTo>
                    <a:pt x="600" y="228"/>
                  </a:lnTo>
                  <a:lnTo>
                    <a:pt x="604" y="235"/>
                  </a:lnTo>
                  <a:lnTo>
                    <a:pt x="608" y="241"/>
                  </a:lnTo>
                  <a:lnTo>
                    <a:pt x="613" y="248"/>
                  </a:lnTo>
                  <a:lnTo>
                    <a:pt x="617" y="254"/>
                  </a:lnTo>
                  <a:lnTo>
                    <a:pt x="622" y="261"/>
                  </a:lnTo>
                  <a:lnTo>
                    <a:pt x="626" y="267"/>
                  </a:lnTo>
                  <a:lnTo>
                    <a:pt x="629" y="274"/>
                  </a:lnTo>
                  <a:lnTo>
                    <a:pt x="633" y="282"/>
                  </a:lnTo>
                  <a:lnTo>
                    <a:pt x="636" y="288"/>
                  </a:lnTo>
                  <a:lnTo>
                    <a:pt x="640" y="293"/>
                  </a:lnTo>
                  <a:lnTo>
                    <a:pt x="643" y="299"/>
                  </a:lnTo>
                  <a:lnTo>
                    <a:pt x="646" y="305"/>
                  </a:lnTo>
                  <a:lnTo>
                    <a:pt x="649" y="311"/>
                  </a:lnTo>
                  <a:lnTo>
                    <a:pt x="652" y="317"/>
                  </a:lnTo>
                  <a:lnTo>
                    <a:pt x="655" y="322"/>
                  </a:lnTo>
                  <a:lnTo>
                    <a:pt x="658" y="327"/>
                  </a:lnTo>
                  <a:lnTo>
                    <a:pt x="661" y="333"/>
                  </a:lnTo>
                  <a:lnTo>
                    <a:pt x="664" y="338"/>
                  </a:lnTo>
                  <a:lnTo>
                    <a:pt x="667" y="343"/>
                  </a:lnTo>
                  <a:lnTo>
                    <a:pt x="668" y="347"/>
                  </a:lnTo>
                  <a:lnTo>
                    <a:pt x="670" y="353"/>
                  </a:lnTo>
                  <a:lnTo>
                    <a:pt x="671" y="357"/>
                  </a:lnTo>
                  <a:lnTo>
                    <a:pt x="674" y="363"/>
                  </a:lnTo>
                  <a:lnTo>
                    <a:pt x="675" y="366"/>
                  </a:lnTo>
                  <a:lnTo>
                    <a:pt x="677" y="372"/>
                  </a:lnTo>
                  <a:lnTo>
                    <a:pt x="678" y="376"/>
                  </a:lnTo>
                  <a:lnTo>
                    <a:pt x="680" y="381"/>
                  </a:lnTo>
                  <a:lnTo>
                    <a:pt x="681" y="385"/>
                  </a:lnTo>
                  <a:lnTo>
                    <a:pt x="681" y="389"/>
                  </a:lnTo>
                  <a:lnTo>
                    <a:pt x="681" y="394"/>
                  </a:lnTo>
                  <a:lnTo>
                    <a:pt x="683" y="398"/>
                  </a:lnTo>
                  <a:lnTo>
                    <a:pt x="683" y="402"/>
                  </a:lnTo>
                  <a:lnTo>
                    <a:pt x="684" y="407"/>
                  </a:lnTo>
                  <a:lnTo>
                    <a:pt x="684" y="413"/>
                  </a:lnTo>
                  <a:lnTo>
                    <a:pt x="684" y="417"/>
                  </a:lnTo>
                  <a:lnTo>
                    <a:pt x="684" y="421"/>
                  </a:lnTo>
                  <a:lnTo>
                    <a:pt x="684" y="426"/>
                  </a:lnTo>
                  <a:lnTo>
                    <a:pt x="684" y="430"/>
                  </a:lnTo>
                  <a:lnTo>
                    <a:pt x="684" y="434"/>
                  </a:lnTo>
                  <a:lnTo>
                    <a:pt x="684" y="437"/>
                  </a:lnTo>
                  <a:lnTo>
                    <a:pt x="684" y="443"/>
                  </a:lnTo>
                  <a:lnTo>
                    <a:pt x="683" y="446"/>
                  </a:lnTo>
                  <a:lnTo>
                    <a:pt x="683" y="450"/>
                  </a:lnTo>
                  <a:lnTo>
                    <a:pt x="681" y="455"/>
                  </a:lnTo>
                  <a:lnTo>
                    <a:pt x="681" y="458"/>
                  </a:lnTo>
                  <a:lnTo>
                    <a:pt x="680" y="462"/>
                  </a:lnTo>
                  <a:lnTo>
                    <a:pt x="680" y="466"/>
                  </a:lnTo>
                  <a:lnTo>
                    <a:pt x="678" y="469"/>
                  </a:lnTo>
                  <a:lnTo>
                    <a:pt x="678" y="474"/>
                  </a:lnTo>
                  <a:lnTo>
                    <a:pt x="677" y="478"/>
                  </a:lnTo>
                  <a:lnTo>
                    <a:pt x="675" y="481"/>
                  </a:lnTo>
                  <a:lnTo>
                    <a:pt x="674" y="484"/>
                  </a:lnTo>
                  <a:lnTo>
                    <a:pt x="672" y="488"/>
                  </a:lnTo>
                  <a:lnTo>
                    <a:pt x="671" y="491"/>
                  </a:lnTo>
                  <a:lnTo>
                    <a:pt x="671" y="495"/>
                  </a:lnTo>
                  <a:lnTo>
                    <a:pt x="668" y="501"/>
                  </a:lnTo>
                  <a:lnTo>
                    <a:pt x="665" y="507"/>
                  </a:lnTo>
                  <a:lnTo>
                    <a:pt x="662" y="513"/>
                  </a:lnTo>
                  <a:lnTo>
                    <a:pt x="659" y="519"/>
                  </a:lnTo>
                  <a:lnTo>
                    <a:pt x="656" y="523"/>
                  </a:lnTo>
                  <a:lnTo>
                    <a:pt x="654" y="529"/>
                  </a:lnTo>
                  <a:lnTo>
                    <a:pt x="649" y="532"/>
                  </a:lnTo>
                  <a:lnTo>
                    <a:pt x="646" y="536"/>
                  </a:lnTo>
                  <a:lnTo>
                    <a:pt x="643" y="539"/>
                  </a:lnTo>
                  <a:lnTo>
                    <a:pt x="642" y="543"/>
                  </a:lnTo>
                  <a:lnTo>
                    <a:pt x="636" y="548"/>
                  </a:lnTo>
                  <a:lnTo>
                    <a:pt x="633" y="551"/>
                  </a:lnTo>
                  <a:lnTo>
                    <a:pt x="629" y="552"/>
                  </a:lnTo>
                  <a:lnTo>
                    <a:pt x="623" y="551"/>
                  </a:lnTo>
                  <a:lnTo>
                    <a:pt x="617" y="549"/>
                  </a:lnTo>
                  <a:lnTo>
                    <a:pt x="611" y="546"/>
                  </a:lnTo>
                  <a:lnTo>
                    <a:pt x="606" y="542"/>
                  </a:lnTo>
                  <a:lnTo>
                    <a:pt x="600" y="536"/>
                  </a:lnTo>
                  <a:lnTo>
                    <a:pt x="595" y="533"/>
                  </a:lnTo>
                  <a:lnTo>
                    <a:pt x="592" y="530"/>
                  </a:lnTo>
                  <a:lnTo>
                    <a:pt x="590" y="527"/>
                  </a:lnTo>
                  <a:lnTo>
                    <a:pt x="587" y="525"/>
                  </a:lnTo>
                  <a:lnTo>
                    <a:pt x="582" y="520"/>
                  </a:lnTo>
                  <a:lnTo>
                    <a:pt x="579" y="517"/>
                  </a:lnTo>
                  <a:lnTo>
                    <a:pt x="575" y="513"/>
                  </a:lnTo>
                  <a:lnTo>
                    <a:pt x="572" y="510"/>
                  </a:lnTo>
                  <a:lnTo>
                    <a:pt x="569" y="507"/>
                  </a:lnTo>
                  <a:lnTo>
                    <a:pt x="566" y="503"/>
                  </a:lnTo>
                  <a:lnTo>
                    <a:pt x="563" y="500"/>
                  </a:lnTo>
                  <a:lnTo>
                    <a:pt x="561" y="495"/>
                  </a:lnTo>
                  <a:lnTo>
                    <a:pt x="558" y="493"/>
                  </a:lnTo>
                  <a:lnTo>
                    <a:pt x="555" y="488"/>
                  </a:lnTo>
                  <a:lnTo>
                    <a:pt x="552" y="484"/>
                  </a:lnTo>
                  <a:lnTo>
                    <a:pt x="549" y="481"/>
                  </a:lnTo>
                  <a:lnTo>
                    <a:pt x="545" y="475"/>
                  </a:lnTo>
                  <a:lnTo>
                    <a:pt x="542" y="471"/>
                  </a:lnTo>
                  <a:lnTo>
                    <a:pt x="540" y="468"/>
                  </a:lnTo>
                  <a:lnTo>
                    <a:pt x="537" y="465"/>
                  </a:lnTo>
                  <a:lnTo>
                    <a:pt x="536" y="461"/>
                  </a:lnTo>
                  <a:lnTo>
                    <a:pt x="534" y="458"/>
                  </a:lnTo>
                  <a:lnTo>
                    <a:pt x="531" y="453"/>
                  </a:lnTo>
                  <a:lnTo>
                    <a:pt x="530" y="450"/>
                  </a:lnTo>
                  <a:lnTo>
                    <a:pt x="529" y="446"/>
                  </a:lnTo>
                  <a:lnTo>
                    <a:pt x="527" y="443"/>
                  </a:lnTo>
                  <a:lnTo>
                    <a:pt x="524" y="437"/>
                  </a:lnTo>
                  <a:lnTo>
                    <a:pt x="521" y="433"/>
                  </a:lnTo>
                  <a:lnTo>
                    <a:pt x="520" y="429"/>
                  </a:lnTo>
                  <a:lnTo>
                    <a:pt x="517" y="423"/>
                  </a:lnTo>
                  <a:lnTo>
                    <a:pt x="514" y="417"/>
                  </a:lnTo>
                  <a:lnTo>
                    <a:pt x="513" y="413"/>
                  </a:lnTo>
                  <a:lnTo>
                    <a:pt x="510" y="407"/>
                  </a:lnTo>
                  <a:lnTo>
                    <a:pt x="508" y="402"/>
                  </a:lnTo>
                  <a:lnTo>
                    <a:pt x="505" y="397"/>
                  </a:lnTo>
                  <a:lnTo>
                    <a:pt x="502" y="391"/>
                  </a:lnTo>
                  <a:lnTo>
                    <a:pt x="498" y="385"/>
                  </a:lnTo>
                  <a:lnTo>
                    <a:pt x="495" y="379"/>
                  </a:lnTo>
                  <a:lnTo>
                    <a:pt x="492" y="372"/>
                  </a:lnTo>
                  <a:lnTo>
                    <a:pt x="489" y="368"/>
                  </a:lnTo>
                  <a:lnTo>
                    <a:pt x="486" y="360"/>
                  </a:lnTo>
                  <a:lnTo>
                    <a:pt x="484" y="356"/>
                  </a:lnTo>
                  <a:lnTo>
                    <a:pt x="479" y="349"/>
                  </a:lnTo>
                  <a:lnTo>
                    <a:pt x="475" y="343"/>
                  </a:lnTo>
                  <a:lnTo>
                    <a:pt x="472" y="337"/>
                  </a:lnTo>
                  <a:lnTo>
                    <a:pt x="468" y="330"/>
                  </a:lnTo>
                  <a:lnTo>
                    <a:pt x="463" y="324"/>
                  </a:lnTo>
                  <a:lnTo>
                    <a:pt x="460" y="318"/>
                  </a:lnTo>
                  <a:lnTo>
                    <a:pt x="456" y="312"/>
                  </a:lnTo>
                  <a:lnTo>
                    <a:pt x="452" y="308"/>
                  </a:lnTo>
                  <a:lnTo>
                    <a:pt x="447" y="301"/>
                  </a:lnTo>
                  <a:lnTo>
                    <a:pt x="443" y="295"/>
                  </a:lnTo>
                  <a:lnTo>
                    <a:pt x="437" y="289"/>
                  </a:lnTo>
                  <a:lnTo>
                    <a:pt x="434" y="283"/>
                  </a:lnTo>
                  <a:lnTo>
                    <a:pt x="428" y="276"/>
                  </a:lnTo>
                  <a:lnTo>
                    <a:pt x="424" y="272"/>
                  </a:lnTo>
                  <a:lnTo>
                    <a:pt x="420" y="264"/>
                  </a:lnTo>
                  <a:lnTo>
                    <a:pt x="415" y="260"/>
                  </a:lnTo>
                  <a:lnTo>
                    <a:pt x="409" y="253"/>
                  </a:lnTo>
                  <a:lnTo>
                    <a:pt x="405" y="247"/>
                  </a:lnTo>
                  <a:lnTo>
                    <a:pt x="399" y="243"/>
                  </a:lnTo>
                  <a:lnTo>
                    <a:pt x="395" y="237"/>
                  </a:lnTo>
                  <a:lnTo>
                    <a:pt x="389" y="231"/>
                  </a:lnTo>
                  <a:lnTo>
                    <a:pt x="385" y="225"/>
                  </a:lnTo>
                  <a:lnTo>
                    <a:pt x="380" y="221"/>
                  </a:lnTo>
                  <a:lnTo>
                    <a:pt x="376" y="216"/>
                  </a:lnTo>
                  <a:lnTo>
                    <a:pt x="370" y="211"/>
                  </a:lnTo>
                  <a:lnTo>
                    <a:pt x="364" y="205"/>
                  </a:lnTo>
                  <a:lnTo>
                    <a:pt x="359" y="200"/>
                  </a:lnTo>
                  <a:lnTo>
                    <a:pt x="354" y="196"/>
                  </a:lnTo>
                  <a:lnTo>
                    <a:pt x="348" y="192"/>
                  </a:lnTo>
                  <a:lnTo>
                    <a:pt x="341" y="187"/>
                  </a:lnTo>
                  <a:lnTo>
                    <a:pt x="335" y="184"/>
                  </a:lnTo>
                  <a:lnTo>
                    <a:pt x="329" y="181"/>
                  </a:lnTo>
                  <a:lnTo>
                    <a:pt x="325" y="180"/>
                  </a:lnTo>
                  <a:lnTo>
                    <a:pt x="322" y="177"/>
                  </a:lnTo>
                  <a:lnTo>
                    <a:pt x="319" y="176"/>
                  </a:lnTo>
                  <a:lnTo>
                    <a:pt x="316" y="174"/>
                  </a:lnTo>
                  <a:lnTo>
                    <a:pt x="309" y="171"/>
                  </a:lnTo>
                  <a:lnTo>
                    <a:pt x="303" y="170"/>
                  </a:lnTo>
                  <a:lnTo>
                    <a:pt x="300" y="168"/>
                  </a:lnTo>
                  <a:lnTo>
                    <a:pt x="298" y="167"/>
                  </a:lnTo>
                  <a:lnTo>
                    <a:pt x="293" y="167"/>
                  </a:lnTo>
                  <a:lnTo>
                    <a:pt x="290" y="167"/>
                  </a:lnTo>
                  <a:lnTo>
                    <a:pt x="287" y="165"/>
                  </a:lnTo>
                  <a:lnTo>
                    <a:pt x="284" y="164"/>
                  </a:lnTo>
                  <a:lnTo>
                    <a:pt x="280" y="164"/>
                  </a:lnTo>
                  <a:lnTo>
                    <a:pt x="277" y="164"/>
                  </a:lnTo>
                  <a:lnTo>
                    <a:pt x="273" y="164"/>
                  </a:lnTo>
                  <a:lnTo>
                    <a:pt x="268" y="164"/>
                  </a:lnTo>
                  <a:lnTo>
                    <a:pt x="266" y="164"/>
                  </a:lnTo>
                  <a:lnTo>
                    <a:pt x="261" y="164"/>
                  </a:lnTo>
                  <a:lnTo>
                    <a:pt x="255" y="163"/>
                  </a:lnTo>
                  <a:lnTo>
                    <a:pt x="250" y="164"/>
                  </a:lnTo>
                  <a:lnTo>
                    <a:pt x="244" y="164"/>
                  </a:lnTo>
                  <a:lnTo>
                    <a:pt x="238" y="165"/>
                  </a:lnTo>
                  <a:lnTo>
                    <a:pt x="232" y="167"/>
                  </a:lnTo>
                  <a:lnTo>
                    <a:pt x="228" y="168"/>
                  </a:lnTo>
                  <a:lnTo>
                    <a:pt x="222" y="170"/>
                  </a:lnTo>
                  <a:lnTo>
                    <a:pt x="218" y="173"/>
                  </a:lnTo>
                  <a:lnTo>
                    <a:pt x="213" y="174"/>
                  </a:lnTo>
                  <a:lnTo>
                    <a:pt x="209" y="177"/>
                  </a:lnTo>
                  <a:lnTo>
                    <a:pt x="205" y="180"/>
                  </a:lnTo>
                  <a:lnTo>
                    <a:pt x="200" y="183"/>
                  </a:lnTo>
                  <a:lnTo>
                    <a:pt x="197" y="186"/>
                  </a:lnTo>
                  <a:lnTo>
                    <a:pt x="194" y="189"/>
                  </a:lnTo>
                  <a:lnTo>
                    <a:pt x="187" y="196"/>
                  </a:lnTo>
                  <a:lnTo>
                    <a:pt x="183" y="202"/>
                  </a:lnTo>
                  <a:lnTo>
                    <a:pt x="181" y="205"/>
                  </a:lnTo>
                  <a:lnTo>
                    <a:pt x="178" y="208"/>
                  </a:lnTo>
                  <a:lnTo>
                    <a:pt x="177" y="212"/>
                  </a:lnTo>
                  <a:lnTo>
                    <a:pt x="175" y="215"/>
                  </a:lnTo>
                  <a:lnTo>
                    <a:pt x="171" y="221"/>
                  </a:lnTo>
                  <a:lnTo>
                    <a:pt x="170" y="227"/>
                  </a:lnTo>
                  <a:lnTo>
                    <a:pt x="168" y="232"/>
                  </a:lnTo>
                  <a:lnTo>
                    <a:pt x="168" y="237"/>
                  </a:lnTo>
                  <a:lnTo>
                    <a:pt x="165" y="241"/>
                  </a:lnTo>
                  <a:lnTo>
                    <a:pt x="164" y="244"/>
                  </a:lnTo>
                  <a:lnTo>
                    <a:pt x="161" y="248"/>
                  </a:lnTo>
                  <a:lnTo>
                    <a:pt x="159" y="253"/>
                  </a:lnTo>
                  <a:lnTo>
                    <a:pt x="155" y="257"/>
                  </a:lnTo>
                  <a:lnTo>
                    <a:pt x="152" y="261"/>
                  </a:lnTo>
                  <a:lnTo>
                    <a:pt x="148" y="266"/>
                  </a:lnTo>
                  <a:lnTo>
                    <a:pt x="143" y="270"/>
                  </a:lnTo>
                  <a:lnTo>
                    <a:pt x="138" y="274"/>
                  </a:lnTo>
                  <a:lnTo>
                    <a:pt x="133" y="279"/>
                  </a:lnTo>
                  <a:lnTo>
                    <a:pt x="126" y="283"/>
                  </a:lnTo>
                  <a:lnTo>
                    <a:pt x="122" y="289"/>
                  </a:lnTo>
                  <a:lnTo>
                    <a:pt x="116" y="292"/>
                  </a:lnTo>
                  <a:lnTo>
                    <a:pt x="110" y="296"/>
                  </a:lnTo>
                  <a:lnTo>
                    <a:pt x="104" y="301"/>
                  </a:lnTo>
                  <a:lnTo>
                    <a:pt x="98" y="305"/>
                  </a:lnTo>
                  <a:lnTo>
                    <a:pt x="91" y="308"/>
                  </a:lnTo>
                  <a:lnTo>
                    <a:pt x="85" y="311"/>
                  </a:lnTo>
                  <a:lnTo>
                    <a:pt x="80" y="314"/>
                  </a:lnTo>
                  <a:lnTo>
                    <a:pt x="74" y="317"/>
                  </a:lnTo>
                  <a:lnTo>
                    <a:pt x="68" y="320"/>
                  </a:lnTo>
                  <a:lnTo>
                    <a:pt x="64" y="322"/>
                  </a:lnTo>
                  <a:lnTo>
                    <a:pt x="56" y="324"/>
                  </a:lnTo>
                  <a:lnTo>
                    <a:pt x="52" y="327"/>
                  </a:lnTo>
                  <a:lnTo>
                    <a:pt x="46" y="327"/>
                  </a:lnTo>
                  <a:lnTo>
                    <a:pt x="42" y="328"/>
                  </a:lnTo>
                  <a:lnTo>
                    <a:pt x="37" y="328"/>
                  </a:lnTo>
                  <a:lnTo>
                    <a:pt x="33" y="330"/>
                  </a:lnTo>
                  <a:lnTo>
                    <a:pt x="30" y="328"/>
                  </a:lnTo>
                  <a:lnTo>
                    <a:pt x="27" y="328"/>
                  </a:lnTo>
                  <a:lnTo>
                    <a:pt x="24" y="327"/>
                  </a:lnTo>
                  <a:lnTo>
                    <a:pt x="21" y="325"/>
                  </a:lnTo>
                  <a:close/>
                </a:path>
              </a:pathLst>
            </a:custGeom>
            <a:solidFill>
              <a:srgbClr val="A2C3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 i="1">
                <a:ea typeface="华文细黑" pitchFamily="2" charset="-122"/>
              </a:endParaRPr>
            </a:p>
          </p:txBody>
        </p:sp>
        <p:sp>
          <p:nvSpPr>
            <p:cNvPr id="13343" name="Freeform 26"/>
            <p:cNvSpPr>
              <a:spLocks/>
            </p:cNvSpPr>
            <p:nvPr/>
          </p:nvSpPr>
          <p:spPr bwMode="auto">
            <a:xfrm>
              <a:off x="8540750" y="1905000"/>
              <a:ext cx="258763" cy="233363"/>
            </a:xfrm>
            <a:custGeom>
              <a:avLst/>
              <a:gdLst>
                <a:gd name="T0" fmla="*/ 2147483647 w 326"/>
                <a:gd name="T1" fmla="*/ 2147483647 h 293"/>
                <a:gd name="T2" fmla="*/ 2147483647 w 326"/>
                <a:gd name="T3" fmla="*/ 2147483647 h 293"/>
                <a:gd name="T4" fmla="*/ 2147483647 w 326"/>
                <a:gd name="T5" fmla="*/ 2147483647 h 293"/>
                <a:gd name="T6" fmla="*/ 2147483647 w 326"/>
                <a:gd name="T7" fmla="*/ 2147483647 h 293"/>
                <a:gd name="T8" fmla="*/ 2147483647 w 326"/>
                <a:gd name="T9" fmla="*/ 2147483647 h 293"/>
                <a:gd name="T10" fmla="*/ 2147483647 w 326"/>
                <a:gd name="T11" fmla="*/ 2147483647 h 293"/>
                <a:gd name="T12" fmla="*/ 2147483647 w 326"/>
                <a:gd name="T13" fmla="*/ 2147483647 h 293"/>
                <a:gd name="T14" fmla="*/ 2147483647 w 326"/>
                <a:gd name="T15" fmla="*/ 2147483647 h 293"/>
                <a:gd name="T16" fmla="*/ 2147483647 w 326"/>
                <a:gd name="T17" fmla="*/ 2147483647 h 293"/>
                <a:gd name="T18" fmla="*/ 2147483647 w 326"/>
                <a:gd name="T19" fmla="*/ 2147483647 h 293"/>
                <a:gd name="T20" fmla="*/ 2147483647 w 326"/>
                <a:gd name="T21" fmla="*/ 2147483647 h 293"/>
                <a:gd name="T22" fmla="*/ 2147483647 w 326"/>
                <a:gd name="T23" fmla="*/ 2147483647 h 293"/>
                <a:gd name="T24" fmla="*/ 2147483647 w 326"/>
                <a:gd name="T25" fmla="*/ 2147483647 h 293"/>
                <a:gd name="T26" fmla="*/ 2147483647 w 326"/>
                <a:gd name="T27" fmla="*/ 2147483647 h 293"/>
                <a:gd name="T28" fmla="*/ 2147483647 w 326"/>
                <a:gd name="T29" fmla="*/ 2147483647 h 293"/>
                <a:gd name="T30" fmla="*/ 2147483647 w 326"/>
                <a:gd name="T31" fmla="*/ 2147483647 h 293"/>
                <a:gd name="T32" fmla="*/ 2147483647 w 326"/>
                <a:gd name="T33" fmla="*/ 2147483647 h 293"/>
                <a:gd name="T34" fmla="*/ 2147483647 w 326"/>
                <a:gd name="T35" fmla="*/ 2147483647 h 293"/>
                <a:gd name="T36" fmla="*/ 2147483647 w 326"/>
                <a:gd name="T37" fmla="*/ 2147483647 h 293"/>
                <a:gd name="T38" fmla="*/ 2147483647 w 326"/>
                <a:gd name="T39" fmla="*/ 2147483647 h 293"/>
                <a:gd name="T40" fmla="*/ 2147483647 w 326"/>
                <a:gd name="T41" fmla="*/ 2147483647 h 293"/>
                <a:gd name="T42" fmla="*/ 2147483647 w 326"/>
                <a:gd name="T43" fmla="*/ 2147483647 h 293"/>
                <a:gd name="T44" fmla="*/ 2147483647 w 326"/>
                <a:gd name="T45" fmla="*/ 2147483647 h 293"/>
                <a:gd name="T46" fmla="*/ 2147483647 w 326"/>
                <a:gd name="T47" fmla="*/ 2147483647 h 293"/>
                <a:gd name="T48" fmla="*/ 2147483647 w 326"/>
                <a:gd name="T49" fmla="*/ 2147483647 h 293"/>
                <a:gd name="T50" fmla="*/ 2147483647 w 326"/>
                <a:gd name="T51" fmla="*/ 2147483647 h 293"/>
                <a:gd name="T52" fmla="*/ 2147483647 w 326"/>
                <a:gd name="T53" fmla="*/ 2147483647 h 293"/>
                <a:gd name="T54" fmla="*/ 2147483647 w 326"/>
                <a:gd name="T55" fmla="*/ 2147483647 h 293"/>
                <a:gd name="T56" fmla="*/ 2147483647 w 326"/>
                <a:gd name="T57" fmla="*/ 2147483647 h 293"/>
                <a:gd name="T58" fmla="*/ 2147483647 w 326"/>
                <a:gd name="T59" fmla="*/ 2147483647 h 293"/>
                <a:gd name="T60" fmla="*/ 2147483647 w 326"/>
                <a:gd name="T61" fmla="*/ 2147483647 h 293"/>
                <a:gd name="T62" fmla="*/ 2147483647 w 326"/>
                <a:gd name="T63" fmla="*/ 2147483647 h 293"/>
                <a:gd name="T64" fmla="*/ 2147483647 w 326"/>
                <a:gd name="T65" fmla="*/ 2147483647 h 293"/>
                <a:gd name="T66" fmla="*/ 2147483647 w 326"/>
                <a:gd name="T67" fmla="*/ 2147483647 h 293"/>
                <a:gd name="T68" fmla="*/ 2147483647 w 326"/>
                <a:gd name="T69" fmla="*/ 2147483647 h 293"/>
                <a:gd name="T70" fmla="*/ 2147483647 w 326"/>
                <a:gd name="T71" fmla="*/ 2147483647 h 293"/>
                <a:gd name="T72" fmla="*/ 2147483647 w 326"/>
                <a:gd name="T73" fmla="*/ 2147483647 h 293"/>
                <a:gd name="T74" fmla="*/ 2147483647 w 326"/>
                <a:gd name="T75" fmla="*/ 0 h 293"/>
                <a:gd name="T76" fmla="*/ 2147483647 w 326"/>
                <a:gd name="T77" fmla="*/ 2147483647 h 293"/>
                <a:gd name="T78" fmla="*/ 2147483647 w 326"/>
                <a:gd name="T79" fmla="*/ 2147483647 h 293"/>
                <a:gd name="T80" fmla="*/ 2147483647 w 326"/>
                <a:gd name="T81" fmla="*/ 2147483647 h 293"/>
                <a:gd name="T82" fmla="*/ 2147483647 w 326"/>
                <a:gd name="T83" fmla="*/ 2147483647 h 293"/>
                <a:gd name="T84" fmla="*/ 2147483647 w 326"/>
                <a:gd name="T85" fmla="*/ 2147483647 h 293"/>
                <a:gd name="T86" fmla="*/ 2147483647 w 326"/>
                <a:gd name="T87" fmla="*/ 2147483647 h 293"/>
                <a:gd name="T88" fmla="*/ 2147483647 w 326"/>
                <a:gd name="T89" fmla="*/ 2147483647 h 293"/>
                <a:gd name="T90" fmla="*/ 2147483647 w 326"/>
                <a:gd name="T91" fmla="*/ 2147483647 h 293"/>
                <a:gd name="T92" fmla="*/ 2147483647 w 326"/>
                <a:gd name="T93" fmla="*/ 2147483647 h 293"/>
                <a:gd name="T94" fmla="*/ 0 w 326"/>
                <a:gd name="T95" fmla="*/ 2147483647 h 29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26"/>
                <a:gd name="T145" fmla="*/ 0 h 293"/>
                <a:gd name="T146" fmla="*/ 326 w 326"/>
                <a:gd name="T147" fmla="*/ 293 h 29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26" h="293">
                  <a:moveTo>
                    <a:pt x="0" y="110"/>
                  </a:moveTo>
                  <a:lnTo>
                    <a:pt x="0" y="112"/>
                  </a:lnTo>
                  <a:lnTo>
                    <a:pt x="0" y="115"/>
                  </a:lnTo>
                  <a:lnTo>
                    <a:pt x="1" y="117"/>
                  </a:lnTo>
                  <a:lnTo>
                    <a:pt x="4" y="122"/>
                  </a:lnTo>
                  <a:lnTo>
                    <a:pt x="6" y="126"/>
                  </a:lnTo>
                  <a:lnTo>
                    <a:pt x="10" y="132"/>
                  </a:lnTo>
                  <a:lnTo>
                    <a:pt x="13" y="138"/>
                  </a:lnTo>
                  <a:lnTo>
                    <a:pt x="17" y="144"/>
                  </a:lnTo>
                  <a:lnTo>
                    <a:pt x="22" y="148"/>
                  </a:lnTo>
                  <a:lnTo>
                    <a:pt x="28" y="155"/>
                  </a:lnTo>
                  <a:lnTo>
                    <a:pt x="31" y="158"/>
                  </a:lnTo>
                  <a:lnTo>
                    <a:pt x="33" y="161"/>
                  </a:lnTo>
                  <a:lnTo>
                    <a:pt x="36" y="164"/>
                  </a:lnTo>
                  <a:lnTo>
                    <a:pt x="39" y="168"/>
                  </a:lnTo>
                  <a:lnTo>
                    <a:pt x="42" y="171"/>
                  </a:lnTo>
                  <a:lnTo>
                    <a:pt x="45" y="176"/>
                  </a:lnTo>
                  <a:lnTo>
                    <a:pt x="49" y="179"/>
                  </a:lnTo>
                  <a:lnTo>
                    <a:pt x="52" y="181"/>
                  </a:lnTo>
                  <a:lnTo>
                    <a:pt x="57" y="186"/>
                  </a:lnTo>
                  <a:lnTo>
                    <a:pt x="61" y="189"/>
                  </a:lnTo>
                  <a:lnTo>
                    <a:pt x="64" y="193"/>
                  </a:lnTo>
                  <a:lnTo>
                    <a:pt x="68" y="196"/>
                  </a:lnTo>
                  <a:lnTo>
                    <a:pt x="71" y="199"/>
                  </a:lnTo>
                  <a:lnTo>
                    <a:pt x="76" y="202"/>
                  </a:lnTo>
                  <a:lnTo>
                    <a:pt x="79" y="206"/>
                  </a:lnTo>
                  <a:lnTo>
                    <a:pt x="83" y="209"/>
                  </a:lnTo>
                  <a:lnTo>
                    <a:pt x="87" y="212"/>
                  </a:lnTo>
                  <a:lnTo>
                    <a:pt x="90" y="216"/>
                  </a:lnTo>
                  <a:lnTo>
                    <a:pt x="94" y="219"/>
                  </a:lnTo>
                  <a:lnTo>
                    <a:pt x="99" y="224"/>
                  </a:lnTo>
                  <a:lnTo>
                    <a:pt x="103" y="226"/>
                  </a:lnTo>
                  <a:lnTo>
                    <a:pt x="106" y="229"/>
                  </a:lnTo>
                  <a:lnTo>
                    <a:pt x="110" y="232"/>
                  </a:lnTo>
                  <a:lnTo>
                    <a:pt x="115" y="237"/>
                  </a:lnTo>
                  <a:lnTo>
                    <a:pt x="119" y="240"/>
                  </a:lnTo>
                  <a:lnTo>
                    <a:pt x="124" y="242"/>
                  </a:lnTo>
                  <a:lnTo>
                    <a:pt x="128" y="245"/>
                  </a:lnTo>
                  <a:lnTo>
                    <a:pt x="132" y="250"/>
                  </a:lnTo>
                  <a:lnTo>
                    <a:pt x="137" y="251"/>
                  </a:lnTo>
                  <a:lnTo>
                    <a:pt x="141" y="254"/>
                  </a:lnTo>
                  <a:lnTo>
                    <a:pt x="145" y="257"/>
                  </a:lnTo>
                  <a:lnTo>
                    <a:pt x="148" y="260"/>
                  </a:lnTo>
                  <a:lnTo>
                    <a:pt x="153" y="263"/>
                  </a:lnTo>
                  <a:lnTo>
                    <a:pt x="157" y="264"/>
                  </a:lnTo>
                  <a:lnTo>
                    <a:pt x="161" y="267"/>
                  </a:lnTo>
                  <a:lnTo>
                    <a:pt x="164" y="270"/>
                  </a:lnTo>
                  <a:lnTo>
                    <a:pt x="169" y="272"/>
                  </a:lnTo>
                  <a:lnTo>
                    <a:pt x="173" y="274"/>
                  </a:lnTo>
                  <a:lnTo>
                    <a:pt x="176" y="276"/>
                  </a:lnTo>
                  <a:lnTo>
                    <a:pt x="180" y="279"/>
                  </a:lnTo>
                  <a:lnTo>
                    <a:pt x="183" y="279"/>
                  </a:lnTo>
                  <a:lnTo>
                    <a:pt x="187" y="282"/>
                  </a:lnTo>
                  <a:lnTo>
                    <a:pt x="190" y="283"/>
                  </a:lnTo>
                  <a:lnTo>
                    <a:pt x="195" y="285"/>
                  </a:lnTo>
                  <a:lnTo>
                    <a:pt x="198" y="286"/>
                  </a:lnTo>
                  <a:lnTo>
                    <a:pt x="202" y="286"/>
                  </a:lnTo>
                  <a:lnTo>
                    <a:pt x="205" y="288"/>
                  </a:lnTo>
                  <a:lnTo>
                    <a:pt x="209" y="289"/>
                  </a:lnTo>
                  <a:lnTo>
                    <a:pt x="212" y="289"/>
                  </a:lnTo>
                  <a:lnTo>
                    <a:pt x="215" y="289"/>
                  </a:lnTo>
                  <a:lnTo>
                    <a:pt x="218" y="290"/>
                  </a:lnTo>
                  <a:lnTo>
                    <a:pt x="222" y="292"/>
                  </a:lnTo>
                  <a:lnTo>
                    <a:pt x="228" y="292"/>
                  </a:lnTo>
                  <a:lnTo>
                    <a:pt x="234" y="292"/>
                  </a:lnTo>
                  <a:lnTo>
                    <a:pt x="240" y="292"/>
                  </a:lnTo>
                  <a:lnTo>
                    <a:pt x="247" y="293"/>
                  </a:lnTo>
                  <a:lnTo>
                    <a:pt x="251" y="292"/>
                  </a:lnTo>
                  <a:lnTo>
                    <a:pt x="257" y="292"/>
                  </a:lnTo>
                  <a:lnTo>
                    <a:pt x="263" y="290"/>
                  </a:lnTo>
                  <a:lnTo>
                    <a:pt x="269" y="290"/>
                  </a:lnTo>
                  <a:lnTo>
                    <a:pt x="273" y="289"/>
                  </a:lnTo>
                  <a:lnTo>
                    <a:pt x="279" y="288"/>
                  </a:lnTo>
                  <a:lnTo>
                    <a:pt x="283" y="286"/>
                  </a:lnTo>
                  <a:lnTo>
                    <a:pt x="289" y="285"/>
                  </a:lnTo>
                  <a:lnTo>
                    <a:pt x="292" y="282"/>
                  </a:lnTo>
                  <a:lnTo>
                    <a:pt x="296" y="280"/>
                  </a:lnTo>
                  <a:lnTo>
                    <a:pt x="299" y="279"/>
                  </a:lnTo>
                  <a:lnTo>
                    <a:pt x="304" y="276"/>
                  </a:lnTo>
                  <a:lnTo>
                    <a:pt x="307" y="274"/>
                  </a:lnTo>
                  <a:lnTo>
                    <a:pt x="310" y="273"/>
                  </a:lnTo>
                  <a:lnTo>
                    <a:pt x="312" y="270"/>
                  </a:lnTo>
                  <a:lnTo>
                    <a:pt x="315" y="269"/>
                  </a:lnTo>
                  <a:lnTo>
                    <a:pt x="318" y="264"/>
                  </a:lnTo>
                  <a:lnTo>
                    <a:pt x="323" y="261"/>
                  </a:lnTo>
                  <a:lnTo>
                    <a:pt x="324" y="257"/>
                  </a:lnTo>
                  <a:lnTo>
                    <a:pt x="326" y="256"/>
                  </a:lnTo>
                  <a:lnTo>
                    <a:pt x="324" y="253"/>
                  </a:lnTo>
                  <a:lnTo>
                    <a:pt x="324" y="250"/>
                  </a:lnTo>
                  <a:lnTo>
                    <a:pt x="323" y="245"/>
                  </a:lnTo>
                  <a:lnTo>
                    <a:pt x="321" y="242"/>
                  </a:lnTo>
                  <a:lnTo>
                    <a:pt x="320" y="237"/>
                  </a:lnTo>
                  <a:lnTo>
                    <a:pt x="318" y="231"/>
                  </a:lnTo>
                  <a:lnTo>
                    <a:pt x="317" y="226"/>
                  </a:lnTo>
                  <a:lnTo>
                    <a:pt x="314" y="221"/>
                  </a:lnTo>
                  <a:lnTo>
                    <a:pt x="311" y="215"/>
                  </a:lnTo>
                  <a:lnTo>
                    <a:pt x="310" y="209"/>
                  </a:lnTo>
                  <a:lnTo>
                    <a:pt x="307" y="202"/>
                  </a:lnTo>
                  <a:lnTo>
                    <a:pt x="305" y="197"/>
                  </a:lnTo>
                  <a:lnTo>
                    <a:pt x="302" y="192"/>
                  </a:lnTo>
                  <a:lnTo>
                    <a:pt x="299" y="186"/>
                  </a:lnTo>
                  <a:lnTo>
                    <a:pt x="295" y="180"/>
                  </a:lnTo>
                  <a:lnTo>
                    <a:pt x="294" y="176"/>
                  </a:lnTo>
                  <a:lnTo>
                    <a:pt x="289" y="170"/>
                  </a:lnTo>
                  <a:lnTo>
                    <a:pt x="288" y="164"/>
                  </a:lnTo>
                  <a:lnTo>
                    <a:pt x="285" y="157"/>
                  </a:lnTo>
                  <a:lnTo>
                    <a:pt x="283" y="151"/>
                  </a:lnTo>
                  <a:lnTo>
                    <a:pt x="282" y="148"/>
                  </a:lnTo>
                  <a:lnTo>
                    <a:pt x="280" y="145"/>
                  </a:lnTo>
                  <a:lnTo>
                    <a:pt x="279" y="141"/>
                  </a:lnTo>
                  <a:lnTo>
                    <a:pt x="279" y="138"/>
                  </a:lnTo>
                  <a:lnTo>
                    <a:pt x="278" y="132"/>
                  </a:lnTo>
                  <a:lnTo>
                    <a:pt x="276" y="126"/>
                  </a:lnTo>
                  <a:lnTo>
                    <a:pt x="273" y="119"/>
                  </a:lnTo>
                  <a:lnTo>
                    <a:pt x="272" y="115"/>
                  </a:lnTo>
                  <a:lnTo>
                    <a:pt x="269" y="109"/>
                  </a:lnTo>
                  <a:lnTo>
                    <a:pt x="266" y="104"/>
                  </a:lnTo>
                  <a:lnTo>
                    <a:pt x="263" y="100"/>
                  </a:lnTo>
                  <a:lnTo>
                    <a:pt x="262" y="96"/>
                  </a:lnTo>
                  <a:lnTo>
                    <a:pt x="259" y="94"/>
                  </a:lnTo>
                  <a:lnTo>
                    <a:pt x="256" y="93"/>
                  </a:lnTo>
                  <a:lnTo>
                    <a:pt x="251" y="91"/>
                  </a:lnTo>
                  <a:lnTo>
                    <a:pt x="249" y="90"/>
                  </a:lnTo>
                  <a:lnTo>
                    <a:pt x="244" y="88"/>
                  </a:lnTo>
                  <a:lnTo>
                    <a:pt x="241" y="88"/>
                  </a:lnTo>
                  <a:lnTo>
                    <a:pt x="238" y="87"/>
                  </a:lnTo>
                  <a:lnTo>
                    <a:pt x="234" y="85"/>
                  </a:lnTo>
                  <a:lnTo>
                    <a:pt x="231" y="84"/>
                  </a:lnTo>
                  <a:lnTo>
                    <a:pt x="228" y="81"/>
                  </a:lnTo>
                  <a:lnTo>
                    <a:pt x="224" y="78"/>
                  </a:lnTo>
                  <a:lnTo>
                    <a:pt x="219" y="75"/>
                  </a:lnTo>
                  <a:lnTo>
                    <a:pt x="215" y="72"/>
                  </a:lnTo>
                  <a:lnTo>
                    <a:pt x="211" y="68"/>
                  </a:lnTo>
                  <a:lnTo>
                    <a:pt x="206" y="64"/>
                  </a:lnTo>
                  <a:lnTo>
                    <a:pt x="201" y="58"/>
                  </a:lnTo>
                  <a:lnTo>
                    <a:pt x="196" y="55"/>
                  </a:lnTo>
                  <a:lnTo>
                    <a:pt x="193" y="52"/>
                  </a:lnTo>
                  <a:lnTo>
                    <a:pt x="190" y="49"/>
                  </a:lnTo>
                  <a:lnTo>
                    <a:pt x="187" y="46"/>
                  </a:lnTo>
                  <a:lnTo>
                    <a:pt x="185" y="42"/>
                  </a:lnTo>
                  <a:lnTo>
                    <a:pt x="182" y="39"/>
                  </a:lnTo>
                  <a:lnTo>
                    <a:pt x="179" y="35"/>
                  </a:lnTo>
                  <a:lnTo>
                    <a:pt x="176" y="32"/>
                  </a:lnTo>
                  <a:lnTo>
                    <a:pt x="170" y="26"/>
                  </a:lnTo>
                  <a:lnTo>
                    <a:pt x="167" y="20"/>
                  </a:lnTo>
                  <a:lnTo>
                    <a:pt x="163" y="16"/>
                  </a:lnTo>
                  <a:lnTo>
                    <a:pt x="160" y="11"/>
                  </a:lnTo>
                  <a:lnTo>
                    <a:pt x="157" y="8"/>
                  </a:lnTo>
                  <a:lnTo>
                    <a:pt x="154" y="7"/>
                  </a:lnTo>
                  <a:lnTo>
                    <a:pt x="150" y="4"/>
                  </a:lnTo>
                  <a:lnTo>
                    <a:pt x="147" y="3"/>
                  </a:lnTo>
                  <a:lnTo>
                    <a:pt x="144" y="0"/>
                  </a:lnTo>
                  <a:lnTo>
                    <a:pt x="140" y="0"/>
                  </a:lnTo>
                  <a:lnTo>
                    <a:pt x="135" y="0"/>
                  </a:lnTo>
                  <a:lnTo>
                    <a:pt x="131" y="1"/>
                  </a:lnTo>
                  <a:lnTo>
                    <a:pt x="125" y="3"/>
                  </a:lnTo>
                  <a:lnTo>
                    <a:pt x="119" y="4"/>
                  </a:lnTo>
                  <a:lnTo>
                    <a:pt x="116" y="6"/>
                  </a:lnTo>
                  <a:lnTo>
                    <a:pt x="112" y="7"/>
                  </a:lnTo>
                  <a:lnTo>
                    <a:pt x="109" y="7"/>
                  </a:lnTo>
                  <a:lnTo>
                    <a:pt x="106" y="8"/>
                  </a:lnTo>
                  <a:lnTo>
                    <a:pt x="102" y="11"/>
                  </a:lnTo>
                  <a:lnTo>
                    <a:pt x="97" y="14"/>
                  </a:lnTo>
                  <a:lnTo>
                    <a:pt x="92" y="16"/>
                  </a:lnTo>
                  <a:lnTo>
                    <a:pt x="87" y="20"/>
                  </a:lnTo>
                  <a:lnTo>
                    <a:pt x="84" y="23"/>
                  </a:lnTo>
                  <a:lnTo>
                    <a:pt x="81" y="26"/>
                  </a:lnTo>
                  <a:lnTo>
                    <a:pt x="77" y="29"/>
                  </a:lnTo>
                  <a:lnTo>
                    <a:pt x="73" y="33"/>
                  </a:lnTo>
                  <a:lnTo>
                    <a:pt x="70" y="36"/>
                  </a:lnTo>
                  <a:lnTo>
                    <a:pt x="67" y="39"/>
                  </a:lnTo>
                  <a:lnTo>
                    <a:pt x="63" y="42"/>
                  </a:lnTo>
                  <a:lnTo>
                    <a:pt x="58" y="46"/>
                  </a:lnTo>
                  <a:lnTo>
                    <a:pt x="55" y="49"/>
                  </a:lnTo>
                  <a:lnTo>
                    <a:pt x="52" y="52"/>
                  </a:lnTo>
                  <a:lnTo>
                    <a:pt x="48" y="55"/>
                  </a:lnTo>
                  <a:lnTo>
                    <a:pt x="44" y="58"/>
                  </a:lnTo>
                  <a:lnTo>
                    <a:pt x="39" y="61"/>
                  </a:lnTo>
                  <a:lnTo>
                    <a:pt x="36" y="65"/>
                  </a:lnTo>
                  <a:lnTo>
                    <a:pt x="31" y="68"/>
                  </a:lnTo>
                  <a:lnTo>
                    <a:pt x="28" y="71"/>
                  </a:lnTo>
                  <a:lnTo>
                    <a:pt x="23" y="74"/>
                  </a:lnTo>
                  <a:lnTo>
                    <a:pt x="20" y="77"/>
                  </a:lnTo>
                  <a:lnTo>
                    <a:pt x="16" y="80"/>
                  </a:lnTo>
                  <a:lnTo>
                    <a:pt x="13" y="84"/>
                  </a:lnTo>
                  <a:lnTo>
                    <a:pt x="9" y="87"/>
                  </a:lnTo>
                  <a:lnTo>
                    <a:pt x="7" y="91"/>
                  </a:lnTo>
                  <a:lnTo>
                    <a:pt x="4" y="94"/>
                  </a:lnTo>
                  <a:lnTo>
                    <a:pt x="1" y="100"/>
                  </a:lnTo>
                  <a:lnTo>
                    <a:pt x="0" y="104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A2C3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 i="1">
                <a:ea typeface="华文细黑" pitchFamily="2" charset="-122"/>
              </a:endParaRPr>
            </a:p>
          </p:txBody>
        </p:sp>
        <p:sp>
          <p:nvSpPr>
            <p:cNvPr id="13344" name="Freeform 27"/>
            <p:cNvSpPr>
              <a:spLocks/>
            </p:cNvSpPr>
            <p:nvPr/>
          </p:nvSpPr>
          <p:spPr bwMode="auto">
            <a:xfrm>
              <a:off x="8763000" y="1858963"/>
              <a:ext cx="233363" cy="288925"/>
            </a:xfrm>
            <a:custGeom>
              <a:avLst/>
              <a:gdLst>
                <a:gd name="T0" fmla="*/ 2147483647 w 295"/>
                <a:gd name="T1" fmla="*/ 2147483647 h 363"/>
                <a:gd name="T2" fmla="*/ 2147483647 w 295"/>
                <a:gd name="T3" fmla="*/ 2147483647 h 363"/>
                <a:gd name="T4" fmla="*/ 2147483647 w 295"/>
                <a:gd name="T5" fmla="*/ 2147483647 h 363"/>
                <a:gd name="T6" fmla="*/ 2147483647 w 295"/>
                <a:gd name="T7" fmla="*/ 2147483647 h 363"/>
                <a:gd name="T8" fmla="*/ 2147483647 w 295"/>
                <a:gd name="T9" fmla="*/ 2147483647 h 363"/>
                <a:gd name="T10" fmla="*/ 2147483647 w 295"/>
                <a:gd name="T11" fmla="*/ 2147483647 h 363"/>
                <a:gd name="T12" fmla="*/ 0 w 295"/>
                <a:gd name="T13" fmla="*/ 2147483647 h 363"/>
                <a:gd name="T14" fmla="*/ 0 w 295"/>
                <a:gd name="T15" fmla="*/ 2147483647 h 363"/>
                <a:gd name="T16" fmla="*/ 2147483647 w 295"/>
                <a:gd name="T17" fmla="*/ 2147483647 h 363"/>
                <a:gd name="T18" fmla="*/ 2147483647 w 295"/>
                <a:gd name="T19" fmla="*/ 2147483647 h 363"/>
                <a:gd name="T20" fmla="*/ 2147483647 w 295"/>
                <a:gd name="T21" fmla="*/ 2147483647 h 363"/>
                <a:gd name="T22" fmla="*/ 2147483647 w 295"/>
                <a:gd name="T23" fmla="*/ 2147483647 h 363"/>
                <a:gd name="T24" fmla="*/ 2147483647 w 295"/>
                <a:gd name="T25" fmla="*/ 2147483647 h 363"/>
                <a:gd name="T26" fmla="*/ 2147483647 w 295"/>
                <a:gd name="T27" fmla="*/ 2147483647 h 363"/>
                <a:gd name="T28" fmla="*/ 2147483647 w 295"/>
                <a:gd name="T29" fmla="*/ 2147483647 h 363"/>
                <a:gd name="T30" fmla="*/ 2147483647 w 295"/>
                <a:gd name="T31" fmla="*/ 2147483647 h 363"/>
                <a:gd name="T32" fmla="*/ 2147483647 w 295"/>
                <a:gd name="T33" fmla="*/ 2147483647 h 363"/>
                <a:gd name="T34" fmla="*/ 2147483647 w 295"/>
                <a:gd name="T35" fmla="*/ 2147483647 h 363"/>
                <a:gd name="T36" fmla="*/ 2147483647 w 295"/>
                <a:gd name="T37" fmla="*/ 2147483647 h 363"/>
                <a:gd name="T38" fmla="*/ 2147483647 w 295"/>
                <a:gd name="T39" fmla="*/ 2147483647 h 363"/>
                <a:gd name="T40" fmla="*/ 2147483647 w 295"/>
                <a:gd name="T41" fmla="*/ 2147483647 h 363"/>
                <a:gd name="T42" fmla="*/ 2147483647 w 295"/>
                <a:gd name="T43" fmla="*/ 2147483647 h 363"/>
                <a:gd name="T44" fmla="*/ 2147483647 w 295"/>
                <a:gd name="T45" fmla="*/ 2147483647 h 363"/>
                <a:gd name="T46" fmla="*/ 2147483647 w 295"/>
                <a:gd name="T47" fmla="*/ 2147483647 h 363"/>
                <a:gd name="T48" fmla="*/ 2147483647 w 295"/>
                <a:gd name="T49" fmla="*/ 2147483647 h 363"/>
                <a:gd name="T50" fmla="*/ 2147483647 w 295"/>
                <a:gd name="T51" fmla="*/ 2147483647 h 363"/>
                <a:gd name="T52" fmla="*/ 2147483647 w 295"/>
                <a:gd name="T53" fmla="*/ 2147483647 h 363"/>
                <a:gd name="T54" fmla="*/ 2147483647 w 295"/>
                <a:gd name="T55" fmla="*/ 2147483647 h 363"/>
                <a:gd name="T56" fmla="*/ 2147483647 w 295"/>
                <a:gd name="T57" fmla="*/ 2147483647 h 363"/>
                <a:gd name="T58" fmla="*/ 2147483647 w 295"/>
                <a:gd name="T59" fmla="*/ 2147483647 h 363"/>
                <a:gd name="T60" fmla="*/ 2147483647 w 295"/>
                <a:gd name="T61" fmla="*/ 2147483647 h 363"/>
                <a:gd name="T62" fmla="*/ 2147483647 w 295"/>
                <a:gd name="T63" fmla="*/ 2147483647 h 363"/>
                <a:gd name="T64" fmla="*/ 2147483647 w 295"/>
                <a:gd name="T65" fmla="*/ 2147483647 h 363"/>
                <a:gd name="T66" fmla="*/ 2147483647 w 295"/>
                <a:gd name="T67" fmla="*/ 2147483647 h 363"/>
                <a:gd name="T68" fmla="*/ 2147483647 w 295"/>
                <a:gd name="T69" fmla="*/ 2147483647 h 363"/>
                <a:gd name="T70" fmla="*/ 2147483647 w 295"/>
                <a:gd name="T71" fmla="*/ 2147483647 h 363"/>
                <a:gd name="T72" fmla="*/ 2147483647 w 295"/>
                <a:gd name="T73" fmla="*/ 2147483647 h 363"/>
                <a:gd name="T74" fmla="*/ 2147483647 w 295"/>
                <a:gd name="T75" fmla="*/ 2147483647 h 363"/>
                <a:gd name="T76" fmla="*/ 2147483647 w 295"/>
                <a:gd name="T77" fmla="*/ 2147483647 h 363"/>
                <a:gd name="T78" fmla="*/ 2147483647 w 295"/>
                <a:gd name="T79" fmla="*/ 2147483647 h 363"/>
                <a:gd name="T80" fmla="*/ 2147483647 w 295"/>
                <a:gd name="T81" fmla="*/ 2147483647 h 363"/>
                <a:gd name="T82" fmla="*/ 2147483647 w 295"/>
                <a:gd name="T83" fmla="*/ 2147483647 h 363"/>
                <a:gd name="T84" fmla="*/ 2147483647 w 295"/>
                <a:gd name="T85" fmla="*/ 2147483647 h 363"/>
                <a:gd name="T86" fmla="*/ 2147483647 w 295"/>
                <a:gd name="T87" fmla="*/ 2147483647 h 363"/>
                <a:gd name="T88" fmla="*/ 2147483647 w 295"/>
                <a:gd name="T89" fmla="*/ 2147483647 h 363"/>
                <a:gd name="T90" fmla="*/ 2147483647 w 295"/>
                <a:gd name="T91" fmla="*/ 2147483647 h 363"/>
                <a:gd name="T92" fmla="*/ 2147483647 w 295"/>
                <a:gd name="T93" fmla="*/ 2147483647 h 363"/>
                <a:gd name="T94" fmla="*/ 2147483647 w 295"/>
                <a:gd name="T95" fmla="*/ 2147483647 h 363"/>
                <a:gd name="T96" fmla="*/ 2147483647 w 295"/>
                <a:gd name="T97" fmla="*/ 0 h 36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95"/>
                <a:gd name="T148" fmla="*/ 0 h 363"/>
                <a:gd name="T149" fmla="*/ 295 w 295"/>
                <a:gd name="T150" fmla="*/ 363 h 36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95" h="363">
                  <a:moveTo>
                    <a:pt x="64" y="0"/>
                  </a:moveTo>
                  <a:lnTo>
                    <a:pt x="63" y="0"/>
                  </a:lnTo>
                  <a:lnTo>
                    <a:pt x="61" y="1"/>
                  </a:lnTo>
                  <a:lnTo>
                    <a:pt x="57" y="2"/>
                  </a:lnTo>
                  <a:lnTo>
                    <a:pt x="54" y="7"/>
                  </a:lnTo>
                  <a:lnTo>
                    <a:pt x="48" y="10"/>
                  </a:lnTo>
                  <a:lnTo>
                    <a:pt x="44" y="16"/>
                  </a:lnTo>
                  <a:lnTo>
                    <a:pt x="41" y="17"/>
                  </a:lnTo>
                  <a:lnTo>
                    <a:pt x="38" y="21"/>
                  </a:lnTo>
                  <a:lnTo>
                    <a:pt x="35" y="24"/>
                  </a:lnTo>
                  <a:lnTo>
                    <a:pt x="32" y="29"/>
                  </a:lnTo>
                  <a:lnTo>
                    <a:pt x="29" y="32"/>
                  </a:lnTo>
                  <a:lnTo>
                    <a:pt x="26" y="34"/>
                  </a:lnTo>
                  <a:lnTo>
                    <a:pt x="23" y="37"/>
                  </a:lnTo>
                  <a:lnTo>
                    <a:pt x="20" y="42"/>
                  </a:lnTo>
                  <a:lnTo>
                    <a:pt x="17" y="46"/>
                  </a:lnTo>
                  <a:lnTo>
                    <a:pt x="16" y="49"/>
                  </a:lnTo>
                  <a:lnTo>
                    <a:pt x="13" y="53"/>
                  </a:lnTo>
                  <a:lnTo>
                    <a:pt x="12" y="58"/>
                  </a:lnTo>
                  <a:lnTo>
                    <a:pt x="9" y="61"/>
                  </a:lnTo>
                  <a:lnTo>
                    <a:pt x="7" y="65"/>
                  </a:lnTo>
                  <a:lnTo>
                    <a:pt x="4" y="69"/>
                  </a:lnTo>
                  <a:lnTo>
                    <a:pt x="4" y="74"/>
                  </a:lnTo>
                  <a:lnTo>
                    <a:pt x="1" y="78"/>
                  </a:lnTo>
                  <a:lnTo>
                    <a:pt x="1" y="82"/>
                  </a:lnTo>
                  <a:lnTo>
                    <a:pt x="1" y="87"/>
                  </a:lnTo>
                  <a:lnTo>
                    <a:pt x="1" y="93"/>
                  </a:lnTo>
                  <a:lnTo>
                    <a:pt x="0" y="95"/>
                  </a:lnTo>
                  <a:lnTo>
                    <a:pt x="0" y="100"/>
                  </a:lnTo>
                  <a:lnTo>
                    <a:pt x="0" y="104"/>
                  </a:lnTo>
                  <a:lnTo>
                    <a:pt x="0" y="110"/>
                  </a:lnTo>
                  <a:lnTo>
                    <a:pt x="0" y="113"/>
                  </a:lnTo>
                  <a:lnTo>
                    <a:pt x="0" y="117"/>
                  </a:lnTo>
                  <a:lnTo>
                    <a:pt x="0" y="122"/>
                  </a:lnTo>
                  <a:lnTo>
                    <a:pt x="1" y="126"/>
                  </a:lnTo>
                  <a:lnTo>
                    <a:pt x="1" y="130"/>
                  </a:lnTo>
                  <a:lnTo>
                    <a:pt x="1" y="135"/>
                  </a:lnTo>
                  <a:lnTo>
                    <a:pt x="1" y="139"/>
                  </a:lnTo>
                  <a:lnTo>
                    <a:pt x="3" y="145"/>
                  </a:lnTo>
                  <a:lnTo>
                    <a:pt x="3" y="148"/>
                  </a:lnTo>
                  <a:lnTo>
                    <a:pt x="4" y="154"/>
                  </a:lnTo>
                  <a:lnTo>
                    <a:pt x="6" y="158"/>
                  </a:lnTo>
                  <a:lnTo>
                    <a:pt x="7" y="164"/>
                  </a:lnTo>
                  <a:lnTo>
                    <a:pt x="7" y="168"/>
                  </a:lnTo>
                  <a:lnTo>
                    <a:pt x="9" y="173"/>
                  </a:lnTo>
                  <a:lnTo>
                    <a:pt x="10" y="177"/>
                  </a:lnTo>
                  <a:lnTo>
                    <a:pt x="13" y="183"/>
                  </a:lnTo>
                  <a:lnTo>
                    <a:pt x="15" y="187"/>
                  </a:lnTo>
                  <a:lnTo>
                    <a:pt x="16" y="193"/>
                  </a:lnTo>
                  <a:lnTo>
                    <a:pt x="19" y="197"/>
                  </a:lnTo>
                  <a:lnTo>
                    <a:pt x="22" y="203"/>
                  </a:lnTo>
                  <a:lnTo>
                    <a:pt x="23" y="207"/>
                  </a:lnTo>
                  <a:lnTo>
                    <a:pt x="26" y="213"/>
                  </a:lnTo>
                  <a:lnTo>
                    <a:pt x="29" y="219"/>
                  </a:lnTo>
                  <a:lnTo>
                    <a:pt x="33" y="223"/>
                  </a:lnTo>
                  <a:lnTo>
                    <a:pt x="36" y="229"/>
                  </a:lnTo>
                  <a:lnTo>
                    <a:pt x="41" y="235"/>
                  </a:lnTo>
                  <a:lnTo>
                    <a:pt x="44" y="241"/>
                  </a:lnTo>
                  <a:lnTo>
                    <a:pt x="48" y="248"/>
                  </a:lnTo>
                  <a:lnTo>
                    <a:pt x="52" y="253"/>
                  </a:lnTo>
                  <a:lnTo>
                    <a:pt x="57" y="258"/>
                  </a:lnTo>
                  <a:lnTo>
                    <a:pt x="61" y="264"/>
                  </a:lnTo>
                  <a:lnTo>
                    <a:pt x="65" y="268"/>
                  </a:lnTo>
                  <a:lnTo>
                    <a:pt x="70" y="273"/>
                  </a:lnTo>
                  <a:lnTo>
                    <a:pt x="74" y="279"/>
                  </a:lnTo>
                  <a:lnTo>
                    <a:pt x="78" y="283"/>
                  </a:lnTo>
                  <a:lnTo>
                    <a:pt x="83" y="289"/>
                  </a:lnTo>
                  <a:lnTo>
                    <a:pt x="87" y="292"/>
                  </a:lnTo>
                  <a:lnTo>
                    <a:pt x="92" y="296"/>
                  </a:lnTo>
                  <a:lnTo>
                    <a:pt x="94" y="302"/>
                  </a:lnTo>
                  <a:lnTo>
                    <a:pt x="100" y="305"/>
                  </a:lnTo>
                  <a:lnTo>
                    <a:pt x="103" y="309"/>
                  </a:lnTo>
                  <a:lnTo>
                    <a:pt x="108" y="314"/>
                  </a:lnTo>
                  <a:lnTo>
                    <a:pt x="112" y="316"/>
                  </a:lnTo>
                  <a:lnTo>
                    <a:pt x="116" y="321"/>
                  </a:lnTo>
                  <a:lnTo>
                    <a:pt x="121" y="324"/>
                  </a:lnTo>
                  <a:lnTo>
                    <a:pt x="125" y="328"/>
                  </a:lnTo>
                  <a:lnTo>
                    <a:pt x="128" y="331"/>
                  </a:lnTo>
                  <a:lnTo>
                    <a:pt x="132" y="334"/>
                  </a:lnTo>
                  <a:lnTo>
                    <a:pt x="137" y="335"/>
                  </a:lnTo>
                  <a:lnTo>
                    <a:pt x="141" y="338"/>
                  </a:lnTo>
                  <a:lnTo>
                    <a:pt x="144" y="341"/>
                  </a:lnTo>
                  <a:lnTo>
                    <a:pt x="148" y="344"/>
                  </a:lnTo>
                  <a:lnTo>
                    <a:pt x="151" y="347"/>
                  </a:lnTo>
                  <a:lnTo>
                    <a:pt x="154" y="348"/>
                  </a:lnTo>
                  <a:lnTo>
                    <a:pt x="158" y="350"/>
                  </a:lnTo>
                  <a:lnTo>
                    <a:pt x="161" y="353"/>
                  </a:lnTo>
                  <a:lnTo>
                    <a:pt x="167" y="356"/>
                  </a:lnTo>
                  <a:lnTo>
                    <a:pt x="174" y="360"/>
                  </a:lnTo>
                  <a:lnTo>
                    <a:pt x="180" y="362"/>
                  </a:lnTo>
                  <a:lnTo>
                    <a:pt x="185" y="363"/>
                  </a:lnTo>
                  <a:lnTo>
                    <a:pt x="190" y="363"/>
                  </a:lnTo>
                  <a:lnTo>
                    <a:pt x="198" y="363"/>
                  </a:lnTo>
                  <a:lnTo>
                    <a:pt x="202" y="360"/>
                  </a:lnTo>
                  <a:lnTo>
                    <a:pt x="209" y="359"/>
                  </a:lnTo>
                  <a:lnTo>
                    <a:pt x="215" y="356"/>
                  </a:lnTo>
                  <a:lnTo>
                    <a:pt x="222" y="353"/>
                  </a:lnTo>
                  <a:lnTo>
                    <a:pt x="227" y="347"/>
                  </a:lnTo>
                  <a:lnTo>
                    <a:pt x="233" y="344"/>
                  </a:lnTo>
                  <a:lnTo>
                    <a:pt x="237" y="338"/>
                  </a:lnTo>
                  <a:lnTo>
                    <a:pt x="244" y="332"/>
                  </a:lnTo>
                  <a:lnTo>
                    <a:pt x="249" y="327"/>
                  </a:lnTo>
                  <a:lnTo>
                    <a:pt x="253" y="321"/>
                  </a:lnTo>
                  <a:lnTo>
                    <a:pt x="259" y="314"/>
                  </a:lnTo>
                  <a:lnTo>
                    <a:pt x="263" y="308"/>
                  </a:lnTo>
                  <a:lnTo>
                    <a:pt x="264" y="303"/>
                  </a:lnTo>
                  <a:lnTo>
                    <a:pt x="266" y="300"/>
                  </a:lnTo>
                  <a:lnTo>
                    <a:pt x="269" y="296"/>
                  </a:lnTo>
                  <a:lnTo>
                    <a:pt x="272" y="292"/>
                  </a:lnTo>
                  <a:lnTo>
                    <a:pt x="273" y="289"/>
                  </a:lnTo>
                  <a:lnTo>
                    <a:pt x="275" y="284"/>
                  </a:lnTo>
                  <a:lnTo>
                    <a:pt x="276" y="282"/>
                  </a:lnTo>
                  <a:lnTo>
                    <a:pt x="279" y="277"/>
                  </a:lnTo>
                  <a:lnTo>
                    <a:pt x="280" y="273"/>
                  </a:lnTo>
                  <a:lnTo>
                    <a:pt x="282" y="270"/>
                  </a:lnTo>
                  <a:lnTo>
                    <a:pt x="283" y="267"/>
                  </a:lnTo>
                  <a:lnTo>
                    <a:pt x="286" y="263"/>
                  </a:lnTo>
                  <a:lnTo>
                    <a:pt x="286" y="260"/>
                  </a:lnTo>
                  <a:lnTo>
                    <a:pt x="288" y="255"/>
                  </a:lnTo>
                  <a:lnTo>
                    <a:pt x="289" y="253"/>
                  </a:lnTo>
                  <a:lnTo>
                    <a:pt x="291" y="248"/>
                  </a:lnTo>
                  <a:lnTo>
                    <a:pt x="292" y="245"/>
                  </a:lnTo>
                  <a:lnTo>
                    <a:pt x="292" y="241"/>
                  </a:lnTo>
                  <a:lnTo>
                    <a:pt x="292" y="238"/>
                  </a:lnTo>
                  <a:lnTo>
                    <a:pt x="294" y="235"/>
                  </a:lnTo>
                  <a:lnTo>
                    <a:pt x="295" y="228"/>
                  </a:lnTo>
                  <a:lnTo>
                    <a:pt x="295" y="222"/>
                  </a:lnTo>
                  <a:lnTo>
                    <a:pt x="295" y="216"/>
                  </a:lnTo>
                  <a:lnTo>
                    <a:pt x="294" y="212"/>
                  </a:lnTo>
                  <a:lnTo>
                    <a:pt x="291" y="209"/>
                  </a:lnTo>
                  <a:lnTo>
                    <a:pt x="289" y="206"/>
                  </a:lnTo>
                  <a:lnTo>
                    <a:pt x="283" y="202"/>
                  </a:lnTo>
                  <a:lnTo>
                    <a:pt x="279" y="199"/>
                  </a:lnTo>
                  <a:lnTo>
                    <a:pt x="276" y="199"/>
                  </a:lnTo>
                  <a:lnTo>
                    <a:pt x="273" y="197"/>
                  </a:lnTo>
                  <a:lnTo>
                    <a:pt x="269" y="196"/>
                  </a:lnTo>
                  <a:lnTo>
                    <a:pt x="266" y="196"/>
                  </a:lnTo>
                  <a:lnTo>
                    <a:pt x="262" y="194"/>
                  </a:lnTo>
                  <a:lnTo>
                    <a:pt x="257" y="194"/>
                  </a:lnTo>
                  <a:lnTo>
                    <a:pt x="253" y="193"/>
                  </a:lnTo>
                  <a:lnTo>
                    <a:pt x="250" y="193"/>
                  </a:lnTo>
                  <a:lnTo>
                    <a:pt x="244" y="191"/>
                  </a:lnTo>
                  <a:lnTo>
                    <a:pt x="241" y="190"/>
                  </a:lnTo>
                  <a:lnTo>
                    <a:pt x="237" y="190"/>
                  </a:lnTo>
                  <a:lnTo>
                    <a:pt x="233" y="189"/>
                  </a:lnTo>
                  <a:lnTo>
                    <a:pt x="228" y="187"/>
                  </a:lnTo>
                  <a:lnTo>
                    <a:pt x="222" y="187"/>
                  </a:lnTo>
                  <a:lnTo>
                    <a:pt x="218" y="184"/>
                  </a:lnTo>
                  <a:lnTo>
                    <a:pt x="214" y="184"/>
                  </a:lnTo>
                  <a:lnTo>
                    <a:pt x="209" y="183"/>
                  </a:lnTo>
                  <a:lnTo>
                    <a:pt x="205" y="181"/>
                  </a:lnTo>
                  <a:lnTo>
                    <a:pt x="199" y="180"/>
                  </a:lnTo>
                  <a:lnTo>
                    <a:pt x="195" y="178"/>
                  </a:lnTo>
                  <a:lnTo>
                    <a:pt x="189" y="177"/>
                  </a:lnTo>
                  <a:lnTo>
                    <a:pt x="186" y="175"/>
                  </a:lnTo>
                  <a:lnTo>
                    <a:pt x="180" y="174"/>
                  </a:lnTo>
                  <a:lnTo>
                    <a:pt x="177" y="171"/>
                  </a:lnTo>
                  <a:lnTo>
                    <a:pt x="173" y="170"/>
                  </a:lnTo>
                  <a:lnTo>
                    <a:pt x="169" y="168"/>
                  </a:lnTo>
                  <a:lnTo>
                    <a:pt x="164" y="165"/>
                  </a:lnTo>
                  <a:lnTo>
                    <a:pt x="161" y="164"/>
                  </a:lnTo>
                  <a:lnTo>
                    <a:pt x="157" y="161"/>
                  </a:lnTo>
                  <a:lnTo>
                    <a:pt x="153" y="157"/>
                  </a:lnTo>
                  <a:lnTo>
                    <a:pt x="150" y="154"/>
                  </a:lnTo>
                  <a:lnTo>
                    <a:pt x="147" y="151"/>
                  </a:lnTo>
                  <a:lnTo>
                    <a:pt x="142" y="148"/>
                  </a:lnTo>
                  <a:lnTo>
                    <a:pt x="140" y="146"/>
                  </a:lnTo>
                  <a:lnTo>
                    <a:pt x="137" y="143"/>
                  </a:lnTo>
                  <a:lnTo>
                    <a:pt x="134" y="141"/>
                  </a:lnTo>
                  <a:lnTo>
                    <a:pt x="126" y="135"/>
                  </a:lnTo>
                  <a:lnTo>
                    <a:pt x="122" y="129"/>
                  </a:lnTo>
                  <a:lnTo>
                    <a:pt x="116" y="123"/>
                  </a:lnTo>
                  <a:lnTo>
                    <a:pt x="113" y="119"/>
                  </a:lnTo>
                  <a:lnTo>
                    <a:pt x="109" y="113"/>
                  </a:lnTo>
                  <a:lnTo>
                    <a:pt x="106" y="107"/>
                  </a:lnTo>
                  <a:lnTo>
                    <a:pt x="103" y="100"/>
                  </a:lnTo>
                  <a:lnTo>
                    <a:pt x="102" y="95"/>
                  </a:lnTo>
                  <a:lnTo>
                    <a:pt x="100" y="90"/>
                  </a:lnTo>
                  <a:lnTo>
                    <a:pt x="99" y="84"/>
                  </a:lnTo>
                  <a:lnTo>
                    <a:pt x="99" y="78"/>
                  </a:lnTo>
                  <a:lnTo>
                    <a:pt x="100" y="72"/>
                  </a:lnTo>
                  <a:lnTo>
                    <a:pt x="99" y="66"/>
                  </a:lnTo>
                  <a:lnTo>
                    <a:pt x="99" y="61"/>
                  </a:lnTo>
                  <a:lnTo>
                    <a:pt x="96" y="55"/>
                  </a:lnTo>
                  <a:lnTo>
                    <a:pt x="94" y="49"/>
                  </a:lnTo>
                  <a:lnTo>
                    <a:pt x="92" y="42"/>
                  </a:lnTo>
                  <a:lnTo>
                    <a:pt x="89" y="36"/>
                  </a:lnTo>
                  <a:lnTo>
                    <a:pt x="86" y="30"/>
                  </a:lnTo>
                  <a:lnTo>
                    <a:pt x="83" y="26"/>
                  </a:lnTo>
                  <a:lnTo>
                    <a:pt x="78" y="20"/>
                  </a:lnTo>
                  <a:lnTo>
                    <a:pt x="76" y="14"/>
                  </a:lnTo>
                  <a:lnTo>
                    <a:pt x="71" y="10"/>
                  </a:lnTo>
                  <a:lnTo>
                    <a:pt x="70" y="7"/>
                  </a:lnTo>
                  <a:lnTo>
                    <a:pt x="67" y="2"/>
                  </a:lnTo>
                  <a:lnTo>
                    <a:pt x="65" y="1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A2C3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 i="1">
                <a:ea typeface="华文细黑" pitchFamily="2" charset="-122"/>
              </a:endParaRPr>
            </a:p>
          </p:txBody>
        </p:sp>
        <p:sp>
          <p:nvSpPr>
            <p:cNvPr id="13345" name="Freeform 28"/>
            <p:cNvSpPr>
              <a:spLocks/>
            </p:cNvSpPr>
            <p:nvPr/>
          </p:nvSpPr>
          <p:spPr bwMode="auto">
            <a:xfrm>
              <a:off x="7720013" y="1196975"/>
              <a:ext cx="646112" cy="457200"/>
            </a:xfrm>
            <a:custGeom>
              <a:avLst/>
              <a:gdLst>
                <a:gd name="T0" fmla="*/ 2147483647 w 812"/>
                <a:gd name="T1" fmla="*/ 2147483647 h 576"/>
                <a:gd name="T2" fmla="*/ 2147483647 w 812"/>
                <a:gd name="T3" fmla="*/ 2147483647 h 576"/>
                <a:gd name="T4" fmla="*/ 2147483647 w 812"/>
                <a:gd name="T5" fmla="*/ 2147483647 h 576"/>
                <a:gd name="T6" fmla="*/ 2147483647 w 812"/>
                <a:gd name="T7" fmla="*/ 2147483647 h 576"/>
                <a:gd name="T8" fmla="*/ 2147483647 w 812"/>
                <a:gd name="T9" fmla="*/ 2147483647 h 576"/>
                <a:gd name="T10" fmla="*/ 2147483647 w 812"/>
                <a:gd name="T11" fmla="*/ 2147483647 h 576"/>
                <a:gd name="T12" fmla="*/ 2147483647 w 812"/>
                <a:gd name="T13" fmla="*/ 2147483647 h 576"/>
                <a:gd name="T14" fmla="*/ 2147483647 w 812"/>
                <a:gd name="T15" fmla="*/ 2147483647 h 576"/>
                <a:gd name="T16" fmla="*/ 2147483647 w 812"/>
                <a:gd name="T17" fmla="*/ 2147483647 h 576"/>
                <a:gd name="T18" fmla="*/ 2147483647 w 812"/>
                <a:gd name="T19" fmla="*/ 2147483647 h 576"/>
                <a:gd name="T20" fmla="*/ 2147483647 w 812"/>
                <a:gd name="T21" fmla="*/ 2147483647 h 576"/>
                <a:gd name="T22" fmla="*/ 2147483647 w 812"/>
                <a:gd name="T23" fmla="*/ 2147483647 h 576"/>
                <a:gd name="T24" fmla="*/ 2147483647 w 812"/>
                <a:gd name="T25" fmla="*/ 2147483647 h 576"/>
                <a:gd name="T26" fmla="*/ 2147483647 w 812"/>
                <a:gd name="T27" fmla="*/ 2147483647 h 576"/>
                <a:gd name="T28" fmla="*/ 2147483647 w 812"/>
                <a:gd name="T29" fmla="*/ 2147483647 h 576"/>
                <a:gd name="T30" fmla="*/ 2147483647 w 812"/>
                <a:gd name="T31" fmla="*/ 2147483647 h 576"/>
                <a:gd name="T32" fmla="*/ 2147483647 w 812"/>
                <a:gd name="T33" fmla="*/ 2147483647 h 576"/>
                <a:gd name="T34" fmla="*/ 2147483647 w 812"/>
                <a:gd name="T35" fmla="*/ 2147483647 h 576"/>
                <a:gd name="T36" fmla="*/ 2147483647 w 812"/>
                <a:gd name="T37" fmla="*/ 2147483647 h 576"/>
                <a:gd name="T38" fmla="*/ 2147483647 w 812"/>
                <a:gd name="T39" fmla="*/ 2147483647 h 576"/>
                <a:gd name="T40" fmla="*/ 2147483647 w 812"/>
                <a:gd name="T41" fmla="*/ 2147483647 h 576"/>
                <a:gd name="T42" fmla="*/ 2147483647 w 812"/>
                <a:gd name="T43" fmla="*/ 2147483647 h 576"/>
                <a:gd name="T44" fmla="*/ 2147483647 w 812"/>
                <a:gd name="T45" fmla="*/ 2147483647 h 576"/>
                <a:gd name="T46" fmla="*/ 2147483647 w 812"/>
                <a:gd name="T47" fmla="*/ 2147483647 h 576"/>
                <a:gd name="T48" fmla="*/ 2147483647 w 812"/>
                <a:gd name="T49" fmla="*/ 2147483647 h 576"/>
                <a:gd name="T50" fmla="*/ 2147483647 w 812"/>
                <a:gd name="T51" fmla="*/ 2147483647 h 576"/>
                <a:gd name="T52" fmla="*/ 2147483647 w 812"/>
                <a:gd name="T53" fmla="*/ 2147483647 h 576"/>
                <a:gd name="T54" fmla="*/ 2147483647 w 812"/>
                <a:gd name="T55" fmla="*/ 2147483647 h 576"/>
                <a:gd name="T56" fmla="*/ 2147483647 w 812"/>
                <a:gd name="T57" fmla="*/ 2147483647 h 576"/>
                <a:gd name="T58" fmla="*/ 2147483647 w 812"/>
                <a:gd name="T59" fmla="*/ 2147483647 h 576"/>
                <a:gd name="T60" fmla="*/ 2147483647 w 812"/>
                <a:gd name="T61" fmla="*/ 2147483647 h 576"/>
                <a:gd name="T62" fmla="*/ 2147483647 w 812"/>
                <a:gd name="T63" fmla="*/ 2147483647 h 576"/>
                <a:gd name="T64" fmla="*/ 2147483647 w 812"/>
                <a:gd name="T65" fmla="*/ 2147483647 h 576"/>
                <a:gd name="T66" fmla="*/ 2147483647 w 812"/>
                <a:gd name="T67" fmla="*/ 2147483647 h 576"/>
                <a:gd name="T68" fmla="*/ 2147483647 w 812"/>
                <a:gd name="T69" fmla="*/ 2147483647 h 576"/>
                <a:gd name="T70" fmla="*/ 2147483647 w 812"/>
                <a:gd name="T71" fmla="*/ 2147483647 h 576"/>
                <a:gd name="T72" fmla="*/ 2147483647 w 812"/>
                <a:gd name="T73" fmla="*/ 2147483647 h 576"/>
                <a:gd name="T74" fmla="*/ 2147483647 w 812"/>
                <a:gd name="T75" fmla="*/ 2147483647 h 576"/>
                <a:gd name="T76" fmla="*/ 2147483647 w 812"/>
                <a:gd name="T77" fmla="*/ 2147483647 h 576"/>
                <a:gd name="T78" fmla="*/ 2147483647 w 812"/>
                <a:gd name="T79" fmla="*/ 2147483647 h 576"/>
                <a:gd name="T80" fmla="*/ 2147483647 w 812"/>
                <a:gd name="T81" fmla="*/ 2147483647 h 576"/>
                <a:gd name="T82" fmla="*/ 2147483647 w 812"/>
                <a:gd name="T83" fmla="*/ 2147483647 h 576"/>
                <a:gd name="T84" fmla="*/ 2147483647 w 812"/>
                <a:gd name="T85" fmla="*/ 2147483647 h 576"/>
                <a:gd name="T86" fmla="*/ 2147483647 w 812"/>
                <a:gd name="T87" fmla="*/ 2147483647 h 576"/>
                <a:gd name="T88" fmla="*/ 2147483647 w 812"/>
                <a:gd name="T89" fmla="*/ 0 h 576"/>
                <a:gd name="T90" fmla="*/ 2147483647 w 812"/>
                <a:gd name="T91" fmla="*/ 0 h 576"/>
                <a:gd name="T92" fmla="*/ 2147483647 w 812"/>
                <a:gd name="T93" fmla="*/ 2147483647 h 576"/>
                <a:gd name="T94" fmla="*/ 2147483647 w 812"/>
                <a:gd name="T95" fmla="*/ 2147483647 h 576"/>
                <a:gd name="T96" fmla="*/ 2147483647 w 812"/>
                <a:gd name="T97" fmla="*/ 2147483647 h 576"/>
                <a:gd name="T98" fmla="*/ 2147483647 w 812"/>
                <a:gd name="T99" fmla="*/ 2147483647 h 576"/>
                <a:gd name="T100" fmla="*/ 2147483647 w 812"/>
                <a:gd name="T101" fmla="*/ 2147483647 h 576"/>
                <a:gd name="T102" fmla="*/ 2147483647 w 812"/>
                <a:gd name="T103" fmla="*/ 2147483647 h 576"/>
                <a:gd name="T104" fmla="*/ 2147483647 w 812"/>
                <a:gd name="T105" fmla="*/ 2147483647 h 576"/>
                <a:gd name="T106" fmla="*/ 2147483647 w 812"/>
                <a:gd name="T107" fmla="*/ 2147483647 h 576"/>
                <a:gd name="T108" fmla="*/ 2147483647 w 812"/>
                <a:gd name="T109" fmla="*/ 2147483647 h 576"/>
                <a:gd name="T110" fmla="*/ 2147483647 w 812"/>
                <a:gd name="T111" fmla="*/ 2147483647 h 576"/>
                <a:gd name="T112" fmla="*/ 2147483647 w 812"/>
                <a:gd name="T113" fmla="*/ 2147483647 h 576"/>
                <a:gd name="T114" fmla="*/ 2147483647 w 812"/>
                <a:gd name="T115" fmla="*/ 2147483647 h 576"/>
                <a:gd name="T116" fmla="*/ 2147483647 w 812"/>
                <a:gd name="T117" fmla="*/ 2147483647 h 57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812"/>
                <a:gd name="T178" fmla="*/ 0 h 576"/>
                <a:gd name="T179" fmla="*/ 812 w 812"/>
                <a:gd name="T180" fmla="*/ 576 h 57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812" h="576">
                  <a:moveTo>
                    <a:pt x="122" y="252"/>
                  </a:moveTo>
                  <a:lnTo>
                    <a:pt x="123" y="249"/>
                  </a:lnTo>
                  <a:lnTo>
                    <a:pt x="125" y="249"/>
                  </a:lnTo>
                  <a:lnTo>
                    <a:pt x="125" y="244"/>
                  </a:lnTo>
                  <a:lnTo>
                    <a:pt x="128" y="241"/>
                  </a:lnTo>
                  <a:lnTo>
                    <a:pt x="128" y="237"/>
                  </a:lnTo>
                  <a:lnTo>
                    <a:pt x="131" y="233"/>
                  </a:lnTo>
                  <a:lnTo>
                    <a:pt x="132" y="227"/>
                  </a:lnTo>
                  <a:lnTo>
                    <a:pt x="137" y="221"/>
                  </a:lnTo>
                  <a:lnTo>
                    <a:pt x="139" y="215"/>
                  </a:lnTo>
                  <a:lnTo>
                    <a:pt x="144" y="209"/>
                  </a:lnTo>
                  <a:lnTo>
                    <a:pt x="148" y="204"/>
                  </a:lnTo>
                  <a:lnTo>
                    <a:pt x="154" y="198"/>
                  </a:lnTo>
                  <a:lnTo>
                    <a:pt x="157" y="195"/>
                  </a:lnTo>
                  <a:lnTo>
                    <a:pt x="160" y="192"/>
                  </a:lnTo>
                  <a:lnTo>
                    <a:pt x="164" y="189"/>
                  </a:lnTo>
                  <a:lnTo>
                    <a:pt x="168" y="188"/>
                  </a:lnTo>
                  <a:lnTo>
                    <a:pt x="171" y="185"/>
                  </a:lnTo>
                  <a:lnTo>
                    <a:pt x="177" y="182"/>
                  </a:lnTo>
                  <a:lnTo>
                    <a:pt x="182" y="180"/>
                  </a:lnTo>
                  <a:lnTo>
                    <a:pt x="189" y="179"/>
                  </a:lnTo>
                  <a:lnTo>
                    <a:pt x="195" y="176"/>
                  </a:lnTo>
                  <a:lnTo>
                    <a:pt x="200" y="174"/>
                  </a:lnTo>
                  <a:lnTo>
                    <a:pt x="203" y="173"/>
                  </a:lnTo>
                  <a:lnTo>
                    <a:pt x="206" y="173"/>
                  </a:lnTo>
                  <a:lnTo>
                    <a:pt x="209" y="172"/>
                  </a:lnTo>
                  <a:lnTo>
                    <a:pt x="214" y="172"/>
                  </a:lnTo>
                  <a:lnTo>
                    <a:pt x="216" y="170"/>
                  </a:lnTo>
                  <a:lnTo>
                    <a:pt x="219" y="169"/>
                  </a:lnTo>
                  <a:lnTo>
                    <a:pt x="224" y="169"/>
                  </a:lnTo>
                  <a:lnTo>
                    <a:pt x="228" y="169"/>
                  </a:lnTo>
                  <a:lnTo>
                    <a:pt x="231" y="169"/>
                  </a:lnTo>
                  <a:lnTo>
                    <a:pt x="235" y="167"/>
                  </a:lnTo>
                  <a:lnTo>
                    <a:pt x="240" y="167"/>
                  </a:lnTo>
                  <a:lnTo>
                    <a:pt x="244" y="167"/>
                  </a:lnTo>
                  <a:lnTo>
                    <a:pt x="248" y="167"/>
                  </a:lnTo>
                  <a:lnTo>
                    <a:pt x="253" y="166"/>
                  </a:lnTo>
                  <a:lnTo>
                    <a:pt x="257" y="166"/>
                  </a:lnTo>
                  <a:lnTo>
                    <a:pt x="261" y="166"/>
                  </a:lnTo>
                  <a:lnTo>
                    <a:pt x="266" y="166"/>
                  </a:lnTo>
                  <a:lnTo>
                    <a:pt x="272" y="166"/>
                  </a:lnTo>
                  <a:lnTo>
                    <a:pt x="275" y="166"/>
                  </a:lnTo>
                  <a:lnTo>
                    <a:pt x="280" y="166"/>
                  </a:lnTo>
                  <a:lnTo>
                    <a:pt x="285" y="166"/>
                  </a:lnTo>
                  <a:lnTo>
                    <a:pt x="289" y="166"/>
                  </a:lnTo>
                  <a:lnTo>
                    <a:pt x="293" y="166"/>
                  </a:lnTo>
                  <a:lnTo>
                    <a:pt x="299" y="166"/>
                  </a:lnTo>
                  <a:lnTo>
                    <a:pt x="304" y="166"/>
                  </a:lnTo>
                  <a:lnTo>
                    <a:pt x="309" y="166"/>
                  </a:lnTo>
                  <a:lnTo>
                    <a:pt x="315" y="166"/>
                  </a:lnTo>
                  <a:lnTo>
                    <a:pt x="320" y="166"/>
                  </a:lnTo>
                  <a:lnTo>
                    <a:pt x="325" y="166"/>
                  </a:lnTo>
                  <a:lnTo>
                    <a:pt x="330" y="166"/>
                  </a:lnTo>
                  <a:lnTo>
                    <a:pt x="336" y="166"/>
                  </a:lnTo>
                  <a:lnTo>
                    <a:pt x="340" y="166"/>
                  </a:lnTo>
                  <a:lnTo>
                    <a:pt x="346" y="166"/>
                  </a:lnTo>
                  <a:lnTo>
                    <a:pt x="352" y="167"/>
                  </a:lnTo>
                  <a:lnTo>
                    <a:pt x="356" y="167"/>
                  </a:lnTo>
                  <a:lnTo>
                    <a:pt x="362" y="167"/>
                  </a:lnTo>
                  <a:lnTo>
                    <a:pt x="368" y="167"/>
                  </a:lnTo>
                  <a:lnTo>
                    <a:pt x="372" y="169"/>
                  </a:lnTo>
                  <a:lnTo>
                    <a:pt x="378" y="169"/>
                  </a:lnTo>
                  <a:lnTo>
                    <a:pt x="384" y="169"/>
                  </a:lnTo>
                  <a:lnTo>
                    <a:pt x="388" y="169"/>
                  </a:lnTo>
                  <a:lnTo>
                    <a:pt x="392" y="170"/>
                  </a:lnTo>
                  <a:lnTo>
                    <a:pt x="400" y="170"/>
                  </a:lnTo>
                  <a:lnTo>
                    <a:pt x="404" y="172"/>
                  </a:lnTo>
                  <a:lnTo>
                    <a:pt x="410" y="172"/>
                  </a:lnTo>
                  <a:lnTo>
                    <a:pt x="414" y="172"/>
                  </a:lnTo>
                  <a:lnTo>
                    <a:pt x="420" y="173"/>
                  </a:lnTo>
                  <a:lnTo>
                    <a:pt x="426" y="173"/>
                  </a:lnTo>
                  <a:lnTo>
                    <a:pt x="430" y="173"/>
                  </a:lnTo>
                  <a:lnTo>
                    <a:pt x="434" y="174"/>
                  </a:lnTo>
                  <a:lnTo>
                    <a:pt x="440" y="174"/>
                  </a:lnTo>
                  <a:lnTo>
                    <a:pt x="446" y="176"/>
                  </a:lnTo>
                  <a:lnTo>
                    <a:pt x="450" y="176"/>
                  </a:lnTo>
                  <a:lnTo>
                    <a:pt x="456" y="177"/>
                  </a:lnTo>
                  <a:lnTo>
                    <a:pt x="461" y="177"/>
                  </a:lnTo>
                  <a:lnTo>
                    <a:pt x="466" y="179"/>
                  </a:lnTo>
                  <a:lnTo>
                    <a:pt x="471" y="179"/>
                  </a:lnTo>
                  <a:lnTo>
                    <a:pt x="477" y="179"/>
                  </a:lnTo>
                  <a:lnTo>
                    <a:pt x="481" y="180"/>
                  </a:lnTo>
                  <a:lnTo>
                    <a:pt x="487" y="182"/>
                  </a:lnTo>
                  <a:lnTo>
                    <a:pt x="491" y="182"/>
                  </a:lnTo>
                  <a:lnTo>
                    <a:pt x="495" y="182"/>
                  </a:lnTo>
                  <a:lnTo>
                    <a:pt x="500" y="182"/>
                  </a:lnTo>
                  <a:lnTo>
                    <a:pt x="504" y="183"/>
                  </a:lnTo>
                  <a:lnTo>
                    <a:pt x="508" y="185"/>
                  </a:lnTo>
                  <a:lnTo>
                    <a:pt x="513" y="185"/>
                  </a:lnTo>
                  <a:lnTo>
                    <a:pt x="517" y="186"/>
                  </a:lnTo>
                  <a:lnTo>
                    <a:pt x="522" y="188"/>
                  </a:lnTo>
                  <a:lnTo>
                    <a:pt x="526" y="188"/>
                  </a:lnTo>
                  <a:lnTo>
                    <a:pt x="530" y="189"/>
                  </a:lnTo>
                  <a:lnTo>
                    <a:pt x="533" y="190"/>
                  </a:lnTo>
                  <a:lnTo>
                    <a:pt x="539" y="192"/>
                  </a:lnTo>
                  <a:lnTo>
                    <a:pt x="542" y="193"/>
                  </a:lnTo>
                  <a:lnTo>
                    <a:pt x="546" y="195"/>
                  </a:lnTo>
                  <a:lnTo>
                    <a:pt x="551" y="195"/>
                  </a:lnTo>
                  <a:lnTo>
                    <a:pt x="555" y="198"/>
                  </a:lnTo>
                  <a:lnTo>
                    <a:pt x="558" y="198"/>
                  </a:lnTo>
                  <a:lnTo>
                    <a:pt x="561" y="199"/>
                  </a:lnTo>
                  <a:lnTo>
                    <a:pt x="565" y="201"/>
                  </a:lnTo>
                  <a:lnTo>
                    <a:pt x="568" y="202"/>
                  </a:lnTo>
                  <a:lnTo>
                    <a:pt x="571" y="204"/>
                  </a:lnTo>
                  <a:lnTo>
                    <a:pt x="575" y="205"/>
                  </a:lnTo>
                  <a:lnTo>
                    <a:pt x="578" y="206"/>
                  </a:lnTo>
                  <a:lnTo>
                    <a:pt x="581" y="208"/>
                  </a:lnTo>
                  <a:lnTo>
                    <a:pt x="587" y="211"/>
                  </a:lnTo>
                  <a:lnTo>
                    <a:pt x="593" y="215"/>
                  </a:lnTo>
                  <a:lnTo>
                    <a:pt x="599" y="218"/>
                  </a:lnTo>
                  <a:lnTo>
                    <a:pt x="604" y="222"/>
                  </a:lnTo>
                  <a:lnTo>
                    <a:pt x="610" y="227"/>
                  </a:lnTo>
                  <a:lnTo>
                    <a:pt x="615" y="230"/>
                  </a:lnTo>
                  <a:lnTo>
                    <a:pt x="619" y="234"/>
                  </a:lnTo>
                  <a:lnTo>
                    <a:pt x="623" y="237"/>
                  </a:lnTo>
                  <a:lnTo>
                    <a:pt x="628" y="241"/>
                  </a:lnTo>
                  <a:lnTo>
                    <a:pt x="631" y="246"/>
                  </a:lnTo>
                  <a:lnTo>
                    <a:pt x="635" y="249"/>
                  </a:lnTo>
                  <a:lnTo>
                    <a:pt x="638" y="254"/>
                  </a:lnTo>
                  <a:lnTo>
                    <a:pt x="641" y="257"/>
                  </a:lnTo>
                  <a:lnTo>
                    <a:pt x="644" y="262"/>
                  </a:lnTo>
                  <a:lnTo>
                    <a:pt x="647" y="266"/>
                  </a:lnTo>
                  <a:lnTo>
                    <a:pt x="649" y="272"/>
                  </a:lnTo>
                  <a:lnTo>
                    <a:pt x="651" y="275"/>
                  </a:lnTo>
                  <a:lnTo>
                    <a:pt x="652" y="281"/>
                  </a:lnTo>
                  <a:lnTo>
                    <a:pt x="654" y="284"/>
                  </a:lnTo>
                  <a:lnTo>
                    <a:pt x="657" y="289"/>
                  </a:lnTo>
                  <a:lnTo>
                    <a:pt x="657" y="294"/>
                  </a:lnTo>
                  <a:lnTo>
                    <a:pt x="658" y="298"/>
                  </a:lnTo>
                  <a:lnTo>
                    <a:pt x="658" y="302"/>
                  </a:lnTo>
                  <a:lnTo>
                    <a:pt x="660" y="307"/>
                  </a:lnTo>
                  <a:lnTo>
                    <a:pt x="661" y="311"/>
                  </a:lnTo>
                  <a:lnTo>
                    <a:pt x="661" y="315"/>
                  </a:lnTo>
                  <a:lnTo>
                    <a:pt x="661" y="320"/>
                  </a:lnTo>
                  <a:lnTo>
                    <a:pt x="663" y="323"/>
                  </a:lnTo>
                  <a:lnTo>
                    <a:pt x="663" y="327"/>
                  </a:lnTo>
                  <a:lnTo>
                    <a:pt x="663" y="331"/>
                  </a:lnTo>
                  <a:lnTo>
                    <a:pt x="663" y="334"/>
                  </a:lnTo>
                  <a:lnTo>
                    <a:pt x="663" y="339"/>
                  </a:lnTo>
                  <a:lnTo>
                    <a:pt x="661" y="342"/>
                  </a:lnTo>
                  <a:lnTo>
                    <a:pt x="661" y="346"/>
                  </a:lnTo>
                  <a:lnTo>
                    <a:pt x="660" y="349"/>
                  </a:lnTo>
                  <a:lnTo>
                    <a:pt x="660" y="353"/>
                  </a:lnTo>
                  <a:lnTo>
                    <a:pt x="658" y="359"/>
                  </a:lnTo>
                  <a:lnTo>
                    <a:pt x="657" y="366"/>
                  </a:lnTo>
                  <a:lnTo>
                    <a:pt x="655" y="369"/>
                  </a:lnTo>
                  <a:lnTo>
                    <a:pt x="654" y="374"/>
                  </a:lnTo>
                  <a:lnTo>
                    <a:pt x="652" y="377"/>
                  </a:lnTo>
                  <a:lnTo>
                    <a:pt x="652" y="379"/>
                  </a:lnTo>
                  <a:lnTo>
                    <a:pt x="649" y="385"/>
                  </a:lnTo>
                  <a:lnTo>
                    <a:pt x="648" y="390"/>
                  </a:lnTo>
                  <a:lnTo>
                    <a:pt x="645" y="395"/>
                  </a:lnTo>
                  <a:lnTo>
                    <a:pt x="642" y="401"/>
                  </a:lnTo>
                  <a:lnTo>
                    <a:pt x="639" y="406"/>
                  </a:lnTo>
                  <a:lnTo>
                    <a:pt x="636" y="410"/>
                  </a:lnTo>
                  <a:lnTo>
                    <a:pt x="633" y="413"/>
                  </a:lnTo>
                  <a:lnTo>
                    <a:pt x="631" y="416"/>
                  </a:lnTo>
                  <a:lnTo>
                    <a:pt x="626" y="417"/>
                  </a:lnTo>
                  <a:lnTo>
                    <a:pt x="623" y="419"/>
                  </a:lnTo>
                  <a:lnTo>
                    <a:pt x="619" y="420"/>
                  </a:lnTo>
                  <a:lnTo>
                    <a:pt x="616" y="422"/>
                  </a:lnTo>
                  <a:lnTo>
                    <a:pt x="612" y="423"/>
                  </a:lnTo>
                  <a:lnTo>
                    <a:pt x="609" y="425"/>
                  </a:lnTo>
                  <a:lnTo>
                    <a:pt x="604" y="426"/>
                  </a:lnTo>
                  <a:lnTo>
                    <a:pt x="603" y="429"/>
                  </a:lnTo>
                  <a:lnTo>
                    <a:pt x="600" y="430"/>
                  </a:lnTo>
                  <a:lnTo>
                    <a:pt x="599" y="433"/>
                  </a:lnTo>
                  <a:lnTo>
                    <a:pt x="597" y="438"/>
                  </a:lnTo>
                  <a:lnTo>
                    <a:pt x="597" y="443"/>
                  </a:lnTo>
                  <a:lnTo>
                    <a:pt x="596" y="445"/>
                  </a:lnTo>
                  <a:lnTo>
                    <a:pt x="596" y="448"/>
                  </a:lnTo>
                  <a:lnTo>
                    <a:pt x="597" y="451"/>
                  </a:lnTo>
                  <a:lnTo>
                    <a:pt x="597" y="455"/>
                  </a:lnTo>
                  <a:lnTo>
                    <a:pt x="597" y="459"/>
                  </a:lnTo>
                  <a:lnTo>
                    <a:pt x="599" y="464"/>
                  </a:lnTo>
                  <a:lnTo>
                    <a:pt x="600" y="467"/>
                  </a:lnTo>
                  <a:lnTo>
                    <a:pt x="601" y="473"/>
                  </a:lnTo>
                  <a:lnTo>
                    <a:pt x="603" y="477"/>
                  </a:lnTo>
                  <a:lnTo>
                    <a:pt x="606" y="481"/>
                  </a:lnTo>
                  <a:lnTo>
                    <a:pt x="607" y="486"/>
                  </a:lnTo>
                  <a:lnTo>
                    <a:pt x="609" y="491"/>
                  </a:lnTo>
                  <a:lnTo>
                    <a:pt x="612" y="496"/>
                  </a:lnTo>
                  <a:lnTo>
                    <a:pt x="615" y="502"/>
                  </a:lnTo>
                  <a:lnTo>
                    <a:pt x="616" y="507"/>
                  </a:lnTo>
                  <a:lnTo>
                    <a:pt x="619" y="512"/>
                  </a:lnTo>
                  <a:lnTo>
                    <a:pt x="620" y="518"/>
                  </a:lnTo>
                  <a:lnTo>
                    <a:pt x="623" y="522"/>
                  </a:lnTo>
                  <a:lnTo>
                    <a:pt x="626" y="526"/>
                  </a:lnTo>
                  <a:lnTo>
                    <a:pt x="629" y="531"/>
                  </a:lnTo>
                  <a:lnTo>
                    <a:pt x="632" y="535"/>
                  </a:lnTo>
                  <a:lnTo>
                    <a:pt x="635" y="539"/>
                  </a:lnTo>
                  <a:lnTo>
                    <a:pt x="638" y="544"/>
                  </a:lnTo>
                  <a:lnTo>
                    <a:pt x="642" y="548"/>
                  </a:lnTo>
                  <a:lnTo>
                    <a:pt x="645" y="552"/>
                  </a:lnTo>
                  <a:lnTo>
                    <a:pt x="648" y="555"/>
                  </a:lnTo>
                  <a:lnTo>
                    <a:pt x="651" y="558"/>
                  </a:lnTo>
                  <a:lnTo>
                    <a:pt x="654" y="563"/>
                  </a:lnTo>
                  <a:lnTo>
                    <a:pt x="660" y="567"/>
                  </a:lnTo>
                  <a:lnTo>
                    <a:pt x="667" y="571"/>
                  </a:lnTo>
                  <a:lnTo>
                    <a:pt x="671" y="573"/>
                  </a:lnTo>
                  <a:lnTo>
                    <a:pt x="679" y="576"/>
                  </a:lnTo>
                  <a:lnTo>
                    <a:pt x="684" y="576"/>
                  </a:lnTo>
                  <a:lnTo>
                    <a:pt x="692" y="576"/>
                  </a:lnTo>
                  <a:lnTo>
                    <a:pt x="694" y="576"/>
                  </a:lnTo>
                  <a:lnTo>
                    <a:pt x="697" y="576"/>
                  </a:lnTo>
                  <a:lnTo>
                    <a:pt x="700" y="576"/>
                  </a:lnTo>
                  <a:lnTo>
                    <a:pt x="705" y="574"/>
                  </a:lnTo>
                  <a:lnTo>
                    <a:pt x="708" y="573"/>
                  </a:lnTo>
                  <a:lnTo>
                    <a:pt x="710" y="571"/>
                  </a:lnTo>
                  <a:lnTo>
                    <a:pt x="715" y="570"/>
                  </a:lnTo>
                  <a:lnTo>
                    <a:pt x="718" y="568"/>
                  </a:lnTo>
                  <a:lnTo>
                    <a:pt x="721" y="566"/>
                  </a:lnTo>
                  <a:lnTo>
                    <a:pt x="725" y="564"/>
                  </a:lnTo>
                  <a:lnTo>
                    <a:pt x="728" y="561"/>
                  </a:lnTo>
                  <a:lnTo>
                    <a:pt x="731" y="560"/>
                  </a:lnTo>
                  <a:lnTo>
                    <a:pt x="735" y="557"/>
                  </a:lnTo>
                  <a:lnTo>
                    <a:pt x="738" y="554"/>
                  </a:lnTo>
                  <a:lnTo>
                    <a:pt x="742" y="550"/>
                  </a:lnTo>
                  <a:lnTo>
                    <a:pt x="745" y="547"/>
                  </a:lnTo>
                  <a:lnTo>
                    <a:pt x="748" y="542"/>
                  </a:lnTo>
                  <a:lnTo>
                    <a:pt x="753" y="538"/>
                  </a:lnTo>
                  <a:lnTo>
                    <a:pt x="756" y="535"/>
                  </a:lnTo>
                  <a:lnTo>
                    <a:pt x="760" y="531"/>
                  </a:lnTo>
                  <a:lnTo>
                    <a:pt x="763" y="525"/>
                  </a:lnTo>
                  <a:lnTo>
                    <a:pt x="767" y="520"/>
                  </a:lnTo>
                  <a:lnTo>
                    <a:pt x="770" y="515"/>
                  </a:lnTo>
                  <a:lnTo>
                    <a:pt x="774" y="510"/>
                  </a:lnTo>
                  <a:lnTo>
                    <a:pt x="774" y="506"/>
                  </a:lnTo>
                  <a:lnTo>
                    <a:pt x="777" y="503"/>
                  </a:lnTo>
                  <a:lnTo>
                    <a:pt x="779" y="499"/>
                  </a:lnTo>
                  <a:lnTo>
                    <a:pt x="780" y="496"/>
                  </a:lnTo>
                  <a:lnTo>
                    <a:pt x="782" y="493"/>
                  </a:lnTo>
                  <a:lnTo>
                    <a:pt x="783" y="489"/>
                  </a:lnTo>
                  <a:lnTo>
                    <a:pt x="785" y="486"/>
                  </a:lnTo>
                  <a:lnTo>
                    <a:pt x="787" y="481"/>
                  </a:lnTo>
                  <a:lnTo>
                    <a:pt x="787" y="477"/>
                  </a:lnTo>
                  <a:lnTo>
                    <a:pt x="790" y="473"/>
                  </a:lnTo>
                  <a:lnTo>
                    <a:pt x="790" y="468"/>
                  </a:lnTo>
                  <a:lnTo>
                    <a:pt x="793" y="464"/>
                  </a:lnTo>
                  <a:lnTo>
                    <a:pt x="793" y="459"/>
                  </a:lnTo>
                  <a:lnTo>
                    <a:pt x="796" y="455"/>
                  </a:lnTo>
                  <a:lnTo>
                    <a:pt x="796" y="449"/>
                  </a:lnTo>
                  <a:lnTo>
                    <a:pt x="799" y="445"/>
                  </a:lnTo>
                  <a:lnTo>
                    <a:pt x="799" y="441"/>
                  </a:lnTo>
                  <a:lnTo>
                    <a:pt x="801" y="435"/>
                  </a:lnTo>
                  <a:lnTo>
                    <a:pt x="802" y="429"/>
                  </a:lnTo>
                  <a:lnTo>
                    <a:pt x="803" y="425"/>
                  </a:lnTo>
                  <a:lnTo>
                    <a:pt x="803" y="419"/>
                  </a:lnTo>
                  <a:lnTo>
                    <a:pt x="805" y="413"/>
                  </a:lnTo>
                  <a:lnTo>
                    <a:pt x="806" y="407"/>
                  </a:lnTo>
                  <a:lnTo>
                    <a:pt x="808" y="403"/>
                  </a:lnTo>
                  <a:lnTo>
                    <a:pt x="808" y="397"/>
                  </a:lnTo>
                  <a:lnTo>
                    <a:pt x="809" y="390"/>
                  </a:lnTo>
                  <a:lnTo>
                    <a:pt x="809" y="384"/>
                  </a:lnTo>
                  <a:lnTo>
                    <a:pt x="811" y="379"/>
                  </a:lnTo>
                  <a:lnTo>
                    <a:pt x="811" y="374"/>
                  </a:lnTo>
                  <a:lnTo>
                    <a:pt x="812" y="368"/>
                  </a:lnTo>
                  <a:lnTo>
                    <a:pt x="812" y="361"/>
                  </a:lnTo>
                  <a:lnTo>
                    <a:pt x="812" y="355"/>
                  </a:lnTo>
                  <a:lnTo>
                    <a:pt x="812" y="349"/>
                  </a:lnTo>
                  <a:lnTo>
                    <a:pt x="812" y="342"/>
                  </a:lnTo>
                  <a:lnTo>
                    <a:pt x="812" y="336"/>
                  </a:lnTo>
                  <a:lnTo>
                    <a:pt x="812" y="330"/>
                  </a:lnTo>
                  <a:lnTo>
                    <a:pt x="812" y="323"/>
                  </a:lnTo>
                  <a:lnTo>
                    <a:pt x="812" y="317"/>
                  </a:lnTo>
                  <a:lnTo>
                    <a:pt x="812" y="311"/>
                  </a:lnTo>
                  <a:lnTo>
                    <a:pt x="812" y="305"/>
                  </a:lnTo>
                  <a:lnTo>
                    <a:pt x="812" y="298"/>
                  </a:lnTo>
                  <a:lnTo>
                    <a:pt x="812" y="291"/>
                  </a:lnTo>
                  <a:lnTo>
                    <a:pt x="811" y="285"/>
                  </a:lnTo>
                  <a:lnTo>
                    <a:pt x="811" y="279"/>
                  </a:lnTo>
                  <a:lnTo>
                    <a:pt x="809" y="272"/>
                  </a:lnTo>
                  <a:lnTo>
                    <a:pt x="809" y="266"/>
                  </a:lnTo>
                  <a:lnTo>
                    <a:pt x="808" y="260"/>
                  </a:lnTo>
                  <a:lnTo>
                    <a:pt x="808" y="254"/>
                  </a:lnTo>
                  <a:lnTo>
                    <a:pt x="806" y="247"/>
                  </a:lnTo>
                  <a:lnTo>
                    <a:pt x="805" y="241"/>
                  </a:lnTo>
                  <a:lnTo>
                    <a:pt x="803" y="234"/>
                  </a:lnTo>
                  <a:lnTo>
                    <a:pt x="802" y="228"/>
                  </a:lnTo>
                  <a:lnTo>
                    <a:pt x="801" y="221"/>
                  </a:lnTo>
                  <a:lnTo>
                    <a:pt x="799" y="215"/>
                  </a:lnTo>
                  <a:lnTo>
                    <a:pt x="796" y="209"/>
                  </a:lnTo>
                  <a:lnTo>
                    <a:pt x="795" y="204"/>
                  </a:lnTo>
                  <a:lnTo>
                    <a:pt x="793" y="198"/>
                  </a:lnTo>
                  <a:lnTo>
                    <a:pt x="790" y="192"/>
                  </a:lnTo>
                  <a:lnTo>
                    <a:pt x="787" y="185"/>
                  </a:lnTo>
                  <a:lnTo>
                    <a:pt x="786" y="180"/>
                  </a:lnTo>
                  <a:lnTo>
                    <a:pt x="783" y="174"/>
                  </a:lnTo>
                  <a:lnTo>
                    <a:pt x="780" y="169"/>
                  </a:lnTo>
                  <a:lnTo>
                    <a:pt x="777" y="163"/>
                  </a:lnTo>
                  <a:lnTo>
                    <a:pt x="774" y="157"/>
                  </a:lnTo>
                  <a:lnTo>
                    <a:pt x="771" y="151"/>
                  </a:lnTo>
                  <a:lnTo>
                    <a:pt x="769" y="145"/>
                  </a:lnTo>
                  <a:lnTo>
                    <a:pt x="764" y="140"/>
                  </a:lnTo>
                  <a:lnTo>
                    <a:pt x="761" y="135"/>
                  </a:lnTo>
                  <a:lnTo>
                    <a:pt x="756" y="131"/>
                  </a:lnTo>
                  <a:lnTo>
                    <a:pt x="753" y="125"/>
                  </a:lnTo>
                  <a:lnTo>
                    <a:pt x="747" y="121"/>
                  </a:lnTo>
                  <a:lnTo>
                    <a:pt x="742" y="116"/>
                  </a:lnTo>
                  <a:lnTo>
                    <a:pt x="737" y="112"/>
                  </a:lnTo>
                  <a:lnTo>
                    <a:pt x="732" y="108"/>
                  </a:lnTo>
                  <a:lnTo>
                    <a:pt x="726" y="102"/>
                  </a:lnTo>
                  <a:lnTo>
                    <a:pt x="722" y="99"/>
                  </a:lnTo>
                  <a:lnTo>
                    <a:pt x="716" y="95"/>
                  </a:lnTo>
                  <a:lnTo>
                    <a:pt x="710" y="90"/>
                  </a:lnTo>
                  <a:lnTo>
                    <a:pt x="706" y="87"/>
                  </a:lnTo>
                  <a:lnTo>
                    <a:pt x="700" y="83"/>
                  </a:lnTo>
                  <a:lnTo>
                    <a:pt x="694" y="79"/>
                  </a:lnTo>
                  <a:lnTo>
                    <a:pt x="689" y="76"/>
                  </a:lnTo>
                  <a:lnTo>
                    <a:pt x="681" y="73"/>
                  </a:lnTo>
                  <a:lnTo>
                    <a:pt x="676" y="70"/>
                  </a:lnTo>
                  <a:lnTo>
                    <a:pt x="668" y="65"/>
                  </a:lnTo>
                  <a:lnTo>
                    <a:pt x="663" y="63"/>
                  </a:lnTo>
                  <a:lnTo>
                    <a:pt x="655" y="60"/>
                  </a:lnTo>
                  <a:lnTo>
                    <a:pt x="649" y="57"/>
                  </a:lnTo>
                  <a:lnTo>
                    <a:pt x="642" y="54"/>
                  </a:lnTo>
                  <a:lnTo>
                    <a:pt x="635" y="51"/>
                  </a:lnTo>
                  <a:lnTo>
                    <a:pt x="628" y="48"/>
                  </a:lnTo>
                  <a:lnTo>
                    <a:pt x="620" y="47"/>
                  </a:lnTo>
                  <a:lnTo>
                    <a:pt x="615" y="44"/>
                  </a:lnTo>
                  <a:lnTo>
                    <a:pt x="607" y="41"/>
                  </a:lnTo>
                  <a:lnTo>
                    <a:pt x="599" y="39"/>
                  </a:lnTo>
                  <a:lnTo>
                    <a:pt x="593" y="38"/>
                  </a:lnTo>
                  <a:lnTo>
                    <a:pt x="586" y="35"/>
                  </a:lnTo>
                  <a:lnTo>
                    <a:pt x="578" y="33"/>
                  </a:lnTo>
                  <a:lnTo>
                    <a:pt x="570" y="32"/>
                  </a:lnTo>
                  <a:lnTo>
                    <a:pt x="562" y="29"/>
                  </a:lnTo>
                  <a:lnTo>
                    <a:pt x="555" y="28"/>
                  </a:lnTo>
                  <a:lnTo>
                    <a:pt x="548" y="26"/>
                  </a:lnTo>
                  <a:lnTo>
                    <a:pt x="540" y="25"/>
                  </a:lnTo>
                  <a:lnTo>
                    <a:pt x="533" y="23"/>
                  </a:lnTo>
                  <a:lnTo>
                    <a:pt x="526" y="22"/>
                  </a:lnTo>
                  <a:lnTo>
                    <a:pt x="519" y="19"/>
                  </a:lnTo>
                  <a:lnTo>
                    <a:pt x="511" y="19"/>
                  </a:lnTo>
                  <a:lnTo>
                    <a:pt x="506" y="17"/>
                  </a:lnTo>
                  <a:lnTo>
                    <a:pt x="498" y="15"/>
                  </a:lnTo>
                  <a:lnTo>
                    <a:pt x="491" y="15"/>
                  </a:lnTo>
                  <a:lnTo>
                    <a:pt x="484" y="13"/>
                  </a:lnTo>
                  <a:lnTo>
                    <a:pt x="477" y="12"/>
                  </a:lnTo>
                  <a:lnTo>
                    <a:pt x="471" y="10"/>
                  </a:lnTo>
                  <a:lnTo>
                    <a:pt x="462" y="10"/>
                  </a:lnTo>
                  <a:lnTo>
                    <a:pt x="456" y="9"/>
                  </a:lnTo>
                  <a:lnTo>
                    <a:pt x="449" y="9"/>
                  </a:lnTo>
                  <a:lnTo>
                    <a:pt x="442" y="7"/>
                  </a:lnTo>
                  <a:lnTo>
                    <a:pt x="436" y="7"/>
                  </a:lnTo>
                  <a:lnTo>
                    <a:pt x="429" y="6"/>
                  </a:lnTo>
                  <a:lnTo>
                    <a:pt x="423" y="6"/>
                  </a:lnTo>
                  <a:lnTo>
                    <a:pt x="417" y="4"/>
                  </a:lnTo>
                  <a:lnTo>
                    <a:pt x="411" y="4"/>
                  </a:lnTo>
                  <a:lnTo>
                    <a:pt x="404" y="3"/>
                  </a:lnTo>
                  <a:lnTo>
                    <a:pt x="400" y="3"/>
                  </a:lnTo>
                  <a:lnTo>
                    <a:pt x="392" y="3"/>
                  </a:lnTo>
                  <a:lnTo>
                    <a:pt x="386" y="1"/>
                  </a:lnTo>
                  <a:lnTo>
                    <a:pt x="382" y="1"/>
                  </a:lnTo>
                  <a:lnTo>
                    <a:pt x="378" y="1"/>
                  </a:lnTo>
                  <a:lnTo>
                    <a:pt x="372" y="1"/>
                  </a:lnTo>
                  <a:lnTo>
                    <a:pt x="368" y="1"/>
                  </a:lnTo>
                  <a:lnTo>
                    <a:pt x="362" y="0"/>
                  </a:lnTo>
                  <a:lnTo>
                    <a:pt x="356" y="0"/>
                  </a:lnTo>
                  <a:lnTo>
                    <a:pt x="352" y="0"/>
                  </a:lnTo>
                  <a:lnTo>
                    <a:pt x="346" y="0"/>
                  </a:lnTo>
                  <a:lnTo>
                    <a:pt x="340" y="0"/>
                  </a:lnTo>
                  <a:lnTo>
                    <a:pt x="336" y="0"/>
                  </a:lnTo>
                  <a:lnTo>
                    <a:pt x="330" y="0"/>
                  </a:lnTo>
                  <a:lnTo>
                    <a:pt x="324" y="0"/>
                  </a:lnTo>
                  <a:lnTo>
                    <a:pt x="318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2" y="0"/>
                  </a:lnTo>
                  <a:lnTo>
                    <a:pt x="296" y="0"/>
                  </a:lnTo>
                  <a:lnTo>
                    <a:pt x="292" y="1"/>
                  </a:lnTo>
                  <a:lnTo>
                    <a:pt x="286" y="1"/>
                  </a:lnTo>
                  <a:lnTo>
                    <a:pt x="280" y="1"/>
                  </a:lnTo>
                  <a:lnTo>
                    <a:pt x="276" y="1"/>
                  </a:lnTo>
                  <a:lnTo>
                    <a:pt x="270" y="1"/>
                  </a:lnTo>
                  <a:lnTo>
                    <a:pt x="266" y="1"/>
                  </a:lnTo>
                  <a:lnTo>
                    <a:pt x="260" y="3"/>
                  </a:lnTo>
                  <a:lnTo>
                    <a:pt x="254" y="3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28" y="7"/>
                  </a:lnTo>
                  <a:lnTo>
                    <a:pt x="222" y="9"/>
                  </a:lnTo>
                  <a:lnTo>
                    <a:pt x="218" y="9"/>
                  </a:lnTo>
                  <a:lnTo>
                    <a:pt x="214" y="10"/>
                  </a:lnTo>
                  <a:lnTo>
                    <a:pt x="208" y="12"/>
                  </a:lnTo>
                  <a:lnTo>
                    <a:pt x="203" y="12"/>
                  </a:lnTo>
                  <a:lnTo>
                    <a:pt x="198" y="13"/>
                  </a:lnTo>
                  <a:lnTo>
                    <a:pt x="192" y="15"/>
                  </a:lnTo>
                  <a:lnTo>
                    <a:pt x="187" y="16"/>
                  </a:lnTo>
                  <a:lnTo>
                    <a:pt x="182" y="17"/>
                  </a:lnTo>
                  <a:lnTo>
                    <a:pt x="177" y="19"/>
                  </a:lnTo>
                  <a:lnTo>
                    <a:pt x="171" y="20"/>
                  </a:lnTo>
                  <a:lnTo>
                    <a:pt x="168" y="22"/>
                  </a:lnTo>
                  <a:lnTo>
                    <a:pt x="163" y="23"/>
                  </a:lnTo>
                  <a:lnTo>
                    <a:pt x="158" y="25"/>
                  </a:lnTo>
                  <a:lnTo>
                    <a:pt x="152" y="26"/>
                  </a:lnTo>
                  <a:lnTo>
                    <a:pt x="150" y="28"/>
                  </a:lnTo>
                  <a:lnTo>
                    <a:pt x="144" y="29"/>
                  </a:lnTo>
                  <a:lnTo>
                    <a:pt x="139" y="32"/>
                  </a:lnTo>
                  <a:lnTo>
                    <a:pt x="135" y="33"/>
                  </a:lnTo>
                  <a:lnTo>
                    <a:pt x="131" y="35"/>
                  </a:lnTo>
                  <a:lnTo>
                    <a:pt x="126" y="36"/>
                  </a:lnTo>
                  <a:lnTo>
                    <a:pt x="122" y="38"/>
                  </a:lnTo>
                  <a:lnTo>
                    <a:pt x="118" y="41"/>
                  </a:lnTo>
                  <a:lnTo>
                    <a:pt x="113" y="42"/>
                  </a:lnTo>
                  <a:lnTo>
                    <a:pt x="109" y="44"/>
                  </a:lnTo>
                  <a:lnTo>
                    <a:pt x="105" y="47"/>
                  </a:lnTo>
                  <a:lnTo>
                    <a:pt x="102" y="48"/>
                  </a:lnTo>
                  <a:lnTo>
                    <a:pt x="97" y="51"/>
                  </a:lnTo>
                  <a:lnTo>
                    <a:pt x="93" y="54"/>
                  </a:lnTo>
                  <a:lnTo>
                    <a:pt x="90" y="55"/>
                  </a:lnTo>
                  <a:lnTo>
                    <a:pt x="86" y="58"/>
                  </a:lnTo>
                  <a:lnTo>
                    <a:pt x="83" y="60"/>
                  </a:lnTo>
                  <a:lnTo>
                    <a:pt x="78" y="63"/>
                  </a:lnTo>
                  <a:lnTo>
                    <a:pt x="75" y="65"/>
                  </a:lnTo>
                  <a:lnTo>
                    <a:pt x="73" y="68"/>
                  </a:lnTo>
                  <a:lnTo>
                    <a:pt x="70" y="71"/>
                  </a:lnTo>
                  <a:lnTo>
                    <a:pt x="65" y="74"/>
                  </a:lnTo>
                  <a:lnTo>
                    <a:pt x="62" y="76"/>
                  </a:lnTo>
                  <a:lnTo>
                    <a:pt x="58" y="79"/>
                  </a:lnTo>
                  <a:lnTo>
                    <a:pt x="57" y="81"/>
                  </a:lnTo>
                  <a:lnTo>
                    <a:pt x="51" y="87"/>
                  </a:lnTo>
                  <a:lnTo>
                    <a:pt x="44" y="93"/>
                  </a:lnTo>
                  <a:lnTo>
                    <a:pt x="39" y="99"/>
                  </a:lnTo>
                  <a:lnTo>
                    <a:pt x="33" y="103"/>
                  </a:lnTo>
                  <a:lnTo>
                    <a:pt x="29" y="109"/>
                  </a:lnTo>
                  <a:lnTo>
                    <a:pt x="26" y="115"/>
                  </a:lnTo>
                  <a:lnTo>
                    <a:pt x="22" y="119"/>
                  </a:lnTo>
                  <a:lnTo>
                    <a:pt x="19" y="124"/>
                  </a:lnTo>
                  <a:lnTo>
                    <a:pt x="14" y="129"/>
                  </a:lnTo>
                  <a:lnTo>
                    <a:pt x="13" y="134"/>
                  </a:lnTo>
                  <a:lnTo>
                    <a:pt x="10" y="140"/>
                  </a:lnTo>
                  <a:lnTo>
                    <a:pt x="9" y="144"/>
                  </a:lnTo>
                  <a:lnTo>
                    <a:pt x="6" y="148"/>
                  </a:lnTo>
                  <a:lnTo>
                    <a:pt x="6" y="154"/>
                  </a:lnTo>
                  <a:lnTo>
                    <a:pt x="3" y="158"/>
                  </a:lnTo>
                  <a:lnTo>
                    <a:pt x="3" y="163"/>
                  </a:lnTo>
                  <a:lnTo>
                    <a:pt x="1" y="167"/>
                  </a:lnTo>
                  <a:lnTo>
                    <a:pt x="1" y="172"/>
                  </a:lnTo>
                  <a:lnTo>
                    <a:pt x="0" y="174"/>
                  </a:lnTo>
                  <a:lnTo>
                    <a:pt x="0" y="179"/>
                  </a:lnTo>
                  <a:lnTo>
                    <a:pt x="1" y="182"/>
                  </a:lnTo>
                  <a:lnTo>
                    <a:pt x="1" y="186"/>
                  </a:lnTo>
                  <a:lnTo>
                    <a:pt x="3" y="192"/>
                  </a:lnTo>
                  <a:lnTo>
                    <a:pt x="6" y="198"/>
                  </a:lnTo>
                  <a:lnTo>
                    <a:pt x="9" y="202"/>
                  </a:lnTo>
                  <a:lnTo>
                    <a:pt x="13" y="206"/>
                  </a:lnTo>
                  <a:lnTo>
                    <a:pt x="17" y="209"/>
                  </a:lnTo>
                  <a:lnTo>
                    <a:pt x="23" y="214"/>
                  </a:lnTo>
                  <a:lnTo>
                    <a:pt x="26" y="215"/>
                  </a:lnTo>
                  <a:lnTo>
                    <a:pt x="29" y="217"/>
                  </a:lnTo>
                  <a:lnTo>
                    <a:pt x="33" y="218"/>
                  </a:lnTo>
                  <a:lnTo>
                    <a:pt x="38" y="221"/>
                  </a:lnTo>
                  <a:lnTo>
                    <a:pt x="41" y="222"/>
                  </a:lnTo>
                  <a:lnTo>
                    <a:pt x="45" y="224"/>
                  </a:lnTo>
                  <a:lnTo>
                    <a:pt x="51" y="227"/>
                  </a:lnTo>
                  <a:lnTo>
                    <a:pt x="55" y="228"/>
                  </a:lnTo>
                  <a:lnTo>
                    <a:pt x="60" y="230"/>
                  </a:lnTo>
                  <a:lnTo>
                    <a:pt x="64" y="233"/>
                  </a:lnTo>
                  <a:lnTo>
                    <a:pt x="68" y="234"/>
                  </a:lnTo>
                  <a:lnTo>
                    <a:pt x="73" y="236"/>
                  </a:lnTo>
                  <a:lnTo>
                    <a:pt x="75" y="237"/>
                  </a:lnTo>
                  <a:lnTo>
                    <a:pt x="81" y="238"/>
                  </a:lnTo>
                  <a:lnTo>
                    <a:pt x="84" y="240"/>
                  </a:lnTo>
                  <a:lnTo>
                    <a:pt x="89" y="241"/>
                  </a:lnTo>
                  <a:lnTo>
                    <a:pt x="93" y="243"/>
                  </a:lnTo>
                  <a:lnTo>
                    <a:pt x="96" y="244"/>
                  </a:lnTo>
                  <a:lnTo>
                    <a:pt x="100" y="246"/>
                  </a:lnTo>
                  <a:lnTo>
                    <a:pt x="105" y="246"/>
                  </a:lnTo>
                  <a:lnTo>
                    <a:pt x="109" y="247"/>
                  </a:lnTo>
                  <a:lnTo>
                    <a:pt x="115" y="249"/>
                  </a:lnTo>
                  <a:lnTo>
                    <a:pt x="119" y="250"/>
                  </a:lnTo>
                  <a:lnTo>
                    <a:pt x="122" y="252"/>
                  </a:lnTo>
                  <a:close/>
                </a:path>
              </a:pathLst>
            </a:custGeom>
            <a:solidFill>
              <a:srgbClr val="A2C3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 i="1">
                <a:ea typeface="华文细黑" pitchFamily="2" charset="-122"/>
              </a:endParaRPr>
            </a:p>
          </p:txBody>
        </p:sp>
        <p:sp>
          <p:nvSpPr>
            <p:cNvPr id="13346" name="Freeform 29"/>
            <p:cNvSpPr>
              <a:spLocks/>
            </p:cNvSpPr>
            <p:nvPr/>
          </p:nvSpPr>
          <p:spPr bwMode="auto">
            <a:xfrm>
              <a:off x="7672388" y="1524000"/>
              <a:ext cx="369887" cy="211138"/>
            </a:xfrm>
            <a:custGeom>
              <a:avLst/>
              <a:gdLst>
                <a:gd name="T0" fmla="*/ 0 w 466"/>
                <a:gd name="T1" fmla="*/ 2147483647 h 268"/>
                <a:gd name="T2" fmla="*/ 0 w 466"/>
                <a:gd name="T3" fmla="*/ 2147483647 h 268"/>
                <a:gd name="T4" fmla="*/ 2147483647 w 466"/>
                <a:gd name="T5" fmla="*/ 2147483647 h 268"/>
                <a:gd name="T6" fmla="*/ 2147483647 w 466"/>
                <a:gd name="T7" fmla="*/ 2147483647 h 268"/>
                <a:gd name="T8" fmla="*/ 2147483647 w 466"/>
                <a:gd name="T9" fmla="*/ 2147483647 h 268"/>
                <a:gd name="T10" fmla="*/ 2147483647 w 466"/>
                <a:gd name="T11" fmla="*/ 2147483647 h 268"/>
                <a:gd name="T12" fmla="*/ 2147483647 w 466"/>
                <a:gd name="T13" fmla="*/ 2147483647 h 268"/>
                <a:gd name="T14" fmla="*/ 2147483647 w 466"/>
                <a:gd name="T15" fmla="*/ 2147483647 h 268"/>
                <a:gd name="T16" fmla="*/ 2147483647 w 466"/>
                <a:gd name="T17" fmla="*/ 2147483647 h 268"/>
                <a:gd name="T18" fmla="*/ 2147483647 w 466"/>
                <a:gd name="T19" fmla="*/ 2147483647 h 268"/>
                <a:gd name="T20" fmla="*/ 2147483647 w 466"/>
                <a:gd name="T21" fmla="*/ 2147483647 h 268"/>
                <a:gd name="T22" fmla="*/ 2147483647 w 466"/>
                <a:gd name="T23" fmla="*/ 2147483647 h 268"/>
                <a:gd name="T24" fmla="*/ 2147483647 w 466"/>
                <a:gd name="T25" fmla="*/ 2147483647 h 268"/>
                <a:gd name="T26" fmla="*/ 2147483647 w 466"/>
                <a:gd name="T27" fmla="*/ 2147483647 h 268"/>
                <a:gd name="T28" fmla="*/ 2147483647 w 466"/>
                <a:gd name="T29" fmla="*/ 2147483647 h 268"/>
                <a:gd name="T30" fmla="*/ 2147483647 w 466"/>
                <a:gd name="T31" fmla="*/ 2147483647 h 268"/>
                <a:gd name="T32" fmla="*/ 2147483647 w 466"/>
                <a:gd name="T33" fmla="*/ 2147483647 h 268"/>
                <a:gd name="T34" fmla="*/ 2147483647 w 466"/>
                <a:gd name="T35" fmla="*/ 2147483647 h 268"/>
                <a:gd name="T36" fmla="*/ 2147483647 w 466"/>
                <a:gd name="T37" fmla="*/ 2147483647 h 268"/>
                <a:gd name="T38" fmla="*/ 2147483647 w 466"/>
                <a:gd name="T39" fmla="*/ 2147483647 h 268"/>
                <a:gd name="T40" fmla="*/ 2147483647 w 466"/>
                <a:gd name="T41" fmla="*/ 2147483647 h 268"/>
                <a:gd name="T42" fmla="*/ 2147483647 w 466"/>
                <a:gd name="T43" fmla="*/ 2147483647 h 268"/>
                <a:gd name="T44" fmla="*/ 2147483647 w 466"/>
                <a:gd name="T45" fmla="*/ 2147483647 h 268"/>
                <a:gd name="T46" fmla="*/ 2147483647 w 466"/>
                <a:gd name="T47" fmla="*/ 2147483647 h 268"/>
                <a:gd name="T48" fmla="*/ 2147483647 w 466"/>
                <a:gd name="T49" fmla="*/ 2147483647 h 268"/>
                <a:gd name="T50" fmla="*/ 2147483647 w 466"/>
                <a:gd name="T51" fmla="*/ 2147483647 h 268"/>
                <a:gd name="T52" fmla="*/ 2147483647 w 466"/>
                <a:gd name="T53" fmla="*/ 2147483647 h 268"/>
                <a:gd name="T54" fmla="*/ 2147483647 w 466"/>
                <a:gd name="T55" fmla="*/ 2147483647 h 268"/>
                <a:gd name="T56" fmla="*/ 2147483647 w 466"/>
                <a:gd name="T57" fmla="*/ 2147483647 h 268"/>
                <a:gd name="T58" fmla="*/ 2147483647 w 466"/>
                <a:gd name="T59" fmla="*/ 2147483647 h 268"/>
                <a:gd name="T60" fmla="*/ 2147483647 w 466"/>
                <a:gd name="T61" fmla="*/ 2147483647 h 268"/>
                <a:gd name="T62" fmla="*/ 2147483647 w 466"/>
                <a:gd name="T63" fmla="*/ 2147483647 h 268"/>
                <a:gd name="T64" fmla="*/ 2147483647 w 466"/>
                <a:gd name="T65" fmla="*/ 2147483647 h 268"/>
                <a:gd name="T66" fmla="*/ 2147483647 w 466"/>
                <a:gd name="T67" fmla="*/ 2147483647 h 268"/>
                <a:gd name="T68" fmla="*/ 2147483647 w 466"/>
                <a:gd name="T69" fmla="*/ 2147483647 h 268"/>
                <a:gd name="T70" fmla="*/ 2147483647 w 466"/>
                <a:gd name="T71" fmla="*/ 2147483647 h 268"/>
                <a:gd name="T72" fmla="*/ 2147483647 w 466"/>
                <a:gd name="T73" fmla="*/ 2147483647 h 268"/>
                <a:gd name="T74" fmla="*/ 2147483647 w 466"/>
                <a:gd name="T75" fmla="*/ 2147483647 h 268"/>
                <a:gd name="T76" fmla="*/ 2147483647 w 466"/>
                <a:gd name="T77" fmla="*/ 2147483647 h 268"/>
                <a:gd name="T78" fmla="*/ 2147483647 w 466"/>
                <a:gd name="T79" fmla="*/ 2147483647 h 268"/>
                <a:gd name="T80" fmla="*/ 2147483647 w 466"/>
                <a:gd name="T81" fmla="*/ 2147483647 h 268"/>
                <a:gd name="T82" fmla="*/ 2147483647 w 466"/>
                <a:gd name="T83" fmla="*/ 2147483647 h 268"/>
                <a:gd name="T84" fmla="*/ 2147483647 w 466"/>
                <a:gd name="T85" fmla="*/ 2147483647 h 268"/>
                <a:gd name="T86" fmla="*/ 2147483647 w 466"/>
                <a:gd name="T87" fmla="*/ 2147483647 h 268"/>
                <a:gd name="T88" fmla="*/ 2147483647 w 466"/>
                <a:gd name="T89" fmla="*/ 2147483647 h 268"/>
                <a:gd name="T90" fmla="*/ 2147483647 w 466"/>
                <a:gd name="T91" fmla="*/ 2147483647 h 268"/>
                <a:gd name="T92" fmla="*/ 2147483647 w 466"/>
                <a:gd name="T93" fmla="*/ 2147483647 h 268"/>
                <a:gd name="T94" fmla="*/ 2147483647 w 466"/>
                <a:gd name="T95" fmla="*/ 2147483647 h 268"/>
                <a:gd name="T96" fmla="*/ 2147483647 w 466"/>
                <a:gd name="T97" fmla="*/ 2147483647 h 268"/>
                <a:gd name="T98" fmla="*/ 2147483647 w 466"/>
                <a:gd name="T99" fmla="*/ 2147483647 h 268"/>
                <a:gd name="T100" fmla="*/ 2147483647 w 466"/>
                <a:gd name="T101" fmla="*/ 2147483647 h 268"/>
                <a:gd name="T102" fmla="*/ 2147483647 w 466"/>
                <a:gd name="T103" fmla="*/ 2147483647 h 268"/>
                <a:gd name="T104" fmla="*/ 2147483647 w 466"/>
                <a:gd name="T105" fmla="*/ 2147483647 h 268"/>
                <a:gd name="T106" fmla="*/ 2147483647 w 466"/>
                <a:gd name="T107" fmla="*/ 2147483647 h 268"/>
                <a:gd name="T108" fmla="*/ 2147483647 w 466"/>
                <a:gd name="T109" fmla="*/ 2147483647 h 268"/>
                <a:gd name="T110" fmla="*/ 2147483647 w 466"/>
                <a:gd name="T111" fmla="*/ 2147483647 h 268"/>
                <a:gd name="T112" fmla="*/ 2147483647 w 466"/>
                <a:gd name="T113" fmla="*/ 2147483647 h 268"/>
                <a:gd name="T114" fmla="*/ 2147483647 w 466"/>
                <a:gd name="T115" fmla="*/ 2147483647 h 26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66"/>
                <a:gd name="T175" fmla="*/ 0 h 268"/>
                <a:gd name="T176" fmla="*/ 466 w 466"/>
                <a:gd name="T177" fmla="*/ 268 h 26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66" h="268">
                  <a:moveTo>
                    <a:pt x="1" y="41"/>
                  </a:moveTo>
                  <a:lnTo>
                    <a:pt x="0" y="4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0" y="53"/>
                  </a:lnTo>
                  <a:lnTo>
                    <a:pt x="0" y="56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1" y="79"/>
                  </a:lnTo>
                  <a:lnTo>
                    <a:pt x="3" y="85"/>
                  </a:lnTo>
                  <a:lnTo>
                    <a:pt x="3" y="89"/>
                  </a:lnTo>
                  <a:lnTo>
                    <a:pt x="3" y="95"/>
                  </a:lnTo>
                  <a:lnTo>
                    <a:pt x="4" y="99"/>
                  </a:lnTo>
                  <a:lnTo>
                    <a:pt x="6" y="105"/>
                  </a:lnTo>
                  <a:lnTo>
                    <a:pt x="9" y="111"/>
                  </a:lnTo>
                  <a:lnTo>
                    <a:pt x="10" y="115"/>
                  </a:lnTo>
                  <a:lnTo>
                    <a:pt x="12" y="121"/>
                  </a:lnTo>
                  <a:lnTo>
                    <a:pt x="14" y="127"/>
                  </a:lnTo>
                  <a:lnTo>
                    <a:pt x="17" y="131"/>
                  </a:lnTo>
                  <a:lnTo>
                    <a:pt x="20" y="137"/>
                  </a:lnTo>
                  <a:lnTo>
                    <a:pt x="23" y="143"/>
                  </a:lnTo>
                  <a:lnTo>
                    <a:pt x="28" y="149"/>
                  </a:lnTo>
                  <a:lnTo>
                    <a:pt x="30" y="153"/>
                  </a:lnTo>
                  <a:lnTo>
                    <a:pt x="36" y="159"/>
                  </a:lnTo>
                  <a:lnTo>
                    <a:pt x="41" y="165"/>
                  </a:lnTo>
                  <a:lnTo>
                    <a:pt x="46" y="171"/>
                  </a:lnTo>
                  <a:lnTo>
                    <a:pt x="51" y="175"/>
                  </a:lnTo>
                  <a:lnTo>
                    <a:pt x="57" y="181"/>
                  </a:lnTo>
                  <a:lnTo>
                    <a:pt x="62" y="185"/>
                  </a:lnTo>
                  <a:lnTo>
                    <a:pt x="70" y="189"/>
                  </a:lnTo>
                  <a:lnTo>
                    <a:pt x="75" y="194"/>
                  </a:lnTo>
                  <a:lnTo>
                    <a:pt x="81" y="197"/>
                  </a:lnTo>
                  <a:lnTo>
                    <a:pt x="86" y="200"/>
                  </a:lnTo>
                  <a:lnTo>
                    <a:pt x="89" y="201"/>
                  </a:lnTo>
                  <a:lnTo>
                    <a:pt x="91" y="203"/>
                  </a:lnTo>
                  <a:lnTo>
                    <a:pt x="96" y="205"/>
                  </a:lnTo>
                  <a:lnTo>
                    <a:pt x="99" y="207"/>
                  </a:lnTo>
                  <a:lnTo>
                    <a:pt x="102" y="208"/>
                  </a:lnTo>
                  <a:lnTo>
                    <a:pt x="106" y="210"/>
                  </a:lnTo>
                  <a:lnTo>
                    <a:pt x="110" y="211"/>
                  </a:lnTo>
                  <a:lnTo>
                    <a:pt x="113" y="213"/>
                  </a:lnTo>
                  <a:lnTo>
                    <a:pt x="118" y="214"/>
                  </a:lnTo>
                  <a:lnTo>
                    <a:pt x="121" y="216"/>
                  </a:lnTo>
                  <a:lnTo>
                    <a:pt x="125" y="219"/>
                  </a:lnTo>
                  <a:lnTo>
                    <a:pt x="128" y="220"/>
                  </a:lnTo>
                  <a:lnTo>
                    <a:pt x="132" y="220"/>
                  </a:lnTo>
                  <a:lnTo>
                    <a:pt x="135" y="221"/>
                  </a:lnTo>
                  <a:lnTo>
                    <a:pt x="139" y="223"/>
                  </a:lnTo>
                  <a:lnTo>
                    <a:pt x="144" y="224"/>
                  </a:lnTo>
                  <a:lnTo>
                    <a:pt x="147" y="226"/>
                  </a:lnTo>
                  <a:lnTo>
                    <a:pt x="151" y="227"/>
                  </a:lnTo>
                  <a:lnTo>
                    <a:pt x="155" y="229"/>
                  </a:lnTo>
                  <a:lnTo>
                    <a:pt x="158" y="230"/>
                  </a:lnTo>
                  <a:lnTo>
                    <a:pt x="163" y="232"/>
                  </a:lnTo>
                  <a:lnTo>
                    <a:pt x="166" y="232"/>
                  </a:lnTo>
                  <a:lnTo>
                    <a:pt x="170" y="235"/>
                  </a:lnTo>
                  <a:lnTo>
                    <a:pt x="173" y="235"/>
                  </a:lnTo>
                  <a:lnTo>
                    <a:pt x="179" y="236"/>
                  </a:lnTo>
                  <a:lnTo>
                    <a:pt x="182" y="237"/>
                  </a:lnTo>
                  <a:lnTo>
                    <a:pt x="186" y="239"/>
                  </a:lnTo>
                  <a:lnTo>
                    <a:pt x="189" y="239"/>
                  </a:lnTo>
                  <a:lnTo>
                    <a:pt x="193" y="240"/>
                  </a:lnTo>
                  <a:lnTo>
                    <a:pt x="196" y="240"/>
                  </a:lnTo>
                  <a:lnTo>
                    <a:pt x="200" y="242"/>
                  </a:lnTo>
                  <a:lnTo>
                    <a:pt x="205" y="242"/>
                  </a:lnTo>
                  <a:lnTo>
                    <a:pt x="208" y="243"/>
                  </a:lnTo>
                  <a:lnTo>
                    <a:pt x="211" y="245"/>
                  </a:lnTo>
                  <a:lnTo>
                    <a:pt x="215" y="246"/>
                  </a:lnTo>
                  <a:lnTo>
                    <a:pt x="218" y="246"/>
                  </a:lnTo>
                  <a:lnTo>
                    <a:pt x="222" y="246"/>
                  </a:lnTo>
                  <a:lnTo>
                    <a:pt x="225" y="246"/>
                  </a:lnTo>
                  <a:lnTo>
                    <a:pt x="229" y="248"/>
                  </a:lnTo>
                  <a:lnTo>
                    <a:pt x="232" y="248"/>
                  </a:lnTo>
                  <a:lnTo>
                    <a:pt x="235" y="249"/>
                  </a:lnTo>
                  <a:lnTo>
                    <a:pt x="240" y="249"/>
                  </a:lnTo>
                  <a:lnTo>
                    <a:pt x="243" y="251"/>
                  </a:lnTo>
                  <a:lnTo>
                    <a:pt x="250" y="251"/>
                  </a:lnTo>
                  <a:lnTo>
                    <a:pt x="256" y="252"/>
                  </a:lnTo>
                  <a:lnTo>
                    <a:pt x="259" y="252"/>
                  </a:lnTo>
                  <a:lnTo>
                    <a:pt x="263" y="253"/>
                  </a:lnTo>
                  <a:lnTo>
                    <a:pt x="266" y="253"/>
                  </a:lnTo>
                  <a:lnTo>
                    <a:pt x="269" y="255"/>
                  </a:lnTo>
                  <a:lnTo>
                    <a:pt x="275" y="255"/>
                  </a:lnTo>
                  <a:lnTo>
                    <a:pt x="280" y="255"/>
                  </a:lnTo>
                  <a:lnTo>
                    <a:pt x="285" y="255"/>
                  </a:lnTo>
                  <a:lnTo>
                    <a:pt x="288" y="256"/>
                  </a:lnTo>
                  <a:lnTo>
                    <a:pt x="291" y="256"/>
                  </a:lnTo>
                  <a:lnTo>
                    <a:pt x="295" y="258"/>
                  </a:lnTo>
                  <a:lnTo>
                    <a:pt x="298" y="258"/>
                  </a:lnTo>
                  <a:lnTo>
                    <a:pt x="301" y="258"/>
                  </a:lnTo>
                  <a:lnTo>
                    <a:pt x="305" y="258"/>
                  </a:lnTo>
                  <a:lnTo>
                    <a:pt x="308" y="258"/>
                  </a:lnTo>
                  <a:lnTo>
                    <a:pt x="312" y="258"/>
                  </a:lnTo>
                  <a:lnTo>
                    <a:pt x="315" y="259"/>
                  </a:lnTo>
                  <a:lnTo>
                    <a:pt x="320" y="259"/>
                  </a:lnTo>
                  <a:lnTo>
                    <a:pt x="324" y="261"/>
                  </a:lnTo>
                  <a:lnTo>
                    <a:pt x="328" y="261"/>
                  </a:lnTo>
                  <a:lnTo>
                    <a:pt x="331" y="261"/>
                  </a:lnTo>
                  <a:lnTo>
                    <a:pt x="336" y="261"/>
                  </a:lnTo>
                  <a:lnTo>
                    <a:pt x="340" y="261"/>
                  </a:lnTo>
                  <a:lnTo>
                    <a:pt x="343" y="261"/>
                  </a:lnTo>
                  <a:lnTo>
                    <a:pt x="347" y="262"/>
                  </a:lnTo>
                  <a:lnTo>
                    <a:pt x="352" y="262"/>
                  </a:lnTo>
                  <a:lnTo>
                    <a:pt x="354" y="264"/>
                  </a:lnTo>
                  <a:lnTo>
                    <a:pt x="359" y="264"/>
                  </a:lnTo>
                  <a:lnTo>
                    <a:pt x="363" y="264"/>
                  </a:lnTo>
                  <a:lnTo>
                    <a:pt x="366" y="265"/>
                  </a:lnTo>
                  <a:lnTo>
                    <a:pt x="370" y="265"/>
                  </a:lnTo>
                  <a:lnTo>
                    <a:pt x="373" y="265"/>
                  </a:lnTo>
                  <a:lnTo>
                    <a:pt x="378" y="265"/>
                  </a:lnTo>
                  <a:lnTo>
                    <a:pt x="382" y="267"/>
                  </a:lnTo>
                  <a:lnTo>
                    <a:pt x="386" y="267"/>
                  </a:lnTo>
                  <a:lnTo>
                    <a:pt x="391" y="267"/>
                  </a:lnTo>
                  <a:lnTo>
                    <a:pt x="394" y="267"/>
                  </a:lnTo>
                  <a:lnTo>
                    <a:pt x="398" y="267"/>
                  </a:lnTo>
                  <a:lnTo>
                    <a:pt x="401" y="268"/>
                  </a:lnTo>
                  <a:lnTo>
                    <a:pt x="405" y="268"/>
                  </a:lnTo>
                  <a:lnTo>
                    <a:pt x="408" y="268"/>
                  </a:lnTo>
                  <a:lnTo>
                    <a:pt x="413" y="268"/>
                  </a:lnTo>
                  <a:lnTo>
                    <a:pt x="415" y="268"/>
                  </a:lnTo>
                  <a:lnTo>
                    <a:pt x="421" y="268"/>
                  </a:lnTo>
                  <a:lnTo>
                    <a:pt x="429" y="268"/>
                  </a:lnTo>
                  <a:lnTo>
                    <a:pt x="433" y="268"/>
                  </a:lnTo>
                  <a:lnTo>
                    <a:pt x="439" y="268"/>
                  </a:lnTo>
                  <a:lnTo>
                    <a:pt x="445" y="268"/>
                  </a:lnTo>
                  <a:lnTo>
                    <a:pt x="447" y="267"/>
                  </a:lnTo>
                  <a:lnTo>
                    <a:pt x="452" y="267"/>
                  </a:lnTo>
                  <a:lnTo>
                    <a:pt x="456" y="265"/>
                  </a:lnTo>
                  <a:lnTo>
                    <a:pt x="459" y="265"/>
                  </a:lnTo>
                  <a:lnTo>
                    <a:pt x="462" y="264"/>
                  </a:lnTo>
                  <a:lnTo>
                    <a:pt x="463" y="262"/>
                  </a:lnTo>
                  <a:lnTo>
                    <a:pt x="465" y="262"/>
                  </a:lnTo>
                  <a:lnTo>
                    <a:pt x="466" y="258"/>
                  </a:lnTo>
                  <a:lnTo>
                    <a:pt x="466" y="255"/>
                  </a:lnTo>
                  <a:lnTo>
                    <a:pt x="466" y="252"/>
                  </a:lnTo>
                  <a:lnTo>
                    <a:pt x="466" y="248"/>
                  </a:lnTo>
                  <a:lnTo>
                    <a:pt x="465" y="243"/>
                  </a:lnTo>
                  <a:lnTo>
                    <a:pt x="463" y="239"/>
                  </a:lnTo>
                  <a:lnTo>
                    <a:pt x="461" y="233"/>
                  </a:lnTo>
                  <a:lnTo>
                    <a:pt x="459" y="229"/>
                  </a:lnTo>
                  <a:lnTo>
                    <a:pt x="455" y="221"/>
                  </a:lnTo>
                  <a:lnTo>
                    <a:pt x="452" y="216"/>
                  </a:lnTo>
                  <a:lnTo>
                    <a:pt x="450" y="213"/>
                  </a:lnTo>
                  <a:lnTo>
                    <a:pt x="447" y="208"/>
                  </a:lnTo>
                  <a:lnTo>
                    <a:pt x="447" y="205"/>
                  </a:lnTo>
                  <a:lnTo>
                    <a:pt x="445" y="203"/>
                  </a:lnTo>
                  <a:lnTo>
                    <a:pt x="445" y="198"/>
                  </a:lnTo>
                  <a:lnTo>
                    <a:pt x="442" y="194"/>
                  </a:lnTo>
                  <a:lnTo>
                    <a:pt x="440" y="189"/>
                  </a:lnTo>
                  <a:lnTo>
                    <a:pt x="439" y="185"/>
                  </a:lnTo>
                  <a:lnTo>
                    <a:pt x="436" y="181"/>
                  </a:lnTo>
                  <a:lnTo>
                    <a:pt x="434" y="176"/>
                  </a:lnTo>
                  <a:lnTo>
                    <a:pt x="433" y="172"/>
                  </a:lnTo>
                  <a:lnTo>
                    <a:pt x="431" y="168"/>
                  </a:lnTo>
                  <a:lnTo>
                    <a:pt x="430" y="162"/>
                  </a:lnTo>
                  <a:lnTo>
                    <a:pt x="429" y="156"/>
                  </a:lnTo>
                  <a:lnTo>
                    <a:pt x="427" y="152"/>
                  </a:lnTo>
                  <a:lnTo>
                    <a:pt x="426" y="147"/>
                  </a:lnTo>
                  <a:lnTo>
                    <a:pt x="424" y="143"/>
                  </a:lnTo>
                  <a:lnTo>
                    <a:pt x="424" y="139"/>
                  </a:lnTo>
                  <a:lnTo>
                    <a:pt x="423" y="134"/>
                  </a:lnTo>
                  <a:lnTo>
                    <a:pt x="423" y="131"/>
                  </a:lnTo>
                  <a:lnTo>
                    <a:pt x="421" y="127"/>
                  </a:lnTo>
                  <a:lnTo>
                    <a:pt x="421" y="124"/>
                  </a:lnTo>
                  <a:lnTo>
                    <a:pt x="420" y="120"/>
                  </a:lnTo>
                  <a:lnTo>
                    <a:pt x="420" y="117"/>
                  </a:lnTo>
                  <a:lnTo>
                    <a:pt x="420" y="114"/>
                  </a:lnTo>
                  <a:lnTo>
                    <a:pt x="418" y="111"/>
                  </a:lnTo>
                  <a:lnTo>
                    <a:pt x="418" y="108"/>
                  </a:lnTo>
                  <a:lnTo>
                    <a:pt x="418" y="105"/>
                  </a:lnTo>
                  <a:lnTo>
                    <a:pt x="418" y="99"/>
                  </a:lnTo>
                  <a:lnTo>
                    <a:pt x="418" y="95"/>
                  </a:lnTo>
                  <a:lnTo>
                    <a:pt x="417" y="91"/>
                  </a:lnTo>
                  <a:lnTo>
                    <a:pt x="417" y="88"/>
                  </a:lnTo>
                  <a:lnTo>
                    <a:pt x="414" y="82"/>
                  </a:lnTo>
                  <a:lnTo>
                    <a:pt x="411" y="82"/>
                  </a:lnTo>
                  <a:lnTo>
                    <a:pt x="408" y="80"/>
                  </a:lnTo>
                  <a:lnTo>
                    <a:pt x="407" y="80"/>
                  </a:lnTo>
                  <a:lnTo>
                    <a:pt x="402" y="80"/>
                  </a:lnTo>
                  <a:lnTo>
                    <a:pt x="399" y="80"/>
                  </a:lnTo>
                  <a:lnTo>
                    <a:pt x="395" y="80"/>
                  </a:lnTo>
                  <a:lnTo>
                    <a:pt x="391" y="80"/>
                  </a:lnTo>
                  <a:lnTo>
                    <a:pt x="384" y="80"/>
                  </a:lnTo>
                  <a:lnTo>
                    <a:pt x="379" y="80"/>
                  </a:lnTo>
                  <a:lnTo>
                    <a:pt x="375" y="79"/>
                  </a:lnTo>
                  <a:lnTo>
                    <a:pt x="372" y="79"/>
                  </a:lnTo>
                  <a:lnTo>
                    <a:pt x="368" y="79"/>
                  </a:lnTo>
                  <a:lnTo>
                    <a:pt x="365" y="79"/>
                  </a:lnTo>
                  <a:lnTo>
                    <a:pt x="362" y="79"/>
                  </a:lnTo>
                  <a:lnTo>
                    <a:pt x="357" y="79"/>
                  </a:lnTo>
                  <a:lnTo>
                    <a:pt x="354" y="79"/>
                  </a:lnTo>
                  <a:lnTo>
                    <a:pt x="352" y="79"/>
                  </a:lnTo>
                  <a:lnTo>
                    <a:pt x="347" y="78"/>
                  </a:lnTo>
                  <a:lnTo>
                    <a:pt x="343" y="78"/>
                  </a:lnTo>
                  <a:lnTo>
                    <a:pt x="338" y="78"/>
                  </a:lnTo>
                  <a:lnTo>
                    <a:pt x="336" y="78"/>
                  </a:lnTo>
                  <a:lnTo>
                    <a:pt x="331" y="76"/>
                  </a:lnTo>
                  <a:lnTo>
                    <a:pt x="327" y="76"/>
                  </a:lnTo>
                  <a:lnTo>
                    <a:pt x="322" y="76"/>
                  </a:lnTo>
                  <a:lnTo>
                    <a:pt x="320" y="76"/>
                  </a:lnTo>
                  <a:lnTo>
                    <a:pt x="314" y="76"/>
                  </a:lnTo>
                  <a:lnTo>
                    <a:pt x="309" y="75"/>
                  </a:lnTo>
                  <a:lnTo>
                    <a:pt x="306" y="75"/>
                  </a:lnTo>
                  <a:lnTo>
                    <a:pt x="302" y="75"/>
                  </a:lnTo>
                  <a:lnTo>
                    <a:pt x="298" y="75"/>
                  </a:lnTo>
                  <a:lnTo>
                    <a:pt x="293" y="73"/>
                  </a:lnTo>
                  <a:lnTo>
                    <a:pt x="289" y="73"/>
                  </a:lnTo>
                  <a:lnTo>
                    <a:pt x="286" y="73"/>
                  </a:lnTo>
                  <a:lnTo>
                    <a:pt x="282" y="72"/>
                  </a:lnTo>
                  <a:lnTo>
                    <a:pt x="277" y="72"/>
                  </a:lnTo>
                  <a:lnTo>
                    <a:pt x="273" y="70"/>
                  </a:lnTo>
                  <a:lnTo>
                    <a:pt x="270" y="70"/>
                  </a:lnTo>
                  <a:lnTo>
                    <a:pt x="266" y="69"/>
                  </a:lnTo>
                  <a:lnTo>
                    <a:pt x="261" y="69"/>
                  </a:lnTo>
                  <a:lnTo>
                    <a:pt x="259" y="67"/>
                  </a:lnTo>
                  <a:lnTo>
                    <a:pt x="256" y="67"/>
                  </a:lnTo>
                  <a:lnTo>
                    <a:pt x="251" y="66"/>
                  </a:lnTo>
                  <a:lnTo>
                    <a:pt x="247" y="66"/>
                  </a:lnTo>
                  <a:lnTo>
                    <a:pt x="243" y="64"/>
                  </a:lnTo>
                  <a:lnTo>
                    <a:pt x="240" y="63"/>
                  </a:lnTo>
                  <a:lnTo>
                    <a:pt x="237" y="63"/>
                  </a:lnTo>
                  <a:lnTo>
                    <a:pt x="232" y="62"/>
                  </a:lnTo>
                  <a:lnTo>
                    <a:pt x="229" y="60"/>
                  </a:lnTo>
                  <a:lnTo>
                    <a:pt x="228" y="60"/>
                  </a:lnTo>
                  <a:lnTo>
                    <a:pt x="222" y="57"/>
                  </a:lnTo>
                  <a:lnTo>
                    <a:pt x="216" y="56"/>
                  </a:lnTo>
                  <a:lnTo>
                    <a:pt x="213" y="53"/>
                  </a:lnTo>
                  <a:lnTo>
                    <a:pt x="209" y="51"/>
                  </a:lnTo>
                  <a:lnTo>
                    <a:pt x="205" y="47"/>
                  </a:lnTo>
                  <a:lnTo>
                    <a:pt x="202" y="46"/>
                  </a:lnTo>
                  <a:lnTo>
                    <a:pt x="199" y="43"/>
                  </a:lnTo>
                  <a:lnTo>
                    <a:pt x="196" y="40"/>
                  </a:lnTo>
                  <a:lnTo>
                    <a:pt x="192" y="35"/>
                  </a:lnTo>
                  <a:lnTo>
                    <a:pt x="187" y="31"/>
                  </a:lnTo>
                  <a:lnTo>
                    <a:pt x="183" y="25"/>
                  </a:lnTo>
                  <a:lnTo>
                    <a:pt x="182" y="21"/>
                  </a:lnTo>
                  <a:lnTo>
                    <a:pt x="179" y="18"/>
                  </a:lnTo>
                  <a:lnTo>
                    <a:pt x="177" y="14"/>
                  </a:lnTo>
                  <a:lnTo>
                    <a:pt x="174" y="11"/>
                  </a:lnTo>
                  <a:lnTo>
                    <a:pt x="174" y="8"/>
                  </a:lnTo>
                  <a:lnTo>
                    <a:pt x="173" y="5"/>
                  </a:lnTo>
                  <a:lnTo>
                    <a:pt x="171" y="3"/>
                  </a:lnTo>
                  <a:lnTo>
                    <a:pt x="170" y="2"/>
                  </a:lnTo>
                  <a:lnTo>
                    <a:pt x="168" y="0"/>
                  </a:lnTo>
                  <a:lnTo>
                    <a:pt x="166" y="0"/>
                  </a:lnTo>
                  <a:lnTo>
                    <a:pt x="163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2" y="5"/>
                  </a:lnTo>
                  <a:lnTo>
                    <a:pt x="150" y="6"/>
                  </a:lnTo>
                  <a:lnTo>
                    <a:pt x="145" y="8"/>
                  </a:lnTo>
                  <a:lnTo>
                    <a:pt x="141" y="11"/>
                  </a:lnTo>
                  <a:lnTo>
                    <a:pt x="135" y="12"/>
                  </a:lnTo>
                  <a:lnTo>
                    <a:pt x="131" y="15"/>
                  </a:lnTo>
                  <a:lnTo>
                    <a:pt x="123" y="18"/>
                  </a:lnTo>
                  <a:lnTo>
                    <a:pt x="118" y="19"/>
                  </a:lnTo>
                  <a:lnTo>
                    <a:pt x="115" y="21"/>
                  </a:lnTo>
                  <a:lnTo>
                    <a:pt x="110" y="22"/>
                  </a:lnTo>
                  <a:lnTo>
                    <a:pt x="106" y="22"/>
                  </a:lnTo>
                  <a:lnTo>
                    <a:pt x="103" y="25"/>
                  </a:lnTo>
                  <a:lnTo>
                    <a:pt x="99" y="25"/>
                  </a:lnTo>
                  <a:lnTo>
                    <a:pt x="96" y="27"/>
                  </a:lnTo>
                  <a:lnTo>
                    <a:pt x="91" y="28"/>
                  </a:lnTo>
                  <a:lnTo>
                    <a:pt x="89" y="30"/>
                  </a:lnTo>
                  <a:lnTo>
                    <a:pt x="83" y="30"/>
                  </a:lnTo>
                  <a:lnTo>
                    <a:pt x="80" y="31"/>
                  </a:lnTo>
                  <a:lnTo>
                    <a:pt x="75" y="31"/>
                  </a:lnTo>
                  <a:lnTo>
                    <a:pt x="71" y="32"/>
                  </a:lnTo>
                  <a:lnTo>
                    <a:pt x="67" y="32"/>
                  </a:lnTo>
                  <a:lnTo>
                    <a:pt x="64" y="34"/>
                  </a:lnTo>
                  <a:lnTo>
                    <a:pt x="59" y="34"/>
                  </a:lnTo>
                  <a:lnTo>
                    <a:pt x="57" y="34"/>
                  </a:lnTo>
                  <a:lnTo>
                    <a:pt x="52" y="34"/>
                  </a:lnTo>
                  <a:lnTo>
                    <a:pt x="48" y="35"/>
                  </a:lnTo>
                  <a:lnTo>
                    <a:pt x="45" y="35"/>
                  </a:lnTo>
                  <a:lnTo>
                    <a:pt x="41" y="37"/>
                  </a:lnTo>
                  <a:lnTo>
                    <a:pt x="38" y="37"/>
                  </a:lnTo>
                  <a:lnTo>
                    <a:pt x="33" y="37"/>
                  </a:lnTo>
                  <a:lnTo>
                    <a:pt x="30" y="38"/>
                  </a:lnTo>
                  <a:lnTo>
                    <a:pt x="28" y="38"/>
                  </a:lnTo>
                  <a:lnTo>
                    <a:pt x="22" y="38"/>
                  </a:lnTo>
                  <a:lnTo>
                    <a:pt x="16" y="40"/>
                  </a:lnTo>
                  <a:lnTo>
                    <a:pt x="12" y="40"/>
                  </a:lnTo>
                  <a:lnTo>
                    <a:pt x="9" y="40"/>
                  </a:lnTo>
                  <a:lnTo>
                    <a:pt x="4" y="40"/>
                  </a:lnTo>
                  <a:lnTo>
                    <a:pt x="3" y="41"/>
                  </a:lnTo>
                  <a:lnTo>
                    <a:pt x="1" y="41"/>
                  </a:lnTo>
                  <a:close/>
                </a:path>
              </a:pathLst>
            </a:custGeom>
            <a:solidFill>
              <a:srgbClr val="A2C3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 i="1">
                <a:ea typeface="华文细黑" pitchFamily="2" charset="-122"/>
              </a:endParaRPr>
            </a:p>
          </p:txBody>
        </p:sp>
        <p:sp>
          <p:nvSpPr>
            <p:cNvPr id="13347" name="Freeform 30"/>
            <p:cNvSpPr>
              <a:spLocks/>
            </p:cNvSpPr>
            <p:nvPr/>
          </p:nvSpPr>
          <p:spPr bwMode="auto">
            <a:xfrm>
              <a:off x="7596188" y="1330325"/>
              <a:ext cx="252412" cy="198438"/>
            </a:xfrm>
            <a:custGeom>
              <a:avLst/>
              <a:gdLst>
                <a:gd name="T0" fmla="*/ 2147483647 w 318"/>
                <a:gd name="T1" fmla="*/ 2147483647 h 250"/>
                <a:gd name="T2" fmla="*/ 2147483647 w 318"/>
                <a:gd name="T3" fmla="*/ 2147483647 h 250"/>
                <a:gd name="T4" fmla="*/ 2147483647 w 318"/>
                <a:gd name="T5" fmla="*/ 2147483647 h 250"/>
                <a:gd name="T6" fmla="*/ 2147483647 w 318"/>
                <a:gd name="T7" fmla="*/ 2147483647 h 250"/>
                <a:gd name="T8" fmla="*/ 2147483647 w 318"/>
                <a:gd name="T9" fmla="*/ 2147483647 h 250"/>
                <a:gd name="T10" fmla="*/ 2147483647 w 318"/>
                <a:gd name="T11" fmla="*/ 2147483647 h 250"/>
                <a:gd name="T12" fmla="*/ 2147483647 w 318"/>
                <a:gd name="T13" fmla="*/ 2147483647 h 250"/>
                <a:gd name="T14" fmla="*/ 2147483647 w 318"/>
                <a:gd name="T15" fmla="*/ 2147483647 h 250"/>
                <a:gd name="T16" fmla="*/ 2147483647 w 318"/>
                <a:gd name="T17" fmla="*/ 2147483647 h 250"/>
                <a:gd name="T18" fmla="*/ 2147483647 w 318"/>
                <a:gd name="T19" fmla="*/ 2147483647 h 250"/>
                <a:gd name="T20" fmla="*/ 2147483647 w 318"/>
                <a:gd name="T21" fmla="*/ 2147483647 h 250"/>
                <a:gd name="T22" fmla="*/ 2147483647 w 318"/>
                <a:gd name="T23" fmla="*/ 2147483647 h 250"/>
                <a:gd name="T24" fmla="*/ 2147483647 w 318"/>
                <a:gd name="T25" fmla="*/ 2147483647 h 250"/>
                <a:gd name="T26" fmla="*/ 2147483647 w 318"/>
                <a:gd name="T27" fmla="*/ 2147483647 h 250"/>
                <a:gd name="T28" fmla="*/ 2147483647 w 318"/>
                <a:gd name="T29" fmla="*/ 2147483647 h 250"/>
                <a:gd name="T30" fmla="*/ 2147483647 w 318"/>
                <a:gd name="T31" fmla="*/ 2147483647 h 250"/>
                <a:gd name="T32" fmla="*/ 2147483647 w 318"/>
                <a:gd name="T33" fmla="*/ 2147483647 h 250"/>
                <a:gd name="T34" fmla="*/ 2147483647 w 318"/>
                <a:gd name="T35" fmla="*/ 2147483647 h 250"/>
                <a:gd name="T36" fmla="*/ 2147483647 w 318"/>
                <a:gd name="T37" fmla="*/ 2147483647 h 250"/>
                <a:gd name="T38" fmla="*/ 2147483647 w 318"/>
                <a:gd name="T39" fmla="*/ 2147483647 h 250"/>
                <a:gd name="T40" fmla="*/ 2147483647 w 318"/>
                <a:gd name="T41" fmla="*/ 2147483647 h 250"/>
                <a:gd name="T42" fmla="*/ 2147483647 w 318"/>
                <a:gd name="T43" fmla="*/ 2147483647 h 250"/>
                <a:gd name="T44" fmla="*/ 2147483647 w 318"/>
                <a:gd name="T45" fmla="*/ 2147483647 h 250"/>
                <a:gd name="T46" fmla="*/ 2147483647 w 318"/>
                <a:gd name="T47" fmla="*/ 2147483647 h 250"/>
                <a:gd name="T48" fmla="*/ 2147483647 w 318"/>
                <a:gd name="T49" fmla="*/ 2147483647 h 250"/>
                <a:gd name="T50" fmla="*/ 2147483647 w 318"/>
                <a:gd name="T51" fmla="*/ 2147483647 h 250"/>
                <a:gd name="T52" fmla="*/ 2147483647 w 318"/>
                <a:gd name="T53" fmla="*/ 2147483647 h 250"/>
                <a:gd name="T54" fmla="*/ 2147483647 w 318"/>
                <a:gd name="T55" fmla="*/ 2147483647 h 250"/>
                <a:gd name="T56" fmla="*/ 2147483647 w 318"/>
                <a:gd name="T57" fmla="*/ 2147483647 h 250"/>
                <a:gd name="T58" fmla="*/ 2147483647 w 318"/>
                <a:gd name="T59" fmla="*/ 2147483647 h 250"/>
                <a:gd name="T60" fmla="*/ 2147483647 w 318"/>
                <a:gd name="T61" fmla="*/ 2147483647 h 250"/>
                <a:gd name="T62" fmla="*/ 2147483647 w 318"/>
                <a:gd name="T63" fmla="*/ 2147483647 h 250"/>
                <a:gd name="T64" fmla="*/ 2147483647 w 318"/>
                <a:gd name="T65" fmla="*/ 2147483647 h 250"/>
                <a:gd name="T66" fmla="*/ 2147483647 w 318"/>
                <a:gd name="T67" fmla="*/ 2147483647 h 250"/>
                <a:gd name="T68" fmla="*/ 2147483647 w 318"/>
                <a:gd name="T69" fmla="*/ 2147483647 h 250"/>
                <a:gd name="T70" fmla="*/ 2147483647 w 318"/>
                <a:gd name="T71" fmla="*/ 2147483647 h 250"/>
                <a:gd name="T72" fmla="*/ 2147483647 w 318"/>
                <a:gd name="T73" fmla="*/ 2147483647 h 250"/>
                <a:gd name="T74" fmla="*/ 2147483647 w 318"/>
                <a:gd name="T75" fmla="*/ 2147483647 h 250"/>
                <a:gd name="T76" fmla="*/ 2147483647 w 318"/>
                <a:gd name="T77" fmla="*/ 2147483647 h 250"/>
                <a:gd name="T78" fmla="*/ 0 w 318"/>
                <a:gd name="T79" fmla="*/ 2147483647 h 250"/>
                <a:gd name="T80" fmla="*/ 0 w 318"/>
                <a:gd name="T81" fmla="*/ 2147483647 h 250"/>
                <a:gd name="T82" fmla="*/ 2147483647 w 318"/>
                <a:gd name="T83" fmla="*/ 2147483647 h 250"/>
                <a:gd name="T84" fmla="*/ 2147483647 w 318"/>
                <a:gd name="T85" fmla="*/ 2147483647 h 250"/>
                <a:gd name="T86" fmla="*/ 2147483647 w 318"/>
                <a:gd name="T87" fmla="*/ 2147483647 h 250"/>
                <a:gd name="T88" fmla="*/ 2147483647 w 318"/>
                <a:gd name="T89" fmla="*/ 2147483647 h 250"/>
                <a:gd name="T90" fmla="*/ 2147483647 w 318"/>
                <a:gd name="T91" fmla="*/ 2147483647 h 250"/>
                <a:gd name="T92" fmla="*/ 2147483647 w 318"/>
                <a:gd name="T93" fmla="*/ 2147483647 h 250"/>
                <a:gd name="T94" fmla="*/ 2147483647 w 318"/>
                <a:gd name="T95" fmla="*/ 2147483647 h 250"/>
                <a:gd name="T96" fmla="*/ 2147483647 w 318"/>
                <a:gd name="T97" fmla="*/ 2147483647 h 250"/>
                <a:gd name="T98" fmla="*/ 2147483647 w 318"/>
                <a:gd name="T99" fmla="*/ 0 h 25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18"/>
                <a:gd name="T151" fmla="*/ 0 h 250"/>
                <a:gd name="T152" fmla="*/ 318 w 318"/>
                <a:gd name="T153" fmla="*/ 250 h 25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18" h="250">
                  <a:moveTo>
                    <a:pt x="89" y="1"/>
                  </a:moveTo>
                  <a:lnTo>
                    <a:pt x="93" y="3"/>
                  </a:lnTo>
                  <a:lnTo>
                    <a:pt x="97" y="5"/>
                  </a:lnTo>
                  <a:lnTo>
                    <a:pt x="100" y="8"/>
                  </a:lnTo>
                  <a:lnTo>
                    <a:pt x="105" y="13"/>
                  </a:lnTo>
                  <a:lnTo>
                    <a:pt x="108" y="16"/>
                  </a:lnTo>
                  <a:lnTo>
                    <a:pt x="110" y="21"/>
                  </a:lnTo>
                  <a:lnTo>
                    <a:pt x="115" y="26"/>
                  </a:lnTo>
                  <a:lnTo>
                    <a:pt x="119" y="32"/>
                  </a:lnTo>
                  <a:lnTo>
                    <a:pt x="124" y="37"/>
                  </a:lnTo>
                  <a:lnTo>
                    <a:pt x="129" y="45"/>
                  </a:lnTo>
                  <a:lnTo>
                    <a:pt x="132" y="48"/>
                  </a:lnTo>
                  <a:lnTo>
                    <a:pt x="137" y="51"/>
                  </a:lnTo>
                  <a:lnTo>
                    <a:pt x="141" y="53"/>
                  </a:lnTo>
                  <a:lnTo>
                    <a:pt x="145" y="58"/>
                  </a:lnTo>
                  <a:lnTo>
                    <a:pt x="148" y="61"/>
                  </a:lnTo>
                  <a:lnTo>
                    <a:pt x="154" y="65"/>
                  </a:lnTo>
                  <a:lnTo>
                    <a:pt x="158" y="68"/>
                  </a:lnTo>
                  <a:lnTo>
                    <a:pt x="166" y="71"/>
                  </a:lnTo>
                  <a:lnTo>
                    <a:pt x="167" y="72"/>
                  </a:lnTo>
                  <a:lnTo>
                    <a:pt x="170" y="74"/>
                  </a:lnTo>
                  <a:lnTo>
                    <a:pt x="174" y="77"/>
                  </a:lnTo>
                  <a:lnTo>
                    <a:pt x="177" y="78"/>
                  </a:lnTo>
                  <a:lnTo>
                    <a:pt x="180" y="80"/>
                  </a:lnTo>
                  <a:lnTo>
                    <a:pt x="185" y="81"/>
                  </a:lnTo>
                  <a:lnTo>
                    <a:pt x="187" y="84"/>
                  </a:lnTo>
                  <a:lnTo>
                    <a:pt x="192" y="85"/>
                  </a:lnTo>
                  <a:lnTo>
                    <a:pt x="196" y="87"/>
                  </a:lnTo>
                  <a:lnTo>
                    <a:pt x="199" y="87"/>
                  </a:lnTo>
                  <a:lnTo>
                    <a:pt x="203" y="88"/>
                  </a:lnTo>
                  <a:lnTo>
                    <a:pt x="208" y="90"/>
                  </a:lnTo>
                  <a:lnTo>
                    <a:pt x="211" y="91"/>
                  </a:lnTo>
                  <a:lnTo>
                    <a:pt x="214" y="93"/>
                  </a:lnTo>
                  <a:lnTo>
                    <a:pt x="218" y="93"/>
                  </a:lnTo>
                  <a:lnTo>
                    <a:pt x="221" y="94"/>
                  </a:lnTo>
                  <a:lnTo>
                    <a:pt x="224" y="96"/>
                  </a:lnTo>
                  <a:lnTo>
                    <a:pt x="228" y="96"/>
                  </a:lnTo>
                  <a:lnTo>
                    <a:pt x="231" y="96"/>
                  </a:lnTo>
                  <a:lnTo>
                    <a:pt x="234" y="97"/>
                  </a:lnTo>
                  <a:lnTo>
                    <a:pt x="240" y="99"/>
                  </a:lnTo>
                  <a:lnTo>
                    <a:pt x="247" y="100"/>
                  </a:lnTo>
                  <a:lnTo>
                    <a:pt x="251" y="100"/>
                  </a:lnTo>
                  <a:lnTo>
                    <a:pt x="257" y="101"/>
                  </a:lnTo>
                  <a:lnTo>
                    <a:pt x="262" y="101"/>
                  </a:lnTo>
                  <a:lnTo>
                    <a:pt x="267" y="103"/>
                  </a:lnTo>
                  <a:lnTo>
                    <a:pt x="272" y="103"/>
                  </a:lnTo>
                  <a:lnTo>
                    <a:pt x="276" y="103"/>
                  </a:lnTo>
                  <a:lnTo>
                    <a:pt x="280" y="103"/>
                  </a:lnTo>
                  <a:lnTo>
                    <a:pt x="285" y="104"/>
                  </a:lnTo>
                  <a:lnTo>
                    <a:pt x="288" y="104"/>
                  </a:lnTo>
                  <a:lnTo>
                    <a:pt x="292" y="104"/>
                  </a:lnTo>
                  <a:lnTo>
                    <a:pt x="295" y="106"/>
                  </a:lnTo>
                  <a:lnTo>
                    <a:pt x="298" y="106"/>
                  </a:lnTo>
                  <a:lnTo>
                    <a:pt x="304" y="109"/>
                  </a:lnTo>
                  <a:lnTo>
                    <a:pt x="308" y="112"/>
                  </a:lnTo>
                  <a:lnTo>
                    <a:pt x="311" y="115"/>
                  </a:lnTo>
                  <a:lnTo>
                    <a:pt x="314" y="122"/>
                  </a:lnTo>
                  <a:lnTo>
                    <a:pt x="315" y="125"/>
                  </a:lnTo>
                  <a:lnTo>
                    <a:pt x="317" y="129"/>
                  </a:lnTo>
                  <a:lnTo>
                    <a:pt x="317" y="132"/>
                  </a:lnTo>
                  <a:lnTo>
                    <a:pt x="318" y="138"/>
                  </a:lnTo>
                  <a:lnTo>
                    <a:pt x="317" y="142"/>
                  </a:lnTo>
                  <a:lnTo>
                    <a:pt x="317" y="146"/>
                  </a:lnTo>
                  <a:lnTo>
                    <a:pt x="317" y="151"/>
                  </a:lnTo>
                  <a:lnTo>
                    <a:pt x="317" y="155"/>
                  </a:lnTo>
                  <a:lnTo>
                    <a:pt x="317" y="160"/>
                  </a:lnTo>
                  <a:lnTo>
                    <a:pt x="317" y="164"/>
                  </a:lnTo>
                  <a:lnTo>
                    <a:pt x="315" y="167"/>
                  </a:lnTo>
                  <a:lnTo>
                    <a:pt x="315" y="171"/>
                  </a:lnTo>
                  <a:lnTo>
                    <a:pt x="312" y="174"/>
                  </a:lnTo>
                  <a:lnTo>
                    <a:pt x="312" y="177"/>
                  </a:lnTo>
                  <a:lnTo>
                    <a:pt x="309" y="180"/>
                  </a:lnTo>
                  <a:lnTo>
                    <a:pt x="309" y="184"/>
                  </a:lnTo>
                  <a:lnTo>
                    <a:pt x="305" y="190"/>
                  </a:lnTo>
                  <a:lnTo>
                    <a:pt x="301" y="196"/>
                  </a:lnTo>
                  <a:lnTo>
                    <a:pt x="296" y="199"/>
                  </a:lnTo>
                  <a:lnTo>
                    <a:pt x="294" y="202"/>
                  </a:lnTo>
                  <a:lnTo>
                    <a:pt x="291" y="203"/>
                  </a:lnTo>
                  <a:lnTo>
                    <a:pt x="288" y="206"/>
                  </a:lnTo>
                  <a:lnTo>
                    <a:pt x="283" y="208"/>
                  </a:lnTo>
                  <a:lnTo>
                    <a:pt x="280" y="210"/>
                  </a:lnTo>
                  <a:lnTo>
                    <a:pt x="276" y="212"/>
                  </a:lnTo>
                  <a:lnTo>
                    <a:pt x="270" y="215"/>
                  </a:lnTo>
                  <a:lnTo>
                    <a:pt x="266" y="216"/>
                  </a:lnTo>
                  <a:lnTo>
                    <a:pt x="262" y="218"/>
                  </a:lnTo>
                  <a:lnTo>
                    <a:pt x="256" y="221"/>
                  </a:lnTo>
                  <a:lnTo>
                    <a:pt x="251" y="222"/>
                  </a:lnTo>
                  <a:lnTo>
                    <a:pt x="246" y="225"/>
                  </a:lnTo>
                  <a:lnTo>
                    <a:pt x="240" y="226"/>
                  </a:lnTo>
                  <a:lnTo>
                    <a:pt x="234" y="228"/>
                  </a:lnTo>
                  <a:lnTo>
                    <a:pt x="230" y="231"/>
                  </a:lnTo>
                  <a:lnTo>
                    <a:pt x="225" y="231"/>
                  </a:lnTo>
                  <a:lnTo>
                    <a:pt x="222" y="232"/>
                  </a:lnTo>
                  <a:lnTo>
                    <a:pt x="218" y="232"/>
                  </a:lnTo>
                  <a:lnTo>
                    <a:pt x="215" y="234"/>
                  </a:lnTo>
                  <a:lnTo>
                    <a:pt x="212" y="234"/>
                  </a:lnTo>
                  <a:lnTo>
                    <a:pt x="208" y="235"/>
                  </a:lnTo>
                  <a:lnTo>
                    <a:pt x="205" y="235"/>
                  </a:lnTo>
                  <a:lnTo>
                    <a:pt x="201" y="237"/>
                  </a:lnTo>
                  <a:lnTo>
                    <a:pt x="198" y="237"/>
                  </a:lnTo>
                  <a:lnTo>
                    <a:pt x="193" y="238"/>
                  </a:lnTo>
                  <a:lnTo>
                    <a:pt x="189" y="238"/>
                  </a:lnTo>
                  <a:lnTo>
                    <a:pt x="186" y="240"/>
                  </a:lnTo>
                  <a:lnTo>
                    <a:pt x="182" y="241"/>
                  </a:lnTo>
                  <a:lnTo>
                    <a:pt x="179" y="241"/>
                  </a:lnTo>
                  <a:lnTo>
                    <a:pt x="174" y="241"/>
                  </a:lnTo>
                  <a:lnTo>
                    <a:pt x="171" y="242"/>
                  </a:lnTo>
                  <a:lnTo>
                    <a:pt x="167" y="242"/>
                  </a:lnTo>
                  <a:lnTo>
                    <a:pt x="163" y="244"/>
                  </a:lnTo>
                  <a:lnTo>
                    <a:pt x="158" y="244"/>
                  </a:lnTo>
                  <a:lnTo>
                    <a:pt x="155" y="244"/>
                  </a:lnTo>
                  <a:lnTo>
                    <a:pt x="151" y="244"/>
                  </a:lnTo>
                  <a:lnTo>
                    <a:pt x="147" y="245"/>
                  </a:lnTo>
                  <a:lnTo>
                    <a:pt x="144" y="245"/>
                  </a:lnTo>
                  <a:lnTo>
                    <a:pt x="139" y="247"/>
                  </a:lnTo>
                  <a:lnTo>
                    <a:pt x="135" y="247"/>
                  </a:lnTo>
                  <a:lnTo>
                    <a:pt x="131" y="247"/>
                  </a:lnTo>
                  <a:lnTo>
                    <a:pt x="126" y="247"/>
                  </a:lnTo>
                  <a:lnTo>
                    <a:pt x="124" y="247"/>
                  </a:lnTo>
                  <a:lnTo>
                    <a:pt x="119" y="247"/>
                  </a:lnTo>
                  <a:lnTo>
                    <a:pt x="115" y="248"/>
                  </a:lnTo>
                  <a:lnTo>
                    <a:pt x="112" y="248"/>
                  </a:lnTo>
                  <a:lnTo>
                    <a:pt x="108" y="250"/>
                  </a:lnTo>
                  <a:lnTo>
                    <a:pt x="105" y="250"/>
                  </a:lnTo>
                  <a:lnTo>
                    <a:pt x="100" y="250"/>
                  </a:lnTo>
                  <a:lnTo>
                    <a:pt x="96" y="250"/>
                  </a:lnTo>
                  <a:lnTo>
                    <a:pt x="93" y="250"/>
                  </a:lnTo>
                  <a:lnTo>
                    <a:pt x="89" y="250"/>
                  </a:lnTo>
                  <a:lnTo>
                    <a:pt x="86" y="250"/>
                  </a:lnTo>
                  <a:lnTo>
                    <a:pt x="83" y="250"/>
                  </a:lnTo>
                  <a:lnTo>
                    <a:pt x="80" y="250"/>
                  </a:lnTo>
                  <a:lnTo>
                    <a:pt x="76" y="250"/>
                  </a:lnTo>
                  <a:lnTo>
                    <a:pt x="73" y="250"/>
                  </a:lnTo>
                  <a:lnTo>
                    <a:pt x="68" y="250"/>
                  </a:lnTo>
                  <a:lnTo>
                    <a:pt x="65" y="250"/>
                  </a:lnTo>
                  <a:lnTo>
                    <a:pt x="58" y="250"/>
                  </a:lnTo>
                  <a:lnTo>
                    <a:pt x="54" y="250"/>
                  </a:lnTo>
                  <a:lnTo>
                    <a:pt x="46" y="248"/>
                  </a:lnTo>
                  <a:lnTo>
                    <a:pt x="42" y="248"/>
                  </a:lnTo>
                  <a:lnTo>
                    <a:pt x="38" y="247"/>
                  </a:lnTo>
                  <a:lnTo>
                    <a:pt x="33" y="247"/>
                  </a:lnTo>
                  <a:lnTo>
                    <a:pt x="29" y="247"/>
                  </a:lnTo>
                  <a:lnTo>
                    <a:pt x="26" y="245"/>
                  </a:lnTo>
                  <a:lnTo>
                    <a:pt x="23" y="244"/>
                  </a:lnTo>
                  <a:lnTo>
                    <a:pt x="22" y="244"/>
                  </a:lnTo>
                  <a:lnTo>
                    <a:pt x="17" y="240"/>
                  </a:lnTo>
                  <a:lnTo>
                    <a:pt x="13" y="235"/>
                  </a:lnTo>
                  <a:lnTo>
                    <a:pt x="10" y="231"/>
                  </a:lnTo>
                  <a:lnTo>
                    <a:pt x="7" y="225"/>
                  </a:lnTo>
                  <a:lnTo>
                    <a:pt x="6" y="221"/>
                  </a:lnTo>
                  <a:lnTo>
                    <a:pt x="6" y="218"/>
                  </a:lnTo>
                  <a:lnTo>
                    <a:pt x="4" y="215"/>
                  </a:lnTo>
                  <a:lnTo>
                    <a:pt x="3" y="212"/>
                  </a:lnTo>
                  <a:lnTo>
                    <a:pt x="3" y="208"/>
                  </a:lnTo>
                  <a:lnTo>
                    <a:pt x="1" y="203"/>
                  </a:lnTo>
                  <a:lnTo>
                    <a:pt x="1" y="199"/>
                  </a:lnTo>
                  <a:lnTo>
                    <a:pt x="1" y="194"/>
                  </a:lnTo>
                  <a:lnTo>
                    <a:pt x="0" y="190"/>
                  </a:lnTo>
                  <a:lnTo>
                    <a:pt x="0" y="186"/>
                  </a:lnTo>
                  <a:lnTo>
                    <a:pt x="0" y="181"/>
                  </a:lnTo>
                  <a:lnTo>
                    <a:pt x="0" y="177"/>
                  </a:lnTo>
                  <a:lnTo>
                    <a:pt x="0" y="173"/>
                  </a:lnTo>
                  <a:lnTo>
                    <a:pt x="0" y="168"/>
                  </a:lnTo>
                  <a:lnTo>
                    <a:pt x="0" y="162"/>
                  </a:lnTo>
                  <a:lnTo>
                    <a:pt x="1" y="158"/>
                  </a:lnTo>
                  <a:lnTo>
                    <a:pt x="1" y="154"/>
                  </a:lnTo>
                  <a:lnTo>
                    <a:pt x="1" y="148"/>
                  </a:lnTo>
                  <a:lnTo>
                    <a:pt x="3" y="144"/>
                  </a:lnTo>
                  <a:lnTo>
                    <a:pt x="4" y="138"/>
                  </a:lnTo>
                  <a:lnTo>
                    <a:pt x="4" y="133"/>
                  </a:lnTo>
                  <a:lnTo>
                    <a:pt x="6" y="129"/>
                  </a:lnTo>
                  <a:lnTo>
                    <a:pt x="7" y="122"/>
                  </a:lnTo>
                  <a:lnTo>
                    <a:pt x="9" y="117"/>
                  </a:lnTo>
                  <a:lnTo>
                    <a:pt x="10" y="112"/>
                  </a:lnTo>
                  <a:lnTo>
                    <a:pt x="12" y="107"/>
                  </a:lnTo>
                  <a:lnTo>
                    <a:pt x="15" y="101"/>
                  </a:lnTo>
                  <a:lnTo>
                    <a:pt x="16" y="96"/>
                  </a:lnTo>
                  <a:lnTo>
                    <a:pt x="17" y="91"/>
                  </a:lnTo>
                  <a:lnTo>
                    <a:pt x="20" y="85"/>
                  </a:lnTo>
                  <a:lnTo>
                    <a:pt x="22" y="80"/>
                  </a:lnTo>
                  <a:lnTo>
                    <a:pt x="25" y="75"/>
                  </a:lnTo>
                  <a:lnTo>
                    <a:pt x="26" y="69"/>
                  </a:lnTo>
                  <a:lnTo>
                    <a:pt x="29" y="65"/>
                  </a:lnTo>
                  <a:lnTo>
                    <a:pt x="31" y="59"/>
                  </a:lnTo>
                  <a:lnTo>
                    <a:pt x="35" y="53"/>
                  </a:lnTo>
                  <a:lnTo>
                    <a:pt x="36" y="49"/>
                  </a:lnTo>
                  <a:lnTo>
                    <a:pt x="39" y="45"/>
                  </a:lnTo>
                  <a:lnTo>
                    <a:pt x="42" y="39"/>
                  </a:lnTo>
                  <a:lnTo>
                    <a:pt x="45" y="36"/>
                  </a:lnTo>
                  <a:lnTo>
                    <a:pt x="46" y="32"/>
                  </a:lnTo>
                  <a:lnTo>
                    <a:pt x="49" y="27"/>
                  </a:lnTo>
                  <a:lnTo>
                    <a:pt x="52" y="23"/>
                  </a:lnTo>
                  <a:lnTo>
                    <a:pt x="55" y="20"/>
                  </a:lnTo>
                  <a:lnTo>
                    <a:pt x="58" y="16"/>
                  </a:lnTo>
                  <a:lnTo>
                    <a:pt x="61" y="13"/>
                  </a:lnTo>
                  <a:lnTo>
                    <a:pt x="64" y="10"/>
                  </a:lnTo>
                  <a:lnTo>
                    <a:pt x="67" y="8"/>
                  </a:lnTo>
                  <a:lnTo>
                    <a:pt x="73" y="4"/>
                  </a:lnTo>
                  <a:lnTo>
                    <a:pt x="78" y="1"/>
                  </a:lnTo>
                  <a:lnTo>
                    <a:pt x="83" y="0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rgbClr val="A2C3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 i="1">
                <a:ea typeface="华文细黑" pitchFamily="2" charset="-122"/>
              </a:endParaRPr>
            </a:p>
          </p:txBody>
        </p:sp>
        <p:sp>
          <p:nvSpPr>
            <p:cNvPr id="13348" name="Freeform 31"/>
            <p:cNvSpPr>
              <a:spLocks/>
            </p:cNvSpPr>
            <p:nvPr/>
          </p:nvSpPr>
          <p:spPr bwMode="auto">
            <a:xfrm>
              <a:off x="8331200" y="1927225"/>
              <a:ext cx="149225" cy="87313"/>
            </a:xfrm>
            <a:custGeom>
              <a:avLst/>
              <a:gdLst>
                <a:gd name="T0" fmla="*/ 2147483647 w 187"/>
                <a:gd name="T1" fmla="*/ 2147483647 h 111"/>
                <a:gd name="T2" fmla="*/ 2147483647 w 187"/>
                <a:gd name="T3" fmla="*/ 2147483647 h 111"/>
                <a:gd name="T4" fmla="*/ 2147483647 w 187"/>
                <a:gd name="T5" fmla="*/ 2147483647 h 111"/>
                <a:gd name="T6" fmla="*/ 2147483647 w 187"/>
                <a:gd name="T7" fmla="*/ 2147483647 h 111"/>
                <a:gd name="T8" fmla="*/ 2147483647 w 187"/>
                <a:gd name="T9" fmla="*/ 2147483647 h 111"/>
                <a:gd name="T10" fmla="*/ 2147483647 w 187"/>
                <a:gd name="T11" fmla="*/ 2147483647 h 111"/>
                <a:gd name="T12" fmla="*/ 2147483647 w 187"/>
                <a:gd name="T13" fmla="*/ 2147483647 h 111"/>
                <a:gd name="T14" fmla="*/ 2147483647 w 187"/>
                <a:gd name="T15" fmla="*/ 2147483647 h 111"/>
                <a:gd name="T16" fmla="*/ 2147483647 w 187"/>
                <a:gd name="T17" fmla="*/ 2147483647 h 111"/>
                <a:gd name="T18" fmla="*/ 2147483647 w 187"/>
                <a:gd name="T19" fmla="*/ 2147483647 h 111"/>
                <a:gd name="T20" fmla="*/ 2147483647 w 187"/>
                <a:gd name="T21" fmla="*/ 2147483647 h 111"/>
                <a:gd name="T22" fmla="*/ 2147483647 w 187"/>
                <a:gd name="T23" fmla="*/ 2147483647 h 111"/>
                <a:gd name="T24" fmla="*/ 2147483647 w 187"/>
                <a:gd name="T25" fmla="*/ 2147483647 h 111"/>
                <a:gd name="T26" fmla="*/ 2147483647 w 187"/>
                <a:gd name="T27" fmla="*/ 2147483647 h 111"/>
                <a:gd name="T28" fmla="*/ 2147483647 w 187"/>
                <a:gd name="T29" fmla="*/ 2147483647 h 111"/>
                <a:gd name="T30" fmla="*/ 2147483647 w 187"/>
                <a:gd name="T31" fmla="*/ 2147483647 h 111"/>
                <a:gd name="T32" fmla="*/ 2147483647 w 187"/>
                <a:gd name="T33" fmla="*/ 2147483647 h 111"/>
                <a:gd name="T34" fmla="*/ 2147483647 w 187"/>
                <a:gd name="T35" fmla="*/ 2147483647 h 111"/>
                <a:gd name="T36" fmla="*/ 2147483647 w 187"/>
                <a:gd name="T37" fmla="*/ 2147483647 h 111"/>
                <a:gd name="T38" fmla="*/ 2147483647 w 187"/>
                <a:gd name="T39" fmla="*/ 2147483647 h 111"/>
                <a:gd name="T40" fmla="*/ 2147483647 w 187"/>
                <a:gd name="T41" fmla="*/ 2147483647 h 111"/>
                <a:gd name="T42" fmla="*/ 2147483647 w 187"/>
                <a:gd name="T43" fmla="*/ 2147483647 h 111"/>
                <a:gd name="T44" fmla="*/ 2147483647 w 187"/>
                <a:gd name="T45" fmla="*/ 2147483647 h 111"/>
                <a:gd name="T46" fmla="*/ 0 w 187"/>
                <a:gd name="T47" fmla="*/ 2147483647 h 111"/>
                <a:gd name="T48" fmla="*/ 0 w 187"/>
                <a:gd name="T49" fmla="*/ 2147483647 h 111"/>
                <a:gd name="T50" fmla="*/ 2147483647 w 187"/>
                <a:gd name="T51" fmla="*/ 2147483647 h 111"/>
                <a:gd name="T52" fmla="*/ 2147483647 w 187"/>
                <a:gd name="T53" fmla="*/ 2147483647 h 111"/>
                <a:gd name="T54" fmla="*/ 2147483647 w 187"/>
                <a:gd name="T55" fmla="*/ 2147483647 h 111"/>
                <a:gd name="T56" fmla="*/ 2147483647 w 187"/>
                <a:gd name="T57" fmla="*/ 2147483647 h 111"/>
                <a:gd name="T58" fmla="*/ 2147483647 w 187"/>
                <a:gd name="T59" fmla="*/ 2147483647 h 111"/>
                <a:gd name="T60" fmla="*/ 2147483647 w 187"/>
                <a:gd name="T61" fmla="*/ 2147483647 h 111"/>
                <a:gd name="T62" fmla="*/ 2147483647 w 187"/>
                <a:gd name="T63" fmla="*/ 2147483647 h 111"/>
                <a:gd name="T64" fmla="*/ 2147483647 w 187"/>
                <a:gd name="T65" fmla="*/ 2147483647 h 111"/>
                <a:gd name="T66" fmla="*/ 2147483647 w 187"/>
                <a:gd name="T67" fmla="*/ 2147483647 h 111"/>
                <a:gd name="T68" fmla="*/ 2147483647 w 187"/>
                <a:gd name="T69" fmla="*/ 2147483647 h 111"/>
                <a:gd name="T70" fmla="*/ 2147483647 w 187"/>
                <a:gd name="T71" fmla="*/ 2147483647 h 111"/>
                <a:gd name="T72" fmla="*/ 2147483647 w 187"/>
                <a:gd name="T73" fmla="*/ 2147483647 h 111"/>
                <a:gd name="T74" fmla="*/ 2147483647 w 187"/>
                <a:gd name="T75" fmla="*/ 2147483647 h 111"/>
                <a:gd name="T76" fmla="*/ 2147483647 w 187"/>
                <a:gd name="T77" fmla="*/ 2147483647 h 111"/>
                <a:gd name="T78" fmla="*/ 2147483647 w 187"/>
                <a:gd name="T79" fmla="*/ 2147483647 h 111"/>
                <a:gd name="T80" fmla="*/ 2147483647 w 187"/>
                <a:gd name="T81" fmla="*/ 2147483647 h 111"/>
                <a:gd name="T82" fmla="*/ 2147483647 w 187"/>
                <a:gd name="T83" fmla="*/ 2147483647 h 111"/>
                <a:gd name="T84" fmla="*/ 2147483647 w 187"/>
                <a:gd name="T85" fmla="*/ 2147483647 h 111"/>
                <a:gd name="T86" fmla="*/ 2147483647 w 187"/>
                <a:gd name="T87" fmla="*/ 2147483647 h 111"/>
                <a:gd name="T88" fmla="*/ 2147483647 w 187"/>
                <a:gd name="T89" fmla="*/ 0 h 111"/>
                <a:gd name="T90" fmla="*/ 2147483647 w 187"/>
                <a:gd name="T91" fmla="*/ 0 h 111"/>
                <a:gd name="T92" fmla="*/ 2147483647 w 187"/>
                <a:gd name="T93" fmla="*/ 2147483647 h 111"/>
                <a:gd name="T94" fmla="*/ 2147483647 w 187"/>
                <a:gd name="T95" fmla="*/ 2147483647 h 111"/>
                <a:gd name="T96" fmla="*/ 2147483647 w 187"/>
                <a:gd name="T97" fmla="*/ 2147483647 h 111"/>
                <a:gd name="T98" fmla="*/ 2147483647 w 187"/>
                <a:gd name="T99" fmla="*/ 2147483647 h 11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87"/>
                <a:gd name="T151" fmla="*/ 0 h 111"/>
                <a:gd name="T152" fmla="*/ 187 w 187"/>
                <a:gd name="T153" fmla="*/ 111 h 11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87" h="111">
                  <a:moveTo>
                    <a:pt x="181" y="25"/>
                  </a:moveTo>
                  <a:lnTo>
                    <a:pt x="181" y="25"/>
                  </a:lnTo>
                  <a:lnTo>
                    <a:pt x="181" y="26"/>
                  </a:lnTo>
                  <a:lnTo>
                    <a:pt x="178" y="28"/>
                  </a:lnTo>
                  <a:lnTo>
                    <a:pt x="175" y="32"/>
                  </a:lnTo>
                  <a:lnTo>
                    <a:pt x="171" y="35"/>
                  </a:lnTo>
                  <a:lnTo>
                    <a:pt x="168" y="40"/>
                  </a:lnTo>
                  <a:lnTo>
                    <a:pt x="162" y="44"/>
                  </a:lnTo>
                  <a:lnTo>
                    <a:pt x="158" y="50"/>
                  </a:lnTo>
                  <a:lnTo>
                    <a:pt x="152" y="54"/>
                  </a:lnTo>
                  <a:lnTo>
                    <a:pt x="146" y="60"/>
                  </a:lnTo>
                  <a:lnTo>
                    <a:pt x="142" y="63"/>
                  </a:lnTo>
                  <a:lnTo>
                    <a:pt x="139" y="66"/>
                  </a:lnTo>
                  <a:lnTo>
                    <a:pt x="135" y="67"/>
                  </a:lnTo>
                  <a:lnTo>
                    <a:pt x="132" y="70"/>
                  </a:lnTo>
                  <a:lnTo>
                    <a:pt x="127" y="73"/>
                  </a:lnTo>
                  <a:lnTo>
                    <a:pt x="123" y="76"/>
                  </a:lnTo>
                  <a:lnTo>
                    <a:pt x="119" y="79"/>
                  </a:lnTo>
                  <a:lnTo>
                    <a:pt x="116" y="82"/>
                  </a:lnTo>
                  <a:lnTo>
                    <a:pt x="110" y="83"/>
                  </a:lnTo>
                  <a:lnTo>
                    <a:pt x="107" y="86"/>
                  </a:lnTo>
                  <a:lnTo>
                    <a:pt x="103" y="88"/>
                  </a:lnTo>
                  <a:lnTo>
                    <a:pt x="98" y="90"/>
                  </a:lnTo>
                  <a:lnTo>
                    <a:pt x="93" y="92"/>
                  </a:lnTo>
                  <a:lnTo>
                    <a:pt x="88" y="93"/>
                  </a:lnTo>
                  <a:lnTo>
                    <a:pt x="84" y="95"/>
                  </a:lnTo>
                  <a:lnTo>
                    <a:pt x="80" y="96"/>
                  </a:lnTo>
                  <a:lnTo>
                    <a:pt x="75" y="98"/>
                  </a:lnTo>
                  <a:lnTo>
                    <a:pt x="72" y="99"/>
                  </a:lnTo>
                  <a:lnTo>
                    <a:pt x="68" y="102"/>
                  </a:lnTo>
                  <a:lnTo>
                    <a:pt x="64" y="104"/>
                  </a:lnTo>
                  <a:lnTo>
                    <a:pt x="61" y="104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49" y="108"/>
                  </a:lnTo>
                  <a:lnTo>
                    <a:pt x="46" y="108"/>
                  </a:lnTo>
                  <a:lnTo>
                    <a:pt x="42" y="109"/>
                  </a:lnTo>
                  <a:lnTo>
                    <a:pt x="39" y="109"/>
                  </a:lnTo>
                  <a:lnTo>
                    <a:pt x="36" y="111"/>
                  </a:lnTo>
                  <a:lnTo>
                    <a:pt x="29" y="111"/>
                  </a:lnTo>
                  <a:lnTo>
                    <a:pt x="24" y="111"/>
                  </a:lnTo>
                  <a:lnTo>
                    <a:pt x="18" y="111"/>
                  </a:lnTo>
                  <a:lnTo>
                    <a:pt x="14" y="109"/>
                  </a:lnTo>
                  <a:lnTo>
                    <a:pt x="10" y="106"/>
                  </a:lnTo>
                  <a:lnTo>
                    <a:pt x="7" y="102"/>
                  </a:lnTo>
                  <a:lnTo>
                    <a:pt x="4" y="99"/>
                  </a:lnTo>
                  <a:lnTo>
                    <a:pt x="2" y="93"/>
                  </a:lnTo>
                  <a:lnTo>
                    <a:pt x="0" y="89"/>
                  </a:lnTo>
                  <a:lnTo>
                    <a:pt x="0" y="86"/>
                  </a:lnTo>
                  <a:lnTo>
                    <a:pt x="0" y="83"/>
                  </a:lnTo>
                  <a:lnTo>
                    <a:pt x="2" y="80"/>
                  </a:lnTo>
                  <a:lnTo>
                    <a:pt x="4" y="76"/>
                  </a:lnTo>
                  <a:lnTo>
                    <a:pt x="8" y="70"/>
                  </a:lnTo>
                  <a:lnTo>
                    <a:pt x="11" y="67"/>
                  </a:lnTo>
                  <a:lnTo>
                    <a:pt x="14" y="66"/>
                  </a:lnTo>
                  <a:lnTo>
                    <a:pt x="18" y="63"/>
                  </a:lnTo>
                  <a:lnTo>
                    <a:pt x="21" y="61"/>
                  </a:lnTo>
                  <a:lnTo>
                    <a:pt x="26" y="60"/>
                  </a:lnTo>
                  <a:lnTo>
                    <a:pt x="30" y="57"/>
                  </a:lnTo>
                  <a:lnTo>
                    <a:pt x="34" y="56"/>
                  </a:lnTo>
                  <a:lnTo>
                    <a:pt x="39" y="54"/>
                  </a:lnTo>
                  <a:lnTo>
                    <a:pt x="43" y="53"/>
                  </a:lnTo>
                  <a:lnTo>
                    <a:pt x="48" y="51"/>
                  </a:lnTo>
                  <a:lnTo>
                    <a:pt x="52" y="50"/>
                  </a:lnTo>
                  <a:lnTo>
                    <a:pt x="58" y="47"/>
                  </a:lnTo>
                  <a:lnTo>
                    <a:pt x="62" y="45"/>
                  </a:lnTo>
                  <a:lnTo>
                    <a:pt x="66" y="44"/>
                  </a:lnTo>
                  <a:lnTo>
                    <a:pt x="72" y="44"/>
                  </a:lnTo>
                  <a:lnTo>
                    <a:pt x="77" y="42"/>
                  </a:lnTo>
                  <a:lnTo>
                    <a:pt x="81" y="41"/>
                  </a:lnTo>
                  <a:lnTo>
                    <a:pt x="85" y="40"/>
                  </a:lnTo>
                  <a:lnTo>
                    <a:pt x="90" y="38"/>
                  </a:lnTo>
                  <a:lnTo>
                    <a:pt x="95" y="38"/>
                  </a:lnTo>
                  <a:lnTo>
                    <a:pt x="98" y="37"/>
                  </a:lnTo>
                  <a:lnTo>
                    <a:pt x="103" y="35"/>
                  </a:lnTo>
                  <a:lnTo>
                    <a:pt x="106" y="34"/>
                  </a:lnTo>
                  <a:lnTo>
                    <a:pt x="110" y="34"/>
                  </a:lnTo>
                  <a:lnTo>
                    <a:pt x="117" y="31"/>
                  </a:lnTo>
                  <a:lnTo>
                    <a:pt x="123" y="28"/>
                  </a:lnTo>
                  <a:lnTo>
                    <a:pt x="127" y="25"/>
                  </a:lnTo>
                  <a:lnTo>
                    <a:pt x="133" y="22"/>
                  </a:lnTo>
                  <a:lnTo>
                    <a:pt x="139" y="19"/>
                  </a:lnTo>
                  <a:lnTo>
                    <a:pt x="143" y="16"/>
                  </a:lnTo>
                  <a:lnTo>
                    <a:pt x="149" y="13"/>
                  </a:lnTo>
                  <a:lnTo>
                    <a:pt x="154" y="10"/>
                  </a:lnTo>
                  <a:lnTo>
                    <a:pt x="158" y="8"/>
                  </a:lnTo>
                  <a:lnTo>
                    <a:pt x="162" y="6"/>
                  </a:lnTo>
                  <a:lnTo>
                    <a:pt x="165" y="3"/>
                  </a:lnTo>
                  <a:lnTo>
                    <a:pt x="168" y="2"/>
                  </a:lnTo>
                  <a:lnTo>
                    <a:pt x="171" y="0"/>
                  </a:lnTo>
                  <a:lnTo>
                    <a:pt x="175" y="0"/>
                  </a:lnTo>
                  <a:lnTo>
                    <a:pt x="178" y="0"/>
                  </a:lnTo>
                  <a:lnTo>
                    <a:pt x="181" y="2"/>
                  </a:lnTo>
                  <a:lnTo>
                    <a:pt x="184" y="6"/>
                  </a:lnTo>
                  <a:lnTo>
                    <a:pt x="186" y="9"/>
                  </a:lnTo>
                  <a:lnTo>
                    <a:pt x="186" y="12"/>
                  </a:lnTo>
                  <a:lnTo>
                    <a:pt x="187" y="16"/>
                  </a:lnTo>
                  <a:lnTo>
                    <a:pt x="184" y="22"/>
                  </a:lnTo>
                  <a:lnTo>
                    <a:pt x="181" y="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 i="1">
                <a:ea typeface="华文细黑" pitchFamily="2" charset="-122"/>
              </a:endParaRPr>
            </a:p>
          </p:txBody>
        </p:sp>
        <p:sp>
          <p:nvSpPr>
            <p:cNvPr id="13349" name="Freeform 32"/>
            <p:cNvSpPr>
              <a:spLocks/>
            </p:cNvSpPr>
            <p:nvPr/>
          </p:nvSpPr>
          <p:spPr bwMode="auto">
            <a:xfrm>
              <a:off x="8161338" y="1262063"/>
              <a:ext cx="150812" cy="128587"/>
            </a:xfrm>
            <a:custGeom>
              <a:avLst/>
              <a:gdLst>
                <a:gd name="T0" fmla="*/ 2147483647 w 190"/>
                <a:gd name="T1" fmla="*/ 0 h 163"/>
                <a:gd name="T2" fmla="*/ 2147483647 w 190"/>
                <a:gd name="T3" fmla="*/ 0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2147483647 w 190"/>
                <a:gd name="T11" fmla="*/ 2147483647 h 163"/>
                <a:gd name="T12" fmla="*/ 2147483647 w 190"/>
                <a:gd name="T13" fmla="*/ 2147483647 h 163"/>
                <a:gd name="T14" fmla="*/ 2147483647 w 190"/>
                <a:gd name="T15" fmla="*/ 2147483647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2147483647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2147483647 w 190"/>
                <a:gd name="T27" fmla="*/ 2147483647 h 163"/>
                <a:gd name="T28" fmla="*/ 2147483647 w 190"/>
                <a:gd name="T29" fmla="*/ 2147483647 h 163"/>
                <a:gd name="T30" fmla="*/ 2147483647 w 190"/>
                <a:gd name="T31" fmla="*/ 2147483647 h 163"/>
                <a:gd name="T32" fmla="*/ 2147483647 w 190"/>
                <a:gd name="T33" fmla="*/ 2147483647 h 163"/>
                <a:gd name="T34" fmla="*/ 2147483647 w 190"/>
                <a:gd name="T35" fmla="*/ 2147483647 h 163"/>
                <a:gd name="T36" fmla="*/ 2147483647 w 190"/>
                <a:gd name="T37" fmla="*/ 2147483647 h 163"/>
                <a:gd name="T38" fmla="*/ 2147483647 w 190"/>
                <a:gd name="T39" fmla="*/ 2147483647 h 163"/>
                <a:gd name="T40" fmla="*/ 2147483647 w 190"/>
                <a:gd name="T41" fmla="*/ 2147483647 h 163"/>
                <a:gd name="T42" fmla="*/ 2147483647 w 190"/>
                <a:gd name="T43" fmla="*/ 2147483647 h 163"/>
                <a:gd name="T44" fmla="*/ 2147483647 w 190"/>
                <a:gd name="T45" fmla="*/ 2147483647 h 163"/>
                <a:gd name="T46" fmla="*/ 2147483647 w 190"/>
                <a:gd name="T47" fmla="*/ 2147483647 h 163"/>
                <a:gd name="T48" fmla="*/ 2147483647 w 190"/>
                <a:gd name="T49" fmla="*/ 2147483647 h 163"/>
                <a:gd name="T50" fmla="*/ 2147483647 w 190"/>
                <a:gd name="T51" fmla="*/ 2147483647 h 163"/>
                <a:gd name="T52" fmla="*/ 2147483647 w 190"/>
                <a:gd name="T53" fmla="*/ 2147483647 h 163"/>
                <a:gd name="T54" fmla="*/ 2147483647 w 190"/>
                <a:gd name="T55" fmla="*/ 2147483647 h 163"/>
                <a:gd name="T56" fmla="*/ 2147483647 w 190"/>
                <a:gd name="T57" fmla="*/ 2147483647 h 163"/>
                <a:gd name="T58" fmla="*/ 2147483647 w 190"/>
                <a:gd name="T59" fmla="*/ 2147483647 h 163"/>
                <a:gd name="T60" fmla="*/ 2147483647 w 190"/>
                <a:gd name="T61" fmla="*/ 2147483647 h 163"/>
                <a:gd name="T62" fmla="*/ 2147483647 w 190"/>
                <a:gd name="T63" fmla="*/ 2147483647 h 163"/>
                <a:gd name="T64" fmla="*/ 2147483647 w 190"/>
                <a:gd name="T65" fmla="*/ 2147483647 h 163"/>
                <a:gd name="T66" fmla="*/ 2147483647 w 190"/>
                <a:gd name="T67" fmla="*/ 2147483647 h 163"/>
                <a:gd name="T68" fmla="*/ 2147483647 w 190"/>
                <a:gd name="T69" fmla="*/ 2147483647 h 163"/>
                <a:gd name="T70" fmla="*/ 2147483647 w 190"/>
                <a:gd name="T71" fmla="*/ 2147483647 h 163"/>
                <a:gd name="T72" fmla="*/ 2147483647 w 190"/>
                <a:gd name="T73" fmla="*/ 2147483647 h 163"/>
                <a:gd name="T74" fmla="*/ 2147483647 w 190"/>
                <a:gd name="T75" fmla="*/ 2147483647 h 163"/>
                <a:gd name="T76" fmla="*/ 2147483647 w 190"/>
                <a:gd name="T77" fmla="*/ 2147483647 h 163"/>
                <a:gd name="T78" fmla="*/ 2147483647 w 190"/>
                <a:gd name="T79" fmla="*/ 2147483647 h 163"/>
                <a:gd name="T80" fmla="*/ 2147483647 w 190"/>
                <a:gd name="T81" fmla="*/ 2147483647 h 163"/>
                <a:gd name="T82" fmla="*/ 2147483647 w 190"/>
                <a:gd name="T83" fmla="*/ 2147483647 h 163"/>
                <a:gd name="T84" fmla="*/ 2147483647 w 190"/>
                <a:gd name="T85" fmla="*/ 2147483647 h 163"/>
                <a:gd name="T86" fmla="*/ 2147483647 w 190"/>
                <a:gd name="T87" fmla="*/ 2147483647 h 163"/>
                <a:gd name="T88" fmla="*/ 2147483647 w 190"/>
                <a:gd name="T89" fmla="*/ 2147483647 h 163"/>
                <a:gd name="T90" fmla="*/ 2147483647 w 190"/>
                <a:gd name="T91" fmla="*/ 2147483647 h 163"/>
                <a:gd name="T92" fmla="*/ 2147483647 w 190"/>
                <a:gd name="T93" fmla="*/ 2147483647 h 163"/>
                <a:gd name="T94" fmla="*/ 2147483647 w 190"/>
                <a:gd name="T95" fmla="*/ 2147483647 h 163"/>
                <a:gd name="T96" fmla="*/ 2147483647 w 190"/>
                <a:gd name="T97" fmla="*/ 2147483647 h 163"/>
                <a:gd name="T98" fmla="*/ 2147483647 w 190"/>
                <a:gd name="T99" fmla="*/ 2147483647 h 163"/>
                <a:gd name="T100" fmla="*/ 2147483647 w 190"/>
                <a:gd name="T101" fmla="*/ 2147483647 h 163"/>
                <a:gd name="T102" fmla="*/ 0 w 190"/>
                <a:gd name="T103" fmla="*/ 2147483647 h 163"/>
                <a:gd name="T104" fmla="*/ 2147483647 w 190"/>
                <a:gd name="T105" fmla="*/ 2147483647 h 163"/>
                <a:gd name="T106" fmla="*/ 2147483647 w 190"/>
                <a:gd name="T107" fmla="*/ 2147483647 h 163"/>
                <a:gd name="T108" fmla="*/ 2147483647 w 190"/>
                <a:gd name="T109" fmla="*/ 2147483647 h 163"/>
                <a:gd name="T110" fmla="*/ 2147483647 w 190"/>
                <a:gd name="T111" fmla="*/ 2147483647 h 163"/>
                <a:gd name="T112" fmla="*/ 2147483647 w 190"/>
                <a:gd name="T113" fmla="*/ 0 h 163"/>
                <a:gd name="T114" fmla="*/ 2147483647 w 190"/>
                <a:gd name="T115" fmla="*/ 0 h 16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90"/>
                <a:gd name="T175" fmla="*/ 0 h 163"/>
                <a:gd name="T176" fmla="*/ 190 w 190"/>
                <a:gd name="T177" fmla="*/ 163 h 16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90" h="163">
                  <a:moveTo>
                    <a:pt x="44" y="0"/>
                  </a:moveTo>
                  <a:lnTo>
                    <a:pt x="49" y="0"/>
                  </a:lnTo>
                  <a:lnTo>
                    <a:pt x="57" y="0"/>
                  </a:lnTo>
                  <a:lnTo>
                    <a:pt x="60" y="0"/>
                  </a:lnTo>
                  <a:lnTo>
                    <a:pt x="64" y="2"/>
                  </a:lnTo>
                  <a:lnTo>
                    <a:pt x="67" y="2"/>
                  </a:lnTo>
                  <a:lnTo>
                    <a:pt x="71" y="3"/>
                  </a:lnTo>
                  <a:lnTo>
                    <a:pt x="74" y="5"/>
                  </a:lnTo>
                  <a:lnTo>
                    <a:pt x="78" y="6"/>
                  </a:lnTo>
                  <a:lnTo>
                    <a:pt x="81" y="6"/>
                  </a:lnTo>
                  <a:lnTo>
                    <a:pt x="84" y="8"/>
                  </a:lnTo>
                  <a:lnTo>
                    <a:pt x="89" y="9"/>
                  </a:lnTo>
                  <a:lnTo>
                    <a:pt x="93" y="12"/>
                  </a:lnTo>
                  <a:lnTo>
                    <a:pt x="96" y="14"/>
                  </a:lnTo>
                  <a:lnTo>
                    <a:pt x="100" y="15"/>
                  </a:lnTo>
                  <a:lnTo>
                    <a:pt x="103" y="16"/>
                  </a:lnTo>
                  <a:lnTo>
                    <a:pt x="108" y="18"/>
                  </a:lnTo>
                  <a:lnTo>
                    <a:pt x="110" y="21"/>
                  </a:lnTo>
                  <a:lnTo>
                    <a:pt x="115" y="22"/>
                  </a:lnTo>
                  <a:lnTo>
                    <a:pt x="118" y="24"/>
                  </a:lnTo>
                  <a:lnTo>
                    <a:pt x="122" y="27"/>
                  </a:lnTo>
                  <a:lnTo>
                    <a:pt x="126" y="29"/>
                  </a:lnTo>
                  <a:lnTo>
                    <a:pt x="129" y="32"/>
                  </a:lnTo>
                  <a:lnTo>
                    <a:pt x="134" y="34"/>
                  </a:lnTo>
                  <a:lnTo>
                    <a:pt x="137" y="37"/>
                  </a:lnTo>
                  <a:lnTo>
                    <a:pt x="139" y="40"/>
                  </a:lnTo>
                  <a:lnTo>
                    <a:pt x="144" y="43"/>
                  </a:lnTo>
                  <a:lnTo>
                    <a:pt x="147" y="47"/>
                  </a:lnTo>
                  <a:lnTo>
                    <a:pt x="150" y="50"/>
                  </a:lnTo>
                  <a:lnTo>
                    <a:pt x="153" y="53"/>
                  </a:lnTo>
                  <a:lnTo>
                    <a:pt x="157" y="57"/>
                  </a:lnTo>
                  <a:lnTo>
                    <a:pt x="161" y="63"/>
                  </a:lnTo>
                  <a:lnTo>
                    <a:pt x="167" y="69"/>
                  </a:lnTo>
                  <a:lnTo>
                    <a:pt x="171" y="76"/>
                  </a:lnTo>
                  <a:lnTo>
                    <a:pt x="176" y="82"/>
                  </a:lnTo>
                  <a:lnTo>
                    <a:pt x="179" y="88"/>
                  </a:lnTo>
                  <a:lnTo>
                    <a:pt x="182" y="95"/>
                  </a:lnTo>
                  <a:lnTo>
                    <a:pt x="183" y="101"/>
                  </a:lnTo>
                  <a:lnTo>
                    <a:pt x="186" y="107"/>
                  </a:lnTo>
                  <a:lnTo>
                    <a:pt x="187" y="111"/>
                  </a:lnTo>
                  <a:lnTo>
                    <a:pt x="187" y="117"/>
                  </a:lnTo>
                  <a:lnTo>
                    <a:pt x="189" y="121"/>
                  </a:lnTo>
                  <a:lnTo>
                    <a:pt x="190" y="127"/>
                  </a:lnTo>
                  <a:lnTo>
                    <a:pt x="189" y="130"/>
                  </a:lnTo>
                  <a:lnTo>
                    <a:pt x="189" y="134"/>
                  </a:lnTo>
                  <a:lnTo>
                    <a:pt x="187" y="139"/>
                  </a:lnTo>
                  <a:lnTo>
                    <a:pt x="187" y="143"/>
                  </a:lnTo>
                  <a:lnTo>
                    <a:pt x="186" y="147"/>
                  </a:lnTo>
                  <a:lnTo>
                    <a:pt x="185" y="150"/>
                  </a:lnTo>
                  <a:lnTo>
                    <a:pt x="183" y="153"/>
                  </a:lnTo>
                  <a:lnTo>
                    <a:pt x="182" y="156"/>
                  </a:lnTo>
                  <a:lnTo>
                    <a:pt x="179" y="159"/>
                  </a:lnTo>
                  <a:lnTo>
                    <a:pt x="176" y="162"/>
                  </a:lnTo>
                  <a:lnTo>
                    <a:pt x="171" y="163"/>
                  </a:lnTo>
                  <a:lnTo>
                    <a:pt x="169" y="162"/>
                  </a:lnTo>
                  <a:lnTo>
                    <a:pt x="164" y="159"/>
                  </a:lnTo>
                  <a:lnTo>
                    <a:pt x="160" y="156"/>
                  </a:lnTo>
                  <a:lnTo>
                    <a:pt x="157" y="153"/>
                  </a:lnTo>
                  <a:lnTo>
                    <a:pt x="155" y="150"/>
                  </a:lnTo>
                  <a:lnTo>
                    <a:pt x="153" y="146"/>
                  </a:lnTo>
                  <a:lnTo>
                    <a:pt x="153" y="141"/>
                  </a:lnTo>
                  <a:lnTo>
                    <a:pt x="150" y="139"/>
                  </a:lnTo>
                  <a:lnTo>
                    <a:pt x="150" y="134"/>
                  </a:lnTo>
                  <a:lnTo>
                    <a:pt x="148" y="130"/>
                  </a:lnTo>
                  <a:lnTo>
                    <a:pt x="147" y="125"/>
                  </a:lnTo>
                  <a:lnTo>
                    <a:pt x="145" y="120"/>
                  </a:lnTo>
                  <a:lnTo>
                    <a:pt x="142" y="115"/>
                  </a:lnTo>
                  <a:lnTo>
                    <a:pt x="139" y="109"/>
                  </a:lnTo>
                  <a:lnTo>
                    <a:pt x="137" y="105"/>
                  </a:lnTo>
                  <a:lnTo>
                    <a:pt x="134" y="99"/>
                  </a:lnTo>
                  <a:lnTo>
                    <a:pt x="128" y="95"/>
                  </a:lnTo>
                  <a:lnTo>
                    <a:pt x="124" y="89"/>
                  </a:lnTo>
                  <a:lnTo>
                    <a:pt x="116" y="83"/>
                  </a:lnTo>
                  <a:lnTo>
                    <a:pt x="112" y="80"/>
                  </a:lnTo>
                  <a:lnTo>
                    <a:pt x="109" y="77"/>
                  </a:lnTo>
                  <a:lnTo>
                    <a:pt x="105" y="76"/>
                  </a:lnTo>
                  <a:lnTo>
                    <a:pt x="100" y="73"/>
                  </a:lnTo>
                  <a:lnTo>
                    <a:pt x="96" y="70"/>
                  </a:lnTo>
                  <a:lnTo>
                    <a:pt x="93" y="69"/>
                  </a:lnTo>
                  <a:lnTo>
                    <a:pt x="87" y="67"/>
                  </a:lnTo>
                  <a:lnTo>
                    <a:pt x="84" y="66"/>
                  </a:lnTo>
                  <a:lnTo>
                    <a:pt x="80" y="64"/>
                  </a:lnTo>
                  <a:lnTo>
                    <a:pt x="76" y="63"/>
                  </a:lnTo>
                  <a:lnTo>
                    <a:pt x="71" y="61"/>
                  </a:lnTo>
                  <a:lnTo>
                    <a:pt x="67" y="60"/>
                  </a:lnTo>
                  <a:lnTo>
                    <a:pt x="62" y="59"/>
                  </a:lnTo>
                  <a:lnTo>
                    <a:pt x="58" y="59"/>
                  </a:lnTo>
                  <a:lnTo>
                    <a:pt x="52" y="57"/>
                  </a:lnTo>
                  <a:lnTo>
                    <a:pt x="49" y="57"/>
                  </a:lnTo>
                  <a:lnTo>
                    <a:pt x="44" y="56"/>
                  </a:lnTo>
                  <a:lnTo>
                    <a:pt x="39" y="56"/>
                  </a:lnTo>
                  <a:lnTo>
                    <a:pt x="36" y="54"/>
                  </a:lnTo>
                  <a:lnTo>
                    <a:pt x="33" y="53"/>
                  </a:lnTo>
                  <a:lnTo>
                    <a:pt x="29" y="53"/>
                  </a:lnTo>
                  <a:lnTo>
                    <a:pt x="25" y="51"/>
                  </a:lnTo>
                  <a:lnTo>
                    <a:pt x="22" y="50"/>
                  </a:lnTo>
                  <a:lnTo>
                    <a:pt x="19" y="50"/>
                  </a:lnTo>
                  <a:lnTo>
                    <a:pt x="13" y="47"/>
                  </a:lnTo>
                  <a:lnTo>
                    <a:pt x="9" y="45"/>
                  </a:lnTo>
                  <a:lnTo>
                    <a:pt x="4" y="43"/>
                  </a:lnTo>
                  <a:lnTo>
                    <a:pt x="3" y="40"/>
                  </a:lnTo>
                  <a:lnTo>
                    <a:pt x="1" y="37"/>
                  </a:lnTo>
                  <a:lnTo>
                    <a:pt x="1" y="32"/>
                  </a:lnTo>
                  <a:lnTo>
                    <a:pt x="0" y="29"/>
                  </a:lnTo>
                  <a:lnTo>
                    <a:pt x="1" y="25"/>
                  </a:lnTo>
                  <a:lnTo>
                    <a:pt x="3" y="19"/>
                  </a:lnTo>
                  <a:lnTo>
                    <a:pt x="7" y="14"/>
                  </a:lnTo>
                  <a:lnTo>
                    <a:pt x="10" y="11"/>
                  </a:lnTo>
                  <a:lnTo>
                    <a:pt x="15" y="8"/>
                  </a:lnTo>
                  <a:lnTo>
                    <a:pt x="17" y="6"/>
                  </a:lnTo>
                  <a:lnTo>
                    <a:pt x="23" y="5"/>
                  </a:lnTo>
                  <a:lnTo>
                    <a:pt x="28" y="2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 i="1">
                <a:ea typeface="华文细黑" pitchFamily="2" charset="-122"/>
              </a:endParaRPr>
            </a:p>
          </p:txBody>
        </p:sp>
      </p:grpSp>
      <p:sp>
        <p:nvSpPr>
          <p:cNvPr id="31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i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800100" y="1285875"/>
            <a:ext cx="7272338" cy="4803775"/>
            <a:chOff x="504" y="810"/>
            <a:chExt cx="4581" cy="3026"/>
          </a:xfrm>
        </p:grpSpPr>
        <p:sp>
          <p:nvSpPr>
            <p:cNvPr id="13330" name="AutoShape 3"/>
            <p:cNvSpPr>
              <a:spLocks noChangeArrowheads="1"/>
            </p:cNvSpPr>
            <p:nvPr/>
          </p:nvSpPr>
          <p:spPr bwMode="auto">
            <a:xfrm>
              <a:off x="779" y="1329"/>
              <a:ext cx="4306" cy="2507"/>
            </a:xfrm>
            <a:prstGeom prst="roundRect">
              <a:avLst>
                <a:gd name="adj" fmla="val 8676"/>
              </a:avLst>
            </a:prstGeom>
            <a:solidFill>
              <a:srgbClr val="CCFFFF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 i="1">
                <a:ea typeface="华文细黑" pitchFamily="2" charset="-122"/>
              </a:endParaRPr>
            </a:p>
          </p:txBody>
        </p:sp>
        <p:sp>
          <p:nvSpPr>
            <p:cNvPr id="13331" name="AutoShape 4"/>
            <p:cNvSpPr>
              <a:spLocks noChangeArrowheads="1"/>
            </p:cNvSpPr>
            <p:nvPr/>
          </p:nvSpPr>
          <p:spPr bwMode="auto">
            <a:xfrm>
              <a:off x="504" y="1170"/>
              <a:ext cx="1787" cy="946"/>
            </a:xfrm>
            <a:prstGeom prst="roundRect">
              <a:avLst>
                <a:gd name="adj" fmla="val 18366"/>
              </a:avLst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 i="1">
                <a:ea typeface="华文细黑" pitchFamily="2" charset="-122"/>
              </a:endParaRPr>
            </a:p>
          </p:txBody>
        </p:sp>
        <p:grpSp>
          <p:nvGrpSpPr>
            <p:cNvPr id="4" name="组合 36"/>
            <p:cNvGrpSpPr>
              <a:grpSpLocks/>
            </p:cNvGrpSpPr>
            <p:nvPr/>
          </p:nvGrpSpPr>
          <p:grpSpPr bwMode="auto">
            <a:xfrm>
              <a:off x="508" y="810"/>
              <a:ext cx="1715" cy="1171"/>
              <a:chOff x="736600" y="1293813"/>
              <a:chExt cx="2722563" cy="1858962"/>
            </a:xfrm>
          </p:grpSpPr>
          <p:sp>
            <p:nvSpPr>
              <p:cNvPr id="13333" name="Freeform 7"/>
              <p:cNvSpPr>
                <a:spLocks/>
              </p:cNvSpPr>
              <p:nvPr/>
            </p:nvSpPr>
            <p:spPr bwMode="auto">
              <a:xfrm rot="10800000">
                <a:off x="736600" y="1293813"/>
                <a:ext cx="1309688" cy="890587"/>
              </a:xfrm>
              <a:custGeom>
                <a:avLst/>
                <a:gdLst>
                  <a:gd name="T0" fmla="*/ 2147483647 w 946"/>
                  <a:gd name="T1" fmla="*/ 2147483647 h 946"/>
                  <a:gd name="T2" fmla="*/ 2147483647 w 946"/>
                  <a:gd name="T3" fmla="*/ 2147483647 h 946"/>
                  <a:gd name="T4" fmla="*/ 2147483647 w 946"/>
                  <a:gd name="T5" fmla="*/ 2147483647 h 946"/>
                  <a:gd name="T6" fmla="*/ 2147483647 w 946"/>
                  <a:gd name="T7" fmla="*/ 2147483647 h 946"/>
                  <a:gd name="T8" fmla="*/ 2147483647 w 946"/>
                  <a:gd name="T9" fmla="*/ 2147483647 h 946"/>
                  <a:gd name="T10" fmla="*/ 2147483647 w 946"/>
                  <a:gd name="T11" fmla="*/ 2147483647 h 946"/>
                  <a:gd name="T12" fmla="*/ 2147483647 w 946"/>
                  <a:gd name="T13" fmla="*/ 2147483647 h 946"/>
                  <a:gd name="T14" fmla="*/ 2147483647 w 946"/>
                  <a:gd name="T15" fmla="*/ 2147483647 h 946"/>
                  <a:gd name="T16" fmla="*/ 2147483647 w 946"/>
                  <a:gd name="T17" fmla="*/ 2147483647 h 946"/>
                  <a:gd name="T18" fmla="*/ 2147483647 w 946"/>
                  <a:gd name="T19" fmla="*/ 2147483647 h 946"/>
                  <a:gd name="T20" fmla="*/ 2147483647 w 946"/>
                  <a:gd name="T21" fmla="*/ 2147483647 h 946"/>
                  <a:gd name="T22" fmla="*/ 2147483647 w 946"/>
                  <a:gd name="T23" fmla="*/ 2147483647 h 946"/>
                  <a:gd name="T24" fmla="*/ 2147483647 w 946"/>
                  <a:gd name="T25" fmla="*/ 2147483647 h 946"/>
                  <a:gd name="T26" fmla="*/ 2147483647 w 946"/>
                  <a:gd name="T27" fmla="*/ 2147483647 h 946"/>
                  <a:gd name="T28" fmla="*/ 2147483647 w 946"/>
                  <a:gd name="T29" fmla="*/ 2147483647 h 946"/>
                  <a:gd name="T30" fmla="*/ 2147483647 w 946"/>
                  <a:gd name="T31" fmla="*/ 2147483647 h 946"/>
                  <a:gd name="T32" fmla="*/ 2147483647 w 946"/>
                  <a:gd name="T33" fmla="*/ 2147483647 h 946"/>
                  <a:gd name="T34" fmla="*/ 2147483647 w 946"/>
                  <a:gd name="T35" fmla="*/ 2147483647 h 946"/>
                  <a:gd name="T36" fmla="*/ 2147483647 w 946"/>
                  <a:gd name="T37" fmla="*/ 2147483647 h 946"/>
                  <a:gd name="T38" fmla="*/ 2147483647 w 946"/>
                  <a:gd name="T39" fmla="*/ 2147483647 h 946"/>
                  <a:gd name="T40" fmla="*/ 2147483647 w 946"/>
                  <a:gd name="T41" fmla="*/ 2147483647 h 946"/>
                  <a:gd name="T42" fmla="*/ 2147483647 w 946"/>
                  <a:gd name="T43" fmla="*/ 2147483647 h 946"/>
                  <a:gd name="T44" fmla="*/ 2147483647 w 946"/>
                  <a:gd name="T45" fmla="*/ 2147483647 h 946"/>
                  <a:gd name="T46" fmla="*/ 2147483647 w 946"/>
                  <a:gd name="T47" fmla="*/ 2147483647 h 946"/>
                  <a:gd name="T48" fmla="*/ 2147483647 w 946"/>
                  <a:gd name="T49" fmla="*/ 2147483647 h 946"/>
                  <a:gd name="T50" fmla="*/ 2147483647 w 946"/>
                  <a:gd name="T51" fmla="*/ 2147483647 h 946"/>
                  <a:gd name="T52" fmla="*/ 2147483647 w 946"/>
                  <a:gd name="T53" fmla="*/ 0 h 946"/>
                  <a:gd name="T54" fmla="*/ 2147483647 w 946"/>
                  <a:gd name="T55" fmla="*/ 2147483647 h 946"/>
                  <a:gd name="T56" fmla="*/ 2147483647 w 946"/>
                  <a:gd name="T57" fmla="*/ 2147483647 h 946"/>
                  <a:gd name="T58" fmla="*/ 2147483647 w 946"/>
                  <a:gd name="T59" fmla="*/ 2147483647 h 946"/>
                  <a:gd name="T60" fmla="*/ 2147483647 w 946"/>
                  <a:gd name="T61" fmla="*/ 2147483647 h 946"/>
                  <a:gd name="T62" fmla="*/ 2147483647 w 946"/>
                  <a:gd name="T63" fmla="*/ 2147483647 h 946"/>
                  <a:gd name="T64" fmla="*/ 2147483647 w 946"/>
                  <a:gd name="T65" fmla="*/ 2147483647 h 946"/>
                  <a:gd name="T66" fmla="*/ 2147483647 w 946"/>
                  <a:gd name="T67" fmla="*/ 2147483647 h 946"/>
                  <a:gd name="T68" fmla="*/ 2147483647 w 946"/>
                  <a:gd name="T69" fmla="*/ 2147483647 h 946"/>
                  <a:gd name="T70" fmla="*/ 0 w 946"/>
                  <a:gd name="T71" fmla="*/ 2147483647 h 946"/>
                  <a:gd name="T72" fmla="*/ 2147483647 w 946"/>
                  <a:gd name="T73" fmla="*/ 2147483647 h 946"/>
                  <a:gd name="T74" fmla="*/ 2147483647 w 946"/>
                  <a:gd name="T75" fmla="*/ 2147483647 h 946"/>
                  <a:gd name="T76" fmla="*/ 2147483647 w 946"/>
                  <a:gd name="T77" fmla="*/ 2147483647 h 946"/>
                  <a:gd name="T78" fmla="*/ 2147483647 w 946"/>
                  <a:gd name="T79" fmla="*/ 2147483647 h 946"/>
                  <a:gd name="T80" fmla="*/ 2147483647 w 946"/>
                  <a:gd name="T81" fmla="*/ 2147483647 h 946"/>
                  <a:gd name="T82" fmla="*/ 2147483647 w 946"/>
                  <a:gd name="T83" fmla="*/ 2147483647 h 946"/>
                  <a:gd name="T84" fmla="*/ 2147483647 w 946"/>
                  <a:gd name="T85" fmla="*/ 2147483647 h 946"/>
                  <a:gd name="T86" fmla="*/ 2147483647 w 946"/>
                  <a:gd name="T87" fmla="*/ 2147483647 h 946"/>
                  <a:gd name="T88" fmla="*/ 2147483647 w 946"/>
                  <a:gd name="T89" fmla="*/ 2147483647 h 9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946"/>
                  <a:gd name="T136" fmla="*/ 0 h 946"/>
                  <a:gd name="T137" fmla="*/ 946 w 946"/>
                  <a:gd name="T138" fmla="*/ 946 h 9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946" h="946">
                    <a:moveTo>
                      <a:pt x="186" y="946"/>
                    </a:moveTo>
                    <a:lnTo>
                      <a:pt x="498" y="946"/>
                    </a:lnTo>
                    <a:lnTo>
                      <a:pt x="500" y="924"/>
                    </a:lnTo>
                    <a:lnTo>
                      <a:pt x="504" y="904"/>
                    </a:lnTo>
                    <a:lnTo>
                      <a:pt x="509" y="882"/>
                    </a:lnTo>
                    <a:lnTo>
                      <a:pt x="515" y="861"/>
                    </a:lnTo>
                    <a:lnTo>
                      <a:pt x="521" y="841"/>
                    </a:lnTo>
                    <a:lnTo>
                      <a:pt x="528" y="820"/>
                    </a:lnTo>
                    <a:lnTo>
                      <a:pt x="535" y="801"/>
                    </a:lnTo>
                    <a:lnTo>
                      <a:pt x="545" y="782"/>
                    </a:lnTo>
                    <a:lnTo>
                      <a:pt x="555" y="762"/>
                    </a:lnTo>
                    <a:lnTo>
                      <a:pt x="564" y="744"/>
                    </a:lnTo>
                    <a:lnTo>
                      <a:pt x="576" y="727"/>
                    </a:lnTo>
                    <a:lnTo>
                      <a:pt x="587" y="709"/>
                    </a:lnTo>
                    <a:lnTo>
                      <a:pt x="600" y="692"/>
                    </a:lnTo>
                    <a:lnTo>
                      <a:pt x="614" y="676"/>
                    </a:lnTo>
                    <a:lnTo>
                      <a:pt x="627" y="661"/>
                    </a:lnTo>
                    <a:lnTo>
                      <a:pt x="643" y="646"/>
                    </a:lnTo>
                    <a:lnTo>
                      <a:pt x="657" y="632"/>
                    </a:lnTo>
                    <a:lnTo>
                      <a:pt x="673" y="618"/>
                    </a:lnTo>
                    <a:lnTo>
                      <a:pt x="690" y="605"/>
                    </a:lnTo>
                    <a:lnTo>
                      <a:pt x="707" y="593"/>
                    </a:lnTo>
                    <a:lnTo>
                      <a:pt x="724" y="581"/>
                    </a:lnTo>
                    <a:lnTo>
                      <a:pt x="742" y="570"/>
                    </a:lnTo>
                    <a:lnTo>
                      <a:pt x="761" y="560"/>
                    </a:lnTo>
                    <a:lnTo>
                      <a:pt x="779" y="551"/>
                    </a:lnTo>
                    <a:lnTo>
                      <a:pt x="799" y="542"/>
                    </a:lnTo>
                    <a:lnTo>
                      <a:pt x="819" y="535"/>
                    </a:lnTo>
                    <a:lnTo>
                      <a:pt x="840" y="528"/>
                    </a:lnTo>
                    <a:lnTo>
                      <a:pt x="860" y="523"/>
                    </a:lnTo>
                    <a:lnTo>
                      <a:pt x="881" y="517"/>
                    </a:lnTo>
                    <a:lnTo>
                      <a:pt x="903" y="513"/>
                    </a:lnTo>
                    <a:lnTo>
                      <a:pt x="924" y="510"/>
                    </a:lnTo>
                    <a:lnTo>
                      <a:pt x="946" y="508"/>
                    </a:lnTo>
                    <a:lnTo>
                      <a:pt x="946" y="187"/>
                    </a:lnTo>
                    <a:lnTo>
                      <a:pt x="945" y="168"/>
                    </a:lnTo>
                    <a:lnTo>
                      <a:pt x="942" y="149"/>
                    </a:lnTo>
                    <a:lnTo>
                      <a:pt x="938" y="131"/>
                    </a:lnTo>
                    <a:lnTo>
                      <a:pt x="932" y="114"/>
                    </a:lnTo>
                    <a:lnTo>
                      <a:pt x="923" y="97"/>
                    </a:lnTo>
                    <a:lnTo>
                      <a:pt x="915" y="82"/>
                    </a:lnTo>
                    <a:lnTo>
                      <a:pt x="904" y="68"/>
                    </a:lnTo>
                    <a:lnTo>
                      <a:pt x="892" y="55"/>
                    </a:lnTo>
                    <a:lnTo>
                      <a:pt x="878" y="43"/>
                    </a:lnTo>
                    <a:lnTo>
                      <a:pt x="864" y="32"/>
                    </a:lnTo>
                    <a:lnTo>
                      <a:pt x="848" y="23"/>
                    </a:lnTo>
                    <a:lnTo>
                      <a:pt x="831" y="14"/>
                    </a:lnTo>
                    <a:lnTo>
                      <a:pt x="814" y="8"/>
                    </a:lnTo>
                    <a:lnTo>
                      <a:pt x="796" y="3"/>
                    </a:lnTo>
                    <a:lnTo>
                      <a:pt x="778" y="1"/>
                    </a:lnTo>
                    <a:lnTo>
                      <a:pt x="759" y="0"/>
                    </a:lnTo>
                    <a:lnTo>
                      <a:pt x="186" y="0"/>
                    </a:lnTo>
                    <a:lnTo>
                      <a:pt x="168" y="1"/>
                    </a:lnTo>
                    <a:lnTo>
                      <a:pt x="149" y="3"/>
                    </a:lnTo>
                    <a:lnTo>
                      <a:pt x="130" y="8"/>
                    </a:lnTo>
                    <a:lnTo>
                      <a:pt x="114" y="14"/>
                    </a:lnTo>
                    <a:lnTo>
                      <a:pt x="98" y="23"/>
                    </a:lnTo>
                    <a:lnTo>
                      <a:pt x="82" y="32"/>
                    </a:lnTo>
                    <a:lnTo>
                      <a:pt x="68" y="43"/>
                    </a:lnTo>
                    <a:lnTo>
                      <a:pt x="54" y="55"/>
                    </a:lnTo>
                    <a:lnTo>
                      <a:pt x="42" y="68"/>
                    </a:lnTo>
                    <a:lnTo>
                      <a:pt x="31" y="82"/>
                    </a:lnTo>
                    <a:lnTo>
                      <a:pt x="22" y="97"/>
                    </a:lnTo>
                    <a:lnTo>
                      <a:pt x="14" y="114"/>
                    </a:lnTo>
                    <a:lnTo>
                      <a:pt x="8" y="131"/>
                    </a:lnTo>
                    <a:lnTo>
                      <a:pt x="4" y="149"/>
                    </a:lnTo>
                    <a:lnTo>
                      <a:pt x="1" y="168"/>
                    </a:lnTo>
                    <a:lnTo>
                      <a:pt x="0" y="187"/>
                    </a:lnTo>
                    <a:lnTo>
                      <a:pt x="0" y="760"/>
                    </a:lnTo>
                    <a:lnTo>
                      <a:pt x="1" y="779"/>
                    </a:lnTo>
                    <a:lnTo>
                      <a:pt x="4" y="797"/>
                    </a:lnTo>
                    <a:lnTo>
                      <a:pt x="8" y="815"/>
                    </a:lnTo>
                    <a:lnTo>
                      <a:pt x="14" y="832"/>
                    </a:lnTo>
                    <a:lnTo>
                      <a:pt x="22" y="848"/>
                    </a:lnTo>
                    <a:lnTo>
                      <a:pt x="31" y="864"/>
                    </a:lnTo>
                    <a:lnTo>
                      <a:pt x="42" y="878"/>
                    </a:lnTo>
                    <a:lnTo>
                      <a:pt x="54" y="892"/>
                    </a:lnTo>
                    <a:lnTo>
                      <a:pt x="68" y="904"/>
                    </a:lnTo>
                    <a:lnTo>
                      <a:pt x="82" y="914"/>
                    </a:lnTo>
                    <a:lnTo>
                      <a:pt x="98" y="924"/>
                    </a:lnTo>
                    <a:lnTo>
                      <a:pt x="114" y="931"/>
                    </a:lnTo>
                    <a:lnTo>
                      <a:pt x="130" y="937"/>
                    </a:lnTo>
                    <a:lnTo>
                      <a:pt x="149" y="942"/>
                    </a:lnTo>
                    <a:lnTo>
                      <a:pt x="168" y="946"/>
                    </a:lnTo>
                    <a:lnTo>
                      <a:pt x="186" y="94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CC66"/>
                  </a:gs>
                  <a:gs pos="100000">
                    <a:srgbClr val="FF33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 i="1">
                  <a:ea typeface="华文细黑" pitchFamily="2" charset="-122"/>
                </a:endParaRPr>
              </a:p>
            </p:txBody>
          </p:sp>
          <p:sp>
            <p:nvSpPr>
              <p:cNvPr id="13334" name="Text Box 8"/>
              <p:cNvSpPr txBox="1">
                <a:spLocks noChangeArrowheads="1"/>
              </p:cNvSpPr>
              <p:nvPr/>
            </p:nvSpPr>
            <p:spPr bwMode="auto">
              <a:xfrm>
                <a:off x="1053931" y="1312119"/>
                <a:ext cx="803425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4800" b="1" i="1">
                    <a:solidFill>
                      <a:srgbClr val="333333"/>
                    </a:solidFill>
                    <a:latin typeface="黑体" pitchFamily="49" charset="-122"/>
                    <a:ea typeface="黑体" pitchFamily="49" charset="-122"/>
                  </a:rPr>
                  <a:t>定</a:t>
                </a:r>
                <a:endParaRPr lang="en-US" altLang="zh-CN" sz="4800" b="1" i="1">
                  <a:solidFill>
                    <a:srgbClr val="333333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3335" name="Freeform 9"/>
              <p:cNvSpPr>
                <a:spLocks/>
              </p:cNvSpPr>
              <p:nvPr/>
            </p:nvSpPr>
            <p:spPr bwMode="auto">
              <a:xfrm rot="10800000">
                <a:off x="2149475" y="1293813"/>
                <a:ext cx="1309688" cy="890587"/>
              </a:xfrm>
              <a:custGeom>
                <a:avLst/>
                <a:gdLst>
                  <a:gd name="T0" fmla="*/ 2147483647 w 946"/>
                  <a:gd name="T1" fmla="*/ 2147483647 h 946"/>
                  <a:gd name="T2" fmla="*/ 2147483647 w 946"/>
                  <a:gd name="T3" fmla="*/ 2147483647 h 946"/>
                  <a:gd name="T4" fmla="*/ 2147483647 w 946"/>
                  <a:gd name="T5" fmla="*/ 2147483647 h 946"/>
                  <a:gd name="T6" fmla="*/ 2147483647 w 946"/>
                  <a:gd name="T7" fmla="*/ 2147483647 h 946"/>
                  <a:gd name="T8" fmla="*/ 2147483647 w 946"/>
                  <a:gd name="T9" fmla="*/ 2147483647 h 946"/>
                  <a:gd name="T10" fmla="*/ 2147483647 w 946"/>
                  <a:gd name="T11" fmla="*/ 2147483647 h 946"/>
                  <a:gd name="T12" fmla="*/ 2147483647 w 946"/>
                  <a:gd name="T13" fmla="*/ 2147483647 h 946"/>
                  <a:gd name="T14" fmla="*/ 2147483647 w 946"/>
                  <a:gd name="T15" fmla="*/ 2147483647 h 946"/>
                  <a:gd name="T16" fmla="*/ 2147483647 w 946"/>
                  <a:gd name="T17" fmla="*/ 2147483647 h 946"/>
                  <a:gd name="T18" fmla="*/ 2147483647 w 946"/>
                  <a:gd name="T19" fmla="*/ 2147483647 h 946"/>
                  <a:gd name="T20" fmla="*/ 2147483647 w 946"/>
                  <a:gd name="T21" fmla="*/ 2147483647 h 946"/>
                  <a:gd name="T22" fmla="*/ 2147483647 w 946"/>
                  <a:gd name="T23" fmla="*/ 2147483647 h 946"/>
                  <a:gd name="T24" fmla="*/ 2147483647 w 946"/>
                  <a:gd name="T25" fmla="*/ 2147483647 h 946"/>
                  <a:gd name="T26" fmla="*/ 2147483647 w 946"/>
                  <a:gd name="T27" fmla="*/ 2147483647 h 946"/>
                  <a:gd name="T28" fmla="*/ 2147483647 w 946"/>
                  <a:gd name="T29" fmla="*/ 2147483647 h 946"/>
                  <a:gd name="T30" fmla="*/ 2147483647 w 946"/>
                  <a:gd name="T31" fmla="*/ 2147483647 h 946"/>
                  <a:gd name="T32" fmla="*/ 2147483647 w 946"/>
                  <a:gd name="T33" fmla="*/ 2147483647 h 946"/>
                  <a:gd name="T34" fmla="*/ 2147483647 w 946"/>
                  <a:gd name="T35" fmla="*/ 2147483647 h 946"/>
                  <a:gd name="T36" fmla="*/ 2147483647 w 946"/>
                  <a:gd name="T37" fmla="*/ 2147483647 h 946"/>
                  <a:gd name="T38" fmla="*/ 2147483647 w 946"/>
                  <a:gd name="T39" fmla="*/ 2147483647 h 946"/>
                  <a:gd name="T40" fmla="*/ 2147483647 w 946"/>
                  <a:gd name="T41" fmla="*/ 2147483647 h 946"/>
                  <a:gd name="T42" fmla="*/ 2147483647 w 946"/>
                  <a:gd name="T43" fmla="*/ 2147483647 h 946"/>
                  <a:gd name="T44" fmla="*/ 2147483647 w 946"/>
                  <a:gd name="T45" fmla="*/ 2147483647 h 946"/>
                  <a:gd name="T46" fmla="*/ 2147483647 w 946"/>
                  <a:gd name="T47" fmla="*/ 2147483647 h 946"/>
                  <a:gd name="T48" fmla="*/ 2147483647 w 946"/>
                  <a:gd name="T49" fmla="*/ 2147483647 h 946"/>
                  <a:gd name="T50" fmla="*/ 2147483647 w 946"/>
                  <a:gd name="T51" fmla="*/ 2147483647 h 946"/>
                  <a:gd name="T52" fmla="*/ 2147483647 w 946"/>
                  <a:gd name="T53" fmla="*/ 0 h 946"/>
                  <a:gd name="T54" fmla="*/ 2147483647 w 946"/>
                  <a:gd name="T55" fmla="*/ 2147483647 h 946"/>
                  <a:gd name="T56" fmla="*/ 2147483647 w 946"/>
                  <a:gd name="T57" fmla="*/ 2147483647 h 946"/>
                  <a:gd name="T58" fmla="*/ 2147483647 w 946"/>
                  <a:gd name="T59" fmla="*/ 2147483647 h 946"/>
                  <a:gd name="T60" fmla="*/ 2147483647 w 946"/>
                  <a:gd name="T61" fmla="*/ 2147483647 h 946"/>
                  <a:gd name="T62" fmla="*/ 2147483647 w 946"/>
                  <a:gd name="T63" fmla="*/ 2147483647 h 946"/>
                  <a:gd name="T64" fmla="*/ 2147483647 w 946"/>
                  <a:gd name="T65" fmla="*/ 2147483647 h 946"/>
                  <a:gd name="T66" fmla="*/ 2147483647 w 946"/>
                  <a:gd name="T67" fmla="*/ 2147483647 h 946"/>
                  <a:gd name="T68" fmla="*/ 2147483647 w 946"/>
                  <a:gd name="T69" fmla="*/ 2147483647 h 946"/>
                  <a:gd name="T70" fmla="*/ 0 w 946"/>
                  <a:gd name="T71" fmla="*/ 2147483647 h 946"/>
                  <a:gd name="T72" fmla="*/ 2147483647 w 946"/>
                  <a:gd name="T73" fmla="*/ 2147483647 h 946"/>
                  <a:gd name="T74" fmla="*/ 2147483647 w 946"/>
                  <a:gd name="T75" fmla="*/ 2147483647 h 946"/>
                  <a:gd name="T76" fmla="*/ 2147483647 w 946"/>
                  <a:gd name="T77" fmla="*/ 2147483647 h 946"/>
                  <a:gd name="T78" fmla="*/ 2147483647 w 946"/>
                  <a:gd name="T79" fmla="*/ 2147483647 h 946"/>
                  <a:gd name="T80" fmla="*/ 2147483647 w 946"/>
                  <a:gd name="T81" fmla="*/ 2147483647 h 946"/>
                  <a:gd name="T82" fmla="*/ 2147483647 w 946"/>
                  <a:gd name="T83" fmla="*/ 2147483647 h 946"/>
                  <a:gd name="T84" fmla="*/ 2147483647 w 946"/>
                  <a:gd name="T85" fmla="*/ 2147483647 h 946"/>
                  <a:gd name="T86" fmla="*/ 2147483647 w 946"/>
                  <a:gd name="T87" fmla="*/ 2147483647 h 946"/>
                  <a:gd name="T88" fmla="*/ 2147483647 w 946"/>
                  <a:gd name="T89" fmla="*/ 2147483647 h 9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946"/>
                  <a:gd name="T136" fmla="*/ 0 h 946"/>
                  <a:gd name="T137" fmla="*/ 946 w 946"/>
                  <a:gd name="T138" fmla="*/ 946 h 9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946" h="946">
                    <a:moveTo>
                      <a:pt x="186" y="946"/>
                    </a:moveTo>
                    <a:lnTo>
                      <a:pt x="498" y="946"/>
                    </a:lnTo>
                    <a:lnTo>
                      <a:pt x="500" y="924"/>
                    </a:lnTo>
                    <a:lnTo>
                      <a:pt x="504" y="904"/>
                    </a:lnTo>
                    <a:lnTo>
                      <a:pt x="509" y="882"/>
                    </a:lnTo>
                    <a:lnTo>
                      <a:pt x="515" y="861"/>
                    </a:lnTo>
                    <a:lnTo>
                      <a:pt x="521" y="841"/>
                    </a:lnTo>
                    <a:lnTo>
                      <a:pt x="528" y="820"/>
                    </a:lnTo>
                    <a:lnTo>
                      <a:pt x="535" y="801"/>
                    </a:lnTo>
                    <a:lnTo>
                      <a:pt x="545" y="782"/>
                    </a:lnTo>
                    <a:lnTo>
                      <a:pt x="555" y="762"/>
                    </a:lnTo>
                    <a:lnTo>
                      <a:pt x="564" y="744"/>
                    </a:lnTo>
                    <a:lnTo>
                      <a:pt x="576" y="727"/>
                    </a:lnTo>
                    <a:lnTo>
                      <a:pt x="587" y="709"/>
                    </a:lnTo>
                    <a:lnTo>
                      <a:pt x="600" y="692"/>
                    </a:lnTo>
                    <a:lnTo>
                      <a:pt x="614" y="676"/>
                    </a:lnTo>
                    <a:lnTo>
                      <a:pt x="627" y="661"/>
                    </a:lnTo>
                    <a:lnTo>
                      <a:pt x="643" y="646"/>
                    </a:lnTo>
                    <a:lnTo>
                      <a:pt x="657" y="632"/>
                    </a:lnTo>
                    <a:lnTo>
                      <a:pt x="673" y="618"/>
                    </a:lnTo>
                    <a:lnTo>
                      <a:pt x="690" y="605"/>
                    </a:lnTo>
                    <a:lnTo>
                      <a:pt x="707" y="593"/>
                    </a:lnTo>
                    <a:lnTo>
                      <a:pt x="724" y="581"/>
                    </a:lnTo>
                    <a:lnTo>
                      <a:pt x="742" y="570"/>
                    </a:lnTo>
                    <a:lnTo>
                      <a:pt x="761" y="560"/>
                    </a:lnTo>
                    <a:lnTo>
                      <a:pt x="779" y="551"/>
                    </a:lnTo>
                    <a:lnTo>
                      <a:pt x="799" y="542"/>
                    </a:lnTo>
                    <a:lnTo>
                      <a:pt x="819" y="535"/>
                    </a:lnTo>
                    <a:lnTo>
                      <a:pt x="840" y="528"/>
                    </a:lnTo>
                    <a:lnTo>
                      <a:pt x="860" y="523"/>
                    </a:lnTo>
                    <a:lnTo>
                      <a:pt x="881" y="517"/>
                    </a:lnTo>
                    <a:lnTo>
                      <a:pt x="903" y="513"/>
                    </a:lnTo>
                    <a:lnTo>
                      <a:pt x="924" y="510"/>
                    </a:lnTo>
                    <a:lnTo>
                      <a:pt x="946" y="508"/>
                    </a:lnTo>
                    <a:lnTo>
                      <a:pt x="946" y="187"/>
                    </a:lnTo>
                    <a:lnTo>
                      <a:pt x="945" y="168"/>
                    </a:lnTo>
                    <a:lnTo>
                      <a:pt x="942" y="149"/>
                    </a:lnTo>
                    <a:lnTo>
                      <a:pt x="938" y="131"/>
                    </a:lnTo>
                    <a:lnTo>
                      <a:pt x="932" y="114"/>
                    </a:lnTo>
                    <a:lnTo>
                      <a:pt x="923" y="97"/>
                    </a:lnTo>
                    <a:lnTo>
                      <a:pt x="915" y="82"/>
                    </a:lnTo>
                    <a:lnTo>
                      <a:pt x="904" y="68"/>
                    </a:lnTo>
                    <a:lnTo>
                      <a:pt x="892" y="55"/>
                    </a:lnTo>
                    <a:lnTo>
                      <a:pt x="878" y="43"/>
                    </a:lnTo>
                    <a:lnTo>
                      <a:pt x="864" y="32"/>
                    </a:lnTo>
                    <a:lnTo>
                      <a:pt x="848" y="23"/>
                    </a:lnTo>
                    <a:lnTo>
                      <a:pt x="831" y="14"/>
                    </a:lnTo>
                    <a:lnTo>
                      <a:pt x="814" y="8"/>
                    </a:lnTo>
                    <a:lnTo>
                      <a:pt x="796" y="3"/>
                    </a:lnTo>
                    <a:lnTo>
                      <a:pt x="778" y="1"/>
                    </a:lnTo>
                    <a:lnTo>
                      <a:pt x="759" y="0"/>
                    </a:lnTo>
                    <a:lnTo>
                      <a:pt x="186" y="0"/>
                    </a:lnTo>
                    <a:lnTo>
                      <a:pt x="168" y="1"/>
                    </a:lnTo>
                    <a:lnTo>
                      <a:pt x="149" y="3"/>
                    </a:lnTo>
                    <a:lnTo>
                      <a:pt x="130" y="8"/>
                    </a:lnTo>
                    <a:lnTo>
                      <a:pt x="114" y="14"/>
                    </a:lnTo>
                    <a:lnTo>
                      <a:pt x="98" y="23"/>
                    </a:lnTo>
                    <a:lnTo>
                      <a:pt x="82" y="32"/>
                    </a:lnTo>
                    <a:lnTo>
                      <a:pt x="68" y="43"/>
                    </a:lnTo>
                    <a:lnTo>
                      <a:pt x="54" y="55"/>
                    </a:lnTo>
                    <a:lnTo>
                      <a:pt x="42" y="68"/>
                    </a:lnTo>
                    <a:lnTo>
                      <a:pt x="31" y="82"/>
                    </a:lnTo>
                    <a:lnTo>
                      <a:pt x="22" y="97"/>
                    </a:lnTo>
                    <a:lnTo>
                      <a:pt x="14" y="114"/>
                    </a:lnTo>
                    <a:lnTo>
                      <a:pt x="8" y="131"/>
                    </a:lnTo>
                    <a:lnTo>
                      <a:pt x="4" y="149"/>
                    </a:lnTo>
                    <a:lnTo>
                      <a:pt x="1" y="168"/>
                    </a:lnTo>
                    <a:lnTo>
                      <a:pt x="0" y="187"/>
                    </a:lnTo>
                    <a:lnTo>
                      <a:pt x="0" y="760"/>
                    </a:lnTo>
                    <a:lnTo>
                      <a:pt x="1" y="779"/>
                    </a:lnTo>
                    <a:lnTo>
                      <a:pt x="4" y="797"/>
                    </a:lnTo>
                    <a:lnTo>
                      <a:pt x="8" y="815"/>
                    </a:lnTo>
                    <a:lnTo>
                      <a:pt x="14" y="832"/>
                    </a:lnTo>
                    <a:lnTo>
                      <a:pt x="22" y="848"/>
                    </a:lnTo>
                    <a:lnTo>
                      <a:pt x="31" y="864"/>
                    </a:lnTo>
                    <a:lnTo>
                      <a:pt x="42" y="878"/>
                    </a:lnTo>
                    <a:lnTo>
                      <a:pt x="54" y="892"/>
                    </a:lnTo>
                    <a:lnTo>
                      <a:pt x="68" y="904"/>
                    </a:lnTo>
                    <a:lnTo>
                      <a:pt x="82" y="914"/>
                    </a:lnTo>
                    <a:lnTo>
                      <a:pt x="98" y="924"/>
                    </a:lnTo>
                    <a:lnTo>
                      <a:pt x="114" y="931"/>
                    </a:lnTo>
                    <a:lnTo>
                      <a:pt x="130" y="937"/>
                    </a:lnTo>
                    <a:lnTo>
                      <a:pt x="149" y="942"/>
                    </a:lnTo>
                    <a:lnTo>
                      <a:pt x="168" y="946"/>
                    </a:lnTo>
                    <a:lnTo>
                      <a:pt x="186" y="94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669900"/>
                  </a:gs>
                  <a:gs pos="100000">
                    <a:srgbClr val="CCFF33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 i="1">
                  <a:ea typeface="华文细黑" pitchFamily="2" charset="-122"/>
                </a:endParaRPr>
              </a:p>
            </p:txBody>
          </p:sp>
          <p:sp>
            <p:nvSpPr>
              <p:cNvPr id="13336" name="Freeform 11"/>
              <p:cNvSpPr>
                <a:spLocks/>
              </p:cNvSpPr>
              <p:nvPr/>
            </p:nvSpPr>
            <p:spPr bwMode="auto">
              <a:xfrm rot="10800000">
                <a:off x="736600" y="2262188"/>
                <a:ext cx="1309688" cy="890587"/>
              </a:xfrm>
              <a:custGeom>
                <a:avLst/>
                <a:gdLst>
                  <a:gd name="T0" fmla="*/ 2147483647 w 946"/>
                  <a:gd name="T1" fmla="*/ 2147483647 h 946"/>
                  <a:gd name="T2" fmla="*/ 2147483647 w 946"/>
                  <a:gd name="T3" fmla="*/ 2147483647 h 946"/>
                  <a:gd name="T4" fmla="*/ 2147483647 w 946"/>
                  <a:gd name="T5" fmla="*/ 2147483647 h 946"/>
                  <a:gd name="T6" fmla="*/ 2147483647 w 946"/>
                  <a:gd name="T7" fmla="*/ 2147483647 h 946"/>
                  <a:gd name="T8" fmla="*/ 2147483647 w 946"/>
                  <a:gd name="T9" fmla="*/ 2147483647 h 946"/>
                  <a:gd name="T10" fmla="*/ 2147483647 w 946"/>
                  <a:gd name="T11" fmla="*/ 2147483647 h 946"/>
                  <a:gd name="T12" fmla="*/ 2147483647 w 946"/>
                  <a:gd name="T13" fmla="*/ 2147483647 h 946"/>
                  <a:gd name="T14" fmla="*/ 2147483647 w 946"/>
                  <a:gd name="T15" fmla="*/ 2147483647 h 946"/>
                  <a:gd name="T16" fmla="*/ 2147483647 w 946"/>
                  <a:gd name="T17" fmla="*/ 2147483647 h 946"/>
                  <a:gd name="T18" fmla="*/ 2147483647 w 946"/>
                  <a:gd name="T19" fmla="*/ 2147483647 h 946"/>
                  <a:gd name="T20" fmla="*/ 2147483647 w 946"/>
                  <a:gd name="T21" fmla="*/ 2147483647 h 946"/>
                  <a:gd name="T22" fmla="*/ 2147483647 w 946"/>
                  <a:gd name="T23" fmla="*/ 2147483647 h 946"/>
                  <a:gd name="T24" fmla="*/ 2147483647 w 946"/>
                  <a:gd name="T25" fmla="*/ 2147483647 h 946"/>
                  <a:gd name="T26" fmla="*/ 2147483647 w 946"/>
                  <a:gd name="T27" fmla="*/ 2147483647 h 946"/>
                  <a:gd name="T28" fmla="*/ 2147483647 w 946"/>
                  <a:gd name="T29" fmla="*/ 2147483647 h 946"/>
                  <a:gd name="T30" fmla="*/ 2147483647 w 946"/>
                  <a:gd name="T31" fmla="*/ 2147483647 h 946"/>
                  <a:gd name="T32" fmla="*/ 2147483647 w 946"/>
                  <a:gd name="T33" fmla="*/ 2147483647 h 946"/>
                  <a:gd name="T34" fmla="*/ 2147483647 w 946"/>
                  <a:gd name="T35" fmla="*/ 2147483647 h 946"/>
                  <a:gd name="T36" fmla="*/ 2147483647 w 946"/>
                  <a:gd name="T37" fmla="*/ 2147483647 h 946"/>
                  <a:gd name="T38" fmla="*/ 2147483647 w 946"/>
                  <a:gd name="T39" fmla="*/ 2147483647 h 946"/>
                  <a:gd name="T40" fmla="*/ 2147483647 w 946"/>
                  <a:gd name="T41" fmla="*/ 2147483647 h 946"/>
                  <a:gd name="T42" fmla="*/ 2147483647 w 946"/>
                  <a:gd name="T43" fmla="*/ 2147483647 h 946"/>
                  <a:gd name="T44" fmla="*/ 2147483647 w 946"/>
                  <a:gd name="T45" fmla="*/ 2147483647 h 946"/>
                  <a:gd name="T46" fmla="*/ 2147483647 w 946"/>
                  <a:gd name="T47" fmla="*/ 2147483647 h 946"/>
                  <a:gd name="T48" fmla="*/ 2147483647 w 946"/>
                  <a:gd name="T49" fmla="*/ 2147483647 h 946"/>
                  <a:gd name="T50" fmla="*/ 2147483647 w 946"/>
                  <a:gd name="T51" fmla="*/ 2147483647 h 946"/>
                  <a:gd name="T52" fmla="*/ 2147483647 w 946"/>
                  <a:gd name="T53" fmla="*/ 0 h 946"/>
                  <a:gd name="T54" fmla="*/ 2147483647 w 946"/>
                  <a:gd name="T55" fmla="*/ 2147483647 h 946"/>
                  <a:gd name="T56" fmla="*/ 2147483647 w 946"/>
                  <a:gd name="T57" fmla="*/ 2147483647 h 946"/>
                  <a:gd name="T58" fmla="*/ 2147483647 w 946"/>
                  <a:gd name="T59" fmla="*/ 2147483647 h 946"/>
                  <a:gd name="T60" fmla="*/ 2147483647 w 946"/>
                  <a:gd name="T61" fmla="*/ 2147483647 h 946"/>
                  <a:gd name="T62" fmla="*/ 2147483647 w 946"/>
                  <a:gd name="T63" fmla="*/ 2147483647 h 946"/>
                  <a:gd name="T64" fmla="*/ 2147483647 w 946"/>
                  <a:gd name="T65" fmla="*/ 2147483647 h 946"/>
                  <a:gd name="T66" fmla="*/ 2147483647 w 946"/>
                  <a:gd name="T67" fmla="*/ 2147483647 h 946"/>
                  <a:gd name="T68" fmla="*/ 2147483647 w 946"/>
                  <a:gd name="T69" fmla="*/ 2147483647 h 946"/>
                  <a:gd name="T70" fmla="*/ 0 w 946"/>
                  <a:gd name="T71" fmla="*/ 2147483647 h 946"/>
                  <a:gd name="T72" fmla="*/ 2147483647 w 946"/>
                  <a:gd name="T73" fmla="*/ 2147483647 h 946"/>
                  <a:gd name="T74" fmla="*/ 2147483647 w 946"/>
                  <a:gd name="T75" fmla="*/ 2147483647 h 946"/>
                  <a:gd name="T76" fmla="*/ 2147483647 w 946"/>
                  <a:gd name="T77" fmla="*/ 2147483647 h 946"/>
                  <a:gd name="T78" fmla="*/ 2147483647 w 946"/>
                  <a:gd name="T79" fmla="*/ 2147483647 h 946"/>
                  <a:gd name="T80" fmla="*/ 2147483647 w 946"/>
                  <a:gd name="T81" fmla="*/ 2147483647 h 946"/>
                  <a:gd name="T82" fmla="*/ 2147483647 w 946"/>
                  <a:gd name="T83" fmla="*/ 2147483647 h 946"/>
                  <a:gd name="T84" fmla="*/ 2147483647 w 946"/>
                  <a:gd name="T85" fmla="*/ 2147483647 h 946"/>
                  <a:gd name="T86" fmla="*/ 2147483647 w 946"/>
                  <a:gd name="T87" fmla="*/ 2147483647 h 946"/>
                  <a:gd name="T88" fmla="*/ 2147483647 w 946"/>
                  <a:gd name="T89" fmla="*/ 2147483647 h 9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946"/>
                  <a:gd name="T136" fmla="*/ 0 h 946"/>
                  <a:gd name="T137" fmla="*/ 946 w 946"/>
                  <a:gd name="T138" fmla="*/ 946 h 9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946" h="946">
                    <a:moveTo>
                      <a:pt x="186" y="946"/>
                    </a:moveTo>
                    <a:lnTo>
                      <a:pt x="498" y="946"/>
                    </a:lnTo>
                    <a:lnTo>
                      <a:pt x="500" y="924"/>
                    </a:lnTo>
                    <a:lnTo>
                      <a:pt x="504" y="904"/>
                    </a:lnTo>
                    <a:lnTo>
                      <a:pt x="509" y="882"/>
                    </a:lnTo>
                    <a:lnTo>
                      <a:pt x="515" y="861"/>
                    </a:lnTo>
                    <a:lnTo>
                      <a:pt x="521" y="841"/>
                    </a:lnTo>
                    <a:lnTo>
                      <a:pt x="528" y="820"/>
                    </a:lnTo>
                    <a:lnTo>
                      <a:pt x="535" y="801"/>
                    </a:lnTo>
                    <a:lnTo>
                      <a:pt x="545" y="782"/>
                    </a:lnTo>
                    <a:lnTo>
                      <a:pt x="555" y="762"/>
                    </a:lnTo>
                    <a:lnTo>
                      <a:pt x="564" y="744"/>
                    </a:lnTo>
                    <a:lnTo>
                      <a:pt x="576" y="727"/>
                    </a:lnTo>
                    <a:lnTo>
                      <a:pt x="587" y="709"/>
                    </a:lnTo>
                    <a:lnTo>
                      <a:pt x="600" y="692"/>
                    </a:lnTo>
                    <a:lnTo>
                      <a:pt x="614" y="676"/>
                    </a:lnTo>
                    <a:lnTo>
                      <a:pt x="627" y="661"/>
                    </a:lnTo>
                    <a:lnTo>
                      <a:pt x="643" y="646"/>
                    </a:lnTo>
                    <a:lnTo>
                      <a:pt x="657" y="632"/>
                    </a:lnTo>
                    <a:lnTo>
                      <a:pt x="673" y="618"/>
                    </a:lnTo>
                    <a:lnTo>
                      <a:pt x="690" y="605"/>
                    </a:lnTo>
                    <a:lnTo>
                      <a:pt x="707" y="593"/>
                    </a:lnTo>
                    <a:lnTo>
                      <a:pt x="724" y="581"/>
                    </a:lnTo>
                    <a:lnTo>
                      <a:pt x="742" y="570"/>
                    </a:lnTo>
                    <a:lnTo>
                      <a:pt x="761" y="560"/>
                    </a:lnTo>
                    <a:lnTo>
                      <a:pt x="779" y="551"/>
                    </a:lnTo>
                    <a:lnTo>
                      <a:pt x="799" y="542"/>
                    </a:lnTo>
                    <a:lnTo>
                      <a:pt x="819" y="535"/>
                    </a:lnTo>
                    <a:lnTo>
                      <a:pt x="840" y="528"/>
                    </a:lnTo>
                    <a:lnTo>
                      <a:pt x="860" y="523"/>
                    </a:lnTo>
                    <a:lnTo>
                      <a:pt x="881" y="517"/>
                    </a:lnTo>
                    <a:lnTo>
                      <a:pt x="903" y="513"/>
                    </a:lnTo>
                    <a:lnTo>
                      <a:pt x="924" y="510"/>
                    </a:lnTo>
                    <a:lnTo>
                      <a:pt x="946" y="508"/>
                    </a:lnTo>
                    <a:lnTo>
                      <a:pt x="946" y="187"/>
                    </a:lnTo>
                    <a:lnTo>
                      <a:pt x="945" y="168"/>
                    </a:lnTo>
                    <a:lnTo>
                      <a:pt x="942" y="149"/>
                    </a:lnTo>
                    <a:lnTo>
                      <a:pt x="938" y="131"/>
                    </a:lnTo>
                    <a:lnTo>
                      <a:pt x="932" y="114"/>
                    </a:lnTo>
                    <a:lnTo>
                      <a:pt x="923" y="97"/>
                    </a:lnTo>
                    <a:lnTo>
                      <a:pt x="915" y="82"/>
                    </a:lnTo>
                    <a:lnTo>
                      <a:pt x="904" y="68"/>
                    </a:lnTo>
                    <a:lnTo>
                      <a:pt x="892" y="55"/>
                    </a:lnTo>
                    <a:lnTo>
                      <a:pt x="878" y="43"/>
                    </a:lnTo>
                    <a:lnTo>
                      <a:pt x="864" y="32"/>
                    </a:lnTo>
                    <a:lnTo>
                      <a:pt x="848" y="23"/>
                    </a:lnTo>
                    <a:lnTo>
                      <a:pt x="831" y="14"/>
                    </a:lnTo>
                    <a:lnTo>
                      <a:pt x="814" y="8"/>
                    </a:lnTo>
                    <a:lnTo>
                      <a:pt x="796" y="3"/>
                    </a:lnTo>
                    <a:lnTo>
                      <a:pt x="778" y="1"/>
                    </a:lnTo>
                    <a:lnTo>
                      <a:pt x="759" y="0"/>
                    </a:lnTo>
                    <a:lnTo>
                      <a:pt x="186" y="0"/>
                    </a:lnTo>
                    <a:lnTo>
                      <a:pt x="168" y="1"/>
                    </a:lnTo>
                    <a:lnTo>
                      <a:pt x="149" y="3"/>
                    </a:lnTo>
                    <a:lnTo>
                      <a:pt x="130" y="8"/>
                    </a:lnTo>
                    <a:lnTo>
                      <a:pt x="114" y="14"/>
                    </a:lnTo>
                    <a:lnTo>
                      <a:pt x="98" y="23"/>
                    </a:lnTo>
                    <a:lnTo>
                      <a:pt x="82" y="32"/>
                    </a:lnTo>
                    <a:lnTo>
                      <a:pt x="68" y="43"/>
                    </a:lnTo>
                    <a:lnTo>
                      <a:pt x="54" y="55"/>
                    </a:lnTo>
                    <a:lnTo>
                      <a:pt x="42" y="68"/>
                    </a:lnTo>
                    <a:lnTo>
                      <a:pt x="31" y="82"/>
                    </a:lnTo>
                    <a:lnTo>
                      <a:pt x="22" y="97"/>
                    </a:lnTo>
                    <a:lnTo>
                      <a:pt x="14" y="114"/>
                    </a:lnTo>
                    <a:lnTo>
                      <a:pt x="8" y="131"/>
                    </a:lnTo>
                    <a:lnTo>
                      <a:pt x="4" y="149"/>
                    </a:lnTo>
                    <a:lnTo>
                      <a:pt x="1" y="168"/>
                    </a:lnTo>
                    <a:lnTo>
                      <a:pt x="0" y="187"/>
                    </a:lnTo>
                    <a:lnTo>
                      <a:pt x="0" y="760"/>
                    </a:lnTo>
                    <a:lnTo>
                      <a:pt x="1" y="779"/>
                    </a:lnTo>
                    <a:lnTo>
                      <a:pt x="4" y="797"/>
                    </a:lnTo>
                    <a:lnTo>
                      <a:pt x="8" y="815"/>
                    </a:lnTo>
                    <a:lnTo>
                      <a:pt x="14" y="832"/>
                    </a:lnTo>
                    <a:lnTo>
                      <a:pt x="22" y="848"/>
                    </a:lnTo>
                    <a:lnTo>
                      <a:pt x="31" y="864"/>
                    </a:lnTo>
                    <a:lnTo>
                      <a:pt x="42" y="878"/>
                    </a:lnTo>
                    <a:lnTo>
                      <a:pt x="54" y="892"/>
                    </a:lnTo>
                    <a:lnTo>
                      <a:pt x="68" y="904"/>
                    </a:lnTo>
                    <a:lnTo>
                      <a:pt x="82" y="914"/>
                    </a:lnTo>
                    <a:lnTo>
                      <a:pt x="98" y="924"/>
                    </a:lnTo>
                    <a:lnTo>
                      <a:pt x="114" y="931"/>
                    </a:lnTo>
                    <a:lnTo>
                      <a:pt x="130" y="937"/>
                    </a:lnTo>
                    <a:lnTo>
                      <a:pt x="149" y="942"/>
                    </a:lnTo>
                    <a:lnTo>
                      <a:pt x="168" y="946"/>
                    </a:lnTo>
                    <a:lnTo>
                      <a:pt x="186" y="94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9CCFF"/>
                  </a:gs>
                  <a:gs pos="100000">
                    <a:schemeClr val="folHlink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 i="1">
                  <a:ea typeface="华文细黑" pitchFamily="2" charset="-122"/>
                </a:endParaRPr>
              </a:p>
            </p:txBody>
          </p:sp>
          <p:sp>
            <p:nvSpPr>
              <p:cNvPr id="13337" name="Freeform 13"/>
              <p:cNvSpPr>
                <a:spLocks/>
              </p:cNvSpPr>
              <p:nvPr/>
            </p:nvSpPr>
            <p:spPr bwMode="auto">
              <a:xfrm rot="10800000">
                <a:off x="2151063" y="2262188"/>
                <a:ext cx="1308100" cy="890587"/>
              </a:xfrm>
              <a:custGeom>
                <a:avLst/>
                <a:gdLst>
                  <a:gd name="T0" fmla="*/ 2147483647 w 946"/>
                  <a:gd name="T1" fmla="*/ 2147483647 h 946"/>
                  <a:gd name="T2" fmla="*/ 2147483647 w 946"/>
                  <a:gd name="T3" fmla="*/ 2147483647 h 946"/>
                  <a:gd name="T4" fmla="*/ 2147483647 w 946"/>
                  <a:gd name="T5" fmla="*/ 2147483647 h 946"/>
                  <a:gd name="T6" fmla="*/ 2147483647 w 946"/>
                  <a:gd name="T7" fmla="*/ 2147483647 h 946"/>
                  <a:gd name="T8" fmla="*/ 2147483647 w 946"/>
                  <a:gd name="T9" fmla="*/ 2147483647 h 946"/>
                  <a:gd name="T10" fmla="*/ 2147483647 w 946"/>
                  <a:gd name="T11" fmla="*/ 2147483647 h 946"/>
                  <a:gd name="T12" fmla="*/ 2147483647 w 946"/>
                  <a:gd name="T13" fmla="*/ 2147483647 h 946"/>
                  <a:gd name="T14" fmla="*/ 2147483647 w 946"/>
                  <a:gd name="T15" fmla="*/ 2147483647 h 946"/>
                  <a:gd name="T16" fmla="*/ 2147483647 w 946"/>
                  <a:gd name="T17" fmla="*/ 2147483647 h 946"/>
                  <a:gd name="T18" fmla="*/ 2147483647 w 946"/>
                  <a:gd name="T19" fmla="*/ 2147483647 h 946"/>
                  <a:gd name="T20" fmla="*/ 2147483647 w 946"/>
                  <a:gd name="T21" fmla="*/ 2147483647 h 946"/>
                  <a:gd name="T22" fmla="*/ 2147483647 w 946"/>
                  <a:gd name="T23" fmla="*/ 2147483647 h 946"/>
                  <a:gd name="T24" fmla="*/ 2147483647 w 946"/>
                  <a:gd name="T25" fmla="*/ 2147483647 h 946"/>
                  <a:gd name="T26" fmla="*/ 2147483647 w 946"/>
                  <a:gd name="T27" fmla="*/ 2147483647 h 946"/>
                  <a:gd name="T28" fmla="*/ 2147483647 w 946"/>
                  <a:gd name="T29" fmla="*/ 2147483647 h 946"/>
                  <a:gd name="T30" fmla="*/ 2147483647 w 946"/>
                  <a:gd name="T31" fmla="*/ 2147483647 h 946"/>
                  <a:gd name="T32" fmla="*/ 2147483647 w 946"/>
                  <a:gd name="T33" fmla="*/ 2147483647 h 946"/>
                  <a:gd name="T34" fmla="*/ 2147483647 w 946"/>
                  <a:gd name="T35" fmla="*/ 2147483647 h 946"/>
                  <a:gd name="T36" fmla="*/ 2147483647 w 946"/>
                  <a:gd name="T37" fmla="*/ 2147483647 h 946"/>
                  <a:gd name="T38" fmla="*/ 2147483647 w 946"/>
                  <a:gd name="T39" fmla="*/ 2147483647 h 946"/>
                  <a:gd name="T40" fmla="*/ 2147483647 w 946"/>
                  <a:gd name="T41" fmla="*/ 2147483647 h 946"/>
                  <a:gd name="T42" fmla="*/ 2147483647 w 946"/>
                  <a:gd name="T43" fmla="*/ 2147483647 h 946"/>
                  <a:gd name="T44" fmla="*/ 2147483647 w 946"/>
                  <a:gd name="T45" fmla="*/ 2147483647 h 946"/>
                  <a:gd name="T46" fmla="*/ 2147483647 w 946"/>
                  <a:gd name="T47" fmla="*/ 2147483647 h 946"/>
                  <a:gd name="T48" fmla="*/ 2147483647 w 946"/>
                  <a:gd name="T49" fmla="*/ 2147483647 h 946"/>
                  <a:gd name="T50" fmla="*/ 2147483647 w 946"/>
                  <a:gd name="T51" fmla="*/ 2147483647 h 946"/>
                  <a:gd name="T52" fmla="*/ 2147483647 w 946"/>
                  <a:gd name="T53" fmla="*/ 0 h 946"/>
                  <a:gd name="T54" fmla="*/ 2147483647 w 946"/>
                  <a:gd name="T55" fmla="*/ 2147483647 h 946"/>
                  <a:gd name="T56" fmla="*/ 2147483647 w 946"/>
                  <a:gd name="T57" fmla="*/ 2147483647 h 946"/>
                  <a:gd name="T58" fmla="*/ 2147483647 w 946"/>
                  <a:gd name="T59" fmla="*/ 2147483647 h 946"/>
                  <a:gd name="T60" fmla="*/ 2147483647 w 946"/>
                  <a:gd name="T61" fmla="*/ 2147483647 h 946"/>
                  <a:gd name="T62" fmla="*/ 2147483647 w 946"/>
                  <a:gd name="T63" fmla="*/ 2147483647 h 946"/>
                  <a:gd name="T64" fmla="*/ 2147483647 w 946"/>
                  <a:gd name="T65" fmla="*/ 2147483647 h 946"/>
                  <a:gd name="T66" fmla="*/ 2147483647 w 946"/>
                  <a:gd name="T67" fmla="*/ 2147483647 h 946"/>
                  <a:gd name="T68" fmla="*/ 2147483647 w 946"/>
                  <a:gd name="T69" fmla="*/ 2147483647 h 946"/>
                  <a:gd name="T70" fmla="*/ 0 w 946"/>
                  <a:gd name="T71" fmla="*/ 2147483647 h 946"/>
                  <a:gd name="T72" fmla="*/ 2147483647 w 946"/>
                  <a:gd name="T73" fmla="*/ 2147483647 h 946"/>
                  <a:gd name="T74" fmla="*/ 2147483647 w 946"/>
                  <a:gd name="T75" fmla="*/ 2147483647 h 946"/>
                  <a:gd name="T76" fmla="*/ 2147483647 w 946"/>
                  <a:gd name="T77" fmla="*/ 2147483647 h 946"/>
                  <a:gd name="T78" fmla="*/ 2147483647 w 946"/>
                  <a:gd name="T79" fmla="*/ 2147483647 h 946"/>
                  <a:gd name="T80" fmla="*/ 2147483647 w 946"/>
                  <a:gd name="T81" fmla="*/ 2147483647 h 946"/>
                  <a:gd name="T82" fmla="*/ 2147483647 w 946"/>
                  <a:gd name="T83" fmla="*/ 2147483647 h 946"/>
                  <a:gd name="T84" fmla="*/ 2147483647 w 946"/>
                  <a:gd name="T85" fmla="*/ 2147483647 h 946"/>
                  <a:gd name="T86" fmla="*/ 2147483647 w 946"/>
                  <a:gd name="T87" fmla="*/ 2147483647 h 946"/>
                  <a:gd name="T88" fmla="*/ 2147483647 w 946"/>
                  <a:gd name="T89" fmla="*/ 2147483647 h 9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946"/>
                  <a:gd name="T136" fmla="*/ 0 h 946"/>
                  <a:gd name="T137" fmla="*/ 946 w 946"/>
                  <a:gd name="T138" fmla="*/ 946 h 9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946" h="946">
                    <a:moveTo>
                      <a:pt x="186" y="946"/>
                    </a:moveTo>
                    <a:lnTo>
                      <a:pt x="498" y="946"/>
                    </a:lnTo>
                    <a:lnTo>
                      <a:pt x="500" y="924"/>
                    </a:lnTo>
                    <a:lnTo>
                      <a:pt x="504" y="904"/>
                    </a:lnTo>
                    <a:lnTo>
                      <a:pt x="509" y="882"/>
                    </a:lnTo>
                    <a:lnTo>
                      <a:pt x="515" y="861"/>
                    </a:lnTo>
                    <a:lnTo>
                      <a:pt x="521" y="841"/>
                    </a:lnTo>
                    <a:lnTo>
                      <a:pt x="528" y="820"/>
                    </a:lnTo>
                    <a:lnTo>
                      <a:pt x="535" y="801"/>
                    </a:lnTo>
                    <a:lnTo>
                      <a:pt x="545" y="782"/>
                    </a:lnTo>
                    <a:lnTo>
                      <a:pt x="555" y="762"/>
                    </a:lnTo>
                    <a:lnTo>
                      <a:pt x="564" y="744"/>
                    </a:lnTo>
                    <a:lnTo>
                      <a:pt x="576" y="727"/>
                    </a:lnTo>
                    <a:lnTo>
                      <a:pt x="587" y="709"/>
                    </a:lnTo>
                    <a:lnTo>
                      <a:pt x="600" y="692"/>
                    </a:lnTo>
                    <a:lnTo>
                      <a:pt x="614" y="676"/>
                    </a:lnTo>
                    <a:lnTo>
                      <a:pt x="627" y="661"/>
                    </a:lnTo>
                    <a:lnTo>
                      <a:pt x="643" y="646"/>
                    </a:lnTo>
                    <a:lnTo>
                      <a:pt x="657" y="632"/>
                    </a:lnTo>
                    <a:lnTo>
                      <a:pt x="673" y="618"/>
                    </a:lnTo>
                    <a:lnTo>
                      <a:pt x="690" y="605"/>
                    </a:lnTo>
                    <a:lnTo>
                      <a:pt x="707" y="593"/>
                    </a:lnTo>
                    <a:lnTo>
                      <a:pt x="724" y="581"/>
                    </a:lnTo>
                    <a:lnTo>
                      <a:pt x="742" y="570"/>
                    </a:lnTo>
                    <a:lnTo>
                      <a:pt x="761" y="560"/>
                    </a:lnTo>
                    <a:lnTo>
                      <a:pt x="779" y="551"/>
                    </a:lnTo>
                    <a:lnTo>
                      <a:pt x="799" y="542"/>
                    </a:lnTo>
                    <a:lnTo>
                      <a:pt x="819" y="535"/>
                    </a:lnTo>
                    <a:lnTo>
                      <a:pt x="840" y="528"/>
                    </a:lnTo>
                    <a:lnTo>
                      <a:pt x="860" y="523"/>
                    </a:lnTo>
                    <a:lnTo>
                      <a:pt x="881" y="517"/>
                    </a:lnTo>
                    <a:lnTo>
                      <a:pt x="903" y="513"/>
                    </a:lnTo>
                    <a:lnTo>
                      <a:pt x="924" y="510"/>
                    </a:lnTo>
                    <a:lnTo>
                      <a:pt x="946" y="508"/>
                    </a:lnTo>
                    <a:lnTo>
                      <a:pt x="946" y="187"/>
                    </a:lnTo>
                    <a:lnTo>
                      <a:pt x="945" y="168"/>
                    </a:lnTo>
                    <a:lnTo>
                      <a:pt x="942" y="149"/>
                    </a:lnTo>
                    <a:lnTo>
                      <a:pt x="938" y="131"/>
                    </a:lnTo>
                    <a:lnTo>
                      <a:pt x="932" y="114"/>
                    </a:lnTo>
                    <a:lnTo>
                      <a:pt x="923" y="97"/>
                    </a:lnTo>
                    <a:lnTo>
                      <a:pt x="915" y="82"/>
                    </a:lnTo>
                    <a:lnTo>
                      <a:pt x="904" y="68"/>
                    </a:lnTo>
                    <a:lnTo>
                      <a:pt x="892" y="55"/>
                    </a:lnTo>
                    <a:lnTo>
                      <a:pt x="878" y="43"/>
                    </a:lnTo>
                    <a:lnTo>
                      <a:pt x="864" y="32"/>
                    </a:lnTo>
                    <a:lnTo>
                      <a:pt x="848" y="23"/>
                    </a:lnTo>
                    <a:lnTo>
                      <a:pt x="831" y="14"/>
                    </a:lnTo>
                    <a:lnTo>
                      <a:pt x="814" y="8"/>
                    </a:lnTo>
                    <a:lnTo>
                      <a:pt x="796" y="3"/>
                    </a:lnTo>
                    <a:lnTo>
                      <a:pt x="778" y="1"/>
                    </a:lnTo>
                    <a:lnTo>
                      <a:pt x="759" y="0"/>
                    </a:lnTo>
                    <a:lnTo>
                      <a:pt x="186" y="0"/>
                    </a:lnTo>
                    <a:lnTo>
                      <a:pt x="168" y="1"/>
                    </a:lnTo>
                    <a:lnTo>
                      <a:pt x="149" y="3"/>
                    </a:lnTo>
                    <a:lnTo>
                      <a:pt x="130" y="8"/>
                    </a:lnTo>
                    <a:lnTo>
                      <a:pt x="114" y="14"/>
                    </a:lnTo>
                    <a:lnTo>
                      <a:pt x="98" y="23"/>
                    </a:lnTo>
                    <a:lnTo>
                      <a:pt x="82" y="32"/>
                    </a:lnTo>
                    <a:lnTo>
                      <a:pt x="68" y="43"/>
                    </a:lnTo>
                    <a:lnTo>
                      <a:pt x="54" y="55"/>
                    </a:lnTo>
                    <a:lnTo>
                      <a:pt x="42" y="68"/>
                    </a:lnTo>
                    <a:lnTo>
                      <a:pt x="31" y="82"/>
                    </a:lnTo>
                    <a:lnTo>
                      <a:pt x="22" y="97"/>
                    </a:lnTo>
                    <a:lnTo>
                      <a:pt x="14" y="114"/>
                    </a:lnTo>
                    <a:lnTo>
                      <a:pt x="8" y="131"/>
                    </a:lnTo>
                    <a:lnTo>
                      <a:pt x="4" y="149"/>
                    </a:lnTo>
                    <a:lnTo>
                      <a:pt x="1" y="168"/>
                    </a:lnTo>
                    <a:lnTo>
                      <a:pt x="0" y="187"/>
                    </a:lnTo>
                    <a:lnTo>
                      <a:pt x="0" y="760"/>
                    </a:lnTo>
                    <a:lnTo>
                      <a:pt x="1" y="779"/>
                    </a:lnTo>
                    <a:lnTo>
                      <a:pt x="4" y="797"/>
                    </a:lnTo>
                    <a:lnTo>
                      <a:pt x="8" y="815"/>
                    </a:lnTo>
                    <a:lnTo>
                      <a:pt x="14" y="832"/>
                    </a:lnTo>
                    <a:lnTo>
                      <a:pt x="22" y="848"/>
                    </a:lnTo>
                    <a:lnTo>
                      <a:pt x="31" y="864"/>
                    </a:lnTo>
                    <a:lnTo>
                      <a:pt x="42" y="878"/>
                    </a:lnTo>
                    <a:lnTo>
                      <a:pt x="54" y="892"/>
                    </a:lnTo>
                    <a:lnTo>
                      <a:pt x="68" y="904"/>
                    </a:lnTo>
                    <a:lnTo>
                      <a:pt x="82" y="914"/>
                    </a:lnTo>
                    <a:lnTo>
                      <a:pt x="98" y="924"/>
                    </a:lnTo>
                    <a:lnTo>
                      <a:pt x="114" y="931"/>
                    </a:lnTo>
                    <a:lnTo>
                      <a:pt x="130" y="937"/>
                    </a:lnTo>
                    <a:lnTo>
                      <a:pt x="149" y="942"/>
                    </a:lnTo>
                    <a:lnTo>
                      <a:pt x="168" y="946"/>
                    </a:lnTo>
                    <a:lnTo>
                      <a:pt x="186" y="94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90000"/>
                  </a:gs>
                  <a:gs pos="100000">
                    <a:srgbClr val="FF00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 i="1">
                  <a:ea typeface="华文细黑" pitchFamily="2" charset="-122"/>
                </a:endParaRPr>
              </a:p>
            </p:txBody>
          </p:sp>
          <p:sp>
            <p:nvSpPr>
              <p:cNvPr id="13338" name="Text Box 12"/>
              <p:cNvSpPr txBox="1">
                <a:spLocks noChangeArrowheads="1"/>
              </p:cNvSpPr>
              <p:nvPr/>
            </p:nvSpPr>
            <p:spPr bwMode="auto">
              <a:xfrm>
                <a:off x="2339815" y="2240813"/>
                <a:ext cx="803425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4800" b="1" i="1">
                    <a:solidFill>
                      <a:srgbClr val="333333"/>
                    </a:solidFill>
                    <a:latin typeface="黑体" pitchFamily="49" charset="-122"/>
                    <a:ea typeface="黑体" pitchFamily="49" charset="-122"/>
                  </a:rPr>
                  <a:t>义</a:t>
                </a:r>
                <a:endParaRPr lang="en-US" altLang="zh-CN" sz="4800" i="1">
                  <a:solidFill>
                    <a:srgbClr val="333333"/>
                  </a:solidFill>
                  <a:latin typeface="Arial Black" pitchFamily="34" charset="0"/>
                  <a:ea typeface="华文细黑" pitchFamily="2" charset="-122"/>
                </a:endParaRPr>
              </a:p>
            </p:txBody>
          </p:sp>
        </p:grpSp>
      </p:grp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i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pSp>
        <p:nvGrpSpPr>
          <p:cNvPr id="5" name="组合 25"/>
          <p:cNvGrpSpPr>
            <a:grpSpLocks/>
          </p:cNvGrpSpPr>
          <p:nvPr/>
        </p:nvGrpSpPr>
        <p:grpSpPr bwMode="auto">
          <a:xfrm>
            <a:off x="7143750" y="285750"/>
            <a:ext cx="1544638" cy="482600"/>
            <a:chOff x="428596" y="285728"/>
            <a:chExt cx="1544628" cy="357190"/>
          </a:xfrm>
        </p:grpSpPr>
        <p:sp>
          <p:nvSpPr>
            <p:cNvPr id="13328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i="1">
                <a:ea typeface="华文细黑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0034" y="285728"/>
              <a:ext cx="1428741" cy="2714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itchFamily="2" charset="-122"/>
                  <a:ea typeface="华文细黑" pitchFamily="2" charset="-122"/>
                </a:rPr>
                <a:t>信息论</a:t>
              </a:r>
            </a:p>
          </p:txBody>
        </p:sp>
      </p:grpSp>
      <p:sp>
        <p:nvSpPr>
          <p:cNvPr id="13321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 i="1">
              <a:ea typeface="华文细黑" pitchFamily="2" charset="-122"/>
            </a:endParaRPr>
          </a:p>
        </p:txBody>
      </p:sp>
      <p:sp>
        <p:nvSpPr>
          <p:cNvPr id="13322" name="AutoShape 8"/>
          <p:cNvSpPr>
            <a:spLocks noChangeArrowheads="1"/>
          </p:cNvSpPr>
          <p:nvPr/>
        </p:nvSpPr>
        <p:spPr bwMode="auto">
          <a:xfrm>
            <a:off x="1714500" y="4500563"/>
            <a:ext cx="5000625" cy="714375"/>
          </a:xfrm>
          <a:prstGeom prst="roundRect">
            <a:avLst>
              <a:gd name="adj" fmla="val 15657"/>
            </a:avLst>
          </a:prstGeom>
          <a:solidFill>
            <a:srgbClr val="C0C0C0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 i="1">
              <a:ea typeface="华文细黑" pitchFamily="2" charset="-122"/>
            </a:endParaRPr>
          </a:p>
        </p:txBody>
      </p:sp>
      <p:sp>
        <p:nvSpPr>
          <p:cNvPr id="13323" name="AutoShape 9"/>
          <p:cNvSpPr>
            <a:spLocks noChangeArrowheads="1"/>
          </p:cNvSpPr>
          <p:nvPr/>
        </p:nvSpPr>
        <p:spPr bwMode="auto">
          <a:xfrm flipV="1">
            <a:off x="1746250" y="4525963"/>
            <a:ext cx="4930775" cy="407987"/>
          </a:xfrm>
          <a:prstGeom prst="roundRect">
            <a:avLst>
              <a:gd name="adj" fmla="val 14324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37999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rot="10800000" wrap="none" anchor="ctr"/>
          <a:lstStyle/>
          <a:p>
            <a:endParaRPr lang="zh-CN" altLang="en-US" sz="1800" i="1">
              <a:ea typeface="华文细黑" pitchFamily="2" charset="-122"/>
            </a:endParaRPr>
          </a:p>
        </p:txBody>
      </p:sp>
      <p:sp>
        <p:nvSpPr>
          <p:cNvPr id="13324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214313"/>
            <a:ext cx="8001000" cy="647700"/>
          </a:xfrm>
        </p:spPr>
        <p:txBody>
          <a:bodyPr/>
          <a:lstStyle/>
          <a:p>
            <a:pPr eaLnBrk="1" hangingPunct="1"/>
            <a:r>
              <a:rPr lang="en-US" altLang="zh-CN" sz="3200" b="1" smtClean="0">
                <a:solidFill>
                  <a:schemeClr val="bg1"/>
                </a:solidFill>
              </a:rPr>
              <a:t>7.4.2 </a:t>
            </a:r>
            <a:r>
              <a:rPr lang="zh-CN" altLang="en-US" sz="3200" b="1" smtClean="0">
                <a:solidFill>
                  <a:schemeClr val="bg1"/>
                </a:solidFill>
              </a:rPr>
              <a:t>费诺(</a:t>
            </a:r>
            <a:r>
              <a:rPr lang="en-US" altLang="zh-CN" sz="3200" b="1" smtClean="0">
                <a:solidFill>
                  <a:schemeClr val="bg1"/>
                </a:solidFill>
              </a:rPr>
              <a:t>Fano)</a:t>
            </a:r>
            <a:r>
              <a:rPr lang="zh-CN" altLang="en-US" sz="3200" b="1" smtClean="0">
                <a:solidFill>
                  <a:schemeClr val="bg1"/>
                </a:solidFill>
              </a:rPr>
              <a:t>不等式</a:t>
            </a:r>
            <a:endParaRPr lang="en-US" altLang="zh-CN" sz="3200" b="1" smtClean="0">
              <a:solidFill>
                <a:schemeClr val="bg1"/>
              </a:solidFill>
            </a:endParaRPr>
          </a:p>
        </p:txBody>
      </p:sp>
      <p:sp>
        <p:nvSpPr>
          <p:cNvPr id="1037" name="矩形 45"/>
          <p:cNvSpPr>
            <a:spLocks noChangeArrowheads="1"/>
          </p:cNvSpPr>
          <p:nvPr/>
        </p:nvSpPr>
        <p:spPr bwMode="auto">
          <a:xfrm>
            <a:off x="1571625" y="3429000"/>
            <a:ext cx="62865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>
                <a:ea typeface="华文细黑" pitchFamily="2" charset="-122"/>
              </a:rPr>
              <a:t>设信道的输入与输出分别为  </a:t>
            </a:r>
            <a:r>
              <a:rPr lang="en-US" altLang="zh-CN" sz="2400" b="1">
                <a:ea typeface="华文细黑" pitchFamily="2" charset="-122"/>
              </a:rPr>
              <a:t>X、Y，</a:t>
            </a:r>
            <a:r>
              <a:rPr lang="zh-CN" altLang="en-US" sz="2400" b="1">
                <a:ea typeface="华文细黑" pitchFamily="2" charset="-122"/>
              </a:rPr>
              <a:t>输入符号的数目为</a:t>
            </a:r>
            <a:r>
              <a:rPr lang="en-US" altLang="zh-CN" sz="2400" b="1">
                <a:ea typeface="华文细黑" pitchFamily="2" charset="-122"/>
              </a:rPr>
              <a:t>r，</a:t>
            </a:r>
            <a:r>
              <a:rPr lang="zh-CN" altLang="en-US" sz="2400" b="1">
                <a:ea typeface="华文细黑" pitchFamily="2" charset="-122"/>
              </a:rPr>
              <a:t>那么信道疑义度满足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2071688" y="4572000"/>
          <a:ext cx="4495800" cy="481013"/>
        </p:xfrm>
        <a:graphic>
          <a:graphicData uri="http://schemas.openxmlformats.org/presentationml/2006/ole">
            <p:oleObj spid="_x0000_s128002" name="Equation" r:id="rId4" imgW="2043813" imgH="215806" progId="Equation.3">
              <p:embed/>
            </p:oleObj>
          </a:graphicData>
        </a:graphic>
      </p:graphicFrame>
      <p:sp>
        <p:nvSpPr>
          <p:cNvPr id="1038" name="矩形 47"/>
          <p:cNvSpPr>
            <a:spLocks noChangeArrowheads="1"/>
          </p:cNvSpPr>
          <p:nvPr/>
        </p:nvSpPr>
        <p:spPr bwMode="auto">
          <a:xfrm>
            <a:off x="6643688" y="5143500"/>
            <a:ext cx="1262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b="1">
                <a:ea typeface="华文细黑" pitchFamily="2" charset="-122"/>
              </a:rPr>
              <a:t>（</a:t>
            </a:r>
            <a:r>
              <a:rPr lang="en-US" altLang="zh-CN" sz="1800" b="1">
                <a:ea typeface="华文细黑" pitchFamily="2" charset="-122"/>
              </a:rPr>
              <a:t>7</a:t>
            </a:r>
            <a:r>
              <a:rPr lang="zh-CN" altLang="en-US" sz="1800" b="1">
                <a:ea typeface="华文细黑" pitchFamily="2" charset="-122"/>
              </a:rPr>
              <a:t>．</a:t>
            </a:r>
            <a:r>
              <a:rPr lang="en-US" altLang="zh-CN" sz="1800" b="1">
                <a:ea typeface="华文细黑" pitchFamily="2" charset="-122"/>
              </a:rPr>
              <a:t>24</a:t>
            </a:r>
            <a:r>
              <a:rPr lang="zh-CN" altLang="en-US" sz="1800" b="1">
                <a:ea typeface="华文细黑" pitchFamily="2" charset="-122"/>
              </a:rPr>
              <a:t>）</a:t>
            </a:r>
          </a:p>
        </p:txBody>
      </p:sp>
      <p:sp>
        <p:nvSpPr>
          <p:cNvPr id="1039" name="矩形 48"/>
          <p:cNvSpPr>
            <a:spLocks noChangeArrowheads="1"/>
          </p:cNvSpPr>
          <p:nvPr/>
        </p:nvSpPr>
        <p:spPr bwMode="auto">
          <a:xfrm>
            <a:off x="1714500" y="5429250"/>
            <a:ext cx="3032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ea typeface="华文细黑" pitchFamily="2" charset="-122"/>
              </a:rPr>
              <a:t>其中，    为平均错误率。</a:t>
            </a:r>
            <a:endParaRPr lang="en-US" altLang="zh-CN" b="1">
              <a:ea typeface="华文细黑" pitchFamily="2" charset="-122"/>
            </a:endParaRPr>
          </a:p>
        </p:txBody>
      </p:sp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2428875" y="5357813"/>
          <a:ext cx="400050" cy="457200"/>
        </p:xfrm>
        <a:graphic>
          <a:graphicData uri="http://schemas.openxmlformats.org/presentationml/2006/ole">
            <p:oleObj spid="_x0000_s128003" r:id="rId5" imgW="203112" imgH="228501" progId="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5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5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475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7" grpId="0"/>
      <p:bldP spid="1038" grpId="0"/>
      <p:bldP spid="103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3"/>
          <p:cNvSpPr>
            <a:spLocks noChangeArrowheads="1"/>
          </p:cNvSpPr>
          <p:nvPr/>
        </p:nvSpPr>
        <p:spPr bwMode="auto">
          <a:xfrm>
            <a:off x="841375" y="1357313"/>
            <a:ext cx="7573963" cy="4098925"/>
          </a:xfrm>
          <a:prstGeom prst="roundRect">
            <a:avLst>
              <a:gd name="adj" fmla="val 8676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 sz="1800" i="1">
              <a:ea typeface="华文细黑" pitchFamily="2" charset="-122"/>
            </a:endParaRPr>
          </a:p>
        </p:txBody>
      </p:sp>
      <p:sp>
        <p:nvSpPr>
          <p:cNvPr id="37891" name="AutoShape 4"/>
          <p:cNvSpPr>
            <a:spLocks noChangeArrowheads="1"/>
          </p:cNvSpPr>
          <p:nvPr/>
        </p:nvSpPr>
        <p:spPr bwMode="auto">
          <a:xfrm>
            <a:off x="357188" y="1214438"/>
            <a:ext cx="3143250" cy="1546225"/>
          </a:xfrm>
          <a:prstGeom prst="roundRect">
            <a:avLst>
              <a:gd name="adj" fmla="val 18366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 sz="1800" i="1">
              <a:ea typeface="华文细黑" pitchFamily="2" charset="-122"/>
            </a:endParaRPr>
          </a:p>
        </p:txBody>
      </p:sp>
      <p:sp>
        <p:nvSpPr>
          <p:cNvPr id="24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离散无记忆信源的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次扩展源</a:t>
            </a:r>
          </a:p>
        </p:txBody>
      </p:sp>
      <p:grpSp>
        <p:nvGrpSpPr>
          <p:cNvPr id="2" name="组合 52"/>
          <p:cNvGrpSpPr>
            <a:grpSpLocks/>
          </p:cNvGrpSpPr>
          <p:nvPr/>
        </p:nvGrpSpPr>
        <p:grpSpPr bwMode="auto">
          <a:xfrm>
            <a:off x="928688" y="1285875"/>
            <a:ext cx="2143125" cy="1258888"/>
            <a:chOff x="928662" y="2000240"/>
            <a:chExt cx="2143140" cy="1260358"/>
          </a:xfrm>
        </p:grpSpPr>
        <p:grpSp>
          <p:nvGrpSpPr>
            <p:cNvPr id="3" name="组合 29"/>
            <p:cNvGrpSpPr>
              <a:grpSpLocks/>
            </p:cNvGrpSpPr>
            <p:nvPr/>
          </p:nvGrpSpPr>
          <p:grpSpPr bwMode="auto">
            <a:xfrm>
              <a:off x="928662" y="2000240"/>
              <a:ext cx="2143140" cy="1214470"/>
              <a:chOff x="684213" y="1266825"/>
              <a:chExt cx="2774950" cy="1885950"/>
            </a:xfrm>
          </p:grpSpPr>
          <p:sp>
            <p:nvSpPr>
              <p:cNvPr id="37909" name="Freeform 7"/>
              <p:cNvSpPr>
                <a:spLocks/>
              </p:cNvSpPr>
              <p:nvPr/>
            </p:nvSpPr>
            <p:spPr bwMode="auto">
              <a:xfrm rot="10800000">
                <a:off x="736600" y="1293813"/>
                <a:ext cx="1309688" cy="890587"/>
              </a:xfrm>
              <a:custGeom>
                <a:avLst/>
                <a:gdLst>
                  <a:gd name="T0" fmla="*/ 2147483647 w 946"/>
                  <a:gd name="T1" fmla="*/ 2147483647 h 946"/>
                  <a:gd name="T2" fmla="*/ 2147483647 w 946"/>
                  <a:gd name="T3" fmla="*/ 2147483647 h 946"/>
                  <a:gd name="T4" fmla="*/ 2147483647 w 946"/>
                  <a:gd name="T5" fmla="*/ 2147483647 h 946"/>
                  <a:gd name="T6" fmla="*/ 2147483647 w 946"/>
                  <a:gd name="T7" fmla="*/ 2147483647 h 946"/>
                  <a:gd name="T8" fmla="*/ 2147483647 w 946"/>
                  <a:gd name="T9" fmla="*/ 2147483647 h 946"/>
                  <a:gd name="T10" fmla="*/ 2147483647 w 946"/>
                  <a:gd name="T11" fmla="*/ 2147483647 h 946"/>
                  <a:gd name="T12" fmla="*/ 2147483647 w 946"/>
                  <a:gd name="T13" fmla="*/ 2147483647 h 946"/>
                  <a:gd name="T14" fmla="*/ 2147483647 w 946"/>
                  <a:gd name="T15" fmla="*/ 2147483647 h 946"/>
                  <a:gd name="T16" fmla="*/ 2147483647 w 946"/>
                  <a:gd name="T17" fmla="*/ 2147483647 h 946"/>
                  <a:gd name="T18" fmla="*/ 2147483647 w 946"/>
                  <a:gd name="T19" fmla="*/ 2147483647 h 946"/>
                  <a:gd name="T20" fmla="*/ 2147483647 w 946"/>
                  <a:gd name="T21" fmla="*/ 2147483647 h 946"/>
                  <a:gd name="T22" fmla="*/ 2147483647 w 946"/>
                  <a:gd name="T23" fmla="*/ 2147483647 h 946"/>
                  <a:gd name="T24" fmla="*/ 2147483647 w 946"/>
                  <a:gd name="T25" fmla="*/ 2147483647 h 946"/>
                  <a:gd name="T26" fmla="*/ 2147483647 w 946"/>
                  <a:gd name="T27" fmla="*/ 2147483647 h 946"/>
                  <a:gd name="T28" fmla="*/ 2147483647 w 946"/>
                  <a:gd name="T29" fmla="*/ 2147483647 h 946"/>
                  <a:gd name="T30" fmla="*/ 2147483647 w 946"/>
                  <a:gd name="T31" fmla="*/ 2147483647 h 946"/>
                  <a:gd name="T32" fmla="*/ 2147483647 w 946"/>
                  <a:gd name="T33" fmla="*/ 2147483647 h 946"/>
                  <a:gd name="T34" fmla="*/ 2147483647 w 946"/>
                  <a:gd name="T35" fmla="*/ 2147483647 h 946"/>
                  <a:gd name="T36" fmla="*/ 2147483647 w 946"/>
                  <a:gd name="T37" fmla="*/ 2147483647 h 946"/>
                  <a:gd name="T38" fmla="*/ 2147483647 w 946"/>
                  <a:gd name="T39" fmla="*/ 2147483647 h 946"/>
                  <a:gd name="T40" fmla="*/ 2147483647 w 946"/>
                  <a:gd name="T41" fmla="*/ 2147483647 h 946"/>
                  <a:gd name="T42" fmla="*/ 2147483647 w 946"/>
                  <a:gd name="T43" fmla="*/ 2147483647 h 946"/>
                  <a:gd name="T44" fmla="*/ 2147483647 w 946"/>
                  <a:gd name="T45" fmla="*/ 2147483647 h 946"/>
                  <a:gd name="T46" fmla="*/ 2147483647 w 946"/>
                  <a:gd name="T47" fmla="*/ 2147483647 h 946"/>
                  <a:gd name="T48" fmla="*/ 2147483647 w 946"/>
                  <a:gd name="T49" fmla="*/ 2147483647 h 946"/>
                  <a:gd name="T50" fmla="*/ 2147483647 w 946"/>
                  <a:gd name="T51" fmla="*/ 2147483647 h 946"/>
                  <a:gd name="T52" fmla="*/ 2147483647 w 946"/>
                  <a:gd name="T53" fmla="*/ 0 h 946"/>
                  <a:gd name="T54" fmla="*/ 2147483647 w 946"/>
                  <a:gd name="T55" fmla="*/ 2147483647 h 946"/>
                  <a:gd name="T56" fmla="*/ 2147483647 w 946"/>
                  <a:gd name="T57" fmla="*/ 2147483647 h 946"/>
                  <a:gd name="T58" fmla="*/ 2147483647 w 946"/>
                  <a:gd name="T59" fmla="*/ 2147483647 h 946"/>
                  <a:gd name="T60" fmla="*/ 2147483647 w 946"/>
                  <a:gd name="T61" fmla="*/ 2147483647 h 946"/>
                  <a:gd name="T62" fmla="*/ 2147483647 w 946"/>
                  <a:gd name="T63" fmla="*/ 2147483647 h 946"/>
                  <a:gd name="T64" fmla="*/ 2147483647 w 946"/>
                  <a:gd name="T65" fmla="*/ 2147483647 h 946"/>
                  <a:gd name="T66" fmla="*/ 2147483647 w 946"/>
                  <a:gd name="T67" fmla="*/ 2147483647 h 946"/>
                  <a:gd name="T68" fmla="*/ 2147483647 w 946"/>
                  <a:gd name="T69" fmla="*/ 2147483647 h 946"/>
                  <a:gd name="T70" fmla="*/ 0 w 946"/>
                  <a:gd name="T71" fmla="*/ 2147483647 h 946"/>
                  <a:gd name="T72" fmla="*/ 2147483647 w 946"/>
                  <a:gd name="T73" fmla="*/ 2147483647 h 946"/>
                  <a:gd name="T74" fmla="*/ 2147483647 w 946"/>
                  <a:gd name="T75" fmla="*/ 2147483647 h 946"/>
                  <a:gd name="T76" fmla="*/ 2147483647 w 946"/>
                  <a:gd name="T77" fmla="*/ 2147483647 h 946"/>
                  <a:gd name="T78" fmla="*/ 2147483647 w 946"/>
                  <a:gd name="T79" fmla="*/ 2147483647 h 946"/>
                  <a:gd name="T80" fmla="*/ 2147483647 w 946"/>
                  <a:gd name="T81" fmla="*/ 2147483647 h 946"/>
                  <a:gd name="T82" fmla="*/ 2147483647 w 946"/>
                  <a:gd name="T83" fmla="*/ 2147483647 h 946"/>
                  <a:gd name="T84" fmla="*/ 2147483647 w 946"/>
                  <a:gd name="T85" fmla="*/ 2147483647 h 946"/>
                  <a:gd name="T86" fmla="*/ 2147483647 w 946"/>
                  <a:gd name="T87" fmla="*/ 2147483647 h 946"/>
                  <a:gd name="T88" fmla="*/ 2147483647 w 946"/>
                  <a:gd name="T89" fmla="*/ 2147483647 h 9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946"/>
                  <a:gd name="T136" fmla="*/ 0 h 946"/>
                  <a:gd name="T137" fmla="*/ 946 w 946"/>
                  <a:gd name="T138" fmla="*/ 946 h 9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946" h="946">
                    <a:moveTo>
                      <a:pt x="186" y="946"/>
                    </a:moveTo>
                    <a:lnTo>
                      <a:pt x="498" y="946"/>
                    </a:lnTo>
                    <a:lnTo>
                      <a:pt x="500" y="924"/>
                    </a:lnTo>
                    <a:lnTo>
                      <a:pt x="504" y="904"/>
                    </a:lnTo>
                    <a:lnTo>
                      <a:pt x="509" y="882"/>
                    </a:lnTo>
                    <a:lnTo>
                      <a:pt x="515" y="861"/>
                    </a:lnTo>
                    <a:lnTo>
                      <a:pt x="521" y="841"/>
                    </a:lnTo>
                    <a:lnTo>
                      <a:pt x="528" y="820"/>
                    </a:lnTo>
                    <a:lnTo>
                      <a:pt x="535" y="801"/>
                    </a:lnTo>
                    <a:lnTo>
                      <a:pt x="545" y="782"/>
                    </a:lnTo>
                    <a:lnTo>
                      <a:pt x="555" y="762"/>
                    </a:lnTo>
                    <a:lnTo>
                      <a:pt x="564" y="744"/>
                    </a:lnTo>
                    <a:lnTo>
                      <a:pt x="576" y="727"/>
                    </a:lnTo>
                    <a:lnTo>
                      <a:pt x="587" y="709"/>
                    </a:lnTo>
                    <a:lnTo>
                      <a:pt x="600" y="692"/>
                    </a:lnTo>
                    <a:lnTo>
                      <a:pt x="614" y="676"/>
                    </a:lnTo>
                    <a:lnTo>
                      <a:pt x="627" y="661"/>
                    </a:lnTo>
                    <a:lnTo>
                      <a:pt x="643" y="646"/>
                    </a:lnTo>
                    <a:lnTo>
                      <a:pt x="657" y="632"/>
                    </a:lnTo>
                    <a:lnTo>
                      <a:pt x="673" y="618"/>
                    </a:lnTo>
                    <a:lnTo>
                      <a:pt x="690" y="605"/>
                    </a:lnTo>
                    <a:lnTo>
                      <a:pt x="707" y="593"/>
                    </a:lnTo>
                    <a:lnTo>
                      <a:pt x="724" y="581"/>
                    </a:lnTo>
                    <a:lnTo>
                      <a:pt x="742" y="570"/>
                    </a:lnTo>
                    <a:lnTo>
                      <a:pt x="761" y="560"/>
                    </a:lnTo>
                    <a:lnTo>
                      <a:pt x="779" y="551"/>
                    </a:lnTo>
                    <a:lnTo>
                      <a:pt x="799" y="542"/>
                    </a:lnTo>
                    <a:lnTo>
                      <a:pt x="819" y="535"/>
                    </a:lnTo>
                    <a:lnTo>
                      <a:pt x="840" y="528"/>
                    </a:lnTo>
                    <a:lnTo>
                      <a:pt x="860" y="523"/>
                    </a:lnTo>
                    <a:lnTo>
                      <a:pt x="881" y="517"/>
                    </a:lnTo>
                    <a:lnTo>
                      <a:pt x="903" y="513"/>
                    </a:lnTo>
                    <a:lnTo>
                      <a:pt x="924" y="510"/>
                    </a:lnTo>
                    <a:lnTo>
                      <a:pt x="946" y="508"/>
                    </a:lnTo>
                    <a:lnTo>
                      <a:pt x="946" y="187"/>
                    </a:lnTo>
                    <a:lnTo>
                      <a:pt x="945" y="168"/>
                    </a:lnTo>
                    <a:lnTo>
                      <a:pt x="942" y="149"/>
                    </a:lnTo>
                    <a:lnTo>
                      <a:pt x="938" y="131"/>
                    </a:lnTo>
                    <a:lnTo>
                      <a:pt x="932" y="114"/>
                    </a:lnTo>
                    <a:lnTo>
                      <a:pt x="923" y="97"/>
                    </a:lnTo>
                    <a:lnTo>
                      <a:pt x="915" y="82"/>
                    </a:lnTo>
                    <a:lnTo>
                      <a:pt x="904" y="68"/>
                    </a:lnTo>
                    <a:lnTo>
                      <a:pt x="892" y="55"/>
                    </a:lnTo>
                    <a:lnTo>
                      <a:pt x="878" y="43"/>
                    </a:lnTo>
                    <a:lnTo>
                      <a:pt x="864" y="32"/>
                    </a:lnTo>
                    <a:lnTo>
                      <a:pt x="848" y="23"/>
                    </a:lnTo>
                    <a:lnTo>
                      <a:pt x="831" y="14"/>
                    </a:lnTo>
                    <a:lnTo>
                      <a:pt x="814" y="8"/>
                    </a:lnTo>
                    <a:lnTo>
                      <a:pt x="796" y="3"/>
                    </a:lnTo>
                    <a:lnTo>
                      <a:pt x="778" y="1"/>
                    </a:lnTo>
                    <a:lnTo>
                      <a:pt x="759" y="0"/>
                    </a:lnTo>
                    <a:lnTo>
                      <a:pt x="186" y="0"/>
                    </a:lnTo>
                    <a:lnTo>
                      <a:pt x="168" y="1"/>
                    </a:lnTo>
                    <a:lnTo>
                      <a:pt x="149" y="3"/>
                    </a:lnTo>
                    <a:lnTo>
                      <a:pt x="130" y="8"/>
                    </a:lnTo>
                    <a:lnTo>
                      <a:pt x="114" y="14"/>
                    </a:lnTo>
                    <a:lnTo>
                      <a:pt x="98" y="23"/>
                    </a:lnTo>
                    <a:lnTo>
                      <a:pt x="82" y="32"/>
                    </a:lnTo>
                    <a:lnTo>
                      <a:pt x="68" y="43"/>
                    </a:lnTo>
                    <a:lnTo>
                      <a:pt x="54" y="55"/>
                    </a:lnTo>
                    <a:lnTo>
                      <a:pt x="42" y="68"/>
                    </a:lnTo>
                    <a:lnTo>
                      <a:pt x="31" y="82"/>
                    </a:lnTo>
                    <a:lnTo>
                      <a:pt x="22" y="97"/>
                    </a:lnTo>
                    <a:lnTo>
                      <a:pt x="14" y="114"/>
                    </a:lnTo>
                    <a:lnTo>
                      <a:pt x="8" y="131"/>
                    </a:lnTo>
                    <a:lnTo>
                      <a:pt x="4" y="149"/>
                    </a:lnTo>
                    <a:lnTo>
                      <a:pt x="1" y="168"/>
                    </a:lnTo>
                    <a:lnTo>
                      <a:pt x="0" y="187"/>
                    </a:lnTo>
                    <a:lnTo>
                      <a:pt x="0" y="760"/>
                    </a:lnTo>
                    <a:lnTo>
                      <a:pt x="1" y="779"/>
                    </a:lnTo>
                    <a:lnTo>
                      <a:pt x="4" y="797"/>
                    </a:lnTo>
                    <a:lnTo>
                      <a:pt x="8" y="815"/>
                    </a:lnTo>
                    <a:lnTo>
                      <a:pt x="14" y="832"/>
                    </a:lnTo>
                    <a:lnTo>
                      <a:pt x="22" y="848"/>
                    </a:lnTo>
                    <a:lnTo>
                      <a:pt x="31" y="864"/>
                    </a:lnTo>
                    <a:lnTo>
                      <a:pt x="42" y="878"/>
                    </a:lnTo>
                    <a:lnTo>
                      <a:pt x="54" y="892"/>
                    </a:lnTo>
                    <a:lnTo>
                      <a:pt x="68" y="904"/>
                    </a:lnTo>
                    <a:lnTo>
                      <a:pt x="82" y="914"/>
                    </a:lnTo>
                    <a:lnTo>
                      <a:pt x="98" y="924"/>
                    </a:lnTo>
                    <a:lnTo>
                      <a:pt x="114" y="931"/>
                    </a:lnTo>
                    <a:lnTo>
                      <a:pt x="130" y="937"/>
                    </a:lnTo>
                    <a:lnTo>
                      <a:pt x="149" y="942"/>
                    </a:lnTo>
                    <a:lnTo>
                      <a:pt x="168" y="946"/>
                    </a:lnTo>
                    <a:lnTo>
                      <a:pt x="186" y="94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CC66"/>
                  </a:gs>
                  <a:gs pos="100000">
                    <a:srgbClr val="FF33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 i="1">
                  <a:ea typeface="华文细黑" pitchFamily="2" charset="-122"/>
                </a:endParaRPr>
              </a:p>
            </p:txBody>
          </p:sp>
          <p:sp>
            <p:nvSpPr>
              <p:cNvPr id="37910" name="Text Box 8"/>
              <p:cNvSpPr txBox="1">
                <a:spLocks noChangeArrowheads="1"/>
              </p:cNvSpPr>
              <p:nvPr/>
            </p:nvSpPr>
            <p:spPr bwMode="auto">
              <a:xfrm>
                <a:off x="704850" y="1266825"/>
                <a:ext cx="184731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altLang="zh-CN" sz="4800" i="1">
                  <a:solidFill>
                    <a:srgbClr val="333333"/>
                  </a:solidFill>
                  <a:latin typeface="Arial Black" pitchFamily="34" charset="0"/>
                  <a:ea typeface="华文细黑" pitchFamily="2" charset="-122"/>
                </a:endParaRPr>
              </a:p>
            </p:txBody>
          </p:sp>
          <p:sp>
            <p:nvSpPr>
              <p:cNvPr id="37911" name="Freeform 9"/>
              <p:cNvSpPr>
                <a:spLocks/>
              </p:cNvSpPr>
              <p:nvPr/>
            </p:nvSpPr>
            <p:spPr bwMode="auto">
              <a:xfrm rot="10800000">
                <a:off x="2149475" y="1293813"/>
                <a:ext cx="1309688" cy="890587"/>
              </a:xfrm>
              <a:custGeom>
                <a:avLst/>
                <a:gdLst>
                  <a:gd name="T0" fmla="*/ 2147483647 w 946"/>
                  <a:gd name="T1" fmla="*/ 2147483647 h 946"/>
                  <a:gd name="T2" fmla="*/ 2147483647 w 946"/>
                  <a:gd name="T3" fmla="*/ 2147483647 h 946"/>
                  <a:gd name="T4" fmla="*/ 2147483647 w 946"/>
                  <a:gd name="T5" fmla="*/ 2147483647 h 946"/>
                  <a:gd name="T6" fmla="*/ 2147483647 w 946"/>
                  <a:gd name="T7" fmla="*/ 2147483647 h 946"/>
                  <a:gd name="T8" fmla="*/ 2147483647 w 946"/>
                  <a:gd name="T9" fmla="*/ 2147483647 h 946"/>
                  <a:gd name="T10" fmla="*/ 2147483647 w 946"/>
                  <a:gd name="T11" fmla="*/ 2147483647 h 946"/>
                  <a:gd name="T12" fmla="*/ 2147483647 w 946"/>
                  <a:gd name="T13" fmla="*/ 2147483647 h 946"/>
                  <a:gd name="T14" fmla="*/ 2147483647 w 946"/>
                  <a:gd name="T15" fmla="*/ 2147483647 h 946"/>
                  <a:gd name="T16" fmla="*/ 2147483647 w 946"/>
                  <a:gd name="T17" fmla="*/ 2147483647 h 946"/>
                  <a:gd name="T18" fmla="*/ 2147483647 w 946"/>
                  <a:gd name="T19" fmla="*/ 2147483647 h 946"/>
                  <a:gd name="T20" fmla="*/ 2147483647 w 946"/>
                  <a:gd name="T21" fmla="*/ 2147483647 h 946"/>
                  <a:gd name="T22" fmla="*/ 2147483647 w 946"/>
                  <a:gd name="T23" fmla="*/ 2147483647 h 946"/>
                  <a:gd name="T24" fmla="*/ 2147483647 w 946"/>
                  <a:gd name="T25" fmla="*/ 2147483647 h 946"/>
                  <a:gd name="T26" fmla="*/ 2147483647 w 946"/>
                  <a:gd name="T27" fmla="*/ 2147483647 h 946"/>
                  <a:gd name="T28" fmla="*/ 2147483647 w 946"/>
                  <a:gd name="T29" fmla="*/ 2147483647 h 946"/>
                  <a:gd name="T30" fmla="*/ 2147483647 w 946"/>
                  <a:gd name="T31" fmla="*/ 2147483647 h 946"/>
                  <a:gd name="T32" fmla="*/ 2147483647 w 946"/>
                  <a:gd name="T33" fmla="*/ 2147483647 h 946"/>
                  <a:gd name="T34" fmla="*/ 2147483647 w 946"/>
                  <a:gd name="T35" fmla="*/ 2147483647 h 946"/>
                  <a:gd name="T36" fmla="*/ 2147483647 w 946"/>
                  <a:gd name="T37" fmla="*/ 2147483647 h 946"/>
                  <a:gd name="T38" fmla="*/ 2147483647 w 946"/>
                  <a:gd name="T39" fmla="*/ 2147483647 h 946"/>
                  <a:gd name="T40" fmla="*/ 2147483647 w 946"/>
                  <a:gd name="T41" fmla="*/ 2147483647 h 946"/>
                  <a:gd name="T42" fmla="*/ 2147483647 w 946"/>
                  <a:gd name="T43" fmla="*/ 2147483647 h 946"/>
                  <a:gd name="T44" fmla="*/ 2147483647 w 946"/>
                  <a:gd name="T45" fmla="*/ 2147483647 h 946"/>
                  <a:gd name="T46" fmla="*/ 2147483647 w 946"/>
                  <a:gd name="T47" fmla="*/ 2147483647 h 946"/>
                  <a:gd name="T48" fmla="*/ 2147483647 w 946"/>
                  <a:gd name="T49" fmla="*/ 2147483647 h 946"/>
                  <a:gd name="T50" fmla="*/ 2147483647 w 946"/>
                  <a:gd name="T51" fmla="*/ 2147483647 h 946"/>
                  <a:gd name="T52" fmla="*/ 2147483647 w 946"/>
                  <a:gd name="T53" fmla="*/ 0 h 946"/>
                  <a:gd name="T54" fmla="*/ 2147483647 w 946"/>
                  <a:gd name="T55" fmla="*/ 2147483647 h 946"/>
                  <a:gd name="T56" fmla="*/ 2147483647 w 946"/>
                  <a:gd name="T57" fmla="*/ 2147483647 h 946"/>
                  <a:gd name="T58" fmla="*/ 2147483647 w 946"/>
                  <a:gd name="T59" fmla="*/ 2147483647 h 946"/>
                  <a:gd name="T60" fmla="*/ 2147483647 w 946"/>
                  <a:gd name="T61" fmla="*/ 2147483647 h 946"/>
                  <a:gd name="T62" fmla="*/ 2147483647 w 946"/>
                  <a:gd name="T63" fmla="*/ 2147483647 h 946"/>
                  <a:gd name="T64" fmla="*/ 2147483647 w 946"/>
                  <a:gd name="T65" fmla="*/ 2147483647 h 946"/>
                  <a:gd name="T66" fmla="*/ 2147483647 w 946"/>
                  <a:gd name="T67" fmla="*/ 2147483647 h 946"/>
                  <a:gd name="T68" fmla="*/ 2147483647 w 946"/>
                  <a:gd name="T69" fmla="*/ 2147483647 h 946"/>
                  <a:gd name="T70" fmla="*/ 0 w 946"/>
                  <a:gd name="T71" fmla="*/ 2147483647 h 946"/>
                  <a:gd name="T72" fmla="*/ 2147483647 w 946"/>
                  <a:gd name="T73" fmla="*/ 2147483647 h 946"/>
                  <a:gd name="T74" fmla="*/ 2147483647 w 946"/>
                  <a:gd name="T75" fmla="*/ 2147483647 h 946"/>
                  <a:gd name="T76" fmla="*/ 2147483647 w 946"/>
                  <a:gd name="T77" fmla="*/ 2147483647 h 946"/>
                  <a:gd name="T78" fmla="*/ 2147483647 w 946"/>
                  <a:gd name="T79" fmla="*/ 2147483647 h 946"/>
                  <a:gd name="T80" fmla="*/ 2147483647 w 946"/>
                  <a:gd name="T81" fmla="*/ 2147483647 h 946"/>
                  <a:gd name="T82" fmla="*/ 2147483647 w 946"/>
                  <a:gd name="T83" fmla="*/ 2147483647 h 946"/>
                  <a:gd name="T84" fmla="*/ 2147483647 w 946"/>
                  <a:gd name="T85" fmla="*/ 2147483647 h 946"/>
                  <a:gd name="T86" fmla="*/ 2147483647 w 946"/>
                  <a:gd name="T87" fmla="*/ 2147483647 h 946"/>
                  <a:gd name="T88" fmla="*/ 2147483647 w 946"/>
                  <a:gd name="T89" fmla="*/ 2147483647 h 9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946"/>
                  <a:gd name="T136" fmla="*/ 0 h 946"/>
                  <a:gd name="T137" fmla="*/ 946 w 946"/>
                  <a:gd name="T138" fmla="*/ 946 h 9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946" h="946">
                    <a:moveTo>
                      <a:pt x="186" y="946"/>
                    </a:moveTo>
                    <a:lnTo>
                      <a:pt x="498" y="946"/>
                    </a:lnTo>
                    <a:lnTo>
                      <a:pt x="500" y="924"/>
                    </a:lnTo>
                    <a:lnTo>
                      <a:pt x="504" y="904"/>
                    </a:lnTo>
                    <a:lnTo>
                      <a:pt x="509" y="882"/>
                    </a:lnTo>
                    <a:lnTo>
                      <a:pt x="515" y="861"/>
                    </a:lnTo>
                    <a:lnTo>
                      <a:pt x="521" y="841"/>
                    </a:lnTo>
                    <a:lnTo>
                      <a:pt x="528" y="820"/>
                    </a:lnTo>
                    <a:lnTo>
                      <a:pt x="535" y="801"/>
                    </a:lnTo>
                    <a:lnTo>
                      <a:pt x="545" y="782"/>
                    </a:lnTo>
                    <a:lnTo>
                      <a:pt x="555" y="762"/>
                    </a:lnTo>
                    <a:lnTo>
                      <a:pt x="564" y="744"/>
                    </a:lnTo>
                    <a:lnTo>
                      <a:pt x="576" y="727"/>
                    </a:lnTo>
                    <a:lnTo>
                      <a:pt x="587" y="709"/>
                    </a:lnTo>
                    <a:lnTo>
                      <a:pt x="600" y="692"/>
                    </a:lnTo>
                    <a:lnTo>
                      <a:pt x="614" y="676"/>
                    </a:lnTo>
                    <a:lnTo>
                      <a:pt x="627" y="661"/>
                    </a:lnTo>
                    <a:lnTo>
                      <a:pt x="643" y="646"/>
                    </a:lnTo>
                    <a:lnTo>
                      <a:pt x="657" y="632"/>
                    </a:lnTo>
                    <a:lnTo>
                      <a:pt x="673" y="618"/>
                    </a:lnTo>
                    <a:lnTo>
                      <a:pt x="690" y="605"/>
                    </a:lnTo>
                    <a:lnTo>
                      <a:pt x="707" y="593"/>
                    </a:lnTo>
                    <a:lnTo>
                      <a:pt x="724" y="581"/>
                    </a:lnTo>
                    <a:lnTo>
                      <a:pt x="742" y="570"/>
                    </a:lnTo>
                    <a:lnTo>
                      <a:pt x="761" y="560"/>
                    </a:lnTo>
                    <a:lnTo>
                      <a:pt x="779" y="551"/>
                    </a:lnTo>
                    <a:lnTo>
                      <a:pt x="799" y="542"/>
                    </a:lnTo>
                    <a:lnTo>
                      <a:pt x="819" y="535"/>
                    </a:lnTo>
                    <a:lnTo>
                      <a:pt x="840" y="528"/>
                    </a:lnTo>
                    <a:lnTo>
                      <a:pt x="860" y="523"/>
                    </a:lnTo>
                    <a:lnTo>
                      <a:pt x="881" y="517"/>
                    </a:lnTo>
                    <a:lnTo>
                      <a:pt x="903" y="513"/>
                    </a:lnTo>
                    <a:lnTo>
                      <a:pt x="924" y="510"/>
                    </a:lnTo>
                    <a:lnTo>
                      <a:pt x="946" y="508"/>
                    </a:lnTo>
                    <a:lnTo>
                      <a:pt x="946" y="187"/>
                    </a:lnTo>
                    <a:lnTo>
                      <a:pt x="945" y="168"/>
                    </a:lnTo>
                    <a:lnTo>
                      <a:pt x="942" y="149"/>
                    </a:lnTo>
                    <a:lnTo>
                      <a:pt x="938" y="131"/>
                    </a:lnTo>
                    <a:lnTo>
                      <a:pt x="932" y="114"/>
                    </a:lnTo>
                    <a:lnTo>
                      <a:pt x="923" y="97"/>
                    </a:lnTo>
                    <a:lnTo>
                      <a:pt x="915" y="82"/>
                    </a:lnTo>
                    <a:lnTo>
                      <a:pt x="904" y="68"/>
                    </a:lnTo>
                    <a:lnTo>
                      <a:pt x="892" y="55"/>
                    </a:lnTo>
                    <a:lnTo>
                      <a:pt x="878" y="43"/>
                    </a:lnTo>
                    <a:lnTo>
                      <a:pt x="864" y="32"/>
                    </a:lnTo>
                    <a:lnTo>
                      <a:pt x="848" y="23"/>
                    </a:lnTo>
                    <a:lnTo>
                      <a:pt x="831" y="14"/>
                    </a:lnTo>
                    <a:lnTo>
                      <a:pt x="814" y="8"/>
                    </a:lnTo>
                    <a:lnTo>
                      <a:pt x="796" y="3"/>
                    </a:lnTo>
                    <a:lnTo>
                      <a:pt x="778" y="1"/>
                    </a:lnTo>
                    <a:lnTo>
                      <a:pt x="759" y="0"/>
                    </a:lnTo>
                    <a:lnTo>
                      <a:pt x="186" y="0"/>
                    </a:lnTo>
                    <a:lnTo>
                      <a:pt x="168" y="1"/>
                    </a:lnTo>
                    <a:lnTo>
                      <a:pt x="149" y="3"/>
                    </a:lnTo>
                    <a:lnTo>
                      <a:pt x="130" y="8"/>
                    </a:lnTo>
                    <a:lnTo>
                      <a:pt x="114" y="14"/>
                    </a:lnTo>
                    <a:lnTo>
                      <a:pt x="98" y="23"/>
                    </a:lnTo>
                    <a:lnTo>
                      <a:pt x="82" y="32"/>
                    </a:lnTo>
                    <a:lnTo>
                      <a:pt x="68" y="43"/>
                    </a:lnTo>
                    <a:lnTo>
                      <a:pt x="54" y="55"/>
                    </a:lnTo>
                    <a:lnTo>
                      <a:pt x="42" y="68"/>
                    </a:lnTo>
                    <a:lnTo>
                      <a:pt x="31" y="82"/>
                    </a:lnTo>
                    <a:lnTo>
                      <a:pt x="22" y="97"/>
                    </a:lnTo>
                    <a:lnTo>
                      <a:pt x="14" y="114"/>
                    </a:lnTo>
                    <a:lnTo>
                      <a:pt x="8" y="131"/>
                    </a:lnTo>
                    <a:lnTo>
                      <a:pt x="4" y="149"/>
                    </a:lnTo>
                    <a:lnTo>
                      <a:pt x="1" y="168"/>
                    </a:lnTo>
                    <a:lnTo>
                      <a:pt x="0" y="187"/>
                    </a:lnTo>
                    <a:lnTo>
                      <a:pt x="0" y="760"/>
                    </a:lnTo>
                    <a:lnTo>
                      <a:pt x="1" y="779"/>
                    </a:lnTo>
                    <a:lnTo>
                      <a:pt x="4" y="797"/>
                    </a:lnTo>
                    <a:lnTo>
                      <a:pt x="8" y="815"/>
                    </a:lnTo>
                    <a:lnTo>
                      <a:pt x="14" y="832"/>
                    </a:lnTo>
                    <a:lnTo>
                      <a:pt x="22" y="848"/>
                    </a:lnTo>
                    <a:lnTo>
                      <a:pt x="31" y="864"/>
                    </a:lnTo>
                    <a:lnTo>
                      <a:pt x="42" y="878"/>
                    </a:lnTo>
                    <a:lnTo>
                      <a:pt x="54" y="892"/>
                    </a:lnTo>
                    <a:lnTo>
                      <a:pt x="68" y="904"/>
                    </a:lnTo>
                    <a:lnTo>
                      <a:pt x="82" y="914"/>
                    </a:lnTo>
                    <a:lnTo>
                      <a:pt x="98" y="924"/>
                    </a:lnTo>
                    <a:lnTo>
                      <a:pt x="114" y="931"/>
                    </a:lnTo>
                    <a:lnTo>
                      <a:pt x="130" y="937"/>
                    </a:lnTo>
                    <a:lnTo>
                      <a:pt x="149" y="942"/>
                    </a:lnTo>
                    <a:lnTo>
                      <a:pt x="168" y="946"/>
                    </a:lnTo>
                    <a:lnTo>
                      <a:pt x="186" y="94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669900"/>
                  </a:gs>
                  <a:gs pos="100000">
                    <a:srgbClr val="CCFF33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 i="1">
                  <a:ea typeface="华文细黑" pitchFamily="2" charset="-122"/>
                </a:endParaRPr>
              </a:p>
            </p:txBody>
          </p:sp>
          <p:sp>
            <p:nvSpPr>
              <p:cNvPr id="37912" name="Text Box 10"/>
              <p:cNvSpPr txBox="1">
                <a:spLocks noChangeArrowheads="1"/>
              </p:cNvSpPr>
              <p:nvPr/>
            </p:nvSpPr>
            <p:spPr bwMode="auto">
              <a:xfrm>
                <a:off x="2124075" y="1266825"/>
                <a:ext cx="184731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altLang="zh-CN" sz="4800" i="1">
                  <a:solidFill>
                    <a:srgbClr val="333333"/>
                  </a:solidFill>
                  <a:latin typeface="Arial Black" pitchFamily="34" charset="0"/>
                  <a:ea typeface="华文细黑" pitchFamily="2" charset="-122"/>
                </a:endParaRPr>
              </a:p>
            </p:txBody>
          </p:sp>
          <p:sp>
            <p:nvSpPr>
              <p:cNvPr id="37913" name="Freeform 11"/>
              <p:cNvSpPr>
                <a:spLocks/>
              </p:cNvSpPr>
              <p:nvPr/>
            </p:nvSpPr>
            <p:spPr bwMode="auto">
              <a:xfrm rot="10800000">
                <a:off x="736600" y="2262188"/>
                <a:ext cx="1309688" cy="890587"/>
              </a:xfrm>
              <a:custGeom>
                <a:avLst/>
                <a:gdLst>
                  <a:gd name="T0" fmla="*/ 2147483647 w 946"/>
                  <a:gd name="T1" fmla="*/ 2147483647 h 946"/>
                  <a:gd name="T2" fmla="*/ 2147483647 w 946"/>
                  <a:gd name="T3" fmla="*/ 2147483647 h 946"/>
                  <a:gd name="T4" fmla="*/ 2147483647 w 946"/>
                  <a:gd name="T5" fmla="*/ 2147483647 h 946"/>
                  <a:gd name="T6" fmla="*/ 2147483647 w 946"/>
                  <a:gd name="T7" fmla="*/ 2147483647 h 946"/>
                  <a:gd name="T8" fmla="*/ 2147483647 w 946"/>
                  <a:gd name="T9" fmla="*/ 2147483647 h 946"/>
                  <a:gd name="T10" fmla="*/ 2147483647 w 946"/>
                  <a:gd name="T11" fmla="*/ 2147483647 h 946"/>
                  <a:gd name="T12" fmla="*/ 2147483647 w 946"/>
                  <a:gd name="T13" fmla="*/ 2147483647 h 946"/>
                  <a:gd name="T14" fmla="*/ 2147483647 w 946"/>
                  <a:gd name="T15" fmla="*/ 2147483647 h 946"/>
                  <a:gd name="T16" fmla="*/ 2147483647 w 946"/>
                  <a:gd name="T17" fmla="*/ 2147483647 h 946"/>
                  <a:gd name="T18" fmla="*/ 2147483647 w 946"/>
                  <a:gd name="T19" fmla="*/ 2147483647 h 946"/>
                  <a:gd name="T20" fmla="*/ 2147483647 w 946"/>
                  <a:gd name="T21" fmla="*/ 2147483647 h 946"/>
                  <a:gd name="T22" fmla="*/ 2147483647 w 946"/>
                  <a:gd name="T23" fmla="*/ 2147483647 h 946"/>
                  <a:gd name="T24" fmla="*/ 2147483647 w 946"/>
                  <a:gd name="T25" fmla="*/ 2147483647 h 946"/>
                  <a:gd name="T26" fmla="*/ 2147483647 w 946"/>
                  <a:gd name="T27" fmla="*/ 2147483647 h 946"/>
                  <a:gd name="T28" fmla="*/ 2147483647 w 946"/>
                  <a:gd name="T29" fmla="*/ 2147483647 h 946"/>
                  <a:gd name="T30" fmla="*/ 2147483647 w 946"/>
                  <a:gd name="T31" fmla="*/ 2147483647 h 946"/>
                  <a:gd name="T32" fmla="*/ 2147483647 w 946"/>
                  <a:gd name="T33" fmla="*/ 2147483647 h 946"/>
                  <a:gd name="T34" fmla="*/ 2147483647 w 946"/>
                  <a:gd name="T35" fmla="*/ 2147483647 h 946"/>
                  <a:gd name="T36" fmla="*/ 2147483647 w 946"/>
                  <a:gd name="T37" fmla="*/ 2147483647 h 946"/>
                  <a:gd name="T38" fmla="*/ 2147483647 w 946"/>
                  <a:gd name="T39" fmla="*/ 2147483647 h 946"/>
                  <a:gd name="T40" fmla="*/ 2147483647 w 946"/>
                  <a:gd name="T41" fmla="*/ 2147483647 h 946"/>
                  <a:gd name="T42" fmla="*/ 2147483647 w 946"/>
                  <a:gd name="T43" fmla="*/ 2147483647 h 946"/>
                  <a:gd name="T44" fmla="*/ 2147483647 w 946"/>
                  <a:gd name="T45" fmla="*/ 2147483647 h 946"/>
                  <a:gd name="T46" fmla="*/ 2147483647 w 946"/>
                  <a:gd name="T47" fmla="*/ 2147483647 h 946"/>
                  <a:gd name="T48" fmla="*/ 2147483647 w 946"/>
                  <a:gd name="T49" fmla="*/ 2147483647 h 946"/>
                  <a:gd name="T50" fmla="*/ 2147483647 w 946"/>
                  <a:gd name="T51" fmla="*/ 2147483647 h 946"/>
                  <a:gd name="T52" fmla="*/ 2147483647 w 946"/>
                  <a:gd name="T53" fmla="*/ 0 h 946"/>
                  <a:gd name="T54" fmla="*/ 2147483647 w 946"/>
                  <a:gd name="T55" fmla="*/ 2147483647 h 946"/>
                  <a:gd name="T56" fmla="*/ 2147483647 w 946"/>
                  <a:gd name="T57" fmla="*/ 2147483647 h 946"/>
                  <a:gd name="T58" fmla="*/ 2147483647 w 946"/>
                  <a:gd name="T59" fmla="*/ 2147483647 h 946"/>
                  <a:gd name="T60" fmla="*/ 2147483647 w 946"/>
                  <a:gd name="T61" fmla="*/ 2147483647 h 946"/>
                  <a:gd name="T62" fmla="*/ 2147483647 w 946"/>
                  <a:gd name="T63" fmla="*/ 2147483647 h 946"/>
                  <a:gd name="T64" fmla="*/ 2147483647 w 946"/>
                  <a:gd name="T65" fmla="*/ 2147483647 h 946"/>
                  <a:gd name="T66" fmla="*/ 2147483647 w 946"/>
                  <a:gd name="T67" fmla="*/ 2147483647 h 946"/>
                  <a:gd name="T68" fmla="*/ 2147483647 w 946"/>
                  <a:gd name="T69" fmla="*/ 2147483647 h 946"/>
                  <a:gd name="T70" fmla="*/ 0 w 946"/>
                  <a:gd name="T71" fmla="*/ 2147483647 h 946"/>
                  <a:gd name="T72" fmla="*/ 2147483647 w 946"/>
                  <a:gd name="T73" fmla="*/ 2147483647 h 946"/>
                  <a:gd name="T74" fmla="*/ 2147483647 w 946"/>
                  <a:gd name="T75" fmla="*/ 2147483647 h 946"/>
                  <a:gd name="T76" fmla="*/ 2147483647 w 946"/>
                  <a:gd name="T77" fmla="*/ 2147483647 h 946"/>
                  <a:gd name="T78" fmla="*/ 2147483647 w 946"/>
                  <a:gd name="T79" fmla="*/ 2147483647 h 946"/>
                  <a:gd name="T80" fmla="*/ 2147483647 w 946"/>
                  <a:gd name="T81" fmla="*/ 2147483647 h 946"/>
                  <a:gd name="T82" fmla="*/ 2147483647 w 946"/>
                  <a:gd name="T83" fmla="*/ 2147483647 h 946"/>
                  <a:gd name="T84" fmla="*/ 2147483647 w 946"/>
                  <a:gd name="T85" fmla="*/ 2147483647 h 946"/>
                  <a:gd name="T86" fmla="*/ 2147483647 w 946"/>
                  <a:gd name="T87" fmla="*/ 2147483647 h 946"/>
                  <a:gd name="T88" fmla="*/ 2147483647 w 946"/>
                  <a:gd name="T89" fmla="*/ 2147483647 h 9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946"/>
                  <a:gd name="T136" fmla="*/ 0 h 946"/>
                  <a:gd name="T137" fmla="*/ 946 w 946"/>
                  <a:gd name="T138" fmla="*/ 946 h 9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946" h="946">
                    <a:moveTo>
                      <a:pt x="186" y="946"/>
                    </a:moveTo>
                    <a:lnTo>
                      <a:pt x="498" y="946"/>
                    </a:lnTo>
                    <a:lnTo>
                      <a:pt x="500" y="924"/>
                    </a:lnTo>
                    <a:lnTo>
                      <a:pt x="504" y="904"/>
                    </a:lnTo>
                    <a:lnTo>
                      <a:pt x="509" y="882"/>
                    </a:lnTo>
                    <a:lnTo>
                      <a:pt x="515" y="861"/>
                    </a:lnTo>
                    <a:lnTo>
                      <a:pt x="521" y="841"/>
                    </a:lnTo>
                    <a:lnTo>
                      <a:pt x="528" y="820"/>
                    </a:lnTo>
                    <a:lnTo>
                      <a:pt x="535" y="801"/>
                    </a:lnTo>
                    <a:lnTo>
                      <a:pt x="545" y="782"/>
                    </a:lnTo>
                    <a:lnTo>
                      <a:pt x="555" y="762"/>
                    </a:lnTo>
                    <a:lnTo>
                      <a:pt x="564" y="744"/>
                    </a:lnTo>
                    <a:lnTo>
                      <a:pt x="576" y="727"/>
                    </a:lnTo>
                    <a:lnTo>
                      <a:pt x="587" y="709"/>
                    </a:lnTo>
                    <a:lnTo>
                      <a:pt x="600" y="692"/>
                    </a:lnTo>
                    <a:lnTo>
                      <a:pt x="614" y="676"/>
                    </a:lnTo>
                    <a:lnTo>
                      <a:pt x="627" y="661"/>
                    </a:lnTo>
                    <a:lnTo>
                      <a:pt x="643" y="646"/>
                    </a:lnTo>
                    <a:lnTo>
                      <a:pt x="657" y="632"/>
                    </a:lnTo>
                    <a:lnTo>
                      <a:pt x="673" y="618"/>
                    </a:lnTo>
                    <a:lnTo>
                      <a:pt x="690" y="605"/>
                    </a:lnTo>
                    <a:lnTo>
                      <a:pt x="707" y="593"/>
                    </a:lnTo>
                    <a:lnTo>
                      <a:pt x="724" y="581"/>
                    </a:lnTo>
                    <a:lnTo>
                      <a:pt x="742" y="570"/>
                    </a:lnTo>
                    <a:lnTo>
                      <a:pt x="761" y="560"/>
                    </a:lnTo>
                    <a:lnTo>
                      <a:pt x="779" y="551"/>
                    </a:lnTo>
                    <a:lnTo>
                      <a:pt x="799" y="542"/>
                    </a:lnTo>
                    <a:lnTo>
                      <a:pt x="819" y="535"/>
                    </a:lnTo>
                    <a:lnTo>
                      <a:pt x="840" y="528"/>
                    </a:lnTo>
                    <a:lnTo>
                      <a:pt x="860" y="523"/>
                    </a:lnTo>
                    <a:lnTo>
                      <a:pt x="881" y="517"/>
                    </a:lnTo>
                    <a:lnTo>
                      <a:pt x="903" y="513"/>
                    </a:lnTo>
                    <a:lnTo>
                      <a:pt x="924" y="510"/>
                    </a:lnTo>
                    <a:lnTo>
                      <a:pt x="946" y="508"/>
                    </a:lnTo>
                    <a:lnTo>
                      <a:pt x="946" y="187"/>
                    </a:lnTo>
                    <a:lnTo>
                      <a:pt x="945" y="168"/>
                    </a:lnTo>
                    <a:lnTo>
                      <a:pt x="942" y="149"/>
                    </a:lnTo>
                    <a:lnTo>
                      <a:pt x="938" y="131"/>
                    </a:lnTo>
                    <a:lnTo>
                      <a:pt x="932" y="114"/>
                    </a:lnTo>
                    <a:lnTo>
                      <a:pt x="923" y="97"/>
                    </a:lnTo>
                    <a:lnTo>
                      <a:pt x="915" y="82"/>
                    </a:lnTo>
                    <a:lnTo>
                      <a:pt x="904" y="68"/>
                    </a:lnTo>
                    <a:lnTo>
                      <a:pt x="892" y="55"/>
                    </a:lnTo>
                    <a:lnTo>
                      <a:pt x="878" y="43"/>
                    </a:lnTo>
                    <a:lnTo>
                      <a:pt x="864" y="32"/>
                    </a:lnTo>
                    <a:lnTo>
                      <a:pt x="848" y="23"/>
                    </a:lnTo>
                    <a:lnTo>
                      <a:pt x="831" y="14"/>
                    </a:lnTo>
                    <a:lnTo>
                      <a:pt x="814" y="8"/>
                    </a:lnTo>
                    <a:lnTo>
                      <a:pt x="796" y="3"/>
                    </a:lnTo>
                    <a:lnTo>
                      <a:pt x="778" y="1"/>
                    </a:lnTo>
                    <a:lnTo>
                      <a:pt x="759" y="0"/>
                    </a:lnTo>
                    <a:lnTo>
                      <a:pt x="186" y="0"/>
                    </a:lnTo>
                    <a:lnTo>
                      <a:pt x="168" y="1"/>
                    </a:lnTo>
                    <a:lnTo>
                      <a:pt x="149" y="3"/>
                    </a:lnTo>
                    <a:lnTo>
                      <a:pt x="130" y="8"/>
                    </a:lnTo>
                    <a:lnTo>
                      <a:pt x="114" y="14"/>
                    </a:lnTo>
                    <a:lnTo>
                      <a:pt x="98" y="23"/>
                    </a:lnTo>
                    <a:lnTo>
                      <a:pt x="82" y="32"/>
                    </a:lnTo>
                    <a:lnTo>
                      <a:pt x="68" y="43"/>
                    </a:lnTo>
                    <a:lnTo>
                      <a:pt x="54" y="55"/>
                    </a:lnTo>
                    <a:lnTo>
                      <a:pt x="42" y="68"/>
                    </a:lnTo>
                    <a:lnTo>
                      <a:pt x="31" y="82"/>
                    </a:lnTo>
                    <a:lnTo>
                      <a:pt x="22" y="97"/>
                    </a:lnTo>
                    <a:lnTo>
                      <a:pt x="14" y="114"/>
                    </a:lnTo>
                    <a:lnTo>
                      <a:pt x="8" y="131"/>
                    </a:lnTo>
                    <a:lnTo>
                      <a:pt x="4" y="149"/>
                    </a:lnTo>
                    <a:lnTo>
                      <a:pt x="1" y="168"/>
                    </a:lnTo>
                    <a:lnTo>
                      <a:pt x="0" y="187"/>
                    </a:lnTo>
                    <a:lnTo>
                      <a:pt x="0" y="760"/>
                    </a:lnTo>
                    <a:lnTo>
                      <a:pt x="1" y="779"/>
                    </a:lnTo>
                    <a:lnTo>
                      <a:pt x="4" y="797"/>
                    </a:lnTo>
                    <a:lnTo>
                      <a:pt x="8" y="815"/>
                    </a:lnTo>
                    <a:lnTo>
                      <a:pt x="14" y="832"/>
                    </a:lnTo>
                    <a:lnTo>
                      <a:pt x="22" y="848"/>
                    </a:lnTo>
                    <a:lnTo>
                      <a:pt x="31" y="864"/>
                    </a:lnTo>
                    <a:lnTo>
                      <a:pt x="42" y="878"/>
                    </a:lnTo>
                    <a:lnTo>
                      <a:pt x="54" y="892"/>
                    </a:lnTo>
                    <a:lnTo>
                      <a:pt x="68" y="904"/>
                    </a:lnTo>
                    <a:lnTo>
                      <a:pt x="82" y="914"/>
                    </a:lnTo>
                    <a:lnTo>
                      <a:pt x="98" y="924"/>
                    </a:lnTo>
                    <a:lnTo>
                      <a:pt x="114" y="931"/>
                    </a:lnTo>
                    <a:lnTo>
                      <a:pt x="130" y="937"/>
                    </a:lnTo>
                    <a:lnTo>
                      <a:pt x="149" y="942"/>
                    </a:lnTo>
                    <a:lnTo>
                      <a:pt x="168" y="946"/>
                    </a:lnTo>
                    <a:lnTo>
                      <a:pt x="186" y="94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9CCFF"/>
                  </a:gs>
                  <a:gs pos="100000">
                    <a:schemeClr val="folHlink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 i="1">
                  <a:ea typeface="华文细黑" pitchFamily="2" charset="-122"/>
                </a:endParaRPr>
              </a:p>
            </p:txBody>
          </p:sp>
          <p:sp>
            <p:nvSpPr>
              <p:cNvPr id="37914" name="Text Box 12"/>
              <p:cNvSpPr txBox="1">
                <a:spLocks noChangeArrowheads="1"/>
              </p:cNvSpPr>
              <p:nvPr/>
            </p:nvSpPr>
            <p:spPr bwMode="auto">
              <a:xfrm>
                <a:off x="684213" y="2238375"/>
                <a:ext cx="184731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altLang="zh-CN" sz="4800" i="1">
                  <a:solidFill>
                    <a:srgbClr val="333333"/>
                  </a:solidFill>
                  <a:latin typeface="Arial Black" pitchFamily="34" charset="0"/>
                  <a:ea typeface="华文细黑" pitchFamily="2" charset="-122"/>
                </a:endParaRPr>
              </a:p>
            </p:txBody>
          </p:sp>
          <p:sp>
            <p:nvSpPr>
              <p:cNvPr id="37915" name="Freeform 13"/>
              <p:cNvSpPr>
                <a:spLocks/>
              </p:cNvSpPr>
              <p:nvPr/>
            </p:nvSpPr>
            <p:spPr bwMode="auto">
              <a:xfrm rot="10800000">
                <a:off x="2151063" y="2262188"/>
                <a:ext cx="1308100" cy="890587"/>
              </a:xfrm>
              <a:custGeom>
                <a:avLst/>
                <a:gdLst>
                  <a:gd name="T0" fmla="*/ 2147483647 w 946"/>
                  <a:gd name="T1" fmla="*/ 2147483647 h 946"/>
                  <a:gd name="T2" fmla="*/ 2147483647 w 946"/>
                  <a:gd name="T3" fmla="*/ 2147483647 h 946"/>
                  <a:gd name="T4" fmla="*/ 2147483647 w 946"/>
                  <a:gd name="T5" fmla="*/ 2147483647 h 946"/>
                  <a:gd name="T6" fmla="*/ 2147483647 w 946"/>
                  <a:gd name="T7" fmla="*/ 2147483647 h 946"/>
                  <a:gd name="T8" fmla="*/ 2147483647 w 946"/>
                  <a:gd name="T9" fmla="*/ 2147483647 h 946"/>
                  <a:gd name="T10" fmla="*/ 2147483647 w 946"/>
                  <a:gd name="T11" fmla="*/ 2147483647 h 946"/>
                  <a:gd name="T12" fmla="*/ 2147483647 w 946"/>
                  <a:gd name="T13" fmla="*/ 2147483647 h 946"/>
                  <a:gd name="T14" fmla="*/ 2147483647 w 946"/>
                  <a:gd name="T15" fmla="*/ 2147483647 h 946"/>
                  <a:gd name="T16" fmla="*/ 2147483647 w 946"/>
                  <a:gd name="T17" fmla="*/ 2147483647 h 946"/>
                  <a:gd name="T18" fmla="*/ 2147483647 w 946"/>
                  <a:gd name="T19" fmla="*/ 2147483647 h 946"/>
                  <a:gd name="T20" fmla="*/ 2147483647 w 946"/>
                  <a:gd name="T21" fmla="*/ 2147483647 h 946"/>
                  <a:gd name="T22" fmla="*/ 2147483647 w 946"/>
                  <a:gd name="T23" fmla="*/ 2147483647 h 946"/>
                  <a:gd name="T24" fmla="*/ 2147483647 w 946"/>
                  <a:gd name="T25" fmla="*/ 2147483647 h 946"/>
                  <a:gd name="T26" fmla="*/ 2147483647 w 946"/>
                  <a:gd name="T27" fmla="*/ 2147483647 h 946"/>
                  <a:gd name="T28" fmla="*/ 2147483647 w 946"/>
                  <a:gd name="T29" fmla="*/ 2147483647 h 946"/>
                  <a:gd name="T30" fmla="*/ 2147483647 w 946"/>
                  <a:gd name="T31" fmla="*/ 2147483647 h 946"/>
                  <a:gd name="T32" fmla="*/ 2147483647 w 946"/>
                  <a:gd name="T33" fmla="*/ 2147483647 h 946"/>
                  <a:gd name="T34" fmla="*/ 2147483647 w 946"/>
                  <a:gd name="T35" fmla="*/ 2147483647 h 946"/>
                  <a:gd name="T36" fmla="*/ 2147483647 w 946"/>
                  <a:gd name="T37" fmla="*/ 2147483647 h 946"/>
                  <a:gd name="T38" fmla="*/ 2147483647 w 946"/>
                  <a:gd name="T39" fmla="*/ 2147483647 h 946"/>
                  <a:gd name="T40" fmla="*/ 2147483647 w 946"/>
                  <a:gd name="T41" fmla="*/ 2147483647 h 946"/>
                  <a:gd name="T42" fmla="*/ 2147483647 w 946"/>
                  <a:gd name="T43" fmla="*/ 2147483647 h 946"/>
                  <a:gd name="T44" fmla="*/ 2147483647 w 946"/>
                  <a:gd name="T45" fmla="*/ 2147483647 h 946"/>
                  <a:gd name="T46" fmla="*/ 2147483647 w 946"/>
                  <a:gd name="T47" fmla="*/ 2147483647 h 946"/>
                  <a:gd name="T48" fmla="*/ 2147483647 w 946"/>
                  <a:gd name="T49" fmla="*/ 2147483647 h 946"/>
                  <a:gd name="T50" fmla="*/ 2147483647 w 946"/>
                  <a:gd name="T51" fmla="*/ 2147483647 h 946"/>
                  <a:gd name="T52" fmla="*/ 2147483647 w 946"/>
                  <a:gd name="T53" fmla="*/ 0 h 946"/>
                  <a:gd name="T54" fmla="*/ 2147483647 w 946"/>
                  <a:gd name="T55" fmla="*/ 2147483647 h 946"/>
                  <a:gd name="T56" fmla="*/ 2147483647 w 946"/>
                  <a:gd name="T57" fmla="*/ 2147483647 h 946"/>
                  <a:gd name="T58" fmla="*/ 2147483647 w 946"/>
                  <a:gd name="T59" fmla="*/ 2147483647 h 946"/>
                  <a:gd name="T60" fmla="*/ 2147483647 w 946"/>
                  <a:gd name="T61" fmla="*/ 2147483647 h 946"/>
                  <a:gd name="T62" fmla="*/ 2147483647 w 946"/>
                  <a:gd name="T63" fmla="*/ 2147483647 h 946"/>
                  <a:gd name="T64" fmla="*/ 2147483647 w 946"/>
                  <a:gd name="T65" fmla="*/ 2147483647 h 946"/>
                  <a:gd name="T66" fmla="*/ 2147483647 w 946"/>
                  <a:gd name="T67" fmla="*/ 2147483647 h 946"/>
                  <a:gd name="T68" fmla="*/ 2147483647 w 946"/>
                  <a:gd name="T69" fmla="*/ 2147483647 h 946"/>
                  <a:gd name="T70" fmla="*/ 0 w 946"/>
                  <a:gd name="T71" fmla="*/ 2147483647 h 946"/>
                  <a:gd name="T72" fmla="*/ 2147483647 w 946"/>
                  <a:gd name="T73" fmla="*/ 2147483647 h 946"/>
                  <a:gd name="T74" fmla="*/ 2147483647 w 946"/>
                  <a:gd name="T75" fmla="*/ 2147483647 h 946"/>
                  <a:gd name="T76" fmla="*/ 2147483647 w 946"/>
                  <a:gd name="T77" fmla="*/ 2147483647 h 946"/>
                  <a:gd name="T78" fmla="*/ 2147483647 w 946"/>
                  <a:gd name="T79" fmla="*/ 2147483647 h 946"/>
                  <a:gd name="T80" fmla="*/ 2147483647 w 946"/>
                  <a:gd name="T81" fmla="*/ 2147483647 h 946"/>
                  <a:gd name="T82" fmla="*/ 2147483647 w 946"/>
                  <a:gd name="T83" fmla="*/ 2147483647 h 946"/>
                  <a:gd name="T84" fmla="*/ 2147483647 w 946"/>
                  <a:gd name="T85" fmla="*/ 2147483647 h 946"/>
                  <a:gd name="T86" fmla="*/ 2147483647 w 946"/>
                  <a:gd name="T87" fmla="*/ 2147483647 h 946"/>
                  <a:gd name="T88" fmla="*/ 2147483647 w 946"/>
                  <a:gd name="T89" fmla="*/ 2147483647 h 9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946"/>
                  <a:gd name="T136" fmla="*/ 0 h 946"/>
                  <a:gd name="T137" fmla="*/ 946 w 946"/>
                  <a:gd name="T138" fmla="*/ 946 h 9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946" h="946">
                    <a:moveTo>
                      <a:pt x="186" y="946"/>
                    </a:moveTo>
                    <a:lnTo>
                      <a:pt x="498" y="946"/>
                    </a:lnTo>
                    <a:lnTo>
                      <a:pt x="500" y="924"/>
                    </a:lnTo>
                    <a:lnTo>
                      <a:pt x="504" y="904"/>
                    </a:lnTo>
                    <a:lnTo>
                      <a:pt x="509" y="882"/>
                    </a:lnTo>
                    <a:lnTo>
                      <a:pt x="515" y="861"/>
                    </a:lnTo>
                    <a:lnTo>
                      <a:pt x="521" y="841"/>
                    </a:lnTo>
                    <a:lnTo>
                      <a:pt x="528" y="820"/>
                    </a:lnTo>
                    <a:lnTo>
                      <a:pt x="535" y="801"/>
                    </a:lnTo>
                    <a:lnTo>
                      <a:pt x="545" y="782"/>
                    </a:lnTo>
                    <a:lnTo>
                      <a:pt x="555" y="762"/>
                    </a:lnTo>
                    <a:lnTo>
                      <a:pt x="564" y="744"/>
                    </a:lnTo>
                    <a:lnTo>
                      <a:pt x="576" y="727"/>
                    </a:lnTo>
                    <a:lnTo>
                      <a:pt x="587" y="709"/>
                    </a:lnTo>
                    <a:lnTo>
                      <a:pt x="600" y="692"/>
                    </a:lnTo>
                    <a:lnTo>
                      <a:pt x="614" y="676"/>
                    </a:lnTo>
                    <a:lnTo>
                      <a:pt x="627" y="661"/>
                    </a:lnTo>
                    <a:lnTo>
                      <a:pt x="643" y="646"/>
                    </a:lnTo>
                    <a:lnTo>
                      <a:pt x="657" y="632"/>
                    </a:lnTo>
                    <a:lnTo>
                      <a:pt x="673" y="618"/>
                    </a:lnTo>
                    <a:lnTo>
                      <a:pt x="690" y="605"/>
                    </a:lnTo>
                    <a:lnTo>
                      <a:pt x="707" y="593"/>
                    </a:lnTo>
                    <a:lnTo>
                      <a:pt x="724" y="581"/>
                    </a:lnTo>
                    <a:lnTo>
                      <a:pt x="742" y="570"/>
                    </a:lnTo>
                    <a:lnTo>
                      <a:pt x="761" y="560"/>
                    </a:lnTo>
                    <a:lnTo>
                      <a:pt x="779" y="551"/>
                    </a:lnTo>
                    <a:lnTo>
                      <a:pt x="799" y="542"/>
                    </a:lnTo>
                    <a:lnTo>
                      <a:pt x="819" y="535"/>
                    </a:lnTo>
                    <a:lnTo>
                      <a:pt x="840" y="528"/>
                    </a:lnTo>
                    <a:lnTo>
                      <a:pt x="860" y="523"/>
                    </a:lnTo>
                    <a:lnTo>
                      <a:pt x="881" y="517"/>
                    </a:lnTo>
                    <a:lnTo>
                      <a:pt x="903" y="513"/>
                    </a:lnTo>
                    <a:lnTo>
                      <a:pt x="924" y="510"/>
                    </a:lnTo>
                    <a:lnTo>
                      <a:pt x="946" y="508"/>
                    </a:lnTo>
                    <a:lnTo>
                      <a:pt x="946" y="187"/>
                    </a:lnTo>
                    <a:lnTo>
                      <a:pt x="945" y="168"/>
                    </a:lnTo>
                    <a:lnTo>
                      <a:pt x="942" y="149"/>
                    </a:lnTo>
                    <a:lnTo>
                      <a:pt x="938" y="131"/>
                    </a:lnTo>
                    <a:lnTo>
                      <a:pt x="932" y="114"/>
                    </a:lnTo>
                    <a:lnTo>
                      <a:pt x="923" y="97"/>
                    </a:lnTo>
                    <a:lnTo>
                      <a:pt x="915" y="82"/>
                    </a:lnTo>
                    <a:lnTo>
                      <a:pt x="904" y="68"/>
                    </a:lnTo>
                    <a:lnTo>
                      <a:pt x="892" y="55"/>
                    </a:lnTo>
                    <a:lnTo>
                      <a:pt x="878" y="43"/>
                    </a:lnTo>
                    <a:lnTo>
                      <a:pt x="864" y="32"/>
                    </a:lnTo>
                    <a:lnTo>
                      <a:pt x="848" y="23"/>
                    </a:lnTo>
                    <a:lnTo>
                      <a:pt x="831" y="14"/>
                    </a:lnTo>
                    <a:lnTo>
                      <a:pt x="814" y="8"/>
                    </a:lnTo>
                    <a:lnTo>
                      <a:pt x="796" y="3"/>
                    </a:lnTo>
                    <a:lnTo>
                      <a:pt x="778" y="1"/>
                    </a:lnTo>
                    <a:lnTo>
                      <a:pt x="759" y="0"/>
                    </a:lnTo>
                    <a:lnTo>
                      <a:pt x="186" y="0"/>
                    </a:lnTo>
                    <a:lnTo>
                      <a:pt x="168" y="1"/>
                    </a:lnTo>
                    <a:lnTo>
                      <a:pt x="149" y="3"/>
                    </a:lnTo>
                    <a:lnTo>
                      <a:pt x="130" y="8"/>
                    </a:lnTo>
                    <a:lnTo>
                      <a:pt x="114" y="14"/>
                    </a:lnTo>
                    <a:lnTo>
                      <a:pt x="98" y="23"/>
                    </a:lnTo>
                    <a:lnTo>
                      <a:pt x="82" y="32"/>
                    </a:lnTo>
                    <a:lnTo>
                      <a:pt x="68" y="43"/>
                    </a:lnTo>
                    <a:lnTo>
                      <a:pt x="54" y="55"/>
                    </a:lnTo>
                    <a:lnTo>
                      <a:pt x="42" y="68"/>
                    </a:lnTo>
                    <a:lnTo>
                      <a:pt x="31" y="82"/>
                    </a:lnTo>
                    <a:lnTo>
                      <a:pt x="22" y="97"/>
                    </a:lnTo>
                    <a:lnTo>
                      <a:pt x="14" y="114"/>
                    </a:lnTo>
                    <a:lnTo>
                      <a:pt x="8" y="131"/>
                    </a:lnTo>
                    <a:lnTo>
                      <a:pt x="4" y="149"/>
                    </a:lnTo>
                    <a:lnTo>
                      <a:pt x="1" y="168"/>
                    </a:lnTo>
                    <a:lnTo>
                      <a:pt x="0" y="187"/>
                    </a:lnTo>
                    <a:lnTo>
                      <a:pt x="0" y="760"/>
                    </a:lnTo>
                    <a:lnTo>
                      <a:pt x="1" y="779"/>
                    </a:lnTo>
                    <a:lnTo>
                      <a:pt x="4" y="797"/>
                    </a:lnTo>
                    <a:lnTo>
                      <a:pt x="8" y="815"/>
                    </a:lnTo>
                    <a:lnTo>
                      <a:pt x="14" y="832"/>
                    </a:lnTo>
                    <a:lnTo>
                      <a:pt x="22" y="848"/>
                    </a:lnTo>
                    <a:lnTo>
                      <a:pt x="31" y="864"/>
                    </a:lnTo>
                    <a:lnTo>
                      <a:pt x="42" y="878"/>
                    </a:lnTo>
                    <a:lnTo>
                      <a:pt x="54" y="892"/>
                    </a:lnTo>
                    <a:lnTo>
                      <a:pt x="68" y="904"/>
                    </a:lnTo>
                    <a:lnTo>
                      <a:pt x="82" y="914"/>
                    </a:lnTo>
                    <a:lnTo>
                      <a:pt x="98" y="924"/>
                    </a:lnTo>
                    <a:lnTo>
                      <a:pt x="114" y="931"/>
                    </a:lnTo>
                    <a:lnTo>
                      <a:pt x="130" y="937"/>
                    </a:lnTo>
                    <a:lnTo>
                      <a:pt x="149" y="942"/>
                    </a:lnTo>
                    <a:lnTo>
                      <a:pt x="168" y="946"/>
                    </a:lnTo>
                    <a:lnTo>
                      <a:pt x="186" y="94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90000"/>
                  </a:gs>
                  <a:gs pos="100000">
                    <a:srgbClr val="FF00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800" i="1">
                  <a:ea typeface="华文细黑" pitchFamily="2" charset="-122"/>
                </a:endParaRPr>
              </a:p>
            </p:txBody>
          </p:sp>
          <p:sp>
            <p:nvSpPr>
              <p:cNvPr id="37916" name="Text Box 14"/>
              <p:cNvSpPr txBox="1">
                <a:spLocks noChangeArrowheads="1"/>
              </p:cNvSpPr>
              <p:nvPr/>
            </p:nvSpPr>
            <p:spPr bwMode="auto">
              <a:xfrm>
                <a:off x="2108200" y="2238375"/>
                <a:ext cx="184731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altLang="zh-CN" sz="4800" i="1">
                  <a:solidFill>
                    <a:srgbClr val="333333"/>
                  </a:solidFill>
                  <a:latin typeface="Arial Black" pitchFamily="34" charset="0"/>
                  <a:ea typeface="华文细黑" pitchFamily="2" charset="-122"/>
                </a:endParaRPr>
              </a:p>
            </p:txBody>
          </p:sp>
        </p:grpSp>
        <p:sp>
          <p:nvSpPr>
            <p:cNvPr id="50" name="Text Box 10"/>
            <p:cNvSpPr txBox="1">
              <a:spLocks noChangeArrowheads="1"/>
            </p:cNvSpPr>
            <p:nvPr/>
          </p:nvSpPr>
          <p:spPr bwMode="auto">
            <a:xfrm>
              <a:off x="1142975" y="2000240"/>
              <a:ext cx="800106" cy="831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4800" b="1" i="1" dirty="0">
                  <a:solidFill>
                    <a:srgbClr val="3333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定</a:t>
              </a:r>
              <a:endParaRPr lang="en-US" altLang="zh-CN" sz="4800" b="1" i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1" name="Text Box 10"/>
            <p:cNvSpPr txBox="1">
              <a:spLocks noChangeArrowheads="1"/>
            </p:cNvSpPr>
            <p:nvPr/>
          </p:nvSpPr>
          <p:spPr bwMode="auto">
            <a:xfrm>
              <a:off x="2143107" y="2429366"/>
              <a:ext cx="803281" cy="831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48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理</a:t>
              </a:r>
              <a:endParaRPr lang="en-US" altLang="zh-CN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7143750" y="285750"/>
            <a:ext cx="1544638" cy="500063"/>
            <a:chOff x="428596" y="285728"/>
            <a:chExt cx="1544628" cy="369888"/>
          </a:xfrm>
        </p:grpSpPr>
        <p:sp>
          <p:nvSpPr>
            <p:cNvPr id="37904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i="1">
                <a:ea typeface="华文细黑" pitchFamily="2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0034" y="285728"/>
              <a:ext cx="1428741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8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信息论基础</a:t>
              </a:r>
            </a:p>
          </p:txBody>
        </p:sp>
      </p:grpSp>
      <p:sp>
        <p:nvSpPr>
          <p:cNvPr id="34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i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i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pSp>
        <p:nvGrpSpPr>
          <p:cNvPr id="5" name="组合 25"/>
          <p:cNvGrpSpPr>
            <a:grpSpLocks/>
          </p:cNvGrpSpPr>
          <p:nvPr/>
        </p:nvGrpSpPr>
        <p:grpSpPr bwMode="auto">
          <a:xfrm>
            <a:off x="7143750" y="285750"/>
            <a:ext cx="1544638" cy="482600"/>
            <a:chOff x="428596" y="285728"/>
            <a:chExt cx="1544628" cy="357190"/>
          </a:xfrm>
        </p:grpSpPr>
        <p:sp>
          <p:nvSpPr>
            <p:cNvPr id="37902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i="1">
                <a:ea typeface="华文细黑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0034" y="285728"/>
              <a:ext cx="1428741" cy="2714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itchFamily="2" charset="-122"/>
                  <a:ea typeface="华文细黑" pitchFamily="2" charset="-122"/>
                </a:rPr>
                <a:t>信息论</a:t>
              </a:r>
            </a:p>
          </p:txBody>
        </p:sp>
      </p:grpSp>
      <p:sp>
        <p:nvSpPr>
          <p:cNvPr id="37898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 i="1">
              <a:ea typeface="华文细黑" pitchFamily="2" charset="-122"/>
            </a:endParaRPr>
          </a:p>
        </p:txBody>
      </p:sp>
      <p:sp>
        <p:nvSpPr>
          <p:cNvPr id="378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8001000" cy="6477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bg1"/>
                </a:solidFill>
              </a:rPr>
              <a:t>§</a:t>
            </a:r>
            <a:r>
              <a:rPr lang="en-US" altLang="zh-CN" sz="2800" b="1" smtClean="0">
                <a:solidFill>
                  <a:schemeClr val="bg1"/>
                </a:solidFill>
              </a:rPr>
              <a:t>7.5 </a:t>
            </a:r>
            <a:r>
              <a:rPr lang="zh-CN" altLang="en-US" sz="2800" b="1" smtClean="0">
                <a:solidFill>
                  <a:schemeClr val="bg1"/>
                </a:solidFill>
              </a:rPr>
              <a:t>有噪信道编码定理</a:t>
            </a:r>
          </a:p>
        </p:txBody>
      </p:sp>
      <p:sp>
        <p:nvSpPr>
          <p:cNvPr id="29" name="矩形 28"/>
          <p:cNvSpPr/>
          <p:nvPr/>
        </p:nvSpPr>
        <p:spPr>
          <a:xfrm>
            <a:off x="3708400" y="2060575"/>
            <a:ext cx="2327275" cy="519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信道编码定理</a:t>
            </a:r>
            <a:endParaRPr lang="zh-CN" altLang="en-US" sz="28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华文细黑" pitchFamily="2" charset="-122"/>
            </a:endParaRPr>
          </a:p>
        </p:txBody>
      </p:sp>
      <p:sp>
        <p:nvSpPr>
          <p:cNvPr id="13324" name="矩形 31"/>
          <p:cNvSpPr>
            <a:spLocks noChangeArrowheads="1"/>
          </p:cNvSpPr>
          <p:nvPr/>
        </p:nvSpPr>
        <p:spPr bwMode="auto">
          <a:xfrm>
            <a:off x="1403350" y="2852738"/>
            <a:ext cx="6572250" cy="283051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设有一离散无记忆平稳信道的容量为</a:t>
            </a:r>
            <a:r>
              <a:rPr lang="en-US" altLang="zh-CN" sz="24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C，</a:t>
            </a:r>
            <a:r>
              <a:rPr lang="zh-CN" altLang="en-US" sz="24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则只要信息传输率 </a:t>
            </a:r>
            <a:r>
              <a:rPr lang="en-US" altLang="zh-CN" sz="24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R&lt;C，</a:t>
            </a:r>
            <a:r>
              <a:rPr lang="zh-CN" altLang="en-US" sz="24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总存在一种</a:t>
            </a:r>
            <a:r>
              <a:rPr lang="en-US" altLang="zh-CN" sz="24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(M,n)</a:t>
            </a:r>
            <a:r>
              <a:rPr lang="zh-CN" altLang="en-US" sz="24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码，使当码序列长度 </a:t>
            </a:r>
            <a:r>
              <a:rPr lang="en-US" altLang="zh-CN" sz="24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n</a:t>
            </a:r>
            <a:r>
              <a:rPr lang="zh-CN" altLang="en-US" sz="24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足够长时，译码错误概率</a:t>
            </a:r>
            <a:r>
              <a:rPr lang="en-US" altLang="zh-CN" sz="24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p</a:t>
            </a:r>
            <a:r>
              <a:rPr lang="en-US" altLang="zh-CN" sz="2400" b="1" baseline="-2500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E</a:t>
            </a:r>
            <a:r>
              <a:rPr lang="zh-CN" altLang="en-US" sz="24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任意小；反之，当信息传输率</a:t>
            </a:r>
            <a:r>
              <a:rPr lang="en-US" altLang="zh-CN" sz="24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R&gt;C</a:t>
            </a:r>
            <a:r>
              <a:rPr lang="zh-CN" altLang="en-US" sz="2400" b="1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时，对任何编码方式，译码差错率&gt;0。</a:t>
            </a:r>
            <a:endParaRPr lang="zh-CN" altLang="en-US" sz="2400">
              <a:ea typeface="华文细黑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25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3"/>
          <p:cNvSpPr>
            <a:spLocks noChangeArrowheads="1"/>
          </p:cNvSpPr>
          <p:nvPr/>
        </p:nvSpPr>
        <p:spPr bwMode="auto">
          <a:xfrm>
            <a:off x="1336675" y="2225675"/>
            <a:ext cx="6835775" cy="4298950"/>
          </a:xfrm>
          <a:prstGeom prst="roundRect">
            <a:avLst>
              <a:gd name="adj" fmla="val 8676"/>
            </a:avLst>
          </a:prstGeom>
          <a:solidFill>
            <a:srgbClr val="CCFFFF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 sz="1800" i="1">
              <a:ea typeface="华文细黑" pitchFamily="2" charset="-122"/>
            </a:endParaRPr>
          </a:p>
        </p:txBody>
      </p:sp>
      <p:sp>
        <p:nvSpPr>
          <p:cNvPr id="39939" name="AutoShape 4"/>
          <p:cNvSpPr>
            <a:spLocks noChangeArrowheads="1"/>
          </p:cNvSpPr>
          <p:nvPr/>
        </p:nvSpPr>
        <p:spPr bwMode="auto">
          <a:xfrm>
            <a:off x="900113" y="1982788"/>
            <a:ext cx="2836862" cy="1450975"/>
          </a:xfrm>
          <a:prstGeom prst="roundRect">
            <a:avLst>
              <a:gd name="adj" fmla="val 18366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 sz="1800" i="1">
              <a:ea typeface="华文细黑" pitchFamily="2" charset="-122"/>
            </a:endParaRPr>
          </a:p>
        </p:txBody>
      </p:sp>
      <p:sp>
        <p:nvSpPr>
          <p:cNvPr id="31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i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" name="组合 36"/>
          <p:cNvGrpSpPr>
            <a:grpSpLocks/>
          </p:cNvGrpSpPr>
          <p:nvPr/>
        </p:nvGrpSpPr>
        <p:grpSpPr bwMode="auto">
          <a:xfrm>
            <a:off x="920750" y="1428750"/>
            <a:ext cx="2722563" cy="1858963"/>
            <a:chOff x="736600" y="1293813"/>
            <a:chExt cx="2722563" cy="1858962"/>
          </a:xfrm>
        </p:grpSpPr>
        <p:sp>
          <p:nvSpPr>
            <p:cNvPr id="39949" name="Freeform 7"/>
            <p:cNvSpPr>
              <a:spLocks/>
            </p:cNvSpPr>
            <p:nvPr/>
          </p:nvSpPr>
          <p:spPr bwMode="auto">
            <a:xfrm rot="10800000">
              <a:off x="736600" y="1293813"/>
              <a:ext cx="1309688" cy="890587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FFCC66"/>
                </a:gs>
                <a:gs pos="100000">
                  <a:srgbClr val="FF33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 i="1">
                <a:ea typeface="华文细黑" pitchFamily="2" charset="-122"/>
              </a:endParaRPr>
            </a:p>
          </p:txBody>
        </p:sp>
        <p:sp>
          <p:nvSpPr>
            <p:cNvPr id="39950" name="Text Box 8"/>
            <p:cNvSpPr txBox="1">
              <a:spLocks noChangeArrowheads="1"/>
            </p:cNvSpPr>
            <p:nvPr/>
          </p:nvSpPr>
          <p:spPr bwMode="auto">
            <a:xfrm>
              <a:off x="1053931" y="1312119"/>
              <a:ext cx="803425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4800" b="1" i="1">
                  <a:solidFill>
                    <a:srgbClr val="333333"/>
                  </a:solidFill>
                  <a:latin typeface="黑体" pitchFamily="49" charset="-122"/>
                  <a:ea typeface="黑体" pitchFamily="49" charset="-122"/>
                </a:rPr>
                <a:t>定</a:t>
              </a:r>
              <a:endParaRPr lang="en-US" altLang="zh-CN" sz="4800" b="1" i="1">
                <a:solidFill>
                  <a:srgbClr val="333333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9951" name="Freeform 9"/>
            <p:cNvSpPr>
              <a:spLocks/>
            </p:cNvSpPr>
            <p:nvPr/>
          </p:nvSpPr>
          <p:spPr bwMode="auto">
            <a:xfrm rot="10800000">
              <a:off x="2149475" y="1293813"/>
              <a:ext cx="1309688" cy="890587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669900"/>
                </a:gs>
                <a:gs pos="100000">
                  <a:srgbClr val="CCFF33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 i="1">
                <a:ea typeface="华文细黑" pitchFamily="2" charset="-122"/>
              </a:endParaRPr>
            </a:p>
          </p:txBody>
        </p:sp>
        <p:sp>
          <p:nvSpPr>
            <p:cNvPr id="39952" name="Freeform 11"/>
            <p:cNvSpPr>
              <a:spLocks/>
            </p:cNvSpPr>
            <p:nvPr/>
          </p:nvSpPr>
          <p:spPr bwMode="auto">
            <a:xfrm rot="10800000">
              <a:off x="736600" y="2262188"/>
              <a:ext cx="1309688" cy="890587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99CCFF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 i="1">
                <a:ea typeface="华文细黑" pitchFamily="2" charset="-122"/>
              </a:endParaRPr>
            </a:p>
          </p:txBody>
        </p:sp>
        <p:sp>
          <p:nvSpPr>
            <p:cNvPr id="39953" name="Freeform 13"/>
            <p:cNvSpPr>
              <a:spLocks/>
            </p:cNvSpPr>
            <p:nvPr/>
          </p:nvSpPr>
          <p:spPr bwMode="auto">
            <a:xfrm rot="10800000">
              <a:off x="2151063" y="2262188"/>
              <a:ext cx="1308100" cy="890587"/>
            </a:xfrm>
            <a:custGeom>
              <a:avLst/>
              <a:gdLst>
                <a:gd name="T0" fmla="*/ 2147483647 w 946"/>
                <a:gd name="T1" fmla="*/ 2147483647 h 946"/>
                <a:gd name="T2" fmla="*/ 2147483647 w 946"/>
                <a:gd name="T3" fmla="*/ 2147483647 h 946"/>
                <a:gd name="T4" fmla="*/ 2147483647 w 946"/>
                <a:gd name="T5" fmla="*/ 2147483647 h 946"/>
                <a:gd name="T6" fmla="*/ 2147483647 w 946"/>
                <a:gd name="T7" fmla="*/ 2147483647 h 946"/>
                <a:gd name="T8" fmla="*/ 2147483647 w 946"/>
                <a:gd name="T9" fmla="*/ 2147483647 h 946"/>
                <a:gd name="T10" fmla="*/ 2147483647 w 946"/>
                <a:gd name="T11" fmla="*/ 2147483647 h 946"/>
                <a:gd name="T12" fmla="*/ 2147483647 w 946"/>
                <a:gd name="T13" fmla="*/ 2147483647 h 946"/>
                <a:gd name="T14" fmla="*/ 2147483647 w 946"/>
                <a:gd name="T15" fmla="*/ 2147483647 h 946"/>
                <a:gd name="T16" fmla="*/ 2147483647 w 946"/>
                <a:gd name="T17" fmla="*/ 2147483647 h 946"/>
                <a:gd name="T18" fmla="*/ 2147483647 w 946"/>
                <a:gd name="T19" fmla="*/ 2147483647 h 946"/>
                <a:gd name="T20" fmla="*/ 2147483647 w 946"/>
                <a:gd name="T21" fmla="*/ 2147483647 h 946"/>
                <a:gd name="T22" fmla="*/ 2147483647 w 946"/>
                <a:gd name="T23" fmla="*/ 2147483647 h 946"/>
                <a:gd name="T24" fmla="*/ 2147483647 w 946"/>
                <a:gd name="T25" fmla="*/ 2147483647 h 946"/>
                <a:gd name="T26" fmla="*/ 2147483647 w 946"/>
                <a:gd name="T27" fmla="*/ 2147483647 h 946"/>
                <a:gd name="T28" fmla="*/ 2147483647 w 946"/>
                <a:gd name="T29" fmla="*/ 2147483647 h 946"/>
                <a:gd name="T30" fmla="*/ 2147483647 w 946"/>
                <a:gd name="T31" fmla="*/ 2147483647 h 946"/>
                <a:gd name="T32" fmla="*/ 2147483647 w 946"/>
                <a:gd name="T33" fmla="*/ 2147483647 h 946"/>
                <a:gd name="T34" fmla="*/ 2147483647 w 946"/>
                <a:gd name="T35" fmla="*/ 2147483647 h 946"/>
                <a:gd name="T36" fmla="*/ 2147483647 w 946"/>
                <a:gd name="T37" fmla="*/ 2147483647 h 946"/>
                <a:gd name="T38" fmla="*/ 2147483647 w 946"/>
                <a:gd name="T39" fmla="*/ 2147483647 h 946"/>
                <a:gd name="T40" fmla="*/ 2147483647 w 946"/>
                <a:gd name="T41" fmla="*/ 2147483647 h 946"/>
                <a:gd name="T42" fmla="*/ 2147483647 w 946"/>
                <a:gd name="T43" fmla="*/ 2147483647 h 946"/>
                <a:gd name="T44" fmla="*/ 2147483647 w 946"/>
                <a:gd name="T45" fmla="*/ 2147483647 h 946"/>
                <a:gd name="T46" fmla="*/ 2147483647 w 946"/>
                <a:gd name="T47" fmla="*/ 2147483647 h 946"/>
                <a:gd name="T48" fmla="*/ 2147483647 w 946"/>
                <a:gd name="T49" fmla="*/ 2147483647 h 946"/>
                <a:gd name="T50" fmla="*/ 2147483647 w 946"/>
                <a:gd name="T51" fmla="*/ 2147483647 h 946"/>
                <a:gd name="T52" fmla="*/ 2147483647 w 946"/>
                <a:gd name="T53" fmla="*/ 0 h 946"/>
                <a:gd name="T54" fmla="*/ 2147483647 w 946"/>
                <a:gd name="T55" fmla="*/ 2147483647 h 946"/>
                <a:gd name="T56" fmla="*/ 2147483647 w 946"/>
                <a:gd name="T57" fmla="*/ 2147483647 h 946"/>
                <a:gd name="T58" fmla="*/ 2147483647 w 946"/>
                <a:gd name="T59" fmla="*/ 2147483647 h 946"/>
                <a:gd name="T60" fmla="*/ 2147483647 w 946"/>
                <a:gd name="T61" fmla="*/ 2147483647 h 946"/>
                <a:gd name="T62" fmla="*/ 2147483647 w 946"/>
                <a:gd name="T63" fmla="*/ 2147483647 h 946"/>
                <a:gd name="T64" fmla="*/ 2147483647 w 946"/>
                <a:gd name="T65" fmla="*/ 2147483647 h 946"/>
                <a:gd name="T66" fmla="*/ 2147483647 w 946"/>
                <a:gd name="T67" fmla="*/ 2147483647 h 946"/>
                <a:gd name="T68" fmla="*/ 2147483647 w 946"/>
                <a:gd name="T69" fmla="*/ 2147483647 h 946"/>
                <a:gd name="T70" fmla="*/ 0 w 946"/>
                <a:gd name="T71" fmla="*/ 2147483647 h 946"/>
                <a:gd name="T72" fmla="*/ 2147483647 w 946"/>
                <a:gd name="T73" fmla="*/ 2147483647 h 946"/>
                <a:gd name="T74" fmla="*/ 2147483647 w 946"/>
                <a:gd name="T75" fmla="*/ 2147483647 h 946"/>
                <a:gd name="T76" fmla="*/ 2147483647 w 946"/>
                <a:gd name="T77" fmla="*/ 2147483647 h 946"/>
                <a:gd name="T78" fmla="*/ 2147483647 w 946"/>
                <a:gd name="T79" fmla="*/ 2147483647 h 946"/>
                <a:gd name="T80" fmla="*/ 2147483647 w 946"/>
                <a:gd name="T81" fmla="*/ 2147483647 h 946"/>
                <a:gd name="T82" fmla="*/ 2147483647 w 946"/>
                <a:gd name="T83" fmla="*/ 2147483647 h 946"/>
                <a:gd name="T84" fmla="*/ 2147483647 w 946"/>
                <a:gd name="T85" fmla="*/ 2147483647 h 946"/>
                <a:gd name="T86" fmla="*/ 2147483647 w 946"/>
                <a:gd name="T87" fmla="*/ 2147483647 h 946"/>
                <a:gd name="T88" fmla="*/ 2147483647 w 946"/>
                <a:gd name="T89" fmla="*/ 2147483647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990000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800" i="1">
                <a:ea typeface="华文细黑" pitchFamily="2" charset="-122"/>
              </a:endParaRPr>
            </a:p>
          </p:txBody>
        </p:sp>
        <p:sp>
          <p:nvSpPr>
            <p:cNvPr id="39954" name="Text Box 12"/>
            <p:cNvSpPr txBox="1">
              <a:spLocks noChangeArrowheads="1"/>
            </p:cNvSpPr>
            <p:nvPr/>
          </p:nvSpPr>
          <p:spPr bwMode="auto">
            <a:xfrm>
              <a:off x="2339815" y="2240813"/>
              <a:ext cx="803425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4800" b="1" i="1">
                  <a:solidFill>
                    <a:srgbClr val="333333"/>
                  </a:solidFill>
                  <a:latin typeface="黑体" pitchFamily="49" charset="-122"/>
                  <a:ea typeface="黑体" pitchFamily="49" charset="-122"/>
                </a:rPr>
                <a:t>理</a:t>
              </a:r>
              <a:endParaRPr lang="en-US" altLang="zh-CN" sz="4800" i="1">
                <a:solidFill>
                  <a:srgbClr val="333333"/>
                </a:solidFill>
                <a:latin typeface="Arial Black" pitchFamily="34" charset="0"/>
                <a:ea typeface="华文细黑" pitchFamily="2" charset="-122"/>
              </a:endParaRPr>
            </a:p>
          </p:txBody>
        </p:sp>
      </p:grp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i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i="1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pSp>
        <p:nvGrpSpPr>
          <p:cNvPr id="3" name="组合 25"/>
          <p:cNvGrpSpPr>
            <a:grpSpLocks/>
          </p:cNvGrpSpPr>
          <p:nvPr/>
        </p:nvGrpSpPr>
        <p:grpSpPr bwMode="auto">
          <a:xfrm>
            <a:off x="7143750" y="285750"/>
            <a:ext cx="1544638" cy="482600"/>
            <a:chOff x="428596" y="285728"/>
            <a:chExt cx="1544628" cy="357190"/>
          </a:xfrm>
        </p:grpSpPr>
        <p:sp>
          <p:nvSpPr>
            <p:cNvPr id="39947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 i="1">
                <a:ea typeface="华文细黑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0034" y="285728"/>
              <a:ext cx="1428741" cy="2714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itchFamily="2" charset="-122"/>
                  <a:ea typeface="华文细黑" pitchFamily="2" charset="-122"/>
                </a:rPr>
                <a:t>信息论</a:t>
              </a:r>
            </a:p>
          </p:txBody>
        </p:sp>
      </p:grpSp>
      <p:sp>
        <p:nvSpPr>
          <p:cNvPr id="39944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 i="1">
              <a:ea typeface="华文细黑" pitchFamily="2" charset="-122"/>
            </a:endParaRPr>
          </a:p>
        </p:txBody>
      </p:sp>
      <p:sp>
        <p:nvSpPr>
          <p:cNvPr id="39945" name="Rectangle 3"/>
          <p:cNvSpPr>
            <a:spLocks noChangeArrowheads="1"/>
          </p:cNvSpPr>
          <p:nvPr/>
        </p:nvSpPr>
        <p:spPr bwMode="auto">
          <a:xfrm>
            <a:off x="0" y="142875"/>
            <a:ext cx="80010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3200" b="1">
                <a:solidFill>
                  <a:schemeClr val="bg1"/>
                </a:solidFill>
                <a:ea typeface="黑体" pitchFamily="49" charset="-122"/>
              </a:rPr>
              <a:t>信源信道编码定理</a:t>
            </a:r>
          </a:p>
        </p:txBody>
      </p:sp>
      <p:sp>
        <p:nvSpPr>
          <p:cNvPr id="15369" name="矩形 26"/>
          <p:cNvSpPr>
            <a:spLocks noChangeArrowheads="1"/>
          </p:cNvSpPr>
          <p:nvPr/>
        </p:nvSpPr>
        <p:spPr bwMode="auto">
          <a:xfrm>
            <a:off x="1571625" y="3571875"/>
            <a:ext cx="6357938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200" b="1">
                <a:ea typeface="华文细黑" pitchFamily="2" charset="-122"/>
              </a:rPr>
              <a:t> 设有一离散无记忆平稳信道的每秒容量为</a:t>
            </a:r>
            <a:r>
              <a:rPr lang="en-US" altLang="zh-CN" sz="2200" b="1">
                <a:ea typeface="华文细黑" pitchFamily="2" charset="-122"/>
              </a:rPr>
              <a:t>C，</a:t>
            </a:r>
            <a:r>
              <a:rPr lang="zh-CN" altLang="en-US" sz="2200" b="1">
                <a:ea typeface="华文细黑" pitchFamily="2" charset="-122"/>
              </a:rPr>
              <a:t>一个离散信源每秒的熵为</a:t>
            </a:r>
            <a:r>
              <a:rPr lang="en-US" altLang="zh-CN" sz="2200" b="1">
                <a:ea typeface="华文细黑" pitchFamily="2" charset="-122"/>
              </a:rPr>
              <a:t>H，</a:t>
            </a:r>
            <a:r>
              <a:rPr lang="zh-CN" altLang="en-US" sz="2200" b="1">
                <a:ea typeface="华文细黑" pitchFamily="2" charset="-122"/>
              </a:rPr>
              <a:t>那么，如果</a:t>
            </a:r>
            <a:r>
              <a:rPr lang="en-US" altLang="zh-CN" sz="2200" b="1">
                <a:ea typeface="华文细黑" pitchFamily="2" charset="-122"/>
              </a:rPr>
              <a:t>H&lt;C，</a:t>
            </a:r>
            <a:r>
              <a:rPr lang="zh-CN" altLang="en-US" sz="2200" b="1">
                <a:ea typeface="华文细黑" pitchFamily="2" charset="-122"/>
              </a:rPr>
              <a:t>总存在一种编码系统，使得信源的输出以任意小的错误概率通过信道传输；反之，如果</a:t>
            </a:r>
            <a:r>
              <a:rPr lang="en-US" altLang="zh-CN" sz="2200" b="1">
                <a:ea typeface="华文细黑" pitchFamily="2" charset="-122"/>
              </a:rPr>
              <a:t>H&gt;C</a:t>
            </a:r>
            <a:r>
              <a:rPr lang="zh-CN" altLang="en-US" sz="2200" b="1">
                <a:ea typeface="华文细黑" pitchFamily="2" charset="-122"/>
              </a:rPr>
              <a:t>时，对任何编码系统，译码差错率大于0。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A0A3337E-2D80-4BF4-9D60-5C3F41280157}" type="slidenum">
              <a:rPr lang="zh-CN" alt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546" y="71414"/>
            <a:ext cx="8902610" cy="449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9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572008"/>
            <a:ext cx="8072494" cy="1877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A0A3337E-2D80-4BF4-9D60-5C3F41280157}" type="slidenum">
              <a:rPr lang="zh-CN" alt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8715436" cy="37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643314"/>
            <a:ext cx="478155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A0A3337E-2D80-4BF4-9D60-5C3F41280157}" type="slidenum">
              <a:rPr lang="zh-CN" alt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14290"/>
            <a:ext cx="9144000" cy="3978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A0A3337E-2D80-4BF4-9D60-5C3F41280157}" type="slidenum">
              <a:rPr lang="zh-CN" alt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9077"/>
            <a:ext cx="8584890" cy="603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714375"/>
            <a:ext cx="6381750" cy="1079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第 </a:t>
            </a:r>
            <a:r>
              <a:rPr lang="en-US" altLang="zh-CN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6 </a:t>
            </a:r>
            <a:r>
              <a:rPr lang="zh-CN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章</a:t>
            </a:r>
            <a:endParaRPr lang="zh-CN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86313" y="6357938"/>
            <a:ext cx="4186237" cy="5000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北京邮电大学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信息与通信工程学院</a:t>
            </a:r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428625" y="214313"/>
            <a:ext cx="1544638" cy="482600"/>
            <a:chOff x="428596" y="285728"/>
            <a:chExt cx="1544628" cy="357190"/>
          </a:xfrm>
        </p:grpSpPr>
        <p:sp>
          <p:nvSpPr>
            <p:cNvPr id="4102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00034" y="285728"/>
              <a:ext cx="1428741" cy="27141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itchFamily="2" charset="-122"/>
                </a:rPr>
                <a:t>信息论</a:t>
              </a:r>
            </a:p>
          </p:txBody>
        </p:sp>
      </p:grp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374775" y="1719263"/>
            <a:ext cx="66976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5400" b="1" i="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离散信道及其容量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6" name="AutoShape 20"/>
          <p:cNvSpPr>
            <a:spLocks noChangeArrowheads="1"/>
          </p:cNvSpPr>
          <p:nvPr/>
        </p:nvSpPr>
        <p:spPr bwMode="auto">
          <a:xfrm>
            <a:off x="1214438" y="2441575"/>
            <a:ext cx="7143750" cy="987425"/>
          </a:xfrm>
          <a:prstGeom prst="roundRect">
            <a:avLst>
              <a:gd name="adj" fmla="val 2644"/>
            </a:avLst>
          </a:prstGeom>
          <a:gradFill rotWithShape="1">
            <a:gsLst>
              <a:gs pos="0">
                <a:srgbClr val="F2F2F2"/>
              </a:gs>
              <a:gs pos="100000">
                <a:srgbClr val="DDDDDD"/>
              </a:gs>
            </a:gsLst>
            <a:lin ang="5400000" scaled="1"/>
          </a:gradFill>
          <a:ln w="3175">
            <a:solidFill>
              <a:srgbClr val="969696">
                <a:alpha val="67842"/>
              </a:srgbClr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</a:pPr>
            <a:endParaRPr lang="zh-CN" altLang="en-US" sz="1200" i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buClr>
                <a:schemeClr val="accent2"/>
              </a:buClr>
            </a:pPr>
            <a:endParaRPr lang="zh-CN" altLang="en-US" sz="1200" i="0">
              <a:solidFill>
                <a:schemeClr val="tx2"/>
              </a:solidFill>
            </a:endParaRPr>
          </a:p>
        </p:txBody>
      </p:sp>
      <p:sp>
        <p:nvSpPr>
          <p:cNvPr id="3277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华文细黑" pitchFamily="2" charset="-122"/>
              </a:defRPr>
            </a:lvl9pPr>
          </a:lstStyle>
          <a:p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D4A0C9E6-86D0-483D-A843-EE2C89210E6C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  <p:sp>
        <p:nvSpPr>
          <p:cNvPr id="32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mtClean="0"/>
              <a:t>单击此处添加标题</a:t>
            </a:r>
          </a:p>
        </p:txBody>
      </p:sp>
      <p:sp>
        <p:nvSpPr>
          <p:cNvPr id="32779" name="AutoShape 3"/>
          <p:cNvSpPr>
            <a:spLocks noChangeArrowheads="1"/>
          </p:cNvSpPr>
          <p:nvPr/>
        </p:nvSpPr>
        <p:spPr bwMode="auto">
          <a:xfrm>
            <a:off x="468313" y="1357313"/>
            <a:ext cx="8207375" cy="4572000"/>
          </a:xfrm>
          <a:prstGeom prst="roundRect">
            <a:avLst>
              <a:gd name="adj" fmla="val 2773"/>
            </a:avLst>
          </a:prstGeom>
          <a:noFill/>
          <a:ln w="3175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780" name="Group 10"/>
          <p:cNvGrpSpPr>
            <a:grpSpLocks/>
          </p:cNvGrpSpPr>
          <p:nvPr/>
        </p:nvGrpSpPr>
        <p:grpSpPr bwMode="auto">
          <a:xfrm>
            <a:off x="1190625" y="2000250"/>
            <a:ext cx="7167563" cy="528638"/>
            <a:chOff x="0" y="0"/>
            <a:chExt cx="4246" cy="333"/>
          </a:xfrm>
        </p:grpSpPr>
        <p:grpSp>
          <p:nvGrpSpPr>
            <p:cNvPr id="32819" name="Group 11"/>
            <p:cNvGrpSpPr>
              <a:grpSpLocks/>
            </p:cNvGrpSpPr>
            <p:nvPr/>
          </p:nvGrpSpPr>
          <p:grpSpPr bwMode="auto">
            <a:xfrm>
              <a:off x="3" y="0"/>
              <a:ext cx="4243" cy="333"/>
              <a:chOff x="0" y="0"/>
              <a:chExt cx="4243" cy="333"/>
            </a:xfrm>
          </p:grpSpPr>
          <p:sp>
            <p:nvSpPr>
              <p:cNvPr id="32821" name="AutoShap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3" cy="333"/>
              </a:xfrm>
              <a:prstGeom prst="roundRect">
                <a:avLst>
                  <a:gd name="adj" fmla="val 15657"/>
                </a:avLst>
              </a:prstGeom>
              <a:solidFill>
                <a:schemeClr val="accent2"/>
              </a:solidFill>
              <a:ln w="3175">
                <a:solidFill>
                  <a:srgbClr val="969696">
                    <a:alpha val="58038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22" name="AutoShape 13"/>
              <p:cNvSpPr>
                <a:spLocks noChangeArrowheads="1"/>
              </p:cNvSpPr>
              <p:nvPr/>
            </p:nvSpPr>
            <p:spPr bwMode="auto">
              <a:xfrm flipV="1">
                <a:off x="27" y="12"/>
                <a:ext cx="4184" cy="190"/>
              </a:xfrm>
              <a:prstGeom prst="roundRect">
                <a:avLst>
                  <a:gd name="adj" fmla="val 14324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7999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820" name="Text Box 14"/>
            <p:cNvSpPr txBox="1">
              <a:spLocks noChangeArrowheads="1"/>
            </p:cNvSpPr>
            <p:nvPr/>
          </p:nvSpPr>
          <p:spPr bwMode="auto">
            <a:xfrm>
              <a:off x="0" y="21"/>
              <a:ext cx="423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zh-CN" sz="2000" i="0">
                <a:solidFill>
                  <a:schemeClr val="bg1"/>
                </a:solidFill>
              </a:endParaRPr>
            </a:p>
          </p:txBody>
        </p:sp>
      </p:grp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14287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§2.3 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平均互信息</a:t>
            </a:r>
            <a:endParaRPr lang="zh-CN" altLang="en-US" sz="4400" b="1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3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4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2787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85750" y="285750"/>
            <a:ext cx="45497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3.3.2 </a:t>
            </a:r>
            <a:r>
              <a:rPr lang="zh-CN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离散平稳有记忆信源的熵</a:t>
            </a:r>
            <a:endParaRPr lang="zh-CN" altLang="en-US" sz="2400" i="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43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2794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85750" y="285750"/>
            <a:ext cx="35941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3.4.2  </a:t>
            </a:r>
            <a:r>
              <a:rPr lang="zh-CN" altLang="en-US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齐次马氏链（</a:t>
            </a:r>
            <a:r>
              <a:rPr lang="en-US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）</a:t>
            </a:r>
            <a:endParaRPr lang="zh-CN" altLang="en-US" sz="2400" i="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53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2801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2"/>
          <p:cNvSpPr txBox="1">
            <a:spLocks noRot="1" noChangeArrowheads="1"/>
          </p:cNvSpPr>
          <p:nvPr/>
        </p:nvSpPr>
        <p:spPr bwMode="auto">
          <a:xfrm>
            <a:off x="174625" y="-99392"/>
            <a:ext cx="854075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800" b="1" i="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本章小结</a:t>
            </a:r>
          </a:p>
        </p:txBody>
      </p:sp>
      <p:sp>
        <p:nvSpPr>
          <p:cNvPr id="32803" name="矩形 58"/>
          <p:cNvSpPr>
            <a:spLocks noChangeArrowheads="1"/>
          </p:cNvSpPr>
          <p:nvPr/>
        </p:nvSpPr>
        <p:spPr bwMode="auto">
          <a:xfrm>
            <a:off x="1428750" y="2084388"/>
            <a:ext cx="6786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 b="1" i="0" dirty="0">
                <a:solidFill>
                  <a:schemeClr val="bg1"/>
                </a:solidFill>
              </a:rPr>
              <a:t>4</a:t>
            </a:r>
            <a:r>
              <a:rPr lang="zh-CN" altLang="en-US" sz="2000" b="1" i="0" dirty="0">
                <a:solidFill>
                  <a:schemeClr val="bg1"/>
                </a:solidFill>
              </a:rPr>
              <a:t>、限失真信源编码定理</a:t>
            </a:r>
          </a:p>
        </p:txBody>
      </p:sp>
      <p:sp>
        <p:nvSpPr>
          <p:cNvPr id="32804" name="AutoShape 20"/>
          <p:cNvSpPr>
            <a:spLocks noChangeArrowheads="1"/>
          </p:cNvSpPr>
          <p:nvPr/>
        </p:nvSpPr>
        <p:spPr bwMode="auto">
          <a:xfrm>
            <a:off x="1166813" y="4370388"/>
            <a:ext cx="7143750" cy="1130300"/>
          </a:xfrm>
          <a:prstGeom prst="roundRect">
            <a:avLst>
              <a:gd name="adj" fmla="val 2644"/>
            </a:avLst>
          </a:prstGeom>
          <a:gradFill rotWithShape="1">
            <a:gsLst>
              <a:gs pos="0">
                <a:srgbClr val="F2F2F2"/>
              </a:gs>
              <a:gs pos="100000">
                <a:srgbClr val="DDDDDD"/>
              </a:gs>
            </a:gsLst>
            <a:lin ang="5400000" scaled="1"/>
          </a:gradFill>
          <a:ln w="3175">
            <a:solidFill>
              <a:srgbClr val="969696">
                <a:alpha val="67842"/>
              </a:srgbClr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</a:pPr>
            <a:endParaRPr lang="zh-CN" altLang="en-US" sz="120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buClr>
                <a:schemeClr val="accent2"/>
              </a:buClr>
            </a:pPr>
            <a:endParaRPr lang="zh-CN" altLang="en-US" sz="1200">
              <a:solidFill>
                <a:schemeClr val="tx2"/>
              </a:solidFill>
            </a:endParaRPr>
          </a:p>
        </p:txBody>
      </p:sp>
      <p:grpSp>
        <p:nvGrpSpPr>
          <p:cNvPr id="32805" name="Group 10"/>
          <p:cNvGrpSpPr>
            <a:grpSpLocks/>
          </p:cNvGrpSpPr>
          <p:nvPr/>
        </p:nvGrpSpPr>
        <p:grpSpPr bwMode="auto">
          <a:xfrm>
            <a:off x="1143000" y="3929063"/>
            <a:ext cx="7167563" cy="528637"/>
            <a:chOff x="0" y="0"/>
            <a:chExt cx="4246" cy="333"/>
          </a:xfrm>
        </p:grpSpPr>
        <p:grpSp>
          <p:nvGrpSpPr>
            <p:cNvPr id="32809" name="Group 11"/>
            <p:cNvGrpSpPr>
              <a:grpSpLocks/>
            </p:cNvGrpSpPr>
            <p:nvPr/>
          </p:nvGrpSpPr>
          <p:grpSpPr bwMode="auto">
            <a:xfrm>
              <a:off x="3" y="0"/>
              <a:ext cx="4243" cy="333"/>
              <a:chOff x="0" y="0"/>
              <a:chExt cx="4243" cy="333"/>
            </a:xfrm>
          </p:grpSpPr>
          <p:sp>
            <p:nvSpPr>
              <p:cNvPr id="32811" name="AutoShap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3" cy="333"/>
              </a:xfrm>
              <a:prstGeom prst="roundRect">
                <a:avLst>
                  <a:gd name="adj" fmla="val 15657"/>
                </a:avLst>
              </a:prstGeom>
              <a:solidFill>
                <a:schemeClr val="accent2"/>
              </a:solidFill>
              <a:ln w="3175">
                <a:solidFill>
                  <a:srgbClr val="969696">
                    <a:alpha val="58038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12" name="AutoShape 13"/>
              <p:cNvSpPr>
                <a:spLocks noChangeArrowheads="1"/>
              </p:cNvSpPr>
              <p:nvPr/>
            </p:nvSpPr>
            <p:spPr bwMode="auto">
              <a:xfrm flipV="1">
                <a:off x="27" y="12"/>
                <a:ext cx="4184" cy="190"/>
              </a:xfrm>
              <a:prstGeom prst="roundRect">
                <a:avLst>
                  <a:gd name="adj" fmla="val 14324"/>
                </a:avLst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37999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810" name="Text Box 14"/>
            <p:cNvSpPr txBox="1">
              <a:spLocks noChangeArrowheads="1"/>
            </p:cNvSpPr>
            <p:nvPr/>
          </p:nvSpPr>
          <p:spPr bwMode="auto">
            <a:xfrm>
              <a:off x="0" y="21"/>
              <a:ext cx="423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zh-CN" sz="2000" i="0">
                <a:solidFill>
                  <a:schemeClr val="bg1"/>
                </a:solidFill>
              </a:endParaRPr>
            </a:p>
          </p:txBody>
        </p:sp>
      </p:grpSp>
      <p:sp>
        <p:nvSpPr>
          <p:cNvPr id="32806" name="矩形 58"/>
          <p:cNvSpPr>
            <a:spLocks noChangeArrowheads="1"/>
          </p:cNvSpPr>
          <p:nvPr/>
        </p:nvSpPr>
        <p:spPr bwMode="auto">
          <a:xfrm>
            <a:off x="1381125" y="4013200"/>
            <a:ext cx="6786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 b="1" i="0" dirty="0">
                <a:solidFill>
                  <a:schemeClr val="bg1"/>
                </a:solidFill>
              </a:rPr>
              <a:t>5</a:t>
            </a:r>
            <a:r>
              <a:rPr lang="zh-CN" altLang="en-US" sz="2000" b="1" i="0" dirty="0">
                <a:solidFill>
                  <a:schemeClr val="bg1"/>
                </a:solidFill>
              </a:rPr>
              <a:t>、</a:t>
            </a:r>
            <a:r>
              <a:rPr lang="zh-CN" altLang="en-US" sz="2000" i="0" dirty="0">
                <a:solidFill>
                  <a:schemeClr val="bg1"/>
                </a:solidFill>
              </a:rPr>
              <a:t>限失真信源信道编码定理</a:t>
            </a:r>
            <a:endParaRPr lang="zh-CN" altLang="en-US" sz="2000" b="1" i="0" dirty="0">
              <a:solidFill>
                <a:schemeClr val="bg1"/>
              </a:solidFill>
            </a:endParaRPr>
          </a:p>
        </p:txBody>
      </p:sp>
      <p:sp>
        <p:nvSpPr>
          <p:cNvPr id="32807" name="矩形 53"/>
          <p:cNvSpPr>
            <a:spLocks noChangeArrowheads="1"/>
          </p:cNvSpPr>
          <p:nvPr/>
        </p:nvSpPr>
        <p:spPr bwMode="auto">
          <a:xfrm>
            <a:off x="3559175" y="2786063"/>
            <a:ext cx="38138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i="0" dirty="0" smtClean="0"/>
              <a:t>       存在平均</a:t>
            </a:r>
            <a:r>
              <a:rPr lang="zh-CN" altLang="en-US" i="0" dirty="0"/>
              <a:t>失真          的信源编码</a:t>
            </a:r>
          </a:p>
        </p:txBody>
      </p:sp>
      <p:graphicFrame>
        <p:nvGraphicFramePr>
          <p:cNvPr id="32770" name="Object 5"/>
          <p:cNvGraphicFramePr>
            <a:graphicFrameLocks noChangeAspect="1"/>
          </p:cNvGraphicFramePr>
          <p:nvPr/>
        </p:nvGraphicFramePr>
        <p:xfrm>
          <a:off x="2584450" y="2814638"/>
          <a:ext cx="1008063" cy="400050"/>
        </p:xfrm>
        <a:graphic>
          <a:graphicData uri="http://schemas.openxmlformats.org/presentationml/2006/ole">
            <p:oleObj spid="_x0000_s32973" name="公式" r:id="rId3" imgW="647419" imgH="203112" progId="Equation.3">
              <p:embed/>
            </p:oleObj>
          </a:graphicData>
        </a:graphic>
      </p:graphicFrame>
      <p:graphicFrame>
        <p:nvGraphicFramePr>
          <p:cNvPr id="32771" name="Object 7"/>
          <p:cNvGraphicFramePr>
            <a:graphicFrameLocks noChangeAspect="1"/>
          </p:cNvGraphicFramePr>
          <p:nvPr/>
        </p:nvGraphicFramePr>
        <p:xfrm>
          <a:off x="3643306" y="2857496"/>
          <a:ext cx="431800" cy="328613"/>
        </p:xfrm>
        <a:graphic>
          <a:graphicData uri="http://schemas.openxmlformats.org/presentationml/2006/ole">
            <p:oleObj spid="_x0000_s32974" name="公式" r:id="rId4" imgW="203024" imgH="152268" progId="Equation.3">
              <p:embed/>
            </p:oleObj>
          </a:graphicData>
        </a:graphic>
      </p:graphicFrame>
      <p:graphicFrame>
        <p:nvGraphicFramePr>
          <p:cNvPr id="32772" name="Object 9"/>
          <p:cNvGraphicFramePr>
            <a:graphicFrameLocks noChangeAspect="1"/>
          </p:cNvGraphicFramePr>
          <p:nvPr/>
        </p:nvGraphicFramePr>
        <p:xfrm>
          <a:off x="5429256" y="2808288"/>
          <a:ext cx="649287" cy="334962"/>
        </p:xfrm>
        <a:graphic>
          <a:graphicData uri="http://schemas.openxmlformats.org/presentationml/2006/ole">
            <p:oleObj spid="_x0000_s32975" name="公式" r:id="rId5" imgW="291973" imgH="152334" progId="Equation.3">
              <p:embed/>
            </p:oleObj>
          </a:graphicData>
        </a:graphic>
      </p:graphicFrame>
      <p:sp>
        <p:nvSpPr>
          <p:cNvPr id="32808" name="矩形 58"/>
          <p:cNvSpPr>
            <a:spLocks noChangeArrowheads="1"/>
          </p:cNvSpPr>
          <p:nvPr/>
        </p:nvSpPr>
        <p:spPr bwMode="auto">
          <a:xfrm>
            <a:off x="1357313" y="4572000"/>
            <a:ext cx="376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609600" indent="-609600"/>
            <a:r>
              <a:rPr lang="zh-CN" altLang="en-US" i="0"/>
              <a:t>存在平均失真         的信源信道编码</a:t>
            </a:r>
          </a:p>
        </p:txBody>
      </p:sp>
      <p:graphicFrame>
        <p:nvGraphicFramePr>
          <p:cNvPr id="32773" name="Object 12"/>
          <p:cNvGraphicFramePr>
            <a:graphicFrameLocks noChangeAspect="1"/>
          </p:cNvGraphicFramePr>
          <p:nvPr/>
        </p:nvGraphicFramePr>
        <p:xfrm>
          <a:off x="5786438" y="4572000"/>
          <a:ext cx="1871662" cy="428625"/>
        </p:xfrm>
        <a:graphic>
          <a:graphicData uri="http://schemas.openxmlformats.org/presentationml/2006/ole">
            <p:oleObj spid="_x0000_s32976" name="公式" r:id="rId6" imgW="1040948" imgH="241195" progId="Equation.3">
              <p:embed/>
            </p:oleObj>
          </a:graphicData>
        </a:graphic>
      </p:graphicFrame>
      <p:graphicFrame>
        <p:nvGraphicFramePr>
          <p:cNvPr id="32774" name="Object 14"/>
          <p:cNvGraphicFramePr>
            <a:graphicFrameLocks noChangeAspect="1"/>
          </p:cNvGraphicFramePr>
          <p:nvPr/>
        </p:nvGraphicFramePr>
        <p:xfrm>
          <a:off x="5072063" y="4572000"/>
          <a:ext cx="503237" cy="384175"/>
        </p:xfrm>
        <a:graphic>
          <a:graphicData uri="http://schemas.openxmlformats.org/presentationml/2006/ole">
            <p:oleObj spid="_x0000_s32977" name="公式" r:id="rId7" imgW="203024" imgH="152268" progId="Equation.3">
              <p:embed/>
            </p:oleObj>
          </a:graphicData>
        </a:graphic>
      </p:graphicFrame>
      <p:graphicFrame>
        <p:nvGraphicFramePr>
          <p:cNvPr id="32775" name="Object 16"/>
          <p:cNvGraphicFramePr>
            <a:graphicFrameLocks noChangeAspect="1"/>
          </p:cNvGraphicFramePr>
          <p:nvPr/>
        </p:nvGraphicFramePr>
        <p:xfrm>
          <a:off x="2857500" y="4643438"/>
          <a:ext cx="571500" cy="295275"/>
        </p:xfrm>
        <a:graphic>
          <a:graphicData uri="http://schemas.openxmlformats.org/presentationml/2006/ole">
            <p:oleObj spid="_x0000_s32978" name="公式" r:id="rId8" imgW="291973" imgH="152334" progId="Equation.3">
              <p:embed/>
            </p:oleObj>
          </a:graphicData>
        </a:graphic>
      </p:graphicFrame>
      <p:grpSp>
        <p:nvGrpSpPr>
          <p:cNvPr id="55" name="组合 14"/>
          <p:cNvGrpSpPr>
            <a:grpSpLocks/>
          </p:cNvGrpSpPr>
          <p:nvPr/>
        </p:nvGrpSpPr>
        <p:grpSpPr bwMode="auto">
          <a:xfrm>
            <a:off x="7131818" y="188640"/>
            <a:ext cx="1544638" cy="482895"/>
            <a:chOff x="428596" y="285728"/>
            <a:chExt cx="1544628" cy="357190"/>
          </a:xfrm>
        </p:grpSpPr>
        <p:sp>
          <p:nvSpPr>
            <p:cNvPr id="57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00034" y="285728"/>
              <a:ext cx="1428741" cy="2731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1042988" y="1557338"/>
            <a:ext cx="712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33413" indent="-633413">
              <a:spcBef>
                <a:spcPct val="50000"/>
              </a:spcBef>
              <a:defRPr/>
            </a:pPr>
            <a:r>
              <a:rPr lang="en-US" altLang="zh-CN" sz="2400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．平稳离散无记忆信道模型： </a:t>
            </a:r>
          </a:p>
        </p:txBody>
      </p:sp>
      <p:graphicFrame>
        <p:nvGraphicFramePr>
          <p:cNvPr id="13315" name="Object 2"/>
          <p:cNvGraphicFramePr>
            <a:graphicFrameLocks noChangeAspect="1"/>
          </p:cNvGraphicFramePr>
          <p:nvPr/>
        </p:nvGraphicFramePr>
        <p:xfrm>
          <a:off x="5292725" y="1628775"/>
          <a:ext cx="1600200" cy="333375"/>
        </p:xfrm>
        <a:graphic>
          <a:graphicData uri="http://schemas.openxmlformats.org/presentationml/2006/ole">
            <p:oleObj spid="_x0000_s133122" r:id="rId3" imgW="965200" imgH="203200" progId="">
              <p:embed/>
            </p:oleObj>
          </a:graphicData>
        </a:graphic>
      </p:graphicFrame>
      <p:sp>
        <p:nvSpPr>
          <p:cNvPr id="219141" name="Text Box 5"/>
          <p:cNvSpPr txBox="1">
            <a:spLocks noChangeArrowheads="1"/>
          </p:cNvSpPr>
          <p:nvPr/>
        </p:nvSpPr>
        <p:spPr bwMode="auto">
          <a:xfrm>
            <a:off x="1042988" y="2205038"/>
            <a:ext cx="712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33413" indent="-633413">
              <a:spcBef>
                <a:spcPct val="50000"/>
              </a:spcBef>
              <a:defRPr/>
            </a:pPr>
            <a:r>
              <a:rPr lang="en-US" altLang="en-US" sz="2400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2．平稳离散无记忆信道的容量： </a:t>
            </a:r>
            <a:endParaRPr lang="zh-CN" altLang="en-US" sz="2400" i="0">
              <a:solidFill>
                <a:srgbClr val="0042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3317" name="Object 3"/>
          <p:cNvGraphicFramePr>
            <a:graphicFrameLocks noChangeAspect="1"/>
          </p:cNvGraphicFramePr>
          <p:nvPr/>
        </p:nvGraphicFramePr>
        <p:xfrm>
          <a:off x="5651500" y="2205038"/>
          <a:ext cx="1584325" cy="466725"/>
        </p:xfrm>
        <a:graphic>
          <a:graphicData uri="http://schemas.openxmlformats.org/presentationml/2006/ole">
            <p:oleObj spid="_x0000_s133123" r:id="rId4" imgW="901309" imgH="266584" progId="">
              <p:embed/>
            </p:oleObj>
          </a:graphicData>
        </a:graphic>
      </p:graphicFrame>
      <p:sp>
        <p:nvSpPr>
          <p:cNvPr id="219143" name="Text Box 7"/>
          <p:cNvSpPr txBox="1">
            <a:spLocks noChangeArrowheads="1"/>
          </p:cNvSpPr>
          <p:nvPr/>
        </p:nvSpPr>
        <p:spPr bwMode="auto">
          <a:xfrm>
            <a:off x="1042988" y="2852738"/>
            <a:ext cx="712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33413" indent="-633413">
              <a:spcBef>
                <a:spcPct val="50000"/>
              </a:spcBef>
              <a:defRPr/>
            </a:pPr>
            <a:r>
              <a:rPr lang="en-US" altLang="en-US" sz="2400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3．特殊离散无记忆信道的容量的计算</a:t>
            </a:r>
            <a:endParaRPr lang="zh-CN" altLang="en-US" sz="2400" i="0">
              <a:solidFill>
                <a:srgbClr val="0042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9144" name="Text Box 8"/>
          <p:cNvSpPr txBox="1">
            <a:spLocks noChangeArrowheads="1"/>
          </p:cNvSpPr>
          <p:nvPr/>
        </p:nvSpPr>
        <p:spPr bwMode="auto">
          <a:xfrm>
            <a:off x="1403350" y="3573463"/>
            <a:ext cx="712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33413" indent="-633413">
              <a:spcBef>
                <a:spcPct val="50000"/>
              </a:spcBef>
              <a:defRPr/>
            </a:pPr>
            <a:r>
              <a:rPr lang="zh-CN" altLang="en-US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★</a:t>
            </a:r>
            <a:r>
              <a:rPr lang="en-US" altLang="en-US" i="0">
                <a:latin typeface="Arial" charset="0"/>
                <a:ea typeface="宋体" pitchFamily="2" charset="-122"/>
              </a:rPr>
              <a:t> </a:t>
            </a:r>
            <a:r>
              <a:rPr lang="en-US" altLang="en-US" sz="2400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对称信道：输入等概率时达到容量，且</a:t>
            </a:r>
            <a:endParaRPr lang="zh-CN" altLang="en-US" sz="2400" i="0">
              <a:solidFill>
                <a:srgbClr val="0042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9145" name="Text Box 9"/>
          <p:cNvSpPr txBox="1">
            <a:spLocks noChangeArrowheads="1"/>
          </p:cNvSpPr>
          <p:nvPr/>
        </p:nvSpPr>
        <p:spPr bwMode="auto">
          <a:xfrm>
            <a:off x="1403350" y="4797425"/>
            <a:ext cx="316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33413" indent="-633413">
              <a:spcBef>
                <a:spcPct val="50000"/>
              </a:spcBef>
              <a:defRPr/>
            </a:pPr>
            <a:r>
              <a:rPr lang="zh-CN" altLang="en-US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★</a:t>
            </a:r>
            <a:r>
              <a:rPr lang="en-US" altLang="en-US" i="0">
                <a:latin typeface="Arial" charset="0"/>
                <a:ea typeface="宋体" pitchFamily="2" charset="-122"/>
              </a:rPr>
              <a:t> </a:t>
            </a:r>
            <a:r>
              <a:rPr lang="zh-CN" altLang="en-US" sz="2400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一般离散信道</a:t>
            </a:r>
          </a:p>
        </p:txBody>
      </p:sp>
      <p:graphicFrame>
        <p:nvGraphicFramePr>
          <p:cNvPr id="13321" name="Object 4"/>
          <p:cNvGraphicFramePr>
            <a:graphicFrameLocks noChangeAspect="1"/>
          </p:cNvGraphicFramePr>
          <p:nvPr/>
        </p:nvGraphicFramePr>
        <p:xfrm>
          <a:off x="2124075" y="4149725"/>
          <a:ext cx="4387850" cy="576263"/>
        </p:xfrm>
        <a:graphic>
          <a:graphicData uri="http://schemas.openxmlformats.org/presentationml/2006/ole">
            <p:oleObj spid="_x0000_s133124" name="Equation" r:id="rId5" imgW="1739900" imgH="228600" progId="Equation.3">
              <p:embed/>
            </p:oleObj>
          </a:graphicData>
        </a:graphic>
      </p:graphicFrame>
      <p:graphicFrame>
        <p:nvGraphicFramePr>
          <p:cNvPr id="13322" name="Object 5"/>
          <p:cNvGraphicFramePr>
            <a:graphicFrameLocks noChangeAspect="1"/>
          </p:cNvGraphicFramePr>
          <p:nvPr/>
        </p:nvGraphicFramePr>
        <p:xfrm>
          <a:off x="3059113" y="5516563"/>
          <a:ext cx="1860550" cy="792162"/>
        </p:xfrm>
        <a:graphic>
          <a:graphicData uri="http://schemas.openxmlformats.org/presentationml/2006/ole">
            <p:oleObj spid="_x0000_s133125" name="公式" r:id="rId6" imgW="863225" imgH="368140" progId="Equation.3">
              <p:embed/>
            </p:oleObj>
          </a:graphicData>
        </a:graphic>
      </p:graphicFrame>
      <p:sp>
        <p:nvSpPr>
          <p:cNvPr id="219148" name="Text Box 12"/>
          <p:cNvSpPr txBox="1">
            <a:spLocks noChangeArrowheads="1"/>
          </p:cNvSpPr>
          <p:nvPr/>
        </p:nvSpPr>
        <p:spPr bwMode="auto">
          <a:xfrm>
            <a:off x="900113" y="5589588"/>
            <a:ext cx="194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33413" indent="-633413">
              <a:spcBef>
                <a:spcPct val="50000"/>
              </a:spcBef>
              <a:defRPr/>
            </a:pPr>
            <a:r>
              <a:rPr lang="en-US" altLang="zh-CN" sz="2400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[P]</a:t>
            </a:r>
            <a:r>
              <a:rPr lang="zh-CN" altLang="en-US" sz="2400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有逆阵时</a:t>
            </a:r>
          </a:p>
        </p:txBody>
      </p:sp>
      <p:graphicFrame>
        <p:nvGraphicFramePr>
          <p:cNvPr id="13324" name="Object 6"/>
          <p:cNvGraphicFramePr>
            <a:graphicFrameLocks noChangeAspect="1"/>
          </p:cNvGraphicFramePr>
          <p:nvPr/>
        </p:nvGraphicFramePr>
        <p:xfrm>
          <a:off x="5076825" y="5516563"/>
          <a:ext cx="2160588" cy="511175"/>
        </p:xfrm>
        <a:graphic>
          <a:graphicData uri="http://schemas.openxmlformats.org/presentationml/2006/ole">
            <p:oleObj spid="_x0000_s133126" name="Equation" r:id="rId7" imgW="952087" imgH="228501" progId="Equation.3">
              <p:embed/>
            </p:oleObj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468313" y="315913"/>
            <a:ext cx="5832475" cy="5921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14287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§2.3 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平均互信息</a:t>
            </a:r>
            <a:endParaRPr lang="zh-CN" altLang="en-US" sz="4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4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5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6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3330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85750" y="285750"/>
            <a:ext cx="45497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3.3.2 </a:t>
            </a:r>
            <a:r>
              <a:rPr lang="zh-CN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离散平稳有记忆信源的熵</a:t>
            </a:r>
            <a:endParaRPr lang="zh-CN" altLang="en-US" sz="2400" i="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63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64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5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3336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3337" name="Text Box 6"/>
          <p:cNvSpPr txBox="1">
            <a:spLocks noChangeArrowheads="1"/>
          </p:cNvSpPr>
          <p:nvPr/>
        </p:nvSpPr>
        <p:spPr bwMode="auto">
          <a:xfrm>
            <a:off x="285750" y="84138"/>
            <a:ext cx="41036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4000" b="1" i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本 章 小 结</a:t>
            </a:r>
            <a:endParaRPr lang="zh-CN" altLang="en-US" sz="4000" b="1" i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2" name="组合 25"/>
          <p:cNvGrpSpPr>
            <a:grpSpLocks/>
          </p:cNvGrpSpPr>
          <p:nvPr/>
        </p:nvGrpSpPr>
        <p:grpSpPr bwMode="auto">
          <a:xfrm>
            <a:off x="7143750" y="285750"/>
            <a:ext cx="1544638" cy="482600"/>
            <a:chOff x="428596" y="285728"/>
            <a:chExt cx="1544628" cy="357190"/>
          </a:xfrm>
        </p:grpSpPr>
        <p:sp>
          <p:nvSpPr>
            <p:cNvPr id="13339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0034" y="285728"/>
              <a:ext cx="1428741" cy="2714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itchFamily="2" charset="-122"/>
                </a:rPr>
                <a:t>信息论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Text Box 3"/>
          <p:cNvSpPr txBox="1">
            <a:spLocks noChangeArrowheads="1"/>
          </p:cNvSpPr>
          <p:nvPr/>
        </p:nvSpPr>
        <p:spPr bwMode="auto">
          <a:xfrm>
            <a:off x="1187450" y="1484313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33413" indent="-633413">
              <a:spcBef>
                <a:spcPct val="50000"/>
              </a:spcBef>
              <a:defRPr/>
            </a:pPr>
            <a:r>
              <a:rPr lang="zh-CN" altLang="en-US" sz="2400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利用定理列方程组求解</a:t>
            </a: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900113" y="2565400"/>
            <a:ext cx="2735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33413" indent="-633413">
              <a:spcBef>
                <a:spcPct val="50000"/>
              </a:spcBef>
              <a:defRPr/>
            </a:pPr>
            <a:r>
              <a:rPr lang="zh-CN" altLang="en-US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★</a:t>
            </a:r>
            <a:r>
              <a:rPr lang="en-US" altLang="en-US" i="0">
                <a:latin typeface="Arial" charset="0"/>
                <a:ea typeface="宋体" pitchFamily="2" charset="-122"/>
              </a:rPr>
              <a:t> </a:t>
            </a:r>
            <a:r>
              <a:rPr lang="en-US" altLang="en-US" sz="2400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和信道</a:t>
            </a:r>
            <a:endParaRPr lang="zh-CN" altLang="en-US" sz="2400" i="0">
              <a:solidFill>
                <a:srgbClr val="0042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4340" name="Object 2"/>
          <p:cNvGraphicFramePr>
            <a:graphicFrameLocks noChangeAspect="1"/>
          </p:cNvGraphicFramePr>
          <p:nvPr/>
        </p:nvGraphicFramePr>
        <p:xfrm>
          <a:off x="4533900" y="1508125"/>
          <a:ext cx="3062288" cy="482600"/>
        </p:xfrm>
        <a:graphic>
          <a:graphicData uri="http://schemas.openxmlformats.org/presentationml/2006/ole">
            <p:oleObj spid="_x0000_s134146" name="公式" r:id="rId3" imgW="1498600" imgH="228600" progId="Equation.3">
              <p:embed/>
            </p:oleObj>
          </a:graphicData>
        </a:graphic>
      </p:graphicFrame>
      <p:graphicFrame>
        <p:nvGraphicFramePr>
          <p:cNvPr id="14341" name="Object 3"/>
          <p:cNvGraphicFramePr>
            <a:graphicFrameLocks noChangeAspect="1"/>
          </p:cNvGraphicFramePr>
          <p:nvPr/>
        </p:nvGraphicFramePr>
        <p:xfrm>
          <a:off x="4500563" y="1989138"/>
          <a:ext cx="3065462" cy="504825"/>
        </p:xfrm>
        <a:graphic>
          <a:graphicData uri="http://schemas.openxmlformats.org/presentationml/2006/ole">
            <p:oleObj spid="_x0000_s134147" name="公式" r:id="rId4" imgW="1498600" imgH="228600" progId="Equation.3">
              <p:embed/>
            </p:oleObj>
          </a:graphicData>
        </a:graphic>
      </p:graphicFrame>
      <p:graphicFrame>
        <p:nvGraphicFramePr>
          <p:cNvPr id="14342" name="Object 4"/>
          <p:cNvGraphicFramePr>
            <a:graphicFrameLocks noChangeAspect="1"/>
          </p:cNvGraphicFramePr>
          <p:nvPr/>
        </p:nvGraphicFramePr>
        <p:xfrm>
          <a:off x="2555875" y="2565400"/>
          <a:ext cx="1524000" cy="411163"/>
        </p:xfrm>
        <a:graphic>
          <a:graphicData uri="http://schemas.openxmlformats.org/presentationml/2006/ole">
            <p:oleObj spid="_x0000_s134148" name="Equation" r:id="rId5" imgW="952087" imgH="253890" progId="">
              <p:embed/>
            </p:oleObj>
          </a:graphicData>
        </a:graphic>
      </p:graphicFrame>
      <p:sp>
        <p:nvSpPr>
          <p:cNvPr id="220168" name="Text Box 8"/>
          <p:cNvSpPr txBox="1">
            <a:spLocks noChangeArrowheads="1"/>
          </p:cNvSpPr>
          <p:nvPr/>
        </p:nvSpPr>
        <p:spPr bwMode="auto">
          <a:xfrm>
            <a:off x="900113" y="3403600"/>
            <a:ext cx="2735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33413" indent="-633413">
              <a:spcBef>
                <a:spcPct val="50000"/>
              </a:spcBef>
              <a:defRPr/>
            </a:pPr>
            <a:r>
              <a:rPr lang="zh-CN" altLang="en-US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★</a:t>
            </a:r>
            <a:r>
              <a:rPr lang="en-US" altLang="en-US" i="0">
                <a:latin typeface="Arial" charset="0"/>
                <a:ea typeface="宋体" pitchFamily="2" charset="-122"/>
              </a:rPr>
              <a:t> </a:t>
            </a:r>
            <a:r>
              <a:rPr lang="en-US" altLang="en-US" sz="2400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并联信道</a:t>
            </a:r>
            <a:endParaRPr lang="zh-CN" altLang="en-US" sz="2400" i="0">
              <a:solidFill>
                <a:srgbClr val="0042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4344" name="Object 5"/>
          <p:cNvGraphicFramePr>
            <a:graphicFrameLocks noChangeAspect="1"/>
          </p:cNvGraphicFramePr>
          <p:nvPr/>
        </p:nvGraphicFramePr>
        <p:xfrm>
          <a:off x="2916238" y="3284538"/>
          <a:ext cx="990600" cy="655637"/>
        </p:xfrm>
        <a:graphic>
          <a:graphicData uri="http://schemas.openxmlformats.org/presentationml/2006/ole">
            <p:oleObj spid="_x0000_s134149" name="Equation" r:id="rId6" imgW="647700" imgH="431800" progId="">
              <p:embed/>
            </p:oleObj>
          </a:graphicData>
        </a:graphic>
      </p:graphicFrame>
      <p:sp>
        <p:nvSpPr>
          <p:cNvPr id="220170" name="Text Box 10"/>
          <p:cNvSpPr txBox="1">
            <a:spLocks noChangeArrowheads="1"/>
          </p:cNvSpPr>
          <p:nvPr/>
        </p:nvSpPr>
        <p:spPr bwMode="auto">
          <a:xfrm>
            <a:off x="900113" y="4267200"/>
            <a:ext cx="4319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33413" indent="-633413">
              <a:spcBef>
                <a:spcPct val="50000"/>
              </a:spcBef>
              <a:defRPr/>
            </a:pPr>
            <a:r>
              <a:rPr lang="zh-CN" altLang="en-US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★</a:t>
            </a:r>
            <a:r>
              <a:rPr lang="en-US" altLang="en-US" i="0">
                <a:latin typeface="Arial" charset="0"/>
                <a:ea typeface="宋体" pitchFamily="2" charset="-122"/>
              </a:rPr>
              <a:t> </a:t>
            </a:r>
            <a:r>
              <a:rPr lang="zh-CN" altLang="en-US" sz="2400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离散平稳无记忆</a:t>
            </a:r>
            <a:r>
              <a:rPr lang="en-US" altLang="zh-CN" sz="2400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400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次扩展信道</a:t>
            </a:r>
          </a:p>
        </p:txBody>
      </p:sp>
      <p:graphicFrame>
        <p:nvGraphicFramePr>
          <p:cNvPr id="14346" name="Object 6"/>
          <p:cNvGraphicFramePr>
            <a:graphicFrameLocks noChangeAspect="1"/>
          </p:cNvGraphicFramePr>
          <p:nvPr/>
        </p:nvGraphicFramePr>
        <p:xfrm>
          <a:off x="2771775" y="4941888"/>
          <a:ext cx="1066800" cy="330200"/>
        </p:xfrm>
        <a:graphic>
          <a:graphicData uri="http://schemas.openxmlformats.org/presentationml/2006/ole">
            <p:oleObj spid="_x0000_s134150" name="Equation" r:id="rId7" imgW="647419" imgH="203112" progId="">
              <p:embed/>
            </p:oleObj>
          </a:graphicData>
        </a:graphic>
      </p:graphicFrame>
      <p:sp>
        <p:nvSpPr>
          <p:cNvPr id="220172" name="Text Box 12"/>
          <p:cNvSpPr txBox="1">
            <a:spLocks noChangeArrowheads="1"/>
          </p:cNvSpPr>
          <p:nvPr/>
        </p:nvSpPr>
        <p:spPr bwMode="auto">
          <a:xfrm>
            <a:off x="4356100" y="4868863"/>
            <a:ext cx="3744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33413" indent="-633413">
              <a:spcBef>
                <a:spcPct val="50000"/>
              </a:spcBef>
              <a:defRPr/>
            </a:pPr>
            <a:r>
              <a:rPr lang="zh-CN" altLang="en-US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当信源无记忆时信道达到容量</a:t>
            </a:r>
          </a:p>
        </p:txBody>
      </p:sp>
      <p:sp>
        <p:nvSpPr>
          <p:cNvPr id="220173" name="Text Box 13"/>
          <p:cNvSpPr txBox="1">
            <a:spLocks noChangeArrowheads="1"/>
          </p:cNvSpPr>
          <p:nvPr/>
        </p:nvSpPr>
        <p:spPr bwMode="auto">
          <a:xfrm>
            <a:off x="755650" y="5635625"/>
            <a:ext cx="77041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95463" indent="-1795463">
              <a:spcBef>
                <a:spcPct val="50000"/>
              </a:spcBef>
              <a:defRPr/>
            </a:pPr>
            <a:r>
              <a:rPr lang="zh-CN" altLang="en-US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★</a:t>
            </a:r>
            <a:r>
              <a:rPr lang="en-US" altLang="en-US" i="0">
                <a:latin typeface="Arial" charset="0"/>
                <a:ea typeface="宋体" pitchFamily="2" charset="-122"/>
              </a:rPr>
              <a:t> </a:t>
            </a:r>
            <a:r>
              <a:rPr lang="en-US" altLang="en-US" sz="2400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级联信道</a:t>
            </a:r>
            <a:r>
              <a:rPr lang="zh-CN" altLang="en-US" sz="2400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：转移概率矩阵为各级联信道矩阵的乘积，再计算容量。 </a:t>
            </a:r>
          </a:p>
        </p:txBody>
      </p:sp>
      <p:sp>
        <p:nvSpPr>
          <p:cNvPr id="220174" name="Text Box 14"/>
          <p:cNvSpPr txBox="1">
            <a:spLocks noChangeArrowheads="1"/>
          </p:cNvSpPr>
          <p:nvPr/>
        </p:nvSpPr>
        <p:spPr bwMode="auto">
          <a:xfrm>
            <a:off x="4284663" y="3284538"/>
            <a:ext cx="46085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达到容量的输入概率为各子信道达到容量时的概率再乘以</a:t>
            </a:r>
          </a:p>
        </p:txBody>
      </p:sp>
      <p:graphicFrame>
        <p:nvGraphicFramePr>
          <p:cNvPr id="14350" name="Object 7"/>
          <p:cNvGraphicFramePr>
            <a:graphicFrameLocks noChangeAspect="1"/>
          </p:cNvGraphicFramePr>
          <p:nvPr/>
        </p:nvGraphicFramePr>
        <p:xfrm>
          <a:off x="5867400" y="3573463"/>
          <a:ext cx="215900" cy="360362"/>
        </p:xfrm>
        <a:graphic>
          <a:graphicData uri="http://schemas.openxmlformats.org/presentationml/2006/ole">
            <p:oleObj spid="_x0000_s134151" name="公式" r:id="rId8" imgW="114201" imgH="190335" progId="Equation.3">
              <p:embed/>
            </p:oleObj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468313" y="315913"/>
            <a:ext cx="5832475" cy="5921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14287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§2.3 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平均互信息</a:t>
            </a:r>
            <a:endParaRPr lang="zh-CN" altLang="en-US" sz="4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4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5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6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4356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85750" y="285750"/>
            <a:ext cx="45497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3.3.2 </a:t>
            </a:r>
            <a:r>
              <a:rPr lang="zh-CN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离散平稳有记忆信源的熵</a:t>
            </a:r>
            <a:endParaRPr lang="zh-CN" altLang="en-US" sz="2400" i="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2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63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64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5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4362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4363" name="Text Box 6"/>
          <p:cNvSpPr txBox="1">
            <a:spLocks noChangeArrowheads="1"/>
          </p:cNvSpPr>
          <p:nvPr/>
        </p:nvSpPr>
        <p:spPr bwMode="auto">
          <a:xfrm>
            <a:off x="285750" y="84138"/>
            <a:ext cx="41036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4000" b="1" i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本 章 小 结</a:t>
            </a:r>
            <a:endParaRPr lang="zh-CN" altLang="en-US" sz="4000" b="1" i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2" name="组合 25"/>
          <p:cNvGrpSpPr>
            <a:grpSpLocks/>
          </p:cNvGrpSpPr>
          <p:nvPr/>
        </p:nvGrpSpPr>
        <p:grpSpPr bwMode="auto">
          <a:xfrm>
            <a:off x="7143750" y="285750"/>
            <a:ext cx="1544638" cy="482600"/>
            <a:chOff x="428596" y="285728"/>
            <a:chExt cx="1544628" cy="357190"/>
          </a:xfrm>
        </p:grpSpPr>
        <p:sp>
          <p:nvSpPr>
            <p:cNvPr id="14365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0034" y="285728"/>
              <a:ext cx="1428741" cy="2714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itchFamily="2" charset="-122"/>
                </a:rPr>
                <a:t>信息论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339975" y="2276475"/>
            <a:ext cx="4895850" cy="720725"/>
            <a:chOff x="1474" y="1434"/>
            <a:chExt cx="3084" cy="454"/>
          </a:xfrm>
        </p:grpSpPr>
        <p:sp>
          <p:nvSpPr>
            <p:cNvPr id="34849" name="Rectangle 3"/>
            <p:cNvSpPr>
              <a:spLocks noChangeArrowheads="1"/>
            </p:cNvSpPr>
            <p:nvPr/>
          </p:nvSpPr>
          <p:spPr bwMode="auto">
            <a:xfrm>
              <a:off x="1474" y="1434"/>
              <a:ext cx="3084" cy="454"/>
            </a:xfrm>
            <a:prstGeom prst="rect">
              <a:avLst/>
            </a:prstGeom>
            <a:solidFill>
              <a:schemeClr val="folHlink">
                <a:alpha val="59999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graphicFrame>
          <p:nvGraphicFramePr>
            <p:cNvPr id="34850" name="Object 4"/>
            <p:cNvGraphicFramePr>
              <a:graphicFrameLocks noChangeAspect="1"/>
            </p:cNvGraphicFramePr>
            <p:nvPr/>
          </p:nvGraphicFramePr>
          <p:xfrm>
            <a:off x="1610" y="1525"/>
            <a:ext cx="2732" cy="266"/>
          </p:xfrm>
          <a:graphic>
            <a:graphicData uri="http://schemas.openxmlformats.org/presentationml/2006/ole">
              <p:oleObj spid="_x0000_s135171" name="公式" r:id="rId3" imgW="2197100" imgH="215900" progId="Equation.3">
                <p:embed/>
              </p:oleObj>
            </a:graphicData>
          </a:graphic>
        </p:graphicFrame>
      </p:grp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1042988" y="1412875"/>
            <a:ext cx="5327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★ </a:t>
            </a:r>
            <a:r>
              <a:rPr lang="zh-CN" altLang="en-US" sz="2400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无损信道：</a:t>
            </a:r>
            <a:endParaRPr lang="zh-CN" altLang="en-US" sz="3200" i="0">
              <a:solidFill>
                <a:srgbClr val="0042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3203575" y="1557338"/>
            <a:ext cx="55451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每个输出符号只对应一个输入符号。</a:t>
            </a:r>
          </a:p>
        </p:txBody>
      </p:sp>
      <p:sp>
        <p:nvSpPr>
          <p:cNvPr id="174088" name="Rectangle 8"/>
          <p:cNvSpPr>
            <a:spLocks noChangeArrowheads="1"/>
          </p:cNvSpPr>
          <p:nvPr/>
        </p:nvSpPr>
        <p:spPr bwMode="auto">
          <a:xfrm>
            <a:off x="4356100" y="3068638"/>
            <a:ext cx="30622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2000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其中</a:t>
            </a:r>
            <a:r>
              <a:rPr lang="en-US" altLang="zh-CN" sz="2000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r</a:t>
            </a:r>
            <a:r>
              <a:rPr lang="zh-CN" altLang="en-US" sz="2000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为输入符号集的大小</a:t>
            </a:r>
          </a:p>
        </p:txBody>
      </p:sp>
      <p:graphicFrame>
        <p:nvGraphicFramePr>
          <p:cNvPr id="34822" name="Object 9"/>
          <p:cNvGraphicFramePr>
            <a:graphicFrameLocks noChangeAspect="1"/>
          </p:cNvGraphicFramePr>
          <p:nvPr/>
        </p:nvGraphicFramePr>
        <p:xfrm>
          <a:off x="2195513" y="3789363"/>
          <a:ext cx="3889375" cy="2711450"/>
        </p:xfrm>
        <a:graphic>
          <a:graphicData uri="http://schemas.openxmlformats.org/presentationml/2006/ole">
            <p:oleObj spid="_x0000_s135170" name="Visio" r:id="rId4" imgW="1985162" imgH="1380744" progId="Visio.Drawing.11">
              <p:embed/>
            </p:oleObj>
          </a:graphicData>
        </a:graphic>
      </p:graphicFrame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0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§2.2  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信息熵的定义与计算</a:t>
            </a:r>
          </a:p>
        </p:txBody>
      </p:sp>
      <p:sp>
        <p:nvSpPr>
          <p:cNvPr id="348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3482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3482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14287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§2.3 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平均互信息</a:t>
            </a:r>
            <a:endParaRPr lang="zh-CN" altLang="en-US" sz="4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0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凸函数</a:t>
            </a:r>
          </a:p>
        </p:txBody>
      </p:sp>
      <p:sp>
        <p:nvSpPr>
          <p:cNvPr id="46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0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熵的基本性质（</a:t>
            </a: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50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pSp>
        <p:nvGrpSpPr>
          <p:cNvPr id="3" name="组合 25"/>
          <p:cNvGrpSpPr>
            <a:grpSpLocks/>
          </p:cNvGrpSpPr>
          <p:nvPr/>
        </p:nvGrpSpPr>
        <p:grpSpPr bwMode="auto">
          <a:xfrm>
            <a:off x="7143750" y="285750"/>
            <a:ext cx="1544638" cy="500063"/>
            <a:chOff x="428596" y="285728"/>
            <a:chExt cx="1544628" cy="369888"/>
          </a:xfrm>
        </p:grpSpPr>
        <p:sp>
          <p:nvSpPr>
            <p:cNvPr id="34847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034" y="285728"/>
              <a:ext cx="1428741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信息论基础</a:t>
              </a:r>
            </a:p>
          </p:txBody>
        </p:sp>
      </p:grpSp>
      <p:sp>
        <p:nvSpPr>
          <p:cNvPr id="34835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85750" y="285750"/>
            <a:ext cx="45497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3.3.2 </a:t>
            </a:r>
            <a:r>
              <a:rPr lang="zh-CN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离散平稳有记忆信源的熵</a:t>
            </a:r>
            <a:endParaRPr lang="zh-CN" altLang="en-US" sz="2400" i="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4837" name="Rectangle 2"/>
          <p:cNvSpPr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z="2400" i="0"/>
              <a:t>单击此处添加标题</a:t>
            </a:r>
          </a:p>
        </p:txBody>
      </p: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0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凸函数</a:t>
            </a:r>
          </a:p>
        </p:txBody>
      </p:sp>
      <p:sp>
        <p:nvSpPr>
          <p:cNvPr id="59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60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1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pSp>
        <p:nvGrpSpPr>
          <p:cNvPr id="4" name="组合 25"/>
          <p:cNvGrpSpPr>
            <a:grpSpLocks/>
          </p:cNvGrpSpPr>
          <p:nvPr/>
        </p:nvGrpSpPr>
        <p:grpSpPr bwMode="auto">
          <a:xfrm>
            <a:off x="7143750" y="285750"/>
            <a:ext cx="1544638" cy="482600"/>
            <a:chOff x="428596" y="285728"/>
            <a:chExt cx="1544628" cy="357190"/>
          </a:xfrm>
        </p:grpSpPr>
        <p:sp>
          <p:nvSpPr>
            <p:cNvPr id="34845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0034" y="285728"/>
              <a:ext cx="1428741" cy="2714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itchFamily="2" charset="-122"/>
                </a:rPr>
                <a:t>信息论</a:t>
              </a:r>
            </a:p>
          </p:txBody>
        </p:sp>
      </p:grpSp>
      <p:sp>
        <p:nvSpPr>
          <p:cNvPr id="34843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-71438" y="142875"/>
            <a:ext cx="7956551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§</a:t>
            </a:r>
            <a:r>
              <a:rPr lang="en-US" altLang="zh-CN" sz="36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6.2.1 </a:t>
            </a:r>
            <a:r>
              <a:rPr lang="zh-CN" altLang="en-US" sz="36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离散无噪信道的容量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755650" y="1557338"/>
            <a:ext cx="5327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★ </a:t>
            </a:r>
            <a:r>
              <a:rPr lang="zh-CN" altLang="en-US" sz="2400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确定信道：</a:t>
            </a:r>
            <a:endParaRPr lang="zh-CN" altLang="en-US" sz="3200" i="0">
              <a:solidFill>
                <a:srgbClr val="0042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2987675" y="1773238"/>
            <a:ext cx="54721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每个输入符号都对应一个输出符号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908175" y="2565400"/>
            <a:ext cx="4895850" cy="720725"/>
            <a:chOff x="1474" y="2976"/>
            <a:chExt cx="3084" cy="454"/>
          </a:xfrm>
        </p:grpSpPr>
        <p:sp>
          <p:nvSpPr>
            <p:cNvPr id="35874" name="Rectangle 6"/>
            <p:cNvSpPr>
              <a:spLocks noChangeArrowheads="1"/>
            </p:cNvSpPr>
            <p:nvPr/>
          </p:nvSpPr>
          <p:spPr bwMode="auto">
            <a:xfrm>
              <a:off x="1474" y="2976"/>
              <a:ext cx="3084" cy="454"/>
            </a:xfrm>
            <a:prstGeom prst="rect">
              <a:avLst/>
            </a:prstGeom>
            <a:solidFill>
              <a:schemeClr val="folHlink">
                <a:alpha val="59999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graphicFrame>
          <p:nvGraphicFramePr>
            <p:cNvPr id="35875" name="Object 7"/>
            <p:cNvGraphicFramePr>
              <a:graphicFrameLocks noChangeAspect="1"/>
            </p:cNvGraphicFramePr>
            <p:nvPr/>
          </p:nvGraphicFramePr>
          <p:xfrm>
            <a:off x="1791" y="3067"/>
            <a:ext cx="2495" cy="278"/>
          </p:xfrm>
          <a:graphic>
            <a:graphicData uri="http://schemas.openxmlformats.org/presentationml/2006/ole">
              <p:oleObj spid="_x0000_s136195" name="公式" r:id="rId3" imgW="2159000" imgH="215900" progId="Equation.3">
                <p:embed/>
              </p:oleObj>
            </a:graphicData>
          </a:graphic>
        </p:graphicFrame>
      </p:grpSp>
      <p:sp>
        <p:nvSpPr>
          <p:cNvPr id="175112" name="Rectangle 8"/>
          <p:cNvSpPr>
            <a:spLocks noChangeArrowheads="1"/>
          </p:cNvSpPr>
          <p:nvPr/>
        </p:nvSpPr>
        <p:spPr bwMode="auto">
          <a:xfrm>
            <a:off x="4500563" y="3573463"/>
            <a:ext cx="3105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2000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其中</a:t>
            </a:r>
            <a:r>
              <a:rPr lang="en-US" altLang="zh-CN" sz="2000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s</a:t>
            </a:r>
            <a:r>
              <a:rPr lang="zh-CN" altLang="en-US" sz="2000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为输入符号集的大小</a:t>
            </a:r>
          </a:p>
        </p:txBody>
      </p:sp>
      <p:sp>
        <p:nvSpPr>
          <p:cNvPr id="35846" name="Rectangle 9"/>
          <p:cNvSpPr>
            <a:spLocks noChangeArrowheads="1"/>
          </p:cNvSpPr>
          <p:nvPr/>
        </p:nvSpPr>
        <p:spPr bwMode="auto">
          <a:xfrm>
            <a:off x="0" y="27289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graphicFrame>
        <p:nvGraphicFramePr>
          <p:cNvPr id="35847" name="Object 10"/>
          <p:cNvGraphicFramePr>
            <a:graphicFrameLocks noChangeAspect="1"/>
          </p:cNvGraphicFramePr>
          <p:nvPr/>
        </p:nvGraphicFramePr>
        <p:xfrm>
          <a:off x="1476375" y="3644900"/>
          <a:ext cx="2808288" cy="2706688"/>
        </p:xfrm>
        <a:graphic>
          <a:graphicData uri="http://schemas.openxmlformats.org/presentationml/2006/ole">
            <p:oleObj spid="_x0000_s136194" name="Visio" r:id="rId4" imgW="1388364" imgH="1338986" progId="Visio.Drawing.11">
              <p:embed/>
            </p:oleObj>
          </a:graphicData>
        </a:graphic>
      </p:graphicFrame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0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§2.2  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信息熵的定义与计算</a:t>
            </a:r>
          </a:p>
        </p:txBody>
      </p:sp>
      <p:sp>
        <p:nvSpPr>
          <p:cNvPr id="358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3585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3585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3585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14287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§2.3 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平均互信息</a:t>
            </a:r>
            <a:endParaRPr lang="zh-CN" altLang="en-US" sz="4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0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凸函数</a:t>
            </a:r>
          </a:p>
        </p:txBody>
      </p:sp>
      <p:sp>
        <p:nvSpPr>
          <p:cNvPr id="46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0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熵的基本性质（</a:t>
            </a: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50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pSp>
        <p:nvGrpSpPr>
          <p:cNvPr id="3" name="组合 25"/>
          <p:cNvGrpSpPr>
            <a:grpSpLocks/>
          </p:cNvGrpSpPr>
          <p:nvPr/>
        </p:nvGrpSpPr>
        <p:grpSpPr bwMode="auto">
          <a:xfrm>
            <a:off x="7143750" y="285750"/>
            <a:ext cx="1544638" cy="500063"/>
            <a:chOff x="428596" y="285728"/>
            <a:chExt cx="1544628" cy="369888"/>
          </a:xfrm>
        </p:grpSpPr>
        <p:sp>
          <p:nvSpPr>
            <p:cNvPr id="35872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034" y="285728"/>
              <a:ext cx="1428741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信息论基础</a:t>
              </a:r>
            </a:p>
          </p:txBody>
        </p:sp>
      </p:grpSp>
      <p:sp>
        <p:nvSpPr>
          <p:cNvPr id="35860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85750" y="285750"/>
            <a:ext cx="45497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3.3.2 </a:t>
            </a:r>
            <a:r>
              <a:rPr lang="zh-CN" altLang="zh-CN" sz="2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离散平稳有记忆信源的熵</a:t>
            </a:r>
            <a:endParaRPr lang="zh-CN" altLang="en-US" sz="2400" i="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862" name="Rectangle 2"/>
          <p:cNvSpPr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z="2400" i="0"/>
              <a:t>单击此处添加标题</a:t>
            </a:r>
          </a:p>
        </p:txBody>
      </p: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0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凸函数</a:t>
            </a:r>
          </a:p>
        </p:txBody>
      </p:sp>
      <p:sp>
        <p:nvSpPr>
          <p:cNvPr id="59" name="Rectangle 2"/>
          <p:cNvSpPr txBox="1"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sz="2400" i="0" kern="0">
                <a:latin typeface="+mj-lt"/>
                <a:ea typeface="+mj-ea"/>
                <a:cs typeface="+mj-cs"/>
              </a:rPr>
              <a:t>单击此处添加标题</a:t>
            </a:r>
          </a:p>
        </p:txBody>
      </p:sp>
      <p:sp>
        <p:nvSpPr>
          <p:cNvPr id="60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1" name="Rectangle 2"/>
          <p:cNvSpPr txBox="1">
            <a:spLocks noChangeArrowheads="1"/>
          </p:cNvSpPr>
          <p:nvPr/>
        </p:nvSpPr>
        <p:spPr bwMode="auto">
          <a:xfrm>
            <a:off x="428625" y="0"/>
            <a:ext cx="68405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自信息和互信息</a:t>
            </a:r>
            <a:r>
              <a:rPr lang="zh-CN" altLang="en-US" sz="48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pSp>
        <p:nvGrpSpPr>
          <p:cNvPr id="4" name="组合 25"/>
          <p:cNvGrpSpPr>
            <a:grpSpLocks/>
          </p:cNvGrpSpPr>
          <p:nvPr/>
        </p:nvGrpSpPr>
        <p:grpSpPr bwMode="auto">
          <a:xfrm>
            <a:off x="7143750" y="285750"/>
            <a:ext cx="1544638" cy="482600"/>
            <a:chOff x="428596" y="285728"/>
            <a:chExt cx="1544628" cy="357190"/>
          </a:xfrm>
        </p:grpSpPr>
        <p:sp>
          <p:nvSpPr>
            <p:cNvPr id="35870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0034" y="285728"/>
              <a:ext cx="1428741" cy="2714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itchFamily="2" charset="-122"/>
                </a:rPr>
                <a:t>信息论</a:t>
              </a:r>
            </a:p>
          </p:txBody>
        </p:sp>
      </p:grpSp>
      <p:sp>
        <p:nvSpPr>
          <p:cNvPr id="35868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-71438" y="142875"/>
            <a:ext cx="7956551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§</a:t>
            </a:r>
            <a:r>
              <a:rPr lang="en-US" altLang="zh-CN" sz="36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6.2.1 </a:t>
            </a:r>
            <a:r>
              <a:rPr lang="zh-CN" altLang="en-US" sz="36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离散无噪信道的容量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698750" y="2133600"/>
            <a:ext cx="3529013" cy="647700"/>
            <a:chOff x="1519" y="1344"/>
            <a:chExt cx="2223" cy="408"/>
          </a:xfrm>
        </p:grpSpPr>
        <p:sp>
          <p:nvSpPr>
            <p:cNvPr id="13334" name="Rectangle 3"/>
            <p:cNvSpPr>
              <a:spLocks noChangeArrowheads="1"/>
            </p:cNvSpPr>
            <p:nvPr/>
          </p:nvSpPr>
          <p:spPr bwMode="auto">
            <a:xfrm>
              <a:off x="1519" y="1344"/>
              <a:ext cx="2223" cy="408"/>
            </a:xfrm>
            <a:prstGeom prst="rect">
              <a:avLst/>
            </a:prstGeom>
            <a:solidFill>
              <a:schemeClr val="folHlink">
                <a:alpha val="59999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graphicFrame>
          <p:nvGraphicFramePr>
            <p:cNvPr id="13335" name="Object 4"/>
            <p:cNvGraphicFramePr>
              <a:graphicFrameLocks noChangeAspect="1"/>
            </p:cNvGraphicFramePr>
            <p:nvPr/>
          </p:nvGraphicFramePr>
          <p:xfrm>
            <a:off x="1791" y="1389"/>
            <a:ext cx="1633" cy="317"/>
          </p:xfrm>
          <a:graphic>
            <a:graphicData uri="http://schemas.openxmlformats.org/presentationml/2006/ole">
              <p:oleObj spid="_x0000_s137224" name="公式" r:id="rId3" imgW="1307532" imgH="215806" progId="Equation.3">
                <p:embed/>
              </p:oleObj>
            </a:graphicData>
          </a:graphic>
        </p:graphicFrame>
      </p:grpSp>
      <p:graphicFrame>
        <p:nvGraphicFramePr>
          <p:cNvPr id="13315" name="Object 5"/>
          <p:cNvGraphicFramePr>
            <a:graphicFrameLocks noChangeAspect="1"/>
          </p:cNvGraphicFramePr>
          <p:nvPr/>
        </p:nvGraphicFramePr>
        <p:xfrm>
          <a:off x="1547813" y="3284538"/>
          <a:ext cx="3246437" cy="431800"/>
        </p:xfrm>
        <a:graphic>
          <a:graphicData uri="http://schemas.openxmlformats.org/presentationml/2006/ole">
            <p:oleObj spid="_x0000_s137218" name="公式" r:id="rId4" imgW="1625600" imgH="228600" progId="Equation.3">
              <p:embed/>
            </p:oleObj>
          </a:graphicData>
        </a:graphic>
      </p:graphicFrame>
      <p:graphicFrame>
        <p:nvGraphicFramePr>
          <p:cNvPr id="13316" name="Object 6"/>
          <p:cNvGraphicFramePr>
            <a:graphicFrameLocks noChangeAspect="1"/>
          </p:cNvGraphicFramePr>
          <p:nvPr/>
        </p:nvGraphicFramePr>
        <p:xfrm>
          <a:off x="5364163" y="3213100"/>
          <a:ext cx="3313112" cy="503238"/>
        </p:xfrm>
        <a:graphic>
          <a:graphicData uri="http://schemas.openxmlformats.org/presentationml/2006/ole">
            <p:oleObj spid="_x0000_s137219" r:id="rId5" imgW="1473200" imgH="228600" progId="">
              <p:embed/>
            </p:oleObj>
          </a:graphicData>
        </a:graphic>
      </p:graphicFrame>
      <p:graphicFrame>
        <p:nvGraphicFramePr>
          <p:cNvPr id="13317" name="Object 7"/>
          <p:cNvGraphicFramePr>
            <a:graphicFrameLocks noChangeAspect="1"/>
          </p:cNvGraphicFramePr>
          <p:nvPr/>
        </p:nvGraphicFramePr>
        <p:xfrm>
          <a:off x="5435600" y="4078288"/>
          <a:ext cx="2592388" cy="503237"/>
        </p:xfrm>
        <a:graphic>
          <a:graphicData uri="http://schemas.openxmlformats.org/presentationml/2006/ole">
            <p:oleObj spid="_x0000_s137220" r:id="rId6" imgW="1409700" imgH="228600" progId="">
              <p:embed/>
            </p:oleObj>
          </a:graphicData>
        </a:graphic>
      </p:graphicFrame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55650" y="3213100"/>
            <a:ext cx="647700" cy="576263"/>
            <a:chOff x="385" y="2205"/>
            <a:chExt cx="408" cy="363"/>
          </a:xfrm>
        </p:grpSpPr>
        <p:pic>
          <p:nvPicPr>
            <p:cNvPr id="13332" name="Picture 9" descr="Aqua12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5" y="2205"/>
              <a:ext cx="363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2522" name="Text Box 10"/>
            <p:cNvSpPr txBox="1">
              <a:spLocks noChangeArrowheads="1"/>
            </p:cNvSpPr>
            <p:nvPr/>
          </p:nvSpPr>
          <p:spPr bwMode="auto">
            <a:xfrm>
              <a:off x="430" y="2253"/>
              <a:ext cx="36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200" i="0">
                  <a:solidFill>
                    <a:srgbClr val="66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黑体" pitchFamily="49" charset="-122"/>
                </a:rPr>
                <a:t>证</a:t>
              </a:r>
              <a:endParaRPr lang="zh-CN" altLang="en-US" sz="2200" i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黑体" pitchFamily="49" charset="-122"/>
              </a:endParaRPr>
            </a:p>
          </p:txBody>
        </p:sp>
      </p:grpSp>
      <p:sp>
        <p:nvSpPr>
          <p:cNvPr id="192523" name="Text Box 11"/>
          <p:cNvSpPr txBox="1">
            <a:spLocks noChangeArrowheads="1"/>
          </p:cNvSpPr>
          <p:nvPr/>
        </p:nvSpPr>
        <p:spPr bwMode="auto">
          <a:xfrm>
            <a:off x="828675" y="1412875"/>
            <a:ext cx="79200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17550" indent="-717550">
              <a:spcBef>
                <a:spcPct val="50000"/>
              </a:spcBef>
              <a:defRPr/>
            </a:pPr>
            <a:r>
              <a:rPr lang="zh-CN" altLang="en-US" sz="3600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★ </a:t>
            </a:r>
            <a:r>
              <a:rPr lang="zh-CN" altLang="en-US" sz="2800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定理</a:t>
            </a:r>
            <a:r>
              <a:rPr lang="en-US" altLang="zh-CN" sz="2800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6.4</a:t>
            </a:r>
            <a:r>
              <a:rPr lang="en-US" altLang="en-US" sz="2800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(数据处理定理)</a:t>
            </a:r>
            <a:endParaRPr lang="en-US" altLang="zh-CN" sz="2800" i="0">
              <a:solidFill>
                <a:srgbClr val="0042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3320" name="Object 12"/>
          <p:cNvGraphicFramePr>
            <a:graphicFrameLocks noChangeAspect="1"/>
          </p:cNvGraphicFramePr>
          <p:nvPr/>
        </p:nvGraphicFramePr>
        <p:xfrm>
          <a:off x="4787900" y="3284538"/>
          <a:ext cx="504825" cy="403225"/>
        </p:xfrm>
        <a:graphic>
          <a:graphicData uri="http://schemas.openxmlformats.org/presentationml/2006/ole">
            <p:oleObj spid="_x0000_s137221" name="公式" r:id="rId8" imgW="190417" imgH="152334" progId="Equation.3">
              <p:embed/>
            </p:oleObj>
          </a:graphicData>
        </a:graphic>
      </p:graphicFrame>
      <p:graphicFrame>
        <p:nvGraphicFramePr>
          <p:cNvPr id="13321" name="Object 13"/>
          <p:cNvGraphicFramePr>
            <a:graphicFrameLocks noChangeAspect="1"/>
          </p:cNvGraphicFramePr>
          <p:nvPr/>
        </p:nvGraphicFramePr>
        <p:xfrm>
          <a:off x="1619250" y="4076700"/>
          <a:ext cx="3170238" cy="431800"/>
        </p:xfrm>
        <a:graphic>
          <a:graphicData uri="http://schemas.openxmlformats.org/presentationml/2006/ole">
            <p:oleObj spid="_x0000_s137222" name="公式" r:id="rId9" imgW="1587500" imgH="228600" progId="Equation.3">
              <p:embed/>
            </p:oleObj>
          </a:graphicData>
        </a:graphic>
      </p:graphicFrame>
      <p:graphicFrame>
        <p:nvGraphicFramePr>
          <p:cNvPr id="13322" name="Object 14"/>
          <p:cNvGraphicFramePr>
            <a:graphicFrameLocks noChangeAspect="1"/>
          </p:cNvGraphicFramePr>
          <p:nvPr/>
        </p:nvGraphicFramePr>
        <p:xfrm>
          <a:off x="4787900" y="4105275"/>
          <a:ext cx="504825" cy="403225"/>
        </p:xfrm>
        <a:graphic>
          <a:graphicData uri="http://schemas.openxmlformats.org/presentationml/2006/ole">
            <p:oleObj spid="_x0000_s137223" name="公式" r:id="rId10" imgW="190417" imgH="152334" progId="Equation.3">
              <p:embed/>
            </p:oleObj>
          </a:graphicData>
        </a:graphic>
      </p:graphicFrame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23850" y="4724400"/>
            <a:ext cx="7920038" cy="1736725"/>
            <a:chOff x="431" y="845"/>
            <a:chExt cx="4989" cy="1094"/>
          </a:xfrm>
        </p:grpSpPr>
        <p:sp>
          <p:nvSpPr>
            <p:cNvPr id="13330" name="Rectangle 16"/>
            <p:cNvSpPr>
              <a:spLocks noChangeArrowheads="1"/>
            </p:cNvSpPr>
            <p:nvPr/>
          </p:nvSpPr>
          <p:spPr bwMode="auto">
            <a:xfrm>
              <a:off x="839" y="935"/>
              <a:ext cx="1088" cy="318"/>
            </a:xfrm>
            <a:prstGeom prst="rect">
              <a:avLst/>
            </a:prstGeom>
            <a:solidFill>
              <a:srgbClr val="FF6600">
                <a:alpha val="59999"/>
              </a:srgb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92529" name="Text Box 17"/>
            <p:cNvSpPr txBox="1">
              <a:spLocks noChangeArrowheads="1"/>
            </p:cNvSpPr>
            <p:nvPr/>
          </p:nvSpPr>
          <p:spPr bwMode="auto">
            <a:xfrm>
              <a:off x="431" y="845"/>
              <a:ext cx="4989" cy="1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717550" indent="-717550">
                <a:spcBef>
                  <a:spcPct val="50000"/>
                </a:spcBef>
                <a:defRPr/>
              </a:pPr>
              <a:r>
                <a:rPr lang="zh-CN" altLang="en-US" sz="3600" i="0">
                  <a:solidFill>
                    <a:srgbClr val="0042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★ </a:t>
              </a:r>
              <a:r>
                <a:rPr lang="zh-CN" altLang="en-US" sz="2400" i="0">
                  <a:solidFill>
                    <a:srgbClr val="0042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定理的含义：从信宿得到的关于信源的信息经过编</a:t>
              </a:r>
            </a:p>
            <a:p>
              <a:pPr marL="717550" indent="-717550">
                <a:spcBef>
                  <a:spcPct val="50000"/>
                </a:spcBef>
                <a:defRPr/>
              </a:pPr>
              <a:r>
                <a:rPr lang="zh-CN" altLang="en-US" sz="2400" i="0">
                  <a:solidFill>
                    <a:srgbClr val="0042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  译码器、信道的处理后会减少，而且处理的次数越</a:t>
              </a:r>
            </a:p>
            <a:p>
              <a:pPr marL="717550" indent="-717550">
                <a:spcBef>
                  <a:spcPct val="50000"/>
                </a:spcBef>
                <a:defRPr/>
              </a:pPr>
              <a:r>
                <a:rPr lang="zh-CN" altLang="en-US" sz="2400" i="0">
                  <a:solidFill>
                    <a:srgbClr val="0042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  多，减少得越多。</a:t>
              </a:r>
            </a:p>
          </p:txBody>
        </p:sp>
      </p:grpSp>
      <p:sp>
        <p:nvSpPr>
          <p:cNvPr id="13324" name="Rectangle 2"/>
          <p:cNvSpPr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z="2400" i="0"/>
              <a:t>单击此处添加标题</a:t>
            </a:r>
            <a:endParaRPr lang="en-US" sz="2400" i="0"/>
          </a:p>
        </p:txBody>
      </p:sp>
      <p:grpSp>
        <p:nvGrpSpPr>
          <p:cNvPr id="5" name="组合 25"/>
          <p:cNvGrpSpPr>
            <a:grpSpLocks/>
          </p:cNvGrpSpPr>
          <p:nvPr/>
        </p:nvGrpSpPr>
        <p:grpSpPr bwMode="auto">
          <a:xfrm>
            <a:off x="7143750" y="285750"/>
            <a:ext cx="1544638" cy="482600"/>
            <a:chOff x="428596" y="285728"/>
            <a:chExt cx="1544628" cy="357190"/>
          </a:xfrm>
        </p:grpSpPr>
        <p:sp>
          <p:nvSpPr>
            <p:cNvPr id="13328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0034" y="285728"/>
              <a:ext cx="1428741" cy="2714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itchFamily="2" charset="-122"/>
                </a:rPr>
                <a:t>信息论</a:t>
              </a:r>
            </a:p>
          </p:txBody>
        </p:sp>
      </p:grpSp>
      <p:sp>
        <p:nvSpPr>
          <p:cNvPr id="13326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0" y="139700"/>
            <a:ext cx="70564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36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§</a:t>
            </a:r>
            <a:r>
              <a:rPr lang="en-US" altLang="zh-CN" sz="36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6.3 </a:t>
            </a:r>
            <a:r>
              <a:rPr lang="zh-CN" altLang="en-US" sz="36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级联信道及其容量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ext Box 2"/>
          <p:cNvSpPr txBox="1">
            <a:spLocks noChangeArrowheads="1"/>
          </p:cNvSpPr>
          <p:nvPr/>
        </p:nvSpPr>
        <p:spPr bwMode="auto">
          <a:xfrm>
            <a:off x="1042988" y="1343025"/>
            <a:ext cx="71278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33413" indent="-633413">
              <a:spcBef>
                <a:spcPct val="50000"/>
              </a:spcBef>
              <a:defRPr/>
            </a:pPr>
            <a:r>
              <a:rPr lang="zh-CN" altLang="en-US" sz="3600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★ </a:t>
            </a:r>
            <a:r>
              <a:rPr lang="zh-CN" altLang="en-US" sz="2400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信道达到容量时的输入概率分布不一定唯一。（对于对称信道是唯一的</a:t>
            </a:r>
            <a:r>
              <a:rPr lang="en-US" altLang="zh-CN" sz="2400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1042988" y="3573463"/>
            <a:ext cx="7127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33413" indent="-633413">
              <a:spcBef>
                <a:spcPct val="50000"/>
              </a:spcBef>
              <a:defRPr/>
            </a:pPr>
            <a:r>
              <a:rPr lang="zh-CN" altLang="en-US" sz="3600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★ </a:t>
            </a:r>
            <a:r>
              <a:rPr lang="zh-CN" altLang="en-US" sz="2400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对应于信道容量的输出概率是唯一的。</a:t>
            </a:r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1042988" y="2638425"/>
            <a:ext cx="7127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33413" indent="-633413">
              <a:spcBef>
                <a:spcPct val="50000"/>
              </a:spcBef>
              <a:defRPr/>
            </a:pPr>
            <a:r>
              <a:rPr lang="zh-CN" altLang="en-US" sz="3600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★ </a:t>
            </a:r>
            <a:r>
              <a:rPr lang="zh-CN" altLang="en-US" sz="2400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达到容量时的输出概率严格为正。 </a:t>
            </a:r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1042988" y="4654550"/>
            <a:ext cx="71278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33413" indent="-633413">
              <a:spcBef>
                <a:spcPct val="50000"/>
              </a:spcBef>
              <a:defRPr/>
            </a:pPr>
            <a:r>
              <a:rPr lang="zh-CN" altLang="en-US" sz="3600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★ </a:t>
            </a:r>
            <a:r>
              <a:rPr lang="zh-CN" altLang="en-US" sz="2400" i="0">
                <a:solidFill>
                  <a:srgbClr val="00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对于任意的离散信道的转移概率分布，要利用迭代算法进行计算。</a:t>
            </a:r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eaLnBrk="1" hangingPunct="1"/>
            <a:endParaRPr lang="zh-CN" altLang="en-US"/>
          </a:p>
        </p:txBody>
      </p:sp>
      <p:sp>
        <p:nvSpPr>
          <p:cNvPr id="12295" name="Rectangle 2"/>
          <p:cNvSpPr>
            <a:spLocks noChangeArrowheads="1"/>
          </p:cNvSpPr>
          <p:nvPr/>
        </p:nvSpPr>
        <p:spPr bwMode="auto">
          <a:xfrm>
            <a:off x="468313" y="315913"/>
            <a:ext cx="5832475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z="2400" i="0"/>
              <a:t>单击此处添加标题</a:t>
            </a:r>
            <a:endParaRPr lang="en-US" sz="2400" i="0"/>
          </a:p>
        </p:txBody>
      </p:sp>
      <p:sp>
        <p:nvSpPr>
          <p:cNvPr id="40" name="Rectangle 20"/>
          <p:cNvSpPr txBox="1">
            <a:spLocks noChangeArrowheads="1"/>
          </p:cNvSpPr>
          <p:nvPr/>
        </p:nvSpPr>
        <p:spPr bwMode="auto">
          <a:xfrm>
            <a:off x="142875" y="188913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§2.1.1 </a:t>
            </a:r>
            <a:r>
              <a:rPr lang="zh-CN" altLang="en-US" sz="3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cs typeface="+mj-cs"/>
              </a:rPr>
              <a:t>条件自信息</a:t>
            </a:r>
            <a:endParaRPr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2297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2298" name="Text Box 14"/>
          <p:cNvSpPr txBox="1">
            <a:spLocks noChangeArrowheads="1"/>
          </p:cNvSpPr>
          <p:nvPr/>
        </p:nvSpPr>
        <p:spPr bwMode="auto">
          <a:xfrm>
            <a:off x="0" y="139700"/>
            <a:ext cx="7956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i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关于信道容量的注释</a:t>
            </a:r>
            <a:endParaRPr lang="zh-CN" altLang="en-US" sz="3600" b="1" i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2" name="组合 25"/>
          <p:cNvGrpSpPr>
            <a:grpSpLocks/>
          </p:cNvGrpSpPr>
          <p:nvPr/>
        </p:nvGrpSpPr>
        <p:grpSpPr bwMode="auto">
          <a:xfrm>
            <a:off x="7143750" y="285750"/>
            <a:ext cx="1544638" cy="482600"/>
            <a:chOff x="428596" y="285728"/>
            <a:chExt cx="1544628" cy="357190"/>
          </a:xfrm>
        </p:grpSpPr>
        <p:sp>
          <p:nvSpPr>
            <p:cNvPr id="12300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0034" y="285728"/>
              <a:ext cx="1428741" cy="2714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itchFamily="2" charset="-122"/>
                </a:rPr>
                <a:t>信息论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4F42732B-32F2-41B6-BDF6-5C284162DB15}" type="slidenum">
              <a:rPr lang="zh-CN" alt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8501122" cy="421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572007"/>
            <a:ext cx="8143932" cy="1701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4F42732B-32F2-41B6-BDF6-5C284162DB15}" type="slidenum">
              <a:rPr lang="zh-CN" alt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898" y="1000108"/>
            <a:ext cx="8827696" cy="4577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4F42732B-32F2-41B6-BDF6-5C284162DB15}" type="slidenum">
              <a:rPr lang="zh-CN" alt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8693320" cy="320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-1714500" y="2500313"/>
            <a:ext cx="7772400" cy="1500187"/>
          </a:xfrm>
        </p:spPr>
        <p:txBody>
          <a:bodyPr/>
          <a:lstStyle/>
          <a:p>
            <a:pPr>
              <a:defRPr/>
            </a:pPr>
            <a:r>
              <a:rPr lang="zh-CN" altLang="en-US" sz="4700" b="1" dirty="0" smtClean="0">
                <a:latin typeface="黑体" pitchFamily="2" charset="-122"/>
              </a:rPr>
              <a:t>         </a:t>
            </a:r>
            <a:r>
              <a:rPr lang="zh-CN" altLang="en-US" sz="4700" b="1" dirty="0" smtClean="0">
                <a:latin typeface="+mj-ea"/>
              </a:rPr>
              <a:t>第</a:t>
            </a:r>
            <a:r>
              <a:rPr lang="en-US" altLang="zh-CN" sz="4700" b="1" dirty="0" smtClean="0">
                <a:latin typeface="+mj-ea"/>
              </a:rPr>
              <a:t>5</a:t>
            </a:r>
            <a:r>
              <a:rPr lang="zh-CN" altLang="en-US" sz="4700" b="1" dirty="0" smtClean="0">
                <a:latin typeface="+mj-ea"/>
              </a:rPr>
              <a:t>章</a:t>
            </a:r>
            <a:r>
              <a:rPr lang="en-US" altLang="zh-CN" sz="4700" b="1" dirty="0" smtClean="0">
                <a:latin typeface="+mj-ea"/>
              </a:rPr>
              <a:t/>
            </a:r>
            <a:br>
              <a:rPr lang="en-US" altLang="zh-CN" sz="4700" b="1" dirty="0" smtClean="0">
                <a:latin typeface="+mj-ea"/>
              </a:rPr>
            </a:br>
            <a:r>
              <a:rPr lang="zh-CN" altLang="en-US" sz="4700" b="1" dirty="0" smtClean="0">
                <a:latin typeface="+mj-ea"/>
              </a:rPr>
              <a:t>  </a:t>
            </a:r>
            <a:r>
              <a:rPr lang="zh-CN" altLang="en-US" sz="4700" b="1" dirty="0" smtClean="0">
                <a:latin typeface="黑体" pitchFamily="2" charset="-122"/>
              </a:rPr>
              <a:t/>
            </a:r>
            <a:br>
              <a:rPr lang="zh-CN" altLang="en-US" sz="4700" b="1" dirty="0" smtClean="0">
                <a:latin typeface="黑体" pitchFamily="2" charset="-122"/>
              </a:rPr>
            </a:br>
            <a:r>
              <a:rPr lang="zh-CN" altLang="en-US" sz="4700" b="1" dirty="0" smtClean="0">
                <a:latin typeface="黑体" pitchFamily="2" charset="-122"/>
              </a:rPr>
              <a:t>       </a:t>
            </a:r>
            <a:r>
              <a:rPr lang="zh-CN" altLang="en-US" sz="5400" b="1" dirty="0" smtClean="0"/>
              <a:t>无失真信源编码</a:t>
            </a:r>
            <a:r>
              <a:rPr lang="en-US" altLang="zh-CN" sz="4700" b="1" dirty="0" smtClean="0">
                <a:latin typeface="黑体" pitchFamily="2" charset="-122"/>
              </a:rPr>
              <a:t/>
            </a:r>
            <a:br>
              <a:rPr lang="en-US" altLang="zh-CN" sz="4700" b="1" dirty="0" smtClean="0">
                <a:latin typeface="黑体" pitchFamily="2" charset="-122"/>
              </a:rPr>
            </a:br>
            <a:endParaRPr lang="zh-CN" altLang="en-US" sz="4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357938" y="0"/>
            <a:ext cx="3357562" cy="366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北京邮电大学信息论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2E9CB034-561B-4433-8A2F-1AB00747079E}" type="slidenum">
              <a:rPr lang="zh-CN" alt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049" y="857232"/>
            <a:ext cx="8826669" cy="156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 rot="5400000">
            <a:off x="3086104" y="-1128730"/>
            <a:ext cx="2000263" cy="7258072"/>
          </a:xfrm>
          <a:prstGeom prst="homePlate">
            <a:avLst>
              <a:gd name="adj" fmla="val 30956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tabLst>
                <a:tab pos="136525" algn="l"/>
              </a:tabLst>
              <a:defRPr/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714375" y="2000250"/>
            <a:ext cx="6715125" cy="785813"/>
            <a:chOff x="666746" y="1474054"/>
            <a:chExt cx="7817859" cy="1199916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666746" y="1474054"/>
              <a:ext cx="2333618" cy="1199916"/>
            </a:xfrm>
            <a:prstGeom prst="rect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FFE593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zh-CN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2945985" y="1474054"/>
              <a:ext cx="3272078" cy="1199916"/>
            </a:xfrm>
            <a:prstGeom prst="rect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zh-CN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AutoShape 3"/>
            <p:cNvSpPr>
              <a:spLocks noChangeArrowheads="1"/>
            </p:cNvSpPr>
            <p:nvPr/>
          </p:nvSpPr>
          <p:spPr bwMode="auto">
            <a:xfrm>
              <a:off x="6215074" y="1474054"/>
              <a:ext cx="2269531" cy="1199916"/>
            </a:xfrm>
            <a:prstGeom prst="rect">
              <a:avLst/>
            </a:prstGeom>
            <a:gradFill flip="none" rotWithShape="1">
              <a:gsLst>
                <a:gs pos="0">
                  <a:srgbClr val="6EFF01"/>
                </a:gs>
                <a:gs pos="90000">
                  <a:srgbClr val="0F500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prst="convex"/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zh-CN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57250" y="1930400"/>
            <a:ext cx="69865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27063" indent="-627063" algn="ctr" eaLnBrk="1" hangingPunct="1">
              <a:spcBef>
                <a:spcPct val="50000"/>
              </a:spcBef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★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信源编码的目的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928688" y="3643313"/>
            <a:ext cx="6929437" cy="2482850"/>
          </a:xfrm>
          <a:prstGeom prst="roundRect">
            <a:avLst>
              <a:gd name="adj" fmla="val 7635"/>
            </a:avLst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  <a:ln w="38100">
            <a:gradFill>
              <a:gsLst>
                <a:gs pos="50000">
                  <a:srgbClr val="00DFF6"/>
                </a:gs>
                <a:gs pos="100000">
                  <a:srgbClr val="002774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27000" prst="convex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285875" y="4286250"/>
            <a:ext cx="6072188" cy="127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3200" b="1">
                <a:solidFill>
                  <a:schemeClr val="tx1"/>
                </a:solidFill>
              </a:rPr>
              <a:t>提高传输有效性，即用尽可能 短的码符号序列来代表信源符号。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gray">
          <a:xfrm>
            <a:off x="1000100" y="500042"/>
            <a:ext cx="7215238" cy="6357982"/>
          </a:xfrm>
          <a:prstGeom prst="roundRect">
            <a:avLst>
              <a:gd name="adj" fmla="val 3080"/>
            </a:avLst>
          </a:prstGeom>
          <a:gradFill flip="none" rotWithShape="1">
            <a:gsLst>
              <a:gs pos="0">
                <a:schemeClr val="bg1">
                  <a:lumMod val="65000"/>
                  <a:alpha val="50000"/>
                </a:schemeClr>
              </a:gs>
              <a:gs pos="100000">
                <a:schemeClr val="bg1">
                  <a:lumMod val="85000"/>
                  <a:alpha val="50000"/>
                </a:schemeClr>
              </a:gs>
            </a:gsLst>
            <a:lin ang="54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perspectiveRelaxed" fov="2700000">
              <a:rot lat="18000000" lon="0" rev="0"/>
            </a:camera>
            <a:lightRig rig="flat" dir="t"/>
          </a:scene3d>
          <a:sp3d extrusionH="127000" contourW="19050">
            <a:bevelT w="101600" prst="convex"/>
            <a:bevelB w="0" h="254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3" name="AutoShape 13"/>
          <p:cNvSpPr>
            <a:spLocks noChangeArrowheads="1"/>
          </p:cNvSpPr>
          <p:nvPr/>
        </p:nvSpPr>
        <p:spPr bwMode="auto">
          <a:xfrm>
            <a:off x="71438" y="192088"/>
            <a:ext cx="6715125" cy="593725"/>
          </a:xfrm>
          <a:prstGeom prst="roundRect">
            <a:avLst>
              <a:gd name="adj" fmla="val 15657"/>
            </a:avLst>
          </a:prstGeom>
          <a:solidFill>
            <a:schemeClr val="accent2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6050" y="239713"/>
            <a:ext cx="8991600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anose="02010600030101010101" pitchFamily="2" charset="-122"/>
              </a:rPr>
              <a:t>5.1.3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anose="02010600030101010101" pitchFamily="2" charset="-122"/>
              </a:rPr>
              <a:t> 分组码（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6775450" y="2555875"/>
            <a:ext cx="401638" cy="296863"/>
          </a:xfrm>
          <a:prstGeom prst="downArrow">
            <a:avLst>
              <a:gd name="adj1" fmla="val 50000"/>
              <a:gd name="adj2" fmla="val 377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eaLnBrk="1" hangingPunct="1">
              <a:defRPr/>
            </a:pP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5786438" y="2927350"/>
            <a:ext cx="2362200" cy="936625"/>
          </a:xfrm>
          <a:prstGeom prst="diamond">
            <a:avLst/>
          </a:pr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eaLnBrk="1" hangingPunct="1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各码字</a:t>
            </a:r>
          </a:p>
          <a:p>
            <a:pPr marL="342900" indent="-342900" eaLnBrk="1" hangingPunct="1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都不相同？</a:t>
            </a:r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6762750" y="3949700"/>
            <a:ext cx="401638" cy="582613"/>
          </a:xfrm>
          <a:prstGeom prst="downArrow">
            <a:avLst>
              <a:gd name="adj1" fmla="val 50000"/>
              <a:gd name="adj2" fmla="val 377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eaLnBrk="1" hangingPunct="1">
              <a:defRPr/>
            </a:pP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85" name="AutoShape 14"/>
          <p:cNvSpPr>
            <a:spLocks noChangeArrowheads="1"/>
          </p:cNvSpPr>
          <p:nvPr/>
        </p:nvSpPr>
        <p:spPr bwMode="auto">
          <a:xfrm>
            <a:off x="5000625" y="3119438"/>
            <a:ext cx="655638" cy="439737"/>
          </a:xfrm>
          <a:prstGeom prst="leftArrow">
            <a:avLst>
              <a:gd name="adj1" fmla="val 50000"/>
              <a:gd name="adj2" fmla="val 357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208588" y="2828925"/>
            <a:ext cx="3635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altLang="zh-CN" b="1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75787" name="Text Box 17"/>
          <p:cNvSpPr txBox="1">
            <a:spLocks noChangeArrowheads="1"/>
          </p:cNvSpPr>
          <p:nvPr/>
        </p:nvSpPr>
        <p:spPr bwMode="auto">
          <a:xfrm>
            <a:off x="7085013" y="3910013"/>
            <a:ext cx="3635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altLang="zh-CN" b="1">
                <a:solidFill>
                  <a:schemeClr val="tx1"/>
                </a:solidFill>
              </a:rPr>
              <a:t>N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419475" y="2887663"/>
            <a:ext cx="1509713" cy="855662"/>
            <a:chOff x="3804" y="1543"/>
            <a:chExt cx="1418" cy="658"/>
          </a:xfrm>
        </p:grpSpPr>
        <p:sp>
          <p:nvSpPr>
            <p:cNvPr id="14" name="Oval 20"/>
            <p:cNvSpPr>
              <a:spLocks noChangeArrowheads="1"/>
            </p:cNvSpPr>
            <p:nvPr/>
          </p:nvSpPr>
          <p:spPr bwMode="gray">
            <a:xfrm>
              <a:off x="3804" y="1543"/>
              <a:ext cx="1418" cy="658"/>
            </a:xfrm>
            <a:prstGeom prst="ellipse">
              <a:avLst/>
            </a:prstGeom>
            <a:gradFill rotWithShape="1">
              <a:gsLst>
                <a:gs pos="0">
                  <a:schemeClr val="tx2"/>
                </a:gs>
                <a:gs pos="50000">
                  <a:schemeClr val="tx1"/>
                </a:gs>
                <a:gs pos="100000">
                  <a:schemeClr val="tx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Rectangle 21"/>
            <p:cNvSpPr>
              <a:spLocks noChangeArrowheads="1"/>
            </p:cNvSpPr>
            <p:nvPr/>
          </p:nvSpPr>
          <p:spPr bwMode="white">
            <a:xfrm>
              <a:off x="3879" y="1769"/>
              <a:ext cx="1224" cy="2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1" hangingPunct="1"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黑体" pitchFamily="2" charset="-122"/>
                </a:rPr>
                <a:t>非奇异码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248400" y="4556125"/>
            <a:ext cx="1538288" cy="760413"/>
            <a:chOff x="3804" y="1543"/>
            <a:chExt cx="1418" cy="658"/>
          </a:xfrm>
        </p:grpSpPr>
        <p:sp>
          <p:nvSpPr>
            <p:cNvPr id="17" name="Oval 24"/>
            <p:cNvSpPr>
              <a:spLocks noChangeArrowheads="1"/>
            </p:cNvSpPr>
            <p:nvPr/>
          </p:nvSpPr>
          <p:spPr bwMode="gray">
            <a:xfrm>
              <a:off x="3804" y="1543"/>
              <a:ext cx="1418" cy="658"/>
            </a:xfrm>
            <a:prstGeom prst="ellipse">
              <a:avLst/>
            </a:prstGeom>
            <a:gradFill rotWithShape="1">
              <a:gsLst>
                <a:gs pos="0">
                  <a:schemeClr val="tx2"/>
                </a:gs>
                <a:gs pos="50000">
                  <a:schemeClr val="tx1"/>
                </a:gs>
                <a:gs pos="100000">
                  <a:schemeClr val="tx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Rectangle 25"/>
            <p:cNvSpPr>
              <a:spLocks noChangeArrowheads="1"/>
            </p:cNvSpPr>
            <p:nvPr/>
          </p:nvSpPr>
          <p:spPr bwMode="white">
            <a:xfrm>
              <a:off x="3879" y="1770"/>
              <a:ext cx="1225" cy="2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黑体" pitchFamily="2" charset="-122"/>
                </a:rPr>
                <a:t>奇异码</a:t>
              </a:r>
            </a:p>
          </p:txBody>
        </p:sp>
      </p:grpSp>
      <p:sp>
        <p:nvSpPr>
          <p:cNvPr id="75790" name="AutoShape 26"/>
          <p:cNvSpPr>
            <a:spLocks noChangeArrowheads="1"/>
          </p:cNvSpPr>
          <p:nvPr/>
        </p:nvSpPr>
        <p:spPr bwMode="auto">
          <a:xfrm>
            <a:off x="2517775" y="3060700"/>
            <a:ext cx="625475" cy="439738"/>
          </a:xfrm>
          <a:prstGeom prst="leftArrow">
            <a:avLst>
              <a:gd name="adj1" fmla="val 50000"/>
              <a:gd name="adj2" fmla="val 341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2000">
              <a:solidFill>
                <a:schemeClr val="tx1"/>
              </a:solidFill>
            </a:endParaRP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760413" y="2844800"/>
            <a:ext cx="1668462" cy="855663"/>
            <a:chOff x="3804" y="1543"/>
            <a:chExt cx="1418" cy="658"/>
          </a:xfrm>
        </p:grpSpPr>
        <p:sp>
          <p:nvSpPr>
            <p:cNvPr id="21" name="Oval 29"/>
            <p:cNvSpPr>
              <a:spLocks noChangeArrowheads="1"/>
            </p:cNvSpPr>
            <p:nvPr/>
          </p:nvSpPr>
          <p:spPr bwMode="gray">
            <a:xfrm>
              <a:off x="3804" y="1543"/>
              <a:ext cx="1418" cy="658"/>
            </a:xfrm>
            <a:prstGeom prst="ellipse">
              <a:avLst/>
            </a:prstGeom>
            <a:gradFill rotWithShape="1">
              <a:gsLst>
                <a:gs pos="0">
                  <a:schemeClr val="tx2"/>
                </a:gs>
                <a:gs pos="50000">
                  <a:schemeClr val="tx1"/>
                </a:gs>
                <a:gs pos="100000">
                  <a:schemeClr val="tx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Rectangle 30"/>
            <p:cNvSpPr>
              <a:spLocks noChangeArrowheads="1"/>
            </p:cNvSpPr>
            <p:nvPr/>
          </p:nvSpPr>
          <p:spPr bwMode="white">
            <a:xfrm>
              <a:off x="3878" y="1769"/>
              <a:ext cx="1225" cy="2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1" hangingPunct="1"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黑体" pitchFamily="2" charset="-122"/>
                </a:rPr>
                <a:t>唯一可译</a:t>
              </a:r>
            </a:p>
          </p:txBody>
        </p:sp>
      </p:grpSp>
      <p:sp>
        <p:nvSpPr>
          <p:cNvPr id="23" name="AutoShape 32"/>
          <p:cNvSpPr>
            <a:spLocks noChangeArrowheads="1"/>
          </p:cNvSpPr>
          <p:nvPr/>
        </p:nvSpPr>
        <p:spPr bwMode="auto">
          <a:xfrm>
            <a:off x="1766888" y="3900488"/>
            <a:ext cx="1947862" cy="1012825"/>
          </a:xfrm>
          <a:prstGeom prst="wedgeRoundRectCallout">
            <a:avLst>
              <a:gd name="adj1" fmla="val 935"/>
              <a:gd name="adj2" fmla="val -9300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不同的消息序列不会生成相同的码序列</a:t>
            </a:r>
            <a:endParaRPr lang="zh-CN" altLang="en-US" sz="16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93" name="Line 33"/>
          <p:cNvSpPr>
            <a:spLocks noChangeShapeType="1"/>
          </p:cNvSpPr>
          <p:nvPr/>
        </p:nvSpPr>
        <p:spPr bwMode="auto">
          <a:xfrm>
            <a:off x="1431925" y="3732213"/>
            <a:ext cx="282575" cy="1323975"/>
          </a:xfrm>
          <a:prstGeom prst="line">
            <a:avLst/>
          </a:prstGeom>
          <a:noFill/>
          <a:ln w="63500">
            <a:solidFill>
              <a:srgbClr val="80808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5794" name="Line 34"/>
          <p:cNvSpPr>
            <a:spLocks noChangeShapeType="1"/>
          </p:cNvSpPr>
          <p:nvPr/>
        </p:nvSpPr>
        <p:spPr bwMode="auto">
          <a:xfrm flipH="1">
            <a:off x="4071938" y="3768725"/>
            <a:ext cx="266700" cy="1287463"/>
          </a:xfrm>
          <a:prstGeom prst="line">
            <a:avLst/>
          </a:prstGeom>
          <a:noFill/>
          <a:ln w="63500">
            <a:solidFill>
              <a:srgbClr val="80808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1330325" y="5056188"/>
            <a:ext cx="2940050" cy="730250"/>
            <a:chOff x="886" y="3514"/>
            <a:chExt cx="1852" cy="604"/>
          </a:xfrm>
        </p:grpSpPr>
        <p:sp>
          <p:nvSpPr>
            <p:cNvPr id="25624" name="Oval 40"/>
            <p:cNvSpPr>
              <a:spLocks noChangeArrowheads="1"/>
            </p:cNvSpPr>
            <p:nvPr/>
          </p:nvSpPr>
          <p:spPr bwMode="gray">
            <a:xfrm>
              <a:off x="886" y="3514"/>
              <a:ext cx="1852" cy="60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625" name="Oval 41"/>
            <p:cNvSpPr>
              <a:spLocks noChangeArrowheads="1"/>
            </p:cNvSpPr>
            <p:nvPr/>
          </p:nvSpPr>
          <p:spPr bwMode="gray">
            <a:xfrm rot="-839594">
              <a:off x="1752" y="3834"/>
              <a:ext cx="850" cy="22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626" name="Oval 42"/>
            <p:cNvSpPr>
              <a:spLocks noChangeArrowheads="1"/>
            </p:cNvSpPr>
            <p:nvPr/>
          </p:nvSpPr>
          <p:spPr bwMode="gray">
            <a:xfrm rot="-1850680">
              <a:off x="1003" y="3664"/>
              <a:ext cx="356" cy="14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 Box 45"/>
          <p:cNvSpPr txBox="1">
            <a:spLocks noChangeArrowheads="1"/>
          </p:cNvSpPr>
          <p:nvPr/>
        </p:nvSpPr>
        <p:spPr bwMode="auto">
          <a:xfrm>
            <a:off x="1857375" y="5199063"/>
            <a:ext cx="2181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无失真编码</a:t>
            </a:r>
          </a:p>
        </p:txBody>
      </p:sp>
      <p:sp>
        <p:nvSpPr>
          <p:cNvPr id="31" name="Rectangle 47"/>
          <p:cNvSpPr>
            <a:spLocks noChangeArrowheads="1"/>
          </p:cNvSpPr>
          <p:nvPr/>
        </p:nvSpPr>
        <p:spPr bwMode="auto">
          <a:xfrm>
            <a:off x="2286000" y="2543175"/>
            <a:ext cx="1495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defRPr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必要条件</a:t>
            </a: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Oval 48"/>
          <p:cNvSpPr>
            <a:spLocks noChangeArrowheads="1"/>
          </p:cNvSpPr>
          <p:nvPr/>
        </p:nvSpPr>
        <p:spPr bwMode="auto">
          <a:xfrm>
            <a:off x="2306629" y="2541032"/>
            <a:ext cx="1122363" cy="372001"/>
          </a:xfrm>
          <a:prstGeom prst="ellipse">
            <a:avLst/>
          </a:prstGeom>
          <a:gradFill rotWithShape="1">
            <a:gsLst>
              <a:gs pos="0">
                <a:srgbClr val="CC9900"/>
              </a:gs>
              <a:gs pos="50000">
                <a:srgbClr val="FFFF66">
                  <a:alpha val="50000"/>
                </a:srgbClr>
              </a:gs>
              <a:gs pos="100000">
                <a:srgbClr val="CC9900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5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5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5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2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3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4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2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37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5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4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5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5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7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8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92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75785" grpId="0" animBg="1"/>
      <p:bldP spid="75786" grpId="0"/>
      <p:bldP spid="75787" grpId="0"/>
      <p:bldP spid="75790" grpId="0" animBg="1"/>
      <p:bldP spid="23" grpId="0" animBg="1"/>
      <p:bldP spid="30" grpId="0"/>
      <p:bldP spid="3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AutoShape 3"/>
          <p:cNvSpPr>
            <a:spLocks noChangeArrowheads="1"/>
          </p:cNvSpPr>
          <p:nvPr/>
        </p:nvSpPr>
        <p:spPr bwMode="auto">
          <a:xfrm>
            <a:off x="527050" y="1336675"/>
            <a:ext cx="7145338" cy="5307013"/>
          </a:xfrm>
          <a:prstGeom prst="roundRect">
            <a:avLst>
              <a:gd name="adj" fmla="val 8676"/>
            </a:avLst>
          </a:prstGeom>
          <a:gradFill rotWithShape="1">
            <a:gsLst>
              <a:gs pos="0">
                <a:srgbClr val="99CCFF"/>
              </a:gs>
              <a:gs pos="100000">
                <a:schemeClr val="folHlink"/>
              </a:gs>
            </a:gsLst>
            <a:lin ang="1890000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146050" y="239713"/>
            <a:ext cx="8991600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anose="02010600030101010101" pitchFamily="2" charset="-122"/>
              </a:rPr>
              <a:t>5.1.3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anose="02010600030101010101" pitchFamily="2" charset="-122"/>
              </a:rPr>
              <a:t> 分组码（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anose="02010600030101010101" pitchFamily="2" charset="-122"/>
              </a:rPr>
              <a:t>2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857224" y="1142984"/>
            <a:ext cx="3429024" cy="609398"/>
          </a:xfrm>
          <a:prstGeom prst="rect">
            <a:avLst/>
          </a:prstGeom>
          <a:gradFill>
            <a:gsLst>
              <a:gs pos="0">
                <a:srgbClr val="FFF200"/>
              </a:gs>
              <a:gs pos="45000">
                <a:srgbClr val="FF7A00">
                  <a:alpha val="57000"/>
                </a:srgbClr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即时码与非即时码</a:t>
            </a:r>
          </a:p>
        </p:txBody>
      </p:sp>
      <p:sp>
        <p:nvSpPr>
          <p:cNvPr id="44" name="AutoShape 7"/>
          <p:cNvSpPr>
            <a:spLocks noChangeArrowheads="1"/>
          </p:cNvSpPr>
          <p:nvPr/>
        </p:nvSpPr>
        <p:spPr bwMode="auto">
          <a:xfrm>
            <a:off x="1000125" y="1857375"/>
            <a:ext cx="3221038" cy="2868613"/>
          </a:xfrm>
          <a:prstGeom prst="diamond">
            <a:avLst/>
          </a:pr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charset="-122"/>
              </a:rPr>
              <a:t>只要接收到</a:t>
            </a:r>
          </a:p>
          <a:p>
            <a:pPr eaLnBrk="1" hangingPunct="1"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charset="-122"/>
              </a:rPr>
              <a:t>每个码字的</a:t>
            </a:r>
          </a:p>
          <a:p>
            <a:pPr eaLnBrk="1" hangingPunct="1"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charset="-122"/>
              </a:rPr>
              <a:t>最后一个符</a:t>
            </a:r>
          </a:p>
          <a:p>
            <a:pPr eaLnBrk="1" hangingPunct="1"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charset="-122"/>
              </a:rPr>
              <a:t>号可立即将</a:t>
            </a:r>
          </a:p>
          <a:p>
            <a:pPr eaLnBrk="1" hangingPunct="1"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charset="-122"/>
              </a:rPr>
              <a:t>该码字译出？</a:t>
            </a:r>
          </a:p>
        </p:txBody>
      </p:sp>
      <p:sp>
        <p:nvSpPr>
          <p:cNvPr id="45" name="AutoShape 8"/>
          <p:cNvSpPr>
            <a:spLocks noChangeArrowheads="1"/>
          </p:cNvSpPr>
          <p:nvPr/>
        </p:nvSpPr>
        <p:spPr bwMode="auto">
          <a:xfrm>
            <a:off x="2438400" y="4794250"/>
            <a:ext cx="401638" cy="606425"/>
          </a:xfrm>
          <a:prstGeom prst="downArrow">
            <a:avLst>
              <a:gd name="adj1" fmla="val 50000"/>
              <a:gd name="adj2" fmla="val 377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eaLnBrk="1" hangingPunct="1">
              <a:defRPr/>
            </a:pP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charset="-122"/>
            </a:endParaRPr>
          </a:p>
        </p:txBody>
      </p:sp>
      <p:sp>
        <p:nvSpPr>
          <p:cNvPr id="76809" name="AutoShape 9"/>
          <p:cNvSpPr>
            <a:spLocks noChangeArrowheads="1"/>
          </p:cNvSpPr>
          <p:nvPr/>
        </p:nvSpPr>
        <p:spPr bwMode="auto">
          <a:xfrm flipH="1">
            <a:off x="4332288" y="3062288"/>
            <a:ext cx="700087" cy="457200"/>
          </a:xfrm>
          <a:prstGeom prst="leftArrow">
            <a:avLst>
              <a:gd name="adj1" fmla="val 50000"/>
              <a:gd name="adj2" fmla="val 382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2857500" y="4765675"/>
            <a:ext cx="3635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1" hangingPunct="1"/>
            <a:r>
              <a:rPr lang="en-US" altLang="zh-CN" b="1">
                <a:solidFill>
                  <a:schemeClr val="tx1"/>
                </a:solidFill>
              </a:rPr>
              <a:t>Y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57338" y="5556250"/>
            <a:ext cx="1916112" cy="890588"/>
            <a:chOff x="3804" y="1543"/>
            <a:chExt cx="1418" cy="658"/>
          </a:xfrm>
        </p:grpSpPr>
        <p:sp>
          <p:nvSpPr>
            <p:cNvPr id="49" name="Oval 13"/>
            <p:cNvSpPr>
              <a:spLocks noChangeArrowheads="1"/>
            </p:cNvSpPr>
            <p:nvPr/>
          </p:nvSpPr>
          <p:spPr bwMode="gray">
            <a:xfrm>
              <a:off x="3804" y="1543"/>
              <a:ext cx="1418" cy="658"/>
            </a:xfrm>
            <a:prstGeom prst="ellipse">
              <a:avLst/>
            </a:prstGeom>
            <a:gradFill rotWithShape="1">
              <a:gsLst>
                <a:gs pos="0">
                  <a:schemeClr val="tx2"/>
                </a:gs>
                <a:gs pos="50000">
                  <a:schemeClr val="tx1"/>
                </a:gs>
                <a:gs pos="100000">
                  <a:schemeClr val="tx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chemeClr val="tx1"/>
                </a:solidFill>
                <a:latin typeface="宋体" charset="-122"/>
              </a:endParaRPr>
            </a:p>
          </p:txBody>
        </p:sp>
        <p:sp>
          <p:nvSpPr>
            <p:cNvPr id="50" name="Rectangle 14"/>
            <p:cNvSpPr>
              <a:spLocks noChangeArrowheads="1"/>
            </p:cNvSpPr>
            <p:nvPr/>
          </p:nvSpPr>
          <p:spPr bwMode="white">
            <a:xfrm>
              <a:off x="3878" y="1769"/>
              <a:ext cx="1225" cy="2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1" hangingPunct="1"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黑体" pitchFamily="2" charset="-122"/>
                </a:rPr>
                <a:t>即时码</a:t>
              </a:r>
            </a:p>
          </p:txBody>
        </p:sp>
      </p:grpSp>
      <p:sp>
        <p:nvSpPr>
          <p:cNvPr id="76812" name="Text Box 15"/>
          <p:cNvSpPr txBox="1">
            <a:spLocks noChangeArrowheads="1"/>
          </p:cNvSpPr>
          <p:nvPr/>
        </p:nvSpPr>
        <p:spPr bwMode="auto">
          <a:xfrm>
            <a:off x="4318000" y="3440113"/>
            <a:ext cx="3635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1" hangingPunct="1"/>
            <a:r>
              <a:rPr lang="en-US" altLang="zh-CN" b="1">
                <a:solidFill>
                  <a:schemeClr val="tx1"/>
                </a:solidFill>
              </a:rPr>
              <a:t>N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164138" y="2830513"/>
            <a:ext cx="1916112" cy="890587"/>
            <a:chOff x="3804" y="1543"/>
            <a:chExt cx="1418" cy="658"/>
          </a:xfrm>
        </p:grpSpPr>
        <p:sp>
          <p:nvSpPr>
            <p:cNvPr id="54" name="Oval 18"/>
            <p:cNvSpPr>
              <a:spLocks noChangeArrowheads="1"/>
            </p:cNvSpPr>
            <p:nvPr/>
          </p:nvSpPr>
          <p:spPr bwMode="gray">
            <a:xfrm>
              <a:off x="3804" y="1543"/>
              <a:ext cx="1418" cy="658"/>
            </a:xfrm>
            <a:prstGeom prst="ellipse">
              <a:avLst/>
            </a:prstGeom>
            <a:gradFill rotWithShape="1">
              <a:gsLst>
                <a:gs pos="0">
                  <a:schemeClr val="tx2"/>
                </a:gs>
                <a:gs pos="50000">
                  <a:schemeClr val="tx1"/>
                </a:gs>
                <a:gs pos="100000">
                  <a:schemeClr val="tx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chemeClr val="tx1"/>
                </a:solidFill>
                <a:latin typeface="宋体" charset="-122"/>
              </a:endParaRPr>
            </a:p>
          </p:txBody>
        </p:sp>
        <p:sp>
          <p:nvSpPr>
            <p:cNvPr id="55" name="Rectangle 19"/>
            <p:cNvSpPr>
              <a:spLocks noChangeArrowheads="1"/>
            </p:cNvSpPr>
            <p:nvPr/>
          </p:nvSpPr>
          <p:spPr bwMode="white">
            <a:xfrm>
              <a:off x="3878" y="1769"/>
              <a:ext cx="1225" cy="2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1" hangingPunct="1"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黑体" pitchFamily="2" charset="-122"/>
                </a:rPr>
                <a:t>非即时码</a:t>
              </a:r>
            </a:p>
          </p:txBody>
        </p:sp>
      </p:grpSp>
      <p:sp>
        <p:nvSpPr>
          <p:cNvPr id="56" name="Rectangle 21"/>
          <p:cNvSpPr>
            <a:spLocks noChangeArrowheads="1"/>
          </p:cNvSpPr>
          <p:nvPr/>
        </p:nvSpPr>
        <p:spPr bwMode="auto">
          <a:xfrm>
            <a:off x="4033838" y="5827713"/>
            <a:ext cx="33035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defRPr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优点：译码延迟小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2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3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animBg="1"/>
      <p:bldP spid="41" grpId="0"/>
      <p:bldP spid="44" grpId="0" animBg="1"/>
      <p:bldP spid="45" grpId="0" animBg="1"/>
      <p:bldP spid="76809" grpId="0" animBg="1"/>
      <p:bldP spid="76810" grpId="0"/>
      <p:bldP spid="76812" grpId="0"/>
      <p:bldP spid="5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57188" y="2092325"/>
            <a:ext cx="7929562" cy="3694113"/>
            <a:chOff x="0" y="0"/>
            <a:chExt cx="5172" cy="1492"/>
          </a:xfrm>
        </p:grpSpPr>
        <p:sp>
          <p:nvSpPr>
            <p:cNvPr id="29716" name="AutoShape 4"/>
            <p:cNvSpPr>
              <a:spLocks noChangeArrowheads="1"/>
            </p:cNvSpPr>
            <p:nvPr/>
          </p:nvSpPr>
          <p:spPr bwMode="auto">
            <a:xfrm rot="10800000">
              <a:off x="0" y="0"/>
              <a:ext cx="5172" cy="746"/>
            </a:xfrm>
            <a:prstGeom prst="roundRect">
              <a:avLst>
                <a:gd name="adj" fmla="val 6171"/>
              </a:avLst>
            </a:pr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717" name="AutoShape 5"/>
            <p:cNvSpPr>
              <a:spLocks noChangeArrowheads="1"/>
            </p:cNvSpPr>
            <p:nvPr/>
          </p:nvSpPr>
          <p:spPr bwMode="auto">
            <a:xfrm rot="10800000">
              <a:off x="0" y="746"/>
              <a:ext cx="5172" cy="746"/>
            </a:xfrm>
            <a:prstGeom prst="roundRect">
              <a:avLst>
                <a:gd name="adj" fmla="val 6171"/>
              </a:avLst>
            </a:pr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80" name="AutoShape 6"/>
          <p:cNvSpPr>
            <a:spLocks noChangeArrowheads="1"/>
          </p:cNvSpPr>
          <p:nvPr/>
        </p:nvSpPr>
        <p:spPr bwMode="auto">
          <a:xfrm rot="2700000">
            <a:off x="3706813" y="3059113"/>
            <a:ext cx="1730375" cy="1730375"/>
          </a:xfrm>
          <a:prstGeom prst="roundRect">
            <a:avLst>
              <a:gd name="adj" fmla="val 4199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81" name="WordArt 7"/>
          <p:cNvSpPr>
            <a:spLocks noChangeArrowheads="1" noChangeShapeType="1"/>
          </p:cNvSpPr>
          <p:nvPr/>
        </p:nvSpPr>
        <p:spPr bwMode="auto">
          <a:xfrm>
            <a:off x="3854450" y="3803650"/>
            <a:ext cx="1431925" cy="3444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4400" b="1" kern="10">
                <a:ln w="9525">
                  <a:noFill/>
                  <a:round/>
                  <a:headEnd/>
                  <a:tailEnd/>
                </a:ln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异前置码</a:t>
            </a:r>
          </a:p>
        </p:txBody>
      </p:sp>
      <p:sp>
        <p:nvSpPr>
          <p:cNvPr id="3082" name="Rectangle 8"/>
          <p:cNvSpPr>
            <a:spLocks noChangeArrowheads="1"/>
          </p:cNvSpPr>
          <p:nvPr/>
        </p:nvSpPr>
        <p:spPr bwMode="auto">
          <a:xfrm>
            <a:off x="285750" y="2552700"/>
            <a:ext cx="3643313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120000"/>
              </a:lnSpc>
            </a:pPr>
            <a:endParaRPr lang="zh-CN" altLang="zh-CN" sz="1200" i="1">
              <a:solidFill>
                <a:schemeClr val="tx1"/>
              </a:solidFill>
            </a:endParaRPr>
          </a:p>
        </p:txBody>
      </p:sp>
      <p:sp>
        <p:nvSpPr>
          <p:cNvPr id="3083" name="AutoShape 9"/>
          <p:cNvSpPr>
            <a:spLocks noChangeArrowheads="1"/>
          </p:cNvSpPr>
          <p:nvPr/>
        </p:nvSpPr>
        <p:spPr bwMode="auto">
          <a:xfrm rot="-8100000">
            <a:off x="3110706" y="4504532"/>
            <a:ext cx="1558925" cy="18573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1800 w 21600"/>
              <a:gd name="T13" fmla="*/ 1800 h 21600"/>
              <a:gd name="T14" fmla="*/ 19800 w 21600"/>
              <a:gd name="T15" fmla="*/ 198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4" name="AutoShape 10"/>
          <p:cNvSpPr>
            <a:spLocks noChangeArrowheads="1"/>
          </p:cNvSpPr>
          <p:nvPr/>
        </p:nvSpPr>
        <p:spPr bwMode="auto">
          <a:xfrm rot="2700000">
            <a:off x="4469606" y="3155157"/>
            <a:ext cx="1558925" cy="18573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1800 w 21600"/>
              <a:gd name="T13" fmla="*/ 1800 h 21600"/>
              <a:gd name="T14" fmla="*/ 19800 w 21600"/>
              <a:gd name="T15" fmla="*/ 198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5" name="AutoShape 11"/>
          <p:cNvSpPr>
            <a:spLocks noChangeArrowheads="1"/>
          </p:cNvSpPr>
          <p:nvPr/>
        </p:nvSpPr>
        <p:spPr bwMode="auto">
          <a:xfrm rot="18900000" flipH="1">
            <a:off x="3113881" y="3155157"/>
            <a:ext cx="1558925" cy="18573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1800 w 21600"/>
              <a:gd name="T13" fmla="*/ 1800 h 21600"/>
              <a:gd name="T14" fmla="*/ 19800 w 21600"/>
              <a:gd name="T15" fmla="*/ 198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6" name="AutoShape 12"/>
          <p:cNvSpPr>
            <a:spLocks noChangeArrowheads="1"/>
          </p:cNvSpPr>
          <p:nvPr/>
        </p:nvSpPr>
        <p:spPr bwMode="auto">
          <a:xfrm rot="8100000" flipH="1">
            <a:off x="4463256" y="4504532"/>
            <a:ext cx="1558925" cy="18573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1800 w 21600"/>
              <a:gd name="T13" fmla="*/ 1800 h 21600"/>
              <a:gd name="T14" fmla="*/ 19800 w 21600"/>
              <a:gd name="T15" fmla="*/ 198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46050" y="239713"/>
            <a:ext cx="8991600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anose="02010600030101010101" pitchFamily="2" charset="-122"/>
              </a:rPr>
              <a:t>5.1.3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anose="02010600030101010101" pitchFamily="2" charset="-122"/>
              </a:rPr>
              <a:t> 分组码（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anose="02010600030101010101" pitchFamily="2" charset="-122"/>
              </a:rPr>
              <a:t>3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8" name="矩形 17"/>
          <p:cNvSpPr/>
          <p:nvPr/>
        </p:nvSpPr>
        <p:spPr>
          <a:xfrm>
            <a:off x="357188" y="2500313"/>
            <a:ext cx="3429000" cy="13779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Char char="v"/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设    为长度为   的码字，即               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 </a:t>
            </a:r>
            <a:endPara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称                                                                                                                                                        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                                 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为    的前置。 </a:t>
            </a:r>
          </a:p>
        </p:txBody>
      </p:sp>
      <p:graphicFrame>
        <p:nvGraphicFramePr>
          <p:cNvPr id="3074" name="Object 11"/>
          <p:cNvGraphicFramePr>
            <a:graphicFrameLocks noChangeAspect="1"/>
          </p:cNvGraphicFramePr>
          <p:nvPr/>
        </p:nvGraphicFramePr>
        <p:xfrm>
          <a:off x="892175" y="2428875"/>
          <a:ext cx="506413" cy="557213"/>
        </p:xfrm>
        <a:graphic>
          <a:graphicData uri="http://schemas.openxmlformats.org/presentationml/2006/ole">
            <p:oleObj spid="_x0000_s164866" name="Equation" r:id="rId3" imgW="177646" imgH="228402" progId="">
              <p:embed/>
            </p:oleObj>
          </a:graphicData>
        </a:graphic>
      </p:graphicFrame>
      <p:graphicFrame>
        <p:nvGraphicFramePr>
          <p:cNvPr id="3075" name="Object 12"/>
          <p:cNvGraphicFramePr>
            <a:graphicFrameLocks noChangeAspect="1"/>
          </p:cNvGraphicFramePr>
          <p:nvPr/>
        </p:nvGraphicFramePr>
        <p:xfrm>
          <a:off x="2303463" y="2557463"/>
          <a:ext cx="339725" cy="357187"/>
        </p:xfrm>
        <a:graphic>
          <a:graphicData uri="http://schemas.openxmlformats.org/presentationml/2006/ole">
            <p:oleObj spid="_x0000_s164867" name="Equation" r:id="rId4" imgW="126725" imgH="177415" progId="">
              <p:embed/>
            </p:oleObj>
          </a:graphicData>
        </a:graphic>
      </p:graphicFrame>
      <p:graphicFrame>
        <p:nvGraphicFramePr>
          <p:cNvPr id="3076" name="Object 13"/>
          <p:cNvGraphicFramePr>
            <a:graphicFrameLocks noChangeAspect="1"/>
          </p:cNvGraphicFramePr>
          <p:nvPr/>
        </p:nvGraphicFramePr>
        <p:xfrm>
          <a:off x="714375" y="2843213"/>
          <a:ext cx="1643063" cy="428625"/>
        </p:xfrm>
        <a:graphic>
          <a:graphicData uri="http://schemas.openxmlformats.org/presentationml/2006/ole">
            <p:oleObj spid="_x0000_s164868" r:id="rId5" imgW="838200" imgH="228600" progId="">
              <p:embed/>
            </p:oleObj>
          </a:graphicData>
        </a:graphic>
      </p:graphicFrame>
      <p:graphicFrame>
        <p:nvGraphicFramePr>
          <p:cNvPr id="3077" name="Object 14"/>
          <p:cNvGraphicFramePr>
            <a:graphicFrameLocks noChangeAspect="1"/>
          </p:cNvGraphicFramePr>
          <p:nvPr/>
        </p:nvGraphicFramePr>
        <p:xfrm>
          <a:off x="714375" y="3500438"/>
          <a:ext cx="466725" cy="428625"/>
        </p:xfrm>
        <a:graphic>
          <a:graphicData uri="http://schemas.openxmlformats.org/presentationml/2006/ole">
            <p:oleObj spid="_x0000_s164869" name="Equation" r:id="rId6" imgW="177646" imgH="228402" progId="">
              <p:embed/>
            </p:oleObj>
          </a:graphicData>
        </a:graphic>
      </p:graphicFrame>
      <p:graphicFrame>
        <p:nvGraphicFramePr>
          <p:cNvPr id="3078" name="Object 15"/>
          <p:cNvGraphicFramePr>
            <a:graphicFrameLocks noChangeAspect="1"/>
          </p:cNvGraphicFramePr>
          <p:nvPr/>
        </p:nvGraphicFramePr>
        <p:xfrm>
          <a:off x="928688" y="3257550"/>
          <a:ext cx="1743075" cy="282575"/>
        </p:xfrm>
        <a:graphic>
          <a:graphicData uri="http://schemas.openxmlformats.org/presentationml/2006/ole">
            <p:oleObj spid="_x0000_s164870" name="公式" r:id="rId7" imgW="1218671" imgH="241195" progId="Equation.3">
              <p:embed/>
            </p:oleObj>
          </a:graphicData>
        </a:graphic>
      </p:graphicFrame>
      <p:sp>
        <p:nvSpPr>
          <p:cNvPr id="24" name="矩形 23"/>
          <p:cNvSpPr/>
          <p:nvPr/>
        </p:nvSpPr>
        <p:spPr>
          <a:xfrm>
            <a:off x="5786438" y="2786063"/>
            <a:ext cx="2643187" cy="75723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Char char="v"/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一个码中无任何码字是其他码字的前置</a:t>
            </a:r>
          </a:p>
        </p:txBody>
      </p:sp>
      <p:sp>
        <p:nvSpPr>
          <p:cNvPr id="25" name="矩形 24"/>
          <p:cNvSpPr/>
          <p:nvPr/>
        </p:nvSpPr>
        <p:spPr>
          <a:xfrm>
            <a:off x="500063" y="4643438"/>
            <a:ext cx="2830512" cy="425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Char char="v"/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 异前置码是唯一可译码</a:t>
            </a:r>
          </a:p>
        </p:txBody>
      </p:sp>
      <p:sp>
        <p:nvSpPr>
          <p:cNvPr id="26" name="矩形 25"/>
          <p:cNvSpPr/>
          <p:nvPr/>
        </p:nvSpPr>
        <p:spPr>
          <a:xfrm>
            <a:off x="4991100" y="4714875"/>
            <a:ext cx="3295650" cy="425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Char char="v"/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 异前置码与即时码是等价的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4075"/>
                            </p:stCondLst>
                            <p:childTnLst>
                              <p:par>
                                <p:cTn id="82" presetID="39" presetClass="entr" presetSubtype="0" accel="10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4575"/>
                            </p:stCondLst>
                            <p:childTnLst>
                              <p:par>
                                <p:cTn id="89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75"/>
                            </p:stCondLst>
                            <p:childTnLst>
                              <p:par>
                                <p:cTn id="96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575"/>
                            </p:stCondLst>
                            <p:childTnLst>
                              <p:par>
                                <p:cTn id="103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6075"/>
                            </p:stCondLst>
                            <p:childTnLst>
                              <p:par>
                                <p:cTn id="110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6575"/>
                            </p:stCondLst>
                            <p:childTnLst>
                              <p:par>
                                <p:cTn id="117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7075"/>
                            </p:stCondLst>
                            <p:childTnLst>
                              <p:par>
                                <p:cTn id="124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7575"/>
                            </p:stCondLst>
                            <p:childTnLst>
                              <p:par>
                                <p:cTn id="131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8075"/>
                            </p:stCondLst>
                            <p:childTnLst>
                              <p:par>
                                <p:cTn id="138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8575"/>
                            </p:stCondLst>
                            <p:childTnLst>
                              <p:par>
                                <p:cTn id="145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0" grpId="0" animBg="1"/>
      <p:bldP spid="3081" grpId="0" animBg="1"/>
      <p:bldP spid="3082" grpId="0"/>
      <p:bldP spid="3083" grpId="0" animBg="1"/>
      <p:bldP spid="3084" grpId="0" animBg="1"/>
      <p:bldP spid="3085" grpId="0" animBg="1"/>
      <p:bldP spid="3086" grpId="0" animBg="1"/>
      <p:bldP spid="17" grpId="0"/>
      <p:bldP spid="18" grpId="0"/>
      <p:bldP spid="24" grpId="0"/>
      <p:bldP spid="25" grpId="0"/>
      <p:bldP spid="2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57188" y="1428750"/>
            <a:ext cx="8286750" cy="5214938"/>
            <a:chOff x="612" y="1026"/>
            <a:chExt cx="4536" cy="3039"/>
          </a:xfrm>
        </p:grpSpPr>
        <p:sp>
          <p:nvSpPr>
            <p:cNvPr id="47144" name="AutoShape 3"/>
            <p:cNvSpPr>
              <a:spLocks noChangeArrowheads="1"/>
            </p:cNvSpPr>
            <p:nvPr/>
          </p:nvSpPr>
          <p:spPr bwMode="auto">
            <a:xfrm>
              <a:off x="884" y="1207"/>
              <a:ext cx="4264" cy="2858"/>
            </a:xfrm>
            <a:prstGeom prst="roundRect">
              <a:avLst>
                <a:gd name="adj" fmla="val 8676"/>
              </a:avLst>
            </a:prstGeom>
            <a:gradFill rotWithShape="1">
              <a:gsLst>
                <a:gs pos="0">
                  <a:srgbClr val="FF3300"/>
                </a:gs>
                <a:gs pos="100000">
                  <a:srgbClr val="FFCC66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145" name="AutoShape 4"/>
            <p:cNvSpPr>
              <a:spLocks noChangeArrowheads="1"/>
            </p:cNvSpPr>
            <p:nvPr/>
          </p:nvSpPr>
          <p:spPr bwMode="auto">
            <a:xfrm>
              <a:off x="612" y="1026"/>
              <a:ext cx="1769" cy="1078"/>
            </a:xfrm>
            <a:prstGeom prst="roundRect">
              <a:avLst>
                <a:gd name="adj" fmla="val 18366"/>
              </a:avLst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28"/>
          <p:cNvGrpSpPr>
            <a:grpSpLocks/>
          </p:cNvGrpSpPr>
          <p:nvPr/>
        </p:nvGrpSpPr>
        <p:grpSpPr bwMode="auto">
          <a:xfrm>
            <a:off x="571500" y="1500188"/>
            <a:ext cx="2500313" cy="1643062"/>
            <a:chOff x="684213" y="1266825"/>
            <a:chExt cx="2774950" cy="1885950"/>
          </a:xfrm>
        </p:grpSpPr>
        <p:sp>
          <p:nvSpPr>
            <p:cNvPr id="47136" name="Freeform 7"/>
            <p:cNvSpPr>
              <a:spLocks/>
            </p:cNvSpPr>
            <p:nvPr/>
          </p:nvSpPr>
          <p:spPr bwMode="auto">
            <a:xfrm rot="10800000">
              <a:off x="736600" y="1293813"/>
              <a:ext cx="1309688" cy="890587"/>
            </a:xfrm>
            <a:custGeom>
              <a:avLst/>
              <a:gdLst>
                <a:gd name="T0" fmla="*/ 2147483646 w 946"/>
                <a:gd name="T1" fmla="*/ 2147483646 h 946"/>
                <a:gd name="T2" fmla="*/ 2147483646 w 946"/>
                <a:gd name="T3" fmla="*/ 2147483646 h 946"/>
                <a:gd name="T4" fmla="*/ 2147483646 w 946"/>
                <a:gd name="T5" fmla="*/ 2147483646 h 946"/>
                <a:gd name="T6" fmla="*/ 2147483646 w 946"/>
                <a:gd name="T7" fmla="*/ 2147483646 h 946"/>
                <a:gd name="T8" fmla="*/ 2147483646 w 946"/>
                <a:gd name="T9" fmla="*/ 2147483646 h 946"/>
                <a:gd name="T10" fmla="*/ 2147483646 w 946"/>
                <a:gd name="T11" fmla="*/ 2147483646 h 946"/>
                <a:gd name="T12" fmla="*/ 2147483646 w 946"/>
                <a:gd name="T13" fmla="*/ 2147483646 h 946"/>
                <a:gd name="T14" fmla="*/ 2147483646 w 946"/>
                <a:gd name="T15" fmla="*/ 2147483646 h 946"/>
                <a:gd name="T16" fmla="*/ 2147483646 w 946"/>
                <a:gd name="T17" fmla="*/ 2147483646 h 946"/>
                <a:gd name="T18" fmla="*/ 2147483646 w 946"/>
                <a:gd name="T19" fmla="*/ 2147483646 h 946"/>
                <a:gd name="T20" fmla="*/ 2147483646 w 946"/>
                <a:gd name="T21" fmla="*/ 2147483646 h 946"/>
                <a:gd name="T22" fmla="*/ 2147483646 w 946"/>
                <a:gd name="T23" fmla="*/ 2147483646 h 946"/>
                <a:gd name="T24" fmla="*/ 2147483646 w 946"/>
                <a:gd name="T25" fmla="*/ 2147483646 h 946"/>
                <a:gd name="T26" fmla="*/ 2147483646 w 946"/>
                <a:gd name="T27" fmla="*/ 2147483646 h 946"/>
                <a:gd name="T28" fmla="*/ 2147483646 w 946"/>
                <a:gd name="T29" fmla="*/ 2147483646 h 946"/>
                <a:gd name="T30" fmla="*/ 2147483646 w 946"/>
                <a:gd name="T31" fmla="*/ 2147483646 h 946"/>
                <a:gd name="T32" fmla="*/ 2147483646 w 946"/>
                <a:gd name="T33" fmla="*/ 2147483646 h 946"/>
                <a:gd name="T34" fmla="*/ 2147483646 w 946"/>
                <a:gd name="T35" fmla="*/ 2147483646 h 946"/>
                <a:gd name="T36" fmla="*/ 2147483646 w 946"/>
                <a:gd name="T37" fmla="*/ 2147483646 h 946"/>
                <a:gd name="T38" fmla="*/ 2147483646 w 946"/>
                <a:gd name="T39" fmla="*/ 2147483646 h 946"/>
                <a:gd name="T40" fmla="*/ 2147483646 w 946"/>
                <a:gd name="T41" fmla="*/ 2147483646 h 946"/>
                <a:gd name="T42" fmla="*/ 2147483646 w 946"/>
                <a:gd name="T43" fmla="*/ 2147483646 h 946"/>
                <a:gd name="T44" fmla="*/ 2147483646 w 946"/>
                <a:gd name="T45" fmla="*/ 2147483646 h 946"/>
                <a:gd name="T46" fmla="*/ 2147483646 w 946"/>
                <a:gd name="T47" fmla="*/ 2147483646 h 946"/>
                <a:gd name="T48" fmla="*/ 2147483646 w 946"/>
                <a:gd name="T49" fmla="*/ 2147483646 h 946"/>
                <a:gd name="T50" fmla="*/ 2147483646 w 946"/>
                <a:gd name="T51" fmla="*/ 2147483646 h 946"/>
                <a:gd name="T52" fmla="*/ 2147483646 w 946"/>
                <a:gd name="T53" fmla="*/ 0 h 946"/>
                <a:gd name="T54" fmla="*/ 2147483646 w 946"/>
                <a:gd name="T55" fmla="*/ 2147483646 h 946"/>
                <a:gd name="T56" fmla="*/ 2147483646 w 946"/>
                <a:gd name="T57" fmla="*/ 2147483646 h 946"/>
                <a:gd name="T58" fmla="*/ 2147483646 w 946"/>
                <a:gd name="T59" fmla="*/ 2147483646 h 946"/>
                <a:gd name="T60" fmla="*/ 2147483646 w 946"/>
                <a:gd name="T61" fmla="*/ 2147483646 h 946"/>
                <a:gd name="T62" fmla="*/ 2147483646 w 946"/>
                <a:gd name="T63" fmla="*/ 2147483646 h 946"/>
                <a:gd name="T64" fmla="*/ 2147483646 w 946"/>
                <a:gd name="T65" fmla="*/ 2147483646 h 946"/>
                <a:gd name="T66" fmla="*/ 2147483646 w 946"/>
                <a:gd name="T67" fmla="*/ 2147483646 h 946"/>
                <a:gd name="T68" fmla="*/ 2147483646 w 946"/>
                <a:gd name="T69" fmla="*/ 2147483646 h 946"/>
                <a:gd name="T70" fmla="*/ 0 w 946"/>
                <a:gd name="T71" fmla="*/ 2147483646 h 946"/>
                <a:gd name="T72" fmla="*/ 2147483646 w 946"/>
                <a:gd name="T73" fmla="*/ 2147483646 h 946"/>
                <a:gd name="T74" fmla="*/ 2147483646 w 946"/>
                <a:gd name="T75" fmla="*/ 2147483646 h 946"/>
                <a:gd name="T76" fmla="*/ 2147483646 w 946"/>
                <a:gd name="T77" fmla="*/ 2147483646 h 946"/>
                <a:gd name="T78" fmla="*/ 2147483646 w 946"/>
                <a:gd name="T79" fmla="*/ 2147483646 h 946"/>
                <a:gd name="T80" fmla="*/ 2147483646 w 946"/>
                <a:gd name="T81" fmla="*/ 2147483646 h 946"/>
                <a:gd name="T82" fmla="*/ 2147483646 w 946"/>
                <a:gd name="T83" fmla="*/ 2147483646 h 946"/>
                <a:gd name="T84" fmla="*/ 2147483646 w 946"/>
                <a:gd name="T85" fmla="*/ 2147483646 h 946"/>
                <a:gd name="T86" fmla="*/ 2147483646 w 946"/>
                <a:gd name="T87" fmla="*/ 2147483646 h 946"/>
                <a:gd name="T88" fmla="*/ 2147483646 w 946"/>
                <a:gd name="T89" fmla="*/ 2147483646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FFCC66"/>
                </a:gs>
                <a:gs pos="100000">
                  <a:srgbClr val="FF33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7" name="Text Box 8"/>
            <p:cNvSpPr txBox="1">
              <a:spLocks noChangeArrowheads="1"/>
            </p:cNvSpPr>
            <p:nvPr/>
          </p:nvSpPr>
          <p:spPr bwMode="auto">
            <a:xfrm>
              <a:off x="704850" y="1266825"/>
              <a:ext cx="18473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US" altLang="zh-CN" sz="4800">
                <a:solidFill>
                  <a:srgbClr val="333333"/>
                </a:solidFill>
                <a:latin typeface="Arial Black" pitchFamily="34" charset="0"/>
              </a:endParaRPr>
            </a:p>
          </p:txBody>
        </p:sp>
        <p:sp>
          <p:nvSpPr>
            <p:cNvPr id="47138" name="Freeform 9"/>
            <p:cNvSpPr>
              <a:spLocks/>
            </p:cNvSpPr>
            <p:nvPr/>
          </p:nvSpPr>
          <p:spPr bwMode="auto">
            <a:xfrm rot="10800000">
              <a:off x="2149475" y="1293813"/>
              <a:ext cx="1309688" cy="890587"/>
            </a:xfrm>
            <a:custGeom>
              <a:avLst/>
              <a:gdLst>
                <a:gd name="T0" fmla="*/ 2147483646 w 946"/>
                <a:gd name="T1" fmla="*/ 2147483646 h 946"/>
                <a:gd name="T2" fmla="*/ 2147483646 w 946"/>
                <a:gd name="T3" fmla="*/ 2147483646 h 946"/>
                <a:gd name="T4" fmla="*/ 2147483646 w 946"/>
                <a:gd name="T5" fmla="*/ 2147483646 h 946"/>
                <a:gd name="T6" fmla="*/ 2147483646 w 946"/>
                <a:gd name="T7" fmla="*/ 2147483646 h 946"/>
                <a:gd name="T8" fmla="*/ 2147483646 w 946"/>
                <a:gd name="T9" fmla="*/ 2147483646 h 946"/>
                <a:gd name="T10" fmla="*/ 2147483646 w 946"/>
                <a:gd name="T11" fmla="*/ 2147483646 h 946"/>
                <a:gd name="T12" fmla="*/ 2147483646 w 946"/>
                <a:gd name="T13" fmla="*/ 2147483646 h 946"/>
                <a:gd name="T14" fmla="*/ 2147483646 w 946"/>
                <a:gd name="T15" fmla="*/ 2147483646 h 946"/>
                <a:gd name="T16" fmla="*/ 2147483646 w 946"/>
                <a:gd name="T17" fmla="*/ 2147483646 h 946"/>
                <a:gd name="T18" fmla="*/ 2147483646 w 946"/>
                <a:gd name="T19" fmla="*/ 2147483646 h 946"/>
                <a:gd name="T20" fmla="*/ 2147483646 w 946"/>
                <a:gd name="T21" fmla="*/ 2147483646 h 946"/>
                <a:gd name="T22" fmla="*/ 2147483646 w 946"/>
                <a:gd name="T23" fmla="*/ 2147483646 h 946"/>
                <a:gd name="T24" fmla="*/ 2147483646 w 946"/>
                <a:gd name="T25" fmla="*/ 2147483646 h 946"/>
                <a:gd name="T26" fmla="*/ 2147483646 w 946"/>
                <a:gd name="T27" fmla="*/ 2147483646 h 946"/>
                <a:gd name="T28" fmla="*/ 2147483646 w 946"/>
                <a:gd name="T29" fmla="*/ 2147483646 h 946"/>
                <a:gd name="T30" fmla="*/ 2147483646 w 946"/>
                <a:gd name="T31" fmla="*/ 2147483646 h 946"/>
                <a:gd name="T32" fmla="*/ 2147483646 w 946"/>
                <a:gd name="T33" fmla="*/ 2147483646 h 946"/>
                <a:gd name="T34" fmla="*/ 2147483646 w 946"/>
                <a:gd name="T35" fmla="*/ 2147483646 h 946"/>
                <a:gd name="T36" fmla="*/ 2147483646 w 946"/>
                <a:gd name="T37" fmla="*/ 2147483646 h 946"/>
                <a:gd name="T38" fmla="*/ 2147483646 w 946"/>
                <a:gd name="T39" fmla="*/ 2147483646 h 946"/>
                <a:gd name="T40" fmla="*/ 2147483646 w 946"/>
                <a:gd name="T41" fmla="*/ 2147483646 h 946"/>
                <a:gd name="T42" fmla="*/ 2147483646 w 946"/>
                <a:gd name="T43" fmla="*/ 2147483646 h 946"/>
                <a:gd name="T44" fmla="*/ 2147483646 w 946"/>
                <a:gd name="T45" fmla="*/ 2147483646 h 946"/>
                <a:gd name="T46" fmla="*/ 2147483646 w 946"/>
                <a:gd name="T47" fmla="*/ 2147483646 h 946"/>
                <a:gd name="T48" fmla="*/ 2147483646 w 946"/>
                <a:gd name="T49" fmla="*/ 2147483646 h 946"/>
                <a:gd name="T50" fmla="*/ 2147483646 w 946"/>
                <a:gd name="T51" fmla="*/ 2147483646 h 946"/>
                <a:gd name="T52" fmla="*/ 2147483646 w 946"/>
                <a:gd name="T53" fmla="*/ 0 h 946"/>
                <a:gd name="T54" fmla="*/ 2147483646 w 946"/>
                <a:gd name="T55" fmla="*/ 2147483646 h 946"/>
                <a:gd name="T56" fmla="*/ 2147483646 w 946"/>
                <a:gd name="T57" fmla="*/ 2147483646 h 946"/>
                <a:gd name="T58" fmla="*/ 2147483646 w 946"/>
                <a:gd name="T59" fmla="*/ 2147483646 h 946"/>
                <a:gd name="T60" fmla="*/ 2147483646 w 946"/>
                <a:gd name="T61" fmla="*/ 2147483646 h 946"/>
                <a:gd name="T62" fmla="*/ 2147483646 w 946"/>
                <a:gd name="T63" fmla="*/ 2147483646 h 946"/>
                <a:gd name="T64" fmla="*/ 2147483646 w 946"/>
                <a:gd name="T65" fmla="*/ 2147483646 h 946"/>
                <a:gd name="T66" fmla="*/ 2147483646 w 946"/>
                <a:gd name="T67" fmla="*/ 2147483646 h 946"/>
                <a:gd name="T68" fmla="*/ 2147483646 w 946"/>
                <a:gd name="T69" fmla="*/ 2147483646 h 946"/>
                <a:gd name="T70" fmla="*/ 0 w 946"/>
                <a:gd name="T71" fmla="*/ 2147483646 h 946"/>
                <a:gd name="T72" fmla="*/ 2147483646 w 946"/>
                <a:gd name="T73" fmla="*/ 2147483646 h 946"/>
                <a:gd name="T74" fmla="*/ 2147483646 w 946"/>
                <a:gd name="T75" fmla="*/ 2147483646 h 946"/>
                <a:gd name="T76" fmla="*/ 2147483646 w 946"/>
                <a:gd name="T77" fmla="*/ 2147483646 h 946"/>
                <a:gd name="T78" fmla="*/ 2147483646 w 946"/>
                <a:gd name="T79" fmla="*/ 2147483646 h 946"/>
                <a:gd name="T80" fmla="*/ 2147483646 w 946"/>
                <a:gd name="T81" fmla="*/ 2147483646 h 946"/>
                <a:gd name="T82" fmla="*/ 2147483646 w 946"/>
                <a:gd name="T83" fmla="*/ 2147483646 h 946"/>
                <a:gd name="T84" fmla="*/ 2147483646 w 946"/>
                <a:gd name="T85" fmla="*/ 2147483646 h 946"/>
                <a:gd name="T86" fmla="*/ 2147483646 w 946"/>
                <a:gd name="T87" fmla="*/ 2147483646 h 946"/>
                <a:gd name="T88" fmla="*/ 2147483646 w 946"/>
                <a:gd name="T89" fmla="*/ 2147483646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669900"/>
                </a:gs>
                <a:gs pos="100000">
                  <a:srgbClr val="CCFF33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9" name="Text Box 10"/>
            <p:cNvSpPr txBox="1">
              <a:spLocks noChangeArrowheads="1"/>
            </p:cNvSpPr>
            <p:nvPr/>
          </p:nvSpPr>
          <p:spPr bwMode="auto">
            <a:xfrm>
              <a:off x="2124075" y="1266825"/>
              <a:ext cx="18473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US" altLang="zh-CN" sz="4800">
                <a:solidFill>
                  <a:srgbClr val="333333"/>
                </a:solidFill>
                <a:latin typeface="Arial Black" pitchFamily="34" charset="0"/>
              </a:endParaRPr>
            </a:p>
          </p:txBody>
        </p:sp>
        <p:sp>
          <p:nvSpPr>
            <p:cNvPr id="47140" name="Freeform 11"/>
            <p:cNvSpPr>
              <a:spLocks/>
            </p:cNvSpPr>
            <p:nvPr/>
          </p:nvSpPr>
          <p:spPr bwMode="auto">
            <a:xfrm rot="10800000">
              <a:off x="736600" y="2262188"/>
              <a:ext cx="1309688" cy="890587"/>
            </a:xfrm>
            <a:custGeom>
              <a:avLst/>
              <a:gdLst>
                <a:gd name="T0" fmla="*/ 2147483646 w 946"/>
                <a:gd name="T1" fmla="*/ 2147483646 h 946"/>
                <a:gd name="T2" fmla="*/ 2147483646 w 946"/>
                <a:gd name="T3" fmla="*/ 2147483646 h 946"/>
                <a:gd name="T4" fmla="*/ 2147483646 w 946"/>
                <a:gd name="T5" fmla="*/ 2147483646 h 946"/>
                <a:gd name="T6" fmla="*/ 2147483646 w 946"/>
                <a:gd name="T7" fmla="*/ 2147483646 h 946"/>
                <a:gd name="T8" fmla="*/ 2147483646 w 946"/>
                <a:gd name="T9" fmla="*/ 2147483646 h 946"/>
                <a:gd name="T10" fmla="*/ 2147483646 w 946"/>
                <a:gd name="T11" fmla="*/ 2147483646 h 946"/>
                <a:gd name="T12" fmla="*/ 2147483646 w 946"/>
                <a:gd name="T13" fmla="*/ 2147483646 h 946"/>
                <a:gd name="T14" fmla="*/ 2147483646 w 946"/>
                <a:gd name="T15" fmla="*/ 2147483646 h 946"/>
                <a:gd name="T16" fmla="*/ 2147483646 w 946"/>
                <a:gd name="T17" fmla="*/ 2147483646 h 946"/>
                <a:gd name="T18" fmla="*/ 2147483646 w 946"/>
                <a:gd name="T19" fmla="*/ 2147483646 h 946"/>
                <a:gd name="T20" fmla="*/ 2147483646 w 946"/>
                <a:gd name="T21" fmla="*/ 2147483646 h 946"/>
                <a:gd name="T22" fmla="*/ 2147483646 w 946"/>
                <a:gd name="T23" fmla="*/ 2147483646 h 946"/>
                <a:gd name="T24" fmla="*/ 2147483646 w 946"/>
                <a:gd name="T25" fmla="*/ 2147483646 h 946"/>
                <a:gd name="T26" fmla="*/ 2147483646 w 946"/>
                <a:gd name="T27" fmla="*/ 2147483646 h 946"/>
                <a:gd name="T28" fmla="*/ 2147483646 w 946"/>
                <a:gd name="T29" fmla="*/ 2147483646 h 946"/>
                <a:gd name="T30" fmla="*/ 2147483646 w 946"/>
                <a:gd name="T31" fmla="*/ 2147483646 h 946"/>
                <a:gd name="T32" fmla="*/ 2147483646 w 946"/>
                <a:gd name="T33" fmla="*/ 2147483646 h 946"/>
                <a:gd name="T34" fmla="*/ 2147483646 w 946"/>
                <a:gd name="T35" fmla="*/ 2147483646 h 946"/>
                <a:gd name="T36" fmla="*/ 2147483646 w 946"/>
                <a:gd name="T37" fmla="*/ 2147483646 h 946"/>
                <a:gd name="T38" fmla="*/ 2147483646 w 946"/>
                <a:gd name="T39" fmla="*/ 2147483646 h 946"/>
                <a:gd name="T40" fmla="*/ 2147483646 w 946"/>
                <a:gd name="T41" fmla="*/ 2147483646 h 946"/>
                <a:gd name="T42" fmla="*/ 2147483646 w 946"/>
                <a:gd name="T43" fmla="*/ 2147483646 h 946"/>
                <a:gd name="T44" fmla="*/ 2147483646 w 946"/>
                <a:gd name="T45" fmla="*/ 2147483646 h 946"/>
                <a:gd name="T46" fmla="*/ 2147483646 w 946"/>
                <a:gd name="T47" fmla="*/ 2147483646 h 946"/>
                <a:gd name="T48" fmla="*/ 2147483646 w 946"/>
                <a:gd name="T49" fmla="*/ 2147483646 h 946"/>
                <a:gd name="T50" fmla="*/ 2147483646 w 946"/>
                <a:gd name="T51" fmla="*/ 2147483646 h 946"/>
                <a:gd name="T52" fmla="*/ 2147483646 w 946"/>
                <a:gd name="T53" fmla="*/ 0 h 946"/>
                <a:gd name="T54" fmla="*/ 2147483646 w 946"/>
                <a:gd name="T55" fmla="*/ 2147483646 h 946"/>
                <a:gd name="T56" fmla="*/ 2147483646 w 946"/>
                <a:gd name="T57" fmla="*/ 2147483646 h 946"/>
                <a:gd name="T58" fmla="*/ 2147483646 w 946"/>
                <a:gd name="T59" fmla="*/ 2147483646 h 946"/>
                <a:gd name="T60" fmla="*/ 2147483646 w 946"/>
                <a:gd name="T61" fmla="*/ 2147483646 h 946"/>
                <a:gd name="T62" fmla="*/ 2147483646 w 946"/>
                <a:gd name="T63" fmla="*/ 2147483646 h 946"/>
                <a:gd name="T64" fmla="*/ 2147483646 w 946"/>
                <a:gd name="T65" fmla="*/ 2147483646 h 946"/>
                <a:gd name="T66" fmla="*/ 2147483646 w 946"/>
                <a:gd name="T67" fmla="*/ 2147483646 h 946"/>
                <a:gd name="T68" fmla="*/ 2147483646 w 946"/>
                <a:gd name="T69" fmla="*/ 2147483646 h 946"/>
                <a:gd name="T70" fmla="*/ 0 w 946"/>
                <a:gd name="T71" fmla="*/ 2147483646 h 946"/>
                <a:gd name="T72" fmla="*/ 2147483646 w 946"/>
                <a:gd name="T73" fmla="*/ 2147483646 h 946"/>
                <a:gd name="T74" fmla="*/ 2147483646 w 946"/>
                <a:gd name="T75" fmla="*/ 2147483646 h 946"/>
                <a:gd name="T76" fmla="*/ 2147483646 w 946"/>
                <a:gd name="T77" fmla="*/ 2147483646 h 946"/>
                <a:gd name="T78" fmla="*/ 2147483646 w 946"/>
                <a:gd name="T79" fmla="*/ 2147483646 h 946"/>
                <a:gd name="T80" fmla="*/ 2147483646 w 946"/>
                <a:gd name="T81" fmla="*/ 2147483646 h 946"/>
                <a:gd name="T82" fmla="*/ 2147483646 w 946"/>
                <a:gd name="T83" fmla="*/ 2147483646 h 946"/>
                <a:gd name="T84" fmla="*/ 2147483646 w 946"/>
                <a:gd name="T85" fmla="*/ 2147483646 h 946"/>
                <a:gd name="T86" fmla="*/ 2147483646 w 946"/>
                <a:gd name="T87" fmla="*/ 2147483646 h 946"/>
                <a:gd name="T88" fmla="*/ 2147483646 w 946"/>
                <a:gd name="T89" fmla="*/ 2147483646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99CCFF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1" name="Text Box 12"/>
            <p:cNvSpPr txBox="1">
              <a:spLocks noChangeArrowheads="1"/>
            </p:cNvSpPr>
            <p:nvPr/>
          </p:nvSpPr>
          <p:spPr bwMode="auto">
            <a:xfrm>
              <a:off x="684213" y="2238375"/>
              <a:ext cx="18473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US" altLang="zh-CN" sz="4800">
                <a:solidFill>
                  <a:srgbClr val="333333"/>
                </a:solidFill>
                <a:latin typeface="Arial Black" pitchFamily="34" charset="0"/>
              </a:endParaRPr>
            </a:p>
          </p:txBody>
        </p:sp>
        <p:sp>
          <p:nvSpPr>
            <p:cNvPr id="47142" name="Freeform 13"/>
            <p:cNvSpPr>
              <a:spLocks/>
            </p:cNvSpPr>
            <p:nvPr/>
          </p:nvSpPr>
          <p:spPr bwMode="auto">
            <a:xfrm rot="10800000">
              <a:off x="2151063" y="2262188"/>
              <a:ext cx="1308100" cy="890587"/>
            </a:xfrm>
            <a:custGeom>
              <a:avLst/>
              <a:gdLst>
                <a:gd name="T0" fmla="*/ 2147483646 w 946"/>
                <a:gd name="T1" fmla="*/ 2147483646 h 946"/>
                <a:gd name="T2" fmla="*/ 2147483646 w 946"/>
                <a:gd name="T3" fmla="*/ 2147483646 h 946"/>
                <a:gd name="T4" fmla="*/ 2147483646 w 946"/>
                <a:gd name="T5" fmla="*/ 2147483646 h 946"/>
                <a:gd name="T6" fmla="*/ 2147483646 w 946"/>
                <a:gd name="T7" fmla="*/ 2147483646 h 946"/>
                <a:gd name="T8" fmla="*/ 2147483646 w 946"/>
                <a:gd name="T9" fmla="*/ 2147483646 h 946"/>
                <a:gd name="T10" fmla="*/ 2147483646 w 946"/>
                <a:gd name="T11" fmla="*/ 2147483646 h 946"/>
                <a:gd name="T12" fmla="*/ 2147483646 w 946"/>
                <a:gd name="T13" fmla="*/ 2147483646 h 946"/>
                <a:gd name="T14" fmla="*/ 2147483646 w 946"/>
                <a:gd name="T15" fmla="*/ 2147483646 h 946"/>
                <a:gd name="T16" fmla="*/ 2147483646 w 946"/>
                <a:gd name="T17" fmla="*/ 2147483646 h 946"/>
                <a:gd name="T18" fmla="*/ 2147483646 w 946"/>
                <a:gd name="T19" fmla="*/ 2147483646 h 946"/>
                <a:gd name="T20" fmla="*/ 2147483646 w 946"/>
                <a:gd name="T21" fmla="*/ 2147483646 h 946"/>
                <a:gd name="T22" fmla="*/ 2147483646 w 946"/>
                <a:gd name="T23" fmla="*/ 2147483646 h 946"/>
                <a:gd name="T24" fmla="*/ 2147483646 w 946"/>
                <a:gd name="T25" fmla="*/ 2147483646 h 946"/>
                <a:gd name="T26" fmla="*/ 2147483646 w 946"/>
                <a:gd name="T27" fmla="*/ 2147483646 h 946"/>
                <a:gd name="T28" fmla="*/ 2147483646 w 946"/>
                <a:gd name="T29" fmla="*/ 2147483646 h 946"/>
                <a:gd name="T30" fmla="*/ 2147483646 w 946"/>
                <a:gd name="T31" fmla="*/ 2147483646 h 946"/>
                <a:gd name="T32" fmla="*/ 2147483646 w 946"/>
                <a:gd name="T33" fmla="*/ 2147483646 h 946"/>
                <a:gd name="T34" fmla="*/ 2147483646 w 946"/>
                <a:gd name="T35" fmla="*/ 2147483646 h 946"/>
                <a:gd name="T36" fmla="*/ 2147483646 w 946"/>
                <a:gd name="T37" fmla="*/ 2147483646 h 946"/>
                <a:gd name="T38" fmla="*/ 2147483646 w 946"/>
                <a:gd name="T39" fmla="*/ 2147483646 h 946"/>
                <a:gd name="T40" fmla="*/ 2147483646 w 946"/>
                <a:gd name="T41" fmla="*/ 2147483646 h 946"/>
                <a:gd name="T42" fmla="*/ 2147483646 w 946"/>
                <a:gd name="T43" fmla="*/ 2147483646 h 946"/>
                <a:gd name="T44" fmla="*/ 2147483646 w 946"/>
                <a:gd name="T45" fmla="*/ 2147483646 h 946"/>
                <a:gd name="T46" fmla="*/ 2147483646 w 946"/>
                <a:gd name="T47" fmla="*/ 2147483646 h 946"/>
                <a:gd name="T48" fmla="*/ 2147483646 w 946"/>
                <a:gd name="T49" fmla="*/ 2147483646 h 946"/>
                <a:gd name="T50" fmla="*/ 2147483646 w 946"/>
                <a:gd name="T51" fmla="*/ 2147483646 h 946"/>
                <a:gd name="T52" fmla="*/ 2147483646 w 946"/>
                <a:gd name="T53" fmla="*/ 0 h 946"/>
                <a:gd name="T54" fmla="*/ 2147483646 w 946"/>
                <a:gd name="T55" fmla="*/ 2147483646 h 946"/>
                <a:gd name="T56" fmla="*/ 2147483646 w 946"/>
                <a:gd name="T57" fmla="*/ 2147483646 h 946"/>
                <a:gd name="T58" fmla="*/ 2147483646 w 946"/>
                <a:gd name="T59" fmla="*/ 2147483646 h 946"/>
                <a:gd name="T60" fmla="*/ 2147483646 w 946"/>
                <a:gd name="T61" fmla="*/ 2147483646 h 946"/>
                <a:gd name="T62" fmla="*/ 2147483646 w 946"/>
                <a:gd name="T63" fmla="*/ 2147483646 h 946"/>
                <a:gd name="T64" fmla="*/ 2147483646 w 946"/>
                <a:gd name="T65" fmla="*/ 2147483646 h 946"/>
                <a:gd name="T66" fmla="*/ 2147483646 w 946"/>
                <a:gd name="T67" fmla="*/ 2147483646 h 946"/>
                <a:gd name="T68" fmla="*/ 2147483646 w 946"/>
                <a:gd name="T69" fmla="*/ 2147483646 h 946"/>
                <a:gd name="T70" fmla="*/ 0 w 946"/>
                <a:gd name="T71" fmla="*/ 2147483646 h 946"/>
                <a:gd name="T72" fmla="*/ 2147483646 w 946"/>
                <a:gd name="T73" fmla="*/ 2147483646 h 946"/>
                <a:gd name="T74" fmla="*/ 2147483646 w 946"/>
                <a:gd name="T75" fmla="*/ 2147483646 h 946"/>
                <a:gd name="T76" fmla="*/ 2147483646 w 946"/>
                <a:gd name="T77" fmla="*/ 2147483646 h 946"/>
                <a:gd name="T78" fmla="*/ 2147483646 w 946"/>
                <a:gd name="T79" fmla="*/ 2147483646 h 946"/>
                <a:gd name="T80" fmla="*/ 2147483646 w 946"/>
                <a:gd name="T81" fmla="*/ 2147483646 h 946"/>
                <a:gd name="T82" fmla="*/ 2147483646 w 946"/>
                <a:gd name="T83" fmla="*/ 2147483646 h 946"/>
                <a:gd name="T84" fmla="*/ 2147483646 w 946"/>
                <a:gd name="T85" fmla="*/ 2147483646 h 946"/>
                <a:gd name="T86" fmla="*/ 2147483646 w 946"/>
                <a:gd name="T87" fmla="*/ 2147483646 h 946"/>
                <a:gd name="T88" fmla="*/ 2147483646 w 946"/>
                <a:gd name="T89" fmla="*/ 2147483646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990000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3" name="Text Box 14"/>
            <p:cNvSpPr txBox="1">
              <a:spLocks noChangeArrowheads="1"/>
            </p:cNvSpPr>
            <p:nvPr/>
          </p:nvSpPr>
          <p:spPr bwMode="auto">
            <a:xfrm>
              <a:off x="2108200" y="2238375"/>
              <a:ext cx="18473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US" altLang="zh-CN" sz="4800">
                <a:solidFill>
                  <a:srgbClr val="333333"/>
                </a:solidFill>
                <a:latin typeface="Arial Black" pitchFamily="34" charset="0"/>
              </a:endParaRPr>
            </a:p>
          </p:txBody>
        </p:sp>
      </p:grp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911225" y="1527175"/>
            <a:ext cx="8032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定</a:t>
            </a:r>
            <a:endParaRPr lang="en-US" altLang="zh-C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2214563" y="2357438"/>
            <a:ext cx="8032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理</a:t>
            </a:r>
            <a:endParaRPr lang="en-US" altLang="zh-CN" sz="4800" dirty="0">
              <a:latin typeface="Arial Black" pitchFamily="34" charset="0"/>
              <a:ea typeface="宋体" panose="02010600030101010101" pitchFamily="2" charset="-122"/>
            </a:endParaRPr>
          </a:p>
        </p:txBody>
      </p:sp>
      <p:grpSp>
        <p:nvGrpSpPr>
          <p:cNvPr id="4" name="组合 51"/>
          <p:cNvGrpSpPr>
            <a:grpSpLocks/>
          </p:cNvGrpSpPr>
          <p:nvPr/>
        </p:nvGrpSpPr>
        <p:grpSpPr bwMode="auto">
          <a:xfrm>
            <a:off x="2830513" y="5214938"/>
            <a:ext cx="3098800" cy="1182687"/>
            <a:chOff x="1116013" y="3817938"/>
            <a:chExt cx="6911975" cy="1039822"/>
          </a:xfrm>
        </p:grpSpPr>
        <p:sp>
          <p:nvSpPr>
            <p:cNvPr id="28" name="Text Box 1040"/>
            <p:cNvSpPr txBox="1">
              <a:spLocks noChangeArrowheads="1"/>
            </p:cNvSpPr>
            <p:nvPr/>
          </p:nvSpPr>
          <p:spPr bwMode="auto">
            <a:xfrm>
              <a:off x="3357446" y="4461371"/>
              <a:ext cx="722358" cy="396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lang="en-US" altLang="zh-CN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7134" name="Rectangle 19"/>
            <p:cNvSpPr>
              <a:spLocks noChangeArrowheads="1"/>
            </p:cNvSpPr>
            <p:nvPr/>
          </p:nvSpPr>
          <p:spPr bwMode="auto">
            <a:xfrm>
              <a:off x="1116013" y="3817938"/>
              <a:ext cx="6911975" cy="719138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135" name="AutoShape 23"/>
            <p:cNvSpPr>
              <a:spLocks noChangeArrowheads="1"/>
            </p:cNvSpPr>
            <p:nvPr/>
          </p:nvSpPr>
          <p:spPr bwMode="auto">
            <a:xfrm>
              <a:off x="1116013" y="4537076"/>
              <a:ext cx="6911975" cy="287338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6 w 21600"/>
                <a:gd name="T13" fmla="*/ 2336 h 21600"/>
                <a:gd name="T14" fmla="*/ 19264 w 21600"/>
                <a:gd name="T15" fmla="*/ 1926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152400" y="361950"/>
            <a:ext cx="8991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5.2.2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信源序列分组定理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(1)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857250" y="3244850"/>
            <a:ext cx="280035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离散无记忆信源</a:t>
            </a:r>
          </a:p>
        </p:txBody>
      </p:sp>
      <p:graphicFrame>
        <p:nvGraphicFramePr>
          <p:cNvPr id="8194" name="Object 13"/>
          <p:cNvGraphicFramePr>
            <a:graphicFrameLocks noChangeAspect="1"/>
          </p:cNvGraphicFramePr>
          <p:nvPr/>
        </p:nvGraphicFramePr>
        <p:xfrm>
          <a:off x="928688" y="3714750"/>
          <a:ext cx="2428875" cy="357188"/>
        </p:xfrm>
        <a:graphic>
          <a:graphicData uri="http://schemas.openxmlformats.org/presentationml/2006/ole">
            <p:oleObj spid="_x0000_s166914" name="公式" r:id="rId4" imgW="1435100" imgH="203200" progId="Equation.3">
              <p:embed/>
            </p:oleObj>
          </a:graphicData>
        </a:graphic>
      </p:graphicFrame>
      <p:sp>
        <p:nvSpPr>
          <p:cNvPr id="8208" name="WordArt 14"/>
          <p:cNvSpPr>
            <a:spLocks noChangeArrowheads="1" noChangeShapeType="1" noTextEdit="1"/>
          </p:cNvSpPr>
          <p:nvPr/>
        </p:nvSpPr>
        <p:spPr bwMode="auto">
          <a:xfrm flipH="1">
            <a:off x="3357563" y="3214688"/>
            <a:ext cx="242887" cy="7540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>
                <a:ln w="9525">
                  <a:noFill/>
                  <a:round/>
                  <a:headEnd/>
                  <a:tailEnd/>
                </a:ln>
                <a:solidFill>
                  <a:srgbClr val="0042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{</a:t>
            </a:r>
            <a:endParaRPr lang="zh-CN" altLang="en-US" sz="3600" kern="10">
              <a:ln w="9525">
                <a:noFill/>
                <a:round/>
                <a:headEnd/>
                <a:tailEnd/>
              </a:ln>
              <a:solidFill>
                <a:srgbClr val="004200"/>
              </a:solidFill>
              <a:effectLst>
                <a:outerShdw dist="38100" dir="2700000" algn="tl" rotWithShape="0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8209" name="AutoShape 15"/>
          <p:cNvSpPr>
            <a:spLocks noChangeArrowheads="1"/>
          </p:cNvSpPr>
          <p:nvPr/>
        </p:nvSpPr>
        <p:spPr bwMode="auto">
          <a:xfrm>
            <a:off x="3714750" y="3311525"/>
            <a:ext cx="1387475" cy="503238"/>
          </a:xfrm>
          <a:prstGeom prst="rightArrow">
            <a:avLst>
              <a:gd name="adj1" fmla="val 50000"/>
              <a:gd name="adj2" fmla="val 689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8195" name="Object 16"/>
          <p:cNvGraphicFramePr>
            <a:graphicFrameLocks noChangeAspect="1"/>
          </p:cNvGraphicFramePr>
          <p:nvPr/>
        </p:nvGraphicFramePr>
        <p:xfrm>
          <a:off x="5214938" y="3286125"/>
          <a:ext cx="2857500" cy="728663"/>
        </p:xfrm>
        <a:graphic>
          <a:graphicData uri="http://schemas.openxmlformats.org/presentationml/2006/ole">
            <p:oleObj spid="_x0000_s166915" name="公式" r:id="rId5" imgW="1676400" imgH="457200" progId="Equation.3">
              <p:embed/>
            </p:oleObj>
          </a:graphicData>
        </a:graphic>
      </p:graphicFrame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878263" y="2268538"/>
            <a:ext cx="2057400" cy="701675"/>
            <a:chOff x="2794" y="836"/>
            <a:chExt cx="1296" cy="442"/>
          </a:xfrm>
        </p:grpSpPr>
        <p:sp>
          <p:nvSpPr>
            <p:cNvPr id="47131" name="AutoShape 18"/>
            <p:cNvSpPr>
              <a:spLocks noChangeArrowheads="1"/>
            </p:cNvSpPr>
            <p:nvPr/>
          </p:nvSpPr>
          <p:spPr bwMode="auto">
            <a:xfrm>
              <a:off x="2794" y="836"/>
              <a:ext cx="1296" cy="442"/>
            </a:xfrm>
            <a:prstGeom prst="wedgeRoundRectCallout">
              <a:avLst>
                <a:gd name="adj1" fmla="val -36111"/>
                <a:gd name="adj2" fmla="val 112671"/>
                <a:gd name="adj3" fmla="val 16667"/>
              </a:avLst>
            </a:prstGeom>
            <a:noFill/>
            <a:ln w="38100" algn="ctr">
              <a:solidFill>
                <a:schemeClr val="hlink"/>
              </a:solidFill>
              <a:prstDash val="sysDot"/>
              <a:miter lim="800000"/>
              <a:headEnd/>
              <a:tailEnd/>
            </a:ln>
          </p:spPr>
          <p:txBody>
            <a:bodyPr anchor="ctr"/>
            <a:lstStyle/>
            <a:p>
              <a:pPr marL="342900" indent="-342900" eaLnBrk="1" hangingPunct="1"/>
              <a:endParaRPr lang="zh-CN" altLang="en-US" sz="1600" b="1">
                <a:solidFill>
                  <a:schemeClr val="tx1"/>
                </a:solidFill>
              </a:endParaRPr>
            </a:p>
          </p:txBody>
        </p:sp>
        <p:graphicFrame>
          <p:nvGraphicFramePr>
            <p:cNvPr id="47132" name="Object 17"/>
            <p:cNvGraphicFramePr>
              <a:graphicFrameLocks noChangeAspect="1"/>
            </p:cNvGraphicFramePr>
            <p:nvPr/>
          </p:nvGraphicFramePr>
          <p:xfrm>
            <a:off x="2847" y="920"/>
            <a:ext cx="1173" cy="282"/>
          </p:xfrm>
          <a:graphic>
            <a:graphicData uri="http://schemas.openxmlformats.org/presentationml/2006/ole">
              <p:oleObj spid="_x0000_s166920" name="公式" r:id="rId6" imgW="952087" imgH="228501" progId="Equation.3">
                <p:embed/>
              </p:oleObj>
            </a:graphicData>
          </a:graphic>
        </p:graphicFrame>
      </p:grpSp>
      <p:sp>
        <p:nvSpPr>
          <p:cNvPr id="39" name="Rectangle 20"/>
          <p:cNvSpPr>
            <a:spLocks noChangeArrowheads="1"/>
          </p:cNvSpPr>
          <p:nvPr/>
        </p:nvSpPr>
        <p:spPr bwMode="auto">
          <a:xfrm>
            <a:off x="3848100" y="3665538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使得</a:t>
            </a:r>
          </a:p>
        </p:txBody>
      </p:sp>
      <p:sp>
        <p:nvSpPr>
          <p:cNvPr id="8212" name="WordArt 21"/>
          <p:cNvSpPr>
            <a:spLocks noChangeArrowheads="1" noChangeShapeType="1" noTextEdit="1"/>
          </p:cNvSpPr>
          <p:nvPr/>
        </p:nvSpPr>
        <p:spPr bwMode="auto">
          <a:xfrm rot="16200000" flipH="1">
            <a:off x="6440487" y="3151188"/>
            <a:ext cx="365125" cy="209550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en-US" altLang="zh-CN" sz="3600" kern="10">
                <a:ln w="9525">
                  <a:noFill/>
                  <a:round/>
                  <a:headEnd/>
                  <a:tailEnd/>
                </a:ln>
                <a:solidFill>
                  <a:srgbClr val="0042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{</a:t>
            </a:r>
            <a:endParaRPr lang="zh-CN" altLang="en-US" sz="3600" kern="10">
              <a:ln w="9525">
                <a:noFill/>
                <a:round/>
                <a:headEnd/>
                <a:tailEnd/>
              </a:ln>
              <a:solidFill>
                <a:srgbClr val="004200"/>
              </a:solidFill>
              <a:effectLst>
                <a:outerShdw dist="38100" dir="2700000" algn="tl" rotWithShape="0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8213" name="Text Box 22"/>
          <p:cNvSpPr txBox="1">
            <a:spLocks noChangeArrowheads="1"/>
          </p:cNvSpPr>
          <p:nvPr/>
        </p:nvSpPr>
        <p:spPr bwMode="auto">
          <a:xfrm>
            <a:off x="5313363" y="4389438"/>
            <a:ext cx="54133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1" hangingPunct="1"/>
            <a:r>
              <a:rPr lang="zh-CN" altLang="en-US" b="1">
                <a:solidFill>
                  <a:schemeClr val="tx1"/>
                </a:solidFill>
              </a:rPr>
              <a:t>①</a:t>
            </a:r>
          </a:p>
        </p:txBody>
      </p:sp>
      <p:sp>
        <p:nvSpPr>
          <p:cNvPr id="8214" name="Text Box 23"/>
          <p:cNvSpPr txBox="1">
            <a:spLocks noChangeArrowheads="1"/>
          </p:cNvSpPr>
          <p:nvPr/>
        </p:nvSpPr>
        <p:spPr bwMode="auto">
          <a:xfrm>
            <a:off x="7388225" y="4376738"/>
            <a:ext cx="541338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1" hangingPunct="1"/>
            <a:r>
              <a:rPr lang="zh-CN" altLang="en-US" b="1">
                <a:solidFill>
                  <a:schemeClr val="tx1"/>
                </a:solidFill>
              </a:rPr>
              <a:t>②</a:t>
            </a:r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6500813" y="4714875"/>
            <a:ext cx="1643062" cy="1214438"/>
            <a:chOff x="4579" y="2481"/>
            <a:chExt cx="1181" cy="889"/>
          </a:xfrm>
        </p:grpSpPr>
        <p:sp>
          <p:nvSpPr>
            <p:cNvPr id="47129" name="Rectangle 32"/>
            <p:cNvSpPr>
              <a:spLocks noChangeArrowheads="1"/>
            </p:cNvSpPr>
            <p:nvPr/>
          </p:nvSpPr>
          <p:spPr bwMode="auto">
            <a:xfrm>
              <a:off x="4579" y="2481"/>
              <a:ext cx="1181" cy="8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sz="2000" b="1">
                  <a:solidFill>
                    <a:schemeClr val="tx1"/>
                  </a:solidFill>
                </a:rPr>
                <a:t>所有符号序列出现概率之和小于</a:t>
              </a:r>
            </a:p>
          </p:txBody>
        </p:sp>
        <p:graphicFrame>
          <p:nvGraphicFramePr>
            <p:cNvPr id="47130" name="Object 26"/>
            <p:cNvGraphicFramePr>
              <a:graphicFrameLocks noChangeAspect="1"/>
            </p:cNvGraphicFramePr>
            <p:nvPr/>
          </p:nvGraphicFramePr>
          <p:xfrm>
            <a:off x="5373" y="3124"/>
            <a:ext cx="224" cy="246"/>
          </p:xfrm>
          <a:graphic>
            <a:graphicData uri="http://schemas.openxmlformats.org/presentationml/2006/ole">
              <p:oleObj spid="_x0000_s166919" name="公式" r:id="rId7" imgW="126835" imgH="139518" progId="Equation.3">
                <p:embed/>
              </p:oleObj>
            </a:graphicData>
          </a:graphic>
        </p:graphicFrame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2714625" y="4429125"/>
            <a:ext cx="4754563" cy="714375"/>
            <a:chOff x="1373" y="2313"/>
            <a:chExt cx="2995" cy="450"/>
          </a:xfrm>
        </p:grpSpPr>
        <p:sp>
          <p:nvSpPr>
            <p:cNvPr id="47126" name="Rectangle 35"/>
            <p:cNvSpPr>
              <a:spLocks noChangeArrowheads="1"/>
            </p:cNvSpPr>
            <p:nvPr/>
          </p:nvSpPr>
          <p:spPr bwMode="auto">
            <a:xfrm>
              <a:off x="1373" y="2463"/>
              <a:ext cx="2995" cy="2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sz="2000" b="1">
                  <a:solidFill>
                    <a:schemeClr val="tx1"/>
                  </a:solidFill>
                </a:rPr>
                <a:t>序列    出现的概率         满足：</a:t>
              </a:r>
            </a:p>
          </p:txBody>
        </p:sp>
        <p:graphicFrame>
          <p:nvGraphicFramePr>
            <p:cNvPr id="47127" name="Object 36"/>
            <p:cNvGraphicFramePr>
              <a:graphicFrameLocks noChangeAspect="1"/>
            </p:cNvGraphicFramePr>
            <p:nvPr/>
          </p:nvGraphicFramePr>
          <p:xfrm>
            <a:off x="1733" y="2313"/>
            <a:ext cx="225" cy="450"/>
          </p:xfrm>
          <a:graphic>
            <a:graphicData uri="http://schemas.openxmlformats.org/presentationml/2006/ole">
              <p:oleObj spid="_x0000_s166917" name="公式" r:id="rId8" imgW="139700" imgH="279400" progId="Equation.3">
                <p:embed/>
              </p:oleObj>
            </a:graphicData>
          </a:graphic>
        </p:graphicFrame>
        <p:graphicFrame>
          <p:nvGraphicFramePr>
            <p:cNvPr id="47128" name="Object 38"/>
            <p:cNvGraphicFramePr>
              <a:graphicFrameLocks noChangeAspect="1"/>
            </p:cNvGraphicFramePr>
            <p:nvPr/>
          </p:nvGraphicFramePr>
          <p:xfrm>
            <a:off x="2723" y="2380"/>
            <a:ext cx="391" cy="338"/>
          </p:xfrm>
          <a:graphic>
            <a:graphicData uri="http://schemas.openxmlformats.org/presentationml/2006/ole">
              <p:oleObj spid="_x0000_s166918" name="公式" r:id="rId9" imgW="330057" imgH="253890" progId="Equation.3">
                <p:embed/>
              </p:oleObj>
            </a:graphicData>
          </a:graphic>
        </p:graphicFrame>
      </p:grpSp>
      <p:graphicFrame>
        <p:nvGraphicFramePr>
          <p:cNvPr id="8196" name="Object 40"/>
          <p:cNvGraphicFramePr>
            <a:graphicFrameLocks noChangeAspect="1"/>
          </p:cNvGraphicFramePr>
          <p:nvPr/>
        </p:nvGraphicFramePr>
        <p:xfrm>
          <a:off x="3000375" y="5326063"/>
          <a:ext cx="2500313" cy="714375"/>
        </p:xfrm>
        <a:graphic>
          <a:graphicData uri="http://schemas.openxmlformats.org/presentationml/2006/ole">
            <p:oleObj spid="_x0000_s166916" name="公式" r:id="rId10" imgW="1511300" imgH="431800" progId="Equation.3">
              <p:embed/>
            </p:oleObj>
          </a:graphicData>
        </a:graphic>
      </p:graphicFrame>
      <p:sp>
        <p:nvSpPr>
          <p:cNvPr id="8217" name="Rectangle 45"/>
          <p:cNvSpPr>
            <a:spLocks noChangeArrowheads="1"/>
          </p:cNvSpPr>
          <p:nvPr/>
        </p:nvSpPr>
        <p:spPr bwMode="auto">
          <a:xfrm>
            <a:off x="3714750" y="6000750"/>
            <a:ext cx="6540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1" hangingPunct="1"/>
            <a:r>
              <a:rPr lang="en-US" altLang="zh-CN" b="1">
                <a:solidFill>
                  <a:schemeClr val="tx1"/>
                </a:solidFill>
              </a:rPr>
              <a:t>(5.3)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8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0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0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6" grpId="0"/>
      <p:bldP spid="30" grpId="0"/>
      <p:bldP spid="8208" grpId="0" animBg="1"/>
      <p:bldP spid="8209" grpId="0" animBg="1"/>
      <p:bldP spid="39" grpId="0"/>
      <p:bldP spid="8212" grpId="0" animBg="1"/>
      <p:bldP spid="8213" grpId="0"/>
      <p:bldP spid="8214" grpId="0"/>
      <p:bldP spid="821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3"/>
          <p:cNvSpPr/>
          <p:nvPr/>
        </p:nvSpPr>
        <p:spPr bwMode="auto">
          <a:xfrm>
            <a:off x="642910" y="2857496"/>
            <a:ext cx="7286676" cy="2643206"/>
          </a:xfrm>
          <a:prstGeom prst="roundRect">
            <a:avLst>
              <a:gd name="adj" fmla="val 7848"/>
            </a:avLst>
          </a:prstGeom>
          <a:gradFill flip="none" rotWithShape="1">
            <a:gsLst>
              <a:gs pos="3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  <a:ln w="38100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eaLnBrk="1" hangingPunct="1">
              <a:defRPr/>
            </a:pPr>
            <a:endParaRPr lang="en-US" altLang="zh-CN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571472" y="2500306"/>
            <a:ext cx="2571768" cy="642942"/>
          </a:xfrm>
          <a:prstGeom prst="roundRect">
            <a:avLst>
              <a:gd name="adj" fmla="val 10568"/>
            </a:avLst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prst="convex"/>
            <a:bevelB w="0" h="0"/>
            <a:contourClr>
              <a:srgbClr val="AFEA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714375" y="2571750"/>
            <a:ext cx="64071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Char char="u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渐近均分特性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52400" y="361950"/>
            <a:ext cx="8991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5.2.2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信源序列分组定理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(11)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857250" y="3500438"/>
            <a:ext cx="6858000" cy="1531937"/>
            <a:chOff x="612" y="1171"/>
            <a:chExt cx="4968" cy="965"/>
          </a:xfrm>
        </p:grpSpPr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612" y="1171"/>
              <a:ext cx="4968" cy="9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zh-CN" altLang="en-US" sz="2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当     取值很小时（</a:t>
              </a:r>
              <a:r>
                <a:rPr lang="en-US" altLang="zh-CN" sz="2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  <a:r>
                <a:rPr lang="zh-CN" altLang="en-US" sz="2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要求很大），对于典型序列</a:t>
              </a:r>
            </a:p>
            <a:p>
              <a:pPr eaLnBrk="1" hangingPunct="1">
                <a:lnSpc>
                  <a:spcPct val="120000"/>
                </a:lnSpc>
                <a:defRPr/>
              </a:pPr>
              <a:r>
                <a:rPr lang="zh-CN" altLang="en-US" sz="2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</a:t>
              </a:r>
            </a:p>
          </p:txBody>
        </p:sp>
        <p:graphicFrame>
          <p:nvGraphicFramePr>
            <p:cNvPr id="61448" name="Object 10"/>
            <p:cNvGraphicFramePr>
              <a:graphicFrameLocks noChangeAspect="1"/>
            </p:cNvGraphicFramePr>
            <p:nvPr/>
          </p:nvGraphicFramePr>
          <p:xfrm>
            <a:off x="899" y="1249"/>
            <a:ext cx="306" cy="268"/>
          </p:xfrm>
          <a:graphic>
            <a:graphicData uri="http://schemas.openxmlformats.org/presentationml/2006/ole">
              <p:oleObj spid="_x0000_s167938" name="公式" r:id="rId3" imgW="202936" imgH="177569" progId="Equation.3">
                <p:embed/>
              </p:oleObj>
            </a:graphicData>
          </a:graphic>
        </p:graphicFrame>
        <p:graphicFrame>
          <p:nvGraphicFramePr>
            <p:cNvPr id="61449" name="Object 11"/>
            <p:cNvGraphicFramePr>
              <a:graphicFrameLocks noChangeAspect="1"/>
            </p:cNvGraphicFramePr>
            <p:nvPr/>
          </p:nvGraphicFramePr>
          <p:xfrm>
            <a:off x="935" y="1505"/>
            <a:ext cx="1281" cy="339"/>
          </p:xfrm>
          <a:graphic>
            <a:graphicData uri="http://schemas.openxmlformats.org/presentationml/2006/ole">
              <p:oleObj spid="_x0000_s167939" name="Equation" r:id="rId4" imgW="838200" imgH="241300" progId="">
                <p:embed/>
              </p:oleObj>
            </a:graphicData>
          </a:graphic>
        </p:graphicFrame>
        <p:graphicFrame>
          <p:nvGraphicFramePr>
            <p:cNvPr id="61450" name="Object 12"/>
            <p:cNvGraphicFramePr>
              <a:graphicFrameLocks noChangeAspect="1"/>
            </p:cNvGraphicFramePr>
            <p:nvPr/>
          </p:nvGraphicFramePr>
          <p:xfrm>
            <a:off x="2324" y="1505"/>
            <a:ext cx="1241" cy="320"/>
          </p:xfrm>
          <a:graphic>
            <a:graphicData uri="http://schemas.openxmlformats.org/presentationml/2006/ole">
              <p:oleObj spid="_x0000_s167940" name="Equation" r:id="rId5" imgW="939800" imgH="228600" progId="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3"/>
          <p:cNvSpPr>
            <a:spLocks noChangeArrowheads="1"/>
          </p:cNvSpPr>
          <p:nvPr/>
        </p:nvSpPr>
        <p:spPr bwMode="auto">
          <a:xfrm>
            <a:off x="782638" y="1847850"/>
            <a:ext cx="7789862" cy="4367213"/>
          </a:xfrm>
          <a:prstGeom prst="roundRect">
            <a:avLst>
              <a:gd name="adj" fmla="val 8676"/>
            </a:avLst>
          </a:prstGeom>
          <a:gradFill rotWithShape="1">
            <a:gsLst>
              <a:gs pos="0">
                <a:srgbClr val="FF3300"/>
              </a:gs>
              <a:gs pos="100000">
                <a:srgbClr val="FFCC66"/>
              </a:gs>
            </a:gsLst>
            <a:lin ang="270000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651" name="AutoShape 4"/>
          <p:cNvSpPr>
            <a:spLocks noChangeArrowheads="1"/>
          </p:cNvSpPr>
          <p:nvPr/>
        </p:nvSpPr>
        <p:spPr bwMode="auto">
          <a:xfrm>
            <a:off x="285750" y="1571625"/>
            <a:ext cx="3232150" cy="1647825"/>
          </a:xfrm>
          <a:prstGeom prst="roundRect">
            <a:avLst>
              <a:gd name="adj" fmla="val 18366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组合 28"/>
          <p:cNvGrpSpPr>
            <a:grpSpLocks/>
          </p:cNvGrpSpPr>
          <p:nvPr/>
        </p:nvGrpSpPr>
        <p:grpSpPr bwMode="auto">
          <a:xfrm>
            <a:off x="571500" y="1500188"/>
            <a:ext cx="2500313" cy="1643062"/>
            <a:chOff x="684213" y="1266825"/>
            <a:chExt cx="2774950" cy="1885950"/>
          </a:xfrm>
        </p:grpSpPr>
        <p:sp>
          <p:nvSpPr>
            <p:cNvPr id="27664" name="Freeform 7"/>
            <p:cNvSpPr>
              <a:spLocks/>
            </p:cNvSpPr>
            <p:nvPr/>
          </p:nvSpPr>
          <p:spPr bwMode="auto">
            <a:xfrm rot="10800000">
              <a:off x="736600" y="1293813"/>
              <a:ext cx="1309688" cy="890587"/>
            </a:xfrm>
            <a:custGeom>
              <a:avLst/>
              <a:gdLst>
                <a:gd name="T0" fmla="*/ 2147483646 w 946"/>
                <a:gd name="T1" fmla="*/ 2147483646 h 946"/>
                <a:gd name="T2" fmla="*/ 2147483646 w 946"/>
                <a:gd name="T3" fmla="*/ 2147483646 h 946"/>
                <a:gd name="T4" fmla="*/ 2147483646 w 946"/>
                <a:gd name="T5" fmla="*/ 2147483646 h 946"/>
                <a:gd name="T6" fmla="*/ 2147483646 w 946"/>
                <a:gd name="T7" fmla="*/ 2147483646 h 946"/>
                <a:gd name="T8" fmla="*/ 2147483646 w 946"/>
                <a:gd name="T9" fmla="*/ 2147483646 h 946"/>
                <a:gd name="T10" fmla="*/ 2147483646 w 946"/>
                <a:gd name="T11" fmla="*/ 2147483646 h 946"/>
                <a:gd name="T12" fmla="*/ 2147483646 w 946"/>
                <a:gd name="T13" fmla="*/ 2147483646 h 946"/>
                <a:gd name="T14" fmla="*/ 2147483646 w 946"/>
                <a:gd name="T15" fmla="*/ 2147483646 h 946"/>
                <a:gd name="T16" fmla="*/ 2147483646 w 946"/>
                <a:gd name="T17" fmla="*/ 2147483646 h 946"/>
                <a:gd name="T18" fmla="*/ 2147483646 w 946"/>
                <a:gd name="T19" fmla="*/ 2147483646 h 946"/>
                <a:gd name="T20" fmla="*/ 2147483646 w 946"/>
                <a:gd name="T21" fmla="*/ 2147483646 h 946"/>
                <a:gd name="T22" fmla="*/ 2147483646 w 946"/>
                <a:gd name="T23" fmla="*/ 2147483646 h 946"/>
                <a:gd name="T24" fmla="*/ 2147483646 w 946"/>
                <a:gd name="T25" fmla="*/ 2147483646 h 946"/>
                <a:gd name="T26" fmla="*/ 2147483646 w 946"/>
                <a:gd name="T27" fmla="*/ 2147483646 h 946"/>
                <a:gd name="T28" fmla="*/ 2147483646 w 946"/>
                <a:gd name="T29" fmla="*/ 2147483646 h 946"/>
                <a:gd name="T30" fmla="*/ 2147483646 w 946"/>
                <a:gd name="T31" fmla="*/ 2147483646 h 946"/>
                <a:gd name="T32" fmla="*/ 2147483646 w 946"/>
                <a:gd name="T33" fmla="*/ 2147483646 h 946"/>
                <a:gd name="T34" fmla="*/ 2147483646 w 946"/>
                <a:gd name="T35" fmla="*/ 2147483646 h 946"/>
                <a:gd name="T36" fmla="*/ 2147483646 w 946"/>
                <a:gd name="T37" fmla="*/ 2147483646 h 946"/>
                <a:gd name="T38" fmla="*/ 2147483646 w 946"/>
                <a:gd name="T39" fmla="*/ 2147483646 h 946"/>
                <a:gd name="T40" fmla="*/ 2147483646 w 946"/>
                <a:gd name="T41" fmla="*/ 2147483646 h 946"/>
                <a:gd name="T42" fmla="*/ 2147483646 w 946"/>
                <a:gd name="T43" fmla="*/ 2147483646 h 946"/>
                <a:gd name="T44" fmla="*/ 2147483646 w 946"/>
                <a:gd name="T45" fmla="*/ 2147483646 h 946"/>
                <a:gd name="T46" fmla="*/ 2147483646 w 946"/>
                <a:gd name="T47" fmla="*/ 2147483646 h 946"/>
                <a:gd name="T48" fmla="*/ 2147483646 w 946"/>
                <a:gd name="T49" fmla="*/ 2147483646 h 946"/>
                <a:gd name="T50" fmla="*/ 2147483646 w 946"/>
                <a:gd name="T51" fmla="*/ 2147483646 h 946"/>
                <a:gd name="T52" fmla="*/ 2147483646 w 946"/>
                <a:gd name="T53" fmla="*/ 0 h 946"/>
                <a:gd name="T54" fmla="*/ 2147483646 w 946"/>
                <a:gd name="T55" fmla="*/ 2147483646 h 946"/>
                <a:gd name="T56" fmla="*/ 2147483646 w 946"/>
                <a:gd name="T57" fmla="*/ 2147483646 h 946"/>
                <a:gd name="T58" fmla="*/ 2147483646 w 946"/>
                <a:gd name="T59" fmla="*/ 2147483646 h 946"/>
                <a:gd name="T60" fmla="*/ 2147483646 w 946"/>
                <a:gd name="T61" fmla="*/ 2147483646 h 946"/>
                <a:gd name="T62" fmla="*/ 2147483646 w 946"/>
                <a:gd name="T63" fmla="*/ 2147483646 h 946"/>
                <a:gd name="T64" fmla="*/ 2147483646 w 946"/>
                <a:gd name="T65" fmla="*/ 2147483646 h 946"/>
                <a:gd name="T66" fmla="*/ 2147483646 w 946"/>
                <a:gd name="T67" fmla="*/ 2147483646 h 946"/>
                <a:gd name="T68" fmla="*/ 2147483646 w 946"/>
                <a:gd name="T69" fmla="*/ 2147483646 h 946"/>
                <a:gd name="T70" fmla="*/ 0 w 946"/>
                <a:gd name="T71" fmla="*/ 2147483646 h 946"/>
                <a:gd name="T72" fmla="*/ 2147483646 w 946"/>
                <a:gd name="T73" fmla="*/ 2147483646 h 946"/>
                <a:gd name="T74" fmla="*/ 2147483646 w 946"/>
                <a:gd name="T75" fmla="*/ 2147483646 h 946"/>
                <a:gd name="T76" fmla="*/ 2147483646 w 946"/>
                <a:gd name="T77" fmla="*/ 2147483646 h 946"/>
                <a:gd name="T78" fmla="*/ 2147483646 w 946"/>
                <a:gd name="T79" fmla="*/ 2147483646 h 946"/>
                <a:gd name="T80" fmla="*/ 2147483646 w 946"/>
                <a:gd name="T81" fmla="*/ 2147483646 h 946"/>
                <a:gd name="T82" fmla="*/ 2147483646 w 946"/>
                <a:gd name="T83" fmla="*/ 2147483646 h 946"/>
                <a:gd name="T84" fmla="*/ 2147483646 w 946"/>
                <a:gd name="T85" fmla="*/ 2147483646 h 946"/>
                <a:gd name="T86" fmla="*/ 2147483646 w 946"/>
                <a:gd name="T87" fmla="*/ 2147483646 h 946"/>
                <a:gd name="T88" fmla="*/ 2147483646 w 946"/>
                <a:gd name="T89" fmla="*/ 2147483646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FFCC66"/>
                </a:gs>
                <a:gs pos="100000">
                  <a:srgbClr val="FF33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5" name="Text Box 8"/>
            <p:cNvSpPr txBox="1">
              <a:spLocks noChangeArrowheads="1"/>
            </p:cNvSpPr>
            <p:nvPr/>
          </p:nvSpPr>
          <p:spPr bwMode="auto">
            <a:xfrm>
              <a:off x="704850" y="1266825"/>
              <a:ext cx="18473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US" altLang="zh-CN" sz="4800">
                <a:solidFill>
                  <a:srgbClr val="333333"/>
                </a:solidFill>
                <a:latin typeface="Arial Black" pitchFamily="34" charset="0"/>
              </a:endParaRPr>
            </a:p>
          </p:txBody>
        </p:sp>
        <p:sp>
          <p:nvSpPr>
            <p:cNvPr id="27666" name="Freeform 9"/>
            <p:cNvSpPr>
              <a:spLocks/>
            </p:cNvSpPr>
            <p:nvPr/>
          </p:nvSpPr>
          <p:spPr bwMode="auto">
            <a:xfrm rot="10800000">
              <a:off x="2149475" y="1293813"/>
              <a:ext cx="1309688" cy="890587"/>
            </a:xfrm>
            <a:custGeom>
              <a:avLst/>
              <a:gdLst>
                <a:gd name="T0" fmla="*/ 2147483646 w 946"/>
                <a:gd name="T1" fmla="*/ 2147483646 h 946"/>
                <a:gd name="T2" fmla="*/ 2147483646 w 946"/>
                <a:gd name="T3" fmla="*/ 2147483646 h 946"/>
                <a:gd name="T4" fmla="*/ 2147483646 w 946"/>
                <a:gd name="T5" fmla="*/ 2147483646 h 946"/>
                <a:gd name="T6" fmla="*/ 2147483646 w 946"/>
                <a:gd name="T7" fmla="*/ 2147483646 h 946"/>
                <a:gd name="T8" fmla="*/ 2147483646 w 946"/>
                <a:gd name="T9" fmla="*/ 2147483646 h 946"/>
                <a:gd name="T10" fmla="*/ 2147483646 w 946"/>
                <a:gd name="T11" fmla="*/ 2147483646 h 946"/>
                <a:gd name="T12" fmla="*/ 2147483646 w 946"/>
                <a:gd name="T13" fmla="*/ 2147483646 h 946"/>
                <a:gd name="T14" fmla="*/ 2147483646 w 946"/>
                <a:gd name="T15" fmla="*/ 2147483646 h 946"/>
                <a:gd name="T16" fmla="*/ 2147483646 w 946"/>
                <a:gd name="T17" fmla="*/ 2147483646 h 946"/>
                <a:gd name="T18" fmla="*/ 2147483646 w 946"/>
                <a:gd name="T19" fmla="*/ 2147483646 h 946"/>
                <a:gd name="T20" fmla="*/ 2147483646 w 946"/>
                <a:gd name="T21" fmla="*/ 2147483646 h 946"/>
                <a:gd name="T22" fmla="*/ 2147483646 w 946"/>
                <a:gd name="T23" fmla="*/ 2147483646 h 946"/>
                <a:gd name="T24" fmla="*/ 2147483646 w 946"/>
                <a:gd name="T25" fmla="*/ 2147483646 h 946"/>
                <a:gd name="T26" fmla="*/ 2147483646 w 946"/>
                <a:gd name="T27" fmla="*/ 2147483646 h 946"/>
                <a:gd name="T28" fmla="*/ 2147483646 w 946"/>
                <a:gd name="T29" fmla="*/ 2147483646 h 946"/>
                <a:gd name="T30" fmla="*/ 2147483646 w 946"/>
                <a:gd name="T31" fmla="*/ 2147483646 h 946"/>
                <a:gd name="T32" fmla="*/ 2147483646 w 946"/>
                <a:gd name="T33" fmla="*/ 2147483646 h 946"/>
                <a:gd name="T34" fmla="*/ 2147483646 w 946"/>
                <a:gd name="T35" fmla="*/ 2147483646 h 946"/>
                <a:gd name="T36" fmla="*/ 2147483646 w 946"/>
                <a:gd name="T37" fmla="*/ 2147483646 h 946"/>
                <a:gd name="T38" fmla="*/ 2147483646 w 946"/>
                <a:gd name="T39" fmla="*/ 2147483646 h 946"/>
                <a:gd name="T40" fmla="*/ 2147483646 w 946"/>
                <a:gd name="T41" fmla="*/ 2147483646 h 946"/>
                <a:gd name="T42" fmla="*/ 2147483646 w 946"/>
                <a:gd name="T43" fmla="*/ 2147483646 h 946"/>
                <a:gd name="T44" fmla="*/ 2147483646 w 946"/>
                <a:gd name="T45" fmla="*/ 2147483646 h 946"/>
                <a:gd name="T46" fmla="*/ 2147483646 w 946"/>
                <a:gd name="T47" fmla="*/ 2147483646 h 946"/>
                <a:gd name="T48" fmla="*/ 2147483646 w 946"/>
                <a:gd name="T49" fmla="*/ 2147483646 h 946"/>
                <a:gd name="T50" fmla="*/ 2147483646 w 946"/>
                <a:gd name="T51" fmla="*/ 2147483646 h 946"/>
                <a:gd name="T52" fmla="*/ 2147483646 w 946"/>
                <a:gd name="T53" fmla="*/ 0 h 946"/>
                <a:gd name="T54" fmla="*/ 2147483646 w 946"/>
                <a:gd name="T55" fmla="*/ 2147483646 h 946"/>
                <a:gd name="T56" fmla="*/ 2147483646 w 946"/>
                <a:gd name="T57" fmla="*/ 2147483646 h 946"/>
                <a:gd name="T58" fmla="*/ 2147483646 w 946"/>
                <a:gd name="T59" fmla="*/ 2147483646 h 946"/>
                <a:gd name="T60" fmla="*/ 2147483646 w 946"/>
                <a:gd name="T61" fmla="*/ 2147483646 h 946"/>
                <a:gd name="T62" fmla="*/ 2147483646 w 946"/>
                <a:gd name="T63" fmla="*/ 2147483646 h 946"/>
                <a:gd name="T64" fmla="*/ 2147483646 w 946"/>
                <a:gd name="T65" fmla="*/ 2147483646 h 946"/>
                <a:gd name="T66" fmla="*/ 2147483646 w 946"/>
                <a:gd name="T67" fmla="*/ 2147483646 h 946"/>
                <a:gd name="T68" fmla="*/ 2147483646 w 946"/>
                <a:gd name="T69" fmla="*/ 2147483646 h 946"/>
                <a:gd name="T70" fmla="*/ 0 w 946"/>
                <a:gd name="T71" fmla="*/ 2147483646 h 946"/>
                <a:gd name="T72" fmla="*/ 2147483646 w 946"/>
                <a:gd name="T73" fmla="*/ 2147483646 h 946"/>
                <a:gd name="T74" fmla="*/ 2147483646 w 946"/>
                <a:gd name="T75" fmla="*/ 2147483646 h 946"/>
                <a:gd name="T76" fmla="*/ 2147483646 w 946"/>
                <a:gd name="T77" fmla="*/ 2147483646 h 946"/>
                <a:gd name="T78" fmla="*/ 2147483646 w 946"/>
                <a:gd name="T79" fmla="*/ 2147483646 h 946"/>
                <a:gd name="T80" fmla="*/ 2147483646 w 946"/>
                <a:gd name="T81" fmla="*/ 2147483646 h 946"/>
                <a:gd name="T82" fmla="*/ 2147483646 w 946"/>
                <a:gd name="T83" fmla="*/ 2147483646 h 946"/>
                <a:gd name="T84" fmla="*/ 2147483646 w 946"/>
                <a:gd name="T85" fmla="*/ 2147483646 h 946"/>
                <a:gd name="T86" fmla="*/ 2147483646 w 946"/>
                <a:gd name="T87" fmla="*/ 2147483646 h 946"/>
                <a:gd name="T88" fmla="*/ 2147483646 w 946"/>
                <a:gd name="T89" fmla="*/ 2147483646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669900"/>
                </a:gs>
                <a:gs pos="100000">
                  <a:srgbClr val="CCFF33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7" name="Text Box 10"/>
            <p:cNvSpPr txBox="1">
              <a:spLocks noChangeArrowheads="1"/>
            </p:cNvSpPr>
            <p:nvPr/>
          </p:nvSpPr>
          <p:spPr bwMode="auto">
            <a:xfrm>
              <a:off x="2124075" y="1266825"/>
              <a:ext cx="18473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US" altLang="zh-CN" sz="4800">
                <a:solidFill>
                  <a:srgbClr val="333333"/>
                </a:solidFill>
                <a:latin typeface="Arial Black" pitchFamily="34" charset="0"/>
              </a:endParaRPr>
            </a:p>
          </p:txBody>
        </p:sp>
        <p:sp>
          <p:nvSpPr>
            <p:cNvPr id="27668" name="Freeform 11"/>
            <p:cNvSpPr>
              <a:spLocks/>
            </p:cNvSpPr>
            <p:nvPr/>
          </p:nvSpPr>
          <p:spPr bwMode="auto">
            <a:xfrm rot="10800000">
              <a:off x="736600" y="2262188"/>
              <a:ext cx="1309688" cy="890587"/>
            </a:xfrm>
            <a:custGeom>
              <a:avLst/>
              <a:gdLst>
                <a:gd name="T0" fmla="*/ 2147483646 w 946"/>
                <a:gd name="T1" fmla="*/ 2147483646 h 946"/>
                <a:gd name="T2" fmla="*/ 2147483646 w 946"/>
                <a:gd name="T3" fmla="*/ 2147483646 h 946"/>
                <a:gd name="T4" fmla="*/ 2147483646 w 946"/>
                <a:gd name="T5" fmla="*/ 2147483646 h 946"/>
                <a:gd name="T6" fmla="*/ 2147483646 w 946"/>
                <a:gd name="T7" fmla="*/ 2147483646 h 946"/>
                <a:gd name="T8" fmla="*/ 2147483646 w 946"/>
                <a:gd name="T9" fmla="*/ 2147483646 h 946"/>
                <a:gd name="T10" fmla="*/ 2147483646 w 946"/>
                <a:gd name="T11" fmla="*/ 2147483646 h 946"/>
                <a:gd name="T12" fmla="*/ 2147483646 w 946"/>
                <a:gd name="T13" fmla="*/ 2147483646 h 946"/>
                <a:gd name="T14" fmla="*/ 2147483646 w 946"/>
                <a:gd name="T15" fmla="*/ 2147483646 h 946"/>
                <a:gd name="T16" fmla="*/ 2147483646 w 946"/>
                <a:gd name="T17" fmla="*/ 2147483646 h 946"/>
                <a:gd name="T18" fmla="*/ 2147483646 w 946"/>
                <a:gd name="T19" fmla="*/ 2147483646 h 946"/>
                <a:gd name="T20" fmla="*/ 2147483646 w 946"/>
                <a:gd name="T21" fmla="*/ 2147483646 h 946"/>
                <a:gd name="T22" fmla="*/ 2147483646 w 946"/>
                <a:gd name="T23" fmla="*/ 2147483646 h 946"/>
                <a:gd name="T24" fmla="*/ 2147483646 w 946"/>
                <a:gd name="T25" fmla="*/ 2147483646 h 946"/>
                <a:gd name="T26" fmla="*/ 2147483646 w 946"/>
                <a:gd name="T27" fmla="*/ 2147483646 h 946"/>
                <a:gd name="T28" fmla="*/ 2147483646 w 946"/>
                <a:gd name="T29" fmla="*/ 2147483646 h 946"/>
                <a:gd name="T30" fmla="*/ 2147483646 w 946"/>
                <a:gd name="T31" fmla="*/ 2147483646 h 946"/>
                <a:gd name="T32" fmla="*/ 2147483646 w 946"/>
                <a:gd name="T33" fmla="*/ 2147483646 h 946"/>
                <a:gd name="T34" fmla="*/ 2147483646 w 946"/>
                <a:gd name="T35" fmla="*/ 2147483646 h 946"/>
                <a:gd name="T36" fmla="*/ 2147483646 w 946"/>
                <a:gd name="T37" fmla="*/ 2147483646 h 946"/>
                <a:gd name="T38" fmla="*/ 2147483646 w 946"/>
                <a:gd name="T39" fmla="*/ 2147483646 h 946"/>
                <a:gd name="T40" fmla="*/ 2147483646 w 946"/>
                <a:gd name="T41" fmla="*/ 2147483646 h 946"/>
                <a:gd name="T42" fmla="*/ 2147483646 w 946"/>
                <a:gd name="T43" fmla="*/ 2147483646 h 946"/>
                <a:gd name="T44" fmla="*/ 2147483646 w 946"/>
                <a:gd name="T45" fmla="*/ 2147483646 h 946"/>
                <a:gd name="T46" fmla="*/ 2147483646 w 946"/>
                <a:gd name="T47" fmla="*/ 2147483646 h 946"/>
                <a:gd name="T48" fmla="*/ 2147483646 w 946"/>
                <a:gd name="T49" fmla="*/ 2147483646 h 946"/>
                <a:gd name="T50" fmla="*/ 2147483646 w 946"/>
                <a:gd name="T51" fmla="*/ 2147483646 h 946"/>
                <a:gd name="T52" fmla="*/ 2147483646 w 946"/>
                <a:gd name="T53" fmla="*/ 0 h 946"/>
                <a:gd name="T54" fmla="*/ 2147483646 w 946"/>
                <a:gd name="T55" fmla="*/ 2147483646 h 946"/>
                <a:gd name="T56" fmla="*/ 2147483646 w 946"/>
                <a:gd name="T57" fmla="*/ 2147483646 h 946"/>
                <a:gd name="T58" fmla="*/ 2147483646 w 946"/>
                <a:gd name="T59" fmla="*/ 2147483646 h 946"/>
                <a:gd name="T60" fmla="*/ 2147483646 w 946"/>
                <a:gd name="T61" fmla="*/ 2147483646 h 946"/>
                <a:gd name="T62" fmla="*/ 2147483646 w 946"/>
                <a:gd name="T63" fmla="*/ 2147483646 h 946"/>
                <a:gd name="T64" fmla="*/ 2147483646 w 946"/>
                <a:gd name="T65" fmla="*/ 2147483646 h 946"/>
                <a:gd name="T66" fmla="*/ 2147483646 w 946"/>
                <a:gd name="T67" fmla="*/ 2147483646 h 946"/>
                <a:gd name="T68" fmla="*/ 2147483646 w 946"/>
                <a:gd name="T69" fmla="*/ 2147483646 h 946"/>
                <a:gd name="T70" fmla="*/ 0 w 946"/>
                <a:gd name="T71" fmla="*/ 2147483646 h 946"/>
                <a:gd name="T72" fmla="*/ 2147483646 w 946"/>
                <a:gd name="T73" fmla="*/ 2147483646 h 946"/>
                <a:gd name="T74" fmla="*/ 2147483646 w 946"/>
                <a:gd name="T75" fmla="*/ 2147483646 h 946"/>
                <a:gd name="T76" fmla="*/ 2147483646 w 946"/>
                <a:gd name="T77" fmla="*/ 2147483646 h 946"/>
                <a:gd name="T78" fmla="*/ 2147483646 w 946"/>
                <a:gd name="T79" fmla="*/ 2147483646 h 946"/>
                <a:gd name="T80" fmla="*/ 2147483646 w 946"/>
                <a:gd name="T81" fmla="*/ 2147483646 h 946"/>
                <a:gd name="T82" fmla="*/ 2147483646 w 946"/>
                <a:gd name="T83" fmla="*/ 2147483646 h 946"/>
                <a:gd name="T84" fmla="*/ 2147483646 w 946"/>
                <a:gd name="T85" fmla="*/ 2147483646 h 946"/>
                <a:gd name="T86" fmla="*/ 2147483646 w 946"/>
                <a:gd name="T87" fmla="*/ 2147483646 h 946"/>
                <a:gd name="T88" fmla="*/ 2147483646 w 946"/>
                <a:gd name="T89" fmla="*/ 2147483646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99CCFF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9" name="Text Box 12"/>
            <p:cNvSpPr txBox="1">
              <a:spLocks noChangeArrowheads="1"/>
            </p:cNvSpPr>
            <p:nvPr/>
          </p:nvSpPr>
          <p:spPr bwMode="auto">
            <a:xfrm>
              <a:off x="684213" y="2238375"/>
              <a:ext cx="18473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US" altLang="zh-CN" sz="4800">
                <a:solidFill>
                  <a:srgbClr val="333333"/>
                </a:solidFill>
                <a:latin typeface="Arial Black" pitchFamily="34" charset="0"/>
              </a:endParaRPr>
            </a:p>
          </p:txBody>
        </p:sp>
        <p:sp>
          <p:nvSpPr>
            <p:cNvPr id="27670" name="Freeform 13"/>
            <p:cNvSpPr>
              <a:spLocks/>
            </p:cNvSpPr>
            <p:nvPr/>
          </p:nvSpPr>
          <p:spPr bwMode="auto">
            <a:xfrm rot="10800000">
              <a:off x="2151063" y="2262188"/>
              <a:ext cx="1308100" cy="890587"/>
            </a:xfrm>
            <a:custGeom>
              <a:avLst/>
              <a:gdLst>
                <a:gd name="T0" fmla="*/ 2147483646 w 946"/>
                <a:gd name="T1" fmla="*/ 2147483646 h 946"/>
                <a:gd name="T2" fmla="*/ 2147483646 w 946"/>
                <a:gd name="T3" fmla="*/ 2147483646 h 946"/>
                <a:gd name="T4" fmla="*/ 2147483646 w 946"/>
                <a:gd name="T5" fmla="*/ 2147483646 h 946"/>
                <a:gd name="T6" fmla="*/ 2147483646 w 946"/>
                <a:gd name="T7" fmla="*/ 2147483646 h 946"/>
                <a:gd name="T8" fmla="*/ 2147483646 w 946"/>
                <a:gd name="T9" fmla="*/ 2147483646 h 946"/>
                <a:gd name="T10" fmla="*/ 2147483646 w 946"/>
                <a:gd name="T11" fmla="*/ 2147483646 h 946"/>
                <a:gd name="T12" fmla="*/ 2147483646 w 946"/>
                <a:gd name="T13" fmla="*/ 2147483646 h 946"/>
                <a:gd name="T14" fmla="*/ 2147483646 w 946"/>
                <a:gd name="T15" fmla="*/ 2147483646 h 946"/>
                <a:gd name="T16" fmla="*/ 2147483646 w 946"/>
                <a:gd name="T17" fmla="*/ 2147483646 h 946"/>
                <a:gd name="T18" fmla="*/ 2147483646 w 946"/>
                <a:gd name="T19" fmla="*/ 2147483646 h 946"/>
                <a:gd name="T20" fmla="*/ 2147483646 w 946"/>
                <a:gd name="T21" fmla="*/ 2147483646 h 946"/>
                <a:gd name="T22" fmla="*/ 2147483646 w 946"/>
                <a:gd name="T23" fmla="*/ 2147483646 h 946"/>
                <a:gd name="T24" fmla="*/ 2147483646 w 946"/>
                <a:gd name="T25" fmla="*/ 2147483646 h 946"/>
                <a:gd name="T26" fmla="*/ 2147483646 w 946"/>
                <a:gd name="T27" fmla="*/ 2147483646 h 946"/>
                <a:gd name="T28" fmla="*/ 2147483646 w 946"/>
                <a:gd name="T29" fmla="*/ 2147483646 h 946"/>
                <a:gd name="T30" fmla="*/ 2147483646 w 946"/>
                <a:gd name="T31" fmla="*/ 2147483646 h 946"/>
                <a:gd name="T32" fmla="*/ 2147483646 w 946"/>
                <a:gd name="T33" fmla="*/ 2147483646 h 946"/>
                <a:gd name="T34" fmla="*/ 2147483646 w 946"/>
                <a:gd name="T35" fmla="*/ 2147483646 h 946"/>
                <a:gd name="T36" fmla="*/ 2147483646 w 946"/>
                <a:gd name="T37" fmla="*/ 2147483646 h 946"/>
                <a:gd name="T38" fmla="*/ 2147483646 w 946"/>
                <a:gd name="T39" fmla="*/ 2147483646 h 946"/>
                <a:gd name="T40" fmla="*/ 2147483646 w 946"/>
                <a:gd name="T41" fmla="*/ 2147483646 h 946"/>
                <a:gd name="T42" fmla="*/ 2147483646 w 946"/>
                <a:gd name="T43" fmla="*/ 2147483646 h 946"/>
                <a:gd name="T44" fmla="*/ 2147483646 w 946"/>
                <a:gd name="T45" fmla="*/ 2147483646 h 946"/>
                <a:gd name="T46" fmla="*/ 2147483646 w 946"/>
                <a:gd name="T47" fmla="*/ 2147483646 h 946"/>
                <a:gd name="T48" fmla="*/ 2147483646 w 946"/>
                <a:gd name="T49" fmla="*/ 2147483646 h 946"/>
                <a:gd name="T50" fmla="*/ 2147483646 w 946"/>
                <a:gd name="T51" fmla="*/ 2147483646 h 946"/>
                <a:gd name="T52" fmla="*/ 2147483646 w 946"/>
                <a:gd name="T53" fmla="*/ 0 h 946"/>
                <a:gd name="T54" fmla="*/ 2147483646 w 946"/>
                <a:gd name="T55" fmla="*/ 2147483646 h 946"/>
                <a:gd name="T56" fmla="*/ 2147483646 w 946"/>
                <a:gd name="T57" fmla="*/ 2147483646 h 946"/>
                <a:gd name="T58" fmla="*/ 2147483646 w 946"/>
                <a:gd name="T59" fmla="*/ 2147483646 h 946"/>
                <a:gd name="T60" fmla="*/ 2147483646 w 946"/>
                <a:gd name="T61" fmla="*/ 2147483646 h 946"/>
                <a:gd name="T62" fmla="*/ 2147483646 w 946"/>
                <a:gd name="T63" fmla="*/ 2147483646 h 946"/>
                <a:gd name="T64" fmla="*/ 2147483646 w 946"/>
                <a:gd name="T65" fmla="*/ 2147483646 h 946"/>
                <a:gd name="T66" fmla="*/ 2147483646 w 946"/>
                <a:gd name="T67" fmla="*/ 2147483646 h 946"/>
                <a:gd name="T68" fmla="*/ 2147483646 w 946"/>
                <a:gd name="T69" fmla="*/ 2147483646 h 946"/>
                <a:gd name="T70" fmla="*/ 0 w 946"/>
                <a:gd name="T71" fmla="*/ 2147483646 h 946"/>
                <a:gd name="T72" fmla="*/ 2147483646 w 946"/>
                <a:gd name="T73" fmla="*/ 2147483646 h 946"/>
                <a:gd name="T74" fmla="*/ 2147483646 w 946"/>
                <a:gd name="T75" fmla="*/ 2147483646 h 946"/>
                <a:gd name="T76" fmla="*/ 2147483646 w 946"/>
                <a:gd name="T77" fmla="*/ 2147483646 h 946"/>
                <a:gd name="T78" fmla="*/ 2147483646 w 946"/>
                <a:gd name="T79" fmla="*/ 2147483646 h 946"/>
                <a:gd name="T80" fmla="*/ 2147483646 w 946"/>
                <a:gd name="T81" fmla="*/ 2147483646 h 946"/>
                <a:gd name="T82" fmla="*/ 2147483646 w 946"/>
                <a:gd name="T83" fmla="*/ 2147483646 h 946"/>
                <a:gd name="T84" fmla="*/ 2147483646 w 946"/>
                <a:gd name="T85" fmla="*/ 2147483646 h 946"/>
                <a:gd name="T86" fmla="*/ 2147483646 w 946"/>
                <a:gd name="T87" fmla="*/ 2147483646 h 946"/>
                <a:gd name="T88" fmla="*/ 2147483646 w 946"/>
                <a:gd name="T89" fmla="*/ 2147483646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990000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1" name="Text Box 14"/>
            <p:cNvSpPr txBox="1">
              <a:spLocks noChangeArrowheads="1"/>
            </p:cNvSpPr>
            <p:nvPr/>
          </p:nvSpPr>
          <p:spPr bwMode="auto">
            <a:xfrm>
              <a:off x="2108200" y="2238375"/>
              <a:ext cx="18473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US" altLang="zh-CN" sz="4800">
                <a:solidFill>
                  <a:srgbClr val="333333"/>
                </a:solidFill>
                <a:latin typeface="Arial Black" pitchFamily="34" charset="0"/>
              </a:endParaRPr>
            </a:p>
          </p:txBody>
        </p:sp>
      </p:grp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911225" y="1527175"/>
            <a:ext cx="8032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定</a:t>
            </a:r>
            <a:endParaRPr lang="en-US" altLang="zh-C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2214563" y="2357438"/>
            <a:ext cx="8032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理</a:t>
            </a:r>
            <a:endParaRPr lang="en-US" altLang="zh-CN" sz="4800" dirty="0">
              <a:latin typeface="Arial Black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组合 51"/>
          <p:cNvGrpSpPr>
            <a:grpSpLocks/>
          </p:cNvGrpSpPr>
          <p:nvPr/>
        </p:nvGrpSpPr>
        <p:grpSpPr bwMode="auto">
          <a:xfrm>
            <a:off x="3929063" y="3214688"/>
            <a:ext cx="3098800" cy="1182687"/>
            <a:chOff x="1116013" y="3817938"/>
            <a:chExt cx="6911975" cy="1039822"/>
          </a:xfrm>
        </p:grpSpPr>
        <p:sp>
          <p:nvSpPr>
            <p:cNvPr id="28" name="Text Box 1040"/>
            <p:cNvSpPr txBox="1">
              <a:spLocks noChangeArrowheads="1"/>
            </p:cNvSpPr>
            <p:nvPr/>
          </p:nvSpPr>
          <p:spPr bwMode="auto">
            <a:xfrm>
              <a:off x="3357446" y="4461371"/>
              <a:ext cx="722358" cy="396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endParaRPr lang="en-US" altLang="zh-CN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662" name="Rectangle 19"/>
            <p:cNvSpPr>
              <a:spLocks noChangeArrowheads="1"/>
            </p:cNvSpPr>
            <p:nvPr/>
          </p:nvSpPr>
          <p:spPr bwMode="auto">
            <a:xfrm>
              <a:off x="1116013" y="3817938"/>
              <a:ext cx="6911975" cy="719138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663" name="AutoShape 23"/>
            <p:cNvSpPr>
              <a:spLocks noChangeArrowheads="1"/>
            </p:cNvSpPr>
            <p:nvPr/>
          </p:nvSpPr>
          <p:spPr bwMode="auto">
            <a:xfrm>
              <a:off x="1116013" y="4537076"/>
              <a:ext cx="6911975" cy="287338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6 w 21600"/>
                <a:gd name="T13" fmla="*/ 2336 h 21600"/>
                <a:gd name="T14" fmla="*/ 19264 w 21600"/>
                <a:gd name="T15" fmla="*/ 1926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152400" y="361950"/>
            <a:ext cx="8991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5.2.3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定长码信源编码定理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(1)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>
            <a:off x="3571875" y="1981200"/>
            <a:ext cx="504190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离散无记忆信源的熵为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H(X)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，码符号集的符号数为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，将长度为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的信源序列编成长度为</a:t>
            </a:r>
            <a:r>
              <a:rPr lang="en-US" altLang="zh-CN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的码序列。只要满足：</a:t>
            </a:r>
          </a:p>
        </p:txBody>
      </p:sp>
      <p:graphicFrame>
        <p:nvGraphicFramePr>
          <p:cNvPr id="22530" name="Object 17"/>
          <p:cNvGraphicFramePr>
            <a:graphicFrameLocks noChangeAspect="1"/>
          </p:cNvGraphicFramePr>
          <p:nvPr/>
        </p:nvGraphicFramePr>
        <p:xfrm>
          <a:off x="4143375" y="3286125"/>
          <a:ext cx="2762250" cy="793750"/>
        </p:xfrm>
        <a:graphic>
          <a:graphicData uri="http://schemas.openxmlformats.org/presentationml/2006/ole">
            <p:oleObj spid="_x0000_s168962" name="公式" r:id="rId4" imgW="1256755" imgH="393529" progId="Equation.3">
              <p:embed/>
            </p:oleObj>
          </a:graphicData>
        </a:graphic>
      </p:graphicFrame>
      <p:sp>
        <p:nvSpPr>
          <p:cNvPr id="45" name="Rectangle 18"/>
          <p:cNvSpPr>
            <a:spLocks noChangeArrowheads="1"/>
          </p:cNvSpPr>
          <p:nvPr/>
        </p:nvSpPr>
        <p:spPr bwMode="auto">
          <a:xfrm>
            <a:off x="1143000" y="4751388"/>
            <a:ext cx="72866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则当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足够大时，译码差错可以任意小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      )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；若上述不等式不满足，肯定会出现译码差错。</a:t>
            </a:r>
          </a:p>
        </p:txBody>
      </p:sp>
      <p:graphicFrame>
        <p:nvGraphicFramePr>
          <p:cNvPr id="27660" name="Object 27"/>
          <p:cNvGraphicFramePr>
            <a:graphicFrameLocks noChangeAspect="1"/>
          </p:cNvGraphicFramePr>
          <p:nvPr/>
        </p:nvGraphicFramePr>
        <p:xfrm>
          <a:off x="5148263" y="4868863"/>
          <a:ext cx="431800" cy="250825"/>
        </p:xfrm>
        <a:graphic>
          <a:graphicData uri="http://schemas.openxmlformats.org/presentationml/2006/ole">
            <p:oleObj spid="_x0000_s168963" name="公式" r:id="rId5" imgW="241195" imgH="13963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42" grpId="0"/>
      <p:bldP spid="43" grpId="0"/>
      <p:bldP spid="4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85750" y="1571625"/>
            <a:ext cx="8286750" cy="4643438"/>
            <a:chOff x="612" y="1026"/>
            <a:chExt cx="4536" cy="3039"/>
          </a:xfrm>
        </p:grpSpPr>
        <p:sp>
          <p:nvSpPr>
            <p:cNvPr id="47128" name="AutoShape 3"/>
            <p:cNvSpPr>
              <a:spLocks noChangeArrowheads="1"/>
            </p:cNvSpPr>
            <p:nvPr/>
          </p:nvSpPr>
          <p:spPr bwMode="auto">
            <a:xfrm>
              <a:off x="884" y="1207"/>
              <a:ext cx="4264" cy="2858"/>
            </a:xfrm>
            <a:prstGeom prst="roundRect">
              <a:avLst>
                <a:gd name="adj" fmla="val 8676"/>
              </a:avLst>
            </a:prstGeom>
            <a:gradFill rotWithShape="1">
              <a:gsLst>
                <a:gs pos="0">
                  <a:srgbClr val="FF3300"/>
                </a:gs>
                <a:gs pos="100000">
                  <a:srgbClr val="FFCC66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129" name="AutoShape 4"/>
            <p:cNvSpPr>
              <a:spLocks noChangeArrowheads="1"/>
            </p:cNvSpPr>
            <p:nvPr/>
          </p:nvSpPr>
          <p:spPr bwMode="auto">
            <a:xfrm>
              <a:off x="612" y="1026"/>
              <a:ext cx="1769" cy="1078"/>
            </a:xfrm>
            <a:prstGeom prst="roundRect">
              <a:avLst>
                <a:gd name="adj" fmla="val 18366"/>
              </a:avLst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28"/>
          <p:cNvGrpSpPr>
            <a:grpSpLocks/>
          </p:cNvGrpSpPr>
          <p:nvPr/>
        </p:nvGrpSpPr>
        <p:grpSpPr bwMode="auto">
          <a:xfrm>
            <a:off x="571500" y="1500188"/>
            <a:ext cx="2500313" cy="1643062"/>
            <a:chOff x="684213" y="1266825"/>
            <a:chExt cx="2774950" cy="1885950"/>
          </a:xfrm>
        </p:grpSpPr>
        <p:sp>
          <p:nvSpPr>
            <p:cNvPr id="47120" name="Freeform 7"/>
            <p:cNvSpPr>
              <a:spLocks/>
            </p:cNvSpPr>
            <p:nvPr/>
          </p:nvSpPr>
          <p:spPr bwMode="auto">
            <a:xfrm rot="10800000">
              <a:off x="736600" y="1293813"/>
              <a:ext cx="1309688" cy="890587"/>
            </a:xfrm>
            <a:custGeom>
              <a:avLst/>
              <a:gdLst>
                <a:gd name="T0" fmla="*/ 2147483646 w 946"/>
                <a:gd name="T1" fmla="*/ 2147483646 h 946"/>
                <a:gd name="T2" fmla="*/ 2147483646 w 946"/>
                <a:gd name="T3" fmla="*/ 2147483646 h 946"/>
                <a:gd name="T4" fmla="*/ 2147483646 w 946"/>
                <a:gd name="T5" fmla="*/ 2147483646 h 946"/>
                <a:gd name="T6" fmla="*/ 2147483646 w 946"/>
                <a:gd name="T7" fmla="*/ 2147483646 h 946"/>
                <a:gd name="T8" fmla="*/ 2147483646 w 946"/>
                <a:gd name="T9" fmla="*/ 2147483646 h 946"/>
                <a:gd name="T10" fmla="*/ 2147483646 w 946"/>
                <a:gd name="T11" fmla="*/ 2147483646 h 946"/>
                <a:gd name="T12" fmla="*/ 2147483646 w 946"/>
                <a:gd name="T13" fmla="*/ 2147483646 h 946"/>
                <a:gd name="T14" fmla="*/ 2147483646 w 946"/>
                <a:gd name="T15" fmla="*/ 2147483646 h 946"/>
                <a:gd name="T16" fmla="*/ 2147483646 w 946"/>
                <a:gd name="T17" fmla="*/ 2147483646 h 946"/>
                <a:gd name="T18" fmla="*/ 2147483646 w 946"/>
                <a:gd name="T19" fmla="*/ 2147483646 h 946"/>
                <a:gd name="T20" fmla="*/ 2147483646 w 946"/>
                <a:gd name="T21" fmla="*/ 2147483646 h 946"/>
                <a:gd name="T22" fmla="*/ 2147483646 w 946"/>
                <a:gd name="T23" fmla="*/ 2147483646 h 946"/>
                <a:gd name="T24" fmla="*/ 2147483646 w 946"/>
                <a:gd name="T25" fmla="*/ 2147483646 h 946"/>
                <a:gd name="T26" fmla="*/ 2147483646 w 946"/>
                <a:gd name="T27" fmla="*/ 2147483646 h 946"/>
                <a:gd name="T28" fmla="*/ 2147483646 w 946"/>
                <a:gd name="T29" fmla="*/ 2147483646 h 946"/>
                <a:gd name="T30" fmla="*/ 2147483646 w 946"/>
                <a:gd name="T31" fmla="*/ 2147483646 h 946"/>
                <a:gd name="T32" fmla="*/ 2147483646 w 946"/>
                <a:gd name="T33" fmla="*/ 2147483646 h 946"/>
                <a:gd name="T34" fmla="*/ 2147483646 w 946"/>
                <a:gd name="T35" fmla="*/ 2147483646 h 946"/>
                <a:gd name="T36" fmla="*/ 2147483646 w 946"/>
                <a:gd name="T37" fmla="*/ 2147483646 h 946"/>
                <a:gd name="T38" fmla="*/ 2147483646 w 946"/>
                <a:gd name="T39" fmla="*/ 2147483646 h 946"/>
                <a:gd name="T40" fmla="*/ 2147483646 w 946"/>
                <a:gd name="T41" fmla="*/ 2147483646 h 946"/>
                <a:gd name="T42" fmla="*/ 2147483646 w 946"/>
                <a:gd name="T43" fmla="*/ 2147483646 h 946"/>
                <a:gd name="T44" fmla="*/ 2147483646 w 946"/>
                <a:gd name="T45" fmla="*/ 2147483646 h 946"/>
                <a:gd name="T46" fmla="*/ 2147483646 w 946"/>
                <a:gd name="T47" fmla="*/ 2147483646 h 946"/>
                <a:gd name="T48" fmla="*/ 2147483646 w 946"/>
                <a:gd name="T49" fmla="*/ 2147483646 h 946"/>
                <a:gd name="T50" fmla="*/ 2147483646 w 946"/>
                <a:gd name="T51" fmla="*/ 2147483646 h 946"/>
                <a:gd name="T52" fmla="*/ 2147483646 w 946"/>
                <a:gd name="T53" fmla="*/ 0 h 946"/>
                <a:gd name="T54" fmla="*/ 2147483646 w 946"/>
                <a:gd name="T55" fmla="*/ 2147483646 h 946"/>
                <a:gd name="T56" fmla="*/ 2147483646 w 946"/>
                <a:gd name="T57" fmla="*/ 2147483646 h 946"/>
                <a:gd name="T58" fmla="*/ 2147483646 w 946"/>
                <a:gd name="T59" fmla="*/ 2147483646 h 946"/>
                <a:gd name="T60" fmla="*/ 2147483646 w 946"/>
                <a:gd name="T61" fmla="*/ 2147483646 h 946"/>
                <a:gd name="T62" fmla="*/ 2147483646 w 946"/>
                <a:gd name="T63" fmla="*/ 2147483646 h 946"/>
                <a:gd name="T64" fmla="*/ 2147483646 w 946"/>
                <a:gd name="T65" fmla="*/ 2147483646 h 946"/>
                <a:gd name="T66" fmla="*/ 2147483646 w 946"/>
                <a:gd name="T67" fmla="*/ 2147483646 h 946"/>
                <a:gd name="T68" fmla="*/ 2147483646 w 946"/>
                <a:gd name="T69" fmla="*/ 2147483646 h 946"/>
                <a:gd name="T70" fmla="*/ 0 w 946"/>
                <a:gd name="T71" fmla="*/ 2147483646 h 946"/>
                <a:gd name="T72" fmla="*/ 2147483646 w 946"/>
                <a:gd name="T73" fmla="*/ 2147483646 h 946"/>
                <a:gd name="T74" fmla="*/ 2147483646 w 946"/>
                <a:gd name="T75" fmla="*/ 2147483646 h 946"/>
                <a:gd name="T76" fmla="*/ 2147483646 w 946"/>
                <a:gd name="T77" fmla="*/ 2147483646 h 946"/>
                <a:gd name="T78" fmla="*/ 2147483646 w 946"/>
                <a:gd name="T79" fmla="*/ 2147483646 h 946"/>
                <a:gd name="T80" fmla="*/ 2147483646 w 946"/>
                <a:gd name="T81" fmla="*/ 2147483646 h 946"/>
                <a:gd name="T82" fmla="*/ 2147483646 w 946"/>
                <a:gd name="T83" fmla="*/ 2147483646 h 946"/>
                <a:gd name="T84" fmla="*/ 2147483646 w 946"/>
                <a:gd name="T85" fmla="*/ 2147483646 h 946"/>
                <a:gd name="T86" fmla="*/ 2147483646 w 946"/>
                <a:gd name="T87" fmla="*/ 2147483646 h 946"/>
                <a:gd name="T88" fmla="*/ 2147483646 w 946"/>
                <a:gd name="T89" fmla="*/ 2147483646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FFCC66"/>
                </a:gs>
                <a:gs pos="100000">
                  <a:srgbClr val="FF33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1" name="Text Box 8"/>
            <p:cNvSpPr txBox="1">
              <a:spLocks noChangeArrowheads="1"/>
            </p:cNvSpPr>
            <p:nvPr/>
          </p:nvSpPr>
          <p:spPr bwMode="auto">
            <a:xfrm>
              <a:off x="704850" y="1266825"/>
              <a:ext cx="18473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US" altLang="zh-CN" sz="4800">
                <a:solidFill>
                  <a:srgbClr val="333333"/>
                </a:solidFill>
                <a:latin typeface="Arial Black" pitchFamily="34" charset="0"/>
              </a:endParaRPr>
            </a:p>
          </p:txBody>
        </p:sp>
        <p:sp>
          <p:nvSpPr>
            <p:cNvPr id="47122" name="Freeform 9"/>
            <p:cNvSpPr>
              <a:spLocks/>
            </p:cNvSpPr>
            <p:nvPr/>
          </p:nvSpPr>
          <p:spPr bwMode="auto">
            <a:xfrm rot="10800000">
              <a:off x="2149475" y="1293813"/>
              <a:ext cx="1309688" cy="890587"/>
            </a:xfrm>
            <a:custGeom>
              <a:avLst/>
              <a:gdLst>
                <a:gd name="T0" fmla="*/ 2147483646 w 946"/>
                <a:gd name="T1" fmla="*/ 2147483646 h 946"/>
                <a:gd name="T2" fmla="*/ 2147483646 w 946"/>
                <a:gd name="T3" fmla="*/ 2147483646 h 946"/>
                <a:gd name="T4" fmla="*/ 2147483646 w 946"/>
                <a:gd name="T5" fmla="*/ 2147483646 h 946"/>
                <a:gd name="T6" fmla="*/ 2147483646 w 946"/>
                <a:gd name="T7" fmla="*/ 2147483646 h 946"/>
                <a:gd name="T8" fmla="*/ 2147483646 w 946"/>
                <a:gd name="T9" fmla="*/ 2147483646 h 946"/>
                <a:gd name="T10" fmla="*/ 2147483646 w 946"/>
                <a:gd name="T11" fmla="*/ 2147483646 h 946"/>
                <a:gd name="T12" fmla="*/ 2147483646 w 946"/>
                <a:gd name="T13" fmla="*/ 2147483646 h 946"/>
                <a:gd name="T14" fmla="*/ 2147483646 w 946"/>
                <a:gd name="T15" fmla="*/ 2147483646 h 946"/>
                <a:gd name="T16" fmla="*/ 2147483646 w 946"/>
                <a:gd name="T17" fmla="*/ 2147483646 h 946"/>
                <a:gd name="T18" fmla="*/ 2147483646 w 946"/>
                <a:gd name="T19" fmla="*/ 2147483646 h 946"/>
                <a:gd name="T20" fmla="*/ 2147483646 w 946"/>
                <a:gd name="T21" fmla="*/ 2147483646 h 946"/>
                <a:gd name="T22" fmla="*/ 2147483646 w 946"/>
                <a:gd name="T23" fmla="*/ 2147483646 h 946"/>
                <a:gd name="T24" fmla="*/ 2147483646 w 946"/>
                <a:gd name="T25" fmla="*/ 2147483646 h 946"/>
                <a:gd name="T26" fmla="*/ 2147483646 w 946"/>
                <a:gd name="T27" fmla="*/ 2147483646 h 946"/>
                <a:gd name="T28" fmla="*/ 2147483646 w 946"/>
                <a:gd name="T29" fmla="*/ 2147483646 h 946"/>
                <a:gd name="T30" fmla="*/ 2147483646 w 946"/>
                <a:gd name="T31" fmla="*/ 2147483646 h 946"/>
                <a:gd name="T32" fmla="*/ 2147483646 w 946"/>
                <a:gd name="T33" fmla="*/ 2147483646 h 946"/>
                <a:gd name="T34" fmla="*/ 2147483646 w 946"/>
                <a:gd name="T35" fmla="*/ 2147483646 h 946"/>
                <a:gd name="T36" fmla="*/ 2147483646 w 946"/>
                <a:gd name="T37" fmla="*/ 2147483646 h 946"/>
                <a:gd name="T38" fmla="*/ 2147483646 w 946"/>
                <a:gd name="T39" fmla="*/ 2147483646 h 946"/>
                <a:gd name="T40" fmla="*/ 2147483646 w 946"/>
                <a:gd name="T41" fmla="*/ 2147483646 h 946"/>
                <a:gd name="T42" fmla="*/ 2147483646 w 946"/>
                <a:gd name="T43" fmla="*/ 2147483646 h 946"/>
                <a:gd name="T44" fmla="*/ 2147483646 w 946"/>
                <a:gd name="T45" fmla="*/ 2147483646 h 946"/>
                <a:gd name="T46" fmla="*/ 2147483646 w 946"/>
                <a:gd name="T47" fmla="*/ 2147483646 h 946"/>
                <a:gd name="T48" fmla="*/ 2147483646 w 946"/>
                <a:gd name="T49" fmla="*/ 2147483646 h 946"/>
                <a:gd name="T50" fmla="*/ 2147483646 w 946"/>
                <a:gd name="T51" fmla="*/ 2147483646 h 946"/>
                <a:gd name="T52" fmla="*/ 2147483646 w 946"/>
                <a:gd name="T53" fmla="*/ 0 h 946"/>
                <a:gd name="T54" fmla="*/ 2147483646 w 946"/>
                <a:gd name="T55" fmla="*/ 2147483646 h 946"/>
                <a:gd name="T56" fmla="*/ 2147483646 w 946"/>
                <a:gd name="T57" fmla="*/ 2147483646 h 946"/>
                <a:gd name="T58" fmla="*/ 2147483646 w 946"/>
                <a:gd name="T59" fmla="*/ 2147483646 h 946"/>
                <a:gd name="T60" fmla="*/ 2147483646 w 946"/>
                <a:gd name="T61" fmla="*/ 2147483646 h 946"/>
                <a:gd name="T62" fmla="*/ 2147483646 w 946"/>
                <a:gd name="T63" fmla="*/ 2147483646 h 946"/>
                <a:gd name="T64" fmla="*/ 2147483646 w 946"/>
                <a:gd name="T65" fmla="*/ 2147483646 h 946"/>
                <a:gd name="T66" fmla="*/ 2147483646 w 946"/>
                <a:gd name="T67" fmla="*/ 2147483646 h 946"/>
                <a:gd name="T68" fmla="*/ 2147483646 w 946"/>
                <a:gd name="T69" fmla="*/ 2147483646 h 946"/>
                <a:gd name="T70" fmla="*/ 0 w 946"/>
                <a:gd name="T71" fmla="*/ 2147483646 h 946"/>
                <a:gd name="T72" fmla="*/ 2147483646 w 946"/>
                <a:gd name="T73" fmla="*/ 2147483646 h 946"/>
                <a:gd name="T74" fmla="*/ 2147483646 w 946"/>
                <a:gd name="T75" fmla="*/ 2147483646 h 946"/>
                <a:gd name="T76" fmla="*/ 2147483646 w 946"/>
                <a:gd name="T77" fmla="*/ 2147483646 h 946"/>
                <a:gd name="T78" fmla="*/ 2147483646 w 946"/>
                <a:gd name="T79" fmla="*/ 2147483646 h 946"/>
                <a:gd name="T80" fmla="*/ 2147483646 w 946"/>
                <a:gd name="T81" fmla="*/ 2147483646 h 946"/>
                <a:gd name="T82" fmla="*/ 2147483646 w 946"/>
                <a:gd name="T83" fmla="*/ 2147483646 h 946"/>
                <a:gd name="T84" fmla="*/ 2147483646 w 946"/>
                <a:gd name="T85" fmla="*/ 2147483646 h 946"/>
                <a:gd name="T86" fmla="*/ 2147483646 w 946"/>
                <a:gd name="T87" fmla="*/ 2147483646 h 946"/>
                <a:gd name="T88" fmla="*/ 2147483646 w 946"/>
                <a:gd name="T89" fmla="*/ 2147483646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669900"/>
                </a:gs>
                <a:gs pos="100000">
                  <a:srgbClr val="CCFF33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3" name="Text Box 10"/>
            <p:cNvSpPr txBox="1">
              <a:spLocks noChangeArrowheads="1"/>
            </p:cNvSpPr>
            <p:nvPr/>
          </p:nvSpPr>
          <p:spPr bwMode="auto">
            <a:xfrm>
              <a:off x="2124075" y="1266825"/>
              <a:ext cx="18473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US" altLang="zh-CN" sz="4800">
                <a:solidFill>
                  <a:srgbClr val="333333"/>
                </a:solidFill>
                <a:latin typeface="Arial Black" pitchFamily="34" charset="0"/>
              </a:endParaRPr>
            </a:p>
          </p:txBody>
        </p:sp>
        <p:sp>
          <p:nvSpPr>
            <p:cNvPr id="47124" name="Freeform 11"/>
            <p:cNvSpPr>
              <a:spLocks/>
            </p:cNvSpPr>
            <p:nvPr/>
          </p:nvSpPr>
          <p:spPr bwMode="auto">
            <a:xfrm rot="10800000">
              <a:off x="736600" y="2262188"/>
              <a:ext cx="1309688" cy="890587"/>
            </a:xfrm>
            <a:custGeom>
              <a:avLst/>
              <a:gdLst>
                <a:gd name="T0" fmla="*/ 2147483646 w 946"/>
                <a:gd name="T1" fmla="*/ 2147483646 h 946"/>
                <a:gd name="T2" fmla="*/ 2147483646 w 946"/>
                <a:gd name="T3" fmla="*/ 2147483646 h 946"/>
                <a:gd name="T4" fmla="*/ 2147483646 w 946"/>
                <a:gd name="T5" fmla="*/ 2147483646 h 946"/>
                <a:gd name="T6" fmla="*/ 2147483646 w 946"/>
                <a:gd name="T7" fmla="*/ 2147483646 h 946"/>
                <a:gd name="T8" fmla="*/ 2147483646 w 946"/>
                <a:gd name="T9" fmla="*/ 2147483646 h 946"/>
                <a:gd name="T10" fmla="*/ 2147483646 w 946"/>
                <a:gd name="T11" fmla="*/ 2147483646 h 946"/>
                <a:gd name="T12" fmla="*/ 2147483646 w 946"/>
                <a:gd name="T13" fmla="*/ 2147483646 h 946"/>
                <a:gd name="T14" fmla="*/ 2147483646 w 946"/>
                <a:gd name="T15" fmla="*/ 2147483646 h 946"/>
                <a:gd name="T16" fmla="*/ 2147483646 w 946"/>
                <a:gd name="T17" fmla="*/ 2147483646 h 946"/>
                <a:gd name="T18" fmla="*/ 2147483646 w 946"/>
                <a:gd name="T19" fmla="*/ 2147483646 h 946"/>
                <a:gd name="T20" fmla="*/ 2147483646 w 946"/>
                <a:gd name="T21" fmla="*/ 2147483646 h 946"/>
                <a:gd name="T22" fmla="*/ 2147483646 w 946"/>
                <a:gd name="T23" fmla="*/ 2147483646 h 946"/>
                <a:gd name="T24" fmla="*/ 2147483646 w 946"/>
                <a:gd name="T25" fmla="*/ 2147483646 h 946"/>
                <a:gd name="T26" fmla="*/ 2147483646 w 946"/>
                <a:gd name="T27" fmla="*/ 2147483646 h 946"/>
                <a:gd name="T28" fmla="*/ 2147483646 w 946"/>
                <a:gd name="T29" fmla="*/ 2147483646 h 946"/>
                <a:gd name="T30" fmla="*/ 2147483646 w 946"/>
                <a:gd name="T31" fmla="*/ 2147483646 h 946"/>
                <a:gd name="T32" fmla="*/ 2147483646 w 946"/>
                <a:gd name="T33" fmla="*/ 2147483646 h 946"/>
                <a:gd name="T34" fmla="*/ 2147483646 w 946"/>
                <a:gd name="T35" fmla="*/ 2147483646 h 946"/>
                <a:gd name="T36" fmla="*/ 2147483646 w 946"/>
                <a:gd name="T37" fmla="*/ 2147483646 h 946"/>
                <a:gd name="T38" fmla="*/ 2147483646 w 946"/>
                <a:gd name="T39" fmla="*/ 2147483646 h 946"/>
                <a:gd name="T40" fmla="*/ 2147483646 w 946"/>
                <a:gd name="T41" fmla="*/ 2147483646 h 946"/>
                <a:gd name="T42" fmla="*/ 2147483646 w 946"/>
                <a:gd name="T43" fmla="*/ 2147483646 h 946"/>
                <a:gd name="T44" fmla="*/ 2147483646 w 946"/>
                <a:gd name="T45" fmla="*/ 2147483646 h 946"/>
                <a:gd name="T46" fmla="*/ 2147483646 w 946"/>
                <a:gd name="T47" fmla="*/ 2147483646 h 946"/>
                <a:gd name="T48" fmla="*/ 2147483646 w 946"/>
                <a:gd name="T49" fmla="*/ 2147483646 h 946"/>
                <a:gd name="T50" fmla="*/ 2147483646 w 946"/>
                <a:gd name="T51" fmla="*/ 2147483646 h 946"/>
                <a:gd name="T52" fmla="*/ 2147483646 w 946"/>
                <a:gd name="T53" fmla="*/ 0 h 946"/>
                <a:gd name="T54" fmla="*/ 2147483646 w 946"/>
                <a:gd name="T55" fmla="*/ 2147483646 h 946"/>
                <a:gd name="T56" fmla="*/ 2147483646 w 946"/>
                <a:gd name="T57" fmla="*/ 2147483646 h 946"/>
                <a:gd name="T58" fmla="*/ 2147483646 w 946"/>
                <a:gd name="T59" fmla="*/ 2147483646 h 946"/>
                <a:gd name="T60" fmla="*/ 2147483646 w 946"/>
                <a:gd name="T61" fmla="*/ 2147483646 h 946"/>
                <a:gd name="T62" fmla="*/ 2147483646 w 946"/>
                <a:gd name="T63" fmla="*/ 2147483646 h 946"/>
                <a:gd name="T64" fmla="*/ 2147483646 w 946"/>
                <a:gd name="T65" fmla="*/ 2147483646 h 946"/>
                <a:gd name="T66" fmla="*/ 2147483646 w 946"/>
                <a:gd name="T67" fmla="*/ 2147483646 h 946"/>
                <a:gd name="T68" fmla="*/ 2147483646 w 946"/>
                <a:gd name="T69" fmla="*/ 2147483646 h 946"/>
                <a:gd name="T70" fmla="*/ 0 w 946"/>
                <a:gd name="T71" fmla="*/ 2147483646 h 946"/>
                <a:gd name="T72" fmla="*/ 2147483646 w 946"/>
                <a:gd name="T73" fmla="*/ 2147483646 h 946"/>
                <a:gd name="T74" fmla="*/ 2147483646 w 946"/>
                <a:gd name="T75" fmla="*/ 2147483646 h 946"/>
                <a:gd name="T76" fmla="*/ 2147483646 w 946"/>
                <a:gd name="T77" fmla="*/ 2147483646 h 946"/>
                <a:gd name="T78" fmla="*/ 2147483646 w 946"/>
                <a:gd name="T79" fmla="*/ 2147483646 h 946"/>
                <a:gd name="T80" fmla="*/ 2147483646 w 946"/>
                <a:gd name="T81" fmla="*/ 2147483646 h 946"/>
                <a:gd name="T82" fmla="*/ 2147483646 w 946"/>
                <a:gd name="T83" fmla="*/ 2147483646 h 946"/>
                <a:gd name="T84" fmla="*/ 2147483646 w 946"/>
                <a:gd name="T85" fmla="*/ 2147483646 h 946"/>
                <a:gd name="T86" fmla="*/ 2147483646 w 946"/>
                <a:gd name="T87" fmla="*/ 2147483646 h 946"/>
                <a:gd name="T88" fmla="*/ 2147483646 w 946"/>
                <a:gd name="T89" fmla="*/ 2147483646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99CCFF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Text Box 12"/>
            <p:cNvSpPr txBox="1">
              <a:spLocks noChangeArrowheads="1"/>
            </p:cNvSpPr>
            <p:nvPr/>
          </p:nvSpPr>
          <p:spPr bwMode="auto">
            <a:xfrm>
              <a:off x="684213" y="2238375"/>
              <a:ext cx="18473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US" altLang="zh-CN" sz="4800">
                <a:solidFill>
                  <a:srgbClr val="333333"/>
                </a:solidFill>
                <a:latin typeface="Arial Black" pitchFamily="34" charset="0"/>
              </a:endParaRPr>
            </a:p>
          </p:txBody>
        </p:sp>
        <p:sp>
          <p:nvSpPr>
            <p:cNvPr id="47126" name="Freeform 13"/>
            <p:cNvSpPr>
              <a:spLocks/>
            </p:cNvSpPr>
            <p:nvPr/>
          </p:nvSpPr>
          <p:spPr bwMode="auto">
            <a:xfrm rot="10800000">
              <a:off x="2151063" y="2262188"/>
              <a:ext cx="1308100" cy="890587"/>
            </a:xfrm>
            <a:custGeom>
              <a:avLst/>
              <a:gdLst>
                <a:gd name="T0" fmla="*/ 2147483646 w 946"/>
                <a:gd name="T1" fmla="*/ 2147483646 h 946"/>
                <a:gd name="T2" fmla="*/ 2147483646 w 946"/>
                <a:gd name="T3" fmla="*/ 2147483646 h 946"/>
                <a:gd name="T4" fmla="*/ 2147483646 w 946"/>
                <a:gd name="T5" fmla="*/ 2147483646 h 946"/>
                <a:gd name="T6" fmla="*/ 2147483646 w 946"/>
                <a:gd name="T7" fmla="*/ 2147483646 h 946"/>
                <a:gd name="T8" fmla="*/ 2147483646 w 946"/>
                <a:gd name="T9" fmla="*/ 2147483646 h 946"/>
                <a:gd name="T10" fmla="*/ 2147483646 w 946"/>
                <a:gd name="T11" fmla="*/ 2147483646 h 946"/>
                <a:gd name="T12" fmla="*/ 2147483646 w 946"/>
                <a:gd name="T13" fmla="*/ 2147483646 h 946"/>
                <a:gd name="T14" fmla="*/ 2147483646 w 946"/>
                <a:gd name="T15" fmla="*/ 2147483646 h 946"/>
                <a:gd name="T16" fmla="*/ 2147483646 w 946"/>
                <a:gd name="T17" fmla="*/ 2147483646 h 946"/>
                <a:gd name="T18" fmla="*/ 2147483646 w 946"/>
                <a:gd name="T19" fmla="*/ 2147483646 h 946"/>
                <a:gd name="T20" fmla="*/ 2147483646 w 946"/>
                <a:gd name="T21" fmla="*/ 2147483646 h 946"/>
                <a:gd name="T22" fmla="*/ 2147483646 w 946"/>
                <a:gd name="T23" fmla="*/ 2147483646 h 946"/>
                <a:gd name="T24" fmla="*/ 2147483646 w 946"/>
                <a:gd name="T25" fmla="*/ 2147483646 h 946"/>
                <a:gd name="T26" fmla="*/ 2147483646 w 946"/>
                <a:gd name="T27" fmla="*/ 2147483646 h 946"/>
                <a:gd name="T28" fmla="*/ 2147483646 w 946"/>
                <a:gd name="T29" fmla="*/ 2147483646 h 946"/>
                <a:gd name="T30" fmla="*/ 2147483646 w 946"/>
                <a:gd name="T31" fmla="*/ 2147483646 h 946"/>
                <a:gd name="T32" fmla="*/ 2147483646 w 946"/>
                <a:gd name="T33" fmla="*/ 2147483646 h 946"/>
                <a:gd name="T34" fmla="*/ 2147483646 w 946"/>
                <a:gd name="T35" fmla="*/ 2147483646 h 946"/>
                <a:gd name="T36" fmla="*/ 2147483646 w 946"/>
                <a:gd name="T37" fmla="*/ 2147483646 h 946"/>
                <a:gd name="T38" fmla="*/ 2147483646 w 946"/>
                <a:gd name="T39" fmla="*/ 2147483646 h 946"/>
                <a:gd name="T40" fmla="*/ 2147483646 w 946"/>
                <a:gd name="T41" fmla="*/ 2147483646 h 946"/>
                <a:gd name="T42" fmla="*/ 2147483646 w 946"/>
                <a:gd name="T43" fmla="*/ 2147483646 h 946"/>
                <a:gd name="T44" fmla="*/ 2147483646 w 946"/>
                <a:gd name="T45" fmla="*/ 2147483646 h 946"/>
                <a:gd name="T46" fmla="*/ 2147483646 w 946"/>
                <a:gd name="T47" fmla="*/ 2147483646 h 946"/>
                <a:gd name="T48" fmla="*/ 2147483646 w 946"/>
                <a:gd name="T49" fmla="*/ 2147483646 h 946"/>
                <a:gd name="T50" fmla="*/ 2147483646 w 946"/>
                <a:gd name="T51" fmla="*/ 2147483646 h 946"/>
                <a:gd name="T52" fmla="*/ 2147483646 w 946"/>
                <a:gd name="T53" fmla="*/ 0 h 946"/>
                <a:gd name="T54" fmla="*/ 2147483646 w 946"/>
                <a:gd name="T55" fmla="*/ 2147483646 h 946"/>
                <a:gd name="T56" fmla="*/ 2147483646 w 946"/>
                <a:gd name="T57" fmla="*/ 2147483646 h 946"/>
                <a:gd name="T58" fmla="*/ 2147483646 w 946"/>
                <a:gd name="T59" fmla="*/ 2147483646 h 946"/>
                <a:gd name="T60" fmla="*/ 2147483646 w 946"/>
                <a:gd name="T61" fmla="*/ 2147483646 h 946"/>
                <a:gd name="T62" fmla="*/ 2147483646 w 946"/>
                <a:gd name="T63" fmla="*/ 2147483646 h 946"/>
                <a:gd name="T64" fmla="*/ 2147483646 w 946"/>
                <a:gd name="T65" fmla="*/ 2147483646 h 946"/>
                <a:gd name="T66" fmla="*/ 2147483646 w 946"/>
                <a:gd name="T67" fmla="*/ 2147483646 h 946"/>
                <a:gd name="T68" fmla="*/ 2147483646 w 946"/>
                <a:gd name="T69" fmla="*/ 2147483646 h 946"/>
                <a:gd name="T70" fmla="*/ 0 w 946"/>
                <a:gd name="T71" fmla="*/ 2147483646 h 946"/>
                <a:gd name="T72" fmla="*/ 2147483646 w 946"/>
                <a:gd name="T73" fmla="*/ 2147483646 h 946"/>
                <a:gd name="T74" fmla="*/ 2147483646 w 946"/>
                <a:gd name="T75" fmla="*/ 2147483646 h 946"/>
                <a:gd name="T76" fmla="*/ 2147483646 w 946"/>
                <a:gd name="T77" fmla="*/ 2147483646 h 946"/>
                <a:gd name="T78" fmla="*/ 2147483646 w 946"/>
                <a:gd name="T79" fmla="*/ 2147483646 h 946"/>
                <a:gd name="T80" fmla="*/ 2147483646 w 946"/>
                <a:gd name="T81" fmla="*/ 2147483646 h 946"/>
                <a:gd name="T82" fmla="*/ 2147483646 w 946"/>
                <a:gd name="T83" fmla="*/ 2147483646 h 946"/>
                <a:gd name="T84" fmla="*/ 2147483646 w 946"/>
                <a:gd name="T85" fmla="*/ 2147483646 h 946"/>
                <a:gd name="T86" fmla="*/ 2147483646 w 946"/>
                <a:gd name="T87" fmla="*/ 2147483646 h 946"/>
                <a:gd name="T88" fmla="*/ 2147483646 w 946"/>
                <a:gd name="T89" fmla="*/ 2147483646 h 9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6"/>
                <a:gd name="T136" fmla="*/ 0 h 946"/>
                <a:gd name="T137" fmla="*/ 946 w 946"/>
                <a:gd name="T138" fmla="*/ 946 h 9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6" h="946">
                  <a:moveTo>
                    <a:pt x="186" y="946"/>
                  </a:moveTo>
                  <a:lnTo>
                    <a:pt x="498" y="946"/>
                  </a:lnTo>
                  <a:lnTo>
                    <a:pt x="500" y="924"/>
                  </a:lnTo>
                  <a:lnTo>
                    <a:pt x="504" y="904"/>
                  </a:lnTo>
                  <a:lnTo>
                    <a:pt x="509" y="882"/>
                  </a:lnTo>
                  <a:lnTo>
                    <a:pt x="515" y="861"/>
                  </a:lnTo>
                  <a:lnTo>
                    <a:pt x="521" y="841"/>
                  </a:lnTo>
                  <a:lnTo>
                    <a:pt x="528" y="820"/>
                  </a:lnTo>
                  <a:lnTo>
                    <a:pt x="535" y="801"/>
                  </a:lnTo>
                  <a:lnTo>
                    <a:pt x="545" y="782"/>
                  </a:lnTo>
                  <a:lnTo>
                    <a:pt x="555" y="762"/>
                  </a:lnTo>
                  <a:lnTo>
                    <a:pt x="564" y="744"/>
                  </a:lnTo>
                  <a:lnTo>
                    <a:pt x="576" y="727"/>
                  </a:lnTo>
                  <a:lnTo>
                    <a:pt x="587" y="709"/>
                  </a:lnTo>
                  <a:lnTo>
                    <a:pt x="600" y="692"/>
                  </a:lnTo>
                  <a:lnTo>
                    <a:pt x="614" y="676"/>
                  </a:lnTo>
                  <a:lnTo>
                    <a:pt x="627" y="661"/>
                  </a:lnTo>
                  <a:lnTo>
                    <a:pt x="643" y="646"/>
                  </a:lnTo>
                  <a:lnTo>
                    <a:pt x="657" y="632"/>
                  </a:lnTo>
                  <a:lnTo>
                    <a:pt x="673" y="618"/>
                  </a:lnTo>
                  <a:lnTo>
                    <a:pt x="690" y="605"/>
                  </a:lnTo>
                  <a:lnTo>
                    <a:pt x="707" y="593"/>
                  </a:lnTo>
                  <a:lnTo>
                    <a:pt x="724" y="581"/>
                  </a:lnTo>
                  <a:lnTo>
                    <a:pt x="742" y="570"/>
                  </a:lnTo>
                  <a:lnTo>
                    <a:pt x="761" y="560"/>
                  </a:lnTo>
                  <a:lnTo>
                    <a:pt x="779" y="551"/>
                  </a:lnTo>
                  <a:lnTo>
                    <a:pt x="799" y="542"/>
                  </a:lnTo>
                  <a:lnTo>
                    <a:pt x="819" y="535"/>
                  </a:lnTo>
                  <a:lnTo>
                    <a:pt x="840" y="528"/>
                  </a:lnTo>
                  <a:lnTo>
                    <a:pt x="860" y="523"/>
                  </a:lnTo>
                  <a:lnTo>
                    <a:pt x="881" y="517"/>
                  </a:lnTo>
                  <a:lnTo>
                    <a:pt x="903" y="513"/>
                  </a:lnTo>
                  <a:lnTo>
                    <a:pt x="924" y="510"/>
                  </a:lnTo>
                  <a:lnTo>
                    <a:pt x="946" y="508"/>
                  </a:lnTo>
                  <a:lnTo>
                    <a:pt x="946" y="187"/>
                  </a:lnTo>
                  <a:lnTo>
                    <a:pt x="945" y="168"/>
                  </a:lnTo>
                  <a:lnTo>
                    <a:pt x="942" y="149"/>
                  </a:lnTo>
                  <a:lnTo>
                    <a:pt x="938" y="131"/>
                  </a:lnTo>
                  <a:lnTo>
                    <a:pt x="932" y="114"/>
                  </a:lnTo>
                  <a:lnTo>
                    <a:pt x="923" y="97"/>
                  </a:lnTo>
                  <a:lnTo>
                    <a:pt x="915" y="82"/>
                  </a:lnTo>
                  <a:lnTo>
                    <a:pt x="904" y="68"/>
                  </a:lnTo>
                  <a:lnTo>
                    <a:pt x="892" y="55"/>
                  </a:lnTo>
                  <a:lnTo>
                    <a:pt x="878" y="43"/>
                  </a:lnTo>
                  <a:lnTo>
                    <a:pt x="864" y="32"/>
                  </a:lnTo>
                  <a:lnTo>
                    <a:pt x="848" y="23"/>
                  </a:lnTo>
                  <a:lnTo>
                    <a:pt x="831" y="14"/>
                  </a:lnTo>
                  <a:lnTo>
                    <a:pt x="814" y="8"/>
                  </a:lnTo>
                  <a:lnTo>
                    <a:pt x="796" y="3"/>
                  </a:lnTo>
                  <a:lnTo>
                    <a:pt x="778" y="1"/>
                  </a:lnTo>
                  <a:lnTo>
                    <a:pt x="759" y="0"/>
                  </a:lnTo>
                  <a:lnTo>
                    <a:pt x="186" y="0"/>
                  </a:lnTo>
                  <a:lnTo>
                    <a:pt x="168" y="1"/>
                  </a:lnTo>
                  <a:lnTo>
                    <a:pt x="149" y="3"/>
                  </a:lnTo>
                  <a:lnTo>
                    <a:pt x="130" y="8"/>
                  </a:lnTo>
                  <a:lnTo>
                    <a:pt x="114" y="14"/>
                  </a:lnTo>
                  <a:lnTo>
                    <a:pt x="98" y="23"/>
                  </a:lnTo>
                  <a:lnTo>
                    <a:pt x="82" y="32"/>
                  </a:lnTo>
                  <a:lnTo>
                    <a:pt x="68" y="43"/>
                  </a:lnTo>
                  <a:lnTo>
                    <a:pt x="54" y="55"/>
                  </a:lnTo>
                  <a:lnTo>
                    <a:pt x="42" y="68"/>
                  </a:lnTo>
                  <a:lnTo>
                    <a:pt x="31" y="82"/>
                  </a:lnTo>
                  <a:lnTo>
                    <a:pt x="22" y="97"/>
                  </a:lnTo>
                  <a:lnTo>
                    <a:pt x="14" y="114"/>
                  </a:lnTo>
                  <a:lnTo>
                    <a:pt x="8" y="131"/>
                  </a:lnTo>
                  <a:lnTo>
                    <a:pt x="4" y="149"/>
                  </a:lnTo>
                  <a:lnTo>
                    <a:pt x="1" y="168"/>
                  </a:lnTo>
                  <a:lnTo>
                    <a:pt x="0" y="187"/>
                  </a:lnTo>
                  <a:lnTo>
                    <a:pt x="0" y="760"/>
                  </a:lnTo>
                  <a:lnTo>
                    <a:pt x="1" y="779"/>
                  </a:lnTo>
                  <a:lnTo>
                    <a:pt x="4" y="797"/>
                  </a:lnTo>
                  <a:lnTo>
                    <a:pt x="8" y="815"/>
                  </a:lnTo>
                  <a:lnTo>
                    <a:pt x="14" y="832"/>
                  </a:lnTo>
                  <a:lnTo>
                    <a:pt x="22" y="848"/>
                  </a:lnTo>
                  <a:lnTo>
                    <a:pt x="31" y="864"/>
                  </a:lnTo>
                  <a:lnTo>
                    <a:pt x="42" y="878"/>
                  </a:lnTo>
                  <a:lnTo>
                    <a:pt x="54" y="892"/>
                  </a:lnTo>
                  <a:lnTo>
                    <a:pt x="68" y="904"/>
                  </a:lnTo>
                  <a:lnTo>
                    <a:pt x="82" y="914"/>
                  </a:lnTo>
                  <a:lnTo>
                    <a:pt x="98" y="924"/>
                  </a:lnTo>
                  <a:lnTo>
                    <a:pt x="114" y="931"/>
                  </a:lnTo>
                  <a:lnTo>
                    <a:pt x="130" y="937"/>
                  </a:lnTo>
                  <a:lnTo>
                    <a:pt x="149" y="942"/>
                  </a:lnTo>
                  <a:lnTo>
                    <a:pt x="168" y="946"/>
                  </a:lnTo>
                  <a:lnTo>
                    <a:pt x="186" y="946"/>
                  </a:lnTo>
                  <a:close/>
                </a:path>
              </a:pathLst>
            </a:custGeom>
            <a:gradFill rotWithShape="1">
              <a:gsLst>
                <a:gs pos="0">
                  <a:srgbClr val="990000"/>
                </a:gs>
                <a:gs pos="100000">
                  <a:srgbClr val="FF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7" name="Text Box 14"/>
            <p:cNvSpPr txBox="1">
              <a:spLocks noChangeArrowheads="1"/>
            </p:cNvSpPr>
            <p:nvPr/>
          </p:nvSpPr>
          <p:spPr bwMode="auto">
            <a:xfrm>
              <a:off x="2108200" y="2238375"/>
              <a:ext cx="18473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US" altLang="zh-CN" sz="4800">
                <a:solidFill>
                  <a:srgbClr val="333333"/>
                </a:solidFill>
                <a:latin typeface="Arial Black" pitchFamily="34" charset="0"/>
              </a:endParaRPr>
            </a:p>
          </p:txBody>
        </p:sp>
      </p:grp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911225" y="1527175"/>
            <a:ext cx="8032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latin typeface="黑体" pitchFamily="49" charset="-122"/>
                <a:ea typeface="黑体" pitchFamily="49" charset="-122"/>
              </a:rPr>
              <a:t>定</a:t>
            </a:r>
            <a:endParaRPr lang="en-US" altLang="zh-CN" sz="48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2214563" y="2357438"/>
            <a:ext cx="8032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latin typeface="黑体" pitchFamily="49" charset="-122"/>
                <a:ea typeface="黑体" pitchFamily="49" charset="-122"/>
              </a:rPr>
              <a:t>理</a:t>
            </a:r>
            <a:endParaRPr lang="en-US" altLang="zh-CN" sz="4800">
              <a:latin typeface="Arial Black" pitchFamily="34" charset="0"/>
            </a:endParaRPr>
          </a:p>
        </p:txBody>
      </p:sp>
      <p:grpSp>
        <p:nvGrpSpPr>
          <p:cNvPr id="4" name="组合 51"/>
          <p:cNvGrpSpPr>
            <a:grpSpLocks/>
          </p:cNvGrpSpPr>
          <p:nvPr/>
        </p:nvGrpSpPr>
        <p:grpSpPr bwMode="auto">
          <a:xfrm>
            <a:off x="2286000" y="4714875"/>
            <a:ext cx="4857750" cy="1428750"/>
            <a:chOff x="1116013" y="3817938"/>
            <a:chExt cx="6911975" cy="1039822"/>
          </a:xfrm>
        </p:grpSpPr>
        <p:sp>
          <p:nvSpPr>
            <p:cNvPr id="28" name="Text Box 1040"/>
            <p:cNvSpPr txBox="1">
              <a:spLocks noChangeArrowheads="1"/>
            </p:cNvSpPr>
            <p:nvPr/>
          </p:nvSpPr>
          <p:spPr bwMode="auto">
            <a:xfrm>
              <a:off x="3356758" y="4461473"/>
              <a:ext cx="722821" cy="396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en-US" altLang="zh-CN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7118" name="Rectangle 19"/>
            <p:cNvSpPr>
              <a:spLocks noChangeArrowheads="1"/>
            </p:cNvSpPr>
            <p:nvPr/>
          </p:nvSpPr>
          <p:spPr bwMode="auto">
            <a:xfrm>
              <a:off x="1116013" y="3817938"/>
              <a:ext cx="6911975" cy="719138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119" name="AutoShape 23"/>
            <p:cNvSpPr>
              <a:spLocks noChangeArrowheads="1"/>
            </p:cNvSpPr>
            <p:nvPr/>
          </p:nvSpPr>
          <p:spPr bwMode="auto">
            <a:xfrm>
              <a:off x="1116013" y="4537076"/>
              <a:ext cx="6911975" cy="287338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6 w 21600"/>
                <a:gd name="T13" fmla="*/ 2336 h 21600"/>
                <a:gd name="T14" fmla="*/ 19264 w 21600"/>
                <a:gd name="T15" fmla="*/ 1926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52400" y="361950"/>
            <a:ext cx="8991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anose="02010600030101010101" pitchFamily="2" charset="-122"/>
              </a:rPr>
              <a:t>5.3.1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anose="02010600030101010101" pitchFamily="2" charset="-122"/>
              </a:rPr>
              <a:t>异前置码的性质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anose="02010600030101010101" pitchFamily="2" charset="-122"/>
              </a:rPr>
              <a:t>(2)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ea typeface="宋体" panose="02010600030101010101" pitchFamily="2" charset="-122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3571875" y="1928813"/>
            <a:ext cx="4346575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(Kraft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定理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) 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3429000" y="2655888"/>
            <a:ext cx="5021263" cy="1844675"/>
            <a:chOff x="2160" y="1673"/>
            <a:chExt cx="3163" cy="1162"/>
          </a:xfrm>
        </p:grpSpPr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2160" y="1673"/>
              <a:ext cx="3163" cy="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    若信源符号数为</a:t>
              </a:r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q</a:t>
              </a:r>
              <a:r>
                <a:rPr lang="zh-CN" alt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，码符号数为</a:t>
              </a:r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r>
                <a:rPr lang="zh-CN" alt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，对信源符号进行编码，相应码长度为           ，则异前置码存在的</a:t>
              </a:r>
              <a:r>
                <a:rPr lang="zh-CN" altLang="en-US" sz="2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充要条件</a:t>
              </a:r>
              <a:r>
                <a:rPr lang="zh-CN" alt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是：</a:t>
              </a:r>
            </a:p>
          </p:txBody>
        </p:sp>
        <p:graphicFrame>
          <p:nvGraphicFramePr>
            <p:cNvPr id="47116" name="Object 22"/>
            <p:cNvGraphicFramePr>
              <a:graphicFrameLocks noChangeAspect="1"/>
            </p:cNvGraphicFramePr>
            <p:nvPr/>
          </p:nvGraphicFramePr>
          <p:xfrm>
            <a:off x="2653" y="2251"/>
            <a:ext cx="569" cy="346"/>
          </p:xfrm>
          <a:graphic>
            <a:graphicData uri="http://schemas.openxmlformats.org/presentationml/2006/ole">
              <p:oleObj spid="_x0000_s169987" name="Equation" r:id="rId4" imgW="596900" imgH="241300" progId="Equation.3">
                <p:embed/>
              </p:oleObj>
            </a:graphicData>
          </a:graphic>
        </p:graphicFrame>
      </p:grpSp>
      <p:graphicFrame>
        <p:nvGraphicFramePr>
          <p:cNvPr id="33794" name="Object 16"/>
          <p:cNvGraphicFramePr>
            <a:graphicFrameLocks noChangeAspect="1"/>
          </p:cNvGraphicFramePr>
          <p:nvPr/>
        </p:nvGraphicFramePr>
        <p:xfrm>
          <a:off x="2924175" y="4667250"/>
          <a:ext cx="3432175" cy="976313"/>
        </p:xfrm>
        <a:graphic>
          <a:graphicData uri="http://schemas.openxmlformats.org/presentationml/2006/ole">
            <p:oleObj spid="_x0000_s169986" name="公式" r:id="rId5" imgW="1562100" imgH="4445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5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4" grpId="0"/>
      <p:bldP spid="2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AutoShape 3"/>
          <p:cNvSpPr>
            <a:spLocks noChangeArrowheads="1"/>
          </p:cNvSpPr>
          <p:nvPr/>
        </p:nvSpPr>
        <p:spPr bwMode="auto">
          <a:xfrm>
            <a:off x="357188" y="2252663"/>
            <a:ext cx="8215312" cy="3819525"/>
          </a:xfrm>
          <a:prstGeom prst="roundRect">
            <a:avLst>
              <a:gd name="adj" fmla="val 8676"/>
            </a:avLst>
          </a:prstGeom>
          <a:gradFill rotWithShape="1">
            <a:gsLst>
              <a:gs pos="0">
                <a:srgbClr val="669900"/>
              </a:gs>
              <a:gs pos="100000">
                <a:srgbClr val="CCFF33"/>
              </a:gs>
            </a:gsLst>
            <a:lin ang="1890000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061" name="AutoShape 4"/>
          <p:cNvSpPr>
            <a:spLocks noChangeArrowheads="1"/>
          </p:cNvSpPr>
          <p:nvPr/>
        </p:nvSpPr>
        <p:spPr bwMode="auto">
          <a:xfrm>
            <a:off x="0" y="1143000"/>
            <a:ext cx="2855913" cy="1951038"/>
          </a:xfrm>
          <a:prstGeom prst="roundRect">
            <a:avLst>
              <a:gd name="adj" fmla="val 18366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组合 66"/>
          <p:cNvGrpSpPr>
            <a:grpSpLocks/>
          </p:cNvGrpSpPr>
          <p:nvPr/>
        </p:nvGrpSpPr>
        <p:grpSpPr bwMode="auto">
          <a:xfrm>
            <a:off x="214313" y="1214438"/>
            <a:ext cx="2500312" cy="1670050"/>
            <a:chOff x="857225" y="1285860"/>
            <a:chExt cx="2571768" cy="2026573"/>
          </a:xfrm>
        </p:grpSpPr>
        <p:grpSp>
          <p:nvGrpSpPr>
            <p:cNvPr id="3" name="组合 29"/>
            <p:cNvGrpSpPr>
              <a:grpSpLocks/>
            </p:cNvGrpSpPr>
            <p:nvPr/>
          </p:nvGrpSpPr>
          <p:grpSpPr bwMode="auto">
            <a:xfrm>
              <a:off x="857225" y="1285860"/>
              <a:ext cx="2571768" cy="2026573"/>
              <a:chOff x="684213" y="1266825"/>
              <a:chExt cx="2774950" cy="1885950"/>
            </a:xfrm>
          </p:grpSpPr>
          <p:sp>
            <p:nvSpPr>
              <p:cNvPr id="70676" name="Freeform 7"/>
              <p:cNvSpPr>
                <a:spLocks/>
              </p:cNvSpPr>
              <p:nvPr/>
            </p:nvSpPr>
            <p:spPr bwMode="auto">
              <a:xfrm rot="10800000">
                <a:off x="736600" y="1293813"/>
                <a:ext cx="1309688" cy="890587"/>
              </a:xfrm>
              <a:custGeom>
                <a:avLst/>
                <a:gdLst>
                  <a:gd name="T0" fmla="*/ 2147483646 w 946"/>
                  <a:gd name="T1" fmla="*/ 2147483646 h 946"/>
                  <a:gd name="T2" fmla="*/ 2147483646 w 946"/>
                  <a:gd name="T3" fmla="*/ 2147483646 h 946"/>
                  <a:gd name="T4" fmla="*/ 2147483646 w 946"/>
                  <a:gd name="T5" fmla="*/ 2147483646 h 946"/>
                  <a:gd name="T6" fmla="*/ 2147483646 w 946"/>
                  <a:gd name="T7" fmla="*/ 2147483646 h 946"/>
                  <a:gd name="T8" fmla="*/ 2147483646 w 946"/>
                  <a:gd name="T9" fmla="*/ 2147483646 h 946"/>
                  <a:gd name="T10" fmla="*/ 2147483646 w 946"/>
                  <a:gd name="T11" fmla="*/ 2147483646 h 946"/>
                  <a:gd name="T12" fmla="*/ 2147483646 w 946"/>
                  <a:gd name="T13" fmla="*/ 2147483646 h 946"/>
                  <a:gd name="T14" fmla="*/ 2147483646 w 946"/>
                  <a:gd name="T15" fmla="*/ 2147483646 h 946"/>
                  <a:gd name="T16" fmla="*/ 2147483646 w 946"/>
                  <a:gd name="T17" fmla="*/ 2147483646 h 946"/>
                  <a:gd name="T18" fmla="*/ 2147483646 w 946"/>
                  <a:gd name="T19" fmla="*/ 2147483646 h 946"/>
                  <a:gd name="T20" fmla="*/ 2147483646 w 946"/>
                  <a:gd name="T21" fmla="*/ 2147483646 h 946"/>
                  <a:gd name="T22" fmla="*/ 2147483646 w 946"/>
                  <a:gd name="T23" fmla="*/ 2147483646 h 946"/>
                  <a:gd name="T24" fmla="*/ 2147483646 w 946"/>
                  <a:gd name="T25" fmla="*/ 2147483646 h 946"/>
                  <a:gd name="T26" fmla="*/ 2147483646 w 946"/>
                  <a:gd name="T27" fmla="*/ 2147483646 h 946"/>
                  <a:gd name="T28" fmla="*/ 2147483646 w 946"/>
                  <a:gd name="T29" fmla="*/ 2147483646 h 946"/>
                  <a:gd name="T30" fmla="*/ 2147483646 w 946"/>
                  <a:gd name="T31" fmla="*/ 2147483646 h 946"/>
                  <a:gd name="T32" fmla="*/ 2147483646 w 946"/>
                  <a:gd name="T33" fmla="*/ 2147483646 h 946"/>
                  <a:gd name="T34" fmla="*/ 2147483646 w 946"/>
                  <a:gd name="T35" fmla="*/ 2147483646 h 946"/>
                  <a:gd name="T36" fmla="*/ 2147483646 w 946"/>
                  <a:gd name="T37" fmla="*/ 2147483646 h 946"/>
                  <a:gd name="T38" fmla="*/ 2147483646 w 946"/>
                  <a:gd name="T39" fmla="*/ 2147483646 h 946"/>
                  <a:gd name="T40" fmla="*/ 2147483646 w 946"/>
                  <a:gd name="T41" fmla="*/ 2147483646 h 946"/>
                  <a:gd name="T42" fmla="*/ 2147483646 w 946"/>
                  <a:gd name="T43" fmla="*/ 2147483646 h 946"/>
                  <a:gd name="T44" fmla="*/ 2147483646 w 946"/>
                  <a:gd name="T45" fmla="*/ 2147483646 h 946"/>
                  <a:gd name="T46" fmla="*/ 2147483646 w 946"/>
                  <a:gd name="T47" fmla="*/ 2147483646 h 946"/>
                  <a:gd name="T48" fmla="*/ 2147483646 w 946"/>
                  <a:gd name="T49" fmla="*/ 2147483646 h 946"/>
                  <a:gd name="T50" fmla="*/ 2147483646 w 946"/>
                  <a:gd name="T51" fmla="*/ 2147483646 h 946"/>
                  <a:gd name="T52" fmla="*/ 2147483646 w 946"/>
                  <a:gd name="T53" fmla="*/ 0 h 946"/>
                  <a:gd name="T54" fmla="*/ 2147483646 w 946"/>
                  <a:gd name="T55" fmla="*/ 2147483646 h 946"/>
                  <a:gd name="T56" fmla="*/ 2147483646 w 946"/>
                  <a:gd name="T57" fmla="*/ 2147483646 h 946"/>
                  <a:gd name="T58" fmla="*/ 2147483646 w 946"/>
                  <a:gd name="T59" fmla="*/ 2147483646 h 946"/>
                  <a:gd name="T60" fmla="*/ 2147483646 w 946"/>
                  <a:gd name="T61" fmla="*/ 2147483646 h 946"/>
                  <a:gd name="T62" fmla="*/ 2147483646 w 946"/>
                  <a:gd name="T63" fmla="*/ 2147483646 h 946"/>
                  <a:gd name="T64" fmla="*/ 2147483646 w 946"/>
                  <a:gd name="T65" fmla="*/ 2147483646 h 946"/>
                  <a:gd name="T66" fmla="*/ 2147483646 w 946"/>
                  <a:gd name="T67" fmla="*/ 2147483646 h 946"/>
                  <a:gd name="T68" fmla="*/ 2147483646 w 946"/>
                  <a:gd name="T69" fmla="*/ 2147483646 h 946"/>
                  <a:gd name="T70" fmla="*/ 0 w 946"/>
                  <a:gd name="T71" fmla="*/ 2147483646 h 946"/>
                  <a:gd name="T72" fmla="*/ 2147483646 w 946"/>
                  <a:gd name="T73" fmla="*/ 2147483646 h 946"/>
                  <a:gd name="T74" fmla="*/ 2147483646 w 946"/>
                  <a:gd name="T75" fmla="*/ 2147483646 h 946"/>
                  <a:gd name="T76" fmla="*/ 2147483646 w 946"/>
                  <a:gd name="T77" fmla="*/ 2147483646 h 946"/>
                  <a:gd name="T78" fmla="*/ 2147483646 w 946"/>
                  <a:gd name="T79" fmla="*/ 2147483646 h 946"/>
                  <a:gd name="T80" fmla="*/ 2147483646 w 946"/>
                  <a:gd name="T81" fmla="*/ 2147483646 h 946"/>
                  <a:gd name="T82" fmla="*/ 2147483646 w 946"/>
                  <a:gd name="T83" fmla="*/ 2147483646 h 946"/>
                  <a:gd name="T84" fmla="*/ 2147483646 w 946"/>
                  <a:gd name="T85" fmla="*/ 2147483646 h 946"/>
                  <a:gd name="T86" fmla="*/ 2147483646 w 946"/>
                  <a:gd name="T87" fmla="*/ 2147483646 h 946"/>
                  <a:gd name="T88" fmla="*/ 2147483646 w 946"/>
                  <a:gd name="T89" fmla="*/ 2147483646 h 9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946"/>
                  <a:gd name="T136" fmla="*/ 0 h 946"/>
                  <a:gd name="T137" fmla="*/ 946 w 946"/>
                  <a:gd name="T138" fmla="*/ 946 h 9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946" h="946">
                    <a:moveTo>
                      <a:pt x="186" y="946"/>
                    </a:moveTo>
                    <a:lnTo>
                      <a:pt x="498" y="946"/>
                    </a:lnTo>
                    <a:lnTo>
                      <a:pt x="500" y="924"/>
                    </a:lnTo>
                    <a:lnTo>
                      <a:pt x="504" y="904"/>
                    </a:lnTo>
                    <a:lnTo>
                      <a:pt x="509" y="882"/>
                    </a:lnTo>
                    <a:lnTo>
                      <a:pt x="515" y="861"/>
                    </a:lnTo>
                    <a:lnTo>
                      <a:pt x="521" y="841"/>
                    </a:lnTo>
                    <a:lnTo>
                      <a:pt x="528" y="820"/>
                    </a:lnTo>
                    <a:lnTo>
                      <a:pt x="535" y="801"/>
                    </a:lnTo>
                    <a:lnTo>
                      <a:pt x="545" y="782"/>
                    </a:lnTo>
                    <a:lnTo>
                      <a:pt x="555" y="762"/>
                    </a:lnTo>
                    <a:lnTo>
                      <a:pt x="564" y="744"/>
                    </a:lnTo>
                    <a:lnTo>
                      <a:pt x="576" y="727"/>
                    </a:lnTo>
                    <a:lnTo>
                      <a:pt x="587" y="709"/>
                    </a:lnTo>
                    <a:lnTo>
                      <a:pt x="600" y="692"/>
                    </a:lnTo>
                    <a:lnTo>
                      <a:pt x="614" y="676"/>
                    </a:lnTo>
                    <a:lnTo>
                      <a:pt x="627" y="661"/>
                    </a:lnTo>
                    <a:lnTo>
                      <a:pt x="643" y="646"/>
                    </a:lnTo>
                    <a:lnTo>
                      <a:pt x="657" y="632"/>
                    </a:lnTo>
                    <a:lnTo>
                      <a:pt x="673" y="618"/>
                    </a:lnTo>
                    <a:lnTo>
                      <a:pt x="690" y="605"/>
                    </a:lnTo>
                    <a:lnTo>
                      <a:pt x="707" y="593"/>
                    </a:lnTo>
                    <a:lnTo>
                      <a:pt x="724" y="581"/>
                    </a:lnTo>
                    <a:lnTo>
                      <a:pt x="742" y="570"/>
                    </a:lnTo>
                    <a:lnTo>
                      <a:pt x="761" y="560"/>
                    </a:lnTo>
                    <a:lnTo>
                      <a:pt x="779" y="551"/>
                    </a:lnTo>
                    <a:lnTo>
                      <a:pt x="799" y="542"/>
                    </a:lnTo>
                    <a:lnTo>
                      <a:pt x="819" y="535"/>
                    </a:lnTo>
                    <a:lnTo>
                      <a:pt x="840" y="528"/>
                    </a:lnTo>
                    <a:lnTo>
                      <a:pt x="860" y="523"/>
                    </a:lnTo>
                    <a:lnTo>
                      <a:pt x="881" y="517"/>
                    </a:lnTo>
                    <a:lnTo>
                      <a:pt x="903" y="513"/>
                    </a:lnTo>
                    <a:lnTo>
                      <a:pt x="924" y="510"/>
                    </a:lnTo>
                    <a:lnTo>
                      <a:pt x="946" y="508"/>
                    </a:lnTo>
                    <a:lnTo>
                      <a:pt x="946" y="187"/>
                    </a:lnTo>
                    <a:lnTo>
                      <a:pt x="945" y="168"/>
                    </a:lnTo>
                    <a:lnTo>
                      <a:pt x="942" y="149"/>
                    </a:lnTo>
                    <a:lnTo>
                      <a:pt x="938" y="131"/>
                    </a:lnTo>
                    <a:lnTo>
                      <a:pt x="932" y="114"/>
                    </a:lnTo>
                    <a:lnTo>
                      <a:pt x="923" y="97"/>
                    </a:lnTo>
                    <a:lnTo>
                      <a:pt x="915" y="82"/>
                    </a:lnTo>
                    <a:lnTo>
                      <a:pt x="904" y="68"/>
                    </a:lnTo>
                    <a:lnTo>
                      <a:pt x="892" y="55"/>
                    </a:lnTo>
                    <a:lnTo>
                      <a:pt x="878" y="43"/>
                    </a:lnTo>
                    <a:lnTo>
                      <a:pt x="864" y="32"/>
                    </a:lnTo>
                    <a:lnTo>
                      <a:pt x="848" y="23"/>
                    </a:lnTo>
                    <a:lnTo>
                      <a:pt x="831" y="14"/>
                    </a:lnTo>
                    <a:lnTo>
                      <a:pt x="814" y="8"/>
                    </a:lnTo>
                    <a:lnTo>
                      <a:pt x="796" y="3"/>
                    </a:lnTo>
                    <a:lnTo>
                      <a:pt x="778" y="1"/>
                    </a:lnTo>
                    <a:lnTo>
                      <a:pt x="759" y="0"/>
                    </a:lnTo>
                    <a:lnTo>
                      <a:pt x="186" y="0"/>
                    </a:lnTo>
                    <a:lnTo>
                      <a:pt x="168" y="1"/>
                    </a:lnTo>
                    <a:lnTo>
                      <a:pt x="149" y="3"/>
                    </a:lnTo>
                    <a:lnTo>
                      <a:pt x="130" y="8"/>
                    </a:lnTo>
                    <a:lnTo>
                      <a:pt x="114" y="14"/>
                    </a:lnTo>
                    <a:lnTo>
                      <a:pt x="98" y="23"/>
                    </a:lnTo>
                    <a:lnTo>
                      <a:pt x="82" y="32"/>
                    </a:lnTo>
                    <a:lnTo>
                      <a:pt x="68" y="43"/>
                    </a:lnTo>
                    <a:lnTo>
                      <a:pt x="54" y="55"/>
                    </a:lnTo>
                    <a:lnTo>
                      <a:pt x="42" y="68"/>
                    </a:lnTo>
                    <a:lnTo>
                      <a:pt x="31" y="82"/>
                    </a:lnTo>
                    <a:lnTo>
                      <a:pt x="22" y="97"/>
                    </a:lnTo>
                    <a:lnTo>
                      <a:pt x="14" y="114"/>
                    </a:lnTo>
                    <a:lnTo>
                      <a:pt x="8" y="131"/>
                    </a:lnTo>
                    <a:lnTo>
                      <a:pt x="4" y="149"/>
                    </a:lnTo>
                    <a:lnTo>
                      <a:pt x="1" y="168"/>
                    </a:lnTo>
                    <a:lnTo>
                      <a:pt x="0" y="187"/>
                    </a:lnTo>
                    <a:lnTo>
                      <a:pt x="0" y="760"/>
                    </a:lnTo>
                    <a:lnTo>
                      <a:pt x="1" y="779"/>
                    </a:lnTo>
                    <a:lnTo>
                      <a:pt x="4" y="797"/>
                    </a:lnTo>
                    <a:lnTo>
                      <a:pt x="8" y="815"/>
                    </a:lnTo>
                    <a:lnTo>
                      <a:pt x="14" y="832"/>
                    </a:lnTo>
                    <a:lnTo>
                      <a:pt x="22" y="848"/>
                    </a:lnTo>
                    <a:lnTo>
                      <a:pt x="31" y="864"/>
                    </a:lnTo>
                    <a:lnTo>
                      <a:pt x="42" y="878"/>
                    </a:lnTo>
                    <a:lnTo>
                      <a:pt x="54" y="892"/>
                    </a:lnTo>
                    <a:lnTo>
                      <a:pt x="68" y="904"/>
                    </a:lnTo>
                    <a:lnTo>
                      <a:pt x="82" y="914"/>
                    </a:lnTo>
                    <a:lnTo>
                      <a:pt x="98" y="924"/>
                    </a:lnTo>
                    <a:lnTo>
                      <a:pt x="114" y="931"/>
                    </a:lnTo>
                    <a:lnTo>
                      <a:pt x="130" y="937"/>
                    </a:lnTo>
                    <a:lnTo>
                      <a:pt x="149" y="942"/>
                    </a:lnTo>
                    <a:lnTo>
                      <a:pt x="168" y="946"/>
                    </a:lnTo>
                    <a:lnTo>
                      <a:pt x="186" y="94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CC66"/>
                  </a:gs>
                  <a:gs pos="100000">
                    <a:srgbClr val="FF33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77" name="Text Box 8"/>
              <p:cNvSpPr txBox="1">
                <a:spLocks noChangeArrowheads="1"/>
              </p:cNvSpPr>
              <p:nvPr/>
            </p:nvSpPr>
            <p:spPr bwMode="auto">
              <a:xfrm>
                <a:off x="704850" y="1266825"/>
                <a:ext cx="184731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endParaRPr lang="en-US" altLang="zh-CN" sz="4800">
                  <a:solidFill>
                    <a:srgbClr val="333333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70678" name="Freeform 9"/>
              <p:cNvSpPr>
                <a:spLocks/>
              </p:cNvSpPr>
              <p:nvPr/>
            </p:nvSpPr>
            <p:spPr bwMode="auto">
              <a:xfrm rot="10800000">
                <a:off x="2149475" y="1293813"/>
                <a:ext cx="1309688" cy="890587"/>
              </a:xfrm>
              <a:custGeom>
                <a:avLst/>
                <a:gdLst>
                  <a:gd name="T0" fmla="*/ 2147483646 w 946"/>
                  <a:gd name="T1" fmla="*/ 2147483646 h 946"/>
                  <a:gd name="T2" fmla="*/ 2147483646 w 946"/>
                  <a:gd name="T3" fmla="*/ 2147483646 h 946"/>
                  <a:gd name="T4" fmla="*/ 2147483646 w 946"/>
                  <a:gd name="T5" fmla="*/ 2147483646 h 946"/>
                  <a:gd name="T6" fmla="*/ 2147483646 w 946"/>
                  <a:gd name="T7" fmla="*/ 2147483646 h 946"/>
                  <a:gd name="T8" fmla="*/ 2147483646 w 946"/>
                  <a:gd name="T9" fmla="*/ 2147483646 h 946"/>
                  <a:gd name="T10" fmla="*/ 2147483646 w 946"/>
                  <a:gd name="T11" fmla="*/ 2147483646 h 946"/>
                  <a:gd name="T12" fmla="*/ 2147483646 w 946"/>
                  <a:gd name="T13" fmla="*/ 2147483646 h 946"/>
                  <a:gd name="T14" fmla="*/ 2147483646 w 946"/>
                  <a:gd name="T15" fmla="*/ 2147483646 h 946"/>
                  <a:gd name="T16" fmla="*/ 2147483646 w 946"/>
                  <a:gd name="T17" fmla="*/ 2147483646 h 946"/>
                  <a:gd name="T18" fmla="*/ 2147483646 w 946"/>
                  <a:gd name="T19" fmla="*/ 2147483646 h 946"/>
                  <a:gd name="T20" fmla="*/ 2147483646 w 946"/>
                  <a:gd name="T21" fmla="*/ 2147483646 h 946"/>
                  <a:gd name="T22" fmla="*/ 2147483646 w 946"/>
                  <a:gd name="T23" fmla="*/ 2147483646 h 946"/>
                  <a:gd name="T24" fmla="*/ 2147483646 w 946"/>
                  <a:gd name="T25" fmla="*/ 2147483646 h 946"/>
                  <a:gd name="T26" fmla="*/ 2147483646 w 946"/>
                  <a:gd name="T27" fmla="*/ 2147483646 h 946"/>
                  <a:gd name="T28" fmla="*/ 2147483646 w 946"/>
                  <a:gd name="T29" fmla="*/ 2147483646 h 946"/>
                  <a:gd name="T30" fmla="*/ 2147483646 w 946"/>
                  <a:gd name="T31" fmla="*/ 2147483646 h 946"/>
                  <a:gd name="T32" fmla="*/ 2147483646 w 946"/>
                  <a:gd name="T33" fmla="*/ 2147483646 h 946"/>
                  <a:gd name="T34" fmla="*/ 2147483646 w 946"/>
                  <a:gd name="T35" fmla="*/ 2147483646 h 946"/>
                  <a:gd name="T36" fmla="*/ 2147483646 w 946"/>
                  <a:gd name="T37" fmla="*/ 2147483646 h 946"/>
                  <a:gd name="T38" fmla="*/ 2147483646 w 946"/>
                  <a:gd name="T39" fmla="*/ 2147483646 h 946"/>
                  <a:gd name="T40" fmla="*/ 2147483646 w 946"/>
                  <a:gd name="T41" fmla="*/ 2147483646 h 946"/>
                  <a:gd name="T42" fmla="*/ 2147483646 w 946"/>
                  <a:gd name="T43" fmla="*/ 2147483646 h 946"/>
                  <a:gd name="T44" fmla="*/ 2147483646 w 946"/>
                  <a:gd name="T45" fmla="*/ 2147483646 h 946"/>
                  <a:gd name="T46" fmla="*/ 2147483646 w 946"/>
                  <a:gd name="T47" fmla="*/ 2147483646 h 946"/>
                  <a:gd name="T48" fmla="*/ 2147483646 w 946"/>
                  <a:gd name="T49" fmla="*/ 2147483646 h 946"/>
                  <a:gd name="T50" fmla="*/ 2147483646 w 946"/>
                  <a:gd name="T51" fmla="*/ 2147483646 h 946"/>
                  <a:gd name="T52" fmla="*/ 2147483646 w 946"/>
                  <a:gd name="T53" fmla="*/ 0 h 946"/>
                  <a:gd name="T54" fmla="*/ 2147483646 w 946"/>
                  <a:gd name="T55" fmla="*/ 2147483646 h 946"/>
                  <a:gd name="T56" fmla="*/ 2147483646 w 946"/>
                  <a:gd name="T57" fmla="*/ 2147483646 h 946"/>
                  <a:gd name="T58" fmla="*/ 2147483646 w 946"/>
                  <a:gd name="T59" fmla="*/ 2147483646 h 946"/>
                  <a:gd name="T60" fmla="*/ 2147483646 w 946"/>
                  <a:gd name="T61" fmla="*/ 2147483646 h 946"/>
                  <a:gd name="T62" fmla="*/ 2147483646 w 946"/>
                  <a:gd name="T63" fmla="*/ 2147483646 h 946"/>
                  <a:gd name="T64" fmla="*/ 2147483646 w 946"/>
                  <a:gd name="T65" fmla="*/ 2147483646 h 946"/>
                  <a:gd name="T66" fmla="*/ 2147483646 w 946"/>
                  <a:gd name="T67" fmla="*/ 2147483646 h 946"/>
                  <a:gd name="T68" fmla="*/ 2147483646 w 946"/>
                  <a:gd name="T69" fmla="*/ 2147483646 h 946"/>
                  <a:gd name="T70" fmla="*/ 0 w 946"/>
                  <a:gd name="T71" fmla="*/ 2147483646 h 946"/>
                  <a:gd name="T72" fmla="*/ 2147483646 w 946"/>
                  <a:gd name="T73" fmla="*/ 2147483646 h 946"/>
                  <a:gd name="T74" fmla="*/ 2147483646 w 946"/>
                  <a:gd name="T75" fmla="*/ 2147483646 h 946"/>
                  <a:gd name="T76" fmla="*/ 2147483646 w 946"/>
                  <a:gd name="T77" fmla="*/ 2147483646 h 946"/>
                  <a:gd name="T78" fmla="*/ 2147483646 w 946"/>
                  <a:gd name="T79" fmla="*/ 2147483646 h 946"/>
                  <a:gd name="T80" fmla="*/ 2147483646 w 946"/>
                  <a:gd name="T81" fmla="*/ 2147483646 h 946"/>
                  <a:gd name="T82" fmla="*/ 2147483646 w 946"/>
                  <a:gd name="T83" fmla="*/ 2147483646 h 946"/>
                  <a:gd name="T84" fmla="*/ 2147483646 w 946"/>
                  <a:gd name="T85" fmla="*/ 2147483646 h 946"/>
                  <a:gd name="T86" fmla="*/ 2147483646 w 946"/>
                  <a:gd name="T87" fmla="*/ 2147483646 h 946"/>
                  <a:gd name="T88" fmla="*/ 2147483646 w 946"/>
                  <a:gd name="T89" fmla="*/ 2147483646 h 9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946"/>
                  <a:gd name="T136" fmla="*/ 0 h 946"/>
                  <a:gd name="T137" fmla="*/ 946 w 946"/>
                  <a:gd name="T138" fmla="*/ 946 h 9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946" h="946">
                    <a:moveTo>
                      <a:pt x="186" y="946"/>
                    </a:moveTo>
                    <a:lnTo>
                      <a:pt x="498" y="946"/>
                    </a:lnTo>
                    <a:lnTo>
                      <a:pt x="500" y="924"/>
                    </a:lnTo>
                    <a:lnTo>
                      <a:pt x="504" y="904"/>
                    </a:lnTo>
                    <a:lnTo>
                      <a:pt x="509" y="882"/>
                    </a:lnTo>
                    <a:lnTo>
                      <a:pt x="515" y="861"/>
                    </a:lnTo>
                    <a:lnTo>
                      <a:pt x="521" y="841"/>
                    </a:lnTo>
                    <a:lnTo>
                      <a:pt x="528" y="820"/>
                    </a:lnTo>
                    <a:lnTo>
                      <a:pt x="535" y="801"/>
                    </a:lnTo>
                    <a:lnTo>
                      <a:pt x="545" y="782"/>
                    </a:lnTo>
                    <a:lnTo>
                      <a:pt x="555" y="762"/>
                    </a:lnTo>
                    <a:lnTo>
                      <a:pt x="564" y="744"/>
                    </a:lnTo>
                    <a:lnTo>
                      <a:pt x="576" y="727"/>
                    </a:lnTo>
                    <a:lnTo>
                      <a:pt x="587" y="709"/>
                    </a:lnTo>
                    <a:lnTo>
                      <a:pt x="600" y="692"/>
                    </a:lnTo>
                    <a:lnTo>
                      <a:pt x="614" y="676"/>
                    </a:lnTo>
                    <a:lnTo>
                      <a:pt x="627" y="661"/>
                    </a:lnTo>
                    <a:lnTo>
                      <a:pt x="643" y="646"/>
                    </a:lnTo>
                    <a:lnTo>
                      <a:pt x="657" y="632"/>
                    </a:lnTo>
                    <a:lnTo>
                      <a:pt x="673" y="618"/>
                    </a:lnTo>
                    <a:lnTo>
                      <a:pt x="690" y="605"/>
                    </a:lnTo>
                    <a:lnTo>
                      <a:pt x="707" y="593"/>
                    </a:lnTo>
                    <a:lnTo>
                      <a:pt x="724" y="581"/>
                    </a:lnTo>
                    <a:lnTo>
                      <a:pt x="742" y="570"/>
                    </a:lnTo>
                    <a:lnTo>
                      <a:pt x="761" y="560"/>
                    </a:lnTo>
                    <a:lnTo>
                      <a:pt x="779" y="551"/>
                    </a:lnTo>
                    <a:lnTo>
                      <a:pt x="799" y="542"/>
                    </a:lnTo>
                    <a:lnTo>
                      <a:pt x="819" y="535"/>
                    </a:lnTo>
                    <a:lnTo>
                      <a:pt x="840" y="528"/>
                    </a:lnTo>
                    <a:lnTo>
                      <a:pt x="860" y="523"/>
                    </a:lnTo>
                    <a:lnTo>
                      <a:pt x="881" y="517"/>
                    </a:lnTo>
                    <a:lnTo>
                      <a:pt x="903" y="513"/>
                    </a:lnTo>
                    <a:lnTo>
                      <a:pt x="924" y="510"/>
                    </a:lnTo>
                    <a:lnTo>
                      <a:pt x="946" y="508"/>
                    </a:lnTo>
                    <a:lnTo>
                      <a:pt x="946" y="187"/>
                    </a:lnTo>
                    <a:lnTo>
                      <a:pt x="945" y="168"/>
                    </a:lnTo>
                    <a:lnTo>
                      <a:pt x="942" y="149"/>
                    </a:lnTo>
                    <a:lnTo>
                      <a:pt x="938" y="131"/>
                    </a:lnTo>
                    <a:lnTo>
                      <a:pt x="932" y="114"/>
                    </a:lnTo>
                    <a:lnTo>
                      <a:pt x="923" y="97"/>
                    </a:lnTo>
                    <a:lnTo>
                      <a:pt x="915" y="82"/>
                    </a:lnTo>
                    <a:lnTo>
                      <a:pt x="904" y="68"/>
                    </a:lnTo>
                    <a:lnTo>
                      <a:pt x="892" y="55"/>
                    </a:lnTo>
                    <a:lnTo>
                      <a:pt x="878" y="43"/>
                    </a:lnTo>
                    <a:lnTo>
                      <a:pt x="864" y="32"/>
                    </a:lnTo>
                    <a:lnTo>
                      <a:pt x="848" y="23"/>
                    </a:lnTo>
                    <a:lnTo>
                      <a:pt x="831" y="14"/>
                    </a:lnTo>
                    <a:lnTo>
                      <a:pt x="814" y="8"/>
                    </a:lnTo>
                    <a:lnTo>
                      <a:pt x="796" y="3"/>
                    </a:lnTo>
                    <a:lnTo>
                      <a:pt x="778" y="1"/>
                    </a:lnTo>
                    <a:lnTo>
                      <a:pt x="759" y="0"/>
                    </a:lnTo>
                    <a:lnTo>
                      <a:pt x="186" y="0"/>
                    </a:lnTo>
                    <a:lnTo>
                      <a:pt x="168" y="1"/>
                    </a:lnTo>
                    <a:lnTo>
                      <a:pt x="149" y="3"/>
                    </a:lnTo>
                    <a:lnTo>
                      <a:pt x="130" y="8"/>
                    </a:lnTo>
                    <a:lnTo>
                      <a:pt x="114" y="14"/>
                    </a:lnTo>
                    <a:lnTo>
                      <a:pt x="98" y="23"/>
                    </a:lnTo>
                    <a:lnTo>
                      <a:pt x="82" y="32"/>
                    </a:lnTo>
                    <a:lnTo>
                      <a:pt x="68" y="43"/>
                    </a:lnTo>
                    <a:lnTo>
                      <a:pt x="54" y="55"/>
                    </a:lnTo>
                    <a:lnTo>
                      <a:pt x="42" y="68"/>
                    </a:lnTo>
                    <a:lnTo>
                      <a:pt x="31" y="82"/>
                    </a:lnTo>
                    <a:lnTo>
                      <a:pt x="22" y="97"/>
                    </a:lnTo>
                    <a:lnTo>
                      <a:pt x="14" y="114"/>
                    </a:lnTo>
                    <a:lnTo>
                      <a:pt x="8" y="131"/>
                    </a:lnTo>
                    <a:lnTo>
                      <a:pt x="4" y="149"/>
                    </a:lnTo>
                    <a:lnTo>
                      <a:pt x="1" y="168"/>
                    </a:lnTo>
                    <a:lnTo>
                      <a:pt x="0" y="187"/>
                    </a:lnTo>
                    <a:lnTo>
                      <a:pt x="0" y="760"/>
                    </a:lnTo>
                    <a:lnTo>
                      <a:pt x="1" y="779"/>
                    </a:lnTo>
                    <a:lnTo>
                      <a:pt x="4" y="797"/>
                    </a:lnTo>
                    <a:lnTo>
                      <a:pt x="8" y="815"/>
                    </a:lnTo>
                    <a:lnTo>
                      <a:pt x="14" y="832"/>
                    </a:lnTo>
                    <a:lnTo>
                      <a:pt x="22" y="848"/>
                    </a:lnTo>
                    <a:lnTo>
                      <a:pt x="31" y="864"/>
                    </a:lnTo>
                    <a:lnTo>
                      <a:pt x="42" y="878"/>
                    </a:lnTo>
                    <a:lnTo>
                      <a:pt x="54" y="892"/>
                    </a:lnTo>
                    <a:lnTo>
                      <a:pt x="68" y="904"/>
                    </a:lnTo>
                    <a:lnTo>
                      <a:pt x="82" y="914"/>
                    </a:lnTo>
                    <a:lnTo>
                      <a:pt x="98" y="924"/>
                    </a:lnTo>
                    <a:lnTo>
                      <a:pt x="114" y="931"/>
                    </a:lnTo>
                    <a:lnTo>
                      <a:pt x="130" y="937"/>
                    </a:lnTo>
                    <a:lnTo>
                      <a:pt x="149" y="942"/>
                    </a:lnTo>
                    <a:lnTo>
                      <a:pt x="168" y="946"/>
                    </a:lnTo>
                    <a:lnTo>
                      <a:pt x="186" y="94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669900"/>
                  </a:gs>
                  <a:gs pos="100000">
                    <a:srgbClr val="CCFF33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79" name="Text Box 10"/>
              <p:cNvSpPr txBox="1">
                <a:spLocks noChangeArrowheads="1"/>
              </p:cNvSpPr>
              <p:nvPr/>
            </p:nvSpPr>
            <p:spPr bwMode="auto">
              <a:xfrm>
                <a:off x="2124075" y="1266825"/>
                <a:ext cx="184731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endParaRPr lang="en-US" altLang="zh-CN" sz="4800">
                  <a:solidFill>
                    <a:srgbClr val="333333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70680" name="Freeform 11"/>
              <p:cNvSpPr>
                <a:spLocks/>
              </p:cNvSpPr>
              <p:nvPr/>
            </p:nvSpPr>
            <p:spPr bwMode="auto">
              <a:xfrm rot="10800000">
                <a:off x="736600" y="2262188"/>
                <a:ext cx="1309688" cy="890587"/>
              </a:xfrm>
              <a:custGeom>
                <a:avLst/>
                <a:gdLst>
                  <a:gd name="T0" fmla="*/ 2147483646 w 946"/>
                  <a:gd name="T1" fmla="*/ 2147483646 h 946"/>
                  <a:gd name="T2" fmla="*/ 2147483646 w 946"/>
                  <a:gd name="T3" fmla="*/ 2147483646 h 946"/>
                  <a:gd name="T4" fmla="*/ 2147483646 w 946"/>
                  <a:gd name="T5" fmla="*/ 2147483646 h 946"/>
                  <a:gd name="T6" fmla="*/ 2147483646 w 946"/>
                  <a:gd name="T7" fmla="*/ 2147483646 h 946"/>
                  <a:gd name="T8" fmla="*/ 2147483646 w 946"/>
                  <a:gd name="T9" fmla="*/ 2147483646 h 946"/>
                  <a:gd name="T10" fmla="*/ 2147483646 w 946"/>
                  <a:gd name="T11" fmla="*/ 2147483646 h 946"/>
                  <a:gd name="T12" fmla="*/ 2147483646 w 946"/>
                  <a:gd name="T13" fmla="*/ 2147483646 h 946"/>
                  <a:gd name="T14" fmla="*/ 2147483646 w 946"/>
                  <a:gd name="T15" fmla="*/ 2147483646 h 946"/>
                  <a:gd name="T16" fmla="*/ 2147483646 w 946"/>
                  <a:gd name="T17" fmla="*/ 2147483646 h 946"/>
                  <a:gd name="T18" fmla="*/ 2147483646 w 946"/>
                  <a:gd name="T19" fmla="*/ 2147483646 h 946"/>
                  <a:gd name="T20" fmla="*/ 2147483646 w 946"/>
                  <a:gd name="T21" fmla="*/ 2147483646 h 946"/>
                  <a:gd name="T22" fmla="*/ 2147483646 w 946"/>
                  <a:gd name="T23" fmla="*/ 2147483646 h 946"/>
                  <a:gd name="T24" fmla="*/ 2147483646 w 946"/>
                  <a:gd name="T25" fmla="*/ 2147483646 h 946"/>
                  <a:gd name="T26" fmla="*/ 2147483646 w 946"/>
                  <a:gd name="T27" fmla="*/ 2147483646 h 946"/>
                  <a:gd name="T28" fmla="*/ 2147483646 w 946"/>
                  <a:gd name="T29" fmla="*/ 2147483646 h 946"/>
                  <a:gd name="T30" fmla="*/ 2147483646 w 946"/>
                  <a:gd name="T31" fmla="*/ 2147483646 h 946"/>
                  <a:gd name="T32" fmla="*/ 2147483646 w 946"/>
                  <a:gd name="T33" fmla="*/ 2147483646 h 946"/>
                  <a:gd name="T34" fmla="*/ 2147483646 w 946"/>
                  <a:gd name="T35" fmla="*/ 2147483646 h 946"/>
                  <a:gd name="T36" fmla="*/ 2147483646 w 946"/>
                  <a:gd name="T37" fmla="*/ 2147483646 h 946"/>
                  <a:gd name="T38" fmla="*/ 2147483646 w 946"/>
                  <a:gd name="T39" fmla="*/ 2147483646 h 946"/>
                  <a:gd name="T40" fmla="*/ 2147483646 w 946"/>
                  <a:gd name="T41" fmla="*/ 2147483646 h 946"/>
                  <a:gd name="T42" fmla="*/ 2147483646 w 946"/>
                  <a:gd name="T43" fmla="*/ 2147483646 h 946"/>
                  <a:gd name="T44" fmla="*/ 2147483646 w 946"/>
                  <a:gd name="T45" fmla="*/ 2147483646 h 946"/>
                  <a:gd name="T46" fmla="*/ 2147483646 w 946"/>
                  <a:gd name="T47" fmla="*/ 2147483646 h 946"/>
                  <a:gd name="T48" fmla="*/ 2147483646 w 946"/>
                  <a:gd name="T49" fmla="*/ 2147483646 h 946"/>
                  <a:gd name="T50" fmla="*/ 2147483646 w 946"/>
                  <a:gd name="T51" fmla="*/ 2147483646 h 946"/>
                  <a:gd name="T52" fmla="*/ 2147483646 w 946"/>
                  <a:gd name="T53" fmla="*/ 0 h 946"/>
                  <a:gd name="T54" fmla="*/ 2147483646 w 946"/>
                  <a:gd name="T55" fmla="*/ 2147483646 h 946"/>
                  <a:gd name="T56" fmla="*/ 2147483646 w 946"/>
                  <a:gd name="T57" fmla="*/ 2147483646 h 946"/>
                  <a:gd name="T58" fmla="*/ 2147483646 w 946"/>
                  <a:gd name="T59" fmla="*/ 2147483646 h 946"/>
                  <a:gd name="T60" fmla="*/ 2147483646 w 946"/>
                  <a:gd name="T61" fmla="*/ 2147483646 h 946"/>
                  <a:gd name="T62" fmla="*/ 2147483646 w 946"/>
                  <a:gd name="T63" fmla="*/ 2147483646 h 946"/>
                  <a:gd name="T64" fmla="*/ 2147483646 w 946"/>
                  <a:gd name="T65" fmla="*/ 2147483646 h 946"/>
                  <a:gd name="T66" fmla="*/ 2147483646 w 946"/>
                  <a:gd name="T67" fmla="*/ 2147483646 h 946"/>
                  <a:gd name="T68" fmla="*/ 2147483646 w 946"/>
                  <a:gd name="T69" fmla="*/ 2147483646 h 946"/>
                  <a:gd name="T70" fmla="*/ 0 w 946"/>
                  <a:gd name="T71" fmla="*/ 2147483646 h 946"/>
                  <a:gd name="T72" fmla="*/ 2147483646 w 946"/>
                  <a:gd name="T73" fmla="*/ 2147483646 h 946"/>
                  <a:gd name="T74" fmla="*/ 2147483646 w 946"/>
                  <a:gd name="T75" fmla="*/ 2147483646 h 946"/>
                  <a:gd name="T76" fmla="*/ 2147483646 w 946"/>
                  <a:gd name="T77" fmla="*/ 2147483646 h 946"/>
                  <a:gd name="T78" fmla="*/ 2147483646 w 946"/>
                  <a:gd name="T79" fmla="*/ 2147483646 h 946"/>
                  <a:gd name="T80" fmla="*/ 2147483646 w 946"/>
                  <a:gd name="T81" fmla="*/ 2147483646 h 946"/>
                  <a:gd name="T82" fmla="*/ 2147483646 w 946"/>
                  <a:gd name="T83" fmla="*/ 2147483646 h 946"/>
                  <a:gd name="T84" fmla="*/ 2147483646 w 946"/>
                  <a:gd name="T85" fmla="*/ 2147483646 h 946"/>
                  <a:gd name="T86" fmla="*/ 2147483646 w 946"/>
                  <a:gd name="T87" fmla="*/ 2147483646 h 946"/>
                  <a:gd name="T88" fmla="*/ 2147483646 w 946"/>
                  <a:gd name="T89" fmla="*/ 2147483646 h 9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946"/>
                  <a:gd name="T136" fmla="*/ 0 h 946"/>
                  <a:gd name="T137" fmla="*/ 946 w 946"/>
                  <a:gd name="T138" fmla="*/ 946 h 9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946" h="946">
                    <a:moveTo>
                      <a:pt x="186" y="946"/>
                    </a:moveTo>
                    <a:lnTo>
                      <a:pt x="498" y="946"/>
                    </a:lnTo>
                    <a:lnTo>
                      <a:pt x="500" y="924"/>
                    </a:lnTo>
                    <a:lnTo>
                      <a:pt x="504" y="904"/>
                    </a:lnTo>
                    <a:lnTo>
                      <a:pt x="509" y="882"/>
                    </a:lnTo>
                    <a:lnTo>
                      <a:pt x="515" y="861"/>
                    </a:lnTo>
                    <a:lnTo>
                      <a:pt x="521" y="841"/>
                    </a:lnTo>
                    <a:lnTo>
                      <a:pt x="528" y="820"/>
                    </a:lnTo>
                    <a:lnTo>
                      <a:pt x="535" y="801"/>
                    </a:lnTo>
                    <a:lnTo>
                      <a:pt x="545" y="782"/>
                    </a:lnTo>
                    <a:lnTo>
                      <a:pt x="555" y="762"/>
                    </a:lnTo>
                    <a:lnTo>
                      <a:pt x="564" y="744"/>
                    </a:lnTo>
                    <a:lnTo>
                      <a:pt x="576" y="727"/>
                    </a:lnTo>
                    <a:lnTo>
                      <a:pt x="587" y="709"/>
                    </a:lnTo>
                    <a:lnTo>
                      <a:pt x="600" y="692"/>
                    </a:lnTo>
                    <a:lnTo>
                      <a:pt x="614" y="676"/>
                    </a:lnTo>
                    <a:lnTo>
                      <a:pt x="627" y="661"/>
                    </a:lnTo>
                    <a:lnTo>
                      <a:pt x="643" y="646"/>
                    </a:lnTo>
                    <a:lnTo>
                      <a:pt x="657" y="632"/>
                    </a:lnTo>
                    <a:lnTo>
                      <a:pt x="673" y="618"/>
                    </a:lnTo>
                    <a:lnTo>
                      <a:pt x="690" y="605"/>
                    </a:lnTo>
                    <a:lnTo>
                      <a:pt x="707" y="593"/>
                    </a:lnTo>
                    <a:lnTo>
                      <a:pt x="724" y="581"/>
                    </a:lnTo>
                    <a:lnTo>
                      <a:pt x="742" y="570"/>
                    </a:lnTo>
                    <a:lnTo>
                      <a:pt x="761" y="560"/>
                    </a:lnTo>
                    <a:lnTo>
                      <a:pt x="779" y="551"/>
                    </a:lnTo>
                    <a:lnTo>
                      <a:pt x="799" y="542"/>
                    </a:lnTo>
                    <a:lnTo>
                      <a:pt x="819" y="535"/>
                    </a:lnTo>
                    <a:lnTo>
                      <a:pt x="840" y="528"/>
                    </a:lnTo>
                    <a:lnTo>
                      <a:pt x="860" y="523"/>
                    </a:lnTo>
                    <a:lnTo>
                      <a:pt x="881" y="517"/>
                    </a:lnTo>
                    <a:lnTo>
                      <a:pt x="903" y="513"/>
                    </a:lnTo>
                    <a:lnTo>
                      <a:pt x="924" y="510"/>
                    </a:lnTo>
                    <a:lnTo>
                      <a:pt x="946" y="508"/>
                    </a:lnTo>
                    <a:lnTo>
                      <a:pt x="946" y="187"/>
                    </a:lnTo>
                    <a:lnTo>
                      <a:pt x="945" y="168"/>
                    </a:lnTo>
                    <a:lnTo>
                      <a:pt x="942" y="149"/>
                    </a:lnTo>
                    <a:lnTo>
                      <a:pt x="938" y="131"/>
                    </a:lnTo>
                    <a:lnTo>
                      <a:pt x="932" y="114"/>
                    </a:lnTo>
                    <a:lnTo>
                      <a:pt x="923" y="97"/>
                    </a:lnTo>
                    <a:lnTo>
                      <a:pt x="915" y="82"/>
                    </a:lnTo>
                    <a:lnTo>
                      <a:pt x="904" y="68"/>
                    </a:lnTo>
                    <a:lnTo>
                      <a:pt x="892" y="55"/>
                    </a:lnTo>
                    <a:lnTo>
                      <a:pt x="878" y="43"/>
                    </a:lnTo>
                    <a:lnTo>
                      <a:pt x="864" y="32"/>
                    </a:lnTo>
                    <a:lnTo>
                      <a:pt x="848" y="23"/>
                    </a:lnTo>
                    <a:lnTo>
                      <a:pt x="831" y="14"/>
                    </a:lnTo>
                    <a:lnTo>
                      <a:pt x="814" y="8"/>
                    </a:lnTo>
                    <a:lnTo>
                      <a:pt x="796" y="3"/>
                    </a:lnTo>
                    <a:lnTo>
                      <a:pt x="778" y="1"/>
                    </a:lnTo>
                    <a:lnTo>
                      <a:pt x="759" y="0"/>
                    </a:lnTo>
                    <a:lnTo>
                      <a:pt x="186" y="0"/>
                    </a:lnTo>
                    <a:lnTo>
                      <a:pt x="168" y="1"/>
                    </a:lnTo>
                    <a:lnTo>
                      <a:pt x="149" y="3"/>
                    </a:lnTo>
                    <a:lnTo>
                      <a:pt x="130" y="8"/>
                    </a:lnTo>
                    <a:lnTo>
                      <a:pt x="114" y="14"/>
                    </a:lnTo>
                    <a:lnTo>
                      <a:pt x="98" y="23"/>
                    </a:lnTo>
                    <a:lnTo>
                      <a:pt x="82" y="32"/>
                    </a:lnTo>
                    <a:lnTo>
                      <a:pt x="68" y="43"/>
                    </a:lnTo>
                    <a:lnTo>
                      <a:pt x="54" y="55"/>
                    </a:lnTo>
                    <a:lnTo>
                      <a:pt x="42" y="68"/>
                    </a:lnTo>
                    <a:lnTo>
                      <a:pt x="31" y="82"/>
                    </a:lnTo>
                    <a:lnTo>
                      <a:pt x="22" y="97"/>
                    </a:lnTo>
                    <a:lnTo>
                      <a:pt x="14" y="114"/>
                    </a:lnTo>
                    <a:lnTo>
                      <a:pt x="8" y="131"/>
                    </a:lnTo>
                    <a:lnTo>
                      <a:pt x="4" y="149"/>
                    </a:lnTo>
                    <a:lnTo>
                      <a:pt x="1" y="168"/>
                    </a:lnTo>
                    <a:lnTo>
                      <a:pt x="0" y="187"/>
                    </a:lnTo>
                    <a:lnTo>
                      <a:pt x="0" y="760"/>
                    </a:lnTo>
                    <a:lnTo>
                      <a:pt x="1" y="779"/>
                    </a:lnTo>
                    <a:lnTo>
                      <a:pt x="4" y="797"/>
                    </a:lnTo>
                    <a:lnTo>
                      <a:pt x="8" y="815"/>
                    </a:lnTo>
                    <a:lnTo>
                      <a:pt x="14" y="832"/>
                    </a:lnTo>
                    <a:lnTo>
                      <a:pt x="22" y="848"/>
                    </a:lnTo>
                    <a:lnTo>
                      <a:pt x="31" y="864"/>
                    </a:lnTo>
                    <a:lnTo>
                      <a:pt x="42" y="878"/>
                    </a:lnTo>
                    <a:lnTo>
                      <a:pt x="54" y="892"/>
                    </a:lnTo>
                    <a:lnTo>
                      <a:pt x="68" y="904"/>
                    </a:lnTo>
                    <a:lnTo>
                      <a:pt x="82" y="914"/>
                    </a:lnTo>
                    <a:lnTo>
                      <a:pt x="98" y="924"/>
                    </a:lnTo>
                    <a:lnTo>
                      <a:pt x="114" y="931"/>
                    </a:lnTo>
                    <a:lnTo>
                      <a:pt x="130" y="937"/>
                    </a:lnTo>
                    <a:lnTo>
                      <a:pt x="149" y="942"/>
                    </a:lnTo>
                    <a:lnTo>
                      <a:pt x="168" y="946"/>
                    </a:lnTo>
                    <a:lnTo>
                      <a:pt x="186" y="94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9CCFF"/>
                  </a:gs>
                  <a:gs pos="100000">
                    <a:schemeClr val="folHlink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81" name="Text Box 12"/>
              <p:cNvSpPr txBox="1">
                <a:spLocks noChangeArrowheads="1"/>
              </p:cNvSpPr>
              <p:nvPr/>
            </p:nvSpPr>
            <p:spPr bwMode="auto">
              <a:xfrm>
                <a:off x="684213" y="2238375"/>
                <a:ext cx="184731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endParaRPr lang="en-US" altLang="zh-CN" sz="4800">
                  <a:solidFill>
                    <a:srgbClr val="333333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70682" name="Freeform 13"/>
              <p:cNvSpPr>
                <a:spLocks/>
              </p:cNvSpPr>
              <p:nvPr/>
            </p:nvSpPr>
            <p:spPr bwMode="auto">
              <a:xfrm rot="10800000">
                <a:off x="2151063" y="2262188"/>
                <a:ext cx="1308100" cy="890587"/>
              </a:xfrm>
              <a:custGeom>
                <a:avLst/>
                <a:gdLst>
                  <a:gd name="T0" fmla="*/ 2147483646 w 946"/>
                  <a:gd name="T1" fmla="*/ 2147483646 h 946"/>
                  <a:gd name="T2" fmla="*/ 2147483646 w 946"/>
                  <a:gd name="T3" fmla="*/ 2147483646 h 946"/>
                  <a:gd name="T4" fmla="*/ 2147483646 w 946"/>
                  <a:gd name="T5" fmla="*/ 2147483646 h 946"/>
                  <a:gd name="T6" fmla="*/ 2147483646 w 946"/>
                  <a:gd name="T7" fmla="*/ 2147483646 h 946"/>
                  <a:gd name="T8" fmla="*/ 2147483646 w 946"/>
                  <a:gd name="T9" fmla="*/ 2147483646 h 946"/>
                  <a:gd name="T10" fmla="*/ 2147483646 w 946"/>
                  <a:gd name="T11" fmla="*/ 2147483646 h 946"/>
                  <a:gd name="T12" fmla="*/ 2147483646 w 946"/>
                  <a:gd name="T13" fmla="*/ 2147483646 h 946"/>
                  <a:gd name="T14" fmla="*/ 2147483646 w 946"/>
                  <a:gd name="T15" fmla="*/ 2147483646 h 946"/>
                  <a:gd name="T16" fmla="*/ 2147483646 w 946"/>
                  <a:gd name="T17" fmla="*/ 2147483646 h 946"/>
                  <a:gd name="T18" fmla="*/ 2147483646 w 946"/>
                  <a:gd name="T19" fmla="*/ 2147483646 h 946"/>
                  <a:gd name="T20" fmla="*/ 2147483646 w 946"/>
                  <a:gd name="T21" fmla="*/ 2147483646 h 946"/>
                  <a:gd name="T22" fmla="*/ 2147483646 w 946"/>
                  <a:gd name="T23" fmla="*/ 2147483646 h 946"/>
                  <a:gd name="T24" fmla="*/ 2147483646 w 946"/>
                  <a:gd name="T25" fmla="*/ 2147483646 h 946"/>
                  <a:gd name="T26" fmla="*/ 2147483646 w 946"/>
                  <a:gd name="T27" fmla="*/ 2147483646 h 946"/>
                  <a:gd name="T28" fmla="*/ 2147483646 w 946"/>
                  <a:gd name="T29" fmla="*/ 2147483646 h 946"/>
                  <a:gd name="T30" fmla="*/ 2147483646 w 946"/>
                  <a:gd name="T31" fmla="*/ 2147483646 h 946"/>
                  <a:gd name="T32" fmla="*/ 2147483646 w 946"/>
                  <a:gd name="T33" fmla="*/ 2147483646 h 946"/>
                  <a:gd name="T34" fmla="*/ 2147483646 w 946"/>
                  <a:gd name="T35" fmla="*/ 2147483646 h 946"/>
                  <a:gd name="T36" fmla="*/ 2147483646 w 946"/>
                  <a:gd name="T37" fmla="*/ 2147483646 h 946"/>
                  <a:gd name="T38" fmla="*/ 2147483646 w 946"/>
                  <a:gd name="T39" fmla="*/ 2147483646 h 946"/>
                  <a:gd name="T40" fmla="*/ 2147483646 w 946"/>
                  <a:gd name="T41" fmla="*/ 2147483646 h 946"/>
                  <a:gd name="T42" fmla="*/ 2147483646 w 946"/>
                  <a:gd name="T43" fmla="*/ 2147483646 h 946"/>
                  <a:gd name="T44" fmla="*/ 2147483646 w 946"/>
                  <a:gd name="T45" fmla="*/ 2147483646 h 946"/>
                  <a:gd name="T46" fmla="*/ 2147483646 w 946"/>
                  <a:gd name="T47" fmla="*/ 2147483646 h 946"/>
                  <a:gd name="T48" fmla="*/ 2147483646 w 946"/>
                  <a:gd name="T49" fmla="*/ 2147483646 h 946"/>
                  <a:gd name="T50" fmla="*/ 2147483646 w 946"/>
                  <a:gd name="T51" fmla="*/ 2147483646 h 946"/>
                  <a:gd name="T52" fmla="*/ 2147483646 w 946"/>
                  <a:gd name="T53" fmla="*/ 0 h 946"/>
                  <a:gd name="T54" fmla="*/ 2147483646 w 946"/>
                  <a:gd name="T55" fmla="*/ 2147483646 h 946"/>
                  <a:gd name="T56" fmla="*/ 2147483646 w 946"/>
                  <a:gd name="T57" fmla="*/ 2147483646 h 946"/>
                  <a:gd name="T58" fmla="*/ 2147483646 w 946"/>
                  <a:gd name="T59" fmla="*/ 2147483646 h 946"/>
                  <a:gd name="T60" fmla="*/ 2147483646 w 946"/>
                  <a:gd name="T61" fmla="*/ 2147483646 h 946"/>
                  <a:gd name="T62" fmla="*/ 2147483646 w 946"/>
                  <a:gd name="T63" fmla="*/ 2147483646 h 946"/>
                  <a:gd name="T64" fmla="*/ 2147483646 w 946"/>
                  <a:gd name="T65" fmla="*/ 2147483646 h 946"/>
                  <a:gd name="T66" fmla="*/ 2147483646 w 946"/>
                  <a:gd name="T67" fmla="*/ 2147483646 h 946"/>
                  <a:gd name="T68" fmla="*/ 2147483646 w 946"/>
                  <a:gd name="T69" fmla="*/ 2147483646 h 946"/>
                  <a:gd name="T70" fmla="*/ 0 w 946"/>
                  <a:gd name="T71" fmla="*/ 2147483646 h 946"/>
                  <a:gd name="T72" fmla="*/ 2147483646 w 946"/>
                  <a:gd name="T73" fmla="*/ 2147483646 h 946"/>
                  <a:gd name="T74" fmla="*/ 2147483646 w 946"/>
                  <a:gd name="T75" fmla="*/ 2147483646 h 946"/>
                  <a:gd name="T76" fmla="*/ 2147483646 w 946"/>
                  <a:gd name="T77" fmla="*/ 2147483646 h 946"/>
                  <a:gd name="T78" fmla="*/ 2147483646 w 946"/>
                  <a:gd name="T79" fmla="*/ 2147483646 h 946"/>
                  <a:gd name="T80" fmla="*/ 2147483646 w 946"/>
                  <a:gd name="T81" fmla="*/ 2147483646 h 946"/>
                  <a:gd name="T82" fmla="*/ 2147483646 w 946"/>
                  <a:gd name="T83" fmla="*/ 2147483646 h 946"/>
                  <a:gd name="T84" fmla="*/ 2147483646 w 946"/>
                  <a:gd name="T85" fmla="*/ 2147483646 h 946"/>
                  <a:gd name="T86" fmla="*/ 2147483646 w 946"/>
                  <a:gd name="T87" fmla="*/ 2147483646 h 946"/>
                  <a:gd name="T88" fmla="*/ 2147483646 w 946"/>
                  <a:gd name="T89" fmla="*/ 2147483646 h 9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946"/>
                  <a:gd name="T136" fmla="*/ 0 h 946"/>
                  <a:gd name="T137" fmla="*/ 946 w 946"/>
                  <a:gd name="T138" fmla="*/ 946 h 9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946" h="946">
                    <a:moveTo>
                      <a:pt x="186" y="946"/>
                    </a:moveTo>
                    <a:lnTo>
                      <a:pt x="498" y="946"/>
                    </a:lnTo>
                    <a:lnTo>
                      <a:pt x="500" y="924"/>
                    </a:lnTo>
                    <a:lnTo>
                      <a:pt x="504" y="904"/>
                    </a:lnTo>
                    <a:lnTo>
                      <a:pt x="509" y="882"/>
                    </a:lnTo>
                    <a:lnTo>
                      <a:pt x="515" y="861"/>
                    </a:lnTo>
                    <a:lnTo>
                      <a:pt x="521" y="841"/>
                    </a:lnTo>
                    <a:lnTo>
                      <a:pt x="528" y="820"/>
                    </a:lnTo>
                    <a:lnTo>
                      <a:pt x="535" y="801"/>
                    </a:lnTo>
                    <a:lnTo>
                      <a:pt x="545" y="782"/>
                    </a:lnTo>
                    <a:lnTo>
                      <a:pt x="555" y="762"/>
                    </a:lnTo>
                    <a:lnTo>
                      <a:pt x="564" y="744"/>
                    </a:lnTo>
                    <a:lnTo>
                      <a:pt x="576" y="727"/>
                    </a:lnTo>
                    <a:lnTo>
                      <a:pt x="587" y="709"/>
                    </a:lnTo>
                    <a:lnTo>
                      <a:pt x="600" y="692"/>
                    </a:lnTo>
                    <a:lnTo>
                      <a:pt x="614" y="676"/>
                    </a:lnTo>
                    <a:lnTo>
                      <a:pt x="627" y="661"/>
                    </a:lnTo>
                    <a:lnTo>
                      <a:pt x="643" y="646"/>
                    </a:lnTo>
                    <a:lnTo>
                      <a:pt x="657" y="632"/>
                    </a:lnTo>
                    <a:lnTo>
                      <a:pt x="673" y="618"/>
                    </a:lnTo>
                    <a:lnTo>
                      <a:pt x="690" y="605"/>
                    </a:lnTo>
                    <a:lnTo>
                      <a:pt x="707" y="593"/>
                    </a:lnTo>
                    <a:lnTo>
                      <a:pt x="724" y="581"/>
                    </a:lnTo>
                    <a:lnTo>
                      <a:pt x="742" y="570"/>
                    </a:lnTo>
                    <a:lnTo>
                      <a:pt x="761" y="560"/>
                    </a:lnTo>
                    <a:lnTo>
                      <a:pt x="779" y="551"/>
                    </a:lnTo>
                    <a:lnTo>
                      <a:pt x="799" y="542"/>
                    </a:lnTo>
                    <a:lnTo>
                      <a:pt x="819" y="535"/>
                    </a:lnTo>
                    <a:lnTo>
                      <a:pt x="840" y="528"/>
                    </a:lnTo>
                    <a:lnTo>
                      <a:pt x="860" y="523"/>
                    </a:lnTo>
                    <a:lnTo>
                      <a:pt x="881" y="517"/>
                    </a:lnTo>
                    <a:lnTo>
                      <a:pt x="903" y="513"/>
                    </a:lnTo>
                    <a:lnTo>
                      <a:pt x="924" y="510"/>
                    </a:lnTo>
                    <a:lnTo>
                      <a:pt x="946" y="508"/>
                    </a:lnTo>
                    <a:lnTo>
                      <a:pt x="946" y="187"/>
                    </a:lnTo>
                    <a:lnTo>
                      <a:pt x="945" y="168"/>
                    </a:lnTo>
                    <a:lnTo>
                      <a:pt x="942" y="149"/>
                    </a:lnTo>
                    <a:lnTo>
                      <a:pt x="938" y="131"/>
                    </a:lnTo>
                    <a:lnTo>
                      <a:pt x="932" y="114"/>
                    </a:lnTo>
                    <a:lnTo>
                      <a:pt x="923" y="97"/>
                    </a:lnTo>
                    <a:lnTo>
                      <a:pt x="915" y="82"/>
                    </a:lnTo>
                    <a:lnTo>
                      <a:pt x="904" y="68"/>
                    </a:lnTo>
                    <a:lnTo>
                      <a:pt x="892" y="55"/>
                    </a:lnTo>
                    <a:lnTo>
                      <a:pt x="878" y="43"/>
                    </a:lnTo>
                    <a:lnTo>
                      <a:pt x="864" y="32"/>
                    </a:lnTo>
                    <a:lnTo>
                      <a:pt x="848" y="23"/>
                    </a:lnTo>
                    <a:lnTo>
                      <a:pt x="831" y="14"/>
                    </a:lnTo>
                    <a:lnTo>
                      <a:pt x="814" y="8"/>
                    </a:lnTo>
                    <a:lnTo>
                      <a:pt x="796" y="3"/>
                    </a:lnTo>
                    <a:lnTo>
                      <a:pt x="778" y="1"/>
                    </a:lnTo>
                    <a:lnTo>
                      <a:pt x="759" y="0"/>
                    </a:lnTo>
                    <a:lnTo>
                      <a:pt x="186" y="0"/>
                    </a:lnTo>
                    <a:lnTo>
                      <a:pt x="168" y="1"/>
                    </a:lnTo>
                    <a:lnTo>
                      <a:pt x="149" y="3"/>
                    </a:lnTo>
                    <a:lnTo>
                      <a:pt x="130" y="8"/>
                    </a:lnTo>
                    <a:lnTo>
                      <a:pt x="114" y="14"/>
                    </a:lnTo>
                    <a:lnTo>
                      <a:pt x="98" y="23"/>
                    </a:lnTo>
                    <a:lnTo>
                      <a:pt x="82" y="32"/>
                    </a:lnTo>
                    <a:lnTo>
                      <a:pt x="68" y="43"/>
                    </a:lnTo>
                    <a:lnTo>
                      <a:pt x="54" y="55"/>
                    </a:lnTo>
                    <a:lnTo>
                      <a:pt x="42" y="68"/>
                    </a:lnTo>
                    <a:lnTo>
                      <a:pt x="31" y="82"/>
                    </a:lnTo>
                    <a:lnTo>
                      <a:pt x="22" y="97"/>
                    </a:lnTo>
                    <a:lnTo>
                      <a:pt x="14" y="114"/>
                    </a:lnTo>
                    <a:lnTo>
                      <a:pt x="8" y="131"/>
                    </a:lnTo>
                    <a:lnTo>
                      <a:pt x="4" y="149"/>
                    </a:lnTo>
                    <a:lnTo>
                      <a:pt x="1" y="168"/>
                    </a:lnTo>
                    <a:lnTo>
                      <a:pt x="0" y="187"/>
                    </a:lnTo>
                    <a:lnTo>
                      <a:pt x="0" y="760"/>
                    </a:lnTo>
                    <a:lnTo>
                      <a:pt x="1" y="779"/>
                    </a:lnTo>
                    <a:lnTo>
                      <a:pt x="4" y="797"/>
                    </a:lnTo>
                    <a:lnTo>
                      <a:pt x="8" y="815"/>
                    </a:lnTo>
                    <a:lnTo>
                      <a:pt x="14" y="832"/>
                    </a:lnTo>
                    <a:lnTo>
                      <a:pt x="22" y="848"/>
                    </a:lnTo>
                    <a:lnTo>
                      <a:pt x="31" y="864"/>
                    </a:lnTo>
                    <a:lnTo>
                      <a:pt x="42" y="878"/>
                    </a:lnTo>
                    <a:lnTo>
                      <a:pt x="54" y="892"/>
                    </a:lnTo>
                    <a:lnTo>
                      <a:pt x="68" y="904"/>
                    </a:lnTo>
                    <a:lnTo>
                      <a:pt x="82" y="914"/>
                    </a:lnTo>
                    <a:lnTo>
                      <a:pt x="98" y="924"/>
                    </a:lnTo>
                    <a:lnTo>
                      <a:pt x="114" y="931"/>
                    </a:lnTo>
                    <a:lnTo>
                      <a:pt x="130" y="937"/>
                    </a:lnTo>
                    <a:lnTo>
                      <a:pt x="149" y="942"/>
                    </a:lnTo>
                    <a:lnTo>
                      <a:pt x="168" y="946"/>
                    </a:lnTo>
                    <a:lnTo>
                      <a:pt x="186" y="94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90000"/>
                  </a:gs>
                  <a:gs pos="100000">
                    <a:srgbClr val="FF00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83" name="Text Box 14"/>
              <p:cNvSpPr txBox="1">
                <a:spLocks noChangeArrowheads="1"/>
              </p:cNvSpPr>
              <p:nvPr/>
            </p:nvSpPr>
            <p:spPr bwMode="auto">
              <a:xfrm>
                <a:off x="2108200" y="2238375"/>
                <a:ext cx="184731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endParaRPr lang="en-US" altLang="zh-CN" sz="4800">
                  <a:solidFill>
                    <a:srgbClr val="333333"/>
                  </a:solidFill>
                  <a:latin typeface="Arial Black" pitchFamily="34" charset="0"/>
                </a:endParaRPr>
              </a:p>
            </p:txBody>
          </p:sp>
        </p:grpSp>
        <p:grpSp>
          <p:nvGrpSpPr>
            <p:cNvPr id="4" name="组合 43"/>
            <p:cNvGrpSpPr>
              <a:grpSpLocks/>
            </p:cNvGrpSpPr>
            <p:nvPr/>
          </p:nvGrpSpPr>
          <p:grpSpPr bwMode="auto">
            <a:xfrm>
              <a:off x="1428728" y="1643050"/>
              <a:ext cx="1643074" cy="1285884"/>
              <a:chOff x="5217600" y="3058600"/>
              <a:chExt cx="1116000" cy="1116000"/>
            </a:xfrm>
          </p:grpSpPr>
          <p:sp>
            <p:nvSpPr>
              <p:cNvPr id="64" name="Oval 2"/>
              <p:cNvSpPr>
                <a:spLocks noChangeAspect="1" noChangeArrowheads="1"/>
              </p:cNvSpPr>
              <p:nvPr/>
            </p:nvSpPr>
            <p:spPr bwMode="auto">
              <a:xfrm>
                <a:off x="5217600" y="3058600"/>
                <a:ext cx="1116000" cy="1116000"/>
              </a:xfrm>
              <a:prstGeom prst="ellipse">
                <a:avLst/>
              </a:prstGeom>
              <a:gradFill flip="none" rotWithShape="1">
                <a:gsLst>
                  <a:gs pos="0">
                    <a:srgbClr val="FFCF01"/>
                  </a:gs>
                  <a:gs pos="90000">
                    <a:srgbClr val="E22000"/>
                  </a:gs>
                </a:gsLst>
                <a:lin ang="2700000" scaled="1"/>
                <a:tileRect/>
              </a:gradFill>
              <a:ln w="25400">
                <a:noFill/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extrusionH="304800" contourW="19050">
                <a:bevelT prst="convex"/>
                <a:bevelB w="0" h="0"/>
                <a:contourClr>
                  <a:srgbClr val="FFE593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algn="ctr" fontAlgn="ctr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defRPr/>
                </a:pPr>
                <a:endParaRPr lang="fr-FR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5" name="椭圆 64"/>
              <p:cNvSpPr>
                <a:spLocks/>
              </p:cNvSpPr>
              <p:nvPr/>
            </p:nvSpPr>
            <p:spPr>
              <a:xfrm rot="19388639">
                <a:off x="5222037" y="3126448"/>
                <a:ext cx="755275" cy="54002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45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5327131" y="3179241"/>
                <a:ext cx="846138" cy="849318"/>
              </a:xfrm>
              <a:prstGeom prst="ellipse">
                <a:avLst/>
              </a:prstGeom>
              <a:gradFill flip="none" rotWithShape="1">
                <a:gsLst>
                  <a:gs pos="10000">
                    <a:srgbClr val="FFC000">
                      <a:alpha val="60000"/>
                    </a:srgbClr>
                  </a:gs>
                  <a:gs pos="70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152400" y="361950"/>
            <a:ext cx="8991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5.3.2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变长码信源编码定理（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7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）</a:t>
            </a: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731838" y="1241425"/>
            <a:ext cx="55403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800" b="1">
                <a:latin typeface="黑体" pitchFamily="49" charset="-122"/>
                <a:ea typeface="黑体" pitchFamily="49" charset="-122"/>
              </a:rPr>
              <a:t>定</a:t>
            </a:r>
            <a:endParaRPr lang="en-US" altLang="zh-CN" sz="48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1803400" y="2027238"/>
            <a:ext cx="554038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800" b="1">
                <a:latin typeface="黑体" pitchFamily="49" charset="-122"/>
                <a:ea typeface="黑体" pitchFamily="49" charset="-122"/>
              </a:rPr>
              <a:t>理</a:t>
            </a:r>
            <a:endParaRPr lang="en-US" altLang="zh-CN" sz="4800">
              <a:latin typeface="Arial Black" pitchFamily="34" charset="0"/>
            </a:endParaRP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3429000" y="2928938"/>
            <a:ext cx="34290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仙农第一定理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:</a:t>
            </a:r>
            <a:endParaRPr lang="zh-CN" altLang="en-US" sz="28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785813" y="3714750"/>
            <a:ext cx="7553325" cy="1717675"/>
            <a:chOff x="495" y="655"/>
            <a:chExt cx="4758" cy="1082"/>
          </a:xfrm>
        </p:grpSpPr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495" y="655"/>
              <a:ext cx="4758" cy="8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</a:t>
              </a:r>
              <a:r>
                <a:rPr lang="zh-CN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若对任意信源X的N次扩展源 </a:t>
              </a:r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</a:t>
              </a:r>
              <a:r>
                <a:rPr lang="zh-CN" altLang="zh-CN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进行编码，当N足够大时，总能找到唯一可译的r进编码，使得X的平均码长任意接近信源的熵 </a:t>
              </a:r>
              <a:endPara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aphicFrame>
          <p:nvGraphicFramePr>
            <p:cNvPr id="70667" name="Object 16"/>
            <p:cNvGraphicFramePr>
              <a:graphicFrameLocks noChangeAspect="1"/>
            </p:cNvGraphicFramePr>
            <p:nvPr/>
          </p:nvGraphicFramePr>
          <p:xfrm>
            <a:off x="3195" y="655"/>
            <a:ext cx="351" cy="251"/>
          </p:xfrm>
          <a:graphic>
            <a:graphicData uri="http://schemas.openxmlformats.org/presentationml/2006/ole">
              <p:oleObj spid="_x0000_s172034" name="公式" r:id="rId4" imgW="266469" imgH="190335" progId="Equation.3">
                <p:embed/>
              </p:oleObj>
            </a:graphicData>
          </a:graphic>
        </p:graphicFrame>
        <p:graphicFrame>
          <p:nvGraphicFramePr>
            <p:cNvPr id="70668" name="Object 17"/>
            <p:cNvGraphicFramePr>
              <a:graphicFrameLocks noChangeAspect="1"/>
            </p:cNvGraphicFramePr>
            <p:nvPr/>
          </p:nvGraphicFramePr>
          <p:xfrm>
            <a:off x="2336" y="1186"/>
            <a:ext cx="1337" cy="551"/>
          </p:xfrm>
          <a:graphic>
            <a:graphicData uri="http://schemas.openxmlformats.org/presentationml/2006/ole">
              <p:oleObj spid="_x0000_s172035" name="Equation" r:id="rId5" imgW="1015920" imgH="41904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1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nimBg="1"/>
      <p:bldP spid="45061" grpId="0" animBg="1"/>
      <p:bldP spid="42" grpId="0"/>
      <p:bldP spid="43" grpId="0"/>
      <p:bldP spid="44" grpId="0"/>
      <p:bldP spid="3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Line 3"/>
          <p:cNvSpPr>
            <a:spLocks noChangeShapeType="1"/>
          </p:cNvSpPr>
          <p:nvPr/>
        </p:nvSpPr>
        <p:spPr bwMode="auto">
          <a:xfrm>
            <a:off x="1116013" y="3759200"/>
            <a:ext cx="6911975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16013" y="1628775"/>
            <a:ext cx="6911975" cy="1092200"/>
            <a:chOff x="0" y="0"/>
            <a:chExt cx="4354" cy="688"/>
          </a:xfrm>
        </p:grpSpPr>
        <p:sp>
          <p:nvSpPr>
            <p:cNvPr id="72733" name="Rectangle 5"/>
            <p:cNvSpPr>
              <a:spLocks noChangeArrowheads="1"/>
            </p:cNvSpPr>
            <p:nvPr/>
          </p:nvSpPr>
          <p:spPr bwMode="auto">
            <a:xfrm>
              <a:off x="0" y="54"/>
              <a:ext cx="4354" cy="45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734" name="Rectangle 6"/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735" name="AutoShape 9"/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6" name="AutoShape 10"/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116013" y="2693988"/>
            <a:ext cx="6911975" cy="1092200"/>
            <a:chOff x="0" y="0"/>
            <a:chExt cx="4354" cy="688"/>
          </a:xfrm>
        </p:grpSpPr>
        <p:sp>
          <p:nvSpPr>
            <p:cNvPr id="72729" name="Rectangle 12"/>
            <p:cNvSpPr>
              <a:spLocks noChangeArrowheads="1"/>
            </p:cNvSpPr>
            <p:nvPr/>
          </p:nvSpPr>
          <p:spPr bwMode="auto">
            <a:xfrm>
              <a:off x="0" y="54"/>
              <a:ext cx="4354" cy="45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730" name="Rectangle 13"/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731" name="AutoShape 16"/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2" name="AutoShape 17"/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116013" y="3732213"/>
            <a:ext cx="6911975" cy="1092200"/>
            <a:chOff x="0" y="0"/>
            <a:chExt cx="4354" cy="688"/>
          </a:xfrm>
        </p:grpSpPr>
        <p:sp>
          <p:nvSpPr>
            <p:cNvPr id="72725" name="Rectangle 19"/>
            <p:cNvSpPr>
              <a:spLocks noChangeArrowheads="1"/>
            </p:cNvSpPr>
            <p:nvPr/>
          </p:nvSpPr>
          <p:spPr bwMode="auto">
            <a:xfrm>
              <a:off x="0" y="54"/>
              <a:ext cx="4354" cy="45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726" name="Rectangle 20"/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727" name="AutoShape 23"/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8" name="AutoShape 24"/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1116013" y="4797425"/>
            <a:ext cx="6911975" cy="1092200"/>
            <a:chOff x="0" y="0"/>
            <a:chExt cx="4354" cy="688"/>
          </a:xfrm>
        </p:grpSpPr>
        <p:sp>
          <p:nvSpPr>
            <p:cNvPr id="72721" name="Rectangle 26"/>
            <p:cNvSpPr>
              <a:spLocks noChangeArrowheads="1"/>
            </p:cNvSpPr>
            <p:nvPr/>
          </p:nvSpPr>
          <p:spPr bwMode="auto">
            <a:xfrm>
              <a:off x="0" y="54"/>
              <a:ext cx="4354" cy="45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722" name="Rectangle 27"/>
            <p:cNvSpPr>
              <a:spLocks noChangeArrowheads="1"/>
            </p:cNvSpPr>
            <p:nvPr/>
          </p:nvSpPr>
          <p:spPr bwMode="auto">
            <a:xfrm>
              <a:off x="181" y="0"/>
              <a:ext cx="1497" cy="326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723" name="AutoShape 30"/>
            <p:cNvSpPr>
              <a:spLocks noChangeArrowheads="1"/>
            </p:cNvSpPr>
            <p:nvPr/>
          </p:nvSpPr>
          <p:spPr bwMode="auto">
            <a:xfrm>
              <a:off x="0" y="507"/>
              <a:ext cx="4354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4" name="AutoShape 31"/>
            <p:cNvSpPr>
              <a:spLocks noChangeArrowheads="1"/>
            </p:cNvSpPr>
            <p:nvPr/>
          </p:nvSpPr>
          <p:spPr bwMode="auto">
            <a:xfrm>
              <a:off x="181" y="320"/>
              <a:ext cx="1497" cy="18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37 w 21600"/>
                <a:gd name="T13" fmla="*/ 2387 h 21600"/>
                <a:gd name="T14" fmla="*/ 19263 w 21600"/>
                <a:gd name="T15" fmla="*/ 192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152400" y="361950"/>
            <a:ext cx="8991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5.3.2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变长码信源编码定理（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8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）</a:t>
            </a:r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1428750" y="1714500"/>
            <a:ext cx="27193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u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编码速率：</a:t>
            </a:r>
          </a:p>
        </p:txBody>
      </p:sp>
      <p:sp>
        <p:nvSpPr>
          <p:cNvPr id="35" name="Rectangle 20"/>
          <p:cNvSpPr>
            <a:spLocks noChangeArrowheads="1"/>
          </p:cNvSpPr>
          <p:nvPr/>
        </p:nvSpPr>
        <p:spPr bwMode="auto">
          <a:xfrm>
            <a:off x="1500188" y="2714625"/>
            <a:ext cx="2719387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u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编码效率：</a:t>
            </a:r>
          </a:p>
        </p:txBody>
      </p:sp>
      <p:sp>
        <p:nvSpPr>
          <p:cNvPr id="36" name="Rectangle 22"/>
          <p:cNvSpPr>
            <a:spLocks noChangeArrowheads="1"/>
          </p:cNvSpPr>
          <p:nvPr/>
        </p:nvSpPr>
        <p:spPr bwMode="auto">
          <a:xfrm>
            <a:off x="1401763" y="3857625"/>
            <a:ext cx="2719387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u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信息传输速率：</a:t>
            </a:r>
          </a:p>
        </p:txBody>
      </p:sp>
      <p:sp>
        <p:nvSpPr>
          <p:cNvPr id="37" name="Rectangle 24"/>
          <p:cNvSpPr>
            <a:spLocks noChangeArrowheads="1"/>
          </p:cNvSpPr>
          <p:nvPr/>
        </p:nvSpPr>
        <p:spPr bwMode="auto">
          <a:xfrm>
            <a:off x="1423988" y="4922838"/>
            <a:ext cx="2719387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u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编码剩余度： </a:t>
            </a:r>
          </a:p>
        </p:txBody>
      </p:sp>
      <p:graphicFrame>
        <p:nvGraphicFramePr>
          <p:cNvPr id="46082" name="Object 26"/>
          <p:cNvGraphicFramePr>
            <a:graphicFrameLocks noChangeAspect="1"/>
          </p:cNvGraphicFramePr>
          <p:nvPr/>
        </p:nvGraphicFramePr>
        <p:xfrm>
          <a:off x="4738688" y="1714500"/>
          <a:ext cx="1685925" cy="615950"/>
        </p:xfrm>
        <a:graphic>
          <a:graphicData uri="http://schemas.openxmlformats.org/presentationml/2006/ole">
            <p:oleObj spid="_x0000_s173058" name="公式" r:id="rId4" imgW="660113" imgH="241195" progId="Equation.3">
              <p:embed/>
            </p:oleObj>
          </a:graphicData>
        </a:graphic>
      </p:graphicFrame>
      <p:graphicFrame>
        <p:nvGraphicFramePr>
          <p:cNvPr id="46083" name="Object 28"/>
          <p:cNvGraphicFramePr>
            <a:graphicFrameLocks noChangeAspect="1"/>
          </p:cNvGraphicFramePr>
          <p:nvPr/>
        </p:nvGraphicFramePr>
        <p:xfrm>
          <a:off x="4778375" y="3740150"/>
          <a:ext cx="1425575" cy="831850"/>
        </p:xfrm>
        <a:graphic>
          <a:graphicData uri="http://schemas.openxmlformats.org/presentationml/2006/ole">
            <p:oleObj spid="_x0000_s173059" name="公式" r:id="rId5" imgW="698197" imgH="406224" progId="Equation.3">
              <p:embed/>
            </p:oleObj>
          </a:graphicData>
        </a:graphic>
      </p:graphicFrame>
      <p:graphicFrame>
        <p:nvGraphicFramePr>
          <p:cNvPr id="46084" name="Object 29"/>
          <p:cNvGraphicFramePr>
            <a:graphicFrameLocks noChangeAspect="1"/>
          </p:cNvGraphicFramePr>
          <p:nvPr/>
        </p:nvGraphicFramePr>
        <p:xfrm>
          <a:off x="4826000" y="4978400"/>
          <a:ext cx="1406525" cy="522288"/>
        </p:xfrm>
        <a:graphic>
          <a:graphicData uri="http://schemas.openxmlformats.org/presentationml/2006/ole">
            <p:oleObj spid="_x0000_s173060" name="公式" r:id="rId6" imgW="545626" imgH="203024" progId="Equation.3">
              <p:embed/>
            </p:oleObj>
          </a:graphicData>
        </a:graphic>
      </p:graphicFrame>
      <p:graphicFrame>
        <p:nvGraphicFramePr>
          <p:cNvPr id="46085" name="Object 39"/>
          <p:cNvGraphicFramePr>
            <a:graphicFrameLocks noChangeAspect="1"/>
          </p:cNvGraphicFramePr>
          <p:nvPr/>
        </p:nvGraphicFramePr>
        <p:xfrm>
          <a:off x="4357688" y="2795588"/>
          <a:ext cx="2420937" cy="847725"/>
        </p:xfrm>
        <a:graphic>
          <a:graphicData uri="http://schemas.openxmlformats.org/presentationml/2006/ole">
            <p:oleObj spid="_x0000_s173061" name="公式" r:id="rId7" imgW="1231366" imgH="431613" progId="Equation.3">
              <p:embed/>
            </p:oleObj>
          </a:graphicData>
        </a:graphic>
      </p:graphicFrame>
      <p:sp>
        <p:nvSpPr>
          <p:cNvPr id="43" name="Rectangle 8"/>
          <p:cNvSpPr>
            <a:spLocks noChangeArrowheads="1"/>
          </p:cNvSpPr>
          <p:nvPr/>
        </p:nvSpPr>
        <p:spPr bwMode="white">
          <a:xfrm>
            <a:off x="285720" y="1285860"/>
            <a:ext cx="1285884" cy="42862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erdana" pitchFamily="34" charset="0"/>
                <a:ea typeface="黑体" pitchFamily="2" charset="-122"/>
              </a:rPr>
              <a:t>相关定义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1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3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4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52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 animBg="1"/>
      <p:bldP spid="33" grpId="0"/>
      <p:bldP spid="34" grpId="0"/>
      <p:bldP spid="35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en-US" smtClean="0"/>
              <a:t>Page </a:t>
            </a:r>
            <a:r>
              <a:rPr lang="de-DE" altLang="en-US" smtClean="0">
                <a:sym typeface="MS UI Gothic" pitchFamily="34" charset="-128"/>
              </a:rPr>
              <a:t></a:t>
            </a:r>
            <a:r>
              <a:rPr lang="de-DE" altLang="en-US" smtClean="0"/>
              <a:t> </a:t>
            </a:r>
            <a:fld id="{2E9CB034-561B-4433-8A2F-1AB00747079E}" type="slidenum">
              <a:rPr lang="zh-CN" alt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928670"/>
            <a:ext cx="8944036" cy="193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143248"/>
            <a:ext cx="721042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468313" y="2432050"/>
            <a:ext cx="8210550" cy="2713038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DDDDDD"/>
              </a:gs>
            </a:gsLst>
            <a:lin ang="5400000" scaled="1"/>
          </a:gradFill>
          <a:ln w="317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468313" y="1517650"/>
            <a:ext cx="8216900" cy="914400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rgbClr val="990000"/>
              </a:gs>
            </a:gsLst>
            <a:lin ang="2700000" scaled="1"/>
          </a:gradFill>
          <a:ln w="317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469900" y="5132388"/>
            <a:ext cx="8215313" cy="914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accent2"/>
              </a:gs>
            </a:gsLst>
            <a:lin ang="2700000" scaled="1"/>
          </a:gradFill>
          <a:ln w="317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111" name="Rectangle 9"/>
          <p:cNvSpPr>
            <a:spLocks noChangeArrowheads="1"/>
          </p:cNvSpPr>
          <p:nvPr/>
        </p:nvSpPr>
        <p:spPr bwMode="auto">
          <a:xfrm>
            <a:off x="466725" y="1509713"/>
            <a:ext cx="8213725" cy="387350"/>
          </a:xfrm>
          <a:prstGeom prst="rect">
            <a:avLst/>
          </a:prstGeom>
          <a:gradFill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alpha val="10999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112" name="Rectangle 10"/>
          <p:cNvSpPr>
            <a:spLocks noChangeArrowheads="1"/>
          </p:cNvSpPr>
          <p:nvPr/>
        </p:nvSpPr>
        <p:spPr bwMode="auto">
          <a:xfrm>
            <a:off x="468313" y="5138738"/>
            <a:ext cx="8220075" cy="387350"/>
          </a:xfrm>
          <a:prstGeom prst="rect">
            <a:avLst/>
          </a:prstGeom>
          <a:gradFill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alpha val="10999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113" name="Rectangle 11"/>
          <p:cNvSpPr>
            <a:spLocks noChangeArrowheads="1"/>
          </p:cNvSpPr>
          <p:nvPr/>
        </p:nvSpPr>
        <p:spPr bwMode="auto">
          <a:xfrm>
            <a:off x="468313" y="1530350"/>
            <a:ext cx="395605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 b="1" i="1"/>
          </a:p>
        </p:txBody>
      </p:sp>
      <p:sp>
        <p:nvSpPr>
          <p:cNvPr id="47114" name="Line 12"/>
          <p:cNvSpPr>
            <a:spLocks noChangeShapeType="1"/>
          </p:cNvSpPr>
          <p:nvPr/>
        </p:nvSpPr>
        <p:spPr bwMode="auto">
          <a:xfrm>
            <a:off x="468313" y="3698875"/>
            <a:ext cx="8210550" cy="0"/>
          </a:xfrm>
          <a:prstGeom prst="line">
            <a:avLst/>
          </a:prstGeom>
          <a:noFill/>
          <a:ln w="12700">
            <a:solidFill>
              <a:srgbClr val="F8F8F8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5" name="Line 13"/>
          <p:cNvSpPr>
            <a:spLocks noChangeShapeType="1"/>
          </p:cNvSpPr>
          <p:nvPr/>
        </p:nvSpPr>
        <p:spPr bwMode="auto">
          <a:xfrm>
            <a:off x="468313" y="3711575"/>
            <a:ext cx="8210550" cy="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914775" y="1933575"/>
            <a:ext cx="1343025" cy="3687763"/>
            <a:chOff x="0" y="0"/>
            <a:chExt cx="846" cy="2323"/>
          </a:xfrm>
        </p:grpSpPr>
        <p:sp>
          <p:nvSpPr>
            <p:cNvPr id="74773" name="AutoShape 17"/>
            <p:cNvSpPr>
              <a:spLocks noChangeArrowheads="1"/>
            </p:cNvSpPr>
            <p:nvPr/>
          </p:nvSpPr>
          <p:spPr bwMode="auto">
            <a:xfrm>
              <a:off x="80" y="0"/>
              <a:ext cx="684" cy="2323"/>
            </a:xfrm>
            <a:prstGeom prst="upDownArrow">
              <a:avLst>
                <a:gd name="adj1" fmla="val 56991"/>
                <a:gd name="adj2" fmla="val 45047"/>
              </a:avLst>
            </a:prstGeom>
            <a:gradFill rotWithShape="1">
              <a:gsLst>
                <a:gs pos="0">
                  <a:srgbClr val="FF9900"/>
                </a:gs>
                <a:gs pos="100000">
                  <a:srgbClr val="A50021"/>
                </a:gs>
              </a:gsLst>
              <a:lin ang="5400000" scaled="1"/>
            </a:gra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774" name="AutoShape 18"/>
            <p:cNvSpPr>
              <a:spLocks noChangeArrowheads="1"/>
            </p:cNvSpPr>
            <p:nvPr/>
          </p:nvSpPr>
          <p:spPr bwMode="auto">
            <a:xfrm rot="-5400000">
              <a:off x="-731" y="1052"/>
              <a:ext cx="1674" cy="21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794 w 21600"/>
                <a:gd name="T13" fmla="*/ 1843 h 21600"/>
                <a:gd name="T14" fmla="*/ 19806 w 21600"/>
                <a:gd name="T15" fmla="*/ 197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>
                    <a:alpha val="0"/>
                  </a:schemeClr>
                </a:gs>
                <a:gs pos="100000">
                  <a:srgbClr val="C0C0C0">
                    <a:alpha val="67998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5" name="AutoShape 19"/>
            <p:cNvSpPr>
              <a:spLocks noChangeArrowheads="1"/>
            </p:cNvSpPr>
            <p:nvPr/>
          </p:nvSpPr>
          <p:spPr bwMode="auto">
            <a:xfrm rot="5400000">
              <a:off x="-96" y="1052"/>
              <a:ext cx="1674" cy="21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794 w 21600"/>
                <a:gd name="T13" fmla="*/ 1843 h 21600"/>
                <a:gd name="T14" fmla="*/ 19806 w 21600"/>
                <a:gd name="T15" fmla="*/ 197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>
                    <a:alpha val="0"/>
                  </a:schemeClr>
                </a:gs>
                <a:gs pos="100000">
                  <a:srgbClr val="C0C0C0">
                    <a:alpha val="67998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117" name="AutoShape 20"/>
          <p:cNvSpPr>
            <a:spLocks noChangeArrowheads="1"/>
          </p:cNvSpPr>
          <p:nvPr/>
        </p:nvSpPr>
        <p:spPr bwMode="auto">
          <a:xfrm rot="10800000">
            <a:off x="468313" y="6046788"/>
            <a:ext cx="8210550" cy="3349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1800 w 21600"/>
              <a:gd name="T13" fmla="*/ 1800 h 21600"/>
              <a:gd name="T14" fmla="*/ 19800 w 21600"/>
              <a:gd name="T15" fmla="*/ 198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17998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152400" y="361950"/>
            <a:ext cx="8991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5.3.2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变长码信源编码定理（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9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）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white">
          <a:xfrm>
            <a:off x="6000750" y="5429250"/>
            <a:ext cx="24145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黑体" pitchFamily="2" charset="-122"/>
              </a:rPr>
              <a:t>一些结论</a:t>
            </a:r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571500" y="1714500"/>
            <a:ext cx="50323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平均码长的上、下界</a:t>
            </a:r>
          </a:p>
        </p:txBody>
      </p:sp>
      <p:sp>
        <p:nvSpPr>
          <p:cNvPr id="47121" name="AutoShape 15"/>
          <p:cNvSpPr>
            <a:spLocks noChangeArrowheads="1"/>
          </p:cNvSpPr>
          <p:nvPr/>
        </p:nvSpPr>
        <p:spPr bwMode="auto">
          <a:xfrm flipH="1">
            <a:off x="4214813" y="2928938"/>
            <a:ext cx="788987" cy="457200"/>
          </a:xfrm>
          <a:prstGeom prst="leftArrow">
            <a:avLst>
              <a:gd name="adj1" fmla="val 50000"/>
              <a:gd name="adj2" fmla="val 431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122" name="AutoShape 16"/>
          <p:cNvSpPr>
            <a:spLocks noChangeArrowheads="1"/>
          </p:cNvSpPr>
          <p:nvPr/>
        </p:nvSpPr>
        <p:spPr bwMode="auto">
          <a:xfrm flipH="1">
            <a:off x="4286250" y="4214813"/>
            <a:ext cx="788988" cy="457200"/>
          </a:xfrm>
          <a:prstGeom prst="leftArrow">
            <a:avLst>
              <a:gd name="adj1" fmla="val 50000"/>
              <a:gd name="adj2" fmla="val 431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7106" name="Object 12"/>
          <p:cNvGraphicFramePr>
            <a:graphicFrameLocks noChangeAspect="1"/>
          </p:cNvGraphicFramePr>
          <p:nvPr/>
        </p:nvGraphicFramePr>
        <p:xfrm>
          <a:off x="1214438" y="2660650"/>
          <a:ext cx="1571625" cy="736600"/>
        </p:xfrm>
        <a:graphic>
          <a:graphicData uri="http://schemas.openxmlformats.org/presentationml/2006/ole">
            <p:oleObj spid="_x0000_s174082" name="公式" r:id="rId3" imgW="647700" imgH="419100" progId="Equation.3">
              <p:embed/>
            </p:oleObj>
          </a:graphicData>
        </a:graphic>
      </p:graphicFrame>
      <p:graphicFrame>
        <p:nvGraphicFramePr>
          <p:cNvPr id="47107" name="Object 13"/>
          <p:cNvGraphicFramePr>
            <a:graphicFrameLocks noChangeAspect="1"/>
          </p:cNvGraphicFramePr>
          <p:nvPr/>
        </p:nvGraphicFramePr>
        <p:xfrm>
          <a:off x="1214438" y="3857625"/>
          <a:ext cx="2071687" cy="736600"/>
        </p:xfrm>
        <a:graphic>
          <a:graphicData uri="http://schemas.openxmlformats.org/presentationml/2006/ole">
            <p:oleObj spid="_x0000_s174083" name="公式" r:id="rId4" imgW="825500" imgH="419100" progId="Equation.3">
              <p:embed/>
            </p:oleObj>
          </a:graphicData>
        </a:graphic>
      </p:graphicFrame>
      <p:sp>
        <p:nvSpPr>
          <p:cNvPr id="30" name="矩形 29"/>
          <p:cNvSpPr/>
          <p:nvPr/>
        </p:nvSpPr>
        <p:spPr>
          <a:xfrm>
            <a:off x="5143500" y="2857500"/>
            <a:ext cx="335280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对所有唯一可译码都要满足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022850" y="4000500"/>
            <a:ext cx="3621088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无需一定满足，但存在这种关系，通常希望越小越好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9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7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7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9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4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8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9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nimBg="1"/>
      <p:bldP spid="47109" grpId="0" animBg="1"/>
      <p:bldP spid="47110" grpId="0" animBg="1"/>
      <p:bldP spid="47111" grpId="0" animBg="1"/>
      <p:bldP spid="47112" grpId="0" animBg="1"/>
      <p:bldP spid="47113" grpId="0"/>
      <p:bldP spid="47114" grpId="0" animBg="1"/>
      <p:bldP spid="47115" grpId="0" animBg="1"/>
      <p:bldP spid="47117" grpId="0" animBg="1"/>
      <p:bldP spid="22" grpId="0"/>
      <p:bldP spid="23" grpId="0"/>
      <p:bldP spid="25" grpId="0"/>
      <p:bldP spid="47121" grpId="0" animBg="1"/>
      <p:bldP spid="47122" grpId="0" animBg="1"/>
      <p:bldP spid="30" grpId="0"/>
      <p:bldP spid="3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Rectangle 3"/>
          <p:cNvSpPr>
            <a:spLocks noChangeArrowheads="1"/>
          </p:cNvSpPr>
          <p:nvPr/>
        </p:nvSpPr>
        <p:spPr bwMode="auto">
          <a:xfrm>
            <a:off x="468313" y="2432050"/>
            <a:ext cx="8210550" cy="2713038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DDDDDD"/>
              </a:gs>
            </a:gsLst>
            <a:lin ang="5400000" scaled="1"/>
          </a:gradFill>
          <a:ln w="317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135" name="Rectangle 4"/>
          <p:cNvSpPr>
            <a:spLocks noChangeArrowheads="1"/>
          </p:cNvSpPr>
          <p:nvPr/>
        </p:nvSpPr>
        <p:spPr bwMode="auto">
          <a:xfrm>
            <a:off x="468313" y="1517650"/>
            <a:ext cx="8216900" cy="914400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rgbClr val="990000"/>
              </a:gs>
            </a:gsLst>
            <a:lin ang="2700000" scaled="1"/>
          </a:gradFill>
          <a:ln w="317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136" name="Rectangle 5"/>
          <p:cNvSpPr>
            <a:spLocks noChangeArrowheads="1"/>
          </p:cNvSpPr>
          <p:nvPr/>
        </p:nvSpPr>
        <p:spPr bwMode="auto">
          <a:xfrm>
            <a:off x="469900" y="5132388"/>
            <a:ext cx="8215313" cy="914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accent2"/>
              </a:gs>
            </a:gsLst>
            <a:lin ang="2700000" scaled="1"/>
          </a:gradFill>
          <a:ln w="317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466725" y="1509713"/>
            <a:ext cx="8213725" cy="387350"/>
          </a:xfrm>
          <a:prstGeom prst="rect">
            <a:avLst/>
          </a:prstGeom>
          <a:gradFill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alpha val="10999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468313" y="5138738"/>
            <a:ext cx="8220075" cy="387350"/>
          </a:xfrm>
          <a:prstGeom prst="rect">
            <a:avLst/>
          </a:prstGeom>
          <a:gradFill rotWithShape="1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alpha val="10999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468313" y="1530350"/>
            <a:ext cx="3956050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zh-CN" sz="2000" b="1" i="1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468313" y="3698875"/>
            <a:ext cx="8210550" cy="0"/>
          </a:xfrm>
          <a:prstGeom prst="line">
            <a:avLst/>
          </a:prstGeom>
          <a:noFill/>
          <a:ln w="12700">
            <a:solidFill>
              <a:srgbClr val="F8F8F8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468313" y="3711575"/>
            <a:ext cx="8210550" cy="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2" name="AutoShape 20"/>
          <p:cNvSpPr>
            <a:spLocks noChangeArrowheads="1"/>
          </p:cNvSpPr>
          <p:nvPr/>
        </p:nvSpPr>
        <p:spPr bwMode="auto">
          <a:xfrm rot="10800000">
            <a:off x="468313" y="6046788"/>
            <a:ext cx="8210550" cy="3349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1800 w 21600"/>
              <a:gd name="T13" fmla="*/ 1800 h 21600"/>
              <a:gd name="T14" fmla="*/ 19800 w 21600"/>
              <a:gd name="T15" fmla="*/ 198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17998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152400" y="361950"/>
            <a:ext cx="8991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5.3.2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变长码信源编码定理（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9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）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white">
          <a:xfrm>
            <a:off x="6000750" y="5429250"/>
            <a:ext cx="24145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黑体" pitchFamily="2" charset="-122"/>
              </a:rPr>
              <a:t>一些结论</a:t>
            </a:r>
          </a:p>
        </p:txBody>
      </p:sp>
      <p:sp>
        <p:nvSpPr>
          <p:cNvPr id="34" name="Rectangle 25"/>
          <p:cNvSpPr>
            <a:spLocks noChangeArrowheads="1"/>
          </p:cNvSpPr>
          <p:nvPr/>
        </p:nvSpPr>
        <p:spPr bwMode="auto">
          <a:xfrm>
            <a:off x="1409700" y="1784350"/>
            <a:ext cx="594836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时，           ，此时：</a:t>
            </a:r>
          </a:p>
        </p:txBody>
      </p:sp>
      <p:graphicFrame>
        <p:nvGraphicFramePr>
          <p:cNvPr id="48130" name="Object 27"/>
          <p:cNvGraphicFramePr>
            <a:graphicFrameLocks noChangeAspect="1"/>
          </p:cNvGraphicFramePr>
          <p:nvPr/>
        </p:nvGraphicFramePr>
        <p:xfrm>
          <a:off x="642938" y="1641475"/>
          <a:ext cx="1216025" cy="644525"/>
        </p:xfrm>
        <a:graphic>
          <a:graphicData uri="http://schemas.openxmlformats.org/presentationml/2006/ole">
            <p:oleObj spid="_x0000_s175106" name="公式" r:id="rId4" imgW="647700" imgH="419100" progId="Equation.3">
              <p:embed/>
            </p:oleObj>
          </a:graphicData>
        </a:graphic>
      </p:graphicFrame>
      <p:graphicFrame>
        <p:nvGraphicFramePr>
          <p:cNvPr id="48131" name="Object 28"/>
          <p:cNvGraphicFramePr>
            <a:graphicFrameLocks noChangeAspect="1"/>
          </p:cNvGraphicFramePr>
          <p:nvPr/>
        </p:nvGraphicFramePr>
        <p:xfrm>
          <a:off x="2330450" y="1785938"/>
          <a:ext cx="693738" cy="427037"/>
        </p:xfrm>
        <a:graphic>
          <a:graphicData uri="http://schemas.openxmlformats.org/presentationml/2006/ole">
            <p:oleObj spid="_x0000_s175107" name="公式" r:id="rId5" imgW="330057" imgH="203112" progId="Equation.3">
              <p:embed/>
            </p:oleObj>
          </a:graphicData>
        </a:graphic>
      </p:graphicFrame>
      <p:sp>
        <p:nvSpPr>
          <p:cNvPr id="31" name="矩形 30"/>
          <p:cNvSpPr/>
          <p:nvPr/>
        </p:nvSpPr>
        <p:spPr>
          <a:xfrm>
            <a:off x="738188" y="2857500"/>
            <a:ext cx="5083175" cy="590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0363" indent="-360363">
              <a:lnSpc>
                <a:spcPct val="180000"/>
              </a:lnSpc>
              <a:buFont typeface="Wingdings" pitchFamily="2" charset="2"/>
              <a:buChar char="v"/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各信源符号出现概率为                      </a:t>
            </a:r>
            <a:r>
              <a:rPr lang="en-US" altLang="zh-CN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en-US" altLang="zh-CN" sz="11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为整数</a:t>
            </a:r>
          </a:p>
        </p:txBody>
      </p:sp>
      <p:graphicFrame>
        <p:nvGraphicFramePr>
          <p:cNvPr id="48132" name="Object 31"/>
          <p:cNvGraphicFramePr>
            <a:graphicFrameLocks noChangeAspect="1"/>
          </p:cNvGraphicFramePr>
          <p:nvPr/>
        </p:nvGraphicFramePr>
        <p:xfrm>
          <a:off x="3500438" y="2928938"/>
          <a:ext cx="1316037" cy="500062"/>
        </p:xfrm>
        <a:graphic>
          <a:graphicData uri="http://schemas.openxmlformats.org/presentationml/2006/ole">
            <p:oleObj spid="_x0000_s175108" r:id="rId6" imgW="710891" imgH="241195" progId="Equation.3">
              <p:embed/>
            </p:oleObj>
          </a:graphicData>
        </a:graphic>
      </p:graphicFrame>
      <p:sp>
        <p:nvSpPr>
          <p:cNvPr id="32" name="矩形 31"/>
          <p:cNvSpPr/>
          <p:nvPr/>
        </p:nvSpPr>
        <p:spPr>
          <a:xfrm>
            <a:off x="857250" y="3857625"/>
            <a:ext cx="6786563" cy="590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0363" indent="-360363">
              <a:lnSpc>
                <a:spcPct val="180000"/>
              </a:lnSpc>
              <a:buFont typeface="Wingdings" pitchFamily="2" charset="2"/>
              <a:buChar char="v"/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每码元平均所带信息量为                  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码元符号独立且等概</a:t>
            </a:r>
          </a:p>
        </p:txBody>
      </p:sp>
      <p:graphicFrame>
        <p:nvGraphicFramePr>
          <p:cNvPr id="48133" name="Object 32"/>
          <p:cNvGraphicFramePr>
            <a:graphicFrameLocks noChangeAspect="1"/>
          </p:cNvGraphicFramePr>
          <p:nvPr/>
        </p:nvGraphicFramePr>
        <p:xfrm>
          <a:off x="3857625" y="3929063"/>
          <a:ext cx="1035050" cy="571500"/>
        </p:xfrm>
        <a:graphic>
          <a:graphicData uri="http://schemas.openxmlformats.org/presentationml/2006/ole">
            <p:oleObj spid="_x0000_s175109" r:id="rId7" imgW="875920" imgH="39352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4" presetID="26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3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6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7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7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4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9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1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1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3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5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4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5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6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8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0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2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6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2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3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5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6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7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9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8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6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 animBg="1"/>
      <p:bldP spid="48135" grpId="0" animBg="1"/>
      <p:bldP spid="48136" grpId="0" animBg="1"/>
      <p:bldP spid="48137" grpId="0" animBg="1"/>
      <p:bldP spid="48138" grpId="0" animBg="1"/>
      <p:bldP spid="48139" grpId="0"/>
      <p:bldP spid="48140" grpId="0" animBg="1"/>
      <p:bldP spid="48141" grpId="0" animBg="1"/>
      <p:bldP spid="48142" grpId="0" animBg="1"/>
      <p:bldP spid="22" grpId="0"/>
      <p:bldP spid="23" grpId="0"/>
      <p:bldP spid="34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1"/>
          <p:cNvSpPr>
            <a:spLocks noChangeArrowheads="1"/>
          </p:cNvSpPr>
          <p:nvPr/>
        </p:nvSpPr>
        <p:spPr bwMode="gray">
          <a:xfrm>
            <a:off x="2357438" y="1000125"/>
            <a:ext cx="58801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5400" b="1" i="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5400" b="1" i="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8</a:t>
            </a:r>
            <a:r>
              <a:rPr lang="zh-CN" altLang="en-US" sz="5400" b="1" i="0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章 波形信道</a:t>
            </a:r>
            <a:endParaRPr lang="en-US" altLang="ko-KR" sz="6000" b="1" i="0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428625" y="214313"/>
            <a:ext cx="1544638" cy="482600"/>
            <a:chOff x="428596" y="285728"/>
            <a:chExt cx="1544628" cy="357190"/>
          </a:xfrm>
        </p:grpSpPr>
        <p:sp>
          <p:nvSpPr>
            <p:cNvPr id="4101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0034" y="285728"/>
              <a:ext cx="1428741" cy="27141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itchFamily="2" charset="-122"/>
                </a:rPr>
                <a:t>信息论</a:t>
              </a:r>
            </a:p>
          </p:txBody>
        </p:sp>
      </p:grp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86313" y="6357938"/>
            <a:ext cx="4186237" cy="5000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北京邮电大学</a:t>
            </a:r>
            <a:r>
              <a:rPr lang="en-US" altLang="zh-CN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信息与通信工程学院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0113" y="1562100"/>
            <a:ext cx="7661275" cy="4459288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endParaRPr lang="zh-CN" altLang="en-US" b="1" smtClean="0">
              <a:latin typeface="华文彩云" pitchFamily="2" charset="-122"/>
              <a:ea typeface="华文彩云" pitchFamily="2" charset="-122"/>
            </a:endParaRPr>
          </a:p>
          <a:p>
            <a:pPr algn="just">
              <a:buFont typeface="Wingdings" pitchFamily="2" charset="2"/>
              <a:buChar char="u"/>
            </a:pPr>
            <a:r>
              <a:rPr lang="zh-CN" altLang="en-US" b="1" smtClean="0">
                <a:latin typeface="幼圆" pitchFamily="49" charset="-122"/>
                <a:ea typeface="幼圆" pitchFamily="49" charset="-122"/>
              </a:rPr>
              <a:t>高斯分布对信道容量的影响</a:t>
            </a:r>
          </a:p>
          <a:p>
            <a:pPr algn="just">
              <a:buFont typeface="Wingdings" pitchFamily="2" charset="2"/>
              <a:buNone/>
            </a:pPr>
            <a:endParaRPr lang="zh-CN" altLang="en-US" b="1" smtClean="0">
              <a:latin typeface="幼圆" pitchFamily="49" charset="-122"/>
              <a:ea typeface="幼圆" pitchFamily="49" charset="-122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b="1" smtClean="0">
                <a:latin typeface="Wingdings" pitchFamily="2" charset="2"/>
              </a:rPr>
              <a:t>	</a:t>
            </a:r>
            <a:r>
              <a:rPr lang="en-US" altLang="zh-CN" b="1" smtClean="0">
                <a:latin typeface="Wingdings" pitchFamily="2" charset="2"/>
              </a:rPr>
              <a:t>l</a:t>
            </a:r>
            <a:r>
              <a:rPr lang="en-US" altLang="zh-CN" b="1" smtClean="0">
                <a:cs typeface="Times New Roman" pitchFamily="18" charset="0"/>
              </a:rPr>
              <a:t>   </a:t>
            </a:r>
            <a:r>
              <a:rPr lang="en-US" altLang="zh-CN" b="1" smtClean="0">
                <a:ea typeface="楷体_GB2312" pitchFamily="49" charset="-122"/>
                <a:cs typeface="Times New Roman" pitchFamily="18" charset="0"/>
              </a:rPr>
              <a:t> </a:t>
            </a:r>
            <a:r>
              <a:rPr lang="zh-CN" altLang="en-US" b="1" smtClean="0">
                <a:latin typeface="Times New Roman" pitchFamily="18" charset="0"/>
                <a:ea typeface="楷体_GB2312" pitchFamily="49" charset="-122"/>
              </a:rPr>
              <a:t>对于</a:t>
            </a:r>
            <a:r>
              <a:rPr lang="zh-CN" altLang="en-US" b="1" smtClean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加性噪声</a:t>
            </a:r>
            <a:r>
              <a:rPr lang="zh-CN" altLang="en-US" b="1" smtClean="0">
                <a:latin typeface="Times New Roman" pitchFamily="18" charset="0"/>
                <a:ea typeface="楷体_GB2312" pitchFamily="49" charset="-122"/>
              </a:rPr>
              <a:t>，高斯分布是使信道容量最小的分布，是我们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  <a:ea typeface="楷体_GB2312" pitchFamily="49" charset="-122"/>
              </a:rPr>
              <a:t>最不希望的噪声；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b="1" smtClean="0">
                <a:latin typeface="Wingdings" pitchFamily="2" charset="2"/>
              </a:rPr>
              <a:t>	</a:t>
            </a:r>
            <a:r>
              <a:rPr lang="en-US" altLang="zh-CN" b="1" smtClean="0">
                <a:latin typeface="Wingdings" pitchFamily="2" charset="2"/>
              </a:rPr>
              <a:t>l</a:t>
            </a:r>
            <a:r>
              <a:rPr lang="en-US" altLang="zh-CN" b="1" smtClean="0">
                <a:cs typeface="Times New Roman" pitchFamily="18" charset="0"/>
              </a:rPr>
              <a:t>    </a:t>
            </a:r>
            <a:r>
              <a:rPr lang="zh-CN" altLang="en-US" b="1" smtClean="0">
                <a:latin typeface="Times New Roman" pitchFamily="18" charset="0"/>
                <a:ea typeface="楷体_GB2312" pitchFamily="49" charset="-122"/>
              </a:rPr>
              <a:t>对于</a:t>
            </a:r>
            <a:r>
              <a:rPr lang="zh-CN" altLang="en-US" b="1" smtClean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加性高斯噪声</a:t>
            </a:r>
            <a:r>
              <a:rPr lang="zh-CN" altLang="en-US" b="1" smtClean="0">
                <a:latin typeface="Times New Roman" pitchFamily="18" charset="0"/>
                <a:ea typeface="楷体_GB2312" pitchFamily="49" charset="-122"/>
              </a:rPr>
              <a:t>，信源具有高斯分布可使信道容量达到最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b="1" smtClean="0">
                <a:latin typeface="Times New Roman" pitchFamily="18" charset="0"/>
                <a:ea typeface="楷体_GB2312" pitchFamily="49" charset="-122"/>
              </a:rPr>
              <a:t>大，是我们最希望的信源分布。</a:t>
            </a:r>
          </a:p>
          <a:p>
            <a:pPr algn="just">
              <a:buFont typeface="Wingdings" pitchFamily="2" charset="2"/>
              <a:buNone/>
            </a:pPr>
            <a:endParaRPr lang="zh-CN" altLang="en-US" b="1" smtClean="0">
              <a:latin typeface="Times New Roman" pitchFamily="18" charset="0"/>
              <a:ea typeface="楷体_GB2312" pitchFamily="49" charset="-122"/>
            </a:endParaRPr>
          </a:p>
          <a:p>
            <a:pPr algn="just">
              <a:buFont typeface="Wingdings" pitchFamily="2" charset="2"/>
              <a:buChar char="u"/>
            </a:pPr>
            <a:r>
              <a:rPr lang="zh-CN" altLang="en-US" b="1" smtClean="0">
                <a:latin typeface="幼圆" pitchFamily="49" charset="-122"/>
                <a:ea typeface="幼圆" pitchFamily="49" charset="-122"/>
              </a:rPr>
              <a:t>波形信道与等价离散时间连续信道的关系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b="1" smtClean="0">
                <a:latin typeface="宋体" pitchFamily="2" charset="-122"/>
              </a:rPr>
              <a:t>	    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b="1" smtClean="0">
                <a:latin typeface="宋体" pitchFamily="2" charset="-122"/>
              </a:rPr>
              <a:t>    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通过波形的正交函数展开得到等价离散时间连续信道来研究波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形信道的容量是一个基本的研究方法。</a:t>
            </a:r>
          </a:p>
        </p:txBody>
      </p:sp>
      <p:sp>
        <p:nvSpPr>
          <p:cNvPr id="2057" name="AutoShape 4"/>
          <p:cNvSpPr>
            <a:spLocks noChangeArrowheads="1"/>
          </p:cNvSpPr>
          <p:nvPr/>
        </p:nvSpPr>
        <p:spPr bwMode="auto">
          <a:xfrm>
            <a:off x="949325" y="1071563"/>
            <a:ext cx="7231063" cy="628650"/>
          </a:xfrm>
          <a:prstGeom prst="roundRect">
            <a:avLst>
              <a:gd name="adj" fmla="val 15657"/>
            </a:avLst>
          </a:prstGeom>
          <a:solidFill>
            <a:srgbClr val="C02500">
              <a:alpha val="76077"/>
            </a:srgbClr>
          </a:solidFill>
          <a:ln w="3175">
            <a:solidFill>
              <a:srgbClr val="333333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200" b="1" i="0">
                <a:solidFill>
                  <a:schemeClr val="bg1"/>
                </a:solidFill>
              </a:rPr>
              <a:t>本章小结</a:t>
            </a:r>
          </a:p>
        </p:txBody>
      </p:sp>
      <p:grpSp>
        <p:nvGrpSpPr>
          <p:cNvPr id="2" name="组合 25"/>
          <p:cNvGrpSpPr>
            <a:grpSpLocks/>
          </p:cNvGrpSpPr>
          <p:nvPr/>
        </p:nvGrpSpPr>
        <p:grpSpPr bwMode="auto">
          <a:xfrm>
            <a:off x="7180263" y="285750"/>
            <a:ext cx="1544637" cy="482600"/>
            <a:chOff x="428596" y="285728"/>
            <a:chExt cx="1544628" cy="357190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0033" y="285728"/>
              <a:ext cx="1428742" cy="2714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itchFamily="2" charset="-122"/>
                </a:rPr>
                <a:t>信息论</a:t>
              </a:r>
            </a:p>
          </p:txBody>
        </p:sp>
      </p:grpSp>
    </p:spTree>
  </p:cSld>
  <p:clrMapOvr>
    <a:masterClrMapping/>
  </p:clrMapOvr>
  <p:transition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AutoShape 3"/>
          <p:cNvSpPr>
            <a:spLocks noChangeArrowheads="1"/>
          </p:cNvSpPr>
          <p:nvPr/>
        </p:nvSpPr>
        <p:spPr bwMode="auto">
          <a:xfrm>
            <a:off x="468313" y="1428750"/>
            <a:ext cx="8207375" cy="4929188"/>
          </a:xfrm>
          <a:prstGeom prst="roundRect">
            <a:avLst>
              <a:gd name="adj" fmla="val 2773"/>
            </a:avLst>
          </a:prstGeom>
          <a:noFill/>
          <a:ln w="3175">
            <a:solidFill>
              <a:srgbClr val="333333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53251" name="AutoShape 7"/>
          <p:cNvSpPr>
            <a:spLocks noChangeArrowheads="1"/>
          </p:cNvSpPr>
          <p:nvPr/>
        </p:nvSpPr>
        <p:spPr bwMode="auto">
          <a:xfrm>
            <a:off x="1195388" y="2146300"/>
            <a:ext cx="6735762" cy="1354138"/>
          </a:xfrm>
          <a:prstGeom prst="roundRect">
            <a:avLst>
              <a:gd name="adj" fmla="val 15657"/>
            </a:avLst>
          </a:prstGeom>
          <a:solidFill>
            <a:srgbClr val="CCFFFF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53252" name="AutoShape 8"/>
          <p:cNvSpPr>
            <a:spLocks noChangeArrowheads="1"/>
          </p:cNvSpPr>
          <p:nvPr/>
        </p:nvSpPr>
        <p:spPr bwMode="auto">
          <a:xfrm flipV="1">
            <a:off x="1238250" y="2195513"/>
            <a:ext cx="6642100" cy="771525"/>
          </a:xfrm>
          <a:prstGeom prst="roundRect">
            <a:avLst>
              <a:gd name="adj" fmla="val 14324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37999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rot="10800000" wrap="none" anchor="ctr"/>
          <a:lstStyle/>
          <a:p>
            <a:pPr algn="ctr" eaLnBrk="1" hangingPunct="1"/>
            <a:endParaRPr lang="zh-CN" altLang="en-US"/>
          </a:p>
        </p:txBody>
      </p:sp>
      <p:sp>
        <p:nvSpPr>
          <p:cNvPr id="53253" name="Text Box 9"/>
          <p:cNvSpPr txBox="1">
            <a:spLocks noChangeArrowheads="1"/>
          </p:cNvSpPr>
          <p:nvPr/>
        </p:nvSpPr>
        <p:spPr bwMode="auto">
          <a:xfrm>
            <a:off x="1190625" y="2211388"/>
            <a:ext cx="6726238" cy="117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50000"/>
              </a:spcBef>
            </a:pPr>
            <a:endParaRPr lang="en-US" altLang="zh-CN" sz="2000" i="0">
              <a:solidFill>
                <a:schemeClr val="bg1"/>
              </a:solidFill>
            </a:endParaRPr>
          </a:p>
        </p:txBody>
      </p:sp>
      <p:sp>
        <p:nvSpPr>
          <p:cNvPr id="53254" name="AutoShape 17"/>
          <p:cNvSpPr>
            <a:spLocks noChangeArrowheads="1"/>
          </p:cNvSpPr>
          <p:nvPr/>
        </p:nvSpPr>
        <p:spPr bwMode="auto">
          <a:xfrm>
            <a:off x="1195388" y="3663950"/>
            <a:ext cx="6735762" cy="979488"/>
          </a:xfrm>
          <a:prstGeom prst="roundRect">
            <a:avLst>
              <a:gd name="adj" fmla="val 15657"/>
            </a:avLst>
          </a:prstGeom>
          <a:solidFill>
            <a:srgbClr val="CCFFFF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53255" name="AutoShape 18"/>
          <p:cNvSpPr>
            <a:spLocks noChangeArrowheads="1"/>
          </p:cNvSpPr>
          <p:nvPr/>
        </p:nvSpPr>
        <p:spPr bwMode="auto">
          <a:xfrm flipV="1">
            <a:off x="1238250" y="3698875"/>
            <a:ext cx="6642100" cy="558800"/>
          </a:xfrm>
          <a:prstGeom prst="roundRect">
            <a:avLst>
              <a:gd name="adj" fmla="val 14324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37999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rot="10800000"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53256" name="Text Box 19"/>
          <p:cNvSpPr txBox="1">
            <a:spLocks noChangeArrowheads="1"/>
          </p:cNvSpPr>
          <p:nvPr/>
        </p:nvSpPr>
        <p:spPr bwMode="auto">
          <a:xfrm>
            <a:off x="1190625" y="3773488"/>
            <a:ext cx="6726238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50000"/>
              </a:spcBef>
            </a:pPr>
            <a:endParaRPr lang="en-US" altLang="zh-CN" sz="2000" i="0">
              <a:solidFill>
                <a:schemeClr val="bg1"/>
              </a:solidFill>
            </a:endParaRPr>
          </a:p>
        </p:txBody>
      </p:sp>
      <p:sp>
        <p:nvSpPr>
          <p:cNvPr id="53257" name="AutoShape 27"/>
          <p:cNvSpPr>
            <a:spLocks noChangeArrowheads="1"/>
          </p:cNvSpPr>
          <p:nvPr/>
        </p:nvSpPr>
        <p:spPr bwMode="auto">
          <a:xfrm>
            <a:off x="1195388" y="4786313"/>
            <a:ext cx="6735762" cy="1428750"/>
          </a:xfrm>
          <a:prstGeom prst="roundRect">
            <a:avLst>
              <a:gd name="adj" fmla="val 15657"/>
            </a:avLst>
          </a:prstGeom>
          <a:solidFill>
            <a:srgbClr val="CCFFFF"/>
          </a:solidFill>
          <a:ln w="3175">
            <a:solidFill>
              <a:srgbClr val="969696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53258" name="AutoShape 28"/>
          <p:cNvSpPr>
            <a:spLocks noChangeArrowheads="1"/>
          </p:cNvSpPr>
          <p:nvPr/>
        </p:nvSpPr>
        <p:spPr bwMode="auto">
          <a:xfrm flipV="1">
            <a:off x="1238250" y="4837113"/>
            <a:ext cx="6642100" cy="815975"/>
          </a:xfrm>
          <a:prstGeom prst="roundRect">
            <a:avLst>
              <a:gd name="adj" fmla="val 14324"/>
            </a:avLst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37999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rot="10800000"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53259" name="Text Box 29"/>
          <p:cNvSpPr txBox="1">
            <a:spLocks noChangeArrowheads="1"/>
          </p:cNvSpPr>
          <p:nvPr/>
        </p:nvSpPr>
        <p:spPr bwMode="auto">
          <a:xfrm>
            <a:off x="1190625" y="4867275"/>
            <a:ext cx="6726238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50000"/>
              </a:spcBef>
            </a:pPr>
            <a:endParaRPr lang="en-US" altLang="zh-CN" sz="2000" i="0">
              <a:solidFill>
                <a:schemeClr val="bg1"/>
              </a:solidFill>
            </a:endParaRPr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7143750" y="285750"/>
            <a:ext cx="1544638" cy="482600"/>
            <a:chOff x="428596" y="285728"/>
            <a:chExt cx="1544628" cy="357190"/>
          </a:xfrm>
        </p:grpSpPr>
        <p:sp>
          <p:nvSpPr>
            <p:cNvPr id="53271" name="AutoShape 3"/>
            <p:cNvSpPr>
              <a:spLocks noChangeArrowheads="1"/>
            </p:cNvSpPr>
            <p:nvPr/>
          </p:nvSpPr>
          <p:spPr bwMode="auto">
            <a:xfrm>
              <a:off x="428596" y="285728"/>
              <a:ext cx="1544628" cy="35719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0034" y="285728"/>
              <a:ext cx="1428741" cy="2714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ea typeface="华文细黑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b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itchFamily="2" charset="-122"/>
                </a:rPr>
                <a:t>信息论</a:t>
              </a:r>
            </a:p>
          </p:txBody>
        </p:sp>
      </p:grp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1428750" y="2286000"/>
            <a:ext cx="349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 i="0">
                <a:latin typeface="宋体" pitchFamily="2" charset="-122"/>
              </a:rPr>
              <a:t>1</a:t>
            </a:r>
            <a:r>
              <a:rPr lang="zh-CN" altLang="en-US" b="1" i="0">
                <a:latin typeface="宋体" pitchFamily="2" charset="-122"/>
              </a:rPr>
              <a:t>、离散</a:t>
            </a:r>
            <a:r>
              <a:rPr lang="zh-CN" altLang="en-US" b="1" i="0" u="sng">
                <a:latin typeface="宋体" pitchFamily="2" charset="-122"/>
              </a:rPr>
              <a:t>时间</a:t>
            </a:r>
            <a:r>
              <a:rPr lang="zh-CN" altLang="en-US" b="1" i="0">
                <a:latin typeface="宋体" pitchFamily="2" charset="-122"/>
              </a:rPr>
              <a:t>平稳无记忆信道容量</a:t>
            </a:r>
            <a:endParaRPr lang="zh-CN" altLang="en-US" b="1" i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071813" y="2571750"/>
          <a:ext cx="2728912" cy="520700"/>
        </p:xfrm>
        <a:graphic>
          <a:graphicData uri="http://schemas.openxmlformats.org/presentationml/2006/ole">
            <p:oleObj spid="_x0000_s109570" name="Equation" r:id="rId3" imgW="2768600" imgH="520700" progId="">
              <p:embed/>
            </p:oleObj>
          </a:graphicData>
        </a:graphic>
      </p:graphicFrame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1643063" y="3105150"/>
            <a:ext cx="542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i="0">
                <a:latin typeface="宋体" pitchFamily="2" charset="-122"/>
              </a:rPr>
              <a:t>为输入概率密度，            为输入满足的约束。</a:t>
            </a:r>
            <a:endParaRPr lang="zh-CN" altLang="en-US" b="1" i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265238" y="3143250"/>
          <a:ext cx="520700" cy="304800"/>
        </p:xfrm>
        <a:graphic>
          <a:graphicData uri="http://schemas.openxmlformats.org/presentationml/2006/ole">
            <p:oleObj spid="_x0000_s109571" name="Equation" r:id="rId4" imgW="520474" imgH="304668" progId="">
              <p:embed/>
            </p:oleObj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3571875" y="3194050"/>
          <a:ext cx="1282700" cy="304800"/>
        </p:xfrm>
        <a:graphic>
          <a:graphicData uri="http://schemas.openxmlformats.org/presentationml/2006/ole">
            <p:oleObj spid="_x0000_s109572" name="Equation" r:id="rId5" imgW="1282700" imgH="304800" progId="">
              <p:embed/>
            </p:oleObj>
          </a:graphicData>
        </a:graphic>
      </p:graphicFrame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500188" y="3714750"/>
            <a:ext cx="25669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i="0">
                <a:latin typeface="宋体" pitchFamily="2" charset="-122"/>
              </a:rPr>
              <a:t>2</a:t>
            </a:r>
            <a:r>
              <a:rPr lang="zh-CN" altLang="en-US" b="1" i="0">
                <a:latin typeface="宋体" pitchFamily="2" charset="-122"/>
              </a:rPr>
              <a:t>．加性噪声信道容量</a:t>
            </a:r>
            <a:endParaRPr lang="en-US" altLang="zh-CN" b="1" i="0">
              <a:latin typeface="宋体" pitchFamily="2" charset="-122"/>
            </a:endParaRPr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3071813" y="4143375"/>
          <a:ext cx="2536825" cy="342900"/>
        </p:xfrm>
        <a:graphic>
          <a:graphicData uri="http://schemas.openxmlformats.org/presentationml/2006/ole">
            <p:oleObj spid="_x0000_s109573" name="Equation" r:id="rId6" imgW="2540000" imgH="342900" progId="">
              <p:embed/>
            </p:oleObj>
          </a:graphicData>
        </a:graphic>
      </p:graphicFrame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1428750" y="4929188"/>
            <a:ext cx="2813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i="0">
                <a:latin typeface="宋体" pitchFamily="2" charset="-122"/>
              </a:rPr>
              <a:t>3</a:t>
            </a:r>
            <a:r>
              <a:rPr lang="zh-CN" altLang="en-US" b="1" i="0">
                <a:latin typeface="宋体" pitchFamily="2" charset="-122"/>
              </a:rPr>
              <a:t>．加性高斯噪声信道容量</a:t>
            </a:r>
          </a:p>
        </p:txBody>
      </p:sp>
      <p:graphicFrame>
        <p:nvGraphicFramePr>
          <p:cNvPr id="11" name="Object 13"/>
          <p:cNvGraphicFramePr>
            <a:graphicFrameLocks noChangeAspect="1"/>
          </p:cNvGraphicFramePr>
          <p:nvPr/>
        </p:nvGraphicFramePr>
        <p:xfrm>
          <a:off x="2000232" y="5357826"/>
          <a:ext cx="2146300" cy="800100"/>
        </p:xfrm>
        <a:graphic>
          <a:graphicData uri="http://schemas.openxmlformats.org/presentationml/2006/ole">
            <p:oleObj spid="_x0000_s109574" name="Equation" r:id="rId7" imgW="2146300" imgH="800100" progId="">
              <p:embed/>
            </p:oleObj>
          </a:graphicData>
        </a:graphic>
      </p:graphicFrame>
      <p:sp>
        <p:nvSpPr>
          <p:cNvPr id="2057" name="AutoShape 4"/>
          <p:cNvSpPr>
            <a:spLocks noChangeArrowheads="1"/>
          </p:cNvSpPr>
          <p:nvPr/>
        </p:nvSpPr>
        <p:spPr bwMode="auto">
          <a:xfrm>
            <a:off x="971550" y="1071563"/>
            <a:ext cx="7208838" cy="628650"/>
          </a:xfrm>
          <a:prstGeom prst="roundRect">
            <a:avLst>
              <a:gd name="adj" fmla="val 15657"/>
            </a:avLst>
          </a:prstGeom>
          <a:solidFill>
            <a:srgbClr val="C02500">
              <a:alpha val="76862"/>
            </a:srgbClr>
          </a:solidFill>
          <a:ln w="3175">
            <a:solidFill>
              <a:srgbClr val="333333">
                <a:alpha val="58038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200" b="1" i="0">
                <a:solidFill>
                  <a:schemeClr val="bg1"/>
                </a:solidFill>
              </a:rPr>
              <a:t>本章小结</a:t>
            </a:r>
          </a:p>
        </p:txBody>
      </p:sp>
      <p:graphicFrame>
        <p:nvGraphicFramePr>
          <p:cNvPr id="196626" name="Object 18"/>
          <p:cNvGraphicFramePr>
            <a:graphicFrameLocks noChangeAspect="1"/>
          </p:cNvGraphicFramePr>
          <p:nvPr/>
        </p:nvGraphicFramePr>
        <p:xfrm>
          <a:off x="4572000" y="5357826"/>
          <a:ext cx="3097212" cy="787400"/>
        </p:xfrm>
        <a:graphic>
          <a:graphicData uri="http://schemas.openxmlformats.org/presentationml/2006/ole">
            <p:oleObj spid="_x0000_s109575" name="Equation" r:id="rId8" imgW="1803400" imgH="45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75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4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5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25"/>
                            </p:stCondLst>
                            <p:childTnLst>
                              <p:par>
                                <p:cTn id="6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525"/>
                            </p:stCondLst>
                            <p:childTnLst>
                              <p:par>
                                <p:cTn id="6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6300"/>
                            </p:stCondLst>
                            <p:childTnLst>
                              <p:par>
                                <p:cTn id="7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" grpId="0" animBg="1"/>
      <p:bldP spid="35" grpId="0"/>
      <p:bldP spid="37" grpId="0"/>
      <p:bldP spid="40" grpId="0"/>
      <p:bldP spid="42" grpId="0"/>
      <p:bldP spid="2057" grpId="0" animBg="1"/>
    </p:bldLst>
  </p:timing>
</p:sld>
</file>

<file path=ppt/theme/theme1.xml><?xml version="1.0" encoding="utf-8"?>
<a:theme xmlns:a="http://schemas.openxmlformats.org/drawingml/2006/main" name="演示设计">
  <a:themeElements>
    <a:clrScheme name="演示设计 6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演示设计">
      <a:majorFont>
        <a:latin typeface="Arial"/>
        <a:ea typeface="华文细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6676</TotalTime>
  <Pages>0</Pages>
  <Words>2314</Words>
  <Characters>0</Characters>
  <Application>Microsoft Office PowerPoint</Application>
  <DocSecurity>0</DocSecurity>
  <PresentationFormat>全屏显示(4:3)</PresentationFormat>
  <Lines>0</Lines>
  <Paragraphs>448</Paragraphs>
  <Slides>61</Slides>
  <Notes>17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61</vt:i4>
      </vt:variant>
    </vt:vector>
  </HeadingPairs>
  <TitlesOfParts>
    <vt:vector size="68" baseType="lpstr">
      <vt:lpstr>演示设计</vt:lpstr>
      <vt:lpstr>公式</vt:lpstr>
      <vt:lpstr>Equation</vt:lpstr>
      <vt:lpstr>Visio</vt:lpstr>
      <vt:lpstr>Microsoft 公式 3.0</vt:lpstr>
      <vt:lpstr>MathType 6.0 Equation</vt:lpstr>
      <vt:lpstr>Microsoft Equation 3.0</vt:lpstr>
      <vt:lpstr>第9章  信息率失真函数</vt:lpstr>
      <vt:lpstr>单击此处添加标题</vt:lpstr>
      <vt:lpstr>单击此处添加标题</vt:lpstr>
      <vt:lpstr>单击此处添加标题</vt:lpstr>
      <vt:lpstr> </vt:lpstr>
      <vt:lpstr> 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 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 </vt:lpstr>
      <vt:lpstr>7.2.1 最大后验概率译码准则</vt:lpstr>
      <vt:lpstr>7.2.2 最大似然译码准则</vt:lpstr>
      <vt:lpstr>幻灯片 27</vt:lpstr>
      <vt:lpstr>单击此处添加标题</vt:lpstr>
      <vt:lpstr>幻灯片 29</vt:lpstr>
      <vt:lpstr>幻灯片 30</vt:lpstr>
      <vt:lpstr>7.4.1 信道疑义度</vt:lpstr>
      <vt:lpstr>7.4.2 费诺(Fano)不等式</vt:lpstr>
      <vt:lpstr>§7.5 有噪信道编码定理</vt:lpstr>
      <vt:lpstr>幻灯片 34</vt:lpstr>
      <vt:lpstr>幻灯片 35</vt:lpstr>
      <vt:lpstr>幻灯片 36</vt:lpstr>
      <vt:lpstr>幻灯片 37</vt:lpstr>
      <vt:lpstr>幻灯片 38</vt:lpstr>
      <vt:lpstr>第 6 章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         第5章           无失真信源编码 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</vt:vector>
  </TitlesOfParts>
  <Company>NordriDesign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  信息率失真函数</dc:title>
  <dc:creator>Lenovo</dc:creator>
  <cp:lastModifiedBy>ritt-lwy</cp:lastModifiedBy>
  <cp:revision>364</cp:revision>
  <cp:lastPrinted>1899-12-30T00:00:00Z</cp:lastPrinted>
  <dcterms:created xsi:type="dcterms:W3CDTF">2008-05-06T01:42:58Z</dcterms:created>
  <dcterms:modified xsi:type="dcterms:W3CDTF">2017-01-04T11:25:55Z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