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8" r:id="rId1"/>
  </p:sldMasterIdLst>
  <p:notesMasterIdLst>
    <p:notesMasterId r:id="rId11"/>
  </p:notesMasterIdLst>
  <p:sldIdLst>
    <p:sldId id="292" r:id="rId2"/>
    <p:sldId id="266" r:id="rId3"/>
    <p:sldId id="267" r:id="rId4"/>
    <p:sldId id="282" r:id="rId5"/>
    <p:sldId id="291" r:id="rId6"/>
    <p:sldId id="268" r:id="rId7"/>
    <p:sldId id="269" r:id="rId8"/>
    <p:sldId id="272" r:id="rId9"/>
    <p:sldId id="28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 autoAdjust="0"/>
    <p:restoredTop sz="94705" autoAdjust="0"/>
  </p:normalViewPr>
  <p:slideViewPr>
    <p:cSldViewPr>
      <p:cViewPr varScale="1">
        <p:scale>
          <a:sx n="92" d="100"/>
          <a:sy n="92" d="100"/>
        </p:scale>
        <p:origin x="9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86D029-8E75-4420-BB97-5B045E850A77}" type="datetimeFigureOut">
              <a:rPr lang="zh-CN" altLang="en-US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E39646B-7FC1-4D15-8908-6BDF331C8A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87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AE8C56-70A7-41C0-A185-B7EBB1C9CE13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8DFDDF-6841-49CC-9F4F-C24C49DFC95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4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91409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425129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38204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2226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5073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326836-8F59-47D2-84FC-1B3D2459C2EC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82B41-ED5B-491E-B2B5-48C3CF82E35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084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8850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9FEDDA-E3D9-462F-830A-42AFCC48F781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EB05C4-23BD-4DEB-A35E-46ACFA9F0EC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56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7AAD23-0A84-431D-AF47-023A674FD9BB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9C6C5-68A1-40F8-8418-9B3C9F30E55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7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E5612-3CD0-435A-A67E-68AA1750E622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E4F2B-139A-4F1F-937B-C2694C11B64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89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8103D9-4CF3-4E47-A0D4-E285F1B6B89D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380EB-F869-4628-9107-9E64875D349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6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BBB6A3-F7AB-48CA-B1D2-E84556A45924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DEACE5-6061-4EC7-84E6-8E9BEA199A7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0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E82510-27DD-468C-A90C-687D6CB1E347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E066E0-2E3D-4AEF-B6DD-19FBA402795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48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800846-8AFE-409A-83E9-0FA051E84553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34DA3-FC73-42DE-BCF5-02880AD98FB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2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BD2D81-277B-4847-BED8-9E57B0B0D4ED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259FB-49BE-4EF3-BACF-4BBF10EF1E5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66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03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3.3 RSA</a:t>
            </a:r>
            <a:r>
              <a:rPr lang="zh-CN" altLang="en-US" sz="4400" dirty="0"/>
              <a:t>公钥密码体制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EB05C4-23BD-4DEB-A35E-46ACFA9F0EC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9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cap="none" dirty="0" smtClean="0"/>
              <a:t>公钥密码体制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529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在前一节中，我们见到的密码都是</a:t>
            </a:r>
            <a:r>
              <a:rPr lang="zh-CN" altLang="en-US" b="1" dirty="0" smtClean="0">
                <a:solidFill>
                  <a:srgbClr val="FF0000"/>
                </a:solidFill>
              </a:rPr>
              <a:t>对称密码体制</a:t>
            </a:r>
            <a:r>
              <a:rPr lang="zh-CN" altLang="en-US" dirty="0" smtClean="0"/>
              <a:t>，这种密码体制的特点就是解密规则或者与加密规则相同，或者很容易地从加密规则导出。对称密码体制有一个缺点，就是它需要在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Bob</a:t>
            </a:r>
            <a:r>
              <a:rPr lang="zh-CN" altLang="en-US" dirty="0" smtClean="0"/>
              <a:t>传输密文之前使用一个安全信道交换密码。实际上，这可能很难做到。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</a:t>
            </a:r>
            <a:r>
              <a:rPr lang="zh-CN" altLang="en-US" b="1" dirty="0" smtClean="0">
                <a:solidFill>
                  <a:srgbClr val="FF0000"/>
                </a:solidFill>
              </a:rPr>
              <a:t>公钥密码体制</a:t>
            </a:r>
            <a:r>
              <a:rPr lang="zh-CN" altLang="en-US" dirty="0" smtClean="0"/>
              <a:t>中，加密密钥和解密密钥是不一样的。加密密钥简称为</a:t>
            </a:r>
            <a:r>
              <a:rPr lang="zh-CN" altLang="en-US" b="1" dirty="0" smtClean="0">
                <a:solidFill>
                  <a:srgbClr val="FF0000"/>
                </a:solidFill>
              </a:rPr>
              <a:t>公钥</a:t>
            </a:r>
            <a:r>
              <a:rPr lang="zh-CN" altLang="en-US" dirty="0" smtClean="0"/>
              <a:t>，解密密钥简称为</a:t>
            </a:r>
            <a:r>
              <a:rPr lang="zh-CN" altLang="en-US" b="1" dirty="0" smtClean="0">
                <a:solidFill>
                  <a:srgbClr val="FF0000"/>
                </a:solidFill>
              </a:rPr>
              <a:t>私钥</a:t>
            </a:r>
            <a:r>
              <a:rPr lang="zh-CN" altLang="en-US" dirty="0" smtClean="0"/>
              <a:t>。公钥可以公开，但私钥必须保密。公钥密码体制的优点是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可以发送利用</a:t>
            </a:r>
            <a:r>
              <a:rPr lang="en-US" altLang="zh-CN" dirty="0" smtClean="0"/>
              <a:t>Bob</a:t>
            </a:r>
            <a:r>
              <a:rPr lang="zh-CN" altLang="en-US" dirty="0" smtClean="0"/>
              <a:t>的公钥加密的消息给</a:t>
            </a:r>
            <a:r>
              <a:rPr lang="en-US" altLang="zh-CN" dirty="0" smtClean="0"/>
              <a:t>Bob</a:t>
            </a:r>
            <a:r>
              <a:rPr lang="zh-CN" altLang="en-US" dirty="0" smtClean="0"/>
              <a:t>，而事先不需要共享密钥的通信。</a:t>
            </a:r>
            <a:r>
              <a:rPr lang="en-US" altLang="zh-CN" dirty="0" smtClean="0"/>
              <a:t>Bob</a:t>
            </a:r>
            <a:r>
              <a:rPr lang="zh-CN" altLang="en-US" dirty="0" smtClean="0"/>
              <a:t>将是唯一能够利用私钥对密文进行解密的人。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1029" name="灯片编号占位符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513159-9E2F-4EDE-AB20-A5680441CFD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cap="none" dirty="0" smtClean="0"/>
              <a:t>公钥密码体制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506888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公钥密码体制</a:t>
            </a:r>
            <a:r>
              <a:rPr lang="zh-CN" altLang="en-US" dirty="0" smtClean="0"/>
              <a:t>的思想是</a:t>
            </a:r>
            <a:r>
              <a:rPr lang="en-US" altLang="zh-CN" dirty="0" smtClean="0"/>
              <a:t>1976</a:t>
            </a:r>
            <a:r>
              <a:rPr lang="zh-CN" altLang="en-US" dirty="0" smtClean="0"/>
              <a:t>年由</a:t>
            </a:r>
            <a:r>
              <a:rPr lang="en-US" altLang="zh-CN" dirty="0" smtClean="0"/>
              <a:t>W. </a:t>
            </a:r>
            <a:r>
              <a:rPr lang="en-US" altLang="zh-CN" dirty="0" err="1" smtClean="0"/>
              <a:t>Diffie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M. Hellman</a:t>
            </a:r>
            <a:r>
              <a:rPr lang="zh-CN" altLang="en-US" dirty="0" smtClean="0"/>
              <a:t>提出的。</a:t>
            </a:r>
            <a:r>
              <a:rPr lang="en-US" altLang="zh-CN" dirty="0" smtClean="0"/>
              <a:t>1977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R. </a:t>
            </a:r>
            <a:r>
              <a:rPr lang="en-US" altLang="zh-CN" dirty="0" err="1" smtClean="0"/>
              <a:t>Rivest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A. </a:t>
            </a:r>
            <a:r>
              <a:rPr lang="en-US" altLang="zh-CN" dirty="0" err="1" smtClean="0"/>
              <a:t>Ahamir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L. </a:t>
            </a:r>
            <a:r>
              <a:rPr lang="en-US" altLang="zh-CN" dirty="0" err="1" smtClean="0"/>
              <a:t>Adleman</a:t>
            </a:r>
            <a:r>
              <a:rPr lang="zh-CN" altLang="en-US" dirty="0" smtClean="0"/>
              <a:t>发明了著名的</a:t>
            </a:r>
            <a:r>
              <a:rPr lang="en-US" altLang="zh-CN" b="1" dirty="0" smtClean="0">
                <a:solidFill>
                  <a:srgbClr val="FF0000"/>
                </a:solidFill>
              </a:rPr>
              <a:t>RSA</a:t>
            </a:r>
            <a:r>
              <a:rPr lang="zh-CN" altLang="en-US" b="1" dirty="0" smtClean="0">
                <a:solidFill>
                  <a:srgbClr val="FF0000"/>
                </a:solidFill>
              </a:rPr>
              <a:t>密码体制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值得一提的是，</a:t>
            </a:r>
            <a:r>
              <a:rPr lang="en-US" altLang="zh-CN" dirty="0" smtClean="0"/>
              <a:t>1997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月英国通信总部解密的一些未公开的文章表明，早在</a:t>
            </a:r>
            <a:r>
              <a:rPr lang="en-US" altLang="zh-CN" dirty="0" smtClean="0"/>
              <a:t>1970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J. H. Ellis</a:t>
            </a:r>
            <a:r>
              <a:rPr lang="zh-CN" altLang="en-US" dirty="0" smtClean="0"/>
              <a:t>就提出了公钥密码学的思想，</a:t>
            </a:r>
            <a:r>
              <a:rPr lang="en-US" altLang="zh-CN" dirty="0" smtClean="0"/>
              <a:t>C. Cocks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1973</a:t>
            </a:r>
            <a:r>
              <a:rPr lang="zh-CN" altLang="en-US" dirty="0" smtClean="0"/>
              <a:t>年的一篇文章里描述了一个与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密码体制基本一致的公钥密码体制。</a:t>
            </a:r>
            <a:endParaRPr lang="en-US" altLang="zh-CN" dirty="0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2BFB4C-234B-468E-9A5D-7721E825B63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cap="none" dirty="0" smtClean="0"/>
              <a:t>公钥密码体制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514116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在公钥密码体制中，要求从公钥计算私钥是难解的。这里称</a:t>
            </a:r>
            <a:r>
              <a:rPr lang="zh-CN" altLang="en-US" b="1" dirty="0" smtClean="0">
                <a:solidFill>
                  <a:srgbClr val="FF0000"/>
                </a:solidFill>
              </a:rPr>
              <a:t>一个问题是难解的</a:t>
            </a:r>
            <a:r>
              <a:rPr lang="zh-CN" altLang="en-US" dirty="0" smtClean="0"/>
              <a:t>，直观上讲，</a:t>
            </a:r>
            <a:r>
              <a:rPr lang="zh-CN" altLang="en-US" b="1" dirty="0" smtClean="0">
                <a:solidFill>
                  <a:srgbClr val="FF0000"/>
                </a:solidFill>
              </a:rPr>
              <a:t>就是不存在一个计算该问题的有效算法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到目前为止，还没有能够严格地证明哪个问题是难解的，但对于某些问题，如果经过多年的努力还未找到快速有效的算法，那么就可以认为这些问题是难解的。对于一个安全的密码体制，进行破译应该是难解的问题。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BFB264-01D6-48C8-BC4B-C3AA32B546F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cap="none" dirty="0" smtClean="0"/>
              <a:t>陷门单向函数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8736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公钥密码体制的理论基础是所谓的陷门单向函数。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b="1" dirty="0" smtClean="0"/>
              <a:t>定义</a:t>
            </a:r>
            <a:r>
              <a:rPr lang="en-US" altLang="zh-CN" b="1" dirty="0" smtClean="0"/>
              <a:t>3.3.1</a:t>
            </a:r>
            <a:r>
              <a:rPr lang="zh-CN" altLang="en-US" b="1" dirty="0" smtClean="0"/>
              <a:t>  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是一个函数，如果对其定义域中任意给定的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，计算</a:t>
            </a:r>
            <a:r>
              <a:rPr lang="en-US" altLang="zh-CN" dirty="0" smtClean="0"/>
              <a:t>y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y=f(x)</a:t>
            </a:r>
            <a:r>
              <a:rPr lang="zh-CN" altLang="en-US" dirty="0" smtClean="0"/>
              <a:t>是容易的，但对于任意给定的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，计算</a:t>
            </a:r>
            <a:r>
              <a:rPr lang="en-US" altLang="zh-CN" dirty="0" smtClean="0"/>
              <a:t>x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f(x)=y</a:t>
            </a:r>
            <a:r>
              <a:rPr lang="zh-CN" altLang="en-US" dirty="0" smtClean="0"/>
              <a:t>是难解的，即求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的逆函数是难解的，则称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是一个</a:t>
            </a:r>
            <a:r>
              <a:rPr lang="zh-CN" altLang="en-US" b="1" dirty="0" smtClean="0">
                <a:solidFill>
                  <a:srgbClr val="FF0000"/>
                </a:solidFill>
              </a:rPr>
              <a:t>单向函数</a:t>
            </a:r>
            <a:r>
              <a:rPr lang="zh-CN" altLang="en-US" dirty="0" smtClean="0"/>
              <a:t>。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zh-CN" altLang="en-US" dirty="0" smtClean="0">
                <a:sym typeface="Wingdings" pitchFamily="2" charset="2"/>
              </a:rPr>
              <a:t>尽管有很多函数被认为是单向的，但是还没有一个函数能被证明是单向的。例如，如下函数被认为是单向的。假设</a:t>
            </a:r>
            <a:r>
              <a:rPr lang="en-US" altLang="zh-CN" dirty="0" smtClean="0">
                <a:sym typeface="Wingdings" pitchFamily="2" charset="2"/>
              </a:rPr>
              <a:t>n</a:t>
            </a:r>
            <a:r>
              <a:rPr lang="zh-CN" altLang="en-US" dirty="0" smtClean="0">
                <a:sym typeface="Wingdings" pitchFamily="2" charset="2"/>
              </a:rPr>
              <a:t>是两个大素数</a:t>
            </a:r>
            <a:r>
              <a:rPr lang="en-US" altLang="zh-CN" dirty="0" smtClean="0">
                <a:sym typeface="Wingdings" pitchFamily="2" charset="2"/>
              </a:rPr>
              <a:t>p</a:t>
            </a:r>
            <a:r>
              <a:rPr lang="zh-CN" altLang="en-US" dirty="0" smtClean="0">
                <a:sym typeface="Wingdings" pitchFamily="2" charset="2"/>
              </a:rPr>
              <a:t>和</a:t>
            </a:r>
            <a:r>
              <a:rPr lang="en-US" altLang="zh-CN" dirty="0" smtClean="0">
                <a:sym typeface="Wingdings" pitchFamily="2" charset="2"/>
              </a:rPr>
              <a:t>q</a:t>
            </a:r>
            <a:r>
              <a:rPr lang="zh-CN" altLang="en-US" dirty="0" smtClean="0">
                <a:sym typeface="Wingdings" pitchFamily="2" charset="2"/>
              </a:rPr>
              <a:t>之积，</a:t>
            </a:r>
            <a:r>
              <a:rPr lang="en-US" altLang="zh-CN" dirty="0" smtClean="0">
                <a:sym typeface="Wingdings" pitchFamily="2" charset="2"/>
              </a:rPr>
              <a:t>b</a:t>
            </a:r>
            <a:r>
              <a:rPr lang="zh-CN" altLang="en-US" dirty="0" smtClean="0">
                <a:sym typeface="Wingdings" pitchFamily="2" charset="2"/>
              </a:rPr>
              <a:t>是正整数，那么定义</a:t>
            </a:r>
            <a:r>
              <a:rPr lang="en-US" altLang="zh-CN" dirty="0" smtClean="0">
                <a:sym typeface="Wingdings" pitchFamily="2" charset="2"/>
              </a:rPr>
              <a:t>f: </a:t>
            </a:r>
            <a:r>
              <a:rPr lang="en-US" altLang="zh-CN" b="1" dirty="0" smtClean="0">
                <a:sym typeface="Wingdings" pitchFamily="2" charset="2"/>
              </a:rPr>
              <a:t>Z</a:t>
            </a:r>
            <a:r>
              <a:rPr lang="en-US" altLang="zh-CN" baseline="-25000" dirty="0" smtClean="0">
                <a:sym typeface="Wingdings" pitchFamily="2" charset="2"/>
              </a:rPr>
              <a:t>n</a:t>
            </a:r>
            <a:r>
              <a:rPr lang="zh-CN" altLang="en-US" baseline="-25000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b="1" dirty="0" smtClean="0">
                <a:sym typeface="Wingdings" pitchFamily="2" charset="2"/>
              </a:rPr>
              <a:t>Z</a:t>
            </a:r>
            <a:r>
              <a:rPr lang="en-US" altLang="zh-CN" baseline="-25000" dirty="0" smtClean="0">
                <a:sym typeface="Wingdings" pitchFamily="2" charset="2"/>
              </a:rPr>
              <a:t>n</a:t>
            </a:r>
            <a:r>
              <a:rPr lang="zh-CN" altLang="en-US" dirty="0" smtClean="0">
                <a:sym typeface="Wingdings" pitchFamily="2" charset="2"/>
              </a:rPr>
              <a:t>为：</a:t>
            </a:r>
            <a:r>
              <a:rPr lang="en-US" altLang="zh-CN" dirty="0" smtClean="0">
                <a:sym typeface="Wingdings" pitchFamily="2" charset="2"/>
              </a:rPr>
              <a:t>f(x)=</a:t>
            </a:r>
            <a:r>
              <a:rPr lang="en-US" altLang="zh-CN" dirty="0" err="1" smtClean="0">
                <a:sym typeface="Wingdings" pitchFamily="2" charset="2"/>
              </a:rPr>
              <a:t>x</a:t>
            </a:r>
            <a:r>
              <a:rPr lang="en-US" altLang="zh-CN" baseline="30000" dirty="0" err="1" smtClean="0">
                <a:sym typeface="Wingdings" pitchFamily="2" charset="2"/>
              </a:rPr>
              <a:t>b</a:t>
            </a:r>
            <a:r>
              <a:rPr lang="en-US" altLang="zh-CN" dirty="0" smtClean="0">
                <a:sym typeface="Wingdings" pitchFamily="2" charset="2"/>
              </a:rPr>
              <a:t>  mod n</a:t>
            </a:r>
            <a:r>
              <a:rPr lang="zh-CN" altLang="en-US" dirty="0" smtClean="0">
                <a:sym typeface="Wingdings" pitchFamily="2" charset="2"/>
              </a:rPr>
              <a:t>。如果要求</a:t>
            </a:r>
            <a:r>
              <a:rPr lang="en-US" altLang="zh-CN" dirty="0" smtClean="0">
                <a:sym typeface="Wingdings" pitchFamily="2" charset="2"/>
              </a:rPr>
              <a:t>(b,</a:t>
            </a:r>
            <a:r>
              <a:rPr lang="el-GR" altLang="zh-CN" dirty="0" smtClean="0"/>
              <a:t> φ</a:t>
            </a:r>
            <a:r>
              <a:rPr lang="en-US" altLang="zh-CN" dirty="0" smtClean="0"/>
              <a:t>(n))</a:t>
            </a:r>
            <a:r>
              <a:rPr lang="en-US" altLang="zh-CN" dirty="0" smtClean="0">
                <a:sym typeface="Wingdings" pitchFamily="2" charset="2"/>
              </a:rPr>
              <a:t>=1</a:t>
            </a:r>
            <a:r>
              <a:rPr lang="zh-CN" altLang="en-US" dirty="0" smtClean="0">
                <a:sym typeface="Wingdings" pitchFamily="2" charset="2"/>
              </a:rPr>
              <a:t>，那么</a:t>
            </a:r>
            <a:r>
              <a:rPr lang="en-US" altLang="zh-CN" dirty="0" smtClean="0">
                <a:sym typeface="Wingdings" pitchFamily="2" charset="2"/>
              </a:rPr>
              <a:t>f</a:t>
            </a:r>
            <a:r>
              <a:rPr lang="zh-CN" altLang="en-US" dirty="0" smtClean="0">
                <a:sym typeface="Wingdings" pitchFamily="2" charset="2"/>
              </a:rPr>
              <a:t>就是</a:t>
            </a:r>
            <a:r>
              <a:rPr lang="en-US" altLang="zh-CN" dirty="0" smtClean="0">
                <a:sym typeface="Wingdings" pitchFamily="2" charset="2"/>
              </a:rPr>
              <a:t>RSA</a:t>
            </a:r>
            <a:r>
              <a:rPr lang="zh-CN" altLang="en-US" dirty="0" smtClean="0">
                <a:sym typeface="Wingdings" pitchFamily="2" charset="2"/>
              </a:rPr>
              <a:t>加密函数。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BFB264-01D6-48C8-BC4B-C3AA32B546F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cap="none" dirty="0" smtClean="0"/>
              <a:t>陷门单向函数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5068888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定义</a:t>
            </a:r>
            <a:r>
              <a:rPr lang="en-US" altLang="zh-CN" b="1" dirty="0" smtClean="0"/>
              <a:t>3.3.2</a:t>
            </a:r>
            <a:r>
              <a:rPr lang="zh-CN" altLang="en-US" b="1" dirty="0" smtClean="0"/>
              <a:t>  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是一个单向函数，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是一个与</a:t>
            </a:r>
            <a:r>
              <a:rPr lang="en-US" altLang="zh-CN" dirty="0" smtClean="0"/>
              <a:t>f</a:t>
            </a:r>
            <a:r>
              <a:rPr lang="zh-CN" altLang="en-US" dirty="0" smtClean="0"/>
              <a:t>有关的参数。如果已知</a:t>
            </a:r>
            <a:r>
              <a:rPr lang="en-US" altLang="zh-CN" dirty="0" smtClean="0"/>
              <a:t>t</a:t>
            </a:r>
            <a:r>
              <a:rPr lang="zh-CN" altLang="en-US" dirty="0" smtClean="0"/>
              <a:t>后，计算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的逆函数是容易的，则称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</a:t>
            </a:r>
            <a:r>
              <a:rPr lang="zh-CN" altLang="en-US" b="1" dirty="0" smtClean="0">
                <a:solidFill>
                  <a:srgbClr val="FF0000"/>
                </a:solidFill>
              </a:rPr>
              <a:t>陷门单向函数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t</a:t>
            </a:r>
            <a:r>
              <a:rPr lang="zh-CN" altLang="en-US" dirty="0" smtClean="0"/>
              <a:t>称为</a:t>
            </a:r>
            <a:r>
              <a:rPr lang="zh-CN" altLang="en-US" b="1" dirty="0" smtClean="0">
                <a:solidFill>
                  <a:srgbClr val="FF0000"/>
                </a:solidFill>
              </a:rPr>
              <a:t>陷门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在公钥密码中，加密函数是一个陷门单向函数，知道陷门的</a:t>
            </a:r>
            <a:r>
              <a:rPr lang="en-US" altLang="zh-CN" dirty="0" smtClean="0"/>
              <a:t>Bob</a:t>
            </a:r>
            <a:r>
              <a:rPr lang="zh-CN" altLang="en-US" dirty="0" smtClean="0"/>
              <a:t>很容易地进行解密变换，而不知道陷门的人则无法有效地进行解密变换。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下面我们描述的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密码体制，利用了</a:t>
            </a:r>
            <a:r>
              <a:rPr lang="en-US" altLang="zh-CN" b="1" dirty="0" smtClean="0">
                <a:sym typeface="Wingdings" pitchFamily="2" charset="2"/>
              </a:rPr>
              <a:t>Z</a:t>
            </a:r>
            <a:r>
              <a:rPr lang="en-US" altLang="zh-CN" baseline="-25000" dirty="0" smtClean="0">
                <a:sym typeface="Wingdings" pitchFamily="2" charset="2"/>
              </a:rPr>
              <a:t>n</a:t>
            </a:r>
            <a:r>
              <a:rPr lang="zh-CN" altLang="en-US" dirty="0" smtClean="0"/>
              <a:t>中的模运算，而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是两个不同的大素数</a:t>
            </a:r>
            <a:r>
              <a:rPr lang="en-US" altLang="zh-CN" dirty="0" smtClean="0">
                <a:sym typeface="Wingdings" pitchFamily="2" charset="2"/>
              </a:rPr>
              <a:t>p</a:t>
            </a:r>
            <a:r>
              <a:rPr lang="zh-CN" altLang="en-US" dirty="0" smtClean="0">
                <a:sym typeface="Wingdings" pitchFamily="2" charset="2"/>
              </a:rPr>
              <a:t>和</a:t>
            </a:r>
            <a:r>
              <a:rPr lang="en-US" altLang="zh-CN" dirty="0" smtClean="0">
                <a:sym typeface="Wingdings" pitchFamily="2" charset="2"/>
              </a:rPr>
              <a:t>q</a:t>
            </a:r>
            <a:r>
              <a:rPr lang="zh-CN" altLang="en-US" dirty="0" smtClean="0">
                <a:sym typeface="Wingdings" pitchFamily="2" charset="2"/>
              </a:rPr>
              <a:t>之积。因此，从本质上来讲，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密码体制正是利用了</a:t>
            </a:r>
            <a:r>
              <a:rPr lang="zh-CN" altLang="en-US" b="1" dirty="0" smtClean="0">
                <a:solidFill>
                  <a:srgbClr val="FF0000"/>
                </a:solidFill>
              </a:rPr>
              <a:t>整数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r>
              <a:rPr lang="zh-CN" altLang="en-US" b="1" dirty="0" smtClean="0">
                <a:solidFill>
                  <a:srgbClr val="FF0000"/>
                </a:solidFill>
              </a:rPr>
              <a:t>分解为两个大素数是难解的</a:t>
            </a:r>
            <a:r>
              <a:rPr lang="zh-CN" altLang="en-US" dirty="0" smtClean="0"/>
              <a:t>这个事实。</a:t>
            </a: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64C110-A371-4FFE-B87D-0218DBF9610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RSA</a:t>
            </a:r>
            <a:r>
              <a:rPr lang="zh-CN" altLang="en-US" dirty="0" smtClean="0"/>
              <a:t>密码体制</a:t>
            </a:r>
            <a:endParaRPr lang="zh-CN" altLang="en-US" cap="none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736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</a:rPr>
              <a:t>RSA</a:t>
            </a:r>
            <a:r>
              <a:rPr lang="zh-CN" altLang="en-US" b="1" dirty="0" smtClean="0">
                <a:solidFill>
                  <a:srgbClr val="FF0000"/>
                </a:solidFill>
              </a:rPr>
              <a:t>密码体制</a:t>
            </a:r>
            <a:r>
              <a:rPr lang="zh-CN" altLang="en-US" dirty="0" smtClean="0"/>
              <a:t>：设</a:t>
            </a:r>
            <a:r>
              <a:rPr lang="en-US" altLang="zh-CN" dirty="0" smtClean="0">
                <a:sym typeface="Wingdings" pitchFamily="2" charset="2"/>
              </a:rPr>
              <a:t>p</a:t>
            </a:r>
            <a:r>
              <a:rPr lang="zh-CN" altLang="en-US" dirty="0" smtClean="0">
                <a:sym typeface="Wingdings" pitchFamily="2" charset="2"/>
              </a:rPr>
              <a:t>和</a:t>
            </a:r>
            <a:r>
              <a:rPr lang="en-US" altLang="zh-CN" dirty="0" smtClean="0">
                <a:sym typeface="Wingdings" pitchFamily="2" charset="2"/>
              </a:rPr>
              <a:t>q</a:t>
            </a:r>
            <a:r>
              <a:rPr lang="zh-CN" altLang="en-US" dirty="0" smtClean="0">
                <a:sym typeface="Wingdings" pitchFamily="2" charset="2"/>
              </a:rPr>
              <a:t>是两个</a:t>
            </a:r>
            <a:r>
              <a:rPr lang="zh-CN" altLang="en-US" dirty="0" smtClean="0"/>
              <a:t>大素数，计算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pq</a:t>
            </a:r>
            <a:r>
              <a:rPr lang="zh-CN" altLang="en-US" dirty="0" smtClean="0"/>
              <a:t>和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</a:t>
            </a:r>
            <a:r>
              <a:rPr lang="en-US" altLang="zh-CN" dirty="0" smtClean="0">
                <a:sym typeface="Wingdings" pitchFamily="2" charset="2"/>
              </a:rPr>
              <a:t>=(p-1)(q-1)</a:t>
            </a:r>
            <a:r>
              <a:rPr lang="zh-CN" altLang="en-US" dirty="0" smtClean="0">
                <a:sym typeface="Wingdings" pitchFamily="2" charset="2"/>
              </a:rPr>
              <a:t>。</a:t>
            </a:r>
            <a:r>
              <a:rPr lang="en-US" altLang="zh-CN" dirty="0" smtClean="0">
                <a:sym typeface="Wingdings" pitchFamily="2" charset="2"/>
              </a:rPr>
              <a:t>p</a:t>
            </a:r>
            <a:r>
              <a:rPr lang="zh-CN" altLang="en-US" dirty="0" smtClean="0">
                <a:sym typeface="Wingdings" pitchFamily="2" charset="2"/>
              </a:rPr>
              <a:t>、</a:t>
            </a:r>
            <a:r>
              <a:rPr lang="en-US" altLang="zh-CN" dirty="0" smtClean="0">
                <a:sym typeface="Wingdings" pitchFamily="2" charset="2"/>
              </a:rPr>
              <a:t>q</a:t>
            </a:r>
            <a:r>
              <a:rPr lang="zh-CN" altLang="en-US" dirty="0" smtClean="0">
                <a:sym typeface="Wingdings" pitchFamily="2" charset="2"/>
              </a:rPr>
              <a:t>、</a:t>
            </a:r>
            <a:r>
              <a:rPr lang="el-GR" altLang="zh-CN" dirty="0" smtClean="0"/>
              <a:t> φ</a:t>
            </a:r>
            <a:r>
              <a:rPr lang="en-US" altLang="zh-CN" dirty="0" smtClean="0"/>
              <a:t>(n)</a:t>
            </a:r>
            <a:r>
              <a:rPr lang="zh-CN" altLang="en-US" dirty="0" smtClean="0"/>
              <a:t>保密，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公开。令</a:t>
            </a:r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dirty="0" smtClean="0"/>
              <a:t>=</a:t>
            </a:r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dirty="0" smtClean="0"/>
              <a:t>=</a:t>
            </a:r>
            <a:r>
              <a:rPr lang="en-US" altLang="zh-CN" b="1" dirty="0" smtClean="0">
                <a:sym typeface="Wingdings" pitchFamily="2" charset="2"/>
              </a:rPr>
              <a:t> Z</a:t>
            </a:r>
            <a:r>
              <a:rPr lang="en-US" altLang="zh-CN" baseline="-25000" dirty="0" smtClean="0">
                <a:sym typeface="Wingdings" pitchFamily="2" charset="2"/>
              </a:rPr>
              <a:t>n</a:t>
            </a:r>
            <a:r>
              <a:rPr lang="zh-CN" altLang="en-US" dirty="0" smtClean="0"/>
              <a:t>，</a:t>
            </a:r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CN" dirty="0" smtClean="0"/>
              <a:t>={ (n, p, q, a, b)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|1&lt;b&lt;</a:t>
            </a:r>
            <a:r>
              <a:rPr lang="el-GR" altLang="zh-CN" dirty="0" smtClean="0"/>
              <a:t> φ</a:t>
            </a:r>
            <a:r>
              <a:rPr lang="en-US" altLang="zh-CN" dirty="0" smtClean="0"/>
              <a:t>(n)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en-US" altLang="zh-CN" dirty="0" smtClean="0"/>
              <a:t>(b,</a:t>
            </a:r>
            <a:r>
              <a:rPr lang="el-GR" altLang="zh-CN" dirty="0" smtClean="0"/>
              <a:t> φ</a:t>
            </a:r>
            <a:r>
              <a:rPr lang="en-US" altLang="zh-CN" dirty="0" smtClean="0"/>
              <a:t>(n)) =1, 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=1 mod</a:t>
            </a:r>
            <a:r>
              <a:rPr lang="el-GR" altLang="zh-CN" dirty="0" smtClean="0"/>
              <a:t> φ</a:t>
            </a:r>
            <a:r>
              <a:rPr lang="en-US" altLang="zh-CN" dirty="0" smtClean="0"/>
              <a:t>(n)}</a:t>
            </a:r>
            <a:r>
              <a:rPr lang="zh-CN" altLang="en-US" dirty="0" smtClean="0"/>
              <a:t>。对每个</a:t>
            </a:r>
            <a:r>
              <a:rPr lang="en-US" altLang="zh-CN" dirty="0" smtClean="0"/>
              <a:t>K=(n, p, q, a, b)∈</a:t>
            </a:r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Mincho" pitchFamily="49" charset="-128"/>
              </a:rPr>
              <a:t>K</a:t>
            </a:r>
            <a:r>
              <a:rPr lang="zh-CN" altLang="en-US" dirty="0" smtClean="0"/>
              <a:t>，以及任意任意</a:t>
            </a:r>
            <a:r>
              <a:rPr lang="en-US" altLang="zh-CN" dirty="0" smtClean="0"/>
              <a:t>x,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y∈</a:t>
            </a:r>
            <a:r>
              <a:rPr lang="en-US" altLang="zh-CN" b="1" dirty="0" err="1" smtClean="0">
                <a:sym typeface="Wingdings" pitchFamily="2" charset="2"/>
              </a:rPr>
              <a:t>Z</a:t>
            </a:r>
            <a:r>
              <a:rPr lang="en-US" altLang="zh-CN" baseline="-25000" dirty="0" err="1" smtClean="0">
                <a:sym typeface="Wingdings" pitchFamily="2" charset="2"/>
              </a:rPr>
              <a:t>n</a:t>
            </a:r>
            <a:r>
              <a:rPr lang="zh-CN" altLang="en-US" dirty="0" smtClean="0"/>
              <a:t>，定义加密函数和相应的解密函数分别为：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                      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(x)=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b</a:t>
            </a:r>
            <a:r>
              <a:rPr lang="en-US" altLang="zh-CN" dirty="0" smtClean="0"/>
              <a:t> mod n</a:t>
            </a:r>
          </a:p>
          <a:p>
            <a:pPr eaLnBrk="1" hangingPunct="1">
              <a:buNone/>
            </a:pPr>
            <a:r>
              <a:rPr lang="zh-CN" altLang="en-US" dirty="0" smtClean="0"/>
              <a:t>                        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(y)=</a:t>
            </a:r>
            <a:r>
              <a:rPr lang="en-US" altLang="zh-CN" dirty="0" err="1" smtClean="0"/>
              <a:t>y</a:t>
            </a:r>
            <a:r>
              <a:rPr lang="en-US" altLang="zh-CN" baseline="30000" dirty="0" err="1" smtClean="0"/>
              <a:t>a</a:t>
            </a:r>
            <a:r>
              <a:rPr lang="en-US" altLang="zh-CN" dirty="0" smtClean="0"/>
              <a:t> mod n</a:t>
            </a:r>
          </a:p>
          <a:p>
            <a:pPr eaLnBrk="1" hangingPunct="1">
              <a:buNone/>
            </a:pPr>
            <a:r>
              <a:rPr lang="zh-CN" altLang="en-US" dirty="0" smtClean="0"/>
              <a:t>   这里</a:t>
            </a:r>
            <a:r>
              <a:rPr lang="zh-CN" altLang="en-US" b="1" dirty="0" smtClean="0">
                <a:solidFill>
                  <a:srgbClr val="FF0000"/>
                </a:solidFill>
              </a:rPr>
              <a:t>公钥是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/>
              <a:t>，而</a:t>
            </a:r>
            <a:r>
              <a:rPr lang="zh-CN" altLang="en-US" b="1" dirty="0" smtClean="0">
                <a:solidFill>
                  <a:srgbClr val="FF0000"/>
                </a:solidFill>
              </a:rPr>
              <a:t>私钥是</a:t>
            </a:r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/>
              <a:t>。当明文</a:t>
            </a:r>
            <a:r>
              <a:rPr lang="en-US" altLang="zh-CN" dirty="0" smtClean="0"/>
              <a:t>x&gt;n</a:t>
            </a:r>
            <a:r>
              <a:rPr lang="zh-CN" altLang="en-US" dirty="0" smtClean="0"/>
              <a:t>时，可先将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分组，使得每一组都小于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，然后分别对每一组加密。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57F58A-CB0C-48A1-9B18-F1F649B7317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RSA</a:t>
            </a:r>
            <a:r>
              <a:rPr lang="zh-CN" altLang="en-US" dirty="0" smtClean="0"/>
              <a:t>密码体制</a:t>
            </a:r>
            <a:endParaRPr lang="en-US" altLang="zh-CN" cap="none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5141168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命题</a:t>
            </a:r>
            <a:r>
              <a:rPr lang="en-US" altLang="zh-CN" b="1" dirty="0" smtClean="0"/>
              <a:t>3.3.1</a:t>
            </a:r>
            <a:r>
              <a:rPr lang="zh-CN" altLang="en-US" b="1" dirty="0" smtClean="0"/>
              <a:t>    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pq</a:t>
            </a:r>
            <a:r>
              <a:rPr lang="zh-CN" altLang="en-US" dirty="0" smtClean="0"/>
              <a:t>是两个不同素数之积。如果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(y)</a:t>
            </a:r>
            <a:r>
              <a:rPr lang="zh-CN" altLang="en-US" dirty="0" smtClean="0"/>
              <a:t>如上定义，那么对任意</a:t>
            </a:r>
            <a:r>
              <a:rPr lang="en-US" altLang="zh-CN" dirty="0" err="1" smtClean="0"/>
              <a:t>x∈</a:t>
            </a:r>
            <a:r>
              <a:rPr lang="en-US" altLang="zh-CN" b="1" dirty="0" err="1" smtClean="0">
                <a:sym typeface="Wingdings" pitchFamily="2" charset="2"/>
              </a:rPr>
              <a:t>Z</a:t>
            </a:r>
            <a:r>
              <a:rPr lang="en-US" altLang="zh-CN" baseline="-25000" dirty="0" err="1" smtClean="0">
                <a:sym typeface="Wingdings" pitchFamily="2" charset="2"/>
              </a:rPr>
              <a:t>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(x))=x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证明：只需证明对任意</a:t>
            </a:r>
            <a:r>
              <a:rPr lang="en-US" altLang="zh-CN" dirty="0" err="1" smtClean="0"/>
              <a:t>x∈</a:t>
            </a:r>
            <a:r>
              <a:rPr lang="en-US" altLang="zh-CN" b="1" dirty="0" err="1" smtClean="0">
                <a:sym typeface="Wingdings" pitchFamily="2" charset="2"/>
              </a:rPr>
              <a:t>Z</a:t>
            </a:r>
            <a:r>
              <a:rPr lang="en-US" altLang="zh-CN" baseline="-25000" dirty="0" err="1" smtClean="0">
                <a:sym typeface="Wingdings" pitchFamily="2" charset="2"/>
              </a:rPr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b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a </a:t>
            </a:r>
            <a:r>
              <a:rPr lang="en-US" altLang="zh-CN" dirty="0" smtClean="0"/>
              <a:t>≡ x (mod n)</a:t>
            </a:r>
            <a:r>
              <a:rPr lang="zh-CN" altLang="en-US" dirty="0" smtClean="0"/>
              <a:t>。因为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=1 mod</a:t>
            </a:r>
            <a:r>
              <a:rPr lang="el-GR" altLang="zh-CN" dirty="0" smtClean="0"/>
              <a:t> φ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，所以存在正整数</a:t>
            </a:r>
            <a:r>
              <a:rPr lang="en-US" altLang="zh-CN" dirty="0" smtClean="0"/>
              <a:t>t</a:t>
            </a:r>
            <a:r>
              <a:rPr lang="zh-CN" altLang="en-US" dirty="0" smtClean="0"/>
              <a:t>使得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=t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</a:t>
            </a:r>
            <a:r>
              <a:rPr lang="zh-CN" altLang="en-US" dirty="0" smtClean="0"/>
              <a:t> </a:t>
            </a:r>
            <a:r>
              <a:rPr lang="en-US" altLang="zh-CN" dirty="0" smtClean="0"/>
              <a:t>+1</a:t>
            </a:r>
            <a:r>
              <a:rPr lang="zh-CN" altLang="en-US" dirty="0" smtClean="0"/>
              <a:t>。对任意明文</a:t>
            </a:r>
            <a:r>
              <a:rPr lang="en-US" altLang="zh-CN" dirty="0" err="1" smtClean="0"/>
              <a:t>x∈</a:t>
            </a:r>
            <a:r>
              <a:rPr lang="en-US" altLang="zh-CN" b="1" dirty="0" err="1" smtClean="0">
                <a:sym typeface="Wingdings" pitchFamily="2" charset="2"/>
              </a:rPr>
              <a:t>Z</a:t>
            </a:r>
            <a:r>
              <a:rPr lang="en-US" altLang="zh-CN" baseline="-25000" dirty="0" err="1" smtClean="0">
                <a:sym typeface="Wingdings" pitchFamily="2" charset="2"/>
              </a:rPr>
              <a:t>n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(x,</a:t>
            </a:r>
            <a:r>
              <a:rPr lang="zh-CN" altLang="en-US" dirty="0" smtClean="0"/>
              <a:t> </a:t>
            </a:r>
            <a:r>
              <a:rPr lang="en-US" altLang="zh-CN" dirty="0" smtClean="0"/>
              <a:t>n)=1</a:t>
            </a:r>
            <a:r>
              <a:rPr lang="zh-CN" altLang="en-US" dirty="0" smtClean="0"/>
              <a:t>时，由欧拉定理知</a:t>
            </a:r>
            <a:r>
              <a:rPr lang="en-US" altLang="zh-CN" dirty="0" smtClean="0"/>
              <a:t>x</a:t>
            </a:r>
            <a:r>
              <a:rPr lang="el-GR" altLang="zh-CN" baseline="30000" dirty="0" smtClean="0"/>
              <a:t>φ</a:t>
            </a:r>
            <a:r>
              <a:rPr lang="en-US" altLang="zh-CN" baseline="30000" dirty="0" smtClean="0"/>
              <a:t>(n) </a:t>
            </a:r>
            <a:r>
              <a:rPr lang="en-US" altLang="zh-CN" dirty="0" smtClean="0"/>
              <a:t>≡ 1 (mod n)</a:t>
            </a:r>
            <a:r>
              <a:rPr lang="zh-CN" altLang="en-US" dirty="0" smtClean="0"/>
              <a:t>，于是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b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t</a:t>
            </a:r>
            <a:r>
              <a:rPr lang="el-GR" altLang="zh-CN" baseline="30000" dirty="0" smtClean="0"/>
              <a:t>φ</a:t>
            </a:r>
            <a:r>
              <a:rPr lang="en-US" altLang="zh-CN" baseline="30000" dirty="0" smtClean="0"/>
              <a:t>(n)+1</a:t>
            </a:r>
            <a:r>
              <a:rPr lang="en-US" altLang="zh-CN" dirty="0" smtClean="0"/>
              <a:t> ≡x (mod 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 当</a:t>
            </a:r>
            <a:r>
              <a:rPr lang="en-US" altLang="zh-CN" dirty="0" smtClean="0"/>
              <a:t>(x,</a:t>
            </a:r>
            <a:r>
              <a:rPr lang="zh-CN" altLang="en-US" dirty="0" smtClean="0"/>
              <a:t> </a:t>
            </a:r>
            <a:r>
              <a:rPr lang="en-US" altLang="zh-CN" dirty="0" smtClean="0"/>
              <a:t>n)≠1</a:t>
            </a:r>
            <a:r>
              <a:rPr lang="zh-CN" altLang="en-US" dirty="0" smtClean="0"/>
              <a:t>时，因为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是素数</a:t>
            </a:r>
            <a:r>
              <a:rPr lang="en-US" altLang="zh-CN" dirty="0" smtClean="0"/>
              <a:t>p, q</a:t>
            </a:r>
            <a:r>
              <a:rPr lang="zh-CN" altLang="en-US" dirty="0" smtClean="0"/>
              <a:t>之积，所以</a:t>
            </a:r>
            <a:r>
              <a:rPr lang="en-US" altLang="zh-CN" dirty="0" smtClean="0"/>
              <a:t>(x, n)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q</a:t>
            </a:r>
            <a:r>
              <a:rPr lang="zh-CN" altLang="en-US" dirty="0" smtClean="0"/>
              <a:t>。不妨设</a:t>
            </a:r>
            <a:r>
              <a:rPr lang="en-US" altLang="zh-CN" dirty="0" smtClean="0"/>
              <a:t>(x, n)=p</a:t>
            </a:r>
            <a:r>
              <a:rPr lang="zh-CN" altLang="en-US" dirty="0" smtClean="0"/>
              <a:t>，此时</a:t>
            </a:r>
            <a:r>
              <a:rPr lang="en-US" altLang="zh-CN" dirty="0" smtClean="0"/>
              <a:t>(x,</a:t>
            </a:r>
            <a:r>
              <a:rPr lang="zh-CN" altLang="en-US" dirty="0" smtClean="0"/>
              <a:t> </a:t>
            </a:r>
            <a:r>
              <a:rPr lang="en-US" altLang="zh-CN" dirty="0" smtClean="0"/>
              <a:t>q)=1</a:t>
            </a:r>
            <a:r>
              <a:rPr lang="zh-CN" altLang="en-US" dirty="0" smtClean="0"/>
              <a:t>，所以由欧拉定理知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q-1 </a:t>
            </a:r>
            <a:r>
              <a:rPr lang="en-US" altLang="zh-CN" dirty="0" smtClean="0"/>
              <a:t>≡ 1 (mod q)</a:t>
            </a:r>
            <a:r>
              <a:rPr lang="zh-CN" altLang="en-US" dirty="0" smtClean="0"/>
              <a:t>，于是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ab-1</a:t>
            </a:r>
            <a:r>
              <a:rPr lang="en-US" altLang="zh-CN" dirty="0" smtClean="0"/>
              <a:t>=(x</a:t>
            </a:r>
            <a:r>
              <a:rPr lang="en-US" altLang="zh-CN" baseline="30000" dirty="0" smtClean="0"/>
              <a:t>q-1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t(p-1)</a:t>
            </a:r>
            <a:r>
              <a:rPr lang="en-US" altLang="zh-CN" dirty="0" smtClean="0"/>
              <a:t>≡1 (mod q)</a:t>
            </a:r>
            <a:r>
              <a:rPr lang="zh-CN" altLang="en-US" dirty="0" smtClean="0"/>
              <a:t>，即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ab</a:t>
            </a:r>
            <a:r>
              <a:rPr lang="en-US" altLang="zh-CN" dirty="0" err="1" smtClean="0"/>
              <a:t>≡x</a:t>
            </a:r>
            <a:r>
              <a:rPr lang="en-US" altLang="zh-CN" dirty="0" smtClean="0"/>
              <a:t> (mod q)</a:t>
            </a:r>
            <a:r>
              <a:rPr lang="zh-CN" altLang="en-US" dirty="0" smtClean="0"/>
              <a:t>。又因为</a:t>
            </a:r>
            <a:r>
              <a:rPr lang="en-US" altLang="zh-CN" dirty="0" err="1" smtClean="0"/>
              <a:t>p|x</a:t>
            </a:r>
            <a:r>
              <a:rPr lang="zh-CN" altLang="en-US" dirty="0" smtClean="0"/>
              <a:t>，所以显然有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ab</a:t>
            </a:r>
            <a:r>
              <a:rPr lang="en-US" altLang="zh-CN" dirty="0" err="1" smtClean="0"/>
              <a:t>≡x</a:t>
            </a:r>
            <a:r>
              <a:rPr lang="en-US" altLang="zh-CN" dirty="0" smtClean="0"/>
              <a:t> (mod p)</a:t>
            </a:r>
            <a:r>
              <a:rPr lang="zh-CN" altLang="en-US" dirty="0" smtClean="0"/>
              <a:t>。因为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是不同素数，所以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ab</a:t>
            </a:r>
            <a:r>
              <a:rPr lang="en-US" altLang="zh-CN" dirty="0" err="1" smtClean="0"/>
              <a:t>≡x</a:t>
            </a:r>
            <a:r>
              <a:rPr lang="en-US" altLang="zh-CN" dirty="0" smtClean="0"/>
              <a:t> (mod </a:t>
            </a:r>
            <a:r>
              <a:rPr lang="en-US" altLang="zh-CN" dirty="0" err="1" smtClean="0"/>
              <a:t>pq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，即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ab</a:t>
            </a:r>
            <a:r>
              <a:rPr lang="en-US" altLang="zh-CN" dirty="0" err="1" smtClean="0"/>
              <a:t>≡x</a:t>
            </a:r>
            <a:r>
              <a:rPr lang="en-US" altLang="zh-CN" dirty="0" smtClean="0"/>
              <a:t> (mod n)</a:t>
            </a:r>
            <a:r>
              <a:rPr lang="zh-CN" altLang="en-US" dirty="0" smtClean="0"/>
              <a:t>。命题得证。</a:t>
            </a:r>
            <a:endParaRPr lang="en-US" altLang="zh-CN" baseline="30000" dirty="0" smtClean="0"/>
          </a:p>
          <a:p>
            <a:pPr eaLnBrk="1" hangingPunct="1">
              <a:buNone/>
            </a:pPr>
            <a:endParaRPr lang="en-US" altLang="zh-CN" dirty="0" smtClean="0"/>
          </a:p>
          <a:p>
            <a:pPr eaLnBrk="1" hangingPunct="1">
              <a:buNone/>
            </a:pPr>
            <a:endParaRPr lang="en-US" altLang="zh-CN" dirty="0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8694C6-0FA2-43CC-93CD-C2EF5BF24F8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RSA</a:t>
            </a:r>
            <a:r>
              <a:rPr lang="zh-CN" altLang="en-US" dirty="0" smtClean="0"/>
              <a:t>密码体制</a:t>
            </a:r>
            <a:endParaRPr lang="zh-CN" altLang="en-US" cap="none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73625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例</a:t>
            </a:r>
            <a:r>
              <a:rPr lang="en-US" altLang="zh-CN" b="1" dirty="0" smtClean="0"/>
              <a:t>3.3.1</a:t>
            </a:r>
            <a:r>
              <a:rPr lang="zh-CN" altLang="en-US" b="1" dirty="0" smtClean="0"/>
              <a:t>   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p=101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q=113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pq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101</a:t>
            </a:r>
            <a:r>
              <a:rPr lang="zh-CN" altLang="en-US" dirty="0" smtClean="0"/>
              <a:t>*</a:t>
            </a:r>
            <a:r>
              <a:rPr lang="en-US" altLang="zh-CN" dirty="0" smtClean="0"/>
              <a:t>113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11413</a:t>
            </a:r>
            <a:r>
              <a:rPr lang="zh-CN" altLang="en-US" dirty="0" smtClean="0"/>
              <a:t>，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(n)= (p-1)(q-1)=100*112=11200</a:t>
            </a:r>
            <a:r>
              <a:rPr lang="zh-CN" altLang="en-US" dirty="0" smtClean="0"/>
              <a:t>。因为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(n)= 2</a:t>
            </a:r>
            <a:r>
              <a:rPr lang="en-US" altLang="zh-CN" baseline="30000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5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11200</a:t>
            </a:r>
            <a:r>
              <a:rPr lang="zh-CN" altLang="en-US" dirty="0" smtClean="0"/>
              <a:t>之间任何不被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7</a:t>
            </a:r>
            <a:r>
              <a:rPr lang="zh-CN" altLang="en-US" dirty="0" smtClean="0"/>
              <a:t>整除的数都可作为加密指数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。假设</a:t>
            </a:r>
            <a:r>
              <a:rPr lang="en-US" altLang="zh-CN" dirty="0" smtClean="0"/>
              <a:t>Bob</a:t>
            </a:r>
            <a:r>
              <a:rPr lang="zh-CN" altLang="en-US" dirty="0" smtClean="0"/>
              <a:t>选取</a:t>
            </a:r>
            <a:r>
              <a:rPr lang="en-US" altLang="zh-CN" dirty="0" smtClean="0"/>
              <a:t>b=3533</a:t>
            </a:r>
            <a:r>
              <a:rPr lang="zh-CN" altLang="en-US" dirty="0" smtClean="0"/>
              <a:t>。利用欧几里得算法不难求得 （见例</a:t>
            </a:r>
            <a:r>
              <a:rPr lang="en-US" altLang="zh-CN" dirty="0" smtClean="0"/>
              <a:t>3.3.2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Bob</a:t>
            </a:r>
            <a:r>
              <a:rPr lang="zh-CN" altLang="en-US" dirty="0" smtClean="0"/>
              <a:t>的解密指数</a:t>
            </a:r>
            <a:r>
              <a:rPr lang="en-US" altLang="zh-CN" dirty="0" smtClean="0"/>
              <a:t>a=6597</a:t>
            </a:r>
            <a:r>
              <a:rPr lang="zh-CN" altLang="en-US" dirty="0" smtClean="0"/>
              <a:t>。</a:t>
            </a:r>
            <a:r>
              <a:rPr lang="en-US" altLang="zh-CN" dirty="0" smtClean="0"/>
              <a:t>Bob</a:t>
            </a:r>
            <a:r>
              <a:rPr lang="zh-CN" altLang="en-US" dirty="0" smtClean="0"/>
              <a:t>公开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 如果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想将明文</a:t>
            </a:r>
            <a:r>
              <a:rPr lang="en-US" altLang="zh-CN" dirty="0" smtClean="0"/>
              <a:t>x=9726</a:t>
            </a:r>
            <a:r>
              <a:rPr lang="zh-CN" altLang="en-US" dirty="0" smtClean="0"/>
              <a:t>发送给</a:t>
            </a:r>
            <a:r>
              <a:rPr lang="en-US" altLang="zh-CN" dirty="0" smtClean="0"/>
              <a:t>Bob</a:t>
            </a:r>
            <a:r>
              <a:rPr lang="zh-CN" altLang="en-US" dirty="0" smtClean="0"/>
              <a:t>，那么她将用公钥计算（见例</a:t>
            </a:r>
            <a:r>
              <a:rPr lang="en-US" altLang="zh-CN" dirty="0" smtClean="0"/>
              <a:t>3.4.1</a:t>
            </a:r>
            <a:r>
              <a:rPr lang="zh-CN" altLang="en-US" dirty="0" smtClean="0"/>
              <a:t>）得到密文：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        </a:t>
            </a:r>
            <a:r>
              <a:rPr lang="en-US" altLang="zh-CN" dirty="0" smtClean="0"/>
              <a:t> y=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b</a:t>
            </a:r>
            <a:r>
              <a:rPr lang="zh-CN" altLang="en-US" baseline="30000" dirty="0" smtClean="0"/>
              <a:t> </a:t>
            </a:r>
            <a:r>
              <a:rPr lang="en-US" altLang="zh-CN" dirty="0" smtClean="0"/>
              <a:t>mod n=9726</a:t>
            </a:r>
            <a:r>
              <a:rPr lang="en-US" altLang="zh-CN" baseline="30000" dirty="0" smtClean="0"/>
              <a:t>3533</a:t>
            </a:r>
            <a:r>
              <a:rPr lang="en-US" altLang="zh-CN" dirty="0" smtClean="0"/>
              <a:t> mod 11413=5761</a:t>
            </a:r>
          </a:p>
          <a:p>
            <a:pPr eaLnBrk="1" hangingPunct="1">
              <a:buNone/>
            </a:pPr>
            <a:r>
              <a:rPr lang="zh-CN" altLang="en-US" dirty="0" smtClean="0"/>
              <a:t>   然后将密文通过信道发给</a:t>
            </a:r>
            <a:r>
              <a:rPr lang="en-US" altLang="zh-CN" dirty="0" smtClean="0"/>
              <a:t>Bob</a:t>
            </a:r>
            <a:r>
              <a:rPr lang="zh-CN" altLang="en-US" dirty="0" smtClean="0"/>
              <a:t>。而</a:t>
            </a:r>
            <a:r>
              <a:rPr lang="en-US" altLang="zh-CN" dirty="0" smtClean="0"/>
              <a:t>Bob</a:t>
            </a:r>
            <a:r>
              <a:rPr lang="zh-CN" altLang="en-US" dirty="0" smtClean="0"/>
              <a:t>收到密文</a:t>
            </a:r>
            <a:r>
              <a:rPr lang="en-US" altLang="zh-CN" dirty="0" smtClean="0"/>
              <a:t>y=5761</a:t>
            </a:r>
            <a:r>
              <a:rPr lang="zh-CN" altLang="en-US" dirty="0" smtClean="0"/>
              <a:t>，他将用私钥计算得到明文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         </a:t>
            </a:r>
            <a:r>
              <a:rPr lang="en-US" altLang="zh-CN" dirty="0" smtClean="0"/>
              <a:t>x=</a:t>
            </a:r>
            <a:r>
              <a:rPr lang="en-US" altLang="zh-CN" dirty="0" err="1" smtClean="0"/>
              <a:t>y</a:t>
            </a:r>
            <a:r>
              <a:rPr lang="en-US" altLang="zh-CN" baseline="30000" dirty="0" err="1" smtClean="0"/>
              <a:t>a</a:t>
            </a:r>
            <a:r>
              <a:rPr lang="zh-CN" altLang="en-US" baseline="30000" dirty="0" smtClean="0"/>
              <a:t> </a:t>
            </a:r>
            <a:r>
              <a:rPr lang="en-US" altLang="zh-CN" dirty="0" smtClean="0"/>
              <a:t>mod n=5761</a:t>
            </a:r>
            <a:r>
              <a:rPr lang="en-US" altLang="zh-CN" baseline="30000" dirty="0" smtClean="0"/>
              <a:t>6597</a:t>
            </a:r>
            <a:r>
              <a:rPr lang="en-US" altLang="zh-CN" dirty="0" smtClean="0"/>
              <a:t> mod 11413=9726</a:t>
            </a:r>
            <a:endParaRPr lang="zh-CN" altLang="en-US" dirty="0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6BA9A7-8BA7-4D6B-81DC-FFB712E365C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2816</TotalTime>
  <Words>1257</Words>
  <Application>Microsoft Office PowerPoint</Application>
  <PresentationFormat>全屏显示(4:3)</PresentationFormat>
  <Paragraphs>50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MS Mincho</vt:lpstr>
      <vt:lpstr>华文楷体</vt:lpstr>
      <vt:lpstr>宋体</vt:lpstr>
      <vt:lpstr>Arial</vt:lpstr>
      <vt:lpstr>Calibri</vt:lpstr>
      <vt:lpstr>Corbel</vt:lpstr>
      <vt:lpstr>Wingdings</vt:lpstr>
      <vt:lpstr>深度</vt:lpstr>
      <vt:lpstr>公式</vt:lpstr>
      <vt:lpstr>3.3 RSA公钥密码体制</vt:lpstr>
      <vt:lpstr>公钥密码体制</vt:lpstr>
      <vt:lpstr>公钥密码体制</vt:lpstr>
      <vt:lpstr>公钥密码体制</vt:lpstr>
      <vt:lpstr>陷门单向函数</vt:lpstr>
      <vt:lpstr>陷门单向函数</vt:lpstr>
      <vt:lpstr>RSA密码体制</vt:lpstr>
      <vt:lpstr>RSA密码体制</vt:lpstr>
      <vt:lpstr>RSA密码体制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Ping Zhu</dc:creator>
  <cp:lastModifiedBy>Alpha</cp:lastModifiedBy>
  <cp:revision>886</cp:revision>
  <dcterms:created xsi:type="dcterms:W3CDTF">2013-02-06T07:24:48Z</dcterms:created>
  <dcterms:modified xsi:type="dcterms:W3CDTF">2013-12-05T15:35:40Z</dcterms:modified>
</cp:coreProperties>
</file>