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0" r:id="rId15"/>
    <p:sldId id="268" r:id="rId16"/>
    <p:sldId id="269" r:id="rId17"/>
    <p:sldId id="280" r:id="rId18"/>
    <p:sldId id="272" r:id="rId19"/>
    <p:sldId id="277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5F1B9-B1CC-4D83-8851-050C7C1E663B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B3CEF-9C7D-4525-8FD5-7466B9492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42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9FA7-A87D-4831-8596-B9E689F33DBF}" type="datetime1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90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D564-D1D2-4BB6-9C1F-651882C5A992}" type="datetime1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15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8D94-F83C-4E09-A5D1-363879BD37C7}" type="datetime1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3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BEF7-3047-442A-BA7C-A6A777E74189}" type="datetime1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233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6BB9-DC77-42D0-85F7-E65FE69A398A}" type="datetime1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7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790F-9842-41FA-A681-5B82F1A959EF}" type="datetime1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835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0CBD-25E7-4859-B143-2D55148EE78F}" type="datetime1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221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8001-7505-448B-A0CA-5B7B70709435}" type="datetime1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527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E661-E630-4C81-8421-1D2CA2B4DCF8}" type="datetime1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63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CDA4-83B1-4D23-894D-426AA28CC345}" type="datetime1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0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36AC-A7DD-4EA4-8BD8-05250E9CB62F}" type="datetime1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5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C689-ED0B-4BD9-A96E-27292656E0E6}" type="datetime1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84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9BD7-0874-4681-A09E-F3AE9441DF3D}" type="datetime1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26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00F4-BBFF-4FDD-8E60-6520DBB00561}" type="datetime1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11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CD5F-789D-4ECA-BDDF-D892B5834B24}" type="datetime1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30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2AFC-8C49-452D-A6AA-B92697F47BE1}" type="datetime1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35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8DEA-E353-40B3-AE61-D6101A290EB2}" type="datetime1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34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DE16AA-BD3A-4F92-BA77-E033208C85B7}" type="datetime1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563C3A4-6658-45B9-8AB7-CB4F60358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35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259776"/>
            <a:ext cx="8689976" cy="2509213"/>
          </a:xfrm>
        </p:spPr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PDE-T</a:t>
            </a:r>
            <a:r>
              <a:rPr lang="en-US" altLang="zh-C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oolbox</a:t>
            </a:r>
            <a:r>
              <a:rPr lang="zh-CN" alt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的应用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51012" y="4294163"/>
            <a:ext cx="8689976" cy="1371599"/>
          </a:xfrm>
        </p:spPr>
        <p:txBody>
          <a:bodyPr/>
          <a:lstStyle/>
          <a:p>
            <a:r>
              <a:rPr lang="zh-CN" altLang="en-US" dirty="0" smtClean="0"/>
              <a:t>江雪</a:t>
            </a:r>
            <a:endParaRPr lang="en-US" altLang="zh-CN" dirty="0" smtClean="0"/>
          </a:p>
          <a:p>
            <a:r>
              <a:rPr lang="zh-CN" altLang="en-US" dirty="0" smtClean="0"/>
              <a:t>北京邮电大学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20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  <a:alpha val="50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5163" y="397358"/>
            <a:ext cx="51678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dirty="0">
                <a:latin typeface="MS Mincho"/>
                <a:cs typeface="MS Mincho"/>
              </a:rPr>
              <a:t>若方程是抛物的，则需输入初始位移条件及计算参数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pic>
        <p:nvPicPr>
          <p:cNvPr id="10243" name="Picture 3" descr="solve parame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90" y="1688744"/>
            <a:ext cx="4412415" cy="48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solve parameters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872" y="1688744"/>
            <a:ext cx="3988876" cy="5163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096000" y="15113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dirty="0">
                <a:latin typeface="MS Mincho"/>
                <a:cs typeface="MS Mincho"/>
              </a:rPr>
              <a:t>若方程是双曲的，则需输入初始位移条件、初始速度条件及计算参数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09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91229" y="782488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dirty="0">
                <a:latin typeface="Times New Roman" panose="02020603050405020304" pitchFamily="18" charset="0"/>
              </a:rPr>
              <a:t>第七步</a:t>
            </a:r>
            <a:r>
              <a:rPr lang="zh-CN" altLang="zh-CN" sz="3200" b="1" dirty="0">
                <a:latin typeface="MS Mincho"/>
                <a:cs typeface="MS Mincho"/>
              </a:rPr>
              <a:t>：求解有限元方程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1229" y="1978241"/>
            <a:ext cx="71994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dirty="0">
                <a:latin typeface="MS Mincho"/>
                <a:cs typeface="MS Mincho"/>
              </a:rPr>
              <a:t>点击</a:t>
            </a:r>
            <a:r>
              <a:rPr lang="en-US" altLang="zh-CN" sz="3200" b="1" dirty="0">
                <a:latin typeface="MS Mincho"/>
                <a:cs typeface="MS Mincho"/>
              </a:rPr>
              <a:t>              </a:t>
            </a:r>
            <a:r>
              <a:rPr lang="zh-CN" altLang="zh-CN" sz="3200" b="1" dirty="0">
                <a:latin typeface="MS Mincho"/>
                <a:cs typeface="MS Mincho"/>
              </a:rPr>
              <a:t>求解有限元方程。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pic>
        <p:nvPicPr>
          <p:cNvPr id="11266" name="Picture 2" descr="PDE tool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2" t="8919" r="59749" b="86455"/>
          <a:stretch>
            <a:fillRect/>
          </a:stretch>
        </p:blipFill>
        <p:spPr bwMode="auto">
          <a:xfrm>
            <a:off x="2776096" y="1852979"/>
            <a:ext cx="1555381" cy="83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477842" y="3391075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dirty="0" smtClean="0">
                <a:latin typeface="Times New Roman" panose="02020603050405020304" pitchFamily="18" charset="0"/>
              </a:rPr>
              <a:t>第八步</a:t>
            </a:r>
            <a:r>
              <a:rPr lang="zh-CN" altLang="zh-CN" sz="3200" b="1" dirty="0" smtClean="0">
                <a:latin typeface="MS Mincho"/>
                <a:cs typeface="MS Mincho"/>
              </a:rPr>
              <a:t>：绘图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77842" y="4553388"/>
            <a:ext cx="5139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dirty="0">
                <a:latin typeface="MS Mincho"/>
                <a:cs typeface="MS Mincho"/>
              </a:rPr>
              <a:t>点击</a:t>
            </a:r>
            <a:r>
              <a:rPr lang="en-US" altLang="zh-CN" sz="3200" b="1" dirty="0">
                <a:latin typeface="MS Mincho"/>
                <a:cs typeface="MS Mincho"/>
              </a:rPr>
              <a:t>              </a:t>
            </a:r>
            <a:r>
              <a:rPr lang="zh-CN" altLang="zh-CN" sz="3200" b="1" dirty="0">
                <a:latin typeface="MS Mincho"/>
                <a:cs typeface="MS Mincho"/>
              </a:rPr>
              <a:t>绘图。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pic>
        <p:nvPicPr>
          <p:cNvPr id="11268" name="Picture 4" descr="PDE tool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6" t="8919" r="56340" b="86455"/>
          <a:stretch>
            <a:fillRect/>
          </a:stretch>
        </p:blipFill>
        <p:spPr bwMode="auto">
          <a:xfrm>
            <a:off x="2776097" y="4412711"/>
            <a:ext cx="1555381" cy="1002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9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1535" y="768419"/>
            <a:ext cx="8424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dirty="0">
                <a:latin typeface="MS Mincho"/>
                <a:cs typeface="MS Mincho"/>
              </a:rPr>
              <a:t>利用绘图选项，将计算结果进行可视化输出。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pic>
        <p:nvPicPr>
          <p:cNvPr id="12290" name="Picture 2" descr="plot sel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86" y="1479804"/>
            <a:ext cx="9705119" cy="526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48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1741" y="590770"/>
            <a:ext cx="703853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0" dirty="0" smtClean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例</a:t>
            </a:r>
            <a:r>
              <a:rPr lang="en-US" altLang="zh-CN" sz="3600" b="1" kern="0" dirty="0" smtClean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 </a:t>
            </a:r>
            <a:r>
              <a:rPr lang="zh-CN" altLang="zh-CN" sz="3600" b="1" kern="0" dirty="0" smtClean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泊松方程边值问题</a:t>
            </a:r>
            <a:endParaRPr lang="en-US" altLang="zh-CN" sz="3600" b="1" kern="0" dirty="0" smtClean="0">
              <a:solidFill>
                <a:srgbClr val="FFC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altLang="zh-CN" sz="3600" b="1" kern="0" dirty="0">
              <a:solidFill>
                <a:srgbClr val="FFC000"/>
              </a:solidFill>
              <a:latin typeface="Arial" panose="020B060402020202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sz="3200" b="1" dirty="0">
                <a:latin typeface="Times New Roman" panose="02020603050405020304" pitchFamily="18" charset="0"/>
                <a:cs typeface="宋体" panose="02010600030101010101" pitchFamily="2" charset="-122"/>
              </a:rPr>
              <a:t>单</a:t>
            </a:r>
            <a:r>
              <a:rPr lang="zh-CN" altLang="zh-CN" sz="3200" b="1" dirty="0">
                <a:latin typeface="Times New Roman" panose="02020603050405020304" pitchFamily="18" charset="0"/>
                <a:ea typeface="MS Mincho"/>
                <a:cs typeface="MS Mincho"/>
              </a:rPr>
              <a:t>位</a:t>
            </a:r>
            <a:r>
              <a:rPr lang="zh-CN" altLang="zh-CN" sz="3200" b="1" dirty="0">
                <a:latin typeface="Times New Roman" panose="02020603050405020304" pitchFamily="18" charset="0"/>
                <a:cs typeface="宋体" panose="02010600030101010101" pitchFamily="2" charset="-122"/>
              </a:rPr>
              <a:t>圆</a:t>
            </a:r>
            <a:r>
              <a:rPr lang="zh-CN" altLang="zh-CN" sz="3200" b="1" dirty="0">
                <a:latin typeface="Times New Roman" panose="02020603050405020304" pitchFamily="18" charset="0"/>
                <a:ea typeface="MS Mincho"/>
                <a:cs typeface="MS Mincho"/>
              </a:rPr>
              <a:t>域内泊松方程</a:t>
            </a:r>
            <a:r>
              <a:rPr lang="zh-CN" altLang="zh-CN" sz="3200" b="1" dirty="0">
                <a:latin typeface="Times New Roman" panose="02020603050405020304" pitchFamily="18" charset="0"/>
                <a:cs typeface="宋体" panose="02010600030101010101" pitchFamily="2" charset="-122"/>
              </a:rPr>
              <a:t>齐</a:t>
            </a:r>
            <a:r>
              <a:rPr lang="zh-CN" altLang="zh-CN" sz="3200" b="1" dirty="0">
                <a:latin typeface="Times New Roman" panose="02020603050405020304" pitchFamily="18" charset="0"/>
                <a:ea typeface="MS Mincho"/>
                <a:cs typeface="MS Mincho"/>
              </a:rPr>
              <a:t>次</a:t>
            </a:r>
            <a:r>
              <a:rPr lang="zh-CN" altLang="zh-CN" sz="3200" b="1" dirty="0">
                <a:latin typeface="Times New Roman" panose="02020603050405020304" pitchFamily="18" charset="0"/>
                <a:cs typeface="宋体" panose="02010600030101010101" pitchFamily="2" charset="-122"/>
              </a:rPr>
              <a:t>边值问题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911729"/>
              </p:ext>
            </p:extLst>
          </p:nvPr>
        </p:nvGraphicFramePr>
        <p:xfrm>
          <a:off x="1597294" y="2532980"/>
          <a:ext cx="4416425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公式" r:id="rId3" imgW="2463480" imgH="533160" progId="Equation.3">
                  <p:embed/>
                </p:oleObj>
              </mc:Choice>
              <mc:Fallback>
                <p:oleObj name="公式" r:id="rId3" imgW="2463480" imgH="533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294" y="2532980"/>
                        <a:ext cx="4416425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302533"/>
              </p:ext>
            </p:extLst>
          </p:nvPr>
        </p:nvGraphicFramePr>
        <p:xfrm>
          <a:off x="4125006" y="4066385"/>
          <a:ext cx="2782229" cy="976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公式" r:id="rId5" imgW="1358640" imgH="406080" progId="Equation.3">
                  <p:embed/>
                </p:oleObj>
              </mc:Choice>
              <mc:Fallback>
                <p:oleObj name="公式" r:id="rId5" imgW="135864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006" y="4066385"/>
                        <a:ext cx="2782229" cy="976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560981" y="4262075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dirty="0">
                <a:latin typeface="Times New Roman" panose="02020603050405020304" pitchFamily="18" charset="0"/>
                <a:ea typeface="MS Mincho"/>
              </a:rPr>
              <a:t>其精确解</a:t>
            </a:r>
            <a:r>
              <a:rPr lang="zh-CN" altLang="zh-CN" sz="3200" b="1" dirty="0">
                <a:latin typeface="Times New Roman" panose="02020603050405020304" pitchFamily="18" charset="0"/>
                <a:cs typeface="宋体" panose="02010600030101010101" pitchFamily="2" charset="-122"/>
              </a:rPr>
              <a:t>为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60981" y="5159893"/>
            <a:ext cx="8424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试</a:t>
            </a:r>
            <a:r>
              <a:rPr lang="zh-CN" altLang="zh-CN" sz="3200" b="1" dirty="0" smtClean="0">
                <a:latin typeface="Times New Roman" panose="02020603050405020304" pitchFamily="18" charset="0"/>
                <a:ea typeface="MS Mincho"/>
                <a:cs typeface="MS Mincho"/>
              </a:rPr>
              <a:t>求泊松方程</a:t>
            </a:r>
            <a:r>
              <a:rPr lang="zh-CN" altLang="zh-CN" sz="3200" b="1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问题</a:t>
            </a:r>
            <a:r>
              <a:rPr lang="zh-CN" altLang="zh-CN" sz="3200" b="1" dirty="0" smtClean="0">
                <a:latin typeface="Times New Roman" panose="02020603050405020304" pitchFamily="18" charset="0"/>
                <a:ea typeface="MS Mincho"/>
                <a:cs typeface="MS Mincho"/>
              </a:rPr>
              <a:t>的数</a:t>
            </a:r>
            <a:r>
              <a:rPr lang="zh-CN" altLang="zh-CN" sz="3200" b="1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值</a:t>
            </a:r>
            <a:r>
              <a:rPr lang="zh-CN" altLang="zh-CN" sz="3200" b="1" dirty="0" smtClean="0">
                <a:latin typeface="Times New Roman" panose="02020603050405020304" pitchFamily="18" charset="0"/>
                <a:ea typeface="MS Mincho"/>
                <a:cs typeface="MS Mincho"/>
              </a:rPr>
              <a:t>解并与精确解比</a:t>
            </a:r>
            <a:r>
              <a:rPr lang="zh-CN" altLang="zh-CN" sz="3200" b="1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较</a:t>
            </a:r>
            <a:r>
              <a:rPr lang="zh-CN" altLang="zh-CN" sz="3200" b="1" dirty="0" smtClean="0">
                <a:latin typeface="Times New Roman" panose="02020603050405020304" pitchFamily="18" charset="0"/>
                <a:ea typeface="MS Mincho"/>
                <a:cs typeface="MS Mincho"/>
              </a:rPr>
              <a:t>。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5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03606" y="563938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200" b="1" dirty="0">
                <a:latin typeface="MS Mincho"/>
                <a:ea typeface="MS Mincho"/>
              </a:rPr>
              <a:t>解</a:t>
            </a:r>
            <a:r>
              <a:rPr lang="en-US" altLang="zh-CN" sz="3200" b="1" dirty="0">
                <a:latin typeface="Times New Roman" panose="02020603050405020304" pitchFamily="18" charset="0"/>
                <a:ea typeface="MS Mincho"/>
              </a:rPr>
              <a:t>  (1) </a:t>
            </a:r>
            <a:r>
              <a:rPr lang="en-US" altLang="zh-CN" sz="3200" b="1" dirty="0" err="1">
                <a:latin typeface="MS Mincho"/>
                <a:ea typeface="MS Mincho"/>
              </a:rPr>
              <a:t>建立有限元模型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  <a:p>
            <a:pPr>
              <a:spcAft>
                <a:spcPts val="0"/>
              </a:spcAft>
            </a:pPr>
            <a:r>
              <a:rPr lang="zh-CN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sz="3200" b="1" dirty="0">
                <a:latin typeface="Times New Roman" panose="02020603050405020304" pitchFamily="18" charset="0"/>
                <a:ea typeface="MS Mincho"/>
              </a:rPr>
              <a:t>MATLAB</a:t>
            </a:r>
            <a:r>
              <a:rPr lang="zh-CN" altLang="zh-CN" sz="3200" b="1" dirty="0">
                <a:latin typeface="Times New Roman" panose="02020603050405020304" pitchFamily="18" charset="0"/>
              </a:rPr>
              <a:t>命令窗口，输入命令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  <a:p>
            <a:pPr>
              <a:spcAft>
                <a:spcPts val="0"/>
              </a:spcAft>
            </a:pPr>
            <a:r>
              <a:rPr lang="en-US" altLang="zh-CN" sz="3200" b="1" dirty="0">
                <a:latin typeface="Times New Roman" panose="02020603050405020304" pitchFamily="18" charset="0"/>
              </a:rPr>
              <a:t>&gt;&gt; 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pedtool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  <a:p>
            <a:pPr>
              <a:spcAft>
                <a:spcPts val="0"/>
              </a:spcAft>
            </a:pPr>
            <a:r>
              <a:rPr lang="zh-CN" altLang="zh-CN" sz="3200" b="1" dirty="0">
                <a:latin typeface="Times New Roman" panose="02020603050405020304" pitchFamily="18" charset="0"/>
              </a:rPr>
              <a:t>进入</a:t>
            </a:r>
            <a:r>
              <a:rPr lang="en-US" altLang="zh-CN" sz="3200" b="1" dirty="0">
                <a:latin typeface="Times New Roman" panose="02020603050405020304" pitchFamily="18" charset="0"/>
                <a:ea typeface="MS Mincho"/>
              </a:rPr>
              <a:t>PDE Toolbox</a:t>
            </a:r>
            <a:r>
              <a:rPr lang="en-US" altLang="zh-CN" sz="3200" b="1" dirty="0">
                <a:latin typeface="宋体" panose="02010600030101010101" pitchFamily="2" charset="-122"/>
                <a:ea typeface="MS Mincho"/>
              </a:rPr>
              <a:t> </a:t>
            </a:r>
            <a:r>
              <a:rPr lang="zh-CN" altLang="zh-CN" sz="3200" b="1" dirty="0">
                <a:latin typeface="Times New Roman" panose="02020603050405020304" pitchFamily="18" charset="0"/>
              </a:rPr>
              <a:t>窗口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pic>
        <p:nvPicPr>
          <p:cNvPr id="16386" name="Picture 2" descr="PDE tool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9" r="79544" b="87347"/>
          <a:stretch>
            <a:fillRect/>
          </a:stretch>
        </p:blipFill>
        <p:spPr bwMode="auto">
          <a:xfrm>
            <a:off x="1379806" y="2626041"/>
            <a:ext cx="5538488" cy="55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303605" y="3429392"/>
            <a:ext cx="95425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dirty="0">
                <a:latin typeface="Times New Roman" panose="02020603050405020304" pitchFamily="18" charset="0"/>
              </a:rPr>
              <a:t>在</a:t>
            </a:r>
            <a:r>
              <a:rPr lang="en-US" altLang="zh-CN" sz="3200" b="1" dirty="0">
                <a:latin typeface="Times New Roman" panose="02020603050405020304" pitchFamily="18" charset="0"/>
                <a:ea typeface="MS Mincho"/>
              </a:rPr>
              <a:t>toolbar</a:t>
            </a:r>
            <a:r>
              <a:rPr lang="zh-CN" altLang="zh-CN" sz="3200" b="1" dirty="0">
                <a:latin typeface="Times New Roman" panose="02020603050405020304" pitchFamily="18" charset="0"/>
              </a:rPr>
              <a:t>中点击第</a:t>
            </a:r>
            <a:r>
              <a:rPr lang="en-US" altLang="zh-CN" sz="3200" b="1" dirty="0">
                <a:latin typeface="Times New Roman" panose="02020603050405020304" pitchFamily="18" charset="0"/>
              </a:rPr>
              <a:t>3</a:t>
            </a:r>
            <a:r>
              <a:rPr lang="zh-CN" altLang="zh-CN" sz="3200" b="1" dirty="0">
                <a:latin typeface="Times New Roman" panose="02020603050405020304" pitchFamily="18" charset="0"/>
              </a:rPr>
              <a:t>或第</a:t>
            </a:r>
            <a:r>
              <a:rPr lang="en-US" altLang="zh-CN" sz="3200" b="1" dirty="0">
                <a:latin typeface="Times New Roman" panose="02020603050405020304" pitchFamily="18" charset="0"/>
              </a:rPr>
              <a:t>4</a:t>
            </a:r>
            <a:r>
              <a:rPr lang="zh-CN" altLang="zh-CN" sz="3200" b="1" dirty="0">
                <a:latin typeface="Times New Roman" panose="02020603050405020304" pitchFamily="18" charset="0"/>
              </a:rPr>
              <a:t>个按钮</a:t>
            </a:r>
            <a:r>
              <a:rPr lang="zh-CN" altLang="zh-CN" sz="3200" b="1" dirty="0" smtClean="0">
                <a:latin typeface="Times New Roman" panose="02020603050405020304" pitchFamily="18" charset="0"/>
              </a:rPr>
              <a:t>，创立</a:t>
            </a:r>
            <a:r>
              <a:rPr lang="zh-CN" altLang="zh-CN" sz="3200" b="1" dirty="0">
                <a:latin typeface="Times New Roman" panose="02020603050405020304" pitchFamily="18" charset="0"/>
              </a:rPr>
              <a:t>一个圆</a:t>
            </a:r>
            <a:r>
              <a:rPr lang="en-US" altLang="zh-CN" sz="3200" b="1" dirty="0">
                <a:latin typeface="Times New Roman" panose="02020603050405020304" pitchFamily="18" charset="0"/>
              </a:rPr>
              <a:t>c1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pic>
        <p:nvPicPr>
          <p:cNvPr id="16387" name="Picture 3" descr="PDE toolbox cir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06" y="4506610"/>
            <a:ext cx="4120662" cy="2218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285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0098" y="458931"/>
            <a:ext cx="50994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双点击</a:t>
            </a:r>
            <a:r>
              <a:rPr lang="zh-CN" altLang="zh-CN" sz="3200" b="1" dirty="0">
                <a:cs typeface="Times New Roman" panose="02020603050405020304" pitchFamily="18" charset="0"/>
              </a:rPr>
              <a:t>圆</a:t>
            </a:r>
            <a:r>
              <a:rPr lang="en-US" altLang="zh-CN" sz="3200" b="1" dirty="0">
                <a:cs typeface="Times New Roman" panose="02020603050405020304" pitchFamily="18" charset="0"/>
              </a:rPr>
              <a:t>c1</a:t>
            </a:r>
            <a:r>
              <a:rPr lang="zh-CN" altLang="zh-CN" sz="3200" b="1" dirty="0">
                <a:cs typeface="Times New Roman" panose="02020603050405020304" pitchFamily="18" charset="0"/>
              </a:rPr>
              <a:t>，输入几何参数</a:t>
            </a:r>
            <a:endParaRPr lang="zh-CN" altLang="en-US" sz="3200" dirty="0"/>
          </a:p>
        </p:txBody>
      </p:sp>
      <p:pic>
        <p:nvPicPr>
          <p:cNvPr id="13316" name="Picture 4" descr="PDE toolbox circle dia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40" y="1339604"/>
            <a:ext cx="7452210" cy="336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452640" y="4997277"/>
            <a:ext cx="86057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dirty="0">
                <a:latin typeface="MS Mincho"/>
                <a:cs typeface="MS Mincho"/>
              </a:rPr>
              <a:t>输入边界条件（略</a:t>
            </a:r>
            <a:r>
              <a:rPr lang="zh-CN" altLang="zh-CN" sz="3200" b="1" dirty="0" smtClean="0">
                <a:latin typeface="MS Mincho"/>
                <a:cs typeface="MS Mincho"/>
              </a:rPr>
              <a:t>）</a:t>
            </a:r>
            <a:r>
              <a:rPr lang="zh-CN" altLang="en-US" sz="3200" b="1" dirty="0" smtClean="0">
                <a:latin typeface="MS Mincho"/>
                <a:cs typeface="MS Mincho"/>
              </a:rPr>
              <a:t>：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  <a:p>
            <a:pPr>
              <a:spcAft>
                <a:spcPts val="0"/>
              </a:spcAft>
            </a:pPr>
            <a:r>
              <a:rPr lang="en-US" altLang="zh-CN" sz="3200" b="1" dirty="0">
                <a:latin typeface="MS Mincho"/>
                <a:cs typeface="MS Mincho"/>
              </a:rPr>
              <a:t> 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  <a:p>
            <a:r>
              <a:rPr lang="zh-CN" altLang="zh-CN" sz="3200" b="1" dirty="0">
                <a:latin typeface="MS Mincho"/>
                <a:cs typeface="MS Mincho"/>
              </a:rPr>
              <a:t>因为所有边界条件都是齐次的第一类</a:t>
            </a:r>
            <a:r>
              <a:rPr lang="zh-CN" altLang="zh-CN" sz="3200" b="1" dirty="0" smtClean="0">
                <a:latin typeface="MS Mincho"/>
                <a:cs typeface="MS Mincho"/>
              </a:rPr>
              <a:t>边界条件</a:t>
            </a:r>
            <a:r>
              <a:rPr lang="zh-CN" altLang="en-US" sz="3200" b="1" dirty="0" smtClean="0">
                <a:latin typeface="MS Mincho"/>
                <a:cs typeface="MS Mincho"/>
              </a:rPr>
              <a:t>。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241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93379" y="641811"/>
            <a:ext cx="4304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dirty="0">
                <a:latin typeface="MS Mincho"/>
                <a:cs typeface="MS Mincho"/>
              </a:rPr>
              <a:t>输入偏微分方程参数。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93379" y="1668754"/>
            <a:ext cx="74029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dirty="0">
                <a:latin typeface="MS Mincho"/>
                <a:cs typeface="MS Mincho"/>
              </a:rPr>
              <a:t>点击</a:t>
            </a:r>
            <a:r>
              <a:rPr lang="en-US" altLang="zh-CN" sz="3200" b="1" dirty="0">
                <a:latin typeface="MS Mincho"/>
                <a:cs typeface="MS Mincho"/>
              </a:rPr>
              <a:t>          </a:t>
            </a:r>
            <a:r>
              <a:rPr lang="en-US" altLang="zh-CN" sz="3200" b="1" dirty="0" smtClean="0">
                <a:latin typeface="MS Mincho"/>
                <a:cs typeface="MS Mincho"/>
              </a:rPr>
              <a:t> </a:t>
            </a:r>
            <a:r>
              <a:rPr lang="zh-CN" altLang="zh-CN" sz="3200" b="1" dirty="0">
                <a:latin typeface="MS Mincho"/>
                <a:cs typeface="MS Mincho"/>
              </a:rPr>
              <a:t>输入偏微分方程参数。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pic>
        <p:nvPicPr>
          <p:cNvPr id="14342" name="Picture 6" descr="PDE tool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t="8919" r="71678" b="86455"/>
          <a:stretch>
            <a:fillRect/>
          </a:stretch>
        </p:blipFill>
        <p:spPr bwMode="auto">
          <a:xfrm>
            <a:off x="2832368" y="1592841"/>
            <a:ext cx="1230247" cy="6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 descr="PDE toolbox equ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306" y="2695697"/>
            <a:ext cx="9278133" cy="347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505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6325" y="866894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dirty="0" smtClean="0">
                <a:latin typeface="MS Mincho"/>
                <a:cs typeface="MS Mincho"/>
              </a:rPr>
              <a:t>划分</a:t>
            </a:r>
            <a:r>
              <a:rPr lang="zh-CN" altLang="zh-CN" sz="3200" b="1" dirty="0">
                <a:latin typeface="MS Mincho"/>
                <a:cs typeface="MS Mincho"/>
              </a:rPr>
              <a:t>网格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16325" y="1851632"/>
            <a:ext cx="69012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dirty="0">
                <a:latin typeface="MS Mincho"/>
                <a:cs typeface="MS Mincho"/>
              </a:rPr>
              <a:t>点击</a:t>
            </a:r>
            <a:r>
              <a:rPr lang="en-US" altLang="zh-CN" sz="3200" b="1" dirty="0">
                <a:latin typeface="MS Mincho"/>
                <a:cs typeface="MS Mincho"/>
              </a:rPr>
              <a:t>              </a:t>
            </a:r>
            <a:r>
              <a:rPr lang="zh-CN" altLang="zh-CN" sz="3200" b="1" dirty="0">
                <a:latin typeface="MS Mincho"/>
                <a:cs typeface="MS Mincho"/>
              </a:rPr>
              <a:t>一次，初步划分网格。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16325" y="2723829"/>
            <a:ext cx="6077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dirty="0" smtClean="0">
                <a:latin typeface="MS Mincho"/>
                <a:cs typeface="MS Mincho"/>
              </a:rPr>
              <a:t>点击</a:t>
            </a:r>
            <a:r>
              <a:rPr lang="en-US" altLang="zh-CN" sz="3200" b="1" dirty="0" smtClean="0">
                <a:latin typeface="MS Mincho"/>
                <a:cs typeface="MS Mincho"/>
              </a:rPr>
              <a:t>              </a:t>
            </a:r>
            <a:r>
              <a:rPr lang="zh-CN" altLang="zh-CN" sz="3200" b="1" dirty="0" smtClean="0">
                <a:latin typeface="MS Mincho"/>
                <a:cs typeface="MS Mincho"/>
              </a:rPr>
              <a:t>多次，细划网格。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pic>
        <p:nvPicPr>
          <p:cNvPr id="8195" name="Picture 3" descr="PDE tool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6" t="8919" r="67615" b="86455"/>
          <a:stretch>
            <a:fillRect/>
          </a:stretch>
        </p:blipFill>
        <p:spPr bwMode="auto">
          <a:xfrm>
            <a:off x="2633076" y="1851632"/>
            <a:ext cx="1108930" cy="595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PDE tool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5" t="8919" r="64012" b="86455"/>
          <a:stretch>
            <a:fillRect/>
          </a:stretch>
        </p:blipFill>
        <p:spPr bwMode="auto">
          <a:xfrm>
            <a:off x="2633076" y="2713068"/>
            <a:ext cx="1108930" cy="71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ex1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977" y="3722635"/>
            <a:ext cx="3057201" cy="274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846294" y="4650143"/>
            <a:ext cx="22926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/>
              <a:t>结点数</a:t>
            </a:r>
            <a:r>
              <a:rPr lang="en-US" altLang="zh-CN" sz="3200" b="1" dirty="0"/>
              <a:t>2097</a:t>
            </a:r>
            <a:endParaRPr lang="zh-CN" altLang="en-US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539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9718" y="416728"/>
            <a:ext cx="69813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dirty="0">
                <a:latin typeface="Times New Roman" panose="02020603050405020304" pitchFamily="18" charset="0"/>
                <a:ea typeface="MS Mincho"/>
              </a:rPr>
              <a:t>（</a:t>
            </a:r>
            <a:r>
              <a:rPr lang="en-US" altLang="zh-CN" sz="3200" b="1" dirty="0">
                <a:latin typeface="Times New Roman" panose="02020603050405020304" pitchFamily="18" charset="0"/>
                <a:ea typeface="MS Mincho"/>
              </a:rPr>
              <a:t>2</a:t>
            </a:r>
            <a:r>
              <a:rPr lang="zh-CN" altLang="zh-CN" sz="3200" b="1" dirty="0">
                <a:latin typeface="Times New Roman" panose="02020603050405020304" pitchFamily="18" charset="0"/>
                <a:ea typeface="MS Mincho"/>
              </a:rPr>
              <a:t>）求解有限元模型并</a:t>
            </a:r>
            <a:r>
              <a:rPr lang="zh-CN" altLang="zh-CN" sz="3200" b="1" dirty="0">
                <a:latin typeface="Times New Roman" panose="02020603050405020304" pitchFamily="18" charset="0"/>
                <a:cs typeface="宋体" panose="02010600030101010101" pitchFamily="2" charset="-122"/>
              </a:rPr>
              <a:t>输</a:t>
            </a:r>
            <a:r>
              <a:rPr lang="zh-CN" altLang="zh-CN" sz="3200" b="1" dirty="0">
                <a:latin typeface="Times New Roman" panose="02020603050405020304" pitchFamily="18" charset="0"/>
                <a:ea typeface="MS Mincho"/>
                <a:cs typeface="MS Mincho"/>
              </a:rPr>
              <a:t>出</a:t>
            </a:r>
            <a:r>
              <a:rPr lang="zh-CN" altLang="zh-CN" sz="3200" b="1" dirty="0">
                <a:latin typeface="Times New Roman" panose="02020603050405020304" pitchFamily="18" charset="0"/>
                <a:cs typeface="宋体" panose="02010600030101010101" pitchFamily="2" charset="-122"/>
              </a:rPr>
              <a:t>计</a:t>
            </a:r>
            <a:r>
              <a:rPr lang="zh-CN" altLang="zh-CN" sz="3200" b="1" dirty="0">
                <a:latin typeface="Times New Roman" panose="02020603050405020304" pitchFamily="18" charset="0"/>
                <a:ea typeface="MS Mincho"/>
                <a:cs typeface="MS Mincho"/>
              </a:rPr>
              <a:t>算</a:t>
            </a:r>
            <a:r>
              <a:rPr lang="zh-CN" altLang="zh-CN" sz="3200" b="1" dirty="0">
                <a:latin typeface="Times New Roman" panose="02020603050405020304" pitchFamily="18" charset="0"/>
                <a:cs typeface="宋体" panose="02010600030101010101" pitchFamily="2" charset="-122"/>
              </a:rPr>
              <a:t>结</a:t>
            </a:r>
            <a:r>
              <a:rPr lang="zh-CN" altLang="zh-CN" sz="3200" b="1" dirty="0">
                <a:latin typeface="Times New Roman" panose="02020603050405020304" pitchFamily="18" charset="0"/>
                <a:ea typeface="MS Mincho"/>
                <a:cs typeface="MS Mincho"/>
              </a:rPr>
              <a:t>果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08817" y="1457737"/>
            <a:ext cx="71994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dirty="0">
                <a:latin typeface="MS Mincho"/>
                <a:cs typeface="MS Mincho"/>
              </a:rPr>
              <a:t>点击</a:t>
            </a:r>
            <a:r>
              <a:rPr lang="en-US" altLang="zh-CN" sz="3200" b="1" dirty="0">
                <a:latin typeface="MS Mincho"/>
                <a:cs typeface="MS Mincho"/>
              </a:rPr>
              <a:t>              </a:t>
            </a:r>
            <a:r>
              <a:rPr lang="zh-CN" altLang="zh-CN" sz="3200" b="1" dirty="0">
                <a:latin typeface="MS Mincho"/>
                <a:cs typeface="MS Mincho"/>
              </a:rPr>
              <a:t>求解有限元方程。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pic>
        <p:nvPicPr>
          <p:cNvPr id="18434" name="Picture 2" descr="PDE tool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2" t="8919" r="59749" b="86455"/>
          <a:stretch>
            <a:fillRect/>
          </a:stretch>
        </p:blipFill>
        <p:spPr bwMode="auto">
          <a:xfrm>
            <a:off x="2663556" y="1343814"/>
            <a:ext cx="1402007" cy="75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213680" y="2521273"/>
            <a:ext cx="63754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dirty="0">
                <a:latin typeface="MS Mincho"/>
                <a:cs typeface="MS Mincho"/>
              </a:rPr>
              <a:t>点击</a:t>
            </a:r>
            <a:r>
              <a:rPr lang="en-US" altLang="zh-CN" sz="3200" b="1" dirty="0">
                <a:latin typeface="MS Mincho"/>
                <a:cs typeface="MS Mincho"/>
              </a:rPr>
              <a:t>              </a:t>
            </a:r>
            <a:r>
              <a:rPr lang="zh-CN" altLang="zh-CN" sz="3200" b="1" dirty="0" smtClean="0">
                <a:latin typeface="MS Mincho"/>
                <a:cs typeface="MS Mincho"/>
              </a:rPr>
              <a:t>选择</a:t>
            </a:r>
            <a:r>
              <a:rPr lang="zh-CN" altLang="zh-CN" sz="3200" b="1" dirty="0">
                <a:latin typeface="MS Mincho"/>
                <a:cs typeface="MS Mincho"/>
              </a:rPr>
              <a:t>绘图参数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pic>
        <p:nvPicPr>
          <p:cNvPr id="18435" name="Picture 3" descr="PDE tool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6" t="8919" r="56340" b="86455"/>
          <a:stretch>
            <a:fillRect/>
          </a:stretch>
        </p:blipFill>
        <p:spPr bwMode="auto">
          <a:xfrm>
            <a:off x="2663556" y="2332057"/>
            <a:ext cx="1402007" cy="90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 descr="plot selection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48" y="3295264"/>
            <a:ext cx="6380326" cy="344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958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82385" y="782488"/>
            <a:ext cx="37513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dirty="0">
                <a:latin typeface="Times New Roman" panose="02020603050405020304" pitchFamily="18" charset="0"/>
              </a:rPr>
              <a:t>然后，绘图（</a:t>
            </a:r>
            <a:r>
              <a:rPr lang="en-US" altLang="zh-CN" sz="3200" b="1" dirty="0">
                <a:latin typeface="Times New Roman" panose="02020603050405020304" pitchFamily="18" charset="0"/>
              </a:rPr>
              <a:t>plot</a:t>
            </a:r>
            <a:r>
              <a:rPr lang="zh-CN" altLang="zh-CN" sz="3200" b="1" dirty="0">
                <a:latin typeface="Times New Roman" panose="02020603050405020304" pitchFamily="18" charset="0"/>
              </a:rPr>
              <a:t>）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pic>
        <p:nvPicPr>
          <p:cNvPr id="19458" name="Picture 2" descr="ex1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11" y="1525661"/>
            <a:ext cx="6775865" cy="507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709094" y="1964173"/>
            <a:ext cx="42765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dirty="0">
                <a:latin typeface="Times New Roman" panose="02020603050405020304" pitchFamily="18" charset="0"/>
                <a:ea typeface="MS Mincho"/>
              </a:rPr>
              <a:t>数</a:t>
            </a:r>
            <a:r>
              <a:rPr lang="zh-CN" altLang="zh-CN" sz="3200" b="1" dirty="0">
                <a:latin typeface="Times New Roman" panose="02020603050405020304" pitchFamily="18" charset="0"/>
                <a:cs typeface="宋体" panose="02010600030101010101" pitchFamily="2" charset="-122"/>
              </a:rPr>
              <a:t>值</a:t>
            </a:r>
            <a:r>
              <a:rPr lang="zh-CN" altLang="zh-CN" sz="3200" b="1" dirty="0">
                <a:latin typeface="Times New Roman" panose="02020603050405020304" pitchFamily="18" charset="0"/>
                <a:ea typeface="MS Mincho"/>
                <a:cs typeface="MS Mincho"/>
              </a:rPr>
              <a:t>解的</a:t>
            </a:r>
            <a:r>
              <a:rPr lang="zh-CN" altLang="zh-CN" sz="3200" b="1" dirty="0">
                <a:latin typeface="Times New Roman" panose="02020603050405020304" pitchFamily="18" charset="0"/>
                <a:ea typeface="MS Mincho"/>
              </a:rPr>
              <a:t>最大</a:t>
            </a:r>
            <a:r>
              <a:rPr lang="zh-CN" altLang="zh-CN" sz="3200" b="1" dirty="0">
                <a:latin typeface="Times New Roman" panose="02020603050405020304" pitchFamily="18" charset="0"/>
                <a:cs typeface="宋体" panose="02010600030101010101" pitchFamily="2" charset="-122"/>
              </a:rPr>
              <a:t>值为</a:t>
            </a:r>
            <a:r>
              <a:rPr lang="en-US" altLang="zh-CN" sz="3200" b="1" dirty="0">
                <a:latin typeface="Times New Roman" panose="02020603050405020304" pitchFamily="18" charset="0"/>
                <a:ea typeface="MS Mincho"/>
              </a:rPr>
              <a:t>0.25</a:t>
            </a:r>
            <a:r>
              <a:rPr lang="zh-CN" altLang="zh-CN" sz="3200" b="1" dirty="0">
                <a:latin typeface="Times New Roman" panose="02020603050405020304" pitchFamily="18" charset="0"/>
                <a:ea typeface="MS Mincho"/>
              </a:rPr>
              <a:t>，与精确解相同。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z="2000" smtClean="0"/>
              <a:t>19</a:t>
            </a:fld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3770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45288" y="471033"/>
            <a:ext cx="10016197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S Mincho"/>
                <a:cs typeface="Times New Roman" panose="02020603050405020304" pitchFamily="18" charset="0"/>
              </a:rPr>
              <a:t>PDE Toolbox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S Mincho"/>
                <a:cs typeface="Times New Roman" panose="02020603050405020304" pitchFamily="18" charset="0"/>
              </a:rPr>
              <a:t>求解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椭圆、抛物、双曲方程的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S Mincho"/>
                <a:cs typeface="Times New Roman" panose="02020603050405020304" pitchFamily="18" charset="0"/>
              </a:rPr>
              <a:t>基本步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S Mincho"/>
                <a:cs typeface="宋体" panose="02010600030101010101" pitchFamily="2" charset="-122"/>
              </a:rPr>
              <a:t>骤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MS Minch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第一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/>
                <a:cs typeface="宋体" panose="02010600030101010101" pitchFamily="2" charset="-122"/>
              </a:rPr>
              <a:t>步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MS Mincho"/>
              </a:rPr>
              <a:t>：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在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MATLAB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命令窗口，输入命令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 </a:t>
            </a:r>
            <a:r>
              <a:rPr kumimoji="0" lang="en-US" altLang="zh-CN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pedtool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进入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PDE Toolbox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窗口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1" descr="PDE tool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85" y="3045654"/>
            <a:ext cx="6972618" cy="381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85403" y="3045655"/>
            <a:ext cx="23365568" cy="85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35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82385" y="782488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dirty="0" smtClean="0">
                <a:latin typeface="Times New Roman" panose="02020603050405020304" pitchFamily="18" charset="0"/>
              </a:rPr>
              <a:t>求精确解的程序：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z="2000" smtClean="0"/>
              <a:t>20</a:t>
            </a:fld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491175" y="1617786"/>
            <a:ext cx="76528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linspace(0, 1, 100);</a:t>
            </a:r>
          </a:p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linspace(0, 2*pi, 100);</a:t>
            </a:r>
          </a:p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[R, T] = meshgrid(r, t);</a:t>
            </a:r>
          </a:p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[X, Y] = pol2cart(T, R);</a:t>
            </a:r>
          </a:p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0.25*(1-R.*R);</a:t>
            </a:r>
          </a:p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surf(X, Y, Z)</a:t>
            </a:r>
          </a:p>
        </p:txBody>
      </p:sp>
    </p:spTree>
    <p:extLst>
      <p:ext uri="{BB962C8B-B14F-4D97-AF65-F5344CB8AC3E}">
        <p14:creationId xmlns:p14="http://schemas.microsoft.com/office/powerpoint/2010/main" val="180814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5415" y="557403"/>
            <a:ext cx="49074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dirty="0">
                <a:latin typeface="Times New Roman" panose="02020603050405020304" pitchFamily="18" charset="0"/>
              </a:rPr>
              <a:t>第二</a:t>
            </a:r>
            <a:r>
              <a:rPr lang="zh-CN" altLang="zh-CN" sz="3200" b="1" dirty="0">
                <a:latin typeface="Times New Roman" panose="02020603050405020304" pitchFamily="18" charset="0"/>
                <a:cs typeface="宋体" panose="02010600030101010101" pitchFamily="2" charset="-122"/>
              </a:rPr>
              <a:t>步</a:t>
            </a:r>
            <a:r>
              <a:rPr lang="zh-CN" altLang="zh-CN" sz="3200" b="1" dirty="0">
                <a:latin typeface="MS Mincho"/>
                <a:cs typeface="MS Mincho"/>
              </a:rPr>
              <a:t>：建立几何模型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3046" y="1333306"/>
            <a:ext cx="107195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dirty="0">
                <a:latin typeface="Times New Roman" panose="02020603050405020304" pitchFamily="18" charset="0"/>
              </a:rPr>
              <a:t>在</a:t>
            </a:r>
            <a:r>
              <a:rPr lang="en-US" altLang="zh-CN" sz="3200" b="1" dirty="0">
                <a:latin typeface="Times New Roman" panose="02020603050405020304" pitchFamily="18" charset="0"/>
                <a:ea typeface="MS Mincho"/>
              </a:rPr>
              <a:t>toolbar</a:t>
            </a:r>
            <a:r>
              <a:rPr lang="zh-CN" altLang="zh-CN" sz="3200" b="1" dirty="0">
                <a:latin typeface="Times New Roman" panose="02020603050405020304" pitchFamily="18" charset="0"/>
              </a:rPr>
              <a:t>中选择几何图形，如建立单位圆，则点击第</a:t>
            </a:r>
            <a:r>
              <a:rPr lang="en-US" altLang="zh-CN" sz="3200" b="1" dirty="0">
                <a:latin typeface="Times New Roman" panose="02020603050405020304" pitchFamily="18" charset="0"/>
              </a:rPr>
              <a:t>3</a:t>
            </a:r>
            <a:r>
              <a:rPr lang="zh-CN" altLang="zh-CN" sz="3200" b="1" dirty="0">
                <a:latin typeface="Times New Roman" panose="02020603050405020304" pitchFamily="18" charset="0"/>
              </a:rPr>
              <a:t>或第</a:t>
            </a:r>
            <a:r>
              <a:rPr lang="en-US" altLang="zh-CN" sz="3200" b="1" dirty="0">
                <a:latin typeface="Times New Roman" panose="02020603050405020304" pitchFamily="18" charset="0"/>
              </a:rPr>
              <a:t>4</a:t>
            </a:r>
            <a:r>
              <a:rPr lang="zh-CN" altLang="zh-CN" sz="3200" b="1" dirty="0">
                <a:latin typeface="Times New Roman" panose="02020603050405020304" pitchFamily="18" charset="0"/>
              </a:rPr>
              <a:t>个按钮</a:t>
            </a:r>
            <a:r>
              <a:rPr lang="zh-CN" altLang="zh-CN" sz="3200" b="1" dirty="0" smtClean="0">
                <a:latin typeface="Times New Roman" panose="02020603050405020304" pitchFamily="18" charset="0"/>
              </a:rPr>
              <a:t>，创立</a:t>
            </a:r>
            <a:r>
              <a:rPr lang="zh-CN" altLang="zh-CN" sz="3200" b="1" dirty="0">
                <a:latin typeface="Times New Roman" panose="02020603050405020304" pitchFamily="18" charset="0"/>
              </a:rPr>
              <a:t>一个圆</a:t>
            </a:r>
            <a:r>
              <a:rPr lang="en-US" altLang="zh-CN" sz="3200" b="1" dirty="0">
                <a:latin typeface="Times New Roman" panose="02020603050405020304" pitchFamily="18" charset="0"/>
              </a:rPr>
              <a:t>c1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pic>
        <p:nvPicPr>
          <p:cNvPr id="4102" name="Picture 6" descr="PDE tool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9" r="79544" b="87347"/>
          <a:stretch>
            <a:fillRect/>
          </a:stretch>
        </p:blipFill>
        <p:spPr bwMode="auto">
          <a:xfrm>
            <a:off x="604911" y="2601652"/>
            <a:ext cx="6738424" cy="6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5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DE toolbox ci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4" y="216267"/>
            <a:ext cx="11709840" cy="6304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36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9405" y="923165"/>
            <a:ext cx="81515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dirty="0">
                <a:latin typeface="Times New Roman" panose="02020603050405020304" pitchFamily="18" charset="0"/>
              </a:rPr>
              <a:t>双点击圆</a:t>
            </a:r>
            <a:r>
              <a:rPr lang="en-US" altLang="zh-CN" sz="3200" b="1" dirty="0">
                <a:latin typeface="Times New Roman" panose="02020603050405020304" pitchFamily="18" charset="0"/>
              </a:rPr>
              <a:t>c1</a:t>
            </a:r>
            <a:r>
              <a:rPr lang="zh-CN" altLang="zh-CN" sz="3200" b="1" dirty="0">
                <a:latin typeface="Times New Roman" panose="02020603050405020304" pitchFamily="18" charset="0"/>
              </a:rPr>
              <a:t>，弹出</a:t>
            </a:r>
            <a:r>
              <a:rPr lang="en-US" altLang="zh-CN" sz="3200" b="1" dirty="0">
                <a:latin typeface="Times New Roman" panose="02020603050405020304" pitchFamily="18" charset="0"/>
                <a:ea typeface="MS Mincho"/>
              </a:rPr>
              <a:t>dialog box</a:t>
            </a:r>
            <a:r>
              <a:rPr lang="zh-CN" altLang="zh-CN" sz="3200" b="1" dirty="0">
                <a:latin typeface="Times New Roman" panose="02020603050405020304" pitchFamily="18" charset="0"/>
              </a:rPr>
              <a:t>，输入几何参数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pic>
        <p:nvPicPr>
          <p:cNvPr id="5122" name="Picture 2" descr="PDE toolbox circle dia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991" y="1916381"/>
            <a:ext cx="8022004" cy="361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05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7957" y="782488"/>
            <a:ext cx="4304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smtClean="0">
                <a:latin typeface="Times New Roman" panose="02020603050405020304" pitchFamily="18" charset="0"/>
              </a:rPr>
              <a:t>第三步</a:t>
            </a:r>
            <a:r>
              <a:rPr lang="zh-CN" altLang="zh-CN" sz="3200" b="1" smtClean="0">
                <a:latin typeface="MS Mincho"/>
                <a:cs typeface="MS Mincho"/>
              </a:rPr>
              <a:t>：输入边界条件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97957" y="1940394"/>
            <a:ext cx="82764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dirty="0">
                <a:latin typeface="MS Mincho"/>
                <a:cs typeface="MS Mincho"/>
              </a:rPr>
              <a:t>点击</a:t>
            </a:r>
            <a:r>
              <a:rPr lang="en-US" altLang="zh-CN" sz="3200" b="1" dirty="0">
                <a:latin typeface="MS Mincho"/>
                <a:cs typeface="MS Mincho"/>
              </a:rPr>
              <a:t>                </a:t>
            </a:r>
            <a:r>
              <a:rPr lang="zh-CN" altLang="zh-CN" sz="3200" b="1" dirty="0">
                <a:latin typeface="MS Mincho"/>
                <a:cs typeface="MS Mincho"/>
              </a:rPr>
              <a:t>输入边界条件。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  <a:p>
            <a:pPr>
              <a:spcAft>
                <a:spcPts val="0"/>
              </a:spcAft>
            </a:pPr>
            <a:r>
              <a:rPr lang="en-US" altLang="zh-CN" sz="3200" b="1" dirty="0">
                <a:latin typeface="MS Mincho"/>
                <a:cs typeface="MS Mincho"/>
              </a:rPr>
              <a:t> 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  <a:p>
            <a:pPr>
              <a:spcAft>
                <a:spcPts val="0"/>
              </a:spcAft>
            </a:pPr>
            <a:r>
              <a:rPr lang="zh-CN" altLang="zh-CN" sz="3200" b="1" dirty="0">
                <a:latin typeface="MS Mincho"/>
                <a:cs typeface="MS Mincho"/>
              </a:rPr>
              <a:t>若所有边界条件都是齐次的第一类边界条件，此步可省略。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pic>
        <p:nvPicPr>
          <p:cNvPr id="6146" name="Picture 2" descr="PDE tool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0" t="8919" r="75610" b="86774"/>
          <a:stretch>
            <a:fillRect/>
          </a:stretch>
        </p:blipFill>
        <p:spPr bwMode="auto">
          <a:xfrm>
            <a:off x="2396270" y="1940394"/>
            <a:ext cx="1458277" cy="729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15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0829" y="642193"/>
            <a:ext cx="5540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dirty="0">
                <a:latin typeface="Times New Roman" panose="02020603050405020304" pitchFamily="18" charset="0"/>
              </a:rPr>
              <a:t>第四步</a:t>
            </a:r>
            <a:r>
              <a:rPr lang="zh-CN" altLang="zh-CN" sz="3200" b="1" dirty="0">
                <a:latin typeface="MS Mincho"/>
                <a:cs typeface="MS Mincho"/>
              </a:rPr>
              <a:t>：输入偏微分方程参数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0829" y="1441017"/>
            <a:ext cx="71545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dirty="0">
                <a:latin typeface="MS Mincho"/>
                <a:cs typeface="MS Mincho"/>
              </a:rPr>
              <a:t>点击</a:t>
            </a:r>
            <a:r>
              <a:rPr lang="en-US" altLang="zh-CN" sz="3200" b="1" dirty="0">
                <a:latin typeface="MS Mincho"/>
                <a:cs typeface="MS Mincho"/>
              </a:rPr>
              <a:t>                </a:t>
            </a:r>
            <a:r>
              <a:rPr lang="zh-CN" altLang="zh-CN" sz="3200" b="1" dirty="0">
                <a:latin typeface="MS Mincho"/>
                <a:cs typeface="MS Mincho"/>
              </a:rPr>
              <a:t>输入偏微分方程参数。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pic>
        <p:nvPicPr>
          <p:cNvPr id="7171" name="Picture 3" descr="PDE tool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t="8919" r="71678" b="86455"/>
          <a:stretch>
            <a:fillRect/>
          </a:stretch>
        </p:blipFill>
        <p:spPr bwMode="auto">
          <a:xfrm>
            <a:off x="2368135" y="1385173"/>
            <a:ext cx="1319626" cy="70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73" y="2239841"/>
            <a:ext cx="11779305" cy="4373817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24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6325" y="866894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dirty="0">
                <a:latin typeface="Times New Roman" panose="02020603050405020304" pitchFamily="18" charset="0"/>
              </a:rPr>
              <a:t>第五步</a:t>
            </a:r>
            <a:r>
              <a:rPr lang="zh-CN" altLang="zh-CN" sz="3200" b="1" dirty="0">
                <a:latin typeface="MS Mincho"/>
                <a:cs typeface="MS Mincho"/>
              </a:rPr>
              <a:t>：划分网格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16325" y="1851632"/>
            <a:ext cx="69012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dirty="0">
                <a:latin typeface="MS Mincho"/>
                <a:cs typeface="MS Mincho"/>
              </a:rPr>
              <a:t>点击</a:t>
            </a:r>
            <a:r>
              <a:rPr lang="en-US" altLang="zh-CN" sz="3200" b="1" dirty="0">
                <a:latin typeface="MS Mincho"/>
                <a:cs typeface="MS Mincho"/>
              </a:rPr>
              <a:t>              </a:t>
            </a:r>
            <a:r>
              <a:rPr lang="zh-CN" altLang="zh-CN" sz="3200" b="1" dirty="0">
                <a:latin typeface="MS Mincho"/>
                <a:cs typeface="MS Mincho"/>
              </a:rPr>
              <a:t>一次，初步划分网格。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16325" y="2723829"/>
            <a:ext cx="6077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dirty="0" smtClean="0">
                <a:latin typeface="MS Mincho"/>
                <a:cs typeface="MS Mincho"/>
              </a:rPr>
              <a:t>点击</a:t>
            </a:r>
            <a:r>
              <a:rPr lang="en-US" altLang="zh-CN" sz="3200" b="1" dirty="0" smtClean="0">
                <a:latin typeface="MS Mincho"/>
                <a:cs typeface="MS Mincho"/>
              </a:rPr>
              <a:t>              </a:t>
            </a:r>
            <a:r>
              <a:rPr lang="zh-CN" altLang="zh-CN" sz="3200" b="1" dirty="0" smtClean="0">
                <a:latin typeface="MS Mincho"/>
                <a:cs typeface="MS Mincho"/>
              </a:rPr>
              <a:t>多次，细划网格。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pic>
        <p:nvPicPr>
          <p:cNvPr id="8195" name="Picture 3" descr="PDE tool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6" t="8919" r="67615" b="86455"/>
          <a:stretch>
            <a:fillRect/>
          </a:stretch>
        </p:blipFill>
        <p:spPr bwMode="auto">
          <a:xfrm>
            <a:off x="2633076" y="1851632"/>
            <a:ext cx="1108930" cy="595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PDE tool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5" t="8919" r="64012" b="86455"/>
          <a:stretch>
            <a:fillRect/>
          </a:stretch>
        </p:blipFill>
        <p:spPr bwMode="auto">
          <a:xfrm>
            <a:off x="2633076" y="2713068"/>
            <a:ext cx="1108930" cy="71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ex1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487" y="3596026"/>
            <a:ext cx="3057201" cy="274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846294" y="4650143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MS Mincho"/>
                <a:cs typeface="MS Mincho"/>
              </a:rPr>
              <a:t>单元圆细化两次的结果</a:t>
            </a:r>
            <a:endParaRPr lang="zh-CN" altLang="en-US" sz="28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38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75471" y="826869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dirty="0">
                <a:latin typeface="Times New Roman" panose="02020603050405020304" pitchFamily="18" charset="0"/>
              </a:rPr>
              <a:t>第六步</a:t>
            </a:r>
            <a:r>
              <a:rPr lang="zh-CN" altLang="zh-CN" sz="3200" b="1" dirty="0">
                <a:latin typeface="MS Mincho"/>
                <a:cs typeface="MS Mincho"/>
              </a:rPr>
              <a:t>：输入</a:t>
            </a:r>
            <a:r>
              <a:rPr lang="zh-CN" altLang="zh-CN" sz="3200" b="1" dirty="0" smtClean="0">
                <a:latin typeface="MS Mincho"/>
                <a:cs typeface="MS Mincho"/>
              </a:rPr>
              <a:t>初始条件</a:t>
            </a:r>
            <a:endParaRPr lang="en-US" altLang="zh-CN" sz="3200" b="1" dirty="0" smtClean="0">
              <a:latin typeface="MS Mincho"/>
              <a:cs typeface="MS Mincho"/>
            </a:endParaRPr>
          </a:p>
          <a:p>
            <a:pPr>
              <a:spcAft>
                <a:spcPts val="0"/>
              </a:spcAft>
            </a:pPr>
            <a:endParaRPr lang="en-US" altLang="zh-CN" sz="3200" b="1" dirty="0">
              <a:latin typeface="MS Mincho"/>
              <a:ea typeface="MS Mincho"/>
            </a:endParaRPr>
          </a:p>
          <a:p>
            <a:pPr>
              <a:spcAft>
                <a:spcPts val="0"/>
              </a:spcAft>
            </a:pP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  <a:p>
            <a:pPr>
              <a:spcAft>
                <a:spcPts val="0"/>
              </a:spcAft>
            </a:pPr>
            <a:r>
              <a:rPr lang="zh-CN" altLang="zh-CN" sz="3200" b="1" dirty="0">
                <a:latin typeface="MS Mincho"/>
                <a:cs typeface="MS Mincho"/>
              </a:rPr>
              <a:t>若方程是椭圆的，此步可省略。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5471" y="4124204"/>
            <a:ext cx="84417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b="1" dirty="0">
                <a:latin typeface="MS Mincho"/>
                <a:cs typeface="MS Mincho"/>
              </a:rPr>
              <a:t>点击</a:t>
            </a:r>
            <a:r>
              <a:rPr lang="zh-CN" altLang="zh-CN" sz="3200" b="1" dirty="0">
                <a:latin typeface="Times New Roman" panose="02020603050405020304" pitchFamily="18" charset="0"/>
              </a:rPr>
              <a:t>菜单</a:t>
            </a:r>
            <a:r>
              <a:rPr lang="en-US" altLang="zh-CN" sz="3200" b="1" dirty="0">
                <a:latin typeface="MS Mincho"/>
                <a:cs typeface="MS Mincho"/>
              </a:rPr>
              <a:t>          </a:t>
            </a:r>
            <a:r>
              <a:rPr lang="zh-CN" altLang="zh-CN" sz="3200" b="1" dirty="0" smtClean="0">
                <a:latin typeface="MS Mincho"/>
                <a:cs typeface="MS Mincho"/>
              </a:rPr>
              <a:t>中</a:t>
            </a:r>
            <a:r>
              <a:rPr lang="zh-CN" altLang="zh-CN" sz="3200" b="1" dirty="0">
                <a:latin typeface="MS Mincho"/>
                <a:cs typeface="MS Mincho"/>
              </a:rPr>
              <a:t>的</a:t>
            </a:r>
            <a:r>
              <a:rPr lang="en-US" altLang="zh-CN" sz="3200" b="1" dirty="0">
                <a:latin typeface="MS Mincho"/>
                <a:cs typeface="MS Mincho"/>
              </a:rPr>
              <a:t> Parameters </a:t>
            </a:r>
            <a:r>
              <a:rPr lang="zh-CN" altLang="zh-CN" sz="3200" b="1" dirty="0">
                <a:latin typeface="MS Mincho"/>
                <a:cs typeface="MS Mincho"/>
              </a:rPr>
              <a:t>选项。</a:t>
            </a:r>
            <a:endParaRPr lang="zh-CN" altLang="zh-CN" sz="3200" dirty="0">
              <a:latin typeface="Times New Roman" panose="02020603050405020304" pitchFamily="18" charset="0"/>
              <a:ea typeface="MS Mincho"/>
            </a:endParaRPr>
          </a:p>
        </p:txBody>
      </p:sp>
      <p:pic>
        <p:nvPicPr>
          <p:cNvPr id="9218" name="Picture 2" descr="PDE tool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2" t="4611" r="65256" b="89645"/>
          <a:stretch>
            <a:fillRect/>
          </a:stretch>
        </p:blipFill>
        <p:spPr bwMode="auto">
          <a:xfrm>
            <a:off x="3273668" y="3743555"/>
            <a:ext cx="1333665" cy="1066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3A4-6658-45B9-8AB7-CB4F60358B2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351059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67</TotalTime>
  <Words>453</Words>
  <Application>Microsoft Office PowerPoint</Application>
  <PresentationFormat>宽屏</PresentationFormat>
  <Paragraphs>85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MS Mincho</vt:lpstr>
      <vt:lpstr>等线</vt:lpstr>
      <vt:lpstr>宋体</vt:lpstr>
      <vt:lpstr>Arial</vt:lpstr>
      <vt:lpstr>Courier New</vt:lpstr>
      <vt:lpstr>Times New Roman</vt:lpstr>
      <vt:lpstr>Tw Cen MT</vt:lpstr>
      <vt:lpstr>水滴</vt:lpstr>
      <vt:lpstr>公式</vt:lpstr>
      <vt:lpstr>Matlab中PDE-Toolbox的应用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22</cp:revision>
  <dcterms:created xsi:type="dcterms:W3CDTF">2017-05-15T12:29:56Z</dcterms:created>
  <dcterms:modified xsi:type="dcterms:W3CDTF">2017-05-21T07:31:13Z</dcterms:modified>
</cp:coreProperties>
</file>