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691" r:id="rId2"/>
    <p:sldId id="692" r:id="rId3"/>
    <p:sldId id="693" r:id="rId4"/>
    <p:sldId id="694" r:id="rId5"/>
    <p:sldId id="699" r:id="rId6"/>
    <p:sldId id="689" r:id="rId7"/>
    <p:sldId id="477" r:id="rId8"/>
    <p:sldId id="681" r:id="rId9"/>
    <p:sldId id="664" r:id="rId10"/>
    <p:sldId id="665" r:id="rId11"/>
    <p:sldId id="625" r:id="rId12"/>
    <p:sldId id="626" r:id="rId13"/>
    <p:sldId id="666" r:id="rId14"/>
    <p:sldId id="667" r:id="rId15"/>
    <p:sldId id="668" r:id="rId16"/>
    <p:sldId id="669" r:id="rId17"/>
    <p:sldId id="670" r:id="rId18"/>
    <p:sldId id="697" r:id="rId19"/>
    <p:sldId id="673" r:id="rId20"/>
    <p:sldId id="695" r:id="rId21"/>
    <p:sldId id="696" r:id="rId22"/>
    <p:sldId id="627" r:id="rId23"/>
    <p:sldId id="628" r:id="rId24"/>
    <p:sldId id="629" r:id="rId25"/>
    <p:sldId id="634" r:id="rId26"/>
    <p:sldId id="635" r:id="rId27"/>
    <p:sldId id="478" r:id="rId28"/>
    <p:sldId id="614" r:id="rId29"/>
    <p:sldId id="615" r:id="rId30"/>
    <p:sldId id="617" r:id="rId31"/>
    <p:sldId id="618" r:id="rId32"/>
    <p:sldId id="662" r:id="rId33"/>
    <p:sldId id="620" r:id="rId34"/>
    <p:sldId id="621" r:id="rId35"/>
    <p:sldId id="663" r:id="rId36"/>
    <p:sldId id="636" r:id="rId37"/>
    <p:sldId id="623" r:id="rId38"/>
    <p:sldId id="624" r:id="rId39"/>
    <p:sldId id="637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33CC"/>
    <a:srgbClr val="FFFFCC"/>
    <a:srgbClr val="009900"/>
    <a:srgbClr val="FF6600"/>
    <a:srgbClr val="FF0000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56" autoAdjust="0"/>
    <p:restoredTop sz="87191" autoAdjust="0"/>
  </p:normalViewPr>
  <p:slideViewPr>
    <p:cSldViewPr>
      <p:cViewPr varScale="1">
        <p:scale>
          <a:sx n="61" d="100"/>
          <a:sy n="61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0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5.wmf"/><Relationship Id="rId7" Type="http://schemas.openxmlformats.org/officeDocument/2006/relationships/image" Target="../media/image42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5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36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8A26F5-9391-41E4-996B-C7E7B86AA3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32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97A6582-0B52-4173-8C0D-4990CABF57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6582-0B52-4173-8C0D-4990CABF57A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29EC4-20E3-43D4-B2CB-B43D0F0CEA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36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0CC4B-C139-4368-A01A-422309A732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11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38449-B941-4F50-8A89-B5B98578E1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4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BA06D-F3A9-4C9B-BAE6-8CF40090F1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7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6358D-FA4E-4984-A1B9-DEC203E0B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6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1F768-CAFB-4791-ACBA-F76957E4DF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14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1B62F-D20B-4F6D-BDF5-A30001FFFC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15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5BFD5-72D4-48D7-A80F-ADC474AF63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84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1B343-77FF-4388-A7CB-58DCC2F6D2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0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92EA7-524A-45DE-A937-3F58A8A560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8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FE94-DA4C-4EE9-A635-B908DE521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3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10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10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10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2A4E330-AC99-4A45-B05B-6ED6B77745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19" Type="http://schemas.openxmlformats.org/officeDocument/2006/relationships/image" Target="../media/image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06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0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4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36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9.wmf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14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0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5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72330" y="6143644"/>
            <a:ext cx="1905000" cy="457200"/>
          </a:xfrm>
        </p:spPr>
        <p:txBody>
          <a:bodyPr/>
          <a:lstStyle/>
          <a:p>
            <a:fld id="{73135CB2-A1AF-4886-AD61-5C177F9CC048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、解析函数的高阶导数定理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772400" cy="21891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  为有界多连域（单连域），其边界正向曲线</a:t>
            </a: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为复闭路                 （简单闭路     ） </a:t>
            </a: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在  内及边界  上解析，则函数    在   内</a:t>
            </a: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有任意阶导数，对于给定的      和自然数  有</a:t>
            </a:r>
          </a:p>
        </p:txBody>
      </p:sp>
      <p:grpSp>
        <p:nvGrpSpPr>
          <p:cNvPr id="1083396" name="Group 4"/>
          <p:cNvGrpSpPr>
            <a:grpSpLocks/>
          </p:cNvGrpSpPr>
          <p:nvPr/>
        </p:nvGrpSpPr>
        <p:grpSpPr bwMode="auto">
          <a:xfrm>
            <a:off x="762000" y="1828800"/>
            <a:ext cx="7377113" cy="2057400"/>
            <a:chOff x="480" y="1152"/>
            <a:chExt cx="4647" cy="1296"/>
          </a:xfrm>
        </p:grpSpPr>
        <p:graphicFrame>
          <p:nvGraphicFramePr>
            <p:cNvPr id="1083397" name="Object 5"/>
            <p:cNvGraphicFramePr>
              <a:graphicFrameLocks noChangeAspect="1"/>
            </p:cNvGraphicFramePr>
            <p:nvPr/>
          </p:nvGraphicFramePr>
          <p:xfrm>
            <a:off x="768" y="1152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0" name="Equation" r:id="rId3" imgW="164885" imgH="164885" progId="Equation.3">
                    <p:embed/>
                  </p:oleObj>
                </mc:Choice>
                <mc:Fallback>
                  <p:oleObj name="Equation" r:id="rId3" imgW="164885" imgH="164885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244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398" name="Object 6"/>
            <p:cNvGraphicFramePr>
              <a:graphicFrameLocks noChangeAspect="1"/>
            </p:cNvGraphicFramePr>
            <p:nvPr/>
          </p:nvGraphicFramePr>
          <p:xfrm>
            <a:off x="1519" y="1463"/>
            <a:ext cx="188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1" name="Equation" r:id="rId5" imgW="1320227" imgH="241195" progId="Equation.DSMT4">
                    <p:embed/>
                  </p:oleObj>
                </mc:Choice>
                <mc:Fallback>
                  <p:oleObj name="Equation" r:id="rId5" imgW="1320227" imgH="241195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463"/>
                          <a:ext cx="1889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399" name="Object 7"/>
            <p:cNvGraphicFramePr>
              <a:graphicFrameLocks noChangeAspect="1"/>
            </p:cNvGraphicFramePr>
            <p:nvPr/>
          </p:nvGraphicFramePr>
          <p:xfrm>
            <a:off x="4512" y="1488"/>
            <a:ext cx="61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2" name="Equation" r:id="rId7" imgW="405872" imgH="177569" progId="Equation.DSMT4">
                    <p:embed/>
                  </p:oleObj>
                </mc:Choice>
                <mc:Fallback>
                  <p:oleObj name="Equation" r:id="rId7" imgW="405872" imgH="177569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488"/>
                          <a:ext cx="615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400" name="Object 8"/>
            <p:cNvGraphicFramePr>
              <a:graphicFrameLocks noChangeAspect="1"/>
            </p:cNvGraphicFramePr>
            <p:nvPr/>
          </p:nvGraphicFramePr>
          <p:xfrm>
            <a:off x="480" y="1807"/>
            <a:ext cx="43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3" name="Equation" r:id="rId9" imgW="342751" imgH="203112" progId="Equation.3">
                    <p:embed/>
                  </p:oleObj>
                </mc:Choice>
                <mc:Fallback>
                  <p:oleObj name="Equation" r:id="rId9" imgW="342751" imgH="203112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07"/>
                          <a:ext cx="432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401" name="Object 9"/>
            <p:cNvGraphicFramePr>
              <a:graphicFrameLocks noChangeAspect="1"/>
            </p:cNvGraphicFramePr>
            <p:nvPr/>
          </p:nvGraphicFramePr>
          <p:xfrm>
            <a:off x="1104" y="1824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4" name="Equation" r:id="rId11" imgW="164885" imgH="164885" progId="Equation.3">
                    <p:embed/>
                  </p:oleObj>
                </mc:Choice>
                <mc:Fallback>
                  <p:oleObj name="Equation" r:id="rId11" imgW="164885" imgH="164885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824"/>
                          <a:ext cx="244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402" name="Object 10"/>
            <p:cNvGraphicFramePr>
              <a:graphicFrameLocks noChangeAspect="1"/>
            </p:cNvGraphicFramePr>
            <p:nvPr/>
          </p:nvGraphicFramePr>
          <p:xfrm>
            <a:off x="2256" y="1824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5" name="Equation" r:id="rId12" imgW="139639" imgH="152334" progId="Equation.3">
                    <p:embed/>
                  </p:oleObj>
                </mc:Choice>
                <mc:Fallback>
                  <p:oleObj name="Equation" r:id="rId12" imgW="139639" imgH="152334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24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403" name="Object 11"/>
            <p:cNvGraphicFramePr>
              <a:graphicFrameLocks noChangeAspect="1"/>
            </p:cNvGraphicFramePr>
            <p:nvPr/>
          </p:nvGraphicFramePr>
          <p:xfrm>
            <a:off x="4032" y="1824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6" name="Equation" r:id="rId14" imgW="342751" imgH="203112" progId="Equation.3">
                    <p:embed/>
                  </p:oleObj>
                </mc:Choice>
                <mc:Fallback>
                  <p:oleObj name="Equation" r:id="rId14" imgW="342751" imgH="203112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824"/>
                          <a:ext cx="43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404" name="Object 12"/>
            <p:cNvGraphicFramePr>
              <a:graphicFrameLocks noChangeAspect="1"/>
            </p:cNvGraphicFramePr>
            <p:nvPr/>
          </p:nvGraphicFramePr>
          <p:xfrm>
            <a:off x="4752" y="1824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7" name="Equation" r:id="rId15" imgW="164885" imgH="164885" progId="Equation.3">
                    <p:embed/>
                  </p:oleObj>
                </mc:Choice>
                <mc:Fallback>
                  <p:oleObj name="Equation" r:id="rId15" imgW="164885" imgH="164885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824"/>
                          <a:ext cx="244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405" name="Object 13"/>
            <p:cNvGraphicFramePr>
              <a:graphicFrameLocks noChangeAspect="1"/>
            </p:cNvGraphicFramePr>
            <p:nvPr/>
          </p:nvGraphicFramePr>
          <p:xfrm>
            <a:off x="3216" y="2078"/>
            <a:ext cx="72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8" name="Equation" r:id="rId16" imgW="444307" imgH="228501" progId="Equation.3">
                    <p:embed/>
                  </p:oleObj>
                </mc:Choice>
                <mc:Fallback>
                  <p:oleObj name="Equation" r:id="rId16" imgW="444307" imgH="228501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078"/>
                          <a:ext cx="720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3406" name="Object 14"/>
            <p:cNvGraphicFramePr>
              <a:graphicFrameLocks noChangeAspect="1"/>
            </p:cNvGraphicFramePr>
            <p:nvPr/>
          </p:nvGraphicFramePr>
          <p:xfrm>
            <a:off x="4822" y="2160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439" name="Equation" r:id="rId18" imgW="126835" imgH="139518" progId="Equation.3">
                    <p:embed/>
                  </p:oleObj>
                </mc:Choice>
                <mc:Fallback>
                  <p:oleObj name="Equation" r:id="rId18" imgW="126835" imgH="139518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2160"/>
                          <a:ext cx="21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3407" name="Object 15"/>
          <p:cNvGraphicFramePr>
            <a:graphicFrameLocks noChangeAspect="1"/>
          </p:cNvGraphicFramePr>
          <p:nvPr/>
        </p:nvGraphicFramePr>
        <p:xfrm>
          <a:off x="2438400" y="4114800"/>
          <a:ext cx="4533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440" name="Equation" r:id="rId20" imgW="4533900" imgH="1485900" progId="Equation.3">
                  <p:embed/>
                </p:oleObj>
              </mc:Choice>
              <mc:Fallback>
                <p:oleObj name="Equation" r:id="rId20" imgW="4533900" imgH="14859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4533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7594" y="6143644"/>
            <a:ext cx="1905000" cy="457200"/>
          </a:xfrm>
        </p:spPr>
        <p:txBody>
          <a:bodyPr/>
          <a:lstStyle/>
          <a:p>
            <a:fld id="{BCD00FB6-3E8C-4CA9-90DB-BA2D3A0CC4A2}" type="slidenum">
              <a:rPr lang="en-US" altLang="zh-CN"/>
              <a:pPr/>
              <a:t>10</a:t>
            </a:fld>
            <a:endParaRPr lang="en-US" altLang="zh-CN" dirty="0"/>
          </a:p>
        </p:txBody>
      </p:sp>
      <p:graphicFrame>
        <p:nvGraphicFramePr>
          <p:cNvPr id="1046530" name="Object 2"/>
          <p:cNvGraphicFramePr>
            <a:graphicFrameLocks noChangeAspect="1"/>
          </p:cNvGraphicFramePr>
          <p:nvPr/>
        </p:nvGraphicFramePr>
        <p:xfrm>
          <a:off x="3200400" y="2659074"/>
          <a:ext cx="1841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2" name="Equation" r:id="rId3" imgW="1841500" imgH="965200" progId="Equation.3">
                  <p:embed/>
                </p:oleObj>
              </mc:Choice>
              <mc:Fallback>
                <p:oleObj name="Equation" r:id="rId3" imgW="1841500" imgH="965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59074"/>
                        <a:ext cx="1841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531" name="Object 3"/>
          <p:cNvGraphicFramePr>
            <a:graphicFrameLocks noChangeAspect="1"/>
          </p:cNvGraphicFramePr>
          <p:nvPr/>
        </p:nvGraphicFramePr>
        <p:xfrm>
          <a:off x="914400" y="3497274"/>
          <a:ext cx="269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3" name="Equation" r:id="rId5" imgW="2692400" imgH="965200" progId="Equation.3">
                  <p:embed/>
                </p:oleObj>
              </mc:Choice>
              <mc:Fallback>
                <p:oleObj name="Equation" r:id="rId5" imgW="2692400" imgH="965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97274"/>
                        <a:ext cx="269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532" name="Object 4"/>
          <p:cNvGraphicFramePr>
            <a:graphicFrameLocks noChangeAspect="1"/>
          </p:cNvGraphicFramePr>
          <p:nvPr/>
        </p:nvGraphicFramePr>
        <p:xfrm>
          <a:off x="795338" y="4464064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4" name="Equation" r:id="rId7" imgW="2984500" imgH="965200" progId="Equation.3">
                  <p:embed/>
                </p:oleObj>
              </mc:Choice>
              <mc:Fallback>
                <p:oleObj name="Equation" r:id="rId7" imgW="2984500" imgH="965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464064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533" name="Object 5"/>
          <p:cNvGraphicFramePr>
            <a:graphicFrameLocks noChangeAspect="1"/>
          </p:cNvGraphicFramePr>
          <p:nvPr/>
        </p:nvGraphicFramePr>
        <p:xfrm>
          <a:off x="3886200" y="3783018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5" name="Equation" r:id="rId9" imgW="4089400" imgH="431800" progId="Equation.3">
                  <p:embed/>
                </p:oleObj>
              </mc:Choice>
              <mc:Fallback>
                <p:oleObj name="Equation" r:id="rId9" imgW="4089400" imgH="431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83018"/>
                        <a:ext cx="408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534" name="Object 6"/>
          <p:cNvGraphicFramePr>
            <a:graphicFrameLocks noChangeAspect="1"/>
          </p:cNvGraphicFramePr>
          <p:nvPr/>
        </p:nvGraphicFramePr>
        <p:xfrm>
          <a:off x="2184400" y="1357324"/>
          <a:ext cx="416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6" name="Equation" r:id="rId11" imgW="4165600" imgH="965200" progId="Equation.3">
                  <p:embed/>
                </p:oleObj>
              </mc:Choice>
              <mc:Fallback>
                <p:oleObj name="Equation" r:id="rId11" imgW="4165600" imgH="965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357324"/>
                        <a:ext cx="416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535" name="Object 7"/>
          <p:cNvGraphicFramePr>
            <a:graphicFrameLocks noChangeAspect="1"/>
          </p:cNvGraphicFramePr>
          <p:nvPr/>
        </p:nvGraphicFramePr>
        <p:xfrm>
          <a:off x="914400" y="449274"/>
          <a:ext cx="596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7" name="Equation" r:id="rId13" imgW="7958160" imgH="1205640" progId="Equation.3">
                  <p:embed/>
                </p:oleObj>
              </mc:Choice>
              <mc:Fallback>
                <p:oleObj name="Equation" r:id="rId13" imgW="7958160" imgH="12056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274"/>
                        <a:ext cx="5969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36" name="Text Box 8"/>
          <p:cNvSpPr txBox="1">
            <a:spLocks noChangeArrowheads="1"/>
          </p:cNvSpPr>
          <p:nvPr/>
        </p:nvSpPr>
        <p:spPr bwMode="auto">
          <a:xfrm>
            <a:off x="838200" y="2201874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楷体_GB2312" pitchFamily="49" charset="-122"/>
              </a:rPr>
              <a:t>再由二阶导函数的连续性</a:t>
            </a:r>
          </a:p>
        </p:txBody>
      </p:sp>
      <p:graphicFrame>
        <p:nvGraphicFramePr>
          <p:cNvPr id="1046537" name="Object 9"/>
          <p:cNvGraphicFramePr>
            <a:graphicFrameLocks noChangeAspect="1"/>
          </p:cNvGraphicFramePr>
          <p:nvPr/>
        </p:nvGraphicFramePr>
        <p:xfrm>
          <a:off x="3962400" y="4783150"/>
          <a:ext cx="394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8" name="Equation" r:id="rId15" imgW="3949700" imgH="431800" progId="Equation.3">
                  <p:embed/>
                </p:oleObj>
              </mc:Choice>
              <mc:Fallback>
                <p:oleObj name="Equation" r:id="rId15" imgW="3949700" imgH="431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83150"/>
                        <a:ext cx="394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1152FE56-3430-4C95-8C6A-0E156675107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99428" name="Text Box 4"/>
          <p:cNvSpPr txBox="1">
            <a:spLocks noChangeArrowheads="1"/>
          </p:cNvSpPr>
          <p:nvPr/>
        </p:nvSpPr>
        <p:spPr bwMode="auto">
          <a:xfrm>
            <a:off x="609600" y="480995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人们常常要问：</a:t>
            </a:r>
          </a:p>
        </p:txBody>
      </p:sp>
      <p:grpSp>
        <p:nvGrpSpPr>
          <p:cNvPr id="999433" name="Group 9"/>
          <p:cNvGrpSpPr>
            <a:grpSpLocks/>
          </p:cNvGrpSpPr>
          <p:nvPr/>
        </p:nvGrpSpPr>
        <p:grpSpPr bwMode="auto">
          <a:xfrm>
            <a:off x="214282" y="1214422"/>
            <a:ext cx="8534400" cy="4679950"/>
            <a:chOff x="384" y="816"/>
            <a:chExt cx="5376" cy="2948"/>
          </a:xfrm>
        </p:grpSpPr>
        <p:graphicFrame>
          <p:nvGraphicFramePr>
            <p:cNvPr id="999426" name="Object 2"/>
            <p:cNvGraphicFramePr>
              <a:graphicFrameLocks noChangeAspect="1"/>
            </p:cNvGraphicFramePr>
            <p:nvPr/>
          </p:nvGraphicFramePr>
          <p:xfrm>
            <a:off x="416" y="816"/>
            <a:ext cx="534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9440" name="Equation" r:id="rId3" imgW="8483600" imgH="977900" progId="Equation.3">
                    <p:embed/>
                  </p:oleObj>
                </mc:Choice>
                <mc:Fallback>
                  <p:oleObj name="Equation" r:id="rId3" imgW="8483600" imgH="9779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816"/>
                          <a:ext cx="5344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9427" name="Text Box 3"/>
            <p:cNvSpPr txBox="1">
              <a:spLocks noChangeArrowheads="1"/>
            </p:cNvSpPr>
            <p:nvPr/>
          </p:nvSpPr>
          <p:spPr bwMode="auto">
            <a:xfrm>
              <a:off x="432" y="3168"/>
              <a:ext cx="470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  <a:latin typeface="宋体" pitchFamily="2" charset="-122"/>
                </a:rPr>
                <a:t>即：区域 </a:t>
              </a:r>
              <a:r>
                <a:rPr lang="en-US" altLang="zh-CN" sz="2800" i="1">
                  <a:solidFill>
                    <a:srgbClr val="FF0000"/>
                  </a:solidFill>
                  <a:cs typeface="Times New Roman" pitchFamily="18" charset="0"/>
                </a:rPr>
                <a:t>D </a:t>
              </a:r>
              <a:r>
                <a:rPr lang="zh-CN" altLang="en-US" sz="2800">
                  <a:solidFill>
                    <a:srgbClr val="FF0000"/>
                  </a:solidFill>
                  <a:latin typeface="宋体" pitchFamily="2" charset="-122"/>
                </a:rPr>
                <a:t>内解析函数的虚部为实部的共轭调和函数</a:t>
              </a:r>
              <a:r>
                <a:rPr lang="en-US" altLang="zh-CN" sz="2800">
                  <a:solidFill>
                    <a:srgbClr val="FF0000"/>
                  </a:solidFill>
                  <a:latin typeface="宋体" pitchFamily="2" charset="-122"/>
                </a:rPr>
                <a:t>.</a:t>
              </a:r>
            </a:p>
          </p:txBody>
        </p:sp>
        <p:graphicFrame>
          <p:nvGraphicFramePr>
            <p:cNvPr id="999429" name="Object 5"/>
            <p:cNvGraphicFramePr>
              <a:graphicFrameLocks noChangeAspect="1"/>
            </p:cNvGraphicFramePr>
            <p:nvPr/>
          </p:nvGraphicFramePr>
          <p:xfrm>
            <a:off x="816" y="1584"/>
            <a:ext cx="244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9441" name="Equation" r:id="rId5" imgW="1816100" imgH="228600" progId="Equation.3">
                    <p:embed/>
                  </p:oleObj>
                </mc:Choice>
                <mc:Fallback>
                  <p:oleObj name="Equation" r:id="rId5" imgW="1816100" imgH="2286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84"/>
                          <a:ext cx="2448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9430" name="Group 6"/>
            <p:cNvGrpSpPr>
              <a:grpSpLocks/>
            </p:cNvGrpSpPr>
            <p:nvPr/>
          </p:nvGrpSpPr>
          <p:grpSpPr bwMode="auto">
            <a:xfrm>
              <a:off x="384" y="2068"/>
              <a:ext cx="4728" cy="960"/>
              <a:chOff x="384" y="2068"/>
              <a:chExt cx="4728" cy="960"/>
            </a:xfrm>
          </p:grpSpPr>
          <p:graphicFrame>
            <p:nvGraphicFramePr>
              <p:cNvPr id="999431" name="Object 7"/>
              <p:cNvGraphicFramePr>
                <a:graphicFrameLocks noChangeAspect="1"/>
              </p:cNvGraphicFramePr>
              <p:nvPr/>
            </p:nvGraphicFramePr>
            <p:xfrm>
              <a:off x="384" y="2068"/>
              <a:ext cx="4728" cy="9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9442" name="Equation" r:id="rId7" imgW="7505700" imgH="1524000" progId="Equation.3">
                      <p:embed/>
                    </p:oleObj>
                  </mc:Choice>
                  <mc:Fallback>
                    <p:oleObj name="Equation" r:id="rId7" imgW="7505700" imgH="152400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068"/>
                            <a:ext cx="4728" cy="9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9432" name="Text Box 8"/>
              <p:cNvSpPr txBox="1">
                <a:spLocks noChangeArrowheads="1"/>
              </p:cNvSpPr>
              <p:nvPr/>
            </p:nvSpPr>
            <p:spPr bwMode="auto">
              <a:xfrm>
                <a:off x="2400" y="2688"/>
                <a:ext cx="19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FF0000"/>
                    </a:solidFill>
                    <a:latin typeface="宋体" pitchFamily="2" charset="-122"/>
                  </a:rPr>
                  <a:t>共轭调和函数</a:t>
                </a:r>
                <a:r>
                  <a:rPr lang="en-US" altLang="zh-CN" sz="2800">
                    <a:solidFill>
                      <a:srgbClr val="C1158C"/>
                    </a:solidFill>
                    <a:latin typeface="宋体" pitchFamily="2" charset="-122"/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6156" y="6215082"/>
            <a:ext cx="1905000" cy="457200"/>
          </a:xfrm>
        </p:spPr>
        <p:txBody>
          <a:bodyPr/>
          <a:lstStyle/>
          <a:p>
            <a:fld id="{3C426B81-8157-4E45-9D2F-90EE855C6E3D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1000450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现在会提出如下问题：</a:t>
            </a:r>
          </a:p>
        </p:txBody>
      </p:sp>
      <p:sp>
        <p:nvSpPr>
          <p:cNvPr id="1000451" name="Text Box 3"/>
          <p:cNvSpPr txBox="1">
            <a:spLocks noChangeArrowheads="1"/>
          </p:cNvSpPr>
          <p:nvPr/>
        </p:nvSpPr>
        <p:spPr bwMode="auto">
          <a:xfrm>
            <a:off x="500034" y="3048000"/>
            <a:ext cx="8077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/>
              <a:t>        </a:t>
            </a:r>
            <a:r>
              <a:rPr lang="zh-CN" altLang="en-US" sz="2800" dirty="0"/>
              <a:t>或者已知调和函数 </a:t>
            </a:r>
            <a:r>
              <a:rPr lang="en-US" altLang="zh-CN" sz="2800" i="1" dirty="0"/>
              <a:t>v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x,y</a:t>
            </a:r>
            <a:r>
              <a:rPr lang="en-US" altLang="zh-CN" sz="2800" dirty="0"/>
              <a:t>) </a:t>
            </a:r>
            <a:r>
              <a:rPr lang="zh-CN" altLang="en-US" sz="2800" dirty="0"/>
              <a:t>时，是否存在调和函数 </a:t>
            </a:r>
            <a:r>
              <a:rPr lang="en-US" altLang="zh-CN" sz="2800" i="1" dirty="0"/>
              <a:t>u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x,y</a:t>
            </a:r>
            <a:r>
              <a:rPr lang="en-US" altLang="zh-CN" sz="2800" dirty="0"/>
              <a:t>) </a:t>
            </a:r>
            <a:r>
              <a:rPr lang="zh-CN" altLang="en-US" sz="2800" dirty="0"/>
              <a:t>，使得 </a:t>
            </a:r>
            <a:r>
              <a:rPr lang="en-US" altLang="zh-CN" sz="2800" i="1" dirty="0"/>
              <a:t>f </a:t>
            </a:r>
            <a:r>
              <a:rPr lang="en-US" altLang="zh-CN" sz="2800" dirty="0"/>
              <a:t>(</a:t>
            </a:r>
            <a:r>
              <a:rPr lang="en-US" altLang="zh-CN" sz="2800" i="1" dirty="0"/>
              <a:t>z</a:t>
            </a:r>
            <a:r>
              <a:rPr lang="en-US" altLang="zh-CN" sz="2800" dirty="0"/>
              <a:t>)=</a:t>
            </a:r>
            <a:r>
              <a:rPr lang="en-US" altLang="zh-CN" sz="2800" i="1" dirty="0"/>
              <a:t>u</a:t>
            </a:r>
            <a:r>
              <a:rPr lang="zh-CN" altLang="en-US" sz="2800" dirty="0"/>
              <a:t>＋</a:t>
            </a:r>
            <a:r>
              <a:rPr lang="en-US" altLang="zh-CN" sz="2800" i="1" dirty="0"/>
              <a:t>iv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en-US" altLang="zh-CN" sz="2800" dirty="0"/>
              <a:t>D</a:t>
            </a:r>
            <a:r>
              <a:rPr lang="zh-CN" altLang="en-US" sz="2800" dirty="0"/>
              <a:t>上的解析函数</a:t>
            </a:r>
            <a:r>
              <a:rPr lang="en-US" altLang="zh-CN" sz="2800" dirty="0"/>
              <a:t>?</a:t>
            </a: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428596" y="1295400"/>
            <a:ext cx="8001000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3200" dirty="0"/>
              <a:t>        </a:t>
            </a:r>
            <a:r>
              <a:rPr lang="zh-CN" altLang="en-US" sz="2800" dirty="0"/>
              <a:t>已知 </a:t>
            </a:r>
            <a:r>
              <a:rPr lang="en-US" altLang="zh-CN" sz="2800" i="1" dirty="0"/>
              <a:t>u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是区域</a:t>
            </a:r>
            <a:r>
              <a:rPr lang="en-US" altLang="zh-CN" sz="2800" dirty="0"/>
              <a:t>D</a:t>
            </a:r>
            <a:r>
              <a:rPr lang="zh-CN" altLang="en-US" sz="2800" dirty="0"/>
              <a:t>上的调和函数，是否存在</a:t>
            </a:r>
            <a:r>
              <a:rPr lang="en-US" altLang="zh-CN" sz="2800" i="1" dirty="0"/>
              <a:t>u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的共</a:t>
            </a:r>
            <a:r>
              <a:rPr lang="zh-CN" altLang="en-US" sz="2800" dirty="0">
                <a:latin typeface="宋体" pitchFamily="2" charset="-122"/>
              </a:rPr>
              <a:t>轭</a:t>
            </a:r>
            <a:r>
              <a:rPr lang="zh-CN" altLang="en-US" sz="2800" dirty="0"/>
              <a:t>调和函数 </a:t>
            </a:r>
            <a:r>
              <a:rPr lang="en-US" altLang="zh-CN" sz="2800" i="1" dirty="0"/>
              <a:t>v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，使得函数 </a:t>
            </a:r>
            <a:r>
              <a:rPr lang="en-US" altLang="zh-CN" sz="2800" i="1" dirty="0"/>
              <a:t>f </a:t>
            </a:r>
            <a:r>
              <a:rPr lang="en-US" altLang="zh-CN" sz="2800" dirty="0"/>
              <a:t>(</a:t>
            </a:r>
            <a:r>
              <a:rPr lang="en-US" altLang="zh-CN" sz="2800" i="1" dirty="0"/>
              <a:t>z</a:t>
            </a:r>
            <a:r>
              <a:rPr lang="en-US" altLang="zh-CN" sz="2800" dirty="0"/>
              <a:t>)=</a:t>
            </a:r>
            <a:r>
              <a:rPr lang="en-US" altLang="zh-CN" sz="2800" i="1" dirty="0"/>
              <a:t>u</a:t>
            </a:r>
            <a:r>
              <a:rPr lang="zh-CN" altLang="en-US" sz="2800" dirty="0"/>
              <a:t>＋</a:t>
            </a:r>
            <a:r>
              <a:rPr lang="en-US" altLang="zh-CN" sz="2800" i="1" dirty="0"/>
              <a:t>iv</a:t>
            </a:r>
            <a:r>
              <a:rPr lang="zh-CN" altLang="en-US" sz="2800" dirty="0"/>
              <a:t>是</a:t>
            </a:r>
            <a:r>
              <a:rPr lang="en-US" altLang="zh-CN" sz="2800" dirty="0"/>
              <a:t>D</a:t>
            </a:r>
            <a:r>
              <a:rPr lang="zh-CN" altLang="en-US" sz="2800" dirty="0"/>
              <a:t>上的解析函数</a:t>
            </a:r>
            <a:r>
              <a:rPr lang="en-US" altLang="zh-CN" sz="2800" dirty="0"/>
              <a:t>?</a:t>
            </a:r>
          </a:p>
        </p:txBody>
      </p:sp>
      <p:sp>
        <p:nvSpPr>
          <p:cNvPr id="1000453" name="Text Box 5"/>
          <p:cNvSpPr txBox="1">
            <a:spLocks noChangeArrowheads="1"/>
          </p:cNvSpPr>
          <p:nvPr/>
        </p:nvSpPr>
        <p:spPr bwMode="auto">
          <a:xfrm>
            <a:off x="609600" y="4419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回答是肯定的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autoUpdateAnimBg="0"/>
      <p:bldP spid="1000452" grpId="0" autoUpdateAnimBg="0"/>
      <p:bldP spid="100045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5E21165A-0372-40DE-BC85-E62A8F353A61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85720" y="642918"/>
            <a:ext cx="77724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下面讨论这个问题，即已知          是区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域    内的调和函数，利用函数在    内解析的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充分必要条件，求出解析函数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使得其实部或者虚部在   内为           。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由于多连通区域用割线可以分成一个或者几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个单连通区域，因此我们只讨论   为单连通区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域情形。</a:t>
            </a:r>
          </a:p>
          <a:p>
            <a:pPr>
              <a:buFontTx/>
              <a:buNone/>
            </a:pPr>
            <a:endParaRPr lang="zh-CN" altLang="en-US" sz="2800" b="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graphicFrame>
        <p:nvGraphicFramePr>
          <p:cNvPr id="1047555" name="Object 1027"/>
          <p:cNvGraphicFramePr>
            <a:graphicFrameLocks noChangeAspect="1"/>
          </p:cNvGraphicFramePr>
          <p:nvPr/>
        </p:nvGraphicFramePr>
        <p:xfrm>
          <a:off x="5319687" y="760417"/>
          <a:ext cx="1606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79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687" y="760417"/>
                        <a:ext cx="16065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56" name="Object 1028"/>
          <p:cNvGraphicFramePr>
            <a:graphicFrameLocks noChangeAspect="1"/>
          </p:cNvGraphicFramePr>
          <p:nvPr/>
        </p:nvGraphicFramePr>
        <p:xfrm>
          <a:off x="928662" y="12620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0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26205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57" name="Object 1029"/>
          <p:cNvGraphicFramePr>
            <a:graphicFrameLocks noChangeAspect="1"/>
          </p:cNvGraphicFramePr>
          <p:nvPr/>
        </p:nvGraphicFramePr>
        <p:xfrm>
          <a:off x="5929322" y="12620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1" name="Equation" r:id="rId7" imgW="164885" imgH="164885" progId="Equation.3">
                  <p:embed/>
                </p:oleObj>
              </mc:Choice>
              <mc:Fallback>
                <p:oleObj name="Equation" r:id="rId7" imgW="164885" imgH="164885" progId="Equation.3">
                  <p:embed/>
                  <p:pic>
                    <p:nvPicPr>
                      <p:cNvPr id="0" name="Picture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126205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58" name="Object 1030"/>
          <p:cNvGraphicFramePr>
            <a:graphicFrameLocks noChangeAspect="1"/>
          </p:cNvGraphicFramePr>
          <p:nvPr/>
        </p:nvGraphicFramePr>
        <p:xfrm>
          <a:off x="4071934" y="2285992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2" name="Equation" r:id="rId9" imgW="164885" imgH="164885" progId="Equation.3">
                  <p:embed/>
                </p:oleObj>
              </mc:Choice>
              <mc:Fallback>
                <p:oleObj name="Equation" r:id="rId9" imgW="164885" imgH="164885" progId="Equation.3">
                  <p:embed/>
                  <p:pic>
                    <p:nvPicPr>
                      <p:cNvPr id="0" name="Picture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285992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59" name="Object 1031"/>
          <p:cNvGraphicFramePr>
            <a:graphicFrameLocks noChangeAspect="1"/>
          </p:cNvGraphicFramePr>
          <p:nvPr/>
        </p:nvGraphicFramePr>
        <p:xfrm>
          <a:off x="5032350" y="1816126"/>
          <a:ext cx="31511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3" name="Equation" r:id="rId11" imgW="1562100" imgH="203200" progId="Equation.3">
                  <p:embed/>
                </p:oleObj>
              </mc:Choice>
              <mc:Fallback>
                <p:oleObj name="Equation" r:id="rId11" imgW="1562100" imgH="203200" progId="Equation.3">
                  <p:embed/>
                  <p:pic>
                    <p:nvPicPr>
                      <p:cNvPr id="0" name="Picture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50" y="1816126"/>
                        <a:ext cx="31511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60" name="Object 1032"/>
          <p:cNvGraphicFramePr>
            <a:graphicFrameLocks noChangeAspect="1"/>
          </p:cNvGraphicFramePr>
          <p:nvPr/>
        </p:nvGraphicFramePr>
        <p:xfrm>
          <a:off x="5392712" y="2343155"/>
          <a:ext cx="1685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4" name="Equation" r:id="rId13" imgW="748975" imgH="203112" progId="Equation.3">
                  <p:embed/>
                </p:oleObj>
              </mc:Choice>
              <mc:Fallback>
                <p:oleObj name="Equation" r:id="rId13" imgW="748975" imgH="203112" progId="Equation.3">
                  <p:embed/>
                  <p:pic>
                    <p:nvPicPr>
                      <p:cNvPr id="0" name="Picture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12" y="2343155"/>
                        <a:ext cx="16859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61" name="Object 1033"/>
          <p:cNvGraphicFramePr>
            <a:graphicFrameLocks noChangeAspect="1"/>
          </p:cNvGraphicFramePr>
          <p:nvPr/>
        </p:nvGraphicFramePr>
        <p:xfrm>
          <a:off x="5535587" y="3286124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5" name="Equation" r:id="rId15" imgW="164885" imgH="164885" progId="Equation.3">
                  <p:embed/>
                </p:oleObj>
              </mc:Choice>
              <mc:Fallback>
                <p:oleObj name="Equation" r:id="rId15" imgW="164885" imgH="164885" progId="Equation.3">
                  <p:embed/>
                  <p:pic>
                    <p:nvPicPr>
                      <p:cNvPr id="0" name="Picture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587" y="3286124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62" name="Object 1034"/>
          <p:cNvGraphicFramePr>
            <a:graphicFrameLocks noChangeAspect="1"/>
          </p:cNvGraphicFramePr>
          <p:nvPr/>
        </p:nvGraphicFramePr>
        <p:xfrm>
          <a:off x="4170337" y="3640142"/>
          <a:ext cx="13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6" name="Equation" r:id="rId17" imgW="139639" imgH="431613" progId="Equation.3">
                  <p:embed/>
                </p:oleObj>
              </mc:Choice>
              <mc:Fallback>
                <p:oleObj name="Equation" r:id="rId17" imgW="139639" imgH="431613" progId="Equation.3">
                  <p:embed/>
                  <p:pic>
                    <p:nvPicPr>
                      <p:cNvPr id="0" name="Picture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37" y="3640142"/>
                        <a:ext cx="13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1E7237A5-7512-410E-AA2E-426D4A08D008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304800"/>
            <a:ext cx="8278813" cy="5791200"/>
          </a:xfrm>
        </p:spPr>
        <p:txBody>
          <a:bodyPr/>
          <a:lstStyle/>
          <a:p>
            <a:pPr>
              <a:buFontTx/>
              <a:buNone/>
            </a:pP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先讨论在单连通区域   内，已知解析函数的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实部          ，求其虚部调和函数         。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这时由</a:t>
            </a:r>
            <a:r>
              <a:rPr lang="en-US" altLang="zh-CN" sz="2800" i="1" dirty="0">
                <a:ea typeface="楷体_GB2312" pitchFamily="49" charset="-122"/>
              </a:rPr>
              <a:t>C-R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条件，</a:t>
            </a:r>
          </a:p>
          <a:p>
            <a:pPr>
              <a:buFontTx/>
              <a:buNone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由于           在单连通区域   内调和，可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1048579" name="Object 3"/>
          <p:cNvGraphicFramePr>
            <a:graphicFrameLocks noChangeAspect="1"/>
          </p:cNvGraphicFramePr>
          <p:nvPr/>
        </p:nvGraphicFramePr>
        <p:xfrm>
          <a:off x="4286248" y="914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05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9144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0" name="Object 4"/>
          <p:cNvGraphicFramePr>
            <a:graphicFrameLocks noChangeAspect="1"/>
          </p:cNvGraphicFramePr>
          <p:nvPr/>
        </p:nvGraphicFramePr>
        <p:xfrm>
          <a:off x="1214414" y="1371600"/>
          <a:ext cx="1766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06" name="Equation" r:id="rId5" imgW="736600" imgH="203200" progId="Equation.3">
                  <p:embed/>
                </p:oleObj>
              </mc:Choice>
              <mc:Fallback>
                <p:oleObj name="Equation" r:id="rId5" imgW="736600" imgH="203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371600"/>
                        <a:ext cx="17668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1" name="Object 5"/>
          <p:cNvGraphicFramePr>
            <a:graphicFrameLocks noChangeAspect="1"/>
          </p:cNvGraphicFramePr>
          <p:nvPr/>
        </p:nvGraphicFramePr>
        <p:xfrm>
          <a:off x="6165873" y="1371600"/>
          <a:ext cx="1692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07" name="Equation" r:id="rId7" imgW="698197" imgH="203112" progId="Equation.3">
                  <p:embed/>
                </p:oleObj>
              </mc:Choice>
              <mc:Fallback>
                <p:oleObj name="Equation" r:id="rId7" imgW="698197" imgH="203112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73" y="1371600"/>
                        <a:ext cx="16922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2" name="Object 6"/>
          <p:cNvGraphicFramePr>
            <a:graphicFrameLocks noChangeAspect="1"/>
          </p:cNvGraphicFramePr>
          <p:nvPr/>
        </p:nvGraphicFramePr>
        <p:xfrm>
          <a:off x="2286000" y="2362200"/>
          <a:ext cx="45894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08" name="Equation" r:id="rId9" imgW="2362200" imgH="241300" progId="Equation.3">
                  <p:embed/>
                </p:oleObj>
              </mc:Choice>
              <mc:Fallback>
                <p:oleObj name="Equation" r:id="rId9" imgW="2362200" imgH="2413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45894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3" name="Object 7"/>
          <p:cNvGraphicFramePr>
            <a:graphicFrameLocks noChangeAspect="1"/>
          </p:cNvGraphicFramePr>
          <p:nvPr/>
        </p:nvGraphicFramePr>
        <p:xfrm>
          <a:off x="1285852" y="2895600"/>
          <a:ext cx="1847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09" name="Equation" r:id="rId11" imgW="736600" imgH="203200" progId="Equation.3">
                  <p:embed/>
                </p:oleObj>
              </mc:Choice>
              <mc:Fallback>
                <p:oleObj name="Equation" r:id="rId11" imgW="736600" imgH="203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895600"/>
                        <a:ext cx="18478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4" name="Object 8"/>
          <p:cNvGraphicFramePr>
            <a:graphicFrameLocks noChangeAspect="1"/>
          </p:cNvGraphicFramePr>
          <p:nvPr/>
        </p:nvGraphicFramePr>
        <p:xfrm>
          <a:off x="5429256" y="2971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10" name="Equation" r:id="rId13" imgW="164885" imgH="164885" progId="Equation.3">
                  <p:embed/>
                </p:oleObj>
              </mc:Choice>
              <mc:Fallback>
                <p:oleObj name="Equation" r:id="rId13" imgW="164885" imgH="164885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9718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5" name="Object 9"/>
          <p:cNvGraphicFramePr>
            <a:graphicFrameLocks noChangeAspect="1"/>
          </p:cNvGraphicFramePr>
          <p:nvPr/>
        </p:nvGraphicFramePr>
        <p:xfrm>
          <a:off x="4502150" y="3213100"/>
          <a:ext cx="13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11" name="Equation" r:id="rId15" imgW="139639" imgH="431613" progId="Equation.3">
                  <p:embed/>
                </p:oleObj>
              </mc:Choice>
              <mc:Fallback>
                <p:oleObj name="Equation" r:id="rId15" imgW="139639" imgH="43161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13100"/>
                        <a:ext cx="13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586" name="Object 10"/>
          <p:cNvGraphicFramePr>
            <a:graphicFrameLocks noChangeAspect="1"/>
          </p:cNvGraphicFramePr>
          <p:nvPr/>
        </p:nvGraphicFramePr>
        <p:xfrm>
          <a:off x="3276600" y="3657600"/>
          <a:ext cx="23336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12" name="Equation" r:id="rId17" imgW="952087" imgH="444307" progId="Equation.3">
                  <p:embed/>
                </p:oleObj>
              </mc:Choice>
              <mc:Fallback>
                <p:oleObj name="Equation" r:id="rId17" imgW="952087" imgH="444307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333625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7594" y="6143644"/>
            <a:ext cx="1905000" cy="457200"/>
          </a:xfrm>
        </p:spPr>
        <p:txBody>
          <a:bodyPr/>
          <a:lstStyle/>
          <a:p>
            <a:fld id="{1B6B4881-35F4-4E44-9883-AEE262EDF218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因积分与路径无关可求出      为</a:t>
            </a:r>
          </a:p>
          <a:p>
            <a:pPr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其中  为任意实常数，该积分在   内与积分路</a:t>
            </a: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径无关。</a:t>
            </a: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可在   内取定点      和平行于坐标轴的路</a:t>
            </a: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径来计算。如取从点      到点      再到点</a:t>
            </a: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的折线段可得</a:t>
            </a:r>
          </a:p>
          <a:p>
            <a:pPr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graphicFrame>
        <p:nvGraphicFramePr>
          <p:cNvPr id="1049603" name="Object 3"/>
          <p:cNvGraphicFramePr>
            <a:graphicFrameLocks noChangeAspect="1"/>
          </p:cNvGraphicFramePr>
          <p:nvPr/>
        </p:nvGraphicFramePr>
        <p:xfrm>
          <a:off x="4724400" y="541338"/>
          <a:ext cx="10398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39" name="Equation" r:id="rId3" imgW="469696" imgH="203112" progId="Equation.3">
                  <p:embed/>
                </p:oleObj>
              </mc:Choice>
              <mc:Fallback>
                <p:oleObj name="Equation" r:id="rId3" imgW="469696" imgH="203112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1338"/>
                        <a:ext cx="1039813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04" name="Object 4"/>
          <p:cNvGraphicFramePr>
            <a:graphicFrameLocks noChangeAspect="1"/>
          </p:cNvGraphicFramePr>
          <p:nvPr/>
        </p:nvGraphicFramePr>
        <p:xfrm>
          <a:off x="1752600" y="838200"/>
          <a:ext cx="2503488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0" name="Equation" r:id="rId5" imgW="926698" imgH="495085" progId="Equation.3">
                  <p:embed/>
                </p:oleObj>
              </mc:Choice>
              <mc:Fallback>
                <p:oleObj name="Equation" r:id="rId5" imgW="926698" imgH="495085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2503488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05" name="Object 5"/>
          <p:cNvGraphicFramePr>
            <a:graphicFrameLocks noChangeAspect="1"/>
          </p:cNvGraphicFramePr>
          <p:nvPr/>
        </p:nvGraphicFramePr>
        <p:xfrm>
          <a:off x="3962400" y="1143000"/>
          <a:ext cx="2819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1" name="Equation" r:id="rId7" imgW="1269449" imgH="241195" progId="Equation.3">
                  <p:embed/>
                </p:oleObj>
              </mc:Choice>
              <mc:Fallback>
                <p:oleObj name="Equation" r:id="rId7" imgW="1269449" imgH="241195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28194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06" name="Object 6"/>
          <p:cNvGraphicFramePr>
            <a:graphicFrameLocks noChangeAspect="1"/>
          </p:cNvGraphicFramePr>
          <p:nvPr/>
        </p:nvGraphicFramePr>
        <p:xfrm>
          <a:off x="1524000" y="2057400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2" name="Equation" r:id="rId9" imgW="114201" imgH="139579" progId="Equation.3">
                  <p:embed/>
                </p:oleObj>
              </mc:Choice>
              <mc:Fallback>
                <p:oleObj name="Equation" r:id="rId9" imgW="114201" imgH="139579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3079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07" name="Object 7"/>
          <p:cNvGraphicFramePr>
            <a:graphicFrameLocks noChangeAspect="1"/>
          </p:cNvGraphicFramePr>
          <p:nvPr/>
        </p:nvGraphicFramePr>
        <p:xfrm>
          <a:off x="5791200" y="2057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3" name="Equation" r:id="rId11" imgW="164885" imgH="164885" progId="Equation.3">
                  <p:embed/>
                </p:oleObj>
              </mc:Choice>
              <mc:Fallback>
                <p:oleObj name="Equation" r:id="rId11" imgW="164885" imgH="164885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574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09" name="Object 9"/>
          <p:cNvGraphicFramePr>
            <a:graphicFrameLocks noChangeAspect="1"/>
          </p:cNvGraphicFramePr>
          <p:nvPr/>
        </p:nvGraphicFramePr>
        <p:xfrm>
          <a:off x="1447800" y="4495800"/>
          <a:ext cx="5486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4" name="Equation" r:id="rId13" imgW="2806700" imgH="495300" progId="Equation.3">
                  <p:embed/>
                </p:oleObj>
              </mc:Choice>
              <mc:Fallback>
                <p:oleObj name="Equation" r:id="rId13" imgW="2806700" imgH="4953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5486400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10" name="Object 10"/>
          <p:cNvGraphicFramePr>
            <a:graphicFrameLocks noChangeAspect="1"/>
          </p:cNvGraphicFramePr>
          <p:nvPr/>
        </p:nvGraphicFramePr>
        <p:xfrm>
          <a:off x="2133600" y="3124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5" name="Equation" r:id="rId15" imgW="164885" imgH="164885" progId="Equation.3">
                  <p:embed/>
                </p:oleObj>
              </mc:Choice>
              <mc:Fallback>
                <p:oleObj name="Equation" r:id="rId15" imgW="164885" imgH="164885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11" name="Object 11"/>
          <p:cNvGraphicFramePr>
            <a:graphicFrameLocks noChangeAspect="1"/>
          </p:cNvGraphicFramePr>
          <p:nvPr/>
        </p:nvGraphicFramePr>
        <p:xfrm>
          <a:off x="4038600" y="3124200"/>
          <a:ext cx="8826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6" name="Equation" r:id="rId17" imgW="508000" imgH="228600" progId="Equation.3">
                  <p:embed/>
                </p:oleObj>
              </mc:Choice>
              <mc:Fallback>
                <p:oleObj name="Equation" r:id="rId17" imgW="5080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24200"/>
                        <a:ext cx="8826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12" name="Object 12"/>
          <p:cNvGraphicFramePr>
            <a:graphicFrameLocks noChangeAspect="1"/>
          </p:cNvGraphicFramePr>
          <p:nvPr/>
        </p:nvGraphicFramePr>
        <p:xfrm>
          <a:off x="4038600" y="3581400"/>
          <a:ext cx="8826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7" name="Equation" r:id="rId19" imgW="508000" imgH="228600" progId="Equation.3">
                  <p:embed/>
                </p:oleObj>
              </mc:Choice>
              <mc:Fallback>
                <p:oleObj name="Equation" r:id="rId19" imgW="50800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81400"/>
                        <a:ext cx="8826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13" name="Object 13"/>
          <p:cNvGraphicFramePr>
            <a:graphicFrameLocks noChangeAspect="1"/>
          </p:cNvGraphicFramePr>
          <p:nvPr/>
        </p:nvGraphicFramePr>
        <p:xfrm>
          <a:off x="5867400" y="3581400"/>
          <a:ext cx="7921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8" name="Equation" r:id="rId21" imgW="457200" imgH="228600" progId="Equation.3">
                  <p:embed/>
                </p:oleObj>
              </mc:Choice>
              <mc:Fallback>
                <p:oleObj name="Equation" r:id="rId21" imgW="4572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81400"/>
                        <a:ext cx="79216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14" name="Object 14"/>
          <p:cNvGraphicFramePr>
            <a:graphicFrameLocks noChangeAspect="1"/>
          </p:cNvGraphicFramePr>
          <p:nvPr/>
        </p:nvGraphicFramePr>
        <p:xfrm>
          <a:off x="914400" y="4114800"/>
          <a:ext cx="6826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49" name="Equation" r:id="rId23" imgW="393529" imgH="203112" progId="Equation.3">
                  <p:embed/>
                </p:oleObj>
              </mc:Choice>
              <mc:Fallback>
                <p:oleObj name="Equation" r:id="rId23" imgW="393529" imgH="203112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6826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616" name="Rectangle 16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543800" cy="1143000"/>
          </a:xfrm>
        </p:spPr>
        <p:txBody>
          <a:bodyPr/>
          <a:lstStyle/>
          <a:p>
            <a:r>
              <a:rPr lang="en-US" altLang="zh-CN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7363EF14-8B7C-40A1-A3C8-EC128AE9F444}" type="slidenum">
              <a:rPr lang="en-US" altLang="zh-CN"/>
              <a:pPr/>
              <a:t>16</a:t>
            </a:fld>
            <a:endParaRPr lang="en-US" altLang="zh-CN" dirty="0"/>
          </a:p>
        </p:txBody>
      </p:sp>
      <p:sp>
        <p:nvSpPr>
          <p:cNvPr id="105062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71472" y="457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同理在单连通区域   内如果已知解析函数的虚</a:t>
            </a: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部          ，可求其实部调和函数</a:t>
            </a:r>
          </a:p>
        </p:txBody>
      </p:sp>
      <p:graphicFrame>
        <p:nvGraphicFramePr>
          <p:cNvPr id="1050627" name="Object 1027"/>
          <p:cNvGraphicFramePr>
            <a:graphicFrameLocks noChangeAspect="1"/>
          </p:cNvGraphicFramePr>
          <p:nvPr/>
        </p:nvGraphicFramePr>
        <p:xfrm>
          <a:off x="3643306" y="1066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41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Picture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0668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28" name="Object 1028"/>
          <p:cNvGraphicFramePr>
            <a:graphicFrameLocks noChangeAspect="1"/>
          </p:cNvGraphicFramePr>
          <p:nvPr/>
        </p:nvGraphicFramePr>
        <p:xfrm>
          <a:off x="1071538" y="1524000"/>
          <a:ext cx="1752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42" name="Equation" r:id="rId5" imgW="723586" imgH="203112" progId="Equation.3">
                  <p:embed/>
                </p:oleObj>
              </mc:Choice>
              <mc:Fallback>
                <p:oleObj name="Equation" r:id="rId5" imgW="723586" imgH="203112" progId="Equation.3">
                  <p:embed/>
                  <p:pic>
                    <p:nvPicPr>
                      <p:cNvPr id="0" name="Picture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524000"/>
                        <a:ext cx="1752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29" name="Object 1029"/>
          <p:cNvGraphicFramePr>
            <a:graphicFrameLocks noChangeAspect="1"/>
          </p:cNvGraphicFramePr>
          <p:nvPr/>
        </p:nvGraphicFramePr>
        <p:xfrm>
          <a:off x="1295400" y="2286000"/>
          <a:ext cx="2687638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43" name="Equation" r:id="rId7" imgW="939392" imgH="495085" progId="Equation.3">
                  <p:embed/>
                </p:oleObj>
              </mc:Choice>
              <mc:Fallback>
                <p:oleObj name="Equation" r:id="rId7" imgW="939392" imgH="495085" progId="Equation.3">
                  <p:embed/>
                  <p:pic>
                    <p:nvPicPr>
                      <p:cNvPr id="0" name="Picture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2687638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1030"/>
          <p:cNvGraphicFramePr>
            <a:graphicFrameLocks noChangeAspect="1"/>
          </p:cNvGraphicFramePr>
          <p:nvPr/>
        </p:nvGraphicFramePr>
        <p:xfrm>
          <a:off x="3657600" y="2590800"/>
          <a:ext cx="2895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44" name="Equation" r:id="rId9" imgW="1155700" imgH="241300" progId="Equation.3">
                  <p:embed/>
                </p:oleObj>
              </mc:Choice>
              <mc:Fallback>
                <p:oleObj name="Equation" r:id="rId9" imgW="1155700" imgH="241300" progId="Equation.3">
                  <p:embed/>
                  <p:pic>
                    <p:nvPicPr>
                      <p:cNvPr id="0" name="Picture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28956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32" name="Rectangle 1032"/>
          <p:cNvSpPr>
            <a:spLocks noGrp="1" noChangeArrowheads="1"/>
          </p:cNvSpPr>
          <p:nvPr>
            <p:ph type="title"/>
          </p:nvPr>
        </p:nvSpPr>
        <p:spPr>
          <a:xfrm>
            <a:off x="642910" y="609600"/>
            <a:ext cx="7543800" cy="1143000"/>
          </a:xfrm>
        </p:spPr>
        <p:txBody>
          <a:bodyPr/>
          <a:lstStyle/>
          <a:p>
            <a:r>
              <a:rPr lang="en-US" altLang="zh-CN" dirty="0"/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7594" y="6143644"/>
            <a:ext cx="1905000" cy="457200"/>
          </a:xfrm>
        </p:spPr>
        <p:txBody>
          <a:bodyPr/>
          <a:lstStyle/>
          <a:p>
            <a:fld id="{B7F1ECA7-12E9-40C5-80C5-42F52E47045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0"/>
            <a:ext cx="7772400" cy="31242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>
              <a:ea typeface="楷体_GB2312" pitchFamily="49" charset="-122"/>
            </a:endParaRPr>
          </a:p>
          <a:p>
            <a:pPr marL="0" indent="0"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已知 </a:t>
            </a:r>
            <a:r>
              <a:rPr lang="en-US" altLang="zh-CN" sz="2800" i="1">
                <a:ea typeface="楷体_GB2312" pitchFamily="49" charset="-122"/>
              </a:rPr>
              <a:t>u=x</a:t>
            </a:r>
            <a:r>
              <a:rPr lang="en-US" altLang="zh-CN" sz="2800">
                <a:ea typeface="楷体_GB2312" pitchFamily="49" charset="-122"/>
              </a:rPr>
              <a:t>/(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 i="1" baseline="30000">
                <a:ea typeface="楷体_GB2312" pitchFamily="49" charset="-122"/>
              </a:rPr>
              <a:t>2</a:t>
            </a:r>
            <a:r>
              <a:rPr lang="en-US" altLang="zh-CN" sz="2800" i="1">
                <a:ea typeface="楷体_GB2312" pitchFamily="49" charset="-122"/>
              </a:rPr>
              <a:t>+y</a:t>
            </a:r>
            <a:r>
              <a:rPr lang="en-US" altLang="zh-CN" sz="2800" i="1" baseline="30000"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)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在右半平面</a:t>
            </a:r>
            <a:r>
              <a:rPr lang="en-US" altLang="zh-CN" sz="2800" i="1">
                <a:ea typeface="楷体_GB2312" pitchFamily="49" charset="-122"/>
              </a:rPr>
              <a:t>Rez&gt;</a:t>
            </a:r>
            <a:r>
              <a:rPr lang="en-US" altLang="zh-CN" sz="2800">
                <a:ea typeface="楷体_GB2312" pitchFamily="49" charset="-122"/>
              </a:rPr>
              <a:t>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是调和函数，求在该半平面解析的函数</a:t>
            </a:r>
          </a:p>
          <a:p>
            <a:pPr marL="0" indent="0">
              <a:buFontTx/>
              <a:buNone/>
            </a:pPr>
            <a:r>
              <a:rPr lang="zh-CN" altLang="en-US" sz="2800" i="1">
                <a:ea typeface="楷体_GB2312" pitchFamily="49" charset="-122"/>
              </a:rPr>
              <a:t>                                  </a:t>
            </a:r>
            <a:r>
              <a:rPr lang="en-US" altLang="zh-CN" sz="2800" i="1">
                <a:ea typeface="楷体_GB2312" pitchFamily="49" charset="-122"/>
              </a:rPr>
              <a:t>f</a:t>
            </a:r>
            <a:r>
              <a:rPr lang="en-US" altLang="zh-CN" sz="2800">
                <a:ea typeface="楷体_GB2312" pitchFamily="49" charset="-122"/>
              </a:rPr>
              <a:t>(</a:t>
            </a:r>
            <a:r>
              <a:rPr lang="en-US" altLang="zh-CN" sz="2800" i="1">
                <a:ea typeface="楷体_GB2312" pitchFamily="49" charset="-122"/>
              </a:rPr>
              <a:t>z</a:t>
            </a:r>
            <a:r>
              <a:rPr lang="en-US" altLang="zh-CN" sz="2800">
                <a:ea typeface="楷体_GB2312" pitchFamily="49" charset="-122"/>
              </a:rPr>
              <a:t>)</a:t>
            </a:r>
            <a:r>
              <a:rPr lang="en-US" altLang="zh-CN" sz="2800" i="1">
                <a:ea typeface="楷体_GB2312" pitchFamily="49" charset="-122"/>
              </a:rPr>
              <a:t>=u+vi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使得      </a:t>
            </a:r>
            <a:r>
              <a:rPr lang="en-US" altLang="zh-CN" sz="2800" i="1">
                <a:ea typeface="楷体_GB2312" pitchFamily="49" charset="-122"/>
              </a:rPr>
              <a:t>u=x/</a:t>
            </a:r>
            <a:r>
              <a:rPr lang="en-US" altLang="zh-CN" sz="2800">
                <a:ea typeface="楷体_GB2312" pitchFamily="49" charset="-122"/>
              </a:rPr>
              <a:t>(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 i="1" baseline="30000">
                <a:ea typeface="楷体_GB2312" pitchFamily="49" charset="-122"/>
              </a:rPr>
              <a:t>2</a:t>
            </a:r>
            <a:r>
              <a:rPr lang="en-US" altLang="zh-CN" sz="2800" i="1">
                <a:ea typeface="楷体_GB2312" pitchFamily="49" charset="-122"/>
              </a:rPr>
              <a:t>+y</a:t>
            </a:r>
            <a:r>
              <a:rPr lang="en-US" altLang="zh-CN" sz="2800" i="1" baseline="30000"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) </a:t>
            </a:r>
            <a:r>
              <a:rPr lang="zh-CN" altLang="en-US" sz="2800">
                <a:ea typeface="楷体_GB2312" pitchFamily="49" charset="-122"/>
              </a:rPr>
              <a:t>且 </a:t>
            </a:r>
            <a:r>
              <a:rPr lang="en-US" altLang="zh-CN" sz="2800" i="1">
                <a:ea typeface="楷体_GB2312" pitchFamily="49" charset="-122"/>
              </a:rPr>
              <a:t>f</a:t>
            </a:r>
            <a:r>
              <a:rPr lang="en-US" altLang="zh-CN" sz="2800">
                <a:ea typeface="楷体_GB2312" pitchFamily="49" charset="-122"/>
              </a:rPr>
              <a:t>(1</a:t>
            </a:r>
            <a:r>
              <a:rPr lang="en-US" altLang="zh-CN" sz="2800" i="1">
                <a:ea typeface="楷体_GB2312" pitchFamily="49" charset="-122"/>
              </a:rPr>
              <a:t>+i</a:t>
            </a:r>
            <a:r>
              <a:rPr lang="en-US" altLang="zh-CN" sz="2800">
                <a:ea typeface="楷体_GB2312" pitchFamily="49" charset="-122"/>
              </a:rPr>
              <a:t>)</a:t>
            </a:r>
            <a:r>
              <a:rPr lang="en-US" altLang="zh-CN" sz="2800" i="1">
                <a:ea typeface="楷体_GB2312" pitchFamily="49" charset="-122"/>
              </a:rPr>
              <a:t>=</a:t>
            </a:r>
            <a:r>
              <a:rPr lang="en-US" altLang="zh-CN" sz="2800">
                <a:ea typeface="楷体_GB2312" pitchFamily="49" charset="-122"/>
              </a:rPr>
              <a:t>(1</a:t>
            </a:r>
            <a:r>
              <a:rPr lang="en-US" altLang="zh-CN" sz="2800" i="1">
                <a:ea typeface="楷体_GB2312" pitchFamily="49" charset="-122"/>
              </a:rPr>
              <a:t>-i</a:t>
            </a:r>
            <a:r>
              <a:rPr lang="en-US" altLang="zh-CN" sz="2800">
                <a:ea typeface="楷体_GB2312" pitchFamily="49" charset="-122"/>
              </a:rPr>
              <a:t>)/2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1051656" name="Object 8"/>
          <p:cNvGraphicFramePr>
            <a:graphicFrameLocks noChangeAspect="1"/>
          </p:cNvGraphicFramePr>
          <p:nvPr/>
        </p:nvGraphicFramePr>
        <p:xfrm>
          <a:off x="1981200" y="3200400"/>
          <a:ext cx="25908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66" name="Equation" r:id="rId3" imgW="1054100" imgH="444500" progId="Equation.3">
                  <p:embed/>
                </p:oleObj>
              </mc:Choice>
              <mc:Fallback>
                <p:oleObj name="Equation" r:id="rId3" imgW="1054100" imgH="444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590800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57" name="Object 9"/>
          <p:cNvGraphicFramePr>
            <a:graphicFrameLocks noChangeAspect="1"/>
          </p:cNvGraphicFramePr>
          <p:nvPr/>
        </p:nvGraphicFramePr>
        <p:xfrm>
          <a:off x="4800600" y="3200400"/>
          <a:ext cx="24384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67" name="Equation" r:id="rId5" imgW="1040948" imgH="431613" progId="Equation.3">
                  <p:embed/>
                </p:oleObj>
              </mc:Choice>
              <mc:Fallback>
                <p:oleObj name="Equation" r:id="rId5" imgW="1040948" imgH="4316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00400"/>
                        <a:ext cx="243840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9" name="Text Box 11"/>
          <p:cNvSpPr txBox="1">
            <a:spLocks noChangeArrowheads="1"/>
          </p:cNvSpPr>
          <p:nvPr/>
        </p:nvSpPr>
        <p:spPr bwMode="auto">
          <a:xfrm>
            <a:off x="762000" y="26670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解：求偏导数得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262CD815-86DB-4060-8E24-C91F0BF96036}" type="slidenum">
              <a:rPr lang="en-US" altLang="zh-CN"/>
              <a:pPr/>
              <a:t>18</a:t>
            </a:fld>
            <a:endParaRPr lang="en-US" altLang="zh-CN" dirty="0"/>
          </a:p>
        </p:txBody>
      </p:sp>
      <p:sp>
        <p:nvSpPr>
          <p:cNvPr id="1090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解法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在该右半平面内取点</a:t>
            </a:r>
          </a:p>
          <a:p>
            <a:pPr>
              <a:buFontTx/>
              <a:buNone/>
            </a:pPr>
            <a:r>
              <a:rPr lang="zh-CN" altLang="en-US" sz="28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090563" name="Object 3"/>
          <p:cNvGraphicFramePr>
            <a:graphicFrameLocks noChangeAspect="1"/>
          </p:cNvGraphicFramePr>
          <p:nvPr/>
        </p:nvGraphicFramePr>
        <p:xfrm>
          <a:off x="5334000" y="533400"/>
          <a:ext cx="2209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75" name="Equation" r:id="rId3" imgW="952087" imgH="228501" progId="Equation.3">
                  <p:embed/>
                </p:oleObj>
              </mc:Choice>
              <mc:Fallback>
                <p:oleObj name="Equation" r:id="rId3" imgW="952087" imgH="228501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"/>
                        <a:ext cx="22098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4" name="Object 4"/>
          <p:cNvGraphicFramePr>
            <a:graphicFrameLocks noChangeAspect="1"/>
          </p:cNvGraphicFramePr>
          <p:nvPr/>
        </p:nvGraphicFramePr>
        <p:xfrm>
          <a:off x="1447800" y="1219200"/>
          <a:ext cx="40608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76" name="Equation" r:id="rId5" imgW="1828800" imgH="533160" progId="Equation.DSMT4">
                  <p:embed/>
                </p:oleObj>
              </mc:Choice>
              <mc:Fallback>
                <p:oleObj name="Equation" r:id="rId5" imgW="1828800" imgH="5331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4060825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5" name="Object 5"/>
          <p:cNvGraphicFramePr>
            <a:graphicFrameLocks noChangeAspect="1"/>
          </p:cNvGraphicFramePr>
          <p:nvPr/>
        </p:nvGraphicFramePr>
        <p:xfrm>
          <a:off x="2438400" y="3352800"/>
          <a:ext cx="21336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77" name="Equation" r:id="rId7" imgW="876300" imgH="431800" progId="Equation.3">
                  <p:embed/>
                </p:oleObj>
              </mc:Choice>
              <mc:Fallback>
                <p:oleObj name="Equation" r:id="rId7" imgW="8763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21336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6" name="Object 6"/>
          <p:cNvGraphicFramePr>
            <a:graphicFrameLocks noChangeAspect="1"/>
          </p:cNvGraphicFramePr>
          <p:nvPr/>
        </p:nvGraphicFramePr>
        <p:xfrm>
          <a:off x="2362200" y="2133600"/>
          <a:ext cx="45974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78" name="Equation" r:id="rId9" imgW="2070100" imgH="482600" progId="Equation.DSMT4">
                  <p:embed/>
                </p:oleObj>
              </mc:Choice>
              <mc:Fallback>
                <p:oleObj name="Equation" r:id="rId9" imgW="2070100" imgH="482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45974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F2AEAEE1-DDD3-4F75-93A8-B17152CE805B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1454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于是</a:t>
            </a:r>
          </a:p>
          <a:p>
            <a:pPr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进一步由条件               可得 </a:t>
            </a:r>
          </a:p>
          <a:p>
            <a:pPr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最后结果有</a:t>
            </a:r>
          </a:p>
        </p:txBody>
      </p:sp>
      <p:graphicFrame>
        <p:nvGraphicFramePr>
          <p:cNvPr id="1054724" name="Object 4"/>
          <p:cNvGraphicFramePr>
            <a:graphicFrameLocks noChangeAspect="1"/>
          </p:cNvGraphicFramePr>
          <p:nvPr/>
        </p:nvGraphicFramePr>
        <p:xfrm>
          <a:off x="3124200" y="685800"/>
          <a:ext cx="27432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68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85800"/>
                        <a:ext cx="27432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25" name="Object 5"/>
          <p:cNvGraphicFramePr>
            <a:graphicFrameLocks noChangeAspect="1"/>
          </p:cNvGraphicFramePr>
          <p:nvPr/>
        </p:nvGraphicFramePr>
        <p:xfrm>
          <a:off x="3124200" y="1752600"/>
          <a:ext cx="2286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69" name="Equation" r:id="rId5" imgW="964781" imgH="406224" progId="Equation.3">
                  <p:embed/>
                </p:oleObj>
              </mc:Choice>
              <mc:Fallback>
                <p:oleObj name="Equation" r:id="rId5" imgW="964781" imgH="406224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2860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26" name="Object 6"/>
          <p:cNvGraphicFramePr>
            <a:graphicFrameLocks noChangeAspect="1"/>
          </p:cNvGraphicFramePr>
          <p:nvPr/>
        </p:nvGraphicFramePr>
        <p:xfrm>
          <a:off x="3886200" y="2895600"/>
          <a:ext cx="990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70" name="Equation" r:id="rId7" imgW="380670" imgH="177646" progId="Equation.3">
                  <p:embed/>
                </p:oleObj>
              </mc:Choice>
              <mc:Fallback>
                <p:oleObj name="Equation" r:id="rId7" imgW="380670" imgH="177646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95600"/>
                        <a:ext cx="990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27" name="Object 7"/>
          <p:cNvGraphicFramePr>
            <a:graphicFrameLocks noChangeAspect="1"/>
          </p:cNvGraphicFramePr>
          <p:nvPr/>
        </p:nvGraphicFramePr>
        <p:xfrm>
          <a:off x="3200400" y="3733800"/>
          <a:ext cx="1219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71" name="Equation" r:id="rId9" imgW="469696" imgH="203112" progId="Equation.3">
                  <p:embed/>
                </p:oleObj>
              </mc:Choice>
              <mc:Fallback>
                <p:oleObj name="Equation" r:id="rId9" imgW="469696" imgH="20311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12192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28" name="Object 8"/>
          <p:cNvGraphicFramePr>
            <a:graphicFrameLocks noChangeAspect="1"/>
          </p:cNvGraphicFramePr>
          <p:nvPr/>
        </p:nvGraphicFramePr>
        <p:xfrm>
          <a:off x="4495800" y="3328988"/>
          <a:ext cx="342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72" name="Equation" r:id="rId11" imgW="139700" imgH="419100" progId="Equation.3">
                  <p:embed/>
                </p:oleObj>
              </mc:Choice>
              <mc:Fallback>
                <p:oleObj name="Equation" r:id="rId11" imgW="1397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28988"/>
                        <a:ext cx="3429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29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43800" cy="1143000"/>
          </a:xfrm>
        </p:spPr>
        <p:txBody>
          <a:bodyPr/>
          <a:lstStyle/>
          <a:p>
            <a:r>
              <a:rPr lang="en-US" altLang="zh-CN"/>
              <a:t>   </a:t>
            </a:r>
          </a:p>
        </p:txBody>
      </p:sp>
      <p:graphicFrame>
        <p:nvGraphicFramePr>
          <p:cNvPr id="1054730" name="Object 10"/>
          <p:cNvGraphicFramePr>
            <a:graphicFrameLocks noChangeAspect="1"/>
          </p:cNvGraphicFramePr>
          <p:nvPr/>
        </p:nvGraphicFramePr>
        <p:xfrm>
          <a:off x="1981200" y="990600"/>
          <a:ext cx="1143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73" name="Equation" r:id="rId13" imgW="469696" imgH="203112" progId="Equation.3">
                  <p:embed/>
                </p:oleObj>
              </mc:Choice>
              <mc:Fallback>
                <p:oleObj name="Equation" r:id="rId13" imgW="469696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11430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A50A26CC-41D4-48F0-A25C-E3E586D9F97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2400"/>
            <a:ext cx="8134350" cy="58674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： </a:t>
            </a:r>
            <a:r>
              <a:rPr lang="zh-CN" altLang="en-US" sz="2800" dirty="0">
                <a:ea typeface="楷体_GB2312" pitchFamily="49" charset="-122"/>
              </a:rPr>
              <a:t>若函数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en-US" altLang="zh-CN" sz="2800" i="1" dirty="0">
                <a:ea typeface="楷体_GB2312" pitchFamily="49" charset="-122"/>
              </a:rPr>
              <a:t>=u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 err="1">
                <a:ea typeface="楷体_GB2312" pitchFamily="49" charset="-122"/>
              </a:rPr>
              <a:t>x,y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en-US" altLang="zh-CN" sz="2800" i="1" dirty="0">
                <a:ea typeface="楷体_GB2312" pitchFamily="49" charset="-122"/>
              </a:rPr>
              <a:t>+iv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 err="1">
                <a:ea typeface="楷体_GB2312" pitchFamily="49" charset="-122"/>
              </a:rPr>
              <a:t>x,y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在点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baseline="-25000" dirty="0">
                <a:ea typeface="楷体_GB2312" pitchFamily="49" charset="-122"/>
              </a:rPr>
              <a:t>0</a:t>
            </a:r>
            <a:r>
              <a:rPr lang="zh-CN" altLang="en-US" sz="2800" dirty="0">
                <a:ea typeface="楷体_GB2312" pitchFamily="49" charset="-122"/>
              </a:rPr>
              <a:t>解析，则存在点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lang="en-US" altLang="zh-CN" sz="2800" baseline="-25000" dirty="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zh-CN" altLang="en-US" sz="2800" dirty="0">
                <a:ea typeface="楷体_GB2312" pitchFamily="49" charset="-122"/>
              </a:rPr>
              <a:t>的一个邻域</a:t>
            </a:r>
            <a:r>
              <a:rPr lang="en-US" altLang="zh-CN" sz="2800" dirty="0">
                <a:ea typeface="楷体_GB2312" pitchFamily="49" charset="-122"/>
              </a:rPr>
              <a:t>|</a:t>
            </a:r>
            <a:r>
              <a:rPr lang="en-US" altLang="zh-CN" sz="2800" i="1" dirty="0">
                <a:ea typeface="楷体_GB2312" pitchFamily="49" charset="-122"/>
              </a:rPr>
              <a:t>z-z</a:t>
            </a:r>
            <a:r>
              <a:rPr lang="en-US" altLang="zh-CN" sz="2800" baseline="-25000" dirty="0">
                <a:ea typeface="楷体_GB2312" pitchFamily="49" charset="-122"/>
              </a:rPr>
              <a:t>0</a:t>
            </a:r>
            <a:r>
              <a:rPr lang="en-US" altLang="zh-CN" sz="2800" dirty="0">
                <a:ea typeface="楷体_GB2312" pitchFamily="49" charset="-122"/>
              </a:rPr>
              <a:t>|&lt;</a:t>
            </a:r>
            <a:r>
              <a:rPr lang="el-GR" altLang="zh-CN" sz="2800" i="1" dirty="0">
                <a:ea typeface="楷体_GB2312" pitchFamily="49" charset="-122"/>
              </a:rPr>
              <a:t>ρ</a:t>
            </a:r>
            <a:r>
              <a:rPr lang="zh-CN" altLang="en-US" sz="2800" dirty="0">
                <a:ea typeface="楷体_GB2312" pitchFamily="49" charset="-122"/>
              </a:rPr>
              <a:t>，使得在该邻域内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有任意阶导数，其各阶导数也解析；并且在该邻域内函数</a:t>
            </a:r>
            <a:r>
              <a:rPr lang="en-US" altLang="zh-CN" sz="2800" i="1" dirty="0">
                <a:ea typeface="楷体_GB2312" pitchFamily="49" charset="-122"/>
              </a:rPr>
              <a:t>u=u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 err="1">
                <a:ea typeface="楷体_GB2312" pitchFamily="49" charset="-122"/>
              </a:rPr>
              <a:t>x,y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i="1" dirty="0">
                <a:ea typeface="楷体_GB2312" pitchFamily="49" charset="-122"/>
              </a:rPr>
              <a:t>v=v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 err="1">
                <a:ea typeface="楷体_GB2312" pitchFamily="49" charset="-122"/>
              </a:rPr>
              <a:t>x,y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的各阶偏导数不仅存在而且都连续。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证明：</a:t>
            </a:r>
            <a:r>
              <a:rPr lang="zh-CN" altLang="en-US" sz="2800" dirty="0">
                <a:ea typeface="楷体_GB2312" pitchFamily="49" charset="-122"/>
              </a:rPr>
              <a:t> 由函数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在点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baseline="-25000" dirty="0">
                <a:ea typeface="楷体_GB2312" pitchFamily="49" charset="-122"/>
              </a:rPr>
              <a:t>0</a:t>
            </a:r>
            <a:r>
              <a:rPr lang="zh-CN" altLang="en-US" sz="2800" dirty="0">
                <a:ea typeface="楷体_GB2312" pitchFamily="49" charset="-122"/>
              </a:rPr>
              <a:t>解析知：可作一圆盘</a:t>
            </a:r>
            <a:r>
              <a:rPr lang="en-US" altLang="zh-CN" sz="2800" dirty="0">
                <a:ea typeface="楷体_GB2312" pitchFamily="49" charset="-122"/>
              </a:rPr>
              <a:t>|</a:t>
            </a:r>
            <a:r>
              <a:rPr lang="en-US" altLang="zh-CN" sz="2800" i="1" dirty="0">
                <a:ea typeface="楷体_GB2312" pitchFamily="49" charset="-122"/>
              </a:rPr>
              <a:t>z-z</a:t>
            </a:r>
            <a:r>
              <a:rPr lang="en-US" altLang="zh-CN" sz="2800" baseline="-25000" dirty="0">
                <a:ea typeface="楷体_GB2312" pitchFamily="49" charset="-122"/>
              </a:rPr>
              <a:t>0</a:t>
            </a:r>
            <a:r>
              <a:rPr lang="en-US" altLang="zh-CN" sz="2800" dirty="0">
                <a:ea typeface="楷体_GB2312" pitchFamily="49" charset="-122"/>
              </a:rPr>
              <a:t>|&lt;</a:t>
            </a:r>
            <a:r>
              <a:rPr lang="el-GR" altLang="zh-CN" sz="2800" i="1" dirty="0">
                <a:ea typeface="楷体_GB2312" pitchFamily="49" charset="-122"/>
              </a:rPr>
              <a:t>ρ</a:t>
            </a:r>
            <a:r>
              <a:rPr lang="zh-CN" altLang="en-US" sz="2800" dirty="0">
                <a:ea typeface="楷体_GB2312" pitchFamily="49" charset="-122"/>
              </a:rPr>
              <a:t>使得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在该闭圆盘上解析。于是对该圆盘应用高导定理。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7594" y="6143644"/>
            <a:ext cx="1905000" cy="457200"/>
          </a:xfrm>
        </p:spPr>
        <p:txBody>
          <a:bodyPr/>
          <a:lstStyle/>
          <a:p>
            <a:fld id="{7C2F3B5B-95AA-47F3-AA09-B9D7CC691313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endParaRPr lang="en-US" altLang="zh-CN" sz="2400"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解法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由</a:t>
            </a:r>
            <a:r>
              <a:rPr lang="en-US" altLang="zh-CN" sz="2800">
                <a:ea typeface="楷体_GB2312" pitchFamily="49" charset="-122"/>
              </a:rPr>
              <a:t>C—R</a:t>
            </a:r>
            <a:r>
              <a:rPr lang="zh-CN" altLang="en-US" sz="2800">
                <a:ea typeface="楷体_GB2312" pitchFamily="49" charset="-122"/>
              </a:rPr>
              <a:t>条件得：</a:t>
            </a:r>
          </a:p>
          <a:p>
            <a:pPr>
              <a:buFontTx/>
              <a:buNone/>
            </a:pPr>
            <a:endParaRPr lang="zh-CN" altLang="en-US" sz="2800"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800"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800"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       积分得</a:t>
            </a:r>
          </a:p>
        </p:txBody>
      </p:sp>
      <p:graphicFrame>
        <p:nvGraphicFramePr>
          <p:cNvPr id="1088515" name="Object 3"/>
          <p:cNvGraphicFramePr>
            <a:graphicFrameLocks noChangeAspect="1"/>
          </p:cNvGraphicFramePr>
          <p:nvPr/>
        </p:nvGraphicFramePr>
        <p:xfrm>
          <a:off x="2057400" y="1128713"/>
          <a:ext cx="2514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527" name="Equation" r:id="rId3" imgW="1040948" imgH="431613" progId="Equation.3">
                  <p:embed/>
                </p:oleObj>
              </mc:Choice>
              <mc:Fallback>
                <p:oleObj name="Equation" r:id="rId3" imgW="1040948" imgH="4316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28713"/>
                        <a:ext cx="25146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16" name="Object 4"/>
          <p:cNvGraphicFramePr>
            <a:graphicFrameLocks noChangeAspect="1"/>
          </p:cNvGraphicFramePr>
          <p:nvPr/>
        </p:nvGraphicFramePr>
        <p:xfrm>
          <a:off x="5181600" y="1143000"/>
          <a:ext cx="25908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528" name="Equation" r:id="rId5" imgW="1040948" imgH="444307" progId="Equation.3">
                  <p:embed/>
                </p:oleObj>
              </mc:Choice>
              <mc:Fallback>
                <p:oleObj name="Equation" r:id="rId5" imgW="1040948" imgH="444307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0"/>
                        <a:ext cx="259080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17" name="Object 5"/>
          <p:cNvGraphicFramePr>
            <a:graphicFrameLocks noChangeAspect="1"/>
          </p:cNvGraphicFramePr>
          <p:nvPr/>
        </p:nvGraphicFramePr>
        <p:xfrm>
          <a:off x="1752600" y="3232150"/>
          <a:ext cx="5867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529" name="Equation" r:id="rId7" imgW="2273300" imgH="431800" progId="Equation.3">
                  <p:embed/>
                </p:oleObj>
              </mc:Choice>
              <mc:Fallback>
                <p:oleObj name="Equation" r:id="rId7" imgW="22733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32150"/>
                        <a:ext cx="586740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18" name="Object 6"/>
          <p:cNvGraphicFramePr>
            <a:graphicFrameLocks noChangeAspect="1"/>
          </p:cNvGraphicFramePr>
          <p:nvPr/>
        </p:nvGraphicFramePr>
        <p:xfrm>
          <a:off x="1143000" y="2438400"/>
          <a:ext cx="64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530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647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9E8F8EA4-1D96-49EB-9230-47BADBD9B92D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1089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785834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两边对   求导，并且与上面所得的     比较有</a:t>
            </a:r>
          </a:p>
          <a:p>
            <a:pPr>
              <a:buFontTx/>
              <a:buNone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于是得           即           从而</a:t>
            </a:r>
          </a:p>
          <a:p>
            <a:pPr>
              <a:buFontTx/>
              <a:buNone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89539" name="Object 3"/>
          <p:cNvGraphicFramePr>
            <a:graphicFrameLocks noChangeAspect="1"/>
          </p:cNvGraphicFramePr>
          <p:nvPr/>
        </p:nvGraphicFramePr>
        <p:xfrm>
          <a:off x="1714480" y="828660"/>
          <a:ext cx="385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58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828660"/>
                        <a:ext cx="3857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9540" name="Object 4"/>
          <p:cNvGraphicFramePr>
            <a:graphicFrameLocks noChangeAspect="1"/>
          </p:cNvGraphicFramePr>
          <p:nvPr/>
        </p:nvGraphicFramePr>
        <p:xfrm>
          <a:off x="6286480" y="695334"/>
          <a:ext cx="612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59" name="Equation" r:id="rId5" imgW="215713" imgH="241091" progId="Equation.3">
                  <p:embed/>
                </p:oleObj>
              </mc:Choice>
              <mc:Fallback>
                <p:oleObj name="Equation" r:id="rId5" imgW="215713" imgH="241091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480" y="695334"/>
                        <a:ext cx="612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9541" name="Object 5"/>
          <p:cNvGraphicFramePr>
            <a:graphicFrameLocks noChangeAspect="1"/>
          </p:cNvGraphicFramePr>
          <p:nvPr/>
        </p:nvGraphicFramePr>
        <p:xfrm>
          <a:off x="1866880" y="1381134"/>
          <a:ext cx="51054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60" name="Equation" r:id="rId7" imgW="2336800" imgH="444500" progId="Equation.3">
                  <p:embed/>
                </p:oleObj>
              </mc:Choice>
              <mc:Fallback>
                <p:oleObj name="Equation" r:id="rId7" imgW="2336800" imgH="4445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880" y="1381134"/>
                        <a:ext cx="51054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9542" name="Object 6"/>
          <p:cNvGraphicFramePr>
            <a:graphicFrameLocks noChangeAspect="1"/>
          </p:cNvGraphicFramePr>
          <p:nvPr/>
        </p:nvGraphicFramePr>
        <p:xfrm>
          <a:off x="1866880" y="2867024"/>
          <a:ext cx="1600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61" name="Equation" r:id="rId9" imgW="660113" imgH="203112" progId="Equation.3">
                  <p:embed/>
                </p:oleObj>
              </mc:Choice>
              <mc:Fallback>
                <p:oleObj name="Equation" r:id="rId9" imgW="660113" imgH="203112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880" y="2867024"/>
                        <a:ext cx="16002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9543" name="Object 7"/>
          <p:cNvGraphicFramePr>
            <a:graphicFrameLocks noChangeAspect="1"/>
          </p:cNvGraphicFramePr>
          <p:nvPr/>
        </p:nvGraphicFramePr>
        <p:xfrm>
          <a:off x="4152880" y="2824162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62" name="Equation" r:id="rId11" imgW="609336" imgH="203112" progId="Equation.3">
                  <p:embed/>
                </p:oleObj>
              </mc:Choice>
              <mc:Fallback>
                <p:oleObj name="Equation" r:id="rId11" imgW="609336" imgH="20311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880" y="2824162"/>
                        <a:ext cx="1600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9544" name="Object 8"/>
          <p:cNvGraphicFramePr>
            <a:graphicFrameLocks noChangeAspect="1"/>
          </p:cNvGraphicFramePr>
          <p:nvPr/>
        </p:nvGraphicFramePr>
        <p:xfrm>
          <a:off x="3086080" y="3514734"/>
          <a:ext cx="25908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63" name="Equation" r:id="rId13" imgW="977900" imgH="431800" progId="Equation.3">
                  <p:embed/>
                </p:oleObj>
              </mc:Choice>
              <mc:Fallback>
                <p:oleObj name="Equation" r:id="rId13" imgW="9779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080" y="3514734"/>
                        <a:ext cx="2590800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D3627610-7712-4381-A9A4-ED19B054F47C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1001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19070"/>
            <a:ext cx="7772400" cy="6096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计算实例</a:t>
            </a:r>
          </a:p>
        </p:txBody>
      </p:sp>
      <p:sp>
        <p:nvSpPr>
          <p:cNvPr id="1001475" name="Text Box 1027"/>
          <p:cNvSpPr txBox="1">
            <a:spLocks noChangeArrowheads="1"/>
          </p:cNvSpPr>
          <p:nvPr/>
        </p:nvSpPr>
        <p:spPr bwMode="auto">
          <a:xfrm>
            <a:off x="684213" y="23241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1001476" name="Text Box 1028"/>
          <p:cNvSpPr txBox="1">
            <a:spLocks noChangeArrowheads="1"/>
          </p:cNvSpPr>
          <p:nvPr/>
        </p:nvSpPr>
        <p:spPr bwMode="auto">
          <a:xfrm>
            <a:off x="357158" y="914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dirty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en-US" altLang="zh-CN" sz="2800" dirty="0">
                <a:ea typeface="黑体" pitchFamily="2" charset="-122"/>
              </a:rPr>
              <a:t>     </a:t>
            </a:r>
          </a:p>
        </p:txBody>
      </p:sp>
      <p:graphicFrame>
        <p:nvGraphicFramePr>
          <p:cNvPr id="1001477" name="Object 1029"/>
          <p:cNvGraphicFramePr>
            <a:graphicFrameLocks noChangeAspect="1"/>
          </p:cNvGraphicFramePr>
          <p:nvPr/>
        </p:nvGraphicFramePr>
        <p:xfrm>
          <a:off x="357158" y="950902"/>
          <a:ext cx="7715304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498" name="Equation" r:id="rId3" imgW="7531100" imgH="977900" progId="Equation.3">
                  <p:embed/>
                </p:oleObj>
              </mc:Choice>
              <mc:Fallback>
                <p:oleObj name="Equation" r:id="rId3" imgW="7531100" imgH="977900" progId="Equation.3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950902"/>
                        <a:ext cx="7715304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78" name="Object 1030"/>
          <p:cNvGraphicFramePr>
            <a:graphicFrameLocks noChangeAspect="1"/>
          </p:cNvGraphicFramePr>
          <p:nvPr/>
        </p:nvGraphicFramePr>
        <p:xfrm>
          <a:off x="1371600" y="2209800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499" name="Equation" r:id="rId5" imgW="2463800" imgH="838200" progId="Equation.3">
                  <p:embed/>
                </p:oleObj>
              </mc:Choice>
              <mc:Fallback>
                <p:oleObj name="Equation" r:id="rId5" imgW="2463800" imgH="838200" progId="Equation.3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246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79" name="Object 1031"/>
          <p:cNvGraphicFramePr>
            <a:graphicFrameLocks noChangeAspect="1"/>
          </p:cNvGraphicFramePr>
          <p:nvPr/>
        </p:nvGraphicFramePr>
        <p:xfrm>
          <a:off x="4235450" y="2127250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00" name="Equation" r:id="rId7" imgW="1727200" imgH="889000" progId="Equation.3">
                  <p:embed/>
                </p:oleObj>
              </mc:Choice>
              <mc:Fallback>
                <p:oleObj name="Equation" r:id="rId7" imgW="1727200" imgH="889000" progId="Equation.3">
                  <p:embed/>
                  <p:pic>
                    <p:nvPicPr>
                      <p:cNvPr id="0" name="Picture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2127250"/>
                        <a:ext cx="172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80" name="Object 1032"/>
          <p:cNvGraphicFramePr>
            <a:graphicFrameLocks noChangeAspect="1"/>
          </p:cNvGraphicFramePr>
          <p:nvPr/>
        </p:nvGraphicFramePr>
        <p:xfrm>
          <a:off x="1993900" y="3270250"/>
          <a:ext cx="241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01" name="Equation" r:id="rId9" imgW="2413000" imgH="914400" progId="Equation.3">
                  <p:embed/>
                </p:oleObj>
              </mc:Choice>
              <mc:Fallback>
                <p:oleObj name="Equation" r:id="rId9" imgW="2413000" imgH="914400" progId="Equation.3">
                  <p:embed/>
                  <p:pic>
                    <p:nvPicPr>
                      <p:cNvPr id="0" name="Picture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270250"/>
                        <a:ext cx="241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81" name="Object 1033"/>
          <p:cNvGraphicFramePr>
            <a:graphicFrameLocks noChangeAspect="1"/>
          </p:cNvGraphicFramePr>
          <p:nvPr/>
        </p:nvGraphicFramePr>
        <p:xfrm>
          <a:off x="4622800" y="3194050"/>
          <a:ext cx="152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02" name="Equation" r:id="rId11" imgW="1524000" imgH="965200" progId="Equation.3">
                  <p:embed/>
                </p:oleObj>
              </mc:Choice>
              <mc:Fallback>
                <p:oleObj name="Equation" r:id="rId11" imgW="1524000" imgH="965200" progId="Equation.3">
                  <p:embed/>
                  <p:pic>
                    <p:nvPicPr>
                      <p:cNvPr id="0" name="Picture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194050"/>
                        <a:ext cx="1524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82" name="Object 1034"/>
          <p:cNvGraphicFramePr>
            <a:graphicFrameLocks noChangeAspect="1"/>
          </p:cNvGraphicFramePr>
          <p:nvPr/>
        </p:nvGraphicFramePr>
        <p:xfrm>
          <a:off x="1016000" y="4489450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03" name="Equation" r:id="rId13" imgW="2959100" imgH="965200" progId="Equation.3">
                  <p:embed/>
                </p:oleObj>
              </mc:Choice>
              <mc:Fallback>
                <p:oleObj name="Equation" r:id="rId13" imgW="2959100" imgH="965200" progId="Equation.3">
                  <p:embed/>
                  <p:pic>
                    <p:nvPicPr>
                      <p:cNvPr id="0" name="Picture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489450"/>
                        <a:ext cx="2959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83" name="Object 1035"/>
          <p:cNvGraphicFramePr>
            <a:graphicFrameLocks noChangeAspect="1"/>
          </p:cNvGraphicFramePr>
          <p:nvPr/>
        </p:nvGraphicFramePr>
        <p:xfrm>
          <a:off x="4203700" y="4800600"/>
          <a:ext cx="374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04" name="Equation" r:id="rId15" imgW="3746500" imgH="431800" progId="Equation.3">
                  <p:embed/>
                </p:oleObj>
              </mc:Choice>
              <mc:Fallback>
                <p:oleObj name="Equation" r:id="rId15" imgW="3746500" imgH="431800" progId="Equation.3">
                  <p:embed/>
                  <p:pic>
                    <p:nvPicPr>
                      <p:cNvPr id="0" name="Picture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800600"/>
                        <a:ext cx="3746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5" grpId="0" autoUpdateAnimBg="0"/>
      <p:bldP spid="100147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E9B91D49-1679-453B-9A57-F06A93A4117D}" type="slidenum">
              <a:rPr lang="en-US" altLang="zh-CN"/>
              <a:pPr/>
              <a:t>23</a:t>
            </a:fld>
            <a:endParaRPr lang="en-US" altLang="zh-CN" dirty="0"/>
          </a:p>
        </p:txBody>
      </p:sp>
      <p:graphicFrame>
        <p:nvGraphicFramePr>
          <p:cNvPr id="1002498" name="Object 2"/>
          <p:cNvGraphicFramePr>
            <a:graphicFrameLocks noChangeAspect="1"/>
          </p:cNvGraphicFramePr>
          <p:nvPr/>
        </p:nvGraphicFramePr>
        <p:xfrm>
          <a:off x="533400" y="457200"/>
          <a:ext cx="340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43" name="Equation" r:id="rId3" imgW="3403600" imgH="914400" progId="Equation.3">
                  <p:embed/>
                </p:oleObj>
              </mc:Choice>
              <mc:Fallback>
                <p:oleObj name="Equation" r:id="rId3" imgW="3403600" imgH="914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3403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499" name="Object 3"/>
          <p:cNvGraphicFramePr>
            <a:graphicFrameLocks noChangeAspect="1"/>
          </p:cNvGraphicFramePr>
          <p:nvPr/>
        </p:nvGraphicFramePr>
        <p:xfrm>
          <a:off x="1016000" y="1593850"/>
          <a:ext cx="1905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44" name="Equation" r:id="rId5" imgW="1905000" imgH="596900" progId="Equation.3">
                  <p:embed/>
                </p:oleObj>
              </mc:Choice>
              <mc:Fallback>
                <p:oleObj name="Equation" r:id="rId5" imgW="1905000" imgH="5969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593850"/>
                        <a:ext cx="1905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0" name="Object 4"/>
          <p:cNvGraphicFramePr>
            <a:graphicFrameLocks noChangeAspect="1"/>
          </p:cNvGraphicFramePr>
          <p:nvPr/>
        </p:nvGraphicFramePr>
        <p:xfrm>
          <a:off x="1314450" y="2362200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45" name="Equation" r:id="rId7" imgW="2349500" imgH="469900" progId="Equation.3">
                  <p:embed/>
                </p:oleObj>
              </mc:Choice>
              <mc:Fallback>
                <p:oleObj name="Equation" r:id="rId7" imgW="2349500" imgH="4699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362200"/>
                        <a:ext cx="2349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1" name="Object 5"/>
          <p:cNvGraphicFramePr>
            <a:graphicFrameLocks noChangeAspect="1"/>
          </p:cNvGraphicFramePr>
          <p:nvPr/>
        </p:nvGraphicFramePr>
        <p:xfrm>
          <a:off x="920750" y="3117850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46" name="Equation" r:id="rId9" imgW="2743200" imgH="838080" progId="Equation.3">
                  <p:embed/>
                </p:oleObj>
              </mc:Choice>
              <mc:Fallback>
                <p:oleObj name="Equation" r:id="rId9" imgW="2743200" imgH="8380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117850"/>
                        <a:ext cx="274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2" name="Object 6"/>
          <p:cNvGraphicFramePr>
            <a:graphicFrameLocks noChangeAspect="1"/>
          </p:cNvGraphicFramePr>
          <p:nvPr/>
        </p:nvGraphicFramePr>
        <p:xfrm>
          <a:off x="457200" y="4108450"/>
          <a:ext cx="198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47" name="Equation" r:id="rId11" imgW="863225" imgH="431613" progId="Equation.3">
                  <p:embed/>
                </p:oleObj>
              </mc:Choice>
              <mc:Fallback>
                <p:oleObj name="Equation" r:id="rId11" imgW="863225" imgH="431613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08450"/>
                        <a:ext cx="198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3" name="Object 7"/>
          <p:cNvGraphicFramePr>
            <a:graphicFrameLocks noChangeAspect="1"/>
          </p:cNvGraphicFramePr>
          <p:nvPr/>
        </p:nvGraphicFramePr>
        <p:xfrm>
          <a:off x="2362200" y="43434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48" name="Equation" r:id="rId13" imgW="2057400" imgH="469800" progId="Equation.3">
                  <p:embed/>
                </p:oleObj>
              </mc:Choice>
              <mc:Fallback>
                <p:oleObj name="Equation" r:id="rId13" imgW="2057400" imgH="4698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4" name="Object 8"/>
          <p:cNvGraphicFramePr>
            <a:graphicFrameLocks noChangeAspect="1"/>
          </p:cNvGraphicFramePr>
          <p:nvPr/>
        </p:nvGraphicFramePr>
        <p:xfrm>
          <a:off x="304800" y="5486400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49" name="Equation" r:id="rId15" imgW="1968500" imgH="469900" progId="Equation.3">
                  <p:embed/>
                </p:oleObj>
              </mc:Choice>
              <mc:Fallback>
                <p:oleObj name="Equation" r:id="rId15" imgW="1968500" imgH="4699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86400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5" name="Object 9"/>
          <p:cNvGraphicFramePr>
            <a:graphicFrameLocks noChangeAspect="1"/>
          </p:cNvGraphicFramePr>
          <p:nvPr/>
        </p:nvGraphicFramePr>
        <p:xfrm>
          <a:off x="2381250" y="54864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0" name="Equation" r:id="rId17" imgW="2057400" imgH="469800" progId="Equation.3">
                  <p:embed/>
                </p:oleObj>
              </mc:Choice>
              <mc:Fallback>
                <p:oleObj name="Equation" r:id="rId17" imgW="2057400" imgH="4698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48640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6" name="Object 10"/>
          <p:cNvGraphicFramePr>
            <a:graphicFrameLocks noChangeAspect="1"/>
          </p:cNvGraphicFramePr>
          <p:nvPr/>
        </p:nvGraphicFramePr>
        <p:xfrm>
          <a:off x="4572000" y="760398"/>
          <a:ext cx="2222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1" name="Equation" r:id="rId19" imgW="2222500" imgH="596900" progId="Equation.3">
                  <p:embed/>
                </p:oleObj>
              </mc:Choice>
              <mc:Fallback>
                <p:oleObj name="Equation" r:id="rId19" imgW="2222500" imgH="5969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760398"/>
                        <a:ext cx="2222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7" name="Object 11"/>
          <p:cNvGraphicFramePr>
            <a:graphicFrameLocks noChangeAspect="1"/>
          </p:cNvGraphicFramePr>
          <p:nvPr/>
        </p:nvGraphicFramePr>
        <p:xfrm>
          <a:off x="6786578" y="785794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2" name="Equation" r:id="rId21" imgW="1282700" imgH="444500" progId="Equation.3">
                  <p:embed/>
                </p:oleObj>
              </mc:Choice>
              <mc:Fallback>
                <p:oleObj name="Equation" r:id="rId21" imgW="1282700" imgH="4445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785794"/>
                        <a:ext cx="1282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8" name="Object 12"/>
          <p:cNvGraphicFramePr>
            <a:graphicFrameLocks noChangeAspect="1"/>
          </p:cNvGraphicFramePr>
          <p:nvPr/>
        </p:nvGraphicFramePr>
        <p:xfrm>
          <a:off x="6286512" y="1639878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3" name="Equation" r:id="rId23" imgW="2298700" imgH="431800" progId="Equation.3">
                  <p:embed/>
                </p:oleObj>
              </mc:Choice>
              <mc:Fallback>
                <p:oleObj name="Equation" r:id="rId23" imgW="2298700" imgH="4318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1639878"/>
                        <a:ext cx="229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2509" name="Object 13"/>
          <p:cNvGraphicFramePr>
            <a:graphicFrameLocks noChangeAspect="1"/>
          </p:cNvGraphicFramePr>
          <p:nvPr/>
        </p:nvGraphicFramePr>
        <p:xfrm>
          <a:off x="4616450" y="2362200"/>
          <a:ext cx="339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4" name="Equation" r:id="rId25" imgW="3390900" imgH="469900" progId="Equation.3">
                  <p:embed/>
                </p:oleObj>
              </mc:Choice>
              <mc:Fallback>
                <p:oleObj name="Equation" r:id="rId25" imgW="3390900" imgH="4699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362200"/>
                        <a:ext cx="3390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得解析函数</a:t>
            </a:r>
          </a:p>
        </p:txBody>
      </p:sp>
      <p:graphicFrame>
        <p:nvGraphicFramePr>
          <p:cNvPr id="1002511" name="Object 15"/>
          <p:cNvGraphicFramePr>
            <a:graphicFrameLocks noChangeAspect="1"/>
          </p:cNvGraphicFramePr>
          <p:nvPr/>
        </p:nvGraphicFramePr>
        <p:xfrm>
          <a:off x="5029200" y="3810000"/>
          <a:ext cx="3302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5" name="Equation" r:id="rId27" imgW="3302000" imgH="1054100" progId="Equation.3">
                  <p:embed/>
                </p:oleObj>
              </mc:Choice>
              <mc:Fallback>
                <p:oleObj name="Equation" r:id="rId27" imgW="3302000" imgH="10541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00"/>
                        <a:ext cx="33020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12" name="Text Box 16"/>
          <p:cNvSpPr txBox="1">
            <a:spLocks noChangeArrowheads="1"/>
          </p:cNvSpPr>
          <p:nvPr/>
        </p:nvSpPr>
        <p:spPr bwMode="auto">
          <a:xfrm>
            <a:off x="4648200" y="50292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这个函数可以化为</a:t>
            </a:r>
          </a:p>
        </p:txBody>
      </p:sp>
      <p:graphicFrame>
        <p:nvGraphicFramePr>
          <p:cNvPr id="1002513" name="Object 17"/>
          <p:cNvGraphicFramePr>
            <a:graphicFrameLocks noChangeAspect="1"/>
          </p:cNvGraphicFramePr>
          <p:nvPr/>
        </p:nvGraphicFramePr>
        <p:xfrm>
          <a:off x="5041900" y="5572140"/>
          <a:ext cx="299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6" name="Equation" r:id="rId29" imgW="2997200" imgH="469900" progId="Equation.3">
                  <p:embed/>
                </p:oleObj>
              </mc:Choice>
              <mc:Fallback>
                <p:oleObj name="Equation" r:id="rId29" imgW="2997200" imgH="4699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5572140"/>
                        <a:ext cx="2997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14" name="Line 18"/>
          <p:cNvSpPr>
            <a:spLocks noChangeShapeType="1"/>
          </p:cNvSpPr>
          <p:nvPr/>
        </p:nvSpPr>
        <p:spPr bwMode="auto">
          <a:xfrm>
            <a:off x="4419600" y="381000"/>
            <a:ext cx="0" cy="6248400"/>
          </a:xfrm>
          <a:prstGeom prst="line">
            <a:avLst/>
          </a:prstGeom>
          <a:noFill/>
          <a:ln w="38100" cap="rnd" cmpd="dbl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00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0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0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510" grpId="0" autoUpdateAnimBg="0"/>
      <p:bldP spid="1002512" grpId="0" autoUpdateAnimBg="0"/>
      <p:bldP spid="10025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9C845109-6CE3-4F13-829F-470845C8FC87}" type="slidenum">
              <a:rPr lang="en-US" altLang="zh-CN"/>
              <a:pPr/>
              <a:t>24</a:t>
            </a:fld>
            <a:endParaRPr lang="en-US" altLang="zh-CN" dirty="0"/>
          </a:p>
        </p:txBody>
      </p:sp>
      <p:graphicFrame>
        <p:nvGraphicFramePr>
          <p:cNvPr id="1003522" name="Object 2"/>
          <p:cNvGraphicFramePr>
            <a:graphicFrameLocks noChangeAspect="1"/>
          </p:cNvGraphicFramePr>
          <p:nvPr/>
        </p:nvGraphicFramePr>
        <p:xfrm>
          <a:off x="533400" y="457200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2" name="Equation" r:id="rId3" imgW="2463800" imgH="838200" progId="Equation.3">
                  <p:embed/>
                </p:oleObj>
              </mc:Choice>
              <mc:Fallback>
                <p:oleObj name="Equation" r:id="rId3" imgW="2463800" imgH="838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246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23" name="Object 3"/>
          <p:cNvGraphicFramePr>
            <a:graphicFrameLocks noChangeAspect="1"/>
          </p:cNvGraphicFramePr>
          <p:nvPr/>
        </p:nvGraphicFramePr>
        <p:xfrm>
          <a:off x="1219200" y="1447800"/>
          <a:ext cx="241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3" name="Equation" r:id="rId5" imgW="2413000" imgH="914400" progId="Equation.3">
                  <p:embed/>
                </p:oleObj>
              </mc:Choice>
              <mc:Fallback>
                <p:oleObj name="Equation" r:id="rId5" imgW="24130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241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24" name="Object 4"/>
          <p:cNvGraphicFramePr>
            <a:graphicFrameLocks noChangeAspect="1"/>
          </p:cNvGraphicFramePr>
          <p:nvPr/>
        </p:nvGraphicFramePr>
        <p:xfrm>
          <a:off x="558800" y="2584450"/>
          <a:ext cx="245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4" name="Equation" r:id="rId7" imgW="2451100" imgH="914400" progId="Equation.3">
                  <p:embed/>
                </p:oleObj>
              </mc:Choice>
              <mc:Fallback>
                <p:oleObj name="Equation" r:id="rId7" imgW="2451100" imgH="914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584450"/>
                        <a:ext cx="2451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25" name="Object 5"/>
          <p:cNvGraphicFramePr>
            <a:graphicFrameLocks noChangeAspect="1"/>
          </p:cNvGraphicFramePr>
          <p:nvPr/>
        </p:nvGraphicFramePr>
        <p:xfrm>
          <a:off x="1441450" y="3733800"/>
          <a:ext cx="304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5" name="Equation" r:id="rId9" imgW="3048000" imgH="469900" progId="Equation.3">
                  <p:embed/>
                </p:oleObj>
              </mc:Choice>
              <mc:Fallback>
                <p:oleObj name="Equation" r:id="rId9" imgW="3048000" imgH="469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733800"/>
                        <a:ext cx="3048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26" name="Object 6"/>
          <p:cNvGraphicFramePr>
            <a:graphicFrameLocks noChangeAspect="1"/>
          </p:cNvGraphicFramePr>
          <p:nvPr/>
        </p:nvGraphicFramePr>
        <p:xfrm>
          <a:off x="895350" y="473075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6" name="Equation" r:id="rId11" imgW="2540000" imgH="431800" progId="Equation.3">
                  <p:embed/>
                </p:oleObj>
              </mc:Choice>
              <mc:Fallback>
                <p:oleObj name="Equation" r:id="rId11" imgW="2540000" imgH="431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730750"/>
                        <a:ext cx="254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27" name="Object 7"/>
          <p:cNvGraphicFramePr>
            <a:graphicFrameLocks noChangeAspect="1"/>
          </p:cNvGraphicFramePr>
          <p:nvPr/>
        </p:nvGraphicFramePr>
        <p:xfrm>
          <a:off x="1530350" y="5638800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7" name="Equation" r:id="rId13" imgW="1816100" imgH="469900" progId="Equation.3">
                  <p:embed/>
                </p:oleObj>
              </mc:Choice>
              <mc:Fallback>
                <p:oleObj name="Equation" r:id="rId13" imgW="1816100" imgH="469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638800"/>
                        <a:ext cx="1816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28" name="Object 8"/>
          <p:cNvGraphicFramePr>
            <a:graphicFrameLocks noChangeAspect="1"/>
          </p:cNvGraphicFramePr>
          <p:nvPr/>
        </p:nvGraphicFramePr>
        <p:xfrm>
          <a:off x="4714876" y="1276350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8" name="Equation" r:id="rId15" imgW="3441700" imgH="431800" progId="Equation.3">
                  <p:embed/>
                </p:oleObj>
              </mc:Choice>
              <mc:Fallback>
                <p:oleObj name="Equation" r:id="rId15" imgW="3441700" imgH="431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1276350"/>
                        <a:ext cx="344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29" name="Object 9"/>
          <p:cNvGraphicFramePr>
            <a:graphicFrameLocks noChangeAspect="1"/>
          </p:cNvGraphicFramePr>
          <p:nvPr/>
        </p:nvGraphicFramePr>
        <p:xfrm>
          <a:off x="5118100" y="1981200"/>
          <a:ext cx="299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9" name="Equation" r:id="rId17" imgW="2997200" imgH="469900" progId="Equation.3">
                  <p:embed/>
                </p:oleObj>
              </mc:Choice>
              <mc:Fallback>
                <p:oleObj name="Equation" r:id="rId17" imgW="2997200" imgH="4699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981200"/>
                        <a:ext cx="2997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30" name="Object 10"/>
          <p:cNvGraphicFramePr>
            <a:graphicFrameLocks noChangeAspect="1"/>
          </p:cNvGraphicFramePr>
          <p:nvPr/>
        </p:nvGraphicFramePr>
        <p:xfrm>
          <a:off x="5099050" y="601646"/>
          <a:ext cx="238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0" name="Equation" r:id="rId19" imgW="2387600" imgH="469900" progId="Equation.3">
                  <p:embed/>
                </p:oleObj>
              </mc:Choice>
              <mc:Fallback>
                <p:oleObj name="Equation" r:id="rId19" imgW="2387600" imgH="4699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601646"/>
                        <a:ext cx="2387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31" name="Line 11"/>
          <p:cNvSpPr>
            <a:spLocks noChangeShapeType="1"/>
          </p:cNvSpPr>
          <p:nvPr/>
        </p:nvSpPr>
        <p:spPr bwMode="auto">
          <a:xfrm>
            <a:off x="4572000" y="381000"/>
            <a:ext cx="0" cy="6172200"/>
          </a:xfrm>
          <a:prstGeom prst="line">
            <a:avLst/>
          </a:prstGeom>
          <a:noFill/>
          <a:ln w="38100" cap="rnd" cmpd="dbl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003532" name="Text Box 12"/>
          <p:cNvSpPr txBox="1">
            <a:spLocks noChangeArrowheads="1"/>
          </p:cNvSpPr>
          <p:nvPr/>
        </p:nvSpPr>
        <p:spPr bwMode="auto">
          <a:xfrm>
            <a:off x="5029200" y="2895600"/>
            <a:ext cx="3429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注：此处用到解析函数的唯一性定理。</a:t>
            </a:r>
            <a:r>
              <a:rPr lang="en-US" altLang="zh-CN" sz="3200">
                <a:solidFill>
                  <a:srgbClr val="0000FF"/>
                </a:solidFill>
              </a:rPr>
              <a:t>(P173)</a:t>
            </a:r>
          </a:p>
        </p:txBody>
      </p:sp>
      <p:sp>
        <p:nvSpPr>
          <p:cNvPr id="1003533" name="Text Box 13"/>
          <p:cNvSpPr txBox="1">
            <a:spLocks noChangeArrowheads="1"/>
          </p:cNvSpPr>
          <p:nvPr/>
        </p:nvSpPr>
        <p:spPr bwMode="auto">
          <a:xfrm>
            <a:off x="457200" y="1524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</a:rPr>
              <a:t>另一方法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0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31" grpId="0" animBg="1"/>
      <p:bldP spid="10035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A4C3EC72-9DE4-4D30-9DB7-9BCE40102E64}" type="slidenum">
              <a:rPr lang="en-US" altLang="zh-CN"/>
              <a:pPr/>
              <a:t>25</a:t>
            </a:fld>
            <a:endParaRPr lang="en-US" altLang="zh-CN" dirty="0"/>
          </a:p>
        </p:txBody>
      </p:sp>
      <p:sp>
        <p:nvSpPr>
          <p:cNvPr id="1008643" name="Text Box 3"/>
          <p:cNvSpPr txBox="1">
            <a:spLocks noChangeArrowheads="1"/>
          </p:cNvSpPr>
          <p:nvPr/>
        </p:nvSpPr>
        <p:spPr bwMode="auto">
          <a:xfrm>
            <a:off x="838200" y="6096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graphicFrame>
        <p:nvGraphicFramePr>
          <p:cNvPr id="1008644" name="Object 4"/>
          <p:cNvGraphicFramePr>
            <a:graphicFrameLocks noChangeAspect="1"/>
          </p:cNvGraphicFramePr>
          <p:nvPr/>
        </p:nvGraphicFramePr>
        <p:xfrm>
          <a:off x="900113" y="476250"/>
          <a:ext cx="68707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694" name="Equation" r:id="rId3" imgW="6870700" imgH="1384300" progId="Equation.3">
                  <p:embed/>
                </p:oleObj>
              </mc:Choice>
              <mc:Fallback>
                <p:oleObj name="Equation" r:id="rId3" imgW="6870700" imgH="1384300" progId="Equation.3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"/>
                        <a:ext cx="68707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45" name="Text Box 5"/>
          <p:cNvSpPr txBox="1">
            <a:spLocks noChangeArrowheads="1"/>
          </p:cNvSpPr>
          <p:nvPr/>
        </p:nvSpPr>
        <p:spPr bwMode="auto">
          <a:xfrm>
            <a:off x="838200" y="2209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1008646" name="Object 6"/>
          <p:cNvGraphicFramePr>
            <a:graphicFrameLocks noChangeAspect="1"/>
          </p:cNvGraphicFramePr>
          <p:nvPr/>
        </p:nvGraphicFramePr>
        <p:xfrm>
          <a:off x="1612900" y="2127250"/>
          <a:ext cx="316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695" name="Equation" r:id="rId5" imgW="3162300" imgH="914400" progId="Equation.3">
                  <p:embed/>
                </p:oleObj>
              </mc:Choice>
              <mc:Fallback>
                <p:oleObj name="Equation" r:id="rId5" imgW="3162300" imgH="91440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127250"/>
                        <a:ext cx="3162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7" name="Object 7"/>
          <p:cNvGraphicFramePr>
            <a:graphicFrameLocks noChangeAspect="1"/>
          </p:cNvGraphicFramePr>
          <p:nvPr/>
        </p:nvGraphicFramePr>
        <p:xfrm>
          <a:off x="4794250" y="2127250"/>
          <a:ext cx="302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696" name="Equation" r:id="rId7" imgW="3022600" imgH="914400" progId="Equation.3">
                  <p:embed/>
                </p:oleObj>
              </mc:Choice>
              <mc:Fallback>
                <p:oleObj name="Equation" r:id="rId7" imgW="3022600" imgH="914400" progId="Equation.3">
                  <p:embed/>
                  <p:pic>
                    <p:nvPicPr>
                      <p:cNvPr id="0" name="Picture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127250"/>
                        <a:ext cx="3022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8" name="Object 8"/>
          <p:cNvGraphicFramePr>
            <a:graphicFrameLocks noChangeAspect="1"/>
          </p:cNvGraphicFramePr>
          <p:nvPr/>
        </p:nvGraphicFramePr>
        <p:xfrm>
          <a:off x="1346200" y="3435350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697" name="Equation" r:id="rId9" imgW="2667000" imgH="431800" progId="Equation.3">
                  <p:embed/>
                </p:oleObj>
              </mc:Choice>
              <mc:Fallback>
                <p:oleObj name="Equation" r:id="rId9" imgW="2667000" imgH="431800" progId="Equation.3">
                  <p:embed/>
                  <p:pic>
                    <p:nvPicPr>
                      <p:cNvPr id="0" name="Picture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435350"/>
                        <a:ext cx="2667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9" name="Object 9"/>
          <p:cNvGraphicFramePr>
            <a:graphicFrameLocks noChangeAspect="1"/>
          </p:cNvGraphicFramePr>
          <p:nvPr/>
        </p:nvGraphicFramePr>
        <p:xfrm>
          <a:off x="2381250" y="395605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698" name="Equation" r:id="rId11" imgW="1473200" imgH="838200" progId="Equation.3">
                  <p:embed/>
                </p:oleObj>
              </mc:Choice>
              <mc:Fallback>
                <p:oleObj name="Equation" r:id="rId11" imgW="1473200" imgH="838200" progId="Equation.3">
                  <p:embed/>
                  <p:pic>
                    <p:nvPicPr>
                      <p:cNvPr id="0" name="Picture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956050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50" name="Object 10"/>
          <p:cNvGraphicFramePr>
            <a:graphicFrameLocks noChangeAspect="1"/>
          </p:cNvGraphicFramePr>
          <p:nvPr/>
        </p:nvGraphicFramePr>
        <p:xfrm>
          <a:off x="2514600" y="5029200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699" name="Equation" r:id="rId13" imgW="2209800" imgH="393700" progId="Equation.3">
                  <p:embed/>
                </p:oleObj>
              </mc:Choice>
              <mc:Fallback>
                <p:oleObj name="Equation" r:id="rId13" imgW="2209800" imgH="393700" progId="Equation.3">
                  <p:embed/>
                  <p:pic>
                    <p:nvPicPr>
                      <p:cNvPr id="0" name="Picture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20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51" name="Object 11"/>
          <p:cNvGraphicFramePr>
            <a:graphicFrameLocks noChangeAspect="1"/>
          </p:cNvGraphicFramePr>
          <p:nvPr/>
        </p:nvGraphicFramePr>
        <p:xfrm>
          <a:off x="2565400" y="5715000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00" name="Equation" r:id="rId15" imgW="2095500" imgH="393700" progId="Equation.3">
                  <p:embed/>
                </p:oleObj>
              </mc:Choice>
              <mc:Fallback>
                <p:oleObj name="Equation" r:id="rId15" imgW="2095500" imgH="393700" progId="Equation.3">
                  <p:embed/>
                  <p:pic>
                    <p:nvPicPr>
                      <p:cNvPr id="0" name="Picture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715000"/>
                        <a:ext cx="209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7594" y="6143644"/>
            <a:ext cx="1905000" cy="457200"/>
          </a:xfrm>
        </p:spPr>
        <p:txBody>
          <a:bodyPr/>
          <a:lstStyle/>
          <a:p>
            <a:fld id="{AB5709E1-5EC6-40FC-9916-8193208F495F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1009666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1009668" name="Text Box 4"/>
          <p:cNvSpPr txBox="1">
            <a:spLocks noChangeArrowheads="1"/>
          </p:cNvSpPr>
          <p:nvPr/>
        </p:nvSpPr>
        <p:spPr bwMode="auto">
          <a:xfrm>
            <a:off x="428596" y="48099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dirty="0">
                <a:solidFill>
                  <a:srgbClr val="0000FF"/>
                </a:solidFill>
                <a:ea typeface="黑体" pitchFamily="2" charset="-122"/>
              </a:rPr>
              <a:t>4</a:t>
            </a:r>
            <a:r>
              <a:rPr lang="en-US" altLang="zh-CN" sz="2800" dirty="0">
                <a:ea typeface="黑体" pitchFamily="2" charset="-122"/>
              </a:rPr>
              <a:t>     </a:t>
            </a:r>
          </a:p>
        </p:txBody>
      </p:sp>
      <p:graphicFrame>
        <p:nvGraphicFramePr>
          <p:cNvPr id="1009669" name="Object 5"/>
          <p:cNvGraphicFramePr>
            <a:graphicFrameLocks noChangeAspect="1"/>
          </p:cNvGraphicFramePr>
          <p:nvPr/>
        </p:nvGraphicFramePr>
        <p:xfrm>
          <a:off x="357158" y="496874"/>
          <a:ext cx="810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0" name="Equation" r:id="rId3" imgW="8102600" imgH="1003300" progId="Equation.3">
                  <p:embed/>
                </p:oleObj>
              </mc:Choice>
              <mc:Fallback>
                <p:oleObj name="Equation" r:id="rId3" imgW="8102600" imgH="1003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96874"/>
                        <a:ext cx="8102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0" name="Object 6"/>
          <p:cNvGraphicFramePr>
            <a:graphicFrameLocks noChangeAspect="1"/>
          </p:cNvGraphicFramePr>
          <p:nvPr/>
        </p:nvGraphicFramePr>
        <p:xfrm>
          <a:off x="965200" y="2133600"/>
          <a:ext cx="697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1" name="Equation" r:id="rId5" imgW="6972300" imgH="482600" progId="Equation.3">
                  <p:embed/>
                </p:oleObj>
              </mc:Choice>
              <mc:Fallback>
                <p:oleObj name="Equation" r:id="rId5" imgW="69723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133600"/>
                        <a:ext cx="6972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9671" name="Text Box 7"/>
          <p:cNvSpPr txBox="1">
            <a:spLocks noChangeArrowheads="1"/>
          </p:cNvSpPr>
          <p:nvPr/>
        </p:nvSpPr>
        <p:spPr bwMode="auto">
          <a:xfrm>
            <a:off x="1447800" y="16002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两边同时求导数</a:t>
            </a:r>
          </a:p>
        </p:txBody>
      </p:sp>
      <p:graphicFrame>
        <p:nvGraphicFramePr>
          <p:cNvPr id="1009672" name="Object 8"/>
          <p:cNvGraphicFramePr>
            <a:graphicFrameLocks noChangeAspect="1"/>
          </p:cNvGraphicFramePr>
          <p:nvPr/>
        </p:nvGraphicFramePr>
        <p:xfrm>
          <a:off x="971550" y="2743200"/>
          <a:ext cx="718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2" name="Equation" r:id="rId7" imgW="7188200" imgH="520700" progId="Equation.3">
                  <p:embed/>
                </p:oleObj>
              </mc:Choice>
              <mc:Fallback>
                <p:oleObj name="Equation" r:id="rId7" imgW="7188200" imgH="520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43200"/>
                        <a:ext cx="718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3" name="Object 9"/>
          <p:cNvGraphicFramePr>
            <a:graphicFrameLocks noChangeAspect="1"/>
          </p:cNvGraphicFramePr>
          <p:nvPr/>
        </p:nvGraphicFramePr>
        <p:xfrm>
          <a:off x="838200" y="3276600"/>
          <a:ext cx="377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3" name="Equation" r:id="rId9" imgW="3771900" imgH="914400" progId="Equation.3">
                  <p:embed/>
                </p:oleObj>
              </mc:Choice>
              <mc:Fallback>
                <p:oleObj name="Equation" r:id="rId9" imgW="3771900" imgH="914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377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9674" name="Text Box 10"/>
          <p:cNvSpPr txBox="1">
            <a:spLocks noChangeArrowheads="1"/>
          </p:cNvSpPr>
          <p:nvPr/>
        </p:nvSpPr>
        <p:spPr bwMode="auto">
          <a:xfrm>
            <a:off x="4648200" y="3429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上两式分别相加减可得</a:t>
            </a:r>
          </a:p>
        </p:txBody>
      </p:sp>
      <p:graphicFrame>
        <p:nvGraphicFramePr>
          <p:cNvPr id="1009675" name="Object 11"/>
          <p:cNvGraphicFramePr>
            <a:graphicFrameLocks noChangeAspect="1"/>
          </p:cNvGraphicFramePr>
          <p:nvPr/>
        </p:nvGraphicFramePr>
        <p:xfrm>
          <a:off x="1447800" y="4267200"/>
          <a:ext cx="276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4" name="Equation" r:id="rId11" imgW="2768600" imgH="520700" progId="Equation.3">
                  <p:embed/>
                </p:oleObj>
              </mc:Choice>
              <mc:Fallback>
                <p:oleObj name="Equation" r:id="rId11" imgW="2768600" imgH="5207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67200"/>
                        <a:ext cx="276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6" name="Object 12"/>
          <p:cNvGraphicFramePr>
            <a:graphicFrameLocks noChangeAspect="1"/>
          </p:cNvGraphicFramePr>
          <p:nvPr/>
        </p:nvGraphicFramePr>
        <p:xfrm>
          <a:off x="4451350" y="42672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5" name="Equation" r:id="rId13" imgW="1384300" imgH="431800" progId="Equation.3">
                  <p:embed/>
                </p:oleObj>
              </mc:Choice>
              <mc:Fallback>
                <p:oleObj name="Equation" r:id="rId13" imgW="13843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4267200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7" name="Object 13"/>
          <p:cNvGraphicFramePr>
            <a:graphicFrameLocks noChangeAspect="1"/>
          </p:cNvGraphicFramePr>
          <p:nvPr/>
        </p:nvGraphicFramePr>
        <p:xfrm>
          <a:off x="628650" y="48768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6" name="Equation" r:id="rId15" imgW="2247900" imgH="469900" progId="Equation.3">
                  <p:embed/>
                </p:oleObj>
              </mc:Choice>
              <mc:Fallback>
                <p:oleObj name="Equation" r:id="rId15" imgW="2247900" imgH="469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87680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8" name="Object 14"/>
          <p:cNvGraphicFramePr>
            <a:graphicFrameLocks noChangeAspect="1"/>
          </p:cNvGraphicFramePr>
          <p:nvPr/>
        </p:nvGraphicFramePr>
        <p:xfrm>
          <a:off x="2971800" y="4876800"/>
          <a:ext cx="326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7" name="Equation" r:id="rId17" imgW="3263900" imgH="469900" progId="Equation.3">
                  <p:embed/>
                </p:oleObj>
              </mc:Choice>
              <mc:Fallback>
                <p:oleObj name="Equation" r:id="rId17" imgW="3263900" imgH="469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326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9" name="Object 15"/>
          <p:cNvGraphicFramePr>
            <a:graphicFrameLocks noChangeAspect="1"/>
          </p:cNvGraphicFramePr>
          <p:nvPr/>
        </p:nvGraphicFramePr>
        <p:xfrm>
          <a:off x="762000" y="5486400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8" name="Equation" r:id="rId19" imgW="2298700" imgH="469900" progId="Equation.3">
                  <p:embed/>
                </p:oleObj>
              </mc:Choice>
              <mc:Fallback>
                <p:oleObj name="Equation" r:id="rId19" imgW="2298700" imgH="4699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80" name="Object 16"/>
          <p:cNvGraphicFramePr>
            <a:graphicFrameLocks noChangeAspect="1"/>
          </p:cNvGraphicFramePr>
          <p:nvPr/>
        </p:nvGraphicFramePr>
        <p:xfrm>
          <a:off x="762000" y="6000768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9" name="Equation" r:id="rId21" imgW="1066337" imgH="393529" progId="Equation.3">
                  <p:embed/>
                </p:oleObj>
              </mc:Choice>
              <mc:Fallback>
                <p:oleObj name="Equation" r:id="rId21" imgW="1066337" imgH="393529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00768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81" name="Object 17"/>
          <p:cNvGraphicFramePr>
            <a:graphicFrameLocks noChangeAspect="1"/>
          </p:cNvGraphicFramePr>
          <p:nvPr/>
        </p:nvGraphicFramePr>
        <p:xfrm>
          <a:off x="1905000" y="592933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40" name="Equation" r:id="rId23" imgW="1637589" imgH="393529" progId="Equation.3">
                  <p:embed/>
                </p:oleObj>
              </mc:Choice>
              <mc:Fallback>
                <p:oleObj name="Equation" r:id="rId23" imgW="1637589" imgH="393529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929330"/>
                        <a:ext cx="163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82" name="Object 18"/>
          <p:cNvGraphicFramePr>
            <a:graphicFrameLocks noChangeAspect="1"/>
          </p:cNvGraphicFramePr>
          <p:nvPr/>
        </p:nvGraphicFramePr>
        <p:xfrm>
          <a:off x="4635500" y="5715016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41" name="Equation" r:id="rId25" imgW="1016000" imgH="393700" progId="Equation.3">
                  <p:embed/>
                </p:oleObj>
              </mc:Choice>
              <mc:Fallback>
                <p:oleObj name="Equation" r:id="rId25" imgW="1016000" imgH="3937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5715016"/>
                        <a:ext cx="101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83" name="Object 19"/>
          <p:cNvGraphicFramePr>
            <a:graphicFrameLocks noChangeAspect="1"/>
          </p:cNvGraphicFramePr>
          <p:nvPr/>
        </p:nvGraphicFramePr>
        <p:xfrm>
          <a:off x="5765800" y="5572140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42" name="Equation" r:id="rId27" imgW="1612900" imgH="419100" progId="Equation.3">
                  <p:embed/>
                </p:oleObj>
              </mc:Choice>
              <mc:Fallback>
                <p:oleObj name="Equation" r:id="rId27" imgW="1612900" imgH="4191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5572140"/>
                        <a:ext cx="161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0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0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6" grpId="0" autoUpdateAnimBg="0"/>
      <p:bldP spid="1009671" grpId="0" autoUpdateAnimBg="0"/>
      <p:bldP spid="100967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2947C50D-0EEB-4B5D-ADB0-37E1205634DE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989138"/>
            <a:ext cx="7488237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zh-CN">
                <a:solidFill>
                  <a:srgbClr val="FF0000"/>
                </a:solidFill>
                <a:ea typeface="楷体_GB2312" pitchFamily="49" charset="-122"/>
              </a:rPr>
              <a:t>§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3-4</a:t>
            </a:r>
            <a:r>
              <a:rPr lang="en-US" altLang="zh-CN" baseline="30000">
                <a:solidFill>
                  <a:srgbClr val="FF0000"/>
                </a:solidFill>
                <a:ea typeface="楷体_GB2312" pitchFamily="49" charset="-122"/>
              </a:rPr>
              <a:t>*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平面调和场及其复势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167594" y="6143644"/>
            <a:ext cx="1905000" cy="457200"/>
          </a:xfrm>
        </p:spPr>
        <p:txBody>
          <a:bodyPr/>
          <a:lstStyle/>
          <a:p>
            <a:fld id="{476F8925-8E15-48DB-9F98-C658F4697BD8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908" y="428604"/>
            <a:ext cx="3919538" cy="609600"/>
          </a:xfrm>
        </p:spPr>
        <p:txBody>
          <a:bodyPr/>
          <a:lstStyle/>
          <a:p>
            <a:r>
              <a:rPr lang="en-US" altLang="zh-CN" sz="3600" dirty="0"/>
              <a:t>  </a:t>
            </a:r>
            <a:r>
              <a:rPr lang="zh-CN" altLang="en-US" sz="3600" dirty="0">
                <a:solidFill>
                  <a:srgbClr val="FF0066"/>
                </a:solidFill>
              </a:rPr>
              <a:t>本章主要内容</a:t>
            </a:r>
          </a:p>
        </p:txBody>
      </p:sp>
      <p:sp>
        <p:nvSpPr>
          <p:cNvPr id="96358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7224" y="1219184"/>
            <a:ext cx="1752600" cy="595313"/>
          </a:xfrm>
          <a:prstGeom prst="rect">
            <a:avLst/>
          </a:prstGeom>
          <a:solidFill>
            <a:srgbClr val="00FF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有向曲线</a:t>
            </a:r>
          </a:p>
        </p:txBody>
      </p:sp>
      <p:sp>
        <p:nvSpPr>
          <p:cNvPr id="963588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371824" y="1219184"/>
            <a:ext cx="1371600" cy="595313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复积分</a:t>
            </a:r>
          </a:p>
        </p:txBody>
      </p:sp>
      <p:sp>
        <p:nvSpPr>
          <p:cNvPr id="963589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505424" y="1142984"/>
            <a:ext cx="2133600" cy="102235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积分存在的</a:t>
            </a:r>
          </a:p>
          <a:p>
            <a:pPr algn="ctr"/>
            <a:r>
              <a:rPr kumimoji="0"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条件及计算</a:t>
            </a:r>
          </a:p>
        </p:txBody>
      </p:sp>
      <p:sp>
        <p:nvSpPr>
          <p:cNvPr id="963590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7224" y="2362184"/>
            <a:ext cx="2500313" cy="595313"/>
          </a:xfrm>
          <a:prstGeom prst="rect">
            <a:avLst/>
          </a:prstGeom>
          <a:solidFill>
            <a:srgbClr val="00CC00"/>
          </a:solidFill>
          <a:ln w="76200" cmpd="tri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>
                <a:solidFill>
                  <a:schemeClr val="accent2"/>
                </a:solidFill>
                <a:ea typeface="黑体" pitchFamily="2" charset="-122"/>
              </a:rPr>
              <a:t>积分的性质</a:t>
            </a:r>
          </a:p>
        </p:txBody>
      </p:sp>
      <p:sp>
        <p:nvSpPr>
          <p:cNvPr id="963591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133824" y="2362184"/>
            <a:ext cx="2971800" cy="595313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CN" sz="2800">
                <a:solidFill>
                  <a:schemeClr val="bg1"/>
                </a:solidFill>
                <a:ea typeface="黑体" pitchFamily="2" charset="-122"/>
              </a:rPr>
              <a:t>Cauchy</a:t>
            </a:r>
            <a:r>
              <a:rPr kumimoji="0" lang="zh-CN" altLang="en-US" sz="2800">
                <a:solidFill>
                  <a:schemeClr val="bg1"/>
                </a:solidFill>
                <a:ea typeface="黑体" pitchFamily="2" charset="-122"/>
              </a:rPr>
              <a:t>积分定理</a:t>
            </a:r>
          </a:p>
        </p:txBody>
      </p:sp>
      <p:sp>
        <p:nvSpPr>
          <p:cNvPr id="963592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886424" y="3428984"/>
            <a:ext cx="1752600" cy="102235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原函数</a:t>
            </a:r>
          </a:p>
          <a:p>
            <a:pPr algn="ctr"/>
            <a:r>
              <a:rPr kumimoji="0" lang="zh-CN" altLang="en-US" sz="280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的概念</a:t>
            </a:r>
          </a:p>
        </p:txBody>
      </p:sp>
      <p:sp>
        <p:nvSpPr>
          <p:cNvPr id="963593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752824" y="3428984"/>
            <a:ext cx="914400" cy="2606675"/>
          </a:xfrm>
          <a:prstGeom prst="rect">
            <a:avLst/>
          </a:prstGeom>
          <a:solidFill>
            <a:srgbClr val="000080"/>
          </a:solidFill>
          <a:ln w="76200" cmpd="tri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kumimoji="0"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复合闭路定理</a:t>
            </a:r>
          </a:p>
        </p:txBody>
      </p:sp>
      <p:sp>
        <p:nvSpPr>
          <p:cNvPr id="963594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33424" y="3428984"/>
            <a:ext cx="1752600" cy="1022350"/>
          </a:xfrm>
          <a:prstGeom prst="rect">
            <a:avLst/>
          </a:prstGeom>
          <a:solidFill>
            <a:srgbClr val="99CC00"/>
          </a:solidFill>
          <a:ln w="76200" cmpd="tri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CN" sz="2800">
                <a:solidFill>
                  <a:schemeClr val="accent2"/>
                </a:solidFill>
                <a:ea typeface="黑体" pitchFamily="2" charset="-122"/>
              </a:rPr>
              <a:t>Cauchy</a:t>
            </a:r>
          </a:p>
          <a:p>
            <a:pPr algn="ctr"/>
            <a:r>
              <a:rPr kumimoji="0" lang="zh-CN" altLang="en-US" sz="2800">
                <a:solidFill>
                  <a:schemeClr val="accent2"/>
                </a:solidFill>
                <a:ea typeface="黑体" pitchFamily="2" charset="-122"/>
              </a:rPr>
              <a:t>积分公式</a:t>
            </a:r>
          </a:p>
        </p:txBody>
      </p:sp>
      <p:sp>
        <p:nvSpPr>
          <p:cNvPr id="963595" name="Rectangle 1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33424" y="4952984"/>
            <a:ext cx="1752600" cy="1022350"/>
          </a:xfrm>
          <a:prstGeom prst="rect">
            <a:avLst/>
          </a:prstGeom>
          <a:solidFill>
            <a:schemeClr val="tx2"/>
          </a:solidFill>
          <a:ln w="76200" cmpd="tri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a typeface="黑体" pitchFamily="2" charset="-122"/>
              </a:rPr>
              <a:t>高阶导数公式</a:t>
            </a:r>
          </a:p>
        </p:txBody>
      </p:sp>
      <p:grpSp>
        <p:nvGrpSpPr>
          <p:cNvPr id="963596" name="Group 12"/>
          <p:cNvGrpSpPr>
            <a:grpSpLocks/>
          </p:cNvGrpSpPr>
          <p:nvPr/>
        </p:nvGrpSpPr>
        <p:grpSpPr bwMode="auto">
          <a:xfrm>
            <a:off x="1771624" y="2971784"/>
            <a:ext cx="5276850" cy="468313"/>
            <a:chOff x="1512" y="2160"/>
            <a:chExt cx="3324" cy="295"/>
          </a:xfrm>
        </p:grpSpPr>
        <p:sp>
          <p:nvSpPr>
            <p:cNvPr id="963597" name="Rectangle 13"/>
            <p:cNvSpPr>
              <a:spLocks noChangeArrowheads="1"/>
            </p:cNvSpPr>
            <p:nvPr/>
          </p:nvSpPr>
          <p:spPr bwMode="auto">
            <a:xfrm>
              <a:off x="1536" y="2295"/>
              <a:ext cx="3264" cy="4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98" name="AutoShape 14"/>
            <p:cNvSpPr>
              <a:spLocks noChangeArrowheads="1"/>
            </p:cNvSpPr>
            <p:nvPr/>
          </p:nvSpPr>
          <p:spPr bwMode="auto">
            <a:xfrm>
              <a:off x="1512" y="2340"/>
              <a:ext cx="144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99" name="AutoShape 15"/>
            <p:cNvSpPr>
              <a:spLocks noChangeArrowheads="1"/>
            </p:cNvSpPr>
            <p:nvPr/>
          </p:nvSpPr>
          <p:spPr bwMode="auto">
            <a:xfrm>
              <a:off x="3216" y="2160"/>
              <a:ext cx="144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600" name="AutoShape 16"/>
            <p:cNvSpPr>
              <a:spLocks noChangeArrowheads="1"/>
            </p:cNvSpPr>
            <p:nvPr/>
          </p:nvSpPr>
          <p:spPr bwMode="auto">
            <a:xfrm>
              <a:off x="4692" y="2328"/>
              <a:ext cx="144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601" name="AutoShape 17"/>
          <p:cNvSpPr>
            <a:spLocks noChangeArrowheads="1"/>
          </p:cNvSpPr>
          <p:nvPr/>
        </p:nvSpPr>
        <p:spPr bwMode="auto">
          <a:xfrm>
            <a:off x="2686024" y="3886184"/>
            <a:ext cx="990600" cy="152400"/>
          </a:xfrm>
          <a:prstGeom prst="leftArrow">
            <a:avLst>
              <a:gd name="adj1" fmla="val 50000"/>
              <a:gd name="adj2" fmla="val 1625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602" name="AutoShape 18"/>
          <p:cNvSpPr>
            <a:spLocks noChangeArrowheads="1"/>
          </p:cNvSpPr>
          <p:nvPr/>
        </p:nvSpPr>
        <p:spPr bwMode="auto">
          <a:xfrm>
            <a:off x="2686024" y="4038584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603" name="AutoShape 19"/>
          <p:cNvSpPr>
            <a:spLocks noChangeArrowheads="1"/>
          </p:cNvSpPr>
          <p:nvPr/>
        </p:nvSpPr>
        <p:spPr bwMode="auto">
          <a:xfrm>
            <a:off x="4762474" y="1447784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99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604" name="AutoShape 20"/>
          <p:cNvSpPr>
            <a:spLocks noChangeArrowheads="1"/>
          </p:cNvSpPr>
          <p:nvPr/>
        </p:nvSpPr>
        <p:spPr bwMode="auto">
          <a:xfrm>
            <a:off x="2609824" y="1447784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99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605" name="AutoShape 21"/>
          <p:cNvSpPr>
            <a:spLocks noChangeArrowheads="1"/>
          </p:cNvSpPr>
          <p:nvPr/>
        </p:nvSpPr>
        <p:spPr bwMode="auto">
          <a:xfrm>
            <a:off x="1771624" y="4495784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339933"/>
              </a:gs>
              <a:gs pos="100000">
                <a:srgbClr val="9933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63606" name="Group 22"/>
          <p:cNvGrpSpPr>
            <a:grpSpLocks/>
          </p:cNvGrpSpPr>
          <p:nvPr/>
        </p:nvGrpSpPr>
        <p:grpSpPr bwMode="auto">
          <a:xfrm>
            <a:off x="1847824" y="1828784"/>
            <a:ext cx="3276600" cy="533400"/>
            <a:chOff x="1488" y="1440"/>
            <a:chExt cx="2064" cy="336"/>
          </a:xfrm>
        </p:grpSpPr>
        <p:sp>
          <p:nvSpPr>
            <p:cNvPr id="963607" name="AutoShape 23"/>
            <p:cNvSpPr>
              <a:spLocks noChangeArrowheads="1"/>
            </p:cNvSpPr>
            <p:nvPr/>
          </p:nvSpPr>
          <p:spPr bwMode="auto">
            <a:xfrm>
              <a:off x="2784" y="1440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608" name="Rectangle 24"/>
            <p:cNvSpPr>
              <a:spLocks noChangeArrowheads="1"/>
            </p:cNvSpPr>
            <p:nvPr/>
          </p:nvSpPr>
          <p:spPr bwMode="auto">
            <a:xfrm>
              <a:off x="1536" y="1584"/>
              <a:ext cx="1968" cy="48"/>
            </a:xfrm>
            <a:prstGeom prst="rect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3333FF"/>
                </a:gs>
              </a:gsLst>
              <a:lin ang="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609" name="AutoShape 25"/>
            <p:cNvSpPr>
              <a:spLocks noChangeArrowheads="1"/>
            </p:cNvSpPr>
            <p:nvPr/>
          </p:nvSpPr>
          <p:spPr bwMode="auto">
            <a:xfrm>
              <a:off x="1488" y="1632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8000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610" name="AutoShape 26"/>
            <p:cNvSpPr>
              <a:spLocks noChangeArrowheads="1"/>
            </p:cNvSpPr>
            <p:nvPr/>
          </p:nvSpPr>
          <p:spPr bwMode="auto">
            <a:xfrm>
              <a:off x="3360" y="1632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611" name="AutoShape 27"/>
          <p:cNvSpPr>
            <a:spLocks noChangeArrowheads="1"/>
          </p:cNvSpPr>
          <p:nvPr/>
        </p:nvSpPr>
        <p:spPr bwMode="auto">
          <a:xfrm>
            <a:off x="4210024" y="2971784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612" name="AutoShape 28"/>
          <p:cNvSpPr>
            <a:spLocks noChangeArrowheads="1"/>
          </p:cNvSpPr>
          <p:nvPr/>
        </p:nvSpPr>
        <p:spPr bwMode="auto">
          <a:xfrm flipV="1">
            <a:off x="4362424" y="2971784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613" name="AutoShape 29"/>
          <p:cNvSpPr>
            <a:spLocks noChangeArrowheads="1"/>
          </p:cNvSpPr>
          <p:nvPr/>
        </p:nvSpPr>
        <p:spPr bwMode="auto">
          <a:xfrm>
            <a:off x="2686024" y="5257784"/>
            <a:ext cx="1066800" cy="152400"/>
          </a:xfrm>
          <a:prstGeom prst="leftArrow">
            <a:avLst>
              <a:gd name="adj1" fmla="val 50000"/>
              <a:gd name="adj2" fmla="val 17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614" name="AutoShape 30"/>
          <p:cNvSpPr>
            <a:spLocks noChangeArrowheads="1"/>
          </p:cNvSpPr>
          <p:nvPr/>
        </p:nvSpPr>
        <p:spPr bwMode="auto">
          <a:xfrm>
            <a:off x="2686024" y="5486384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615" name="Rectangle 3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886424" y="4800584"/>
            <a:ext cx="1752600" cy="102235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积分公式及计算</a:t>
            </a:r>
          </a:p>
        </p:txBody>
      </p:sp>
      <p:sp>
        <p:nvSpPr>
          <p:cNvPr id="963616" name="AutoShape 32"/>
          <p:cNvSpPr>
            <a:spLocks noChangeArrowheads="1"/>
          </p:cNvSpPr>
          <p:nvPr/>
        </p:nvSpPr>
        <p:spPr bwMode="auto">
          <a:xfrm>
            <a:off x="6724624" y="4495784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6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6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6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6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96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6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6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96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6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6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animBg="1" autoUpdateAnimBg="0"/>
      <p:bldP spid="963588" grpId="0" animBg="1" autoUpdateAnimBg="0"/>
      <p:bldP spid="963589" grpId="0" animBg="1" autoUpdateAnimBg="0"/>
      <p:bldP spid="963590" grpId="0" animBg="1" autoUpdateAnimBg="0"/>
      <p:bldP spid="963591" grpId="0" animBg="1" autoUpdateAnimBg="0"/>
      <p:bldP spid="963592" grpId="0" animBg="1" autoUpdateAnimBg="0"/>
      <p:bldP spid="963593" grpId="0" animBg="1" autoUpdateAnimBg="0"/>
      <p:bldP spid="963594" grpId="0" animBg="1" autoUpdateAnimBg="0"/>
      <p:bldP spid="963595" grpId="0" animBg="1" autoUpdateAnimBg="0"/>
      <p:bldP spid="963601" grpId="0" animBg="1"/>
      <p:bldP spid="963602" grpId="0" animBg="1"/>
      <p:bldP spid="963603" grpId="0" animBg="1"/>
      <p:bldP spid="963604" grpId="0" animBg="1"/>
      <p:bldP spid="963605" grpId="0" animBg="1"/>
      <p:bldP spid="963611" grpId="0" animBg="1"/>
      <p:bldP spid="963612" grpId="0" animBg="1"/>
      <p:bldP spid="963613" grpId="0" animBg="1"/>
      <p:bldP spid="963614" grpId="0" animBg="1"/>
      <p:bldP spid="963615" grpId="0" animBg="1" autoUpdateAnimBg="0"/>
      <p:bldP spid="9636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109E0C82-DEDC-47DC-B19F-FDAC80651EB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</a:rPr>
              <a:t>注意</a:t>
            </a:r>
          </a:p>
        </p:txBody>
      </p:sp>
      <p:sp>
        <p:nvSpPr>
          <p:cNvPr id="964611" name="Text Box 3"/>
          <p:cNvSpPr txBox="1">
            <a:spLocks noChangeArrowheads="1"/>
          </p:cNvSpPr>
          <p:nvPr/>
        </p:nvSpPr>
        <p:spPr bwMode="auto">
          <a:xfrm>
            <a:off x="2133600" y="19812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1. </a:t>
            </a:r>
            <a:r>
              <a:rPr lang="zh-CN" altLang="en-US" sz="2800"/>
              <a:t>复积分的基本定理；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2133600" y="27432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2. </a:t>
            </a:r>
            <a:r>
              <a:rPr lang="zh-CN" altLang="en-US" sz="2800"/>
              <a:t>柯西积分公式与高阶导数公式</a:t>
            </a:r>
            <a:r>
              <a:rPr lang="en-US" altLang="zh-CN" sz="2800"/>
              <a:t>;</a:t>
            </a:r>
          </a:p>
        </p:txBody>
      </p:sp>
      <p:sp>
        <p:nvSpPr>
          <p:cNvPr id="964613" name="Text Box 5"/>
          <p:cNvSpPr txBox="1">
            <a:spLocks noChangeArrowheads="1"/>
          </p:cNvSpPr>
          <p:nvPr/>
        </p:nvSpPr>
        <p:spPr bwMode="auto">
          <a:xfrm>
            <a:off x="1981200" y="35052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 3. </a:t>
            </a:r>
            <a:r>
              <a:rPr lang="zh-CN" altLang="en-US" sz="2800"/>
              <a:t>复合闭路定理与复积分的计算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1" grpId="0" autoUpdateAnimBg="0"/>
      <p:bldP spid="964612" grpId="0" autoUpdateAnimBg="0"/>
      <p:bldP spid="9646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651A4498-DB98-4008-9D40-0675DF5BDE63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1143000"/>
            <a:ext cx="7848600" cy="538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定理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复变函数             在区域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内解析的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充分必要条件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是：　　　</a:t>
            </a:r>
          </a:p>
          <a:p>
            <a:pPr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⑴函数</a:t>
            </a:r>
            <a:r>
              <a:rPr lang="zh-CN" altLang="en-US" baseline="-30000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baseline="-30000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内有连续的一阶偏导数         ．　</a:t>
            </a:r>
          </a:p>
          <a:p>
            <a:pPr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⑵      与       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内满足方程 </a:t>
            </a:r>
          </a:p>
          <a:p>
            <a:pPr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                            </a:t>
            </a:r>
          </a:p>
          <a:p>
            <a:pPr>
              <a:buFontTx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85443" name="Object 3"/>
          <p:cNvGraphicFramePr>
            <a:graphicFrameLocks noChangeAspect="1"/>
          </p:cNvGraphicFramePr>
          <p:nvPr/>
        </p:nvGraphicFramePr>
        <p:xfrm>
          <a:off x="3228984" y="1268401"/>
          <a:ext cx="27003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67" name="Equation" r:id="rId3" imgW="1562100" imgH="203200" progId="Equation.3">
                  <p:embed/>
                </p:oleObj>
              </mc:Choice>
              <mc:Fallback>
                <p:oleObj name="Equation" r:id="rId3" imgW="1562100" imgH="203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84" y="1268401"/>
                        <a:ext cx="270033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44" name="Object 4"/>
          <p:cNvGraphicFramePr>
            <a:graphicFrameLocks noChangeAspect="1"/>
          </p:cNvGraphicFramePr>
          <p:nvPr/>
        </p:nvGraphicFramePr>
        <p:xfrm>
          <a:off x="3000364" y="2284413"/>
          <a:ext cx="12700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68" name="Equation" r:id="rId5" imgW="469696" imgH="203112" progId="Equation.3">
                  <p:embed/>
                </p:oleObj>
              </mc:Choice>
              <mc:Fallback>
                <p:oleObj name="Equation" r:id="rId5" imgW="469696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284413"/>
                        <a:ext cx="12700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45" name="Object 5"/>
          <p:cNvGraphicFramePr>
            <a:graphicFrameLocks noChangeAspect="1"/>
          </p:cNvGraphicFramePr>
          <p:nvPr/>
        </p:nvGraphicFramePr>
        <p:xfrm>
          <a:off x="2438400" y="3806825"/>
          <a:ext cx="17478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69" name="Equation" r:id="rId7" imgW="558558" imgH="431613" progId="Equation.3">
                  <p:embed/>
                </p:oleObj>
              </mc:Choice>
              <mc:Fallback>
                <p:oleObj name="Equation" r:id="rId7" imgW="558558" imgH="4316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06825"/>
                        <a:ext cx="1747838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46" name="Object 6"/>
          <p:cNvGraphicFramePr>
            <a:graphicFrameLocks noChangeAspect="1"/>
          </p:cNvGraphicFramePr>
          <p:nvPr/>
        </p:nvGraphicFramePr>
        <p:xfrm>
          <a:off x="4419600" y="3883025"/>
          <a:ext cx="19875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0" name="Equation" r:id="rId9" imgW="685800" imgH="431640" progId="Equation.3">
                  <p:embed/>
                </p:oleObj>
              </mc:Choice>
              <mc:Fallback>
                <p:oleObj name="Equation" r:id="rId9" imgW="685800" imgH="431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3025"/>
                        <a:ext cx="19875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47" name="Object 7"/>
          <p:cNvGraphicFramePr>
            <a:graphicFrameLocks noChangeAspect="1"/>
          </p:cNvGraphicFramePr>
          <p:nvPr/>
        </p:nvGraphicFramePr>
        <p:xfrm>
          <a:off x="1500166" y="2284413"/>
          <a:ext cx="11906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1" name="Equation" r:id="rId11" imgW="482391" imgH="203112" progId="Equation.3">
                  <p:embed/>
                </p:oleObj>
              </mc:Choice>
              <mc:Fallback>
                <p:oleObj name="Equation" r:id="rId11" imgW="482391" imgH="203112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284413"/>
                        <a:ext cx="11906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48" name="Text Box 8"/>
          <p:cNvSpPr txBox="1">
            <a:spLocks noChangeArrowheads="1"/>
          </p:cNvSpPr>
          <p:nvPr/>
        </p:nvSpPr>
        <p:spPr bwMode="auto">
          <a:xfrm>
            <a:off x="714348" y="542908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解析函数的第二等价定理</a:t>
            </a:r>
          </a:p>
        </p:txBody>
      </p:sp>
      <p:graphicFrame>
        <p:nvGraphicFramePr>
          <p:cNvPr id="1085449" name="Object 9"/>
          <p:cNvGraphicFramePr>
            <a:graphicFrameLocks noChangeAspect="1"/>
          </p:cNvGraphicFramePr>
          <p:nvPr/>
        </p:nvGraphicFramePr>
        <p:xfrm>
          <a:off x="714348" y="3351213"/>
          <a:ext cx="11906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2" name="Equation" r:id="rId13" imgW="482391" imgH="203112" progId="Equation.3">
                  <p:embed/>
                </p:oleObj>
              </mc:Choice>
              <mc:Fallback>
                <p:oleObj name="Equation" r:id="rId13" imgW="482391" imgH="20311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351213"/>
                        <a:ext cx="11906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50" name="Object 10"/>
          <p:cNvGraphicFramePr>
            <a:graphicFrameLocks noChangeAspect="1"/>
          </p:cNvGraphicFramePr>
          <p:nvPr/>
        </p:nvGraphicFramePr>
        <p:xfrm>
          <a:off x="2357422" y="3351213"/>
          <a:ext cx="12700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3" name="Equation" r:id="rId14" imgW="469696" imgH="203112" progId="Equation.3">
                  <p:embed/>
                </p:oleObj>
              </mc:Choice>
              <mc:Fallback>
                <p:oleObj name="Equation" r:id="rId14" imgW="469696" imgH="203112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351213"/>
                        <a:ext cx="12700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92DBA518-6600-4AE5-ADD4-0A9D45B00DA5}" type="slidenum">
              <a:rPr lang="en-US" altLang="zh-CN"/>
              <a:pPr/>
              <a:t>30</a:t>
            </a:fld>
            <a:endParaRPr lang="en-US" altLang="zh-CN" dirty="0"/>
          </a:p>
        </p:txBody>
      </p:sp>
      <p:graphicFrame>
        <p:nvGraphicFramePr>
          <p:cNvPr id="966658" name="Object 2"/>
          <p:cNvGraphicFramePr>
            <a:graphicFrameLocks noChangeAspect="1"/>
          </p:cNvGraphicFramePr>
          <p:nvPr/>
        </p:nvGraphicFramePr>
        <p:xfrm>
          <a:off x="2133600" y="1447800"/>
          <a:ext cx="3390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65" name="Equation" r:id="rId3" imgW="3390900" imgH="1041400" progId="Equation.3">
                  <p:embed/>
                </p:oleObj>
              </mc:Choice>
              <mc:Fallback>
                <p:oleObj name="Equation" r:id="rId3" imgW="3390900" imgH="1041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33909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6659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练习 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A804298F-9E7A-4507-AD3B-43BB706BE84B}" type="slidenum">
              <a:rPr lang="en-US" altLang="zh-CN"/>
              <a:pPr/>
              <a:t>31</a:t>
            </a:fld>
            <a:endParaRPr lang="en-US" altLang="zh-CN" dirty="0"/>
          </a:p>
        </p:txBody>
      </p:sp>
      <p:sp>
        <p:nvSpPr>
          <p:cNvPr id="967682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>
                <a:ea typeface="黑体" pitchFamily="2" charset="-122"/>
              </a:rPr>
              <a:t>解</a:t>
            </a:r>
            <a:endParaRPr kumimoji="0" lang="zh-CN" altLang="en-US" sz="2800" b="0"/>
          </a:p>
        </p:txBody>
      </p:sp>
      <p:graphicFrame>
        <p:nvGraphicFramePr>
          <p:cNvPr id="967683" name="Object 3"/>
          <p:cNvGraphicFramePr>
            <a:graphicFrameLocks noChangeAspect="1"/>
          </p:cNvGraphicFramePr>
          <p:nvPr/>
        </p:nvGraphicFramePr>
        <p:xfrm>
          <a:off x="1828800" y="2895600"/>
          <a:ext cx="3581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698" name="Equation" r:id="rId3" imgW="3581400" imgH="546100" progId="Equation.3">
                  <p:embed/>
                </p:oleObj>
              </mc:Choice>
              <mc:Fallback>
                <p:oleObj name="Equation" r:id="rId3" imgW="3581400" imgH="546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3581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684" name="Object 4"/>
          <p:cNvGraphicFramePr>
            <a:graphicFrameLocks noChangeAspect="1"/>
          </p:cNvGraphicFramePr>
          <p:nvPr/>
        </p:nvGraphicFramePr>
        <p:xfrm>
          <a:off x="5486400" y="3016250"/>
          <a:ext cx="2070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699" name="Equation" r:id="rId5" imgW="2070100" imgH="368300" progId="Equation.3">
                  <p:embed/>
                </p:oleObj>
              </mc:Choice>
              <mc:Fallback>
                <p:oleObj name="Equation" r:id="rId5" imgW="2070100" imgH="368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16250"/>
                        <a:ext cx="20701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7685" name="Group 5"/>
          <p:cNvGrpSpPr>
            <a:grpSpLocks/>
          </p:cNvGrpSpPr>
          <p:nvPr/>
        </p:nvGrpSpPr>
        <p:grpSpPr bwMode="auto">
          <a:xfrm>
            <a:off x="1752600" y="2147888"/>
            <a:ext cx="1879600" cy="519112"/>
            <a:chOff x="3168" y="3072"/>
            <a:chExt cx="1184" cy="327"/>
          </a:xfrm>
        </p:grpSpPr>
        <p:graphicFrame>
          <p:nvGraphicFramePr>
            <p:cNvPr id="967686" name="Object 6"/>
            <p:cNvGraphicFramePr>
              <a:graphicFrameLocks noChangeAspect="1"/>
            </p:cNvGraphicFramePr>
            <p:nvPr/>
          </p:nvGraphicFramePr>
          <p:xfrm>
            <a:off x="3504" y="3072"/>
            <a:ext cx="4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700" name="Equation" r:id="rId7" imgW="787058" imgH="444307" progId="Equation.3">
                    <p:embed/>
                  </p:oleObj>
                </mc:Choice>
                <mc:Fallback>
                  <p:oleObj name="Equation" r:id="rId7" imgW="787058" imgH="444307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72"/>
                          <a:ext cx="49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7687" name="Rectangle 7"/>
            <p:cNvSpPr>
              <a:spLocks noChangeArrowheads="1"/>
            </p:cNvSpPr>
            <p:nvPr/>
          </p:nvSpPr>
          <p:spPr bwMode="auto">
            <a:xfrm>
              <a:off x="3168" y="3072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2800"/>
                <a:t>当          时</a:t>
              </a:r>
              <a:r>
                <a:rPr kumimoji="0" lang="en-US" altLang="zh-CN" sz="2800"/>
                <a:t>,</a:t>
              </a:r>
            </a:p>
          </p:txBody>
        </p:sp>
      </p:grpSp>
      <p:graphicFrame>
        <p:nvGraphicFramePr>
          <p:cNvPr id="967688" name="Object 8"/>
          <p:cNvGraphicFramePr>
            <a:graphicFrameLocks noChangeAspect="1"/>
          </p:cNvGraphicFramePr>
          <p:nvPr/>
        </p:nvGraphicFramePr>
        <p:xfrm>
          <a:off x="1752600" y="3505200"/>
          <a:ext cx="3937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01" name="Equation" r:id="rId9" imgW="3937000" imgH="1041400" progId="Equation.3">
                  <p:embed/>
                </p:oleObj>
              </mc:Choice>
              <mc:Fallback>
                <p:oleObj name="Equation" r:id="rId9" imgW="3937000" imgH="1041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3937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7689" name="Text Box 9"/>
          <p:cNvSpPr txBox="1">
            <a:spLocks noChangeArrowheads="1"/>
          </p:cNvSpPr>
          <p:nvPr/>
        </p:nvSpPr>
        <p:spPr bwMode="auto">
          <a:xfrm>
            <a:off x="914400" y="9144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解答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2B3BAEEA-9B67-4B1F-8F12-399BBC80E432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1043459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练习 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2</a:t>
            </a:r>
          </a:p>
        </p:txBody>
      </p:sp>
      <p:graphicFrame>
        <p:nvGraphicFramePr>
          <p:cNvPr id="1043460" name="Object 4"/>
          <p:cNvGraphicFramePr>
            <a:graphicFrameLocks noChangeAspect="1"/>
          </p:cNvGraphicFramePr>
          <p:nvPr/>
        </p:nvGraphicFramePr>
        <p:xfrm>
          <a:off x="1828800" y="1371600"/>
          <a:ext cx="589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67" name="Equation" r:id="rId3" imgW="5892800" imgH="825500" progId="Equation.3">
                  <p:embed/>
                </p:oleObj>
              </mc:Choice>
              <mc:Fallback>
                <p:oleObj name="Equation" r:id="rId3" imgW="5892800" imgH="825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5892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461" name="Object 5"/>
          <p:cNvGraphicFramePr>
            <a:graphicFrameLocks noChangeAspect="1"/>
          </p:cNvGraphicFramePr>
          <p:nvPr/>
        </p:nvGraphicFramePr>
        <p:xfrm>
          <a:off x="3200400" y="2362200"/>
          <a:ext cx="24765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68" name="Equation" r:id="rId5" imgW="977476" imgH="444307" progId="Equation.3">
                  <p:embed/>
                </p:oleObj>
              </mc:Choice>
              <mc:Fallback>
                <p:oleObj name="Equation" r:id="rId5" imgW="977476" imgH="44430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2476500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3A1E1C7E-A294-4AC8-9EF4-55BA85761075}" type="slidenum">
              <a:rPr lang="en-US" altLang="zh-CN"/>
              <a:pPr/>
              <a:t>33</a:t>
            </a:fld>
            <a:endParaRPr lang="en-US" altLang="zh-CN" dirty="0"/>
          </a:p>
        </p:txBody>
      </p:sp>
      <p:graphicFrame>
        <p:nvGraphicFramePr>
          <p:cNvPr id="969730" name="Object 2"/>
          <p:cNvGraphicFramePr>
            <a:graphicFrameLocks noChangeAspect="1"/>
          </p:cNvGraphicFramePr>
          <p:nvPr/>
        </p:nvGraphicFramePr>
        <p:xfrm>
          <a:off x="1143000" y="914400"/>
          <a:ext cx="70104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36" name="Equation" r:id="rId3" imgW="3289300" imgH="901700" progId="Equation.3">
                  <p:embed/>
                </p:oleObj>
              </mc:Choice>
              <mc:Fallback>
                <p:oleObj name="Equation" r:id="rId3" imgW="3289300" imgH="901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7010400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31" name="Object 3"/>
          <p:cNvGraphicFramePr>
            <a:graphicFrameLocks noChangeAspect="1"/>
          </p:cNvGraphicFramePr>
          <p:nvPr/>
        </p:nvGraphicFramePr>
        <p:xfrm>
          <a:off x="1130300" y="2882900"/>
          <a:ext cx="688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37" name="Equation" r:id="rId5" imgW="6883400" imgH="965200" progId="Equation.3">
                  <p:embed/>
                </p:oleObj>
              </mc:Choice>
              <mc:Fallback>
                <p:oleObj name="Equation" r:id="rId5" imgW="6883400" imgH="965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882900"/>
                        <a:ext cx="6883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32" name="Object 4"/>
          <p:cNvGraphicFramePr>
            <a:graphicFrameLocks noChangeAspect="1"/>
          </p:cNvGraphicFramePr>
          <p:nvPr/>
        </p:nvGraphicFramePr>
        <p:xfrm>
          <a:off x="914400" y="4129088"/>
          <a:ext cx="3581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38" name="Equation" r:id="rId7" imgW="3810000" imgH="889000" progId="Equation.3">
                  <p:embed/>
                </p:oleObj>
              </mc:Choice>
              <mc:Fallback>
                <p:oleObj name="Equation" r:id="rId7" imgW="3810000" imgH="889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29088"/>
                        <a:ext cx="35814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33" name="Object 5"/>
          <p:cNvGraphicFramePr>
            <a:graphicFrameLocks noChangeAspect="1"/>
          </p:cNvGraphicFramePr>
          <p:nvPr/>
        </p:nvGraphicFramePr>
        <p:xfrm>
          <a:off x="4495800" y="4052888"/>
          <a:ext cx="39624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39" name="Equation" r:id="rId9" imgW="4102100" imgH="939800" progId="Equation.3">
                  <p:embed/>
                </p:oleObj>
              </mc:Choice>
              <mc:Fallback>
                <p:oleObj name="Equation" r:id="rId9" imgW="4102100" imgH="93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52888"/>
                        <a:ext cx="396240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4" name="Text Box 6"/>
          <p:cNvSpPr txBox="1">
            <a:spLocks noChangeArrowheads="1"/>
          </p:cNvSpPr>
          <p:nvPr/>
        </p:nvSpPr>
        <p:spPr bwMode="auto">
          <a:xfrm>
            <a:off x="914400" y="51958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因此由柯西积分公式得</a:t>
            </a:r>
          </a:p>
        </p:txBody>
      </p:sp>
      <p:sp>
        <p:nvSpPr>
          <p:cNvPr id="969735" name="Text Box 7"/>
          <p:cNvSpPr txBox="1">
            <a:spLocks noChangeArrowheads="1"/>
          </p:cNvSpPr>
          <p:nvPr/>
        </p:nvSpPr>
        <p:spPr bwMode="auto">
          <a:xfrm>
            <a:off x="762000" y="1066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解答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9DC34428-159C-4AE8-916E-787CFE35F990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970754" name="Object 2"/>
          <p:cNvGraphicFramePr>
            <a:graphicFrameLocks noChangeAspect="1"/>
          </p:cNvGraphicFramePr>
          <p:nvPr/>
        </p:nvGraphicFramePr>
        <p:xfrm>
          <a:off x="685800" y="787400"/>
          <a:ext cx="688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72" name="Equation" r:id="rId3" imgW="6883400" imgH="965200" progId="Equation.3">
                  <p:embed/>
                </p:oleObj>
              </mc:Choice>
              <mc:Fallback>
                <p:oleObj name="Equation" r:id="rId3" imgW="6883400" imgH="965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87400"/>
                        <a:ext cx="6883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5" name="Object 3"/>
          <p:cNvGraphicFramePr>
            <a:graphicFrameLocks noChangeAspect="1"/>
          </p:cNvGraphicFramePr>
          <p:nvPr/>
        </p:nvGraphicFramePr>
        <p:xfrm>
          <a:off x="2832100" y="2159000"/>
          <a:ext cx="543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73" name="Equation" r:id="rId5" imgW="5435600" imgH="914400" progId="Equation.3">
                  <p:embed/>
                </p:oleObj>
              </mc:Choice>
              <mc:Fallback>
                <p:oleObj name="Equation" r:id="rId5" imgW="5435600" imgH="914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159000"/>
                        <a:ext cx="5435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6" name="Object 4"/>
          <p:cNvGraphicFramePr>
            <a:graphicFrameLocks noChangeAspect="1"/>
          </p:cNvGraphicFramePr>
          <p:nvPr/>
        </p:nvGraphicFramePr>
        <p:xfrm>
          <a:off x="2832100" y="3467100"/>
          <a:ext cx="321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74" name="Equation" r:id="rId7" imgW="3213100" imgH="419100" progId="Equation.3">
                  <p:embed/>
                </p:oleObj>
              </mc:Choice>
              <mc:Fallback>
                <p:oleObj name="Equation" r:id="rId7" imgW="3213100" imgH="4191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467100"/>
                        <a:ext cx="3213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7" name="Object 5"/>
          <p:cNvGraphicFramePr>
            <a:graphicFrameLocks noChangeAspect="1"/>
          </p:cNvGraphicFramePr>
          <p:nvPr/>
        </p:nvGraphicFramePr>
        <p:xfrm>
          <a:off x="2828925" y="4152900"/>
          <a:ext cx="2616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75" name="Equation" r:id="rId9" imgW="2616200" imgH="1003300" progId="Equation.3">
                  <p:embed/>
                </p:oleObj>
              </mc:Choice>
              <mc:Fallback>
                <p:oleObj name="Equation" r:id="rId9" imgW="2616200" imgH="1003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152900"/>
                        <a:ext cx="2616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8" name="Object 6"/>
          <p:cNvGraphicFramePr>
            <a:graphicFrameLocks noChangeAspect="1"/>
          </p:cNvGraphicFramePr>
          <p:nvPr/>
        </p:nvGraphicFramePr>
        <p:xfrm>
          <a:off x="2835275" y="5461000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76" name="Equation" r:id="rId11" imgW="3327400" imgH="393700" progId="Equation.3">
                  <p:embed/>
                </p:oleObj>
              </mc:Choice>
              <mc:Fallback>
                <p:oleObj name="Equation" r:id="rId11" imgW="3327400" imgH="3937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5461000"/>
                        <a:ext cx="332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9" name="Object 7"/>
          <p:cNvGraphicFramePr>
            <a:graphicFrameLocks noChangeAspect="1"/>
          </p:cNvGraphicFramePr>
          <p:nvPr/>
        </p:nvGraphicFramePr>
        <p:xfrm>
          <a:off x="5461000" y="4394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77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394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167594" y="6143644"/>
            <a:ext cx="1905000" cy="457200"/>
          </a:xfrm>
        </p:spPr>
        <p:txBody>
          <a:bodyPr/>
          <a:lstStyle/>
          <a:p>
            <a:fld id="{63F37649-6623-4DD9-AC33-F4746CD30ACA}" type="slidenum">
              <a:rPr lang="en-US" altLang="zh-CN"/>
              <a:pPr/>
              <a:t>35</a:t>
            </a:fld>
            <a:endParaRPr lang="en-US" altLang="zh-CN" dirty="0"/>
          </a:p>
        </p:txBody>
      </p:sp>
      <p:sp>
        <p:nvSpPr>
          <p:cNvPr id="1044483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练习 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3</a:t>
            </a:r>
          </a:p>
        </p:txBody>
      </p:sp>
      <p:graphicFrame>
        <p:nvGraphicFramePr>
          <p:cNvPr id="1044486" name="Object 6"/>
          <p:cNvGraphicFramePr>
            <a:graphicFrameLocks noChangeAspect="1"/>
          </p:cNvGraphicFramePr>
          <p:nvPr/>
        </p:nvGraphicFramePr>
        <p:xfrm>
          <a:off x="1752600" y="1676400"/>
          <a:ext cx="6489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89" name="Equation" r:id="rId3" imgW="6489700" imgH="1460500" progId="Equation.3">
                  <p:embed/>
                </p:oleObj>
              </mc:Choice>
              <mc:Fallback>
                <p:oleObj name="Equation" r:id="rId3" imgW="6489700" imgH="1460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64897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2E4E6A6E-D69A-464E-9386-8E987CE5D3C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12738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1793.7.14</a:t>
            </a:r>
            <a:r>
              <a:rPr lang="zh-CN" altLang="en-US" sz="2800">
                <a:solidFill>
                  <a:srgbClr val="FF0000"/>
                </a:solidFill>
              </a:rPr>
              <a:t>生于诺丁汉，</a:t>
            </a:r>
            <a:r>
              <a:rPr lang="en-US" altLang="zh-CN" sz="2800"/>
              <a:t>1841.5.31</a:t>
            </a:r>
            <a:r>
              <a:rPr lang="zh-CN" altLang="en-US" sz="2800"/>
              <a:t>卒于剑    桥</a:t>
            </a:r>
            <a:endParaRPr lang="zh-CN" altLang="en-US" sz="2800" b="0"/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noFill/>
          <a:ln/>
        </p:spPr>
        <p:txBody>
          <a:bodyPr/>
          <a:lstStyle/>
          <a:p>
            <a:r>
              <a:rPr lang="en-US" altLang="zh-CN" sz="3200" b="0">
                <a:solidFill>
                  <a:srgbClr val="FF0000"/>
                </a:solidFill>
              </a:rPr>
              <a:t>G. Green (</a:t>
            </a:r>
            <a:r>
              <a:rPr lang="zh-CN" altLang="en-US" sz="3200" b="0">
                <a:solidFill>
                  <a:srgbClr val="FF0000"/>
                </a:solidFill>
              </a:rPr>
              <a:t>格林</a:t>
            </a:r>
            <a:r>
              <a:rPr lang="en-US" altLang="zh-CN" sz="3200" b="0">
                <a:solidFill>
                  <a:srgbClr val="FF0000"/>
                </a:solidFill>
              </a:rPr>
              <a:t>) </a:t>
            </a:r>
            <a:r>
              <a:rPr lang="zh-CN" altLang="en-US" sz="3200" b="0">
                <a:solidFill>
                  <a:srgbClr val="FF0000"/>
                </a:solidFill>
              </a:rPr>
              <a:t>简介</a:t>
            </a:r>
            <a:r>
              <a:rPr lang="zh-CN" altLang="en-US" sz="4000"/>
              <a:t> </a:t>
            </a:r>
          </a:p>
        </p:txBody>
      </p:sp>
      <p:sp>
        <p:nvSpPr>
          <p:cNvPr id="1012740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472518" y="60198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127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7543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童年在父亲的磨坊干活；同时自修数学、物理；</a:t>
            </a:r>
            <a:r>
              <a:rPr lang="en-US" altLang="zh-CN" sz="2800"/>
              <a:t>32</a:t>
            </a:r>
            <a:r>
              <a:rPr lang="zh-CN" altLang="en-US" sz="2800"/>
              <a:t>岁，出版了小册子</a:t>
            </a:r>
            <a:r>
              <a:rPr lang="en-US" altLang="zh-CN" sz="2800"/>
              <a:t>《</a:t>
            </a:r>
            <a:r>
              <a:rPr lang="zh-CN" altLang="en-US" sz="2800"/>
              <a:t>数学分析在电磁学中的应用</a:t>
            </a:r>
            <a:r>
              <a:rPr lang="en-US" altLang="zh-CN" sz="2800"/>
              <a:t>》</a:t>
            </a:r>
            <a:r>
              <a:rPr lang="zh-CN" altLang="en-US" sz="2800"/>
              <a:t>，其中有著名的</a:t>
            </a:r>
            <a:r>
              <a:rPr lang="en-US" altLang="zh-CN" sz="2800"/>
              <a:t>Green</a:t>
            </a:r>
            <a:r>
              <a:rPr lang="zh-CN" altLang="en-US" sz="2800"/>
              <a:t>公式。</a:t>
            </a:r>
          </a:p>
        </p:txBody>
      </p:sp>
      <p:sp>
        <p:nvSpPr>
          <p:cNvPr id="1012742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777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父亲去世后，</a:t>
            </a:r>
            <a:r>
              <a:rPr lang="en-US" altLang="zh-CN" sz="2800"/>
              <a:t>1833</a:t>
            </a:r>
            <a:r>
              <a:rPr lang="zh-CN" altLang="en-US" sz="2800"/>
              <a:t>年以自费生的身份进入剑桥大学科尼斯学院学习，</a:t>
            </a:r>
            <a:r>
              <a:rPr lang="en-US" altLang="zh-CN" sz="2800"/>
              <a:t>1837</a:t>
            </a:r>
            <a:r>
              <a:rPr lang="zh-CN" altLang="en-US" sz="2800"/>
              <a:t>年获学士学位，</a:t>
            </a:r>
            <a:r>
              <a:rPr lang="en-US" altLang="zh-CN" sz="2800"/>
              <a:t>1839</a:t>
            </a:r>
            <a:r>
              <a:rPr lang="zh-CN" altLang="en-US" sz="2800"/>
              <a:t>年聘为剑桥大学教授。在数学物理方面有出色成就。</a:t>
            </a:r>
          </a:p>
        </p:txBody>
      </p:sp>
      <p:sp>
        <p:nvSpPr>
          <p:cNvPr id="1012743" name="Text Box 7"/>
          <p:cNvSpPr txBox="1">
            <a:spLocks noChangeArrowheads="1"/>
          </p:cNvSpPr>
          <p:nvPr/>
        </p:nvSpPr>
        <p:spPr bwMode="auto">
          <a:xfrm>
            <a:off x="755650" y="5084763"/>
            <a:ext cx="7772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他是第一个沿欧洲大陆的研究方法前进英国数学家，其工作开创了庞大的剑桥物理学派。</a:t>
            </a:r>
          </a:p>
          <a:p>
            <a:r>
              <a:rPr lang="en-US" altLang="zh-CN" sz="2800"/>
              <a:t>Stokes, Thomson, Maxwell</a:t>
            </a:r>
            <a:r>
              <a:rPr lang="zh-CN" altLang="en-US" sz="2800"/>
              <a:t>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38" grpId="0" autoUpdateAnimBg="0"/>
      <p:bldP spid="1012741" grpId="0" autoUpdateAnimBg="0"/>
      <p:bldP spid="1012742" grpId="0" autoUpdateAnimBg="0"/>
      <p:bldP spid="101274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3FE362AB-C9B0-431F-AABB-66D9CC151DB6}" type="slidenum">
              <a:rPr lang="en-US" altLang="zh-CN"/>
              <a:pPr/>
              <a:t>37</a:t>
            </a:fld>
            <a:endParaRPr lang="en-US" altLang="zh-CN" dirty="0"/>
          </a:p>
        </p:txBody>
      </p:sp>
      <p:sp>
        <p:nvSpPr>
          <p:cNvPr id="972802" name="Text Box 2"/>
          <p:cNvSpPr txBox="1">
            <a:spLocks noChangeArrowheads="1"/>
          </p:cNvSpPr>
          <p:nvPr/>
        </p:nvSpPr>
        <p:spPr bwMode="auto">
          <a:xfrm>
            <a:off x="3857620" y="609600"/>
            <a:ext cx="470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1642.12.25</a:t>
            </a:r>
            <a:r>
              <a:rPr lang="zh-CN" altLang="en-US" sz="2800" dirty="0"/>
              <a:t>生于伍尔索普，</a:t>
            </a:r>
            <a:endParaRPr lang="zh-CN" altLang="en-US" sz="2800" b="0" dirty="0"/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title"/>
          </p:nvPr>
        </p:nvSpPr>
        <p:spPr>
          <a:xfrm>
            <a:off x="-2000296" y="309546"/>
            <a:ext cx="7772400" cy="762000"/>
          </a:xfrm>
          <a:noFill/>
          <a:ln/>
        </p:spPr>
        <p:txBody>
          <a:bodyPr/>
          <a:lstStyle/>
          <a:p>
            <a:r>
              <a:rPr lang="en-US" altLang="zh-CN" sz="3200" b="0" dirty="0">
                <a:solidFill>
                  <a:srgbClr val="FF0000"/>
                </a:solidFill>
              </a:rPr>
              <a:t>I. Newton </a:t>
            </a:r>
            <a:r>
              <a:rPr lang="zh-CN" altLang="en-US" sz="3200" b="0" dirty="0">
                <a:solidFill>
                  <a:srgbClr val="FF0000"/>
                </a:solidFill>
              </a:rPr>
              <a:t>简介</a:t>
            </a:r>
            <a:r>
              <a:rPr lang="zh-CN" altLang="en-US" sz="4000" dirty="0"/>
              <a:t> </a:t>
            </a:r>
          </a:p>
        </p:txBody>
      </p:sp>
      <p:sp>
        <p:nvSpPr>
          <p:cNvPr id="972804" name="Text Box 4"/>
          <p:cNvSpPr txBox="1">
            <a:spLocks noChangeArrowheads="1"/>
          </p:cNvSpPr>
          <p:nvPr/>
        </p:nvSpPr>
        <p:spPr bwMode="auto">
          <a:xfrm>
            <a:off x="3857620" y="990600"/>
            <a:ext cx="441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1661</a:t>
            </a:r>
            <a:r>
              <a:rPr lang="zh-CN" altLang="en-US" sz="2800" dirty="0"/>
              <a:t>年进入剑桥大学三一学院，自己研究</a:t>
            </a:r>
            <a:r>
              <a:rPr lang="en-US" altLang="zh-CN" sz="2800" dirty="0"/>
              <a:t>Descartes, Copernicus, </a:t>
            </a:r>
            <a:r>
              <a:rPr lang="en-US" altLang="zh-CN" sz="2800" dirty="0" err="1"/>
              <a:t>Kepler</a:t>
            </a:r>
            <a:r>
              <a:rPr lang="en-US" altLang="zh-CN" sz="2800" dirty="0"/>
              <a:t>, Galileo, Barrow </a:t>
            </a:r>
            <a:r>
              <a:rPr lang="zh-CN" altLang="en-US" sz="2800" dirty="0"/>
              <a:t>等的著作。</a:t>
            </a:r>
          </a:p>
        </p:txBody>
      </p:sp>
      <p:graphicFrame>
        <p:nvGraphicFramePr>
          <p:cNvPr id="972805" name="Object 5"/>
          <p:cNvGraphicFramePr>
            <a:graphicFrameLocks noChangeAspect="1"/>
          </p:cNvGraphicFramePr>
          <p:nvPr/>
        </p:nvGraphicFramePr>
        <p:xfrm>
          <a:off x="457200" y="990600"/>
          <a:ext cx="32131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54" name="位图图像" r:id="rId3" imgW="2553056" imgH="3095238" progId="PBrush">
                  <p:embed/>
                </p:oleObj>
              </mc:Choice>
              <mc:Fallback>
                <p:oleObj name="位图图像" r:id="rId3" imgW="2553056" imgH="3095238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32131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06" name="Text Box 6"/>
          <p:cNvSpPr txBox="1">
            <a:spLocks noChangeArrowheads="1"/>
          </p:cNvSpPr>
          <p:nvPr/>
        </p:nvSpPr>
        <p:spPr bwMode="auto">
          <a:xfrm>
            <a:off x="3786182" y="2819400"/>
            <a:ext cx="4495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1665</a:t>
            </a:r>
            <a:r>
              <a:rPr lang="zh-CN" altLang="en-US" sz="2800" dirty="0"/>
              <a:t>年剑桥闹鼠疫回乡两年，微积分、万有引力、光谱分析等发明都萌芽于此。</a:t>
            </a:r>
            <a:r>
              <a:rPr lang="en-US" altLang="zh-CN" sz="2800" dirty="0"/>
              <a:t>1667</a:t>
            </a:r>
            <a:r>
              <a:rPr lang="zh-CN" altLang="en-US" sz="2800" dirty="0"/>
              <a:t>年获硕士学位，</a:t>
            </a:r>
            <a:r>
              <a:rPr lang="en-US" altLang="zh-CN" sz="2800" dirty="0"/>
              <a:t>1669</a:t>
            </a:r>
            <a:r>
              <a:rPr lang="zh-CN" altLang="en-US" sz="2800" dirty="0"/>
              <a:t>年接替</a:t>
            </a:r>
            <a:r>
              <a:rPr lang="en-US" altLang="zh-CN" sz="2800" dirty="0"/>
              <a:t>Barrow</a:t>
            </a:r>
            <a:r>
              <a:rPr lang="zh-CN" altLang="en-US" sz="2800" dirty="0"/>
              <a:t>担任教授。</a:t>
            </a:r>
          </a:p>
        </p:txBody>
      </p:sp>
      <p:sp>
        <p:nvSpPr>
          <p:cNvPr id="972807" name="Text Box 7"/>
          <p:cNvSpPr txBox="1">
            <a:spLocks noChangeArrowheads="1"/>
          </p:cNvSpPr>
          <p:nvPr/>
        </p:nvSpPr>
        <p:spPr bwMode="auto">
          <a:xfrm>
            <a:off x="357158" y="4929198"/>
            <a:ext cx="85677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1671</a:t>
            </a:r>
            <a:r>
              <a:rPr lang="zh-CN" altLang="en-US" sz="2800" dirty="0"/>
              <a:t>年发布“流数术”小册子，</a:t>
            </a:r>
            <a:r>
              <a:rPr lang="en-US" altLang="zh-CN" sz="2800" dirty="0"/>
              <a:t>1687</a:t>
            </a:r>
            <a:r>
              <a:rPr lang="zh-CN" altLang="en-US" sz="2800" dirty="0"/>
              <a:t>年出版</a:t>
            </a:r>
            <a:r>
              <a:rPr lang="en-US" altLang="zh-CN" sz="2800" dirty="0"/>
              <a:t>《</a:t>
            </a:r>
            <a:r>
              <a:rPr lang="zh-CN" altLang="en-US" sz="2800" dirty="0"/>
              <a:t>自然哲学的数学原理</a:t>
            </a:r>
            <a:r>
              <a:rPr lang="en-US" altLang="zh-CN" sz="2800" dirty="0"/>
              <a:t>》</a:t>
            </a:r>
            <a:r>
              <a:rPr lang="zh-CN" altLang="en-US" sz="2800" dirty="0"/>
              <a:t>等著作，</a:t>
            </a:r>
            <a:r>
              <a:rPr lang="en-US" altLang="zh-CN" sz="2800" dirty="0"/>
              <a:t>1703</a:t>
            </a:r>
            <a:r>
              <a:rPr lang="zh-CN" altLang="en-US" sz="2800" dirty="0"/>
              <a:t>年皇家学会会长，</a:t>
            </a:r>
            <a:r>
              <a:rPr lang="en-US" altLang="zh-CN" sz="2800" dirty="0"/>
              <a:t>17 05 </a:t>
            </a:r>
            <a:r>
              <a:rPr lang="zh-CN" altLang="en-US" sz="2800" dirty="0"/>
              <a:t>年授予爵士称号；晚年研究神学，</a:t>
            </a:r>
            <a:r>
              <a:rPr lang="en-US" altLang="zh-CN" sz="2800" dirty="0"/>
              <a:t>1727.3.20</a:t>
            </a:r>
            <a:r>
              <a:rPr lang="zh-CN" altLang="en-US" sz="2800" dirty="0"/>
              <a:t>去世。</a:t>
            </a:r>
            <a:endParaRPr lang="zh-CN" altLang="en-US" sz="2800" b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2" grpId="0" autoUpdateAnimBg="0"/>
      <p:bldP spid="972804" grpId="0" autoUpdateAnimBg="0"/>
      <p:bldP spid="972806" grpId="0" autoUpdateAnimBg="0"/>
      <p:bldP spid="97280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CD477431-375A-4DBC-AAE5-906FBE891671}" type="slidenum">
              <a:rPr lang="en-US" altLang="zh-CN"/>
              <a:pPr/>
              <a:t>38</a:t>
            </a:fld>
            <a:endParaRPr lang="en-US" altLang="zh-CN" dirty="0"/>
          </a:p>
        </p:txBody>
      </p:sp>
      <p:sp>
        <p:nvSpPr>
          <p:cNvPr id="973826" name="Text Box 2"/>
          <p:cNvSpPr txBox="1">
            <a:spLocks noChangeArrowheads="1"/>
          </p:cNvSpPr>
          <p:nvPr/>
        </p:nvSpPr>
        <p:spPr bwMode="auto">
          <a:xfrm>
            <a:off x="3428992" y="549275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1646.7.1</a:t>
            </a:r>
            <a:r>
              <a:rPr lang="zh-CN" altLang="en-US" sz="2800" dirty="0"/>
              <a:t>生于莱比锡；</a:t>
            </a:r>
            <a:endParaRPr lang="zh-CN" altLang="en-US" sz="2800" b="0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title"/>
          </p:nvPr>
        </p:nvSpPr>
        <p:spPr>
          <a:xfrm>
            <a:off x="-757238" y="390508"/>
            <a:ext cx="5257800" cy="609600"/>
          </a:xfrm>
          <a:noFill/>
          <a:ln/>
        </p:spPr>
        <p:txBody>
          <a:bodyPr/>
          <a:lstStyle/>
          <a:p>
            <a:r>
              <a:rPr lang="en-US" altLang="zh-CN" sz="3200" b="0" dirty="0">
                <a:solidFill>
                  <a:srgbClr val="FF0000"/>
                </a:solidFill>
              </a:rPr>
              <a:t>G. W. Leibniz </a:t>
            </a:r>
            <a:r>
              <a:rPr lang="zh-CN" altLang="en-US" sz="3200" b="0" dirty="0">
                <a:solidFill>
                  <a:srgbClr val="FF0000"/>
                </a:solidFill>
              </a:rPr>
              <a:t>简介</a:t>
            </a:r>
            <a:r>
              <a:rPr lang="zh-CN" altLang="en-US" sz="4000" dirty="0"/>
              <a:t> </a:t>
            </a:r>
          </a:p>
        </p:txBody>
      </p:sp>
      <p:sp>
        <p:nvSpPr>
          <p:cNvPr id="973828" name="Text Box 4"/>
          <p:cNvSpPr txBox="1">
            <a:spLocks noChangeArrowheads="1"/>
          </p:cNvSpPr>
          <p:nvPr/>
        </p:nvSpPr>
        <p:spPr bwMode="auto">
          <a:xfrm>
            <a:off x="3428992" y="914400"/>
            <a:ext cx="5113338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1661</a:t>
            </a:r>
            <a:r>
              <a:rPr lang="zh-CN" altLang="en-US" sz="2800" dirty="0"/>
              <a:t>年入莱比锡大学学法律；</a:t>
            </a:r>
          </a:p>
          <a:p>
            <a:r>
              <a:rPr lang="en-US" altLang="zh-CN" sz="2800" dirty="0"/>
              <a:t>1663</a:t>
            </a:r>
            <a:r>
              <a:rPr lang="zh-CN" altLang="en-US" sz="2800" dirty="0"/>
              <a:t>年</a:t>
            </a:r>
            <a:r>
              <a:rPr lang="en-US" altLang="zh-CN" sz="2800" dirty="0"/>
              <a:t>《</a:t>
            </a:r>
            <a:r>
              <a:rPr lang="zh-CN" altLang="en-US" sz="2800" dirty="0"/>
              <a:t>论个体原则方面的形而上学争论</a:t>
            </a:r>
            <a:r>
              <a:rPr lang="en-US" altLang="zh-CN" sz="2800" dirty="0"/>
              <a:t>》</a:t>
            </a:r>
            <a:r>
              <a:rPr lang="zh-CN" altLang="en-US" sz="2800" dirty="0"/>
              <a:t>获学士学位；</a:t>
            </a:r>
          </a:p>
          <a:p>
            <a:r>
              <a:rPr lang="en-US" altLang="zh-CN" sz="2800" dirty="0"/>
              <a:t>1664</a:t>
            </a:r>
            <a:r>
              <a:rPr lang="zh-CN" altLang="en-US" sz="2800" dirty="0"/>
              <a:t>年</a:t>
            </a:r>
            <a:r>
              <a:rPr lang="en-US" altLang="zh-CN" sz="2800" dirty="0"/>
              <a:t>《</a:t>
            </a:r>
            <a:r>
              <a:rPr lang="zh-CN" altLang="en-US" sz="2800" dirty="0"/>
              <a:t>论法学之艰难</a:t>
            </a:r>
            <a:r>
              <a:rPr lang="en-US" altLang="zh-CN" sz="2800" dirty="0"/>
              <a:t>》</a:t>
            </a:r>
            <a:r>
              <a:rPr lang="zh-CN" altLang="en-US" sz="2800" dirty="0"/>
              <a:t>获哲学硕士；</a:t>
            </a:r>
            <a:r>
              <a:rPr lang="en-US" altLang="zh-CN" sz="2800" dirty="0"/>
              <a:t>1665</a:t>
            </a:r>
            <a:r>
              <a:rPr lang="zh-CN" altLang="en-US" sz="2800" dirty="0"/>
              <a:t>年提交博士论文</a:t>
            </a:r>
            <a:r>
              <a:rPr lang="en-US" altLang="zh-CN" sz="2800" dirty="0"/>
              <a:t>《</a:t>
            </a:r>
            <a:r>
              <a:rPr lang="zh-CN" altLang="en-US" sz="2800" dirty="0"/>
              <a:t>论身份</a:t>
            </a:r>
            <a:r>
              <a:rPr lang="en-US" altLang="zh-CN" sz="2800" dirty="0"/>
              <a:t>》</a:t>
            </a:r>
            <a:r>
              <a:rPr lang="zh-CN" altLang="en-US" sz="2800" dirty="0"/>
              <a:t>，</a:t>
            </a:r>
            <a:r>
              <a:rPr lang="en-US" altLang="zh-CN" sz="2800" dirty="0"/>
              <a:t>1667</a:t>
            </a:r>
            <a:r>
              <a:rPr lang="zh-CN" altLang="en-US" sz="2800" dirty="0"/>
              <a:t>年获阿尔特多夫大学博士学位。</a:t>
            </a:r>
          </a:p>
          <a:p>
            <a:r>
              <a:rPr lang="en-US" altLang="zh-CN" sz="2800" dirty="0"/>
              <a:t>1671</a:t>
            </a:r>
            <a:r>
              <a:rPr lang="zh-CN" altLang="en-US" sz="2800" dirty="0"/>
              <a:t>年开始外交官生涯；</a:t>
            </a:r>
          </a:p>
          <a:p>
            <a:r>
              <a:rPr lang="en-US" altLang="zh-CN" sz="2800" dirty="0"/>
              <a:t>1672</a:t>
            </a:r>
            <a:r>
              <a:rPr lang="zh-CN" altLang="en-US" sz="2800" dirty="0"/>
              <a:t>年出使法国、英国等。</a:t>
            </a:r>
          </a:p>
        </p:txBody>
      </p:sp>
      <p:sp>
        <p:nvSpPr>
          <p:cNvPr id="973829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14282" y="4700609"/>
            <a:ext cx="8426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/>
              <a:t>结识了惠更斯、巴罗等，对数学、力学等产生兴趣；</a:t>
            </a:r>
          </a:p>
          <a:p>
            <a:r>
              <a:rPr lang="en-US" altLang="zh-CN" sz="2800" dirty="0"/>
              <a:t>1684</a:t>
            </a:r>
            <a:r>
              <a:rPr lang="zh-CN" altLang="en-US" sz="2800" dirty="0"/>
              <a:t>年发表了第一篇“微积分”方面的论文；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1714</a:t>
            </a:r>
            <a:r>
              <a:rPr lang="zh-CN" altLang="en-US" sz="2800" dirty="0"/>
              <a:t>年</a:t>
            </a:r>
            <a:r>
              <a:rPr lang="en-US" altLang="zh-CN" sz="2800" dirty="0"/>
              <a:t>《</a:t>
            </a:r>
            <a:r>
              <a:rPr lang="zh-CN" altLang="en-US" sz="2800" dirty="0"/>
              <a:t>微分学的历史与起源</a:t>
            </a:r>
            <a:r>
              <a:rPr lang="en-US" altLang="zh-CN" sz="2800" dirty="0"/>
              <a:t>》</a:t>
            </a:r>
            <a:r>
              <a:rPr lang="zh-CN" altLang="en-US" sz="2800" dirty="0"/>
              <a:t>中给出了关于他自己思想的记载； </a:t>
            </a:r>
            <a:r>
              <a:rPr lang="en-US" altLang="zh-CN" sz="2800" dirty="0"/>
              <a:t>1716.11.14</a:t>
            </a:r>
            <a:r>
              <a:rPr lang="zh-CN" altLang="en-US" sz="2800" dirty="0"/>
              <a:t>去世。</a:t>
            </a:r>
          </a:p>
        </p:txBody>
      </p:sp>
      <p:graphicFrame>
        <p:nvGraphicFramePr>
          <p:cNvPr id="973830" name="Object 6"/>
          <p:cNvGraphicFramePr>
            <a:graphicFrameLocks noChangeAspect="1"/>
          </p:cNvGraphicFramePr>
          <p:nvPr/>
        </p:nvGraphicFramePr>
        <p:xfrm>
          <a:off x="385754" y="1066800"/>
          <a:ext cx="2971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78" name="位图图像" r:id="rId3" imgW="2523810" imgH="3019048" progId="PBrush">
                  <p:embed/>
                </p:oleObj>
              </mc:Choice>
              <mc:Fallback>
                <p:oleObj name="位图图像" r:id="rId3" imgW="2523810" imgH="3019048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54" y="1066800"/>
                        <a:ext cx="29718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3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3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6" grpId="0" autoUpdateAnimBg="0"/>
      <p:bldP spid="973828" grpId="0" build="p" autoUpdateAnimBg="0"/>
      <p:bldP spid="97382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E4A7EF34-A67B-49F9-9A53-EA6CBECF44BF}" type="slidenum">
              <a:rPr lang="en-US" altLang="zh-CN"/>
              <a:pPr/>
              <a:t>39</a:t>
            </a:fld>
            <a:endParaRPr lang="en-US" altLang="zh-CN" dirty="0"/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838200"/>
          </a:xfrm>
          <a:noFill/>
          <a:ln/>
        </p:spPr>
        <p:txBody>
          <a:bodyPr/>
          <a:lstStyle/>
          <a:p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P. S. Laplace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拉普拉斯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简介</a:t>
            </a:r>
          </a:p>
        </p:txBody>
      </p:sp>
      <p:pic>
        <p:nvPicPr>
          <p:cNvPr id="1013763" name="Picture 3" descr="Laplace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686050" cy="3581400"/>
          </a:xfrm>
          <a:prstGeom prst="rect">
            <a:avLst/>
          </a:prstGeom>
          <a:noFill/>
          <a:ln w="38100" cmpd="dbl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64" name="Text Box 4"/>
          <p:cNvSpPr txBox="1">
            <a:spLocks noChangeArrowheads="1"/>
          </p:cNvSpPr>
          <p:nvPr/>
        </p:nvSpPr>
        <p:spPr bwMode="auto">
          <a:xfrm>
            <a:off x="3581400" y="1828800"/>
            <a:ext cx="5105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1749.3.23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生于法国、诺曼底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1827. 3. 5</a:t>
            </a:r>
            <a:r>
              <a:rPr lang="zh-CN" altLang="en-US" sz="280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卒于法国、巴黎</a:t>
            </a:r>
            <a:endParaRPr lang="zh-CN" altLang="en-US" sz="2800" b="0">
              <a:solidFill>
                <a:srgbClr val="008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765" name="Text Box 5"/>
          <p:cNvSpPr txBox="1">
            <a:spLocks noChangeArrowheads="1"/>
          </p:cNvSpPr>
          <p:nvPr/>
        </p:nvSpPr>
        <p:spPr bwMode="auto">
          <a:xfrm>
            <a:off x="3581400" y="3200400"/>
            <a:ext cx="464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仿宋_GB2312" pitchFamily="49" charset="-122"/>
              </a:rPr>
              <a:t>在</a:t>
            </a:r>
            <a:r>
              <a:rPr lang="en-US" altLang="zh-CN" sz="2800">
                <a:ea typeface="仿宋_GB2312" pitchFamily="49" charset="-122"/>
              </a:rPr>
              <a:t>《</a:t>
            </a:r>
            <a:r>
              <a:rPr lang="zh-CN" altLang="en-US" sz="2800">
                <a:ea typeface="仿宋_GB2312" pitchFamily="49" charset="-122"/>
              </a:rPr>
              <a:t>球状物体的引力理论与行星形状</a:t>
            </a:r>
            <a:r>
              <a:rPr lang="en-US" altLang="zh-CN" sz="2800">
                <a:ea typeface="仿宋_GB2312" pitchFamily="49" charset="-122"/>
              </a:rPr>
              <a:t>》</a:t>
            </a:r>
            <a:r>
              <a:rPr lang="zh-CN" altLang="en-US" sz="2800">
                <a:ea typeface="仿宋_GB2312" pitchFamily="49" charset="-122"/>
              </a:rPr>
              <a:t>中得到位势方程</a:t>
            </a:r>
            <a:r>
              <a:rPr lang="zh-CN" altLang="en-US" sz="2800" b="0"/>
              <a:t>。</a:t>
            </a:r>
          </a:p>
        </p:txBody>
      </p:sp>
      <p:sp>
        <p:nvSpPr>
          <p:cNvPr id="1013766" name="Text Box 6"/>
          <p:cNvSpPr txBox="1">
            <a:spLocks noChangeArrowheads="1"/>
          </p:cNvSpPr>
          <p:nvPr/>
        </p:nvSpPr>
        <p:spPr bwMode="auto">
          <a:xfrm>
            <a:off x="3581400" y="4419600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Lagrange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Legendre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并称为巴黎 </a:t>
            </a:r>
            <a:r>
              <a:rPr lang="zh-CN" altLang="en-US" sz="2800">
                <a:latin typeface="Times New Roman"/>
                <a:ea typeface="仿宋_GB2312" pitchFamily="49" charset="-122"/>
              </a:rPr>
              <a:t>“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3L</a:t>
            </a:r>
            <a:r>
              <a:rPr lang="en-US" altLang="zh-CN" sz="2800">
                <a:latin typeface="Times New Roman"/>
                <a:ea typeface="仿宋_GB2312" pitchFamily="49" charset="-122"/>
              </a:rPr>
              <a:t>”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101376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7700" y="5373688"/>
            <a:ext cx="8172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我们知道的，是很微小的；我们不知道的，是无限的。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64" grpId="0" build="p" autoUpdateAnimBg="0"/>
      <p:bldP spid="1013765" grpId="0" autoUpdateAnimBg="0"/>
      <p:bldP spid="1013766" grpId="0" autoUpdateAnimBg="0"/>
      <p:bldP spid="10137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D321AFA2-0A78-4772-8CDD-F4F18AA050A2}" type="slidenum">
              <a:rPr lang="en-US" altLang="zh-CN"/>
              <a:pPr/>
              <a:t>4</a:t>
            </a:fld>
            <a:endParaRPr lang="en-US" altLang="zh-CN" dirty="0"/>
          </a:p>
        </p:txBody>
      </p:sp>
      <p:graphicFrame>
        <p:nvGraphicFramePr>
          <p:cNvPr id="1086466" name="Object 2"/>
          <p:cNvGraphicFramePr>
            <a:graphicFrameLocks noChangeAspect="1"/>
          </p:cNvGraphicFramePr>
          <p:nvPr/>
        </p:nvGraphicFramePr>
        <p:xfrm>
          <a:off x="642910" y="690551"/>
          <a:ext cx="7194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74" name="Equation" r:id="rId3" imgW="3505200" imgH="533400" progId="Equation.DSMT4">
                  <p:embed/>
                </p:oleObj>
              </mc:Choice>
              <mc:Fallback>
                <p:oleObj name="Equation" r:id="rId3" imgW="3505200" imgH="533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690551"/>
                        <a:ext cx="71945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467" name="Text Box 3"/>
          <p:cNvSpPr txBox="1">
            <a:spLocks noChangeArrowheads="1"/>
          </p:cNvSpPr>
          <p:nvPr/>
        </p:nvSpPr>
        <p:spPr bwMode="auto">
          <a:xfrm>
            <a:off x="6172200" y="2133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解析函数的第三个等价定理</a:t>
            </a:r>
            <a:r>
              <a:rPr lang="en-US" altLang="zh-CN">
                <a:solidFill>
                  <a:srgbClr val="0000FF"/>
                </a:solidFill>
              </a:rPr>
              <a:t>(P128)</a:t>
            </a:r>
          </a:p>
        </p:txBody>
      </p:sp>
      <p:graphicFrame>
        <p:nvGraphicFramePr>
          <p:cNvPr id="1086469" name="Object 5"/>
          <p:cNvGraphicFramePr>
            <a:graphicFrameLocks noChangeAspect="1"/>
          </p:cNvGraphicFramePr>
          <p:nvPr/>
        </p:nvGraphicFramePr>
        <p:xfrm>
          <a:off x="838200" y="2438400"/>
          <a:ext cx="6986588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75" name="Equation" r:id="rId5" imgW="3302000" imgH="774700" progId="Equation.DSMT4">
                  <p:embed/>
                </p:oleObj>
              </mc:Choice>
              <mc:Fallback>
                <p:oleObj name="Equation" r:id="rId5" imgW="3302000" imgH="7747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6986588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24718" y="6143644"/>
            <a:ext cx="1905000" cy="457200"/>
          </a:xfrm>
        </p:spPr>
        <p:txBody>
          <a:bodyPr/>
          <a:lstStyle/>
          <a:p>
            <a:fld id="{076927AA-871B-46E0-9023-54DA657A49E2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134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95290" y="500050"/>
            <a:ext cx="8305800" cy="11430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六、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Cauchy 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不等式与</a:t>
            </a:r>
            <a:r>
              <a:rPr lang="en-US" altLang="zh-CN" sz="3200" dirty="0" err="1">
                <a:solidFill>
                  <a:srgbClr val="FF0000"/>
                </a:solidFill>
                <a:ea typeface="楷体_GB2312" pitchFamily="49" charset="-122"/>
              </a:rPr>
              <a:t>Liouville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(P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126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-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128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endParaRPr lang="en-US" altLang="zh-CN" sz="32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081348" name="Object 1028"/>
          <p:cNvGraphicFramePr>
            <a:graphicFrameLocks noChangeAspect="1"/>
          </p:cNvGraphicFramePr>
          <p:nvPr/>
        </p:nvGraphicFramePr>
        <p:xfrm>
          <a:off x="1066800" y="1519543"/>
          <a:ext cx="69342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803" name="Equation" r:id="rId3" imgW="3378200" imgH="1193800" progId="Equation.DSMT4">
                  <p:embed/>
                </p:oleObj>
              </mc:Choice>
              <mc:Fallback>
                <p:oleObj name="Equation" r:id="rId3" imgW="3378200" imgH="119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19543"/>
                        <a:ext cx="69342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9" name="Text Box 1029"/>
          <p:cNvSpPr txBox="1">
            <a:spLocks noChangeArrowheads="1"/>
          </p:cNvSpPr>
          <p:nvPr/>
        </p:nvSpPr>
        <p:spPr bwMode="auto">
          <a:xfrm>
            <a:off x="6172200" y="2133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081350" name="Group 1030"/>
          <p:cNvGrpSpPr>
            <a:grpSpLocks/>
          </p:cNvGrpSpPr>
          <p:nvPr/>
        </p:nvGrpSpPr>
        <p:grpSpPr bwMode="auto">
          <a:xfrm>
            <a:off x="5867400" y="3043238"/>
            <a:ext cx="3276600" cy="457200"/>
            <a:chOff x="3696" y="1536"/>
            <a:chExt cx="2064" cy="288"/>
          </a:xfrm>
        </p:grpSpPr>
        <p:sp>
          <p:nvSpPr>
            <p:cNvPr id="1081351" name="Text Box 1031"/>
            <p:cNvSpPr txBox="1">
              <a:spLocks noChangeArrowheads="1"/>
            </p:cNvSpPr>
            <p:nvPr/>
          </p:nvSpPr>
          <p:spPr bwMode="auto">
            <a:xfrm>
              <a:off x="3984" y="153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9900"/>
                  </a:solidFill>
                </a:rPr>
                <a:t>Cauchy</a:t>
              </a:r>
              <a:r>
                <a:rPr lang="zh-CN" altLang="en-US" dirty="0">
                  <a:solidFill>
                    <a:srgbClr val="009900"/>
                  </a:solidFill>
                </a:rPr>
                <a:t>不等式</a:t>
              </a:r>
              <a:endParaRPr lang="zh-CN" altLang="en-US" dirty="0">
                <a:solidFill>
                  <a:srgbClr val="00CC99"/>
                </a:solidFill>
              </a:endParaRPr>
            </a:p>
          </p:txBody>
        </p:sp>
        <p:sp>
          <p:nvSpPr>
            <p:cNvPr id="1081352" name="Line 1032"/>
            <p:cNvSpPr>
              <a:spLocks noChangeShapeType="1"/>
            </p:cNvSpPr>
            <p:nvPr/>
          </p:nvSpPr>
          <p:spPr bwMode="auto">
            <a:xfrm flipH="1" flipV="1">
              <a:off x="3696" y="1536"/>
              <a:ext cx="384" cy="144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04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6156" y="6143644"/>
            <a:ext cx="1905000" cy="457200"/>
          </a:xfrm>
        </p:spPr>
        <p:txBody>
          <a:bodyPr/>
          <a:lstStyle/>
          <a:p>
            <a:fld id="{076927AA-871B-46E0-9023-54DA657A49E2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1081346" name="Rectangle 1026"/>
          <p:cNvSpPr>
            <a:spLocks noChangeArrowheads="1"/>
          </p:cNvSpPr>
          <p:nvPr/>
        </p:nvSpPr>
        <p:spPr bwMode="auto">
          <a:xfrm>
            <a:off x="3886200" y="3571884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134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14282" y="214298"/>
            <a:ext cx="8305800" cy="11430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六、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Cauchy 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不等式与</a:t>
            </a:r>
            <a:r>
              <a:rPr lang="en-US" altLang="zh-CN" sz="3200" dirty="0" err="1">
                <a:solidFill>
                  <a:srgbClr val="FF0000"/>
                </a:solidFill>
                <a:ea typeface="楷体_GB2312" pitchFamily="49" charset="-122"/>
              </a:rPr>
              <a:t>Liouville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(P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126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-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128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endParaRPr lang="en-US" altLang="zh-CN" sz="32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081348" name="Object 1028"/>
          <p:cNvGraphicFramePr>
            <a:graphicFrameLocks noChangeAspect="1"/>
          </p:cNvGraphicFramePr>
          <p:nvPr/>
        </p:nvGraphicFramePr>
        <p:xfrm>
          <a:off x="1066800" y="1209684"/>
          <a:ext cx="69342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66" name="Equation" r:id="rId3" imgW="3378200" imgH="1193800" progId="Equation.DSMT4">
                  <p:embed/>
                </p:oleObj>
              </mc:Choice>
              <mc:Fallback>
                <p:oleObj name="Equation" r:id="rId3" imgW="3378200" imgH="1193800" progId="Equation.DSMT4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84"/>
                        <a:ext cx="69342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9" name="Text Box 1029"/>
          <p:cNvSpPr txBox="1">
            <a:spLocks noChangeArrowheads="1"/>
          </p:cNvSpPr>
          <p:nvPr/>
        </p:nvSpPr>
        <p:spPr bwMode="auto">
          <a:xfrm>
            <a:off x="6172200" y="2505084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081350" name="Group 1030"/>
          <p:cNvGrpSpPr>
            <a:grpSpLocks/>
          </p:cNvGrpSpPr>
          <p:nvPr/>
        </p:nvGrpSpPr>
        <p:grpSpPr bwMode="auto">
          <a:xfrm>
            <a:off x="5786446" y="2686048"/>
            <a:ext cx="3276600" cy="457200"/>
            <a:chOff x="3696" y="1536"/>
            <a:chExt cx="2064" cy="288"/>
          </a:xfrm>
        </p:grpSpPr>
        <p:sp>
          <p:nvSpPr>
            <p:cNvPr id="1081351" name="Text Box 1031"/>
            <p:cNvSpPr txBox="1">
              <a:spLocks noChangeArrowheads="1"/>
            </p:cNvSpPr>
            <p:nvPr/>
          </p:nvSpPr>
          <p:spPr bwMode="auto">
            <a:xfrm>
              <a:off x="3984" y="153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9900"/>
                  </a:solidFill>
                </a:rPr>
                <a:t>Cauchy</a:t>
              </a:r>
              <a:r>
                <a:rPr lang="zh-CN" altLang="en-US" dirty="0">
                  <a:solidFill>
                    <a:srgbClr val="009900"/>
                  </a:solidFill>
                </a:rPr>
                <a:t>不等式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81352" name="Line 1032"/>
            <p:cNvSpPr>
              <a:spLocks noChangeShapeType="1"/>
            </p:cNvSpPr>
            <p:nvPr/>
          </p:nvSpPr>
          <p:spPr bwMode="auto">
            <a:xfrm flipH="1" flipV="1">
              <a:off x="3696" y="1536"/>
              <a:ext cx="384" cy="144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1353" name="Text Box 1033"/>
          <p:cNvSpPr txBox="1">
            <a:spLocks noChangeArrowheads="1"/>
          </p:cNvSpPr>
          <p:nvPr/>
        </p:nvSpPr>
        <p:spPr bwMode="auto">
          <a:xfrm>
            <a:off x="914400" y="3495684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Liouville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    </a:t>
            </a:r>
          </a:p>
        </p:txBody>
      </p:sp>
      <p:graphicFrame>
        <p:nvGraphicFramePr>
          <p:cNvPr id="1081354" name="Object 1034"/>
          <p:cNvGraphicFramePr>
            <a:graphicFrameLocks noChangeAspect="1"/>
          </p:cNvGraphicFramePr>
          <p:nvPr/>
        </p:nvGraphicFramePr>
        <p:xfrm>
          <a:off x="3200400" y="3571884"/>
          <a:ext cx="4267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67" name="Equation" r:id="rId5" imgW="1943100" imgH="215900" progId="Equation.DSMT4">
                  <p:embed/>
                </p:oleObj>
              </mc:Choice>
              <mc:Fallback>
                <p:oleObj name="Equation" r:id="rId5" imgW="1943100" imgH="215900" progId="Equation.DSMT4">
                  <p:embed/>
                  <p:pic>
                    <p:nvPicPr>
                      <p:cNvPr id="0" name="Picture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71884"/>
                        <a:ext cx="42672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1355" name="Group 1035"/>
          <p:cNvGrpSpPr>
            <a:grpSpLocks/>
          </p:cNvGrpSpPr>
          <p:nvPr/>
        </p:nvGrpSpPr>
        <p:grpSpPr bwMode="auto">
          <a:xfrm>
            <a:off x="2819400" y="3952884"/>
            <a:ext cx="5181600" cy="762000"/>
            <a:chOff x="2256" y="2496"/>
            <a:chExt cx="3264" cy="480"/>
          </a:xfrm>
        </p:grpSpPr>
        <p:sp>
          <p:nvSpPr>
            <p:cNvPr id="1081356" name="Text Box 1036"/>
            <p:cNvSpPr txBox="1">
              <a:spLocks noChangeArrowheads="1"/>
            </p:cNvSpPr>
            <p:nvPr/>
          </p:nvSpPr>
          <p:spPr bwMode="auto">
            <a:xfrm>
              <a:off x="2256" y="2688"/>
              <a:ext cx="3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9900"/>
                  </a:solidFill>
                </a:rPr>
                <a:t>在整个复平面上解析的函数</a:t>
              </a:r>
            </a:p>
          </p:txBody>
        </p:sp>
        <p:sp>
          <p:nvSpPr>
            <p:cNvPr id="1081357" name="Line 1037"/>
            <p:cNvSpPr>
              <a:spLocks noChangeShapeType="1"/>
            </p:cNvSpPr>
            <p:nvPr/>
          </p:nvSpPr>
          <p:spPr bwMode="auto">
            <a:xfrm flipH="1" flipV="1">
              <a:off x="3168" y="2496"/>
              <a:ext cx="288" cy="240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1358" name="Text Box 1038"/>
          <p:cNvSpPr txBox="1">
            <a:spLocks noChangeArrowheads="1"/>
          </p:cNvSpPr>
          <p:nvPr/>
        </p:nvSpPr>
        <p:spPr bwMode="auto">
          <a:xfrm>
            <a:off x="357158" y="4645422"/>
            <a:ext cx="8610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/>
              <a:t>1</a:t>
            </a:r>
            <a:r>
              <a:rPr lang="zh-CN" altLang="en-US" dirty="0"/>
              <a:t>，非常数的整函数必无</a:t>
            </a:r>
            <a:r>
              <a:rPr lang="zh-CN" altLang="en-US" dirty="0" smtClean="0"/>
              <a:t>界（例    </a:t>
            </a:r>
            <a:r>
              <a:rPr lang="en-US" altLang="zh-CN" dirty="0" smtClean="0"/>
              <a:t>P146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））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        </a:t>
            </a:r>
            <a:r>
              <a:rPr lang="en-US" altLang="zh-CN" dirty="0"/>
              <a:t>2</a:t>
            </a:r>
            <a:r>
              <a:rPr lang="zh-CN" altLang="en-US" dirty="0"/>
              <a:t>，借助</a:t>
            </a:r>
            <a:r>
              <a:rPr lang="en-US" altLang="zh-CN" dirty="0" err="1"/>
              <a:t>Liouville</a:t>
            </a:r>
            <a:r>
              <a:rPr lang="zh-CN" altLang="en-US" dirty="0"/>
              <a:t>定理可证明实部有界的整函数为常数</a:t>
            </a:r>
            <a:r>
              <a:rPr lang="en-US" altLang="zh-CN" dirty="0">
                <a:solidFill>
                  <a:srgbClr val="0000FF"/>
                </a:solidFill>
              </a:rPr>
              <a:t>P129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        3</a:t>
            </a:r>
            <a:r>
              <a:rPr lang="zh-CN" altLang="en-US" dirty="0"/>
              <a:t>，利用</a:t>
            </a:r>
            <a:r>
              <a:rPr lang="en-US" altLang="zh-CN" dirty="0" err="1"/>
              <a:t>Liouville</a:t>
            </a:r>
            <a:r>
              <a:rPr lang="zh-CN" altLang="en-US" dirty="0"/>
              <a:t>定理可简洁地证明代数学基本定理</a:t>
            </a:r>
            <a:r>
              <a:rPr lang="en-US" altLang="zh-CN" dirty="0">
                <a:solidFill>
                  <a:srgbClr val="0000FF"/>
                </a:solidFill>
              </a:rPr>
              <a:t>P127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46" grpId="0" animBg="1"/>
      <p:bldP spid="1081353" grpId="0" autoUpdateAnimBg="0"/>
      <p:bldP spid="108135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398580"/>
            <a:ext cx="8382000" cy="1030288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七、解析函数的实部和虚部与调和函数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P131-134</a:t>
            </a:r>
          </a:p>
        </p:txBody>
      </p:sp>
      <p:sp>
        <p:nvSpPr>
          <p:cNvPr id="816131" name="Rectangle 3"/>
          <p:cNvSpPr>
            <a:spLocks noChangeArrowheads="1"/>
          </p:cNvSpPr>
          <p:nvPr/>
        </p:nvSpPr>
        <p:spPr bwMode="auto">
          <a:xfrm>
            <a:off x="500034" y="2328871"/>
            <a:ext cx="80581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解析函数高阶导数定理的推论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，在区域</a:t>
            </a:r>
            <a:r>
              <a:rPr lang="en-US" altLang="zh-CN" sz="2800" i="1" dirty="0">
                <a:ea typeface="楷体_GB2312" pitchFamily="49" charset="-122"/>
              </a:rPr>
              <a:t>D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内解析函数的实部函数和虚部函数在</a:t>
            </a:r>
            <a:r>
              <a:rPr lang="en-US" altLang="zh-CN" sz="2800" i="1" dirty="0">
                <a:ea typeface="楷体_GB2312" pitchFamily="49" charset="-122"/>
              </a:rPr>
              <a:t>D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内必有各阶连续偏导数。下面研究其实部函数和虚部函数的二阶偏导数之间的关系。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24718" y="6143644"/>
            <a:ext cx="1905000" cy="457200"/>
          </a:xfrm>
        </p:spPr>
        <p:txBody>
          <a:bodyPr/>
          <a:lstStyle/>
          <a:p>
            <a:fld id="{72682D44-1F19-4F27-8B38-E5AB7C035E98}" type="slidenum">
              <a:rPr lang="en-US" altLang="zh-CN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24718" y="6143644"/>
            <a:ext cx="1905000" cy="457200"/>
          </a:xfrm>
        </p:spPr>
        <p:txBody>
          <a:bodyPr/>
          <a:lstStyle/>
          <a:p>
            <a:fld id="{72682D44-1F19-4F27-8B38-E5AB7C035E98}" type="slidenum">
              <a:rPr lang="en-US" altLang="zh-CN"/>
              <a:pPr/>
              <a:t>8</a:t>
            </a:fld>
            <a:endParaRPr lang="en-US" altLang="zh-CN" dirty="0"/>
          </a:p>
        </p:txBody>
      </p:sp>
      <p:grpSp>
        <p:nvGrpSpPr>
          <p:cNvPr id="1068046" name="Group 1038"/>
          <p:cNvGrpSpPr>
            <a:grpSpLocks/>
          </p:cNvGrpSpPr>
          <p:nvPr/>
        </p:nvGrpSpPr>
        <p:grpSpPr bwMode="auto">
          <a:xfrm>
            <a:off x="71406" y="642942"/>
            <a:ext cx="8077200" cy="3429000"/>
            <a:chOff x="480" y="384"/>
            <a:chExt cx="5088" cy="2160"/>
          </a:xfrm>
        </p:grpSpPr>
        <p:sp>
          <p:nvSpPr>
            <p:cNvPr id="1068037" name="Rectangle 1029"/>
            <p:cNvSpPr>
              <a:spLocks noChangeArrowheads="1"/>
            </p:cNvSpPr>
            <p:nvPr/>
          </p:nvSpPr>
          <p:spPr bwMode="auto">
            <a:xfrm>
              <a:off x="480" y="384"/>
              <a:ext cx="5088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8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sz="2800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若</a:t>
              </a:r>
              <a:r>
                <a:rPr lang="zh-CN" altLang="en-US" sz="2800" dirty="0">
                  <a:ea typeface="楷体_GB2312" pitchFamily="49" charset="-122"/>
                </a:rPr>
                <a:t> 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       在平面区域</a:t>
              </a:r>
              <a:r>
                <a:rPr lang="en-US" altLang="zh-CN" sz="2800" i="1" dirty="0">
                  <a:ea typeface="楷体_GB2312" pitchFamily="49" charset="-122"/>
                </a:rPr>
                <a:t>D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内有二阶连续偏导数，并且满足</a:t>
              </a:r>
              <a:r>
                <a:rPr lang="en-US" altLang="zh-CN" sz="2800" dirty="0">
                  <a:ea typeface="楷体_GB2312" pitchFamily="49" charset="-122"/>
                </a:rPr>
                <a:t>Laplace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方程</a:t>
              </a:r>
              <a:r>
                <a:rPr lang="en-US" altLang="zh-CN" sz="2800" dirty="0">
                  <a:latin typeface="楷体_GB2312" pitchFamily="49" charset="-122"/>
                  <a:ea typeface="楷体_GB2312" pitchFamily="49" charset="-122"/>
                </a:rPr>
                <a:t>:</a:t>
              </a:r>
            </a:p>
            <a:p>
              <a:pPr>
                <a:lnSpc>
                  <a:spcPct val="130000"/>
                </a:lnSpc>
              </a:pPr>
              <a:endParaRPr lang="en-US" altLang="zh-CN" sz="2800" dirty="0"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2800" dirty="0"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则称         为区域</a:t>
              </a:r>
              <a:r>
                <a:rPr lang="en-US" altLang="zh-CN" sz="2800" i="1" dirty="0">
                  <a:ea typeface="楷体_GB2312" pitchFamily="49" charset="-122"/>
                </a:rPr>
                <a:t>D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内的</a:t>
              </a:r>
              <a:r>
                <a:rPr lang="zh-CN" altLang="en-US" sz="28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调和函数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。</a:t>
              </a:r>
            </a:p>
            <a:p>
              <a:pPr>
                <a:lnSpc>
                  <a:spcPct val="130000"/>
                </a:lnSpc>
              </a:pPr>
              <a:endParaRPr lang="en-US" altLang="zh-CN" sz="2800" b="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68038" name="Object 1030"/>
            <p:cNvGraphicFramePr>
              <a:graphicFrameLocks noChangeAspect="1"/>
            </p:cNvGraphicFramePr>
            <p:nvPr/>
          </p:nvGraphicFramePr>
          <p:xfrm>
            <a:off x="1442" y="478"/>
            <a:ext cx="96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53" name="Equation" r:id="rId3" imgW="748975" imgH="203112" progId="Equation.3">
                    <p:embed/>
                  </p:oleObj>
                </mc:Choice>
                <mc:Fallback>
                  <p:oleObj name="Equation" r:id="rId3" imgW="748975" imgH="203112" progId="Equation.3">
                    <p:embed/>
                    <p:pic>
                      <p:nvPicPr>
                        <p:cNvPr id="0" name="Picture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478"/>
                          <a:ext cx="964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8039" name="Object 1031"/>
            <p:cNvGraphicFramePr>
              <a:graphicFrameLocks noChangeAspect="1"/>
            </p:cNvGraphicFramePr>
            <p:nvPr/>
          </p:nvGraphicFramePr>
          <p:xfrm>
            <a:off x="2208" y="1199"/>
            <a:ext cx="1303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54" name="Equation" r:id="rId5" imgW="952087" imgH="444307" progId="Equation.3">
                    <p:embed/>
                  </p:oleObj>
                </mc:Choice>
                <mc:Fallback>
                  <p:oleObj name="Equation" r:id="rId5" imgW="952087" imgH="444307" progId="Equation.3">
                    <p:embed/>
                    <p:pic>
                      <p:nvPicPr>
                        <p:cNvPr id="0" name="Picture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199"/>
                          <a:ext cx="1303" cy="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8041" name="Object 1033"/>
            <p:cNvGraphicFramePr>
              <a:graphicFrameLocks noChangeAspect="1"/>
            </p:cNvGraphicFramePr>
            <p:nvPr/>
          </p:nvGraphicFramePr>
          <p:xfrm>
            <a:off x="1009" y="1871"/>
            <a:ext cx="96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55" name="Equation" r:id="rId7" imgW="748975" imgH="203112" progId="Equation.3">
                    <p:embed/>
                  </p:oleObj>
                </mc:Choice>
                <mc:Fallback>
                  <p:oleObj name="Equation" r:id="rId7" imgW="748975" imgH="203112" progId="Equation.3">
                    <p:embed/>
                    <p:pic>
                      <p:nvPicPr>
                        <p:cNvPr id="0" name="Picture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871"/>
                          <a:ext cx="964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8044" name="Text Box 1036"/>
          <p:cNvSpPr txBox="1">
            <a:spLocks noChangeArrowheads="1"/>
          </p:cNvSpPr>
          <p:nvPr/>
        </p:nvSpPr>
        <p:spPr bwMode="auto">
          <a:xfrm>
            <a:off x="285720" y="3810000"/>
            <a:ext cx="8077200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工程中的许多问题，如平面上的稳定温度场、静电场和稳定流场等都满足</a:t>
            </a:r>
            <a:r>
              <a:rPr lang="en-US" altLang="zh-CN" sz="2800" dirty="0">
                <a:ea typeface="楷体_GB2312" pitchFamily="49" charset="-122"/>
              </a:rPr>
              <a:t>Laplace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24718" y="6215082"/>
            <a:ext cx="1905000" cy="457200"/>
          </a:xfrm>
        </p:spPr>
        <p:txBody>
          <a:bodyPr/>
          <a:lstStyle/>
          <a:p>
            <a:fld id="{89951399-A902-4953-912B-7B063EEFCB55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1045506" name="Text Box 1026"/>
          <p:cNvSpPr txBox="1">
            <a:spLocks noChangeArrowheads="1"/>
          </p:cNvSpPr>
          <p:nvPr/>
        </p:nvSpPr>
        <p:spPr bwMode="auto">
          <a:xfrm>
            <a:off x="642910" y="381000"/>
            <a:ext cx="76057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zh-CN" altLang="en-US" sz="2800" dirty="0">
                <a:ea typeface="仿宋_GB2312" pitchFamily="49" charset="-122"/>
              </a:rPr>
              <a:t>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任何在区域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D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内解析的函数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它的实部和虚部都是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D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内的调和函数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45507" name="Text Box 1027"/>
          <p:cNvSpPr txBox="1">
            <a:spLocks noChangeArrowheads="1"/>
          </p:cNvSpPr>
          <p:nvPr/>
        </p:nvSpPr>
        <p:spPr bwMode="auto">
          <a:xfrm>
            <a:off x="762000" y="1676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1045508" name="Object 1028"/>
          <p:cNvGraphicFramePr>
            <a:graphicFrameLocks noChangeAspect="1"/>
          </p:cNvGraphicFramePr>
          <p:nvPr/>
        </p:nvGraphicFramePr>
        <p:xfrm>
          <a:off x="838200" y="1747838"/>
          <a:ext cx="6934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18" name="Equation" r:id="rId3" imgW="3111500" imgH="431800" progId="Equation.3">
                  <p:embed/>
                </p:oleObj>
              </mc:Choice>
              <mc:Fallback>
                <p:oleObj name="Equation" r:id="rId3" imgW="3111500" imgH="431800" progId="Equation.3">
                  <p:embed/>
                  <p:pic>
                    <p:nvPicPr>
                      <p:cNvPr id="0" name="Picture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47838"/>
                        <a:ext cx="69342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09" name="Object 1029"/>
          <p:cNvGraphicFramePr>
            <a:graphicFrameLocks noChangeAspect="1"/>
          </p:cNvGraphicFramePr>
          <p:nvPr/>
        </p:nvGraphicFramePr>
        <p:xfrm>
          <a:off x="2514600" y="2743200"/>
          <a:ext cx="317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19" name="Equation" r:id="rId5" imgW="3175000" imgH="914400" progId="Equation.3">
                  <p:embed/>
                </p:oleObj>
              </mc:Choice>
              <mc:Fallback>
                <p:oleObj name="Equation" r:id="rId5" imgW="3175000" imgH="914400" progId="Equation.3">
                  <p:embed/>
                  <p:pic>
                    <p:nvPicPr>
                      <p:cNvPr id="0" name="Picture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3175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510" name="Text Box 1030"/>
          <p:cNvSpPr txBox="1">
            <a:spLocks noChangeArrowheads="1"/>
          </p:cNvSpPr>
          <p:nvPr/>
        </p:nvSpPr>
        <p:spPr bwMode="auto">
          <a:xfrm>
            <a:off x="838200" y="3657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根据解析函数的导函数仍是解析函数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因此 </a:t>
            </a:r>
          </a:p>
        </p:txBody>
      </p:sp>
      <p:graphicFrame>
        <p:nvGraphicFramePr>
          <p:cNvPr id="1045511" name="Object 1031"/>
          <p:cNvGraphicFramePr>
            <a:graphicFrameLocks noChangeAspect="1"/>
          </p:cNvGraphicFramePr>
          <p:nvPr/>
        </p:nvGraphicFramePr>
        <p:xfrm>
          <a:off x="990600" y="4191000"/>
          <a:ext cx="6781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20" name="Equation" r:id="rId7" imgW="2882900" imgH="215900" progId="Equation.3">
                  <p:embed/>
                </p:oleObj>
              </mc:Choice>
              <mc:Fallback>
                <p:oleObj name="Equation" r:id="rId7" imgW="2882900" imgH="215900" progId="Equation.3">
                  <p:embed/>
                  <p:pic>
                    <p:nvPicPr>
                      <p:cNvPr id="0" name="Picture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67818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autoUpdateAnimBg="0"/>
      <p:bldP spid="1045510" grpId="0" autoUpdateAnimBg="0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H:\工程复变讲义\模板.PPT</Template>
  <TotalTime>8562</TotalTime>
  <Words>1344</Words>
  <Application>Microsoft Office PowerPoint</Application>
  <PresentationFormat>全屏显示(4:3)</PresentationFormat>
  <Paragraphs>211</Paragraphs>
  <Slides>39</Slides>
  <Notes>1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模板</vt:lpstr>
      <vt:lpstr>Equation</vt:lpstr>
      <vt:lpstr>位图图像</vt:lpstr>
      <vt:lpstr>3、解析函数的高阶导数定理</vt:lpstr>
      <vt:lpstr> </vt:lpstr>
      <vt:lpstr>PowerPoint 演示文稿</vt:lpstr>
      <vt:lpstr>PowerPoint 演示文稿</vt:lpstr>
      <vt:lpstr>六、Cauchy 不等式与Liouville定理(P126-128)  </vt:lpstr>
      <vt:lpstr>六、Cauchy 不等式与Liouville定理(P126-128)  </vt:lpstr>
      <vt:lpstr>七、解析函数的实部和虚部与调和函数P131-134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   </vt:lpstr>
      <vt:lpstr>PowerPoint 演示文稿</vt:lpstr>
      <vt:lpstr>PowerPoint 演示文稿</vt:lpstr>
      <vt:lpstr>   </vt:lpstr>
      <vt:lpstr>PowerPoint 演示文稿</vt:lpstr>
      <vt:lpstr>  </vt:lpstr>
      <vt:lpstr>3. 计算实例</vt:lpstr>
      <vt:lpstr>PowerPoint 演示文稿</vt:lpstr>
      <vt:lpstr>PowerPoint 演示文稿</vt:lpstr>
      <vt:lpstr>PowerPoint 演示文稿</vt:lpstr>
      <vt:lpstr>PowerPoint 演示文稿</vt:lpstr>
      <vt:lpstr>§3-4* 平面调和场及其复势</vt:lpstr>
      <vt:lpstr>  本章主要内容</vt:lpstr>
      <vt:lpstr>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G. Green (格林) 简介 </vt:lpstr>
      <vt:lpstr>I. Newton 简介 </vt:lpstr>
      <vt:lpstr>G. W. Leibniz 简介 </vt:lpstr>
      <vt:lpstr>P. S. Laplace (拉普拉斯)简介</vt:lpstr>
    </vt:vector>
  </TitlesOfParts>
  <Company>清华大学计算机系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FUBIAN</dc:title>
  <dc:creator>wang</dc:creator>
  <cp:lastModifiedBy>Lenovo</cp:lastModifiedBy>
  <cp:revision>295</cp:revision>
  <dcterms:created xsi:type="dcterms:W3CDTF">2001-03-24T02:27:05Z</dcterms:created>
  <dcterms:modified xsi:type="dcterms:W3CDTF">2015-03-25T00:39:12Z</dcterms:modified>
</cp:coreProperties>
</file>