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4"/>
  </p:notesMasterIdLst>
  <p:sldIdLst>
    <p:sldId id="536" r:id="rId2"/>
    <p:sldId id="530" r:id="rId3"/>
    <p:sldId id="550" r:id="rId4"/>
    <p:sldId id="540" r:id="rId5"/>
    <p:sldId id="531" r:id="rId6"/>
    <p:sldId id="541" r:id="rId7"/>
    <p:sldId id="545" r:id="rId8"/>
    <p:sldId id="533" r:id="rId9"/>
    <p:sldId id="534" r:id="rId10"/>
    <p:sldId id="535" r:id="rId11"/>
    <p:sldId id="544" r:id="rId12"/>
    <p:sldId id="546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</p:showPr>
  <p:clrMru>
    <a:srgbClr val="FF7C80"/>
    <a:srgbClr val="FF33CC"/>
    <a:srgbClr val="FFFFCC"/>
    <a:srgbClr val="009900"/>
    <a:srgbClr val="FF6600"/>
    <a:srgbClr val="FF0000"/>
    <a:srgbClr val="0066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231" autoAdjust="0"/>
    <p:restoredTop sz="91461" autoAdjust="0"/>
  </p:normalViewPr>
  <p:slideViewPr>
    <p:cSldViewPr>
      <p:cViewPr>
        <p:scale>
          <a:sx n="50" d="100"/>
          <a:sy n="50" d="100"/>
        </p:scale>
        <p:origin x="-2004" y="-11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28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66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12" Type="http://schemas.openxmlformats.org/officeDocument/2006/relationships/image" Target="../media/image13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5.wmf"/><Relationship Id="rId1" Type="http://schemas.openxmlformats.org/officeDocument/2006/relationships/image" Target="../media/image7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emf"/><Relationship Id="rId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8CA4CB8-84C3-40A2-BF3E-EFB1BE9983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99BDA7-694F-41BE-9C47-FCC9D6717B2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D3EC8F-F1F2-4C72-804F-74505B38D6A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F712B3-B5B7-435F-87FD-6828AB1857C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7543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36957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0" y="1981200"/>
            <a:ext cx="36957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14400" y="4114800"/>
            <a:ext cx="36957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62500" y="4114800"/>
            <a:ext cx="36957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902A7-BDAD-4C44-AA0C-9CBE11FD25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75438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DEB91-76DF-4480-BE8F-02F305F36D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4B7F83-BB24-41E6-B4B5-E31A17063A3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E8C5E0-1165-4E5D-9F42-41DDA0B12DB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38FC69-ABAD-4B51-B5EB-57494781EB9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B44B4-FC2F-4C78-9637-98ED385B073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E7CAC-47A2-4C39-A7B2-C8D874BC2C9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8B37C-4FC3-4A72-8E33-57E8EC06F1F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DBAA99-86ED-4451-937F-5AB1B0B343C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700A2D-E8E7-4A95-81C9-924C295564B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41748C-306D-4300-B34D-8D15F08DD90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9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Microsoft_Office_Word_97_-_2003___20.doc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6.bin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54.bin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8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2.bin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__8.doc"/><Relationship Id="rId3" Type="http://schemas.openxmlformats.org/officeDocument/2006/relationships/oleObject" Target="../embeddings/Microsoft_Office_Word_97_-_2003___3.doc"/><Relationship Id="rId7" Type="http://schemas.openxmlformats.org/officeDocument/2006/relationships/oleObject" Target="../embeddings/Microsoft_Office_Word_97_-_2003___7.doc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Microsoft_Office_Word_97_-_2003___6.doc"/><Relationship Id="rId5" Type="http://schemas.openxmlformats.org/officeDocument/2006/relationships/oleObject" Target="../embeddings/Microsoft_Office_Word_97_-_2003___5.doc"/><Relationship Id="rId10" Type="http://schemas.openxmlformats.org/officeDocument/2006/relationships/oleObject" Target="../embeddings/Microsoft_Office_Word_97_-_2003___10.doc"/><Relationship Id="rId4" Type="http://schemas.openxmlformats.org/officeDocument/2006/relationships/oleObject" Target="../embeddings/Microsoft_Office_Word_97_-_2003___4.doc"/><Relationship Id="rId9" Type="http://schemas.openxmlformats.org/officeDocument/2006/relationships/oleObject" Target="../embeddings/Microsoft_Office_Word_97_-_2003___9.doc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Microsoft_Office_Word_97_-_2003___13.doc"/><Relationship Id="rId4" Type="http://schemas.openxmlformats.org/officeDocument/2006/relationships/oleObject" Target="../embeddings/Microsoft_Office_Word_97_-_2003___12.doc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Microsoft_Office_Word_97_-_2003___14.doc"/><Relationship Id="rId7" Type="http://schemas.openxmlformats.org/officeDocument/2006/relationships/oleObject" Target="../embeddings/Microsoft_Office_Word_97_-_2003___18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Microsoft_Office_Word_97_-_2003___17.doc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Microsoft_Office_Word_97_-_2003___16.doc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Microsoft_Office_Word_97_-_2003___15.doc"/><Relationship Id="rId9" Type="http://schemas.openxmlformats.org/officeDocument/2006/relationships/oleObject" Target="../embeddings/oleObject3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/>
          <p:cNvSpPr>
            <a:spLocks noGrp="1" noChangeArrowheads="1"/>
          </p:cNvSpPr>
          <p:nvPr>
            <p:ph idx="1"/>
          </p:nvPr>
        </p:nvSpPr>
        <p:spPr>
          <a:xfrm>
            <a:off x="814358" y="2357430"/>
            <a:ext cx="8329642" cy="161448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lang="zh-CN" altLang="en-US" b="1" dirty="0" smtClean="0">
                <a:ea typeface="楷体_GB2312" pitchFamily="49" charset="-122"/>
              </a:rPr>
              <a:t>解析函数零点的孤立性及唯一性定理</a:t>
            </a:r>
            <a:endParaRPr lang="zh-CN" altLang="en-US" b="1" dirty="0" smtClean="0">
              <a:ea typeface="楷体_GB2312" pitchFamily="49" charset="-122"/>
            </a:endParaRPr>
          </a:p>
        </p:txBody>
      </p:sp>
      <p:sp>
        <p:nvSpPr>
          <p:cNvPr id="20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27854C2-11A6-4CFD-9426-6F3931FA8955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1CEC8F2-CCBD-45A2-9048-BCC511762283}" type="slidenum">
              <a:rPr lang="en-US" altLang="zh-CN"/>
              <a:pPr/>
              <a:t>10</a:t>
            </a:fld>
            <a:endParaRPr lang="en-US" altLang="zh-CN"/>
          </a:p>
        </p:txBody>
      </p:sp>
      <p:graphicFrame>
        <p:nvGraphicFramePr>
          <p:cNvPr id="12291" name="Object 2"/>
          <p:cNvGraphicFramePr>
            <a:graphicFrameLocks noChangeAspect="1"/>
          </p:cNvGraphicFramePr>
          <p:nvPr/>
        </p:nvGraphicFramePr>
        <p:xfrm>
          <a:off x="995363" y="909638"/>
          <a:ext cx="7231062" cy="1846262"/>
        </p:xfrm>
        <a:graphic>
          <a:graphicData uri="http://schemas.openxmlformats.org/presentationml/2006/ole">
            <p:oleObj spid="_x0000_s12291" name="Document" r:id="rId3" imgW="7239000" imgH="1857375" progId="Word.Document.8">
              <p:embed/>
            </p:oleObj>
          </a:graphicData>
        </a:graphic>
      </p:graphicFrame>
      <p:graphicFrame>
        <p:nvGraphicFramePr>
          <p:cNvPr id="884739" name="Object 3"/>
          <p:cNvGraphicFramePr>
            <a:graphicFrameLocks noChangeAspect="1"/>
          </p:cNvGraphicFramePr>
          <p:nvPr/>
        </p:nvGraphicFramePr>
        <p:xfrm>
          <a:off x="914400" y="2133600"/>
          <a:ext cx="7143750" cy="1717675"/>
        </p:xfrm>
        <a:graphic>
          <a:graphicData uri="http://schemas.openxmlformats.org/presentationml/2006/ole">
            <p:oleObj spid="_x0000_s12292" name="Document" r:id="rId4" imgW="7379208" imgH="1783080" progId="Word.Document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0A140EC-3E5A-49CD-8B11-1B480EAC875F}" type="slidenum">
              <a:rPr lang="en-US" altLang="zh-CN"/>
              <a:pPr/>
              <a:t>11</a:t>
            </a:fld>
            <a:endParaRPr lang="en-US" altLang="zh-CN"/>
          </a:p>
        </p:txBody>
      </p:sp>
      <p:grpSp>
        <p:nvGrpSpPr>
          <p:cNvPr id="894978" name="Group 2"/>
          <p:cNvGrpSpPr>
            <a:grpSpLocks/>
          </p:cNvGrpSpPr>
          <p:nvPr/>
        </p:nvGrpSpPr>
        <p:grpSpPr bwMode="auto">
          <a:xfrm>
            <a:off x="1447800" y="2041525"/>
            <a:ext cx="3416300" cy="612775"/>
            <a:chOff x="912" y="1286"/>
            <a:chExt cx="2152" cy="386"/>
          </a:xfrm>
        </p:grpSpPr>
        <p:sp>
          <p:nvSpPr>
            <p:cNvPr id="15399" name="Text Box 3"/>
            <p:cNvSpPr txBox="1">
              <a:spLocks noChangeArrowheads="1"/>
            </p:cNvSpPr>
            <p:nvPr/>
          </p:nvSpPr>
          <p:spPr bwMode="auto">
            <a:xfrm>
              <a:off x="912" y="1286"/>
              <a:ext cx="8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(1)</a:t>
              </a:r>
              <a:r>
                <a:rPr lang="zh-CN" altLang="en-US" sz="2800" b="1"/>
                <a:t>由于</a:t>
              </a:r>
            </a:p>
          </p:txBody>
        </p:sp>
        <p:graphicFrame>
          <p:nvGraphicFramePr>
            <p:cNvPr id="15400" name="Object 4"/>
            <p:cNvGraphicFramePr>
              <a:graphicFrameLocks noChangeAspect="1"/>
            </p:cNvGraphicFramePr>
            <p:nvPr/>
          </p:nvGraphicFramePr>
          <p:xfrm>
            <a:off x="1776" y="1296"/>
            <a:ext cx="1288" cy="376"/>
          </p:xfrm>
          <a:graphic>
            <a:graphicData uri="http://schemas.openxmlformats.org/presentationml/2006/ole">
              <p:oleObj spid="_x0000_s15400" name="Equation" r:id="rId3" imgW="2044700" imgH="596900" progId="Equation.3">
                <p:embed/>
              </p:oleObj>
            </a:graphicData>
          </a:graphic>
        </p:graphicFrame>
      </p:grpSp>
      <p:grpSp>
        <p:nvGrpSpPr>
          <p:cNvPr id="894981" name="Group 5"/>
          <p:cNvGrpSpPr>
            <a:grpSpLocks/>
          </p:cNvGrpSpPr>
          <p:nvPr/>
        </p:nvGrpSpPr>
        <p:grpSpPr bwMode="auto">
          <a:xfrm>
            <a:off x="1828800" y="2747963"/>
            <a:ext cx="4711700" cy="547687"/>
            <a:chOff x="1152" y="1731"/>
            <a:chExt cx="2968" cy="345"/>
          </a:xfrm>
        </p:grpSpPr>
        <p:sp>
          <p:nvSpPr>
            <p:cNvPr id="15394" name="Text Box 6"/>
            <p:cNvSpPr txBox="1">
              <a:spLocks noChangeArrowheads="1"/>
            </p:cNvSpPr>
            <p:nvPr/>
          </p:nvSpPr>
          <p:spPr bwMode="auto">
            <a:xfrm>
              <a:off x="1152" y="1731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知</a:t>
              </a:r>
            </a:p>
          </p:txBody>
        </p:sp>
        <p:graphicFrame>
          <p:nvGraphicFramePr>
            <p:cNvPr id="15395" name="Object 7"/>
            <p:cNvGraphicFramePr>
              <a:graphicFrameLocks noChangeAspect="1"/>
            </p:cNvGraphicFramePr>
            <p:nvPr/>
          </p:nvGraphicFramePr>
          <p:xfrm>
            <a:off x="1579" y="1799"/>
            <a:ext cx="455" cy="215"/>
          </p:xfrm>
          <a:graphic>
            <a:graphicData uri="http://schemas.openxmlformats.org/presentationml/2006/ole">
              <p:oleObj spid="_x0000_s15395" name="公式" r:id="rId4" imgW="723586" imgH="342751" progId="Equation.3">
                <p:embed/>
              </p:oleObj>
            </a:graphicData>
          </a:graphic>
        </p:graphicFrame>
        <p:sp>
          <p:nvSpPr>
            <p:cNvPr id="15396" name="Text Box 8"/>
            <p:cNvSpPr txBox="1">
              <a:spLocks noChangeArrowheads="1"/>
            </p:cNvSpPr>
            <p:nvPr/>
          </p:nvSpPr>
          <p:spPr bwMode="auto">
            <a:xfrm>
              <a:off x="2027" y="1731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是</a:t>
              </a:r>
            </a:p>
          </p:txBody>
        </p:sp>
        <p:graphicFrame>
          <p:nvGraphicFramePr>
            <p:cNvPr id="15397" name="Object 9"/>
            <p:cNvGraphicFramePr>
              <a:graphicFrameLocks noChangeAspect="1"/>
            </p:cNvGraphicFramePr>
            <p:nvPr/>
          </p:nvGraphicFramePr>
          <p:xfrm>
            <a:off x="2340" y="1803"/>
            <a:ext cx="455" cy="247"/>
          </p:xfrm>
          <a:graphic>
            <a:graphicData uri="http://schemas.openxmlformats.org/presentationml/2006/ole">
              <p:oleObj spid="_x0000_s15397" name="公式" r:id="rId5" imgW="723586" imgH="393529" progId="Equation.3">
                <p:embed/>
              </p:oleObj>
            </a:graphicData>
          </a:graphic>
        </p:graphicFrame>
        <p:sp>
          <p:nvSpPr>
            <p:cNvPr id="15398" name="Text Box 10"/>
            <p:cNvSpPr txBox="1">
              <a:spLocks noChangeArrowheads="1"/>
            </p:cNvSpPr>
            <p:nvPr/>
          </p:nvSpPr>
          <p:spPr bwMode="auto">
            <a:xfrm>
              <a:off x="2762" y="1749"/>
              <a:ext cx="135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的一级零点 </a:t>
              </a:r>
              <a:r>
                <a:rPr lang="en-US" altLang="zh-CN" sz="2800" b="1"/>
                <a:t>.</a:t>
              </a:r>
            </a:p>
          </p:txBody>
        </p:sp>
      </p:grpSp>
      <p:sp>
        <p:nvSpPr>
          <p:cNvPr id="894987" name="Text Box 11"/>
          <p:cNvSpPr txBox="1">
            <a:spLocks noChangeArrowheads="1"/>
          </p:cNvSpPr>
          <p:nvPr/>
        </p:nvSpPr>
        <p:spPr bwMode="auto">
          <a:xfrm>
            <a:off x="609600" y="4953000"/>
            <a:ext cx="987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0099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CC0099"/>
                </a:solidFill>
                <a:ea typeface="黑体" pitchFamily="2" charset="-122"/>
              </a:rPr>
              <a:t>练习</a:t>
            </a:r>
            <a:endParaRPr lang="zh-CN" altLang="en-US" sz="2800" b="1">
              <a:solidFill>
                <a:srgbClr val="CC0099"/>
              </a:solidFill>
            </a:endParaRPr>
          </a:p>
        </p:txBody>
      </p:sp>
      <p:grpSp>
        <p:nvGrpSpPr>
          <p:cNvPr id="894988" name="Group 12"/>
          <p:cNvGrpSpPr>
            <a:grpSpLocks/>
          </p:cNvGrpSpPr>
          <p:nvPr/>
        </p:nvGrpSpPr>
        <p:grpSpPr bwMode="auto">
          <a:xfrm>
            <a:off x="1931988" y="5638800"/>
            <a:ext cx="2749550" cy="519113"/>
            <a:chOff x="1217" y="3552"/>
            <a:chExt cx="1732" cy="327"/>
          </a:xfrm>
        </p:grpSpPr>
        <p:graphicFrame>
          <p:nvGraphicFramePr>
            <p:cNvPr id="15392" name="Object 13"/>
            <p:cNvGraphicFramePr>
              <a:graphicFrameLocks noChangeAspect="1"/>
            </p:cNvGraphicFramePr>
            <p:nvPr/>
          </p:nvGraphicFramePr>
          <p:xfrm>
            <a:off x="1217" y="3600"/>
            <a:ext cx="472" cy="215"/>
          </p:xfrm>
          <a:graphic>
            <a:graphicData uri="http://schemas.openxmlformats.org/presentationml/2006/ole">
              <p:oleObj spid="_x0000_s15392" name="Equation" r:id="rId6" imgW="748975" imgH="342751" progId="Equation.3">
                <p:embed/>
              </p:oleObj>
            </a:graphicData>
          </a:graphic>
        </p:graphicFrame>
        <p:sp>
          <p:nvSpPr>
            <p:cNvPr id="15393" name="Text Box 14"/>
            <p:cNvSpPr txBox="1">
              <a:spLocks noChangeArrowheads="1"/>
            </p:cNvSpPr>
            <p:nvPr/>
          </p:nvSpPr>
          <p:spPr bwMode="auto">
            <a:xfrm>
              <a:off x="1647" y="3552"/>
              <a:ext cx="13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b="1"/>
                <a:t>是五级零点</a:t>
              </a:r>
              <a:r>
                <a:rPr lang="en-US" altLang="zh-CN" sz="2800" b="1"/>
                <a:t>,</a:t>
              </a:r>
            </a:p>
          </p:txBody>
        </p:sp>
      </p:grpSp>
      <p:grpSp>
        <p:nvGrpSpPr>
          <p:cNvPr id="894991" name="Group 15"/>
          <p:cNvGrpSpPr>
            <a:grpSpLocks/>
          </p:cNvGrpSpPr>
          <p:nvPr/>
        </p:nvGrpSpPr>
        <p:grpSpPr bwMode="auto">
          <a:xfrm>
            <a:off x="4800600" y="5638800"/>
            <a:ext cx="2976563" cy="519113"/>
            <a:chOff x="3033" y="3561"/>
            <a:chExt cx="1875" cy="327"/>
          </a:xfrm>
        </p:grpSpPr>
        <p:graphicFrame>
          <p:nvGraphicFramePr>
            <p:cNvPr id="15390" name="Object 16"/>
            <p:cNvGraphicFramePr>
              <a:graphicFrameLocks noChangeAspect="1"/>
            </p:cNvGraphicFramePr>
            <p:nvPr/>
          </p:nvGraphicFramePr>
          <p:xfrm>
            <a:off x="3033" y="3617"/>
            <a:ext cx="608" cy="223"/>
          </p:xfrm>
          <a:graphic>
            <a:graphicData uri="http://schemas.openxmlformats.org/presentationml/2006/ole">
              <p:oleObj spid="_x0000_s15390" name="Equation" r:id="rId7" imgW="964781" imgH="355446" progId="Equation.3">
                <p:embed/>
              </p:oleObj>
            </a:graphicData>
          </a:graphic>
        </p:graphicFrame>
        <p:sp>
          <p:nvSpPr>
            <p:cNvPr id="15391" name="Text Box 17"/>
            <p:cNvSpPr txBox="1">
              <a:spLocks noChangeArrowheads="1"/>
            </p:cNvSpPr>
            <p:nvPr/>
          </p:nvSpPr>
          <p:spPr bwMode="auto">
            <a:xfrm>
              <a:off x="3611" y="3561"/>
              <a:ext cx="12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b="1"/>
                <a:t>是二级零点</a:t>
              </a:r>
              <a:r>
                <a:rPr lang="en-US" altLang="zh-CN" sz="2800" b="1"/>
                <a:t>.</a:t>
              </a:r>
            </a:p>
          </p:txBody>
        </p:sp>
      </p:grpSp>
      <p:grpSp>
        <p:nvGrpSpPr>
          <p:cNvPr id="894994" name="Group 18"/>
          <p:cNvGrpSpPr>
            <a:grpSpLocks/>
          </p:cNvGrpSpPr>
          <p:nvPr/>
        </p:nvGrpSpPr>
        <p:grpSpPr bwMode="auto">
          <a:xfrm>
            <a:off x="1828800" y="4133850"/>
            <a:ext cx="4441825" cy="542925"/>
            <a:chOff x="1626" y="2604"/>
            <a:chExt cx="2798" cy="342"/>
          </a:xfrm>
        </p:grpSpPr>
        <p:sp>
          <p:nvSpPr>
            <p:cNvPr id="15385" name="Text Box 19"/>
            <p:cNvSpPr txBox="1">
              <a:spLocks noChangeArrowheads="1"/>
            </p:cNvSpPr>
            <p:nvPr/>
          </p:nvSpPr>
          <p:spPr bwMode="auto">
            <a:xfrm>
              <a:off x="1626" y="2604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知</a:t>
              </a:r>
            </a:p>
          </p:txBody>
        </p:sp>
        <p:sp>
          <p:nvSpPr>
            <p:cNvPr id="15386" name="Text Box 20"/>
            <p:cNvSpPr txBox="1">
              <a:spLocks noChangeArrowheads="1"/>
            </p:cNvSpPr>
            <p:nvPr/>
          </p:nvSpPr>
          <p:spPr bwMode="auto">
            <a:xfrm>
              <a:off x="2387" y="2619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是</a:t>
              </a:r>
            </a:p>
          </p:txBody>
        </p:sp>
        <p:graphicFrame>
          <p:nvGraphicFramePr>
            <p:cNvPr id="15387" name="Object 21"/>
            <p:cNvGraphicFramePr>
              <a:graphicFrameLocks noChangeAspect="1"/>
            </p:cNvGraphicFramePr>
            <p:nvPr/>
          </p:nvGraphicFramePr>
          <p:xfrm>
            <a:off x="2700" y="2667"/>
            <a:ext cx="455" cy="247"/>
          </p:xfrm>
          <a:graphic>
            <a:graphicData uri="http://schemas.openxmlformats.org/presentationml/2006/ole">
              <p:oleObj spid="_x0000_s15387" name="公式" r:id="rId8" imgW="723586" imgH="393529" progId="Equation.3">
                <p:embed/>
              </p:oleObj>
            </a:graphicData>
          </a:graphic>
        </p:graphicFrame>
        <p:sp>
          <p:nvSpPr>
            <p:cNvPr id="15388" name="Text Box 22"/>
            <p:cNvSpPr txBox="1">
              <a:spLocks noChangeArrowheads="1"/>
            </p:cNvSpPr>
            <p:nvPr/>
          </p:nvSpPr>
          <p:spPr bwMode="auto">
            <a:xfrm>
              <a:off x="3122" y="2613"/>
              <a:ext cx="13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的一级零点</a:t>
              </a:r>
              <a:r>
                <a:rPr lang="en-US" altLang="zh-CN" sz="2800" b="1"/>
                <a:t>.</a:t>
              </a:r>
            </a:p>
          </p:txBody>
        </p:sp>
        <p:graphicFrame>
          <p:nvGraphicFramePr>
            <p:cNvPr id="15389" name="Object 23"/>
            <p:cNvGraphicFramePr>
              <a:graphicFrameLocks noChangeAspect="1"/>
            </p:cNvGraphicFramePr>
            <p:nvPr/>
          </p:nvGraphicFramePr>
          <p:xfrm>
            <a:off x="1972" y="2688"/>
            <a:ext cx="472" cy="215"/>
          </p:xfrm>
          <a:graphic>
            <a:graphicData uri="http://schemas.openxmlformats.org/presentationml/2006/ole">
              <p:oleObj spid="_x0000_s15389" name="公式" r:id="rId9" imgW="748975" imgH="342751" progId="Equation.3">
                <p:embed/>
              </p:oleObj>
            </a:graphicData>
          </a:graphic>
        </p:graphicFrame>
      </p:grpSp>
      <p:sp>
        <p:nvSpPr>
          <p:cNvPr id="895000" name="Text Box 24"/>
          <p:cNvSpPr txBox="1">
            <a:spLocks noChangeArrowheads="1"/>
          </p:cNvSpPr>
          <p:nvPr/>
        </p:nvSpPr>
        <p:spPr bwMode="auto">
          <a:xfrm>
            <a:off x="822325" y="2066925"/>
            <a:ext cx="631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解</a:t>
            </a:r>
            <a:r>
              <a:rPr lang="zh-CN" altLang="en-US" sz="2800" b="1"/>
              <a:t> </a:t>
            </a:r>
          </a:p>
        </p:txBody>
      </p:sp>
      <p:sp>
        <p:nvSpPr>
          <p:cNvPr id="895001" name="Text Box 25"/>
          <p:cNvSpPr txBox="1">
            <a:spLocks noChangeArrowheads="1"/>
          </p:cNvSpPr>
          <p:nvPr/>
        </p:nvSpPr>
        <p:spPr bwMode="auto">
          <a:xfrm>
            <a:off x="1447800" y="3448050"/>
            <a:ext cx="1317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(2)</a:t>
            </a:r>
            <a:r>
              <a:rPr lang="zh-CN" altLang="en-US" sz="2800" b="1"/>
              <a:t>由于</a:t>
            </a:r>
          </a:p>
        </p:txBody>
      </p:sp>
      <p:graphicFrame>
        <p:nvGraphicFramePr>
          <p:cNvPr id="895002" name="Object 26"/>
          <p:cNvGraphicFramePr>
            <a:graphicFrameLocks noChangeAspect="1"/>
          </p:cNvGraphicFramePr>
          <p:nvPr/>
        </p:nvGraphicFramePr>
        <p:xfrm>
          <a:off x="2768600" y="3505200"/>
          <a:ext cx="2260600" cy="493713"/>
        </p:xfrm>
        <a:graphic>
          <a:graphicData uri="http://schemas.openxmlformats.org/presentationml/2006/ole">
            <p:oleObj spid="_x0000_s15371" name="Equation" r:id="rId10" imgW="2260600" imgH="495300" progId="Equation.3">
              <p:embed/>
            </p:oleObj>
          </a:graphicData>
        </a:graphic>
      </p:graphicFrame>
      <p:sp>
        <p:nvSpPr>
          <p:cNvPr id="895003" name="Text Box 27"/>
          <p:cNvSpPr txBox="1">
            <a:spLocks noChangeArrowheads="1"/>
          </p:cNvSpPr>
          <p:nvPr/>
        </p:nvSpPr>
        <p:spPr bwMode="auto">
          <a:xfrm>
            <a:off x="685800" y="55626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CC0099"/>
                </a:solidFill>
                <a:ea typeface="黑体" pitchFamily="2" charset="-122"/>
              </a:rPr>
              <a:t>答案</a:t>
            </a:r>
            <a:endParaRPr lang="zh-CN" altLang="en-US" sz="2800" b="1">
              <a:solidFill>
                <a:srgbClr val="CC0099"/>
              </a:solidFill>
            </a:endParaRPr>
          </a:p>
        </p:txBody>
      </p:sp>
      <p:grpSp>
        <p:nvGrpSpPr>
          <p:cNvPr id="15373" name="Group 28"/>
          <p:cNvGrpSpPr>
            <a:grpSpLocks/>
          </p:cNvGrpSpPr>
          <p:nvPr/>
        </p:nvGrpSpPr>
        <p:grpSpPr bwMode="auto">
          <a:xfrm>
            <a:off x="685800" y="666750"/>
            <a:ext cx="6324600" cy="1166813"/>
            <a:chOff x="432" y="420"/>
            <a:chExt cx="3984" cy="735"/>
          </a:xfrm>
        </p:grpSpPr>
        <p:sp>
          <p:nvSpPr>
            <p:cNvPr id="15380" name="Text Box 29"/>
            <p:cNvSpPr txBox="1">
              <a:spLocks noChangeArrowheads="1"/>
            </p:cNvSpPr>
            <p:nvPr/>
          </p:nvSpPr>
          <p:spPr bwMode="auto">
            <a:xfrm>
              <a:off x="432" y="420"/>
              <a:ext cx="31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 sz="2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求以下函数的零点及级数</a:t>
              </a:r>
              <a:r>
                <a:rPr lang="en-US" altLang="zh-CN" sz="2800" b="1"/>
                <a:t>:</a:t>
              </a:r>
            </a:p>
          </p:txBody>
        </p:sp>
        <p:graphicFrame>
          <p:nvGraphicFramePr>
            <p:cNvPr id="15381" name="Object 30"/>
            <p:cNvGraphicFramePr>
              <a:graphicFrameLocks noChangeAspect="1"/>
            </p:cNvGraphicFramePr>
            <p:nvPr/>
          </p:nvGraphicFramePr>
          <p:xfrm>
            <a:off x="1332" y="840"/>
            <a:ext cx="1372" cy="296"/>
          </p:xfrm>
          <a:graphic>
            <a:graphicData uri="http://schemas.openxmlformats.org/presentationml/2006/ole">
              <p:oleObj spid="_x0000_s15381" name="公式" r:id="rId11" imgW="1993900" imgH="469900" progId="Equation.3">
                <p:embed/>
              </p:oleObj>
            </a:graphicData>
          </a:graphic>
        </p:graphicFrame>
        <p:sp>
          <p:nvSpPr>
            <p:cNvPr id="15382" name="Text Box 31"/>
            <p:cNvSpPr txBox="1">
              <a:spLocks noChangeArrowheads="1"/>
            </p:cNvSpPr>
            <p:nvPr/>
          </p:nvSpPr>
          <p:spPr bwMode="auto">
            <a:xfrm>
              <a:off x="938" y="828"/>
              <a:ext cx="3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(1)</a:t>
              </a:r>
            </a:p>
          </p:txBody>
        </p:sp>
        <p:sp>
          <p:nvSpPr>
            <p:cNvPr id="15383" name="Text Box 32"/>
            <p:cNvSpPr txBox="1">
              <a:spLocks noChangeArrowheads="1"/>
            </p:cNvSpPr>
            <p:nvPr/>
          </p:nvSpPr>
          <p:spPr bwMode="auto">
            <a:xfrm>
              <a:off x="2770" y="822"/>
              <a:ext cx="3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(2)</a:t>
              </a:r>
            </a:p>
          </p:txBody>
        </p:sp>
        <p:graphicFrame>
          <p:nvGraphicFramePr>
            <p:cNvPr id="15384" name="Object 33"/>
            <p:cNvGraphicFramePr>
              <a:graphicFrameLocks noChangeAspect="1"/>
            </p:cNvGraphicFramePr>
            <p:nvPr/>
          </p:nvGraphicFramePr>
          <p:xfrm>
            <a:off x="3166" y="888"/>
            <a:ext cx="1250" cy="248"/>
          </p:xfrm>
          <a:graphic>
            <a:graphicData uri="http://schemas.openxmlformats.org/presentationml/2006/ole">
              <p:oleObj spid="_x0000_s15384" name="Equation" r:id="rId12" imgW="1815312" imgH="393529" progId="Equation.3">
                <p:embed/>
              </p:oleObj>
            </a:graphicData>
          </a:graphic>
        </p:graphicFrame>
      </p:grpSp>
      <p:graphicFrame>
        <p:nvGraphicFramePr>
          <p:cNvPr id="895010" name="Object 34"/>
          <p:cNvGraphicFramePr>
            <a:graphicFrameLocks noChangeAspect="1"/>
          </p:cNvGraphicFramePr>
          <p:nvPr/>
        </p:nvGraphicFramePr>
        <p:xfrm>
          <a:off x="4876800" y="2171700"/>
          <a:ext cx="1143000" cy="368300"/>
        </p:xfrm>
        <a:graphic>
          <a:graphicData uri="http://schemas.openxmlformats.org/presentationml/2006/ole">
            <p:oleObj spid="_x0000_s15374" name="Equation" r:id="rId13" imgW="1143000" imgH="368300" progId="Equation.3">
              <p:embed/>
            </p:oleObj>
          </a:graphicData>
        </a:graphic>
      </p:graphicFrame>
      <p:graphicFrame>
        <p:nvGraphicFramePr>
          <p:cNvPr id="895011" name="Object 35"/>
          <p:cNvGraphicFramePr>
            <a:graphicFrameLocks noChangeAspect="1"/>
          </p:cNvGraphicFramePr>
          <p:nvPr/>
        </p:nvGraphicFramePr>
        <p:xfrm>
          <a:off x="5105400" y="3568700"/>
          <a:ext cx="1104900" cy="366713"/>
        </p:xfrm>
        <a:graphic>
          <a:graphicData uri="http://schemas.openxmlformats.org/presentationml/2006/ole">
            <p:oleObj spid="_x0000_s15375" name="Equation" r:id="rId14" imgW="1104900" imgH="368300" progId="Equation.3">
              <p:embed/>
            </p:oleObj>
          </a:graphicData>
        </a:graphic>
      </p:graphicFrame>
      <p:grpSp>
        <p:nvGrpSpPr>
          <p:cNvPr id="895012" name="Group 36"/>
          <p:cNvGrpSpPr>
            <a:grpSpLocks/>
          </p:cNvGrpSpPr>
          <p:nvPr/>
        </p:nvGrpSpPr>
        <p:grpSpPr bwMode="auto">
          <a:xfrm>
            <a:off x="1600200" y="4953000"/>
            <a:ext cx="5567363" cy="530225"/>
            <a:chOff x="1386" y="3120"/>
            <a:chExt cx="3507" cy="334"/>
          </a:xfrm>
        </p:grpSpPr>
        <p:graphicFrame>
          <p:nvGraphicFramePr>
            <p:cNvPr id="15377" name="Object 37"/>
            <p:cNvGraphicFramePr>
              <a:graphicFrameLocks noChangeAspect="1"/>
            </p:cNvGraphicFramePr>
            <p:nvPr/>
          </p:nvGraphicFramePr>
          <p:xfrm>
            <a:off x="1707" y="3146"/>
            <a:ext cx="1632" cy="296"/>
          </p:xfrm>
          <a:graphic>
            <a:graphicData uri="http://schemas.openxmlformats.org/presentationml/2006/ole">
              <p:oleObj spid="_x0000_s15377" name="公式" r:id="rId15" imgW="2590800" imgH="469900" progId="Equation.3">
                <p:embed/>
              </p:oleObj>
            </a:graphicData>
          </a:graphic>
        </p:graphicFrame>
        <p:sp>
          <p:nvSpPr>
            <p:cNvPr id="15378" name="Text Box 38"/>
            <p:cNvSpPr txBox="1">
              <a:spLocks noChangeArrowheads="1"/>
            </p:cNvSpPr>
            <p:nvPr/>
          </p:nvSpPr>
          <p:spPr bwMode="auto">
            <a:xfrm>
              <a:off x="3315" y="3127"/>
              <a:ext cx="15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的零点及级数 </a:t>
              </a:r>
              <a:r>
                <a:rPr lang="en-US" altLang="zh-CN" sz="2800" b="1"/>
                <a:t>.</a:t>
              </a:r>
            </a:p>
          </p:txBody>
        </p:sp>
        <p:sp>
          <p:nvSpPr>
            <p:cNvPr id="15379" name="Text Box 39"/>
            <p:cNvSpPr txBox="1">
              <a:spLocks noChangeArrowheads="1"/>
            </p:cNvSpPr>
            <p:nvPr/>
          </p:nvSpPr>
          <p:spPr bwMode="auto">
            <a:xfrm>
              <a:off x="1386" y="3120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求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9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9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9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9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87" grpId="0" autoUpdateAnimBg="0"/>
      <p:bldP spid="895000" grpId="0" autoUpdateAnimBg="0"/>
      <p:bldP spid="895001" grpId="0" autoUpdateAnimBg="0"/>
      <p:bldP spid="89500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1B03E96-D105-4469-80DE-B8218943DFC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897034" name="Text Box 10"/>
          <p:cNvSpPr txBox="1">
            <a:spLocks noChangeArrowheads="1"/>
          </p:cNvSpPr>
          <p:nvPr/>
        </p:nvSpPr>
        <p:spPr bwMode="auto">
          <a:xfrm>
            <a:off x="755650" y="981075"/>
            <a:ext cx="838835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      </a:t>
            </a:r>
            <a:r>
              <a:rPr lang="zh-CN" altLang="en-US" sz="3200" b="1"/>
              <a:t>设函数</a:t>
            </a:r>
            <a:r>
              <a:rPr lang="en-US" altLang="zh-CN" sz="3200" b="1"/>
              <a:t>f(z)</a:t>
            </a:r>
            <a:r>
              <a:rPr lang="zh-CN" altLang="en-US" sz="3200" b="1"/>
              <a:t>在区域</a:t>
            </a:r>
            <a:r>
              <a:rPr lang="en-US" altLang="zh-CN" sz="3200" b="1"/>
              <a:t>D</a:t>
            </a:r>
            <a:r>
              <a:rPr lang="zh-CN" altLang="en-US" sz="3200" b="1"/>
              <a:t>内解析，则</a:t>
            </a:r>
            <a:r>
              <a:rPr lang="en-US" altLang="zh-CN" sz="3200" b="1"/>
              <a:t>|f(z)|</a:t>
            </a:r>
            <a:r>
              <a:rPr lang="zh-CN" altLang="en-US" sz="3200" b="1"/>
              <a:t>在</a:t>
            </a:r>
            <a:r>
              <a:rPr lang="en-US" altLang="zh-CN" sz="3200" b="1"/>
              <a:t>D </a:t>
            </a:r>
            <a:r>
              <a:rPr lang="zh-CN" altLang="en-US" sz="3200" b="1"/>
              <a:t>内任何点都不能达到最大值</a:t>
            </a:r>
            <a:r>
              <a:rPr lang="en-US" altLang="zh-CN" sz="3200" b="1"/>
              <a:t>, </a:t>
            </a:r>
            <a:r>
              <a:rPr lang="zh-CN" altLang="en-US" sz="3200" b="1"/>
              <a:t>除非在</a:t>
            </a:r>
            <a:r>
              <a:rPr lang="en-US" altLang="zh-CN" sz="3200" b="1"/>
              <a:t>D</a:t>
            </a:r>
            <a:r>
              <a:rPr lang="zh-CN" altLang="en-US" sz="3200" b="1"/>
              <a:t>内恒为常数</a:t>
            </a:r>
            <a:r>
              <a:rPr lang="en-US" altLang="zh-CN" sz="3200" b="1"/>
              <a:t>.</a:t>
            </a:r>
            <a:r>
              <a:rPr lang="en-US" altLang="zh-CN" sz="2800" b="1"/>
              <a:t> </a:t>
            </a:r>
          </a:p>
        </p:txBody>
      </p:sp>
      <p:sp>
        <p:nvSpPr>
          <p:cNvPr id="16388" name="Text Box 12"/>
          <p:cNvSpPr txBox="1">
            <a:spLocks noChangeArrowheads="1"/>
          </p:cNvSpPr>
          <p:nvPr/>
        </p:nvSpPr>
        <p:spPr bwMode="auto">
          <a:xfrm>
            <a:off x="1547813" y="1989138"/>
            <a:ext cx="2851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证明见教材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176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页</a:t>
            </a:r>
          </a:p>
        </p:txBody>
      </p:sp>
      <p:sp>
        <p:nvSpPr>
          <p:cNvPr id="897042" name="Text Box 18"/>
          <p:cNvSpPr txBox="1">
            <a:spLocks noChangeArrowheads="1"/>
          </p:cNvSpPr>
          <p:nvPr/>
        </p:nvSpPr>
        <p:spPr bwMode="auto">
          <a:xfrm>
            <a:off x="611188" y="2492375"/>
            <a:ext cx="2520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最小模原理</a:t>
            </a:r>
          </a:p>
        </p:txBody>
      </p:sp>
      <p:sp>
        <p:nvSpPr>
          <p:cNvPr id="897050" name="Rectangle 26"/>
          <p:cNvSpPr>
            <a:spLocks noChangeArrowheads="1"/>
          </p:cNvSpPr>
          <p:nvPr/>
        </p:nvSpPr>
        <p:spPr bwMode="auto">
          <a:xfrm>
            <a:off x="539750" y="260350"/>
            <a:ext cx="7502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>
                <a:solidFill>
                  <a:srgbClr val="FF0066"/>
                </a:solidFill>
                <a:latin typeface="仿宋_GB2312" pitchFamily="49" charset="-122"/>
                <a:ea typeface="仿宋_GB2312" pitchFamily="49" charset="-122"/>
              </a:rPr>
              <a:t>最大模原理</a:t>
            </a:r>
          </a:p>
        </p:txBody>
      </p:sp>
      <p:sp>
        <p:nvSpPr>
          <p:cNvPr id="16391" name="Rectangle 0"/>
          <p:cNvSpPr>
            <a:spLocks noChangeArrowheads="1"/>
          </p:cNvSpPr>
          <p:nvPr/>
        </p:nvSpPr>
        <p:spPr bwMode="auto">
          <a:xfrm>
            <a:off x="627063" y="3068638"/>
            <a:ext cx="8516937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/>
              <a:t>       </a:t>
            </a:r>
            <a:r>
              <a:rPr lang="zh-CN" altLang="en-US" sz="3200" b="1"/>
              <a:t>设函数</a:t>
            </a:r>
            <a:r>
              <a:rPr lang="en-US" altLang="zh-CN" sz="3200" b="1"/>
              <a:t>f(z)</a:t>
            </a:r>
            <a:r>
              <a:rPr lang="zh-CN" altLang="en-US" sz="3200" b="1"/>
              <a:t>为区域</a:t>
            </a:r>
            <a:r>
              <a:rPr lang="en-US" altLang="zh-CN" sz="3200" b="1"/>
              <a:t>D</a:t>
            </a:r>
            <a:r>
              <a:rPr lang="zh-CN" altLang="en-US" sz="3200" b="1"/>
              <a:t>内解析且函数值不为零，则</a:t>
            </a:r>
            <a:r>
              <a:rPr lang="en-US" altLang="zh-CN" sz="3200" b="1"/>
              <a:t>|f(z)|</a:t>
            </a:r>
            <a:r>
              <a:rPr lang="zh-CN" altLang="en-US" sz="3200" b="1"/>
              <a:t>在</a:t>
            </a:r>
            <a:r>
              <a:rPr lang="en-US" altLang="zh-CN" sz="3200" b="1"/>
              <a:t>D </a:t>
            </a:r>
            <a:r>
              <a:rPr lang="zh-CN" altLang="en-US" sz="3200" b="1"/>
              <a:t>内任何点都不能达到最小值</a:t>
            </a:r>
            <a:r>
              <a:rPr lang="en-US" altLang="zh-CN" sz="3200" b="1"/>
              <a:t>, </a:t>
            </a:r>
            <a:r>
              <a:rPr lang="zh-CN" altLang="en-US" sz="3200" b="1"/>
              <a:t>除非在</a:t>
            </a:r>
            <a:r>
              <a:rPr lang="en-US" altLang="zh-CN" sz="3200" b="1"/>
              <a:t>D</a:t>
            </a:r>
            <a:r>
              <a:rPr lang="zh-CN" altLang="en-US" sz="3200" b="1"/>
              <a:t>内恒为常数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9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34" grpId="0" autoUpdateAnimBg="0"/>
      <p:bldP spid="897042" grpId="0" autoUpdateAnimBg="0"/>
      <p:bldP spid="89705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1143000"/>
          </a:xfrm>
          <a:noFill/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smtClean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、函数的零点</a:t>
            </a:r>
          </a:p>
        </p:txBody>
      </p:sp>
      <p:sp>
        <p:nvSpPr>
          <p:cNvPr id="307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DCC52C0-7277-472B-9B69-F6C5C4910CA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79619" name="Text Box 3"/>
          <p:cNvSpPr txBox="1">
            <a:spLocks noChangeArrowheads="1"/>
          </p:cNvSpPr>
          <p:nvPr/>
        </p:nvSpPr>
        <p:spPr bwMode="auto">
          <a:xfrm>
            <a:off x="762000" y="481965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</a:p>
        </p:txBody>
      </p:sp>
      <p:graphicFrame>
        <p:nvGraphicFramePr>
          <p:cNvPr id="879620" name="Object 4"/>
          <p:cNvGraphicFramePr>
            <a:graphicFrameLocks noChangeAspect="1"/>
          </p:cNvGraphicFramePr>
          <p:nvPr/>
        </p:nvGraphicFramePr>
        <p:xfrm>
          <a:off x="1371600" y="4800600"/>
          <a:ext cx="6646863" cy="554038"/>
        </p:xfrm>
        <a:graphic>
          <a:graphicData uri="http://schemas.openxmlformats.org/presentationml/2006/ole">
            <p:oleObj spid="_x0000_s3077" name="Equation" r:id="rId3" imgW="2743200" imgH="228600" progId="Equation.3">
              <p:embed/>
            </p:oleObj>
          </a:graphicData>
        </a:graphic>
      </p:graphicFrame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619250" y="1708150"/>
            <a:ext cx="3857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 </a:t>
            </a:r>
            <a:endParaRPr lang="en-US" altLang="zh-CN"/>
          </a:p>
        </p:txBody>
      </p:sp>
      <p:sp>
        <p:nvSpPr>
          <p:cNvPr id="3079" name="Rectangle 34"/>
          <p:cNvSpPr>
            <a:spLocks noChangeArrowheads="1"/>
          </p:cNvSpPr>
          <p:nvPr/>
        </p:nvSpPr>
        <p:spPr bwMode="auto">
          <a:xfrm>
            <a:off x="7483475" y="2487613"/>
            <a:ext cx="98425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879651" name="Rectangle 35"/>
          <p:cNvSpPr>
            <a:spLocks noChangeArrowheads="1"/>
          </p:cNvSpPr>
          <p:nvPr/>
        </p:nvSpPr>
        <p:spPr bwMode="auto">
          <a:xfrm>
            <a:off x="838200" y="3141663"/>
            <a:ext cx="9969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  <a:ea typeface="楷体_GB2312" pitchFamily="49" charset="-122"/>
              </a:rPr>
              <a:t>定义</a:t>
            </a:r>
            <a:endParaRPr lang="zh-CN" altLang="en-US" sz="28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081" name="Rectangle 36"/>
          <p:cNvSpPr>
            <a:spLocks noChangeArrowheads="1"/>
          </p:cNvSpPr>
          <p:nvPr/>
        </p:nvSpPr>
        <p:spPr bwMode="auto">
          <a:xfrm>
            <a:off x="1590675" y="3079750"/>
            <a:ext cx="365125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 </a:t>
            </a:r>
            <a:endParaRPr lang="en-US" altLang="zh-CN"/>
          </a:p>
        </p:txBody>
      </p:sp>
      <p:sp>
        <p:nvSpPr>
          <p:cNvPr id="879653" name="Rectangle 37"/>
          <p:cNvSpPr>
            <a:spLocks noChangeArrowheads="1"/>
          </p:cNvSpPr>
          <p:nvPr/>
        </p:nvSpPr>
        <p:spPr bwMode="auto">
          <a:xfrm>
            <a:off x="1787525" y="3068638"/>
            <a:ext cx="1271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若函数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79658" name="Group 42"/>
          <p:cNvGrpSpPr>
            <a:grpSpLocks/>
          </p:cNvGrpSpPr>
          <p:nvPr/>
        </p:nvGrpSpPr>
        <p:grpSpPr bwMode="auto">
          <a:xfrm>
            <a:off x="3016250" y="3068638"/>
            <a:ext cx="784225" cy="471487"/>
            <a:chOff x="1900" y="1933"/>
            <a:chExt cx="494" cy="297"/>
          </a:xfrm>
        </p:grpSpPr>
        <p:sp>
          <p:nvSpPr>
            <p:cNvPr id="3148" name="Rectangle 38"/>
            <p:cNvSpPr>
              <a:spLocks noChangeArrowheads="1"/>
            </p:cNvSpPr>
            <p:nvPr/>
          </p:nvSpPr>
          <p:spPr bwMode="auto">
            <a:xfrm>
              <a:off x="2221" y="1933"/>
              <a:ext cx="1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149" name="Rectangle 39"/>
            <p:cNvSpPr>
              <a:spLocks noChangeArrowheads="1"/>
            </p:cNvSpPr>
            <p:nvPr/>
          </p:nvSpPr>
          <p:spPr bwMode="auto">
            <a:xfrm>
              <a:off x="2025" y="1933"/>
              <a:ext cx="1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150" name="Rectangle 40"/>
            <p:cNvSpPr>
              <a:spLocks noChangeArrowheads="1"/>
            </p:cNvSpPr>
            <p:nvPr/>
          </p:nvSpPr>
          <p:spPr bwMode="auto">
            <a:xfrm>
              <a:off x="2118" y="1933"/>
              <a:ext cx="18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3151" name="Rectangle 41"/>
            <p:cNvSpPr>
              <a:spLocks noChangeArrowheads="1"/>
            </p:cNvSpPr>
            <p:nvPr/>
          </p:nvSpPr>
          <p:spPr bwMode="auto">
            <a:xfrm>
              <a:off x="1900" y="1933"/>
              <a:ext cx="170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</p:grpSp>
      <p:sp>
        <p:nvSpPr>
          <p:cNvPr id="879659" name="Rectangle 43"/>
          <p:cNvSpPr>
            <a:spLocks noChangeArrowheads="1"/>
          </p:cNvSpPr>
          <p:nvPr/>
        </p:nvSpPr>
        <p:spPr bwMode="auto">
          <a:xfrm>
            <a:off x="3670300" y="3068638"/>
            <a:ext cx="9731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在点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79662" name="Group 46"/>
          <p:cNvGrpSpPr>
            <a:grpSpLocks/>
          </p:cNvGrpSpPr>
          <p:nvPr/>
        </p:nvGrpSpPr>
        <p:grpSpPr bwMode="auto">
          <a:xfrm>
            <a:off x="4452938" y="3067050"/>
            <a:ext cx="347662" cy="500063"/>
            <a:chOff x="2805" y="1932"/>
            <a:chExt cx="219" cy="315"/>
          </a:xfrm>
        </p:grpSpPr>
        <p:sp>
          <p:nvSpPr>
            <p:cNvPr id="3146" name="Rectangle 44"/>
            <p:cNvSpPr>
              <a:spLocks noChangeArrowheads="1"/>
            </p:cNvSpPr>
            <p:nvPr/>
          </p:nvSpPr>
          <p:spPr bwMode="auto">
            <a:xfrm>
              <a:off x="2896" y="2067"/>
              <a:ext cx="128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3147" name="Rectangle 45"/>
            <p:cNvSpPr>
              <a:spLocks noChangeArrowheads="1"/>
            </p:cNvSpPr>
            <p:nvPr/>
          </p:nvSpPr>
          <p:spPr bwMode="auto">
            <a:xfrm>
              <a:off x="2805" y="1932"/>
              <a:ext cx="182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</p:grpSp>
      <p:sp>
        <p:nvSpPr>
          <p:cNvPr id="879663" name="Rectangle 47"/>
          <p:cNvSpPr>
            <a:spLocks noChangeArrowheads="1"/>
          </p:cNvSpPr>
          <p:nvPr/>
        </p:nvSpPr>
        <p:spPr bwMode="auto">
          <a:xfrm>
            <a:off x="4749800" y="3068638"/>
            <a:ext cx="20542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的某个邻域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79671" name="Group 55"/>
          <p:cNvGrpSpPr>
            <a:grpSpLocks/>
          </p:cNvGrpSpPr>
          <p:nvPr/>
        </p:nvGrpSpPr>
        <p:grpSpPr bwMode="auto">
          <a:xfrm>
            <a:off x="6642100" y="2997200"/>
            <a:ext cx="1220788" cy="527050"/>
            <a:chOff x="4184" y="1907"/>
            <a:chExt cx="743" cy="314"/>
          </a:xfrm>
        </p:grpSpPr>
        <p:sp>
          <p:nvSpPr>
            <p:cNvPr id="3139" name="Rectangle 48"/>
            <p:cNvSpPr>
              <a:spLocks noChangeArrowheads="1"/>
            </p:cNvSpPr>
            <p:nvPr/>
          </p:nvSpPr>
          <p:spPr bwMode="auto">
            <a:xfrm>
              <a:off x="4855" y="1932"/>
              <a:ext cx="7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140" name="Rectangle 49"/>
            <p:cNvSpPr>
              <a:spLocks noChangeArrowheads="1"/>
            </p:cNvSpPr>
            <p:nvPr/>
          </p:nvSpPr>
          <p:spPr bwMode="auto">
            <a:xfrm>
              <a:off x="4630" y="1932"/>
              <a:ext cx="54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3141" name="Rectangle 50"/>
            <p:cNvSpPr>
              <a:spLocks noChangeArrowheads="1"/>
            </p:cNvSpPr>
            <p:nvPr/>
          </p:nvSpPr>
          <p:spPr bwMode="auto">
            <a:xfrm>
              <a:off x="4355" y="1932"/>
              <a:ext cx="73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142" name="Rectangle 51"/>
            <p:cNvSpPr>
              <a:spLocks noChangeArrowheads="1"/>
            </p:cNvSpPr>
            <p:nvPr/>
          </p:nvSpPr>
          <p:spPr bwMode="auto">
            <a:xfrm>
              <a:off x="4538" y="2067"/>
              <a:ext cx="6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3143" name="Rectangle 52"/>
            <p:cNvSpPr>
              <a:spLocks noChangeArrowheads="1"/>
            </p:cNvSpPr>
            <p:nvPr/>
          </p:nvSpPr>
          <p:spPr bwMode="auto">
            <a:xfrm>
              <a:off x="4695" y="1907"/>
              <a:ext cx="108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endParaRPr lang="en-US" altLang="zh-CN"/>
            </a:p>
          </p:txBody>
        </p:sp>
        <p:sp>
          <p:nvSpPr>
            <p:cNvPr id="3144" name="Rectangle 53"/>
            <p:cNvSpPr>
              <a:spLocks noChangeArrowheads="1"/>
            </p:cNvSpPr>
            <p:nvPr/>
          </p:nvSpPr>
          <p:spPr bwMode="auto">
            <a:xfrm>
              <a:off x="4448" y="1932"/>
              <a:ext cx="84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3145" name="Rectangle 54"/>
            <p:cNvSpPr>
              <a:spLocks noChangeArrowheads="1"/>
            </p:cNvSpPr>
            <p:nvPr/>
          </p:nvSpPr>
          <p:spPr bwMode="auto">
            <a:xfrm>
              <a:off x="4184" y="1932"/>
              <a:ext cx="157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O</a:t>
              </a:r>
              <a:endParaRPr lang="en-US" altLang="zh-CN"/>
            </a:p>
          </p:txBody>
        </p:sp>
      </p:grpSp>
      <p:sp>
        <p:nvSpPr>
          <p:cNvPr id="879672" name="Rectangle 56"/>
          <p:cNvSpPr>
            <a:spLocks noChangeArrowheads="1"/>
          </p:cNvSpPr>
          <p:nvPr/>
        </p:nvSpPr>
        <p:spPr bwMode="auto">
          <a:xfrm>
            <a:off x="7862888" y="2997200"/>
            <a:ext cx="957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内解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79673" name="Rectangle 57"/>
          <p:cNvSpPr>
            <a:spLocks noChangeArrowheads="1"/>
          </p:cNvSpPr>
          <p:nvPr/>
        </p:nvSpPr>
        <p:spPr bwMode="auto">
          <a:xfrm>
            <a:off x="838200" y="3673475"/>
            <a:ext cx="7143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析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，</a:t>
            </a:r>
            <a:endParaRPr lang="zh-CN" altLang="en-US"/>
          </a:p>
        </p:txBody>
      </p:sp>
      <p:sp>
        <p:nvSpPr>
          <p:cNvPr id="879681" name="Rectangle 65"/>
          <p:cNvSpPr>
            <a:spLocks noChangeArrowheads="1"/>
          </p:cNvSpPr>
          <p:nvPr/>
        </p:nvSpPr>
        <p:spPr bwMode="auto">
          <a:xfrm>
            <a:off x="2771775" y="3644900"/>
            <a:ext cx="19685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；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且除了点</a:t>
            </a:r>
            <a:endParaRPr lang="zh-CN" altLang="en-US" sz="2800">
              <a:ea typeface="楷体_GB2312" pitchFamily="49" charset="-122"/>
            </a:endParaRPr>
          </a:p>
        </p:txBody>
      </p:sp>
      <p:grpSp>
        <p:nvGrpSpPr>
          <p:cNvPr id="879684" name="Group 68"/>
          <p:cNvGrpSpPr>
            <a:grpSpLocks/>
          </p:cNvGrpSpPr>
          <p:nvPr/>
        </p:nvGrpSpPr>
        <p:grpSpPr bwMode="auto">
          <a:xfrm>
            <a:off x="4627563" y="3662363"/>
            <a:ext cx="347662" cy="500062"/>
            <a:chOff x="2915" y="2307"/>
            <a:chExt cx="219" cy="315"/>
          </a:xfrm>
        </p:grpSpPr>
        <p:sp>
          <p:nvSpPr>
            <p:cNvPr id="3137" name="Rectangle 66"/>
            <p:cNvSpPr>
              <a:spLocks noChangeArrowheads="1"/>
            </p:cNvSpPr>
            <p:nvPr/>
          </p:nvSpPr>
          <p:spPr bwMode="auto">
            <a:xfrm>
              <a:off x="3006" y="2442"/>
              <a:ext cx="128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3138" name="Rectangle 67"/>
            <p:cNvSpPr>
              <a:spLocks noChangeArrowheads="1"/>
            </p:cNvSpPr>
            <p:nvPr/>
          </p:nvSpPr>
          <p:spPr bwMode="auto">
            <a:xfrm>
              <a:off x="2915" y="2307"/>
              <a:ext cx="182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</p:grpSp>
      <p:sp>
        <p:nvSpPr>
          <p:cNvPr id="879685" name="Rectangle 69"/>
          <p:cNvSpPr>
            <a:spLocks noChangeArrowheads="1"/>
          </p:cNvSpPr>
          <p:nvPr/>
        </p:nvSpPr>
        <p:spPr bwMode="auto">
          <a:xfrm>
            <a:off x="4932363" y="3644900"/>
            <a:ext cx="15335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外，在</a:t>
            </a:r>
            <a:endParaRPr lang="zh-CN" altLang="en-US"/>
          </a:p>
        </p:txBody>
      </p:sp>
      <p:grpSp>
        <p:nvGrpSpPr>
          <p:cNvPr id="879693" name="Group 77"/>
          <p:cNvGrpSpPr>
            <a:grpSpLocks/>
          </p:cNvGrpSpPr>
          <p:nvPr/>
        </p:nvGrpSpPr>
        <p:grpSpPr bwMode="auto">
          <a:xfrm>
            <a:off x="5970588" y="3622675"/>
            <a:ext cx="1341437" cy="539750"/>
            <a:chOff x="3761" y="2282"/>
            <a:chExt cx="845" cy="340"/>
          </a:xfrm>
        </p:grpSpPr>
        <p:sp>
          <p:nvSpPr>
            <p:cNvPr id="3130" name="Rectangle 70"/>
            <p:cNvSpPr>
              <a:spLocks noChangeArrowheads="1"/>
            </p:cNvSpPr>
            <p:nvPr/>
          </p:nvSpPr>
          <p:spPr bwMode="auto">
            <a:xfrm>
              <a:off x="4433" y="2307"/>
              <a:ext cx="1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131" name="Rectangle 71"/>
            <p:cNvSpPr>
              <a:spLocks noChangeArrowheads="1"/>
            </p:cNvSpPr>
            <p:nvPr/>
          </p:nvSpPr>
          <p:spPr bwMode="auto">
            <a:xfrm>
              <a:off x="4208" y="2307"/>
              <a:ext cx="1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3132" name="Rectangle 72"/>
            <p:cNvSpPr>
              <a:spLocks noChangeArrowheads="1"/>
            </p:cNvSpPr>
            <p:nvPr/>
          </p:nvSpPr>
          <p:spPr bwMode="auto">
            <a:xfrm>
              <a:off x="3932" y="2307"/>
              <a:ext cx="1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133" name="Rectangle 73"/>
            <p:cNvSpPr>
              <a:spLocks noChangeArrowheads="1"/>
            </p:cNvSpPr>
            <p:nvPr/>
          </p:nvSpPr>
          <p:spPr bwMode="auto">
            <a:xfrm>
              <a:off x="4116" y="2442"/>
              <a:ext cx="128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3134" name="Rectangle 74"/>
            <p:cNvSpPr>
              <a:spLocks noChangeArrowheads="1"/>
            </p:cNvSpPr>
            <p:nvPr/>
          </p:nvSpPr>
          <p:spPr bwMode="auto">
            <a:xfrm>
              <a:off x="4273" y="2282"/>
              <a:ext cx="250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endParaRPr lang="en-US" altLang="zh-CN"/>
            </a:p>
          </p:txBody>
        </p:sp>
        <p:sp>
          <p:nvSpPr>
            <p:cNvPr id="3135" name="Rectangle 75"/>
            <p:cNvSpPr>
              <a:spLocks noChangeArrowheads="1"/>
            </p:cNvSpPr>
            <p:nvPr/>
          </p:nvSpPr>
          <p:spPr bwMode="auto">
            <a:xfrm>
              <a:off x="4025" y="2307"/>
              <a:ext cx="182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3136" name="Rectangle 76"/>
            <p:cNvSpPr>
              <a:spLocks noChangeArrowheads="1"/>
            </p:cNvSpPr>
            <p:nvPr/>
          </p:nvSpPr>
          <p:spPr bwMode="auto">
            <a:xfrm>
              <a:off x="3761" y="2307"/>
              <a:ext cx="258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O</a:t>
              </a:r>
              <a:endParaRPr lang="en-US" altLang="zh-CN"/>
            </a:p>
          </p:txBody>
        </p:sp>
      </p:grpSp>
      <p:sp>
        <p:nvSpPr>
          <p:cNvPr id="879694" name="Rectangle 78"/>
          <p:cNvSpPr>
            <a:spLocks noChangeArrowheads="1"/>
          </p:cNvSpPr>
          <p:nvPr/>
        </p:nvSpPr>
        <p:spPr bwMode="auto">
          <a:xfrm>
            <a:off x="7177088" y="3644900"/>
            <a:ext cx="9953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内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，</a:t>
            </a:r>
            <a:endParaRPr lang="zh-CN" altLang="en-US"/>
          </a:p>
        </p:txBody>
      </p:sp>
      <p:grpSp>
        <p:nvGrpSpPr>
          <p:cNvPr id="879699" name="Group 83"/>
          <p:cNvGrpSpPr>
            <a:grpSpLocks/>
          </p:cNvGrpSpPr>
          <p:nvPr/>
        </p:nvGrpSpPr>
        <p:grpSpPr bwMode="auto">
          <a:xfrm>
            <a:off x="7967663" y="3663950"/>
            <a:ext cx="784225" cy="471488"/>
            <a:chOff x="5019" y="2308"/>
            <a:chExt cx="494" cy="297"/>
          </a:xfrm>
        </p:grpSpPr>
        <p:sp>
          <p:nvSpPr>
            <p:cNvPr id="3126" name="Rectangle 79"/>
            <p:cNvSpPr>
              <a:spLocks noChangeArrowheads="1"/>
            </p:cNvSpPr>
            <p:nvPr/>
          </p:nvSpPr>
          <p:spPr bwMode="auto">
            <a:xfrm>
              <a:off x="5340" y="2308"/>
              <a:ext cx="1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127" name="Rectangle 80"/>
            <p:cNvSpPr>
              <a:spLocks noChangeArrowheads="1"/>
            </p:cNvSpPr>
            <p:nvPr/>
          </p:nvSpPr>
          <p:spPr bwMode="auto">
            <a:xfrm>
              <a:off x="5144" y="2308"/>
              <a:ext cx="1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128" name="Rectangle 81"/>
            <p:cNvSpPr>
              <a:spLocks noChangeArrowheads="1"/>
            </p:cNvSpPr>
            <p:nvPr/>
          </p:nvSpPr>
          <p:spPr bwMode="auto">
            <a:xfrm>
              <a:off x="5237" y="2308"/>
              <a:ext cx="18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3129" name="Rectangle 82"/>
            <p:cNvSpPr>
              <a:spLocks noChangeArrowheads="1"/>
            </p:cNvSpPr>
            <p:nvPr/>
          </p:nvSpPr>
          <p:spPr bwMode="auto">
            <a:xfrm>
              <a:off x="5019" y="2308"/>
              <a:ext cx="170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</p:grpSp>
      <p:sp>
        <p:nvSpPr>
          <p:cNvPr id="879700" name="Rectangle 84"/>
          <p:cNvSpPr>
            <a:spLocks noChangeArrowheads="1"/>
          </p:cNvSpPr>
          <p:nvPr/>
        </p:nvSpPr>
        <p:spPr bwMode="auto">
          <a:xfrm>
            <a:off x="827088" y="4292600"/>
            <a:ext cx="31575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处处不为零，则称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79703" name="Group 87"/>
          <p:cNvGrpSpPr>
            <a:grpSpLocks/>
          </p:cNvGrpSpPr>
          <p:nvPr/>
        </p:nvGrpSpPr>
        <p:grpSpPr bwMode="auto">
          <a:xfrm>
            <a:off x="3767138" y="4257675"/>
            <a:ext cx="347662" cy="500063"/>
            <a:chOff x="2373" y="2682"/>
            <a:chExt cx="219" cy="315"/>
          </a:xfrm>
        </p:grpSpPr>
        <p:sp>
          <p:nvSpPr>
            <p:cNvPr id="3124" name="Rectangle 85"/>
            <p:cNvSpPr>
              <a:spLocks noChangeArrowheads="1"/>
            </p:cNvSpPr>
            <p:nvPr/>
          </p:nvSpPr>
          <p:spPr bwMode="auto">
            <a:xfrm>
              <a:off x="2464" y="2817"/>
              <a:ext cx="128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3125" name="Rectangle 86"/>
            <p:cNvSpPr>
              <a:spLocks noChangeArrowheads="1"/>
            </p:cNvSpPr>
            <p:nvPr/>
          </p:nvSpPr>
          <p:spPr bwMode="auto">
            <a:xfrm>
              <a:off x="2373" y="2682"/>
              <a:ext cx="182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</p:grpSp>
      <p:sp>
        <p:nvSpPr>
          <p:cNvPr id="879704" name="Rectangle 88"/>
          <p:cNvSpPr>
            <a:spLocks noChangeArrowheads="1"/>
          </p:cNvSpPr>
          <p:nvPr/>
        </p:nvSpPr>
        <p:spPr bwMode="auto">
          <a:xfrm>
            <a:off x="4048125" y="4268788"/>
            <a:ext cx="5461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为</a:t>
            </a:r>
            <a:endParaRPr lang="zh-CN" altLang="en-US"/>
          </a:p>
        </p:txBody>
      </p:sp>
      <p:grpSp>
        <p:nvGrpSpPr>
          <p:cNvPr id="879709" name="Group 93"/>
          <p:cNvGrpSpPr>
            <a:grpSpLocks/>
          </p:cNvGrpSpPr>
          <p:nvPr/>
        </p:nvGrpSpPr>
        <p:grpSpPr bwMode="auto">
          <a:xfrm>
            <a:off x="4508500" y="4257675"/>
            <a:ext cx="784225" cy="471488"/>
            <a:chOff x="2840" y="2682"/>
            <a:chExt cx="494" cy="297"/>
          </a:xfrm>
        </p:grpSpPr>
        <p:sp>
          <p:nvSpPr>
            <p:cNvPr id="3120" name="Rectangle 89"/>
            <p:cNvSpPr>
              <a:spLocks noChangeArrowheads="1"/>
            </p:cNvSpPr>
            <p:nvPr/>
          </p:nvSpPr>
          <p:spPr bwMode="auto">
            <a:xfrm>
              <a:off x="3161" y="2682"/>
              <a:ext cx="1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121" name="Rectangle 90"/>
            <p:cNvSpPr>
              <a:spLocks noChangeArrowheads="1"/>
            </p:cNvSpPr>
            <p:nvPr/>
          </p:nvSpPr>
          <p:spPr bwMode="auto">
            <a:xfrm>
              <a:off x="2965" y="2682"/>
              <a:ext cx="1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122" name="Rectangle 91"/>
            <p:cNvSpPr>
              <a:spLocks noChangeArrowheads="1"/>
            </p:cNvSpPr>
            <p:nvPr/>
          </p:nvSpPr>
          <p:spPr bwMode="auto">
            <a:xfrm>
              <a:off x="3057" y="2682"/>
              <a:ext cx="18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3123" name="Rectangle 92"/>
            <p:cNvSpPr>
              <a:spLocks noChangeArrowheads="1"/>
            </p:cNvSpPr>
            <p:nvPr/>
          </p:nvSpPr>
          <p:spPr bwMode="auto">
            <a:xfrm>
              <a:off x="2840" y="2682"/>
              <a:ext cx="170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</p:grpSp>
      <p:sp>
        <p:nvSpPr>
          <p:cNvPr id="879710" name="Rectangle 94"/>
          <p:cNvSpPr>
            <a:spLocks noChangeArrowheads="1"/>
          </p:cNvSpPr>
          <p:nvPr/>
        </p:nvSpPr>
        <p:spPr bwMode="auto">
          <a:xfrm>
            <a:off x="5148263" y="4292600"/>
            <a:ext cx="16224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孤立零点</a:t>
            </a:r>
            <a:endParaRPr lang="zh-CN" altLang="en-US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79711" name="Rectangle 95"/>
          <p:cNvSpPr>
            <a:spLocks noChangeArrowheads="1"/>
          </p:cNvSpPr>
          <p:nvPr/>
        </p:nvSpPr>
        <p:spPr bwMode="auto">
          <a:xfrm>
            <a:off x="6597650" y="4268788"/>
            <a:ext cx="3651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.</a:t>
            </a:r>
            <a:endParaRPr lang="en-US" altLang="zh-CN"/>
          </a:p>
        </p:txBody>
      </p:sp>
      <p:sp>
        <p:nvSpPr>
          <p:cNvPr id="3102" name="Rectangle 96"/>
          <p:cNvSpPr>
            <a:spLocks noChangeArrowheads="1"/>
          </p:cNvSpPr>
          <p:nvPr/>
        </p:nvSpPr>
        <p:spPr bwMode="auto">
          <a:xfrm>
            <a:off x="6780213" y="4452938"/>
            <a:ext cx="9366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grpSp>
        <p:nvGrpSpPr>
          <p:cNvPr id="3103" name="Group 6"/>
          <p:cNvGrpSpPr>
            <a:grpSpLocks/>
          </p:cNvGrpSpPr>
          <p:nvPr/>
        </p:nvGrpSpPr>
        <p:grpSpPr bwMode="auto">
          <a:xfrm>
            <a:off x="827088" y="1628775"/>
            <a:ext cx="7242175" cy="1135063"/>
            <a:chOff x="521" y="1026"/>
            <a:chExt cx="4562" cy="715"/>
          </a:xfrm>
        </p:grpSpPr>
        <p:sp>
          <p:nvSpPr>
            <p:cNvPr id="879623" name="Rectangle 7"/>
            <p:cNvSpPr>
              <a:spLocks noChangeArrowheads="1"/>
            </p:cNvSpPr>
            <p:nvPr/>
          </p:nvSpPr>
          <p:spPr bwMode="auto">
            <a:xfrm>
              <a:off x="528" y="1071"/>
              <a:ext cx="62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定义</a:t>
              </a:r>
              <a:endPara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79625" name="Rectangle 9"/>
            <p:cNvSpPr>
              <a:spLocks noChangeArrowheads="1"/>
            </p:cNvSpPr>
            <p:nvPr/>
          </p:nvSpPr>
          <p:spPr bwMode="auto">
            <a:xfrm>
              <a:off x="1146" y="1076"/>
              <a:ext cx="159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若函数</a:t>
              </a:r>
              <a:endParaRPr lang="zh-CN" altLang="en-US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3107" name="Object 97"/>
            <p:cNvGraphicFramePr>
              <a:graphicFrameLocks noChangeAspect="1"/>
            </p:cNvGraphicFramePr>
            <p:nvPr/>
          </p:nvGraphicFramePr>
          <p:xfrm>
            <a:off x="1864" y="1108"/>
            <a:ext cx="449" cy="267"/>
          </p:xfrm>
          <a:graphic>
            <a:graphicData uri="http://schemas.openxmlformats.org/presentationml/2006/ole">
              <p:oleObj spid="_x0000_s3107" name="Equation" r:id="rId4" imgW="342751" imgH="203112" progId="Equation.DSMT4">
                <p:embed/>
              </p:oleObj>
            </a:graphicData>
          </a:graphic>
        </p:graphicFrame>
        <p:grpSp>
          <p:nvGrpSpPr>
            <p:cNvPr id="3108" name="Group 0"/>
            <p:cNvGrpSpPr>
              <a:grpSpLocks/>
            </p:cNvGrpSpPr>
            <p:nvPr/>
          </p:nvGrpSpPr>
          <p:grpSpPr bwMode="auto">
            <a:xfrm>
              <a:off x="2336" y="1071"/>
              <a:ext cx="1905" cy="318"/>
              <a:chOff x="2352" y="1056"/>
              <a:chExt cx="1801" cy="312"/>
            </a:xfrm>
          </p:grpSpPr>
          <p:sp>
            <p:nvSpPr>
              <p:cNvPr id="3118" name="Rectangle 15"/>
              <p:cNvSpPr>
                <a:spLocks noChangeArrowheads="1"/>
              </p:cNvSpPr>
              <p:nvPr/>
            </p:nvSpPr>
            <p:spPr bwMode="auto">
              <a:xfrm>
                <a:off x="2352" y="1056"/>
                <a:ext cx="1801" cy="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28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在点  解析，并且</a:t>
                </a:r>
                <a:endParaRPr lang="zh-CN" altLang="en-US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3119" name="Object 98"/>
              <p:cNvGraphicFramePr>
                <a:graphicFrameLocks noChangeAspect="1"/>
              </p:cNvGraphicFramePr>
              <p:nvPr/>
            </p:nvGraphicFramePr>
            <p:xfrm>
              <a:off x="2784" y="1056"/>
              <a:ext cx="225" cy="312"/>
            </p:xfrm>
            <a:graphic>
              <a:graphicData uri="http://schemas.openxmlformats.org/presentationml/2006/ole">
                <p:oleObj spid="_x0000_s3119" name="Equation" r:id="rId5" imgW="165028" imgH="228501" progId="Equation.3">
                  <p:embed/>
                </p:oleObj>
              </a:graphicData>
            </a:graphic>
          </p:graphicFrame>
        </p:grpSp>
        <p:graphicFrame>
          <p:nvGraphicFramePr>
            <p:cNvPr id="3109" name="Object 106"/>
            <p:cNvGraphicFramePr>
              <a:graphicFrameLocks noChangeAspect="1"/>
            </p:cNvGraphicFramePr>
            <p:nvPr/>
          </p:nvGraphicFramePr>
          <p:xfrm>
            <a:off x="4186" y="1026"/>
            <a:ext cx="897" cy="324"/>
          </p:xfrm>
          <a:graphic>
            <a:graphicData uri="http://schemas.openxmlformats.org/presentationml/2006/ole">
              <p:oleObj spid="_x0000_s3109" name="Equation" r:id="rId6" imgW="634725" imgH="228501" progId="Equation.DSMT4">
                <p:embed/>
              </p:oleObj>
            </a:graphicData>
          </a:graphic>
        </p:graphicFrame>
        <p:grpSp>
          <p:nvGrpSpPr>
            <p:cNvPr id="3110" name="Group 5"/>
            <p:cNvGrpSpPr>
              <a:grpSpLocks/>
            </p:cNvGrpSpPr>
            <p:nvPr/>
          </p:nvGrpSpPr>
          <p:grpSpPr bwMode="auto">
            <a:xfrm>
              <a:off x="521" y="1416"/>
              <a:ext cx="3079" cy="325"/>
              <a:chOff x="521" y="1416"/>
              <a:chExt cx="3079" cy="325"/>
            </a:xfrm>
          </p:grpSpPr>
          <p:grpSp>
            <p:nvGrpSpPr>
              <p:cNvPr id="3111" name="Group 3"/>
              <p:cNvGrpSpPr>
                <a:grpSpLocks/>
              </p:cNvGrpSpPr>
              <p:nvPr/>
            </p:nvGrpSpPr>
            <p:grpSpPr bwMode="auto">
              <a:xfrm>
                <a:off x="1346" y="1440"/>
                <a:ext cx="813" cy="269"/>
                <a:chOff x="1344" y="1488"/>
                <a:chExt cx="753" cy="275"/>
              </a:xfrm>
            </p:grpSpPr>
            <p:sp>
              <p:nvSpPr>
                <p:cNvPr id="3116" name="Rectangle 24"/>
                <p:cNvSpPr>
                  <a:spLocks noChangeArrowheads="1"/>
                </p:cNvSpPr>
                <p:nvPr/>
              </p:nvSpPr>
              <p:spPr bwMode="auto">
                <a:xfrm>
                  <a:off x="1344" y="1488"/>
                  <a:ext cx="288" cy="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2800" b="1" i="1">
                      <a:solidFill>
                        <a:srgbClr val="000000"/>
                      </a:solidFill>
                    </a:rPr>
                    <a:t>z</a:t>
                  </a:r>
                  <a:endParaRPr lang="en-US" altLang="zh-CN"/>
                </a:p>
              </p:txBody>
            </p:sp>
            <p:sp>
              <p:nvSpPr>
                <p:cNvPr id="3117" name="Rectangle 23"/>
                <p:cNvSpPr>
                  <a:spLocks noChangeArrowheads="1"/>
                </p:cNvSpPr>
                <p:nvPr/>
              </p:nvSpPr>
              <p:spPr bwMode="auto">
                <a:xfrm flipH="1">
                  <a:off x="1490" y="1584"/>
                  <a:ext cx="607" cy="1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700" b="1">
                      <a:solidFill>
                        <a:srgbClr val="000000"/>
                      </a:solidFill>
                    </a:rPr>
                    <a:t>0</a:t>
                  </a:r>
                  <a:endParaRPr lang="en-US" altLang="zh-CN"/>
                </a:p>
              </p:txBody>
            </p:sp>
          </p:grpSp>
          <p:sp>
            <p:nvSpPr>
              <p:cNvPr id="3112" name="Rectangle 22"/>
              <p:cNvSpPr>
                <a:spLocks noChangeArrowheads="1"/>
              </p:cNvSpPr>
              <p:nvPr/>
            </p:nvSpPr>
            <p:spPr bwMode="auto">
              <a:xfrm>
                <a:off x="521" y="1457"/>
                <a:ext cx="675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800" b="1">
                    <a:solidFill>
                      <a:srgbClr val="000000"/>
                    </a:solidFill>
                    <a:latin typeface="宋体" pitchFamily="2" charset="-122"/>
                    <a:ea typeface="楷体_GB2312" pitchFamily="49" charset="-122"/>
                  </a:rPr>
                  <a:t>，则称</a:t>
                </a: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3113" name="Rectangle 26"/>
              <p:cNvSpPr>
                <a:spLocks noChangeArrowheads="1"/>
              </p:cNvSpPr>
              <p:nvPr/>
            </p:nvSpPr>
            <p:spPr bwMode="auto">
              <a:xfrm>
                <a:off x="1624" y="1440"/>
                <a:ext cx="78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8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为函数 </a:t>
                </a:r>
                <a:endParaRPr lang="zh-CN" altLang="en-US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114" name="Rectangle 32"/>
              <p:cNvSpPr>
                <a:spLocks noChangeArrowheads="1"/>
              </p:cNvSpPr>
              <p:nvPr/>
            </p:nvSpPr>
            <p:spPr bwMode="auto">
              <a:xfrm>
                <a:off x="2872" y="1440"/>
                <a:ext cx="72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28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的</a:t>
                </a:r>
                <a:r>
                  <a:rPr lang="zh-CN" altLang="en-US" sz="2800" b="1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零点</a:t>
                </a:r>
                <a:endParaRPr lang="zh-CN" altLang="en-US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3115" name="Object 107"/>
              <p:cNvGraphicFramePr>
                <a:graphicFrameLocks noChangeAspect="1"/>
              </p:cNvGraphicFramePr>
              <p:nvPr/>
            </p:nvGraphicFramePr>
            <p:xfrm>
              <a:off x="2317" y="1416"/>
              <a:ext cx="538" cy="325"/>
            </p:xfrm>
            <a:graphic>
              <a:graphicData uri="http://schemas.openxmlformats.org/presentationml/2006/ole">
                <p:oleObj spid="_x0000_s3115" name="Equation" r:id="rId7" imgW="330057" imgH="203112" progId="Equation.3">
                  <p:embed/>
                </p:oleObj>
              </a:graphicData>
            </a:graphic>
          </p:graphicFrame>
        </p:grpSp>
      </p:grpSp>
      <p:graphicFrame>
        <p:nvGraphicFramePr>
          <p:cNvPr id="879724" name="Object 108"/>
          <p:cNvGraphicFramePr>
            <a:graphicFrameLocks noChangeAspect="1"/>
          </p:cNvGraphicFramePr>
          <p:nvPr/>
        </p:nvGraphicFramePr>
        <p:xfrm>
          <a:off x="1357313" y="3657600"/>
          <a:ext cx="1501775" cy="541338"/>
        </p:xfrm>
        <a:graphic>
          <a:graphicData uri="http://schemas.openxmlformats.org/presentationml/2006/ole">
            <p:oleObj spid="_x0000_s3104" name="Equation" r:id="rId8" imgW="634725" imgH="228501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7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7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7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7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7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7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7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7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7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7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7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7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7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7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7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7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7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19" grpId="0" autoUpdateAnimBg="0"/>
      <p:bldP spid="879651" grpId="0" autoUpdateAnimBg="0"/>
      <p:bldP spid="879653" grpId="0" autoUpdateAnimBg="0"/>
      <p:bldP spid="879659" grpId="0" autoUpdateAnimBg="0"/>
      <p:bldP spid="879663" grpId="0" autoUpdateAnimBg="0"/>
      <p:bldP spid="879672" grpId="0" autoUpdateAnimBg="0"/>
      <p:bldP spid="879673" grpId="0" autoUpdateAnimBg="0"/>
      <p:bldP spid="879681" grpId="0" autoUpdateAnimBg="0"/>
      <p:bldP spid="879685" grpId="0" autoUpdateAnimBg="0"/>
      <p:bldP spid="879694" grpId="0" autoUpdateAnimBg="0"/>
      <p:bldP spid="879700" grpId="0" autoUpdateAnimBg="0"/>
      <p:bldP spid="879704" grpId="0" autoUpdateAnimBg="0"/>
      <p:bldP spid="879710" grpId="0" autoUpdateAnimBg="0"/>
      <p:bldP spid="87971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E7574AF-C5C7-4555-B94F-D5E39981A61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099" name="Rectangle 1030"/>
          <p:cNvSpPr>
            <a:spLocks noChangeArrowheads="1"/>
          </p:cNvSpPr>
          <p:nvPr/>
        </p:nvSpPr>
        <p:spPr bwMode="auto">
          <a:xfrm>
            <a:off x="1619250" y="1708150"/>
            <a:ext cx="3857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 </a:t>
            </a:r>
            <a:endParaRPr lang="en-US" altLang="zh-CN"/>
          </a:p>
        </p:txBody>
      </p:sp>
      <p:sp>
        <p:nvSpPr>
          <p:cNvPr id="4100" name="Rectangle 1034"/>
          <p:cNvSpPr>
            <a:spLocks noChangeArrowheads="1"/>
          </p:cNvSpPr>
          <p:nvPr/>
        </p:nvSpPr>
        <p:spPr bwMode="auto">
          <a:xfrm>
            <a:off x="1590675" y="3079750"/>
            <a:ext cx="365125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 </a:t>
            </a:r>
            <a:endParaRPr lang="en-US" altLang="zh-CN"/>
          </a:p>
        </p:txBody>
      </p:sp>
      <p:grpSp>
        <p:nvGrpSpPr>
          <p:cNvPr id="4101" name="Group 1131"/>
          <p:cNvGrpSpPr>
            <a:grpSpLocks/>
          </p:cNvGrpSpPr>
          <p:nvPr/>
        </p:nvGrpSpPr>
        <p:grpSpPr bwMode="auto">
          <a:xfrm>
            <a:off x="2286000" y="1219200"/>
            <a:ext cx="1711325" cy="609600"/>
            <a:chOff x="1440" y="768"/>
            <a:chExt cx="1078" cy="384"/>
          </a:xfrm>
        </p:grpSpPr>
        <p:graphicFrame>
          <p:nvGraphicFramePr>
            <p:cNvPr id="4118" name="Object 1116"/>
            <p:cNvGraphicFramePr>
              <a:graphicFrameLocks noChangeAspect="1"/>
            </p:cNvGraphicFramePr>
            <p:nvPr/>
          </p:nvGraphicFramePr>
          <p:xfrm>
            <a:off x="2256" y="768"/>
            <a:ext cx="262" cy="384"/>
          </p:xfrm>
          <a:graphic>
            <a:graphicData uri="http://schemas.openxmlformats.org/presentationml/2006/ole">
              <p:oleObj spid="_x0000_s4118" name="Equation" r:id="rId3" imgW="165028" imgH="228501" progId="Equation.DSMT4">
                <p:embed/>
              </p:oleObj>
            </a:graphicData>
          </a:graphic>
        </p:graphicFrame>
        <p:graphicFrame>
          <p:nvGraphicFramePr>
            <p:cNvPr id="4119" name="Object 1122"/>
            <p:cNvGraphicFramePr>
              <a:graphicFrameLocks noChangeAspect="1"/>
            </p:cNvGraphicFramePr>
            <p:nvPr/>
          </p:nvGraphicFramePr>
          <p:xfrm>
            <a:off x="1440" y="816"/>
            <a:ext cx="499" cy="307"/>
          </p:xfrm>
          <a:graphic>
            <a:graphicData uri="http://schemas.openxmlformats.org/presentationml/2006/ole">
              <p:oleObj spid="_x0000_s4119" name="Equation" r:id="rId4" imgW="330057" imgH="203112" progId="Equation.3">
                <p:embed/>
              </p:oleObj>
            </a:graphicData>
          </a:graphic>
        </p:graphicFrame>
      </p:grpSp>
      <p:grpSp>
        <p:nvGrpSpPr>
          <p:cNvPr id="4102" name="Group 1130"/>
          <p:cNvGrpSpPr>
            <a:grpSpLocks/>
          </p:cNvGrpSpPr>
          <p:nvPr/>
        </p:nvGrpSpPr>
        <p:grpSpPr bwMode="auto">
          <a:xfrm>
            <a:off x="762000" y="666750"/>
            <a:ext cx="7783513" cy="2620963"/>
            <a:chOff x="521" y="1008"/>
            <a:chExt cx="4903" cy="1651"/>
          </a:xfrm>
        </p:grpSpPr>
        <p:graphicFrame>
          <p:nvGraphicFramePr>
            <p:cNvPr id="4103" name="Object 1119"/>
            <p:cNvGraphicFramePr>
              <a:graphicFrameLocks noChangeAspect="1"/>
            </p:cNvGraphicFramePr>
            <p:nvPr/>
          </p:nvGraphicFramePr>
          <p:xfrm>
            <a:off x="1429" y="1022"/>
            <a:ext cx="266" cy="367"/>
          </p:xfrm>
          <a:graphic>
            <a:graphicData uri="http://schemas.openxmlformats.org/presentationml/2006/ole">
              <p:oleObj spid="_x0000_s4103" name="Equation" r:id="rId5" imgW="165028" imgH="228501" progId="Equation.DSMT4">
                <p:embed/>
              </p:oleObj>
            </a:graphicData>
          </a:graphic>
        </p:graphicFrame>
        <p:graphicFrame>
          <p:nvGraphicFramePr>
            <p:cNvPr id="4104" name="Object 1100"/>
            <p:cNvGraphicFramePr>
              <a:graphicFrameLocks noChangeAspect="1"/>
            </p:cNvGraphicFramePr>
            <p:nvPr/>
          </p:nvGraphicFramePr>
          <p:xfrm>
            <a:off x="2381" y="1068"/>
            <a:ext cx="504" cy="310"/>
          </p:xfrm>
          <a:graphic>
            <a:graphicData uri="http://schemas.openxmlformats.org/presentationml/2006/ole">
              <p:oleObj spid="_x0000_s4104" name="Equation" r:id="rId6" imgW="330057" imgH="203112" progId="Equation.3">
                <p:embed/>
              </p:oleObj>
            </a:graphicData>
          </a:graphic>
        </p:graphicFrame>
        <p:grpSp>
          <p:nvGrpSpPr>
            <p:cNvPr id="4105" name="Group 1129"/>
            <p:cNvGrpSpPr>
              <a:grpSpLocks/>
            </p:cNvGrpSpPr>
            <p:nvPr/>
          </p:nvGrpSpPr>
          <p:grpSpPr bwMode="auto">
            <a:xfrm>
              <a:off x="521" y="1008"/>
              <a:ext cx="4903" cy="1651"/>
              <a:chOff x="521" y="1026"/>
              <a:chExt cx="4899" cy="1633"/>
            </a:xfrm>
          </p:grpSpPr>
          <p:graphicFrame>
            <p:nvGraphicFramePr>
              <p:cNvPr id="4106" name="Object 1103"/>
              <p:cNvGraphicFramePr>
                <a:graphicFrameLocks noChangeAspect="1"/>
              </p:cNvGraphicFramePr>
              <p:nvPr/>
            </p:nvGraphicFramePr>
            <p:xfrm>
              <a:off x="612" y="1389"/>
              <a:ext cx="544" cy="254"/>
            </p:xfrm>
            <a:graphic>
              <a:graphicData uri="http://schemas.openxmlformats.org/presentationml/2006/ole">
                <p:oleObj spid="_x0000_s4106" name="Equation" r:id="rId7" imgW="380670" imgH="177646" progId="Equation.DSMT4">
                  <p:embed/>
                </p:oleObj>
              </a:graphicData>
            </a:graphic>
          </p:graphicFrame>
          <p:sp>
            <p:nvSpPr>
              <p:cNvPr id="4107" name="Rectangle 1029"/>
              <p:cNvSpPr>
                <a:spLocks noChangeArrowheads="1"/>
              </p:cNvSpPr>
              <p:nvPr/>
            </p:nvSpPr>
            <p:spPr bwMode="auto">
              <a:xfrm>
                <a:off x="521" y="1071"/>
                <a:ext cx="62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2800" b="1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定义</a:t>
                </a:r>
                <a:endParaRPr lang="zh-CN" altLang="en-US" sz="28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08" name="Rectangle 1031"/>
              <p:cNvSpPr>
                <a:spLocks noChangeArrowheads="1"/>
              </p:cNvSpPr>
              <p:nvPr/>
            </p:nvSpPr>
            <p:spPr bwMode="auto">
              <a:xfrm>
                <a:off x="1146" y="1071"/>
                <a:ext cx="283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28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若</a:t>
                </a:r>
                <a:endParaRPr lang="zh-CN" altLang="en-US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09" name="Rectangle 1098"/>
              <p:cNvSpPr>
                <a:spLocks noChangeArrowheads="1"/>
              </p:cNvSpPr>
              <p:nvPr/>
            </p:nvSpPr>
            <p:spPr bwMode="auto">
              <a:xfrm>
                <a:off x="1701" y="1071"/>
                <a:ext cx="816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28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为函数</a:t>
                </a:r>
                <a:endParaRPr lang="zh-CN" altLang="en-US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10" name="Rectangle 1099"/>
              <p:cNvSpPr>
                <a:spLocks noChangeArrowheads="1"/>
              </p:cNvSpPr>
              <p:nvPr/>
            </p:nvSpPr>
            <p:spPr bwMode="auto">
              <a:xfrm>
                <a:off x="2880" y="1071"/>
                <a:ext cx="1043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28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的</a:t>
                </a:r>
                <a:r>
                  <a:rPr lang="zh-CN" altLang="en-US" sz="2800" b="1">
                    <a:latin typeface="楷体_GB2312" pitchFamily="49" charset="-122"/>
                    <a:ea typeface="楷体_GB2312" pitchFamily="49" charset="-122"/>
                  </a:rPr>
                  <a:t>零点，</a:t>
                </a:r>
                <a:endParaRPr lang="zh-CN" altLang="en-US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4111" name="Object 1101"/>
              <p:cNvGraphicFramePr>
                <a:graphicFrameLocks noChangeAspect="1"/>
              </p:cNvGraphicFramePr>
              <p:nvPr/>
            </p:nvGraphicFramePr>
            <p:xfrm>
              <a:off x="1156" y="1752"/>
              <a:ext cx="3160" cy="576"/>
            </p:xfrm>
            <a:graphic>
              <a:graphicData uri="http://schemas.openxmlformats.org/presentationml/2006/ole">
                <p:oleObj spid="_x0000_s4111" name="Equation" r:id="rId8" imgW="2374900" imgH="431800" progId="Equation.DSMT4">
                  <p:embed/>
                </p:oleObj>
              </a:graphicData>
            </a:graphic>
          </p:graphicFrame>
          <p:sp>
            <p:nvSpPr>
              <p:cNvPr id="4112" name="Text Box 1102"/>
              <p:cNvSpPr txBox="1">
                <a:spLocks noChangeArrowheads="1"/>
              </p:cNvSpPr>
              <p:nvPr/>
            </p:nvSpPr>
            <p:spPr bwMode="auto">
              <a:xfrm>
                <a:off x="3606" y="1026"/>
                <a:ext cx="1814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ea typeface="楷体_GB2312" pitchFamily="49" charset="-122"/>
                  </a:rPr>
                  <a:t>且存在自然数</a:t>
                </a:r>
              </a:p>
            </p:txBody>
          </p:sp>
          <p:sp>
            <p:nvSpPr>
              <p:cNvPr id="4113" name="Text Box 1105"/>
              <p:cNvSpPr txBox="1">
                <a:spLocks noChangeArrowheads="1"/>
              </p:cNvSpPr>
              <p:nvPr/>
            </p:nvSpPr>
            <p:spPr bwMode="auto">
              <a:xfrm>
                <a:off x="1156" y="1389"/>
                <a:ext cx="3130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ea typeface="楷体_GB2312" pitchFamily="49" charset="-122"/>
                  </a:rPr>
                  <a:t>使          在     的</a:t>
                </a:r>
                <a:r>
                  <a:rPr lang="en-US" altLang="zh-CN" sz="2800" b="1">
                    <a:ea typeface="楷体_GB2312" pitchFamily="49" charset="-122"/>
                  </a:rPr>
                  <a:t>Taylor </a:t>
                </a:r>
                <a:r>
                  <a:rPr lang="zh-CN" altLang="en-US" sz="2800" b="1">
                    <a:ea typeface="楷体_GB2312" pitchFamily="49" charset="-122"/>
                  </a:rPr>
                  <a:t>级数为</a:t>
                </a:r>
              </a:p>
            </p:txBody>
          </p:sp>
          <p:sp>
            <p:nvSpPr>
              <p:cNvPr id="4114" name="Text Box 1108"/>
              <p:cNvSpPr txBox="1">
                <a:spLocks noChangeArrowheads="1"/>
              </p:cNvSpPr>
              <p:nvPr/>
            </p:nvSpPr>
            <p:spPr bwMode="auto">
              <a:xfrm>
                <a:off x="567" y="2296"/>
                <a:ext cx="3311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ea typeface="楷体_GB2312" pitchFamily="49" charset="-122"/>
                  </a:rPr>
                  <a:t>则称    为        的</a:t>
                </a:r>
                <a:r>
                  <a:rPr lang="en-US" altLang="zh-CN" sz="2800" b="1">
                    <a:ea typeface="楷体_GB2312" pitchFamily="49" charset="-122"/>
                  </a:rPr>
                  <a:t>m</a:t>
                </a:r>
                <a:r>
                  <a:rPr lang="zh-CN" altLang="en-US" sz="2800" b="1">
                    <a:ea typeface="楷体_GB2312" pitchFamily="49" charset="-122"/>
                  </a:rPr>
                  <a:t>级零点，其中</a:t>
                </a:r>
              </a:p>
            </p:txBody>
          </p:sp>
          <p:graphicFrame>
            <p:nvGraphicFramePr>
              <p:cNvPr id="4115" name="Object 1123"/>
              <p:cNvGraphicFramePr>
                <a:graphicFrameLocks noChangeAspect="1"/>
              </p:cNvGraphicFramePr>
              <p:nvPr/>
            </p:nvGraphicFramePr>
            <p:xfrm>
              <a:off x="1066" y="2296"/>
              <a:ext cx="263" cy="363"/>
            </p:xfrm>
            <a:graphic>
              <a:graphicData uri="http://schemas.openxmlformats.org/presentationml/2006/ole">
                <p:oleObj spid="_x0000_s4115" name="Equation" r:id="rId9" imgW="165028" imgH="228501" progId="Equation.DSMT4">
                  <p:embed/>
                </p:oleObj>
              </a:graphicData>
            </a:graphic>
          </p:graphicFrame>
          <p:graphicFrame>
            <p:nvGraphicFramePr>
              <p:cNvPr id="4116" name="Object 1125"/>
              <p:cNvGraphicFramePr>
                <a:graphicFrameLocks noChangeAspect="1"/>
              </p:cNvGraphicFramePr>
              <p:nvPr/>
            </p:nvGraphicFramePr>
            <p:xfrm>
              <a:off x="1519" y="2341"/>
              <a:ext cx="473" cy="291"/>
            </p:xfrm>
            <a:graphic>
              <a:graphicData uri="http://schemas.openxmlformats.org/presentationml/2006/ole">
                <p:oleObj spid="_x0000_s4116" name="Equation" r:id="rId10" imgW="330057" imgH="203112" progId="Equation.3">
                  <p:embed/>
                </p:oleObj>
              </a:graphicData>
            </a:graphic>
          </p:graphicFrame>
          <p:graphicFrame>
            <p:nvGraphicFramePr>
              <p:cNvPr id="4117" name="Object 1128"/>
              <p:cNvGraphicFramePr>
                <a:graphicFrameLocks noChangeAspect="1"/>
              </p:cNvGraphicFramePr>
              <p:nvPr/>
            </p:nvGraphicFramePr>
            <p:xfrm>
              <a:off x="3758" y="2307"/>
              <a:ext cx="664" cy="314"/>
            </p:xfrm>
            <a:graphic>
              <a:graphicData uri="http://schemas.openxmlformats.org/presentationml/2006/ole">
                <p:oleObj spid="_x0000_s4117" name="Equation" r:id="rId11" imgW="482391" imgH="228501" progId="Equation.DSMT4">
                  <p:embed/>
                </p:oleObj>
              </a:graphicData>
            </a:graphic>
          </p:graphicFrame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6DAF6AB-DA92-4322-B9CD-0D5517C173B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838200" y="765175"/>
            <a:ext cx="3878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 i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级零点的判别方法</a:t>
            </a:r>
          </a:p>
        </p:txBody>
      </p:sp>
      <p:graphicFrame>
        <p:nvGraphicFramePr>
          <p:cNvPr id="5124" name="Object 15"/>
          <p:cNvGraphicFramePr>
            <a:graphicFrameLocks noChangeAspect="1"/>
          </p:cNvGraphicFramePr>
          <p:nvPr/>
        </p:nvGraphicFramePr>
        <p:xfrm>
          <a:off x="5638800" y="1447800"/>
          <a:ext cx="303213" cy="430213"/>
        </p:xfrm>
        <a:graphic>
          <a:graphicData uri="http://schemas.openxmlformats.org/presentationml/2006/ole">
            <p:oleObj spid="_x0000_s5124" name="Equation" r:id="rId3" imgW="304668" imgH="431613" progId="Equation.3">
              <p:embed/>
            </p:oleObj>
          </a:graphicData>
        </a:graphic>
      </p:graphicFrame>
      <p:sp>
        <p:nvSpPr>
          <p:cNvPr id="5125" name="Rectangle 17"/>
          <p:cNvSpPr>
            <a:spLocks noChangeArrowheads="1"/>
          </p:cNvSpPr>
          <p:nvPr/>
        </p:nvSpPr>
        <p:spPr bwMode="auto">
          <a:xfrm>
            <a:off x="3092450" y="139065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ea typeface="仿宋_GB2312" pitchFamily="49" charset="-122"/>
              </a:rPr>
              <a:t>在</a:t>
            </a:r>
          </a:p>
        </p:txBody>
      </p:sp>
      <p:grpSp>
        <p:nvGrpSpPr>
          <p:cNvPr id="5126" name="Group 2"/>
          <p:cNvGrpSpPr>
            <a:grpSpLocks/>
          </p:cNvGrpSpPr>
          <p:nvPr/>
        </p:nvGrpSpPr>
        <p:grpSpPr bwMode="auto">
          <a:xfrm>
            <a:off x="685800" y="1371600"/>
            <a:ext cx="7494588" cy="1052513"/>
            <a:chOff x="432" y="864"/>
            <a:chExt cx="4721" cy="663"/>
          </a:xfrm>
        </p:grpSpPr>
        <p:sp>
          <p:nvSpPr>
            <p:cNvPr id="889859" name="Rectangle 3"/>
            <p:cNvSpPr>
              <a:spLocks noChangeArrowheads="1"/>
            </p:cNvSpPr>
            <p:nvPr/>
          </p:nvSpPr>
          <p:spPr bwMode="auto">
            <a:xfrm>
              <a:off x="432" y="1200"/>
              <a:ext cx="21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a typeface="仿宋_GB2312" pitchFamily="49" charset="-122"/>
                </a:rPr>
                <a:t>零点的</a:t>
              </a:r>
              <a:r>
                <a:rPr lang="zh-CN" altLang="en-US" sz="2800" b="1">
                  <a:solidFill>
                    <a:srgbClr val="FF0000"/>
                  </a:solidFill>
                  <a:ea typeface="仿宋_GB2312" pitchFamily="49" charset="-122"/>
                </a:rPr>
                <a:t>充要条件</a:t>
              </a:r>
              <a:r>
                <a:rPr lang="zh-CN" altLang="en-US" sz="2800" b="1">
                  <a:ea typeface="仿宋_GB2312" pitchFamily="49" charset="-122"/>
                </a:rPr>
                <a:t>是：</a:t>
              </a:r>
            </a:p>
          </p:txBody>
        </p:sp>
        <p:graphicFrame>
          <p:nvGraphicFramePr>
            <p:cNvPr id="5139" name="Object 13"/>
            <p:cNvGraphicFramePr>
              <a:graphicFrameLocks noChangeAspect="1"/>
            </p:cNvGraphicFramePr>
            <p:nvPr/>
          </p:nvGraphicFramePr>
          <p:xfrm>
            <a:off x="2256" y="912"/>
            <a:ext cx="208" cy="295"/>
          </p:xfrm>
          <a:graphic>
            <a:graphicData uri="http://schemas.openxmlformats.org/presentationml/2006/ole">
              <p:oleObj spid="_x0000_s5139" name="Equation" r:id="rId4" imgW="304668" imgH="431613" progId="Equation.3">
                <p:embed/>
              </p:oleObj>
            </a:graphicData>
          </a:graphic>
        </p:graphicFrame>
        <p:graphicFrame>
          <p:nvGraphicFramePr>
            <p:cNvPr id="5140" name="Object 14"/>
            <p:cNvGraphicFramePr>
              <a:graphicFrameLocks noChangeAspect="1"/>
            </p:cNvGraphicFramePr>
            <p:nvPr/>
          </p:nvGraphicFramePr>
          <p:xfrm>
            <a:off x="4654" y="987"/>
            <a:ext cx="226" cy="164"/>
          </p:xfrm>
          <a:graphic>
            <a:graphicData uri="http://schemas.openxmlformats.org/presentationml/2006/ole">
              <p:oleObj spid="_x0000_s5140" name="Equation" r:id="rId5" imgW="330057" imgH="241195" progId="Equation.3">
                <p:embed/>
              </p:oleObj>
            </a:graphicData>
          </a:graphic>
        </p:graphicFrame>
        <p:sp>
          <p:nvSpPr>
            <p:cNvPr id="5141" name="Rectangle 16"/>
            <p:cNvSpPr>
              <a:spLocks noChangeArrowheads="1"/>
            </p:cNvSpPr>
            <p:nvPr/>
          </p:nvSpPr>
          <p:spPr bwMode="auto">
            <a:xfrm>
              <a:off x="432" y="876"/>
              <a:ext cx="15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定理</a:t>
              </a:r>
              <a:r>
                <a:rPr lang="en-US" altLang="zh-CN" sz="2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如果</a:t>
              </a:r>
            </a:p>
          </p:txBody>
        </p:sp>
        <p:sp>
          <p:nvSpPr>
            <p:cNvPr id="5142" name="Rectangle 18"/>
            <p:cNvSpPr>
              <a:spLocks noChangeArrowheads="1"/>
            </p:cNvSpPr>
            <p:nvPr/>
          </p:nvSpPr>
          <p:spPr bwMode="auto">
            <a:xfrm>
              <a:off x="2398" y="876"/>
              <a:ext cx="12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解析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, 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那末</a:t>
              </a:r>
            </a:p>
          </p:txBody>
        </p:sp>
        <p:sp>
          <p:nvSpPr>
            <p:cNvPr id="5143" name="Rectangle 19"/>
            <p:cNvSpPr>
              <a:spLocks noChangeArrowheads="1"/>
            </p:cNvSpPr>
            <p:nvPr/>
          </p:nvSpPr>
          <p:spPr bwMode="auto">
            <a:xfrm>
              <a:off x="3634" y="876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a typeface="仿宋_GB2312" pitchFamily="49" charset="-122"/>
                </a:rPr>
                <a:t>为</a:t>
              </a:r>
            </a:p>
          </p:txBody>
        </p:sp>
        <p:sp>
          <p:nvSpPr>
            <p:cNvPr id="5144" name="Rectangle 20"/>
            <p:cNvSpPr>
              <a:spLocks noChangeArrowheads="1"/>
            </p:cNvSpPr>
            <p:nvPr/>
          </p:nvSpPr>
          <p:spPr bwMode="auto">
            <a:xfrm>
              <a:off x="4342" y="876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a typeface="仿宋_GB2312" pitchFamily="49" charset="-122"/>
                </a:rPr>
                <a:t>的</a:t>
              </a:r>
            </a:p>
          </p:txBody>
        </p:sp>
        <p:sp>
          <p:nvSpPr>
            <p:cNvPr id="5145" name="Rectangle 21"/>
            <p:cNvSpPr>
              <a:spLocks noChangeArrowheads="1"/>
            </p:cNvSpPr>
            <p:nvPr/>
          </p:nvSpPr>
          <p:spPr bwMode="auto">
            <a:xfrm>
              <a:off x="4812" y="864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a typeface="仿宋_GB2312" pitchFamily="49" charset="-122"/>
                </a:rPr>
                <a:t>级</a:t>
              </a:r>
            </a:p>
          </p:txBody>
        </p:sp>
        <p:graphicFrame>
          <p:nvGraphicFramePr>
            <p:cNvPr id="5146" name="Object 22"/>
            <p:cNvGraphicFramePr>
              <a:graphicFrameLocks noChangeAspect="1"/>
            </p:cNvGraphicFramePr>
            <p:nvPr/>
          </p:nvGraphicFramePr>
          <p:xfrm>
            <a:off x="1584" y="912"/>
            <a:ext cx="495" cy="269"/>
          </p:xfrm>
          <a:graphic>
            <a:graphicData uri="http://schemas.openxmlformats.org/presentationml/2006/ole">
              <p:oleObj spid="_x0000_s5146" name="公式" r:id="rId6" imgW="723586" imgH="393529" progId="Equation.3">
                <p:embed/>
              </p:oleObj>
            </a:graphicData>
          </a:graphic>
        </p:graphicFrame>
        <p:graphicFrame>
          <p:nvGraphicFramePr>
            <p:cNvPr id="5147" name="Object 23"/>
            <p:cNvGraphicFramePr>
              <a:graphicFrameLocks noChangeAspect="1"/>
            </p:cNvGraphicFramePr>
            <p:nvPr/>
          </p:nvGraphicFramePr>
          <p:xfrm>
            <a:off x="3929" y="960"/>
            <a:ext cx="404" cy="237"/>
          </p:xfrm>
          <a:graphic>
            <a:graphicData uri="http://schemas.openxmlformats.org/presentationml/2006/ole">
              <p:oleObj spid="_x0000_s5147" name="Equation" r:id="rId7" imgW="342751" imgH="203112" progId="Equation.3">
                <p:embed/>
              </p:oleObj>
            </a:graphicData>
          </a:graphic>
        </p:graphicFrame>
      </p:grpSp>
      <p:grpSp>
        <p:nvGrpSpPr>
          <p:cNvPr id="889888" name="Group 32"/>
          <p:cNvGrpSpPr>
            <a:grpSpLocks/>
          </p:cNvGrpSpPr>
          <p:nvPr/>
        </p:nvGrpSpPr>
        <p:grpSpPr bwMode="auto">
          <a:xfrm>
            <a:off x="1219200" y="2438400"/>
            <a:ext cx="6883400" cy="495300"/>
            <a:chOff x="752" y="1707"/>
            <a:chExt cx="4336" cy="312"/>
          </a:xfrm>
        </p:grpSpPr>
        <p:graphicFrame>
          <p:nvGraphicFramePr>
            <p:cNvPr id="5136" name="Object 33"/>
            <p:cNvGraphicFramePr>
              <a:graphicFrameLocks noChangeAspect="1"/>
            </p:cNvGraphicFramePr>
            <p:nvPr/>
          </p:nvGraphicFramePr>
          <p:xfrm>
            <a:off x="752" y="1707"/>
            <a:ext cx="3008" cy="304"/>
          </p:xfrm>
          <a:graphic>
            <a:graphicData uri="http://schemas.openxmlformats.org/presentationml/2006/ole">
              <p:oleObj spid="_x0000_s5136" name="Equation" r:id="rId8" imgW="4775200" imgH="482600" progId="Equation.3">
                <p:embed/>
              </p:oleObj>
            </a:graphicData>
          </a:graphic>
        </p:graphicFrame>
        <p:graphicFrame>
          <p:nvGraphicFramePr>
            <p:cNvPr id="5137" name="Object 34"/>
            <p:cNvGraphicFramePr>
              <a:graphicFrameLocks noChangeAspect="1"/>
            </p:cNvGraphicFramePr>
            <p:nvPr/>
          </p:nvGraphicFramePr>
          <p:xfrm>
            <a:off x="3904" y="1716"/>
            <a:ext cx="1184" cy="303"/>
          </p:xfrm>
          <a:graphic>
            <a:graphicData uri="http://schemas.openxmlformats.org/presentationml/2006/ole">
              <p:oleObj spid="_x0000_s5137" name="Equation" r:id="rId9" imgW="1879600" imgH="482600" progId="Equation.3">
                <p:embed/>
              </p:oleObj>
            </a:graphicData>
          </a:graphic>
        </p:graphicFrame>
      </p:grpSp>
      <p:grpSp>
        <p:nvGrpSpPr>
          <p:cNvPr id="5128" name="Group 1"/>
          <p:cNvGrpSpPr>
            <a:grpSpLocks/>
          </p:cNvGrpSpPr>
          <p:nvPr/>
        </p:nvGrpSpPr>
        <p:grpSpPr bwMode="auto">
          <a:xfrm>
            <a:off x="762000" y="3048000"/>
            <a:ext cx="7635875" cy="3213100"/>
            <a:chOff x="480" y="1920"/>
            <a:chExt cx="4810" cy="2024"/>
          </a:xfrm>
        </p:grpSpPr>
        <p:sp>
          <p:nvSpPr>
            <p:cNvPr id="5129" name="Text Box 4"/>
            <p:cNvSpPr txBox="1">
              <a:spLocks noChangeArrowheads="1"/>
            </p:cNvSpPr>
            <p:nvPr/>
          </p:nvSpPr>
          <p:spPr bwMode="auto">
            <a:xfrm>
              <a:off x="480" y="1920"/>
              <a:ext cx="4810" cy="1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证明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：对于在点  解析函数    来说，它在该点的邻域内的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Taylor 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级数展开式的系数是唯一的，并且有</a:t>
              </a:r>
            </a:p>
            <a:p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  <a:p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  <a:p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，从而根据函数零点的定义：前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m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项为零，有</a:t>
              </a:r>
            </a:p>
          </p:txBody>
        </p:sp>
        <p:graphicFrame>
          <p:nvGraphicFramePr>
            <p:cNvPr id="5130" name="Object 35"/>
            <p:cNvGraphicFramePr>
              <a:graphicFrameLocks noChangeAspect="1"/>
            </p:cNvGraphicFramePr>
            <p:nvPr/>
          </p:nvGraphicFramePr>
          <p:xfrm>
            <a:off x="2064" y="1920"/>
            <a:ext cx="260" cy="360"/>
          </p:xfrm>
          <a:graphic>
            <a:graphicData uri="http://schemas.openxmlformats.org/presentationml/2006/ole">
              <p:oleObj spid="_x0000_s5130" name="Equation" r:id="rId10" imgW="165028" imgH="228501" progId="Equation.3">
                <p:embed/>
              </p:oleObj>
            </a:graphicData>
          </a:graphic>
        </p:graphicFrame>
        <p:graphicFrame>
          <p:nvGraphicFramePr>
            <p:cNvPr id="5131" name="Object 36"/>
            <p:cNvGraphicFramePr>
              <a:graphicFrameLocks noChangeAspect="1"/>
            </p:cNvGraphicFramePr>
            <p:nvPr/>
          </p:nvGraphicFramePr>
          <p:xfrm>
            <a:off x="3264" y="1980"/>
            <a:ext cx="432" cy="235"/>
          </p:xfrm>
          <a:graphic>
            <a:graphicData uri="http://schemas.openxmlformats.org/presentationml/2006/ole">
              <p:oleObj spid="_x0000_s5131" name="公式" r:id="rId11" imgW="723586" imgH="393529" progId="Equation.3">
                <p:embed/>
              </p:oleObj>
            </a:graphicData>
          </a:graphic>
        </p:graphicFrame>
        <p:graphicFrame>
          <p:nvGraphicFramePr>
            <p:cNvPr id="5132" name="Object 37"/>
            <p:cNvGraphicFramePr>
              <a:graphicFrameLocks noChangeAspect="1"/>
            </p:cNvGraphicFramePr>
            <p:nvPr/>
          </p:nvGraphicFramePr>
          <p:xfrm>
            <a:off x="1854" y="2640"/>
            <a:ext cx="1236" cy="600"/>
          </p:xfrm>
          <a:graphic>
            <a:graphicData uri="http://schemas.openxmlformats.org/presentationml/2006/ole">
              <p:oleObj spid="_x0000_s5132" name="Equation" r:id="rId12" imgW="863225" imgH="418918" progId="Equation.3">
                <p:embed/>
              </p:oleObj>
            </a:graphicData>
          </a:graphic>
        </p:graphicFrame>
        <p:graphicFrame>
          <p:nvGraphicFramePr>
            <p:cNvPr id="5133" name="Object 39"/>
            <p:cNvGraphicFramePr>
              <a:graphicFrameLocks noChangeAspect="1"/>
            </p:cNvGraphicFramePr>
            <p:nvPr/>
          </p:nvGraphicFramePr>
          <p:xfrm>
            <a:off x="901" y="3600"/>
            <a:ext cx="2759" cy="344"/>
          </p:xfrm>
          <a:graphic>
            <a:graphicData uri="http://schemas.openxmlformats.org/presentationml/2006/ole">
              <p:oleObj spid="_x0000_s5133" name="Equation" r:id="rId13" imgW="2070100" imgH="241300" progId="Equation.3">
                <p:embed/>
              </p:oleObj>
            </a:graphicData>
          </a:graphic>
        </p:graphicFrame>
        <p:graphicFrame>
          <p:nvGraphicFramePr>
            <p:cNvPr id="5134" name="Object 40"/>
            <p:cNvGraphicFramePr>
              <a:graphicFrameLocks noChangeAspect="1"/>
            </p:cNvGraphicFramePr>
            <p:nvPr/>
          </p:nvGraphicFramePr>
          <p:xfrm>
            <a:off x="3922" y="3600"/>
            <a:ext cx="941" cy="323"/>
          </p:xfrm>
          <a:graphic>
            <a:graphicData uri="http://schemas.openxmlformats.org/presentationml/2006/ole">
              <p:oleObj spid="_x0000_s5134" name="Equation" r:id="rId14" imgW="838200" imgH="241300" progId="Equation.3">
                <p:embed/>
              </p:oleObj>
            </a:graphicData>
          </a:graphic>
        </p:graphicFrame>
        <p:graphicFrame>
          <p:nvGraphicFramePr>
            <p:cNvPr id="5135" name="Object 41"/>
            <p:cNvGraphicFramePr>
              <a:graphicFrameLocks noChangeAspect="1"/>
            </p:cNvGraphicFramePr>
            <p:nvPr/>
          </p:nvGraphicFramePr>
          <p:xfrm>
            <a:off x="3865" y="2832"/>
            <a:ext cx="959" cy="251"/>
          </p:xfrm>
          <a:graphic>
            <a:graphicData uri="http://schemas.openxmlformats.org/presentationml/2006/ole">
              <p:oleObj spid="_x0000_s5135" name="Equation" r:id="rId15" imgW="774364" imgH="203112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E645BB4-6F84-40AE-B549-933B560F082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147" name="Rectangle 10"/>
          <p:cNvSpPr>
            <a:spLocks noChangeArrowheads="1"/>
          </p:cNvSpPr>
          <p:nvPr/>
        </p:nvSpPr>
        <p:spPr bwMode="auto">
          <a:xfrm>
            <a:off x="1066800" y="990600"/>
            <a:ext cx="8937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8" name="Rectangle 11"/>
          <p:cNvSpPr>
            <a:spLocks noChangeArrowheads="1"/>
          </p:cNvSpPr>
          <p:nvPr/>
        </p:nvSpPr>
        <p:spPr bwMode="auto">
          <a:xfrm>
            <a:off x="1658938" y="871538"/>
            <a:ext cx="53975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  </a:t>
            </a:r>
            <a:endParaRPr lang="en-US" altLang="zh-CN"/>
          </a:p>
        </p:txBody>
      </p:sp>
      <p:sp>
        <p:nvSpPr>
          <p:cNvPr id="6149" name="Rectangle 18"/>
          <p:cNvSpPr>
            <a:spLocks noChangeArrowheads="1"/>
          </p:cNvSpPr>
          <p:nvPr/>
        </p:nvSpPr>
        <p:spPr bwMode="auto">
          <a:xfrm>
            <a:off x="3455988" y="871538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zh-CN" altLang="zh-CN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150" name="Group 21"/>
          <p:cNvGrpSpPr>
            <a:grpSpLocks/>
          </p:cNvGrpSpPr>
          <p:nvPr/>
        </p:nvGrpSpPr>
        <p:grpSpPr bwMode="auto">
          <a:xfrm>
            <a:off x="2209800" y="914400"/>
            <a:ext cx="250825" cy="471488"/>
            <a:chOff x="2646" y="541"/>
            <a:chExt cx="158" cy="297"/>
          </a:xfrm>
        </p:grpSpPr>
        <p:sp>
          <p:nvSpPr>
            <p:cNvPr id="6179" name="Rectangle 19"/>
            <p:cNvSpPr>
              <a:spLocks noChangeArrowheads="1"/>
            </p:cNvSpPr>
            <p:nvPr/>
          </p:nvSpPr>
          <p:spPr bwMode="auto">
            <a:xfrm>
              <a:off x="2736" y="675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6180" name="Rectangle 20"/>
            <p:cNvSpPr>
              <a:spLocks noChangeArrowheads="1"/>
            </p:cNvSpPr>
            <p:nvPr/>
          </p:nvSpPr>
          <p:spPr bwMode="auto">
            <a:xfrm>
              <a:off x="2646" y="541"/>
              <a:ext cx="8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</p:grpSp>
      <p:sp>
        <p:nvSpPr>
          <p:cNvPr id="6151" name="Rectangle 22"/>
          <p:cNvSpPr>
            <a:spLocks noChangeArrowheads="1"/>
          </p:cNvSpPr>
          <p:nvPr/>
        </p:nvSpPr>
        <p:spPr bwMode="auto">
          <a:xfrm>
            <a:off x="5486400" y="1066800"/>
            <a:ext cx="15954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zh-CN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52" name="Rectangle 23"/>
          <p:cNvSpPr>
            <a:spLocks noChangeArrowheads="1"/>
          </p:cNvSpPr>
          <p:nvPr/>
        </p:nvSpPr>
        <p:spPr bwMode="auto">
          <a:xfrm>
            <a:off x="7683500" y="1055688"/>
            <a:ext cx="92075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graphicFrame>
        <p:nvGraphicFramePr>
          <p:cNvPr id="880643" name="Object 3"/>
          <p:cNvGraphicFramePr>
            <a:graphicFrameLocks noChangeAspect="1"/>
          </p:cNvGraphicFramePr>
          <p:nvPr/>
        </p:nvGraphicFramePr>
        <p:xfrm>
          <a:off x="3276600" y="1600200"/>
          <a:ext cx="3038475" cy="749300"/>
        </p:xfrm>
        <a:graphic>
          <a:graphicData uri="http://schemas.openxmlformats.org/presentationml/2006/ole">
            <p:oleObj spid="_x0000_s6153" name="Document" r:id="rId3" imgW="3029712" imgH="749808" progId="Word.Document.8">
              <p:embed/>
            </p:oleObj>
          </a:graphicData>
        </a:graphic>
      </p:graphicFrame>
      <p:sp>
        <p:nvSpPr>
          <p:cNvPr id="880664" name="Rectangle 24"/>
          <p:cNvSpPr>
            <a:spLocks noChangeArrowheads="1"/>
          </p:cNvSpPr>
          <p:nvPr/>
        </p:nvSpPr>
        <p:spPr bwMode="auto">
          <a:xfrm>
            <a:off x="900113" y="2205038"/>
            <a:ext cx="9937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其中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80669" name="Group 29"/>
          <p:cNvGrpSpPr>
            <a:grpSpLocks/>
          </p:cNvGrpSpPr>
          <p:nvPr/>
        </p:nvGrpSpPr>
        <p:grpSpPr bwMode="auto">
          <a:xfrm>
            <a:off x="1592263" y="2187575"/>
            <a:ext cx="884237" cy="514350"/>
            <a:chOff x="1003" y="1378"/>
            <a:chExt cx="557" cy="324"/>
          </a:xfrm>
        </p:grpSpPr>
        <p:sp>
          <p:nvSpPr>
            <p:cNvPr id="6175" name="Rectangle 25"/>
            <p:cNvSpPr>
              <a:spLocks noChangeArrowheads="1"/>
            </p:cNvSpPr>
            <p:nvPr/>
          </p:nvSpPr>
          <p:spPr bwMode="auto">
            <a:xfrm>
              <a:off x="1388" y="1404"/>
              <a:ext cx="17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6176" name="Rectangle 26"/>
            <p:cNvSpPr>
              <a:spLocks noChangeArrowheads="1"/>
            </p:cNvSpPr>
            <p:nvPr/>
          </p:nvSpPr>
          <p:spPr bwMode="auto">
            <a:xfrm>
              <a:off x="1195" y="1404"/>
              <a:ext cx="17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6177" name="Rectangle 27"/>
            <p:cNvSpPr>
              <a:spLocks noChangeArrowheads="1"/>
            </p:cNvSpPr>
            <p:nvPr/>
          </p:nvSpPr>
          <p:spPr bwMode="auto">
            <a:xfrm>
              <a:off x="1287" y="1404"/>
              <a:ext cx="18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6178" name="Rectangle 28"/>
            <p:cNvSpPr>
              <a:spLocks noChangeArrowheads="1"/>
            </p:cNvSpPr>
            <p:nvPr/>
          </p:nvSpPr>
          <p:spPr bwMode="auto">
            <a:xfrm>
              <a:off x="1003" y="1378"/>
              <a:ext cx="292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  <a:latin typeface="Symbol" pitchFamily="18" charset="2"/>
                </a:rPr>
                <a:t>y</a:t>
              </a:r>
              <a:endParaRPr lang="en-US" altLang="zh-CN"/>
            </a:p>
          </p:txBody>
        </p:sp>
      </p:grpSp>
      <p:sp>
        <p:nvSpPr>
          <p:cNvPr id="880670" name="Rectangle 30"/>
          <p:cNvSpPr>
            <a:spLocks noChangeArrowheads="1"/>
          </p:cNvSpPr>
          <p:nvPr/>
        </p:nvSpPr>
        <p:spPr bwMode="auto">
          <a:xfrm>
            <a:off x="2339975" y="2205038"/>
            <a:ext cx="10096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在点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80673" name="Group 33"/>
          <p:cNvGrpSpPr>
            <a:grpSpLocks/>
          </p:cNvGrpSpPr>
          <p:nvPr/>
        </p:nvGrpSpPr>
        <p:grpSpPr bwMode="auto">
          <a:xfrm>
            <a:off x="3084513" y="2228850"/>
            <a:ext cx="344487" cy="496888"/>
            <a:chOff x="1943" y="1404"/>
            <a:chExt cx="217" cy="313"/>
          </a:xfrm>
        </p:grpSpPr>
        <p:sp>
          <p:nvSpPr>
            <p:cNvPr id="6173" name="Rectangle 31"/>
            <p:cNvSpPr>
              <a:spLocks noChangeArrowheads="1"/>
            </p:cNvSpPr>
            <p:nvPr/>
          </p:nvSpPr>
          <p:spPr bwMode="auto">
            <a:xfrm>
              <a:off x="2032" y="1537"/>
              <a:ext cx="128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6174" name="Rectangle 32"/>
            <p:cNvSpPr>
              <a:spLocks noChangeArrowheads="1"/>
            </p:cNvSpPr>
            <p:nvPr/>
          </p:nvSpPr>
          <p:spPr bwMode="auto">
            <a:xfrm>
              <a:off x="1943" y="1404"/>
              <a:ext cx="18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</p:grpSp>
      <p:sp>
        <p:nvSpPr>
          <p:cNvPr id="880674" name="Rectangle 34"/>
          <p:cNvSpPr>
            <a:spLocks noChangeArrowheads="1"/>
          </p:cNvSpPr>
          <p:nvPr/>
        </p:nvSpPr>
        <p:spPr bwMode="auto">
          <a:xfrm>
            <a:off x="3355975" y="2241550"/>
            <a:ext cx="31972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解析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，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且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59" name="Rectangle 55"/>
          <p:cNvSpPr>
            <a:spLocks noChangeArrowheads="1"/>
          </p:cNvSpPr>
          <p:nvPr/>
        </p:nvSpPr>
        <p:spPr bwMode="auto">
          <a:xfrm>
            <a:off x="2590800" y="914400"/>
            <a:ext cx="3571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160" name="Group 60"/>
          <p:cNvGrpSpPr>
            <a:grpSpLocks/>
          </p:cNvGrpSpPr>
          <p:nvPr/>
        </p:nvGrpSpPr>
        <p:grpSpPr bwMode="auto">
          <a:xfrm>
            <a:off x="3048000" y="914400"/>
            <a:ext cx="620713" cy="427038"/>
            <a:chOff x="1501" y="1885"/>
            <a:chExt cx="391" cy="269"/>
          </a:xfrm>
        </p:grpSpPr>
        <p:sp>
          <p:nvSpPr>
            <p:cNvPr id="6169" name="Rectangle 56"/>
            <p:cNvSpPr>
              <a:spLocks noChangeArrowheads="1"/>
            </p:cNvSpPr>
            <p:nvPr/>
          </p:nvSpPr>
          <p:spPr bwMode="auto">
            <a:xfrm>
              <a:off x="1817" y="1885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6170" name="Rectangle 57"/>
            <p:cNvSpPr>
              <a:spLocks noChangeArrowheads="1"/>
            </p:cNvSpPr>
            <p:nvPr/>
          </p:nvSpPr>
          <p:spPr bwMode="auto">
            <a:xfrm>
              <a:off x="1624" y="1885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6171" name="Rectangle 58"/>
            <p:cNvSpPr>
              <a:spLocks noChangeArrowheads="1"/>
            </p:cNvSpPr>
            <p:nvPr/>
          </p:nvSpPr>
          <p:spPr bwMode="auto">
            <a:xfrm>
              <a:off x="1715" y="1885"/>
              <a:ext cx="8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6172" name="Rectangle 59"/>
            <p:cNvSpPr>
              <a:spLocks noChangeArrowheads="1"/>
            </p:cNvSpPr>
            <p:nvPr/>
          </p:nvSpPr>
          <p:spPr bwMode="auto">
            <a:xfrm>
              <a:off x="1501" y="1885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</p:grpSp>
      <p:sp>
        <p:nvSpPr>
          <p:cNvPr id="6161" name="Rectangle 61"/>
          <p:cNvSpPr>
            <a:spLocks noChangeArrowheads="1"/>
          </p:cNvSpPr>
          <p:nvPr/>
        </p:nvSpPr>
        <p:spPr bwMode="auto">
          <a:xfrm>
            <a:off x="3733800" y="990600"/>
            <a:ext cx="3571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62" name="Rectangle 63"/>
          <p:cNvSpPr>
            <a:spLocks noChangeArrowheads="1"/>
          </p:cNvSpPr>
          <p:nvPr/>
        </p:nvSpPr>
        <p:spPr bwMode="auto">
          <a:xfrm>
            <a:off x="4114800" y="990600"/>
            <a:ext cx="35814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级零点的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充要条件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</a:t>
            </a:r>
            <a:endParaRPr lang="zh-CN" altLang="en-US"/>
          </a:p>
        </p:txBody>
      </p:sp>
      <p:sp>
        <p:nvSpPr>
          <p:cNvPr id="6163" name="Rectangle 70"/>
          <p:cNvSpPr>
            <a:spLocks noChangeArrowheads="1"/>
          </p:cNvSpPr>
          <p:nvPr/>
        </p:nvSpPr>
        <p:spPr bwMode="auto">
          <a:xfrm>
            <a:off x="8277225" y="3187700"/>
            <a:ext cx="92075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6164" name="Rectangle 84"/>
          <p:cNvSpPr>
            <a:spLocks noChangeArrowheads="1"/>
          </p:cNvSpPr>
          <p:nvPr/>
        </p:nvSpPr>
        <p:spPr bwMode="auto">
          <a:xfrm>
            <a:off x="7870825" y="4708525"/>
            <a:ext cx="93663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graphicFrame>
        <p:nvGraphicFramePr>
          <p:cNvPr id="880737" name="Object 97"/>
          <p:cNvGraphicFramePr>
            <a:graphicFrameLocks noChangeAspect="1"/>
          </p:cNvGraphicFramePr>
          <p:nvPr/>
        </p:nvGraphicFramePr>
        <p:xfrm>
          <a:off x="4876800" y="2209800"/>
          <a:ext cx="1447800" cy="533400"/>
        </p:xfrm>
        <a:graphic>
          <a:graphicData uri="http://schemas.openxmlformats.org/presentationml/2006/ole">
            <p:oleObj spid="_x0000_s6165" name="Equation" r:id="rId4" imgW="622030" imgH="228501" progId="Equation.3">
              <p:embed/>
            </p:oleObj>
          </a:graphicData>
        </a:graphic>
      </p:graphicFrame>
      <p:sp>
        <p:nvSpPr>
          <p:cNvPr id="6166" name="Rectangle 98"/>
          <p:cNvSpPr>
            <a:spLocks noChangeArrowheads="1"/>
          </p:cNvSpPr>
          <p:nvPr/>
        </p:nvSpPr>
        <p:spPr bwMode="auto">
          <a:xfrm flipV="1">
            <a:off x="1098550" y="457200"/>
            <a:ext cx="8937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10800000" lIns="0" tIns="0" rIns="0" bIns="0">
            <a:spAutoFit/>
          </a:bodyPr>
          <a:lstStyle/>
          <a:p>
            <a:endParaRPr lang="zh-CN" altLang="zh-CN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67" name="Rectangle 99"/>
          <p:cNvSpPr>
            <a:spLocks noChangeArrowheads="1"/>
          </p:cNvSpPr>
          <p:nvPr/>
        </p:nvSpPr>
        <p:spPr bwMode="auto">
          <a:xfrm>
            <a:off x="1066800" y="533400"/>
            <a:ext cx="2590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另外，我们有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80740" name="Rectangle 100"/>
          <p:cNvSpPr>
            <a:spLocks noChangeArrowheads="1"/>
          </p:cNvSpPr>
          <p:nvPr/>
        </p:nvSpPr>
        <p:spPr bwMode="auto">
          <a:xfrm>
            <a:off x="1066800" y="3352800"/>
            <a:ext cx="73215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我们下面仅证明其必要性。充分性自己思考。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8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8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8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8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8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4" grpId="0"/>
      <p:bldP spid="880670" grpId="0"/>
      <p:bldP spid="880674" grpId="0"/>
      <p:bldP spid="8807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D456C6D-83F4-4BD9-80EB-9F406D3ABC37}" type="slidenum">
              <a:rPr lang="en-US" altLang="zh-CN"/>
              <a:pPr/>
              <a:t>6</a:t>
            </a:fld>
            <a:endParaRPr lang="en-US" altLang="zh-CN"/>
          </a:p>
        </p:txBody>
      </p:sp>
      <p:graphicFrame>
        <p:nvGraphicFramePr>
          <p:cNvPr id="890882" name="Object 2"/>
          <p:cNvGraphicFramePr>
            <a:graphicFrameLocks noChangeAspect="1"/>
          </p:cNvGraphicFramePr>
          <p:nvPr/>
        </p:nvGraphicFramePr>
        <p:xfrm>
          <a:off x="784225" y="1371600"/>
          <a:ext cx="4932363" cy="485775"/>
        </p:xfrm>
        <a:graphic>
          <a:graphicData uri="http://schemas.openxmlformats.org/presentationml/2006/ole">
            <p:oleObj spid="_x0000_s7171" name="Equation" r:id="rId3" imgW="2298700" imgH="228600" progId="Equation.3">
              <p:embed/>
            </p:oleObj>
          </a:graphicData>
        </a:graphic>
      </p:graphicFrame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685800" y="685800"/>
            <a:ext cx="716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证明</a:t>
            </a:r>
            <a:r>
              <a:rPr lang="zh-CN" altLang="en-US" sz="2800" b="1">
                <a:ea typeface="楷体_GB2312" pitchFamily="49" charset="-122"/>
              </a:rPr>
              <a:t>：如果    是函数        的</a:t>
            </a:r>
            <a:r>
              <a:rPr lang="en-US" altLang="zh-CN" sz="2800" b="1">
                <a:ea typeface="楷体_GB2312" pitchFamily="49" charset="-122"/>
              </a:rPr>
              <a:t>m</a:t>
            </a:r>
            <a:r>
              <a:rPr lang="zh-CN" altLang="en-US" sz="2800" b="1">
                <a:ea typeface="楷体_GB2312" pitchFamily="49" charset="-122"/>
              </a:rPr>
              <a:t>级零点，则  </a:t>
            </a:r>
          </a:p>
        </p:txBody>
      </p:sp>
      <p:graphicFrame>
        <p:nvGraphicFramePr>
          <p:cNvPr id="7173" name="Object 7"/>
          <p:cNvGraphicFramePr>
            <a:graphicFrameLocks noChangeAspect="1"/>
          </p:cNvGraphicFramePr>
          <p:nvPr/>
        </p:nvGraphicFramePr>
        <p:xfrm>
          <a:off x="2590800" y="762000"/>
          <a:ext cx="273050" cy="481013"/>
        </p:xfrm>
        <a:graphic>
          <a:graphicData uri="http://schemas.openxmlformats.org/presentationml/2006/ole">
            <p:oleObj spid="_x0000_s7173" name="Equation" r:id="rId4" imgW="165028" imgH="228501" progId="Equation.3">
              <p:embed/>
            </p:oleObj>
          </a:graphicData>
        </a:graphic>
      </p:graphicFrame>
      <p:sp>
        <p:nvSpPr>
          <p:cNvPr id="890888" name="Rectangle 8"/>
          <p:cNvSpPr>
            <a:spLocks noChangeArrowheads="1"/>
          </p:cNvSpPr>
          <p:nvPr/>
        </p:nvSpPr>
        <p:spPr bwMode="auto">
          <a:xfrm>
            <a:off x="822325" y="2852738"/>
            <a:ext cx="56943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此处展开式的前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项系数都为零。</a:t>
            </a:r>
          </a:p>
        </p:txBody>
      </p:sp>
      <p:sp>
        <p:nvSpPr>
          <p:cNvPr id="890889" name="Text Box 9"/>
          <p:cNvSpPr txBox="1">
            <a:spLocks noChangeArrowheads="1"/>
          </p:cNvSpPr>
          <p:nvPr/>
        </p:nvSpPr>
        <p:spPr bwMode="auto">
          <a:xfrm>
            <a:off x="822325" y="370681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若记</a:t>
            </a:r>
            <a:endParaRPr lang="zh-CN" altLang="en-US" sz="2800" b="1"/>
          </a:p>
        </p:txBody>
      </p:sp>
      <p:graphicFrame>
        <p:nvGraphicFramePr>
          <p:cNvPr id="890890" name="Object 10"/>
          <p:cNvGraphicFramePr>
            <a:graphicFrameLocks noChangeAspect="1"/>
          </p:cNvGraphicFramePr>
          <p:nvPr/>
        </p:nvGraphicFramePr>
        <p:xfrm>
          <a:off x="1622425" y="3962400"/>
          <a:ext cx="5953125" cy="533400"/>
        </p:xfrm>
        <a:graphic>
          <a:graphicData uri="http://schemas.openxmlformats.org/presentationml/2006/ole">
            <p:oleObj spid="_x0000_s7176" name="Equation" r:id="rId5" imgW="2692400" imgH="241300" progId="Equation.3">
              <p:embed/>
            </p:oleObj>
          </a:graphicData>
        </a:graphic>
      </p:graphicFrame>
      <p:sp>
        <p:nvSpPr>
          <p:cNvPr id="890891" name="Text Box 11"/>
          <p:cNvSpPr txBox="1">
            <a:spLocks noChangeArrowheads="1"/>
          </p:cNvSpPr>
          <p:nvPr/>
        </p:nvSpPr>
        <p:spPr bwMode="auto">
          <a:xfrm>
            <a:off x="819150" y="46736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则有</a:t>
            </a:r>
          </a:p>
        </p:txBody>
      </p:sp>
      <p:graphicFrame>
        <p:nvGraphicFramePr>
          <p:cNvPr id="7178" name="Object 14"/>
          <p:cNvGraphicFramePr>
            <a:graphicFrameLocks noChangeAspect="1"/>
          </p:cNvGraphicFramePr>
          <p:nvPr/>
        </p:nvGraphicFramePr>
        <p:xfrm>
          <a:off x="4025900" y="762000"/>
          <a:ext cx="711200" cy="422275"/>
        </p:xfrm>
        <a:graphic>
          <a:graphicData uri="http://schemas.openxmlformats.org/presentationml/2006/ole">
            <p:oleObj spid="_x0000_s7178" name="Equation" r:id="rId6" imgW="342751" imgH="203112" progId="Equation.3">
              <p:embed/>
            </p:oleObj>
          </a:graphicData>
        </a:graphic>
      </p:graphicFrame>
      <p:graphicFrame>
        <p:nvGraphicFramePr>
          <p:cNvPr id="890895" name="Object 15"/>
          <p:cNvGraphicFramePr>
            <a:graphicFrameLocks noChangeAspect="1"/>
          </p:cNvGraphicFramePr>
          <p:nvPr/>
        </p:nvGraphicFramePr>
        <p:xfrm>
          <a:off x="2971800" y="4930775"/>
          <a:ext cx="2819400" cy="727075"/>
        </p:xfrm>
        <a:graphic>
          <a:graphicData uri="http://schemas.openxmlformats.org/presentationml/2006/ole">
            <p:oleObj spid="_x0000_s7179" name="Document" r:id="rId7" imgW="3029712" imgH="749808" progId="Word.Document.8">
              <p:embed/>
            </p:oleObj>
          </a:graphicData>
        </a:graphic>
      </p:graphicFrame>
      <p:graphicFrame>
        <p:nvGraphicFramePr>
          <p:cNvPr id="890896" name="Object 16"/>
          <p:cNvGraphicFramePr>
            <a:graphicFrameLocks noChangeAspect="1"/>
          </p:cNvGraphicFramePr>
          <p:nvPr/>
        </p:nvGraphicFramePr>
        <p:xfrm>
          <a:off x="636588" y="2133600"/>
          <a:ext cx="7815262" cy="527050"/>
        </p:xfrm>
        <a:graphic>
          <a:graphicData uri="http://schemas.openxmlformats.org/presentationml/2006/ole">
            <p:oleObj spid="_x0000_s7180" name="Equation" r:id="rId8" imgW="3568700" imgH="241300" progId="Equation.3">
              <p:embed/>
            </p:oleObj>
          </a:graphicData>
        </a:graphic>
      </p:graphicFrame>
      <p:grpSp>
        <p:nvGrpSpPr>
          <p:cNvPr id="890881" name="Group 1"/>
          <p:cNvGrpSpPr>
            <a:grpSpLocks/>
          </p:cNvGrpSpPr>
          <p:nvPr/>
        </p:nvGrpSpPr>
        <p:grpSpPr bwMode="auto">
          <a:xfrm>
            <a:off x="827088" y="5445125"/>
            <a:ext cx="7102475" cy="630238"/>
            <a:chOff x="518" y="3504"/>
            <a:chExt cx="4474" cy="397"/>
          </a:xfrm>
        </p:grpSpPr>
        <p:sp>
          <p:nvSpPr>
            <p:cNvPr id="7182" name="Text Box 13"/>
            <p:cNvSpPr txBox="1">
              <a:spLocks noChangeArrowheads="1"/>
            </p:cNvSpPr>
            <p:nvPr/>
          </p:nvSpPr>
          <p:spPr bwMode="auto">
            <a:xfrm>
              <a:off x="518" y="3538"/>
              <a:ext cx="35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ea typeface="楷体_GB2312" pitchFamily="49" charset="-122"/>
                </a:rPr>
                <a:t>其中：       在     处解析，并且</a:t>
              </a:r>
            </a:p>
          </p:txBody>
        </p:sp>
        <p:graphicFrame>
          <p:nvGraphicFramePr>
            <p:cNvPr id="7183" name="Object 17"/>
            <p:cNvGraphicFramePr>
              <a:graphicFrameLocks noChangeAspect="1"/>
            </p:cNvGraphicFramePr>
            <p:nvPr/>
          </p:nvGraphicFramePr>
          <p:xfrm>
            <a:off x="1121" y="3543"/>
            <a:ext cx="555" cy="341"/>
          </p:xfrm>
          <a:graphic>
            <a:graphicData uri="http://schemas.openxmlformats.org/presentationml/2006/ole">
              <p:oleObj spid="_x0000_s7183" name="Equation" r:id="rId9" imgW="330057" imgH="203112" progId="Equation.3">
                <p:embed/>
              </p:oleObj>
            </a:graphicData>
          </a:graphic>
        </p:graphicFrame>
        <p:graphicFrame>
          <p:nvGraphicFramePr>
            <p:cNvPr id="7184" name="Object 18"/>
            <p:cNvGraphicFramePr>
              <a:graphicFrameLocks noChangeAspect="1"/>
            </p:cNvGraphicFramePr>
            <p:nvPr/>
          </p:nvGraphicFramePr>
          <p:xfrm>
            <a:off x="3552" y="3504"/>
            <a:ext cx="1440" cy="350"/>
          </p:xfrm>
          <a:graphic>
            <a:graphicData uri="http://schemas.openxmlformats.org/presentationml/2006/ole">
              <p:oleObj spid="_x0000_s7184" name="Equation" r:id="rId10" imgW="939800" imgH="228600" progId="Equation.3">
                <p:embed/>
              </p:oleObj>
            </a:graphicData>
          </a:graphic>
        </p:graphicFrame>
        <p:graphicFrame>
          <p:nvGraphicFramePr>
            <p:cNvPr id="7185" name="Object 19"/>
            <p:cNvGraphicFramePr>
              <a:graphicFrameLocks noChangeAspect="1"/>
            </p:cNvGraphicFramePr>
            <p:nvPr/>
          </p:nvGraphicFramePr>
          <p:xfrm>
            <a:off x="1824" y="3521"/>
            <a:ext cx="421" cy="380"/>
          </p:xfrm>
          <a:graphic>
            <a:graphicData uri="http://schemas.openxmlformats.org/presentationml/2006/ole">
              <p:oleObj spid="_x0000_s7185" name="Equation" r:id="rId11" imgW="165028" imgH="228501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9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9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9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90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88" grpId="0" autoUpdateAnimBg="0"/>
      <p:bldP spid="890889" grpId="0" autoUpdateAnimBg="0"/>
      <p:bldP spid="89089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02" name="Object 1"/>
          <p:cNvGraphicFramePr>
            <a:graphicFrameLocks noChangeAspect="1"/>
          </p:cNvGraphicFramePr>
          <p:nvPr>
            <p:ph/>
          </p:nvPr>
        </p:nvGraphicFramePr>
        <p:xfrm>
          <a:off x="846138" y="2349500"/>
          <a:ext cx="7470775" cy="692150"/>
        </p:xfrm>
        <a:graphic>
          <a:graphicData uri="http://schemas.openxmlformats.org/presentationml/2006/ole">
            <p:oleObj spid="_x0000_s8202" name="Document" r:id="rId3" imgW="7505700" imgH="695325" progId="Word.Document.8">
              <p:embed/>
            </p:oleObj>
          </a:graphicData>
        </a:graphic>
      </p:graphicFrame>
      <p:sp>
        <p:nvSpPr>
          <p:cNvPr id="819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4B6C8EB-F171-411B-A0A0-59AF6D25E73A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5486400" y="1066800"/>
            <a:ext cx="15954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zh-CN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6" name="Rectangle 9"/>
          <p:cNvSpPr>
            <a:spLocks noChangeArrowheads="1"/>
          </p:cNvSpPr>
          <p:nvPr/>
        </p:nvSpPr>
        <p:spPr bwMode="auto">
          <a:xfrm>
            <a:off x="7683500" y="1055688"/>
            <a:ext cx="92075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8197" name="Rectangle 32"/>
          <p:cNvSpPr>
            <a:spLocks noChangeArrowheads="1"/>
          </p:cNvSpPr>
          <p:nvPr/>
        </p:nvSpPr>
        <p:spPr bwMode="auto">
          <a:xfrm>
            <a:off x="8277225" y="3187700"/>
            <a:ext cx="92075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graphicFrame>
        <p:nvGraphicFramePr>
          <p:cNvPr id="8198" name="Object 33"/>
          <p:cNvGraphicFramePr>
            <a:graphicFrameLocks noChangeAspect="1"/>
          </p:cNvGraphicFramePr>
          <p:nvPr/>
        </p:nvGraphicFramePr>
        <p:xfrm>
          <a:off x="827088" y="333375"/>
          <a:ext cx="7505700" cy="647700"/>
        </p:xfrm>
        <a:graphic>
          <a:graphicData uri="http://schemas.openxmlformats.org/presentationml/2006/ole">
            <p:oleObj spid="_x0000_s8198" name="Document" r:id="rId4" imgW="7510272" imgH="649224" progId="Word.Document.8">
              <p:embed/>
            </p:oleObj>
          </a:graphicData>
        </a:graphic>
      </p:graphicFrame>
      <p:grpSp>
        <p:nvGrpSpPr>
          <p:cNvPr id="8199" name="Group 0"/>
          <p:cNvGrpSpPr>
            <a:grpSpLocks/>
          </p:cNvGrpSpPr>
          <p:nvPr/>
        </p:nvGrpSpPr>
        <p:grpSpPr bwMode="auto">
          <a:xfrm>
            <a:off x="755650" y="908050"/>
            <a:ext cx="7704138" cy="547688"/>
            <a:chOff x="576" y="1527"/>
            <a:chExt cx="4619" cy="311"/>
          </a:xfrm>
        </p:grpSpPr>
        <p:sp>
          <p:nvSpPr>
            <p:cNvPr id="8203" name="Rectangle 22"/>
            <p:cNvSpPr>
              <a:spLocks noChangeArrowheads="1"/>
            </p:cNvSpPr>
            <p:nvPr/>
          </p:nvSpPr>
          <p:spPr bwMode="auto">
            <a:xfrm>
              <a:off x="4748" y="1527"/>
              <a:ext cx="2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</a:rPr>
                <a:t> </a:t>
              </a:r>
              <a:endParaRPr lang="en-US" altLang="zh-CN"/>
            </a:p>
          </p:txBody>
        </p:sp>
        <p:sp>
          <p:nvSpPr>
            <p:cNvPr id="8204" name="Rectangle 34"/>
            <p:cNvSpPr>
              <a:spLocks noChangeArrowheads="1"/>
            </p:cNvSpPr>
            <p:nvPr/>
          </p:nvSpPr>
          <p:spPr bwMode="auto">
            <a:xfrm>
              <a:off x="576" y="1536"/>
              <a:ext cx="104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7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事实上</a:t>
              </a:r>
              <a:r>
                <a:rPr lang="zh-CN" altLang="en-US" sz="2700" b="1">
                  <a:solidFill>
                    <a:srgbClr val="000000"/>
                  </a:solidFill>
                  <a:latin typeface="宋体" pitchFamily="2" charset="-122"/>
                </a:rPr>
                <a:t>，设</a:t>
              </a:r>
              <a:endParaRPr lang="zh-CN" altLang="en-US"/>
            </a:p>
          </p:txBody>
        </p:sp>
        <p:grpSp>
          <p:nvGrpSpPr>
            <p:cNvPr id="8205" name="Group 35"/>
            <p:cNvGrpSpPr>
              <a:grpSpLocks/>
            </p:cNvGrpSpPr>
            <p:nvPr/>
          </p:nvGrpSpPr>
          <p:grpSpPr bwMode="auto">
            <a:xfrm>
              <a:off x="1728" y="1536"/>
              <a:ext cx="255" cy="302"/>
              <a:chOff x="1694" y="2848"/>
              <a:chExt cx="117" cy="252"/>
            </a:xfrm>
          </p:grpSpPr>
          <p:sp>
            <p:nvSpPr>
              <p:cNvPr id="8217" name="Rectangle 36"/>
              <p:cNvSpPr>
                <a:spLocks noChangeArrowheads="1"/>
              </p:cNvSpPr>
              <p:nvPr/>
            </p:nvSpPr>
            <p:spPr bwMode="auto">
              <a:xfrm>
                <a:off x="1781" y="2978"/>
                <a:ext cx="30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b="1">
                    <a:solidFill>
                      <a:srgbClr val="000000"/>
                    </a:solidFill>
                  </a:rPr>
                  <a:t>0</a:t>
                </a:r>
                <a:endParaRPr lang="en-US" altLang="zh-CN"/>
              </a:p>
            </p:txBody>
          </p:sp>
          <p:sp>
            <p:nvSpPr>
              <p:cNvPr id="8218" name="Rectangle 37"/>
              <p:cNvSpPr>
                <a:spLocks noChangeArrowheads="1"/>
              </p:cNvSpPr>
              <p:nvPr/>
            </p:nvSpPr>
            <p:spPr bwMode="auto">
              <a:xfrm>
                <a:off x="1694" y="2848"/>
                <a:ext cx="37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b="1" i="1">
                    <a:solidFill>
                      <a:srgbClr val="000000"/>
                    </a:solidFill>
                  </a:rPr>
                  <a:t>z</a:t>
                </a:r>
                <a:endParaRPr lang="en-US" altLang="zh-CN"/>
              </a:p>
            </p:txBody>
          </p:sp>
        </p:grpSp>
        <p:sp>
          <p:nvSpPr>
            <p:cNvPr id="8206" name="Rectangle 38"/>
            <p:cNvSpPr>
              <a:spLocks noChangeArrowheads="1"/>
            </p:cNvSpPr>
            <p:nvPr/>
          </p:nvSpPr>
          <p:spPr bwMode="auto">
            <a:xfrm>
              <a:off x="2064" y="1584"/>
              <a:ext cx="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700" b="1">
                  <a:solidFill>
                    <a:srgbClr val="000000"/>
                  </a:solidFill>
                  <a:latin typeface="宋体" pitchFamily="2" charset="-122"/>
                </a:rPr>
                <a:t>为</a:t>
              </a:r>
              <a:endParaRPr lang="zh-CN" altLang="en-US"/>
            </a:p>
          </p:txBody>
        </p:sp>
        <p:grpSp>
          <p:nvGrpSpPr>
            <p:cNvPr id="8207" name="Group 53"/>
            <p:cNvGrpSpPr>
              <a:grpSpLocks/>
            </p:cNvGrpSpPr>
            <p:nvPr/>
          </p:nvGrpSpPr>
          <p:grpSpPr bwMode="auto">
            <a:xfrm>
              <a:off x="2352" y="1536"/>
              <a:ext cx="2843" cy="252"/>
              <a:chOff x="2141" y="2837"/>
              <a:chExt cx="2843" cy="252"/>
            </a:xfrm>
          </p:grpSpPr>
          <p:grpSp>
            <p:nvGrpSpPr>
              <p:cNvPr id="8208" name="Group 39"/>
              <p:cNvGrpSpPr>
                <a:grpSpLocks/>
              </p:cNvGrpSpPr>
              <p:nvPr/>
            </p:nvGrpSpPr>
            <p:grpSpPr bwMode="auto">
              <a:xfrm>
                <a:off x="2141" y="2849"/>
                <a:ext cx="377" cy="233"/>
                <a:chOff x="2141" y="2849"/>
                <a:chExt cx="377" cy="233"/>
              </a:xfrm>
            </p:grpSpPr>
            <p:sp>
              <p:nvSpPr>
                <p:cNvPr id="8213" name="Rectangle 40"/>
                <p:cNvSpPr>
                  <a:spLocks noChangeArrowheads="1"/>
                </p:cNvSpPr>
                <p:nvPr/>
              </p:nvSpPr>
              <p:spPr bwMode="auto">
                <a:xfrm>
                  <a:off x="2450" y="2849"/>
                  <a:ext cx="6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700" b="1">
                      <a:solidFill>
                        <a:srgbClr val="000000"/>
                      </a:solidFill>
                    </a:rPr>
                    <a:t>)</a:t>
                  </a:r>
                  <a:endParaRPr lang="en-US" altLang="zh-CN"/>
                </a:p>
              </p:txBody>
            </p:sp>
            <p:sp>
              <p:nvSpPr>
                <p:cNvPr id="8214" name="Rectangle 41"/>
                <p:cNvSpPr>
                  <a:spLocks noChangeArrowheads="1"/>
                </p:cNvSpPr>
                <p:nvPr/>
              </p:nvSpPr>
              <p:spPr bwMode="auto">
                <a:xfrm>
                  <a:off x="2261" y="2849"/>
                  <a:ext cx="69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700" b="1">
                      <a:solidFill>
                        <a:srgbClr val="000000"/>
                      </a:solidFill>
                    </a:rPr>
                    <a:t>(</a:t>
                  </a:r>
                  <a:endParaRPr lang="en-US" altLang="zh-CN"/>
                </a:p>
              </p:txBody>
            </p:sp>
            <p:sp>
              <p:nvSpPr>
                <p:cNvPr id="8215" name="Rectangle 42"/>
                <p:cNvSpPr>
                  <a:spLocks noChangeArrowheads="1"/>
                </p:cNvSpPr>
                <p:nvPr/>
              </p:nvSpPr>
              <p:spPr bwMode="auto">
                <a:xfrm>
                  <a:off x="2350" y="2849"/>
                  <a:ext cx="8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700" b="1" i="1">
                      <a:solidFill>
                        <a:srgbClr val="000000"/>
                      </a:solidFill>
                    </a:rPr>
                    <a:t>z</a:t>
                  </a:r>
                  <a:endParaRPr lang="en-US" altLang="zh-CN"/>
                </a:p>
              </p:txBody>
            </p:sp>
            <p:sp>
              <p:nvSpPr>
                <p:cNvPr id="8216" name="Rectangle 43"/>
                <p:cNvSpPr>
                  <a:spLocks noChangeArrowheads="1"/>
                </p:cNvSpPr>
                <p:nvPr/>
              </p:nvSpPr>
              <p:spPr bwMode="auto">
                <a:xfrm>
                  <a:off x="2141" y="2849"/>
                  <a:ext cx="7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2700" b="1" i="1">
                      <a:solidFill>
                        <a:srgbClr val="000000"/>
                      </a:solidFill>
                    </a:rPr>
                    <a:t>f</a:t>
                  </a:r>
                  <a:endParaRPr lang="en-US" altLang="zh-CN"/>
                </a:p>
              </p:txBody>
            </p:sp>
          </p:grpSp>
          <p:sp>
            <p:nvSpPr>
              <p:cNvPr id="8209" name="Rectangle 44"/>
              <p:cNvSpPr>
                <a:spLocks noChangeArrowheads="1"/>
              </p:cNvSpPr>
              <p:nvPr/>
            </p:nvSpPr>
            <p:spPr bwMode="auto">
              <a:xfrm>
                <a:off x="2532" y="2855"/>
                <a:ext cx="207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700" b="1">
                    <a:solidFill>
                      <a:srgbClr val="000000"/>
                    </a:solidFill>
                    <a:latin typeface="宋体" pitchFamily="2" charset="-122"/>
                  </a:rPr>
                  <a:t>的</a:t>
                </a:r>
                <a:endParaRPr lang="zh-CN" altLang="en-US"/>
              </a:p>
            </p:txBody>
          </p:sp>
          <p:sp>
            <p:nvSpPr>
              <p:cNvPr id="8210" name="Rectangle 45"/>
              <p:cNvSpPr>
                <a:spLocks noChangeArrowheads="1"/>
              </p:cNvSpPr>
              <p:nvPr/>
            </p:nvSpPr>
            <p:spPr bwMode="auto">
              <a:xfrm>
                <a:off x="2808" y="2837"/>
                <a:ext cx="160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b="1" i="1">
                    <a:solidFill>
                      <a:srgbClr val="000000"/>
                    </a:solidFill>
                  </a:rPr>
                  <a:t>m</a:t>
                </a:r>
                <a:endParaRPr lang="en-US" altLang="zh-CN"/>
              </a:p>
            </p:txBody>
          </p:sp>
          <p:sp>
            <p:nvSpPr>
              <p:cNvPr id="8211" name="Rectangle 46"/>
              <p:cNvSpPr>
                <a:spLocks noChangeArrowheads="1"/>
              </p:cNvSpPr>
              <p:nvPr/>
            </p:nvSpPr>
            <p:spPr bwMode="auto">
              <a:xfrm>
                <a:off x="3031" y="2855"/>
                <a:ext cx="1953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2700" b="1">
                    <a:solidFill>
                      <a:srgbClr val="000000"/>
                    </a:solidFill>
                    <a:latin typeface="宋体" pitchFamily="2" charset="-122"/>
                  </a:rPr>
                  <a:t>级零点，则由定义，</a:t>
                </a:r>
                <a:endParaRPr lang="zh-CN" altLang="en-US"/>
              </a:p>
            </p:txBody>
          </p:sp>
          <p:sp>
            <p:nvSpPr>
              <p:cNvPr id="8212" name="Rectangle 47"/>
              <p:cNvSpPr>
                <a:spLocks noChangeArrowheads="1"/>
              </p:cNvSpPr>
              <p:nvPr/>
            </p:nvSpPr>
            <p:spPr bwMode="auto">
              <a:xfrm>
                <a:off x="4958" y="2966"/>
                <a:ext cx="19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</p:grpSp>
      </p:grpSp>
      <p:graphicFrame>
        <p:nvGraphicFramePr>
          <p:cNvPr id="896048" name="Object 48"/>
          <p:cNvGraphicFramePr>
            <a:graphicFrameLocks noChangeAspect="1"/>
          </p:cNvGraphicFramePr>
          <p:nvPr/>
        </p:nvGraphicFramePr>
        <p:xfrm>
          <a:off x="900113" y="1484313"/>
          <a:ext cx="7086600" cy="547687"/>
        </p:xfrm>
        <a:graphic>
          <a:graphicData uri="http://schemas.openxmlformats.org/presentationml/2006/ole">
            <p:oleObj spid="_x0000_s8200" name="Document" r:id="rId5" imgW="7091172" imgH="594360" progId="Word.Document.8">
              <p:embed/>
            </p:oleObj>
          </a:graphicData>
        </a:graphic>
      </p:graphicFrame>
      <p:graphicFrame>
        <p:nvGraphicFramePr>
          <p:cNvPr id="896049" name="Object 49"/>
          <p:cNvGraphicFramePr>
            <a:graphicFrameLocks noChangeAspect="1"/>
          </p:cNvGraphicFramePr>
          <p:nvPr/>
        </p:nvGraphicFramePr>
        <p:xfrm>
          <a:off x="2555875" y="1989138"/>
          <a:ext cx="3038475" cy="749300"/>
        </p:xfrm>
        <a:graphic>
          <a:graphicData uri="http://schemas.openxmlformats.org/presentationml/2006/ole">
            <p:oleObj spid="_x0000_s8201" name="Document" r:id="rId6" imgW="3029712" imgH="749808" progId="Word.Document.8">
              <p:embed/>
            </p:oleObj>
          </a:graphicData>
        </a:graphic>
      </p:graphicFrame>
      <p:graphicFrame>
        <p:nvGraphicFramePr>
          <p:cNvPr id="27" name="Object 3"/>
          <p:cNvGraphicFramePr>
            <a:graphicFrameLocks noChangeAspect="1"/>
          </p:cNvGraphicFramePr>
          <p:nvPr/>
        </p:nvGraphicFramePr>
        <p:xfrm>
          <a:off x="1368455" y="2857496"/>
          <a:ext cx="7489825" cy="663575"/>
        </p:xfrm>
        <a:graphic>
          <a:graphicData uri="http://schemas.openxmlformats.org/presentationml/2006/ole">
            <p:oleObj spid="_x0000_s8219" name="Document" r:id="rId7" imgW="7503051" imgH="667389" progId="Word.Document.8">
              <p:embed/>
            </p:oleObj>
          </a:graphicData>
        </a:graphic>
      </p:graphicFrame>
      <p:graphicFrame>
        <p:nvGraphicFramePr>
          <p:cNvPr id="28" name="Object 4"/>
          <p:cNvGraphicFramePr>
            <a:graphicFrameLocks noChangeAspect="1"/>
          </p:cNvGraphicFramePr>
          <p:nvPr/>
        </p:nvGraphicFramePr>
        <p:xfrm>
          <a:off x="866803" y="3429000"/>
          <a:ext cx="7475537" cy="665162"/>
        </p:xfrm>
        <a:graphic>
          <a:graphicData uri="http://schemas.openxmlformats.org/presentationml/2006/ole">
            <p:oleObj spid="_x0000_s8220" name="Document" r:id="rId8" imgW="7477125" imgH="666750" progId="Word.Document.8">
              <p:embed/>
            </p:oleObj>
          </a:graphicData>
        </a:graphic>
      </p:graphicFrame>
      <p:graphicFrame>
        <p:nvGraphicFramePr>
          <p:cNvPr id="29" name="Object 5"/>
          <p:cNvGraphicFramePr>
            <a:graphicFrameLocks noChangeAspect="1"/>
          </p:cNvGraphicFramePr>
          <p:nvPr/>
        </p:nvGraphicFramePr>
        <p:xfrm>
          <a:off x="938240" y="4051309"/>
          <a:ext cx="7475538" cy="663575"/>
        </p:xfrm>
        <a:graphic>
          <a:graphicData uri="http://schemas.openxmlformats.org/presentationml/2006/ole">
            <p:oleObj spid="_x0000_s8221" name="Document" r:id="rId9" imgW="7477125" imgH="666750" progId="Word.Document.8">
              <p:embed/>
            </p:oleObj>
          </a:graphicData>
        </a:graphic>
      </p:graphicFrame>
      <p:grpSp>
        <p:nvGrpSpPr>
          <p:cNvPr id="30" name="Group 0"/>
          <p:cNvGrpSpPr>
            <a:grpSpLocks/>
          </p:cNvGrpSpPr>
          <p:nvPr/>
        </p:nvGrpSpPr>
        <p:grpSpPr bwMode="auto">
          <a:xfrm>
            <a:off x="938240" y="4692662"/>
            <a:ext cx="7421563" cy="522288"/>
            <a:chOff x="528" y="2801"/>
            <a:chExt cx="4675" cy="323"/>
          </a:xfrm>
        </p:grpSpPr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528" y="2808"/>
              <a:ext cx="225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宋体" pitchFamily="2" charset="-122"/>
                </a:rPr>
                <a:t>除</a:t>
              </a:r>
              <a:endParaRPr lang="zh-CN" altLang="en-US"/>
            </a:p>
          </p:txBody>
        </p:sp>
        <p:grpSp>
          <p:nvGrpSpPr>
            <p:cNvPr id="32" name="Group 11"/>
            <p:cNvGrpSpPr>
              <a:grpSpLocks/>
            </p:cNvGrpSpPr>
            <p:nvPr/>
          </p:nvGrpSpPr>
          <p:grpSpPr bwMode="auto">
            <a:xfrm>
              <a:off x="776" y="2801"/>
              <a:ext cx="157" cy="292"/>
              <a:chOff x="776" y="2801"/>
              <a:chExt cx="157" cy="292"/>
            </a:xfrm>
          </p:grpSpPr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865" y="2933"/>
                <a:ext cx="68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b="1">
                    <a:solidFill>
                      <a:srgbClr val="000000"/>
                    </a:solidFill>
                  </a:rPr>
                  <a:t>0</a:t>
                </a:r>
                <a:endParaRPr lang="en-US" altLang="zh-CN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776" y="2801"/>
                <a:ext cx="87" cy="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00"/>
                    </a:solidFill>
                  </a:rPr>
                  <a:t>z</a:t>
                </a:r>
                <a:endParaRPr lang="en-US" altLang="zh-CN"/>
              </a:p>
            </p:txBody>
          </p:sp>
        </p:grp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948" y="2808"/>
              <a:ext cx="1992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800" b="1" dirty="0">
                  <a:solidFill>
                    <a:srgbClr val="000000"/>
                  </a:solidFill>
                  <a:latin typeface="宋体" pitchFamily="2" charset="-122"/>
                </a:rPr>
                <a:t>外，再无零点，即</a:t>
              </a:r>
              <a:endParaRPr lang="zh-CN" altLang="en-US" dirty="0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2772" y="2808"/>
              <a:ext cx="224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宋体" pitchFamily="2" charset="-122"/>
                </a:rPr>
                <a:t>: </a:t>
              </a:r>
              <a:endParaRPr lang="en-US" altLang="zh-CN"/>
            </a:p>
          </p:txBody>
        </p:sp>
        <p:grpSp>
          <p:nvGrpSpPr>
            <p:cNvPr id="35" name="Group 16"/>
            <p:cNvGrpSpPr>
              <a:grpSpLocks/>
            </p:cNvGrpSpPr>
            <p:nvPr/>
          </p:nvGrpSpPr>
          <p:grpSpPr bwMode="auto">
            <a:xfrm>
              <a:off x="2976" y="2832"/>
              <a:ext cx="157" cy="292"/>
              <a:chOff x="3032" y="2801"/>
              <a:chExt cx="157" cy="292"/>
            </a:xfrm>
          </p:grpSpPr>
          <p:sp>
            <p:nvSpPr>
              <p:cNvPr id="45" name="Rectangle 14"/>
              <p:cNvSpPr>
                <a:spLocks noChangeArrowheads="1"/>
              </p:cNvSpPr>
              <p:nvPr/>
            </p:nvSpPr>
            <p:spPr bwMode="auto">
              <a:xfrm>
                <a:off x="3121" y="2933"/>
                <a:ext cx="68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b="1">
                    <a:solidFill>
                      <a:srgbClr val="000000"/>
                    </a:solidFill>
                  </a:rPr>
                  <a:t>0</a:t>
                </a:r>
                <a:endParaRPr lang="en-US" altLang="zh-CN"/>
              </a:p>
            </p:txBody>
          </p:sp>
          <p:sp>
            <p:nvSpPr>
              <p:cNvPr id="46" name="Rectangle 15"/>
              <p:cNvSpPr>
                <a:spLocks noChangeArrowheads="1"/>
              </p:cNvSpPr>
              <p:nvPr/>
            </p:nvSpPr>
            <p:spPr bwMode="auto">
              <a:xfrm>
                <a:off x="3032" y="2801"/>
                <a:ext cx="87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00"/>
                    </a:solidFill>
                  </a:rPr>
                  <a:t>z</a:t>
                </a:r>
                <a:endParaRPr lang="en-US" altLang="zh-CN"/>
              </a:p>
            </p:txBody>
          </p:sp>
        </p:grpSp>
        <p:sp>
          <p:nvSpPr>
            <p:cNvPr id="36" name="Rectangle 17"/>
            <p:cNvSpPr>
              <a:spLocks noChangeArrowheads="1"/>
            </p:cNvSpPr>
            <p:nvPr/>
          </p:nvSpPr>
          <p:spPr bwMode="auto">
            <a:xfrm>
              <a:off x="3203" y="2808"/>
              <a:ext cx="225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宋体" pitchFamily="2" charset="-122"/>
                </a:rPr>
                <a:t>是</a:t>
              </a:r>
              <a:endParaRPr lang="zh-CN" altLang="en-US"/>
            </a:p>
          </p:txBody>
        </p:sp>
        <p:grpSp>
          <p:nvGrpSpPr>
            <p:cNvPr id="37" name="Group 22"/>
            <p:cNvGrpSpPr>
              <a:grpSpLocks/>
            </p:cNvGrpSpPr>
            <p:nvPr/>
          </p:nvGrpSpPr>
          <p:grpSpPr bwMode="auto">
            <a:xfrm>
              <a:off x="3490" y="2803"/>
              <a:ext cx="391" cy="265"/>
              <a:chOff x="3490" y="2803"/>
              <a:chExt cx="391" cy="265"/>
            </a:xfrm>
          </p:grpSpPr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3806" y="2803"/>
                <a:ext cx="75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3613" y="2803"/>
                <a:ext cx="75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3704" y="2803"/>
                <a:ext cx="87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00"/>
                    </a:solidFill>
                  </a:rPr>
                  <a:t>z</a:t>
                </a:r>
                <a:endParaRPr lang="en-US" altLang="zh-CN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3490" y="2803"/>
                <a:ext cx="75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00"/>
                    </a:solidFill>
                  </a:rPr>
                  <a:t>f</a:t>
                </a:r>
                <a:endParaRPr lang="en-US" altLang="zh-CN"/>
              </a:p>
            </p:txBody>
          </p:sp>
        </p:grp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3887" y="2808"/>
              <a:ext cx="1120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宋体" pitchFamily="2" charset="-122"/>
                </a:rPr>
                <a:t>的孤立零点</a:t>
              </a:r>
              <a:endParaRPr lang="zh-CN" altLang="en-US"/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5027" y="2808"/>
              <a:ext cx="113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宋体" pitchFamily="2" charset="-122"/>
                </a:rPr>
                <a:t>.</a:t>
              </a:r>
              <a:endParaRPr lang="en-US" altLang="zh-CN"/>
            </a:p>
          </p:txBody>
        </p:sp>
        <p:sp>
          <p:nvSpPr>
            <p:cNvPr id="40" name="Rectangle 25"/>
            <p:cNvSpPr>
              <a:spLocks noChangeArrowheads="1"/>
            </p:cNvSpPr>
            <p:nvPr/>
          </p:nvSpPr>
          <p:spPr bwMode="auto">
            <a:xfrm>
              <a:off x="5147" y="2802"/>
              <a:ext cx="56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 </a:t>
              </a:r>
              <a:endParaRPr lang="en-US" altLang="zh-CN"/>
            </a:p>
          </p:txBody>
        </p:sp>
      </p:grpSp>
      <p:graphicFrame>
        <p:nvGraphicFramePr>
          <p:cNvPr id="49" name="Object 7"/>
          <p:cNvGraphicFramePr>
            <a:graphicFrameLocks noChangeAspect="1"/>
          </p:cNvGraphicFramePr>
          <p:nvPr/>
        </p:nvGraphicFramePr>
        <p:xfrm>
          <a:off x="928662" y="5214950"/>
          <a:ext cx="7461250" cy="620713"/>
        </p:xfrm>
        <a:graphic>
          <a:graphicData uri="http://schemas.openxmlformats.org/presentationml/2006/ole">
            <p:oleObj spid="_x0000_s8222" name="Document" r:id="rId10" imgW="7458075" imgH="619125" progId="Word.Document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C9B6428-7932-4050-B851-35E75A061D77}" type="slidenum">
              <a:rPr lang="en-US" altLang="zh-CN"/>
              <a:pPr/>
              <a:t>8</a:t>
            </a:fld>
            <a:endParaRPr lang="en-US" altLang="zh-CN"/>
          </a:p>
        </p:txBody>
      </p:sp>
      <p:graphicFrame>
        <p:nvGraphicFramePr>
          <p:cNvPr id="10243" name="Object 2"/>
          <p:cNvGraphicFramePr>
            <a:graphicFrameLocks noChangeAspect="1"/>
          </p:cNvGraphicFramePr>
          <p:nvPr/>
        </p:nvGraphicFramePr>
        <p:xfrm>
          <a:off x="990600" y="914400"/>
          <a:ext cx="7029450" cy="2106613"/>
        </p:xfrm>
        <a:graphic>
          <a:graphicData uri="http://schemas.openxmlformats.org/presentationml/2006/ole">
            <p:oleObj spid="_x0000_s10243" name="Document" r:id="rId3" imgW="7029450" imgH="2105025" progId="Word.Document.8">
              <p:embed/>
            </p:oleObj>
          </a:graphicData>
        </a:graphic>
      </p:graphicFrame>
      <p:graphicFrame>
        <p:nvGraphicFramePr>
          <p:cNvPr id="882691" name="Object 3"/>
          <p:cNvGraphicFramePr>
            <a:graphicFrameLocks noChangeAspect="1"/>
          </p:cNvGraphicFramePr>
          <p:nvPr/>
        </p:nvGraphicFramePr>
        <p:xfrm>
          <a:off x="1054100" y="3203575"/>
          <a:ext cx="7013575" cy="2366963"/>
        </p:xfrm>
        <a:graphic>
          <a:graphicData uri="http://schemas.openxmlformats.org/presentationml/2006/ole">
            <p:oleObj spid="_x0000_s10244" name="Document" r:id="rId4" imgW="7058025" imgH="2381250" progId="Word.Document.8">
              <p:embed/>
            </p:oleObj>
          </a:graphicData>
        </a:graphic>
      </p:graphicFrame>
      <p:graphicFrame>
        <p:nvGraphicFramePr>
          <p:cNvPr id="882692" name="Object 4"/>
          <p:cNvGraphicFramePr>
            <a:graphicFrameLocks noChangeAspect="1"/>
          </p:cNvGraphicFramePr>
          <p:nvPr/>
        </p:nvGraphicFramePr>
        <p:xfrm>
          <a:off x="990600" y="5105400"/>
          <a:ext cx="6985000" cy="1184275"/>
        </p:xfrm>
        <a:graphic>
          <a:graphicData uri="http://schemas.openxmlformats.org/presentationml/2006/ole">
            <p:oleObj spid="_x0000_s10245" name="Document" r:id="rId5" imgW="6991350" imgH="1190625" progId="Word.Document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B7DEEE5-41C3-4262-BD2C-A60B7840EB3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1267" name="Rectangle 9"/>
          <p:cNvSpPr>
            <a:spLocks noChangeArrowheads="1"/>
          </p:cNvSpPr>
          <p:nvPr/>
        </p:nvSpPr>
        <p:spPr bwMode="auto">
          <a:xfrm>
            <a:off x="971550" y="981075"/>
            <a:ext cx="14890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推论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：</a:t>
            </a:r>
            <a:endParaRPr lang="zh-CN" altLang="en-US"/>
          </a:p>
        </p:txBody>
      </p:sp>
      <p:sp>
        <p:nvSpPr>
          <p:cNvPr id="11268" name="Rectangle 10"/>
          <p:cNvSpPr>
            <a:spLocks noChangeArrowheads="1"/>
          </p:cNvSpPr>
          <p:nvPr/>
        </p:nvSpPr>
        <p:spPr bwMode="auto">
          <a:xfrm>
            <a:off x="1979613" y="981075"/>
            <a:ext cx="35718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>
                <a:latin typeface="宋体" pitchFamily="2" charset="-122"/>
              </a:rPr>
              <a:t>设</a:t>
            </a:r>
            <a:endParaRPr lang="zh-CN" altLang="en-US"/>
          </a:p>
        </p:txBody>
      </p:sp>
      <p:grpSp>
        <p:nvGrpSpPr>
          <p:cNvPr id="11269" name="Group 15"/>
          <p:cNvGrpSpPr>
            <a:grpSpLocks/>
          </p:cNvGrpSpPr>
          <p:nvPr/>
        </p:nvGrpSpPr>
        <p:grpSpPr bwMode="auto">
          <a:xfrm>
            <a:off x="2411413" y="981075"/>
            <a:ext cx="619125" cy="427038"/>
            <a:chOff x="1538" y="633"/>
            <a:chExt cx="390" cy="269"/>
          </a:xfrm>
        </p:grpSpPr>
        <p:sp>
          <p:nvSpPr>
            <p:cNvPr id="11306" name="Rectangle 11"/>
            <p:cNvSpPr>
              <a:spLocks noChangeArrowheads="1"/>
            </p:cNvSpPr>
            <p:nvPr/>
          </p:nvSpPr>
          <p:spPr bwMode="auto">
            <a:xfrm>
              <a:off x="1853" y="633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11307" name="Rectangle 12"/>
            <p:cNvSpPr>
              <a:spLocks noChangeArrowheads="1"/>
            </p:cNvSpPr>
            <p:nvPr/>
          </p:nvSpPr>
          <p:spPr bwMode="auto">
            <a:xfrm>
              <a:off x="1660" y="633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11308" name="Rectangle 13"/>
            <p:cNvSpPr>
              <a:spLocks noChangeArrowheads="1"/>
            </p:cNvSpPr>
            <p:nvPr/>
          </p:nvSpPr>
          <p:spPr bwMode="auto">
            <a:xfrm>
              <a:off x="1752" y="633"/>
              <a:ext cx="8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11309" name="Rectangle 14"/>
            <p:cNvSpPr>
              <a:spLocks noChangeArrowheads="1"/>
            </p:cNvSpPr>
            <p:nvPr/>
          </p:nvSpPr>
          <p:spPr bwMode="auto">
            <a:xfrm>
              <a:off x="1538" y="633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</p:grpSp>
      <p:sp>
        <p:nvSpPr>
          <p:cNvPr id="11270" name="Rectangle 16"/>
          <p:cNvSpPr>
            <a:spLocks noChangeArrowheads="1"/>
          </p:cNvSpPr>
          <p:nvPr/>
        </p:nvSpPr>
        <p:spPr bwMode="auto">
          <a:xfrm>
            <a:off x="3059113" y="981075"/>
            <a:ext cx="13573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在区域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71" name="Rectangle 17"/>
          <p:cNvSpPr>
            <a:spLocks noChangeArrowheads="1"/>
          </p:cNvSpPr>
          <p:nvPr/>
        </p:nvSpPr>
        <p:spPr bwMode="auto">
          <a:xfrm>
            <a:off x="4211638" y="981075"/>
            <a:ext cx="2571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i="1">
                <a:solidFill>
                  <a:srgbClr val="000000"/>
                </a:solidFill>
              </a:rPr>
              <a:t>D</a:t>
            </a:r>
            <a:endParaRPr lang="en-US" altLang="zh-CN"/>
          </a:p>
        </p:txBody>
      </p:sp>
      <p:sp>
        <p:nvSpPr>
          <p:cNvPr id="11272" name="Rectangle 18"/>
          <p:cNvSpPr>
            <a:spLocks noChangeArrowheads="1"/>
          </p:cNvSpPr>
          <p:nvPr/>
        </p:nvSpPr>
        <p:spPr bwMode="auto">
          <a:xfrm>
            <a:off x="4427538" y="981075"/>
            <a:ext cx="17700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内解析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，</a:t>
            </a:r>
            <a:endParaRPr lang="zh-CN" altLang="en-US"/>
          </a:p>
        </p:txBody>
      </p:sp>
      <p:grpSp>
        <p:nvGrpSpPr>
          <p:cNvPr id="11273" name="Group 23"/>
          <p:cNvGrpSpPr>
            <a:grpSpLocks/>
          </p:cNvGrpSpPr>
          <p:nvPr/>
        </p:nvGrpSpPr>
        <p:grpSpPr bwMode="auto">
          <a:xfrm>
            <a:off x="5811838" y="1004888"/>
            <a:ext cx="757237" cy="498475"/>
            <a:chOff x="3661" y="633"/>
            <a:chExt cx="477" cy="314"/>
          </a:xfrm>
        </p:grpSpPr>
        <p:sp>
          <p:nvSpPr>
            <p:cNvPr id="11302" name="Rectangle 19"/>
            <p:cNvSpPr>
              <a:spLocks noChangeArrowheads="1"/>
            </p:cNvSpPr>
            <p:nvPr/>
          </p:nvSpPr>
          <p:spPr bwMode="auto">
            <a:xfrm>
              <a:off x="3953" y="633"/>
              <a:ext cx="185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}</a:t>
              </a:r>
              <a:endParaRPr lang="en-US" altLang="zh-CN"/>
            </a:p>
          </p:txBody>
        </p:sp>
        <p:sp>
          <p:nvSpPr>
            <p:cNvPr id="11303" name="Rectangle 20"/>
            <p:cNvSpPr>
              <a:spLocks noChangeArrowheads="1"/>
            </p:cNvSpPr>
            <p:nvPr/>
          </p:nvSpPr>
          <p:spPr bwMode="auto">
            <a:xfrm>
              <a:off x="3661" y="633"/>
              <a:ext cx="185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{</a:t>
              </a:r>
              <a:endParaRPr lang="en-US" altLang="zh-CN"/>
            </a:p>
          </p:txBody>
        </p:sp>
        <p:sp>
          <p:nvSpPr>
            <p:cNvPr id="11304" name="Rectangle 21"/>
            <p:cNvSpPr>
              <a:spLocks noChangeArrowheads="1"/>
            </p:cNvSpPr>
            <p:nvPr/>
          </p:nvSpPr>
          <p:spPr bwMode="auto">
            <a:xfrm>
              <a:off x="3855" y="767"/>
              <a:ext cx="133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11305" name="Rectangle 22"/>
            <p:cNvSpPr>
              <a:spLocks noChangeArrowheads="1"/>
            </p:cNvSpPr>
            <p:nvPr/>
          </p:nvSpPr>
          <p:spPr bwMode="auto">
            <a:xfrm>
              <a:off x="3763" y="633"/>
              <a:ext cx="181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</p:grpSp>
      <p:sp>
        <p:nvSpPr>
          <p:cNvPr id="11274" name="Rectangle 24"/>
          <p:cNvSpPr>
            <a:spLocks noChangeArrowheads="1"/>
          </p:cNvSpPr>
          <p:nvPr/>
        </p:nvSpPr>
        <p:spPr bwMode="auto">
          <a:xfrm>
            <a:off x="6418263" y="1017588"/>
            <a:ext cx="3619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(</a:t>
            </a:r>
            <a:endParaRPr lang="en-US" altLang="zh-CN"/>
          </a:p>
        </p:txBody>
      </p:sp>
      <p:sp>
        <p:nvSpPr>
          <p:cNvPr id="11275" name="Rectangle 25"/>
          <p:cNvSpPr>
            <a:spLocks noChangeArrowheads="1"/>
          </p:cNvSpPr>
          <p:nvPr/>
        </p:nvSpPr>
        <p:spPr bwMode="auto">
          <a:xfrm>
            <a:off x="6599238" y="1001713"/>
            <a:ext cx="347662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endParaRPr lang="en-US" altLang="zh-CN"/>
          </a:p>
        </p:txBody>
      </p:sp>
      <p:sp>
        <p:nvSpPr>
          <p:cNvPr id="11276" name="Rectangle 26"/>
          <p:cNvSpPr>
            <a:spLocks noChangeArrowheads="1"/>
          </p:cNvSpPr>
          <p:nvPr/>
        </p:nvSpPr>
        <p:spPr bwMode="auto">
          <a:xfrm>
            <a:off x="6796088" y="1017588"/>
            <a:ext cx="108743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=1,2,</a:t>
            </a:r>
            <a:endParaRPr lang="en-US" altLang="zh-CN"/>
          </a:p>
        </p:txBody>
      </p:sp>
      <p:sp>
        <p:nvSpPr>
          <p:cNvPr id="11277" name="Rectangle 27"/>
          <p:cNvSpPr>
            <a:spLocks noChangeArrowheads="1"/>
          </p:cNvSpPr>
          <p:nvPr/>
        </p:nvSpPr>
        <p:spPr bwMode="auto">
          <a:xfrm>
            <a:off x="7691438" y="1017588"/>
            <a:ext cx="5397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</a:rPr>
              <a:t>…</a:t>
            </a:r>
            <a:endParaRPr lang="en-US" altLang="zh-CN"/>
          </a:p>
        </p:txBody>
      </p:sp>
      <p:sp>
        <p:nvSpPr>
          <p:cNvPr id="11278" name="Rectangle 28"/>
          <p:cNvSpPr>
            <a:spLocks noChangeArrowheads="1"/>
          </p:cNvSpPr>
          <p:nvPr/>
        </p:nvSpPr>
        <p:spPr bwMode="auto">
          <a:xfrm>
            <a:off x="8048625" y="1017588"/>
            <a:ext cx="3619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)</a:t>
            </a:r>
            <a:endParaRPr lang="en-US" altLang="zh-CN"/>
          </a:p>
        </p:txBody>
      </p:sp>
      <p:sp>
        <p:nvSpPr>
          <p:cNvPr id="11279" name="Rectangle 29"/>
          <p:cNvSpPr>
            <a:spLocks noChangeArrowheads="1"/>
          </p:cNvSpPr>
          <p:nvPr/>
        </p:nvSpPr>
        <p:spPr bwMode="auto">
          <a:xfrm>
            <a:off x="995363" y="1606550"/>
            <a:ext cx="35718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1280" name="Group 34"/>
          <p:cNvGrpSpPr>
            <a:grpSpLocks/>
          </p:cNvGrpSpPr>
          <p:nvPr/>
        </p:nvGrpSpPr>
        <p:grpSpPr bwMode="auto">
          <a:xfrm>
            <a:off x="1444625" y="1595438"/>
            <a:ext cx="774700" cy="469900"/>
            <a:chOff x="910" y="1005"/>
            <a:chExt cx="488" cy="296"/>
          </a:xfrm>
        </p:grpSpPr>
        <p:sp>
          <p:nvSpPr>
            <p:cNvPr id="11298" name="Rectangle 30"/>
            <p:cNvSpPr>
              <a:spLocks noChangeArrowheads="1"/>
            </p:cNvSpPr>
            <p:nvPr/>
          </p:nvSpPr>
          <p:spPr bwMode="auto">
            <a:xfrm>
              <a:off x="1226" y="1005"/>
              <a:ext cx="17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11299" name="Rectangle 31"/>
            <p:cNvSpPr>
              <a:spLocks noChangeArrowheads="1"/>
            </p:cNvSpPr>
            <p:nvPr/>
          </p:nvSpPr>
          <p:spPr bwMode="auto">
            <a:xfrm>
              <a:off x="1033" y="1005"/>
              <a:ext cx="17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11300" name="Rectangle 32"/>
            <p:cNvSpPr>
              <a:spLocks noChangeArrowheads="1"/>
            </p:cNvSpPr>
            <p:nvPr/>
          </p:nvSpPr>
          <p:spPr bwMode="auto">
            <a:xfrm>
              <a:off x="1124" y="1005"/>
              <a:ext cx="181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11301" name="Rectangle 33"/>
            <p:cNvSpPr>
              <a:spLocks noChangeArrowheads="1"/>
            </p:cNvSpPr>
            <p:nvPr/>
          </p:nvSpPr>
          <p:spPr bwMode="auto">
            <a:xfrm>
              <a:off x="910" y="1005"/>
              <a:ext cx="168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</p:grpSp>
      <p:sp>
        <p:nvSpPr>
          <p:cNvPr id="11281" name="Rectangle 35"/>
          <p:cNvSpPr>
            <a:spLocks noChangeArrowheads="1"/>
          </p:cNvSpPr>
          <p:nvPr/>
        </p:nvSpPr>
        <p:spPr bwMode="auto">
          <a:xfrm>
            <a:off x="2074863" y="1606550"/>
            <a:ext cx="35718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在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82" name="Rectangle 36"/>
          <p:cNvSpPr>
            <a:spLocks noChangeArrowheads="1"/>
          </p:cNvSpPr>
          <p:nvPr/>
        </p:nvSpPr>
        <p:spPr bwMode="auto">
          <a:xfrm>
            <a:off x="2473325" y="1595438"/>
            <a:ext cx="4064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i="1">
                <a:solidFill>
                  <a:srgbClr val="000000"/>
                </a:solidFill>
              </a:rPr>
              <a:t>D</a:t>
            </a:r>
            <a:endParaRPr lang="en-US" altLang="zh-CN"/>
          </a:p>
        </p:txBody>
      </p:sp>
      <p:sp>
        <p:nvSpPr>
          <p:cNvPr id="11283" name="Rectangle 37"/>
          <p:cNvSpPr>
            <a:spLocks noChangeArrowheads="1"/>
          </p:cNvSpPr>
          <p:nvPr/>
        </p:nvSpPr>
        <p:spPr bwMode="auto">
          <a:xfrm>
            <a:off x="2749550" y="1606550"/>
            <a:ext cx="31178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内的一列零点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，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且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84" name="Rectangle 48"/>
          <p:cNvSpPr>
            <a:spLocks noChangeArrowheads="1"/>
          </p:cNvSpPr>
          <p:nvPr/>
        </p:nvSpPr>
        <p:spPr bwMode="auto">
          <a:xfrm>
            <a:off x="8001000" y="1606550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，</a:t>
            </a:r>
            <a:endParaRPr lang="zh-CN" altLang="en-US"/>
          </a:p>
        </p:txBody>
      </p:sp>
      <p:sp>
        <p:nvSpPr>
          <p:cNvPr id="11285" name="Rectangle 54"/>
          <p:cNvSpPr>
            <a:spLocks noChangeArrowheads="1"/>
          </p:cNvSpPr>
          <p:nvPr/>
        </p:nvSpPr>
        <p:spPr bwMode="auto">
          <a:xfrm>
            <a:off x="1042988" y="2205038"/>
            <a:ext cx="17287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当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86" name="Rectangle 55"/>
          <p:cNvSpPr>
            <a:spLocks noChangeArrowheads="1"/>
          </p:cNvSpPr>
          <p:nvPr/>
        </p:nvSpPr>
        <p:spPr bwMode="auto">
          <a:xfrm>
            <a:off x="2328863" y="2182813"/>
            <a:ext cx="23336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11287" name="Rectangle 65"/>
          <p:cNvSpPr>
            <a:spLocks noChangeArrowheads="1"/>
          </p:cNvSpPr>
          <p:nvPr/>
        </p:nvSpPr>
        <p:spPr bwMode="auto">
          <a:xfrm>
            <a:off x="2971800" y="2286000"/>
            <a:ext cx="4419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则     在   中必恒为零。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88" name="Rectangle 67"/>
          <p:cNvSpPr>
            <a:spLocks noChangeArrowheads="1"/>
          </p:cNvSpPr>
          <p:nvPr/>
        </p:nvSpPr>
        <p:spPr bwMode="auto">
          <a:xfrm>
            <a:off x="5978525" y="2233613"/>
            <a:ext cx="23177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graphicFrame>
        <p:nvGraphicFramePr>
          <p:cNvPr id="883716" name="Object 4"/>
          <p:cNvGraphicFramePr>
            <a:graphicFrameLocks noChangeAspect="1"/>
          </p:cNvGraphicFramePr>
          <p:nvPr/>
        </p:nvGraphicFramePr>
        <p:xfrm>
          <a:off x="762000" y="2971800"/>
          <a:ext cx="4198938" cy="577850"/>
        </p:xfrm>
        <a:graphic>
          <a:graphicData uri="http://schemas.openxmlformats.org/presentationml/2006/ole">
            <p:oleObj spid="_x0000_s11289" name="Document" r:id="rId3" imgW="4271772" imgH="594360" progId="Word.Document.8">
              <p:embed/>
            </p:oleObj>
          </a:graphicData>
        </a:graphic>
      </p:graphicFrame>
      <p:graphicFrame>
        <p:nvGraphicFramePr>
          <p:cNvPr id="883717" name="Object 5"/>
          <p:cNvGraphicFramePr>
            <a:graphicFrameLocks noChangeAspect="1"/>
          </p:cNvGraphicFramePr>
          <p:nvPr/>
        </p:nvGraphicFramePr>
        <p:xfrm>
          <a:off x="836613" y="3559175"/>
          <a:ext cx="7545387" cy="1189038"/>
        </p:xfrm>
        <a:graphic>
          <a:graphicData uri="http://schemas.openxmlformats.org/presentationml/2006/ole">
            <p:oleObj spid="_x0000_s11290" name="Document" r:id="rId4" imgW="7711440" imgH="1205484" progId="Word.Document.8">
              <p:embed/>
            </p:oleObj>
          </a:graphicData>
        </a:graphic>
      </p:graphicFrame>
      <p:graphicFrame>
        <p:nvGraphicFramePr>
          <p:cNvPr id="883718" name="Object 6"/>
          <p:cNvGraphicFramePr>
            <a:graphicFrameLocks noChangeAspect="1"/>
          </p:cNvGraphicFramePr>
          <p:nvPr/>
        </p:nvGraphicFramePr>
        <p:xfrm>
          <a:off x="836613" y="4343400"/>
          <a:ext cx="7446962" cy="563563"/>
        </p:xfrm>
        <a:graphic>
          <a:graphicData uri="http://schemas.openxmlformats.org/presentationml/2006/ole">
            <p:oleObj spid="_x0000_s11291" name="Document" r:id="rId5" imgW="7448550" imgH="590550" progId="Word.Document.8">
              <p:embed/>
            </p:oleObj>
          </a:graphicData>
        </a:graphic>
      </p:graphicFrame>
      <p:graphicFrame>
        <p:nvGraphicFramePr>
          <p:cNvPr id="883719" name="Object 7"/>
          <p:cNvGraphicFramePr>
            <a:graphicFrameLocks noChangeAspect="1"/>
          </p:cNvGraphicFramePr>
          <p:nvPr/>
        </p:nvGraphicFramePr>
        <p:xfrm>
          <a:off x="838200" y="5029200"/>
          <a:ext cx="6913563" cy="576263"/>
        </p:xfrm>
        <a:graphic>
          <a:graphicData uri="http://schemas.openxmlformats.org/presentationml/2006/ole">
            <p:oleObj spid="_x0000_s11292" name="Document" r:id="rId6" imgW="6915150" imgH="590550" progId="Word.Document.8">
              <p:embed/>
            </p:oleObj>
          </a:graphicData>
        </a:graphic>
      </p:graphicFrame>
      <p:graphicFrame>
        <p:nvGraphicFramePr>
          <p:cNvPr id="883720" name="Object 8"/>
          <p:cNvGraphicFramePr>
            <a:graphicFrameLocks noChangeAspect="1"/>
          </p:cNvGraphicFramePr>
          <p:nvPr/>
        </p:nvGraphicFramePr>
        <p:xfrm>
          <a:off x="909638" y="5715000"/>
          <a:ext cx="6767512" cy="592138"/>
        </p:xfrm>
        <a:graphic>
          <a:graphicData uri="http://schemas.openxmlformats.org/presentationml/2006/ole">
            <p:oleObj spid="_x0000_s11293" name="Document" r:id="rId7" imgW="6772275" imgH="590550" progId="Word.Document.8">
              <p:embed/>
            </p:oleObj>
          </a:graphicData>
        </a:graphic>
      </p:graphicFrame>
      <p:graphicFrame>
        <p:nvGraphicFramePr>
          <p:cNvPr id="11294" name="Object 56"/>
          <p:cNvGraphicFramePr>
            <a:graphicFrameLocks noChangeAspect="1"/>
          </p:cNvGraphicFramePr>
          <p:nvPr/>
        </p:nvGraphicFramePr>
        <p:xfrm>
          <a:off x="5697538" y="1524000"/>
          <a:ext cx="2200275" cy="628650"/>
        </p:xfrm>
        <a:graphic>
          <a:graphicData uri="http://schemas.openxmlformats.org/presentationml/2006/ole">
            <p:oleObj spid="_x0000_s11294" name="Equation" r:id="rId8" imgW="800100" imgH="228600" progId="Equation.3">
              <p:embed/>
            </p:oleObj>
          </a:graphicData>
        </a:graphic>
      </p:graphicFrame>
      <p:graphicFrame>
        <p:nvGraphicFramePr>
          <p:cNvPr id="11295" name="Object 68"/>
          <p:cNvGraphicFramePr>
            <a:graphicFrameLocks noChangeAspect="1"/>
          </p:cNvGraphicFramePr>
          <p:nvPr/>
        </p:nvGraphicFramePr>
        <p:xfrm>
          <a:off x="1566863" y="2268538"/>
          <a:ext cx="1287462" cy="417512"/>
        </p:xfrm>
        <a:graphic>
          <a:graphicData uri="http://schemas.openxmlformats.org/presentationml/2006/ole">
            <p:oleObj spid="_x0000_s11295" name="Equation" r:id="rId9" imgW="469696" imgH="152334" progId="Equation.3">
              <p:embed/>
            </p:oleObj>
          </a:graphicData>
        </a:graphic>
      </p:graphicFrame>
      <p:graphicFrame>
        <p:nvGraphicFramePr>
          <p:cNvPr id="11296" name="Object 69"/>
          <p:cNvGraphicFramePr>
            <a:graphicFrameLocks noChangeAspect="1"/>
          </p:cNvGraphicFramePr>
          <p:nvPr/>
        </p:nvGraphicFramePr>
        <p:xfrm>
          <a:off x="3338513" y="2265363"/>
          <a:ext cx="792162" cy="468312"/>
        </p:xfrm>
        <a:graphic>
          <a:graphicData uri="http://schemas.openxmlformats.org/presentationml/2006/ole">
            <p:oleObj spid="_x0000_s11296" name="Equation" r:id="rId10" imgW="342751" imgH="203112" progId="Equation.3">
              <p:embed/>
            </p:oleObj>
          </a:graphicData>
        </a:graphic>
      </p:graphicFrame>
      <p:graphicFrame>
        <p:nvGraphicFramePr>
          <p:cNvPr id="11297" name="Object 70"/>
          <p:cNvGraphicFramePr>
            <a:graphicFrameLocks noChangeAspect="1"/>
          </p:cNvGraphicFramePr>
          <p:nvPr/>
        </p:nvGraphicFramePr>
        <p:xfrm>
          <a:off x="4648200" y="2286000"/>
          <a:ext cx="387350" cy="387350"/>
        </p:xfrm>
        <a:graphic>
          <a:graphicData uri="http://schemas.openxmlformats.org/presentationml/2006/ole">
            <p:oleObj spid="_x0000_s11297" name="Equation" r:id="rId11" imgW="164885" imgH="164885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5883</TotalTime>
  <Words>538</Words>
  <Application>Microsoft PowerPoint</Application>
  <PresentationFormat>全屏显示(4:3)</PresentationFormat>
  <Paragraphs>207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Times New Roman</vt:lpstr>
      <vt:lpstr>宋体</vt:lpstr>
      <vt:lpstr>Arial</vt:lpstr>
      <vt:lpstr>黑体</vt:lpstr>
      <vt:lpstr>楷体_GB2312</vt:lpstr>
      <vt:lpstr>Symbol</vt:lpstr>
      <vt:lpstr>仿宋_GB2312</vt:lpstr>
      <vt:lpstr>Office 主题</vt:lpstr>
      <vt:lpstr>Microsoft 公式 3.0</vt:lpstr>
      <vt:lpstr>MathType 5.0 Equation</vt:lpstr>
      <vt:lpstr>Microsoft Equation 3.0</vt:lpstr>
      <vt:lpstr>Microsoft Word 文档</vt:lpstr>
      <vt:lpstr>Microsoft Word 97 - 2003 文档</vt:lpstr>
      <vt:lpstr>幻灯片 1</vt:lpstr>
      <vt:lpstr>1、函数的零点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>清华大学计算机系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FUBIAN</dc:title>
  <dc:creator>wang</dc:creator>
  <cp:lastModifiedBy>Lenovo</cp:lastModifiedBy>
  <cp:revision>252</cp:revision>
  <dcterms:created xsi:type="dcterms:W3CDTF">2001-03-24T02:27:05Z</dcterms:created>
  <dcterms:modified xsi:type="dcterms:W3CDTF">2015-04-20T06:33:39Z</dcterms:modified>
</cp:coreProperties>
</file>