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2" r:id="rId15"/>
    <p:sldId id="273" r:id="rId16"/>
    <p:sldId id="274" r:id="rId17"/>
    <p:sldId id="275" r:id="rId18"/>
    <p:sldId id="276" r:id="rId19"/>
    <p:sldId id="325" r:id="rId20"/>
    <p:sldId id="277" r:id="rId21"/>
    <p:sldId id="278" r:id="rId22"/>
    <p:sldId id="324"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21" r:id="rId56"/>
    <p:sldId id="322" r:id="rId57"/>
    <p:sldId id="311" r:id="rId58"/>
    <p:sldId id="312" r:id="rId59"/>
    <p:sldId id="313" r:id="rId60"/>
    <p:sldId id="314" r:id="rId61"/>
    <p:sldId id="315" r:id="rId62"/>
    <p:sldId id="316" r:id="rId63"/>
    <p:sldId id="317" r:id="rId64"/>
    <p:sldId id="318" r:id="rId65"/>
    <p:sldId id="319" r:id="rId66"/>
    <p:sldId id="320"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7" d="100"/>
          <a:sy n="67" d="100"/>
        </p:scale>
        <p:origin x="28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5" Type="http://schemas.openxmlformats.org/officeDocument/2006/relationships/image" Target="../media/image4.wmf"/><Relationship Id="rId4"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66.emf"/><Relationship Id="rId7" Type="http://schemas.openxmlformats.org/officeDocument/2006/relationships/image" Target="../media/image70.emf"/><Relationship Id="rId2" Type="http://schemas.openxmlformats.org/officeDocument/2006/relationships/image" Target="../media/image65.emf"/><Relationship Id="rId1" Type="http://schemas.openxmlformats.org/officeDocument/2006/relationships/image" Target="../media/image64.emf"/><Relationship Id="rId6" Type="http://schemas.openxmlformats.org/officeDocument/2006/relationships/image" Target="../media/image69.emf"/><Relationship Id="rId5" Type="http://schemas.openxmlformats.org/officeDocument/2006/relationships/image" Target="../media/image68.emf"/><Relationship Id="rId4" Type="http://schemas.openxmlformats.org/officeDocument/2006/relationships/image" Target="../media/image67.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6.wmf"/><Relationship Id="rId4" Type="http://schemas.openxmlformats.org/officeDocument/2006/relationships/image" Target="../media/image7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1.emf"/><Relationship Id="rId7" Type="http://schemas.openxmlformats.org/officeDocument/2006/relationships/image" Target="../media/image85.emf"/><Relationship Id="rId2" Type="http://schemas.openxmlformats.org/officeDocument/2006/relationships/image" Target="../media/image80.emf"/><Relationship Id="rId1" Type="http://schemas.openxmlformats.org/officeDocument/2006/relationships/image" Target="../media/image79.emf"/><Relationship Id="rId6" Type="http://schemas.openxmlformats.org/officeDocument/2006/relationships/image" Target="../media/image84.emf"/><Relationship Id="rId5" Type="http://schemas.openxmlformats.org/officeDocument/2006/relationships/image" Target="../media/image83.emf"/><Relationship Id="rId4" Type="http://schemas.openxmlformats.org/officeDocument/2006/relationships/image" Target="../media/image82.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5" Type="http://schemas.openxmlformats.org/officeDocument/2006/relationships/image" Target="../media/image90.wmf"/><Relationship Id="rId4" Type="http://schemas.openxmlformats.org/officeDocument/2006/relationships/image" Target="../media/image8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3.wmf"/><Relationship Id="rId7" Type="http://schemas.openxmlformats.org/officeDocument/2006/relationships/image" Target="../media/image97.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5" Type="http://schemas.openxmlformats.org/officeDocument/2006/relationships/image" Target="../media/image108.wmf"/><Relationship Id="rId4" Type="http://schemas.openxmlformats.org/officeDocument/2006/relationships/image" Target="../media/image10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image" Target="../media/image114.wmf"/><Relationship Id="rId7" Type="http://schemas.openxmlformats.org/officeDocument/2006/relationships/image" Target="../media/image118.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 Id="rId9" Type="http://schemas.openxmlformats.org/officeDocument/2006/relationships/image" Target="../media/image120.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image" Target="../media/image123.wmf"/><Relationship Id="rId7" Type="http://schemas.openxmlformats.org/officeDocument/2006/relationships/image" Target="../media/image127.wmf"/><Relationship Id="rId2" Type="http://schemas.openxmlformats.org/officeDocument/2006/relationships/image" Target="../media/image122.wmf"/><Relationship Id="rId1" Type="http://schemas.openxmlformats.org/officeDocument/2006/relationships/image" Target="../media/image121.wmf"/><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6" Type="http://schemas.openxmlformats.org/officeDocument/2006/relationships/image" Target="../media/image123.wmf"/><Relationship Id="rId5" Type="http://schemas.openxmlformats.org/officeDocument/2006/relationships/image" Target="../media/image133.wmf"/><Relationship Id="rId4" Type="http://schemas.openxmlformats.org/officeDocument/2006/relationships/image" Target="../media/image13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5" Type="http://schemas.openxmlformats.org/officeDocument/2006/relationships/image" Target="../media/image138.wmf"/><Relationship Id="rId4" Type="http://schemas.openxmlformats.org/officeDocument/2006/relationships/image" Target="../media/image13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42.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image" Target="../media/image145.wmf"/><Relationship Id="rId7" Type="http://schemas.openxmlformats.org/officeDocument/2006/relationships/image" Target="../media/image149.wmf"/><Relationship Id="rId2" Type="http://schemas.openxmlformats.org/officeDocument/2006/relationships/image" Target="../media/image144.wmf"/><Relationship Id="rId1" Type="http://schemas.openxmlformats.org/officeDocument/2006/relationships/image" Target="../media/image143.wmf"/><Relationship Id="rId6" Type="http://schemas.openxmlformats.org/officeDocument/2006/relationships/image" Target="../media/image148.wmf"/><Relationship Id="rId5" Type="http://schemas.openxmlformats.org/officeDocument/2006/relationships/image" Target="../media/image147.wmf"/><Relationship Id="rId10" Type="http://schemas.openxmlformats.org/officeDocument/2006/relationships/image" Target="../media/image152.wmf"/><Relationship Id="rId4" Type="http://schemas.openxmlformats.org/officeDocument/2006/relationships/image" Target="../media/image146.wmf"/><Relationship Id="rId9" Type="http://schemas.openxmlformats.org/officeDocument/2006/relationships/image" Target="../media/image151.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46.wmf"/><Relationship Id="rId1" Type="http://schemas.openxmlformats.org/officeDocument/2006/relationships/image" Target="../media/image15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56.wmf"/><Relationship Id="rId7" Type="http://schemas.openxmlformats.org/officeDocument/2006/relationships/image" Target="../media/image160.wmf"/><Relationship Id="rId2" Type="http://schemas.openxmlformats.org/officeDocument/2006/relationships/image" Target="../media/image155.wmf"/><Relationship Id="rId1" Type="http://schemas.openxmlformats.org/officeDocument/2006/relationships/image" Target="../media/image146.wmf"/><Relationship Id="rId6" Type="http://schemas.openxmlformats.org/officeDocument/2006/relationships/image" Target="../media/image159.wmf"/><Relationship Id="rId5" Type="http://schemas.openxmlformats.org/officeDocument/2006/relationships/image" Target="../media/image158.wmf"/><Relationship Id="rId4" Type="http://schemas.openxmlformats.org/officeDocument/2006/relationships/image" Target="../media/image157.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 Id="rId4" Type="http://schemas.openxmlformats.org/officeDocument/2006/relationships/image" Target="../media/image16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65.wmf"/><Relationship Id="rId7" Type="http://schemas.openxmlformats.org/officeDocument/2006/relationships/image" Target="../media/image167.wmf"/><Relationship Id="rId2" Type="http://schemas.openxmlformats.org/officeDocument/2006/relationships/image" Target="../media/image149.wmf"/><Relationship Id="rId1" Type="http://schemas.openxmlformats.org/officeDocument/2006/relationships/image" Target="../media/image148.wmf"/><Relationship Id="rId6" Type="http://schemas.openxmlformats.org/officeDocument/2006/relationships/image" Target="../media/image166.wmf"/><Relationship Id="rId5" Type="http://schemas.openxmlformats.org/officeDocument/2006/relationships/image" Target="../media/image151.wmf"/><Relationship Id="rId4" Type="http://schemas.openxmlformats.org/officeDocument/2006/relationships/image" Target="../media/image150.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74.wmf"/><Relationship Id="rId3" Type="http://schemas.openxmlformats.org/officeDocument/2006/relationships/image" Target="../media/image170.wmf"/><Relationship Id="rId7" Type="http://schemas.openxmlformats.org/officeDocument/2006/relationships/image" Target="../media/image173.wmf"/><Relationship Id="rId2" Type="http://schemas.openxmlformats.org/officeDocument/2006/relationships/image" Target="../media/image169.wmf"/><Relationship Id="rId1" Type="http://schemas.openxmlformats.org/officeDocument/2006/relationships/image" Target="../media/image168.wmf"/><Relationship Id="rId6" Type="http://schemas.openxmlformats.org/officeDocument/2006/relationships/image" Target="../media/image172.wmf"/><Relationship Id="rId5" Type="http://schemas.openxmlformats.org/officeDocument/2006/relationships/image" Target="../media/image171.wmf"/><Relationship Id="rId4" Type="http://schemas.openxmlformats.org/officeDocument/2006/relationships/image" Target="../media/image146.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82.wmf"/><Relationship Id="rId3" Type="http://schemas.openxmlformats.org/officeDocument/2006/relationships/image" Target="../media/image177.wmf"/><Relationship Id="rId7" Type="http://schemas.openxmlformats.org/officeDocument/2006/relationships/image" Target="../media/image181.wmf"/><Relationship Id="rId2" Type="http://schemas.openxmlformats.org/officeDocument/2006/relationships/image" Target="../media/image176.wmf"/><Relationship Id="rId1" Type="http://schemas.openxmlformats.org/officeDocument/2006/relationships/image" Target="../media/image175.wmf"/><Relationship Id="rId6" Type="http://schemas.openxmlformats.org/officeDocument/2006/relationships/image" Target="../media/image180.wmf"/><Relationship Id="rId5" Type="http://schemas.openxmlformats.org/officeDocument/2006/relationships/image" Target="../media/image179.wmf"/><Relationship Id="rId4" Type="http://schemas.openxmlformats.org/officeDocument/2006/relationships/image" Target="../media/image17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 Id="rId5" Type="http://schemas.openxmlformats.org/officeDocument/2006/relationships/image" Target="../media/image187.wmf"/><Relationship Id="rId4" Type="http://schemas.openxmlformats.org/officeDocument/2006/relationships/image" Target="../media/image18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8.wmf"/><Relationship Id="rId5" Type="http://schemas.openxmlformats.org/officeDocument/2006/relationships/image" Target="../media/image192.wmf"/><Relationship Id="rId4" Type="http://schemas.openxmlformats.org/officeDocument/2006/relationships/image" Target="../media/image191.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20.wmf"/><Relationship Id="rId7" Type="http://schemas.openxmlformats.org/officeDocument/2006/relationships/image" Target="../media/image17.wmf"/><Relationship Id="rId2" Type="http://schemas.openxmlformats.org/officeDocument/2006/relationships/image" Target="../media/image14.wmf"/><Relationship Id="rId1" Type="http://schemas.openxmlformats.org/officeDocument/2006/relationships/image" Target="../media/image19.wmf"/><Relationship Id="rId6" Type="http://schemas.openxmlformats.org/officeDocument/2006/relationships/image" Target="../media/image12.wmf"/><Relationship Id="rId5" Type="http://schemas.openxmlformats.org/officeDocument/2006/relationships/image" Target="../media/image22.wmf"/><Relationship Id="rId4" Type="http://schemas.openxmlformats.org/officeDocument/2006/relationships/image" Target="../media/image21.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 Id="rId6" Type="http://schemas.openxmlformats.org/officeDocument/2006/relationships/image" Target="../media/image198.wmf"/><Relationship Id="rId5" Type="http://schemas.openxmlformats.org/officeDocument/2006/relationships/image" Target="../media/image197.wmf"/><Relationship Id="rId4" Type="http://schemas.openxmlformats.org/officeDocument/2006/relationships/image" Target="../media/image196.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05.wmf"/><Relationship Id="rId3" Type="http://schemas.openxmlformats.org/officeDocument/2006/relationships/image" Target="../media/image200.wmf"/><Relationship Id="rId7" Type="http://schemas.openxmlformats.org/officeDocument/2006/relationships/image" Target="../media/image204.wmf"/><Relationship Id="rId2" Type="http://schemas.openxmlformats.org/officeDocument/2006/relationships/image" Target="../media/image194.wmf"/><Relationship Id="rId1" Type="http://schemas.openxmlformats.org/officeDocument/2006/relationships/image" Target="../media/image199.wmf"/><Relationship Id="rId6" Type="http://schemas.openxmlformats.org/officeDocument/2006/relationships/image" Target="../media/image203.wmf"/><Relationship Id="rId5" Type="http://schemas.openxmlformats.org/officeDocument/2006/relationships/image" Target="../media/image202.wmf"/><Relationship Id="rId10" Type="http://schemas.openxmlformats.org/officeDocument/2006/relationships/image" Target="../media/image207.wmf"/><Relationship Id="rId4" Type="http://schemas.openxmlformats.org/officeDocument/2006/relationships/image" Target="../media/image201.wmf"/><Relationship Id="rId9" Type="http://schemas.openxmlformats.org/officeDocument/2006/relationships/image" Target="../media/image206.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14.wmf"/><Relationship Id="rId3" Type="http://schemas.openxmlformats.org/officeDocument/2006/relationships/image" Target="../media/image210.wmf"/><Relationship Id="rId7" Type="http://schemas.openxmlformats.org/officeDocument/2006/relationships/image" Target="../media/image213.wmf"/><Relationship Id="rId2" Type="http://schemas.openxmlformats.org/officeDocument/2006/relationships/image" Target="../media/image209.wmf"/><Relationship Id="rId1" Type="http://schemas.openxmlformats.org/officeDocument/2006/relationships/image" Target="../media/image208.wmf"/><Relationship Id="rId6" Type="http://schemas.openxmlformats.org/officeDocument/2006/relationships/image" Target="../media/image212.wmf"/><Relationship Id="rId5" Type="http://schemas.openxmlformats.org/officeDocument/2006/relationships/image" Target="../media/image211.wmf"/><Relationship Id="rId4" Type="http://schemas.openxmlformats.org/officeDocument/2006/relationships/image" Target="../media/image52.wmf"/><Relationship Id="rId9" Type="http://schemas.openxmlformats.org/officeDocument/2006/relationships/image" Target="../media/image215.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18.wmf"/><Relationship Id="rId2" Type="http://schemas.openxmlformats.org/officeDocument/2006/relationships/image" Target="../media/image217.wmf"/><Relationship Id="rId1" Type="http://schemas.openxmlformats.org/officeDocument/2006/relationships/image" Target="../media/image216.wmf"/><Relationship Id="rId4" Type="http://schemas.openxmlformats.org/officeDocument/2006/relationships/image" Target="../media/image219.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22.wmf"/><Relationship Id="rId2" Type="http://schemas.openxmlformats.org/officeDocument/2006/relationships/image" Target="../media/image221.wmf"/><Relationship Id="rId1" Type="http://schemas.openxmlformats.org/officeDocument/2006/relationships/image" Target="../media/image220.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30.wmf"/><Relationship Id="rId3" Type="http://schemas.openxmlformats.org/officeDocument/2006/relationships/image" Target="../media/image225.wmf"/><Relationship Id="rId7" Type="http://schemas.openxmlformats.org/officeDocument/2006/relationships/image" Target="../media/image229.wmf"/><Relationship Id="rId2" Type="http://schemas.openxmlformats.org/officeDocument/2006/relationships/image" Target="../media/image224.wmf"/><Relationship Id="rId1" Type="http://schemas.openxmlformats.org/officeDocument/2006/relationships/image" Target="../media/image223.wmf"/><Relationship Id="rId6" Type="http://schemas.openxmlformats.org/officeDocument/2006/relationships/image" Target="../media/image228.wmf"/><Relationship Id="rId5" Type="http://schemas.openxmlformats.org/officeDocument/2006/relationships/image" Target="../media/image227.wmf"/><Relationship Id="rId4" Type="http://schemas.openxmlformats.org/officeDocument/2006/relationships/image" Target="../media/image226.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33.wmf"/><Relationship Id="rId7" Type="http://schemas.openxmlformats.org/officeDocument/2006/relationships/image" Target="../media/image237.wmf"/><Relationship Id="rId2" Type="http://schemas.openxmlformats.org/officeDocument/2006/relationships/image" Target="../media/image232.wmf"/><Relationship Id="rId1" Type="http://schemas.openxmlformats.org/officeDocument/2006/relationships/image" Target="../media/image231.wmf"/><Relationship Id="rId6" Type="http://schemas.openxmlformats.org/officeDocument/2006/relationships/image" Target="../media/image236.wmf"/><Relationship Id="rId5" Type="http://schemas.openxmlformats.org/officeDocument/2006/relationships/image" Target="../media/image235.wmf"/><Relationship Id="rId4" Type="http://schemas.openxmlformats.org/officeDocument/2006/relationships/image" Target="../media/image234.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41.wmf"/><Relationship Id="rId2" Type="http://schemas.openxmlformats.org/officeDocument/2006/relationships/image" Target="../media/image240.wmf"/><Relationship Id="rId1" Type="http://schemas.openxmlformats.org/officeDocument/2006/relationships/image" Target="../media/image239.wmf"/><Relationship Id="rId5" Type="http://schemas.openxmlformats.org/officeDocument/2006/relationships/image" Target="../media/image243.wmf"/><Relationship Id="rId4" Type="http://schemas.openxmlformats.org/officeDocument/2006/relationships/image" Target="../media/image242.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40.wmf"/><Relationship Id="rId2" Type="http://schemas.openxmlformats.org/officeDocument/2006/relationships/image" Target="../media/image245.wmf"/><Relationship Id="rId1" Type="http://schemas.openxmlformats.org/officeDocument/2006/relationships/image" Target="../media/image244.png"/></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48.wmf"/><Relationship Id="rId2" Type="http://schemas.openxmlformats.org/officeDocument/2006/relationships/image" Target="../media/image247.png"/><Relationship Id="rId1" Type="http://schemas.openxmlformats.org/officeDocument/2006/relationships/image" Target="../media/image246.png"/><Relationship Id="rId5" Type="http://schemas.openxmlformats.org/officeDocument/2006/relationships/image" Target="../media/image241.wmf"/><Relationship Id="rId4" Type="http://schemas.openxmlformats.org/officeDocument/2006/relationships/image" Target="../media/image24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48.wmf"/><Relationship Id="rId2" Type="http://schemas.openxmlformats.org/officeDocument/2006/relationships/image" Target="../media/image251.wmf"/><Relationship Id="rId1" Type="http://schemas.openxmlformats.org/officeDocument/2006/relationships/image" Target="../media/image250.wmf"/><Relationship Id="rId4" Type="http://schemas.openxmlformats.org/officeDocument/2006/relationships/image" Target="../media/image249.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54.wmf"/><Relationship Id="rId2" Type="http://schemas.openxmlformats.org/officeDocument/2006/relationships/image" Target="../media/image253.wmf"/><Relationship Id="rId1" Type="http://schemas.openxmlformats.org/officeDocument/2006/relationships/image" Target="../media/image252.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56.wmf"/><Relationship Id="rId1" Type="http://schemas.openxmlformats.org/officeDocument/2006/relationships/image" Target="../media/image25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image" Target="../media/image50.wmf"/><Relationship Id="rId3" Type="http://schemas.openxmlformats.org/officeDocument/2006/relationships/image" Target="../media/image40.wmf"/><Relationship Id="rId7" Type="http://schemas.openxmlformats.org/officeDocument/2006/relationships/image" Target="../media/image44.wmf"/><Relationship Id="rId12" Type="http://schemas.openxmlformats.org/officeDocument/2006/relationships/image" Target="../media/image49.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11" Type="http://schemas.openxmlformats.org/officeDocument/2006/relationships/image" Target="../media/image48.wmf"/><Relationship Id="rId5" Type="http://schemas.openxmlformats.org/officeDocument/2006/relationships/image" Target="../media/image42.wmf"/><Relationship Id="rId10" Type="http://schemas.openxmlformats.org/officeDocument/2006/relationships/image" Target="../media/image47.wmf"/><Relationship Id="rId4" Type="http://schemas.openxmlformats.org/officeDocument/2006/relationships/image" Target="../media/image41.wmf"/><Relationship Id="rId9"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image" Target="../media/image50.wmf"/><Relationship Id="rId3" Type="http://schemas.openxmlformats.org/officeDocument/2006/relationships/image" Target="../media/image40.wmf"/><Relationship Id="rId7" Type="http://schemas.openxmlformats.org/officeDocument/2006/relationships/image" Target="../media/image44.wmf"/><Relationship Id="rId12" Type="http://schemas.openxmlformats.org/officeDocument/2006/relationships/image" Target="../media/image49.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11" Type="http://schemas.openxmlformats.org/officeDocument/2006/relationships/image" Target="../media/image48.wmf"/><Relationship Id="rId5" Type="http://schemas.openxmlformats.org/officeDocument/2006/relationships/image" Target="../media/image42.wmf"/><Relationship Id="rId10" Type="http://schemas.openxmlformats.org/officeDocument/2006/relationships/image" Target="../media/image47.wmf"/><Relationship Id="rId4" Type="http://schemas.openxmlformats.org/officeDocument/2006/relationships/image" Target="../media/image41.wmf"/><Relationship Id="rId9"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17E94-4882-4803-84CD-C85160EC4F91}" type="datetimeFigureOut">
              <a:rPr lang="zh-CN" altLang="en-US" smtClean="0"/>
              <a:t>2016/4/8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42CF7-046C-49D4-A1E6-09E927F01FED}" type="slidenum">
              <a:rPr lang="zh-CN" altLang="en-US" smtClean="0"/>
              <a:t>‹#›</a:t>
            </a:fld>
            <a:endParaRPr lang="zh-CN" altLang="en-US"/>
          </a:p>
        </p:txBody>
      </p:sp>
    </p:spTree>
    <p:extLst>
      <p:ext uri="{BB962C8B-B14F-4D97-AF65-F5344CB8AC3E}">
        <p14:creationId xmlns:p14="http://schemas.microsoft.com/office/powerpoint/2010/main" val="3881088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F08521D-3F6E-4AB8-A7F5-44D7601D298B}" type="slidenum">
              <a:rPr lang="en-US" altLang="zh-CN" sz="1200"/>
              <a:pPr/>
              <a:t>44</a:t>
            </a:fld>
            <a:endParaRPr lang="en-US" altLang="zh-CN"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zh-CN" altLang="zh-CN" smtClean="0"/>
          </a:p>
        </p:txBody>
      </p:sp>
      <p:sp>
        <p:nvSpPr>
          <p:cNvPr id="48133" name="页脚占位符 1"/>
          <p:cNvSpPr>
            <a:spLocks noGrp="1"/>
          </p:cNvSpPr>
          <p:nvPr>
            <p:ph type="ftr" sz="quarter" idx="4"/>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en-US" altLang="zh-CN" sz="1200"/>
          </a:p>
        </p:txBody>
      </p:sp>
      <p:sp>
        <p:nvSpPr>
          <p:cNvPr id="48134" name="页眉占位符 2"/>
          <p:cNvSpPr>
            <a:spLocks noGrp="1"/>
          </p:cNvSpPr>
          <p:nvPr>
            <p:ph type="hdr" sz="quarter"/>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en-US" altLang="zh-CN" sz="1200"/>
          </a:p>
        </p:txBody>
      </p:sp>
    </p:spTree>
    <p:extLst>
      <p:ext uri="{BB962C8B-B14F-4D97-AF65-F5344CB8AC3E}">
        <p14:creationId xmlns:p14="http://schemas.microsoft.com/office/powerpoint/2010/main" val="370965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E16F9A5-8419-41AD-9C63-BB5406F55248}" type="datetimeFigureOut">
              <a:rPr lang="zh-CN" altLang="en-US" smtClean="0"/>
              <a:t>2016/4/8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2BDB5C-E2BC-43EB-836E-5D6F24BAD4F1}" type="slidenum">
              <a:rPr lang="zh-CN" altLang="en-US" smtClean="0"/>
              <a:t>‹#›</a:t>
            </a:fld>
            <a:endParaRPr lang="zh-CN" altLang="en-US"/>
          </a:p>
        </p:txBody>
      </p:sp>
    </p:spTree>
    <p:extLst>
      <p:ext uri="{BB962C8B-B14F-4D97-AF65-F5344CB8AC3E}">
        <p14:creationId xmlns:p14="http://schemas.microsoft.com/office/powerpoint/2010/main" val="1693852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16F9A5-8419-41AD-9C63-BB5406F55248}" type="datetimeFigureOut">
              <a:rPr lang="zh-CN" altLang="en-US" smtClean="0"/>
              <a:t>2016/4/8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2BDB5C-E2BC-43EB-836E-5D6F24BAD4F1}" type="slidenum">
              <a:rPr lang="zh-CN" altLang="en-US" smtClean="0"/>
              <a:t>‹#›</a:t>
            </a:fld>
            <a:endParaRPr lang="zh-CN" altLang="en-US"/>
          </a:p>
        </p:txBody>
      </p:sp>
    </p:spTree>
    <p:extLst>
      <p:ext uri="{BB962C8B-B14F-4D97-AF65-F5344CB8AC3E}">
        <p14:creationId xmlns:p14="http://schemas.microsoft.com/office/powerpoint/2010/main" val="3532581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16F9A5-8419-41AD-9C63-BB5406F55248}" type="datetimeFigureOut">
              <a:rPr lang="zh-CN" altLang="en-US" smtClean="0"/>
              <a:t>2016/4/8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2BDB5C-E2BC-43EB-836E-5D6F24BAD4F1}" type="slidenum">
              <a:rPr lang="zh-CN" altLang="en-US" smtClean="0"/>
              <a:t>‹#›</a:t>
            </a:fld>
            <a:endParaRPr lang="zh-CN" altLang="en-US"/>
          </a:p>
        </p:txBody>
      </p:sp>
    </p:spTree>
    <p:extLst>
      <p:ext uri="{BB962C8B-B14F-4D97-AF65-F5344CB8AC3E}">
        <p14:creationId xmlns:p14="http://schemas.microsoft.com/office/powerpoint/2010/main" val="1872142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69253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16F9A5-8419-41AD-9C63-BB5406F55248}" type="datetimeFigureOut">
              <a:rPr lang="zh-CN" altLang="en-US" smtClean="0"/>
              <a:t>2016/4/8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2BDB5C-E2BC-43EB-836E-5D6F24BAD4F1}" type="slidenum">
              <a:rPr lang="zh-CN" altLang="en-US" smtClean="0"/>
              <a:t>‹#›</a:t>
            </a:fld>
            <a:endParaRPr lang="zh-CN" altLang="en-US"/>
          </a:p>
        </p:txBody>
      </p:sp>
    </p:spTree>
    <p:extLst>
      <p:ext uri="{BB962C8B-B14F-4D97-AF65-F5344CB8AC3E}">
        <p14:creationId xmlns:p14="http://schemas.microsoft.com/office/powerpoint/2010/main" val="146350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E16F9A5-8419-41AD-9C63-BB5406F55248}" type="datetimeFigureOut">
              <a:rPr lang="zh-CN" altLang="en-US" smtClean="0"/>
              <a:t>2016/4/8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2BDB5C-E2BC-43EB-836E-5D6F24BAD4F1}" type="slidenum">
              <a:rPr lang="zh-CN" altLang="en-US" smtClean="0"/>
              <a:t>‹#›</a:t>
            </a:fld>
            <a:endParaRPr lang="zh-CN" altLang="en-US"/>
          </a:p>
        </p:txBody>
      </p:sp>
    </p:spTree>
    <p:extLst>
      <p:ext uri="{BB962C8B-B14F-4D97-AF65-F5344CB8AC3E}">
        <p14:creationId xmlns:p14="http://schemas.microsoft.com/office/powerpoint/2010/main" val="218468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E16F9A5-8419-41AD-9C63-BB5406F55248}" type="datetimeFigureOut">
              <a:rPr lang="zh-CN" altLang="en-US" smtClean="0"/>
              <a:t>2016/4/8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2BDB5C-E2BC-43EB-836E-5D6F24BAD4F1}" type="slidenum">
              <a:rPr lang="zh-CN" altLang="en-US" smtClean="0"/>
              <a:t>‹#›</a:t>
            </a:fld>
            <a:endParaRPr lang="zh-CN" altLang="en-US"/>
          </a:p>
        </p:txBody>
      </p:sp>
    </p:spTree>
    <p:extLst>
      <p:ext uri="{BB962C8B-B14F-4D97-AF65-F5344CB8AC3E}">
        <p14:creationId xmlns:p14="http://schemas.microsoft.com/office/powerpoint/2010/main" val="277164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E16F9A5-8419-41AD-9C63-BB5406F55248}" type="datetimeFigureOut">
              <a:rPr lang="zh-CN" altLang="en-US" smtClean="0"/>
              <a:t>2016/4/8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2BDB5C-E2BC-43EB-836E-5D6F24BAD4F1}" type="slidenum">
              <a:rPr lang="zh-CN" altLang="en-US" smtClean="0"/>
              <a:t>‹#›</a:t>
            </a:fld>
            <a:endParaRPr lang="zh-CN" altLang="en-US"/>
          </a:p>
        </p:txBody>
      </p:sp>
    </p:spTree>
    <p:extLst>
      <p:ext uri="{BB962C8B-B14F-4D97-AF65-F5344CB8AC3E}">
        <p14:creationId xmlns:p14="http://schemas.microsoft.com/office/powerpoint/2010/main" val="2310328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E16F9A5-8419-41AD-9C63-BB5406F55248}" type="datetimeFigureOut">
              <a:rPr lang="zh-CN" altLang="en-US" smtClean="0"/>
              <a:t>2016/4/8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2BDB5C-E2BC-43EB-836E-5D6F24BAD4F1}" type="slidenum">
              <a:rPr lang="zh-CN" altLang="en-US" smtClean="0"/>
              <a:t>‹#›</a:t>
            </a:fld>
            <a:endParaRPr lang="zh-CN" altLang="en-US"/>
          </a:p>
        </p:txBody>
      </p:sp>
    </p:spTree>
    <p:extLst>
      <p:ext uri="{BB962C8B-B14F-4D97-AF65-F5344CB8AC3E}">
        <p14:creationId xmlns:p14="http://schemas.microsoft.com/office/powerpoint/2010/main" val="396403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E16F9A5-8419-41AD-9C63-BB5406F55248}" type="datetimeFigureOut">
              <a:rPr lang="zh-CN" altLang="en-US" smtClean="0"/>
              <a:t>2016/4/8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2BDB5C-E2BC-43EB-836E-5D6F24BAD4F1}" type="slidenum">
              <a:rPr lang="zh-CN" altLang="en-US" smtClean="0"/>
              <a:t>‹#›</a:t>
            </a:fld>
            <a:endParaRPr lang="zh-CN" altLang="en-US"/>
          </a:p>
        </p:txBody>
      </p:sp>
    </p:spTree>
    <p:extLst>
      <p:ext uri="{BB962C8B-B14F-4D97-AF65-F5344CB8AC3E}">
        <p14:creationId xmlns:p14="http://schemas.microsoft.com/office/powerpoint/2010/main" val="46459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E16F9A5-8419-41AD-9C63-BB5406F55248}" type="datetimeFigureOut">
              <a:rPr lang="zh-CN" altLang="en-US" smtClean="0"/>
              <a:t>2016/4/8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2BDB5C-E2BC-43EB-836E-5D6F24BAD4F1}" type="slidenum">
              <a:rPr lang="zh-CN" altLang="en-US" smtClean="0"/>
              <a:t>‹#›</a:t>
            </a:fld>
            <a:endParaRPr lang="zh-CN" altLang="en-US"/>
          </a:p>
        </p:txBody>
      </p:sp>
    </p:spTree>
    <p:extLst>
      <p:ext uri="{BB962C8B-B14F-4D97-AF65-F5344CB8AC3E}">
        <p14:creationId xmlns:p14="http://schemas.microsoft.com/office/powerpoint/2010/main" val="2382211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E16F9A5-8419-41AD-9C63-BB5406F55248}" type="datetimeFigureOut">
              <a:rPr lang="zh-CN" altLang="en-US" smtClean="0"/>
              <a:t>2016/4/8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2BDB5C-E2BC-43EB-836E-5D6F24BAD4F1}" type="slidenum">
              <a:rPr lang="zh-CN" altLang="en-US" smtClean="0"/>
              <a:t>‹#›</a:t>
            </a:fld>
            <a:endParaRPr lang="zh-CN" altLang="en-US"/>
          </a:p>
        </p:txBody>
      </p:sp>
    </p:spTree>
    <p:extLst>
      <p:ext uri="{BB962C8B-B14F-4D97-AF65-F5344CB8AC3E}">
        <p14:creationId xmlns:p14="http://schemas.microsoft.com/office/powerpoint/2010/main" val="2125310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6F9A5-8419-41AD-9C63-BB5406F55248}" type="datetimeFigureOut">
              <a:rPr lang="zh-CN" altLang="en-US" smtClean="0"/>
              <a:t>2016/4/8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BDB5C-E2BC-43EB-836E-5D6F24BAD4F1}" type="slidenum">
              <a:rPr lang="zh-CN" altLang="en-US" smtClean="0"/>
              <a:t>‹#›</a:t>
            </a:fld>
            <a:endParaRPr lang="zh-CN" altLang="en-US"/>
          </a:p>
        </p:txBody>
      </p:sp>
    </p:spTree>
    <p:extLst>
      <p:ext uri="{BB962C8B-B14F-4D97-AF65-F5344CB8AC3E}">
        <p14:creationId xmlns:p14="http://schemas.microsoft.com/office/powerpoint/2010/main" val="1301974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30.wmf"/><Relationship Id="rId3" Type="http://schemas.openxmlformats.org/officeDocument/2006/relationships/oleObject" Target="../embeddings/oleObject39.bin"/><Relationship Id="rId7" Type="http://schemas.openxmlformats.org/officeDocument/2006/relationships/image" Target="../media/image27.wmf"/><Relationship Id="rId12" Type="http://schemas.openxmlformats.org/officeDocument/2006/relationships/oleObject" Target="../embeddings/oleObject43.bin"/><Relationship Id="rId17" Type="http://schemas.openxmlformats.org/officeDocument/2006/relationships/image" Target="../media/image32.wmf"/><Relationship Id="rId2" Type="http://schemas.openxmlformats.org/officeDocument/2006/relationships/slideLayout" Target="../slideLayouts/slideLayout7.xml"/><Relationship Id="rId16" Type="http://schemas.openxmlformats.org/officeDocument/2006/relationships/oleObject" Target="../embeddings/oleObject45.bin"/><Relationship Id="rId1" Type="http://schemas.openxmlformats.org/officeDocument/2006/relationships/vmlDrawing" Target="../drawings/vmlDrawing6.vml"/><Relationship Id="rId6" Type="http://schemas.openxmlformats.org/officeDocument/2006/relationships/oleObject" Target="../embeddings/oleObject40.bin"/><Relationship Id="rId11" Type="http://schemas.openxmlformats.org/officeDocument/2006/relationships/image" Target="../media/image29.wmf"/><Relationship Id="rId5" Type="http://schemas.openxmlformats.org/officeDocument/2006/relationships/image" Target="../media/image33.png"/><Relationship Id="rId15" Type="http://schemas.openxmlformats.org/officeDocument/2006/relationships/image" Target="../media/image31.wmf"/><Relationship Id="rId10" Type="http://schemas.openxmlformats.org/officeDocument/2006/relationships/oleObject" Target="../embeddings/oleObject42.bin"/><Relationship Id="rId4" Type="http://schemas.openxmlformats.org/officeDocument/2006/relationships/image" Target="../media/image26.wmf"/><Relationship Id="rId9" Type="http://schemas.openxmlformats.org/officeDocument/2006/relationships/image" Target="../media/image28.wmf"/><Relationship Id="rId14" Type="http://schemas.openxmlformats.org/officeDocument/2006/relationships/oleObject" Target="../embeddings/oleObject44.bin"/></Relationships>
</file>

<file path=ppt/slides/_rels/slide11.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5.wmf"/><Relationship Id="rId5" Type="http://schemas.openxmlformats.org/officeDocument/2006/relationships/oleObject" Target="../embeddings/oleObject47.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49.bin"/></Relationships>
</file>

<file path=ppt/slides/_rels/slide12.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55.bin"/><Relationship Id="rId18" Type="http://schemas.openxmlformats.org/officeDocument/2006/relationships/image" Target="../media/image45.wmf"/><Relationship Id="rId26" Type="http://schemas.openxmlformats.org/officeDocument/2006/relationships/oleObject" Target="../embeddings/oleObject62.bin"/><Relationship Id="rId3" Type="http://schemas.openxmlformats.org/officeDocument/2006/relationships/oleObject" Target="../embeddings/oleObject50.bin"/><Relationship Id="rId21" Type="http://schemas.openxmlformats.org/officeDocument/2006/relationships/image" Target="../media/image46.wmf"/><Relationship Id="rId7" Type="http://schemas.openxmlformats.org/officeDocument/2006/relationships/oleObject" Target="../embeddings/oleObject52.bin"/><Relationship Id="rId12" Type="http://schemas.openxmlformats.org/officeDocument/2006/relationships/image" Target="../media/image42.wmf"/><Relationship Id="rId17" Type="http://schemas.openxmlformats.org/officeDocument/2006/relationships/oleObject" Target="../embeddings/oleObject57.bin"/><Relationship Id="rId25" Type="http://schemas.openxmlformats.org/officeDocument/2006/relationships/image" Target="../media/image48.wmf"/><Relationship Id="rId2" Type="http://schemas.openxmlformats.org/officeDocument/2006/relationships/slideLayout" Target="../slideLayouts/slideLayout7.xml"/><Relationship Id="rId16" Type="http://schemas.openxmlformats.org/officeDocument/2006/relationships/image" Target="../media/image44.wmf"/><Relationship Id="rId20" Type="http://schemas.openxmlformats.org/officeDocument/2006/relationships/oleObject" Target="../embeddings/oleObject59.bin"/><Relationship Id="rId29" Type="http://schemas.openxmlformats.org/officeDocument/2006/relationships/image" Target="../media/image50.wmf"/><Relationship Id="rId1" Type="http://schemas.openxmlformats.org/officeDocument/2006/relationships/vmlDrawing" Target="../drawings/vmlDrawing8.vml"/><Relationship Id="rId6" Type="http://schemas.openxmlformats.org/officeDocument/2006/relationships/image" Target="../media/image39.wmf"/><Relationship Id="rId11" Type="http://schemas.openxmlformats.org/officeDocument/2006/relationships/oleObject" Target="../embeddings/oleObject54.bin"/><Relationship Id="rId24" Type="http://schemas.openxmlformats.org/officeDocument/2006/relationships/oleObject" Target="../embeddings/oleObject61.bin"/><Relationship Id="rId5" Type="http://schemas.openxmlformats.org/officeDocument/2006/relationships/oleObject" Target="../embeddings/oleObject51.bin"/><Relationship Id="rId15" Type="http://schemas.openxmlformats.org/officeDocument/2006/relationships/oleObject" Target="../embeddings/oleObject56.bin"/><Relationship Id="rId23" Type="http://schemas.openxmlformats.org/officeDocument/2006/relationships/image" Target="../media/image47.wmf"/><Relationship Id="rId28" Type="http://schemas.openxmlformats.org/officeDocument/2006/relationships/oleObject" Target="../embeddings/oleObject63.bin"/><Relationship Id="rId10" Type="http://schemas.openxmlformats.org/officeDocument/2006/relationships/image" Target="../media/image41.wmf"/><Relationship Id="rId19" Type="http://schemas.openxmlformats.org/officeDocument/2006/relationships/oleObject" Target="../embeddings/oleObject58.bin"/><Relationship Id="rId4" Type="http://schemas.openxmlformats.org/officeDocument/2006/relationships/image" Target="../media/image38.wmf"/><Relationship Id="rId9" Type="http://schemas.openxmlformats.org/officeDocument/2006/relationships/oleObject" Target="../embeddings/oleObject53.bin"/><Relationship Id="rId14" Type="http://schemas.openxmlformats.org/officeDocument/2006/relationships/image" Target="../media/image43.wmf"/><Relationship Id="rId22" Type="http://schemas.openxmlformats.org/officeDocument/2006/relationships/oleObject" Target="../embeddings/oleObject60.bin"/><Relationship Id="rId27" Type="http://schemas.openxmlformats.org/officeDocument/2006/relationships/image" Target="../media/image49.wmf"/></Relationships>
</file>

<file path=ppt/slides/_rels/slide13.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55.bin"/><Relationship Id="rId18" Type="http://schemas.openxmlformats.org/officeDocument/2006/relationships/image" Target="../media/image45.wmf"/><Relationship Id="rId26" Type="http://schemas.openxmlformats.org/officeDocument/2006/relationships/oleObject" Target="../embeddings/oleObject62.bin"/><Relationship Id="rId3" Type="http://schemas.openxmlformats.org/officeDocument/2006/relationships/oleObject" Target="../embeddings/oleObject50.bin"/><Relationship Id="rId21" Type="http://schemas.openxmlformats.org/officeDocument/2006/relationships/image" Target="../media/image46.wmf"/><Relationship Id="rId7" Type="http://schemas.openxmlformats.org/officeDocument/2006/relationships/oleObject" Target="../embeddings/oleObject52.bin"/><Relationship Id="rId12" Type="http://schemas.openxmlformats.org/officeDocument/2006/relationships/image" Target="../media/image42.wmf"/><Relationship Id="rId17" Type="http://schemas.openxmlformats.org/officeDocument/2006/relationships/oleObject" Target="../embeddings/oleObject57.bin"/><Relationship Id="rId25" Type="http://schemas.openxmlformats.org/officeDocument/2006/relationships/image" Target="../media/image48.wmf"/><Relationship Id="rId2" Type="http://schemas.openxmlformats.org/officeDocument/2006/relationships/slideLayout" Target="../slideLayouts/slideLayout7.xml"/><Relationship Id="rId16" Type="http://schemas.openxmlformats.org/officeDocument/2006/relationships/image" Target="../media/image44.wmf"/><Relationship Id="rId20" Type="http://schemas.openxmlformats.org/officeDocument/2006/relationships/oleObject" Target="../embeddings/oleObject59.bin"/><Relationship Id="rId29" Type="http://schemas.openxmlformats.org/officeDocument/2006/relationships/image" Target="../media/image50.wmf"/><Relationship Id="rId1" Type="http://schemas.openxmlformats.org/officeDocument/2006/relationships/vmlDrawing" Target="../drawings/vmlDrawing9.vml"/><Relationship Id="rId6" Type="http://schemas.openxmlformats.org/officeDocument/2006/relationships/image" Target="../media/image39.wmf"/><Relationship Id="rId11" Type="http://schemas.openxmlformats.org/officeDocument/2006/relationships/oleObject" Target="../embeddings/oleObject54.bin"/><Relationship Id="rId24" Type="http://schemas.openxmlformats.org/officeDocument/2006/relationships/oleObject" Target="../embeddings/oleObject61.bin"/><Relationship Id="rId5" Type="http://schemas.openxmlformats.org/officeDocument/2006/relationships/oleObject" Target="../embeddings/oleObject51.bin"/><Relationship Id="rId15" Type="http://schemas.openxmlformats.org/officeDocument/2006/relationships/oleObject" Target="../embeddings/oleObject56.bin"/><Relationship Id="rId23" Type="http://schemas.openxmlformats.org/officeDocument/2006/relationships/image" Target="../media/image47.wmf"/><Relationship Id="rId28" Type="http://schemas.openxmlformats.org/officeDocument/2006/relationships/oleObject" Target="../embeddings/oleObject63.bin"/><Relationship Id="rId10" Type="http://schemas.openxmlformats.org/officeDocument/2006/relationships/image" Target="../media/image41.wmf"/><Relationship Id="rId19" Type="http://schemas.openxmlformats.org/officeDocument/2006/relationships/oleObject" Target="../embeddings/oleObject58.bin"/><Relationship Id="rId4" Type="http://schemas.openxmlformats.org/officeDocument/2006/relationships/image" Target="../media/image38.wmf"/><Relationship Id="rId9" Type="http://schemas.openxmlformats.org/officeDocument/2006/relationships/oleObject" Target="../embeddings/oleObject53.bin"/><Relationship Id="rId14" Type="http://schemas.openxmlformats.org/officeDocument/2006/relationships/image" Target="../media/image43.wmf"/><Relationship Id="rId22" Type="http://schemas.openxmlformats.org/officeDocument/2006/relationships/oleObject" Target="../embeddings/oleObject60.bin"/><Relationship Id="rId27" Type="http://schemas.openxmlformats.org/officeDocument/2006/relationships/image" Target="../media/image4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2.wmf"/><Relationship Id="rId5" Type="http://schemas.openxmlformats.org/officeDocument/2006/relationships/oleObject" Target="../embeddings/oleObject65.bin"/><Relationship Id="rId4" Type="http://schemas.openxmlformats.org/officeDocument/2006/relationships/image" Target="../media/image5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4.wmf"/><Relationship Id="rId5" Type="http://schemas.openxmlformats.org/officeDocument/2006/relationships/oleObject" Target="../embeddings/oleObject67.bin"/><Relationship Id="rId4" Type="http://schemas.openxmlformats.org/officeDocument/2006/relationships/image" Target="../media/image53.wmf"/></Relationships>
</file>

<file path=ppt/slides/_rels/slide16.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6.wmf"/><Relationship Id="rId5" Type="http://schemas.openxmlformats.org/officeDocument/2006/relationships/oleObject" Target="../embeddings/oleObject69.bin"/><Relationship Id="rId4" Type="http://schemas.openxmlformats.org/officeDocument/2006/relationships/image" Target="../media/image55.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9.wmf"/><Relationship Id="rId5" Type="http://schemas.openxmlformats.org/officeDocument/2006/relationships/oleObject" Target="../embeddings/oleObject72.bin"/><Relationship Id="rId4" Type="http://schemas.openxmlformats.org/officeDocument/2006/relationships/image" Target="../media/image58.wmf"/></Relationships>
</file>

<file path=ppt/slides/_rels/slide18.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1.wmf"/><Relationship Id="rId11" Type="http://schemas.openxmlformats.org/officeDocument/2006/relationships/oleObject" Target="../embeddings/oleObject77.bin"/><Relationship Id="rId5" Type="http://schemas.openxmlformats.org/officeDocument/2006/relationships/oleObject" Target="../embeddings/oleObject74.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76.bin"/></Relationships>
</file>

<file path=ppt/slides/_rels/slide19.xml.rels><?xml version="1.0" encoding="UTF-8" standalone="yes"?>
<Relationships xmlns="http://schemas.openxmlformats.org/package/2006/relationships"><Relationship Id="rId8" Type="http://schemas.openxmlformats.org/officeDocument/2006/relationships/image" Target="../media/image66.emf"/><Relationship Id="rId13" Type="http://schemas.openxmlformats.org/officeDocument/2006/relationships/oleObject" Target="../embeddings/oleObject83.bin"/><Relationship Id="rId18" Type="http://schemas.openxmlformats.org/officeDocument/2006/relationships/image" Target="../media/image71.w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68.emf"/><Relationship Id="rId17" Type="http://schemas.openxmlformats.org/officeDocument/2006/relationships/oleObject" Target="../embeddings/oleObject85.bin"/><Relationship Id="rId2" Type="http://schemas.openxmlformats.org/officeDocument/2006/relationships/slideLayout" Target="../slideLayouts/slideLayout7.xml"/><Relationship Id="rId16" Type="http://schemas.openxmlformats.org/officeDocument/2006/relationships/image" Target="../media/image70.emf"/><Relationship Id="rId1" Type="http://schemas.openxmlformats.org/officeDocument/2006/relationships/vmlDrawing" Target="../drawings/vmlDrawing15.vml"/><Relationship Id="rId6" Type="http://schemas.openxmlformats.org/officeDocument/2006/relationships/image" Target="../media/image65.e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oleObject" Target="../embeddings/oleObject84.bin"/><Relationship Id="rId10" Type="http://schemas.openxmlformats.org/officeDocument/2006/relationships/image" Target="../media/image67.emf"/><Relationship Id="rId4" Type="http://schemas.openxmlformats.org/officeDocument/2006/relationships/image" Target="../media/image64.emf"/><Relationship Id="rId9" Type="http://schemas.openxmlformats.org/officeDocument/2006/relationships/oleObject" Target="../embeddings/oleObject81.bin"/><Relationship Id="rId14" Type="http://schemas.openxmlformats.org/officeDocument/2006/relationships/image" Target="../media/image69.emf"/></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7.wmf"/><Relationship Id="rId2" Type="http://schemas.openxmlformats.org/officeDocument/2006/relationships/slideLayout" Target="../slideLayouts/slideLayout2.xml"/><Relationship Id="rId16" Type="http://schemas.openxmlformats.org/officeDocument/2006/relationships/image" Target="../media/image9.wmf"/><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6.bin"/><Relationship Id="rId14" Type="http://schemas.openxmlformats.org/officeDocument/2006/relationships/image" Target="../media/image8.wmf"/></Relationships>
</file>

<file path=ppt/slides/_rels/slide20.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76.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73.w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89.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78.wmf"/><Relationship Id="rId5" Type="http://schemas.openxmlformats.org/officeDocument/2006/relationships/oleObject" Target="../embeddings/oleObject92.bin"/><Relationship Id="rId4" Type="http://schemas.openxmlformats.org/officeDocument/2006/relationships/image" Target="../media/image77.wmf"/></Relationships>
</file>

<file path=ppt/slides/_rels/slide22.xml.rels><?xml version="1.0" encoding="UTF-8" standalone="yes"?>
<Relationships xmlns="http://schemas.openxmlformats.org/package/2006/relationships"><Relationship Id="rId8" Type="http://schemas.openxmlformats.org/officeDocument/2006/relationships/image" Target="../media/image81.emf"/><Relationship Id="rId13" Type="http://schemas.openxmlformats.org/officeDocument/2006/relationships/oleObject" Target="../embeddings/oleObject98.bin"/><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image" Target="../media/image83.emf"/><Relationship Id="rId2" Type="http://schemas.openxmlformats.org/officeDocument/2006/relationships/slideLayout" Target="../slideLayouts/slideLayout2.xml"/><Relationship Id="rId16" Type="http://schemas.openxmlformats.org/officeDocument/2006/relationships/image" Target="../media/image85.emf"/><Relationship Id="rId1" Type="http://schemas.openxmlformats.org/officeDocument/2006/relationships/vmlDrawing" Target="../drawings/vmlDrawing18.vml"/><Relationship Id="rId6" Type="http://schemas.openxmlformats.org/officeDocument/2006/relationships/image" Target="../media/image80.emf"/><Relationship Id="rId11" Type="http://schemas.openxmlformats.org/officeDocument/2006/relationships/oleObject" Target="../embeddings/oleObject97.bin"/><Relationship Id="rId5" Type="http://schemas.openxmlformats.org/officeDocument/2006/relationships/oleObject" Target="../embeddings/oleObject94.bin"/><Relationship Id="rId15" Type="http://schemas.openxmlformats.org/officeDocument/2006/relationships/oleObject" Target="../embeddings/oleObject99.bin"/><Relationship Id="rId10" Type="http://schemas.openxmlformats.org/officeDocument/2006/relationships/image" Target="../media/image82.emf"/><Relationship Id="rId4" Type="http://schemas.openxmlformats.org/officeDocument/2006/relationships/image" Target="../media/image79.emf"/><Relationship Id="rId9" Type="http://schemas.openxmlformats.org/officeDocument/2006/relationships/oleObject" Target="../embeddings/oleObject96.bin"/><Relationship Id="rId14" Type="http://schemas.openxmlformats.org/officeDocument/2006/relationships/image" Target="../media/image84.emf"/></Relationships>
</file>

<file path=ppt/slides/_rels/slide23.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100.bin"/><Relationship Id="rId7" Type="http://schemas.openxmlformats.org/officeDocument/2006/relationships/oleObject" Target="../embeddings/oleObject102.bin"/><Relationship Id="rId12" Type="http://schemas.openxmlformats.org/officeDocument/2006/relationships/image" Target="../media/image90.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87.wmf"/><Relationship Id="rId11" Type="http://schemas.openxmlformats.org/officeDocument/2006/relationships/oleObject" Target="../embeddings/oleObject104.bin"/><Relationship Id="rId5" Type="http://schemas.openxmlformats.org/officeDocument/2006/relationships/oleObject" Target="../embeddings/oleObject101.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103.bin"/></Relationships>
</file>

<file path=ppt/slides/_rels/slide24.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110.bin"/><Relationship Id="rId3" Type="http://schemas.openxmlformats.org/officeDocument/2006/relationships/oleObject" Target="../embeddings/oleObject105.bin"/><Relationship Id="rId7" Type="http://schemas.openxmlformats.org/officeDocument/2006/relationships/oleObject" Target="../embeddings/oleObject107.bin"/><Relationship Id="rId12" Type="http://schemas.openxmlformats.org/officeDocument/2006/relationships/image" Target="../media/image95.wmf"/><Relationship Id="rId2" Type="http://schemas.openxmlformats.org/officeDocument/2006/relationships/slideLayout" Target="../slideLayouts/slideLayout7.xml"/><Relationship Id="rId16" Type="http://schemas.openxmlformats.org/officeDocument/2006/relationships/image" Target="../media/image97.wmf"/><Relationship Id="rId1" Type="http://schemas.openxmlformats.org/officeDocument/2006/relationships/vmlDrawing" Target="../drawings/vmlDrawing20.vml"/><Relationship Id="rId6" Type="http://schemas.openxmlformats.org/officeDocument/2006/relationships/image" Target="../media/image92.wmf"/><Relationship Id="rId11" Type="http://schemas.openxmlformats.org/officeDocument/2006/relationships/oleObject" Target="../embeddings/oleObject109.bin"/><Relationship Id="rId5" Type="http://schemas.openxmlformats.org/officeDocument/2006/relationships/oleObject" Target="../embeddings/oleObject106.bin"/><Relationship Id="rId15" Type="http://schemas.openxmlformats.org/officeDocument/2006/relationships/oleObject" Target="../embeddings/oleObject111.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108.bin"/><Relationship Id="rId14" Type="http://schemas.openxmlformats.org/officeDocument/2006/relationships/image" Target="../media/image96.wmf"/></Relationships>
</file>

<file path=ppt/slides/_rels/slide25.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112.bin"/><Relationship Id="rId7" Type="http://schemas.openxmlformats.org/officeDocument/2006/relationships/oleObject" Target="../embeddings/oleObject114.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99.wmf"/><Relationship Id="rId5" Type="http://schemas.openxmlformats.org/officeDocument/2006/relationships/oleObject" Target="../embeddings/oleObject113.bin"/><Relationship Id="rId4" Type="http://schemas.openxmlformats.org/officeDocument/2006/relationships/image" Target="../media/image98.wmf"/></Relationships>
</file>

<file path=ppt/slides/_rels/slide26.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115.bin"/><Relationship Id="rId7" Type="http://schemas.openxmlformats.org/officeDocument/2006/relationships/oleObject" Target="../embeddings/oleObject117.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02.wmf"/><Relationship Id="rId5" Type="http://schemas.openxmlformats.org/officeDocument/2006/relationships/oleObject" Target="../embeddings/oleObject116.bin"/><Relationship Id="rId4" Type="http://schemas.openxmlformats.org/officeDocument/2006/relationships/image" Target="../media/image101.wmf"/></Relationships>
</file>

<file path=ppt/slides/_rels/slide27.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image" Target="../media/image108.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05.wmf"/><Relationship Id="rId11" Type="http://schemas.openxmlformats.org/officeDocument/2006/relationships/oleObject" Target="../embeddings/oleObject122.bin"/><Relationship Id="rId5" Type="http://schemas.openxmlformats.org/officeDocument/2006/relationships/oleObject" Target="../embeddings/oleObject119.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121.bin"/></Relationships>
</file>

<file path=ppt/slides/_rels/slide28.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123.bin"/><Relationship Id="rId7"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10.wmf"/><Relationship Id="rId5" Type="http://schemas.openxmlformats.org/officeDocument/2006/relationships/oleObject" Target="../embeddings/oleObject124.bin"/><Relationship Id="rId4" Type="http://schemas.openxmlformats.org/officeDocument/2006/relationships/image" Target="../media/image109.wmf"/></Relationships>
</file>

<file path=ppt/slides/_rels/slide29.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31.bin"/><Relationship Id="rId18" Type="http://schemas.openxmlformats.org/officeDocument/2006/relationships/image" Target="../media/image119.wmf"/><Relationship Id="rId3" Type="http://schemas.openxmlformats.org/officeDocument/2006/relationships/oleObject" Target="../embeddings/oleObject126.bin"/><Relationship Id="rId7" Type="http://schemas.openxmlformats.org/officeDocument/2006/relationships/oleObject" Target="../embeddings/oleObject128.bin"/><Relationship Id="rId12" Type="http://schemas.openxmlformats.org/officeDocument/2006/relationships/image" Target="../media/image116.wmf"/><Relationship Id="rId17" Type="http://schemas.openxmlformats.org/officeDocument/2006/relationships/oleObject" Target="../embeddings/oleObject133.bin"/><Relationship Id="rId2" Type="http://schemas.openxmlformats.org/officeDocument/2006/relationships/slideLayout" Target="../slideLayouts/slideLayout12.xml"/><Relationship Id="rId16" Type="http://schemas.openxmlformats.org/officeDocument/2006/relationships/image" Target="../media/image118.wmf"/><Relationship Id="rId20" Type="http://schemas.openxmlformats.org/officeDocument/2006/relationships/image" Target="../media/image120.wmf"/><Relationship Id="rId1" Type="http://schemas.openxmlformats.org/officeDocument/2006/relationships/vmlDrawing" Target="../drawings/vmlDrawing25.vml"/><Relationship Id="rId6" Type="http://schemas.openxmlformats.org/officeDocument/2006/relationships/image" Target="../media/image113.wmf"/><Relationship Id="rId11" Type="http://schemas.openxmlformats.org/officeDocument/2006/relationships/oleObject" Target="../embeddings/oleObject130.bin"/><Relationship Id="rId5" Type="http://schemas.openxmlformats.org/officeDocument/2006/relationships/oleObject" Target="../embeddings/oleObject127.bin"/><Relationship Id="rId15" Type="http://schemas.openxmlformats.org/officeDocument/2006/relationships/oleObject" Target="../embeddings/oleObject132.bin"/><Relationship Id="rId10" Type="http://schemas.openxmlformats.org/officeDocument/2006/relationships/image" Target="../media/image115.wmf"/><Relationship Id="rId19" Type="http://schemas.openxmlformats.org/officeDocument/2006/relationships/oleObject" Target="../embeddings/oleObject134.bin"/><Relationship Id="rId4" Type="http://schemas.openxmlformats.org/officeDocument/2006/relationships/image" Target="../media/image112.wmf"/><Relationship Id="rId9" Type="http://schemas.openxmlformats.org/officeDocument/2006/relationships/oleObject" Target="../embeddings/oleObject129.bin"/><Relationship Id="rId14" Type="http://schemas.openxmlformats.org/officeDocument/2006/relationships/image" Target="../media/image11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23.wmf"/><Relationship Id="rId13" Type="http://schemas.openxmlformats.org/officeDocument/2006/relationships/oleObject" Target="../embeddings/oleObject140.bin"/><Relationship Id="rId18" Type="http://schemas.openxmlformats.org/officeDocument/2006/relationships/image" Target="../media/image128.wmf"/><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image" Target="../media/image125.wmf"/><Relationship Id="rId17" Type="http://schemas.openxmlformats.org/officeDocument/2006/relationships/oleObject" Target="../embeddings/oleObject142.bin"/><Relationship Id="rId2" Type="http://schemas.openxmlformats.org/officeDocument/2006/relationships/slideLayout" Target="../slideLayouts/slideLayout7.xml"/><Relationship Id="rId16" Type="http://schemas.openxmlformats.org/officeDocument/2006/relationships/image" Target="../media/image127.wmf"/><Relationship Id="rId1" Type="http://schemas.openxmlformats.org/officeDocument/2006/relationships/vmlDrawing" Target="../drawings/vmlDrawing26.vml"/><Relationship Id="rId6" Type="http://schemas.openxmlformats.org/officeDocument/2006/relationships/image" Target="../media/image122.wmf"/><Relationship Id="rId11" Type="http://schemas.openxmlformats.org/officeDocument/2006/relationships/oleObject" Target="../embeddings/oleObject139.bin"/><Relationship Id="rId5" Type="http://schemas.openxmlformats.org/officeDocument/2006/relationships/oleObject" Target="../embeddings/oleObject136.bin"/><Relationship Id="rId15" Type="http://schemas.openxmlformats.org/officeDocument/2006/relationships/oleObject" Target="../embeddings/oleObject141.bin"/><Relationship Id="rId10" Type="http://schemas.openxmlformats.org/officeDocument/2006/relationships/image" Target="../media/image124.wmf"/><Relationship Id="rId4" Type="http://schemas.openxmlformats.org/officeDocument/2006/relationships/image" Target="../media/image121.wmf"/><Relationship Id="rId9" Type="http://schemas.openxmlformats.org/officeDocument/2006/relationships/oleObject" Target="../embeddings/oleObject138.bin"/><Relationship Id="rId14" Type="http://schemas.openxmlformats.org/officeDocument/2006/relationships/image" Target="../media/image126.wmf"/></Relationships>
</file>

<file path=ppt/slides/_rels/slide31.x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oleObject" Target="../embeddings/oleObject148.bin"/><Relationship Id="rId3" Type="http://schemas.openxmlformats.org/officeDocument/2006/relationships/oleObject" Target="../embeddings/oleObject143.bin"/><Relationship Id="rId7" Type="http://schemas.openxmlformats.org/officeDocument/2006/relationships/oleObject" Target="../embeddings/oleObject145.bin"/><Relationship Id="rId12" Type="http://schemas.openxmlformats.org/officeDocument/2006/relationships/image" Target="../media/image133.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30.wmf"/><Relationship Id="rId11" Type="http://schemas.openxmlformats.org/officeDocument/2006/relationships/oleObject" Target="../embeddings/oleObject147.bin"/><Relationship Id="rId5" Type="http://schemas.openxmlformats.org/officeDocument/2006/relationships/oleObject" Target="../embeddings/oleObject144.bin"/><Relationship Id="rId10" Type="http://schemas.openxmlformats.org/officeDocument/2006/relationships/image" Target="../media/image132.wmf"/><Relationship Id="rId4" Type="http://schemas.openxmlformats.org/officeDocument/2006/relationships/image" Target="../media/image129.wmf"/><Relationship Id="rId9" Type="http://schemas.openxmlformats.org/officeDocument/2006/relationships/oleObject" Target="../embeddings/oleObject146.bin"/><Relationship Id="rId14" Type="http://schemas.openxmlformats.org/officeDocument/2006/relationships/image" Target="../media/image123.wmf"/></Relationships>
</file>

<file path=ppt/slides/_rels/slide32.x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oleObject" Target="../embeddings/oleObject149.bin"/><Relationship Id="rId7" Type="http://schemas.openxmlformats.org/officeDocument/2006/relationships/oleObject" Target="../embeddings/oleObject151.bin"/><Relationship Id="rId12" Type="http://schemas.openxmlformats.org/officeDocument/2006/relationships/image" Target="../media/image138.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35.wmf"/><Relationship Id="rId11" Type="http://schemas.openxmlformats.org/officeDocument/2006/relationships/oleObject" Target="../embeddings/oleObject153.bin"/><Relationship Id="rId5" Type="http://schemas.openxmlformats.org/officeDocument/2006/relationships/oleObject" Target="../embeddings/oleObject150.bin"/><Relationship Id="rId10" Type="http://schemas.openxmlformats.org/officeDocument/2006/relationships/image" Target="../media/image137.wmf"/><Relationship Id="rId4" Type="http://schemas.openxmlformats.org/officeDocument/2006/relationships/image" Target="../media/image134.wmf"/><Relationship Id="rId9" Type="http://schemas.openxmlformats.org/officeDocument/2006/relationships/oleObject" Target="../embeddings/oleObject152.bin"/></Relationships>
</file>

<file path=ppt/slides/_rels/slide33.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154.bin"/><Relationship Id="rId7" Type="http://schemas.openxmlformats.org/officeDocument/2006/relationships/oleObject" Target="../embeddings/oleObject156.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40.wmf"/><Relationship Id="rId5" Type="http://schemas.openxmlformats.org/officeDocument/2006/relationships/oleObject" Target="../embeddings/oleObject155.bin"/><Relationship Id="rId4" Type="http://schemas.openxmlformats.org/officeDocument/2006/relationships/image" Target="../media/image139.wmf"/></Relationships>
</file>

<file path=ppt/slides/_rels/slide3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42.wmf"/><Relationship Id="rId5" Type="http://schemas.openxmlformats.org/officeDocument/2006/relationships/oleObject" Target="../embeddings/oleObject157.bin"/><Relationship Id="rId4" Type="http://schemas.openxmlformats.org/officeDocument/2006/relationships/slide" Target="slide21.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60.bin"/><Relationship Id="rId13" Type="http://schemas.openxmlformats.org/officeDocument/2006/relationships/image" Target="../media/image147.wmf"/><Relationship Id="rId18" Type="http://schemas.openxmlformats.org/officeDocument/2006/relationships/oleObject" Target="../embeddings/oleObject165.bin"/><Relationship Id="rId3" Type="http://schemas.openxmlformats.org/officeDocument/2006/relationships/oleObject" Target="../embeddings/oleObject158.bin"/><Relationship Id="rId21" Type="http://schemas.openxmlformats.org/officeDocument/2006/relationships/image" Target="../media/image151.wmf"/><Relationship Id="rId7" Type="http://schemas.openxmlformats.org/officeDocument/2006/relationships/slide" Target="slide20.xml"/><Relationship Id="rId12" Type="http://schemas.openxmlformats.org/officeDocument/2006/relationships/oleObject" Target="../embeddings/oleObject162.bin"/><Relationship Id="rId17" Type="http://schemas.openxmlformats.org/officeDocument/2006/relationships/image" Target="../media/image149.wmf"/><Relationship Id="rId25" Type="http://schemas.openxmlformats.org/officeDocument/2006/relationships/image" Target="../media/image152.wmf"/><Relationship Id="rId2" Type="http://schemas.openxmlformats.org/officeDocument/2006/relationships/slideLayout" Target="../slideLayouts/slideLayout7.xml"/><Relationship Id="rId16" Type="http://schemas.openxmlformats.org/officeDocument/2006/relationships/oleObject" Target="../embeddings/oleObject164.bin"/><Relationship Id="rId20" Type="http://schemas.openxmlformats.org/officeDocument/2006/relationships/oleObject" Target="../embeddings/oleObject166.bin"/><Relationship Id="rId1" Type="http://schemas.openxmlformats.org/officeDocument/2006/relationships/vmlDrawing" Target="../drawings/vmlDrawing31.vml"/><Relationship Id="rId6" Type="http://schemas.openxmlformats.org/officeDocument/2006/relationships/image" Target="../media/image144.wmf"/><Relationship Id="rId11" Type="http://schemas.openxmlformats.org/officeDocument/2006/relationships/image" Target="../media/image146.wmf"/><Relationship Id="rId24" Type="http://schemas.openxmlformats.org/officeDocument/2006/relationships/oleObject" Target="../embeddings/oleObject169.bin"/><Relationship Id="rId5" Type="http://schemas.openxmlformats.org/officeDocument/2006/relationships/oleObject" Target="../embeddings/oleObject159.bin"/><Relationship Id="rId15" Type="http://schemas.openxmlformats.org/officeDocument/2006/relationships/image" Target="../media/image148.wmf"/><Relationship Id="rId23" Type="http://schemas.openxmlformats.org/officeDocument/2006/relationships/oleObject" Target="../embeddings/oleObject168.bin"/><Relationship Id="rId10" Type="http://schemas.openxmlformats.org/officeDocument/2006/relationships/oleObject" Target="../embeddings/oleObject161.bin"/><Relationship Id="rId19" Type="http://schemas.openxmlformats.org/officeDocument/2006/relationships/image" Target="../media/image150.wmf"/><Relationship Id="rId4" Type="http://schemas.openxmlformats.org/officeDocument/2006/relationships/image" Target="../media/image143.wmf"/><Relationship Id="rId9" Type="http://schemas.openxmlformats.org/officeDocument/2006/relationships/image" Target="../media/image145.wmf"/><Relationship Id="rId14" Type="http://schemas.openxmlformats.org/officeDocument/2006/relationships/oleObject" Target="../embeddings/oleObject163.bin"/><Relationship Id="rId22" Type="http://schemas.openxmlformats.org/officeDocument/2006/relationships/oleObject" Target="../embeddings/oleObject167.bin"/></Relationships>
</file>

<file path=ppt/slides/_rels/slide36.x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oleObject" Target="../embeddings/oleObject170.bin"/><Relationship Id="rId7" Type="http://schemas.openxmlformats.org/officeDocument/2006/relationships/oleObject" Target="../embeddings/oleObject172.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46.wmf"/><Relationship Id="rId5" Type="http://schemas.openxmlformats.org/officeDocument/2006/relationships/oleObject" Target="../embeddings/oleObject171.bin"/><Relationship Id="rId4" Type="http://schemas.openxmlformats.org/officeDocument/2006/relationships/image" Target="../media/image153.wmf"/></Relationships>
</file>

<file path=ppt/slides/_rels/slide37.xml.rels><?xml version="1.0" encoding="UTF-8" standalone="yes"?>
<Relationships xmlns="http://schemas.openxmlformats.org/package/2006/relationships"><Relationship Id="rId8" Type="http://schemas.openxmlformats.org/officeDocument/2006/relationships/image" Target="../media/image156.wmf"/><Relationship Id="rId13" Type="http://schemas.openxmlformats.org/officeDocument/2006/relationships/oleObject" Target="../embeddings/oleObject178.bin"/><Relationship Id="rId3" Type="http://schemas.openxmlformats.org/officeDocument/2006/relationships/oleObject" Target="../embeddings/oleObject173.bin"/><Relationship Id="rId7" Type="http://schemas.openxmlformats.org/officeDocument/2006/relationships/oleObject" Target="../embeddings/oleObject175.bin"/><Relationship Id="rId12" Type="http://schemas.openxmlformats.org/officeDocument/2006/relationships/image" Target="../media/image158.wmf"/><Relationship Id="rId2" Type="http://schemas.openxmlformats.org/officeDocument/2006/relationships/slideLayout" Target="../slideLayouts/slideLayout7.xml"/><Relationship Id="rId16" Type="http://schemas.openxmlformats.org/officeDocument/2006/relationships/image" Target="../media/image160.wmf"/><Relationship Id="rId1" Type="http://schemas.openxmlformats.org/officeDocument/2006/relationships/vmlDrawing" Target="../drawings/vmlDrawing33.vml"/><Relationship Id="rId6" Type="http://schemas.openxmlformats.org/officeDocument/2006/relationships/image" Target="../media/image155.wmf"/><Relationship Id="rId11" Type="http://schemas.openxmlformats.org/officeDocument/2006/relationships/oleObject" Target="../embeddings/oleObject177.bin"/><Relationship Id="rId5" Type="http://schemas.openxmlformats.org/officeDocument/2006/relationships/oleObject" Target="../embeddings/oleObject174.bin"/><Relationship Id="rId15" Type="http://schemas.openxmlformats.org/officeDocument/2006/relationships/oleObject" Target="../embeddings/oleObject179.bin"/><Relationship Id="rId10" Type="http://schemas.openxmlformats.org/officeDocument/2006/relationships/image" Target="../media/image157.wmf"/><Relationship Id="rId4" Type="http://schemas.openxmlformats.org/officeDocument/2006/relationships/image" Target="../media/image146.wmf"/><Relationship Id="rId9" Type="http://schemas.openxmlformats.org/officeDocument/2006/relationships/oleObject" Target="../embeddings/oleObject176.bin"/><Relationship Id="rId14" Type="http://schemas.openxmlformats.org/officeDocument/2006/relationships/image" Target="../media/image159.wmf"/></Relationships>
</file>

<file path=ppt/slides/_rels/slide38.x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oleObject" Target="../embeddings/oleObject180.bin"/><Relationship Id="rId7" Type="http://schemas.openxmlformats.org/officeDocument/2006/relationships/oleObject" Target="../embeddings/oleObject182.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62.wmf"/><Relationship Id="rId11" Type="http://schemas.openxmlformats.org/officeDocument/2006/relationships/oleObject" Target="../embeddings/oleObject184.bin"/><Relationship Id="rId5" Type="http://schemas.openxmlformats.org/officeDocument/2006/relationships/oleObject" Target="../embeddings/oleObject181.bin"/><Relationship Id="rId10" Type="http://schemas.openxmlformats.org/officeDocument/2006/relationships/image" Target="../media/image164.wmf"/><Relationship Id="rId4" Type="http://schemas.openxmlformats.org/officeDocument/2006/relationships/image" Target="../media/image161.wmf"/><Relationship Id="rId9" Type="http://schemas.openxmlformats.org/officeDocument/2006/relationships/oleObject" Target="../embeddings/oleObject183.bin"/></Relationships>
</file>

<file path=ppt/slides/_rels/slide39.xml.rels><?xml version="1.0" encoding="UTF-8" standalone="yes"?>
<Relationships xmlns="http://schemas.openxmlformats.org/package/2006/relationships"><Relationship Id="rId8" Type="http://schemas.openxmlformats.org/officeDocument/2006/relationships/image" Target="../media/image165.wmf"/><Relationship Id="rId13" Type="http://schemas.openxmlformats.org/officeDocument/2006/relationships/oleObject" Target="../embeddings/oleObject190.bin"/><Relationship Id="rId18" Type="http://schemas.openxmlformats.org/officeDocument/2006/relationships/oleObject" Target="../embeddings/oleObject193.bin"/><Relationship Id="rId3" Type="http://schemas.openxmlformats.org/officeDocument/2006/relationships/oleObject" Target="../embeddings/oleObject185.bin"/><Relationship Id="rId7" Type="http://schemas.openxmlformats.org/officeDocument/2006/relationships/oleObject" Target="../embeddings/oleObject187.bin"/><Relationship Id="rId12" Type="http://schemas.openxmlformats.org/officeDocument/2006/relationships/image" Target="../media/image151.wmf"/><Relationship Id="rId17" Type="http://schemas.openxmlformats.org/officeDocument/2006/relationships/image" Target="../media/image167.wmf"/><Relationship Id="rId2" Type="http://schemas.openxmlformats.org/officeDocument/2006/relationships/slideLayout" Target="../slideLayouts/slideLayout7.xml"/><Relationship Id="rId16" Type="http://schemas.openxmlformats.org/officeDocument/2006/relationships/oleObject" Target="../embeddings/oleObject192.bin"/><Relationship Id="rId1" Type="http://schemas.openxmlformats.org/officeDocument/2006/relationships/vmlDrawing" Target="../drawings/vmlDrawing35.vml"/><Relationship Id="rId6" Type="http://schemas.openxmlformats.org/officeDocument/2006/relationships/image" Target="../media/image149.wmf"/><Relationship Id="rId11" Type="http://schemas.openxmlformats.org/officeDocument/2006/relationships/oleObject" Target="../embeddings/oleObject189.bin"/><Relationship Id="rId5" Type="http://schemas.openxmlformats.org/officeDocument/2006/relationships/oleObject" Target="../embeddings/oleObject186.bin"/><Relationship Id="rId15" Type="http://schemas.openxmlformats.org/officeDocument/2006/relationships/oleObject" Target="../embeddings/oleObject191.bin"/><Relationship Id="rId10" Type="http://schemas.openxmlformats.org/officeDocument/2006/relationships/image" Target="../media/image150.wmf"/><Relationship Id="rId4" Type="http://schemas.openxmlformats.org/officeDocument/2006/relationships/image" Target="../media/image148.wmf"/><Relationship Id="rId9" Type="http://schemas.openxmlformats.org/officeDocument/2006/relationships/oleObject" Target="../embeddings/oleObject188.bin"/><Relationship Id="rId14" Type="http://schemas.openxmlformats.org/officeDocument/2006/relationships/image" Target="../media/image166.wmf"/></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oleObject" Target="../embeddings/oleObject199.bin"/><Relationship Id="rId18" Type="http://schemas.openxmlformats.org/officeDocument/2006/relationships/image" Target="../media/image174.wmf"/><Relationship Id="rId3" Type="http://schemas.openxmlformats.org/officeDocument/2006/relationships/oleObject" Target="../embeddings/oleObject194.bin"/><Relationship Id="rId7" Type="http://schemas.openxmlformats.org/officeDocument/2006/relationships/oleObject" Target="../embeddings/oleObject196.bin"/><Relationship Id="rId12" Type="http://schemas.openxmlformats.org/officeDocument/2006/relationships/image" Target="../media/image171.wmf"/><Relationship Id="rId17" Type="http://schemas.openxmlformats.org/officeDocument/2006/relationships/oleObject" Target="../embeddings/oleObject201.bin"/><Relationship Id="rId2" Type="http://schemas.openxmlformats.org/officeDocument/2006/relationships/slideLayout" Target="../slideLayouts/slideLayout7.xml"/><Relationship Id="rId16" Type="http://schemas.openxmlformats.org/officeDocument/2006/relationships/image" Target="../media/image173.wmf"/><Relationship Id="rId1" Type="http://schemas.openxmlformats.org/officeDocument/2006/relationships/vmlDrawing" Target="../drawings/vmlDrawing36.vml"/><Relationship Id="rId6" Type="http://schemas.openxmlformats.org/officeDocument/2006/relationships/image" Target="../media/image169.wmf"/><Relationship Id="rId11" Type="http://schemas.openxmlformats.org/officeDocument/2006/relationships/oleObject" Target="../embeddings/oleObject198.bin"/><Relationship Id="rId5" Type="http://schemas.openxmlformats.org/officeDocument/2006/relationships/oleObject" Target="../embeddings/oleObject195.bin"/><Relationship Id="rId15" Type="http://schemas.openxmlformats.org/officeDocument/2006/relationships/oleObject" Target="../embeddings/oleObject200.bin"/><Relationship Id="rId10" Type="http://schemas.openxmlformats.org/officeDocument/2006/relationships/image" Target="../media/image146.wmf"/><Relationship Id="rId4" Type="http://schemas.openxmlformats.org/officeDocument/2006/relationships/image" Target="../media/image168.wmf"/><Relationship Id="rId9" Type="http://schemas.openxmlformats.org/officeDocument/2006/relationships/oleObject" Target="../embeddings/oleObject197.bin"/><Relationship Id="rId14" Type="http://schemas.openxmlformats.org/officeDocument/2006/relationships/image" Target="../media/image172.wmf"/></Relationships>
</file>

<file path=ppt/slides/_rels/slide42.xml.rels><?xml version="1.0" encoding="UTF-8" standalone="yes"?>
<Relationships xmlns="http://schemas.openxmlformats.org/package/2006/relationships"><Relationship Id="rId8" Type="http://schemas.openxmlformats.org/officeDocument/2006/relationships/image" Target="../media/image177.wmf"/><Relationship Id="rId13" Type="http://schemas.openxmlformats.org/officeDocument/2006/relationships/oleObject" Target="../embeddings/oleObject207.bin"/><Relationship Id="rId18" Type="http://schemas.openxmlformats.org/officeDocument/2006/relationships/image" Target="../media/image182.wmf"/><Relationship Id="rId3" Type="http://schemas.openxmlformats.org/officeDocument/2006/relationships/oleObject" Target="../embeddings/oleObject202.bin"/><Relationship Id="rId7" Type="http://schemas.openxmlformats.org/officeDocument/2006/relationships/oleObject" Target="../embeddings/oleObject204.bin"/><Relationship Id="rId12" Type="http://schemas.openxmlformats.org/officeDocument/2006/relationships/image" Target="../media/image179.wmf"/><Relationship Id="rId17" Type="http://schemas.openxmlformats.org/officeDocument/2006/relationships/oleObject" Target="../embeddings/oleObject209.bin"/><Relationship Id="rId2" Type="http://schemas.openxmlformats.org/officeDocument/2006/relationships/slideLayout" Target="../slideLayouts/slideLayout7.xml"/><Relationship Id="rId16" Type="http://schemas.openxmlformats.org/officeDocument/2006/relationships/image" Target="../media/image181.wmf"/><Relationship Id="rId1" Type="http://schemas.openxmlformats.org/officeDocument/2006/relationships/vmlDrawing" Target="../drawings/vmlDrawing37.vml"/><Relationship Id="rId6" Type="http://schemas.openxmlformats.org/officeDocument/2006/relationships/image" Target="../media/image176.wmf"/><Relationship Id="rId11" Type="http://schemas.openxmlformats.org/officeDocument/2006/relationships/oleObject" Target="../embeddings/oleObject206.bin"/><Relationship Id="rId5" Type="http://schemas.openxmlformats.org/officeDocument/2006/relationships/oleObject" Target="../embeddings/oleObject203.bin"/><Relationship Id="rId15" Type="http://schemas.openxmlformats.org/officeDocument/2006/relationships/oleObject" Target="../embeddings/oleObject208.bin"/><Relationship Id="rId10" Type="http://schemas.openxmlformats.org/officeDocument/2006/relationships/image" Target="../media/image178.wmf"/><Relationship Id="rId4" Type="http://schemas.openxmlformats.org/officeDocument/2006/relationships/image" Target="../media/image175.wmf"/><Relationship Id="rId9" Type="http://schemas.openxmlformats.org/officeDocument/2006/relationships/oleObject" Target="../embeddings/oleObject205.bin"/><Relationship Id="rId14" Type="http://schemas.openxmlformats.org/officeDocument/2006/relationships/image" Target="../media/image180.wmf"/></Relationships>
</file>

<file path=ppt/slides/_rels/slide43.x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oleObject" Target="../embeddings/oleObject210.bin"/><Relationship Id="rId7" Type="http://schemas.openxmlformats.org/officeDocument/2006/relationships/oleObject" Target="../embeddings/oleObject212.bin"/><Relationship Id="rId12" Type="http://schemas.openxmlformats.org/officeDocument/2006/relationships/image" Target="../media/image187.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84.wmf"/><Relationship Id="rId11" Type="http://schemas.openxmlformats.org/officeDocument/2006/relationships/oleObject" Target="../embeddings/oleObject214.bin"/><Relationship Id="rId5" Type="http://schemas.openxmlformats.org/officeDocument/2006/relationships/oleObject" Target="../embeddings/oleObject211.bin"/><Relationship Id="rId10" Type="http://schemas.openxmlformats.org/officeDocument/2006/relationships/image" Target="../media/image186.wmf"/><Relationship Id="rId4" Type="http://schemas.openxmlformats.org/officeDocument/2006/relationships/image" Target="../media/image183.wmf"/><Relationship Id="rId9" Type="http://schemas.openxmlformats.org/officeDocument/2006/relationships/oleObject" Target="../embeddings/oleObject213.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17.bin"/><Relationship Id="rId13" Type="http://schemas.openxmlformats.org/officeDocument/2006/relationships/image" Target="../media/image192.wmf"/><Relationship Id="rId3" Type="http://schemas.openxmlformats.org/officeDocument/2006/relationships/notesSlide" Target="../notesSlides/notesSlide1.xml"/><Relationship Id="rId7" Type="http://schemas.openxmlformats.org/officeDocument/2006/relationships/image" Target="../media/image189.wmf"/><Relationship Id="rId12" Type="http://schemas.openxmlformats.org/officeDocument/2006/relationships/oleObject" Target="../embeddings/oleObject219.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oleObject216.bin"/><Relationship Id="rId11" Type="http://schemas.openxmlformats.org/officeDocument/2006/relationships/image" Target="../media/image191.wmf"/><Relationship Id="rId5" Type="http://schemas.openxmlformats.org/officeDocument/2006/relationships/image" Target="../media/image188.wmf"/><Relationship Id="rId10" Type="http://schemas.openxmlformats.org/officeDocument/2006/relationships/oleObject" Target="../embeddings/oleObject218.bin"/><Relationship Id="rId4" Type="http://schemas.openxmlformats.org/officeDocument/2006/relationships/oleObject" Target="../embeddings/oleObject215.bin"/><Relationship Id="rId9" Type="http://schemas.openxmlformats.org/officeDocument/2006/relationships/image" Target="../media/image190.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195.wmf"/><Relationship Id="rId13" Type="http://schemas.openxmlformats.org/officeDocument/2006/relationships/oleObject" Target="../embeddings/oleObject225.bin"/><Relationship Id="rId3" Type="http://schemas.openxmlformats.org/officeDocument/2006/relationships/oleObject" Target="../embeddings/oleObject220.bin"/><Relationship Id="rId7" Type="http://schemas.openxmlformats.org/officeDocument/2006/relationships/oleObject" Target="../embeddings/oleObject222.bin"/><Relationship Id="rId12" Type="http://schemas.openxmlformats.org/officeDocument/2006/relationships/image" Target="../media/image197.wmf"/><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94.wmf"/><Relationship Id="rId11" Type="http://schemas.openxmlformats.org/officeDocument/2006/relationships/oleObject" Target="../embeddings/oleObject224.bin"/><Relationship Id="rId5" Type="http://schemas.openxmlformats.org/officeDocument/2006/relationships/oleObject" Target="../embeddings/oleObject221.bin"/><Relationship Id="rId10" Type="http://schemas.openxmlformats.org/officeDocument/2006/relationships/image" Target="../media/image196.wmf"/><Relationship Id="rId4" Type="http://schemas.openxmlformats.org/officeDocument/2006/relationships/image" Target="../media/image193.wmf"/><Relationship Id="rId9" Type="http://schemas.openxmlformats.org/officeDocument/2006/relationships/oleObject" Target="../embeddings/oleObject223.bin"/><Relationship Id="rId14" Type="http://schemas.openxmlformats.org/officeDocument/2006/relationships/image" Target="../media/image198.wmf"/></Relationships>
</file>

<file path=ppt/slides/_rels/slide47.xml.rels><?xml version="1.0" encoding="UTF-8" standalone="yes"?>
<Relationships xmlns="http://schemas.openxmlformats.org/package/2006/relationships"><Relationship Id="rId8" Type="http://schemas.openxmlformats.org/officeDocument/2006/relationships/image" Target="../media/image200.wmf"/><Relationship Id="rId13" Type="http://schemas.openxmlformats.org/officeDocument/2006/relationships/oleObject" Target="../embeddings/oleObject231.bin"/><Relationship Id="rId18" Type="http://schemas.openxmlformats.org/officeDocument/2006/relationships/image" Target="../media/image205.wmf"/><Relationship Id="rId3" Type="http://schemas.openxmlformats.org/officeDocument/2006/relationships/oleObject" Target="../embeddings/oleObject226.bin"/><Relationship Id="rId21" Type="http://schemas.openxmlformats.org/officeDocument/2006/relationships/oleObject" Target="../embeddings/oleObject235.bin"/><Relationship Id="rId7" Type="http://schemas.openxmlformats.org/officeDocument/2006/relationships/oleObject" Target="../embeddings/oleObject228.bin"/><Relationship Id="rId12" Type="http://schemas.openxmlformats.org/officeDocument/2006/relationships/image" Target="../media/image202.wmf"/><Relationship Id="rId17" Type="http://schemas.openxmlformats.org/officeDocument/2006/relationships/oleObject" Target="../embeddings/oleObject233.bin"/><Relationship Id="rId2" Type="http://schemas.openxmlformats.org/officeDocument/2006/relationships/slideLayout" Target="../slideLayouts/slideLayout7.xml"/><Relationship Id="rId16" Type="http://schemas.openxmlformats.org/officeDocument/2006/relationships/image" Target="../media/image204.wmf"/><Relationship Id="rId20" Type="http://schemas.openxmlformats.org/officeDocument/2006/relationships/image" Target="../media/image206.wmf"/><Relationship Id="rId1" Type="http://schemas.openxmlformats.org/officeDocument/2006/relationships/vmlDrawing" Target="../drawings/vmlDrawing41.vml"/><Relationship Id="rId6" Type="http://schemas.openxmlformats.org/officeDocument/2006/relationships/image" Target="../media/image194.wmf"/><Relationship Id="rId11" Type="http://schemas.openxmlformats.org/officeDocument/2006/relationships/oleObject" Target="../embeddings/oleObject230.bin"/><Relationship Id="rId5" Type="http://schemas.openxmlformats.org/officeDocument/2006/relationships/oleObject" Target="../embeddings/oleObject227.bin"/><Relationship Id="rId15" Type="http://schemas.openxmlformats.org/officeDocument/2006/relationships/oleObject" Target="../embeddings/oleObject232.bin"/><Relationship Id="rId10" Type="http://schemas.openxmlformats.org/officeDocument/2006/relationships/image" Target="../media/image201.wmf"/><Relationship Id="rId19" Type="http://schemas.openxmlformats.org/officeDocument/2006/relationships/oleObject" Target="../embeddings/oleObject234.bin"/><Relationship Id="rId4" Type="http://schemas.openxmlformats.org/officeDocument/2006/relationships/image" Target="../media/image199.wmf"/><Relationship Id="rId9" Type="http://schemas.openxmlformats.org/officeDocument/2006/relationships/oleObject" Target="../embeddings/oleObject229.bin"/><Relationship Id="rId14" Type="http://schemas.openxmlformats.org/officeDocument/2006/relationships/image" Target="../media/image203.wmf"/><Relationship Id="rId22" Type="http://schemas.openxmlformats.org/officeDocument/2006/relationships/image" Target="../media/image207.wmf"/></Relationships>
</file>

<file path=ppt/slides/_rels/slide48.xml.rels><?xml version="1.0" encoding="UTF-8" standalone="yes"?>
<Relationships xmlns="http://schemas.openxmlformats.org/package/2006/relationships"><Relationship Id="rId8" Type="http://schemas.openxmlformats.org/officeDocument/2006/relationships/image" Target="../media/image210.wmf"/><Relationship Id="rId13" Type="http://schemas.openxmlformats.org/officeDocument/2006/relationships/oleObject" Target="../embeddings/oleObject241.bin"/><Relationship Id="rId18" Type="http://schemas.openxmlformats.org/officeDocument/2006/relationships/image" Target="../media/image214.wmf"/><Relationship Id="rId3" Type="http://schemas.openxmlformats.org/officeDocument/2006/relationships/oleObject" Target="../embeddings/oleObject236.bin"/><Relationship Id="rId21" Type="http://schemas.openxmlformats.org/officeDocument/2006/relationships/oleObject" Target="../embeddings/oleObject245.bin"/><Relationship Id="rId7" Type="http://schemas.openxmlformats.org/officeDocument/2006/relationships/oleObject" Target="../embeddings/oleObject238.bin"/><Relationship Id="rId12" Type="http://schemas.openxmlformats.org/officeDocument/2006/relationships/image" Target="../media/image211.wmf"/><Relationship Id="rId17" Type="http://schemas.openxmlformats.org/officeDocument/2006/relationships/oleObject" Target="../embeddings/oleObject243.bin"/><Relationship Id="rId2" Type="http://schemas.openxmlformats.org/officeDocument/2006/relationships/slideLayout" Target="../slideLayouts/slideLayout7.xml"/><Relationship Id="rId16" Type="http://schemas.openxmlformats.org/officeDocument/2006/relationships/image" Target="../media/image213.wmf"/><Relationship Id="rId20" Type="http://schemas.openxmlformats.org/officeDocument/2006/relationships/image" Target="../media/image215.wmf"/><Relationship Id="rId1" Type="http://schemas.openxmlformats.org/officeDocument/2006/relationships/vmlDrawing" Target="../drawings/vmlDrawing42.vml"/><Relationship Id="rId6" Type="http://schemas.openxmlformats.org/officeDocument/2006/relationships/image" Target="../media/image209.wmf"/><Relationship Id="rId11" Type="http://schemas.openxmlformats.org/officeDocument/2006/relationships/oleObject" Target="../embeddings/oleObject240.bin"/><Relationship Id="rId5" Type="http://schemas.openxmlformats.org/officeDocument/2006/relationships/oleObject" Target="../embeddings/oleObject237.bin"/><Relationship Id="rId15" Type="http://schemas.openxmlformats.org/officeDocument/2006/relationships/oleObject" Target="../embeddings/oleObject242.bin"/><Relationship Id="rId10" Type="http://schemas.openxmlformats.org/officeDocument/2006/relationships/image" Target="../media/image52.wmf"/><Relationship Id="rId19" Type="http://schemas.openxmlformats.org/officeDocument/2006/relationships/oleObject" Target="../embeddings/oleObject244.bin"/><Relationship Id="rId4" Type="http://schemas.openxmlformats.org/officeDocument/2006/relationships/image" Target="../media/image208.wmf"/><Relationship Id="rId9" Type="http://schemas.openxmlformats.org/officeDocument/2006/relationships/oleObject" Target="../embeddings/oleObject239.bin"/><Relationship Id="rId14" Type="http://schemas.openxmlformats.org/officeDocument/2006/relationships/image" Target="../media/image212.wmf"/><Relationship Id="rId22" Type="http://schemas.openxmlformats.org/officeDocument/2006/relationships/oleObject" Target="../embeddings/oleObject246.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218.wmf"/><Relationship Id="rId3" Type="http://schemas.openxmlformats.org/officeDocument/2006/relationships/oleObject" Target="../embeddings/oleObject247.bin"/><Relationship Id="rId7" Type="http://schemas.openxmlformats.org/officeDocument/2006/relationships/oleObject" Target="../embeddings/oleObject249.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217.wmf"/><Relationship Id="rId5" Type="http://schemas.openxmlformats.org/officeDocument/2006/relationships/oleObject" Target="../embeddings/oleObject248.bin"/><Relationship Id="rId10" Type="http://schemas.openxmlformats.org/officeDocument/2006/relationships/image" Target="../media/image219.wmf"/><Relationship Id="rId4" Type="http://schemas.openxmlformats.org/officeDocument/2006/relationships/image" Target="../media/image216.wmf"/><Relationship Id="rId9" Type="http://schemas.openxmlformats.org/officeDocument/2006/relationships/oleObject" Target="../embeddings/oleObject250.bin"/></Relationships>
</file>

<file path=ppt/slides/_rels/slide51.xml.rels><?xml version="1.0" encoding="UTF-8" standalone="yes"?>
<Relationships xmlns="http://schemas.openxmlformats.org/package/2006/relationships"><Relationship Id="rId8" Type="http://schemas.openxmlformats.org/officeDocument/2006/relationships/image" Target="../media/image222.wmf"/><Relationship Id="rId3" Type="http://schemas.openxmlformats.org/officeDocument/2006/relationships/oleObject" Target="../embeddings/oleObject251.bin"/><Relationship Id="rId7" Type="http://schemas.openxmlformats.org/officeDocument/2006/relationships/oleObject" Target="../embeddings/oleObject253.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221.wmf"/><Relationship Id="rId5" Type="http://schemas.openxmlformats.org/officeDocument/2006/relationships/oleObject" Target="../embeddings/oleObject252.bin"/><Relationship Id="rId4" Type="http://schemas.openxmlformats.org/officeDocument/2006/relationships/image" Target="../media/image220.wmf"/></Relationships>
</file>

<file path=ppt/slides/_rels/slide52.xml.rels><?xml version="1.0" encoding="UTF-8" standalone="yes"?>
<Relationships xmlns="http://schemas.openxmlformats.org/package/2006/relationships"><Relationship Id="rId8" Type="http://schemas.openxmlformats.org/officeDocument/2006/relationships/image" Target="../media/image225.wmf"/><Relationship Id="rId13" Type="http://schemas.openxmlformats.org/officeDocument/2006/relationships/oleObject" Target="../embeddings/oleObject259.bin"/><Relationship Id="rId18" Type="http://schemas.openxmlformats.org/officeDocument/2006/relationships/image" Target="../media/image230.wmf"/><Relationship Id="rId3" Type="http://schemas.openxmlformats.org/officeDocument/2006/relationships/oleObject" Target="../embeddings/oleObject254.bin"/><Relationship Id="rId7" Type="http://schemas.openxmlformats.org/officeDocument/2006/relationships/oleObject" Target="../embeddings/oleObject256.bin"/><Relationship Id="rId12" Type="http://schemas.openxmlformats.org/officeDocument/2006/relationships/image" Target="../media/image227.wmf"/><Relationship Id="rId17" Type="http://schemas.openxmlformats.org/officeDocument/2006/relationships/oleObject" Target="../embeddings/oleObject261.bin"/><Relationship Id="rId2" Type="http://schemas.openxmlformats.org/officeDocument/2006/relationships/slideLayout" Target="../slideLayouts/slideLayout7.xml"/><Relationship Id="rId16" Type="http://schemas.openxmlformats.org/officeDocument/2006/relationships/image" Target="../media/image229.wmf"/><Relationship Id="rId1" Type="http://schemas.openxmlformats.org/officeDocument/2006/relationships/vmlDrawing" Target="../drawings/vmlDrawing45.vml"/><Relationship Id="rId6" Type="http://schemas.openxmlformats.org/officeDocument/2006/relationships/image" Target="../media/image224.wmf"/><Relationship Id="rId11" Type="http://schemas.openxmlformats.org/officeDocument/2006/relationships/oleObject" Target="../embeddings/oleObject258.bin"/><Relationship Id="rId5" Type="http://schemas.openxmlformats.org/officeDocument/2006/relationships/oleObject" Target="../embeddings/oleObject255.bin"/><Relationship Id="rId15" Type="http://schemas.openxmlformats.org/officeDocument/2006/relationships/oleObject" Target="../embeddings/oleObject260.bin"/><Relationship Id="rId10" Type="http://schemas.openxmlformats.org/officeDocument/2006/relationships/image" Target="../media/image226.wmf"/><Relationship Id="rId4" Type="http://schemas.openxmlformats.org/officeDocument/2006/relationships/image" Target="../media/image223.wmf"/><Relationship Id="rId9" Type="http://schemas.openxmlformats.org/officeDocument/2006/relationships/oleObject" Target="../embeddings/oleObject257.bin"/><Relationship Id="rId14" Type="http://schemas.openxmlformats.org/officeDocument/2006/relationships/image" Target="../media/image228.wmf"/></Relationships>
</file>

<file path=ppt/slides/_rels/slide53.xml.rels><?xml version="1.0" encoding="UTF-8" standalone="yes"?>
<Relationships xmlns="http://schemas.openxmlformats.org/package/2006/relationships"><Relationship Id="rId8" Type="http://schemas.openxmlformats.org/officeDocument/2006/relationships/image" Target="../media/image233.wmf"/><Relationship Id="rId13" Type="http://schemas.openxmlformats.org/officeDocument/2006/relationships/oleObject" Target="../embeddings/oleObject267.bin"/><Relationship Id="rId3" Type="http://schemas.openxmlformats.org/officeDocument/2006/relationships/oleObject" Target="../embeddings/oleObject262.bin"/><Relationship Id="rId7" Type="http://schemas.openxmlformats.org/officeDocument/2006/relationships/oleObject" Target="../embeddings/oleObject264.bin"/><Relationship Id="rId12" Type="http://schemas.openxmlformats.org/officeDocument/2006/relationships/image" Target="../media/image235.wmf"/><Relationship Id="rId2" Type="http://schemas.openxmlformats.org/officeDocument/2006/relationships/slideLayout" Target="../slideLayouts/slideLayout7.xml"/><Relationship Id="rId16" Type="http://schemas.openxmlformats.org/officeDocument/2006/relationships/image" Target="../media/image237.wmf"/><Relationship Id="rId1" Type="http://schemas.openxmlformats.org/officeDocument/2006/relationships/vmlDrawing" Target="../drawings/vmlDrawing46.vml"/><Relationship Id="rId6" Type="http://schemas.openxmlformats.org/officeDocument/2006/relationships/image" Target="../media/image232.wmf"/><Relationship Id="rId11" Type="http://schemas.openxmlformats.org/officeDocument/2006/relationships/oleObject" Target="../embeddings/oleObject266.bin"/><Relationship Id="rId5" Type="http://schemas.openxmlformats.org/officeDocument/2006/relationships/oleObject" Target="../embeddings/oleObject263.bin"/><Relationship Id="rId15" Type="http://schemas.openxmlformats.org/officeDocument/2006/relationships/oleObject" Target="../embeddings/oleObject268.bin"/><Relationship Id="rId10" Type="http://schemas.openxmlformats.org/officeDocument/2006/relationships/image" Target="../media/image234.wmf"/><Relationship Id="rId4" Type="http://schemas.openxmlformats.org/officeDocument/2006/relationships/image" Target="../media/image231.wmf"/><Relationship Id="rId9" Type="http://schemas.openxmlformats.org/officeDocument/2006/relationships/oleObject" Target="../embeddings/oleObject265.bin"/><Relationship Id="rId14" Type="http://schemas.openxmlformats.org/officeDocument/2006/relationships/image" Target="../media/image236.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8.gi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hyperlink" Target="&#20849;&#25391;.ppt" TargetMode="Externa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8" Type="http://schemas.openxmlformats.org/officeDocument/2006/relationships/image" Target="../media/image241.wmf"/><Relationship Id="rId3" Type="http://schemas.openxmlformats.org/officeDocument/2006/relationships/oleObject" Target="../embeddings/oleObject269.bin"/><Relationship Id="rId7" Type="http://schemas.openxmlformats.org/officeDocument/2006/relationships/oleObject" Target="../embeddings/oleObject271.bin"/><Relationship Id="rId12" Type="http://schemas.openxmlformats.org/officeDocument/2006/relationships/image" Target="../media/image243.wmf"/><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240.wmf"/><Relationship Id="rId11" Type="http://schemas.openxmlformats.org/officeDocument/2006/relationships/oleObject" Target="../embeddings/oleObject273.bin"/><Relationship Id="rId5" Type="http://schemas.openxmlformats.org/officeDocument/2006/relationships/oleObject" Target="../embeddings/oleObject270.bin"/><Relationship Id="rId10" Type="http://schemas.openxmlformats.org/officeDocument/2006/relationships/image" Target="../media/image242.wmf"/><Relationship Id="rId4" Type="http://schemas.openxmlformats.org/officeDocument/2006/relationships/image" Target="../media/image239.wmf"/><Relationship Id="rId9" Type="http://schemas.openxmlformats.org/officeDocument/2006/relationships/oleObject" Target="../embeddings/oleObject272.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5.bin"/><Relationship Id="rId18" Type="http://schemas.openxmlformats.org/officeDocument/2006/relationships/image" Target="../media/image18.wmf"/><Relationship Id="rId26" Type="http://schemas.openxmlformats.org/officeDocument/2006/relationships/oleObject" Target="../embeddings/oleObject25.bin"/><Relationship Id="rId3" Type="http://schemas.openxmlformats.org/officeDocument/2006/relationships/oleObject" Target="../embeddings/oleObject10.bin"/><Relationship Id="rId21" Type="http://schemas.openxmlformats.org/officeDocument/2006/relationships/oleObject" Target="../embeddings/oleObject20.bin"/><Relationship Id="rId7" Type="http://schemas.openxmlformats.org/officeDocument/2006/relationships/oleObject" Target="../embeddings/oleObject12.bin"/><Relationship Id="rId12" Type="http://schemas.openxmlformats.org/officeDocument/2006/relationships/image" Target="../media/image15.wmf"/><Relationship Id="rId17" Type="http://schemas.openxmlformats.org/officeDocument/2006/relationships/oleObject" Target="../embeddings/oleObject17.bin"/><Relationship Id="rId25" Type="http://schemas.openxmlformats.org/officeDocument/2006/relationships/oleObject" Target="../embeddings/oleObject24.bin"/><Relationship Id="rId2" Type="http://schemas.openxmlformats.org/officeDocument/2006/relationships/slideLayout" Target="../slideLayouts/slideLayout7.xml"/><Relationship Id="rId16" Type="http://schemas.openxmlformats.org/officeDocument/2006/relationships/image" Target="../media/image17.wmf"/><Relationship Id="rId20" Type="http://schemas.openxmlformats.org/officeDocument/2006/relationships/oleObject" Target="../embeddings/oleObject19.bin"/><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oleObject" Target="../embeddings/oleObject14.bin"/><Relationship Id="rId24" Type="http://schemas.openxmlformats.org/officeDocument/2006/relationships/oleObject" Target="../embeddings/oleObject23.bin"/><Relationship Id="rId5" Type="http://schemas.openxmlformats.org/officeDocument/2006/relationships/oleObject" Target="../embeddings/oleObject11.bin"/><Relationship Id="rId15" Type="http://schemas.openxmlformats.org/officeDocument/2006/relationships/oleObject" Target="../embeddings/oleObject16.bin"/><Relationship Id="rId23" Type="http://schemas.openxmlformats.org/officeDocument/2006/relationships/oleObject" Target="../embeddings/oleObject22.bin"/><Relationship Id="rId10" Type="http://schemas.openxmlformats.org/officeDocument/2006/relationships/image" Target="../media/image14.wmf"/><Relationship Id="rId19" Type="http://schemas.openxmlformats.org/officeDocument/2006/relationships/oleObject" Target="../embeddings/oleObject18.bin"/><Relationship Id="rId4" Type="http://schemas.openxmlformats.org/officeDocument/2006/relationships/image" Target="../media/image11.wmf"/><Relationship Id="rId9" Type="http://schemas.openxmlformats.org/officeDocument/2006/relationships/oleObject" Target="../embeddings/oleObject13.bin"/><Relationship Id="rId14" Type="http://schemas.openxmlformats.org/officeDocument/2006/relationships/image" Target="../media/image16.wmf"/><Relationship Id="rId22" Type="http://schemas.openxmlformats.org/officeDocument/2006/relationships/oleObject" Target="../embeddings/oleObject21.bin"/></Relationships>
</file>

<file path=ppt/slides/_rels/slide60.xml.rels><?xml version="1.0" encoding="UTF-8" standalone="yes"?>
<Relationships xmlns="http://schemas.openxmlformats.org/package/2006/relationships"><Relationship Id="rId8" Type="http://schemas.openxmlformats.org/officeDocument/2006/relationships/image" Target="../media/image240.wmf"/><Relationship Id="rId3" Type="http://schemas.openxmlformats.org/officeDocument/2006/relationships/oleObject" Target="../embeddings/oleObject274.bin"/><Relationship Id="rId7" Type="http://schemas.openxmlformats.org/officeDocument/2006/relationships/oleObject" Target="../embeddings/oleObject276.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245.wmf"/><Relationship Id="rId5" Type="http://schemas.openxmlformats.org/officeDocument/2006/relationships/oleObject" Target="../embeddings/oleObject275.bin"/><Relationship Id="rId4" Type="http://schemas.openxmlformats.org/officeDocument/2006/relationships/image" Target="../media/image244.png"/></Relationships>
</file>

<file path=ppt/slides/_rels/slide61.xml.rels><?xml version="1.0" encoding="UTF-8" standalone="yes"?>
<Relationships xmlns="http://schemas.openxmlformats.org/package/2006/relationships"><Relationship Id="rId8" Type="http://schemas.openxmlformats.org/officeDocument/2006/relationships/image" Target="../media/image248.wmf"/><Relationship Id="rId3" Type="http://schemas.openxmlformats.org/officeDocument/2006/relationships/oleObject" Target="../embeddings/oleObject277.bin"/><Relationship Id="rId7" Type="http://schemas.openxmlformats.org/officeDocument/2006/relationships/oleObject" Target="../embeddings/oleObject279.bin"/><Relationship Id="rId12" Type="http://schemas.openxmlformats.org/officeDocument/2006/relationships/image" Target="../media/image241.wmf"/><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247.png"/><Relationship Id="rId11" Type="http://schemas.openxmlformats.org/officeDocument/2006/relationships/oleObject" Target="../embeddings/oleObject281.bin"/><Relationship Id="rId5" Type="http://schemas.openxmlformats.org/officeDocument/2006/relationships/oleObject" Target="../embeddings/oleObject278.bin"/><Relationship Id="rId10" Type="http://schemas.openxmlformats.org/officeDocument/2006/relationships/image" Target="../media/image249.wmf"/><Relationship Id="rId4" Type="http://schemas.openxmlformats.org/officeDocument/2006/relationships/image" Target="../media/image246.png"/><Relationship Id="rId9" Type="http://schemas.openxmlformats.org/officeDocument/2006/relationships/oleObject" Target="../embeddings/oleObject280.bin"/></Relationships>
</file>

<file path=ppt/slides/_rels/slide62.xml.rels><?xml version="1.0" encoding="UTF-8" standalone="yes"?>
<Relationships xmlns="http://schemas.openxmlformats.org/package/2006/relationships"><Relationship Id="rId8" Type="http://schemas.openxmlformats.org/officeDocument/2006/relationships/image" Target="../media/image248.wmf"/><Relationship Id="rId3" Type="http://schemas.openxmlformats.org/officeDocument/2006/relationships/oleObject" Target="../embeddings/oleObject282.bin"/><Relationship Id="rId7" Type="http://schemas.openxmlformats.org/officeDocument/2006/relationships/oleObject" Target="../embeddings/oleObject284.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251.wmf"/><Relationship Id="rId5" Type="http://schemas.openxmlformats.org/officeDocument/2006/relationships/oleObject" Target="../embeddings/oleObject283.bin"/><Relationship Id="rId10" Type="http://schemas.openxmlformats.org/officeDocument/2006/relationships/image" Target="../media/image249.wmf"/><Relationship Id="rId4" Type="http://schemas.openxmlformats.org/officeDocument/2006/relationships/image" Target="../media/image250.wmf"/><Relationship Id="rId9" Type="http://schemas.openxmlformats.org/officeDocument/2006/relationships/oleObject" Target="../embeddings/oleObject285.bin"/></Relationships>
</file>

<file path=ppt/slides/_rels/slide63.xml.rels><?xml version="1.0" encoding="UTF-8" standalone="yes"?>
<Relationships xmlns="http://schemas.openxmlformats.org/package/2006/relationships"><Relationship Id="rId8" Type="http://schemas.openxmlformats.org/officeDocument/2006/relationships/image" Target="../media/image254.wmf"/><Relationship Id="rId3" Type="http://schemas.openxmlformats.org/officeDocument/2006/relationships/oleObject" Target="../embeddings/oleObject286.bin"/><Relationship Id="rId7" Type="http://schemas.openxmlformats.org/officeDocument/2006/relationships/oleObject" Target="../embeddings/oleObject288.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253.wmf"/><Relationship Id="rId5" Type="http://schemas.openxmlformats.org/officeDocument/2006/relationships/oleObject" Target="../embeddings/oleObject287.bin"/><Relationship Id="rId4" Type="http://schemas.openxmlformats.org/officeDocument/2006/relationships/image" Target="../media/image252.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89.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256.wmf"/><Relationship Id="rId5" Type="http://schemas.openxmlformats.org/officeDocument/2006/relationships/oleObject" Target="../embeddings/oleObject290.bin"/><Relationship Id="rId4" Type="http://schemas.openxmlformats.org/officeDocument/2006/relationships/image" Target="../media/image255.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31.bin"/><Relationship Id="rId18" Type="http://schemas.openxmlformats.org/officeDocument/2006/relationships/oleObject" Target="../embeddings/oleObject34.bin"/><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22.wmf"/><Relationship Id="rId17" Type="http://schemas.openxmlformats.org/officeDocument/2006/relationships/image" Target="../media/image17.wmf"/><Relationship Id="rId2" Type="http://schemas.openxmlformats.org/officeDocument/2006/relationships/slideLayout" Target="../slideLayouts/slideLayout7.xml"/><Relationship Id="rId16" Type="http://schemas.openxmlformats.org/officeDocument/2006/relationships/oleObject" Target="../embeddings/oleObject33.bin"/><Relationship Id="rId20" Type="http://schemas.openxmlformats.org/officeDocument/2006/relationships/oleObject" Target="../embeddings/oleObject35.bin"/><Relationship Id="rId1" Type="http://schemas.openxmlformats.org/officeDocument/2006/relationships/vmlDrawing" Target="../drawings/vmlDrawing4.vml"/><Relationship Id="rId6" Type="http://schemas.openxmlformats.org/officeDocument/2006/relationships/image" Target="../media/image14.w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21.wmf"/><Relationship Id="rId19" Type="http://schemas.openxmlformats.org/officeDocument/2006/relationships/image" Target="../media/image18.wmf"/><Relationship Id="rId4" Type="http://schemas.openxmlformats.org/officeDocument/2006/relationships/image" Target="../media/image19.wmf"/><Relationship Id="rId9" Type="http://schemas.openxmlformats.org/officeDocument/2006/relationships/oleObject" Target="../embeddings/oleObject29.bin"/><Relationship Id="rId14" Type="http://schemas.openxmlformats.org/officeDocument/2006/relationships/image" Target="../media/image12.wmf"/></Relationships>
</file>

<file path=ppt/slides/_rels/slide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4.wmf"/><Relationship Id="rId5" Type="http://schemas.openxmlformats.org/officeDocument/2006/relationships/oleObject" Target="../embeddings/oleObject37.bin"/><Relationship Id="rId4"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412" name="Object 5"/>
          <p:cNvGraphicFramePr>
            <a:graphicFrameLocks noGrp="1" noChangeAspect="1"/>
          </p:cNvGraphicFramePr>
          <p:nvPr>
            <p:ph sz="half" idx="1"/>
            <p:extLst>
              <p:ext uri="{D42A27DB-BD31-4B8C-83A1-F6EECF244321}">
                <p14:modId xmlns:p14="http://schemas.microsoft.com/office/powerpoint/2010/main" val="1165169765"/>
              </p:ext>
            </p:extLst>
          </p:nvPr>
        </p:nvGraphicFramePr>
        <p:xfrm>
          <a:off x="2784476" y="1750460"/>
          <a:ext cx="8142604" cy="1249618"/>
        </p:xfrm>
        <a:graphic>
          <a:graphicData uri="http://schemas.openxmlformats.org/presentationml/2006/ole">
            <mc:AlternateContent xmlns:mc="http://schemas.openxmlformats.org/markup-compatibility/2006">
              <mc:Choice xmlns:v="urn:schemas-microsoft-com:vml" Requires="v">
                <p:oleObj spid="_x0000_s1044" name="Microsoft 公式 3.0" r:id="rId3" imgW="2730500" imgH="419100" progId="Equation.3">
                  <p:embed/>
                </p:oleObj>
              </mc:Choice>
              <mc:Fallback>
                <p:oleObj name="Microsoft 公式 3.0" r:id="rId3" imgW="2730500" imgH="419100" progId="Equation.3">
                  <p:embed/>
                  <p:pic>
                    <p:nvPicPr>
                      <p:cNvPr id="145412"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476" y="1750460"/>
                        <a:ext cx="8142604" cy="1249618"/>
                      </a:xfrm>
                      <a:prstGeom prst="rect">
                        <a:avLst/>
                      </a:prstGeom>
                      <a:noFill/>
                      <a:ln>
                        <a:noFill/>
                      </a:ln>
                      <a:effectLst/>
                    </p:spPr>
                  </p:pic>
                </p:oleObj>
              </mc:Fallback>
            </mc:AlternateContent>
          </a:graphicData>
        </a:graphic>
      </p:graphicFrame>
      <p:graphicFrame>
        <p:nvGraphicFramePr>
          <p:cNvPr id="145414" name="Object 5"/>
          <p:cNvGraphicFramePr>
            <a:graphicFrameLocks noGrp="1" noChangeAspect="1"/>
          </p:cNvGraphicFramePr>
          <p:nvPr>
            <p:ph sz="half" idx="2"/>
            <p:extLst>
              <p:ext uri="{D42A27DB-BD31-4B8C-83A1-F6EECF244321}">
                <p14:modId xmlns:p14="http://schemas.microsoft.com/office/powerpoint/2010/main" val="3731871710"/>
              </p:ext>
            </p:extLst>
          </p:nvPr>
        </p:nvGraphicFramePr>
        <p:xfrm>
          <a:off x="2566987" y="3860800"/>
          <a:ext cx="8215029" cy="1168400"/>
        </p:xfrm>
        <a:graphic>
          <a:graphicData uri="http://schemas.openxmlformats.org/presentationml/2006/ole">
            <mc:AlternateContent xmlns:mc="http://schemas.openxmlformats.org/markup-compatibility/2006">
              <mc:Choice xmlns:v="urn:schemas-microsoft-com:vml" Requires="v">
                <p:oleObj spid="_x0000_s1045" name="Equation" r:id="rId5" imgW="2590800" imgH="368300" progId="Equation.DSMT4">
                  <p:embed/>
                </p:oleObj>
              </mc:Choice>
              <mc:Fallback>
                <p:oleObj name="Equation" r:id="rId5" imgW="2590800" imgH="368300" progId="Equation.DSMT4">
                  <p:embed/>
                  <p:pic>
                    <p:nvPicPr>
                      <p:cNvPr id="145414"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6987" y="3860800"/>
                        <a:ext cx="8215029" cy="1168400"/>
                      </a:xfrm>
                      <a:prstGeom prst="rect">
                        <a:avLst/>
                      </a:prstGeom>
                      <a:noFill/>
                      <a:ln>
                        <a:noFill/>
                      </a:ln>
                      <a:effectLst/>
                    </p:spPr>
                  </p:pic>
                </p:oleObj>
              </mc:Fallback>
            </mc:AlternateContent>
          </a:graphicData>
        </a:graphic>
      </p:graphicFrame>
      <p:sp>
        <p:nvSpPr>
          <p:cNvPr id="145417" name="Text Box 9"/>
          <p:cNvSpPr txBox="1">
            <a:spLocks noChangeArrowheads="1"/>
          </p:cNvSpPr>
          <p:nvPr/>
        </p:nvSpPr>
        <p:spPr bwMode="auto">
          <a:xfrm>
            <a:off x="1919288" y="1243014"/>
            <a:ext cx="37499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0000"/>
                </a:solidFill>
              </a:rPr>
              <a:t>齐次线性微分方程</a:t>
            </a:r>
          </a:p>
        </p:txBody>
      </p:sp>
      <p:sp>
        <p:nvSpPr>
          <p:cNvPr id="145418" name="Text Box 10"/>
          <p:cNvSpPr txBox="1">
            <a:spLocks noChangeArrowheads="1"/>
          </p:cNvSpPr>
          <p:nvPr/>
        </p:nvSpPr>
        <p:spPr bwMode="auto">
          <a:xfrm>
            <a:off x="1964905" y="3294718"/>
            <a:ext cx="41189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0000"/>
                </a:solidFill>
              </a:rPr>
              <a:t>非齐次线性微分方程</a:t>
            </a:r>
          </a:p>
        </p:txBody>
      </p:sp>
      <p:sp>
        <p:nvSpPr>
          <p:cNvPr id="145419" name="Text Box 11"/>
          <p:cNvSpPr txBox="1">
            <a:spLocks noChangeArrowheads="1"/>
          </p:cNvSpPr>
          <p:nvPr/>
        </p:nvSpPr>
        <p:spPr bwMode="auto">
          <a:xfrm>
            <a:off x="2022475" y="5375184"/>
            <a:ext cx="6303963" cy="1303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2800" b="1" dirty="0">
                <a:solidFill>
                  <a:srgbClr val="0000CC"/>
                </a:solidFill>
              </a:rPr>
              <a:t>问题</a:t>
            </a:r>
            <a:r>
              <a:rPr lang="zh-CN" altLang="en-US" sz="2800" b="1" dirty="0"/>
              <a:t>：讨论（</a:t>
            </a:r>
            <a:r>
              <a:rPr lang="en-US" altLang="zh-CN" sz="2800" b="1" dirty="0"/>
              <a:t>4.1</a:t>
            </a:r>
            <a:r>
              <a:rPr lang="zh-CN" altLang="en-US" sz="2800" b="1" dirty="0"/>
              <a:t>）</a:t>
            </a:r>
            <a:r>
              <a:rPr lang="en-US" altLang="zh-CN" sz="2800" b="1" dirty="0"/>
              <a:t>-</a:t>
            </a:r>
            <a:r>
              <a:rPr lang="zh-CN" altLang="en-US" sz="2800" b="1" dirty="0"/>
              <a:t>（</a:t>
            </a:r>
            <a:r>
              <a:rPr lang="en-US" altLang="zh-CN" sz="2800" b="1" dirty="0"/>
              <a:t>4.2</a:t>
            </a:r>
            <a:r>
              <a:rPr lang="zh-CN" altLang="en-US" sz="2800" b="1" dirty="0"/>
              <a:t>）的通解？</a:t>
            </a:r>
          </a:p>
          <a:p>
            <a:pPr eaLnBrk="1" hangingPunct="1">
              <a:lnSpc>
                <a:spcPct val="150000"/>
              </a:lnSpc>
            </a:pPr>
            <a:r>
              <a:rPr lang="zh-CN" altLang="en-US" sz="2800" b="1" dirty="0"/>
              <a:t>            </a:t>
            </a:r>
            <a:r>
              <a:rPr lang="zh-CN" altLang="en-US" sz="2800" b="1" dirty="0">
                <a:solidFill>
                  <a:srgbClr val="009900"/>
                </a:solidFill>
              </a:rPr>
              <a:t>于是有下面两个重要定理</a:t>
            </a:r>
          </a:p>
        </p:txBody>
      </p:sp>
      <p:sp>
        <p:nvSpPr>
          <p:cNvPr id="4103" name="Text Box 12"/>
          <p:cNvSpPr txBox="1">
            <a:spLocks noChangeArrowheads="1"/>
          </p:cNvSpPr>
          <p:nvPr/>
        </p:nvSpPr>
        <p:spPr bwMode="auto">
          <a:xfrm>
            <a:off x="1631951" y="692150"/>
            <a:ext cx="15843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回忆</a:t>
            </a:r>
          </a:p>
        </p:txBody>
      </p:sp>
      <p:sp>
        <p:nvSpPr>
          <p:cNvPr id="4104" name="Text Box 13"/>
          <p:cNvSpPr txBox="1">
            <a:spLocks noChangeArrowheads="1"/>
          </p:cNvSpPr>
          <p:nvPr/>
        </p:nvSpPr>
        <p:spPr bwMode="auto">
          <a:xfrm>
            <a:off x="3336925" y="258655"/>
            <a:ext cx="5493812" cy="5539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ts val="600"/>
              </a:spcBef>
              <a:spcAft>
                <a:spcPts val="600"/>
              </a:spcAft>
            </a:pPr>
            <a:r>
              <a:rPr lang="en-US" altLang="zh-CN" sz="3000" b="1" dirty="0"/>
              <a:t>4.2  </a:t>
            </a:r>
            <a:r>
              <a:rPr lang="zh-CN" altLang="en-US" sz="3000" b="1" dirty="0"/>
              <a:t>常系数线性微分方程的解法</a:t>
            </a:r>
            <a:endParaRPr lang="zh-CN" altLang="en-US" sz="3000" dirty="0"/>
          </a:p>
        </p:txBody>
      </p:sp>
    </p:spTree>
    <p:extLst>
      <p:ext uri="{BB962C8B-B14F-4D97-AF65-F5344CB8AC3E}">
        <p14:creationId xmlns:p14="http://schemas.microsoft.com/office/powerpoint/2010/main" val="2887435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54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54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54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5419">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54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7" grpId="0"/>
      <p:bldP spid="1454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1573214" y="44451"/>
            <a:ext cx="517048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000" b="1">
                <a:solidFill>
                  <a:srgbClr val="FF0000"/>
                </a:solidFill>
                <a:effectLst>
                  <a:outerShdw blurRad="38100" dist="38100" dir="2700000" algn="tl">
                    <a:srgbClr val="C0C0C0"/>
                  </a:outerShdw>
                </a:effectLst>
              </a:rPr>
              <a:t>4</a:t>
            </a:r>
            <a:r>
              <a:rPr lang="zh-CN" altLang="en-US" sz="3000" b="1">
                <a:solidFill>
                  <a:srgbClr val="FF0000"/>
                </a:solidFill>
                <a:effectLst>
                  <a:outerShdw blurRad="38100" dist="38100" dir="2700000" algn="tl">
                    <a:srgbClr val="C0C0C0"/>
                  </a:outerShdw>
                </a:effectLst>
              </a:rPr>
              <a:t>、复指数函数的运算性质</a:t>
            </a:r>
          </a:p>
        </p:txBody>
      </p:sp>
      <p:graphicFrame>
        <p:nvGraphicFramePr>
          <p:cNvPr id="102403" name="Object 3"/>
          <p:cNvGraphicFramePr>
            <a:graphicFrameLocks noChangeAspect="1"/>
          </p:cNvGraphicFramePr>
          <p:nvPr/>
        </p:nvGraphicFramePr>
        <p:xfrm>
          <a:off x="3995739" y="2420938"/>
          <a:ext cx="5195887" cy="563562"/>
        </p:xfrm>
        <a:graphic>
          <a:graphicData uri="http://schemas.openxmlformats.org/presentationml/2006/ole">
            <mc:AlternateContent xmlns:mc="http://schemas.openxmlformats.org/markup-compatibility/2006">
              <mc:Choice xmlns:v="urn:schemas-microsoft-com:vml" Requires="v">
                <p:oleObj spid="_x0000_s6209" name="Equation" r:id="rId3" imgW="2108200" imgH="228600" progId="Equation.3">
                  <p:embed/>
                </p:oleObj>
              </mc:Choice>
              <mc:Fallback>
                <p:oleObj name="Equation" r:id="rId3" imgW="2108200" imgH="228600" progId="Equation.3">
                  <p:embed/>
                  <p:pic>
                    <p:nvPicPr>
                      <p:cNvPr id="10240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9" y="2420938"/>
                        <a:ext cx="5195887"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2415" name="Group 15"/>
          <p:cNvGrpSpPr>
            <a:grpSpLocks/>
          </p:cNvGrpSpPr>
          <p:nvPr/>
        </p:nvGrpSpPr>
        <p:grpSpPr bwMode="auto">
          <a:xfrm>
            <a:off x="1487488" y="1052513"/>
            <a:ext cx="9180513" cy="461962"/>
            <a:chOff x="-23" y="663"/>
            <a:chExt cx="5783" cy="291"/>
          </a:xfrm>
        </p:grpSpPr>
        <p:sp>
          <p:nvSpPr>
            <p:cNvPr id="13322" name="Text Box 6"/>
            <p:cNvSpPr txBox="1">
              <a:spLocks noChangeArrowheads="1"/>
            </p:cNvSpPr>
            <p:nvPr/>
          </p:nvSpPr>
          <p:spPr bwMode="auto">
            <a:xfrm>
              <a:off x="-23" y="663"/>
              <a:ext cx="57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Blip>
                  <a:blip r:embed="rId5"/>
                </a:buBlip>
              </a:pPr>
              <a:r>
                <a:rPr lang="zh-CN" altLang="en-US" b="1"/>
                <a:t>设                 是任意一复数，这里         是实数，而   为实变量。</a:t>
              </a:r>
            </a:p>
          </p:txBody>
        </p:sp>
        <p:graphicFrame>
          <p:nvGraphicFramePr>
            <p:cNvPr id="13323" name="Object 4"/>
            <p:cNvGraphicFramePr>
              <a:graphicFrameLocks noChangeAspect="1"/>
            </p:cNvGraphicFramePr>
            <p:nvPr/>
          </p:nvGraphicFramePr>
          <p:xfrm>
            <a:off x="385" y="697"/>
            <a:ext cx="816" cy="238"/>
          </p:xfrm>
          <a:graphic>
            <a:graphicData uri="http://schemas.openxmlformats.org/presentationml/2006/ole">
              <mc:AlternateContent xmlns:mc="http://schemas.openxmlformats.org/markup-compatibility/2006">
                <mc:Choice xmlns:v="urn:schemas-microsoft-com:vml" Requires="v">
                  <p:oleObj spid="_x0000_s6210" name="Equation" r:id="rId6" imgW="698197" imgH="203112" progId="Equation.3">
                    <p:embed/>
                  </p:oleObj>
                </mc:Choice>
                <mc:Fallback>
                  <p:oleObj name="Equation" r:id="rId6" imgW="698197" imgH="203112" progId="Equation.3">
                    <p:embed/>
                    <p:pic>
                      <p:nvPicPr>
                        <p:cNvPr id="13323"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 y="697"/>
                          <a:ext cx="816"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4" name="Object 7"/>
            <p:cNvGraphicFramePr>
              <a:graphicFrameLocks noChangeAspect="1"/>
            </p:cNvGraphicFramePr>
            <p:nvPr/>
          </p:nvGraphicFramePr>
          <p:xfrm>
            <a:off x="4332" y="709"/>
            <a:ext cx="140" cy="192"/>
          </p:xfrm>
          <a:graphic>
            <a:graphicData uri="http://schemas.openxmlformats.org/presentationml/2006/ole">
              <mc:AlternateContent xmlns:mc="http://schemas.openxmlformats.org/markup-compatibility/2006">
                <mc:Choice xmlns:v="urn:schemas-microsoft-com:vml" Requires="v">
                  <p:oleObj spid="_x0000_s6211" name="Equation" r:id="rId8" imgW="88746" imgH="152136" progId="Equation.3">
                    <p:embed/>
                  </p:oleObj>
                </mc:Choice>
                <mc:Fallback>
                  <p:oleObj name="Equation" r:id="rId8" imgW="88746" imgH="152136" progId="Equation.3">
                    <p:embed/>
                    <p:pic>
                      <p:nvPicPr>
                        <p:cNvPr id="13324"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2" y="709"/>
                          <a:ext cx="1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5" name="Object 8"/>
            <p:cNvGraphicFramePr>
              <a:graphicFrameLocks noChangeAspect="1"/>
            </p:cNvGraphicFramePr>
            <p:nvPr/>
          </p:nvGraphicFramePr>
          <p:xfrm>
            <a:off x="2925" y="663"/>
            <a:ext cx="454" cy="291"/>
          </p:xfrm>
          <a:graphic>
            <a:graphicData uri="http://schemas.openxmlformats.org/presentationml/2006/ole">
              <mc:AlternateContent xmlns:mc="http://schemas.openxmlformats.org/markup-compatibility/2006">
                <mc:Choice xmlns:v="urn:schemas-microsoft-com:vml" Requires="v">
                  <p:oleObj spid="_x0000_s6212" name="Equation" r:id="rId10" imgW="317225" imgH="203024" progId="Equation.3">
                    <p:embed/>
                  </p:oleObj>
                </mc:Choice>
                <mc:Fallback>
                  <p:oleObj name="Equation" r:id="rId10" imgW="317225" imgH="203024" progId="Equation.3">
                    <p:embed/>
                    <p:pic>
                      <p:nvPicPr>
                        <p:cNvPr id="13325"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25" y="663"/>
                          <a:ext cx="45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2410" name="Text Box 10"/>
          <p:cNvSpPr txBox="1">
            <a:spLocks noChangeArrowheads="1"/>
          </p:cNvSpPr>
          <p:nvPr/>
        </p:nvSpPr>
        <p:spPr bwMode="auto">
          <a:xfrm>
            <a:off x="1487488" y="1892300"/>
            <a:ext cx="23050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Blip>
                <a:blip r:embed="rId5"/>
              </a:buBlip>
            </a:pPr>
            <a:r>
              <a:rPr lang="zh-CN" altLang="en-US" b="1">
                <a:solidFill>
                  <a:srgbClr val="FF0000"/>
                </a:solidFill>
              </a:rPr>
              <a:t>基本性质</a:t>
            </a:r>
          </a:p>
        </p:txBody>
      </p:sp>
      <p:graphicFrame>
        <p:nvGraphicFramePr>
          <p:cNvPr id="102412" name="Object 12"/>
          <p:cNvGraphicFramePr>
            <a:graphicFrameLocks noChangeAspect="1"/>
          </p:cNvGraphicFramePr>
          <p:nvPr/>
        </p:nvGraphicFramePr>
        <p:xfrm>
          <a:off x="3935413" y="3644900"/>
          <a:ext cx="4068762" cy="565150"/>
        </p:xfrm>
        <a:graphic>
          <a:graphicData uri="http://schemas.openxmlformats.org/presentationml/2006/ole">
            <mc:AlternateContent xmlns:mc="http://schemas.openxmlformats.org/markup-compatibility/2006">
              <mc:Choice xmlns:v="urn:schemas-microsoft-com:vml" Requires="v">
                <p:oleObj spid="_x0000_s6213" name="Equation" r:id="rId12" imgW="1651000" imgH="228600" progId="Equation.3">
                  <p:embed/>
                </p:oleObj>
              </mc:Choice>
              <mc:Fallback>
                <p:oleObj name="Equation" r:id="rId12" imgW="1651000" imgH="228600" progId="Equation.3">
                  <p:embed/>
                  <p:pic>
                    <p:nvPicPr>
                      <p:cNvPr id="102412"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35413" y="3644900"/>
                        <a:ext cx="4068762"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13" name="Object 13"/>
          <p:cNvGraphicFramePr>
            <a:graphicFrameLocks noChangeAspect="1"/>
          </p:cNvGraphicFramePr>
          <p:nvPr/>
        </p:nvGraphicFramePr>
        <p:xfrm>
          <a:off x="3863976" y="4410075"/>
          <a:ext cx="3630613" cy="1035050"/>
        </p:xfrm>
        <a:graphic>
          <a:graphicData uri="http://schemas.openxmlformats.org/presentationml/2006/ole">
            <mc:AlternateContent xmlns:mc="http://schemas.openxmlformats.org/markup-compatibility/2006">
              <mc:Choice xmlns:v="urn:schemas-microsoft-com:vml" Requires="v">
                <p:oleObj spid="_x0000_s6214" name="Equation" r:id="rId14" imgW="1473200" imgH="419100" progId="Equation.3">
                  <p:embed/>
                </p:oleObj>
              </mc:Choice>
              <mc:Fallback>
                <p:oleObj name="Equation" r:id="rId14" imgW="1473200" imgH="419100" progId="Equation.3">
                  <p:embed/>
                  <p:pic>
                    <p:nvPicPr>
                      <p:cNvPr id="102413"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63976" y="4410075"/>
                        <a:ext cx="3630613"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14" name="Object 14"/>
          <p:cNvGraphicFramePr>
            <a:graphicFrameLocks noChangeAspect="1"/>
          </p:cNvGraphicFramePr>
          <p:nvPr/>
        </p:nvGraphicFramePr>
        <p:xfrm>
          <a:off x="3863975" y="5516563"/>
          <a:ext cx="4414838" cy="1035050"/>
        </p:xfrm>
        <a:graphic>
          <a:graphicData uri="http://schemas.openxmlformats.org/presentationml/2006/ole">
            <mc:AlternateContent xmlns:mc="http://schemas.openxmlformats.org/markup-compatibility/2006">
              <mc:Choice xmlns:v="urn:schemas-microsoft-com:vml" Requires="v">
                <p:oleObj spid="_x0000_s6215" name="Equation" r:id="rId16" imgW="1790700" imgH="419100" progId="Equation.3">
                  <p:embed/>
                </p:oleObj>
              </mc:Choice>
              <mc:Fallback>
                <p:oleObj name="Equation" r:id="rId16" imgW="1790700" imgH="419100" progId="Equation.3">
                  <p:embed/>
                  <p:pic>
                    <p:nvPicPr>
                      <p:cNvPr id="102414"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63975" y="5516563"/>
                        <a:ext cx="4414838"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16" name="Text Box 16"/>
          <p:cNvSpPr txBox="1">
            <a:spLocks noChangeArrowheads="1"/>
          </p:cNvSpPr>
          <p:nvPr/>
        </p:nvSpPr>
        <p:spPr bwMode="auto">
          <a:xfrm>
            <a:off x="1558925" y="3500438"/>
            <a:ext cx="2089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Blip>
                <a:blip r:embed="rId5"/>
              </a:buBlip>
            </a:pPr>
            <a:r>
              <a:rPr lang="zh-CN" altLang="en-US" b="1">
                <a:solidFill>
                  <a:srgbClr val="FF0000"/>
                </a:solidFill>
              </a:rPr>
              <a:t>重要性质</a:t>
            </a:r>
          </a:p>
        </p:txBody>
      </p:sp>
    </p:spTree>
    <p:extLst>
      <p:ext uri="{BB962C8B-B14F-4D97-AF65-F5344CB8AC3E}">
        <p14:creationId xmlns:p14="http://schemas.microsoft.com/office/powerpoint/2010/main" val="17070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02415"/>
                                        </p:tgtEl>
                                        <p:attrNameLst>
                                          <p:attrName>style.visibility</p:attrName>
                                        </p:attrNameLst>
                                      </p:cBhvr>
                                      <p:to>
                                        <p:strVal val="visible"/>
                                      </p:to>
                                    </p:set>
                                    <p:animEffect transition="in" filter="box(out)">
                                      <p:cBhvr>
                                        <p:cTn id="7" dur="500"/>
                                        <p:tgtEl>
                                          <p:spTgt spid="102415"/>
                                        </p:tgtEl>
                                      </p:cBhvr>
                                    </p:animEffect>
                                  </p:childTnLst>
                                  <p:subTnLst>
                                    <p:animClr clrSpc="rgb" dir="cw">
                                      <p:cBhvr override="childStyle">
                                        <p:cTn dur="1" fill="hold" display="0" masterRel="nextClick" afterEffect="1"/>
                                        <p:tgtEl>
                                          <p:spTgt spid="102415"/>
                                        </p:tgtEl>
                                        <p:attrNameLst>
                                          <p:attrName>ppt_c</p:attrName>
                                        </p:attrNameLst>
                                      </p:cBhvr>
                                      <p:to>
                                        <a:schemeClr val="accent2"/>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2410"/>
                                        </p:tgtEl>
                                        <p:attrNameLst>
                                          <p:attrName>style.visibility</p:attrName>
                                        </p:attrNameLst>
                                      </p:cBhvr>
                                      <p:to>
                                        <p:strVal val="visible"/>
                                      </p:to>
                                    </p:set>
                                    <p:anim calcmode="lin" valueType="num">
                                      <p:cBhvr additive="base">
                                        <p:cTn id="12" dur="500" fill="hold"/>
                                        <p:tgtEl>
                                          <p:spTgt spid="102410"/>
                                        </p:tgtEl>
                                        <p:attrNameLst>
                                          <p:attrName>ppt_x</p:attrName>
                                        </p:attrNameLst>
                                      </p:cBhvr>
                                      <p:tavLst>
                                        <p:tav tm="0">
                                          <p:val>
                                            <p:strVal val="0-#ppt_w/2"/>
                                          </p:val>
                                        </p:tav>
                                        <p:tav tm="100000">
                                          <p:val>
                                            <p:strVal val="#ppt_x"/>
                                          </p:val>
                                        </p:tav>
                                      </p:tavLst>
                                    </p:anim>
                                    <p:anim calcmode="lin" valueType="num">
                                      <p:cBhvr additive="base">
                                        <p:cTn id="13" dur="500" fill="hold"/>
                                        <p:tgtEl>
                                          <p:spTgt spid="10241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02403"/>
                                        </p:tgtEl>
                                        <p:attrNameLst>
                                          <p:attrName>style.visibility</p:attrName>
                                        </p:attrNameLst>
                                      </p:cBhvr>
                                      <p:to>
                                        <p:strVal val="visible"/>
                                      </p:to>
                                    </p:set>
                                    <p:anim calcmode="lin" valueType="num">
                                      <p:cBhvr additive="base">
                                        <p:cTn id="18" dur="500" fill="hold"/>
                                        <p:tgtEl>
                                          <p:spTgt spid="102403"/>
                                        </p:tgtEl>
                                        <p:attrNameLst>
                                          <p:attrName>ppt_x</p:attrName>
                                        </p:attrNameLst>
                                      </p:cBhvr>
                                      <p:tavLst>
                                        <p:tav tm="0">
                                          <p:val>
                                            <p:strVal val="0-#ppt_w/2"/>
                                          </p:val>
                                        </p:tav>
                                        <p:tav tm="100000">
                                          <p:val>
                                            <p:strVal val="#ppt_x"/>
                                          </p:val>
                                        </p:tav>
                                      </p:tavLst>
                                    </p:anim>
                                    <p:anim calcmode="lin" valueType="num">
                                      <p:cBhvr additive="base">
                                        <p:cTn id="19" dur="500" fill="hold"/>
                                        <p:tgtEl>
                                          <p:spTgt spid="102403"/>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02416"/>
                                        </p:tgtEl>
                                        <p:attrNameLst>
                                          <p:attrName>style.visibility</p:attrName>
                                        </p:attrNameLst>
                                      </p:cBhvr>
                                      <p:to>
                                        <p:strVal val="visible"/>
                                      </p:to>
                                    </p:set>
                                    <p:anim calcmode="lin" valueType="num">
                                      <p:cBhvr additive="base">
                                        <p:cTn id="24" dur="500" fill="hold"/>
                                        <p:tgtEl>
                                          <p:spTgt spid="102416"/>
                                        </p:tgtEl>
                                        <p:attrNameLst>
                                          <p:attrName>ppt_x</p:attrName>
                                        </p:attrNameLst>
                                      </p:cBhvr>
                                      <p:tavLst>
                                        <p:tav tm="0">
                                          <p:val>
                                            <p:strVal val="0-#ppt_w/2"/>
                                          </p:val>
                                        </p:tav>
                                        <p:tav tm="100000">
                                          <p:val>
                                            <p:strVal val="#ppt_x"/>
                                          </p:val>
                                        </p:tav>
                                      </p:tavLst>
                                    </p:anim>
                                    <p:anim calcmode="lin" valueType="num">
                                      <p:cBhvr additive="base">
                                        <p:cTn id="25" dur="500" fill="hold"/>
                                        <p:tgtEl>
                                          <p:spTgt spid="102416"/>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102412"/>
                                        </p:tgtEl>
                                        <p:attrNameLst>
                                          <p:attrName>style.visibility</p:attrName>
                                        </p:attrNameLst>
                                      </p:cBhvr>
                                      <p:to>
                                        <p:strVal val="visible"/>
                                      </p:to>
                                    </p:set>
                                    <p:anim calcmode="lin" valueType="num">
                                      <p:cBhvr additive="base">
                                        <p:cTn id="30" dur="500" fill="hold"/>
                                        <p:tgtEl>
                                          <p:spTgt spid="102412"/>
                                        </p:tgtEl>
                                        <p:attrNameLst>
                                          <p:attrName>ppt_x</p:attrName>
                                        </p:attrNameLst>
                                      </p:cBhvr>
                                      <p:tavLst>
                                        <p:tav tm="0">
                                          <p:val>
                                            <p:strVal val="0-#ppt_w/2"/>
                                          </p:val>
                                        </p:tav>
                                        <p:tav tm="100000">
                                          <p:val>
                                            <p:strVal val="#ppt_x"/>
                                          </p:val>
                                        </p:tav>
                                      </p:tavLst>
                                    </p:anim>
                                    <p:anim calcmode="lin" valueType="num">
                                      <p:cBhvr additive="base">
                                        <p:cTn id="31" dur="500" fill="hold"/>
                                        <p:tgtEl>
                                          <p:spTgt spid="102412"/>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102413"/>
                                        </p:tgtEl>
                                        <p:attrNameLst>
                                          <p:attrName>style.visibility</p:attrName>
                                        </p:attrNameLst>
                                      </p:cBhvr>
                                      <p:to>
                                        <p:strVal val="visible"/>
                                      </p:to>
                                    </p:set>
                                    <p:anim calcmode="lin" valueType="num">
                                      <p:cBhvr additive="base">
                                        <p:cTn id="36" dur="500" fill="hold"/>
                                        <p:tgtEl>
                                          <p:spTgt spid="102413"/>
                                        </p:tgtEl>
                                        <p:attrNameLst>
                                          <p:attrName>ppt_x</p:attrName>
                                        </p:attrNameLst>
                                      </p:cBhvr>
                                      <p:tavLst>
                                        <p:tav tm="0">
                                          <p:val>
                                            <p:strVal val="0-#ppt_w/2"/>
                                          </p:val>
                                        </p:tav>
                                        <p:tav tm="100000">
                                          <p:val>
                                            <p:strVal val="#ppt_x"/>
                                          </p:val>
                                        </p:tav>
                                      </p:tavLst>
                                    </p:anim>
                                    <p:anim calcmode="lin" valueType="num">
                                      <p:cBhvr additive="base">
                                        <p:cTn id="37" dur="500" fill="hold"/>
                                        <p:tgtEl>
                                          <p:spTgt spid="102413"/>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2413"/>
                                        </p:tgtEl>
                                        <p:attrNameLst>
                                          <p:attrName>ppt_c</p:attrName>
                                        </p:attrNameLst>
                                      </p:cBhvr>
                                      <p:to>
                                        <a:srgbClr val="FF0000"/>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102414"/>
                                        </p:tgtEl>
                                        <p:attrNameLst>
                                          <p:attrName>style.visibility</p:attrName>
                                        </p:attrNameLst>
                                      </p:cBhvr>
                                      <p:to>
                                        <p:strVal val="visible"/>
                                      </p:to>
                                    </p:set>
                                    <p:anim calcmode="lin" valueType="num">
                                      <p:cBhvr additive="base">
                                        <p:cTn id="42" dur="500" fill="hold"/>
                                        <p:tgtEl>
                                          <p:spTgt spid="102414"/>
                                        </p:tgtEl>
                                        <p:attrNameLst>
                                          <p:attrName>ppt_x</p:attrName>
                                        </p:attrNameLst>
                                      </p:cBhvr>
                                      <p:tavLst>
                                        <p:tav tm="0">
                                          <p:val>
                                            <p:strVal val="0-#ppt_w/2"/>
                                          </p:val>
                                        </p:tav>
                                        <p:tav tm="100000">
                                          <p:val>
                                            <p:strVal val="#ppt_x"/>
                                          </p:val>
                                        </p:tav>
                                      </p:tavLst>
                                    </p:anim>
                                    <p:anim calcmode="lin" valueType="num">
                                      <p:cBhvr additive="base">
                                        <p:cTn id="43" dur="500" fill="hold"/>
                                        <p:tgtEl>
                                          <p:spTgt spid="1024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0" grpId="0" autoUpdateAnimBg="0"/>
      <p:bldP spid="10241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524001" y="1"/>
            <a:ext cx="34194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000" b="1">
                <a:solidFill>
                  <a:srgbClr val="FF0000"/>
                </a:solidFill>
              </a:rPr>
              <a:t>5</a:t>
            </a:r>
            <a:r>
              <a:rPr lang="zh-CN" altLang="en-US" sz="3000" b="1">
                <a:solidFill>
                  <a:srgbClr val="FF0000"/>
                </a:solidFill>
              </a:rPr>
              <a:t>、</a:t>
            </a:r>
            <a:r>
              <a:rPr lang="zh-CN" altLang="en-US" sz="3000" b="1">
                <a:solidFill>
                  <a:srgbClr val="009900"/>
                </a:solidFill>
              </a:rPr>
              <a:t>复值解的定义</a:t>
            </a:r>
          </a:p>
        </p:txBody>
      </p:sp>
      <p:graphicFrame>
        <p:nvGraphicFramePr>
          <p:cNvPr id="104452" name="Object 4"/>
          <p:cNvGraphicFramePr>
            <a:graphicFrameLocks noChangeAspect="1"/>
          </p:cNvGraphicFramePr>
          <p:nvPr/>
        </p:nvGraphicFramePr>
        <p:xfrm>
          <a:off x="2667001" y="2420939"/>
          <a:ext cx="6799263" cy="993775"/>
        </p:xfrm>
        <a:graphic>
          <a:graphicData uri="http://schemas.openxmlformats.org/presentationml/2006/ole">
            <mc:AlternateContent xmlns:mc="http://schemas.openxmlformats.org/markup-compatibility/2006">
              <mc:Choice xmlns:v="urn:schemas-microsoft-com:vml" Requires="v">
                <p:oleObj spid="_x0000_s7206" name="Equation" r:id="rId3" imgW="2870200" imgH="419100" progId="Equation.3">
                  <p:embed/>
                </p:oleObj>
              </mc:Choice>
              <mc:Fallback>
                <p:oleObj name="Equation" r:id="rId3" imgW="2870200" imgH="419100" progId="Equation.3">
                  <p:embed/>
                  <p:pic>
                    <p:nvPicPr>
                      <p:cNvPr id="1044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1" y="2420939"/>
                        <a:ext cx="6799263" cy="993775"/>
                      </a:xfrm>
                      <a:prstGeom prst="rect">
                        <a:avLst/>
                      </a:prstGeom>
                      <a:solidFill>
                        <a:schemeClr val="bg1"/>
                      </a:solidFill>
                      <a:ln>
                        <a:noFill/>
                      </a:ln>
                      <a:extLs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pSp>
        <p:nvGrpSpPr>
          <p:cNvPr id="104458" name="Group 10"/>
          <p:cNvGrpSpPr>
            <a:grpSpLocks/>
          </p:cNvGrpSpPr>
          <p:nvPr/>
        </p:nvGrpSpPr>
        <p:grpSpPr bwMode="auto">
          <a:xfrm>
            <a:off x="1670050" y="1052514"/>
            <a:ext cx="8458200" cy="979488"/>
            <a:chOff x="0" y="912"/>
            <a:chExt cx="5328" cy="617"/>
          </a:xfrm>
        </p:grpSpPr>
        <p:sp>
          <p:nvSpPr>
            <p:cNvPr id="14344" name="Text Box 3"/>
            <p:cNvSpPr txBox="1">
              <a:spLocks noChangeArrowheads="1"/>
            </p:cNvSpPr>
            <p:nvPr/>
          </p:nvSpPr>
          <p:spPr bwMode="auto">
            <a:xfrm>
              <a:off x="0" y="912"/>
              <a:ext cx="5328" cy="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b="1"/>
                <a:t>定义于                 区间上的实变量复值函数                 称为方程（</a:t>
              </a:r>
              <a:r>
                <a:rPr lang="en-US" altLang="zh-CN" b="1"/>
                <a:t>4.1</a:t>
              </a:r>
              <a:r>
                <a:rPr lang="zh-CN" altLang="en-US" b="1"/>
                <a:t>）的复值解。如果</a:t>
              </a:r>
            </a:p>
          </p:txBody>
        </p:sp>
        <p:graphicFrame>
          <p:nvGraphicFramePr>
            <p:cNvPr id="14345" name="Object 5"/>
            <p:cNvGraphicFramePr>
              <a:graphicFrameLocks noChangeAspect="1"/>
            </p:cNvGraphicFramePr>
            <p:nvPr/>
          </p:nvGraphicFramePr>
          <p:xfrm>
            <a:off x="576" y="972"/>
            <a:ext cx="848" cy="276"/>
          </p:xfrm>
          <a:graphic>
            <a:graphicData uri="http://schemas.openxmlformats.org/presentationml/2006/ole">
              <mc:AlternateContent xmlns:mc="http://schemas.openxmlformats.org/markup-compatibility/2006">
                <mc:Choice xmlns:v="urn:schemas-microsoft-com:vml" Requires="v">
                  <p:oleObj spid="_x0000_s7207" name="Equation" r:id="rId5" imgW="545626" imgH="177646" progId="Equation.3">
                    <p:embed/>
                  </p:oleObj>
                </mc:Choice>
                <mc:Fallback>
                  <p:oleObj name="Equation" r:id="rId5" imgW="545626" imgH="177646" progId="Equation.3">
                    <p:embed/>
                    <p:pic>
                      <p:nvPicPr>
                        <p:cNvPr id="1434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 y="972"/>
                          <a:ext cx="848"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6" name="Object 6"/>
            <p:cNvGraphicFramePr>
              <a:graphicFrameLocks noChangeAspect="1"/>
            </p:cNvGraphicFramePr>
            <p:nvPr/>
          </p:nvGraphicFramePr>
          <p:xfrm>
            <a:off x="3567" y="933"/>
            <a:ext cx="789" cy="315"/>
          </p:xfrm>
          <a:graphic>
            <a:graphicData uri="http://schemas.openxmlformats.org/presentationml/2006/ole">
              <mc:AlternateContent xmlns:mc="http://schemas.openxmlformats.org/markup-compatibility/2006">
                <mc:Choice xmlns:v="urn:schemas-microsoft-com:vml" Requires="v">
                  <p:oleObj spid="_x0000_s7208" name="Equation" r:id="rId7" imgW="507780" imgH="203112" progId="Equation.3">
                    <p:embed/>
                  </p:oleObj>
                </mc:Choice>
                <mc:Fallback>
                  <p:oleObj name="Equation" r:id="rId7" imgW="507780" imgH="203112" progId="Equation.3">
                    <p:embed/>
                    <p:pic>
                      <p:nvPicPr>
                        <p:cNvPr id="1434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7" y="933"/>
                          <a:ext cx="789"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04457" name="Group 9"/>
          <p:cNvGrpSpPr>
            <a:grpSpLocks/>
          </p:cNvGrpSpPr>
          <p:nvPr/>
        </p:nvGrpSpPr>
        <p:grpSpPr bwMode="auto">
          <a:xfrm>
            <a:off x="1905001" y="3716338"/>
            <a:ext cx="3241675" cy="476250"/>
            <a:chOff x="36" y="3216"/>
            <a:chExt cx="2042" cy="300"/>
          </a:xfrm>
        </p:grpSpPr>
        <p:graphicFrame>
          <p:nvGraphicFramePr>
            <p:cNvPr id="14342" name="Object 7"/>
            <p:cNvGraphicFramePr>
              <a:graphicFrameLocks noChangeAspect="1"/>
            </p:cNvGraphicFramePr>
            <p:nvPr/>
          </p:nvGraphicFramePr>
          <p:xfrm>
            <a:off x="432" y="3216"/>
            <a:ext cx="848" cy="276"/>
          </p:xfrm>
          <a:graphic>
            <a:graphicData uri="http://schemas.openxmlformats.org/presentationml/2006/ole">
              <mc:AlternateContent xmlns:mc="http://schemas.openxmlformats.org/markup-compatibility/2006">
                <mc:Choice xmlns:v="urn:schemas-microsoft-com:vml" Requires="v">
                  <p:oleObj spid="_x0000_s7209" name="Equation" r:id="rId9" imgW="545626" imgH="177646" progId="Equation.3">
                    <p:embed/>
                  </p:oleObj>
                </mc:Choice>
                <mc:Fallback>
                  <p:oleObj name="Equation" r:id="rId9" imgW="545626" imgH="177646" progId="Equation.3">
                    <p:embed/>
                    <p:pic>
                      <p:nvPicPr>
                        <p:cNvPr id="14342"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 y="3216"/>
                          <a:ext cx="848"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3" name="Text Box 8"/>
            <p:cNvSpPr txBox="1">
              <a:spLocks noChangeArrowheads="1"/>
            </p:cNvSpPr>
            <p:nvPr/>
          </p:nvSpPr>
          <p:spPr bwMode="auto">
            <a:xfrm>
              <a:off x="36" y="3228"/>
              <a:ext cx="20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对于                恒成立。</a:t>
              </a:r>
            </a:p>
          </p:txBody>
        </p:sp>
      </p:grpSp>
    </p:spTree>
    <p:extLst>
      <p:ext uri="{BB962C8B-B14F-4D97-AF65-F5344CB8AC3E}">
        <p14:creationId xmlns:p14="http://schemas.microsoft.com/office/powerpoint/2010/main" val="3911191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458"/>
                                        </p:tgtEl>
                                        <p:attrNameLst>
                                          <p:attrName>style.visibility</p:attrName>
                                        </p:attrNameLst>
                                      </p:cBhvr>
                                      <p:to>
                                        <p:strVal val="visible"/>
                                      </p:to>
                                    </p:set>
                                    <p:anim calcmode="lin" valueType="num">
                                      <p:cBhvr additive="base">
                                        <p:cTn id="7" dur="500" fill="hold"/>
                                        <p:tgtEl>
                                          <p:spTgt spid="104458"/>
                                        </p:tgtEl>
                                        <p:attrNameLst>
                                          <p:attrName>ppt_x</p:attrName>
                                        </p:attrNameLst>
                                      </p:cBhvr>
                                      <p:tavLst>
                                        <p:tav tm="0">
                                          <p:val>
                                            <p:strVal val="0-#ppt_w/2"/>
                                          </p:val>
                                        </p:tav>
                                        <p:tav tm="100000">
                                          <p:val>
                                            <p:strVal val="#ppt_x"/>
                                          </p:val>
                                        </p:tav>
                                      </p:tavLst>
                                    </p:anim>
                                    <p:anim calcmode="lin" valueType="num">
                                      <p:cBhvr additive="base">
                                        <p:cTn id="8" dur="500" fill="hold"/>
                                        <p:tgtEl>
                                          <p:spTgt spid="1044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4452"/>
                                        </p:tgtEl>
                                        <p:attrNameLst>
                                          <p:attrName>style.visibility</p:attrName>
                                        </p:attrNameLst>
                                      </p:cBhvr>
                                      <p:to>
                                        <p:strVal val="visible"/>
                                      </p:to>
                                    </p:set>
                                    <p:anim calcmode="lin" valueType="num">
                                      <p:cBhvr additive="base">
                                        <p:cTn id="13" dur="500" fill="hold"/>
                                        <p:tgtEl>
                                          <p:spTgt spid="104452"/>
                                        </p:tgtEl>
                                        <p:attrNameLst>
                                          <p:attrName>ppt_x</p:attrName>
                                        </p:attrNameLst>
                                      </p:cBhvr>
                                      <p:tavLst>
                                        <p:tav tm="0">
                                          <p:val>
                                            <p:strVal val="0-#ppt_w/2"/>
                                          </p:val>
                                        </p:tav>
                                        <p:tav tm="100000">
                                          <p:val>
                                            <p:strVal val="#ppt_x"/>
                                          </p:val>
                                        </p:tav>
                                      </p:tavLst>
                                    </p:anim>
                                    <p:anim calcmode="lin" valueType="num">
                                      <p:cBhvr additive="base">
                                        <p:cTn id="14" dur="500" fill="hold"/>
                                        <p:tgtEl>
                                          <p:spTgt spid="1044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4457"/>
                                        </p:tgtEl>
                                        <p:attrNameLst>
                                          <p:attrName>style.visibility</p:attrName>
                                        </p:attrNameLst>
                                      </p:cBhvr>
                                      <p:to>
                                        <p:strVal val="visible"/>
                                      </p:to>
                                    </p:set>
                                    <p:anim calcmode="lin" valueType="num">
                                      <p:cBhvr additive="base">
                                        <p:cTn id="19" dur="500" fill="hold"/>
                                        <p:tgtEl>
                                          <p:spTgt spid="104457"/>
                                        </p:tgtEl>
                                        <p:attrNameLst>
                                          <p:attrName>ppt_x</p:attrName>
                                        </p:attrNameLst>
                                      </p:cBhvr>
                                      <p:tavLst>
                                        <p:tav tm="0">
                                          <p:val>
                                            <p:strVal val="0-#ppt_w/2"/>
                                          </p:val>
                                        </p:tav>
                                        <p:tav tm="100000">
                                          <p:val>
                                            <p:strVal val="#ppt_x"/>
                                          </p:val>
                                        </p:tav>
                                      </p:tavLst>
                                    </p:anim>
                                    <p:anim calcmode="lin" valueType="num">
                                      <p:cBhvr additive="base">
                                        <p:cTn id="20" dur="500" fill="hold"/>
                                        <p:tgtEl>
                                          <p:spTgt spid="1044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1576388" y="44451"/>
            <a:ext cx="408781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000" b="1">
                <a:solidFill>
                  <a:srgbClr val="FF0000"/>
                </a:solidFill>
              </a:rPr>
              <a:t>6</a:t>
            </a:r>
            <a:r>
              <a:rPr lang="zh-CN" altLang="en-US" sz="3000" b="1">
                <a:solidFill>
                  <a:srgbClr val="FF0000"/>
                </a:solidFill>
              </a:rPr>
              <a:t>、</a:t>
            </a:r>
            <a:r>
              <a:rPr lang="zh-CN" altLang="en-US" sz="3000" b="1">
                <a:solidFill>
                  <a:srgbClr val="009900"/>
                </a:solidFill>
              </a:rPr>
              <a:t>两个重要定理</a:t>
            </a:r>
          </a:p>
        </p:txBody>
      </p:sp>
      <p:sp>
        <p:nvSpPr>
          <p:cNvPr id="15363" name="Rectangle 6"/>
          <p:cNvSpPr>
            <a:spLocks noChangeArrowheads="1"/>
          </p:cNvSpPr>
          <p:nvPr/>
        </p:nvSpPr>
        <p:spPr bwMode="auto">
          <a:xfrm>
            <a:off x="1524001"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364" name="Rectangle 10"/>
          <p:cNvSpPr>
            <a:spLocks noChangeArrowheads="1"/>
          </p:cNvSpPr>
          <p:nvPr/>
        </p:nvSpPr>
        <p:spPr bwMode="auto">
          <a:xfrm>
            <a:off x="1524001" y="30981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365" name="Rectangle 12"/>
          <p:cNvSpPr>
            <a:spLocks noChangeArrowheads="1"/>
          </p:cNvSpPr>
          <p:nvPr/>
        </p:nvSpPr>
        <p:spPr bwMode="auto">
          <a:xfrm>
            <a:off x="1524001" y="30981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366" name="Rectangle 14"/>
          <p:cNvSpPr>
            <a:spLocks noChangeArrowheads="1"/>
          </p:cNvSpPr>
          <p:nvPr/>
        </p:nvSpPr>
        <p:spPr bwMode="auto">
          <a:xfrm>
            <a:off x="1524001" y="30981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03441" name="Group 17"/>
          <p:cNvGrpSpPr>
            <a:grpSpLocks/>
          </p:cNvGrpSpPr>
          <p:nvPr/>
        </p:nvGrpSpPr>
        <p:grpSpPr bwMode="auto">
          <a:xfrm>
            <a:off x="1739901" y="981076"/>
            <a:ext cx="8532813" cy="1412875"/>
            <a:chOff x="0" y="754"/>
            <a:chExt cx="5375" cy="890"/>
          </a:xfrm>
        </p:grpSpPr>
        <p:sp>
          <p:nvSpPr>
            <p:cNvPr id="15378" name="Text Box 2"/>
            <p:cNvSpPr txBox="1">
              <a:spLocks noChangeArrowheads="1"/>
            </p:cNvSpPr>
            <p:nvPr/>
          </p:nvSpPr>
          <p:spPr bwMode="auto">
            <a:xfrm>
              <a:off x="0" y="754"/>
              <a:ext cx="5375" cy="890"/>
            </a:xfrm>
            <a:prstGeom prst="rect">
              <a:avLst/>
            </a:prstGeom>
            <a:solidFill>
              <a:schemeClr val="bg1"/>
            </a:solidFill>
            <a:ln>
              <a:noFill/>
            </a:ln>
            <a:effectLst/>
            <a:extLst>
              <a:ext uri="{91240B29-F687-4F45-9708-019B960494DF}">
                <a14:hiddenLine xmlns:a14="http://schemas.microsoft.com/office/drawing/2010/main" w="698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2200" b="1">
                  <a:solidFill>
                    <a:srgbClr val="FF0000"/>
                  </a:solidFill>
                </a:rPr>
                <a:t>定理</a:t>
              </a:r>
              <a:r>
                <a:rPr lang="en-US" altLang="zh-CN" sz="2200" b="1">
                  <a:solidFill>
                    <a:srgbClr val="FF0000"/>
                  </a:solidFill>
                </a:rPr>
                <a:t>8 </a:t>
              </a:r>
              <a:r>
                <a:rPr lang="zh-CN" altLang="en-US" sz="2200" b="1"/>
                <a:t>如果方程（</a:t>
              </a:r>
              <a:r>
                <a:rPr lang="en-US" altLang="zh-CN" sz="2200" b="1"/>
                <a:t>4.2</a:t>
              </a:r>
              <a:r>
                <a:rPr lang="zh-CN" altLang="en-US" sz="2200" b="1"/>
                <a:t>）中所有系数                               都是实值函数，而                                   是方程（</a:t>
              </a:r>
              <a:r>
                <a:rPr lang="en-US" altLang="zh-CN" sz="2200" b="1"/>
                <a:t>4.2</a:t>
              </a:r>
              <a:r>
                <a:rPr lang="zh-CN" altLang="en-US" sz="2200" b="1"/>
                <a:t>）的复值解，则       的实部       、虚部        和共轭复值函数         也是方程（</a:t>
              </a:r>
              <a:r>
                <a:rPr lang="en-US" altLang="zh-CN" sz="2200" b="1"/>
                <a:t>4.2</a:t>
              </a:r>
              <a:r>
                <a:rPr lang="zh-CN" altLang="en-US" sz="2200" b="1"/>
                <a:t>）的解</a:t>
              </a:r>
              <a:r>
                <a:rPr lang="en-US" altLang="zh-CN" sz="2200" b="1"/>
                <a:t>. </a:t>
              </a:r>
            </a:p>
          </p:txBody>
        </p:sp>
        <p:graphicFrame>
          <p:nvGraphicFramePr>
            <p:cNvPr id="15379" name="Object 5"/>
            <p:cNvGraphicFramePr>
              <a:graphicFrameLocks noChangeAspect="1"/>
            </p:cNvGraphicFramePr>
            <p:nvPr/>
          </p:nvGraphicFramePr>
          <p:xfrm>
            <a:off x="2699" y="799"/>
            <a:ext cx="1406" cy="281"/>
          </p:xfrm>
          <a:graphic>
            <a:graphicData uri="http://schemas.openxmlformats.org/presentationml/2006/ole">
              <mc:AlternateContent xmlns:mc="http://schemas.openxmlformats.org/markup-compatibility/2006">
                <mc:Choice xmlns:v="urn:schemas-microsoft-com:vml" Requires="v">
                  <p:oleObj spid="_x0000_s8320" name="Equation" r:id="rId3" imgW="1143000" imgH="228600" progId="Equation.DSMT4">
                    <p:embed/>
                  </p:oleObj>
                </mc:Choice>
                <mc:Fallback>
                  <p:oleObj name="Equation" r:id="rId3" imgW="1143000" imgH="228600" progId="Equation.DSMT4">
                    <p:embed/>
                    <p:pic>
                      <p:nvPicPr>
                        <p:cNvPr id="1537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 y="799"/>
                          <a:ext cx="140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80" name="Object 7"/>
            <p:cNvGraphicFramePr>
              <a:graphicFrameLocks noChangeAspect="1"/>
            </p:cNvGraphicFramePr>
            <p:nvPr/>
          </p:nvGraphicFramePr>
          <p:xfrm>
            <a:off x="249" y="1117"/>
            <a:ext cx="1497" cy="225"/>
          </p:xfrm>
          <a:graphic>
            <a:graphicData uri="http://schemas.openxmlformats.org/presentationml/2006/ole">
              <mc:AlternateContent xmlns:mc="http://schemas.openxmlformats.org/markup-compatibility/2006">
                <mc:Choice xmlns:v="urn:schemas-microsoft-com:vml" Requires="v">
                  <p:oleObj spid="_x0000_s8321" name="Equation" r:id="rId5" imgW="1333500" imgH="203200" progId="Equation.DSMT4">
                    <p:embed/>
                  </p:oleObj>
                </mc:Choice>
                <mc:Fallback>
                  <p:oleObj name="Equation" r:id="rId5" imgW="1333500" imgH="203200" progId="Equation.DSMT4">
                    <p:embed/>
                    <p:pic>
                      <p:nvPicPr>
                        <p:cNvPr id="1538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 y="1117"/>
                          <a:ext cx="149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81" name="Object 9"/>
            <p:cNvGraphicFramePr>
              <a:graphicFrameLocks noChangeAspect="1"/>
            </p:cNvGraphicFramePr>
            <p:nvPr/>
          </p:nvGraphicFramePr>
          <p:xfrm>
            <a:off x="3923" y="1071"/>
            <a:ext cx="363" cy="263"/>
          </p:xfrm>
          <a:graphic>
            <a:graphicData uri="http://schemas.openxmlformats.org/presentationml/2006/ole">
              <mc:AlternateContent xmlns:mc="http://schemas.openxmlformats.org/markup-compatibility/2006">
                <mc:Choice xmlns:v="urn:schemas-microsoft-com:vml" Requires="v">
                  <p:oleObj spid="_x0000_s8322" name="Equation" r:id="rId7" imgW="279279" imgH="203112" progId="Equation.DSMT4">
                    <p:embed/>
                  </p:oleObj>
                </mc:Choice>
                <mc:Fallback>
                  <p:oleObj name="Equation" r:id="rId7" imgW="279279" imgH="203112" progId="Equation.DSMT4">
                    <p:embed/>
                    <p:pic>
                      <p:nvPicPr>
                        <p:cNvPr id="15381"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 y="1071"/>
                          <a:ext cx="36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82" name="Object 11"/>
            <p:cNvGraphicFramePr>
              <a:graphicFrameLocks noChangeAspect="1"/>
            </p:cNvGraphicFramePr>
            <p:nvPr/>
          </p:nvGraphicFramePr>
          <p:xfrm>
            <a:off x="4776" y="1101"/>
            <a:ext cx="362" cy="245"/>
          </p:xfrm>
          <a:graphic>
            <a:graphicData uri="http://schemas.openxmlformats.org/presentationml/2006/ole">
              <mc:AlternateContent xmlns:mc="http://schemas.openxmlformats.org/markup-compatibility/2006">
                <mc:Choice xmlns:v="urn:schemas-microsoft-com:vml" Requires="v">
                  <p:oleObj spid="_x0000_s8323" name="Equation" r:id="rId9" imgW="291973" imgH="203112" progId="Equation.DSMT4">
                    <p:embed/>
                  </p:oleObj>
                </mc:Choice>
                <mc:Fallback>
                  <p:oleObj name="Equation" r:id="rId9" imgW="291973" imgH="203112" progId="Equation.DSMT4">
                    <p:embed/>
                    <p:pic>
                      <p:nvPicPr>
                        <p:cNvPr id="15382"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76" y="1101"/>
                          <a:ext cx="36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83" name="Object 13"/>
            <p:cNvGraphicFramePr>
              <a:graphicFrameLocks noChangeAspect="1"/>
            </p:cNvGraphicFramePr>
            <p:nvPr/>
          </p:nvGraphicFramePr>
          <p:xfrm>
            <a:off x="425" y="1351"/>
            <a:ext cx="362" cy="262"/>
          </p:xfrm>
          <a:graphic>
            <a:graphicData uri="http://schemas.openxmlformats.org/presentationml/2006/ole">
              <mc:AlternateContent xmlns:mc="http://schemas.openxmlformats.org/markup-compatibility/2006">
                <mc:Choice xmlns:v="urn:schemas-microsoft-com:vml" Requires="v">
                  <p:oleObj spid="_x0000_s8324" name="Equation" r:id="rId11" imgW="279279" imgH="203112" progId="Equation.DSMT4">
                    <p:embed/>
                  </p:oleObj>
                </mc:Choice>
                <mc:Fallback>
                  <p:oleObj name="Equation" r:id="rId11" imgW="279279" imgH="203112" progId="Equation.DSMT4">
                    <p:embed/>
                    <p:pic>
                      <p:nvPicPr>
                        <p:cNvPr id="15383"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5" y="1351"/>
                          <a:ext cx="36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84" name="Object 15"/>
            <p:cNvGraphicFramePr>
              <a:graphicFrameLocks noChangeAspect="1"/>
            </p:cNvGraphicFramePr>
            <p:nvPr/>
          </p:nvGraphicFramePr>
          <p:xfrm>
            <a:off x="2018" y="1371"/>
            <a:ext cx="363" cy="263"/>
          </p:xfrm>
          <a:graphic>
            <a:graphicData uri="http://schemas.openxmlformats.org/presentationml/2006/ole">
              <mc:AlternateContent xmlns:mc="http://schemas.openxmlformats.org/markup-compatibility/2006">
                <mc:Choice xmlns:v="urn:schemas-microsoft-com:vml" Requires="v">
                  <p:oleObj spid="_x0000_s8325" name="Equation" r:id="rId13" imgW="279279" imgH="203112" progId="Equation.DSMT4">
                    <p:embed/>
                  </p:oleObj>
                </mc:Choice>
                <mc:Fallback>
                  <p:oleObj name="Equation" r:id="rId13" imgW="279279" imgH="203112" progId="Equation.DSMT4">
                    <p:embed/>
                    <p:pic>
                      <p:nvPicPr>
                        <p:cNvPr id="15384"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18" y="1371"/>
                          <a:ext cx="36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03460" name="Group 36"/>
          <p:cNvGrpSpPr>
            <a:grpSpLocks/>
          </p:cNvGrpSpPr>
          <p:nvPr/>
        </p:nvGrpSpPr>
        <p:grpSpPr bwMode="auto">
          <a:xfrm>
            <a:off x="1703388" y="2601914"/>
            <a:ext cx="8856662" cy="3748087"/>
            <a:chOff x="68" y="1661"/>
            <a:chExt cx="5579" cy="2361"/>
          </a:xfrm>
        </p:grpSpPr>
        <p:sp>
          <p:nvSpPr>
            <p:cNvPr id="15369" name="Text Box 3"/>
            <p:cNvSpPr txBox="1">
              <a:spLocks noChangeArrowheads="1"/>
            </p:cNvSpPr>
            <p:nvPr/>
          </p:nvSpPr>
          <p:spPr bwMode="auto">
            <a:xfrm>
              <a:off x="68" y="1661"/>
              <a:ext cx="5579" cy="2361"/>
            </a:xfrm>
            <a:prstGeom prst="rect">
              <a:avLst/>
            </a:prstGeom>
            <a:solidFill>
              <a:schemeClr val="bg1"/>
            </a:solidFill>
            <a:ln>
              <a:noFill/>
            </a:ln>
            <a:effectLst/>
            <a:extLst>
              <a:ext uri="{91240B29-F687-4F45-9708-019B960494DF}">
                <a14:hiddenLine xmlns:a14="http://schemas.microsoft.com/office/drawing/2010/main" w="698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200" b="1">
                  <a:solidFill>
                    <a:srgbClr val="FF0000"/>
                  </a:solidFill>
                </a:rPr>
                <a:t>定理</a:t>
              </a:r>
              <a:r>
                <a:rPr lang="en-US" altLang="zh-CN" sz="2200" b="1">
                  <a:solidFill>
                    <a:srgbClr val="FF0000"/>
                  </a:solidFill>
                </a:rPr>
                <a:t>9  </a:t>
              </a:r>
              <a:r>
                <a:rPr lang="zh-CN" altLang="en-US" sz="2200" b="1"/>
                <a:t>若方程</a:t>
              </a:r>
            </a:p>
            <a:p>
              <a:pPr eaLnBrk="1" hangingPunct="1">
                <a:lnSpc>
                  <a:spcPct val="120000"/>
                </a:lnSpc>
              </a:pPr>
              <a:endParaRPr lang="zh-CN" altLang="en-US" sz="2200" b="1"/>
            </a:p>
            <a:p>
              <a:pPr eaLnBrk="1" hangingPunct="1">
                <a:lnSpc>
                  <a:spcPct val="120000"/>
                </a:lnSpc>
              </a:pPr>
              <a:endParaRPr lang="zh-CN" altLang="en-US" sz="2200" b="1"/>
            </a:p>
            <a:p>
              <a:pPr eaLnBrk="1" hangingPunct="1">
                <a:lnSpc>
                  <a:spcPct val="120000"/>
                </a:lnSpc>
              </a:pPr>
              <a:r>
                <a:rPr lang="zh-CN" altLang="en-US" sz="2200" b="1"/>
                <a:t>有复值解                    ，这里                             及             都是实函数，那么这个解的实部       和虚部       分别是虚部对应方程</a:t>
              </a:r>
            </a:p>
            <a:p>
              <a:pPr eaLnBrk="1" hangingPunct="1">
                <a:lnSpc>
                  <a:spcPct val="120000"/>
                </a:lnSpc>
              </a:pPr>
              <a:endParaRPr lang="zh-CN" altLang="en-US" sz="2200" b="1"/>
            </a:p>
            <a:p>
              <a:pPr eaLnBrk="1" hangingPunct="1">
                <a:lnSpc>
                  <a:spcPct val="120000"/>
                </a:lnSpc>
              </a:pPr>
              <a:r>
                <a:rPr lang="zh-CN" altLang="en-US" sz="2200" b="1"/>
                <a:t>和实部对应方程</a:t>
              </a:r>
            </a:p>
            <a:p>
              <a:pPr eaLnBrk="1" hangingPunct="1">
                <a:lnSpc>
                  <a:spcPct val="120000"/>
                </a:lnSpc>
              </a:pPr>
              <a:endParaRPr lang="zh-CN" altLang="en-US" sz="2200" b="1"/>
            </a:p>
            <a:p>
              <a:pPr eaLnBrk="1" hangingPunct="1">
                <a:lnSpc>
                  <a:spcPct val="120000"/>
                </a:lnSpc>
              </a:pPr>
              <a:r>
                <a:rPr lang="zh-CN" altLang="en-US" sz="2200" b="1"/>
                <a:t>的解</a:t>
              </a:r>
              <a:r>
                <a:rPr lang="en-US" altLang="zh-CN" sz="2200" b="1"/>
                <a:t>. </a:t>
              </a:r>
            </a:p>
          </p:txBody>
        </p:sp>
        <p:graphicFrame>
          <p:nvGraphicFramePr>
            <p:cNvPr id="15370" name="Object 25"/>
            <p:cNvGraphicFramePr>
              <a:graphicFrameLocks noChangeAspect="1"/>
            </p:cNvGraphicFramePr>
            <p:nvPr/>
          </p:nvGraphicFramePr>
          <p:xfrm>
            <a:off x="1066" y="1979"/>
            <a:ext cx="3402" cy="412"/>
          </p:xfrm>
          <a:graphic>
            <a:graphicData uri="http://schemas.openxmlformats.org/presentationml/2006/ole">
              <mc:AlternateContent xmlns:mc="http://schemas.openxmlformats.org/markup-compatibility/2006">
                <mc:Choice xmlns:v="urn:schemas-microsoft-com:vml" Requires="v">
                  <p:oleObj spid="_x0000_s8326" name="Equation" r:id="rId15" imgW="3454400" imgH="419100" progId="Equation.DSMT4">
                    <p:embed/>
                  </p:oleObj>
                </mc:Choice>
                <mc:Fallback>
                  <p:oleObj name="Equation" r:id="rId15" imgW="3454400" imgH="419100" progId="Equation.DSMT4">
                    <p:embed/>
                    <p:pic>
                      <p:nvPicPr>
                        <p:cNvPr id="1537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6" y="1979"/>
                          <a:ext cx="3402"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1" name="Object 24"/>
            <p:cNvGraphicFramePr>
              <a:graphicFrameLocks noChangeAspect="1"/>
            </p:cNvGraphicFramePr>
            <p:nvPr/>
          </p:nvGraphicFramePr>
          <p:xfrm>
            <a:off x="839" y="2523"/>
            <a:ext cx="861" cy="169"/>
          </p:xfrm>
          <a:graphic>
            <a:graphicData uri="http://schemas.openxmlformats.org/presentationml/2006/ole">
              <mc:AlternateContent xmlns:mc="http://schemas.openxmlformats.org/markup-compatibility/2006">
                <mc:Choice xmlns:v="urn:schemas-microsoft-com:vml" Requires="v">
                  <p:oleObj spid="_x0000_s8327" name="Equation" r:id="rId17" imgW="1016000" imgH="203200" progId="Equation.DSMT4">
                    <p:embed/>
                  </p:oleObj>
                </mc:Choice>
                <mc:Fallback>
                  <p:oleObj name="Equation" r:id="rId17" imgW="1016000" imgH="203200" progId="Equation.DSMT4">
                    <p:embed/>
                    <p:pic>
                      <p:nvPicPr>
                        <p:cNvPr id="15371"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9" y="2523"/>
                          <a:ext cx="861"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2" name="Object 23"/>
            <p:cNvGraphicFramePr>
              <a:graphicFrameLocks noChangeAspect="1"/>
            </p:cNvGraphicFramePr>
            <p:nvPr/>
          </p:nvGraphicFramePr>
          <p:xfrm>
            <a:off x="2239" y="2480"/>
            <a:ext cx="1270" cy="254"/>
          </p:xfrm>
          <a:graphic>
            <a:graphicData uri="http://schemas.openxmlformats.org/presentationml/2006/ole">
              <mc:AlternateContent xmlns:mc="http://schemas.openxmlformats.org/markup-compatibility/2006">
                <mc:Choice xmlns:v="urn:schemas-microsoft-com:vml" Requires="v">
                  <p:oleObj spid="_x0000_s8328" name="Equation" r:id="rId19" imgW="1143000" imgH="228600" progId="Equation.DSMT4">
                    <p:embed/>
                  </p:oleObj>
                </mc:Choice>
                <mc:Fallback>
                  <p:oleObj name="Equation" r:id="rId19" imgW="1143000" imgH="228600" progId="Equation.DSMT4">
                    <p:embed/>
                    <p:pic>
                      <p:nvPicPr>
                        <p:cNvPr id="15372"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 y="2480"/>
                          <a:ext cx="1270"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3" name="Object 22"/>
            <p:cNvGraphicFramePr>
              <a:graphicFrameLocks noChangeAspect="1"/>
            </p:cNvGraphicFramePr>
            <p:nvPr/>
          </p:nvGraphicFramePr>
          <p:xfrm>
            <a:off x="3696" y="2478"/>
            <a:ext cx="590" cy="210"/>
          </p:xfrm>
          <a:graphic>
            <a:graphicData uri="http://schemas.openxmlformats.org/presentationml/2006/ole">
              <mc:AlternateContent xmlns:mc="http://schemas.openxmlformats.org/markup-compatibility/2006">
                <mc:Choice xmlns:v="urn:schemas-microsoft-com:vml" Requires="v">
                  <p:oleObj spid="_x0000_s8329" name="Equation" r:id="rId20" imgW="558558" imgH="203112" progId="Equation.DSMT4">
                    <p:embed/>
                  </p:oleObj>
                </mc:Choice>
                <mc:Fallback>
                  <p:oleObj name="Equation" r:id="rId20" imgW="558558" imgH="203112" progId="Equation.DSMT4">
                    <p:embed/>
                    <p:pic>
                      <p:nvPicPr>
                        <p:cNvPr id="15373"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96" y="2478"/>
                          <a:ext cx="59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4" name="Object 21"/>
            <p:cNvGraphicFramePr>
              <a:graphicFrameLocks noChangeAspect="1"/>
            </p:cNvGraphicFramePr>
            <p:nvPr/>
          </p:nvGraphicFramePr>
          <p:xfrm>
            <a:off x="1383" y="2750"/>
            <a:ext cx="318" cy="202"/>
          </p:xfrm>
          <a:graphic>
            <a:graphicData uri="http://schemas.openxmlformats.org/presentationml/2006/ole">
              <mc:AlternateContent xmlns:mc="http://schemas.openxmlformats.org/markup-compatibility/2006">
                <mc:Choice xmlns:v="urn:schemas-microsoft-com:vml" Requires="v">
                  <p:oleObj spid="_x0000_s8330" name="Equation" r:id="rId22" imgW="317225" imgH="203024" progId="Equation.DSMT4">
                    <p:embed/>
                  </p:oleObj>
                </mc:Choice>
                <mc:Fallback>
                  <p:oleObj name="Equation" r:id="rId22" imgW="317225" imgH="203024" progId="Equation.DSMT4">
                    <p:embed/>
                    <p:pic>
                      <p:nvPicPr>
                        <p:cNvPr id="15374" name="Object 2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383" y="2750"/>
                          <a:ext cx="31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5" name="Object 20"/>
            <p:cNvGraphicFramePr>
              <a:graphicFrameLocks noChangeAspect="1"/>
            </p:cNvGraphicFramePr>
            <p:nvPr/>
          </p:nvGraphicFramePr>
          <p:xfrm>
            <a:off x="2245" y="2750"/>
            <a:ext cx="273" cy="179"/>
          </p:xfrm>
          <a:graphic>
            <a:graphicData uri="http://schemas.openxmlformats.org/presentationml/2006/ole">
              <mc:AlternateContent xmlns:mc="http://schemas.openxmlformats.org/markup-compatibility/2006">
                <mc:Choice xmlns:v="urn:schemas-microsoft-com:vml" Requires="v">
                  <p:oleObj spid="_x0000_s8331" name="Equation" r:id="rId24" imgW="304536" imgH="203024" progId="Equation.DSMT4">
                    <p:embed/>
                  </p:oleObj>
                </mc:Choice>
                <mc:Fallback>
                  <p:oleObj name="Equation" r:id="rId24" imgW="304536" imgH="203024" progId="Equation.DSMT4">
                    <p:embed/>
                    <p:pic>
                      <p:nvPicPr>
                        <p:cNvPr id="15375" name="Object 2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45" y="2750"/>
                          <a:ext cx="27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6" name="Object 19"/>
            <p:cNvGraphicFramePr>
              <a:graphicFrameLocks noChangeAspect="1"/>
            </p:cNvGraphicFramePr>
            <p:nvPr/>
          </p:nvGraphicFramePr>
          <p:xfrm>
            <a:off x="1655" y="3475"/>
            <a:ext cx="3221" cy="444"/>
          </p:xfrm>
          <a:graphic>
            <a:graphicData uri="http://schemas.openxmlformats.org/presentationml/2006/ole">
              <mc:AlternateContent xmlns:mc="http://schemas.openxmlformats.org/markup-compatibility/2006">
                <mc:Choice xmlns:v="urn:schemas-microsoft-com:vml" Requires="v">
                  <p:oleObj spid="_x0000_s8332" name="Equation" r:id="rId26" imgW="3048000" imgH="419100" progId="Equation.DSMT4">
                    <p:embed/>
                  </p:oleObj>
                </mc:Choice>
                <mc:Fallback>
                  <p:oleObj name="Equation" r:id="rId26" imgW="3048000" imgH="419100" progId="Equation.DSMT4">
                    <p:embed/>
                    <p:pic>
                      <p:nvPicPr>
                        <p:cNvPr id="15376" name="Object 1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655" y="3475"/>
                          <a:ext cx="3221"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7" name="Object 18"/>
            <p:cNvGraphicFramePr>
              <a:graphicFrameLocks noChangeAspect="1"/>
            </p:cNvGraphicFramePr>
            <p:nvPr/>
          </p:nvGraphicFramePr>
          <p:xfrm>
            <a:off x="1656" y="2976"/>
            <a:ext cx="2630" cy="363"/>
          </p:xfrm>
          <a:graphic>
            <a:graphicData uri="http://schemas.openxmlformats.org/presentationml/2006/ole">
              <mc:AlternateContent xmlns:mc="http://schemas.openxmlformats.org/markup-compatibility/2006">
                <mc:Choice xmlns:v="urn:schemas-microsoft-com:vml" Requires="v">
                  <p:oleObj spid="_x0000_s8333" name="Equation" r:id="rId28" imgW="3035300" imgH="419100" progId="Equation.DSMT4">
                    <p:embed/>
                  </p:oleObj>
                </mc:Choice>
                <mc:Fallback>
                  <p:oleObj name="Equation" r:id="rId28" imgW="3035300" imgH="419100" progId="Equation.DSMT4">
                    <p:embed/>
                    <p:pic>
                      <p:nvPicPr>
                        <p:cNvPr id="15377" name="Object 1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656" y="2976"/>
                          <a:ext cx="263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615002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3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1576388" y="44451"/>
            <a:ext cx="408781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000" b="1">
                <a:solidFill>
                  <a:srgbClr val="FF0000"/>
                </a:solidFill>
              </a:rPr>
              <a:t>6</a:t>
            </a:r>
            <a:r>
              <a:rPr lang="zh-CN" altLang="en-US" sz="3000" b="1">
                <a:solidFill>
                  <a:srgbClr val="FF0000"/>
                </a:solidFill>
              </a:rPr>
              <a:t>、</a:t>
            </a:r>
            <a:r>
              <a:rPr lang="zh-CN" altLang="en-US" sz="3000" b="1">
                <a:solidFill>
                  <a:srgbClr val="009900"/>
                </a:solidFill>
              </a:rPr>
              <a:t>两个重要定理</a:t>
            </a:r>
          </a:p>
        </p:txBody>
      </p:sp>
      <p:sp>
        <p:nvSpPr>
          <p:cNvPr id="15363" name="Rectangle 6"/>
          <p:cNvSpPr>
            <a:spLocks noChangeArrowheads="1"/>
          </p:cNvSpPr>
          <p:nvPr/>
        </p:nvSpPr>
        <p:spPr bwMode="auto">
          <a:xfrm>
            <a:off x="1524001"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364" name="Rectangle 10"/>
          <p:cNvSpPr>
            <a:spLocks noChangeArrowheads="1"/>
          </p:cNvSpPr>
          <p:nvPr/>
        </p:nvSpPr>
        <p:spPr bwMode="auto">
          <a:xfrm>
            <a:off x="1524001" y="30981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365" name="Rectangle 12"/>
          <p:cNvSpPr>
            <a:spLocks noChangeArrowheads="1"/>
          </p:cNvSpPr>
          <p:nvPr/>
        </p:nvSpPr>
        <p:spPr bwMode="auto">
          <a:xfrm>
            <a:off x="1524001" y="30981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366" name="Rectangle 14"/>
          <p:cNvSpPr>
            <a:spLocks noChangeArrowheads="1"/>
          </p:cNvSpPr>
          <p:nvPr/>
        </p:nvSpPr>
        <p:spPr bwMode="auto">
          <a:xfrm>
            <a:off x="1524001" y="30981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03441" name="Group 17"/>
          <p:cNvGrpSpPr>
            <a:grpSpLocks/>
          </p:cNvGrpSpPr>
          <p:nvPr/>
        </p:nvGrpSpPr>
        <p:grpSpPr bwMode="auto">
          <a:xfrm>
            <a:off x="1739901" y="981076"/>
            <a:ext cx="8532813" cy="1412875"/>
            <a:chOff x="0" y="754"/>
            <a:chExt cx="5375" cy="890"/>
          </a:xfrm>
        </p:grpSpPr>
        <p:sp>
          <p:nvSpPr>
            <p:cNvPr id="15378" name="Text Box 2"/>
            <p:cNvSpPr txBox="1">
              <a:spLocks noChangeArrowheads="1"/>
            </p:cNvSpPr>
            <p:nvPr/>
          </p:nvSpPr>
          <p:spPr bwMode="auto">
            <a:xfrm>
              <a:off x="0" y="754"/>
              <a:ext cx="5375" cy="890"/>
            </a:xfrm>
            <a:prstGeom prst="rect">
              <a:avLst/>
            </a:prstGeom>
            <a:solidFill>
              <a:schemeClr val="bg1"/>
            </a:solidFill>
            <a:ln>
              <a:noFill/>
            </a:ln>
            <a:effectLst/>
            <a:extLst>
              <a:ext uri="{91240B29-F687-4F45-9708-019B960494DF}">
                <a14:hiddenLine xmlns:a14="http://schemas.microsoft.com/office/drawing/2010/main" w="698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2200" b="1">
                  <a:solidFill>
                    <a:srgbClr val="FF0000"/>
                  </a:solidFill>
                </a:rPr>
                <a:t>定理</a:t>
              </a:r>
              <a:r>
                <a:rPr lang="en-US" altLang="zh-CN" sz="2200" b="1">
                  <a:solidFill>
                    <a:srgbClr val="FF0000"/>
                  </a:solidFill>
                </a:rPr>
                <a:t>8 </a:t>
              </a:r>
              <a:r>
                <a:rPr lang="zh-CN" altLang="en-US" sz="2200" b="1"/>
                <a:t>如果方程（</a:t>
              </a:r>
              <a:r>
                <a:rPr lang="en-US" altLang="zh-CN" sz="2200" b="1"/>
                <a:t>4.2</a:t>
              </a:r>
              <a:r>
                <a:rPr lang="zh-CN" altLang="en-US" sz="2200" b="1"/>
                <a:t>）中所有系数                               都是实值函数，而                                   是方程（</a:t>
              </a:r>
              <a:r>
                <a:rPr lang="en-US" altLang="zh-CN" sz="2200" b="1"/>
                <a:t>4.2</a:t>
              </a:r>
              <a:r>
                <a:rPr lang="zh-CN" altLang="en-US" sz="2200" b="1"/>
                <a:t>）的复值解，则       的实部       、虚部        和共轭复值函数         也是方程（</a:t>
              </a:r>
              <a:r>
                <a:rPr lang="en-US" altLang="zh-CN" sz="2200" b="1"/>
                <a:t>4.2</a:t>
              </a:r>
              <a:r>
                <a:rPr lang="zh-CN" altLang="en-US" sz="2200" b="1"/>
                <a:t>）的解</a:t>
              </a:r>
              <a:r>
                <a:rPr lang="en-US" altLang="zh-CN" sz="2200" b="1"/>
                <a:t>. </a:t>
              </a:r>
            </a:p>
          </p:txBody>
        </p:sp>
        <p:graphicFrame>
          <p:nvGraphicFramePr>
            <p:cNvPr id="15379" name="Object 5"/>
            <p:cNvGraphicFramePr>
              <a:graphicFrameLocks noChangeAspect="1"/>
            </p:cNvGraphicFramePr>
            <p:nvPr/>
          </p:nvGraphicFramePr>
          <p:xfrm>
            <a:off x="2699" y="799"/>
            <a:ext cx="1406" cy="281"/>
          </p:xfrm>
          <a:graphic>
            <a:graphicData uri="http://schemas.openxmlformats.org/presentationml/2006/ole">
              <mc:AlternateContent xmlns:mc="http://schemas.openxmlformats.org/markup-compatibility/2006">
                <mc:Choice xmlns:v="urn:schemas-microsoft-com:vml" Requires="v">
                  <p:oleObj spid="_x0000_s9344" name="Equation" r:id="rId3" imgW="1143000" imgH="228600" progId="Equation.DSMT4">
                    <p:embed/>
                  </p:oleObj>
                </mc:Choice>
                <mc:Fallback>
                  <p:oleObj name="Equation" r:id="rId3" imgW="1143000" imgH="228600" progId="Equation.DSMT4">
                    <p:embed/>
                    <p:pic>
                      <p:nvPicPr>
                        <p:cNvPr id="1537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 y="799"/>
                          <a:ext cx="140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80" name="Object 7"/>
            <p:cNvGraphicFramePr>
              <a:graphicFrameLocks noChangeAspect="1"/>
            </p:cNvGraphicFramePr>
            <p:nvPr/>
          </p:nvGraphicFramePr>
          <p:xfrm>
            <a:off x="249" y="1117"/>
            <a:ext cx="1497" cy="225"/>
          </p:xfrm>
          <a:graphic>
            <a:graphicData uri="http://schemas.openxmlformats.org/presentationml/2006/ole">
              <mc:AlternateContent xmlns:mc="http://schemas.openxmlformats.org/markup-compatibility/2006">
                <mc:Choice xmlns:v="urn:schemas-microsoft-com:vml" Requires="v">
                  <p:oleObj spid="_x0000_s9345" name="Equation" r:id="rId5" imgW="1333500" imgH="203200" progId="Equation.DSMT4">
                    <p:embed/>
                  </p:oleObj>
                </mc:Choice>
                <mc:Fallback>
                  <p:oleObj name="Equation" r:id="rId5" imgW="1333500" imgH="203200" progId="Equation.DSMT4">
                    <p:embed/>
                    <p:pic>
                      <p:nvPicPr>
                        <p:cNvPr id="1538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 y="1117"/>
                          <a:ext cx="149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81" name="Object 9"/>
            <p:cNvGraphicFramePr>
              <a:graphicFrameLocks noChangeAspect="1"/>
            </p:cNvGraphicFramePr>
            <p:nvPr/>
          </p:nvGraphicFramePr>
          <p:xfrm>
            <a:off x="3923" y="1071"/>
            <a:ext cx="363" cy="263"/>
          </p:xfrm>
          <a:graphic>
            <a:graphicData uri="http://schemas.openxmlformats.org/presentationml/2006/ole">
              <mc:AlternateContent xmlns:mc="http://schemas.openxmlformats.org/markup-compatibility/2006">
                <mc:Choice xmlns:v="urn:schemas-microsoft-com:vml" Requires="v">
                  <p:oleObj spid="_x0000_s9346" name="Equation" r:id="rId7" imgW="279279" imgH="203112" progId="Equation.DSMT4">
                    <p:embed/>
                  </p:oleObj>
                </mc:Choice>
                <mc:Fallback>
                  <p:oleObj name="Equation" r:id="rId7" imgW="279279" imgH="203112" progId="Equation.DSMT4">
                    <p:embed/>
                    <p:pic>
                      <p:nvPicPr>
                        <p:cNvPr id="15381"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 y="1071"/>
                          <a:ext cx="36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82" name="Object 11"/>
            <p:cNvGraphicFramePr>
              <a:graphicFrameLocks noChangeAspect="1"/>
            </p:cNvGraphicFramePr>
            <p:nvPr/>
          </p:nvGraphicFramePr>
          <p:xfrm>
            <a:off x="4776" y="1101"/>
            <a:ext cx="362" cy="245"/>
          </p:xfrm>
          <a:graphic>
            <a:graphicData uri="http://schemas.openxmlformats.org/presentationml/2006/ole">
              <mc:AlternateContent xmlns:mc="http://schemas.openxmlformats.org/markup-compatibility/2006">
                <mc:Choice xmlns:v="urn:schemas-microsoft-com:vml" Requires="v">
                  <p:oleObj spid="_x0000_s9347" name="Equation" r:id="rId9" imgW="291973" imgH="203112" progId="Equation.DSMT4">
                    <p:embed/>
                  </p:oleObj>
                </mc:Choice>
                <mc:Fallback>
                  <p:oleObj name="Equation" r:id="rId9" imgW="291973" imgH="203112" progId="Equation.DSMT4">
                    <p:embed/>
                    <p:pic>
                      <p:nvPicPr>
                        <p:cNvPr id="15382"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76" y="1101"/>
                          <a:ext cx="36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83" name="Object 13"/>
            <p:cNvGraphicFramePr>
              <a:graphicFrameLocks noChangeAspect="1"/>
            </p:cNvGraphicFramePr>
            <p:nvPr/>
          </p:nvGraphicFramePr>
          <p:xfrm>
            <a:off x="425" y="1351"/>
            <a:ext cx="362" cy="262"/>
          </p:xfrm>
          <a:graphic>
            <a:graphicData uri="http://schemas.openxmlformats.org/presentationml/2006/ole">
              <mc:AlternateContent xmlns:mc="http://schemas.openxmlformats.org/markup-compatibility/2006">
                <mc:Choice xmlns:v="urn:schemas-microsoft-com:vml" Requires="v">
                  <p:oleObj spid="_x0000_s9348" name="Equation" r:id="rId11" imgW="279279" imgH="203112" progId="Equation.DSMT4">
                    <p:embed/>
                  </p:oleObj>
                </mc:Choice>
                <mc:Fallback>
                  <p:oleObj name="Equation" r:id="rId11" imgW="279279" imgH="203112" progId="Equation.DSMT4">
                    <p:embed/>
                    <p:pic>
                      <p:nvPicPr>
                        <p:cNvPr id="15383"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5" y="1351"/>
                          <a:ext cx="36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84" name="Object 15"/>
            <p:cNvGraphicFramePr>
              <a:graphicFrameLocks noChangeAspect="1"/>
            </p:cNvGraphicFramePr>
            <p:nvPr/>
          </p:nvGraphicFramePr>
          <p:xfrm>
            <a:off x="2018" y="1371"/>
            <a:ext cx="363" cy="263"/>
          </p:xfrm>
          <a:graphic>
            <a:graphicData uri="http://schemas.openxmlformats.org/presentationml/2006/ole">
              <mc:AlternateContent xmlns:mc="http://schemas.openxmlformats.org/markup-compatibility/2006">
                <mc:Choice xmlns:v="urn:schemas-microsoft-com:vml" Requires="v">
                  <p:oleObj spid="_x0000_s9349" name="Equation" r:id="rId13" imgW="279279" imgH="203112" progId="Equation.DSMT4">
                    <p:embed/>
                  </p:oleObj>
                </mc:Choice>
                <mc:Fallback>
                  <p:oleObj name="Equation" r:id="rId13" imgW="279279" imgH="203112" progId="Equation.DSMT4">
                    <p:embed/>
                    <p:pic>
                      <p:nvPicPr>
                        <p:cNvPr id="15384"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18" y="1371"/>
                          <a:ext cx="36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03460" name="Group 36"/>
          <p:cNvGrpSpPr>
            <a:grpSpLocks/>
          </p:cNvGrpSpPr>
          <p:nvPr/>
        </p:nvGrpSpPr>
        <p:grpSpPr bwMode="auto">
          <a:xfrm>
            <a:off x="1703388" y="2601914"/>
            <a:ext cx="8856662" cy="3748087"/>
            <a:chOff x="68" y="1661"/>
            <a:chExt cx="5579" cy="2361"/>
          </a:xfrm>
        </p:grpSpPr>
        <p:sp>
          <p:nvSpPr>
            <p:cNvPr id="15369" name="Text Box 3"/>
            <p:cNvSpPr txBox="1">
              <a:spLocks noChangeArrowheads="1"/>
            </p:cNvSpPr>
            <p:nvPr/>
          </p:nvSpPr>
          <p:spPr bwMode="auto">
            <a:xfrm>
              <a:off x="68" y="1661"/>
              <a:ext cx="5579" cy="2361"/>
            </a:xfrm>
            <a:prstGeom prst="rect">
              <a:avLst/>
            </a:prstGeom>
            <a:solidFill>
              <a:schemeClr val="bg1"/>
            </a:solidFill>
            <a:ln>
              <a:noFill/>
            </a:ln>
            <a:effectLst/>
            <a:extLst>
              <a:ext uri="{91240B29-F687-4F45-9708-019B960494DF}">
                <a14:hiddenLine xmlns:a14="http://schemas.microsoft.com/office/drawing/2010/main" w="698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200" b="1">
                  <a:solidFill>
                    <a:srgbClr val="FF0000"/>
                  </a:solidFill>
                </a:rPr>
                <a:t>定理</a:t>
              </a:r>
              <a:r>
                <a:rPr lang="en-US" altLang="zh-CN" sz="2200" b="1">
                  <a:solidFill>
                    <a:srgbClr val="FF0000"/>
                  </a:solidFill>
                </a:rPr>
                <a:t>9  </a:t>
              </a:r>
              <a:r>
                <a:rPr lang="zh-CN" altLang="en-US" sz="2200" b="1"/>
                <a:t>若方程</a:t>
              </a:r>
            </a:p>
            <a:p>
              <a:pPr eaLnBrk="1" hangingPunct="1">
                <a:lnSpc>
                  <a:spcPct val="120000"/>
                </a:lnSpc>
              </a:pPr>
              <a:endParaRPr lang="zh-CN" altLang="en-US" sz="2200" b="1"/>
            </a:p>
            <a:p>
              <a:pPr eaLnBrk="1" hangingPunct="1">
                <a:lnSpc>
                  <a:spcPct val="120000"/>
                </a:lnSpc>
              </a:pPr>
              <a:endParaRPr lang="zh-CN" altLang="en-US" sz="2200" b="1"/>
            </a:p>
            <a:p>
              <a:pPr eaLnBrk="1" hangingPunct="1">
                <a:lnSpc>
                  <a:spcPct val="120000"/>
                </a:lnSpc>
              </a:pPr>
              <a:r>
                <a:rPr lang="zh-CN" altLang="en-US" sz="2200" b="1"/>
                <a:t>有复值解                    ，这里                             及             都是实函数，那么这个解的实部       和虚部       分别是虚部对应方程</a:t>
              </a:r>
            </a:p>
            <a:p>
              <a:pPr eaLnBrk="1" hangingPunct="1">
                <a:lnSpc>
                  <a:spcPct val="120000"/>
                </a:lnSpc>
              </a:pPr>
              <a:endParaRPr lang="zh-CN" altLang="en-US" sz="2200" b="1"/>
            </a:p>
            <a:p>
              <a:pPr eaLnBrk="1" hangingPunct="1">
                <a:lnSpc>
                  <a:spcPct val="120000"/>
                </a:lnSpc>
              </a:pPr>
              <a:r>
                <a:rPr lang="zh-CN" altLang="en-US" sz="2200" b="1"/>
                <a:t>和实部对应方程</a:t>
              </a:r>
            </a:p>
            <a:p>
              <a:pPr eaLnBrk="1" hangingPunct="1">
                <a:lnSpc>
                  <a:spcPct val="120000"/>
                </a:lnSpc>
              </a:pPr>
              <a:endParaRPr lang="zh-CN" altLang="en-US" sz="2200" b="1"/>
            </a:p>
            <a:p>
              <a:pPr eaLnBrk="1" hangingPunct="1">
                <a:lnSpc>
                  <a:spcPct val="120000"/>
                </a:lnSpc>
              </a:pPr>
              <a:r>
                <a:rPr lang="zh-CN" altLang="en-US" sz="2200" b="1"/>
                <a:t>的解</a:t>
              </a:r>
              <a:r>
                <a:rPr lang="en-US" altLang="zh-CN" sz="2200" b="1"/>
                <a:t>. </a:t>
              </a:r>
            </a:p>
          </p:txBody>
        </p:sp>
        <p:graphicFrame>
          <p:nvGraphicFramePr>
            <p:cNvPr id="15370" name="Object 25"/>
            <p:cNvGraphicFramePr>
              <a:graphicFrameLocks noChangeAspect="1"/>
            </p:cNvGraphicFramePr>
            <p:nvPr/>
          </p:nvGraphicFramePr>
          <p:xfrm>
            <a:off x="1066" y="1979"/>
            <a:ext cx="3402" cy="412"/>
          </p:xfrm>
          <a:graphic>
            <a:graphicData uri="http://schemas.openxmlformats.org/presentationml/2006/ole">
              <mc:AlternateContent xmlns:mc="http://schemas.openxmlformats.org/markup-compatibility/2006">
                <mc:Choice xmlns:v="urn:schemas-microsoft-com:vml" Requires="v">
                  <p:oleObj spid="_x0000_s9350" name="Equation" r:id="rId15" imgW="3454400" imgH="419100" progId="Equation.DSMT4">
                    <p:embed/>
                  </p:oleObj>
                </mc:Choice>
                <mc:Fallback>
                  <p:oleObj name="Equation" r:id="rId15" imgW="3454400" imgH="419100" progId="Equation.DSMT4">
                    <p:embed/>
                    <p:pic>
                      <p:nvPicPr>
                        <p:cNvPr id="1537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6" y="1979"/>
                          <a:ext cx="3402"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1" name="Object 24"/>
            <p:cNvGraphicFramePr>
              <a:graphicFrameLocks noChangeAspect="1"/>
            </p:cNvGraphicFramePr>
            <p:nvPr/>
          </p:nvGraphicFramePr>
          <p:xfrm>
            <a:off x="839" y="2523"/>
            <a:ext cx="861" cy="169"/>
          </p:xfrm>
          <a:graphic>
            <a:graphicData uri="http://schemas.openxmlformats.org/presentationml/2006/ole">
              <mc:AlternateContent xmlns:mc="http://schemas.openxmlformats.org/markup-compatibility/2006">
                <mc:Choice xmlns:v="urn:schemas-microsoft-com:vml" Requires="v">
                  <p:oleObj spid="_x0000_s9351" name="Equation" r:id="rId17" imgW="1016000" imgH="203200" progId="Equation.DSMT4">
                    <p:embed/>
                  </p:oleObj>
                </mc:Choice>
                <mc:Fallback>
                  <p:oleObj name="Equation" r:id="rId17" imgW="1016000" imgH="203200" progId="Equation.DSMT4">
                    <p:embed/>
                    <p:pic>
                      <p:nvPicPr>
                        <p:cNvPr id="15371"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9" y="2523"/>
                          <a:ext cx="861"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2" name="Object 23"/>
            <p:cNvGraphicFramePr>
              <a:graphicFrameLocks noChangeAspect="1"/>
            </p:cNvGraphicFramePr>
            <p:nvPr/>
          </p:nvGraphicFramePr>
          <p:xfrm>
            <a:off x="2239" y="2480"/>
            <a:ext cx="1270" cy="254"/>
          </p:xfrm>
          <a:graphic>
            <a:graphicData uri="http://schemas.openxmlformats.org/presentationml/2006/ole">
              <mc:AlternateContent xmlns:mc="http://schemas.openxmlformats.org/markup-compatibility/2006">
                <mc:Choice xmlns:v="urn:schemas-microsoft-com:vml" Requires="v">
                  <p:oleObj spid="_x0000_s9352" name="Equation" r:id="rId19" imgW="1143000" imgH="228600" progId="Equation.DSMT4">
                    <p:embed/>
                  </p:oleObj>
                </mc:Choice>
                <mc:Fallback>
                  <p:oleObj name="Equation" r:id="rId19" imgW="1143000" imgH="228600" progId="Equation.DSMT4">
                    <p:embed/>
                    <p:pic>
                      <p:nvPicPr>
                        <p:cNvPr id="15372"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 y="2480"/>
                          <a:ext cx="1270"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3" name="Object 22"/>
            <p:cNvGraphicFramePr>
              <a:graphicFrameLocks noChangeAspect="1"/>
            </p:cNvGraphicFramePr>
            <p:nvPr/>
          </p:nvGraphicFramePr>
          <p:xfrm>
            <a:off x="3696" y="2478"/>
            <a:ext cx="590" cy="210"/>
          </p:xfrm>
          <a:graphic>
            <a:graphicData uri="http://schemas.openxmlformats.org/presentationml/2006/ole">
              <mc:AlternateContent xmlns:mc="http://schemas.openxmlformats.org/markup-compatibility/2006">
                <mc:Choice xmlns:v="urn:schemas-microsoft-com:vml" Requires="v">
                  <p:oleObj spid="_x0000_s9353" name="Equation" r:id="rId20" imgW="558558" imgH="203112" progId="Equation.DSMT4">
                    <p:embed/>
                  </p:oleObj>
                </mc:Choice>
                <mc:Fallback>
                  <p:oleObj name="Equation" r:id="rId20" imgW="558558" imgH="203112" progId="Equation.DSMT4">
                    <p:embed/>
                    <p:pic>
                      <p:nvPicPr>
                        <p:cNvPr id="15373"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96" y="2478"/>
                          <a:ext cx="59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4" name="Object 21"/>
            <p:cNvGraphicFramePr>
              <a:graphicFrameLocks noChangeAspect="1"/>
            </p:cNvGraphicFramePr>
            <p:nvPr/>
          </p:nvGraphicFramePr>
          <p:xfrm>
            <a:off x="1383" y="2750"/>
            <a:ext cx="318" cy="202"/>
          </p:xfrm>
          <a:graphic>
            <a:graphicData uri="http://schemas.openxmlformats.org/presentationml/2006/ole">
              <mc:AlternateContent xmlns:mc="http://schemas.openxmlformats.org/markup-compatibility/2006">
                <mc:Choice xmlns:v="urn:schemas-microsoft-com:vml" Requires="v">
                  <p:oleObj spid="_x0000_s9354" name="Equation" r:id="rId22" imgW="317225" imgH="203024" progId="Equation.DSMT4">
                    <p:embed/>
                  </p:oleObj>
                </mc:Choice>
                <mc:Fallback>
                  <p:oleObj name="Equation" r:id="rId22" imgW="317225" imgH="203024" progId="Equation.DSMT4">
                    <p:embed/>
                    <p:pic>
                      <p:nvPicPr>
                        <p:cNvPr id="15374" name="Object 2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383" y="2750"/>
                          <a:ext cx="31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5" name="Object 20"/>
            <p:cNvGraphicFramePr>
              <a:graphicFrameLocks noChangeAspect="1"/>
            </p:cNvGraphicFramePr>
            <p:nvPr/>
          </p:nvGraphicFramePr>
          <p:xfrm>
            <a:off x="2245" y="2750"/>
            <a:ext cx="273" cy="179"/>
          </p:xfrm>
          <a:graphic>
            <a:graphicData uri="http://schemas.openxmlformats.org/presentationml/2006/ole">
              <mc:AlternateContent xmlns:mc="http://schemas.openxmlformats.org/markup-compatibility/2006">
                <mc:Choice xmlns:v="urn:schemas-microsoft-com:vml" Requires="v">
                  <p:oleObj spid="_x0000_s9355" name="Equation" r:id="rId24" imgW="304536" imgH="203024" progId="Equation.DSMT4">
                    <p:embed/>
                  </p:oleObj>
                </mc:Choice>
                <mc:Fallback>
                  <p:oleObj name="Equation" r:id="rId24" imgW="304536" imgH="203024" progId="Equation.DSMT4">
                    <p:embed/>
                    <p:pic>
                      <p:nvPicPr>
                        <p:cNvPr id="15375" name="Object 2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45" y="2750"/>
                          <a:ext cx="27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6" name="Object 19"/>
            <p:cNvGraphicFramePr>
              <a:graphicFrameLocks noChangeAspect="1"/>
            </p:cNvGraphicFramePr>
            <p:nvPr/>
          </p:nvGraphicFramePr>
          <p:xfrm>
            <a:off x="1655" y="3475"/>
            <a:ext cx="3221" cy="444"/>
          </p:xfrm>
          <a:graphic>
            <a:graphicData uri="http://schemas.openxmlformats.org/presentationml/2006/ole">
              <mc:AlternateContent xmlns:mc="http://schemas.openxmlformats.org/markup-compatibility/2006">
                <mc:Choice xmlns:v="urn:schemas-microsoft-com:vml" Requires="v">
                  <p:oleObj spid="_x0000_s9356" name="Equation" r:id="rId26" imgW="3048000" imgH="419100" progId="Equation.DSMT4">
                    <p:embed/>
                  </p:oleObj>
                </mc:Choice>
                <mc:Fallback>
                  <p:oleObj name="Equation" r:id="rId26" imgW="3048000" imgH="419100" progId="Equation.DSMT4">
                    <p:embed/>
                    <p:pic>
                      <p:nvPicPr>
                        <p:cNvPr id="15376" name="Object 1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655" y="3475"/>
                          <a:ext cx="3221"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7" name="Object 18"/>
            <p:cNvGraphicFramePr>
              <a:graphicFrameLocks noChangeAspect="1"/>
            </p:cNvGraphicFramePr>
            <p:nvPr/>
          </p:nvGraphicFramePr>
          <p:xfrm>
            <a:off x="1656" y="2976"/>
            <a:ext cx="2630" cy="363"/>
          </p:xfrm>
          <a:graphic>
            <a:graphicData uri="http://schemas.openxmlformats.org/presentationml/2006/ole">
              <mc:AlternateContent xmlns:mc="http://schemas.openxmlformats.org/markup-compatibility/2006">
                <mc:Choice xmlns:v="urn:schemas-microsoft-com:vml" Requires="v">
                  <p:oleObj spid="_x0000_s9357" name="Equation" r:id="rId28" imgW="3035300" imgH="419100" progId="Equation.DSMT4">
                    <p:embed/>
                  </p:oleObj>
                </mc:Choice>
                <mc:Fallback>
                  <p:oleObj name="Equation" r:id="rId28" imgW="3035300" imgH="419100" progId="Equation.DSMT4">
                    <p:embed/>
                    <p:pic>
                      <p:nvPicPr>
                        <p:cNvPr id="15377" name="Object 1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656" y="2976"/>
                          <a:ext cx="263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4020160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3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9" name="Object 3"/>
          <p:cNvGraphicFramePr>
            <a:graphicFrameLocks noChangeAspect="1"/>
          </p:cNvGraphicFramePr>
          <p:nvPr/>
        </p:nvGraphicFramePr>
        <p:xfrm>
          <a:off x="2312988" y="1916113"/>
          <a:ext cx="7791450" cy="1033462"/>
        </p:xfrm>
        <a:graphic>
          <a:graphicData uri="http://schemas.openxmlformats.org/presentationml/2006/ole">
            <mc:AlternateContent xmlns:mc="http://schemas.openxmlformats.org/markup-compatibility/2006">
              <mc:Choice xmlns:v="urn:schemas-microsoft-com:vml" Requires="v">
                <p:oleObj spid="_x0000_s10262" name="Equation" r:id="rId3" imgW="3162300" imgH="419100" progId="Equation.DSMT4">
                  <p:embed/>
                </p:oleObj>
              </mc:Choice>
              <mc:Fallback>
                <p:oleObj name="Equation" r:id="rId3" imgW="3162300" imgH="419100" progId="Equation.DSMT4">
                  <p:embed/>
                  <p:pic>
                    <p:nvPicPr>
                      <p:cNvPr id="92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2988" y="1916113"/>
                        <a:ext cx="7791450" cy="103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227" name="Group 11"/>
          <p:cNvGrpSpPr>
            <a:grpSpLocks/>
          </p:cNvGrpSpPr>
          <p:nvPr/>
        </p:nvGrpSpPr>
        <p:grpSpPr bwMode="auto">
          <a:xfrm>
            <a:off x="2099947" y="3243899"/>
            <a:ext cx="8093075" cy="1127125"/>
            <a:chOff x="192" y="2168"/>
            <a:chExt cx="5098" cy="710"/>
          </a:xfrm>
        </p:grpSpPr>
        <p:sp>
          <p:nvSpPr>
            <p:cNvPr id="18438" name="Text Box 5"/>
            <p:cNvSpPr txBox="1">
              <a:spLocks noChangeArrowheads="1"/>
            </p:cNvSpPr>
            <p:nvPr/>
          </p:nvSpPr>
          <p:spPr bwMode="auto">
            <a:xfrm>
              <a:off x="192" y="2168"/>
              <a:ext cx="5098" cy="7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zh-CN" altLang="en-US" b="1"/>
                <a:t>其中                                      是常数。此时，称（</a:t>
              </a:r>
              <a:r>
                <a:rPr lang="en-US" altLang="zh-CN" b="1"/>
                <a:t>4.19</a:t>
              </a:r>
              <a:r>
                <a:rPr lang="zh-CN" altLang="en-US" b="1"/>
                <a:t>）为</a:t>
              </a:r>
              <a:r>
                <a:rPr lang="en-US" altLang="zh-CN" b="1" i="1"/>
                <a:t>n</a:t>
              </a:r>
              <a:r>
                <a:rPr lang="zh-CN" altLang="en-US" b="1"/>
                <a:t>阶常系数齐线性微分方程。</a:t>
              </a:r>
            </a:p>
          </p:txBody>
        </p:sp>
        <p:graphicFrame>
          <p:nvGraphicFramePr>
            <p:cNvPr id="18439" name="Object 6"/>
            <p:cNvGraphicFramePr>
              <a:graphicFrameLocks noChangeAspect="1"/>
            </p:cNvGraphicFramePr>
            <p:nvPr/>
          </p:nvGraphicFramePr>
          <p:xfrm>
            <a:off x="703" y="2206"/>
            <a:ext cx="1769" cy="408"/>
          </p:xfrm>
          <a:graphic>
            <a:graphicData uri="http://schemas.openxmlformats.org/presentationml/2006/ole">
              <mc:AlternateContent xmlns:mc="http://schemas.openxmlformats.org/markup-compatibility/2006">
                <mc:Choice xmlns:v="urn:schemas-microsoft-com:vml" Requires="v">
                  <p:oleObj spid="_x0000_s10263" name="公式" r:id="rId5" imgW="990600" imgH="228600" progId="Equation.3">
                    <p:embed/>
                  </p:oleObj>
                </mc:Choice>
                <mc:Fallback>
                  <p:oleObj name="公式" r:id="rId5" imgW="990600" imgH="228600" progId="Equation.3">
                    <p:embed/>
                    <p:pic>
                      <p:nvPicPr>
                        <p:cNvPr id="18439"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 y="2206"/>
                          <a:ext cx="1769"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225" name="Rectangle 9"/>
          <p:cNvSpPr>
            <a:spLocks noChangeArrowheads="1"/>
          </p:cNvSpPr>
          <p:nvPr/>
        </p:nvSpPr>
        <p:spPr bwMode="auto">
          <a:xfrm>
            <a:off x="1631950" y="876301"/>
            <a:ext cx="84963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b="1"/>
              <a:t>        </a:t>
            </a:r>
            <a:r>
              <a:rPr lang="zh-CN" altLang="en-US" b="1"/>
              <a:t>若齐线性微分方程（</a:t>
            </a:r>
            <a:r>
              <a:rPr lang="en-US" altLang="zh-CN" b="1"/>
              <a:t>4.2</a:t>
            </a:r>
            <a:r>
              <a:rPr lang="zh-CN" altLang="en-US" b="1"/>
              <a:t>）的所有系数都是常数，即原方程可以写为如下形式：</a:t>
            </a:r>
          </a:p>
        </p:txBody>
      </p:sp>
      <p:sp>
        <p:nvSpPr>
          <p:cNvPr id="8" name="Text Box 2"/>
          <p:cNvSpPr txBox="1">
            <a:spLocks noChangeArrowheads="1"/>
          </p:cNvSpPr>
          <p:nvPr/>
        </p:nvSpPr>
        <p:spPr bwMode="auto">
          <a:xfrm>
            <a:off x="1631950" y="169862"/>
            <a:ext cx="70564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000" b="1" dirty="0">
                <a:solidFill>
                  <a:srgbClr val="FF0000"/>
                </a:solidFill>
              </a:rPr>
              <a:t>4.2.2 </a:t>
            </a:r>
            <a:r>
              <a:rPr lang="zh-CN" altLang="en-US" sz="3000" b="1" dirty="0">
                <a:solidFill>
                  <a:srgbClr val="009900"/>
                </a:solidFill>
              </a:rPr>
              <a:t>常系数齐线性方程和欧拉方程</a:t>
            </a:r>
          </a:p>
        </p:txBody>
      </p:sp>
      <p:sp>
        <p:nvSpPr>
          <p:cNvPr id="2" name="文本框 1"/>
          <p:cNvSpPr txBox="1"/>
          <p:nvPr/>
        </p:nvSpPr>
        <p:spPr>
          <a:xfrm>
            <a:off x="1813560" y="4800600"/>
            <a:ext cx="8379462" cy="523220"/>
          </a:xfrm>
          <a:prstGeom prst="rect">
            <a:avLst/>
          </a:prstGeom>
          <a:noFill/>
        </p:spPr>
        <p:txBody>
          <a:bodyPr wrap="square" rtlCol="0">
            <a:spAutoFit/>
          </a:bodyPr>
          <a:lstStyle/>
          <a:p>
            <a:r>
              <a:rPr lang="zh-CN" altLang="en-US" sz="2800" dirty="0" smtClean="0"/>
              <a:t>现在要求方程（</a:t>
            </a:r>
            <a:r>
              <a:rPr lang="en-US" altLang="zh-CN" sz="2800" dirty="0" smtClean="0"/>
              <a:t>4.19</a:t>
            </a:r>
            <a:r>
              <a:rPr lang="zh-CN" altLang="en-US" sz="2800" dirty="0" smtClean="0"/>
              <a:t>）的一个基本解组。</a:t>
            </a:r>
            <a:endParaRPr lang="zh-CN" altLang="en-US" sz="2800" dirty="0"/>
          </a:p>
        </p:txBody>
      </p:sp>
    </p:spTree>
    <p:extLst>
      <p:ext uri="{BB962C8B-B14F-4D97-AF65-F5344CB8AC3E}">
        <p14:creationId xmlns:p14="http://schemas.microsoft.com/office/powerpoint/2010/main" val="2898321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25"/>
                                        </p:tgtEl>
                                        <p:attrNameLst>
                                          <p:attrName>style.visibility</p:attrName>
                                        </p:attrNameLst>
                                      </p:cBhvr>
                                      <p:to>
                                        <p:strVal val="visible"/>
                                      </p:to>
                                    </p:set>
                                    <p:animEffect transition="in" filter="wipe(left)">
                                      <p:cBhvr>
                                        <p:cTn id="7" dur="2000"/>
                                        <p:tgtEl>
                                          <p:spTgt spid="92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box(out)">
                                      <p:cBhvr>
                                        <p:cTn id="12" dur="2000"/>
                                        <p:tgtEl>
                                          <p:spTgt spid="9219"/>
                                        </p:tgtEl>
                                      </p:cBhvr>
                                    </p:animEffect>
                                  </p:childTnLst>
                                  <p:subTnLst>
                                    <p:animClr clrSpc="rgb" dir="cw">
                                      <p:cBhvr override="childStyle">
                                        <p:cTn dur="1" fill="hold" display="0" masterRel="nextClick" afterEffect="1"/>
                                        <p:tgtEl>
                                          <p:spTgt spid="9219"/>
                                        </p:tgtEl>
                                        <p:attrNameLst>
                                          <p:attrName>ppt_c</p:attrName>
                                        </p:attrNameLst>
                                      </p:cBhvr>
                                      <p:to>
                                        <a:srgbClr val="FF0000"/>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9227"/>
                                        </p:tgtEl>
                                        <p:attrNameLst>
                                          <p:attrName>style.visibility</p:attrName>
                                        </p:attrNameLst>
                                      </p:cBhvr>
                                      <p:to>
                                        <p:strVal val="visible"/>
                                      </p:to>
                                    </p:set>
                                    <p:animEffect transition="in" filter="box(out)">
                                      <p:cBhvr>
                                        <p:cTn id="17" dur="2000"/>
                                        <p:tgtEl>
                                          <p:spTgt spid="9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631950" y="306388"/>
            <a:ext cx="7010401"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000" b="1" dirty="0" smtClean="0">
                <a:solidFill>
                  <a:srgbClr val="0000FF"/>
                </a:solidFill>
              </a:rPr>
              <a:t>1</a:t>
            </a:r>
            <a:r>
              <a:rPr lang="zh-CN" altLang="en-US" sz="3000" b="1" dirty="0" smtClean="0">
                <a:solidFill>
                  <a:srgbClr val="0000FF"/>
                </a:solidFill>
              </a:rPr>
              <a:t>、欧拉</a:t>
            </a:r>
            <a:r>
              <a:rPr lang="zh-CN" altLang="en-US" sz="3000" b="1" dirty="0">
                <a:solidFill>
                  <a:srgbClr val="0000FF"/>
                </a:solidFill>
              </a:rPr>
              <a:t>（</a:t>
            </a:r>
            <a:r>
              <a:rPr lang="en-US" altLang="zh-CN" sz="3000" b="1" dirty="0">
                <a:solidFill>
                  <a:srgbClr val="0000FF"/>
                </a:solidFill>
              </a:rPr>
              <a:t>Euler</a:t>
            </a:r>
            <a:r>
              <a:rPr lang="zh-CN" altLang="en-US" sz="3000" b="1" dirty="0">
                <a:solidFill>
                  <a:srgbClr val="0000FF"/>
                </a:solidFill>
              </a:rPr>
              <a:t>）待定指数函数法</a:t>
            </a:r>
          </a:p>
        </p:txBody>
      </p:sp>
      <p:grpSp>
        <p:nvGrpSpPr>
          <p:cNvPr id="10254" name="Group 14"/>
          <p:cNvGrpSpPr>
            <a:grpSpLocks/>
          </p:cNvGrpSpPr>
          <p:nvPr/>
        </p:nvGrpSpPr>
        <p:grpSpPr bwMode="auto">
          <a:xfrm>
            <a:off x="1703389" y="2404567"/>
            <a:ext cx="7053263" cy="579438"/>
            <a:chOff x="126" y="675"/>
            <a:chExt cx="4443" cy="365"/>
          </a:xfrm>
        </p:grpSpPr>
        <p:sp>
          <p:nvSpPr>
            <p:cNvPr id="19464" name="Text Box 3"/>
            <p:cNvSpPr txBox="1">
              <a:spLocks noChangeArrowheads="1"/>
            </p:cNvSpPr>
            <p:nvPr/>
          </p:nvSpPr>
          <p:spPr bwMode="auto">
            <a:xfrm>
              <a:off x="126" y="722"/>
              <a:ext cx="444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rgbClr val="FF0000"/>
                </a:buClr>
                <a:buFont typeface="Wingdings" panose="05000000000000000000" pitchFamily="2" charset="2"/>
                <a:buChar char="n"/>
              </a:pPr>
              <a:r>
                <a:rPr lang="zh-CN" altLang="en-US" b="1" dirty="0"/>
                <a:t>一阶微分方程              有指数形式的解：               </a:t>
              </a:r>
              <a:r>
                <a:rPr lang="en-US" altLang="zh-CN" b="1" dirty="0"/>
                <a:t>.</a:t>
              </a:r>
            </a:p>
          </p:txBody>
        </p:sp>
        <p:graphicFrame>
          <p:nvGraphicFramePr>
            <p:cNvPr id="19465" name="Object 4"/>
            <p:cNvGraphicFramePr>
              <a:graphicFrameLocks noChangeAspect="1"/>
            </p:cNvGraphicFramePr>
            <p:nvPr/>
          </p:nvGraphicFramePr>
          <p:xfrm>
            <a:off x="1490" y="724"/>
            <a:ext cx="680" cy="292"/>
          </p:xfrm>
          <a:graphic>
            <a:graphicData uri="http://schemas.openxmlformats.org/presentationml/2006/ole">
              <mc:AlternateContent xmlns:mc="http://schemas.openxmlformats.org/markup-compatibility/2006">
                <mc:Choice xmlns:v="urn:schemas-microsoft-com:vml" Requires="v">
                  <p:oleObj spid="_x0000_s11286" name="Equation" r:id="rId3" imgW="469696" imgH="203112" progId="Equation.DSMT4">
                    <p:embed/>
                  </p:oleObj>
                </mc:Choice>
                <mc:Fallback>
                  <p:oleObj name="Equation" r:id="rId3" imgW="469696" imgH="203112" progId="Equation.DSMT4">
                    <p:embed/>
                    <p:pic>
                      <p:nvPicPr>
                        <p:cNvPr id="1946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0" y="724"/>
                          <a:ext cx="680"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6" name="Object 6"/>
            <p:cNvGraphicFramePr>
              <a:graphicFrameLocks noChangeAspect="1"/>
            </p:cNvGraphicFramePr>
            <p:nvPr/>
          </p:nvGraphicFramePr>
          <p:xfrm>
            <a:off x="3560" y="675"/>
            <a:ext cx="816" cy="365"/>
          </p:xfrm>
          <a:graphic>
            <a:graphicData uri="http://schemas.openxmlformats.org/presentationml/2006/ole">
              <mc:AlternateContent xmlns:mc="http://schemas.openxmlformats.org/markup-compatibility/2006">
                <mc:Choice xmlns:v="urn:schemas-microsoft-com:vml" Requires="v">
                  <p:oleObj spid="_x0000_s11287" name="Equation" r:id="rId5" imgW="508000" imgH="228600" progId="Equation.DSMT4">
                    <p:embed/>
                  </p:oleObj>
                </mc:Choice>
                <mc:Fallback>
                  <p:oleObj name="Equation" r:id="rId5" imgW="508000" imgH="228600" progId="Equation.DSMT4">
                    <p:embed/>
                    <p:pic>
                      <p:nvPicPr>
                        <p:cNvPr id="1946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0" y="675"/>
                          <a:ext cx="816" cy="365"/>
                        </a:xfrm>
                        <a:prstGeom prst="rect">
                          <a:avLst/>
                        </a:prstGeom>
                        <a:solidFill>
                          <a:schemeClr val="bg1"/>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247" name="Text Box 7"/>
          <p:cNvSpPr txBox="1">
            <a:spLocks noChangeArrowheads="1"/>
          </p:cNvSpPr>
          <p:nvPr/>
        </p:nvSpPr>
        <p:spPr bwMode="auto">
          <a:xfrm>
            <a:off x="1752600" y="4302126"/>
            <a:ext cx="8458200" cy="1122363"/>
          </a:xfrm>
          <a:prstGeom prst="rect">
            <a:avLst/>
          </a:prstGeom>
          <a:solidFill>
            <a:schemeClr val="bg1"/>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b="1">
                <a:solidFill>
                  <a:srgbClr val="0000FF"/>
                </a:solidFill>
              </a:rPr>
              <a:t>        </a:t>
            </a:r>
            <a:r>
              <a:rPr lang="zh-CN" altLang="en-US" b="1">
                <a:solidFill>
                  <a:srgbClr val="0000FF"/>
                </a:solidFill>
              </a:rPr>
              <a:t>对于</a:t>
            </a:r>
            <a:r>
              <a:rPr lang="en-US" altLang="zh-CN" sz="2800" b="1" i="1">
                <a:solidFill>
                  <a:srgbClr val="0000FF"/>
                </a:solidFill>
              </a:rPr>
              <a:t>n</a:t>
            </a:r>
            <a:r>
              <a:rPr lang="zh-CN" altLang="en-US" b="1">
                <a:solidFill>
                  <a:srgbClr val="0000FF"/>
                </a:solidFill>
              </a:rPr>
              <a:t>阶齐线性方程（</a:t>
            </a:r>
            <a:r>
              <a:rPr lang="en-US" altLang="zh-CN" b="1">
                <a:solidFill>
                  <a:srgbClr val="0000FF"/>
                </a:solidFill>
              </a:rPr>
              <a:t>4.19</a:t>
            </a:r>
            <a:r>
              <a:rPr lang="zh-CN" altLang="en-US" b="1">
                <a:solidFill>
                  <a:srgbClr val="0000FF"/>
                </a:solidFill>
              </a:rPr>
              <a:t>）是否也有类似形式的解？</a:t>
            </a:r>
            <a:r>
              <a:rPr lang="zh-CN" altLang="en-US" b="1"/>
              <a:t>下面用试探法进行讨论。</a:t>
            </a:r>
          </a:p>
        </p:txBody>
      </p:sp>
      <p:sp>
        <p:nvSpPr>
          <p:cNvPr id="10251" name="Text Box 11"/>
          <p:cNvSpPr txBox="1">
            <a:spLocks noChangeArrowheads="1"/>
          </p:cNvSpPr>
          <p:nvPr/>
        </p:nvSpPr>
        <p:spPr bwMode="auto">
          <a:xfrm>
            <a:off x="1631950" y="3789363"/>
            <a:ext cx="1023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rgbClr val="FF0000"/>
              </a:buClr>
              <a:buFont typeface="Wingdings" panose="05000000000000000000" pitchFamily="2" charset="2"/>
              <a:buChar char="n"/>
            </a:pPr>
            <a:r>
              <a:rPr lang="zh-CN" altLang="en-US" b="1"/>
              <a:t>提问</a:t>
            </a:r>
          </a:p>
        </p:txBody>
      </p:sp>
      <p:sp>
        <p:nvSpPr>
          <p:cNvPr id="10252" name="Line 12"/>
          <p:cNvSpPr>
            <a:spLocks noChangeShapeType="1"/>
          </p:cNvSpPr>
          <p:nvPr/>
        </p:nvSpPr>
        <p:spPr bwMode="auto">
          <a:xfrm>
            <a:off x="7535864" y="4941888"/>
            <a:ext cx="1728787"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3" name="Text Box 15"/>
          <p:cNvSpPr txBox="1">
            <a:spLocks noChangeArrowheads="1"/>
          </p:cNvSpPr>
          <p:nvPr/>
        </p:nvSpPr>
        <p:spPr bwMode="auto">
          <a:xfrm>
            <a:off x="1703389" y="1268414"/>
            <a:ext cx="73491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引言：一阶齐次线性微分方程解的启示</a:t>
            </a:r>
          </a:p>
        </p:txBody>
      </p:sp>
    </p:spTree>
    <p:extLst>
      <p:ext uri="{BB962C8B-B14F-4D97-AF65-F5344CB8AC3E}">
        <p14:creationId xmlns:p14="http://schemas.microsoft.com/office/powerpoint/2010/main" val="2259076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0252"/>
                                        </p:tgtEl>
                                        <p:attrNameLst>
                                          <p:attrName>style.visibility</p:attrName>
                                        </p:attrNameLst>
                                      </p:cBhvr>
                                      <p:to>
                                        <p:strVal val="visible"/>
                                      </p:to>
                                    </p:set>
                                    <p:animEffect transition="in" filter="wipe(left)">
                                      <p:cBhvr>
                                        <p:cTn id="19" dur="2000"/>
                                        <p:tgtEl>
                                          <p:spTgt spid="10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animBg="1" autoUpdateAnimBg="0"/>
      <p:bldP spid="102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524001" y="836614"/>
            <a:ext cx="62119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假如有下面形式（</a:t>
            </a:r>
            <a:r>
              <a:rPr lang="en-US" altLang="zh-CN" b="1"/>
              <a:t>4.20</a:t>
            </a:r>
            <a:r>
              <a:rPr lang="zh-CN" altLang="en-US" b="1"/>
              <a:t>）是方程（</a:t>
            </a:r>
            <a:r>
              <a:rPr lang="en-US" altLang="zh-CN" b="1"/>
              <a:t>4.19</a:t>
            </a:r>
            <a:r>
              <a:rPr lang="zh-CN" altLang="en-US" b="1"/>
              <a:t>）的解</a:t>
            </a:r>
          </a:p>
        </p:txBody>
      </p:sp>
      <p:graphicFrame>
        <p:nvGraphicFramePr>
          <p:cNvPr id="11267" name="Object 3"/>
          <p:cNvGraphicFramePr>
            <a:graphicFrameLocks noChangeAspect="1"/>
          </p:cNvGraphicFramePr>
          <p:nvPr/>
        </p:nvGraphicFramePr>
        <p:xfrm>
          <a:off x="2351089" y="1471614"/>
          <a:ext cx="4302125" cy="661987"/>
        </p:xfrm>
        <a:graphic>
          <a:graphicData uri="http://schemas.openxmlformats.org/presentationml/2006/ole">
            <mc:AlternateContent xmlns:mc="http://schemas.openxmlformats.org/markup-compatibility/2006">
              <mc:Choice xmlns:v="urn:schemas-microsoft-com:vml" Requires="v">
                <p:oleObj spid="_x0000_s12317" name="Equation" r:id="rId3" imgW="1485900" imgH="228600" progId="Equation.DSMT4">
                  <p:embed/>
                </p:oleObj>
              </mc:Choice>
              <mc:Fallback>
                <p:oleObj name="Equation" r:id="rId3" imgW="1485900" imgH="228600" progId="Equation.DSMT4">
                  <p:embed/>
                  <p:pic>
                    <p:nvPicPr>
                      <p:cNvPr id="1126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089" y="1471614"/>
                        <a:ext cx="4302125"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8" name="Object 4"/>
          <p:cNvGraphicFramePr>
            <a:graphicFrameLocks noChangeAspect="1"/>
          </p:cNvGraphicFramePr>
          <p:nvPr/>
        </p:nvGraphicFramePr>
        <p:xfrm>
          <a:off x="2351089" y="2781301"/>
          <a:ext cx="7704137" cy="1412875"/>
        </p:xfrm>
        <a:graphic>
          <a:graphicData uri="http://schemas.openxmlformats.org/presentationml/2006/ole">
            <mc:AlternateContent xmlns:mc="http://schemas.openxmlformats.org/markup-compatibility/2006">
              <mc:Choice xmlns:v="urn:schemas-microsoft-com:vml" Requires="v">
                <p:oleObj spid="_x0000_s12318" name="公式" r:id="rId5" imgW="3213100" imgH="660400" progId="Equation.3">
                  <p:embed/>
                </p:oleObj>
              </mc:Choice>
              <mc:Fallback>
                <p:oleObj name="公式" r:id="rId5" imgW="3213100" imgH="660400" progId="Equation.3">
                  <p:embed/>
                  <p:pic>
                    <p:nvPicPr>
                      <p:cNvPr id="1126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089" y="2781301"/>
                        <a:ext cx="7704137"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Text Box 5"/>
          <p:cNvSpPr txBox="1">
            <a:spLocks noChangeArrowheads="1"/>
          </p:cNvSpPr>
          <p:nvPr/>
        </p:nvSpPr>
        <p:spPr bwMode="auto">
          <a:xfrm>
            <a:off x="1631951" y="2251075"/>
            <a:ext cx="1655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于是有：</a:t>
            </a:r>
          </a:p>
        </p:txBody>
      </p:sp>
      <p:graphicFrame>
        <p:nvGraphicFramePr>
          <p:cNvPr id="11270" name="Object 6"/>
          <p:cNvGraphicFramePr>
            <a:graphicFrameLocks noChangeAspect="1"/>
          </p:cNvGraphicFramePr>
          <p:nvPr/>
        </p:nvGraphicFramePr>
        <p:xfrm>
          <a:off x="2298700" y="5186364"/>
          <a:ext cx="7253288" cy="619125"/>
        </p:xfrm>
        <a:graphic>
          <a:graphicData uri="http://schemas.openxmlformats.org/presentationml/2006/ole">
            <mc:AlternateContent xmlns:mc="http://schemas.openxmlformats.org/markup-compatibility/2006">
              <mc:Choice xmlns:v="urn:schemas-microsoft-com:vml" Requires="v">
                <p:oleObj spid="_x0000_s12319" name="Equation" r:id="rId7" imgW="2806700" imgH="241300" progId="Equation.DSMT4">
                  <p:embed/>
                </p:oleObj>
              </mc:Choice>
              <mc:Fallback>
                <p:oleObj name="Equation" r:id="rId7" imgW="2806700" imgH="241300" progId="Equation.DSMT4">
                  <p:embed/>
                  <p:pic>
                    <p:nvPicPr>
                      <p:cNvPr id="1127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8700" y="5186364"/>
                        <a:ext cx="7253288"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1" name="Text Box 7"/>
          <p:cNvSpPr txBox="1">
            <a:spLocks noChangeArrowheads="1"/>
          </p:cNvSpPr>
          <p:nvPr/>
        </p:nvSpPr>
        <p:spPr bwMode="auto">
          <a:xfrm>
            <a:off x="1589089" y="4484689"/>
            <a:ext cx="63674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要（</a:t>
            </a:r>
            <a:r>
              <a:rPr lang="en-US" altLang="zh-CN" b="1"/>
              <a:t>4.20</a:t>
            </a:r>
            <a:r>
              <a:rPr lang="zh-CN" altLang="en-US" b="1"/>
              <a:t>）是方程（</a:t>
            </a:r>
            <a:r>
              <a:rPr lang="en-US" altLang="zh-CN" b="1"/>
              <a:t>4.2</a:t>
            </a:r>
            <a:r>
              <a:rPr lang="zh-CN" altLang="en-US" b="1"/>
              <a:t>）的解的</a:t>
            </a:r>
            <a:r>
              <a:rPr lang="zh-CN" altLang="en-US" b="1">
                <a:solidFill>
                  <a:srgbClr val="FF0000"/>
                </a:solidFill>
              </a:rPr>
              <a:t>充要条件</a:t>
            </a:r>
            <a:r>
              <a:rPr lang="zh-CN" altLang="en-US" b="1"/>
              <a:t>为：</a:t>
            </a:r>
          </a:p>
        </p:txBody>
      </p:sp>
      <p:sp>
        <p:nvSpPr>
          <p:cNvPr id="11272" name="Text Box 8"/>
          <p:cNvSpPr txBox="1">
            <a:spLocks noChangeArrowheads="1"/>
          </p:cNvSpPr>
          <p:nvPr/>
        </p:nvSpPr>
        <p:spPr bwMode="auto">
          <a:xfrm>
            <a:off x="1557339" y="5851525"/>
            <a:ext cx="8931275" cy="457200"/>
          </a:xfrm>
          <a:prstGeom prst="rect">
            <a:avLst/>
          </a:prstGeom>
          <a:solidFill>
            <a:schemeClr val="bg1"/>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称（</a:t>
            </a:r>
            <a:r>
              <a:rPr lang="en-US" altLang="zh-CN" b="1"/>
              <a:t>4.21</a:t>
            </a:r>
            <a:r>
              <a:rPr lang="zh-CN" altLang="en-US" b="1"/>
              <a:t>）是方程（</a:t>
            </a:r>
            <a:r>
              <a:rPr lang="en-US" altLang="zh-CN" b="1"/>
              <a:t>4.19</a:t>
            </a:r>
            <a:r>
              <a:rPr lang="zh-CN" altLang="en-US" b="1"/>
              <a:t>）的</a:t>
            </a:r>
            <a:r>
              <a:rPr lang="zh-CN" altLang="en-US" b="1">
                <a:solidFill>
                  <a:srgbClr val="FF0000"/>
                </a:solidFill>
              </a:rPr>
              <a:t>特征方程</a:t>
            </a:r>
            <a:r>
              <a:rPr lang="zh-CN" altLang="en-US" b="1"/>
              <a:t>，它的根称为</a:t>
            </a:r>
            <a:r>
              <a:rPr lang="zh-CN" altLang="en-US" b="1">
                <a:solidFill>
                  <a:srgbClr val="FF0000"/>
                </a:solidFill>
              </a:rPr>
              <a:t>特征根</a:t>
            </a:r>
            <a:r>
              <a:rPr lang="zh-CN" altLang="en-US" b="1"/>
              <a:t>。</a:t>
            </a:r>
          </a:p>
        </p:txBody>
      </p:sp>
      <p:sp>
        <p:nvSpPr>
          <p:cNvPr id="11275" name="Line 11"/>
          <p:cNvSpPr>
            <a:spLocks noChangeShapeType="1"/>
          </p:cNvSpPr>
          <p:nvPr/>
        </p:nvSpPr>
        <p:spPr bwMode="auto">
          <a:xfrm>
            <a:off x="5448301" y="6308725"/>
            <a:ext cx="1223963"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6" name="Line 12"/>
          <p:cNvSpPr>
            <a:spLocks noChangeShapeType="1"/>
          </p:cNvSpPr>
          <p:nvPr/>
        </p:nvSpPr>
        <p:spPr bwMode="auto">
          <a:xfrm>
            <a:off x="7104064" y="6308725"/>
            <a:ext cx="2376487"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75189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8"/>
                                        </p:tgtEl>
                                        <p:attrNameLst>
                                          <p:attrName>style.visibility</p:attrName>
                                        </p:attrNameLst>
                                      </p:cBhvr>
                                      <p:to>
                                        <p:strVal val="visible"/>
                                      </p:to>
                                    </p:set>
                                  </p:childTnLst>
                                  <p:subTnLst>
                                    <p:animClr clrSpc="rgb" dir="cw">
                                      <p:cBhvr override="childStyle">
                                        <p:cTn dur="1" fill="hold" display="0" masterRel="nextClick" afterEffect="1"/>
                                        <p:tgtEl>
                                          <p:spTgt spid="11268"/>
                                        </p:tgtEl>
                                        <p:attrNameLst>
                                          <p:attrName>ppt_c</p:attrName>
                                        </p:attrNameLst>
                                      </p:cBhvr>
                                      <p:to>
                                        <a:srgbClr val="FF000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270"/>
                                        </p:tgtEl>
                                        <p:attrNameLst>
                                          <p:attrName>style.visibility</p:attrName>
                                        </p:attrNameLst>
                                      </p:cBhvr>
                                      <p:to>
                                        <p:strVal val="visible"/>
                                      </p:to>
                                    </p:set>
                                  </p:childTnLst>
                                  <p:subTnLst>
                                    <p:animClr clrSpc="rgb" dir="cw">
                                      <p:cBhvr override="childStyle">
                                        <p:cTn dur="1" fill="hold" display="0" masterRel="nextClick" afterEffect="1"/>
                                        <p:tgtEl>
                                          <p:spTgt spid="11270"/>
                                        </p:tgtEl>
                                        <p:attrNameLst>
                                          <p:attrName>ppt_c</p:attrName>
                                        </p:attrNameLst>
                                      </p:cBhvr>
                                      <p:to>
                                        <a:schemeClr val="accent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7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1275"/>
                                        </p:tgtEl>
                                        <p:attrNameLst>
                                          <p:attrName>style.visibility</p:attrName>
                                        </p:attrNameLst>
                                      </p:cBhvr>
                                      <p:to>
                                        <p:strVal val="visible"/>
                                      </p:to>
                                    </p:set>
                                    <p:animEffect transition="in" filter="wipe(left)">
                                      <p:cBhvr>
                                        <p:cTn id="31" dur="2000"/>
                                        <p:tgtEl>
                                          <p:spTgt spid="1127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1276"/>
                                        </p:tgtEl>
                                        <p:attrNameLst>
                                          <p:attrName>style.visibility</p:attrName>
                                        </p:attrNameLst>
                                      </p:cBhvr>
                                      <p:to>
                                        <p:strVal val="visible"/>
                                      </p:to>
                                    </p:set>
                                    <p:animEffect transition="in" filter="wipe(left)">
                                      <p:cBhvr>
                                        <p:cTn id="36" dur="2000"/>
                                        <p:tgtEl>
                                          <p:spTgt spid="11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p:bldP spid="11271" grpId="0"/>
      <p:bldP spid="1127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2063750" y="1109664"/>
            <a:ext cx="7391400" cy="393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240000"/>
              </a:lnSpc>
            </a:pPr>
            <a:r>
              <a:rPr lang="zh-CN" altLang="en-US" sz="3000" b="1">
                <a:solidFill>
                  <a:srgbClr val="FF0000"/>
                </a:solidFill>
              </a:rPr>
              <a:t>求解常系数线性微分方程问题</a:t>
            </a:r>
          </a:p>
          <a:p>
            <a:pPr algn="ctr" eaLnBrk="1" hangingPunct="1">
              <a:lnSpc>
                <a:spcPct val="240000"/>
              </a:lnSpc>
            </a:pPr>
            <a:endParaRPr lang="zh-CN" altLang="en-US" sz="3000" b="1">
              <a:solidFill>
                <a:srgbClr val="009900"/>
              </a:solidFill>
            </a:endParaRPr>
          </a:p>
          <a:p>
            <a:pPr algn="ctr" eaLnBrk="1" hangingPunct="1">
              <a:lnSpc>
                <a:spcPct val="240000"/>
              </a:lnSpc>
            </a:pPr>
            <a:r>
              <a:rPr lang="zh-CN" altLang="en-US" sz="3000" b="1">
                <a:solidFill>
                  <a:srgbClr val="009900"/>
                </a:solidFill>
              </a:rPr>
              <a:t>转化为</a:t>
            </a:r>
          </a:p>
          <a:p>
            <a:pPr algn="ctr" eaLnBrk="1" hangingPunct="1">
              <a:lnSpc>
                <a:spcPct val="120000"/>
              </a:lnSpc>
            </a:pPr>
            <a:r>
              <a:rPr lang="zh-CN" altLang="en-US" sz="3000" b="1">
                <a:solidFill>
                  <a:srgbClr val="0000CC"/>
                </a:solidFill>
              </a:rPr>
              <a:t>求解一个代数方程问题</a:t>
            </a:r>
          </a:p>
        </p:txBody>
      </p:sp>
      <p:sp>
        <p:nvSpPr>
          <p:cNvPr id="21507" name="Text Box 3"/>
          <p:cNvSpPr txBox="1">
            <a:spLocks noChangeArrowheads="1"/>
          </p:cNvSpPr>
          <p:nvPr/>
        </p:nvSpPr>
        <p:spPr bwMode="auto">
          <a:xfrm>
            <a:off x="1900239" y="908051"/>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于是有</a:t>
            </a:r>
          </a:p>
        </p:txBody>
      </p:sp>
      <p:graphicFrame>
        <p:nvGraphicFramePr>
          <p:cNvPr id="106500" name="Object 4"/>
          <p:cNvGraphicFramePr>
            <a:graphicFrameLocks noChangeAspect="1"/>
          </p:cNvGraphicFramePr>
          <p:nvPr/>
        </p:nvGraphicFramePr>
        <p:xfrm>
          <a:off x="2279650" y="2205039"/>
          <a:ext cx="7791450" cy="1565275"/>
        </p:xfrm>
        <a:graphic>
          <a:graphicData uri="http://schemas.openxmlformats.org/presentationml/2006/ole">
            <mc:AlternateContent xmlns:mc="http://schemas.openxmlformats.org/markup-compatibility/2006">
              <mc:Choice xmlns:v="urn:schemas-microsoft-com:vml" Requires="v">
                <p:oleObj spid="_x0000_s13332" name="Equation" r:id="rId3" imgW="3162300" imgH="635000" progId="Equation.DSMT4">
                  <p:embed/>
                </p:oleObj>
              </mc:Choice>
              <mc:Fallback>
                <p:oleObj name="Equation" r:id="rId3" imgW="3162300" imgH="635000" progId="Equation.DSMT4">
                  <p:embed/>
                  <p:pic>
                    <p:nvPicPr>
                      <p:cNvPr id="1065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0" y="2205039"/>
                        <a:ext cx="7791450" cy="156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01" name="Object 5"/>
          <p:cNvGraphicFramePr>
            <a:graphicFrameLocks noChangeAspect="1"/>
          </p:cNvGraphicFramePr>
          <p:nvPr/>
        </p:nvGraphicFramePr>
        <p:xfrm>
          <a:off x="2279650" y="5157788"/>
          <a:ext cx="7253288" cy="1173162"/>
        </p:xfrm>
        <a:graphic>
          <a:graphicData uri="http://schemas.openxmlformats.org/presentationml/2006/ole">
            <mc:AlternateContent xmlns:mc="http://schemas.openxmlformats.org/markup-compatibility/2006">
              <mc:Choice xmlns:v="urn:schemas-microsoft-com:vml" Requires="v">
                <p:oleObj spid="_x0000_s13333" name="Equation" r:id="rId5" imgW="2806700" imgH="457200" progId="Equation.DSMT4">
                  <p:embed/>
                </p:oleObj>
              </mc:Choice>
              <mc:Fallback>
                <p:oleObj name="Equation" r:id="rId5" imgW="2806700" imgH="457200" progId="Equation.DSMT4">
                  <p:embed/>
                  <p:pic>
                    <p:nvPicPr>
                      <p:cNvPr id="10650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650" y="5157788"/>
                        <a:ext cx="7253288" cy="117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88809406"/>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6498">
                                            <p:txEl>
                                              <p:pRg st="0" end="0"/>
                                            </p:txEl>
                                          </p:spTgt>
                                        </p:tgtEl>
                                        <p:attrNameLst>
                                          <p:attrName>style.visibility</p:attrName>
                                        </p:attrNameLst>
                                      </p:cBhvr>
                                      <p:to>
                                        <p:strVal val="visible"/>
                                      </p:to>
                                    </p:set>
                                    <p:animEffect transition="in" filter="diamond(in)">
                                      <p:cBhvr>
                                        <p:cTn id="7" dur="2000"/>
                                        <p:tgtEl>
                                          <p:spTgt spid="106498">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06498">
                                            <p:txEl>
                                              <p:pRg st="2" end="2"/>
                                            </p:txEl>
                                          </p:spTgt>
                                        </p:tgtEl>
                                        <p:attrNameLst>
                                          <p:attrName>style.visibility</p:attrName>
                                        </p:attrNameLst>
                                      </p:cBhvr>
                                      <p:to>
                                        <p:strVal val="visible"/>
                                      </p:to>
                                    </p:set>
                                    <p:animEffect transition="in" filter="diamond(in)">
                                      <p:cBhvr>
                                        <p:cTn id="10" dur="2000"/>
                                        <p:tgtEl>
                                          <p:spTgt spid="106498">
                                            <p:txEl>
                                              <p:pRg st="2" end="2"/>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06498">
                                            <p:txEl>
                                              <p:pRg st="3" end="3"/>
                                            </p:txEl>
                                          </p:spTgt>
                                        </p:tgtEl>
                                        <p:attrNameLst>
                                          <p:attrName>style.visibility</p:attrName>
                                        </p:attrNameLst>
                                      </p:cBhvr>
                                      <p:to>
                                        <p:strVal val="visible"/>
                                      </p:to>
                                    </p:set>
                                    <p:animEffect transition="in" filter="diamond(in)">
                                      <p:cBhvr>
                                        <p:cTn id="13" dur="2000"/>
                                        <p:tgtEl>
                                          <p:spTgt spid="106498">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06500"/>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06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09" name="Group 21"/>
          <p:cNvGrpSpPr>
            <a:grpSpLocks/>
          </p:cNvGrpSpPr>
          <p:nvPr/>
        </p:nvGrpSpPr>
        <p:grpSpPr bwMode="auto">
          <a:xfrm>
            <a:off x="1752600" y="822326"/>
            <a:ext cx="8591550" cy="1052513"/>
            <a:chOff x="144" y="518"/>
            <a:chExt cx="5412" cy="663"/>
          </a:xfrm>
        </p:grpSpPr>
        <p:sp>
          <p:nvSpPr>
            <p:cNvPr id="22541" name="Text Box 5"/>
            <p:cNvSpPr txBox="1">
              <a:spLocks noChangeArrowheads="1"/>
            </p:cNvSpPr>
            <p:nvPr/>
          </p:nvSpPr>
          <p:spPr bwMode="auto">
            <a:xfrm>
              <a:off x="144" y="518"/>
              <a:ext cx="5412" cy="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b="1"/>
                <a:t>        </a:t>
              </a:r>
              <a:r>
                <a:rPr lang="zh-CN" altLang="en-US" b="1"/>
                <a:t>设                           是特征方程（</a:t>
              </a:r>
              <a:r>
                <a:rPr lang="en-US" altLang="zh-CN" b="1"/>
                <a:t>4.17</a:t>
              </a:r>
              <a:r>
                <a:rPr lang="zh-CN" altLang="en-US" b="1"/>
                <a:t>）的</a:t>
              </a:r>
              <a:r>
                <a:rPr lang="en-US" altLang="zh-CN" b="1" i="1"/>
                <a:t>n</a:t>
              </a:r>
              <a:r>
                <a:rPr lang="zh-CN" altLang="en-US" b="1"/>
                <a:t>个彼此不相等的根，则相应地方程（</a:t>
              </a:r>
              <a:r>
                <a:rPr lang="en-US" altLang="zh-CN" b="1"/>
                <a:t>4.16</a:t>
              </a:r>
              <a:r>
                <a:rPr lang="zh-CN" altLang="en-US" b="1"/>
                <a:t>）有如下</a:t>
              </a:r>
              <a:r>
                <a:rPr lang="en-US" altLang="zh-CN" b="1" i="1"/>
                <a:t>n</a:t>
              </a:r>
              <a:r>
                <a:rPr lang="zh-CN" altLang="en-US" b="1"/>
                <a:t>个解： </a:t>
              </a:r>
            </a:p>
          </p:txBody>
        </p:sp>
        <p:graphicFrame>
          <p:nvGraphicFramePr>
            <p:cNvPr id="22542" name="Object 3"/>
            <p:cNvGraphicFramePr>
              <a:graphicFrameLocks noChangeAspect="1"/>
            </p:cNvGraphicFramePr>
            <p:nvPr/>
          </p:nvGraphicFramePr>
          <p:xfrm>
            <a:off x="793" y="533"/>
            <a:ext cx="1312" cy="370"/>
          </p:xfrm>
          <a:graphic>
            <a:graphicData uri="http://schemas.openxmlformats.org/presentationml/2006/ole">
              <mc:AlternateContent xmlns:mc="http://schemas.openxmlformats.org/markup-compatibility/2006">
                <mc:Choice xmlns:v="urn:schemas-microsoft-com:vml" Requires="v">
                  <p:oleObj spid="_x0000_s14388" name="公式" r:id="rId3" imgW="812447" imgH="228501" progId="Equation.3">
                    <p:embed/>
                  </p:oleObj>
                </mc:Choice>
                <mc:Fallback>
                  <p:oleObj name="公式" r:id="rId3" imgW="812447" imgH="228501" progId="Equation.3">
                    <p:embed/>
                    <p:pic>
                      <p:nvPicPr>
                        <p:cNvPr id="2254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 y="533"/>
                          <a:ext cx="1312"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2292" name="Object 4"/>
          <p:cNvGraphicFramePr>
            <a:graphicFrameLocks noChangeAspect="1"/>
          </p:cNvGraphicFramePr>
          <p:nvPr/>
        </p:nvGraphicFramePr>
        <p:xfrm>
          <a:off x="3503613" y="1989139"/>
          <a:ext cx="3892550" cy="593725"/>
        </p:xfrm>
        <a:graphic>
          <a:graphicData uri="http://schemas.openxmlformats.org/presentationml/2006/ole">
            <mc:AlternateContent xmlns:mc="http://schemas.openxmlformats.org/markup-compatibility/2006">
              <mc:Choice xmlns:v="urn:schemas-microsoft-com:vml" Requires="v">
                <p:oleObj spid="_x0000_s14389" name="Equation" r:id="rId5" imgW="1498600" imgH="228600" progId="Equation.DSMT4">
                  <p:embed/>
                </p:oleObj>
              </mc:Choice>
              <mc:Fallback>
                <p:oleObj name="Equation" r:id="rId5" imgW="1498600" imgH="228600" progId="Equation.DSMT4">
                  <p:embed/>
                  <p:pic>
                    <p:nvPicPr>
                      <p:cNvPr id="1229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3613" y="1989139"/>
                        <a:ext cx="389255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5" name="Text Box 7"/>
          <p:cNvSpPr txBox="1">
            <a:spLocks noChangeArrowheads="1"/>
          </p:cNvSpPr>
          <p:nvPr/>
        </p:nvSpPr>
        <p:spPr bwMode="auto">
          <a:xfrm>
            <a:off x="1704976" y="2708276"/>
            <a:ext cx="86391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        </a:t>
            </a:r>
            <a:r>
              <a:rPr lang="zh-CN" altLang="en-US" b="1"/>
              <a:t>可以证明这</a:t>
            </a:r>
            <a:r>
              <a:rPr lang="en-US" altLang="zh-CN" b="1" i="1"/>
              <a:t>n</a:t>
            </a:r>
            <a:r>
              <a:rPr lang="zh-CN" altLang="en-US" b="1"/>
              <a:t>个解在区间上</a:t>
            </a:r>
            <a:r>
              <a:rPr lang="zh-CN" altLang="en-US" b="1">
                <a:solidFill>
                  <a:srgbClr val="FF0000"/>
                </a:solidFill>
              </a:rPr>
              <a:t>线性无关（</a:t>
            </a:r>
            <a:r>
              <a:rPr lang="zh-CN" altLang="en-US" b="1">
                <a:solidFill>
                  <a:srgbClr val="0000FF"/>
                </a:solidFill>
              </a:rPr>
              <a:t>？</a:t>
            </a:r>
            <a:r>
              <a:rPr lang="zh-CN" altLang="en-US" b="1">
                <a:solidFill>
                  <a:srgbClr val="FF0000"/>
                </a:solidFill>
              </a:rPr>
              <a:t>）</a:t>
            </a:r>
            <a:r>
              <a:rPr lang="zh-CN" altLang="en-US" b="1"/>
              <a:t>，从而组成方程（</a:t>
            </a:r>
            <a:r>
              <a:rPr lang="en-US" altLang="zh-CN" b="1"/>
              <a:t>4.19</a:t>
            </a:r>
            <a:r>
              <a:rPr lang="zh-CN" altLang="en-US" b="1"/>
              <a:t>）的</a:t>
            </a:r>
            <a:r>
              <a:rPr lang="zh-CN" altLang="en-US" b="1">
                <a:solidFill>
                  <a:srgbClr val="FF0000"/>
                </a:solidFill>
              </a:rPr>
              <a:t>基本解组</a:t>
            </a:r>
            <a:r>
              <a:rPr lang="zh-CN" altLang="en-US" b="1"/>
              <a:t>。于是有</a:t>
            </a:r>
          </a:p>
        </p:txBody>
      </p:sp>
      <p:grpSp>
        <p:nvGrpSpPr>
          <p:cNvPr id="12313" name="Group 25"/>
          <p:cNvGrpSpPr>
            <a:grpSpLocks/>
          </p:cNvGrpSpPr>
          <p:nvPr/>
        </p:nvGrpSpPr>
        <p:grpSpPr bwMode="auto">
          <a:xfrm>
            <a:off x="1703388" y="3716341"/>
            <a:ext cx="8640762" cy="849313"/>
            <a:chOff x="-68" y="2511"/>
            <a:chExt cx="5443" cy="535"/>
          </a:xfrm>
        </p:grpSpPr>
        <p:sp>
          <p:nvSpPr>
            <p:cNvPr id="22539" name="Rectangle 24"/>
            <p:cNvSpPr>
              <a:spLocks noChangeArrowheads="1"/>
            </p:cNvSpPr>
            <p:nvPr/>
          </p:nvSpPr>
          <p:spPr bwMode="auto">
            <a:xfrm>
              <a:off x="-68" y="2523"/>
              <a:ext cx="5443"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        </a:t>
              </a:r>
              <a:r>
                <a:rPr lang="zh-CN" altLang="en-US" b="1"/>
                <a:t>如果                           均为实数，则</a:t>
              </a:r>
              <a:r>
                <a:rPr lang="en-US" altLang="zh-CN" b="1"/>
                <a:t>(4.22)</a:t>
              </a:r>
              <a:r>
                <a:rPr lang="zh-CN" altLang="en-US" b="1"/>
                <a:t>是方程</a:t>
              </a:r>
              <a:r>
                <a:rPr lang="en-US" altLang="zh-CN" b="1"/>
                <a:t>(4.19)</a:t>
              </a:r>
              <a:r>
                <a:rPr lang="zh-CN" altLang="en-US" b="1"/>
                <a:t>的</a:t>
              </a:r>
              <a:r>
                <a:rPr lang="en-US" altLang="zh-CN" b="1" i="1"/>
                <a:t>n</a:t>
              </a:r>
              <a:r>
                <a:rPr lang="zh-CN" altLang="en-US" b="1"/>
                <a:t>个线性无关的实值解，而方程</a:t>
              </a:r>
              <a:r>
                <a:rPr lang="en-US" altLang="zh-CN" b="1"/>
                <a:t>(4.19)</a:t>
              </a:r>
              <a:r>
                <a:rPr lang="zh-CN" altLang="en-US" b="1"/>
                <a:t>的</a:t>
              </a:r>
              <a:r>
                <a:rPr lang="zh-CN" altLang="en-US" b="1">
                  <a:solidFill>
                    <a:srgbClr val="FF0000"/>
                  </a:solidFill>
                </a:rPr>
                <a:t>通解</a:t>
              </a:r>
              <a:r>
                <a:rPr lang="zh-CN" altLang="en-US" b="1"/>
                <a:t>可表示为</a:t>
              </a:r>
            </a:p>
          </p:txBody>
        </p:sp>
        <p:graphicFrame>
          <p:nvGraphicFramePr>
            <p:cNvPr id="22540" name="Object 10"/>
            <p:cNvGraphicFramePr>
              <a:graphicFrameLocks noChangeAspect="1"/>
            </p:cNvGraphicFramePr>
            <p:nvPr/>
          </p:nvGraphicFramePr>
          <p:xfrm>
            <a:off x="748" y="2511"/>
            <a:ext cx="1300" cy="307"/>
          </p:xfrm>
          <a:graphic>
            <a:graphicData uri="http://schemas.openxmlformats.org/presentationml/2006/ole">
              <mc:AlternateContent xmlns:mc="http://schemas.openxmlformats.org/markup-compatibility/2006">
                <mc:Choice xmlns:v="urn:schemas-microsoft-com:vml" Requires="v">
                  <p:oleObj spid="_x0000_s14390" name="公式" r:id="rId7" imgW="1002865" imgH="228501" progId="Equation.3">
                    <p:embed/>
                  </p:oleObj>
                </mc:Choice>
                <mc:Fallback>
                  <p:oleObj name="公式" r:id="rId7" imgW="1002865" imgH="228501" progId="Equation.3">
                    <p:embed/>
                    <p:pic>
                      <p:nvPicPr>
                        <p:cNvPr id="2254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 y="2511"/>
                          <a:ext cx="1300"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2299" name="Object 11"/>
          <p:cNvGraphicFramePr>
            <a:graphicFrameLocks noChangeAspect="1"/>
          </p:cNvGraphicFramePr>
          <p:nvPr/>
        </p:nvGraphicFramePr>
        <p:xfrm>
          <a:off x="3575051" y="4652963"/>
          <a:ext cx="3744913" cy="635000"/>
        </p:xfrm>
        <a:graphic>
          <a:graphicData uri="http://schemas.openxmlformats.org/presentationml/2006/ole">
            <mc:AlternateContent xmlns:mc="http://schemas.openxmlformats.org/markup-compatibility/2006">
              <mc:Choice xmlns:v="urn:schemas-microsoft-com:vml" Requires="v">
                <p:oleObj spid="_x0000_s14391" name="公式" r:id="rId9" imgW="1905000" imgH="241300" progId="Equation.3">
                  <p:embed/>
                </p:oleObj>
              </mc:Choice>
              <mc:Fallback>
                <p:oleObj name="公式" r:id="rId9" imgW="1905000" imgH="241300" progId="Equation.3">
                  <p:embed/>
                  <p:pic>
                    <p:nvPicPr>
                      <p:cNvPr id="12299"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5051" y="4652963"/>
                        <a:ext cx="3744913" cy="635000"/>
                      </a:xfrm>
                      <a:prstGeom prst="rect">
                        <a:avLst/>
                      </a:prstGeom>
                      <a:solidFill>
                        <a:schemeClr val="bg1"/>
                      </a:solidFill>
                      <a:ln>
                        <a:noFill/>
                      </a:ln>
                      <a:effectLst/>
                      <a:extLs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306" name="Group 18"/>
          <p:cNvGrpSpPr>
            <a:grpSpLocks/>
          </p:cNvGrpSpPr>
          <p:nvPr/>
        </p:nvGrpSpPr>
        <p:grpSpPr bwMode="auto">
          <a:xfrm>
            <a:off x="1558925" y="5229226"/>
            <a:ext cx="4737100" cy="638175"/>
            <a:chOff x="476" y="3702"/>
            <a:chExt cx="2984" cy="402"/>
          </a:xfrm>
        </p:grpSpPr>
        <p:sp>
          <p:nvSpPr>
            <p:cNvPr id="22537" name="Rectangle 17"/>
            <p:cNvSpPr>
              <a:spLocks noChangeArrowheads="1"/>
            </p:cNvSpPr>
            <p:nvPr/>
          </p:nvSpPr>
          <p:spPr bwMode="auto">
            <a:xfrm>
              <a:off x="476" y="3777"/>
              <a:ext cx="29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其中                           为任意常数。</a:t>
              </a:r>
            </a:p>
          </p:txBody>
        </p:sp>
        <p:graphicFrame>
          <p:nvGraphicFramePr>
            <p:cNvPr id="22538" name="Object 12"/>
            <p:cNvGraphicFramePr>
              <a:graphicFrameLocks noChangeAspect="1"/>
            </p:cNvGraphicFramePr>
            <p:nvPr/>
          </p:nvGraphicFramePr>
          <p:xfrm>
            <a:off x="930" y="3702"/>
            <a:ext cx="1296" cy="402"/>
          </p:xfrm>
          <a:graphic>
            <a:graphicData uri="http://schemas.openxmlformats.org/presentationml/2006/ole">
              <mc:AlternateContent xmlns:mc="http://schemas.openxmlformats.org/markup-compatibility/2006">
                <mc:Choice xmlns:v="urn:schemas-microsoft-com:vml" Requires="v">
                  <p:oleObj spid="_x0000_s14392" name="公式" r:id="rId11" imgW="736600" imgH="228600" progId="Equation.3">
                    <p:embed/>
                  </p:oleObj>
                </mc:Choice>
                <mc:Fallback>
                  <p:oleObj name="公式" r:id="rId11" imgW="736600" imgH="228600" progId="Equation.3">
                    <p:embed/>
                    <p:pic>
                      <p:nvPicPr>
                        <p:cNvPr id="22538"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0" y="3702"/>
                          <a:ext cx="129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2536" name="AutoShape 15">
            <a:hlinkClick r:id="" action="ppaction://noaction" highlightClick="1"/>
          </p:cNvPr>
          <p:cNvSpPr>
            <a:spLocks noChangeArrowheads="1"/>
          </p:cNvSpPr>
          <p:nvPr/>
        </p:nvSpPr>
        <p:spPr bwMode="auto">
          <a:xfrm>
            <a:off x="1558925" y="181019"/>
            <a:ext cx="5505450" cy="553998"/>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000" b="1" dirty="0">
                <a:solidFill>
                  <a:srgbClr val="0000FF"/>
                </a:solidFill>
              </a:rPr>
              <a:t>（</a:t>
            </a:r>
            <a:r>
              <a:rPr lang="en-US" altLang="zh-CN" sz="3000" b="1" dirty="0" smtClean="0">
                <a:solidFill>
                  <a:srgbClr val="0000FF"/>
                </a:solidFill>
              </a:rPr>
              <a:t>1</a:t>
            </a:r>
            <a:r>
              <a:rPr lang="zh-CN" altLang="en-US" sz="3000" b="1" dirty="0" smtClean="0">
                <a:solidFill>
                  <a:srgbClr val="0000FF"/>
                </a:solidFill>
              </a:rPr>
              <a:t>）</a:t>
            </a:r>
            <a:r>
              <a:rPr lang="en-US" altLang="zh-CN" sz="3000" b="1" dirty="0" smtClean="0">
                <a:solidFill>
                  <a:srgbClr val="0000FF"/>
                </a:solidFill>
              </a:rPr>
              <a:t>  </a:t>
            </a:r>
            <a:r>
              <a:rPr lang="zh-CN" altLang="en-US" sz="3000" b="1" dirty="0">
                <a:solidFill>
                  <a:srgbClr val="0000FF"/>
                </a:solidFill>
              </a:rPr>
              <a:t>特征根是单实根的情形</a:t>
            </a:r>
          </a:p>
        </p:txBody>
      </p:sp>
    </p:spTree>
    <p:extLst>
      <p:ext uri="{BB962C8B-B14F-4D97-AF65-F5344CB8AC3E}">
        <p14:creationId xmlns:p14="http://schemas.microsoft.com/office/powerpoint/2010/main" val="185032337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2313"/>
                                        </p:tgtEl>
                                        <p:attrNameLst>
                                          <p:attrName>style.visibility</p:attrName>
                                        </p:attrNameLst>
                                      </p:cBhvr>
                                      <p:to>
                                        <p:strVal val="visible"/>
                                      </p:to>
                                    </p:set>
                                    <p:animEffect transition="in" filter="blinds(horizontal)">
                                      <p:cBhvr>
                                        <p:cTn id="19" dur="500"/>
                                        <p:tgtEl>
                                          <p:spTgt spid="1231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12299"/>
                                        </p:tgtEl>
                                        <p:attrNameLst>
                                          <p:attrName>style.visibility</p:attrName>
                                        </p:attrNameLst>
                                      </p:cBhvr>
                                      <p:to>
                                        <p:strVal val="visible"/>
                                      </p:to>
                                    </p:set>
                                    <p:animEffect transition="in" filter="box(in)">
                                      <p:cBhvr>
                                        <p:cTn id="24" dur="500"/>
                                        <p:tgtEl>
                                          <p:spTgt spid="1229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2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p:txBody>
          <a:bodyPr/>
          <a:lstStyle/>
          <a:p>
            <a:fld id="{8423BDB8-06BE-4B42-AFFC-B54AB6F8CC6E}" type="slidenum">
              <a:rPr lang="zh-CN" altLang="en-US"/>
              <a:pPr/>
              <a:t>19</a:t>
            </a:fld>
            <a:endParaRPr lang="en-US" altLang="zh-CN"/>
          </a:p>
        </p:txBody>
      </p:sp>
      <p:graphicFrame>
        <p:nvGraphicFramePr>
          <p:cNvPr id="82951" name="Object 7"/>
          <p:cNvGraphicFramePr>
            <a:graphicFrameLocks noChangeAspect="1"/>
          </p:cNvGraphicFramePr>
          <p:nvPr/>
        </p:nvGraphicFramePr>
        <p:xfrm>
          <a:off x="2292351" y="573088"/>
          <a:ext cx="5248275" cy="2005012"/>
        </p:xfrm>
        <a:graphic>
          <a:graphicData uri="http://schemas.openxmlformats.org/presentationml/2006/ole">
            <mc:AlternateContent xmlns:mc="http://schemas.openxmlformats.org/markup-compatibility/2006">
              <mc:Choice xmlns:v="urn:schemas-microsoft-com:vml" Requires="v">
                <p:oleObj spid="_x0000_s52226" r:id="rId3" imgW="2463800" imgH="939800" progId="Equation.3">
                  <p:embed/>
                </p:oleObj>
              </mc:Choice>
              <mc:Fallback>
                <p:oleObj r:id="rId3" imgW="2463800" imgH="939800" progId="Equation.3">
                  <p:embed/>
                  <p:pic>
                    <p:nvPicPr>
                      <p:cNvPr id="8295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2351" y="573088"/>
                        <a:ext cx="5248275" cy="200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3" name="Object 9"/>
          <p:cNvGraphicFramePr>
            <a:graphicFrameLocks noChangeAspect="1"/>
          </p:cNvGraphicFramePr>
          <p:nvPr/>
        </p:nvGraphicFramePr>
        <p:xfrm>
          <a:off x="1979613" y="2784476"/>
          <a:ext cx="5048250" cy="2138363"/>
        </p:xfrm>
        <a:graphic>
          <a:graphicData uri="http://schemas.openxmlformats.org/presentationml/2006/ole">
            <mc:AlternateContent xmlns:mc="http://schemas.openxmlformats.org/markup-compatibility/2006">
              <mc:Choice xmlns:v="urn:schemas-microsoft-com:vml" Requires="v">
                <p:oleObj spid="_x0000_s52227" name="公式" r:id="rId5" imgW="2197080" imgH="927000" progId="Equation.3">
                  <p:embed/>
                </p:oleObj>
              </mc:Choice>
              <mc:Fallback>
                <p:oleObj name="公式" r:id="rId5" imgW="2197080" imgH="927000" progId="Equation.3">
                  <p:embed/>
                  <p:pic>
                    <p:nvPicPr>
                      <p:cNvPr id="82953"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2784476"/>
                        <a:ext cx="5048250" cy="2138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7" name="Object 13"/>
          <p:cNvGraphicFramePr>
            <a:graphicFrameLocks noChangeAspect="1"/>
          </p:cNvGraphicFramePr>
          <p:nvPr/>
        </p:nvGraphicFramePr>
        <p:xfrm>
          <a:off x="9867900" y="3533776"/>
          <a:ext cx="514350" cy="379413"/>
        </p:xfrm>
        <a:graphic>
          <a:graphicData uri="http://schemas.openxmlformats.org/presentationml/2006/ole">
            <mc:AlternateContent xmlns:mc="http://schemas.openxmlformats.org/markup-compatibility/2006">
              <mc:Choice xmlns:v="urn:schemas-microsoft-com:vml" Requires="v">
                <p:oleObj spid="_x0000_s52228" name="公式" r:id="rId7" imgW="241200" imgH="177480" progId="Equation.3">
                  <p:embed/>
                </p:oleObj>
              </mc:Choice>
              <mc:Fallback>
                <p:oleObj name="公式" r:id="rId7" imgW="241200" imgH="177480" progId="Equation.3">
                  <p:embed/>
                  <p:pic>
                    <p:nvPicPr>
                      <p:cNvPr id="82957"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67900" y="3533776"/>
                        <a:ext cx="51435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8" name="Object 14"/>
          <p:cNvGraphicFramePr>
            <a:graphicFrameLocks noChangeAspect="1"/>
          </p:cNvGraphicFramePr>
          <p:nvPr/>
        </p:nvGraphicFramePr>
        <p:xfrm>
          <a:off x="2765425" y="5049838"/>
          <a:ext cx="2546350" cy="635000"/>
        </p:xfrm>
        <a:graphic>
          <a:graphicData uri="http://schemas.openxmlformats.org/presentationml/2006/ole">
            <mc:AlternateContent xmlns:mc="http://schemas.openxmlformats.org/markup-compatibility/2006">
              <mc:Choice xmlns:v="urn:schemas-microsoft-com:vml" Requires="v">
                <p:oleObj spid="_x0000_s52229" name="公式" r:id="rId9" imgW="914400" imgH="228600" progId="Equation.3">
                  <p:embed/>
                </p:oleObj>
              </mc:Choice>
              <mc:Fallback>
                <p:oleObj name="公式" r:id="rId9" imgW="914400" imgH="228600" progId="Equation.3">
                  <p:embed/>
                  <p:pic>
                    <p:nvPicPr>
                      <p:cNvPr id="82958"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5425" y="5049838"/>
                        <a:ext cx="254635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9" name="Rectangle 15"/>
          <p:cNvSpPr>
            <a:spLocks noChangeArrowheads="1"/>
          </p:cNvSpPr>
          <p:nvPr/>
        </p:nvSpPr>
        <p:spPr bwMode="auto">
          <a:xfrm>
            <a:off x="5326063" y="5130800"/>
            <a:ext cx="292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是方程的基本解组。</a:t>
            </a:r>
            <a:endParaRPr lang="zh-CN" altLang="en-US" sz="2400" b="1">
              <a:solidFill>
                <a:srgbClr val="000000"/>
              </a:solidFill>
              <a:latin typeface="华文中宋" panose="02010600040101010101" pitchFamily="2" charset="-122"/>
              <a:ea typeface="华文中宋" panose="02010600040101010101" pitchFamily="2" charset="-122"/>
            </a:endParaRPr>
          </a:p>
        </p:txBody>
      </p:sp>
      <p:sp>
        <p:nvSpPr>
          <p:cNvPr id="82961" name="Rectangle 17"/>
          <p:cNvSpPr>
            <a:spLocks noChangeArrowheads="1"/>
          </p:cNvSpPr>
          <p:nvPr/>
        </p:nvSpPr>
        <p:spPr bwMode="auto">
          <a:xfrm>
            <a:off x="2565400" y="5913438"/>
            <a:ext cx="346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00"/>
                </a:solidFill>
                <a:latin typeface="Times New Roman" panose="02020603050405020304" pitchFamily="18" charset="0"/>
                <a:ea typeface="华文中宋" panose="02010600040101010101" pitchFamily="2" charset="-122"/>
              </a:rPr>
              <a:t>方程</a:t>
            </a:r>
            <a:r>
              <a:rPr lang="en-US" altLang="zh-CN" sz="2400" b="1">
                <a:solidFill>
                  <a:srgbClr val="000000"/>
                </a:solidFill>
                <a:latin typeface="Times New Roman" panose="02020603050405020304" pitchFamily="18" charset="0"/>
                <a:ea typeface="华文中宋" panose="02010600040101010101" pitchFamily="2" charset="-122"/>
              </a:rPr>
              <a:t>4.19</a:t>
            </a:r>
            <a:r>
              <a:rPr lang="zh-CN" altLang="en-US" sz="2400" b="1">
                <a:solidFill>
                  <a:srgbClr val="000000"/>
                </a:solidFill>
                <a:latin typeface="Times New Roman" panose="02020603050405020304" pitchFamily="18" charset="0"/>
                <a:ea typeface="华文中宋" panose="02010600040101010101" pitchFamily="2" charset="-122"/>
              </a:rPr>
              <a:t>的通解可表示为</a:t>
            </a:r>
          </a:p>
        </p:txBody>
      </p:sp>
      <p:graphicFrame>
        <p:nvGraphicFramePr>
          <p:cNvPr id="82962" name="Object 18"/>
          <p:cNvGraphicFramePr>
            <a:graphicFrameLocks noChangeAspect="1"/>
          </p:cNvGraphicFramePr>
          <p:nvPr/>
        </p:nvGraphicFramePr>
        <p:xfrm>
          <a:off x="6016626" y="5911850"/>
          <a:ext cx="4303713" cy="558800"/>
        </p:xfrm>
        <a:graphic>
          <a:graphicData uri="http://schemas.openxmlformats.org/presentationml/2006/ole">
            <mc:AlternateContent xmlns:mc="http://schemas.openxmlformats.org/markup-compatibility/2006">
              <mc:Choice xmlns:v="urn:schemas-microsoft-com:vml" Requires="v">
                <p:oleObj spid="_x0000_s52230" r:id="rId11" imgW="1841500" imgH="241300" progId="Equation.3">
                  <p:embed/>
                </p:oleObj>
              </mc:Choice>
              <mc:Fallback>
                <p:oleObj r:id="rId11" imgW="1841500" imgH="241300" progId="Equation.3">
                  <p:embed/>
                  <p:pic>
                    <p:nvPicPr>
                      <p:cNvPr id="82962"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6626" y="5911850"/>
                        <a:ext cx="4303713"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63" name="Rectangle 19"/>
          <p:cNvSpPr>
            <a:spLocks noChangeArrowheads="1"/>
          </p:cNvSpPr>
          <p:nvPr/>
        </p:nvSpPr>
        <p:spPr bwMode="auto">
          <a:xfrm>
            <a:off x="7464426" y="1704976"/>
            <a:ext cx="316682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00"/>
                </a:solidFill>
                <a:latin typeface="Times New Roman" panose="02020603050405020304" pitchFamily="18" charset="0"/>
                <a:ea typeface="华文中宋" panose="02010600040101010101" pitchFamily="2" charset="-122"/>
              </a:rPr>
              <a:t>范德蒙</a:t>
            </a:r>
            <a:r>
              <a:rPr lang="en-US" altLang="zh-CN" sz="2400" b="1">
                <a:solidFill>
                  <a:srgbClr val="000000"/>
                </a:solidFill>
                <a:latin typeface="Times New Roman" panose="02020603050405020304" pitchFamily="18" charset="0"/>
                <a:ea typeface="华文中宋" panose="02010600040101010101" pitchFamily="2" charset="-122"/>
              </a:rPr>
              <a:t>(Vandermonde)</a:t>
            </a:r>
          </a:p>
          <a:p>
            <a:r>
              <a:rPr lang="zh-CN" altLang="en-US" sz="2400" b="1">
                <a:solidFill>
                  <a:srgbClr val="000000"/>
                </a:solidFill>
                <a:latin typeface="Times New Roman" panose="02020603050405020304" pitchFamily="18" charset="0"/>
                <a:ea typeface="华文中宋" panose="02010600040101010101" pitchFamily="2" charset="-122"/>
              </a:rPr>
              <a:t>行列式</a:t>
            </a:r>
          </a:p>
        </p:txBody>
      </p:sp>
      <p:graphicFrame>
        <p:nvGraphicFramePr>
          <p:cNvPr id="82964" name="Object 20"/>
          <p:cNvGraphicFramePr>
            <a:graphicFrameLocks noChangeAspect="1"/>
          </p:cNvGraphicFramePr>
          <p:nvPr/>
        </p:nvGraphicFramePr>
        <p:xfrm>
          <a:off x="8399464" y="2501900"/>
          <a:ext cx="998537" cy="490538"/>
        </p:xfrm>
        <a:graphic>
          <a:graphicData uri="http://schemas.openxmlformats.org/presentationml/2006/ole">
            <mc:AlternateContent xmlns:mc="http://schemas.openxmlformats.org/markup-compatibility/2006">
              <mc:Choice xmlns:v="urn:schemas-microsoft-com:vml" Requires="v">
                <p:oleObj spid="_x0000_s52231" r:id="rId13" imgW="482391" imgH="241195" progId="Equation.3">
                  <p:embed/>
                </p:oleObj>
              </mc:Choice>
              <mc:Fallback>
                <p:oleObj r:id="rId13" imgW="482391" imgH="241195" progId="Equation.3">
                  <p:embed/>
                  <p:pic>
                    <p:nvPicPr>
                      <p:cNvPr id="82964"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99464" y="2501900"/>
                        <a:ext cx="998537"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65" name="Object 21"/>
          <p:cNvGraphicFramePr>
            <a:graphicFrameLocks noChangeAspect="1"/>
          </p:cNvGraphicFramePr>
          <p:nvPr/>
        </p:nvGraphicFramePr>
        <p:xfrm>
          <a:off x="9509126" y="2532063"/>
          <a:ext cx="892175" cy="417512"/>
        </p:xfrm>
        <a:graphic>
          <a:graphicData uri="http://schemas.openxmlformats.org/presentationml/2006/ole">
            <mc:AlternateContent xmlns:mc="http://schemas.openxmlformats.org/markup-compatibility/2006">
              <mc:Choice xmlns:v="urn:schemas-microsoft-com:vml" Requires="v">
                <p:oleObj spid="_x0000_s52232" r:id="rId15" imgW="431613" imgH="203112" progId="Equation.3">
                  <p:embed/>
                </p:oleObj>
              </mc:Choice>
              <mc:Fallback>
                <p:oleObj r:id="rId15" imgW="431613" imgH="203112" progId="Equation.3">
                  <p:embed/>
                  <p:pic>
                    <p:nvPicPr>
                      <p:cNvPr id="82965"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509126" y="2532063"/>
                        <a:ext cx="892175"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69" name="Rectangle 25"/>
          <p:cNvSpPr>
            <a:spLocks noChangeArrowheads="1"/>
          </p:cNvSpPr>
          <p:nvPr/>
        </p:nvSpPr>
        <p:spPr bwMode="auto">
          <a:xfrm>
            <a:off x="5295900" y="31289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82968" name="Object 24"/>
          <p:cNvGraphicFramePr>
            <a:graphicFrameLocks noChangeAspect="1"/>
          </p:cNvGraphicFramePr>
          <p:nvPr/>
        </p:nvGraphicFramePr>
        <p:xfrm>
          <a:off x="6954838" y="3487739"/>
          <a:ext cx="2946400" cy="750887"/>
        </p:xfrm>
        <a:graphic>
          <a:graphicData uri="http://schemas.openxmlformats.org/presentationml/2006/ole">
            <mc:AlternateContent xmlns:mc="http://schemas.openxmlformats.org/markup-compatibility/2006">
              <mc:Choice xmlns:v="urn:schemas-microsoft-com:vml" Requires="v">
                <p:oleObj spid="_x0000_s52233" name="公式" r:id="rId17" imgW="1600200" imgH="368280" progId="Equation.3">
                  <p:embed/>
                </p:oleObj>
              </mc:Choice>
              <mc:Fallback>
                <p:oleObj name="公式" r:id="rId17" imgW="1600200" imgH="368280" progId="Equation.3">
                  <p:embed/>
                  <p:pic>
                    <p:nvPicPr>
                      <p:cNvPr id="82968"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54838" y="3487739"/>
                        <a:ext cx="2946400" cy="750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813067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2951"/>
                                        </p:tgtEl>
                                        <p:attrNameLst>
                                          <p:attrName>style.visibility</p:attrName>
                                        </p:attrNameLst>
                                      </p:cBhvr>
                                      <p:to>
                                        <p:strVal val="visible"/>
                                      </p:to>
                                    </p:set>
                                    <p:animEffect transition="in" filter="wipe(left)">
                                      <p:cBhvr>
                                        <p:cTn id="7" dur="500"/>
                                        <p:tgtEl>
                                          <p:spTgt spid="829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2953"/>
                                        </p:tgtEl>
                                        <p:attrNameLst>
                                          <p:attrName>style.visibility</p:attrName>
                                        </p:attrNameLst>
                                      </p:cBhvr>
                                      <p:to>
                                        <p:strVal val="visible"/>
                                      </p:to>
                                    </p:set>
                                    <p:animEffect transition="in" filter="wipe(left)">
                                      <p:cBhvr>
                                        <p:cTn id="12" dur="500"/>
                                        <p:tgtEl>
                                          <p:spTgt spid="829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963"/>
                                        </p:tgtEl>
                                        <p:attrNameLst>
                                          <p:attrName>style.visibility</p:attrName>
                                        </p:attrNameLst>
                                      </p:cBhvr>
                                      <p:to>
                                        <p:strVal val="visible"/>
                                      </p:to>
                                    </p:set>
                                    <p:animEffect transition="in" filter="wipe(left)">
                                      <p:cBhvr>
                                        <p:cTn id="17" dur="500"/>
                                        <p:tgtEl>
                                          <p:spTgt spid="829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2964"/>
                                        </p:tgtEl>
                                        <p:attrNameLst>
                                          <p:attrName>style.visibility</p:attrName>
                                        </p:attrNameLst>
                                      </p:cBhvr>
                                      <p:to>
                                        <p:strVal val="visible"/>
                                      </p:to>
                                    </p:set>
                                    <p:animEffect transition="in" filter="wipe(left)">
                                      <p:cBhvr>
                                        <p:cTn id="22" dur="500"/>
                                        <p:tgtEl>
                                          <p:spTgt spid="829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2965"/>
                                        </p:tgtEl>
                                        <p:attrNameLst>
                                          <p:attrName>style.visibility</p:attrName>
                                        </p:attrNameLst>
                                      </p:cBhvr>
                                      <p:to>
                                        <p:strVal val="visible"/>
                                      </p:to>
                                    </p:set>
                                    <p:animEffect transition="in" filter="wipe(left)">
                                      <p:cBhvr>
                                        <p:cTn id="27" dur="500"/>
                                        <p:tgtEl>
                                          <p:spTgt spid="829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82968"/>
                                        </p:tgtEl>
                                        <p:attrNameLst>
                                          <p:attrName>style.visibility</p:attrName>
                                        </p:attrNameLst>
                                      </p:cBhvr>
                                      <p:to>
                                        <p:strVal val="visible"/>
                                      </p:to>
                                    </p:set>
                                    <p:anim calcmode="lin" valueType="num">
                                      <p:cBhvr additive="base">
                                        <p:cTn id="32" dur="500" fill="hold"/>
                                        <p:tgtEl>
                                          <p:spTgt spid="82968"/>
                                        </p:tgtEl>
                                        <p:attrNameLst>
                                          <p:attrName>ppt_x</p:attrName>
                                        </p:attrNameLst>
                                      </p:cBhvr>
                                      <p:tavLst>
                                        <p:tav tm="0">
                                          <p:val>
                                            <p:strVal val="0-#ppt_w/2"/>
                                          </p:val>
                                        </p:tav>
                                        <p:tav tm="100000">
                                          <p:val>
                                            <p:strVal val="#ppt_x"/>
                                          </p:val>
                                        </p:tav>
                                      </p:tavLst>
                                    </p:anim>
                                    <p:anim calcmode="lin" valueType="num">
                                      <p:cBhvr additive="base">
                                        <p:cTn id="33" dur="500" fill="hold"/>
                                        <p:tgtEl>
                                          <p:spTgt spid="82968"/>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82957"/>
                                        </p:tgtEl>
                                        <p:attrNameLst>
                                          <p:attrName>style.visibility</p:attrName>
                                        </p:attrNameLst>
                                      </p:cBhvr>
                                      <p:to>
                                        <p:strVal val="visible"/>
                                      </p:to>
                                    </p:set>
                                    <p:animEffect transition="in" filter="wipe(left)">
                                      <p:cBhvr>
                                        <p:cTn id="38" dur="500"/>
                                        <p:tgtEl>
                                          <p:spTgt spid="8295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82958"/>
                                        </p:tgtEl>
                                        <p:attrNameLst>
                                          <p:attrName>style.visibility</p:attrName>
                                        </p:attrNameLst>
                                      </p:cBhvr>
                                      <p:to>
                                        <p:strVal val="visible"/>
                                      </p:to>
                                    </p:set>
                                    <p:animEffect transition="in" filter="wipe(left)">
                                      <p:cBhvr>
                                        <p:cTn id="43" dur="500"/>
                                        <p:tgtEl>
                                          <p:spTgt spid="8295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2959"/>
                                        </p:tgtEl>
                                        <p:attrNameLst>
                                          <p:attrName>style.visibility</p:attrName>
                                        </p:attrNameLst>
                                      </p:cBhvr>
                                      <p:to>
                                        <p:strVal val="visible"/>
                                      </p:to>
                                    </p:set>
                                    <p:animEffect transition="in" filter="wipe(left)">
                                      <p:cBhvr>
                                        <p:cTn id="48" dur="500"/>
                                        <p:tgtEl>
                                          <p:spTgt spid="8295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82961"/>
                                        </p:tgtEl>
                                        <p:attrNameLst>
                                          <p:attrName>style.visibility</p:attrName>
                                        </p:attrNameLst>
                                      </p:cBhvr>
                                      <p:to>
                                        <p:strVal val="visible"/>
                                      </p:to>
                                    </p:set>
                                    <p:animEffect transition="in" filter="wipe(left)">
                                      <p:cBhvr>
                                        <p:cTn id="53" dur="500"/>
                                        <p:tgtEl>
                                          <p:spTgt spid="8296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82962"/>
                                        </p:tgtEl>
                                        <p:attrNameLst>
                                          <p:attrName>style.visibility</p:attrName>
                                        </p:attrNameLst>
                                      </p:cBhvr>
                                      <p:to>
                                        <p:strVal val="visible"/>
                                      </p:to>
                                    </p:set>
                                    <p:animEffect transition="in" filter="wipe(left)">
                                      <p:cBhvr>
                                        <p:cTn id="58" dur="500"/>
                                        <p:tgtEl>
                                          <p:spTgt spid="82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9" grpId="0" autoUpdateAnimBg="0"/>
      <p:bldP spid="82961" grpId="0" autoUpdateAnimBg="0"/>
      <p:bldP spid="8296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26"/>
          <p:cNvGrpSpPr>
            <a:grpSpLocks/>
          </p:cNvGrpSpPr>
          <p:nvPr/>
        </p:nvGrpSpPr>
        <p:grpSpPr bwMode="auto">
          <a:xfrm>
            <a:off x="1595438" y="4116388"/>
            <a:ext cx="8820150" cy="2336800"/>
            <a:chOff x="45" y="2593"/>
            <a:chExt cx="5556" cy="1472"/>
          </a:xfrm>
        </p:grpSpPr>
        <p:grpSp>
          <p:nvGrpSpPr>
            <p:cNvPr id="5131" name="Group 24"/>
            <p:cNvGrpSpPr>
              <a:grpSpLocks/>
            </p:cNvGrpSpPr>
            <p:nvPr/>
          </p:nvGrpSpPr>
          <p:grpSpPr bwMode="auto">
            <a:xfrm>
              <a:off x="45" y="2593"/>
              <a:ext cx="5556" cy="1472"/>
              <a:chOff x="45" y="2502"/>
              <a:chExt cx="5556" cy="1472"/>
            </a:xfrm>
          </p:grpSpPr>
          <p:graphicFrame>
            <p:nvGraphicFramePr>
              <p:cNvPr id="5133" name="Object 4"/>
              <p:cNvGraphicFramePr>
                <a:graphicFrameLocks noChangeAspect="1"/>
              </p:cNvGraphicFramePr>
              <p:nvPr/>
            </p:nvGraphicFramePr>
            <p:xfrm>
              <a:off x="884" y="3085"/>
              <a:ext cx="3357" cy="306"/>
            </p:xfrm>
            <a:graphic>
              <a:graphicData uri="http://schemas.openxmlformats.org/presentationml/2006/ole">
                <mc:AlternateContent xmlns:mc="http://schemas.openxmlformats.org/markup-compatibility/2006">
                  <mc:Choice xmlns:v="urn:schemas-microsoft-com:vml" Requires="v">
                    <p:oleObj spid="_x0000_s2113" name="Equation" r:id="rId3" imgW="2908300" imgH="228600" progId="Equation.3">
                      <p:embed/>
                    </p:oleObj>
                  </mc:Choice>
                  <mc:Fallback>
                    <p:oleObj name="Equation" r:id="rId3" imgW="2908300" imgH="228600" progId="Equation.3">
                      <p:embed/>
                      <p:pic>
                        <p:nvPicPr>
                          <p:cNvPr id="513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 y="3085"/>
                            <a:ext cx="3357"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4" name="Text Box 9"/>
              <p:cNvSpPr txBox="1">
                <a:spLocks noChangeArrowheads="1"/>
              </p:cNvSpPr>
              <p:nvPr/>
            </p:nvSpPr>
            <p:spPr bwMode="auto">
              <a:xfrm>
                <a:off x="113" y="3416"/>
                <a:ext cx="5472"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2000" b="1"/>
                  <a:t>其中                       为任意常数，而且这个通解（</a:t>
                </a:r>
                <a:r>
                  <a:rPr lang="en-US" altLang="zh-CN" sz="2000" b="1"/>
                  <a:t>4.14</a:t>
                </a:r>
                <a:r>
                  <a:rPr lang="zh-CN" altLang="en-US" sz="2000" b="1"/>
                  <a:t>）包括了方程（</a:t>
                </a:r>
                <a:r>
                  <a:rPr lang="en-US" altLang="zh-CN" sz="2000" b="1"/>
                  <a:t>4.1</a:t>
                </a:r>
                <a:r>
                  <a:rPr lang="zh-CN" altLang="en-US" sz="2000" b="1"/>
                  <a:t>）的所有解。</a:t>
                </a:r>
              </a:p>
            </p:txBody>
          </p:sp>
          <p:graphicFrame>
            <p:nvGraphicFramePr>
              <p:cNvPr id="5135" name="Object 10"/>
              <p:cNvGraphicFramePr>
                <a:graphicFrameLocks noChangeAspect="1"/>
              </p:cNvGraphicFramePr>
              <p:nvPr/>
            </p:nvGraphicFramePr>
            <p:xfrm>
              <a:off x="506" y="3455"/>
              <a:ext cx="907" cy="274"/>
            </p:xfrm>
            <a:graphic>
              <a:graphicData uri="http://schemas.openxmlformats.org/presentationml/2006/ole">
                <mc:AlternateContent xmlns:mc="http://schemas.openxmlformats.org/markup-compatibility/2006">
                  <mc:Choice xmlns:v="urn:schemas-microsoft-com:vml" Requires="v">
                    <p:oleObj spid="_x0000_s2114" name="公式" r:id="rId5" imgW="736600" imgH="228600" progId="Equation.3">
                      <p:embed/>
                    </p:oleObj>
                  </mc:Choice>
                  <mc:Fallback>
                    <p:oleObj name="公式" r:id="rId5" imgW="736600" imgH="228600" progId="Equation.3">
                      <p:embed/>
                      <p:pic>
                        <p:nvPicPr>
                          <p:cNvPr id="5135"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 y="3455"/>
                            <a:ext cx="907"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6" name="Text Box 6"/>
              <p:cNvSpPr txBox="1">
                <a:spLocks noChangeArrowheads="1"/>
              </p:cNvSpPr>
              <p:nvPr/>
            </p:nvSpPr>
            <p:spPr bwMode="auto">
              <a:xfrm>
                <a:off x="45" y="2502"/>
                <a:ext cx="5556" cy="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2200" b="1">
                    <a:solidFill>
                      <a:srgbClr val="0000CC"/>
                    </a:solidFill>
                  </a:rPr>
                  <a:t>定理</a:t>
                </a:r>
                <a:r>
                  <a:rPr lang="en-US" altLang="zh-CN" sz="2200" b="1">
                    <a:solidFill>
                      <a:srgbClr val="0000CC"/>
                    </a:solidFill>
                  </a:rPr>
                  <a:t>7</a:t>
                </a:r>
                <a:r>
                  <a:rPr lang="en-US" altLang="zh-CN" sz="2200" b="1"/>
                  <a:t>  </a:t>
                </a:r>
                <a:r>
                  <a:rPr lang="zh-CN" altLang="en-US" sz="2200" b="1"/>
                  <a:t>设                                  为方程（</a:t>
                </a:r>
                <a:r>
                  <a:rPr lang="en-US" altLang="zh-CN" sz="2200" b="1"/>
                  <a:t>4.2</a:t>
                </a:r>
                <a:r>
                  <a:rPr lang="zh-CN" altLang="en-US" sz="2200" b="1"/>
                  <a:t>）的基本解组，而      是方程 </a:t>
                </a:r>
              </a:p>
              <a:p>
                <a:pPr eaLnBrk="1" hangingPunct="1">
                  <a:lnSpc>
                    <a:spcPct val="130000"/>
                  </a:lnSpc>
                </a:pPr>
                <a:r>
                  <a:rPr lang="zh-CN" altLang="en-US" sz="2200" b="1"/>
                  <a:t>          （</a:t>
                </a:r>
                <a:r>
                  <a:rPr lang="en-US" altLang="zh-CN" sz="2200" b="1"/>
                  <a:t>4.1</a:t>
                </a:r>
                <a:r>
                  <a:rPr lang="zh-CN" altLang="en-US" sz="2200" b="1"/>
                  <a:t>）的某一个解，则方程（</a:t>
                </a:r>
                <a:r>
                  <a:rPr lang="en-US" altLang="zh-CN" sz="2200" b="1"/>
                  <a:t>4.1</a:t>
                </a:r>
                <a:r>
                  <a:rPr lang="zh-CN" altLang="en-US" sz="2200" b="1"/>
                  <a:t>）的通解可表为</a:t>
                </a:r>
              </a:p>
            </p:txBody>
          </p:sp>
          <p:graphicFrame>
            <p:nvGraphicFramePr>
              <p:cNvPr id="5137" name="Object 7"/>
              <p:cNvGraphicFramePr>
                <a:graphicFrameLocks noChangeAspect="1"/>
              </p:cNvGraphicFramePr>
              <p:nvPr/>
            </p:nvGraphicFramePr>
            <p:xfrm>
              <a:off x="857" y="2561"/>
              <a:ext cx="1406" cy="258"/>
            </p:xfrm>
            <a:graphic>
              <a:graphicData uri="http://schemas.openxmlformats.org/presentationml/2006/ole">
                <mc:AlternateContent xmlns:mc="http://schemas.openxmlformats.org/markup-compatibility/2006">
                  <mc:Choice xmlns:v="urn:schemas-microsoft-com:vml" Requires="v">
                    <p:oleObj spid="_x0000_s2115" name="Equation" r:id="rId7" imgW="1244600" imgH="228600" progId="Equation.DSMT4">
                      <p:embed/>
                    </p:oleObj>
                  </mc:Choice>
                  <mc:Fallback>
                    <p:oleObj name="Equation" r:id="rId7" imgW="1244600" imgH="228600" progId="Equation.DSMT4">
                      <p:embed/>
                      <p:pic>
                        <p:nvPicPr>
                          <p:cNvPr id="5137"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7" y="2561"/>
                            <a:ext cx="1406"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132" name="Object 18"/>
            <p:cNvGraphicFramePr>
              <a:graphicFrameLocks noChangeAspect="1"/>
            </p:cNvGraphicFramePr>
            <p:nvPr/>
          </p:nvGraphicFramePr>
          <p:xfrm>
            <a:off x="4625" y="2677"/>
            <a:ext cx="318" cy="221"/>
          </p:xfrm>
          <a:graphic>
            <a:graphicData uri="http://schemas.openxmlformats.org/presentationml/2006/ole">
              <mc:AlternateContent xmlns:mc="http://schemas.openxmlformats.org/markup-compatibility/2006">
                <mc:Choice xmlns:v="urn:schemas-microsoft-com:vml" Requires="v">
                  <p:oleObj spid="_x0000_s2116" name="Equation" r:id="rId9" imgW="291973" imgH="203112" progId="Equation.DSMT4">
                    <p:embed/>
                  </p:oleObj>
                </mc:Choice>
                <mc:Fallback>
                  <p:oleObj name="Equation" r:id="rId9" imgW="291973" imgH="203112" progId="Equation.DSMT4">
                    <p:embed/>
                    <p:pic>
                      <p:nvPicPr>
                        <p:cNvPr id="5132"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5" y="2677"/>
                          <a:ext cx="318"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123" name="Group 23"/>
          <p:cNvGrpSpPr>
            <a:grpSpLocks/>
          </p:cNvGrpSpPr>
          <p:nvPr/>
        </p:nvGrpSpPr>
        <p:grpSpPr bwMode="auto">
          <a:xfrm>
            <a:off x="1631951" y="1203326"/>
            <a:ext cx="8964613" cy="1812925"/>
            <a:chOff x="68" y="658"/>
            <a:chExt cx="5647" cy="1142"/>
          </a:xfrm>
        </p:grpSpPr>
        <p:sp>
          <p:nvSpPr>
            <p:cNvPr id="5127" name="Text Box 2"/>
            <p:cNvSpPr txBox="1">
              <a:spLocks noChangeArrowheads="1"/>
            </p:cNvSpPr>
            <p:nvPr/>
          </p:nvSpPr>
          <p:spPr bwMode="auto">
            <a:xfrm>
              <a:off x="68" y="658"/>
              <a:ext cx="5647"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2200" b="1" dirty="0">
                  <a:solidFill>
                    <a:srgbClr val="0000CC"/>
                  </a:solidFill>
                </a:rPr>
                <a:t>定理</a:t>
              </a:r>
              <a:r>
                <a:rPr lang="en-US" altLang="zh-CN" sz="2200" b="1" dirty="0">
                  <a:solidFill>
                    <a:srgbClr val="0000CC"/>
                  </a:solidFill>
                </a:rPr>
                <a:t>6</a:t>
              </a:r>
              <a:r>
                <a:rPr lang="en-US" altLang="zh-CN" sz="2200" b="1" dirty="0">
                  <a:solidFill>
                    <a:srgbClr val="FF0000"/>
                  </a:solidFill>
                </a:rPr>
                <a:t> </a:t>
              </a:r>
              <a:r>
                <a:rPr lang="en-US" altLang="zh-CN" sz="2200" b="1" dirty="0"/>
                <a:t> </a:t>
              </a:r>
              <a:r>
                <a:rPr lang="zh-CN" altLang="en-US" sz="2200" b="1" dirty="0"/>
                <a:t>如果                                是方程（</a:t>
              </a:r>
              <a:r>
                <a:rPr lang="en-US" altLang="zh-CN" sz="2200" b="1" dirty="0"/>
                <a:t>4.2</a:t>
              </a:r>
              <a:r>
                <a:rPr lang="zh-CN" altLang="en-US" sz="2200" b="1" dirty="0"/>
                <a:t>）的</a:t>
              </a:r>
              <a:r>
                <a:rPr lang="en-US" altLang="zh-CN" sz="2200" b="1" i="1" dirty="0"/>
                <a:t>n</a:t>
              </a:r>
              <a:r>
                <a:rPr lang="zh-CN" altLang="en-US" sz="2200" b="1" dirty="0"/>
                <a:t>个线性无关的解，则方程（</a:t>
              </a:r>
              <a:r>
                <a:rPr lang="en-US" altLang="zh-CN" sz="2200" b="1" dirty="0"/>
                <a:t>4.2</a:t>
              </a:r>
              <a:r>
                <a:rPr lang="zh-CN" altLang="en-US" sz="2200" b="1" dirty="0"/>
                <a:t>）的通解可表为：</a:t>
              </a:r>
            </a:p>
            <a:p>
              <a:pPr eaLnBrk="1" hangingPunct="1">
                <a:lnSpc>
                  <a:spcPct val="130000"/>
                </a:lnSpc>
              </a:pPr>
              <a:r>
                <a:rPr lang="zh-CN" altLang="en-US" sz="2200" b="1" dirty="0"/>
                <a:t>                                                                                    </a:t>
              </a:r>
              <a:r>
                <a:rPr lang="zh-CN" altLang="en-US" sz="2200" b="1" dirty="0" smtClean="0"/>
                <a:t>             （</a:t>
              </a:r>
              <a:r>
                <a:rPr lang="en-US" altLang="zh-CN" sz="2200" b="1" dirty="0"/>
                <a:t>4.11</a:t>
              </a:r>
              <a:r>
                <a:rPr lang="zh-CN" altLang="en-US" sz="2200" b="1" dirty="0"/>
                <a:t>）</a:t>
              </a:r>
            </a:p>
            <a:p>
              <a:pPr eaLnBrk="1" hangingPunct="1">
                <a:lnSpc>
                  <a:spcPct val="130000"/>
                </a:lnSpc>
              </a:pPr>
              <a:r>
                <a:rPr lang="zh-CN" altLang="en-US" sz="2000" b="1" dirty="0"/>
                <a:t>其中                      是任意常数。且通解（</a:t>
              </a:r>
              <a:r>
                <a:rPr lang="en-US" altLang="zh-CN" sz="2000" b="1" dirty="0"/>
                <a:t>4.11</a:t>
              </a:r>
              <a:r>
                <a:rPr lang="zh-CN" altLang="en-US" sz="2000" b="1" dirty="0"/>
                <a:t>）包括了方程（</a:t>
              </a:r>
              <a:r>
                <a:rPr lang="en-US" altLang="zh-CN" sz="2000" b="1" dirty="0"/>
                <a:t>4.2</a:t>
              </a:r>
              <a:r>
                <a:rPr lang="zh-CN" altLang="en-US" sz="2000" b="1" dirty="0"/>
                <a:t>）的所有解。</a:t>
              </a:r>
            </a:p>
          </p:txBody>
        </p:sp>
        <p:graphicFrame>
          <p:nvGraphicFramePr>
            <p:cNvPr id="5128" name="Object 3"/>
            <p:cNvGraphicFramePr>
              <a:graphicFrameLocks noChangeAspect="1"/>
            </p:cNvGraphicFramePr>
            <p:nvPr/>
          </p:nvGraphicFramePr>
          <p:xfrm>
            <a:off x="1020" y="709"/>
            <a:ext cx="1406" cy="263"/>
          </p:xfrm>
          <a:graphic>
            <a:graphicData uri="http://schemas.openxmlformats.org/presentationml/2006/ole">
              <mc:AlternateContent xmlns:mc="http://schemas.openxmlformats.org/markup-compatibility/2006">
                <mc:Choice xmlns:v="urn:schemas-microsoft-com:vml" Requires="v">
                  <p:oleObj spid="_x0000_s2117" name="公式" r:id="rId11" imgW="1219200" imgH="228600" progId="Equation.3">
                    <p:embed/>
                  </p:oleObj>
                </mc:Choice>
                <mc:Fallback>
                  <p:oleObj name="公式" r:id="rId11" imgW="1219200" imgH="228600" progId="Equation.3">
                    <p:embed/>
                    <p:pic>
                      <p:nvPicPr>
                        <p:cNvPr id="5128"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0" y="709"/>
                          <a:ext cx="140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9" name="Object 4"/>
            <p:cNvGraphicFramePr>
              <a:graphicFrameLocks noChangeAspect="1"/>
            </p:cNvGraphicFramePr>
            <p:nvPr/>
          </p:nvGraphicFramePr>
          <p:xfrm>
            <a:off x="1292" y="1233"/>
            <a:ext cx="2586" cy="292"/>
          </p:xfrm>
          <a:graphic>
            <a:graphicData uri="http://schemas.openxmlformats.org/presentationml/2006/ole">
              <mc:AlternateContent xmlns:mc="http://schemas.openxmlformats.org/markup-compatibility/2006">
                <mc:Choice xmlns:v="urn:schemas-microsoft-com:vml" Requires="v">
                  <p:oleObj spid="_x0000_s2118" name="公式" r:id="rId13" imgW="2019300" imgH="228600" progId="Equation.3">
                    <p:embed/>
                  </p:oleObj>
                </mc:Choice>
                <mc:Fallback>
                  <p:oleObj name="公式" r:id="rId13" imgW="2019300" imgH="228600" progId="Equation.3">
                    <p:embed/>
                    <p:pic>
                      <p:nvPicPr>
                        <p:cNvPr id="5129"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92" y="1233"/>
                          <a:ext cx="2586"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30" name="Object 9"/>
            <p:cNvGraphicFramePr>
              <a:graphicFrameLocks noChangeAspect="1"/>
            </p:cNvGraphicFramePr>
            <p:nvPr/>
          </p:nvGraphicFramePr>
          <p:xfrm>
            <a:off x="449" y="1537"/>
            <a:ext cx="855" cy="218"/>
          </p:xfrm>
          <a:graphic>
            <a:graphicData uri="http://schemas.openxmlformats.org/presentationml/2006/ole">
              <mc:AlternateContent xmlns:mc="http://schemas.openxmlformats.org/markup-compatibility/2006">
                <mc:Choice xmlns:v="urn:schemas-microsoft-com:vml" Requires="v">
                  <p:oleObj spid="_x0000_s2119" name="Equation" r:id="rId15" imgW="799753" imgH="203112" progId="Equation.DSMT4">
                    <p:embed/>
                  </p:oleObj>
                </mc:Choice>
                <mc:Fallback>
                  <p:oleObj name="Equation" r:id="rId15" imgW="799753" imgH="203112" progId="Equation.DSMT4">
                    <p:embed/>
                    <p:pic>
                      <p:nvPicPr>
                        <p:cNvPr id="513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9" y="1537"/>
                          <a:ext cx="855"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124" name="Text Box 21"/>
          <p:cNvSpPr txBox="1">
            <a:spLocks noChangeArrowheads="1"/>
          </p:cNvSpPr>
          <p:nvPr/>
        </p:nvSpPr>
        <p:spPr bwMode="auto">
          <a:xfrm>
            <a:off x="1500187" y="692151"/>
            <a:ext cx="45159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rPr>
              <a:t>齐次线性微分方程通解结构定理</a:t>
            </a:r>
          </a:p>
        </p:txBody>
      </p:sp>
      <p:sp>
        <p:nvSpPr>
          <p:cNvPr id="5125" name="Text Box 22"/>
          <p:cNvSpPr txBox="1">
            <a:spLocks noChangeArrowheads="1"/>
          </p:cNvSpPr>
          <p:nvPr/>
        </p:nvSpPr>
        <p:spPr bwMode="auto">
          <a:xfrm>
            <a:off x="1631950" y="3500439"/>
            <a:ext cx="48253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rPr>
              <a:t>非齐次线性微分方程通解结构定理</a:t>
            </a:r>
          </a:p>
        </p:txBody>
      </p:sp>
      <p:sp>
        <p:nvSpPr>
          <p:cNvPr id="5126" name="Text Box 25"/>
          <p:cNvSpPr txBox="1">
            <a:spLocks noChangeArrowheads="1"/>
          </p:cNvSpPr>
          <p:nvPr/>
        </p:nvSpPr>
        <p:spPr bwMode="auto">
          <a:xfrm>
            <a:off x="3336925" y="25400"/>
            <a:ext cx="5493812" cy="5539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ts val="600"/>
              </a:spcBef>
              <a:spcAft>
                <a:spcPts val="600"/>
              </a:spcAft>
            </a:pPr>
            <a:r>
              <a:rPr lang="en-US" altLang="zh-CN" sz="3000" b="1"/>
              <a:t>4.2  </a:t>
            </a:r>
            <a:r>
              <a:rPr lang="zh-CN" altLang="en-US" sz="3000" b="1"/>
              <a:t>常系数线性微分方程的解法</a:t>
            </a:r>
            <a:endParaRPr lang="zh-CN" altLang="en-US" sz="3000"/>
          </a:p>
        </p:txBody>
      </p:sp>
    </p:spTree>
    <p:extLst>
      <p:ext uri="{BB962C8B-B14F-4D97-AF65-F5344CB8AC3E}">
        <p14:creationId xmlns:p14="http://schemas.microsoft.com/office/powerpoint/2010/main" val="2345091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17"/>
          <p:cNvGrpSpPr>
            <a:grpSpLocks/>
          </p:cNvGrpSpPr>
          <p:nvPr/>
        </p:nvGrpSpPr>
        <p:grpSpPr bwMode="auto">
          <a:xfrm>
            <a:off x="1558925" y="765175"/>
            <a:ext cx="6661150" cy="1163638"/>
            <a:chOff x="22" y="482"/>
            <a:chExt cx="4196" cy="733"/>
          </a:xfrm>
        </p:grpSpPr>
        <p:sp>
          <p:nvSpPr>
            <p:cNvPr id="23563" name="Text Box 2"/>
            <p:cNvSpPr txBox="1">
              <a:spLocks noChangeArrowheads="1"/>
            </p:cNvSpPr>
            <p:nvPr/>
          </p:nvSpPr>
          <p:spPr bwMode="auto">
            <a:xfrm>
              <a:off x="22" y="710"/>
              <a:ext cx="41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rPr>
                <a:t>例</a:t>
              </a:r>
              <a:r>
                <a:rPr lang="en-US" altLang="zh-CN" b="1">
                  <a:solidFill>
                    <a:srgbClr val="FF0000"/>
                  </a:solidFill>
                </a:rPr>
                <a:t>1</a:t>
              </a:r>
              <a:r>
                <a:rPr lang="en-US" altLang="zh-CN" b="1"/>
                <a:t> </a:t>
              </a:r>
              <a:r>
                <a:rPr lang="zh-CN" altLang="en-US" b="1"/>
                <a:t>求方程                                                 的通解。</a:t>
              </a:r>
            </a:p>
          </p:txBody>
        </p:sp>
        <p:graphicFrame>
          <p:nvGraphicFramePr>
            <p:cNvPr id="23564" name="Object 3"/>
            <p:cNvGraphicFramePr>
              <a:graphicFrameLocks noChangeAspect="1"/>
            </p:cNvGraphicFramePr>
            <p:nvPr/>
          </p:nvGraphicFramePr>
          <p:xfrm>
            <a:off x="982" y="482"/>
            <a:ext cx="2352" cy="733"/>
          </p:xfrm>
          <a:graphic>
            <a:graphicData uri="http://schemas.openxmlformats.org/presentationml/2006/ole">
              <mc:AlternateContent xmlns:mc="http://schemas.openxmlformats.org/markup-compatibility/2006">
                <mc:Choice xmlns:v="urn:schemas-microsoft-com:vml" Requires="v">
                  <p:oleObj spid="_x0000_s15407" name="公式" r:id="rId3" imgW="1346200" imgH="419100" progId="Equation.3">
                    <p:embed/>
                  </p:oleObj>
                </mc:Choice>
                <mc:Fallback>
                  <p:oleObj name="公式" r:id="rId3" imgW="1346200" imgH="419100" progId="Equation.3">
                    <p:embed/>
                    <p:pic>
                      <p:nvPicPr>
                        <p:cNvPr id="2356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 y="482"/>
                          <a:ext cx="2352" cy="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344" name="Text Box 8"/>
          <p:cNvSpPr txBox="1">
            <a:spLocks noChangeArrowheads="1"/>
          </p:cNvSpPr>
          <p:nvPr/>
        </p:nvSpPr>
        <p:spPr bwMode="auto">
          <a:xfrm>
            <a:off x="1581150" y="2381251"/>
            <a:ext cx="3793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解：</a:t>
            </a:r>
            <a:r>
              <a:rPr lang="en-US" altLang="zh-CN" b="1"/>
              <a:t>(</a:t>
            </a:r>
            <a:r>
              <a:rPr lang="zh-CN" altLang="en-US" b="1">
                <a:solidFill>
                  <a:srgbClr val="FF0000"/>
                </a:solidFill>
              </a:rPr>
              <a:t>单实根</a:t>
            </a:r>
            <a:r>
              <a:rPr lang="en-US" altLang="zh-CN" b="1"/>
              <a:t>)</a:t>
            </a:r>
            <a:r>
              <a:rPr lang="zh-CN" altLang="en-US" b="1"/>
              <a:t>特征方程为：</a:t>
            </a:r>
          </a:p>
        </p:txBody>
      </p:sp>
      <p:graphicFrame>
        <p:nvGraphicFramePr>
          <p:cNvPr id="14345" name="Object 9"/>
          <p:cNvGraphicFramePr>
            <a:graphicFrameLocks noChangeAspect="1"/>
          </p:cNvGraphicFramePr>
          <p:nvPr/>
        </p:nvGraphicFramePr>
        <p:xfrm>
          <a:off x="5291138" y="2354263"/>
          <a:ext cx="2112962" cy="482600"/>
        </p:xfrm>
        <a:graphic>
          <a:graphicData uri="http://schemas.openxmlformats.org/presentationml/2006/ole">
            <mc:AlternateContent xmlns:mc="http://schemas.openxmlformats.org/markup-compatibility/2006">
              <mc:Choice xmlns:v="urn:schemas-microsoft-com:vml" Requires="v">
                <p:oleObj spid="_x0000_s15408" name="Equation" r:id="rId5" imgW="901309" imgH="190417" progId="Equation.DSMT4">
                  <p:embed/>
                </p:oleObj>
              </mc:Choice>
              <mc:Fallback>
                <p:oleObj name="Equation" r:id="rId5" imgW="901309" imgH="190417" progId="Equation.DSMT4">
                  <p:embed/>
                  <p:pic>
                    <p:nvPicPr>
                      <p:cNvPr id="14345"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1138" y="2354263"/>
                        <a:ext cx="2112962"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6" name="Object 10"/>
          <p:cNvGraphicFramePr>
            <a:graphicFrameLocks noChangeAspect="1"/>
          </p:cNvGraphicFramePr>
          <p:nvPr/>
        </p:nvGraphicFramePr>
        <p:xfrm>
          <a:off x="5159375" y="3067051"/>
          <a:ext cx="4610100" cy="549275"/>
        </p:xfrm>
        <a:graphic>
          <a:graphicData uri="http://schemas.openxmlformats.org/presentationml/2006/ole">
            <mc:AlternateContent xmlns:mc="http://schemas.openxmlformats.org/markup-compatibility/2006">
              <mc:Choice xmlns:v="urn:schemas-microsoft-com:vml" Requires="v">
                <p:oleObj spid="_x0000_s15409" name="公式" r:id="rId7" imgW="1917700" imgH="228600" progId="Equation.3">
                  <p:embed/>
                </p:oleObj>
              </mc:Choice>
              <mc:Fallback>
                <p:oleObj name="公式" r:id="rId7" imgW="1917700" imgH="228600" progId="Equation.3">
                  <p:embed/>
                  <p:pic>
                    <p:nvPicPr>
                      <p:cNvPr id="14346"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9375" y="3067051"/>
                        <a:ext cx="46101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7" name="Object 11"/>
          <p:cNvGraphicFramePr>
            <a:graphicFrameLocks noChangeAspect="1"/>
          </p:cNvGraphicFramePr>
          <p:nvPr/>
        </p:nvGraphicFramePr>
        <p:xfrm>
          <a:off x="5205413" y="3716338"/>
          <a:ext cx="5283200" cy="698500"/>
        </p:xfrm>
        <a:graphic>
          <a:graphicData uri="http://schemas.openxmlformats.org/presentationml/2006/ole">
            <mc:AlternateContent xmlns:mc="http://schemas.openxmlformats.org/markup-compatibility/2006">
              <mc:Choice xmlns:v="urn:schemas-microsoft-com:vml" Requires="v">
                <p:oleObj spid="_x0000_s15410" name="公式" r:id="rId9" imgW="2120900" imgH="241300" progId="Equation.3">
                  <p:embed/>
                </p:oleObj>
              </mc:Choice>
              <mc:Fallback>
                <p:oleObj name="公式" r:id="rId9" imgW="2120900" imgH="241300" progId="Equation.3">
                  <p:embed/>
                  <p:pic>
                    <p:nvPicPr>
                      <p:cNvPr id="14347"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05413" y="3716338"/>
                        <a:ext cx="52832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8" name="Object 12"/>
          <p:cNvGraphicFramePr>
            <a:graphicFrameLocks noChangeAspect="1"/>
          </p:cNvGraphicFramePr>
          <p:nvPr/>
        </p:nvGraphicFramePr>
        <p:xfrm>
          <a:off x="5232401" y="4797425"/>
          <a:ext cx="4524375" cy="673100"/>
        </p:xfrm>
        <a:graphic>
          <a:graphicData uri="http://schemas.openxmlformats.org/presentationml/2006/ole">
            <mc:AlternateContent xmlns:mc="http://schemas.openxmlformats.org/markup-compatibility/2006">
              <mc:Choice xmlns:v="urn:schemas-microsoft-com:vml" Requires="v">
                <p:oleObj spid="_x0000_s15411" name="公式" r:id="rId11" imgW="1905000" imgH="241300" progId="Equation.3">
                  <p:embed/>
                </p:oleObj>
              </mc:Choice>
              <mc:Fallback>
                <p:oleObj name="公式" r:id="rId11" imgW="1905000" imgH="241300" progId="Equation.3">
                  <p:embed/>
                  <p:pic>
                    <p:nvPicPr>
                      <p:cNvPr id="14348"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32401" y="4797425"/>
                        <a:ext cx="452437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9" name="Text Box 13"/>
          <p:cNvSpPr txBox="1">
            <a:spLocks noChangeArrowheads="1"/>
          </p:cNvSpPr>
          <p:nvPr/>
        </p:nvSpPr>
        <p:spPr bwMode="auto">
          <a:xfrm>
            <a:off x="3913188" y="3068638"/>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特征根：</a:t>
            </a:r>
          </a:p>
        </p:txBody>
      </p:sp>
      <p:sp>
        <p:nvSpPr>
          <p:cNvPr id="14350" name="Text Box 14"/>
          <p:cNvSpPr txBox="1">
            <a:spLocks noChangeArrowheads="1"/>
          </p:cNvSpPr>
          <p:nvPr/>
        </p:nvSpPr>
        <p:spPr bwMode="auto">
          <a:xfrm>
            <a:off x="4276726" y="4868864"/>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通解：</a:t>
            </a:r>
          </a:p>
        </p:txBody>
      </p:sp>
      <p:sp>
        <p:nvSpPr>
          <p:cNvPr id="14352" name="Text Box 16"/>
          <p:cNvSpPr txBox="1">
            <a:spLocks noChangeArrowheads="1"/>
          </p:cNvSpPr>
          <p:nvPr/>
        </p:nvSpPr>
        <p:spPr bwMode="auto">
          <a:xfrm>
            <a:off x="2740025" y="3905251"/>
            <a:ext cx="26597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对应的</a:t>
            </a:r>
            <a:r>
              <a:rPr lang="zh-CN" altLang="en-US" b="1">
                <a:solidFill>
                  <a:srgbClr val="FF0000"/>
                </a:solidFill>
              </a:rPr>
              <a:t>基本解组</a:t>
            </a:r>
            <a:r>
              <a:rPr lang="zh-CN" altLang="en-US" b="1"/>
              <a:t>：</a:t>
            </a:r>
          </a:p>
        </p:txBody>
      </p:sp>
    </p:spTree>
    <p:extLst>
      <p:ext uri="{BB962C8B-B14F-4D97-AF65-F5344CB8AC3E}">
        <p14:creationId xmlns:p14="http://schemas.microsoft.com/office/powerpoint/2010/main" val="1778851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4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5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34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5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4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p:bldP spid="14349" grpId="0"/>
      <p:bldP spid="14350" grpId="0"/>
      <p:bldP spid="143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a:hlinkClick r:id="" action="ppaction://noaction" highlightClick="1"/>
          </p:cNvPr>
          <p:cNvSpPr>
            <a:spLocks noChangeArrowheads="1"/>
          </p:cNvSpPr>
          <p:nvPr/>
        </p:nvSpPr>
        <p:spPr bwMode="auto">
          <a:xfrm>
            <a:off x="1501774" y="288131"/>
            <a:ext cx="4724401" cy="609601"/>
          </a:xfrm>
          <a:prstGeom prst="actionButtonBlank">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000" b="1" dirty="0">
                <a:solidFill>
                  <a:srgbClr val="FF0000"/>
                </a:solidFill>
              </a:rPr>
              <a:t>（</a:t>
            </a:r>
            <a:r>
              <a:rPr lang="en-US" altLang="zh-CN" sz="3000" b="1" dirty="0" smtClean="0">
                <a:solidFill>
                  <a:srgbClr val="FF0000"/>
                </a:solidFill>
              </a:rPr>
              <a:t>2 </a:t>
            </a:r>
            <a:r>
              <a:rPr lang="zh-CN" altLang="en-US" sz="3000" b="1" dirty="0" smtClean="0">
                <a:solidFill>
                  <a:srgbClr val="FF0000"/>
                </a:solidFill>
              </a:rPr>
              <a:t>）</a:t>
            </a:r>
            <a:r>
              <a:rPr lang="en-US" altLang="zh-CN" sz="3000" b="1" dirty="0" smtClean="0">
                <a:solidFill>
                  <a:srgbClr val="FF0000"/>
                </a:solidFill>
              </a:rPr>
              <a:t>  </a:t>
            </a:r>
            <a:r>
              <a:rPr lang="zh-CN" altLang="en-US" sz="3000" b="1" dirty="0">
                <a:solidFill>
                  <a:srgbClr val="FF0000"/>
                </a:solidFill>
              </a:rPr>
              <a:t>特征根是单虚根的情形</a:t>
            </a:r>
          </a:p>
        </p:txBody>
      </p:sp>
      <p:grpSp>
        <p:nvGrpSpPr>
          <p:cNvPr id="13331" name="Group 19"/>
          <p:cNvGrpSpPr>
            <a:grpSpLocks/>
          </p:cNvGrpSpPr>
          <p:nvPr/>
        </p:nvGrpSpPr>
        <p:grpSpPr bwMode="auto">
          <a:xfrm>
            <a:off x="1676400" y="1208089"/>
            <a:ext cx="8991600" cy="492125"/>
            <a:chOff x="96" y="761"/>
            <a:chExt cx="5664" cy="310"/>
          </a:xfrm>
        </p:grpSpPr>
        <p:sp>
          <p:nvSpPr>
            <p:cNvPr id="24582" name="Text Box 3"/>
            <p:cNvSpPr txBox="1">
              <a:spLocks noChangeArrowheads="1"/>
            </p:cNvSpPr>
            <p:nvPr/>
          </p:nvSpPr>
          <p:spPr bwMode="auto">
            <a:xfrm>
              <a:off x="96" y="768"/>
              <a:ext cx="56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设有单复根                    ，此时，由定理</a:t>
              </a:r>
              <a:r>
                <a:rPr lang="en-US" altLang="zh-CN" b="1"/>
                <a:t>8</a:t>
              </a:r>
              <a:r>
                <a:rPr lang="zh-CN" altLang="en-US" b="1"/>
                <a:t>，可以求得两个实值解：</a:t>
              </a:r>
            </a:p>
          </p:txBody>
        </p:sp>
        <p:graphicFrame>
          <p:nvGraphicFramePr>
            <p:cNvPr id="24583" name="Object 4"/>
            <p:cNvGraphicFramePr>
              <a:graphicFrameLocks noChangeAspect="1"/>
            </p:cNvGraphicFramePr>
            <p:nvPr/>
          </p:nvGraphicFramePr>
          <p:xfrm>
            <a:off x="1129" y="761"/>
            <a:ext cx="889" cy="310"/>
          </p:xfrm>
          <a:graphic>
            <a:graphicData uri="http://schemas.openxmlformats.org/presentationml/2006/ole">
              <mc:AlternateContent xmlns:mc="http://schemas.openxmlformats.org/markup-compatibility/2006">
                <mc:Choice xmlns:v="urn:schemas-microsoft-com:vml" Requires="v">
                  <p:oleObj spid="_x0000_s16408" name="公式" r:id="rId3" imgW="723586" imgH="215806" progId="Equation.3">
                    <p:embed/>
                  </p:oleObj>
                </mc:Choice>
                <mc:Fallback>
                  <p:oleObj name="公式" r:id="rId3" imgW="723586" imgH="215806" progId="Equation.3">
                    <p:embed/>
                    <p:pic>
                      <p:nvPicPr>
                        <p:cNvPr id="2458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9" y="761"/>
                          <a:ext cx="88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3317" name="Object 5"/>
          <p:cNvGraphicFramePr>
            <a:graphicFrameLocks noChangeAspect="1"/>
          </p:cNvGraphicFramePr>
          <p:nvPr/>
        </p:nvGraphicFramePr>
        <p:xfrm>
          <a:off x="3863975" y="2060575"/>
          <a:ext cx="3556000" cy="615950"/>
        </p:xfrm>
        <a:graphic>
          <a:graphicData uri="http://schemas.openxmlformats.org/presentationml/2006/ole">
            <mc:AlternateContent xmlns:mc="http://schemas.openxmlformats.org/markup-compatibility/2006">
              <mc:Choice xmlns:v="urn:schemas-microsoft-com:vml" Requires="v">
                <p:oleObj spid="_x0000_s16409" name="公式" r:id="rId5" imgW="1320800" imgH="228600" progId="Equation.3">
                  <p:embed/>
                </p:oleObj>
              </mc:Choice>
              <mc:Fallback>
                <p:oleObj name="公式" r:id="rId5" imgW="1320800" imgH="228600" progId="Equation.3">
                  <p:embed/>
                  <p:pic>
                    <p:nvPicPr>
                      <p:cNvPr id="1331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3975" y="2060575"/>
                        <a:ext cx="355600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32" name="Text Box 20"/>
          <p:cNvSpPr txBox="1">
            <a:spLocks noChangeArrowheads="1"/>
          </p:cNvSpPr>
          <p:nvPr/>
        </p:nvSpPr>
        <p:spPr bwMode="auto">
          <a:xfrm>
            <a:off x="1884362" y="3259139"/>
            <a:ext cx="14319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为什么？</a:t>
            </a:r>
          </a:p>
        </p:txBody>
      </p:sp>
    </p:spTree>
    <p:extLst>
      <p:ext uri="{BB962C8B-B14F-4D97-AF65-F5344CB8AC3E}">
        <p14:creationId xmlns:p14="http://schemas.microsoft.com/office/powerpoint/2010/main" val="3024025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3331"/>
                                        </p:tgtEl>
                                        <p:attrNameLst>
                                          <p:attrName>style.visibility</p:attrName>
                                        </p:attrNameLst>
                                      </p:cBhvr>
                                      <p:to>
                                        <p:strVal val="visible"/>
                                      </p:to>
                                    </p:set>
                                    <p:animEffect transition="in" filter="box(out)">
                                      <p:cBhvr>
                                        <p:cTn id="7" dur="2000"/>
                                        <p:tgtEl>
                                          <p:spTgt spid="133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331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fld id="{CF4F8CDB-D12C-49CA-BB58-F1891A3552F3}" type="slidenum">
              <a:rPr lang="zh-CN" altLang="en-US"/>
              <a:pPr/>
              <a:t>22</a:t>
            </a:fld>
            <a:endParaRPr lang="en-US" altLang="zh-CN"/>
          </a:p>
        </p:txBody>
      </p:sp>
      <p:sp>
        <p:nvSpPr>
          <p:cNvPr id="30743" name="Rectangle 23"/>
          <p:cNvSpPr>
            <a:spLocks noChangeArrowheads="1"/>
          </p:cNvSpPr>
          <p:nvPr/>
        </p:nvSpPr>
        <p:spPr bwMode="auto">
          <a:xfrm>
            <a:off x="1890714" y="547688"/>
            <a:ext cx="8777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a:solidFill>
                  <a:srgbClr val="000000"/>
                </a:solidFill>
                <a:latin typeface="Times New Roman" panose="02020603050405020304" pitchFamily="18" charset="0"/>
                <a:ea typeface="华文中宋" panose="02010600040101010101" pitchFamily="2" charset="-122"/>
                <a:cs typeface="Times New Roman" panose="02020603050405020304" pitchFamily="18" charset="0"/>
              </a:rPr>
              <a:t>如果特征方程有复根，则因方程的系数是实常数。复根将成</a:t>
            </a:r>
          </a:p>
        </p:txBody>
      </p:sp>
      <p:graphicFrame>
        <p:nvGraphicFramePr>
          <p:cNvPr id="30742" name="Object 22"/>
          <p:cNvGraphicFramePr>
            <a:graphicFrameLocks noChangeAspect="1"/>
          </p:cNvGraphicFramePr>
          <p:nvPr/>
        </p:nvGraphicFramePr>
        <p:xfrm>
          <a:off x="4502151" y="1096963"/>
          <a:ext cx="1592263" cy="476250"/>
        </p:xfrm>
        <a:graphic>
          <a:graphicData uri="http://schemas.openxmlformats.org/presentationml/2006/ole">
            <mc:AlternateContent xmlns:mc="http://schemas.openxmlformats.org/markup-compatibility/2006">
              <mc:Choice xmlns:v="urn:schemas-microsoft-com:vml" Requires="v">
                <p:oleObj spid="_x0000_s53250" r:id="rId3" imgW="736280" imgH="215806" progId="Equation.3">
                  <p:embed/>
                </p:oleObj>
              </mc:Choice>
              <mc:Fallback>
                <p:oleObj r:id="rId3" imgW="736280" imgH="215806" progId="Equation.3">
                  <p:embed/>
                  <p:pic>
                    <p:nvPicPr>
                      <p:cNvPr id="30742"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2151" y="1096963"/>
                        <a:ext cx="1592263"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44" name="Rectangle 24"/>
          <p:cNvSpPr>
            <a:spLocks noChangeArrowheads="1"/>
          </p:cNvSpPr>
          <p:nvPr/>
        </p:nvSpPr>
        <p:spPr bwMode="auto">
          <a:xfrm>
            <a:off x="1920875" y="1114425"/>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00"/>
                </a:solidFill>
                <a:ea typeface="华文中宋" panose="02010600040101010101" pitchFamily="2" charset="-122"/>
              </a:rPr>
              <a:t>对共轭的出现，设</a:t>
            </a:r>
          </a:p>
        </p:txBody>
      </p:sp>
      <p:graphicFrame>
        <p:nvGraphicFramePr>
          <p:cNvPr id="30745" name="Object 25"/>
          <p:cNvGraphicFramePr>
            <a:graphicFrameLocks noChangeAspect="1"/>
          </p:cNvGraphicFramePr>
          <p:nvPr/>
        </p:nvGraphicFramePr>
        <p:xfrm>
          <a:off x="4484688" y="1719263"/>
          <a:ext cx="1592262" cy="476250"/>
        </p:xfrm>
        <a:graphic>
          <a:graphicData uri="http://schemas.openxmlformats.org/presentationml/2006/ole">
            <mc:AlternateContent xmlns:mc="http://schemas.openxmlformats.org/markup-compatibility/2006">
              <mc:Choice xmlns:v="urn:schemas-microsoft-com:vml" Requires="v">
                <p:oleObj spid="_x0000_s53251" name="公式" r:id="rId5" imgW="736560" imgH="215640" progId="Equation.3">
                  <p:embed/>
                </p:oleObj>
              </mc:Choice>
              <mc:Fallback>
                <p:oleObj name="公式" r:id="rId5" imgW="736560" imgH="215640" progId="Equation.3">
                  <p:embed/>
                  <p:pic>
                    <p:nvPicPr>
                      <p:cNvPr id="30745"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4688" y="1719263"/>
                        <a:ext cx="1592262"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47" name="Text Box 27"/>
          <p:cNvSpPr txBox="1">
            <a:spLocks noChangeArrowheads="1"/>
          </p:cNvSpPr>
          <p:nvPr/>
        </p:nvSpPr>
        <p:spPr bwMode="auto">
          <a:xfrm>
            <a:off x="6164264" y="1089025"/>
            <a:ext cx="3671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0000"/>
                </a:solidFill>
                <a:latin typeface="Times New Roman" panose="02020603050405020304" pitchFamily="18" charset="0"/>
                <a:ea typeface="华文中宋" panose="02010600040101010101" pitchFamily="2" charset="-122"/>
              </a:rPr>
              <a:t>方程的一个特征根</a:t>
            </a:r>
          </a:p>
        </p:txBody>
      </p:sp>
      <p:sp>
        <p:nvSpPr>
          <p:cNvPr id="30748" name="Text Box 28"/>
          <p:cNvSpPr txBox="1">
            <a:spLocks noChangeArrowheads="1"/>
          </p:cNvSpPr>
          <p:nvPr/>
        </p:nvSpPr>
        <p:spPr bwMode="auto">
          <a:xfrm>
            <a:off x="6162675" y="1698625"/>
            <a:ext cx="367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0000"/>
                </a:solidFill>
                <a:latin typeface="Times New Roman" panose="02020603050405020304" pitchFamily="18" charset="0"/>
                <a:ea typeface="华文中宋" panose="02010600040101010101" pitchFamily="2" charset="-122"/>
              </a:rPr>
              <a:t>也是一个特征根</a:t>
            </a:r>
          </a:p>
        </p:txBody>
      </p:sp>
      <p:sp>
        <p:nvSpPr>
          <p:cNvPr id="30749" name="Rectangle 29"/>
          <p:cNvSpPr>
            <a:spLocks noChangeArrowheads="1"/>
          </p:cNvSpPr>
          <p:nvPr/>
        </p:nvSpPr>
        <p:spPr bwMode="auto">
          <a:xfrm>
            <a:off x="1973263" y="2432050"/>
            <a:ext cx="407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00"/>
                </a:solidFill>
                <a:latin typeface="Times New Roman" panose="02020603050405020304" pitchFamily="18" charset="0"/>
                <a:ea typeface="华文中宋" panose="02010600040101010101" pitchFamily="2" charset="-122"/>
              </a:rPr>
              <a:t>则方程（</a:t>
            </a:r>
            <a:r>
              <a:rPr lang="en-US" altLang="zh-CN" sz="2400" b="1">
                <a:solidFill>
                  <a:srgbClr val="000000"/>
                </a:solidFill>
                <a:latin typeface="Times New Roman" panose="02020603050405020304" pitchFamily="18" charset="0"/>
                <a:ea typeface="华文中宋" panose="02010600040101010101" pitchFamily="2" charset="-122"/>
              </a:rPr>
              <a:t>4.19</a:t>
            </a:r>
            <a:r>
              <a:rPr lang="zh-CN" altLang="en-US" sz="2400" b="1">
                <a:solidFill>
                  <a:srgbClr val="000000"/>
                </a:solidFill>
                <a:latin typeface="Times New Roman" panose="02020603050405020304" pitchFamily="18" charset="0"/>
                <a:ea typeface="华文中宋" panose="02010600040101010101" pitchFamily="2" charset="-122"/>
              </a:rPr>
              <a:t>）有两个复值解</a:t>
            </a:r>
          </a:p>
        </p:txBody>
      </p:sp>
      <p:graphicFrame>
        <p:nvGraphicFramePr>
          <p:cNvPr id="30750" name="Object 30"/>
          <p:cNvGraphicFramePr>
            <a:graphicFrameLocks noChangeAspect="1"/>
          </p:cNvGraphicFramePr>
          <p:nvPr/>
        </p:nvGraphicFramePr>
        <p:xfrm>
          <a:off x="2965451" y="3041650"/>
          <a:ext cx="1317625" cy="592138"/>
        </p:xfrm>
        <a:graphic>
          <a:graphicData uri="http://schemas.openxmlformats.org/presentationml/2006/ole">
            <mc:AlternateContent xmlns:mc="http://schemas.openxmlformats.org/markup-compatibility/2006">
              <mc:Choice xmlns:v="urn:schemas-microsoft-com:vml" Requires="v">
                <p:oleObj spid="_x0000_s53252" name="公式" r:id="rId7" imgW="444240" imgH="203040" progId="Equation.3">
                  <p:embed/>
                </p:oleObj>
              </mc:Choice>
              <mc:Fallback>
                <p:oleObj name="公式" r:id="rId7" imgW="444240" imgH="203040" progId="Equation.3">
                  <p:embed/>
                  <p:pic>
                    <p:nvPicPr>
                      <p:cNvPr id="3075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5451" y="3041650"/>
                        <a:ext cx="1317625"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1" name="Object 31"/>
          <p:cNvGraphicFramePr>
            <a:graphicFrameLocks noChangeAspect="1"/>
          </p:cNvGraphicFramePr>
          <p:nvPr/>
        </p:nvGraphicFramePr>
        <p:xfrm>
          <a:off x="4243389" y="3019425"/>
          <a:ext cx="4103687" cy="666750"/>
        </p:xfrm>
        <a:graphic>
          <a:graphicData uri="http://schemas.openxmlformats.org/presentationml/2006/ole">
            <mc:AlternateContent xmlns:mc="http://schemas.openxmlformats.org/markup-compatibility/2006">
              <mc:Choice xmlns:v="urn:schemas-microsoft-com:vml" Requires="v">
                <p:oleObj spid="_x0000_s53253" name="公式" r:id="rId9" imgW="1384200" imgH="228600" progId="Equation.3">
                  <p:embed/>
                </p:oleObj>
              </mc:Choice>
              <mc:Fallback>
                <p:oleObj name="公式" r:id="rId9" imgW="1384200" imgH="228600" progId="Equation.3">
                  <p:embed/>
                  <p:pic>
                    <p:nvPicPr>
                      <p:cNvPr id="30751"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43389" y="3019425"/>
                        <a:ext cx="4103687"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2" name="Object 32"/>
          <p:cNvGraphicFramePr>
            <a:graphicFrameLocks noChangeAspect="1"/>
          </p:cNvGraphicFramePr>
          <p:nvPr/>
        </p:nvGraphicFramePr>
        <p:xfrm>
          <a:off x="2978151" y="3836989"/>
          <a:ext cx="1317625" cy="592137"/>
        </p:xfrm>
        <a:graphic>
          <a:graphicData uri="http://schemas.openxmlformats.org/presentationml/2006/ole">
            <mc:AlternateContent xmlns:mc="http://schemas.openxmlformats.org/markup-compatibility/2006">
              <mc:Choice xmlns:v="urn:schemas-microsoft-com:vml" Requires="v">
                <p:oleObj spid="_x0000_s53254" name="公式" r:id="rId11" imgW="444240" imgH="203040" progId="Equation.3">
                  <p:embed/>
                </p:oleObj>
              </mc:Choice>
              <mc:Fallback>
                <p:oleObj name="公式" r:id="rId11" imgW="444240" imgH="203040" progId="Equation.3">
                  <p:embed/>
                  <p:pic>
                    <p:nvPicPr>
                      <p:cNvPr id="30752"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8151" y="3836989"/>
                        <a:ext cx="1317625"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3" name="Object 33"/>
          <p:cNvGraphicFramePr>
            <a:graphicFrameLocks noChangeAspect="1"/>
          </p:cNvGraphicFramePr>
          <p:nvPr/>
        </p:nvGraphicFramePr>
        <p:xfrm>
          <a:off x="4244976" y="3859213"/>
          <a:ext cx="4067175" cy="666750"/>
        </p:xfrm>
        <a:graphic>
          <a:graphicData uri="http://schemas.openxmlformats.org/presentationml/2006/ole">
            <mc:AlternateContent xmlns:mc="http://schemas.openxmlformats.org/markup-compatibility/2006">
              <mc:Choice xmlns:v="urn:schemas-microsoft-com:vml" Requires="v">
                <p:oleObj spid="_x0000_s53255" name="公式" r:id="rId13" imgW="1371600" imgH="228600" progId="Equation.3">
                  <p:embed/>
                </p:oleObj>
              </mc:Choice>
              <mc:Fallback>
                <p:oleObj name="公式" r:id="rId13" imgW="1371600" imgH="228600" progId="Equation.3">
                  <p:embed/>
                  <p:pic>
                    <p:nvPicPr>
                      <p:cNvPr id="30753"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44976" y="3859213"/>
                        <a:ext cx="4067175"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54" name="Text Box 34"/>
          <p:cNvSpPr txBox="1">
            <a:spLocks noChangeArrowheads="1"/>
          </p:cNvSpPr>
          <p:nvPr/>
        </p:nvSpPr>
        <p:spPr bwMode="auto">
          <a:xfrm>
            <a:off x="1973264" y="5051425"/>
            <a:ext cx="3163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0000"/>
                </a:solidFill>
                <a:latin typeface="Times New Roman" panose="02020603050405020304" pitchFamily="18" charset="0"/>
                <a:ea typeface="华文中宋" panose="02010600040101010101" pitchFamily="2" charset="-122"/>
              </a:rPr>
              <a:t>对应两个实值解</a:t>
            </a:r>
          </a:p>
        </p:txBody>
      </p:sp>
      <p:graphicFrame>
        <p:nvGraphicFramePr>
          <p:cNvPr id="30755" name="Object 35"/>
          <p:cNvGraphicFramePr>
            <a:graphicFrameLocks noChangeAspect="1"/>
          </p:cNvGraphicFramePr>
          <p:nvPr/>
        </p:nvGraphicFramePr>
        <p:xfrm>
          <a:off x="4491038" y="4919663"/>
          <a:ext cx="3803650" cy="666750"/>
        </p:xfrm>
        <a:graphic>
          <a:graphicData uri="http://schemas.openxmlformats.org/presentationml/2006/ole">
            <mc:AlternateContent xmlns:mc="http://schemas.openxmlformats.org/markup-compatibility/2006">
              <mc:Choice xmlns:v="urn:schemas-microsoft-com:vml" Requires="v">
                <p:oleObj spid="_x0000_s53256" name="公式" r:id="rId15" imgW="1282680" imgH="228600" progId="Equation.3">
                  <p:embed/>
                </p:oleObj>
              </mc:Choice>
              <mc:Fallback>
                <p:oleObj name="公式" r:id="rId15" imgW="1282680" imgH="228600" progId="Equation.3">
                  <p:embed/>
                  <p:pic>
                    <p:nvPicPr>
                      <p:cNvPr id="30755"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91038" y="4919663"/>
                        <a:ext cx="380365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001685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43"/>
                                        </p:tgtEl>
                                        <p:attrNameLst>
                                          <p:attrName>style.visibility</p:attrName>
                                        </p:attrNameLst>
                                      </p:cBhvr>
                                      <p:to>
                                        <p:strVal val="visible"/>
                                      </p:to>
                                    </p:set>
                                    <p:animEffect transition="in" filter="wipe(left)">
                                      <p:cBhvr>
                                        <p:cTn id="7" dur="500"/>
                                        <p:tgtEl>
                                          <p:spTgt spid="307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44"/>
                                        </p:tgtEl>
                                        <p:attrNameLst>
                                          <p:attrName>style.visibility</p:attrName>
                                        </p:attrNameLst>
                                      </p:cBhvr>
                                      <p:to>
                                        <p:strVal val="visible"/>
                                      </p:to>
                                    </p:set>
                                    <p:animEffect transition="in" filter="wipe(left)">
                                      <p:cBhvr>
                                        <p:cTn id="12" dur="500"/>
                                        <p:tgtEl>
                                          <p:spTgt spid="307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742"/>
                                        </p:tgtEl>
                                        <p:attrNameLst>
                                          <p:attrName>style.visibility</p:attrName>
                                        </p:attrNameLst>
                                      </p:cBhvr>
                                      <p:to>
                                        <p:strVal val="visible"/>
                                      </p:to>
                                    </p:set>
                                    <p:animEffect transition="in" filter="wipe(left)">
                                      <p:cBhvr>
                                        <p:cTn id="17" dur="500"/>
                                        <p:tgtEl>
                                          <p:spTgt spid="307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747"/>
                                        </p:tgtEl>
                                        <p:attrNameLst>
                                          <p:attrName>style.visibility</p:attrName>
                                        </p:attrNameLst>
                                      </p:cBhvr>
                                      <p:to>
                                        <p:strVal val="visible"/>
                                      </p:to>
                                    </p:set>
                                    <p:animEffect transition="in" filter="wipe(left)">
                                      <p:cBhvr>
                                        <p:cTn id="22" dur="500"/>
                                        <p:tgtEl>
                                          <p:spTgt spid="307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745"/>
                                        </p:tgtEl>
                                        <p:attrNameLst>
                                          <p:attrName>style.visibility</p:attrName>
                                        </p:attrNameLst>
                                      </p:cBhvr>
                                      <p:to>
                                        <p:strVal val="visible"/>
                                      </p:to>
                                    </p:set>
                                    <p:animEffect transition="in" filter="wipe(left)">
                                      <p:cBhvr>
                                        <p:cTn id="27" dur="500"/>
                                        <p:tgtEl>
                                          <p:spTgt spid="307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748"/>
                                        </p:tgtEl>
                                        <p:attrNameLst>
                                          <p:attrName>style.visibility</p:attrName>
                                        </p:attrNameLst>
                                      </p:cBhvr>
                                      <p:to>
                                        <p:strVal val="visible"/>
                                      </p:to>
                                    </p:set>
                                    <p:animEffect transition="in" filter="wipe(left)">
                                      <p:cBhvr>
                                        <p:cTn id="32" dur="500"/>
                                        <p:tgtEl>
                                          <p:spTgt spid="307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749"/>
                                        </p:tgtEl>
                                        <p:attrNameLst>
                                          <p:attrName>style.visibility</p:attrName>
                                        </p:attrNameLst>
                                      </p:cBhvr>
                                      <p:to>
                                        <p:strVal val="visible"/>
                                      </p:to>
                                    </p:set>
                                    <p:animEffect transition="in" filter="wipe(left)">
                                      <p:cBhvr>
                                        <p:cTn id="37" dur="500"/>
                                        <p:tgtEl>
                                          <p:spTgt spid="307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0750"/>
                                        </p:tgtEl>
                                        <p:attrNameLst>
                                          <p:attrName>style.visibility</p:attrName>
                                        </p:attrNameLst>
                                      </p:cBhvr>
                                      <p:to>
                                        <p:strVal val="visible"/>
                                      </p:to>
                                    </p:set>
                                    <p:animEffect transition="in" filter="wipe(left)">
                                      <p:cBhvr>
                                        <p:cTn id="42" dur="500"/>
                                        <p:tgtEl>
                                          <p:spTgt spid="3075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0751"/>
                                        </p:tgtEl>
                                        <p:attrNameLst>
                                          <p:attrName>style.visibility</p:attrName>
                                        </p:attrNameLst>
                                      </p:cBhvr>
                                      <p:to>
                                        <p:strVal val="visible"/>
                                      </p:to>
                                    </p:set>
                                    <p:animEffect transition="in" filter="wipe(left)">
                                      <p:cBhvr>
                                        <p:cTn id="47" dur="500"/>
                                        <p:tgtEl>
                                          <p:spTgt spid="3075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0752"/>
                                        </p:tgtEl>
                                        <p:attrNameLst>
                                          <p:attrName>style.visibility</p:attrName>
                                        </p:attrNameLst>
                                      </p:cBhvr>
                                      <p:to>
                                        <p:strVal val="visible"/>
                                      </p:to>
                                    </p:set>
                                    <p:animEffect transition="in" filter="wipe(left)">
                                      <p:cBhvr>
                                        <p:cTn id="52" dur="500"/>
                                        <p:tgtEl>
                                          <p:spTgt spid="3075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0753"/>
                                        </p:tgtEl>
                                        <p:attrNameLst>
                                          <p:attrName>style.visibility</p:attrName>
                                        </p:attrNameLst>
                                      </p:cBhvr>
                                      <p:to>
                                        <p:strVal val="visible"/>
                                      </p:to>
                                    </p:set>
                                    <p:animEffect transition="in" filter="wipe(left)">
                                      <p:cBhvr>
                                        <p:cTn id="57" dur="500"/>
                                        <p:tgtEl>
                                          <p:spTgt spid="3075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0754"/>
                                        </p:tgtEl>
                                        <p:attrNameLst>
                                          <p:attrName>style.visibility</p:attrName>
                                        </p:attrNameLst>
                                      </p:cBhvr>
                                      <p:to>
                                        <p:strVal val="visible"/>
                                      </p:to>
                                    </p:set>
                                    <p:animEffect transition="in" filter="wipe(left)">
                                      <p:cBhvr>
                                        <p:cTn id="62" dur="500"/>
                                        <p:tgtEl>
                                          <p:spTgt spid="3075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30755"/>
                                        </p:tgtEl>
                                        <p:attrNameLst>
                                          <p:attrName>style.visibility</p:attrName>
                                        </p:attrNameLst>
                                      </p:cBhvr>
                                      <p:to>
                                        <p:strVal val="visible"/>
                                      </p:to>
                                    </p:set>
                                    <p:animEffect transition="in" filter="wipe(left)">
                                      <p:cBhvr>
                                        <p:cTn id="67" dur="500"/>
                                        <p:tgtEl>
                                          <p:spTgt spid="30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3" grpId="0"/>
      <p:bldP spid="30744" grpId="0"/>
      <p:bldP spid="30747" grpId="0"/>
      <p:bldP spid="30748" grpId="0"/>
      <p:bldP spid="30749" grpId="0"/>
      <p:bldP spid="3075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14"/>
          <p:cNvGrpSpPr>
            <a:grpSpLocks/>
          </p:cNvGrpSpPr>
          <p:nvPr/>
        </p:nvGrpSpPr>
        <p:grpSpPr bwMode="auto">
          <a:xfrm>
            <a:off x="1558926" y="850901"/>
            <a:ext cx="6581775" cy="477838"/>
            <a:chOff x="113" y="581"/>
            <a:chExt cx="4146" cy="301"/>
          </a:xfrm>
        </p:grpSpPr>
        <p:sp>
          <p:nvSpPr>
            <p:cNvPr id="25611" name="Text Box 3"/>
            <p:cNvSpPr txBox="1">
              <a:spLocks noChangeArrowheads="1"/>
            </p:cNvSpPr>
            <p:nvPr/>
          </p:nvSpPr>
          <p:spPr bwMode="auto">
            <a:xfrm>
              <a:off x="113" y="591"/>
              <a:ext cx="414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例</a:t>
              </a:r>
              <a:r>
                <a:rPr lang="en-US" altLang="zh-CN" b="1"/>
                <a:t>2 </a:t>
              </a:r>
              <a:r>
                <a:rPr lang="zh-CN" altLang="en-US" b="1"/>
                <a:t>求方程                                                    的通解</a:t>
              </a:r>
            </a:p>
          </p:txBody>
        </p:sp>
        <p:graphicFrame>
          <p:nvGraphicFramePr>
            <p:cNvPr id="25612" name="Object 4"/>
            <p:cNvGraphicFramePr>
              <a:graphicFrameLocks noChangeAspect="1"/>
            </p:cNvGraphicFramePr>
            <p:nvPr/>
          </p:nvGraphicFramePr>
          <p:xfrm>
            <a:off x="1319" y="581"/>
            <a:ext cx="1988" cy="300"/>
          </p:xfrm>
          <a:graphic>
            <a:graphicData uri="http://schemas.openxmlformats.org/presentationml/2006/ole">
              <mc:AlternateContent xmlns:mc="http://schemas.openxmlformats.org/markup-compatibility/2006">
                <mc:Choice xmlns:v="urn:schemas-microsoft-com:vml" Requires="v">
                  <p:oleObj spid="_x0000_s17455" name="Equation" r:id="rId3" imgW="1701800" imgH="215900" progId="Equation.DSMT4">
                    <p:embed/>
                  </p:oleObj>
                </mc:Choice>
                <mc:Fallback>
                  <p:oleObj name="Equation" r:id="rId3" imgW="1701800" imgH="215900" progId="Equation.DSMT4">
                    <p:embed/>
                    <p:pic>
                      <p:nvPicPr>
                        <p:cNvPr id="256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9" y="581"/>
                          <a:ext cx="1988"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5365" name="Object 5"/>
          <p:cNvGraphicFramePr>
            <a:graphicFrameLocks noChangeAspect="1"/>
          </p:cNvGraphicFramePr>
          <p:nvPr/>
        </p:nvGraphicFramePr>
        <p:xfrm>
          <a:off x="5046664" y="1916114"/>
          <a:ext cx="4505325" cy="490537"/>
        </p:xfrm>
        <a:graphic>
          <a:graphicData uri="http://schemas.openxmlformats.org/presentationml/2006/ole">
            <mc:AlternateContent xmlns:mc="http://schemas.openxmlformats.org/markup-compatibility/2006">
              <mc:Choice xmlns:v="urn:schemas-microsoft-com:vml" Requires="v">
                <p:oleObj spid="_x0000_s17456" name="公式" r:id="rId5" imgW="1854200" imgH="203200" progId="Equation.3">
                  <p:embed/>
                </p:oleObj>
              </mc:Choice>
              <mc:Fallback>
                <p:oleObj name="公式" r:id="rId5" imgW="1854200" imgH="203200" progId="Equation.3">
                  <p:embed/>
                  <p:pic>
                    <p:nvPicPr>
                      <p:cNvPr id="1536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6664" y="1916114"/>
                        <a:ext cx="4505325"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6" name="Object 6"/>
          <p:cNvGraphicFramePr>
            <a:graphicFrameLocks noChangeAspect="1"/>
          </p:cNvGraphicFramePr>
          <p:nvPr/>
        </p:nvGraphicFramePr>
        <p:xfrm>
          <a:off x="4438650" y="2684464"/>
          <a:ext cx="5761038" cy="528637"/>
        </p:xfrm>
        <a:graphic>
          <a:graphicData uri="http://schemas.openxmlformats.org/presentationml/2006/ole">
            <mc:AlternateContent xmlns:mc="http://schemas.openxmlformats.org/markup-compatibility/2006">
              <mc:Choice xmlns:v="urn:schemas-microsoft-com:vml" Requires="v">
                <p:oleObj spid="_x0000_s17457" name="公式" r:id="rId7" imgW="2489200" imgH="228600" progId="Equation.3">
                  <p:embed/>
                </p:oleObj>
              </mc:Choice>
              <mc:Fallback>
                <p:oleObj name="公式" r:id="rId7" imgW="2489200" imgH="228600" progId="Equation.3">
                  <p:embed/>
                  <p:pic>
                    <p:nvPicPr>
                      <p:cNvPr id="1536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8650" y="2684464"/>
                        <a:ext cx="5761038"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7" name="Object 7"/>
          <p:cNvGraphicFramePr>
            <a:graphicFrameLocks noChangeAspect="1"/>
          </p:cNvGraphicFramePr>
          <p:nvPr/>
        </p:nvGraphicFramePr>
        <p:xfrm>
          <a:off x="2438400" y="4114800"/>
          <a:ext cx="8153400" cy="685800"/>
        </p:xfrm>
        <a:graphic>
          <a:graphicData uri="http://schemas.openxmlformats.org/presentationml/2006/ole">
            <mc:AlternateContent xmlns:mc="http://schemas.openxmlformats.org/markup-compatibility/2006">
              <mc:Choice xmlns:v="urn:schemas-microsoft-com:vml" Requires="v">
                <p:oleObj spid="_x0000_s17458" name="公式" r:id="rId9" imgW="3378200" imgH="241300" progId="Equation.3">
                  <p:embed/>
                </p:oleObj>
              </mc:Choice>
              <mc:Fallback>
                <p:oleObj name="公式" r:id="rId9" imgW="3378200" imgH="241300" progId="Equation.3">
                  <p:embed/>
                  <p:pic>
                    <p:nvPicPr>
                      <p:cNvPr id="1536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8400" y="4114800"/>
                        <a:ext cx="8153400" cy="685800"/>
                      </a:xfrm>
                      <a:prstGeom prst="rect">
                        <a:avLst/>
                      </a:prstGeom>
                      <a:solidFill>
                        <a:schemeClr val="bg1"/>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8" name="Object 8"/>
          <p:cNvGraphicFramePr>
            <a:graphicFrameLocks noChangeAspect="1"/>
          </p:cNvGraphicFramePr>
          <p:nvPr/>
        </p:nvGraphicFramePr>
        <p:xfrm>
          <a:off x="2590800" y="5516563"/>
          <a:ext cx="7391400" cy="685800"/>
        </p:xfrm>
        <a:graphic>
          <a:graphicData uri="http://schemas.openxmlformats.org/presentationml/2006/ole">
            <mc:AlternateContent xmlns:mc="http://schemas.openxmlformats.org/markup-compatibility/2006">
              <mc:Choice xmlns:v="urn:schemas-microsoft-com:vml" Requires="v">
                <p:oleObj spid="_x0000_s17459" name="公式" r:id="rId11" imgW="3048000" imgH="241300" progId="Equation.3">
                  <p:embed/>
                </p:oleObj>
              </mc:Choice>
              <mc:Fallback>
                <p:oleObj name="公式" r:id="rId11" imgW="3048000" imgH="241300" progId="Equation.3">
                  <p:embed/>
                  <p:pic>
                    <p:nvPicPr>
                      <p:cNvPr id="15368"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0800" y="5516563"/>
                        <a:ext cx="7391400" cy="685800"/>
                      </a:xfrm>
                      <a:prstGeom prst="rect">
                        <a:avLst/>
                      </a:prstGeom>
                      <a:solidFill>
                        <a:schemeClr val="bg1"/>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9" name="Text Box 9"/>
          <p:cNvSpPr txBox="1">
            <a:spLocks noChangeArrowheads="1"/>
          </p:cNvSpPr>
          <p:nvPr/>
        </p:nvSpPr>
        <p:spPr bwMode="auto">
          <a:xfrm>
            <a:off x="1558926" y="1458913"/>
            <a:ext cx="3757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解：</a:t>
            </a:r>
            <a:r>
              <a:rPr lang="en-US" altLang="zh-CN" b="1"/>
              <a:t>(</a:t>
            </a:r>
            <a:r>
              <a:rPr lang="zh-CN" altLang="en-US" b="1"/>
              <a:t>复单根</a:t>
            </a:r>
            <a:r>
              <a:rPr lang="en-US" altLang="zh-CN" b="1"/>
              <a:t>)</a:t>
            </a:r>
            <a:r>
              <a:rPr lang="zh-CN" altLang="en-US" b="1"/>
              <a:t>特征方程为：</a:t>
            </a:r>
          </a:p>
        </p:txBody>
      </p:sp>
      <p:sp>
        <p:nvSpPr>
          <p:cNvPr id="15370" name="Text Box 10"/>
          <p:cNvSpPr txBox="1">
            <a:spLocks noChangeArrowheads="1"/>
          </p:cNvSpPr>
          <p:nvPr/>
        </p:nvSpPr>
        <p:spPr bwMode="auto">
          <a:xfrm>
            <a:off x="1752601" y="2728913"/>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特征根</a:t>
            </a:r>
          </a:p>
        </p:txBody>
      </p:sp>
      <p:sp>
        <p:nvSpPr>
          <p:cNvPr id="15371" name="Text Box 11"/>
          <p:cNvSpPr txBox="1">
            <a:spLocks noChangeArrowheads="1"/>
          </p:cNvSpPr>
          <p:nvPr/>
        </p:nvSpPr>
        <p:spPr bwMode="auto">
          <a:xfrm>
            <a:off x="1847851" y="5013325"/>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accent2"/>
                </a:solidFill>
              </a:rPr>
              <a:t>通解</a:t>
            </a:r>
          </a:p>
        </p:txBody>
      </p:sp>
      <p:sp>
        <p:nvSpPr>
          <p:cNvPr id="15372" name="Text Box 12"/>
          <p:cNvSpPr txBox="1">
            <a:spLocks noChangeArrowheads="1"/>
          </p:cNvSpPr>
          <p:nvPr/>
        </p:nvSpPr>
        <p:spPr bwMode="auto">
          <a:xfrm>
            <a:off x="1752601" y="3357563"/>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rPr>
              <a:t>对应的基本解组</a:t>
            </a:r>
          </a:p>
        </p:txBody>
      </p:sp>
    </p:spTree>
    <p:extLst>
      <p:ext uri="{BB962C8B-B14F-4D97-AF65-F5344CB8AC3E}">
        <p14:creationId xmlns:p14="http://schemas.microsoft.com/office/powerpoint/2010/main" val="1767147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7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536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7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5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9" grpId="0"/>
      <p:bldP spid="15370" grpId="0"/>
      <p:bldP spid="15371" grpId="0"/>
      <p:bldP spid="1537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614488" y="348626"/>
            <a:ext cx="43561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000" b="1" dirty="0" smtClean="0">
                <a:solidFill>
                  <a:srgbClr val="FF0000"/>
                </a:solidFill>
              </a:rPr>
              <a:t>（</a:t>
            </a:r>
            <a:r>
              <a:rPr lang="en-US" altLang="zh-CN" sz="3000" b="1" dirty="0" smtClean="0">
                <a:solidFill>
                  <a:srgbClr val="FF0000"/>
                </a:solidFill>
              </a:rPr>
              <a:t>3</a:t>
            </a:r>
            <a:r>
              <a:rPr lang="zh-CN" altLang="en-US" sz="3000" b="1" dirty="0">
                <a:solidFill>
                  <a:srgbClr val="FF0000"/>
                </a:solidFill>
              </a:rPr>
              <a:t>）</a:t>
            </a:r>
            <a:r>
              <a:rPr lang="en-US" altLang="zh-CN" sz="3000" b="1" dirty="0" smtClean="0">
                <a:solidFill>
                  <a:srgbClr val="FF0000"/>
                </a:solidFill>
              </a:rPr>
              <a:t> </a:t>
            </a:r>
            <a:r>
              <a:rPr lang="zh-CN" altLang="en-US" sz="3000" b="1" dirty="0">
                <a:solidFill>
                  <a:srgbClr val="FF0000"/>
                </a:solidFill>
              </a:rPr>
              <a:t>特征根是重根的情形</a:t>
            </a:r>
          </a:p>
        </p:txBody>
      </p:sp>
      <p:grpSp>
        <p:nvGrpSpPr>
          <p:cNvPr id="16409" name="Group 25"/>
          <p:cNvGrpSpPr>
            <a:grpSpLocks/>
          </p:cNvGrpSpPr>
          <p:nvPr/>
        </p:nvGrpSpPr>
        <p:grpSpPr bwMode="auto">
          <a:xfrm>
            <a:off x="1644651" y="995363"/>
            <a:ext cx="7140575" cy="469899"/>
            <a:chOff x="76" y="627"/>
            <a:chExt cx="4498" cy="296"/>
          </a:xfrm>
        </p:grpSpPr>
        <p:sp>
          <p:nvSpPr>
            <p:cNvPr id="26643" name="Text Box 4"/>
            <p:cNvSpPr txBox="1">
              <a:spLocks noChangeArrowheads="1"/>
            </p:cNvSpPr>
            <p:nvPr/>
          </p:nvSpPr>
          <p:spPr bwMode="auto">
            <a:xfrm>
              <a:off x="76" y="632"/>
              <a:ext cx="44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设特征方程有</a:t>
              </a:r>
              <a:r>
                <a:rPr lang="en-US" altLang="zh-CN" b="1" i="1"/>
                <a:t>k</a:t>
              </a:r>
              <a:r>
                <a:rPr lang="zh-CN" altLang="en-US" b="1"/>
                <a:t>重根            ，由代数学基本知识有：</a:t>
              </a:r>
            </a:p>
          </p:txBody>
        </p:sp>
        <p:graphicFrame>
          <p:nvGraphicFramePr>
            <p:cNvPr id="26644" name="Object 3"/>
            <p:cNvGraphicFramePr>
              <a:graphicFrameLocks noChangeAspect="1"/>
            </p:cNvGraphicFramePr>
            <p:nvPr/>
          </p:nvGraphicFramePr>
          <p:xfrm>
            <a:off x="1791" y="627"/>
            <a:ext cx="576" cy="295"/>
          </p:xfrm>
          <a:graphic>
            <a:graphicData uri="http://schemas.openxmlformats.org/presentationml/2006/ole">
              <mc:AlternateContent xmlns:mc="http://schemas.openxmlformats.org/markup-compatibility/2006">
                <mc:Choice xmlns:v="urn:schemas-microsoft-com:vml" Requires="v">
                  <p:oleObj spid="_x0000_s18497" name="公式" r:id="rId3" imgW="418918" imgH="215806" progId="Equation.3">
                    <p:embed/>
                  </p:oleObj>
                </mc:Choice>
                <mc:Fallback>
                  <p:oleObj name="公式" r:id="rId3" imgW="418918" imgH="215806" progId="Equation.3">
                    <p:embed/>
                    <p:pic>
                      <p:nvPicPr>
                        <p:cNvPr id="2664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1" y="627"/>
                          <a:ext cx="57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6389" name="Object 5"/>
          <p:cNvGraphicFramePr>
            <a:graphicFrameLocks noChangeAspect="1"/>
          </p:cNvGraphicFramePr>
          <p:nvPr/>
        </p:nvGraphicFramePr>
        <p:xfrm>
          <a:off x="3733800" y="1524000"/>
          <a:ext cx="6172200" cy="457200"/>
        </p:xfrm>
        <a:graphic>
          <a:graphicData uri="http://schemas.openxmlformats.org/presentationml/2006/ole">
            <mc:AlternateContent xmlns:mc="http://schemas.openxmlformats.org/markup-compatibility/2006">
              <mc:Choice xmlns:v="urn:schemas-microsoft-com:vml" Requires="v">
                <p:oleObj spid="_x0000_s18498" name="公式" r:id="rId5" imgW="3060700" imgH="228600" progId="Equation.3">
                  <p:embed/>
                </p:oleObj>
              </mc:Choice>
              <mc:Fallback>
                <p:oleObj name="公式" r:id="rId5" imgW="3060700" imgH="228600" progId="Equation.3">
                  <p:embed/>
                  <p:pic>
                    <p:nvPicPr>
                      <p:cNvPr id="1638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1524000"/>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0" name="Text Box 6"/>
          <p:cNvSpPr txBox="1">
            <a:spLocks noChangeArrowheads="1"/>
          </p:cNvSpPr>
          <p:nvPr/>
        </p:nvSpPr>
        <p:spPr bwMode="auto">
          <a:xfrm>
            <a:off x="1457325" y="2135188"/>
            <a:ext cx="508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下面分三步来讨论基本解组的构成：</a:t>
            </a:r>
          </a:p>
        </p:txBody>
      </p:sp>
      <p:grpSp>
        <p:nvGrpSpPr>
          <p:cNvPr id="16410" name="Group 26"/>
          <p:cNvGrpSpPr>
            <a:grpSpLocks/>
          </p:cNvGrpSpPr>
          <p:nvPr/>
        </p:nvGrpSpPr>
        <p:grpSpPr bwMode="auto">
          <a:xfrm>
            <a:off x="1558925" y="2873375"/>
            <a:ext cx="2362200" cy="458788"/>
            <a:chOff x="144" y="1810"/>
            <a:chExt cx="1488" cy="289"/>
          </a:xfrm>
        </p:grpSpPr>
        <p:graphicFrame>
          <p:nvGraphicFramePr>
            <p:cNvPr id="26641" name="Object 7"/>
            <p:cNvGraphicFramePr>
              <a:graphicFrameLocks noChangeAspect="1"/>
            </p:cNvGraphicFramePr>
            <p:nvPr/>
          </p:nvGraphicFramePr>
          <p:xfrm>
            <a:off x="768" y="1824"/>
            <a:ext cx="864" cy="275"/>
          </p:xfrm>
          <a:graphic>
            <a:graphicData uri="http://schemas.openxmlformats.org/presentationml/2006/ole">
              <mc:AlternateContent xmlns:mc="http://schemas.openxmlformats.org/markup-compatibility/2006">
                <mc:Choice xmlns:v="urn:schemas-microsoft-com:vml" Requires="v">
                  <p:oleObj spid="_x0000_s18499" name="公式" r:id="rId7" imgW="672808" imgH="215806" progId="Equation.3">
                    <p:embed/>
                  </p:oleObj>
                </mc:Choice>
                <mc:Fallback>
                  <p:oleObj name="公式" r:id="rId7" imgW="672808" imgH="215806" progId="Equation.3">
                    <p:embed/>
                    <p:pic>
                      <p:nvPicPr>
                        <p:cNvPr id="26641"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1824"/>
                          <a:ext cx="864"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42" name="Rectangle 12"/>
            <p:cNvSpPr>
              <a:spLocks noChangeArrowheads="1"/>
            </p:cNvSpPr>
            <p:nvPr/>
          </p:nvSpPr>
          <p:spPr bwMode="auto">
            <a:xfrm>
              <a:off x="144" y="1810"/>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FF0000"/>
                  </a:solidFill>
                </a:rPr>
                <a:t>先讨论</a:t>
              </a:r>
              <a:endParaRPr lang="zh-CN" altLang="en-US" sz="2000" b="1"/>
            </a:p>
          </p:txBody>
        </p:sp>
      </p:grpSp>
      <p:graphicFrame>
        <p:nvGraphicFramePr>
          <p:cNvPr id="16400" name="Object 16"/>
          <p:cNvGraphicFramePr>
            <a:graphicFrameLocks noChangeAspect="1"/>
          </p:cNvGraphicFramePr>
          <p:nvPr/>
        </p:nvGraphicFramePr>
        <p:xfrm>
          <a:off x="8256588" y="2827338"/>
          <a:ext cx="1905000" cy="525462"/>
        </p:xfrm>
        <a:graphic>
          <a:graphicData uri="http://schemas.openxmlformats.org/presentationml/2006/ole">
            <mc:AlternateContent xmlns:mc="http://schemas.openxmlformats.org/markup-compatibility/2006">
              <mc:Choice xmlns:v="urn:schemas-microsoft-com:vml" Requires="v">
                <p:oleObj spid="_x0000_s18500" name="公式" r:id="rId9" imgW="825500" imgH="228600" progId="Equation.3">
                  <p:embed/>
                </p:oleObj>
              </mc:Choice>
              <mc:Fallback>
                <p:oleObj name="公式" r:id="rId9" imgW="825500" imgH="228600" progId="Equation.3">
                  <p:embed/>
                  <p:pic>
                    <p:nvPicPr>
                      <p:cNvPr id="1640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56588" y="2827338"/>
                        <a:ext cx="19050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01" name="Text Box 17"/>
          <p:cNvSpPr txBox="1">
            <a:spLocks noChangeArrowheads="1"/>
          </p:cNvSpPr>
          <p:nvPr/>
        </p:nvSpPr>
        <p:spPr bwMode="auto">
          <a:xfrm>
            <a:off x="3792538" y="2827339"/>
            <a:ext cx="45159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rPr>
              <a:t>，此时，有线性无关的函数组</a:t>
            </a:r>
            <a:r>
              <a:rPr lang="zh-CN" altLang="en-US" b="1"/>
              <a:t>：</a:t>
            </a:r>
          </a:p>
        </p:txBody>
      </p:sp>
      <p:grpSp>
        <p:nvGrpSpPr>
          <p:cNvPr id="16412" name="Group 28"/>
          <p:cNvGrpSpPr>
            <a:grpSpLocks/>
          </p:cNvGrpSpPr>
          <p:nvPr/>
        </p:nvGrpSpPr>
        <p:grpSpPr bwMode="auto">
          <a:xfrm>
            <a:off x="1752601" y="3984626"/>
            <a:ext cx="2327275" cy="523875"/>
            <a:chOff x="144" y="2510"/>
            <a:chExt cx="1466" cy="330"/>
          </a:xfrm>
        </p:grpSpPr>
        <p:graphicFrame>
          <p:nvGraphicFramePr>
            <p:cNvPr id="26639" name="Object 8"/>
            <p:cNvGraphicFramePr>
              <a:graphicFrameLocks noChangeAspect="1"/>
            </p:cNvGraphicFramePr>
            <p:nvPr/>
          </p:nvGraphicFramePr>
          <p:xfrm>
            <a:off x="612" y="2521"/>
            <a:ext cx="998" cy="319"/>
          </p:xfrm>
          <a:graphic>
            <a:graphicData uri="http://schemas.openxmlformats.org/presentationml/2006/ole">
              <mc:AlternateContent xmlns:mc="http://schemas.openxmlformats.org/markup-compatibility/2006">
                <mc:Choice xmlns:v="urn:schemas-microsoft-com:vml" Requires="v">
                  <p:oleObj spid="_x0000_s18501" name="公式" r:id="rId11" imgW="672808" imgH="215806" progId="Equation.3">
                    <p:embed/>
                  </p:oleObj>
                </mc:Choice>
                <mc:Fallback>
                  <p:oleObj name="公式" r:id="rId11" imgW="672808" imgH="215806" progId="Equation.3">
                    <p:embed/>
                    <p:pic>
                      <p:nvPicPr>
                        <p:cNvPr id="26639"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2" y="2521"/>
                          <a:ext cx="998"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40" name="Text Box 9"/>
            <p:cNvSpPr txBox="1">
              <a:spLocks noChangeArrowheads="1"/>
            </p:cNvSpPr>
            <p:nvPr/>
          </p:nvSpPr>
          <p:spPr bwMode="auto">
            <a:xfrm>
              <a:off x="144" y="2510"/>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rPr>
                <a:t>讨论</a:t>
              </a:r>
              <a:endParaRPr lang="zh-CN" altLang="en-US"/>
            </a:p>
          </p:txBody>
        </p:sp>
      </p:grpSp>
      <p:grpSp>
        <p:nvGrpSpPr>
          <p:cNvPr id="16411" name="Group 27"/>
          <p:cNvGrpSpPr>
            <a:grpSpLocks/>
          </p:cNvGrpSpPr>
          <p:nvPr/>
        </p:nvGrpSpPr>
        <p:grpSpPr bwMode="auto">
          <a:xfrm>
            <a:off x="4116389" y="4019550"/>
            <a:ext cx="6804025" cy="488950"/>
            <a:chOff x="1474" y="2478"/>
            <a:chExt cx="4286" cy="308"/>
          </a:xfrm>
        </p:grpSpPr>
        <p:sp>
          <p:nvSpPr>
            <p:cNvPr id="26637" name="Text Box 10"/>
            <p:cNvSpPr txBox="1">
              <a:spLocks noChangeArrowheads="1"/>
            </p:cNvSpPr>
            <p:nvPr/>
          </p:nvSpPr>
          <p:spPr bwMode="auto">
            <a:xfrm>
              <a:off x="1474" y="2486"/>
              <a:ext cx="42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把这种情况通过变换                化为第一种情况。</a:t>
              </a:r>
              <a:endParaRPr lang="zh-CN" altLang="en-US"/>
            </a:p>
          </p:txBody>
        </p:sp>
        <p:graphicFrame>
          <p:nvGraphicFramePr>
            <p:cNvPr id="26638" name="Object 18"/>
            <p:cNvGraphicFramePr>
              <a:graphicFrameLocks noChangeAspect="1"/>
            </p:cNvGraphicFramePr>
            <p:nvPr/>
          </p:nvGraphicFramePr>
          <p:xfrm>
            <a:off x="3288" y="2478"/>
            <a:ext cx="752" cy="308"/>
          </p:xfrm>
          <a:graphic>
            <a:graphicData uri="http://schemas.openxmlformats.org/presentationml/2006/ole">
              <mc:AlternateContent xmlns:mc="http://schemas.openxmlformats.org/markup-compatibility/2006">
                <mc:Choice xmlns:v="urn:schemas-microsoft-com:vml" Requires="v">
                  <p:oleObj spid="_x0000_s18502" name="公式" r:id="rId13" imgW="558800" imgH="228600" progId="Equation.3">
                    <p:embed/>
                  </p:oleObj>
                </mc:Choice>
                <mc:Fallback>
                  <p:oleObj name="公式" r:id="rId13" imgW="558800" imgH="228600" progId="Equation.3">
                    <p:embed/>
                    <p:pic>
                      <p:nvPicPr>
                        <p:cNvPr id="26638"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88" y="2478"/>
                          <a:ext cx="752" cy="308"/>
                        </a:xfrm>
                        <a:prstGeom prst="rect">
                          <a:avLst/>
                        </a:prstGeom>
                        <a:solidFill>
                          <a:schemeClr val="bg1"/>
                        </a:solidFill>
                        <a:ln>
                          <a:noFill/>
                        </a:ln>
                        <a:effectLst/>
                        <a:extLs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6395" name="Text Box 11"/>
          <p:cNvSpPr txBox="1">
            <a:spLocks noChangeArrowheads="1"/>
          </p:cNvSpPr>
          <p:nvPr/>
        </p:nvSpPr>
        <p:spPr bwMode="auto">
          <a:xfrm>
            <a:off x="1703389" y="5373689"/>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rPr>
              <a:t>再构成线性无关的函数组</a:t>
            </a:r>
            <a:r>
              <a:rPr lang="zh-CN" altLang="en-US" b="1"/>
              <a:t>：</a:t>
            </a:r>
            <a:endParaRPr lang="zh-CN" altLang="en-US"/>
          </a:p>
        </p:txBody>
      </p:sp>
      <p:graphicFrame>
        <p:nvGraphicFramePr>
          <p:cNvPr id="16403" name="Object 19"/>
          <p:cNvGraphicFramePr>
            <a:graphicFrameLocks noChangeAspect="1"/>
          </p:cNvGraphicFramePr>
          <p:nvPr/>
        </p:nvGraphicFramePr>
        <p:xfrm>
          <a:off x="5880101" y="5373689"/>
          <a:ext cx="3552825" cy="523875"/>
        </p:xfrm>
        <a:graphic>
          <a:graphicData uri="http://schemas.openxmlformats.org/presentationml/2006/ole">
            <mc:AlternateContent xmlns:mc="http://schemas.openxmlformats.org/markup-compatibility/2006">
              <mc:Choice xmlns:v="urn:schemas-microsoft-com:vml" Requires="v">
                <p:oleObj spid="_x0000_s18503" name="Equation" r:id="rId15" imgW="1549400" imgH="228600" progId="Equation.DSMT4">
                  <p:embed/>
                </p:oleObj>
              </mc:Choice>
              <mc:Fallback>
                <p:oleObj name="Equation" r:id="rId15" imgW="1549400" imgH="228600" progId="Equation.DSMT4">
                  <p:embed/>
                  <p:pic>
                    <p:nvPicPr>
                      <p:cNvPr id="16403"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80101" y="5373689"/>
                        <a:ext cx="3552825" cy="523875"/>
                      </a:xfrm>
                      <a:prstGeom prst="rect">
                        <a:avLst/>
                      </a:prstGeom>
                      <a:solidFill>
                        <a:schemeClr val="bg1"/>
                      </a:solidFill>
                      <a:ln>
                        <a:noFill/>
                      </a:ln>
                      <a:effectLst/>
                      <a:extLst>
                        <a:ext uri="{91240B29-F687-4F45-9708-019B960494DF}">
                          <a14:hiddenLine xmlns:a14="http://schemas.microsoft.com/office/drawing/2010/main" w="412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02814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9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4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40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40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4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41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39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64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P spid="16401" grpId="0"/>
      <p:bldP spid="1639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7"/>
          <p:cNvSpPr>
            <a:spLocks noChangeArrowheads="1"/>
          </p:cNvSpPr>
          <p:nvPr/>
        </p:nvSpPr>
        <p:spPr bwMode="auto">
          <a:xfrm>
            <a:off x="5676900" y="3314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0492" name="Group 1036"/>
          <p:cNvGrpSpPr>
            <a:grpSpLocks/>
          </p:cNvGrpSpPr>
          <p:nvPr/>
        </p:nvGrpSpPr>
        <p:grpSpPr bwMode="auto">
          <a:xfrm>
            <a:off x="1992314" y="909638"/>
            <a:ext cx="5686425" cy="647700"/>
            <a:chOff x="295" y="573"/>
            <a:chExt cx="3582" cy="408"/>
          </a:xfrm>
        </p:grpSpPr>
        <p:sp>
          <p:nvSpPr>
            <p:cNvPr id="27657" name="Text Box 1030"/>
            <p:cNvSpPr txBox="1">
              <a:spLocks noChangeArrowheads="1"/>
            </p:cNvSpPr>
            <p:nvPr/>
          </p:nvSpPr>
          <p:spPr bwMode="auto">
            <a:xfrm>
              <a:off x="295" y="618"/>
              <a:ext cx="35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特征根                                的重数分别为：</a:t>
              </a:r>
            </a:p>
          </p:txBody>
        </p:sp>
        <p:graphicFrame>
          <p:nvGraphicFramePr>
            <p:cNvPr id="27658" name="Object 1026"/>
            <p:cNvGraphicFramePr>
              <a:graphicFrameLocks noChangeAspect="1"/>
            </p:cNvGraphicFramePr>
            <p:nvPr/>
          </p:nvGraphicFramePr>
          <p:xfrm>
            <a:off x="975" y="573"/>
            <a:ext cx="1497" cy="408"/>
          </p:xfrm>
          <a:graphic>
            <a:graphicData uri="http://schemas.openxmlformats.org/presentationml/2006/ole">
              <mc:AlternateContent xmlns:mc="http://schemas.openxmlformats.org/markup-compatibility/2006">
                <mc:Choice xmlns:v="urn:schemas-microsoft-com:vml" Requires="v">
                  <p:oleObj spid="_x0000_s19485" r:id="rId3" imgW="838200" imgH="228600" progId="Equation.3">
                    <p:embed/>
                  </p:oleObj>
                </mc:Choice>
                <mc:Fallback>
                  <p:oleObj r:id="rId3" imgW="838200" imgH="228600" progId="Equation.3">
                    <p:embed/>
                    <p:pic>
                      <p:nvPicPr>
                        <p:cNvPr id="27658"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573"/>
                          <a:ext cx="1497"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0484" name="Object 1028"/>
          <p:cNvGraphicFramePr>
            <a:graphicFrameLocks noChangeAspect="1"/>
          </p:cNvGraphicFramePr>
          <p:nvPr/>
        </p:nvGraphicFramePr>
        <p:xfrm>
          <a:off x="4008438" y="1700214"/>
          <a:ext cx="3200400" cy="612775"/>
        </p:xfrm>
        <a:graphic>
          <a:graphicData uri="http://schemas.openxmlformats.org/presentationml/2006/ole">
            <mc:AlternateContent xmlns:mc="http://schemas.openxmlformats.org/markup-compatibility/2006">
              <mc:Choice xmlns:v="urn:schemas-microsoft-com:vml" Requires="v">
                <p:oleObj spid="_x0000_s19486" r:id="rId5" imgW="1193800" imgH="228600" progId="Equation.3">
                  <p:embed/>
                </p:oleObj>
              </mc:Choice>
              <mc:Fallback>
                <p:oleObj r:id="rId5" imgW="1193800" imgH="228600" progId="Equation.3">
                  <p:embed/>
                  <p:pic>
                    <p:nvPicPr>
                      <p:cNvPr id="20484" name="Object 10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8438" y="1700214"/>
                        <a:ext cx="3200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7" name="Text Box 1031"/>
          <p:cNvSpPr txBox="1">
            <a:spLocks noChangeArrowheads="1"/>
          </p:cNvSpPr>
          <p:nvPr/>
        </p:nvSpPr>
        <p:spPr bwMode="auto">
          <a:xfrm>
            <a:off x="1992313" y="2349501"/>
            <a:ext cx="35878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则有线性无关的</a:t>
            </a:r>
            <a:r>
              <a:rPr lang="zh-CN" altLang="en-US" b="1">
                <a:solidFill>
                  <a:srgbClr val="FF0000"/>
                </a:solidFill>
              </a:rPr>
              <a:t>函数组：</a:t>
            </a:r>
          </a:p>
        </p:txBody>
      </p:sp>
      <p:sp>
        <p:nvSpPr>
          <p:cNvPr id="27654" name="Rectangle 1033"/>
          <p:cNvSpPr>
            <a:spLocks noChangeArrowheads="1"/>
          </p:cNvSpPr>
          <p:nvPr/>
        </p:nvSpPr>
        <p:spPr bwMode="auto">
          <a:xfrm>
            <a:off x="5181600" y="30622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0488" name="Object 1032"/>
          <p:cNvGraphicFramePr>
            <a:graphicFrameLocks noChangeAspect="1"/>
          </p:cNvGraphicFramePr>
          <p:nvPr/>
        </p:nvGraphicFramePr>
        <p:xfrm>
          <a:off x="3863976" y="2781300"/>
          <a:ext cx="6659563" cy="3455988"/>
        </p:xfrm>
        <a:graphic>
          <a:graphicData uri="http://schemas.openxmlformats.org/presentationml/2006/ole">
            <mc:AlternateContent xmlns:mc="http://schemas.openxmlformats.org/markup-compatibility/2006">
              <mc:Choice xmlns:v="urn:schemas-microsoft-com:vml" Requires="v">
                <p:oleObj spid="_x0000_s19487" name="Equation" r:id="rId7" imgW="1765300" imgH="990600" progId="Equation.DSMT4">
                  <p:embed/>
                </p:oleObj>
              </mc:Choice>
              <mc:Fallback>
                <p:oleObj name="Equation" r:id="rId7" imgW="1765300" imgH="990600" progId="Equation.DSMT4">
                  <p:embed/>
                  <p:pic>
                    <p:nvPicPr>
                      <p:cNvPr id="20488" name="Object 10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3976" y="2781300"/>
                        <a:ext cx="6659563"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6" name="Rectangle 1035"/>
          <p:cNvSpPr>
            <a:spLocks noChangeArrowheads="1"/>
          </p:cNvSpPr>
          <p:nvPr/>
        </p:nvSpPr>
        <p:spPr bwMode="auto">
          <a:xfrm>
            <a:off x="5348288" y="3314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60314327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563689" y="1100138"/>
            <a:ext cx="9375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对于特征方程有复重根的情况，结合前面的两种情况就可以讨论了。</a:t>
            </a:r>
          </a:p>
        </p:txBody>
      </p:sp>
      <p:grpSp>
        <p:nvGrpSpPr>
          <p:cNvPr id="17417" name="Group 9"/>
          <p:cNvGrpSpPr>
            <a:grpSpLocks/>
          </p:cNvGrpSpPr>
          <p:nvPr/>
        </p:nvGrpSpPr>
        <p:grpSpPr bwMode="auto">
          <a:xfrm>
            <a:off x="1649413" y="2027240"/>
            <a:ext cx="8839200" cy="1052513"/>
            <a:chOff x="158" y="1234"/>
            <a:chExt cx="5568" cy="663"/>
          </a:xfrm>
        </p:grpSpPr>
        <p:sp>
          <p:nvSpPr>
            <p:cNvPr id="28677" name="Rectangle 4"/>
            <p:cNvSpPr>
              <a:spLocks noChangeArrowheads="1"/>
            </p:cNvSpPr>
            <p:nvPr/>
          </p:nvSpPr>
          <p:spPr bwMode="auto">
            <a:xfrm>
              <a:off x="158" y="1234"/>
              <a:ext cx="5568" cy="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b="1"/>
                <a:t>譬如假设是</a:t>
              </a:r>
              <a:r>
                <a:rPr lang="en-US" altLang="zh-CN" b="1" i="1"/>
                <a:t>k</a:t>
              </a:r>
              <a:r>
                <a:rPr lang="zh-CN" altLang="en-US" b="1"/>
                <a:t>重特征根                     ，则                   也是</a:t>
              </a:r>
              <a:r>
                <a:rPr lang="en-US" altLang="zh-CN" b="1" i="1"/>
                <a:t>k</a:t>
              </a:r>
              <a:r>
                <a:rPr lang="zh-CN" altLang="en-US" b="1"/>
                <a:t>重特征根，仿</a:t>
              </a:r>
              <a:r>
                <a:rPr lang="en-US" altLang="zh-CN" b="1"/>
                <a:t>1</a:t>
              </a:r>
              <a:r>
                <a:rPr lang="zh-CN" altLang="en-US" b="1"/>
                <a:t>一样处理，将得到方程（</a:t>
              </a:r>
              <a:r>
                <a:rPr lang="en-US" altLang="zh-CN" b="1"/>
                <a:t>15</a:t>
              </a:r>
              <a:r>
                <a:rPr lang="zh-CN" altLang="en-US" b="1"/>
                <a:t>）的</a:t>
              </a:r>
              <a:r>
                <a:rPr lang="en-US" altLang="zh-CN" b="1"/>
                <a:t>2</a:t>
              </a:r>
              <a:r>
                <a:rPr lang="en-US" altLang="zh-CN" b="1" i="1"/>
                <a:t>k</a:t>
              </a:r>
              <a:r>
                <a:rPr lang="zh-CN" altLang="en-US" b="1"/>
                <a:t>个实值解：</a:t>
              </a:r>
            </a:p>
          </p:txBody>
        </p:sp>
        <p:graphicFrame>
          <p:nvGraphicFramePr>
            <p:cNvPr id="28678" name="Object 5"/>
            <p:cNvGraphicFramePr>
              <a:graphicFrameLocks noChangeAspect="1"/>
            </p:cNvGraphicFramePr>
            <p:nvPr/>
          </p:nvGraphicFramePr>
          <p:xfrm>
            <a:off x="2110" y="1298"/>
            <a:ext cx="928" cy="283"/>
          </p:xfrm>
          <a:graphic>
            <a:graphicData uri="http://schemas.openxmlformats.org/presentationml/2006/ole">
              <mc:AlternateContent xmlns:mc="http://schemas.openxmlformats.org/markup-compatibility/2006">
                <mc:Choice xmlns:v="urn:schemas-microsoft-com:vml" Requires="v">
                  <p:oleObj spid="_x0000_s20509" name="公式" r:id="rId3" imgW="660113" imgH="203112" progId="Equation.3">
                    <p:embed/>
                  </p:oleObj>
                </mc:Choice>
                <mc:Fallback>
                  <p:oleObj name="公式" r:id="rId3" imgW="660113" imgH="203112" progId="Equation.3">
                    <p:embed/>
                    <p:pic>
                      <p:nvPicPr>
                        <p:cNvPr id="2867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0" y="1298"/>
                          <a:ext cx="92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9" name="Object 6"/>
            <p:cNvGraphicFramePr>
              <a:graphicFrameLocks noChangeAspect="1"/>
            </p:cNvGraphicFramePr>
            <p:nvPr/>
          </p:nvGraphicFramePr>
          <p:xfrm>
            <a:off x="3470" y="1271"/>
            <a:ext cx="864" cy="299"/>
          </p:xfrm>
          <a:graphic>
            <a:graphicData uri="http://schemas.openxmlformats.org/presentationml/2006/ole">
              <mc:AlternateContent xmlns:mc="http://schemas.openxmlformats.org/markup-compatibility/2006">
                <mc:Choice xmlns:v="urn:schemas-microsoft-com:vml" Requires="v">
                  <p:oleObj spid="_x0000_s20510" name="公式" r:id="rId5" imgW="660400" imgH="228600" progId="Equation.3">
                    <p:embed/>
                  </p:oleObj>
                </mc:Choice>
                <mc:Fallback>
                  <p:oleObj name="公式" r:id="rId5" imgW="660400" imgH="228600" progId="Equation.3">
                    <p:embed/>
                    <p:pic>
                      <p:nvPicPr>
                        <p:cNvPr id="28679"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0" y="1271"/>
                          <a:ext cx="864"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7415" name="Object 7"/>
          <p:cNvGraphicFramePr>
            <a:graphicFrameLocks noChangeAspect="1"/>
          </p:cNvGraphicFramePr>
          <p:nvPr/>
        </p:nvGraphicFramePr>
        <p:xfrm>
          <a:off x="1919288" y="3429000"/>
          <a:ext cx="8077200" cy="1290638"/>
        </p:xfrm>
        <a:graphic>
          <a:graphicData uri="http://schemas.openxmlformats.org/presentationml/2006/ole">
            <mc:AlternateContent xmlns:mc="http://schemas.openxmlformats.org/markup-compatibility/2006">
              <mc:Choice xmlns:v="urn:schemas-microsoft-com:vml" Requires="v">
                <p:oleObj spid="_x0000_s20511" name="Equation" r:id="rId7" imgW="3009900" imgH="482600" progId="Equation.DSMT4">
                  <p:embed/>
                </p:oleObj>
              </mc:Choice>
              <mc:Fallback>
                <p:oleObj name="Equation" r:id="rId7" imgW="3009900" imgH="482600" progId="Equation.DSMT4">
                  <p:embed/>
                  <p:pic>
                    <p:nvPicPr>
                      <p:cNvPr id="17415"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9288" y="3429000"/>
                        <a:ext cx="8077200" cy="1290638"/>
                      </a:xfrm>
                      <a:prstGeom prst="rect">
                        <a:avLst/>
                      </a:prstGeom>
                      <a:solidFill>
                        <a:schemeClr val="bg1"/>
                      </a:solidFill>
                      <a:ln>
                        <a:noFill/>
                      </a:ln>
                      <a:effectLst/>
                      <a:extLst>
                        <a:ext uri="{91240B29-F687-4F45-9708-019B960494DF}">
                          <a14:hiddenLine xmlns:a14="http://schemas.microsoft.com/office/drawing/2010/main" w="635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80438109"/>
      </p:ext>
    </p:extLst>
  </p:cSld>
  <p:clrMapOvr>
    <a:masterClrMapping/>
  </p:clrMapOvr>
  <p:transition spd="med">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9"/>
          <p:cNvGrpSpPr>
            <a:grpSpLocks/>
          </p:cNvGrpSpPr>
          <p:nvPr/>
        </p:nvGrpSpPr>
        <p:grpSpPr bwMode="auto">
          <a:xfrm>
            <a:off x="1746250" y="692151"/>
            <a:ext cx="5627688" cy="836613"/>
            <a:chOff x="374" y="480"/>
            <a:chExt cx="3545" cy="527"/>
          </a:xfrm>
        </p:grpSpPr>
        <p:sp>
          <p:nvSpPr>
            <p:cNvPr id="29711" name="Text Box 2"/>
            <p:cNvSpPr txBox="1">
              <a:spLocks noChangeArrowheads="1"/>
            </p:cNvSpPr>
            <p:nvPr/>
          </p:nvSpPr>
          <p:spPr bwMode="auto">
            <a:xfrm>
              <a:off x="374" y="650"/>
              <a:ext cx="354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hangingPunct="1"/>
              <a:r>
                <a:rPr lang="zh-CN" altLang="en-US" b="1"/>
                <a:t>例</a:t>
              </a:r>
              <a:r>
                <a:rPr lang="en-US" altLang="zh-CN" b="1"/>
                <a:t>6 </a:t>
              </a:r>
              <a:r>
                <a:rPr lang="zh-CN" altLang="en-US" b="1"/>
                <a:t>求方程                                    的通解</a:t>
              </a:r>
            </a:p>
          </p:txBody>
        </p:sp>
        <p:graphicFrame>
          <p:nvGraphicFramePr>
            <p:cNvPr id="29712" name="Object 7"/>
            <p:cNvGraphicFramePr>
              <a:graphicFrameLocks noChangeAspect="1"/>
            </p:cNvGraphicFramePr>
            <p:nvPr/>
          </p:nvGraphicFramePr>
          <p:xfrm>
            <a:off x="1616" y="480"/>
            <a:ext cx="1600" cy="527"/>
          </p:xfrm>
          <a:graphic>
            <a:graphicData uri="http://schemas.openxmlformats.org/presentationml/2006/ole">
              <mc:AlternateContent xmlns:mc="http://schemas.openxmlformats.org/markup-compatibility/2006">
                <mc:Choice xmlns:v="urn:schemas-microsoft-com:vml" Requires="v">
                  <p:oleObj spid="_x0000_s21551" name="公式" r:id="rId3" imgW="1270000" imgH="419100" progId="Equation.3">
                    <p:embed/>
                  </p:oleObj>
                </mc:Choice>
                <mc:Fallback>
                  <p:oleObj name="公式" r:id="rId3" imgW="1270000" imgH="419100" progId="Equation.3">
                    <p:embed/>
                    <p:pic>
                      <p:nvPicPr>
                        <p:cNvPr id="29712"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6" y="480"/>
                          <a:ext cx="1600" cy="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8442" name="Object 10"/>
          <p:cNvGraphicFramePr>
            <a:graphicFrameLocks noChangeAspect="1"/>
          </p:cNvGraphicFramePr>
          <p:nvPr/>
        </p:nvGraphicFramePr>
        <p:xfrm>
          <a:off x="4878388" y="2492375"/>
          <a:ext cx="3162300" cy="642938"/>
        </p:xfrm>
        <a:graphic>
          <a:graphicData uri="http://schemas.openxmlformats.org/presentationml/2006/ole">
            <mc:AlternateContent xmlns:mc="http://schemas.openxmlformats.org/markup-compatibility/2006">
              <mc:Choice xmlns:v="urn:schemas-microsoft-com:vml" Requires="v">
                <p:oleObj spid="_x0000_s21552" name="公式" r:id="rId5" imgW="990170" imgH="203112" progId="Equation.3">
                  <p:embed/>
                </p:oleObj>
              </mc:Choice>
              <mc:Fallback>
                <p:oleObj name="公式" r:id="rId5" imgW="990170" imgH="203112" progId="Equation.3">
                  <p:embed/>
                  <p:pic>
                    <p:nvPicPr>
                      <p:cNvPr id="18442"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8388" y="2492375"/>
                        <a:ext cx="3162300" cy="642938"/>
                      </a:xfrm>
                      <a:prstGeom prst="rect">
                        <a:avLst/>
                      </a:prstGeom>
                      <a:solidFill>
                        <a:schemeClr val="bg1"/>
                      </a:solidFill>
                      <a:ln>
                        <a:noFill/>
                      </a:ln>
                      <a:effectLst/>
                      <a:extLst>
                        <a:ext uri="{91240B29-F687-4F45-9708-019B960494DF}">
                          <a14:hiddenLine xmlns:a14="http://schemas.microsoft.com/office/drawing/2010/main" w="635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3" name="Rectangle 11"/>
          <p:cNvSpPr>
            <a:spLocks noChangeArrowheads="1"/>
          </p:cNvSpPr>
          <p:nvPr/>
        </p:nvSpPr>
        <p:spPr bwMode="auto">
          <a:xfrm>
            <a:off x="2803525" y="2636838"/>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accent2"/>
                </a:solidFill>
              </a:rPr>
              <a:t>特征方程：</a:t>
            </a:r>
          </a:p>
        </p:txBody>
      </p:sp>
      <p:sp>
        <p:nvSpPr>
          <p:cNvPr id="29701" name="Rectangle 13"/>
          <p:cNvSpPr>
            <a:spLocks noChangeArrowheads="1"/>
          </p:cNvSpPr>
          <p:nvPr/>
        </p:nvSpPr>
        <p:spPr bwMode="auto">
          <a:xfrm>
            <a:off x="5514975" y="22225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8447" name="Rectangle 15"/>
          <p:cNvSpPr>
            <a:spLocks noChangeArrowheads="1"/>
          </p:cNvSpPr>
          <p:nvPr/>
        </p:nvSpPr>
        <p:spPr bwMode="auto">
          <a:xfrm>
            <a:off x="2135188" y="1747838"/>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解：复重根的情形</a:t>
            </a:r>
          </a:p>
        </p:txBody>
      </p:sp>
      <p:sp>
        <p:nvSpPr>
          <p:cNvPr id="18446" name="Rectangle 14"/>
          <p:cNvSpPr>
            <a:spLocks noChangeArrowheads="1"/>
          </p:cNvSpPr>
          <p:nvPr/>
        </p:nvSpPr>
        <p:spPr bwMode="auto">
          <a:xfrm>
            <a:off x="2025650" y="40386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rPr>
              <a:t>对应的基本解组：</a:t>
            </a:r>
          </a:p>
        </p:txBody>
      </p:sp>
      <p:graphicFrame>
        <p:nvGraphicFramePr>
          <p:cNvPr id="18448" name="Object 16"/>
          <p:cNvGraphicFramePr>
            <a:graphicFrameLocks noChangeAspect="1"/>
          </p:cNvGraphicFramePr>
          <p:nvPr/>
        </p:nvGraphicFramePr>
        <p:xfrm>
          <a:off x="4452938" y="4038600"/>
          <a:ext cx="5486400" cy="533400"/>
        </p:xfrm>
        <a:graphic>
          <a:graphicData uri="http://schemas.openxmlformats.org/presentationml/2006/ole">
            <mc:AlternateContent xmlns:mc="http://schemas.openxmlformats.org/markup-compatibility/2006">
              <mc:Choice xmlns:v="urn:schemas-microsoft-com:vml" Requires="v">
                <p:oleObj spid="_x0000_s21553" name="公式" r:id="rId7" imgW="2590800" imgH="228600" progId="Equation.3">
                  <p:embed/>
                </p:oleObj>
              </mc:Choice>
              <mc:Fallback>
                <p:oleObj name="公式" r:id="rId7" imgW="2590800" imgH="228600" progId="Equation.3">
                  <p:embed/>
                  <p:pic>
                    <p:nvPicPr>
                      <p:cNvPr id="18448"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52938" y="4038600"/>
                        <a:ext cx="5486400" cy="533400"/>
                      </a:xfrm>
                      <a:prstGeom prst="rect">
                        <a:avLst/>
                      </a:prstGeom>
                      <a:solidFill>
                        <a:schemeClr val="bg1"/>
                      </a:solidFill>
                      <a:ln>
                        <a:noFill/>
                      </a:ln>
                      <a:effectLst/>
                      <a:extLst>
                        <a:ext uri="{91240B29-F687-4F45-9708-019B960494DF}">
                          <a14:hiddenLine xmlns:a14="http://schemas.microsoft.com/office/drawing/2010/main" w="635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9" name="Object 17"/>
          <p:cNvGraphicFramePr>
            <a:graphicFrameLocks noChangeAspect="1"/>
          </p:cNvGraphicFramePr>
          <p:nvPr/>
        </p:nvGraphicFramePr>
        <p:xfrm>
          <a:off x="4675188" y="5411788"/>
          <a:ext cx="4876800" cy="531812"/>
        </p:xfrm>
        <a:graphic>
          <a:graphicData uri="http://schemas.openxmlformats.org/presentationml/2006/ole">
            <mc:AlternateContent xmlns:mc="http://schemas.openxmlformats.org/markup-compatibility/2006">
              <mc:Choice xmlns:v="urn:schemas-microsoft-com:vml" Requires="v">
                <p:oleObj spid="_x0000_s21554" name="公式" r:id="rId9" imgW="2095500" imgH="228600" progId="Equation.3">
                  <p:embed/>
                </p:oleObj>
              </mc:Choice>
              <mc:Fallback>
                <p:oleObj name="公式" r:id="rId9" imgW="2095500" imgH="228600" progId="Equation.3">
                  <p:embed/>
                  <p:pic>
                    <p:nvPicPr>
                      <p:cNvPr id="18449"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5188" y="5411788"/>
                        <a:ext cx="4876800" cy="531812"/>
                      </a:xfrm>
                      <a:prstGeom prst="rect">
                        <a:avLst/>
                      </a:prstGeom>
                      <a:solidFill>
                        <a:schemeClr val="bg1"/>
                      </a:solidFill>
                      <a:ln>
                        <a:noFill/>
                      </a:ln>
                      <a:effectLst/>
                      <a:extLst>
                        <a:ext uri="{91240B29-F687-4F45-9708-019B960494DF}">
                          <a14:hiddenLine xmlns:a14="http://schemas.microsoft.com/office/drawing/2010/main" w="635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50" name="Text Box 18"/>
          <p:cNvSpPr txBox="1">
            <a:spLocks noChangeArrowheads="1"/>
          </p:cNvSpPr>
          <p:nvPr/>
        </p:nvSpPr>
        <p:spPr bwMode="auto">
          <a:xfrm>
            <a:off x="3624263" y="5445125"/>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accent2"/>
                </a:solidFill>
              </a:rPr>
              <a:t>通解：</a:t>
            </a:r>
          </a:p>
        </p:txBody>
      </p:sp>
      <p:sp>
        <p:nvSpPr>
          <p:cNvPr id="18444" name="Rectangle 12"/>
          <p:cNvSpPr>
            <a:spLocks noChangeArrowheads="1"/>
          </p:cNvSpPr>
          <p:nvPr/>
        </p:nvSpPr>
        <p:spPr bwMode="auto">
          <a:xfrm>
            <a:off x="2855913" y="32131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特征根：</a:t>
            </a:r>
          </a:p>
        </p:txBody>
      </p:sp>
      <p:grpSp>
        <p:nvGrpSpPr>
          <p:cNvPr id="18459" name="Group 27"/>
          <p:cNvGrpSpPr>
            <a:grpSpLocks/>
          </p:cNvGrpSpPr>
          <p:nvPr/>
        </p:nvGrpSpPr>
        <p:grpSpPr bwMode="auto">
          <a:xfrm>
            <a:off x="4295776" y="3213100"/>
            <a:ext cx="3001963" cy="490538"/>
            <a:chOff x="1746" y="2024"/>
            <a:chExt cx="1891" cy="309"/>
          </a:xfrm>
        </p:grpSpPr>
        <p:graphicFrame>
          <p:nvGraphicFramePr>
            <p:cNvPr id="29709" name="Object 19"/>
            <p:cNvGraphicFramePr>
              <a:graphicFrameLocks noChangeAspect="1"/>
            </p:cNvGraphicFramePr>
            <p:nvPr/>
          </p:nvGraphicFramePr>
          <p:xfrm>
            <a:off x="1746" y="2024"/>
            <a:ext cx="860" cy="309"/>
          </p:xfrm>
          <a:graphic>
            <a:graphicData uri="http://schemas.openxmlformats.org/presentationml/2006/ole">
              <mc:AlternateContent xmlns:mc="http://schemas.openxmlformats.org/markup-compatibility/2006">
                <mc:Choice xmlns:v="urn:schemas-microsoft-com:vml" Requires="v">
                  <p:oleObj spid="_x0000_s21555" name="公式" r:id="rId11" imgW="596641" imgH="215806" progId="Equation.3">
                    <p:embed/>
                  </p:oleObj>
                </mc:Choice>
                <mc:Fallback>
                  <p:oleObj name="公式" r:id="rId11" imgW="596641" imgH="215806" progId="Equation.3">
                    <p:embed/>
                    <p:pic>
                      <p:nvPicPr>
                        <p:cNvPr id="29709"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46" y="2024"/>
                          <a:ext cx="860" cy="309"/>
                        </a:xfrm>
                        <a:prstGeom prst="rect">
                          <a:avLst/>
                        </a:prstGeom>
                        <a:solidFill>
                          <a:schemeClr val="bg1"/>
                        </a:solidFill>
                        <a:ln>
                          <a:noFill/>
                        </a:ln>
                        <a:effectLst/>
                        <a:extLst>
                          <a:ext uri="{91240B29-F687-4F45-9708-019B960494DF}">
                            <a14:hiddenLine xmlns:a14="http://schemas.microsoft.com/office/drawing/2010/main" w="635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10" name="Rectangle 26"/>
            <p:cNvSpPr>
              <a:spLocks noChangeArrowheads="1"/>
            </p:cNvSpPr>
            <p:nvPr/>
          </p:nvSpPr>
          <p:spPr bwMode="auto">
            <a:xfrm>
              <a:off x="2653" y="2024"/>
              <a:ext cx="9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是</a:t>
              </a:r>
              <a:r>
                <a:rPr lang="en-US" altLang="zh-CN" b="1"/>
                <a:t>2</a:t>
              </a:r>
              <a:r>
                <a:rPr lang="zh-CN" altLang="en-US" b="1"/>
                <a:t>重根。</a:t>
              </a:r>
            </a:p>
          </p:txBody>
        </p:sp>
      </p:grpSp>
    </p:spTree>
    <p:extLst>
      <p:ext uri="{BB962C8B-B14F-4D97-AF65-F5344CB8AC3E}">
        <p14:creationId xmlns:p14="http://schemas.microsoft.com/office/powerpoint/2010/main" val="36050955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45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4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44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5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84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p:bldP spid="18447" grpId="0"/>
      <p:bldP spid="18446" grpId="0"/>
      <p:bldP spid="18450" grpId="0"/>
      <p:bldP spid="1844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555435" y="186533"/>
            <a:ext cx="2606675"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000" b="1" dirty="0" smtClean="0">
                <a:solidFill>
                  <a:srgbClr val="FF0000"/>
                </a:solidFill>
              </a:rPr>
              <a:t>2</a:t>
            </a:r>
            <a:r>
              <a:rPr lang="zh-CN" altLang="en-US" sz="3000" b="1" dirty="0" smtClean="0">
                <a:solidFill>
                  <a:srgbClr val="FF0000"/>
                </a:solidFill>
              </a:rPr>
              <a:t>、欧拉方程</a:t>
            </a:r>
            <a:endParaRPr lang="zh-CN" altLang="en-US" sz="3000" b="1" dirty="0">
              <a:solidFill>
                <a:srgbClr val="FF0000"/>
              </a:solidFill>
            </a:endParaRPr>
          </a:p>
        </p:txBody>
      </p:sp>
      <p:grpSp>
        <p:nvGrpSpPr>
          <p:cNvPr id="19468" name="Group 12"/>
          <p:cNvGrpSpPr>
            <a:grpSpLocks/>
          </p:cNvGrpSpPr>
          <p:nvPr/>
        </p:nvGrpSpPr>
        <p:grpSpPr bwMode="auto">
          <a:xfrm>
            <a:off x="1703389" y="914401"/>
            <a:ext cx="7983537" cy="2082801"/>
            <a:chOff x="366" y="576"/>
            <a:chExt cx="5029" cy="1312"/>
          </a:xfrm>
        </p:grpSpPr>
        <p:sp>
          <p:nvSpPr>
            <p:cNvPr id="30730" name="Text Box 3"/>
            <p:cNvSpPr txBox="1">
              <a:spLocks noChangeArrowheads="1"/>
            </p:cNvSpPr>
            <p:nvPr/>
          </p:nvSpPr>
          <p:spPr bwMode="auto">
            <a:xfrm>
              <a:off x="366" y="576"/>
              <a:ext cx="128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rgbClr val="FF0000"/>
                </a:buClr>
                <a:buFont typeface="Wingdings" panose="05000000000000000000" pitchFamily="2" charset="2"/>
                <a:buChar char="u"/>
              </a:pPr>
              <a:r>
                <a:rPr lang="zh-CN" altLang="en-US" b="1"/>
                <a:t>定义：形如</a:t>
              </a:r>
            </a:p>
          </p:txBody>
        </p:sp>
        <p:graphicFrame>
          <p:nvGraphicFramePr>
            <p:cNvPr id="30731" name="Object 4"/>
            <p:cNvGraphicFramePr>
              <a:graphicFrameLocks noChangeAspect="1"/>
            </p:cNvGraphicFramePr>
            <p:nvPr/>
          </p:nvGraphicFramePr>
          <p:xfrm>
            <a:off x="880" y="816"/>
            <a:ext cx="4515" cy="659"/>
          </p:xfrm>
          <a:graphic>
            <a:graphicData uri="http://schemas.openxmlformats.org/presentationml/2006/ole">
              <mc:AlternateContent xmlns:mc="http://schemas.openxmlformats.org/markup-compatibility/2006">
                <mc:Choice xmlns:v="urn:schemas-microsoft-com:vml" Requires="v">
                  <p:oleObj spid="_x0000_s22557" name="Equation" r:id="rId3" imgW="3289300" imgH="419100" progId="Equation.DSMT4">
                    <p:embed/>
                  </p:oleObj>
                </mc:Choice>
                <mc:Fallback>
                  <p:oleObj name="Equation" r:id="rId3" imgW="3289300" imgH="419100" progId="Equation.DSMT4">
                    <p:embed/>
                    <p:pic>
                      <p:nvPicPr>
                        <p:cNvPr id="3073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 y="816"/>
                          <a:ext cx="4515" cy="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2" name="Text Box 5"/>
            <p:cNvSpPr txBox="1">
              <a:spLocks noChangeArrowheads="1"/>
            </p:cNvSpPr>
            <p:nvPr/>
          </p:nvSpPr>
          <p:spPr bwMode="auto">
            <a:xfrm>
              <a:off x="550" y="1597"/>
              <a:ext cx="26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的微分方程被称为</a:t>
              </a:r>
              <a:r>
                <a:rPr lang="zh-CN" altLang="en-US" b="1">
                  <a:solidFill>
                    <a:srgbClr val="0000FF"/>
                  </a:solidFill>
                </a:rPr>
                <a:t>欧拉方程</a:t>
              </a:r>
              <a:r>
                <a:rPr lang="zh-CN" altLang="en-US" b="1"/>
                <a:t>。</a:t>
              </a:r>
            </a:p>
          </p:txBody>
        </p:sp>
      </p:grpSp>
      <p:sp>
        <p:nvSpPr>
          <p:cNvPr id="19462" name="Text Box 6"/>
          <p:cNvSpPr txBox="1">
            <a:spLocks noChangeArrowheads="1"/>
          </p:cNvSpPr>
          <p:nvPr/>
        </p:nvSpPr>
        <p:spPr bwMode="auto">
          <a:xfrm>
            <a:off x="1981201" y="3063875"/>
            <a:ext cx="8093075"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zh-CN" altLang="en-US" b="1">
                <a:solidFill>
                  <a:srgbClr val="FF0000"/>
                </a:solidFill>
              </a:rPr>
              <a:t>欧拉方程的求解方法</a:t>
            </a:r>
            <a:r>
              <a:rPr lang="zh-CN" altLang="en-US" b="1"/>
              <a:t>是通过</a:t>
            </a:r>
            <a:r>
              <a:rPr lang="zh-CN" altLang="en-US" b="1">
                <a:solidFill>
                  <a:srgbClr val="0000CC"/>
                </a:solidFill>
              </a:rPr>
              <a:t>变换</a:t>
            </a:r>
            <a:r>
              <a:rPr lang="zh-CN" altLang="en-US" b="1"/>
              <a:t>变为常系数齐线性方程，因而求解问题很容易解决。引进变换：</a:t>
            </a:r>
          </a:p>
        </p:txBody>
      </p:sp>
      <p:graphicFrame>
        <p:nvGraphicFramePr>
          <p:cNvPr id="19463" name="Object 7"/>
          <p:cNvGraphicFramePr>
            <a:graphicFrameLocks noChangeAspect="1"/>
          </p:cNvGraphicFramePr>
          <p:nvPr/>
        </p:nvGraphicFramePr>
        <p:xfrm>
          <a:off x="7299325" y="3649663"/>
          <a:ext cx="1892300" cy="500062"/>
        </p:xfrm>
        <a:graphic>
          <a:graphicData uri="http://schemas.openxmlformats.org/presentationml/2006/ole">
            <mc:AlternateContent xmlns:mc="http://schemas.openxmlformats.org/markup-compatibility/2006">
              <mc:Choice xmlns:v="urn:schemas-microsoft-com:vml" Requires="v">
                <p:oleObj spid="_x0000_s22558" name="Equation" r:id="rId5" imgW="863225" imgH="228501" progId="Equation.3">
                  <p:embed/>
                </p:oleObj>
              </mc:Choice>
              <mc:Fallback>
                <p:oleObj name="Equation" r:id="rId5" imgW="863225" imgH="228501" progId="Equation.3">
                  <p:embed/>
                  <p:pic>
                    <p:nvPicPr>
                      <p:cNvPr id="1946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9325" y="3649663"/>
                        <a:ext cx="1892300" cy="500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4" name="Object 8"/>
          <p:cNvGraphicFramePr>
            <a:graphicFrameLocks noChangeAspect="1"/>
          </p:cNvGraphicFramePr>
          <p:nvPr/>
        </p:nvGraphicFramePr>
        <p:xfrm>
          <a:off x="4056064" y="4716464"/>
          <a:ext cx="5849937" cy="873125"/>
        </p:xfrm>
        <a:graphic>
          <a:graphicData uri="http://schemas.openxmlformats.org/presentationml/2006/ole">
            <mc:AlternateContent xmlns:mc="http://schemas.openxmlformats.org/markup-compatibility/2006">
              <mc:Choice xmlns:v="urn:schemas-microsoft-com:vml" Requires="v">
                <p:oleObj spid="_x0000_s22559" name="Equation" r:id="rId7" imgW="2806700" imgH="419100" progId="Equation.DSMT4">
                  <p:embed/>
                </p:oleObj>
              </mc:Choice>
              <mc:Fallback>
                <p:oleObj name="Equation" r:id="rId7" imgW="2806700" imgH="419100" progId="Equation.DSMT4">
                  <p:embed/>
                  <p:pic>
                    <p:nvPicPr>
                      <p:cNvPr id="19464"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6064" y="4716464"/>
                        <a:ext cx="5849937" cy="873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5" name="Text Box 9"/>
          <p:cNvSpPr txBox="1">
            <a:spLocks noChangeArrowheads="1"/>
          </p:cNvSpPr>
          <p:nvPr/>
        </p:nvSpPr>
        <p:spPr bwMode="auto">
          <a:xfrm>
            <a:off x="2057401" y="4267201"/>
            <a:ext cx="42066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得到</a:t>
            </a:r>
            <a:r>
              <a:rPr lang="zh-CN" altLang="en-US" b="1">
                <a:solidFill>
                  <a:srgbClr val="FF0000"/>
                </a:solidFill>
              </a:rPr>
              <a:t>常系数齐线性微分方程：</a:t>
            </a:r>
          </a:p>
        </p:txBody>
      </p:sp>
      <p:sp>
        <p:nvSpPr>
          <p:cNvPr id="19466" name="Text Box 10"/>
          <p:cNvSpPr txBox="1">
            <a:spLocks noChangeArrowheads="1"/>
          </p:cNvSpPr>
          <p:nvPr/>
        </p:nvSpPr>
        <p:spPr bwMode="auto">
          <a:xfrm>
            <a:off x="1714500" y="5562601"/>
            <a:ext cx="8953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        </a:t>
            </a:r>
            <a:r>
              <a:rPr lang="zh-CN" altLang="en-US" b="1" dirty="0"/>
              <a:t>利用齐线性方程的求解方法可求得其解，</a:t>
            </a:r>
            <a:r>
              <a:rPr lang="zh-CN" altLang="en-US" b="1" dirty="0" smtClean="0"/>
              <a:t>然后代回</a:t>
            </a:r>
            <a:r>
              <a:rPr lang="zh-CN" altLang="en-US" b="1" dirty="0"/>
              <a:t>变量变换即可完成欧拉方程的求解。</a:t>
            </a:r>
          </a:p>
        </p:txBody>
      </p:sp>
      <p:sp>
        <p:nvSpPr>
          <p:cNvPr id="19469" name="Line 13"/>
          <p:cNvSpPr>
            <a:spLocks noChangeShapeType="1"/>
          </p:cNvSpPr>
          <p:nvPr/>
        </p:nvSpPr>
        <p:spPr bwMode="auto">
          <a:xfrm>
            <a:off x="7391400" y="4149725"/>
            <a:ext cx="187325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515603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6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6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9469"/>
                                        </p:tgtEl>
                                        <p:attrNameLst>
                                          <p:attrName>style.visibility</p:attrName>
                                        </p:attrNameLst>
                                      </p:cBhvr>
                                      <p:to>
                                        <p:strVal val="visible"/>
                                      </p:to>
                                    </p:set>
                                    <p:animEffect transition="in" filter="wipe(left)">
                                      <p:cBhvr>
                                        <p:cTn id="31" dur="500"/>
                                        <p:tgtEl>
                                          <p:spTgt spid="19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p:bldP spid="19465" grpId="0"/>
      <p:bldP spid="1946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202" name="Object 10"/>
          <p:cNvGraphicFramePr>
            <a:graphicFrameLocks noChangeAspect="1"/>
          </p:cNvGraphicFramePr>
          <p:nvPr/>
        </p:nvGraphicFramePr>
        <p:xfrm>
          <a:off x="4367213" y="1412876"/>
          <a:ext cx="1871662" cy="601663"/>
        </p:xfrm>
        <a:graphic>
          <a:graphicData uri="http://schemas.openxmlformats.org/presentationml/2006/ole">
            <mc:AlternateContent xmlns:mc="http://schemas.openxmlformats.org/markup-compatibility/2006">
              <mc:Choice xmlns:v="urn:schemas-microsoft-com:vml" Requires="v">
                <p:oleObj spid="_x0000_s23617" name="Equation" r:id="rId3" imgW="1104421" imgH="355446" progId="Equation.DSMT4">
                  <p:embed/>
                </p:oleObj>
              </mc:Choice>
              <mc:Fallback>
                <p:oleObj name="Equation" r:id="rId3" imgW="1104421" imgH="355446" progId="Equation.DSMT4">
                  <p:embed/>
                  <p:pic>
                    <p:nvPicPr>
                      <p:cNvPr id="136202"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213" y="1412876"/>
                        <a:ext cx="1871662" cy="60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6" name="Object 14"/>
          <p:cNvGraphicFramePr>
            <a:graphicFrameLocks noChangeAspect="1"/>
          </p:cNvGraphicFramePr>
          <p:nvPr/>
        </p:nvGraphicFramePr>
        <p:xfrm>
          <a:off x="4295775" y="2276475"/>
          <a:ext cx="4248150" cy="762000"/>
        </p:xfrm>
        <a:graphic>
          <a:graphicData uri="http://schemas.openxmlformats.org/presentationml/2006/ole">
            <mc:AlternateContent xmlns:mc="http://schemas.openxmlformats.org/markup-compatibility/2006">
              <mc:Choice xmlns:v="urn:schemas-microsoft-com:vml" Requires="v">
                <p:oleObj spid="_x0000_s23618" name="Equation" r:id="rId5" imgW="2057400" imgH="368300" progId="Equation.DSMT4">
                  <p:embed/>
                </p:oleObj>
              </mc:Choice>
              <mc:Fallback>
                <p:oleObj name="Equation" r:id="rId5" imgW="2057400" imgH="368300" progId="Equation.DSMT4">
                  <p:embed/>
                  <p:pic>
                    <p:nvPicPr>
                      <p:cNvPr id="136206"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5775" y="2276475"/>
                        <a:ext cx="424815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207" name="Text Box 15"/>
          <p:cNvSpPr txBox="1">
            <a:spLocks noChangeArrowheads="1"/>
          </p:cNvSpPr>
          <p:nvPr/>
        </p:nvSpPr>
        <p:spPr bwMode="auto">
          <a:xfrm>
            <a:off x="1919288" y="24669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及</a:t>
            </a:r>
          </a:p>
        </p:txBody>
      </p:sp>
      <p:sp>
        <p:nvSpPr>
          <p:cNvPr id="136208" name="Text Box 16"/>
          <p:cNvSpPr txBox="1">
            <a:spLocks noChangeArrowheads="1"/>
          </p:cNvSpPr>
          <p:nvPr/>
        </p:nvSpPr>
        <p:spPr bwMode="auto">
          <a:xfrm>
            <a:off x="1992313" y="3213101"/>
            <a:ext cx="35878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由数学归纳法，不难证明</a:t>
            </a:r>
          </a:p>
        </p:txBody>
      </p:sp>
      <p:graphicFrame>
        <p:nvGraphicFramePr>
          <p:cNvPr id="136212" name="Object 20"/>
          <p:cNvGraphicFramePr>
            <a:graphicFrameLocks noChangeAspect="1"/>
          </p:cNvGraphicFramePr>
          <p:nvPr/>
        </p:nvGraphicFramePr>
        <p:xfrm>
          <a:off x="4224338" y="3849689"/>
          <a:ext cx="4464050" cy="731837"/>
        </p:xfrm>
        <a:graphic>
          <a:graphicData uri="http://schemas.openxmlformats.org/presentationml/2006/ole">
            <mc:AlternateContent xmlns:mc="http://schemas.openxmlformats.org/markup-compatibility/2006">
              <mc:Choice xmlns:v="urn:schemas-microsoft-com:vml" Requires="v">
                <p:oleObj spid="_x0000_s23619" name="Equation" r:id="rId7" imgW="2247900" imgH="368300" progId="Equation.DSMT4">
                  <p:embed/>
                </p:oleObj>
              </mc:Choice>
              <mc:Fallback>
                <p:oleObj name="Equation" r:id="rId7" imgW="2247900" imgH="368300" progId="Equation.DSMT4">
                  <p:embed/>
                  <p:pic>
                    <p:nvPicPr>
                      <p:cNvPr id="136212"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4338" y="3849689"/>
                        <a:ext cx="4464050" cy="731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6216" name="Group 24"/>
          <p:cNvGrpSpPr>
            <a:grpSpLocks/>
          </p:cNvGrpSpPr>
          <p:nvPr/>
        </p:nvGrpSpPr>
        <p:grpSpPr bwMode="auto">
          <a:xfrm>
            <a:off x="1914525" y="4797431"/>
            <a:ext cx="3505200" cy="461963"/>
            <a:chOff x="37" y="3059"/>
            <a:chExt cx="2208" cy="291"/>
          </a:xfrm>
        </p:grpSpPr>
        <p:sp>
          <p:nvSpPr>
            <p:cNvPr id="31761" name="Text Box 22"/>
            <p:cNvSpPr txBox="1">
              <a:spLocks noChangeArrowheads="1"/>
            </p:cNvSpPr>
            <p:nvPr/>
          </p:nvSpPr>
          <p:spPr bwMode="auto">
            <a:xfrm>
              <a:off x="37" y="3059"/>
              <a:ext cx="22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其中               都是常数。</a:t>
              </a:r>
            </a:p>
          </p:txBody>
        </p:sp>
        <p:graphicFrame>
          <p:nvGraphicFramePr>
            <p:cNvPr id="31762" name="Object 21"/>
            <p:cNvGraphicFramePr>
              <a:graphicFrameLocks noChangeAspect="1"/>
            </p:cNvGraphicFramePr>
            <p:nvPr/>
          </p:nvGraphicFramePr>
          <p:xfrm>
            <a:off x="476" y="3067"/>
            <a:ext cx="725" cy="270"/>
          </p:xfrm>
          <a:graphic>
            <a:graphicData uri="http://schemas.openxmlformats.org/presentationml/2006/ole">
              <mc:AlternateContent xmlns:mc="http://schemas.openxmlformats.org/markup-compatibility/2006">
                <mc:Choice xmlns:v="urn:schemas-microsoft-com:vml" Requires="v">
                  <p:oleObj spid="_x0000_s23620" name="Equation" r:id="rId9" imgW="545626" imgH="203024" progId="Equation.DSMT4">
                    <p:embed/>
                  </p:oleObj>
                </mc:Choice>
                <mc:Fallback>
                  <p:oleObj name="Equation" r:id="rId9" imgW="545626" imgH="203024" progId="Equation.DSMT4">
                    <p:embed/>
                    <p:pic>
                      <p:nvPicPr>
                        <p:cNvPr id="31762"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6" y="3067"/>
                          <a:ext cx="725"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6219" name="Group 27"/>
          <p:cNvGrpSpPr>
            <a:grpSpLocks/>
          </p:cNvGrpSpPr>
          <p:nvPr/>
        </p:nvGrpSpPr>
        <p:grpSpPr bwMode="auto">
          <a:xfrm>
            <a:off x="1847851" y="836615"/>
            <a:ext cx="4043363" cy="461963"/>
            <a:chOff x="327" y="540"/>
            <a:chExt cx="2547" cy="291"/>
          </a:xfrm>
        </p:grpSpPr>
        <p:sp>
          <p:nvSpPr>
            <p:cNvPr id="31759" name="Text Box 6"/>
            <p:cNvSpPr txBox="1">
              <a:spLocks noChangeArrowheads="1"/>
            </p:cNvSpPr>
            <p:nvPr/>
          </p:nvSpPr>
          <p:spPr bwMode="auto">
            <a:xfrm>
              <a:off x="327" y="540"/>
              <a:ext cx="25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事实上，由                      ，有</a:t>
              </a:r>
            </a:p>
          </p:txBody>
        </p:sp>
        <p:graphicFrame>
          <p:nvGraphicFramePr>
            <p:cNvPr id="31760" name="Object 26"/>
            <p:cNvGraphicFramePr>
              <a:graphicFrameLocks noChangeAspect="1"/>
            </p:cNvGraphicFramePr>
            <p:nvPr/>
          </p:nvGraphicFramePr>
          <p:xfrm>
            <a:off x="1350" y="549"/>
            <a:ext cx="1043" cy="278"/>
          </p:xfrm>
          <a:graphic>
            <a:graphicData uri="http://schemas.openxmlformats.org/presentationml/2006/ole">
              <mc:AlternateContent xmlns:mc="http://schemas.openxmlformats.org/markup-compatibility/2006">
                <mc:Choice xmlns:v="urn:schemas-microsoft-com:vml" Requires="v">
                  <p:oleObj spid="_x0000_s23621" name="Equation" r:id="rId11" imgW="761669" imgH="203112" progId="Equation.DSMT4">
                    <p:embed/>
                  </p:oleObj>
                </mc:Choice>
                <mc:Fallback>
                  <p:oleObj name="Equation" r:id="rId11" imgW="761669" imgH="203112" progId="Equation.DSMT4">
                    <p:embed/>
                    <p:pic>
                      <p:nvPicPr>
                        <p:cNvPr id="3176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50" y="549"/>
                          <a:ext cx="1043"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6238" name="Group 46"/>
          <p:cNvGrpSpPr>
            <a:grpSpLocks/>
          </p:cNvGrpSpPr>
          <p:nvPr/>
        </p:nvGrpSpPr>
        <p:grpSpPr bwMode="auto">
          <a:xfrm>
            <a:off x="1919289" y="5465763"/>
            <a:ext cx="7940675" cy="1066800"/>
            <a:chOff x="463" y="3443"/>
            <a:chExt cx="5002" cy="672"/>
          </a:xfrm>
        </p:grpSpPr>
        <p:sp>
          <p:nvSpPr>
            <p:cNvPr id="31754" name="Text Box 29"/>
            <p:cNvSpPr txBox="1">
              <a:spLocks noChangeArrowheads="1"/>
            </p:cNvSpPr>
            <p:nvPr/>
          </p:nvSpPr>
          <p:spPr bwMode="auto">
            <a:xfrm>
              <a:off x="463" y="3443"/>
              <a:ext cx="5002" cy="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b="1">
                  <a:solidFill>
                    <a:srgbClr val="FF0000"/>
                  </a:solidFill>
                </a:rPr>
                <a:t>注</a:t>
              </a:r>
              <a:r>
                <a:rPr lang="zh-CN" altLang="en-US" b="1">
                  <a:solidFill>
                    <a:srgbClr val="009900"/>
                  </a:solidFill>
                </a:rPr>
                <a:t>：如果         ，则用                所得结果一样，为方便， </a:t>
              </a:r>
            </a:p>
            <a:p>
              <a:pPr eaLnBrk="1" hangingPunct="1">
                <a:lnSpc>
                  <a:spcPct val="130000"/>
                </a:lnSpc>
              </a:pPr>
              <a:r>
                <a:rPr lang="zh-CN" altLang="en-US" b="1">
                  <a:solidFill>
                    <a:srgbClr val="009900"/>
                  </a:solidFill>
                </a:rPr>
                <a:t>        设            ，但最后结果应以               代回。</a:t>
              </a:r>
            </a:p>
          </p:txBody>
        </p:sp>
        <p:graphicFrame>
          <p:nvGraphicFramePr>
            <p:cNvPr id="31755" name="Object 30"/>
            <p:cNvGraphicFramePr>
              <a:graphicFrameLocks noChangeAspect="1"/>
            </p:cNvGraphicFramePr>
            <p:nvPr/>
          </p:nvGraphicFramePr>
          <p:xfrm>
            <a:off x="1268" y="3517"/>
            <a:ext cx="499" cy="260"/>
          </p:xfrm>
          <a:graphic>
            <a:graphicData uri="http://schemas.openxmlformats.org/presentationml/2006/ole">
              <mc:AlternateContent xmlns:mc="http://schemas.openxmlformats.org/markup-compatibility/2006">
                <mc:Choice xmlns:v="urn:schemas-microsoft-com:vml" Requires="v">
                  <p:oleObj spid="_x0000_s23622" name="Equation" r:id="rId13" imgW="317087" imgH="164885" progId="Equation.DSMT4">
                    <p:embed/>
                  </p:oleObj>
                </mc:Choice>
                <mc:Fallback>
                  <p:oleObj name="Equation" r:id="rId13" imgW="317087" imgH="164885" progId="Equation.DSMT4">
                    <p:embed/>
                    <p:pic>
                      <p:nvPicPr>
                        <p:cNvPr id="31755"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68" y="3517"/>
                          <a:ext cx="499"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6" name="Object 39"/>
            <p:cNvGraphicFramePr>
              <a:graphicFrameLocks noChangeAspect="1"/>
            </p:cNvGraphicFramePr>
            <p:nvPr/>
          </p:nvGraphicFramePr>
          <p:xfrm>
            <a:off x="1111" y="3793"/>
            <a:ext cx="544" cy="283"/>
          </p:xfrm>
          <a:graphic>
            <a:graphicData uri="http://schemas.openxmlformats.org/presentationml/2006/ole">
              <mc:AlternateContent xmlns:mc="http://schemas.openxmlformats.org/markup-compatibility/2006">
                <mc:Choice xmlns:v="urn:schemas-microsoft-com:vml" Requires="v">
                  <p:oleObj spid="_x0000_s23623" name="Equation" r:id="rId15" imgW="317087" imgH="164885" progId="Equation.DSMT4">
                    <p:embed/>
                  </p:oleObj>
                </mc:Choice>
                <mc:Fallback>
                  <p:oleObj name="Equation" r:id="rId15" imgW="317087" imgH="164885" progId="Equation.DSMT4">
                    <p:embed/>
                    <p:pic>
                      <p:nvPicPr>
                        <p:cNvPr id="31756" name="Object 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1" y="3793"/>
                          <a:ext cx="544"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7" name="Object 40"/>
            <p:cNvGraphicFramePr>
              <a:graphicFrameLocks noChangeAspect="1"/>
            </p:cNvGraphicFramePr>
            <p:nvPr/>
          </p:nvGraphicFramePr>
          <p:xfrm>
            <a:off x="3243" y="3793"/>
            <a:ext cx="681" cy="322"/>
          </p:xfrm>
          <a:graphic>
            <a:graphicData uri="http://schemas.openxmlformats.org/presentationml/2006/ole">
              <mc:AlternateContent xmlns:mc="http://schemas.openxmlformats.org/markup-compatibility/2006">
                <mc:Choice xmlns:v="urn:schemas-microsoft-com:vml" Requires="v">
                  <p:oleObj spid="_x0000_s23624" name="Equation" r:id="rId17" imgW="457002" imgH="215806" progId="Equation.DSMT4">
                    <p:embed/>
                  </p:oleObj>
                </mc:Choice>
                <mc:Fallback>
                  <p:oleObj name="Equation" r:id="rId17" imgW="457002" imgH="215806" progId="Equation.DSMT4">
                    <p:embed/>
                    <p:pic>
                      <p:nvPicPr>
                        <p:cNvPr id="31757" name="Object 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43" y="3793"/>
                          <a:ext cx="681"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8" name="Object 44"/>
            <p:cNvGraphicFramePr>
              <a:graphicFrameLocks noChangeAspect="1"/>
            </p:cNvGraphicFramePr>
            <p:nvPr/>
          </p:nvGraphicFramePr>
          <p:xfrm>
            <a:off x="2336" y="3475"/>
            <a:ext cx="725" cy="294"/>
          </p:xfrm>
          <a:graphic>
            <a:graphicData uri="http://schemas.openxmlformats.org/presentationml/2006/ole">
              <mc:AlternateContent xmlns:mc="http://schemas.openxmlformats.org/markup-compatibility/2006">
                <mc:Choice xmlns:v="urn:schemas-microsoft-com:vml" Requires="v">
                  <p:oleObj spid="_x0000_s23625" name="Equation" r:id="rId19" imgW="469696" imgH="190417" progId="Equation.DSMT4">
                    <p:embed/>
                  </p:oleObj>
                </mc:Choice>
                <mc:Fallback>
                  <p:oleObj name="Equation" r:id="rId19" imgW="469696" imgH="190417" progId="Equation.DSMT4">
                    <p:embed/>
                    <p:pic>
                      <p:nvPicPr>
                        <p:cNvPr id="31758" name="Object 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36" y="3475"/>
                          <a:ext cx="725"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083184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62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62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62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620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620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3621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3621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36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07" grpId="0"/>
      <p:bldP spid="13620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1631951" y="1052514"/>
            <a:ext cx="8931275" cy="515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sz="2300" b="1"/>
              <a:t>       </a:t>
            </a:r>
            <a:r>
              <a:rPr lang="zh-CN" altLang="en-US" sz="2300" b="1"/>
              <a:t>因此，关于线性微分方程的通解结构问题，从理论上说，已经解决了，但是，求方程通解的方法还没有具体给出。事实上，对于一般的线性微分方程是</a:t>
            </a:r>
            <a:r>
              <a:rPr lang="zh-CN" altLang="en-US" sz="2300" b="1">
                <a:solidFill>
                  <a:srgbClr val="FF0000"/>
                </a:solidFill>
              </a:rPr>
              <a:t>没有普遍解法的</a:t>
            </a:r>
            <a:r>
              <a:rPr lang="zh-CN" altLang="en-US" sz="2300" b="1"/>
              <a:t>。但通过寻求一些特殊类型方程的解法对求解一般方程的解还是有帮助和启发的。所以，介绍求解问题能够彻底解决的一类方程</a:t>
            </a:r>
            <a:r>
              <a:rPr lang="en-US" altLang="zh-CN" sz="2300" b="1"/>
              <a:t>——</a:t>
            </a:r>
            <a:r>
              <a:rPr lang="zh-CN" altLang="en-US" sz="2300" b="1">
                <a:solidFill>
                  <a:srgbClr val="0000CC"/>
                </a:solidFill>
              </a:rPr>
              <a:t>常系数线性微分方程及可以化为这一类型的方程；</a:t>
            </a:r>
            <a:r>
              <a:rPr lang="zh-CN" altLang="en-US" sz="2300" b="1"/>
              <a:t>同时将看到，为了求得常系数齐次线性微分方程的通解，只须解一个代数方程而不必通过积分运算。对于某些特殊的非齐线性微分方程也可以通过代数运算和微分运算求得它的通解。</a:t>
            </a:r>
          </a:p>
          <a:p>
            <a:pPr eaLnBrk="1" hangingPunct="1">
              <a:lnSpc>
                <a:spcPct val="130000"/>
              </a:lnSpc>
            </a:pPr>
            <a:r>
              <a:rPr lang="zh-CN" altLang="en-US" sz="2300" b="1"/>
              <a:t>       以及注意到物理问题提供微分方程很直观的物理背景，而微分方程为更深刻地理解物理现象提供有力的工具。</a:t>
            </a:r>
            <a:endParaRPr lang="zh-CN" altLang="en-US" sz="2300" b="1">
              <a:solidFill>
                <a:schemeClr val="tx2"/>
              </a:solidFill>
            </a:endParaRPr>
          </a:p>
        </p:txBody>
      </p:sp>
      <p:sp>
        <p:nvSpPr>
          <p:cNvPr id="6147" name="Text Box 2"/>
          <p:cNvSpPr txBox="1">
            <a:spLocks noChangeArrowheads="1"/>
          </p:cNvSpPr>
          <p:nvPr/>
        </p:nvSpPr>
        <p:spPr bwMode="auto">
          <a:xfrm>
            <a:off x="3336925" y="25400"/>
            <a:ext cx="5493812" cy="5539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ts val="600"/>
              </a:spcBef>
              <a:spcAft>
                <a:spcPts val="600"/>
              </a:spcAft>
            </a:pPr>
            <a:r>
              <a:rPr lang="en-US" altLang="zh-CN" sz="3000" b="1"/>
              <a:t>4.2  </a:t>
            </a:r>
            <a:r>
              <a:rPr lang="zh-CN" altLang="en-US" sz="3000" b="1"/>
              <a:t>常系数线性微分方程的解法</a:t>
            </a:r>
            <a:endParaRPr lang="zh-CN" altLang="en-US" sz="3000"/>
          </a:p>
        </p:txBody>
      </p:sp>
      <p:sp>
        <p:nvSpPr>
          <p:cNvPr id="6148" name="Line 4"/>
          <p:cNvSpPr>
            <a:spLocks noChangeShapeType="1"/>
          </p:cNvSpPr>
          <p:nvPr/>
        </p:nvSpPr>
        <p:spPr bwMode="auto">
          <a:xfrm>
            <a:off x="6167438" y="4724400"/>
            <a:ext cx="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4" name="Line 6"/>
          <p:cNvSpPr>
            <a:spLocks noChangeShapeType="1"/>
          </p:cNvSpPr>
          <p:nvPr/>
        </p:nvSpPr>
        <p:spPr bwMode="auto">
          <a:xfrm>
            <a:off x="3286126" y="4365625"/>
            <a:ext cx="5186363"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563737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wipe(up)">
                                      <p:cBhvr>
                                        <p:cTn id="7" dur="2000"/>
                                        <p:tgtEl>
                                          <p:spTgt spid="2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54"/>
                                        </p:tgtEl>
                                        <p:attrNameLst>
                                          <p:attrName>style.visibility</p:attrName>
                                        </p:attrNameLst>
                                      </p:cBhvr>
                                      <p:to>
                                        <p:strVal val="visible"/>
                                      </p:to>
                                    </p:set>
                                    <p:animEffect transition="in" filter="wipe(left)">
                                      <p:cBhvr>
                                        <p:cTn id="12" dur="2000"/>
                                        <p:tgtEl>
                                          <p:spTgt spid="2054"/>
                                        </p:tgtEl>
                                      </p:cBhvr>
                                    </p:animEffect>
                                  </p:childTnLst>
                                  <p:subTnLst>
                                    <p:animClr clrSpc="rgb" dir="cw">
                                      <p:cBhvr override="childStyle">
                                        <p:cTn dur="1" fill="hold" display="0" masterRel="nextClick" afterEffect="1"/>
                                        <p:tgtEl>
                                          <p:spTgt spid="2054"/>
                                        </p:tgtEl>
                                        <p:attrNameLst>
                                          <p:attrName>ppt_c</p:attrName>
                                        </p:attrNameLst>
                                      </p:cBhvr>
                                      <p:to>
                                        <a:schemeClr val="accent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051">
                                            <p:txEl>
                                              <p:pRg st="1" end="1"/>
                                            </p:txEl>
                                          </p:spTgt>
                                        </p:tgtEl>
                                        <p:attrNameLst>
                                          <p:attrName>style.visibility</p:attrName>
                                        </p:attrNameLst>
                                      </p:cBhvr>
                                      <p:to>
                                        <p:strVal val="visible"/>
                                      </p:to>
                                    </p:set>
                                    <p:animEffect transition="in" filter="box(out)">
                                      <p:cBhvr>
                                        <p:cTn id="17" dur="2000"/>
                                        <p:tgtEl>
                                          <p:spTgt spid="2051">
                                            <p:txEl>
                                              <p:pRg st="1" end="1"/>
                                            </p:txEl>
                                          </p:spTgt>
                                        </p:tgtEl>
                                      </p:cBhvr>
                                    </p:animEffect>
                                  </p:childTnLst>
                                  <p:subTnLst>
                                    <p:animClr clrSpc="rgb" dir="cw">
                                      <p:cBhvr override="childStyle">
                                        <p:cTn dur="1" fill="hold" display="0" masterRel="nextClick" afterEffect="1"/>
                                        <p:tgtEl>
                                          <p:spTgt spid="2051">
                                            <p:txEl>
                                              <p:pRg st="1" end="1"/>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24" name="Group 20"/>
          <p:cNvGrpSpPr>
            <a:grpSpLocks/>
          </p:cNvGrpSpPr>
          <p:nvPr/>
        </p:nvGrpSpPr>
        <p:grpSpPr bwMode="auto">
          <a:xfrm>
            <a:off x="1558925" y="798513"/>
            <a:ext cx="8839200" cy="1422400"/>
            <a:chOff x="192" y="503"/>
            <a:chExt cx="5568" cy="896"/>
          </a:xfrm>
        </p:grpSpPr>
        <p:sp>
          <p:nvSpPr>
            <p:cNvPr id="32784" name="Text Box 2"/>
            <p:cNvSpPr txBox="1">
              <a:spLocks noChangeArrowheads="1"/>
            </p:cNvSpPr>
            <p:nvPr/>
          </p:nvSpPr>
          <p:spPr bwMode="auto">
            <a:xfrm>
              <a:off x="192" y="503"/>
              <a:ext cx="5568" cy="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b="1"/>
                <a:t>于是对应于欧拉方程（</a:t>
              </a:r>
              <a:r>
                <a:rPr lang="en-US" altLang="zh-CN" b="1"/>
                <a:t>4.23</a:t>
              </a:r>
              <a:r>
                <a:rPr lang="zh-CN" altLang="en-US" b="1"/>
                <a:t>）的齐线性方程有形如           的解，从欧拉方程有形如              的解。若              以代入欧拉方程，得到其对应的特征方程：</a:t>
              </a:r>
            </a:p>
          </p:txBody>
        </p:sp>
        <p:graphicFrame>
          <p:nvGraphicFramePr>
            <p:cNvPr id="32785" name="Object 3"/>
            <p:cNvGraphicFramePr>
              <a:graphicFrameLocks noChangeAspect="1"/>
            </p:cNvGraphicFramePr>
            <p:nvPr/>
          </p:nvGraphicFramePr>
          <p:xfrm>
            <a:off x="4439" y="527"/>
            <a:ext cx="528" cy="264"/>
          </p:xfrm>
          <a:graphic>
            <a:graphicData uri="http://schemas.openxmlformats.org/presentationml/2006/ole">
              <mc:AlternateContent xmlns:mc="http://schemas.openxmlformats.org/markup-compatibility/2006">
                <mc:Choice xmlns:v="urn:schemas-microsoft-com:vml" Requires="v">
                  <p:oleObj spid="_x0000_s24634" name="公式" r:id="rId3" imgW="457200" imgH="228600" progId="Equation.3">
                    <p:embed/>
                  </p:oleObj>
                </mc:Choice>
                <mc:Fallback>
                  <p:oleObj name="公式" r:id="rId3" imgW="457200" imgH="228600" progId="Equation.3">
                    <p:embed/>
                    <p:pic>
                      <p:nvPicPr>
                        <p:cNvPr id="3278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9" y="527"/>
                          <a:ext cx="528"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86" name="Object 4"/>
            <p:cNvGraphicFramePr>
              <a:graphicFrameLocks noChangeAspect="1"/>
            </p:cNvGraphicFramePr>
            <p:nvPr/>
          </p:nvGraphicFramePr>
          <p:xfrm>
            <a:off x="1806" y="797"/>
            <a:ext cx="620" cy="320"/>
          </p:xfrm>
          <a:graphic>
            <a:graphicData uri="http://schemas.openxmlformats.org/presentationml/2006/ole">
              <mc:AlternateContent xmlns:mc="http://schemas.openxmlformats.org/markup-compatibility/2006">
                <mc:Choice xmlns:v="urn:schemas-microsoft-com:vml" Requires="v">
                  <p:oleObj spid="_x0000_s24635" name="公式" r:id="rId5" imgW="444307" imgH="228501" progId="Equation.3">
                    <p:embed/>
                  </p:oleObj>
                </mc:Choice>
                <mc:Fallback>
                  <p:oleObj name="公式" r:id="rId5" imgW="444307" imgH="228501" progId="Equation.3">
                    <p:embed/>
                    <p:pic>
                      <p:nvPicPr>
                        <p:cNvPr id="3278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6" y="797"/>
                          <a:ext cx="62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87" name="Object 5"/>
            <p:cNvGraphicFramePr>
              <a:graphicFrameLocks noChangeAspect="1"/>
            </p:cNvGraphicFramePr>
            <p:nvPr/>
          </p:nvGraphicFramePr>
          <p:xfrm>
            <a:off x="3216" y="799"/>
            <a:ext cx="672" cy="336"/>
          </p:xfrm>
          <a:graphic>
            <a:graphicData uri="http://schemas.openxmlformats.org/presentationml/2006/ole">
              <mc:AlternateContent xmlns:mc="http://schemas.openxmlformats.org/markup-compatibility/2006">
                <mc:Choice xmlns:v="urn:schemas-microsoft-com:vml" Requires="v">
                  <p:oleObj spid="_x0000_s24636" name="公式" r:id="rId7" imgW="457200" imgH="228600" progId="Equation.3">
                    <p:embed/>
                  </p:oleObj>
                </mc:Choice>
                <mc:Fallback>
                  <p:oleObj name="公式" r:id="rId7" imgW="457200" imgH="228600" progId="Equation.3">
                    <p:embed/>
                    <p:pic>
                      <p:nvPicPr>
                        <p:cNvPr id="32787"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 y="799"/>
                          <a:ext cx="67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1510" name="Object 6"/>
          <p:cNvGraphicFramePr>
            <a:graphicFrameLocks noChangeAspect="1"/>
          </p:cNvGraphicFramePr>
          <p:nvPr/>
        </p:nvGraphicFramePr>
        <p:xfrm>
          <a:off x="2808288" y="2420938"/>
          <a:ext cx="6978650" cy="425450"/>
        </p:xfrm>
        <a:graphic>
          <a:graphicData uri="http://schemas.openxmlformats.org/presentationml/2006/ole">
            <mc:AlternateContent xmlns:mc="http://schemas.openxmlformats.org/markup-compatibility/2006">
              <mc:Choice xmlns:v="urn:schemas-microsoft-com:vml" Requires="v">
                <p:oleObj spid="_x0000_s24637" name="Equation" r:id="rId9" imgW="4191000" imgH="228600" progId="Equation.DSMT4">
                  <p:embed/>
                </p:oleObj>
              </mc:Choice>
              <mc:Fallback>
                <p:oleObj name="Equation" r:id="rId9" imgW="4191000" imgH="228600" progId="Equation.DSMT4">
                  <p:embed/>
                  <p:pic>
                    <p:nvPicPr>
                      <p:cNvPr id="2151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08288" y="2420938"/>
                        <a:ext cx="697865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1525" name="Group 21"/>
          <p:cNvGrpSpPr>
            <a:grpSpLocks/>
          </p:cNvGrpSpPr>
          <p:nvPr/>
        </p:nvGrpSpPr>
        <p:grpSpPr bwMode="auto">
          <a:xfrm>
            <a:off x="1670050" y="3001966"/>
            <a:ext cx="8186738" cy="503238"/>
            <a:chOff x="92" y="1752"/>
            <a:chExt cx="5157" cy="317"/>
          </a:xfrm>
        </p:grpSpPr>
        <p:sp>
          <p:nvSpPr>
            <p:cNvPr id="32781" name="Text Box 7"/>
            <p:cNvSpPr txBox="1">
              <a:spLocks noChangeArrowheads="1"/>
            </p:cNvSpPr>
            <p:nvPr/>
          </p:nvSpPr>
          <p:spPr bwMode="auto">
            <a:xfrm>
              <a:off x="92" y="1778"/>
              <a:ext cx="21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方程（</a:t>
              </a:r>
              <a:r>
                <a:rPr lang="en-US" altLang="zh-CN" b="1"/>
                <a:t>4.25</a:t>
              </a:r>
              <a:r>
                <a:rPr lang="zh-CN" altLang="en-US" b="1"/>
                <a:t>）的</a:t>
              </a:r>
              <a:r>
                <a:rPr lang="en-US" altLang="zh-CN" b="1" i="1"/>
                <a:t>m</a:t>
              </a:r>
              <a:r>
                <a:rPr lang="zh-CN" altLang="en-US" b="1"/>
                <a:t>重实根</a:t>
              </a:r>
            </a:p>
          </p:txBody>
        </p:sp>
        <p:graphicFrame>
          <p:nvGraphicFramePr>
            <p:cNvPr id="32782" name="Object 8"/>
            <p:cNvGraphicFramePr>
              <a:graphicFrameLocks noChangeAspect="1"/>
            </p:cNvGraphicFramePr>
            <p:nvPr/>
          </p:nvGraphicFramePr>
          <p:xfrm>
            <a:off x="2204" y="1800"/>
            <a:ext cx="540" cy="250"/>
          </p:xfrm>
          <a:graphic>
            <a:graphicData uri="http://schemas.openxmlformats.org/presentationml/2006/ole">
              <mc:AlternateContent xmlns:mc="http://schemas.openxmlformats.org/markup-compatibility/2006">
                <mc:Choice xmlns:v="urn:schemas-microsoft-com:vml" Requires="v">
                  <p:oleObj spid="_x0000_s24638" name="公式" r:id="rId11" imgW="495085" imgH="228501" progId="Equation.3">
                    <p:embed/>
                  </p:oleObj>
                </mc:Choice>
                <mc:Fallback>
                  <p:oleObj name="公式" r:id="rId11" imgW="495085" imgH="228501" progId="Equation.3">
                    <p:embed/>
                    <p:pic>
                      <p:nvPicPr>
                        <p:cNvPr id="32782"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4" y="1800"/>
                          <a:ext cx="5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83" name="Text Box 9"/>
            <p:cNvSpPr txBox="1">
              <a:spLocks noChangeArrowheads="1"/>
            </p:cNvSpPr>
            <p:nvPr/>
          </p:nvSpPr>
          <p:spPr bwMode="auto">
            <a:xfrm>
              <a:off x="2381" y="1752"/>
              <a:ext cx="28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hangingPunct="1"/>
              <a:r>
                <a:rPr lang="zh-CN" altLang="en-US" b="1"/>
                <a:t>，对应于方程（</a:t>
              </a:r>
              <a:r>
                <a:rPr lang="en-US" altLang="zh-CN" b="1"/>
                <a:t>25</a:t>
              </a:r>
              <a:r>
                <a:rPr lang="zh-CN" altLang="en-US" b="1"/>
                <a:t>）的</a:t>
              </a:r>
              <a:r>
                <a:rPr lang="en-US" altLang="zh-CN" b="1" i="1"/>
                <a:t>m</a:t>
              </a:r>
              <a:r>
                <a:rPr lang="zh-CN" altLang="en-US" b="1"/>
                <a:t>个解</a:t>
              </a:r>
            </a:p>
          </p:txBody>
        </p:sp>
      </p:grpSp>
      <p:graphicFrame>
        <p:nvGraphicFramePr>
          <p:cNvPr id="21514" name="Object 10"/>
          <p:cNvGraphicFramePr>
            <a:graphicFrameLocks noChangeAspect="1"/>
          </p:cNvGraphicFramePr>
          <p:nvPr/>
        </p:nvGraphicFramePr>
        <p:xfrm>
          <a:off x="3359150" y="3679825"/>
          <a:ext cx="5638800" cy="685800"/>
        </p:xfrm>
        <a:graphic>
          <a:graphicData uri="http://schemas.openxmlformats.org/presentationml/2006/ole">
            <mc:AlternateContent xmlns:mc="http://schemas.openxmlformats.org/markup-compatibility/2006">
              <mc:Choice xmlns:v="urn:schemas-microsoft-com:vml" Requires="v">
                <p:oleObj spid="_x0000_s24639" name="公式" r:id="rId13" imgW="2349500" imgH="254000" progId="Equation.3">
                  <p:embed/>
                </p:oleObj>
              </mc:Choice>
              <mc:Fallback>
                <p:oleObj name="公式" r:id="rId13" imgW="2349500" imgH="254000" progId="Equation.3">
                  <p:embed/>
                  <p:pic>
                    <p:nvPicPr>
                      <p:cNvPr id="21514"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59150" y="3679825"/>
                        <a:ext cx="5638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1526" name="Group 22"/>
          <p:cNvGrpSpPr>
            <a:grpSpLocks/>
          </p:cNvGrpSpPr>
          <p:nvPr/>
        </p:nvGrpSpPr>
        <p:grpSpPr bwMode="auto">
          <a:xfrm>
            <a:off x="1484313" y="4414838"/>
            <a:ext cx="9256713" cy="457200"/>
            <a:chOff x="-25" y="2788"/>
            <a:chExt cx="5831" cy="288"/>
          </a:xfrm>
        </p:grpSpPr>
        <p:grpSp>
          <p:nvGrpSpPr>
            <p:cNvPr id="32777" name="Group 19"/>
            <p:cNvGrpSpPr>
              <a:grpSpLocks/>
            </p:cNvGrpSpPr>
            <p:nvPr/>
          </p:nvGrpSpPr>
          <p:grpSpPr bwMode="auto">
            <a:xfrm>
              <a:off x="-25" y="2795"/>
              <a:ext cx="2814" cy="281"/>
              <a:chOff x="-25" y="2886"/>
              <a:chExt cx="2814" cy="281"/>
            </a:xfrm>
          </p:grpSpPr>
          <p:sp>
            <p:nvSpPr>
              <p:cNvPr id="32779" name="Text Box 11"/>
              <p:cNvSpPr txBox="1">
                <a:spLocks noChangeArrowheads="1"/>
              </p:cNvSpPr>
              <p:nvPr/>
            </p:nvSpPr>
            <p:spPr bwMode="auto">
              <a:xfrm>
                <a:off x="-25" y="2886"/>
                <a:ext cx="2080"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300" b="1"/>
                  <a:t>方程（</a:t>
                </a:r>
                <a:r>
                  <a:rPr lang="en-US" altLang="zh-CN" sz="2300" b="1"/>
                  <a:t>4.25</a:t>
                </a:r>
                <a:r>
                  <a:rPr lang="zh-CN" altLang="en-US" sz="2300" b="1"/>
                  <a:t>）的</a:t>
                </a:r>
                <a:r>
                  <a:rPr lang="en-US" altLang="zh-CN" sz="2300" b="1" i="1"/>
                  <a:t>m</a:t>
                </a:r>
                <a:r>
                  <a:rPr lang="zh-CN" altLang="en-US" sz="2300" b="1"/>
                  <a:t>重复根</a:t>
                </a:r>
              </a:p>
            </p:txBody>
          </p:sp>
          <p:graphicFrame>
            <p:nvGraphicFramePr>
              <p:cNvPr id="32780" name="Object 12"/>
              <p:cNvGraphicFramePr>
                <a:graphicFrameLocks noChangeAspect="1"/>
              </p:cNvGraphicFramePr>
              <p:nvPr/>
            </p:nvGraphicFramePr>
            <p:xfrm>
              <a:off x="1973" y="2923"/>
              <a:ext cx="816" cy="235"/>
            </p:xfrm>
            <a:graphic>
              <a:graphicData uri="http://schemas.openxmlformats.org/presentationml/2006/ole">
                <mc:AlternateContent xmlns:mc="http://schemas.openxmlformats.org/markup-compatibility/2006">
                  <mc:Choice xmlns:v="urn:schemas-microsoft-com:vml" Requires="v">
                    <p:oleObj spid="_x0000_s24640" name="公式" r:id="rId15" imgW="698197" imgH="203112" progId="Equation.3">
                      <p:embed/>
                    </p:oleObj>
                  </mc:Choice>
                  <mc:Fallback>
                    <p:oleObj name="公式" r:id="rId15" imgW="698197" imgH="203112" progId="Equation.3">
                      <p:embed/>
                      <p:pic>
                        <p:nvPicPr>
                          <p:cNvPr id="3278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73" y="2923"/>
                            <a:ext cx="816"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2778" name="Text Box 13"/>
            <p:cNvSpPr txBox="1">
              <a:spLocks noChangeArrowheads="1"/>
            </p:cNvSpPr>
            <p:nvPr/>
          </p:nvSpPr>
          <p:spPr bwMode="auto">
            <a:xfrm>
              <a:off x="2699" y="2788"/>
              <a:ext cx="3107"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300" b="1"/>
                <a:t>，对应于方程（</a:t>
              </a:r>
              <a:r>
                <a:rPr lang="en-US" altLang="zh-CN" sz="2300" b="1"/>
                <a:t>4.23</a:t>
              </a:r>
              <a:r>
                <a:rPr lang="zh-CN" altLang="en-US" sz="2300" b="1"/>
                <a:t>）的</a:t>
              </a:r>
              <a:r>
                <a:rPr lang="en-US" altLang="zh-CN" sz="2300" b="1"/>
                <a:t>2</a:t>
              </a:r>
              <a:r>
                <a:rPr lang="en-US" altLang="zh-CN" sz="2300" b="1" i="1"/>
                <a:t>m</a:t>
              </a:r>
              <a:r>
                <a:rPr lang="zh-CN" altLang="en-US" sz="2300" b="1"/>
                <a:t>个实值解</a:t>
              </a:r>
            </a:p>
          </p:txBody>
        </p:sp>
      </p:grpSp>
      <p:graphicFrame>
        <p:nvGraphicFramePr>
          <p:cNvPr id="21518" name="Object 14"/>
          <p:cNvGraphicFramePr>
            <a:graphicFrameLocks noChangeAspect="1"/>
          </p:cNvGraphicFramePr>
          <p:nvPr/>
        </p:nvGraphicFramePr>
        <p:xfrm>
          <a:off x="2590800" y="5026025"/>
          <a:ext cx="7239000" cy="1066800"/>
        </p:xfrm>
        <a:graphic>
          <a:graphicData uri="http://schemas.openxmlformats.org/presentationml/2006/ole">
            <mc:AlternateContent xmlns:mc="http://schemas.openxmlformats.org/markup-compatibility/2006">
              <mc:Choice xmlns:v="urn:schemas-microsoft-com:vml" Requires="v">
                <p:oleObj spid="_x0000_s24641" name="公式" r:id="rId17" imgW="3568700" imgH="508000" progId="Equation.3">
                  <p:embed/>
                </p:oleObj>
              </mc:Choice>
              <mc:Fallback>
                <p:oleObj name="公式" r:id="rId17" imgW="3568700" imgH="508000" progId="Equation.3">
                  <p:embed/>
                  <p:pic>
                    <p:nvPicPr>
                      <p:cNvPr id="21518"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90800" y="5026025"/>
                        <a:ext cx="7239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6" name="Text Box 18"/>
          <p:cNvSpPr txBox="1">
            <a:spLocks noChangeArrowheads="1"/>
          </p:cNvSpPr>
          <p:nvPr/>
        </p:nvSpPr>
        <p:spPr bwMode="auto">
          <a:xfrm>
            <a:off x="1558925" y="19050"/>
            <a:ext cx="3843338"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Char char="u"/>
            </a:pPr>
            <a:r>
              <a:rPr lang="zh-CN" altLang="en-US" sz="3000" b="1">
                <a:solidFill>
                  <a:srgbClr val="FF0000"/>
                </a:solidFill>
              </a:rPr>
              <a:t>欧拉方程的解</a:t>
            </a:r>
          </a:p>
        </p:txBody>
      </p:sp>
    </p:spTree>
    <p:extLst>
      <p:ext uri="{BB962C8B-B14F-4D97-AF65-F5344CB8AC3E}">
        <p14:creationId xmlns:p14="http://schemas.microsoft.com/office/powerpoint/2010/main" val="2769737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10"/>
                                        </p:tgtEl>
                                        <p:attrNameLst>
                                          <p:attrName>style.visibility</p:attrName>
                                        </p:attrNameLst>
                                      </p:cBhvr>
                                      <p:to>
                                        <p:strVal val="visible"/>
                                      </p:to>
                                    </p:set>
                                  </p:childTnLst>
                                  <p:subTnLst>
                                    <p:animClr clrSpc="rgb" dir="cw">
                                      <p:cBhvr override="childStyle">
                                        <p:cTn dur="1" fill="hold" display="0" masterRel="nextClick" afterEffect="1"/>
                                        <p:tgtEl>
                                          <p:spTgt spid="21510"/>
                                        </p:tgtEl>
                                        <p:attrNameLst>
                                          <p:attrName>ppt_c</p:attrName>
                                        </p:attrNameLst>
                                      </p:cBhvr>
                                      <p:to>
                                        <a:srgbClr val="FF0000"/>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5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514"/>
                                        </p:tgtEl>
                                        <p:attrNameLst>
                                          <p:attrName>style.visibility</p:attrName>
                                        </p:attrNameLst>
                                      </p:cBhvr>
                                      <p:to>
                                        <p:strVal val="visible"/>
                                      </p:to>
                                    </p:set>
                                  </p:childTnLst>
                                  <p:subTnLst>
                                    <p:animClr clrSpc="rgb" dir="cw">
                                      <p:cBhvr override="childStyle">
                                        <p:cTn dur="1" fill="hold" display="0" masterRel="nextClick" afterEffect="1"/>
                                        <p:tgtEl>
                                          <p:spTgt spid="21514"/>
                                        </p:tgtEl>
                                        <p:attrNameLst>
                                          <p:attrName>ppt_c</p:attrName>
                                        </p:attrNameLst>
                                      </p:cBhvr>
                                      <p:to>
                                        <a:srgbClr val="FF0000"/>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152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5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22"/>
          <p:cNvGrpSpPr>
            <a:grpSpLocks/>
          </p:cNvGrpSpPr>
          <p:nvPr/>
        </p:nvGrpSpPr>
        <p:grpSpPr bwMode="auto">
          <a:xfrm>
            <a:off x="1631951" y="819150"/>
            <a:ext cx="4359275" cy="738188"/>
            <a:chOff x="134" y="111"/>
            <a:chExt cx="2746" cy="465"/>
          </a:xfrm>
        </p:grpSpPr>
        <p:sp>
          <p:nvSpPr>
            <p:cNvPr id="33809" name="Text Box 2"/>
            <p:cNvSpPr txBox="1">
              <a:spLocks noChangeArrowheads="1"/>
            </p:cNvSpPr>
            <p:nvPr/>
          </p:nvSpPr>
          <p:spPr bwMode="auto">
            <a:xfrm>
              <a:off x="134" y="218"/>
              <a:ext cx="1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例</a:t>
              </a:r>
              <a:r>
                <a:rPr lang="en-US" altLang="zh-CN" b="1"/>
                <a:t>5 </a:t>
              </a:r>
              <a:r>
                <a:rPr lang="zh-CN" altLang="en-US" b="1"/>
                <a:t>求解方程</a:t>
              </a:r>
            </a:p>
          </p:txBody>
        </p:sp>
        <p:graphicFrame>
          <p:nvGraphicFramePr>
            <p:cNvPr id="33810" name="Object 3"/>
            <p:cNvGraphicFramePr>
              <a:graphicFrameLocks noChangeAspect="1"/>
            </p:cNvGraphicFramePr>
            <p:nvPr/>
          </p:nvGraphicFramePr>
          <p:xfrm>
            <a:off x="1344" y="111"/>
            <a:ext cx="1536" cy="465"/>
          </p:xfrm>
          <a:graphic>
            <a:graphicData uri="http://schemas.openxmlformats.org/presentationml/2006/ole">
              <mc:AlternateContent xmlns:mc="http://schemas.openxmlformats.org/markup-compatibility/2006">
                <mc:Choice xmlns:v="urn:schemas-microsoft-com:vml" Requires="v">
                  <p:oleObj spid="_x0000_s25644" name="公式" r:id="rId3" imgW="1384300" imgH="419100" progId="Equation.3">
                    <p:embed/>
                  </p:oleObj>
                </mc:Choice>
                <mc:Fallback>
                  <p:oleObj name="公式" r:id="rId3" imgW="1384300" imgH="419100" progId="Equation.3">
                    <p:embed/>
                    <p:pic>
                      <p:nvPicPr>
                        <p:cNvPr id="3381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 y="111"/>
                          <a:ext cx="1536"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2532" name="Text Box 4"/>
          <p:cNvSpPr txBox="1">
            <a:spLocks noChangeArrowheads="1"/>
          </p:cNvSpPr>
          <p:nvPr/>
        </p:nvSpPr>
        <p:spPr bwMode="auto">
          <a:xfrm>
            <a:off x="1631951" y="1531938"/>
            <a:ext cx="5643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解：分析原方程为欧拉方程，于是有：</a:t>
            </a:r>
          </a:p>
        </p:txBody>
      </p:sp>
      <p:sp>
        <p:nvSpPr>
          <p:cNvPr id="22534" name="Text Box 6"/>
          <p:cNvSpPr txBox="1">
            <a:spLocks noChangeArrowheads="1"/>
          </p:cNvSpPr>
          <p:nvPr/>
        </p:nvSpPr>
        <p:spPr bwMode="auto">
          <a:xfrm>
            <a:off x="2279651" y="3832225"/>
            <a:ext cx="324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得到确定的代数方程：</a:t>
            </a:r>
          </a:p>
        </p:txBody>
      </p:sp>
      <p:graphicFrame>
        <p:nvGraphicFramePr>
          <p:cNvPr id="22535" name="Object 7"/>
          <p:cNvGraphicFramePr>
            <a:graphicFrameLocks noChangeAspect="1"/>
          </p:cNvGraphicFramePr>
          <p:nvPr/>
        </p:nvGraphicFramePr>
        <p:xfrm>
          <a:off x="5480050" y="3870325"/>
          <a:ext cx="3155950" cy="495300"/>
        </p:xfrm>
        <a:graphic>
          <a:graphicData uri="http://schemas.openxmlformats.org/presentationml/2006/ole">
            <mc:AlternateContent xmlns:mc="http://schemas.openxmlformats.org/markup-compatibility/2006">
              <mc:Choice xmlns:v="urn:schemas-microsoft-com:vml" Requires="v">
                <p:oleObj spid="_x0000_s25645" name="公式" r:id="rId5" imgW="1282700" imgH="203200" progId="Equation.3">
                  <p:embed/>
                </p:oleObj>
              </mc:Choice>
              <mc:Fallback>
                <p:oleObj name="公式" r:id="rId5" imgW="1282700" imgH="203200" progId="Equation.3">
                  <p:embed/>
                  <p:pic>
                    <p:nvPicPr>
                      <p:cNvPr id="2253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0050" y="3870325"/>
                        <a:ext cx="31559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7" name="Text Box 9"/>
          <p:cNvSpPr txBox="1">
            <a:spLocks noChangeArrowheads="1"/>
          </p:cNvSpPr>
          <p:nvPr/>
        </p:nvSpPr>
        <p:spPr bwMode="auto">
          <a:xfrm>
            <a:off x="2279651" y="5300663"/>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方程的通解为</a:t>
            </a:r>
          </a:p>
        </p:txBody>
      </p:sp>
      <p:graphicFrame>
        <p:nvGraphicFramePr>
          <p:cNvPr id="22538" name="Object 10"/>
          <p:cNvGraphicFramePr>
            <a:graphicFrameLocks noChangeAspect="1"/>
          </p:cNvGraphicFramePr>
          <p:nvPr/>
        </p:nvGraphicFramePr>
        <p:xfrm>
          <a:off x="5435600" y="5356225"/>
          <a:ext cx="2178050" cy="476250"/>
        </p:xfrm>
        <a:graphic>
          <a:graphicData uri="http://schemas.openxmlformats.org/presentationml/2006/ole">
            <mc:AlternateContent xmlns:mc="http://schemas.openxmlformats.org/markup-compatibility/2006">
              <mc:Choice xmlns:v="urn:schemas-microsoft-com:vml" Requires="v">
                <p:oleObj spid="_x0000_s25646" name="公式" r:id="rId7" imgW="1155700" imgH="254000" progId="Equation.3">
                  <p:embed/>
                </p:oleObj>
              </mc:Choice>
              <mc:Fallback>
                <p:oleObj name="公式" r:id="rId7" imgW="1155700" imgH="254000" progId="Equation.3">
                  <p:embed/>
                  <p:pic>
                    <p:nvPicPr>
                      <p:cNvPr id="2253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5356225"/>
                        <a:ext cx="21780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541" name="Group 13"/>
          <p:cNvGrpSpPr>
            <a:grpSpLocks/>
          </p:cNvGrpSpPr>
          <p:nvPr/>
        </p:nvGrpSpPr>
        <p:grpSpPr bwMode="auto">
          <a:xfrm>
            <a:off x="1609725" y="6019800"/>
            <a:ext cx="3549650" cy="533400"/>
            <a:chOff x="1142" y="2571"/>
            <a:chExt cx="2236" cy="336"/>
          </a:xfrm>
        </p:grpSpPr>
        <p:sp>
          <p:nvSpPr>
            <p:cNvPr id="33807" name="Text Box 11"/>
            <p:cNvSpPr txBox="1">
              <a:spLocks noChangeArrowheads="1"/>
            </p:cNvSpPr>
            <p:nvPr/>
          </p:nvSpPr>
          <p:spPr bwMode="auto">
            <a:xfrm>
              <a:off x="1142" y="2618"/>
              <a:ext cx="22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其中            是任意常数。</a:t>
              </a:r>
            </a:p>
          </p:txBody>
        </p:sp>
        <p:graphicFrame>
          <p:nvGraphicFramePr>
            <p:cNvPr id="33808" name="Object 12"/>
            <p:cNvGraphicFramePr>
              <a:graphicFrameLocks noChangeAspect="1"/>
            </p:cNvGraphicFramePr>
            <p:nvPr/>
          </p:nvGraphicFramePr>
          <p:xfrm>
            <a:off x="1584" y="2571"/>
            <a:ext cx="528" cy="336"/>
          </p:xfrm>
          <a:graphic>
            <a:graphicData uri="http://schemas.openxmlformats.org/presentationml/2006/ole">
              <mc:AlternateContent xmlns:mc="http://schemas.openxmlformats.org/markup-compatibility/2006">
                <mc:Choice xmlns:v="urn:schemas-microsoft-com:vml" Requires="v">
                  <p:oleObj spid="_x0000_s25647" name="公式" r:id="rId9" imgW="342603" imgH="215713" progId="Equation.3">
                    <p:embed/>
                  </p:oleObj>
                </mc:Choice>
                <mc:Fallback>
                  <p:oleObj name="公式" r:id="rId9" imgW="342603" imgH="215713" progId="Equation.3">
                    <p:embed/>
                    <p:pic>
                      <p:nvPicPr>
                        <p:cNvPr id="33808"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4" y="2571"/>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2536" name="Object 8"/>
          <p:cNvGraphicFramePr>
            <a:graphicFrameLocks noChangeAspect="1"/>
          </p:cNvGraphicFramePr>
          <p:nvPr/>
        </p:nvGraphicFramePr>
        <p:xfrm>
          <a:off x="5556250" y="4637088"/>
          <a:ext cx="1835150" cy="508000"/>
        </p:xfrm>
        <a:graphic>
          <a:graphicData uri="http://schemas.openxmlformats.org/presentationml/2006/ole">
            <mc:AlternateContent xmlns:mc="http://schemas.openxmlformats.org/markup-compatibility/2006">
              <mc:Choice xmlns:v="urn:schemas-microsoft-com:vml" Requires="v">
                <p:oleObj spid="_x0000_s25648" name="公式" r:id="rId11" imgW="774364" imgH="215806" progId="Equation.3">
                  <p:embed/>
                </p:oleObj>
              </mc:Choice>
              <mc:Fallback>
                <p:oleObj name="公式" r:id="rId11" imgW="774364" imgH="215806" progId="Equation.3">
                  <p:embed/>
                  <p:pic>
                    <p:nvPicPr>
                      <p:cNvPr id="22536"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56250" y="4637088"/>
                        <a:ext cx="183515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2" name="Text Box 14"/>
          <p:cNvSpPr txBox="1">
            <a:spLocks noChangeArrowheads="1"/>
          </p:cNvSpPr>
          <p:nvPr/>
        </p:nvSpPr>
        <p:spPr bwMode="auto">
          <a:xfrm>
            <a:off x="2286000" y="4581525"/>
            <a:ext cx="2941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特征根为二重实根：</a:t>
            </a:r>
          </a:p>
        </p:txBody>
      </p:sp>
      <p:graphicFrame>
        <p:nvGraphicFramePr>
          <p:cNvPr id="22533" name="Object 5"/>
          <p:cNvGraphicFramePr>
            <a:graphicFrameLocks noChangeAspect="1"/>
          </p:cNvGraphicFramePr>
          <p:nvPr/>
        </p:nvGraphicFramePr>
        <p:xfrm>
          <a:off x="5105400" y="3149600"/>
          <a:ext cx="990600" cy="495300"/>
        </p:xfrm>
        <a:graphic>
          <a:graphicData uri="http://schemas.openxmlformats.org/presentationml/2006/ole">
            <mc:AlternateContent xmlns:mc="http://schemas.openxmlformats.org/markup-compatibility/2006">
              <mc:Choice xmlns:v="urn:schemas-microsoft-com:vml" Requires="v">
                <p:oleObj spid="_x0000_s25649" name="公式" r:id="rId13" imgW="457200" imgH="228600" progId="Equation.3">
                  <p:embed/>
                </p:oleObj>
              </mc:Choice>
              <mc:Fallback>
                <p:oleObj name="公式" r:id="rId13" imgW="457200" imgH="228600" progId="Equation.3">
                  <p:embed/>
                  <p:pic>
                    <p:nvPicPr>
                      <p:cNvPr id="22533"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05400" y="3149600"/>
                        <a:ext cx="9906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6" name="Rectangle 18"/>
          <p:cNvSpPr>
            <a:spLocks noChangeArrowheads="1"/>
          </p:cNvSpPr>
          <p:nvPr/>
        </p:nvSpPr>
        <p:spPr bwMode="auto">
          <a:xfrm>
            <a:off x="2254250" y="3187700"/>
            <a:ext cx="2941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寻找方程的形式解，</a:t>
            </a:r>
          </a:p>
        </p:txBody>
      </p:sp>
      <p:sp>
        <p:nvSpPr>
          <p:cNvPr id="22548" name="Text Box 20"/>
          <p:cNvSpPr txBox="1">
            <a:spLocks noChangeArrowheads="1"/>
          </p:cNvSpPr>
          <p:nvPr/>
        </p:nvSpPr>
        <p:spPr bwMode="auto">
          <a:xfrm>
            <a:off x="2197100" y="2035176"/>
            <a:ext cx="5753498" cy="4616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rPr>
              <a:t>法一</a:t>
            </a:r>
            <a:r>
              <a:rPr lang="zh-CN" altLang="en-US" b="1"/>
              <a:t>：利用欧拉方程求解过程进行求解；</a:t>
            </a:r>
          </a:p>
        </p:txBody>
      </p:sp>
      <p:sp>
        <p:nvSpPr>
          <p:cNvPr id="22549" name="Rectangle 21"/>
          <p:cNvSpPr>
            <a:spLocks noChangeArrowheads="1"/>
          </p:cNvSpPr>
          <p:nvPr/>
        </p:nvSpPr>
        <p:spPr bwMode="auto">
          <a:xfrm>
            <a:off x="2214564" y="2611439"/>
            <a:ext cx="6681637" cy="4616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FF00"/>
                </a:solidFill>
              </a:rPr>
              <a:t>法二</a:t>
            </a:r>
            <a:r>
              <a:rPr lang="zh-CN" altLang="en-US" b="1"/>
              <a:t>：可以直接利用欧拉方程的求解方法求解：</a:t>
            </a:r>
          </a:p>
        </p:txBody>
      </p:sp>
    </p:spTree>
    <p:extLst>
      <p:ext uri="{BB962C8B-B14F-4D97-AF65-F5344CB8AC3E}">
        <p14:creationId xmlns:p14="http://schemas.microsoft.com/office/powerpoint/2010/main" val="2217657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 calcmode="lin" valueType="num">
                                      <p:cBhvr additive="base">
                                        <p:cTn id="7" dur="500" fill="hold"/>
                                        <p:tgtEl>
                                          <p:spTgt spid="22532"/>
                                        </p:tgtEl>
                                        <p:attrNameLst>
                                          <p:attrName>ppt_x</p:attrName>
                                        </p:attrNameLst>
                                      </p:cBhvr>
                                      <p:tavLst>
                                        <p:tav tm="0">
                                          <p:val>
                                            <p:strVal val="0-#ppt_w/2"/>
                                          </p:val>
                                        </p:tav>
                                        <p:tav tm="100000">
                                          <p:val>
                                            <p:strVal val="#ppt_x"/>
                                          </p:val>
                                        </p:tav>
                                      </p:tavLst>
                                    </p:anim>
                                    <p:anim calcmode="lin" valueType="num">
                                      <p:cBhvr additive="base">
                                        <p:cTn id="8" dur="500" fill="hold"/>
                                        <p:tgtEl>
                                          <p:spTgt spid="225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2548"/>
                                        </p:tgtEl>
                                        <p:attrNameLst>
                                          <p:attrName>style.visibility</p:attrName>
                                        </p:attrNameLst>
                                      </p:cBhvr>
                                      <p:to>
                                        <p:strVal val="visible"/>
                                      </p:to>
                                    </p:set>
                                    <p:animEffect transition="in" filter="blinds(horizontal)">
                                      <p:cBhvr>
                                        <p:cTn id="13" dur="500"/>
                                        <p:tgtEl>
                                          <p:spTgt spid="22548"/>
                                        </p:tgtEl>
                                      </p:cBhvr>
                                    </p:animEffect>
                                  </p:childTnLst>
                                  <p:subTnLst>
                                    <p:animClr clrSpc="rgb" dir="cw">
                                      <p:cBhvr override="childStyle">
                                        <p:cTn dur="1" fill="hold" display="0" masterRel="nextClick" afterEffect="1"/>
                                        <p:tgtEl>
                                          <p:spTgt spid="22548"/>
                                        </p:tgtEl>
                                        <p:attrNameLst>
                                          <p:attrName>ppt_c</p:attrName>
                                        </p:attrNameLst>
                                      </p:cBhvr>
                                      <p:to>
                                        <a:srgbClr val="FF0000"/>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2549"/>
                                        </p:tgtEl>
                                        <p:attrNameLst>
                                          <p:attrName>style.visibility</p:attrName>
                                        </p:attrNameLst>
                                      </p:cBhvr>
                                      <p:to>
                                        <p:strVal val="visible"/>
                                      </p:to>
                                    </p:set>
                                    <p:anim calcmode="lin" valueType="num">
                                      <p:cBhvr additive="base">
                                        <p:cTn id="18" dur="500" fill="hold"/>
                                        <p:tgtEl>
                                          <p:spTgt spid="22549"/>
                                        </p:tgtEl>
                                        <p:attrNameLst>
                                          <p:attrName>ppt_x</p:attrName>
                                        </p:attrNameLst>
                                      </p:cBhvr>
                                      <p:tavLst>
                                        <p:tav tm="0">
                                          <p:val>
                                            <p:strVal val="0-#ppt_w/2"/>
                                          </p:val>
                                        </p:tav>
                                        <p:tav tm="100000">
                                          <p:val>
                                            <p:strVal val="#ppt_x"/>
                                          </p:val>
                                        </p:tav>
                                      </p:tavLst>
                                    </p:anim>
                                    <p:anim calcmode="lin" valueType="num">
                                      <p:cBhvr additive="base">
                                        <p:cTn id="19" dur="500" fill="hold"/>
                                        <p:tgtEl>
                                          <p:spTgt spid="2254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2549"/>
                                        </p:tgtEl>
                                        <p:attrNameLst>
                                          <p:attrName>ppt_c</p:attrName>
                                        </p:attrNameLst>
                                      </p:cBhvr>
                                      <p:to>
                                        <a:schemeClr val="accent2"/>
                                      </p:to>
                                    </p:animClr>
                                  </p:sub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254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253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534"/>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2253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2542"/>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22536"/>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2537"/>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22538"/>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8" fill="hold" nodeType="clickEffect">
                                  <p:stCondLst>
                                    <p:cond delay="0"/>
                                  </p:stCondLst>
                                  <p:childTnLst>
                                    <p:set>
                                      <p:cBhvr>
                                        <p:cTn id="55" dur="1" fill="hold">
                                          <p:stCondLst>
                                            <p:cond delay="0"/>
                                          </p:stCondLst>
                                        </p:cTn>
                                        <p:tgtEl>
                                          <p:spTgt spid="22541"/>
                                        </p:tgtEl>
                                        <p:attrNameLst>
                                          <p:attrName>style.visibility</p:attrName>
                                        </p:attrNameLst>
                                      </p:cBhvr>
                                      <p:to>
                                        <p:strVal val="visible"/>
                                      </p:to>
                                    </p:set>
                                    <p:anim calcmode="lin" valueType="num">
                                      <p:cBhvr additive="base">
                                        <p:cTn id="56" dur="500" fill="hold"/>
                                        <p:tgtEl>
                                          <p:spTgt spid="22541"/>
                                        </p:tgtEl>
                                        <p:attrNameLst>
                                          <p:attrName>ppt_x</p:attrName>
                                        </p:attrNameLst>
                                      </p:cBhvr>
                                      <p:tavLst>
                                        <p:tav tm="0">
                                          <p:val>
                                            <p:strVal val="0-#ppt_w/2"/>
                                          </p:val>
                                        </p:tav>
                                        <p:tav tm="100000">
                                          <p:val>
                                            <p:strVal val="#ppt_x"/>
                                          </p:val>
                                        </p:tav>
                                      </p:tavLst>
                                    </p:anim>
                                    <p:anim calcmode="lin" valueType="num">
                                      <p:cBhvr additive="base">
                                        <p:cTn id="57" dur="500" fill="hold"/>
                                        <p:tgtEl>
                                          <p:spTgt spid="225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utoUpdateAnimBg="0"/>
      <p:bldP spid="22534" grpId="0"/>
      <p:bldP spid="22537" grpId="0"/>
      <p:bldP spid="22542" grpId="0"/>
      <p:bldP spid="22546" grpId="0"/>
      <p:bldP spid="22548" grpId="0"/>
      <p:bldP spid="2254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703389" y="692150"/>
            <a:ext cx="1944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例</a:t>
            </a:r>
            <a:r>
              <a:rPr lang="en-US" altLang="zh-CN" b="1"/>
              <a:t>6 </a:t>
            </a:r>
            <a:r>
              <a:rPr lang="zh-CN" altLang="en-US" b="1"/>
              <a:t>求解方程</a:t>
            </a:r>
          </a:p>
        </p:txBody>
      </p:sp>
      <p:graphicFrame>
        <p:nvGraphicFramePr>
          <p:cNvPr id="107524" name="Object 4"/>
          <p:cNvGraphicFramePr>
            <a:graphicFrameLocks noChangeAspect="1"/>
          </p:cNvGraphicFramePr>
          <p:nvPr/>
        </p:nvGraphicFramePr>
        <p:xfrm>
          <a:off x="3648075" y="3573464"/>
          <a:ext cx="5327650" cy="434975"/>
        </p:xfrm>
        <a:graphic>
          <a:graphicData uri="http://schemas.openxmlformats.org/presentationml/2006/ole">
            <mc:AlternateContent xmlns:mc="http://schemas.openxmlformats.org/markup-compatibility/2006">
              <mc:Choice xmlns:v="urn:schemas-microsoft-com:vml" Requires="v">
                <p:oleObj spid="_x0000_s26661" name="Equation" r:id="rId3" imgW="2463800" imgH="203200" progId="Equation.3">
                  <p:embed/>
                </p:oleObj>
              </mc:Choice>
              <mc:Fallback>
                <p:oleObj name="Equation" r:id="rId3" imgW="2463800" imgH="203200" progId="Equation.3">
                  <p:embed/>
                  <p:pic>
                    <p:nvPicPr>
                      <p:cNvPr id="1075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075" y="3573464"/>
                        <a:ext cx="5327650" cy="434975"/>
                      </a:xfrm>
                      <a:prstGeom prst="rect">
                        <a:avLst/>
                      </a:prstGeom>
                      <a:solidFill>
                        <a:schemeClr val="bg1"/>
                      </a:solidFill>
                      <a:ln>
                        <a:noFill/>
                      </a:ln>
                      <a:effectLst/>
                      <a:extLst>
                        <a:ext uri="{91240B29-F687-4F45-9708-019B960494DF}">
                          <a14:hiddenLine xmlns:a14="http://schemas.microsoft.com/office/drawing/2010/main" w="635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5" name="Rectangle 5"/>
          <p:cNvSpPr>
            <a:spLocks noChangeArrowheads="1"/>
          </p:cNvSpPr>
          <p:nvPr/>
        </p:nvSpPr>
        <p:spPr bwMode="auto">
          <a:xfrm>
            <a:off x="1703388" y="1905000"/>
            <a:ext cx="78486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2200" b="1">
                <a:solidFill>
                  <a:srgbClr val="FF0000"/>
                </a:solidFill>
              </a:rPr>
              <a:t>分析</a:t>
            </a:r>
            <a:r>
              <a:rPr lang="zh-CN" altLang="en-US" sz="2200" b="1"/>
              <a:t>：这个方程是一个典型的常系数齐线性微分方程，于是由</a:t>
            </a:r>
          </a:p>
          <a:p>
            <a:pPr eaLnBrk="1" hangingPunct="1">
              <a:lnSpc>
                <a:spcPct val="130000"/>
              </a:lnSpc>
            </a:pPr>
            <a:r>
              <a:rPr lang="zh-CN" altLang="en-US" sz="2200" b="1"/>
              <a:t>            </a:t>
            </a:r>
            <a:r>
              <a:rPr lang="zh-CN" altLang="en-US" sz="2200" b="1">
                <a:solidFill>
                  <a:srgbClr val="0000FF"/>
                </a:solidFill>
              </a:rPr>
              <a:t>欧拉待定指数</a:t>
            </a:r>
            <a:r>
              <a:rPr lang="zh-CN" altLang="en-US" sz="2200" b="1"/>
              <a:t>方法求解。</a:t>
            </a:r>
          </a:p>
        </p:txBody>
      </p:sp>
      <p:graphicFrame>
        <p:nvGraphicFramePr>
          <p:cNvPr id="34821" name="Object 8"/>
          <p:cNvGraphicFramePr>
            <a:graphicFrameLocks noChangeAspect="1"/>
          </p:cNvGraphicFramePr>
          <p:nvPr/>
        </p:nvGraphicFramePr>
        <p:xfrm>
          <a:off x="3606800" y="1108075"/>
          <a:ext cx="5283200" cy="736600"/>
        </p:xfrm>
        <a:graphic>
          <a:graphicData uri="http://schemas.openxmlformats.org/presentationml/2006/ole">
            <mc:AlternateContent xmlns:mc="http://schemas.openxmlformats.org/markup-compatibility/2006">
              <mc:Choice xmlns:v="urn:schemas-microsoft-com:vml" Requires="v">
                <p:oleObj spid="_x0000_s26662" name="Equation" r:id="rId5" imgW="2641600" imgH="368300" progId="Equation.DSMT4">
                  <p:embed/>
                </p:oleObj>
              </mc:Choice>
              <mc:Fallback>
                <p:oleObj name="Equation" r:id="rId5" imgW="2641600" imgH="368300" progId="Equation.DSMT4">
                  <p:embed/>
                  <p:pic>
                    <p:nvPicPr>
                      <p:cNvPr id="34821"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6800" y="1108075"/>
                        <a:ext cx="528320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30" name="Text Box 10"/>
          <p:cNvSpPr txBox="1">
            <a:spLocks noChangeArrowheads="1"/>
          </p:cNvSpPr>
          <p:nvPr/>
        </p:nvSpPr>
        <p:spPr bwMode="auto">
          <a:xfrm>
            <a:off x="1631951" y="2900364"/>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特征方程为：</a:t>
            </a:r>
          </a:p>
        </p:txBody>
      </p:sp>
      <p:sp>
        <p:nvSpPr>
          <p:cNvPr id="107531" name="Text Box 11"/>
          <p:cNvSpPr txBox="1">
            <a:spLocks noChangeArrowheads="1"/>
          </p:cNvSpPr>
          <p:nvPr/>
        </p:nvSpPr>
        <p:spPr bwMode="auto">
          <a:xfrm>
            <a:off x="1676401" y="3962400"/>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即有</a:t>
            </a:r>
          </a:p>
        </p:txBody>
      </p:sp>
      <p:graphicFrame>
        <p:nvGraphicFramePr>
          <p:cNvPr id="107532" name="Object 12"/>
          <p:cNvGraphicFramePr>
            <a:graphicFrameLocks noChangeAspect="1"/>
          </p:cNvGraphicFramePr>
          <p:nvPr/>
        </p:nvGraphicFramePr>
        <p:xfrm>
          <a:off x="3719514" y="4557714"/>
          <a:ext cx="3024187" cy="446087"/>
        </p:xfrm>
        <a:graphic>
          <a:graphicData uri="http://schemas.openxmlformats.org/presentationml/2006/ole">
            <mc:AlternateContent xmlns:mc="http://schemas.openxmlformats.org/markup-compatibility/2006">
              <mc:Choice xmlns:v="urn:schemas-microsoft-com:vml" Requires="v">
                <p:oleObj spid="_x0000_s26663" name="Equation" r:id="rId7" imgW="1536700" imgH="228600" progId="Equation.3">
                  <p:embed/>
                </p:oleObj>
              </mc:Choice>
              <mc:Fallback>
                <p:oleObj name="Equation" r:id="rId7" imgW="1536700" imgH="228600" progId="Equation.3">
                  <p:embed/>
                  <p:pic>
                    <p:nvPicPr>
                      <p:cNvPr id="107532"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9514" y="4557714"/>
                        <a:ext cx="3024187" cy="446087"/>
                      </a:xfrm>
                      <a:prstGeom prst="rect">
                        <a:avLst/>
                      </a:prstGeom>
                      <a:solidFill>
                        <a:schemeClr val="bg1"/>
                      </a:solidFill>
                      <a:ln>
                        <a:noFill/>
                      </a:ln>
                      <a:effectLst/>
                      <a:extLst>
                        <a:ext uri="{91240B29-F687-4F45-9708-019B960494DF}">
                          <a14:hiddenLine xmlns:a14="http://schemas.microsoft.com/office/drawing/2010/main" w="635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33" name="Text Box 13"/>
          <p:cNvSpPr txBox="1">
            <a:spLocks noChangeArrowheads="1"/>
          </p:cNvSpPr>
          <p:nvPr/>
        </p:nvSpPr>
        <p:spPr bwMode="auto">
          <a:xfrm>
            <a:off x="1524000" y="5203825"/>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其特征根为</a:t>
            </a:r>
          </a:p>
        </p:txBody>
      </p:sp>
      <p:graphicFrame>
        <p:nvGraphicFramePr>
          <p:cNvPr id="107535" name="Object 15"/>
          <p:cNvGraphicFramePr>
            <a:graphicFrameLocks noChangeAspect="1"/>
          </p:cNvGraphicFramePr>
          <p:nvPr/>
        </p:nvGraphicFramePr>
        <p:xfrm>
          <a:off x="3648076" y="5265738"/>
          <a:ext cx="2016125" cy="520700"/>
        </p:xfrm>
        <a:graphic>
          <a:graphicData uri="http://schemas.openxmlformats.org/presentationml/2006/ole">
            <mc:AlternateContent xmlns:mc="http://schemas.openxmlformats.org/markup-compatibility/2006">
              <mc:Choice xmlns:v="urn:schemas-microsoft-com:vml" Requires="v">
                <p:oleObj spid="_x0000_s26664" name="Equation" r:id="rId9" imgW="787058" imgH="203112" progId="Equation.DSMT4">
                  <p:embed/>
                </p:oleObj>
              </mc:Choice>
              <mc:Fallback>
                <p:oleObj name="Equation" r:id="rId9" imgW="787058" imgH="203112" progId="Equation.DSMT4">
                  <p:embed/>
                  <p:pic>
                    <p:nvPicPr>
                      <p:cNvPr id="107535"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8076" y="5265738"/>
                        <a:ext cx="2016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536" name="Object 16"/>
          <p:cNvGraphicFramePr>
            <a:graphicFrameLocks noChangeAspect="1"/>
          </p:cNvGraphicFramePr>
          <p:nvPr/>
        </p:nvGraphicFramePr>
        <p:xfrm>
          <a:off x="3648075" y="6021388"/>
          <a:ext cx="865188" cy="461962"/>
        </p:xfrm>
        <a:graphic>
          <a:graphicData uri="http://schemas.openxmlformats.org/presentationml/2006/ole">
            <mc:AlternateContent xmlns:mc="http://schemas.openxmlformats.org/markup-compatibility/2006">
              <mc:Choice xmlns:v="urn:schemas-microsoft-com:vml" Requires="v">
                <p:oleObj spid="_x0000_s26665" name="Equation" r:id="rId11" imgW="380835" imgH="203112" progId="Equation.DSMT4">
                  <p:embed/>
                </p:oleObj>
              </mc:Choice>
              <mc:Fallback>
                <p:oleObj name="Equation" r:id="rId11" imgW="380835" imgH="203112" progId="Equation.DSMT4">
                  <p:embed/>
                  <p:pic>
                    <p:nvPicPr>
                      <p:cNvPr id="107536"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8075" y="6021388"/>
                        <a:ext cx="86518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37" name="Text Box 17"/>
          <p:cNvSpPr txBox="1">
            <a:spLocks noChangeArrowheads="1"/>
          </p:cNvSpPr>
          <p:nvPr/>
        </p:nvSpPr>
        <p:spPr bwMode="auto">
          <a:xfrm>
            <a:off x="6024563" y="5300663"/>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（二重）</a:t>
            </a:r>
          </a:p>
        </p:txBody>
      </p:sp>
      <p:sp>
        <p:nvSpPr>
          <p:cNvPr id="107538" name="Text Box 18"/>
          <p:cNvSpPr txBox="1">
            <a:spLocks noChangeArrowheads="1"/>
          </p:cNvSpPr>
          <p:nvPr/>
        </p:nvSpPr>
        <p:spPr bwMode="auto">
          <a:xfrm>
            <a:off x="6024563" y="6021388"/>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（二重）</a:t>
            </a:r>
          </a:p>
        </p:txBody>
      </p:sp>
    </p:spTree>
    <p:extLst>
      <p:ext uri="{BB962C8B-B14F-4D97-AF65-F5344CB8AC3E}">
        <p14:creationId xmlns:p14="http://schemas.microsoft.com/office/powerpoint/2010/main" val="1602274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5"/>
                                        </p:tgtEl>
                                        <p:attrNameLst>
                                          <p:attrName>style.visibility</p:attrName>
                                        </p:attrNameLst>
                                      </p:cBhvr>
                                      <p:to>
                                        <p:strVal val="visible"/>
                                      </p:to>
                                    </p:set>
                                    <p:anim calcmode="lin" valueType="num">
                                      <p:cBhvr additive="base">
                                        <p:cTn id="7" dur="500" fill="hold"/>
                                        <p:tgtEl>
                                          <p:spTgt spid="107525"/>
                                        </p:tgtEl>
                                        <p:attrNameLst>
                                          <p:attrName>ppt_x</p:attrName>
                                        </p:attrNameLst>
                                      </p:cBhvr>
                                      <p:tavLst>
                                        <p:tav tm="0">
                                          <p:val>
                                            <p:strVal val="0-#ppt_w/2"/>
                                          </p:val>
                                        </p:tav>
                                        <p:tav tm="100000">
                                          <p:val>
                                            <p:strVal val="#ppt_x"/>
                                          </p:val>
                                        </p:tav>
                                      </p:tavLst>
                                    </p:anim>
                                    <p:anim calcmode="lin" valueType="num">
                                      <p:cBhvr additive="base">
                                        <p:cTn id="8" dur="500" fill="hold"/>
                                        <p:tgtEl>
                                          <p:spTgt spid="1075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7530"/>
                                        </p:tgtEl>
                                        <p:attrNameLst>
                                          <p:attrName>style.visibility</p:attrName>
                                        </p:attrNameLst>
                                      </p:cBhvr>
                                      <p:to>
                                        <p:strVal val="visible"/>
                                      </p:to>
                                    </p:set>
                                    <p:anim calcmode="lin" valueType="num">
                                      <p:cBhvr additive="base">
                                        <p:cTn id="13" dur="500" fill="hold"/>
                                        <p:tgtEl>
                                          <p:spTgt spid="107530"/>
                                        </p:tgtEl>
                                        <p:attrNameLst>
                                          <p:attrName>ppt_x</p:attrName>
                                        </p:attrNameLst>
                                      </p:cBhvr>
                                      <p:tavLst>
                                        <p:tav tm="0">
                                          <p:val>
                                            <p:strVal val="0-#ppt_w/2"/>
                                          </p:val>
                                        </p:tav>
                                        <p:tav tm="100000">
                                          <p:val>
                                            <p:strVal val="#ppt_x"/>
                                          </p:val>
                                        </p:tav>
                                      </p:tavLst>
                                    </p:anim>
                                    <p:anim calcmode="lin" valueType="num">
                                      <p:cBhvr additive="base">
                                        <p:cTn id="14" dur="500" fill="hold"/>
                                        <p:tgtEl>
                                          <p:spTgt spid="10753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7524"/>
                                        </p:tgtEl>
                                        <p:attrNameLst>
                                          <p:attrName>style.visibility</p:attrName>
                                        </p:attrNameLst>
                                      </p:cBhvr>
                                      <p:to>
                                        <p:strVal val="visible"/>
                                      </p:to>
                                    </p:set>
                                    <p:anim calcmode="lin" valueType="num">
                                      <p:cBhvr additive="base">
                                        <p:cTn id="19" dur="500" fill="hold"/>
                                        <p:tgtEl>
                                          <p:spTgt spid="107524"/>
                                        </p:tgtEl>
                                        <p:attrNameLst>
                                          <p:attrName>ppt_x</p:attrName>
                                        </p:attrNameLst>
                                      </p:cBhvr>
                                      <p:tavLst>
                                        <p:tav tm="0">
                                          <p:val>
                                            <p:strVal val="0-#ppt_w/2"/>
                                          </p:val>
                                        </p:tav>
                                        <p:tav tm="100000">
                                          <p:val>
                                            <p:strVal val="#ppt_x"/>
                                          </p:val>
                                        </p:tav>
                                      </p:tavLst>
                                    </p:anim>
                                    <p:anim calcmode="lin" valueType="num">
                                      <p:cBhvr additive="base">
                                        <p:cTn id="20" dur="500" fill="hold"/>
                                        <p:tgtEl>
                                          <p:spTgt spid="10752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7531"/>
                                        </p:tgtEl>
                                        <p:attrNameLst>
                                          <p:attrName>style.visibility</p:attrName>
                                        </p:attrNameLst>
                                      </p:cBhvr>
                                      <p:to>
                                        <p:strVal val="visible"/>
                                      </p:to>
                                    </p:set>
                                    <p:anim calcmode="lin" valueType="num">
                                      <p:cBhvr additive="base">
                                        <p:cTn id="25" dur="500" fill="hold"/>
                                        <p:tgtEl>
                                          <p:spTgt spid="107531"/>
                                        </p:tgtEl>
                                        <p:attrNameLst>
                                          <p:attrName>ppt_x</p:attrName>
                                        </p:attrNameLst>
                                      </p:cBhvr>
                                      <p:tavLst>
                                        <p:tav tm="0">
                                          <p:val>
                                            <p:strVal val="0-#ppt_w/2"/>
                                          </p:val>
                                        </p:tav>
                                        <p:tav tm="100000">
                                          <p:val>
                                            <p:strVal val="#ppt_x"/>
                                          </p:val>
                                        </p:tav>
                                      </p:tavLst>
                                    </p:anim>
                                    <p:anim calcmode="lin" valueType="num">
                                      <p:cBhvr additive="base">
                                        <p:cTn id="26" dur="500" fill="hold"/>
                                        <p:tgtEl>
                                          <p:spTgt spid="10753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7532"/>
                                        </p:tgtEl>
                                        <p:attrNameLst>
                                          <p:attrName>style.visibility</p:attrName>
                                        </p:attrNameLst>
                                      </p:cBhvr>
                                      <p:to>
                                        <p:strVal val="visible"/>
                                      </p:to>
                                    </p:set>
                                    <p:anim calcmode="lin" valueType="num">
                                      <p:cBhvr additive="base">
                                        <p:cTn id="31" dur="500" fill="hold"/>
                                        <p:tgtEl>
                                          <p:spTgt spid="107532"/>
                                        </p:tgtEl>
                                        <p:attrNameLst>
                                          <p:attrName>ppt_x</p:attrName>
                                        </p:attrNameLst>
                                      </p:cBhvr>
                                      <p:tavLst>
                                        <p:tav tm="0">
                                          <p:val>
                                            <p:strVal val="0-#ppt_w/2"/>
                                          </p:val>
                                        </p:tav>
                                        <p:tav tm="100000">
                                          <p:val>
                                            <p:strVal val="#ppt_x"/>
                                          </p:val>
                                        </p:tav>
                                      </p:tavLst>
                                    </p:anim>
                                    <p:anim calcmode="lin" valueType="num">
                                      <p:cBhvr additive="base">
                                        <p:cTn id="32" dur="500" fill="hold"/>
                                        <p:tgtEl>
                                          <p:spTgt spid="10753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7533"/>
                                        </p:tgtEl>
                                        <p:attrNameLst>
                                          <p:attrName>style.visibility</p:attrName>
                                        </p:attrNameLst>
                                      </p:cBhvr>
                                      <p:to>
                                        <p:strVal val="visible"/>
                                      </p:to>
                                    </p:set>
                                    <p:anim calcmode="lin" valueType="num">
                                      <p:cBhvr additive="base">
                                        <p:cTn id="37" dur="500" fill="hold"/>
                                        <p:tgtEl>
                                          <p:spTgt spid="107533"/>
                                        </p:tgtEl>
                                        <p:attrNameLst>
                                          <p:attrName>ppt_x</p:attrName>
                                        </p:attrNameLst>
                                      </p:cBhvr>
                                      <p:tavLst>
                                        <p:tav tm="0">
                                          <p:val>
                                            <p:strVal val="0-#ppt_w/2"/>
                                          </p:val>
                                        </p:tav>
                                        <p:tav tm="100000">
                                          <p:val>
                                            <p:strVal val="#ppt_x"/>
                                          </p:val>
                                        </p:tav>
                                      </p:tavLst>
                                    </p:anim>
                                    <p:anim calcmode="lin" valueType="num">
                                      <p:cBhvr additive="base">
                                        <p:cTn id="38" dur="500" fill="hold"/>
                                        <p:tgtEl>
                                          <p:spTgt spid="10753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753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753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753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7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autoUpdateAnimBg="0"/>
      <p:bldP spid="107530" grpId="0" autoUpdateAnimBg="0"/>
      <p:bldP spid="107531" grpId="0" autoUpdateAnimBg="0"/>
      <p:bldP spid="107533" grpId="0" autoUpdateAnimBg="0"/>
      <p:bldP spid="107537" grpId="0"/>
      <p:bldP spid="10753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1703389" y="981075"/>
            <a:ext cx="5699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于是可以给出这个方程的一个基本解组为</a:t>
            </a:r>
          </a:p>
        </p:txBody>
      </p:sp>
      <p:graphicFrame>
        <p:nvGraphicFramePr>
          <p:cNvPr id="108547" name="Object 3"/>
          <p:cNvGraphicFramePr>
            <a:graphicFrameLocks noChangeAspect="1"/>
          </p:cNvGraphicFramePr>
          <p:nvPr/>
        </p:nvGraphicFramePr>
        <p:xfrm>
          <a:off x="2720976" y="1852613"/>
          <a:ext cx="2690813" cy="1630362"/>
        </p:xfrm>
        <a:graphic>
          <a:graphicData uri="http://schemas.openxmlformats.org/presentationml/2006/ole">
            <mc:AlternateContent xmlns:mc="http://schemas.openxmlformats.org/markup-compatibility/2006">
              <mc:Choice xmlns:v="urn:schemas-microsoft-com:vml" Requires="v">
                <p:oleObj spid="_x0000_s27671" name="Equation" r:id="rId3" imgW="1002865" imgH="609336" progId="Equation.DSMT4">
                  <p:embed/>
                </p:oleObj>
              </mc:Choice>
              <mc:Fallback>
                <p:oleObj name="Equation" r:id="rId3" imgW="1002865" imgH="609336" progId="Equation.DSMT4">
                  <p:embed/>
                  <p:pic>
                    <p:nvPicPr>
                      <p:cNvPr id="10854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0976" y="1852613"/>
                        <a:ext cx="2690813" cy="1630362"/>
                      </a:xfrm>
                      <a:prstGeom prst="rect">
                        <a:avLst/>
                      </a:prstGeom>
                      <a:solidFill>
                        <a:schemeClr val="bg1"/>
                      </a:solidFill>
                      <a:ln>
                        <a:noFill/>
                      </a:ln>
                      <a:effectLst/>
                      <a:extLst>
                        <a:ext uri="{91240B29-F687-4F45-9708-019B960494DF}">
                          <a14:hiddenLine xmlns:a14="http://schemas.microsoft.com/office/drawing/2010/main" w="635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48" name="Text Box 4"/>
          <p:cNvSpPr txBox="1">
            <a:spLocks noChangeArrowheads="1"/>
          </p:cNvSpPr>
          <p:nvPr/>
        </p:nvSpPr>
        <p:spPr bwMode="auto">
          <a:xfrm>
            <a:off x="1676400" y="3763963"/>
            <a:ext cx="4167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于是可以给出这个方程的通解</a:t>
            </a:r>
          </a:p>
        </p:txBody>
      </p:sp>
      <p:graphicFrame>
        <p:nvGraphicFramePr>
          <p:cNvPr id="108549" name="Object 5"/>
          <p:cNvGraphicFramePr>
            <a:graphicFrameLocks noChangeAspect="1"/>
          </p:cNvGraphicFramePr>
          <p:nvPr/>
        </p:nvGraphicFramePr>
        <p:xfrm>
          <a:off x="2459039" y="4779963"/>
          <a:ext cx="7813675" cy="514350"/>
        </p:xfrm>
        <a:graphic>
          <a:graphicData uri="http://schemas.openxmlformats.org/presentationml/2006/ole">
            <mc:AlternateContent xmlns:mc="http://schemas.openxmlformats.org/markup-compatibility/2006">
              <mc:Choice xmlns:v="urn:schemas-microsoft-com:vml" Requires="v">
                <p:oleObj spid="_x0000_s27672" name="Equation" r:id="rId5" imgW="3276600" imgH="215900" progId="Equation.DSMT4">
                  <p:embed/>
                </p:oleObj>
              </mc:Choice>
              <mc:Fallback>
                <p:oleObj name="Equation" r:id="rId5" imgW="3276600" imgH="215900" progId="Equation.DSMT4">
                  <p:embed/>
                  <p:pic>
                    <p:nvPicPr>
                      <p:cNvPr id="10854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9039" y="4779963"/>
                        <a:ext cx="7813675" cy="514350"/>
                      </a:xfrm>
                      <a:prstGeom prst="rect">
                        <a:avLst/>
                      </a:prstGeom>
                      <a:solidFill>
                        <a:schemeClr val="bg1"/>
                      </a:solidFill>
                      <a:ln>
                        <a:noFill/>
                      </a:ln>
                      <a:effectLst/>
                      <a:extLst>
                        <a:ext uri="{91240B29-F687-4F45-9708-019B960494DF}">
                          <a14:hiddenLine xmlns:a14="http://schemas.microsoft.com/office/drawing/2010/main" w="635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8553" name="Group 9"/>
          <p:cNvGrpSpPr>
            <a:grpSpLocks/>
          </p:cNvGrpSpPr>
          <p:nvPr/>
        </p:nvGrpSpPr>
        <p:grpSpPr bwMode="auto">
          <a:xfrm>
            <a:off x="1670050" y="5805488"/>
            <a:ext cx="5454650" cy="565150"/>
            <a:chOff x="92" y="3782"/>
            <a:chExt cx="3436" cy="356"/>
          </a:xfrm>
        </p:grpSpPr>
        <p:sp>
          <p:nvSpPr>
            <p:cNvPr id="35847" name="Text Box 7"/>
            <p:cNvSpPr txBox="1">
              <a:spLocks noChangeArrowheads="1"/>
            </p:cNvSpPr>
            <p:nvPr/>
          </p:nvSpPr>
          <p:spPr bwMode="auto">
            <a:xfrm>
              <a:off x="92" y="3839"/>
              <a:ext cx="34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其中                                     是任意常数。</a:t>
              </a:r>
            </a:p>
          </p:txBody>
        </p:sp>
        <p:graphicFrame>
          <p:nvGraphicFramePr>
            <p:cNvPr id="35848" name="Object 8"/>
            <p:cNvGraphicFramePr>
              <a:graphicFrameLocks noChangeAspect="1"/>
            </p:cNvGraphicFramePr>
            <p:nvPr/>
          </p:nvGraphicFramePr>
          <p:xfrm>
            <a:off x="605" y="3782"/>
            <a:ext cx="1603" cy="356"/>
          </p:xfrm>
          <a:graphic>
            <a:graphicData uri="http://schemas.openxmlformats.org/presentationml/2006/ole">
              <mc:AlternateContent xmlns:mc="http://schemas.openxmlformats.org/markup-compatibility/2006">
                <mc:Choice xmlns:v="urn:schemas-microsoft-com:vml" Requires="v">
                  <p:oleObj spid="_x0000_s27673" name="Equation" r:id="rId7" imgW="1040948" imgH="228501" progId="Equation.3">
                    <p:embed/>
                  </p:oleObj>
                </mc:Choice>
                <mc:Fallback>
                  <p:oleObj name="Equation" r:id="rId7" imgW="1040948" imgH="228501" progId="Equation.3">
                    <p:embed/>
                    <p:pic>
                      <p:nvPicPr>
                        <p:cNvPr id="3584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 y="3782"/>
                          <a:ext cx="1603"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627231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8546"/>
                                        </p:tgtEl>
                                        <p:attrNameLst>
                                          <p:attrName>style.visibility</p:attrName>
                                        </p:attrNameLst>
                                      </p:cBhvr>
                                      <p:to>
                                        <p:strVal val="visible"/>
                                      </p:to>
                                    </p:set>
                                    <p:animEffect transition="in" filter="checkerboard(across)">
                                      <p:cBhvr>
                                        <p:cTn id="7" dur="500"/>
                                        <p:tgtEl>
                                          <p:spTgt spid="108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8547"/>
                                        </p:tgtEl>
                                        <p:attrNameLst>
                                          <p:attrName>style.visibility</p:attrName>
                                        </p:attrNameLst>
                                      </p:cBhvr>
                                      <p:to>
                                        <p:strVal val="visible"/>
                                      </p:to>
                                    </p:set>
                                    <p:animEffect transition="in" filter="blinds(horizontal)">
                                      <p:cBhvr>
                                        <p:cTn id="12" dur="500"/>
                                        <p:tgtEl>
                                          <p:spTgt spid="1085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8548"/>
                                        </p:tgtEl>
                                        <p:attrNameLst>
                                          <p:attrName>style.visibility</p:attrName>
                                        </p:attrNameLst>
                                      </p:cBhvr>
                                      <p:to>
                                        <p:strVal val="visible"/>
                                      </p:to>
                                    </p:set>
                                    <p:animEffect transition="in" filter="blinds(horizontal)">
                                      <p:cBhvr>
                                        <p:cTn id="17" dur="500"/>
                                        <p:tgtEl>
                                          <p:spTgt spid="1085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8549"/>
                                        </p:tgtEl>
                                        <p:attrNameLst>
                                          <p:attrName>style.visibility</p:attrName>
                                        </p:attrNameLst>
                                      </p:cBhvr>
                                      <p:to>
                                        <p:strVal val="visible"/>
                                      </p:to>
                                    </p:set>
                                    <p:animEffect transition="in" filter="blinds(horizontal)">
                                      <p:cBhvr>
                                        <p:cTn id="22" dur="500"/>
                                        <p:tgtEl>
                                          <p:spTgt spid="1085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8553"/>
                                        </p:tgtEl>
                                        <p:attrNameLst>
                                          <p:attrName>style.visibility</p:attrName>
                                        </p:attrNameLst>
                                      </p:cBhvr>
                                      <p:to>
                                        <p:strVal val="visible"/>
                                      </p:to>
                                    </p:set>
                                    <p:animEffect transition="in" filter="box(in)">
                                      <p:cBhvr>
                                        <p:cTn id="27" dur="500"/>
                                        <p:tgtEl>
                                          <p:spTgt spid="108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P spid="108548"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524000" y="53341"/>
            <a:ext cx="6872288" cy="1066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dirty="0">
                <a:solidFill>
                  <a:srgbClr val="0000FF"/>
                </a:solidFill>
              </a:rPr>
              <a:t>4.2.3 </a:t>
            </a:r>
            <a:r>
              <a:rPr lang="zh-CN" altLang="en-US" sz="2600" b="1" dirty="0">
                <a:solidFill>
                  <a:srgbClr val="0000FF"/>
                </a:solidFill>
              </a:rPr>
              <a:t>非齐次线性微分方程的解法：</a:t>
            </a:r>
          </a:p>
          <a:p>
            <a:pPr eaLnBrk="1" hangingPunct="1"/>
            <a:endParaRPr lang="zh-CN" altLang="en-US" sz="2600" b="1" dirty="0">
              <a:solidFill>
                <a:srgbClr val="0000FF"/>
              </a:solidFill>
            </a:endParaRPr>
          </a:p>
          <a:p>
            <a:pPr eaLnBrk="1" hangingPunct="1"/>
            <a:r>
              <a:rPr lang="zh-CN" altLang="en-US" sz="2600" b="1" dirty="0">
                <a:solidFill>
                  <a:srgbClr val="FF0000"/>
                </a:solidFill>
              </a:rPr>
              <a:t>比较系数法和拉普拉斯变换法</a:t>
            </a:r>
            <a:r>
              <a:rPr lang="en-US" altLang="zh-CN" sz="2600" b="1" dirty="0">
                <a:solidFill>
                  <a:srgbClr val="FF0000"/>
                </a:solidFill>
              </a:rPr>
              <a:t>——</a:t>
            </a:r>
            <a:r>
              <a:rPr lang="zh-CN" altLang="en-US" sz="2600" b="1" dirty="0">
                <a:solidFill>
                  <a:srgbClr val="FF0000"/>
                </a:solidFill>
                <a:hlinkClick r:id="rId3" action="ppaction://hlinksldjump"/>
              </a:rPr>
              <a:t>求特解</a:t>
            </a:r>
            <a:endParaRPr lang="zh-CN" altLang="en-US" sz="2600" b="1" dirty="0">
              <a:solidFill>
                <a:srgbClr val="FF0000"/>
              </a:solidFill>
            </a:endParaRPr>
          </a:p>
        </p:txBody>
      </p:sp>
      <p:grpSp>
        <p:nvGrpSpPr>
          <p:cNvPr id="23558" name="Group 6"/>
          <p:cNvGrpSpPr>
            <a:grpSpLocks/>
          </p:cNvGrpSpPr>
          <p:nvPr/>
        </p:nvGrpSpPr>
        <p:grpSpPr bwMode="auto">
          <a:xfrm>
            <a:off x="1524000" y="1182688"/>
            <a:ext cx="7955280" cy="1195387"/>
            <a:chOff x="96" y="768"/>
            <a:chExt cx="4861" cy="699"/>
          </a:xfrm>
        </p:grpSpPr>
        <p:sp>
          <p:nvSpPr>
            <p:cNvPr id="36869" name="Text Box 3"/>
            <p:cNvSpPr txBox="1">
              <a:spLocks noChangeArrowheads="1"/>
            </p:cNvSpPr>
            <p:nvPr/>
          </p:nvSpPr>
          <p:spPr bwMode="auto">
            <a:xfrm>
              <a:off x="96" y="768"/>
              <a:ext cx="22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考虑常系数非齐线性方程</a:t>
              </a:r>
            </a:p>
          </p:txBody>
        </p:sp>
        <p:graphicFrame>
          <p:nvGraphicFramePr>
            <p:cNvPr id="36870" name="Object 4">
              <a:hlinkClick r:id="rId4" action="ppaction://hlinksldjump"/>
            </p:cNvPr>
            <p:cNvGraphicFramePr>
              <a:graphicFrameLocks noChangeAspect="1"/>
            </p:cNvGraphicFramePr>
            <p:nvPr/>
          </p:nvGraphicFramePr>
          <p:xfrm>
            <a:off x="1284" y="1008"/>
            <a:ext cx="3673" cy="459"/>
          </p:xfrm>
          <a:graphic>
            <a:graphicData uri="http://schemas.openxmlformats.org/presentationml/2006/ole">
              <mc:AlternateContent xmlns:mc="http://schemas.openxmlformats.org/markup-compatibility/2006">
                <mc:Choice xmlns:v="urn:schemas-microsoft-com:vml" Requires="v">
                  <p:oleObj spid="_x0000_s28681" name="Equation" r:id="rId5" imgW="3352800" imgH="419100" progId="Equation.DSMT4">
                    <p:embed/>
                  </p:oleObj>
                </mc:Choice>
                <mc:Fallback>
                  <p:oleObj name="Equation" r:id="rId5" imgW="3352800" imgH="419100" progId="Equation.DSMT4">
                    <p:embed/>
                    <p:pic>
                      <p:nvPicPr>
                        <p:cNvPr id="36870" name="Object 4">
                          <a:hlinkClick r:id="" action="ppaction://noaction"/>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4" y="1008"/>
                          <a:ext cx="3673" cy="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3557" name="Text Box 5"/>
          <p:cNvSpPr txBox="1">
            <a:spLocks noChangeArrowheads="1"/>
          </p:cNvSpPr>
          <p:nvPr/>
        </p:nvSpPr>
        <p:spPr bwMode="auto">
          <a:xfrm>
            <a:off x="762001" y="2503170"/>
            <a:ext cx="10911840" cy="4121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b="1" dirty="0" smtClean="0"/>
              <a:t>其实，该方程（</a:t>
            </a:r>
            <a:r>
              <a:rPr lang="en-US" altLang="zh-CN" b="1" dirty="0" smtClean="0"/>
              <a:t>4.26</a:t>
            </a:r>
            <a:r>
              <a:rPr lang="zh-CN" altLang="en-US" b="1" dirty="0" smtClean="0"/>
              <a:t>）的求解问题已经解决，因为在前面已经解决了（</a:t>
            </a:r>
            <a:r>
              <a:rPr lang="en-US" altLang="zh-CN" b="1" dirty="0" smtClean="0"/>
              <a:t>4.1</a:t>
            </a:r>
            <a:r>
              <a:rPr lang="zh-CN" altLang="en-US" b="1" dirty="0" smtClean="0"/>
              <a:t>）的求解问题，即比（</a:t>
            </a:r>
            <a:r>
              <a:rPr lang="en-US" altLang="zh-CN" b="1" dirty="0" smtClean="0"/>
              <a:t>4.26</a:t>
            </a:r>
            <a:r>
              <a:rPr lang="zh-CN" altLang="en-US" b="1" dirty="0" smtClean="0"/>
              <a:t>）更一般的微分方程（</a:t>
            </a:r>
            <a:r>
              <a:rPr lang="en-US" altLang="zh-CN" b="1" dirty="0" smtClean="0"/>
              <a:t>4.1</a:t>
            </a:r>
            <a:r>
              <a:rPr lang="zh-CN" altLang="en-US" b="1" dirty="0" smtClean="0"/>
              <a:t>）的通解问题是这样解决的：（</a:t>
            </a:r>
            <a:r>
              <a:rPr lang="zh-CN" altLang="en-US" b="1" dirty="0" smtClean="0">
                <a:solidFill>
                  <a:srgbClr val="FF0000"/>
                </a:solidFill>
              </a:rPr>
              <a:t>常数变易法</a:t>
            </a:r>
            <a:r>
              <a:rPr lang="zh-CN" altLang="en-US" b="1" dirty="0" smtClean="0"/>
              <a:t>）用先求出对应齐线性方程（</a:t>
            </a:r>
            <a:r>
              <a:rPr lang="en-US" altLang="zh-CN" b="1" dirty="0" smtClean="0"/>
              <a:t>4.2</a:t>
            </a:r>
            <a:r>
              <a:rPr lang="zh-CN" altLang="en-US" b="1" dirty="0" smtClean="0"/>
              <a:t>）的一个基本解组，然后找出（</a:t>
            </a:r>
            <a:r>
              <a:rPr lang="en-US" altLang="zh-CN" b="1" dirty="0" smtClean="0"/>
              <a:t>4.1</a:t>
            </a:r>
            <a:r>
              <a:rPr lang="zh-CN" altLang="en-US" b="1" dirty="0" smtClean="0"/>
              <a:t>）的某一个解，根据前面的定理</a:t>
            </a:r>
            <a:r>
              <a:rPr lang="en-US" altLang="zh-CN" b="1" dirty="0" smtClean="0"/>
              <a:t>7</a:t>
            </a:r>
            <a:r>
              <a:rPr lang="zh-CN" altLang="en-US" b="1" dirty="0" smtClean="0"/>
              <a:t>就可以写出（</a:t>
            </a:r>
            <a:r>
              <a:rPr lang="en-US" altLang="zh-CN" b="1" dirty="0" smtClean="0"/>
              <a:t>4.1</a:t>
            </a:r>
            <a:r>
              <a:rPr lang="zh-CN" altLang="en-US" b="1" dirty="0" smtClean="0"/>
              <a:t>）的通解。于是也就完成了（</a:t>
            </a:r>
            <a:r>
              <a:rPr lang="en-US" altLang="zh-CN" b="1" dirty="0" smtClean="0"/>
              <a:t>4.26</a:t>
            </a:r>
            <a:r>
              <a:rPr lang="zh-CN" altLang="en-US" b="1" dirty="0" smtClean="0"/>
              <a:t>）的求解问题，只是用常数变易法来求解，求解步骤比较繁琐，并且要用到积分运算。（注：</a:t>
            </a:r>
            <a:r>
              <a:rPr lang="zh-CN" altLang="en-US" b="1" dirty="0" smtClean="0">
                <a:solidFill>
                  <a:srgbClr val="FF0000"/>
                </a:solidFill>
              </a:rPr>
              <a:t>大家必须掌握常数变易法求解高阶微分方程，因为它带有普遍性。</a:t>
            </a:r>
            <a:r>
              <a:rPr lang="zh-CN" altLang="en-US" b="1" dirty="0" smtClean="0"/>
              <a:t>）但是，在解决实际问题时，往往要解决一些比较简单的微分方程，即带有特殊形式的微分方程，为此，在这里，介绍两种常用的方法：</a:t>
            </a:r>
            <a:r>
              <a:rPr lang="zh-CN" altLang="en-US" b="1" dirty="0" smtClean="0">
                <a:solidFill>
                  <a:srgbClr val="FF0000"/>
                </a:solidFill>
              </a:rPr>
              <a:t>比较系数法和拉普拉斯变换法</a:t>
            </a:r>
            <a:r>
              <a:rPr lang="zh-CN" altLang="en-US" b="1" dirty="0" smtClean="0"/>
              <a:t>，它们的共同特点是不需要通过积分而用代数运算方法即可求得非齐线性方程的特解。</a:t>
            </a:r>
            <a:endParaRPr lang="zh-CN" altLang="en-US" b="1" dirty="0"/>
          </a:p>
        </p:txBody>
      </p:sp>
    </p:spTree>
    <p:extLst>
      <p:ext uri="{BB962C8B-B14F-4D97-AF65-F5344CB8AC3E}">
        <p14:creationId xmlns:p14="http://schemas.microsoft.com/office/powerpoint/2010/main" val="410519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box(in)">
                                      <p:cBhvr>
                                        <p:cTn id="7" dur="500"/>
                                        <p:tgtEl>
                                          <p:spTgt spid="235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blinds(horizontal)">
                                      <p:cBhvr>
                                        <p:cTn id="12"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1577976" y="884238"/>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类型</a:t>
            </a:r>
            <a:r>
              <a:rPr lang="en-US" altLang="zh-CN" b="1">
                <a:latin typeface="宋体" panose="02010600030101010101" pitchFamily="2" charset="-122"/>
              </a:rPr>
              <a:t>Ⅰ</a:t>
            </a:r>
          </a:p>
        </p:txBody>
      </p:sp>
      <p:grpSp>
        <p:nvGrpSpPr>
          <p:cNvPr id="24616" name="Group 40"/>
          <p:cNvGrpSpPr>
            <a:grpSpLocks/>
          </p:cNvGrpSpPr>
          <p:nvPr/>
        </p:nvGrpSpPr>
        <p:grpSpPr bwMode="auto">
          <a:xfrm>
            <a:off x="2063750" y="1371600"/>
            <a:ext cx="8604250" cy="503238"/>
            <a:chOff x="340" y="864"/>
            <a:chExt cx="5420" cy="317"/>
          </a:xfrm>
        </p:grpSpPr>
        <p:graphicFrame>
          <p:nvGraphicFramePr>
            <p:cNvPr id="37917" name="Object 4"/>
            <p:cNvGraphicFramePr>
              <a:graphicFrameLocks noChangeAspect="1"/>
            </p:cNvGraphicFramePr>
            <p:nvPr/>
          </p:nvGraphicFramePr>
          <p:xfrm>
            <a:off x="340" y="864"/>
            <a:ext cx="2905" cy="288"/>
          </p:xfrm>
          <a:graphic>
            <a:graphicData uri="http://schemas.openxmlformats.org/presentationml/2006/ole">
              <mc:AlternateContent xmlns:mc="http://schemas.openxmlformats.org/markup-compatibility/2006">
                <mc:Choice xmlns:v="urn:schemas-microsoft-com:vml" Requires="v">
                  <p:oleObj spid="_x0000_s29782" name="Equation" r:id="rId3" imgW="2603500" imgH="241300" progId="Equation.3">
                    <p:embed/>
                  </p:oleObj>
                </mc:Choice>
                <mc:Fallback>
                  <p:oleObj name="Equation" r:id="rId3" imgW="2603500" imgH="241300" progId="Equation.3">
                    <p:embed/>
                    <p:pic>
                      <p:nvPicPr>
                        <p:cNvPr id="3791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 y="864"/>
                          <a:ext cx="29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18" name="Object 5"/>
            <p:cNvGraphicFramePr>
              <a:graphicFrameLocks noChangeAspect="1"/>
            </p:cNvGraphicFramePr>
            <p:nvPr/>
          </p:nvGraphicFramePr>
          <p:xfrm>
            <a:off x="3220" y="890"/>
            <a:ext cx="2540" cy="291"/>
          </p:xfrm>
          <a:graphic>
            <a:graphicData uri="http://schemas.openxmlformats.org/presentationml/2006/ole">
              <mc:AlternateContent xmlns:mc="http://schemas.openxmlformats.org/markup-compatibility/2006">
                <mc:Choice xmlns:v="urn:schemas-microsoft-com:vml" Requires="v">
                  <p:oleObj spid="_x0000_s29783" name="Equation" r:id="rId5" imgW="1993900" imgH="228600" progId="Equation.DSMT4">
                    <p:embed/>
                  </p:oleObj>
                </mc:Choice>
                <mc:Fallback>
                  <p:oleObj name="Equation" r:id="rId5" imgW="1993900" imgH="228600" progId="Equation.DSMT4">
                    <p:embed/>
                    <p:pic>
                      <p:nvPicPr>
                        <p:cNvPr id="3791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0" y="890"/>
                          <a:ext cx="25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4582" name="Text Box 6"/>
          <p:cNvSpPr txBox="1">
            <a:spLocks noChangeArrowheads="1"/>
          </p:cNvSpPr>
          <p:nvPr/>
        </p:nvSpPr>
        <p:spPr bwMode="auto">
          <a:xfrm>
            <a:off x="1631951" y="1916114"/>
            <a:ext cx="38170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那么，方程（</a:t>
            </a:r>
            <a:r>
              <a:rPr lang="en-US" altLang="zh-CN" b="1">
                <a:hlinkClick r:id="rId7" action="ppaction://hlinksldjump"/>
              </a:rPr>
              <a:t>4.26</a:t>
            </a:r>
            <a:r>
              <a:rPr lang="zh-CN" altLang="en-US" b="1"/>
              <a:t>）有形如</a:t>
            </a:r>
          </a:p>
        </p:txBody>
      </p:sp>
      <p:graphicFrame>
        <p:nvGraphicFramePr>
          <p:cNvPr id="24583" name="Object 7"/>
          <p:cNvGraphicFramePr>
            <a:graphicFrameLocks noChangeAspect="1"/>
          </p:cNvGraphicFramePr>
          <p:nvPr/>
        </p:nvGraphicFramePr>
        <p:xfrm>
          <a:off x="3587750" y="2349501"/>
          <a:ext cx="5175250" cy="481013"/>
        </p:xfrm>
        <a:graphic>
          <a:graphicData uri="http://schemas.openxmlformats.org/presentationml/2006/ole">
            <mc:AlternateContent xmlns:mc="http://schemas.openxmlformats.org/markup-compatibility/2006">
              <mc:Choice xmlns:v="urn:schemas-microsoft-com:vml" Requires="v">
                <p:oleObj spid="_x0000_s29784" name="公式" r:id="rId8" imgW="2578100" imgH="241300" progId="Equation.3">
                  <p:embed/>
                </p:oleObj>
              </mc:Choice>
              <mc:Fallback>
                <p:oleObj name="公式" r:id="rId8" imgW="2578100" imgH="241300" progId="Equation.3">
                  <p:embed/>
                  <p:pic>
                    <p:nvPicPr>
                      <p:cNvPr id="24583"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7750" y="2349501"/>
                        <a:ext cx="517525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4595" name="Group 19"/>
          <p:cNvGrpSpPr>
            <a:grpSpLocks/>
          </p:cNvGrpSpPr>
          <p:nvPr/>
        </p:nvGrpSpPr>
        <p:grpSpPr bwMode="auto">
          <a:xfrm>
            <a:off x="1665288" y="3246438"/>
            <a:ext cx="4430712" cy="1422400"/>
            <a:chOff x="422" y="2208"/>
            <a:chExt cx="2564" cy="896"/>
          </a:xfrm>
        </p:grpSpPr>
        <p:sp>
          <p:nvSpPr>
            <p:cNvPr id="37913" name="Text Box 13"/>
            <p:cNvSpPr txBox="1">
              <a:spLocks noChangeArrowheads="1"/>
            </p:cNvSpPr>
            <p:nvPr/>
          </p:nvSpPr>
          <p:spPr bwMode="auto">
            <a:xfrm>
              <a:off x="422" y="2496"/>
              <a:ext cx="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宋体" panose="02010600030101010101" pitchFamily="2" charset="-122"/>
                </a:rPr>
                <a:t>① </a:t>
              </a:r>
              <a:r>
                <a:rPr lang="zh-CN" altLang="en-US" b="1"/>
                <a:t>如果</a:t>
              </a:r>
            </a:p>
          </p:txBody>
        </p:sp>
        <p:graphicFrame>
          <p:nvGraphicFramePr>
            <p:cNvPr id="37914" name="Object 14"/>
            <p:cNvGraphicFramePr>
              <a:graphicFrameLocks noChangeAspect="1"/>
            </p:cNvGraphicFramePr>
            <p:nvPr/>
          </p:nvGraphicFramePr>
          <p:xfrm>
            <a:off x="1200" y="2531"/>
            <a:ext cx="576" cy="276"/>
          </p:xfrm>
          <a:graphic>
            <a:graphicData uri="http://schemas.openxmlformats.org/presentationml/2006/ole">
              <mc:AlternateContent xmlns:mc="http://schemas.openxmlformats.org/markup-compatibility/2006">
                <mc:Choice xmlns:v="urn:schemas-microsoft-com:vml" Requires="v">
                  <p:oleObj spid="_x0000_s29785" name="公式" r:id="rId10" imgW="368140" imgH="177723" progId="Equation.3">
                    <p:embed/>
                  </p:oleObj>
                </mc:Choice>
                <mc:Fallback>
                  <p:oleObj name="公式" r:id="rId10" imgW="368140" imgH="177723" progId="Equation.3">
                    <p:embed/>
                    <p:pic>
                      <p:nvPicPr>
                        <p:cNvPr id="37914"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0" y="2531"/>
                          <a:ext cx="57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915" name="Text Box 15"/>
            <p:cNvSpPr txBox="1">
              <a:spLocks noChangeArrowheads="1"/>
            </p:cNvSpPr>
            <p:nvPr/>
          </p:nvSpPr>
          <p:spPr bwMode="auto">
            <a:xfrm>
              <a:off x="1910" y="2208"/>
              <a:ext cx="1076" cy="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zh-CN" altLang="en-US" b="1"/>
                <a:t>不是特征根</a:t>
              </a:r>
            </a:p>
            <a:p>
              <a:pPr eaLnBrk="1" hangingPunct="1">
                <a:lnSpc>
                  <a:spcPct val="220000"/>
                </a:lnSpc>
              </a:pPr>
              <a:r>
                <a:rPr lang="zh-CN" altLang="en-US" b="1"/>
                <a:t>是特征根</a:t>
              </a:r>
            </a:p>
          </p:txBody>
        </p:sp>
        <p:sp>
          <p:nvSpPr>
            <p:cNvPr id="37916" name="AutoShape 16"/>
            <p:cNvSpPr>
              <a:spLocks/>
            </p:cNvSpPr>
            <p:nvPr/>
          </p:nvSpPr>
          <p:spPr bwMode="auto">
            <a:xfrm>
              <a:off x="1824" y="2400"/>
              <a:ext cx="144" cy="528"/>
            </a:xfrm>
            <a:prstGeom prst="leftBrace">
              <a:avLst>
                <a:gd name="adj1" fmla="val 30556"/>
                <a:gd name="adj2" fmla="val 50000"/>
              </a:avLst>
            </a:prstGeom>
            <a:noFill/>
            <a:ln w="635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aphicFrame>
        <p:nvGraphicFramePr>
          <p:cNvPr id="24602" name="Object 26"/>
          <p:cNvGraphicFramePr>
            <a:graphicFrameLocks noChangeAspect="1"/>
          </p:cNvGraphicFramePr>
          <p:nvPr/>
        </p:nvGraphicFramePr>
        <p:xfrm>
          <a:off x="3359151" y="4941888"/>
          <a:ext cx="6913563" cy="792162"/>
        </p:xfrm>
        <a:graphic>
          <a:graphicData uri="http://schemas.openxmlformats.org/presentationml/2006/ole">
            <mc:AlternateContent xmlns:mc="http://schemas.openxmlformats.org/markup-compatibility/2006">
              <mc:Choice xmlns:v="urn:schemas-microsoft-com:vml" Requires="v">
                <p:oleObj spid="_x0000_s29786" name="Equation" r:id="rId12" imgW="3556000" imgH="419100" progId="Equation.DSMT4">
                  <p:embed/>
                </p:oleObj>
              </mc:Choice>
              <mc:Fallback>
                <p:oleObj name="Equation" r:id="rId12" imgW="3556000" imgH="419100" progId="Equation.DSMT4">
                  <p:embed/>
                  <p:pic>
                    <p:nvPicPr>
                      <p:cNvPr id="24602"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59151" y="4941888"/>
                        <a:ext cx="6913563"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4615" name="Group 39"/>
          <p:cNvGrpSpPr>
            <a:grpSpLocks/>
          </p:cNvGrpSpPr>
          <p:nvPr/>
        </p:nvGrpSpPr>
        <p:grpSpPr bwMode="auto">
          <a:xfrm>
            <a:off x="1693864" y="4516434"/>
            <a:ext cx="7094537" cy="501649"/>
            <a:chOff x="113" y="3072"/>
            <a:chExt cx="4469" cy="316"/>
          </a:xfrm>
        </p:grpSpPr>
        <p:sp>
          <p:nvSpPr>
            <p:cNvPr id="37907" name="Text Box 21"/>
            <p:cNvSpPr txBox="1">
              <a:spLocks noChangeArrowheads="1"/>
            </p:cNvSpPr>
            <p:nvPr/>
          </p:nvSpPr>
          <p:spPr bwMode="auto">
            <a:xfrm>
              <a:off x="113" y="3072"/>
              <a:ext cx="7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宋体" panose="02010600030101010101" pitchFamily="2" charset="-122"/>
                </a:rPr>
                <a:t>② </a:t>
              </a:r>
              <a:r>
                <a:rPr lang="zh-CN" altLang="en-US" b="1"/>
                <a:t>如果</a:t>
              </a:r>
            </a:p>
          </p:txBody>
        </p:sp>
        <p:graphicFrame>
          <p:nvGraphicFramePr>
            <p:cNvPr id="37908" name="Object 22"/>
            <p:cNvGraphicFramePr>
              <a:graphicFrameLocks noChangeAspect="1"/>
            </p:cNvGraphicFramePr>
            <p:nvPr/>
          </p:nvGraphicFramePr>
          <p:xfrm>
            <a:off x="884" y="3099"/>
            <a:ext cx="576" cy="248"/>
          </p:xfrm>
          <a:graphic>
            <a:graphicData uri="http://schemas.openxmlformats.org/presentationml/2006/ole">
              <mc:AlternateContent xmlns:mc="http://schemas.openxmlformats.org/markup-compatibility/2006">
                <mc:Choice xmlns:v="urn:schemas-microsoft-com:vml" Requires="v">
                  <p:oleObj spid="_x0000_s29787" name="公式" r:id="rId14" imgW="368140" imgH="177723" progId="Equation.3">
                    <p:embed/>
                  </p:oleObj>
                </mc:Choice>
                <mc:Fallback>
                  <p:oleObj name="公式" r:id="rId14" imgW="368140" imgH="177723" progId="Equation.3">
                    <p:embed/>
                    <p:pic>
                      <p:nvPicPr>
                        <p:cNvPr id="37908"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84" y="3099"/>
                          <a:ext cx="57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7909" name="Group 25"/>
            <p:cNvGrpSpPr>
              <a:grpSpLocks/>
            </p:cNvGrpSpPr>
            <p:nvPr/>
          </p:nvGrpSpPr>
          <p:grpSpPr bwMode="auto">
            <a:xfrm>
              <a:off x="1429" y="3092"/>
              <a:ext cx="1834" cy="293"/>
              <a:chOff x="1766" y="3133"/>
              <a:chExt cx="1834" cy="293"/>
            </a:xfrm>
          </p:grpSpPr>
          <p:sp>
            <p:nvSpPr>
              <p:cNvPr id="37911" name="Text Box 23"/>
              <p:cNvSpPr txBox="1">
                <a:spLocks noChangeArrowheads="1"/>
              </p:cNvSpPr>
              <p:nvPr/>
            </p:nvSpPr>
            <p:spPr bwMode="auto">
              <a:xfrm>
                <a:off x="1766" y="3133"/>
                <a:ext cx="109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作变量变换</a:t>
                </a:r>
              </a:p>
            </p:txBody>
          </p:sp>
          <p:graphicFrame>
            <p:nvGraphicFramePr>
              <p:cNvPr id="37912" name="Object 24"/>
              <p:cNvGraphicFramePr>
                <a:graphicFrameLocks noChangeAspect="1"/>
              </p:cNvGraphicFramePr>
              <p:nvPr/>
            </p:nvGraphicFramePr>
            <p:xfrm>
              <a:off x="2832" y="3138"/>
              <a:ext cx="768" cy="288"/>
            </p:xfrm>
            <a:graphic>
              <a:graphicData uri="http://schemas.openxmlformats.org/presentationml/2006/ole">
                <mc:AlternateContent xmlns:mc="http://schemas.openxmlformats.org/markup-compatibility/2006">
                  <mc:Choice xmlns:v="urn:schemas-microsoft-com:vml" Requires="v">
                    <p:oleObj spid="_x0000_s29788" name="公式" r:id="rId16" imgW="533169" imgH="228501" progId="Equation.3">
                      <p:embed/>
                    </p:oleObj>
                  </mc:Choice>
                  <mc:Fallback>
                    <p:oleObj name="公式" r:id="rId16" imgW="533169" imgH="228501" progId="Equation.3">
                      <p:embed/>
                      <p:pic>
                        <p:nvPicPr>
                          <p:cNvPr id="37912"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32" y="3138"/>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7910" name="Text Box 27"/>
            <p:cNvSpPr txBox="1">
              <a:spLocks noChangeArrowheads="1"/>
            </p:cNvSpPr>
            <p:nvPr/>
          </p:nvSpPr>
          <p:spPr bwMode="auto">
            <a:xfrm>
              <a:off x="3152" y="3097"/>
              <a:ext cx="143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a:t>
              </a:r>
              <a:r>
                <a:rPr lang="en-US" altLang="zh-CN" b="1"/>
                <a:t>4.26</a:t>
              </a:r>
              <a:r>
                <a:rPr lang="zh-CN" altLang="en-US" b="1"/>
                <a:t>）化为</a:t>
              </a:r>
            </a:p>
          </p:txBody>
        </p:sp>
      </p:grpSp>
      <p:grpSp>
        <p:nvGrpSpPr>
          <p:cNvPr id="24618" name="Group 42"/>
          <p:cNvGrpSpPr>
            <a:grpSpLocks/>
          </p:cNvGrpSpPr>
          <p:nvPr/>
        </p:nvGrpSpPr>
        <p:grpSpPr bwMode="auto">
          <a:xfrm>
            <a:off x="1558925" y="5775329"/>
            <a:ext cx="8991600" cy="830263"/>
            <a:chOff x="96" y="3612"/>
            <a:chExt cx="5664" cy="523"/>
          </a:xfrm>
        </p:grpSpPr>
        <p:sp>
          <p:nvSpPr>
            <p:cNvPr id="37904" name="Text Box 29"/>
            <p:cNvSpPr txBox="1">
              <a:spLocks noChangeArrowheads="1"/>
            </p:cNvSpPr>
            <p:nvPr/>
          </p:nvSpPr>
          <p:spPr bwMode="auto">
            <a:xfrm>
              <a:off x="96" y="3612"/>
              <a:ext cx="566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特征方程                的根    对应于（</a:t>
              </a:r>
              <a:r>
                <a:rPr lang="en-US" altLang="zh-CN" b="1"/>
                <a:t>4.27</a:t>
              </a:r>
              <a:r>
                <a:rPr lang="zh-CN" altLang="en-US" b="1"/>
                <a:t>）的特征方程的零根，并且重数相同。于是利用上面的结论有：</a:t>
              </a:r>
            </a:p>
          </p:txBody>
        </p:sp>
        <p:graphicFrame>
          <p:nvGraphicFramePr>
            <p:cNvPr id="37905" name="Object 30"/>
            <p:cNvGraphicFramePr>
              <a:graphicFrameLocks noChangeAspect="1"/>
            </p:cNvGraphicFramePr>
            <p:nvPr/>
          </p:nvGraphicFramePr>
          <p:xfrm>
            <a:off x="960" y="3657"/>
            <a:ext cx="720" cy="249"/>
          </p:xfrm>
          <a:graphic>
            <a:graphicData uri="http://schemas.openxmlformats.org/presentationml/2006/ole">
              <mc:AlternateContent xmlns:mc="http://schemas.openxmlformats.org/markup-compatibility/2006">
                <mc:Choice xmlns:v="urn:schemas-microsoft-com:vml" Requires="v">
                  <p:oleObj spid="_x0000_s29789" name="公式" r:id="rId18" imgW="583947" imgH="203112" progId="Equation.3">
                    <p:embed/>
                  </p:oleObj>
                </mc:Choice>
                <mc:Fallback>
                  <p:oleObj name="公式" r:id="rId18" imgW="583947" imgH="203112" progId="Equation.3">
                    <p:embed/>
                    <p:pic>
                      <p:nvPicPr>
                        <p:cNvPr id="37905"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60" y="3657"/>
                          <a:ext cx="72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6" name="Object 31"/>
            <p:cNvGraphicFramePr>
              <a:graphicFrameLocks noChangeAspect="1"/>
            </p:cNvGraphicFramePr>
            <p:nvPr/>
          </p:nvGraphicFramePr>
          <p:xfrm>
            <a:off x="2079" y="3612"/>
            <a:ext cx="211" cy="296"/>
          </p:xfrm>
          <a:graphic>
            <a:graphicData uri="http://schemas.openxmlformats.org/presentationml/2006/ole">
              <mc:AlternateContent xmlns:mc="http://schemas.openxmlformats.org/markup-compatibility/2006">
                <mc:Choice xmlns:v="urn:schemas-microsoft-com:vml" Requires="v">
                  <p:oleObj spid="_x0000_s29790" name="公式" r:id="rId20" imgW="126725" imgH="177415" progId="Equation.3">
                    <p:embed/>
                  </p:oleObj>
                </mc:Choice>
                <mc:Fallback>
                  <p:oleObj name="公式" r:id="rId20" imgW="126725" imgH="177415" progId="Equation.3">
                    <p:embed/>
                    <p:pic>
                      <p:nvPicPr>
                        <p:cNvPr id="37906" name="Object 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79" y="3612"/>
                          <a:ext cx="211"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4617" name="Group 41"/>
          <p:cNvGrpSpPr>
            <a:grpSpLocks/>
          </p:cNvGrpSpPr>
          <p:nvPr/>
        </p:nvGrpSpPr>
        <p:grpSpPr bwMode="auto">
          <a:xfrm>
            <a:off x="1631951" y="2738438"/>
            <a:ext cx="8837613" cy="762000"/>
            <a:chOff x="68" y="1797"/>
            <a:chExt cx="5567" cy="480"/>
          </a:xfrm>
        </p:grpSpPr>
        <p:sp>
          <p:nvSpPr>
            <p:cNvPr id="37900" name="Text Box 8"/>
            <p:cNvSpPr txBox="1">
              <a:spLocks noChangeArrowheads="1"/>
            </p:cNvSpPr>
            <p:nvPr/>
          </p:nvSpPr>
          <p:spPr bwMode="auto">
            <a:xfrm>
              <a:off x="68" y="1797"/>
              <a:ext cx="524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00" b="1"/>
                <a:t>的</a:t>
              </a:r>
              <a:r>
                <a:rPr lang="zh-CN" altLang="en-US" sz="2200" b="1">
                  <a:solidFill>
                    <a:srgbClr val="FF0000"/>
                  </a:solidFill>
                </a:rPr>
                <a:t>特解</a:t>
              </a:r>
              <a:r>
                <a:rPr lang="zh-CN" altLang="en-US" sz="2200" b="1"/>
                <a:t>。其中</a:t>
              </a:r>
              <a:r>
                <a:rPr lang="en-US" altLang="zh-CN" sz="2200" b="1" i="1"/>
                <a:t>k</a:t>
              </a:r>
              <a:r>
                <a:rPr lang="zh-CN" altLang="en-US" sz="2200" b="1"/>
                <a:t>为特征方程                的根    的重数，而     </a:t>
              </a:r>
            </a:p>
            <a:p>
              <a:pPr eaLnBrk="1" hangingPunct="1"/>
              <a:r>
                <a:rPr lang="zh-CN" altLang="en-US" sz="2200" b="1"/>
                <a:t>是</a:t>
              </a:r>
              <a:r>
                <a:rPr lang="zh-CN" altLang="en-US" sz="2200" b="1">
                  <a:solidFill>
                    <a:srgbClr val="FF0000"/>
                  </a:solidFill>
                </a:rPr>
                <a:t>待定系数</a:t>
              </a:r>
              <a:r>
                <a:rPr lang="zh-CN" altLang="en-US" sz="2200" b="1"/>
                <a:t>，可以通过比较系数来确定。</a:t>
              </a:r>
            </a:p>
          </p:txBody>
        </p:sp>
        <p:graphicFrame>
          <p:nvGraphicFramePr>
            <p:cNvPr id="37901" name="Object 9"/>
            <p:cNvGraphicFramePr>
              <a:graphicFrameLocks noChangeAspect="1"/>
            </p:cNvGraphicFramePr>
            <p:nvPr/>
          </p:nvGraphicFramePr>
          <p:xfrm>
            <a:off x="2154" y="1842"/>
            <a:ext cx="725" cy="251"/>
          </p:xfrm>
          <a:graphic>
            <a:graphicData uri="http://schemas.openxmlformats.org/presentationml/2006/ole">
              <mc:AlternateContent xmlns:mc="http://schemas.openxmlformats.org/markup-compatibility/2006">
                <mc:Choice xmlns:v="urn:schemas-microsoft-com:vml" Requires="v">
                  <p:oleObj spid="_x0000_s29791" name="公式" r:id="rId22" imgW="583947" imgH="203112" progId="Equation.3">
                    <p:embed/>
                  </p:oleObj>
                </mc:Choice>
                <mc:Fallback>
                  <p:oleObj name="公式" r:id="rId22" imgW="583947" imgH="203112" progId="Equation.3">
                    <p:embed/>
                    <p:pic>
                      <p:nvPicPr>
                        <p:cNvPr id="37901"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54" y="1842"/>
                          <a:ext cx="725"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2" name="Object 10"/>
            <p:cNvGraphicFramePr>
              <a:graphicFrameLocks noChangeAspect="1"/>
            </p:cNvGraphicFramePr>
            <p:nvPr/>
          </p:nvGraphicFramePr>
          <p:xfrm>
            <a:off x="3198" y="1797"/>
            <a:ext cx="211" cy="296"/>
          </p:xfrm>
          <a:graphic>
            <a:graphicData uri="http://schemas.openxmlformats.org/presentationml/2006/ole">
              <mc:AlternateContent xmlns:mc="http://schemas.openxmlformats.org/markup-compatibility/2006">
                <mc:Choice xmlns:v="urn:schemas-microsoft-com:vml" Requires="v">
                  <p:oleObj spid="_x0000_s29792" name="公式" r:id="rId23" imgW="126725" imgH="177415" progId="Equation.3">
                    <p:embed/>
                  </p:oleObj>
                </mc:Choice>
                <mc:Fallback>
                  <p:oleObj name="公式" r:id="rId23" imgW="126725" imgH="177415" progId="Equation.3">
                    <p:embed/>
                    <p:pic>
                      <p:nvPicPr>
                        <p:cNvPr id="37902" name="Object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98" y="1797"/>
                          <a:ext cx="211"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3" name="Object 34"/>
            <p:cNvGraphicFramePr>
              <a:graphicFrameLocks noChangeAspect="1"/>
            </p:cNvGraphicFramePr>
            <p:nvPr/>
          </p:nvGraphicFramePr>
          <p:xfrm>
            <a:off x="4286" y="1814"/>
            <a:ext cx="1349" cy="255"/>
          </p:xfrm>
          <a:graphic>
            <a:graphicData uri="http://schemas.openxmlformats.org/presentationml/2006/ole">
              <mc:AlternateContent xmlns:mc="http://schemas.openxmlformats.org/markup-compatibility/2006">
                <mc:Choice xmlns:v="urn:schemas-microsoft-com:vml" Requires="v">
                  <p:oleObj spid="_x0000_s29793" name="公式" r:id="rId24" imgW="1066337" imgH="203112" progId="Equation.3">
                    <p:embed/>
                  </p:oleObj>
                </mc:Choice>
                <mc:Fallback>
                  <p:oleObj name="公式" r:id="rId24" imgW="1066337" imgH="203112" progId="Equation.3">
                    <p:embed/>
                    <p:pic>
                      <p:nvPicPr>
                        <p:cNvPr id="37903" name="Object 3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86" y="1814"/>
                          <a:ext cx="1349"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7899" name="Rectangle 45"/>
          <p:cNvSpPr>
            <a:spLocks noChangeArrowheads="1"/>
          </p:cNvSpPr>
          <p:nvPr/>
        </p:nvSpPr>
        <p:spPr bwMode="auto">
          <a:xfrm>
            <a:off x="1524000" y="19051"/>
            <a:ext cx="34836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rPr>
              <a:t>一、</a:t>
            </a:r>
            <a:r>
              <a:rPr lang="zh-CN" altLang="en-US" b="1">
                <a:solidFill>
                  <a:srgbClr val="0000FF"/>
                </a:solidFill>
              </a:rPr>
              <a:t>求特解</a:t>
            </a:r>
            <a:r>
              <a:rPr lang="en-US" altLang="zh-CN" b="1">
                <a:solidFill>
                  <a:srgbClr val="009900"/>
                </a:solidFill>
              </a:rPr>
              <a:t>--</a:t>
            </a:r>
            <a:r>
              <a:rPr lang="zh-CN" altLang="en-US" b="1">
                <a:solidFill>
                  <a:srgbClr val="FF0000"/>
                </a:solidFill>
              </a:rPr>
              <a:t>比较系数法</a:t>
            </a:r>
          </a:p>
        </p:txBody>
      </p:sp>
    </p:spTree>
    <p:extLst>
      <p:ext uri="{BB962C8B-B14F-4D97-AF65-F5344CB8AC3E}">
        <p14:creationId xmlns:p14="http://schemas.microsoft.com/office/powerpoint/2010/main" val="368259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blinds(horizontal)">
                                      <p:cBhvr>
                                        <p:cTn id="7" dur="500"/>
                                        <p:tgtEl>
                                          <p:spTgt spid="24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461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4582"/>
                                        </p:tgtEl>
                                        <p:attrNameLst>
                                          <p:attrName>style.visibility</p:attrName>
                                        </p:attrNameLst>
                                      </p:cBhvr>
                                      <p:to>
                                        <p:strVal val="visible"/>
                                      </p:to>
                                    </p:set>
                                    <p:animEffect transition="in" filter="blinds(horizontal)">
                                      <p:cBhvr>
                                        <p:cTn id="16" dur="500"/>
                                        <p:tgtEl>
                                          <p:spTgt spid="2458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4583"/>
                                        </p:tgtEl>
                                        <p:attrNameLst>
                                          <p:attrName>style.visibility</p:attrName>
                                        </p:attrNameLst>
                                      </p:cBhvr>
                                      <p:to>
                                        <p:strVal val="visible"/>
                                      </p:to>
                                    </p:set>
                                    <p:animEffect transition="in" filter="blinds(horizontal)">
                                      <p:cBhvr>
                                        <p:cTn id="21" dur="500"/>
                                        <p:tgtEl>
                                          <p:spTgt spid="24583"/>
                                        </p:tgtEl>
                                      </p:cBhvr>
                                    </p:animEffect>
                                  </p:childTnLst>
                                  <p:subTnLst>
                                    <p:animClr clrSpc="rgb" dir="cw">
                                      <p:cBhvr override="childStyle">
                                        <p:cTn dur="1" fill="hold" display="0" masterRel="nextClick" afterEffect="1"/>
                                        <p:tgtEl>
                                          <p:spTgt spid="24583"/>
                                        </p:tgtEl>
                                        <p:attrNameLst>
                                          <p:attrName>ppt_c</p:attrName>
                                        </p:attrNameLst>
                                      </p:cBhvr>
                                      <p:to>
                                        <a:schemeClr val="accent2"/>
                                      </p:to>
                                    </p:animClr>
                                  </p:sub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461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24595"/>
                                        </p:tgtEl>
                                        <p:attrNameLst>
                                          <p:attrName>style.visibility</p:attrName>
                                        </p:attrNameLst>
                                      </p:cBhvr>
                                      <p:to>
                                        <p:strVal val="visible"/>
                                      </p:to>
                                    </p:set>
                                    <p:animEffect transition="in" filter="box(in)">
                                      <p:cBhvr>
                                        <p:cTn id="30" dur="500"/>
                                        <p:tgtEl>
                                          <p:spTgt spid="24595"/>
                                        </p:tgtEl>
                                      </p:cBhvr>
                                    </p:animEffect>
                                  </p:childTnLst>
                                  <p:subTnLst>
                                    <p:animClr clrSpc="rgb" dir="cw">
                                      <p:cBhvr override="childStyle">
                                        <p:cTn dur="1" fill="hold" display="0" masterRel="nextClick" afterEffect="1"/>
                                        <p:tgtEl>
                                          <p:spTgt spid="24595"/>
                                        </p:tgtEl>
                                        <p:attrNameLst>
                                          <p:attrName>ppt_c</p:attrName>
                                        </p:attrNameLst>
                                      </p:cBhvr>
                                      <p:to>
                                        <a:srgbClr val="FF0000"/>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nodeType="clickEffect">
                                  <p:stCondLst>
                                    <p:cond delay="0"/>
                                  </p:stCondLst>
                                  <p:childTnLst>
                                    <p:set>
                                      <p:cBhvr>
                                        <p:cTn id="34" dur="1" fill="hold">
                                          <p:stCondLst>
                                            <p:cond delay="0"/>
                                          </p:stCondLst>
                                        </p:cTn>
                                        <p:tgtEl>
                                          <p:spTgt spid="24615"/>
                                        </p:tgtEl>
                                        <p:attrNameLst>
                                          <p:attrName>style.visibility</p:attrName>
                                        </p:attrNameLst>
                                      </p:cBhvr>
                                      <p:to>
                                        <p:strVal val="visible"/>
                                      </p:to>
                                    </p:set>
                                    <p:animEffect transition="in" filter="box(out)">
                                      <p:cBhvr>
                                        <p:cTn id="35" dur="2000"/>
                                        <p:tgtEl>
                                          <p:spTgt spid="2461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24602"/>
                                        </p:tgtEl>
                                        <p:attrNameLst>
                                          <p:attrName>style.visibility</p:attrName>
                                        </p:attrNameLst>
                                      </p:cBhvr>
                                      <p:to>
                                        <p:strVal val="visible"/>
                                      </p:to>
                                    </p:set>
                                    <p:animEffect transition="in" filter="blinds(horizontal)">
                                      <p:cBhvr>
                                        <p:cTn id="40" dur="500"/>
                                        <p:tgtEl>
                                          <p:spTgt spid="24602"/>
                                        </p:tgtEl>
                                      </p:cBhvr>
                                    </p:animEffect>
                                  </p:childTnLst>
                                  <p:subTnLst>
                                    <p:animClr clrSpc="rgb" dir="cw">
                                      <p:cBhvr override="childStyle">
                                        <p:cTn dur="1" fill="hold" display="0" masterRel="nextClick" afterEffect="1"/>
                                        <p:tgtEl>
                                          <p:spTgt spid="24602"/>
                                        </p:tgtEl>
                                        <p:attrNameLst>
                                          <p:attrName>ppt_c</p:attrName>
                                        </p:attrNameLst>
                                      </p:cBhvr>
                                      <p:to>
                                        <a:srgbClr val="FF0000"/>
                                      </p:to>
                                    </p:animClr>
                                  </p:sub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4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P spid="2458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extLst>
              <p:ext uri="{D42A27DB-BD31-4B8C-83A1-F6EECF244321}">
                <p14:modId xmlns:p14="http://schemas.microsoft.com/office/powerpoint/2010/main" val="2643242517"/>
              </p:ext>
            </p:extLst>
          </p:nvPr>
        </p:nvGraphicFramePr>
        <p:xfrm>
          <a:off x="2927350" y="1700214"/>
          <a:ext cx="5415394" cy="601026"/>
        </p:xfrm>
        <a:graphic>
          <a:graphicData uri="http://schemas.openxmlformats.org/presentationml/2006/ole">
            <mc:AlternateContent xmlns:mc="http://schemas.openxmlformats.org/markup-compatibility/2006">
              <mc:Choice xmlns:v="urn:schemas-microsoft-com:vml" Requires="v">
                <p:oleObj spid="_x0000_s30743" name="公式" r:id="rId3" imgW="2159000" imgH="241300" progId="Equation.3">
                  <p:embed/>
                </p:oleObj>
              </mc:Choice>
              <mc:Fallback>
                <p:oleObj name="公式" r:id="rId3" imgW="2159000" imgH="241300" progId="Equation.3">
                  <p:embed/>
                  <p:pic>
                    <p:nvPicPr>
                      <p:cNvPr id="2560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0" y="1700214"/>
                        <a:ext cx="5415394" cy="601026"/>
                      </a:xfrm>
                      <a:prstGeom prst="rect">
                        <a:avLst/>
                      </a:prstGeom>
                      <a:noFill/>
                      <a:ln>
                        <a:noFill/>
                      </a:ln>
                      <a:effectLst/>
                    </p:spPr>
                  </p:pic>
                </p:oleObj>
              </mc:Fallback>
            </mc:AlternateContent>
          </a:graphicData>
        </a:graphic>
      </p:graphicFrame>
      <p:grpSp>
        <p:nvGrpSpPr>
          <p:cNvPr id="38915" name="Group 13"/>
          <p:cNvGrpSpPr>
            <a:grpSpLocks/>
          </p:cNvGrpSpPr>
          <p:nvPr/>
        </p:nvGrpSpPr>
        <p:grpSpPr bwMode="auto">
          <a:xfrm>
            <a:off x="1558926" y="801689"/>
            <a:ext cx="7737475" cy="611187"/>
            <a:chOff x="192" y="671"/>
            <a:chExt cx="4716" cy="385"/>
          </a:xfrm>
        </p:grpSpPr>
        <p:grpSp>
          <p:nvGrpSpPr>
            <p:cNvPr id="38918" name="Group 8"/>
            <p:cNvGrpSpPr>
              <a:grpSpLocks/>
            </p:cNvGrpSpPr>
            <p:nvPr/>
          </p:nvGrpSpPr>
          <p:grpSpPr bwMode="auto">
            <a:xfrm>
              <a:off x="192" y="671"/>
              <a:ext cx="2372" cy="385"/>
              <a:chOff x="192" y="2496"/>
              <a:chExt cx="2372" cy="385"/>
            </a:xfrm>
          </p:grpSpPr>
          <p:sp>
            <p:nvSpPr>
              <p:cNvPr id="38920" name="Text Box 4"/>
              <p:cNvSpPr txBox="1">
                <a:spLocks noChangeArrowheads="1"/>
              </p:cNvSpPr>
              <p:nvPr/>
            </p:nvSpPr>
            <p:spPr bwMode="auto">
              <a:xfrm>
                <a:off x="192" y="2570"/>
                <a:ext cx="7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宋体" panose="02010600030101010101" pitchFamily="2" charset="-122"/>
                  </a:rPr>
                  <a:t>① </a:t>
                </a:r>
                <a:r>
                  <a:rPr lang="zh-CN" altLang="en-US" b="1"/>
                  <a:t>如果</a:t>
                </a:r>
              </a:p>
            </p:txBody>
          </p:sp>
          <p:graphicFrame>
            <p:nvGraphicFramePr>
              <p:cNvPr id="38921" name="Object 5"/>
              <p:cNvGraphicFramePr>
                <a:graphicFrameLocks noChangeAspect="1"/>
              </p:cNvGraphicFramePr>
              <p:nvPr/>
            </p:nvGraphicFramePr>
            <p:xfrm>
              <a:off x="970" y="2605"/>
              <a:ext cx="576" cy="276"/>
            </p:xfrm>
            <a:graphic>
              <a:graphicData uri="http://schemas.openxmlformats.org/presentationml/2006/ole">
                <mc:AlternateContent xmlns:mc="http://schemas.openxmlformats.org/markup-compatibility/2006">
                  <mc:Choice xmlns:v="urn:schemas-microsoft-com:vml" Requires="v">
                    <p:oleObj spid="_x0000_s30744" name="公式" r:id="rId5" imgW="368140" imgH="177723" progId="Equation.3">
                      <p:embed/>
                    </p:oleObj>
                  </mc:Choice>
                  <mc:Fallback>
                    <p:oleObj name="公式" r:id="rId5" imgW="368140" imgH="177723" progId="Equation.3">
                      <p:embed/>
                      <p:pic>
                        <p:nvPicPr>
                          <p:cNvPr id="3892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0" y="2605"/>
                            <a:ext cx="57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2" name="Text Box 6"/>
              <p:cNvSpPr txBox="1">
                <a:spLocks noChangeArrowheads="1"/>
              </p:cNvSpPr>
              <p:nvPr/>
            </p:nvSpPr>
            <p:spPr bwMode="auto">
              <a:xfrm>
                <a:off x="1488" y="2496"/>
                <a:ext cx="10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zh-CN" altLang="en-US" b="1" dirty="0"/>
                  <a:t>不是特征根</a:t>
                </a:r>
              </a:p>
            </p:txBody>
          </p:sp>
        </p:grpSp>
        <p:sp>
          <p:nvSpPr>
            <p:cNvPr id="38919" name="Text Box 9"/>
            <p:cNvSpPr txBox="1">
              <a:spLocks noChangeArrowheads="1"/>
            </p:cNvSpPr>
            <p:nvPr/>
          </p:nvSpPr>
          <p:spPr bwMode="auto">
            <a:xfrm>
              <a:off x="2544" y="768"/>
              <a:ext cx="23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a:t>
              </a:r>
              <a:r>
                <a:rPr lang="zh-CN" altLang="en-US" b="1" dirty="0"/>
                <a:t>取</a:t>
              </a:r>
              <a:r>
                <a:rPr lang="en-US" altLang="zh-CN" b="1" i="1" dirty="0"/>
                <a:t>k</a:t>
              </a:r>
              <a:r>
                <a:rPr lang="en-US" altLang="zh-CN" b="1" dirty="0"/>
                <a:t>=0,</a:t>
              </a:r>
              <a:r>
                <a:rPr lang="zh-CN" altLang="en-US" b="1" dirty="0"/>
                <a:t>有如下形式的特解：</a:t>
              </a:r>
            </a:p>
          </p:txBody>
        </p:sp>
      </p:grpSp>
      <p:sp>
        <p:nvSpPr>
          <p:cNvPr id="25611" name="Text Box 11"/>
          <p:cNvSpPr txBox="1">
            <a:spLocks noChangeArrowheads="1"/>
          </p:cNvSpPr>
          <p:nvPr/>
        </p:nvSpPr>
        <p:spPr bwMode="auto">
          <a:xfrm>
            <a:off x="1703389" y="2441575"/>
            <a:ext cx="94827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则比较</a:t>
            </a:r>
            <a:r>
              <a:rPr lang="en-US" altLang="zh-CN" sz="2800" b="1" i="1" dirty="0"/>
              <a:t>t</a:t>
            </a:r>
            <a:r>
              <a:rPr lang="zh-CN" altLang="en-US" sz="2800" b="1" dirty="0"/>
              <a:t>的同次幂的系数，得到常数应满足的方程组为</a:t>
            </a:r>
          </a:p>
        </p:txBody>
      </p:sp>
      <p:graphicFrame>
        <p:nvGraphicFramePr>
          <p:cNvPr id="25612" name="Object 12"/>
          <p:cNvGraphicFramePr>
            <a:graphicFrameLocks noChangeAspect="1"/>
          </p:cNvGraphicFramePr>
          <p:nvPr>
            <p:extLst>
              <p:ext uri="{D42A27DB-BD31-4B8C-83A1-F6EECF244321}">
                <p14:modId xmlns:p14="http://schemas.microsoft.com/office/powerpoint/2010/main" val="3638957222"/>
              </p:ext>
            </p:extLst>
          </p:nvPr>
        </p:nvGraphicFramePr>
        <p:xfrm>
          <a:off x="2283317" y="3467418"/>
          <a:ext cx="7013084" cy="2857182"/>
        </p:xfrm>
        <a:graphic>
          <a:graphicData uri="http://schemas.openxmlformats.org/presentationml/2006/ole">
            <mc:AlternateContent xmlns:mc="http://schemas.openxmlformats.org/markup-compatibility/2006">
              <mc:Choice xmlns:v="urn:schemas-microsoft-com:vml" Requires="v">
                <p:oleObj spid="_x0000_s30745" name="公式" r:id="rId7" imgW="2603500" imgH="1079500" progId="Equation.3">
                  <p:embed/>
                </p:oleObj>
              </mc:Choice>
              <mc:Fallback>
                <p:oleObj name="公式" r:id="rId7" imgW="2603500" imgH="1079500" progId="Equation.3">
                  <p:embed/>
                  <p:pic>
                    <p:nvPicPr>
                      <p:cNvPr id="25612"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3317" y="3467418"/>
                        <a:ext cx="7013084" cy="285718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56519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blinds(horizontal)">
                                      <p:cBhvr>
                                        <p:cTn id="7" dur="500"/>
                                        <p:tgtEl>
                                          <p:spTgt spid="25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11"/>
                                        </p:tgtEl>
                                        <p:attrNameLst>
                                          <p:attrName>style.visibility</p:attrName>
                                        </p:attrNameLst>
                                      </p:cBhvr>
                                      <p:to>
                                        <p:strVal val="visible"/>
                                      </p:to>
                                    </p:set>
                                    <p:animEffect transition="in" filter="blinds(horizontal)">
                                      <p:cBhvr>
                                        <p:cTn id="12" dur="500"/>
                                        <p:tgtEl>
                                          <p:spTgt spid="256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612"/>
                                        </p:tgtEl>
                                        <p:attrNameLst>
                                          <p:attrName>style.visibility</p:attrName>
                                        </p:attrNameLst>
                                      </p:cBhvr>
                                      <p:to>
                                        <p:strVal val="visible"/>
                                      </p:to>
                                    </p:set>
                                    <p:animEffect transition="in" filter="blinds(horizontal)">
                                      <p:cBhvr>
                                        <p:cTn id="17" dur="500"/>
                                        <p:tgtEl>
                                          <p:spTgt spid="25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21"/>
          <p:cNvGrpSpPr>
            <a:grpSpLocks/>
          </p:cNvGrpSpPr>
          <p:nvPr/>
        </p:nvGrpSpPr>
        <p:grpSpPr bwMode="auto">
          <a:xfrm>
            <a:off x="1524000" y="650875"/>
            <a:ext cx="5022850" cy="617538"/>
            <a:chOff x="0" y="210"/>
            <a:chExt cx="3164" cy="389"/>
          </a:xfrm>
        </p:grpSpPr>
        <p:sp>
          <p:nvSpPr>
            <p:cNvPr id="39950" name="Text Box 3"/>
            <p:cNvSpPr txBox="1">
              <a:spLocks noChangeArrowheads="1"/>
            </p:cNvSpPr>
            <p:nvPr/>
          </p:nvSpPr>
          <p:spPr bwMode="auto">
            <a:xfrm>
              <a:off x="0" y="288"/>
              <a:ext cx="79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宋体" panose="02010600030101010101" pitchFamily="2" charset="-122"/>
                </a:rPr>
                <a:t>② </a:t>
              </a:r>
              <a:r>
                <a:rPr lang="zh-CN" altLang="en-US"/>
                <a:t>如果</a:t>
              </a:r>
            </a:p>
          </p:txBody>
        </p:sp>
        <p:graphicFrame>
          <p:nvGraphicFramePr>
            <p:cNvPr id="39951" name="Object 4"/>
            <p:cNvGraphicFramePr>
              <a:graphicFrameLocks noChangeAspect="1"/>
            </p:cNvGraphicFramePr>
            <p:nvPr/>
          </p:nvGraphicFramePr>
          <p:xfrm>
            <a:off x="778" y="323"/>
            <a:ext cx="576" cy="276"/>
          </p:xfrm>
          <a:graphic>
            <a:graphicData uri="http://schemas.openxmlformats.org/presentationml/2006/ole">
              <mc:AlternateContent xmlns:mc="http://schemas.openxmlformats.org/markup-compatibility/2006">
                <mc:Choice xmlns:v="urn:schemas-microsoft-com:vml" Requires="v">
                  <p:oleObj spid="_x0000_s31795" name="公式" r:id="rId3" imgW="368140" imgH="177723" progId="Equation.3">
                    <p:embed/>
                  </p:oleObj>
                </mc:Choice>
                <mc:Fallback>
                  <p:oleObj name="公式" r:id="rId3" imgW="368140" imgH="177723" progId="Equation.3">
                    <p:embed/>
                    <p:pic>
                      <p:nvPicPr>
                        <p:cNvPr id="3995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 y="323"/>
                          <a:ext cx="57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52" name="Text Box 5"/>
            <p:cNvSpPr txBox="1">
              <a:spLocks noChangeArrowheads="1"/>
            </p:cNvSpPr>
            <p:nvPr/>
          </p:nvSpPr>
          <p:spPr bwMode="auto">
            <a:xfrm>
              <a:off x="1392" y="210"/>
              <a:ext cx="17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zh-CN" altLang="en-US" b="1"/>
                <a:t>是</a:t>
              </a:r>
              <a:r>
                <a:rPr lang="en-US" altLang="zh-CN" b="1" i="1"/>
                <a:t>k</a:t>
              </a:r>
              <a:r>
                <a:rPr lang="zh-CN" altLang="en-US" b="1"/>
                <a:t>重特征根，即，</a:t>
              </a:r>
            </a:p>
          </p:txBody>
        </p:sp>
      </p:grpSp>
      <p:graphicFrame>
        <p:nvGraphicFramePr>
          <p:cNvPr id="26632" name="Object 8"/>
          <p:cNvGraphicFramePr>
            <a:graphicFrameLocks noChangeAspect="1"/>
          </p:cNvGraphicFramePr>
          <p:nvPr/>
        </p:nvGraphicFramePr>
        <p:xfrm>
          <a:off x="2895600" y="1357313"/>
          <a:ext cx="6400800" cy="487362"/>
        </p:xfrm>
        <a:graphic>
          <a:graphicData uri="http://schemas.openxmlformats.org/presentationml/2006/ole">
            <mc:AlternateContent xmlns:mc="http://schemas.openxmlformats.org/markup-compatibility/2006">
              <mc:Choice xmlns:v="urn:schemas-microsoft-com:vml" Requires="v">
                <p:oleObj spid="_x0000_s31796" name="公式" r:id="rId5" imgW="2997200" imgH="228600" progId="Equation.3">
                  <p:embed/>
                </p:oleObj>
              </mc:Choice>
              <mc:Fallback>
                <p:oleObj name="公式" r:id="rId5" imgW="2997200" imgH="228600" progId="Equation.3">
                  <p:embed/>
                  <p:pic>
                    <p:nvPicPr>
                      <p:cNvPr id="26632"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1357313"/>
                        <a:ext cx="640080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3" name="Text Box 9"/>
          <p:cNvSpPr txBox="1">
            <a:spLocks noChangeArrowheads="1"/>
          </p:cNvSpPr>
          <p:nvPr/>
        </p:nvSpPr>
        <p:spPr bwMode="auto">
          <a:xfrm>
            <a:off x="1631950" y="1819276"/>
            <a:ext cx="25795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方程（</a:t>
            </a:r>
            <a:r>
              <a:rPr lang="en-US" altLang="zh-CN" b="1"/>
              <a:t>4.26</a:t>
            </a:r>
            <a:r>
              <a:rPr lang="zh-CN" altLang="en-US" b="1"/>
              <a:t>）将为</a:t>
            </a:r>
          </a:p>
        </p:txBody>
      </p:sp>
      <p:graphicFrame>
        <p:nvGraphicFramePr>
          <p:cNvPr id="26634" name="Object 10"/>
          <p:cNvGraphicFramePr>
            <a:graphicFrameLocks noChangeAspect="1"/>
          </p:cNvGraphicFramePr>
          <p:nvPr>
            <p:extLst>
              <p:ext uri="{D42A27DB-BD31-4B8C-83A1-F6EECF244321}">
                <p14:modId xmlns:p14="http://schemas.microsoft.com/office/powerpoint/2010/main" val="3526935754"/>
              </p:ext>
            </p:extLst>
          </p:nvPr>
        </p:nvGraphicFramePr>
        <p:xfrm>
          <a:off x="2943226" y="2233614"/>
          <a:ext cx="5914831" cy="920746"/>
        </p:xfrm>
        <a:graphic>
          <a:graphicData uri="http://schemas.openxmlformats.org/presentationml/2006/ole">
            <mc:AlternateContent xmlns:mc="http://schemas.openxmlformats.org/markup-compatibility/2006">
              <mc:Choice xmlns:v="urn:schemas-microsoft-com:vml" Requires="v">
                <p:oleObj spid="_x0000_s31797" name="Equation" r:id="rId7" imgW="2692400" imgH="419100" progId="Equation.DSMT4">
                  <p:embed/>
                </p:oleObj>
              </mc:Choice>
              <mc:Fallback>
                <p:oleObj name="Equation" r:id="rId7" imgW="2692400" imgH="419100" progId="Equation.DSMT4">
                  <p:embed/>
                  <p:pic>
                    <p:nvPicPr>
                      <p:cNvPr id="26634"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3226" y="2233614"/>
                        <a:ext cx="5914831" cy="920746"/>
                      </a:xfrm>
                      <a:prstGeom prst="rect">
                        <a:avLst/>
                      </a:prstGeom>
                      <a:noFill/>
                      <a:ln>
                        <a:noFill/>
                      </a:ln>
                      <a:effectLst/>
                    </p:spPr>
                  </p:pic>
                </p:oleObj>
              </mc:Fallback>
            </mc:AlternateContent>
          </a:graphicData>
        </a:graphic>
      </p:graphicFrame>
      <p:graphicFrame>
        <p:nvGraphicFramePr>
          <p:cNvPr id="26636" name="Object 12"/>
          <p:cNvGraphicFramePr>
            <a:graphicFrameLocks noChangeAspect="1"/>
          </p:cNvGraphicFramePr>
          <p:nvPr>
            <p:extLst>
              <p:ext uri="{D42A27DB-BD31-4B8C-83A1-F6EECF244321}">
                <p14:modId xmlns:p14="http://schemas.microsoft.com/office/powerpoint/2010/main" val="3411545577"/>
              </p:ext>
            </p:extLst>
          </p:nvPr>
        </p:nvGraphicFramePr>
        <p:xfrm>
          <a:off x="2843849" y="3881438"/>
          <a:ext cx="5805946" cy="908055"/>
        </p:xfrm>
        <a:graphic>
          <a:graphicData uri="http://schemas.openxmlformats.org/presentationml/2006/ole">
            <mc:AlternateContent xmlns:mc="http://schemas.openxmlformats.org/markup-compatibility/2006">
              <mc:Choice xmlns:v="urn:schemas-microsoft-com:vml" Requires="v">
                <p:oleObj spid="_x0000_s31798" name="Equation" r:id="rId9" imgW="2679700" imgH="419100" progId="Equation.DSMT4">
                  <p:embed/>
                </p:oleObj>
              </mc:Choice>
              <mc:Fallback>
                <p:oleObj name="Equation" r:id="rId9" imgW="2679700" imgH="419100" progId="Equation.DSMT4">
                  <p:embed/>
                  <p:pic>
                    <p:nvPicPr>
                      <p:cNvPr id="26636"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849" y="3881438"/>
                        <a:ext cx="5805946" cy="908055"/>
                      </a:xfrm>
                      <a:prstGeom prst="rect">
                        <a:avLst/>
                      </a:prstGeom>
                      <a:noFill/>
                      <a:ln>
                        <a:noFill/>
                      </a:ln>
                      <a:effectLst/>
                    </p:spPr>
                  </p:pic>
                </p:oleObj>
              </mc:Fallback>
            </mc:AlternateContent>
          </a:graphicData>
        </a:graphic>
      </p:graphicFrame>
      <p:grpSp>
        <p:nvGrpSpPr>
          <p:cNvPr id="26638" name="Group 14"/>
          <p:cNvGrpSpPr>
            <a:grpSpLocks/>
          </p:cNvGrpSpPr>
          <p:nvPr/>
        </p:nvGrpSpPr>
        <p:grpSpPr bwMode="auto">
          <a:xfrm>
            <a:off x="1828800" y="3184525"/>
            <a:ext cx="5513388" cy="820738"/>
            <a:chOff x="192" y="1739"/>
            <a:chExt cx="3473" cy="517"/>
          </a:xfrm>
        </p:grpSpPr>
        <p:graphicFrame>
          <p:nvGraphicFramePr>
            <p:cNvPr id="39948" name="Object 11"/>
            <p:cNvGraphicFramePr>
              <a:graphicFrameLocks noChangeAspect="1"/>
            </p:cNvGraphicFramePr>
            <p:nvPr/>
          </p:nvGraphicFramePr>
          <p:xfrm>
            <a:off x="960" y="1739"/>
            <a:ext cx="672" cy="517"/>
          </p:xfrm>
          <a:graphic>
            <a:graphicData uri="http://schemas.openxmlformats.org/presentationml/2006/ole">
              <mc:AlternateContent xmlns:mc="http://schemas.openxmlformats.org/markup-compatibility/2006">
                <mc:Choice xmlns:v="urn:schemas-microsoft-com:vml" Requires="v">
                  <p:oleObj spid="_x0000_s31799" name="公式" r:id="rId11" imgW="545863" imgH="418918" progId="Equation.3">
                    <p:embed/>
                  </p:oleObj>
                </mc:Choice>
                <mc:Fallback>
                  <p:oleObj name="公式" r:id="rId11" imgW="545863" imgH="418918" progId="Equation.3">
                    <p:embed/>
                    <p:pic>
                      <p:nvPicPr>
                        <p:cNvPr id="39948"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 y="1739"/>
                          <a:ext cx="672"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9" name="Text Box 13"/>
            <p:cNvSpPr txBox="1">
              <a:spLocks noChangeArrowheads="1"/>
            </p:cNvSpPr>
            <p:nvPr/>
          </p:nvSpPr>
          <p:spPr bwMode="auto">
            <a:xfrm>
              <a:off x="192" y="1837"/>
              <a:ext cx="347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作变换：              ，则方程（</a:t>
              </a:r>
              <a:r>
                <a:rPr lang="en-US" altLang="zh-CN" b="1"/>
                <a:t>4.28</a:t>
              </a:r>
              <a:r>
                <a:rPr lang="zh-CN" altLang="en-US" b="1"/>
                <a:t>）化为</a:t>
              </a:r>
            </a:p>
          </p:txBody>
        </p:sp>
      </p:grpSp>
      <p:grpSp>
        <p:nvGrpSpPr>
          <p:cNvPr id="26646" name="Group 22"/>
          <p:cNvGrpSpPr>
            <a:grpSpLocks/>
          </p:cNvGrpSpPr>
          <p:nvPr/>
        </p:nvGrpSpPr>
        <p:grpSpPr bwMode="auto">
          <a:xfrm>
            <a:off x="1965326" y="4838704"/>
            <a:ext cx="8169275" cy="830263"/>
            <a:chOff x="278" y="2906"/>
            <a:chExt cx="5146" cy="523"/>
          </a:xfrm>
        </p:grpSpPr>
        <p:sp>
          <p:nvSpPr>
            <p:cNvPr id="39946" name="Text Box 15"/>
            <p:cNvSpPr txBox="1">
              <a:spLocks noChangeArrowheads="1"/>
            </p:cNvSpPr>
            <p:nvPr/>
          </p:nvSpPr>
          <p:spPr bwMode="auto">
            <a:xfrm>
              <a:off x="278" y="2906"/>
              <a:ext cx="514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对于（</a:t>
              </a:r>
              <a:r>
                <a:rPr lang="en-US" altLang="zh-CN" b="1"/>
                <a:t>4.29</a:t>
              </a:r>
              <a:r>
                <a:rPr lang="zh-CN" altLang="en-US" b="1"/>
                <a:t>），                       已不是它的特征根。因此，由前面的讨论，有形如下列形式的特解。</a:t>
              </a:r>
            </a:p>
          </p:txBody>
        </p:sp>
        <p:graphicFrame>
          <p:nvGraphicFramePr>
            <p:cNvPr id="39947" name="Object 16"/>
            <p:cNvGraphicFramePr>
              <a:graphicFrameLocks noChangeAspect="1"/>
            </p:cNvGraphicFramePr>
            <p:nvPr/>
          </p:nvGraphicFramePr>
          <p:xfrm>
            <a:off x="1584" y="2928"/>
            <a:ext cx="1056" cy="264"/>
          </p:xfrm>
          <a:graphic>
            <a:graphicData uri="http://schemas.openxmlformats.org/presentationml/2006/ole">
              <mc:AlternateContent xmlns:mc="http://schemas.openxmlformats.org/markup-compatibility/2006">
                <mc:Choice xmlns:v="urn:schemas-microsoft-com:vml" Requires="v">
                  <p:oleObj spid="_x0000_s31800" name="公式" r:id="rId13" imgW="914400" imgH="228600" progId="Equation.3">
                    <p:embed/>
                  </p:oleObj>
                </mc:Choice>
                <mc:Fallback>
                  <p:oleObj name="公式" r:id="rId13" imgW="914400" imgH="228600" progId="Equation.3">
                    <p:embed/>
                    <p:pic>
                      <p:nvPicPr>
                        <p:cNvPr id="39947"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4" y="2928"/>
                          <a:ext cx="105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6641" name="Object 17"/>
          <p:cNvGraphicFramePr>
            <a:graphicFrameLocks noChangeAspect="1"/>
          </p:cNvGraphicFramePr>
          <p:nvPr/>
        </p:nvGraphicFramePr>
        <p:xfrm>
          <a:off x="2782888" y="5767388"/>
          <a:ext cx="5257800" cy="614362"/>
        </p:xfrm>
        <a:graphic>
          <a:graphicData uri="http://schemas.openxmlformats.org/presentationml/2006/ole">
            <mc:AlternateContent xmlns:mc="http://schemas.openxmlformats.org/markup-compatibility/2006">
              <mc:Choice xmlns:v="urn:schemas-microsoft-com:vml" Requires="v">
                <p:oleObj spid="_x0000_s31801" name="公式" r:id="rId15" imgW="2159000" imgH="254000" progId="Equation.3">
                  <p:embed/>
                </p:oleObj>
              </mc:Choice>
              <mc:Fallback>
                <p:oleObj name="公式" r:id="rId15" imgW="2159000" imgH="254000" progId="Equation.3">
                  <p:embed/>
                  <p:pic>
                    <p:nvPicPr>
                      <p:cNvPr id="26641"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82888" y="5767388"/>
                        <a:ext cx="5257800" cy="61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15338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6632"/>
                                        </p:tgtEl>
                                        <p:attrNameLst>
                                          <p:attrName>style.visibility</p:attrName>
                                        </p:attrNameLst>
                                      </p:cBhvr>
                                      <p:to>
                                        <p:strVal val="visible"/>
                                      </p:to>
                                    </p:set>
                                    <p:anim calcmode="lin" valueType="num">
                                      <p:cBhvr additive="base">
                                        <p:cTn id="7" dur="500" fill="hold"/>
                                        <p:tgtEl>
                                          <p:spTgt spid="26632"/>
                                        </p:tgtEl>
                                        <p:attrNameLst>
                                          <p:attrName>ppt_x</p:attrName>
                                        </p:attrNameLst>
                                      </p:cBhvr>
                                      <p:tavLst>
                                        <p:tav tm="0">
                                          <p:val>
                                            <p:strVal val="0-#ppt_w/2"/>
                                          </p:val>
                                        </p:tav>
                                        <p:tav tm="100000">
                                          <p:val>
                                            <p:strVal val="#ppt_x"/>
                                          </p:val>
                                        </p:tav>
                                      </p:tavLst>
                                    </p:anim>
                                    <p:anim calcmode="lin" valueType="num">
                                      <p:cBhvr additive="base">
                                        <p:cTn id="8" dur="500" fill="hold"/>
                                        <p:tgtEl>
                                          <p:spTgt spid="26632"/>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6632"/>
                                        </p:tgtEl>
                                        <p:attrNameLst>
                                          <p:attrName>ppt_c</p:attrName>
                                        </p:attrNameLst>
                                      </p:cBhvr>
                                      <p:to>
                                        <a:srgbClr val="FF0000"/>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33"/>
                                        </p:tgtEl>
                                        <p:attrNameLst>
                                          <p:attrName>style.visibility</p:attrName>
                                        </p:attrNameLst>
                                      </p:cBhvr>
                                      <p:to>
                                        <p:strVal val="visible"/>
                                      </p:to>
                                    </p:set>
                                    <p:anim calcmode="lin" valueType="num">
                                      <p:cBhvr additive="base">
                                        <p:cTn id="13" dur="500" fill="hold"/>
                                        <p:tgtEl>
                                          <p:spTgt spid="26633"/>
                                        </p:tgtEl>
                                        <p:attrNameLst>
                                          <p:attrName>ppt_x</p:attrName>
                                        </p:attrNameLst>
                                      </p:cBhvr>
                                      <p:tavLst>
                                        <p:tav tm="0">
                                          <p:val>
                                            <p:strVal val="0-#ppt_w/2"/>
                                          </p:val>
                                        </p:tav>
                                        <p:tav tm="100000">
                                          <p:val>
                                            <p:strVal val="#ppt_x"/>
                                          </p:val>
                                        </p:tav>
                                      </p:tavLst>
                                    </p:anim>
                                    <p:anim calcmode="lin" valueType="num">
                                      <p:cBhvr additive="base">
                                        <p:cTn id="14" dur="500" fill="hold"/>
                                        <p:tgtEl>
                                          <p:spTgt spid="2663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6634"/>
                                        </p:tgtEl>
                                        <p:attrNameLst>
                                          <p:attrName>style.visibility</p:attrName>
                                        </p:attrNameLst>
                                      </p:cBhvr>
                                      <p:to>
                                        <p:strVal val="visible"/>
                                      </p:to>
                                    </p:set>
                                    <p:anim calcmode="lin" valueType="num">
                                      <p:cBhvr additive="base">
                                        <p:cTn id="19" dur="500" fill="hold"/>
                                        <p:tgtEl>
                                          <p:spTgt spid="26634"/>
                                        </p:tgtEl>
                                        <p:attrNameLst>
                                          <p:attrName>ppt_x</p:attrName>
                                        </p:attrNameLst>
                                      </p:cBhvr>
                                      <p:tavLst>
                                        <p:tav tm="0">
                                          <p:val>
                                            <p:strVal val="0-#ppt_w/2"/>
                                          </p:val>
                                        </p:tav>
                                        <p:tav tm="100000">
                                          <p:val>
                                            <p:strVal val="#ppt_x"/>
                                          </p:val>
                                        </p:tav>
                                      </p:tavLst>
                                    </p:anim>
                                    <p:anim calcmode="lin" valueType="num">
                                      <p:cBhvr additive="base">
                                        <p:cTn id="20" dur="500" fill="hold"/>
                                        <p:tgtEl>
                                          <p:spTgt spid="26634"/>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6634"/>
                                        </p:tgtEl>
                                        <p:attrNameLst>
                                          <p:attrName>ppt_c</p:attrName>
                                        </p:attrNameLst>
                                      </p:cBhvr>
                                      <p:to>
                                        <a:srgbClr val="FF0000"/>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6638"/>
                                        </p:tgtEl>
                                        <p:attrNameLst>
                                          <p:attrName>style.visibility</p:attrName>
                                        </p:attrNameLst>
                                      </p:cBhvr>
                                      <p:to>
                                        <p:strVal val="visible"/>
                                      </p:to>
                                    </p:set>
                                    <p:anim calcmode="lin" valueType="num">
                                      <p:cBhvr additive="base">
                                        <p:cTn id="25" dur="500" fill="hold"/>
                                        <p:tgtEl>
                                          <p:spTgt spid="26638"/>
                                        </p:tgtEl>
                                        <p:attrNameLst>
                                          <p:attrName>ppt_x</p:attrName>
                                        </p:attrNameLst>
                                      </p:cBhvr>
                                      <p:tavLst>
                                        <p:tav tm="0">
                                          <p:val>
                                            <p:strVal val="0-#ppt_w/2"/>
                                          </p:val>
                                        </p:tav>
                                        <p:tav tm="100000">
                                          <p:val>
                                            <p:strVal val="#ppt_x"/>
                                          </p:val>
                                        </p:tav>
                                      </p:tavLst>
                                    </p:anim>
                                    <p:anim calcmode="lin" valueType="num">
                                      <p:cBhvr additive="base">
                                        <p:cTn id="26" dur="500" fill="hold"/>
                                        <p:tgtEl>
                                          <p:spTgt spid="2663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6636"/>
                                        </p:tgtEl>
                                        <p:attrNameLst>
                                          <p:attrName>style.visibility</p:attrName>
                                        </p:attrNameLst>
                                      </p:cBhvr>
                                      <p:to>
                                        <p:strVal val="visible"/>
                                      </p:to>
                                    </p:set>
                                    <p:anim calcmode="lin" valueType="num">
                                      <p:cBhvr additive="base">
                                        <p:cTn id="31" dur="500" fill="hold"/>
                                        <p:tgtEl>
                                          <p:spTgt spid="26636"/>
                                        </p:tgtEl>
                                        <p:attrNameLst>
                                          <p:attrName>ppt_x</p:attrName>
                                        </p:attrNameLst>
                                      </p:cBhvr>
                                      <p:tavLst>
                                        <p:tav tm="0">
                                          <p:val>
                                            <p:strVal val="0-#ppt_w/2"/>
                                          </p:val>
                                        </p:tav>
                                        <p:tav tm="100000">
                                          <p:val>
                                            <p:strVal val="#ppt_x"/>
                                          </p:val>
                                        </p:tav>
                                      </p:tavLst>
                                    </p:anim>
                                    <p:anim calcmode="lin" valueType="num">
                                      <p:cBhvr additive="base">
                                        <p:cTn id="32" dur="500" fill="hold"/>
                                        <p:tgtEl>
                                          <p:spTgt spid="2663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6636"/>
                                        </p:tgtEl>
                                        <p:attrNameLst>
                                          <p:attrName>ppt_c</p:attrName>
                                        </p:attrNameLst>
                                      </p:cBhvr>
                                      <p:to>
                                        <a:srgbClr val="FF0000"/>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6646"/>
                                        </p:tgtEl>
                                        <p:attrNameLst>
                                          <p:attrName>style.visibility</p:attrName>
                                        </p:attrNameLst>
                                      </p:cBhvr>
                                      <p:to>
                                        <p:strVal val="visible"/>
                                      </p:to>
                                    </p:set>
                                    <p:anim calcmode="lin" valueType="num">
                                      <p:cBhvr additive="base">
                                        <p:cTn id="37" dur="500" fill="hold"/>
                                        <p:tgtEl>
                                          <p:spTgt spid="26646"/>
                                        </p:tgtEl>
                                        <p:attrNameLst>
                                          <p:attrName>ppt_x</p:attrName>
                                        </p:attrNameLst>
                                      </p:cBhvr>
                                      <p:tavLst>
                                        <p:tav tm="0">
                                          <p:val>
                                            <p:strVal val="0-#ppt_w/2"/>
                                          </p:val>
                                        </p:tav>
                                        <p:tav tm="100000">
                                          <p:val>
                                            <p:strVal val="#ppt_x"/>
                                          </p:val>
                                        </p:tav>
                                      </p:tavLst>
                                    </p:anim>
                                    <p:anim calcmode="lin" valueType="num">
                                      <p:cBhvr additive="base">
                                        <p:cTn id="38" dur="500" fill="hold"/>
                                        <p:tgtEl>
                                          <p:spTgt spid="2664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6641"/>
                                        </p:tgtEl>
                                        <p:attrNameLst>
                                          <p:attrName>style.visibility</p:attrName>
                                        </p:attrNameLst>
                                      </p:cBhvr>
                                      <p:to>
                                        <p:strVal val="visible"/>
                                      </p:to>
                                    </p:set>
                                    <p:anim calcmode="lin" valueType="num">
                                      <p:cBhvr additive="base">
                                        <p:cTn id="43" dur="500" fill="hold"/>
                                        <p:tgtEl>
                                          <p:spTgt spid="26641"/>
                                        </p:tgtEl>
                                        <p:attrNameLst>
                                          <p:attrName>ppt_x</p:attrName>
                                        </p:attrNameLst>
                                      </p:cBhvr>
                                      <p:tavLst>
                                        <p:tav tm="0">
                                          <p:val>
                                            <p:strVal val="0-#ppt_w/2"/>
                                          </p:val>
                                        </p:tav>
                                        <p:tav tm="100000">
                                          <p:val>
                                            <p:strVal val="#ppt_x"/>
                                          </p:val>
                                        </p:tav>
                                      </p:tavLst>
                                    </p:anim>
                                    <p:anim calcmode="lin" valueType="num">
                                      <p:cBhvr additive="base">
                                        <p:cTn id="44" dur="500" fill="hold"/>
                                        <p:tgtEl>
                                          <p:spTgt spid="2664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6641"/>
                                        </p:tgtEl>
                                        <p:attrNameLst>
                                          <p:attrName>ppt_c</p:attrName>
                                        </p:attrNameLst>
                                      </p:cBhvr>
                                      <p:to>
                                        <a:srgbClr val="FF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noChangeAspect="1"/>
          </p:cNvGraphicFramePr>
          <p:nvPr/>
        </p:nvGraphicFramePr>
        <p:xfrm>
          <a:off x="2773363" y="1693864"/>
          <a:ext cx="5410200" cy="871537"/>
        </p:xfrm>
        <a:graphic>
          <a:graphicData uri="http://schemas.openxmlformats.org/presentationml/2006/ole">
            <mc:AlternateContent xmlns:mc="http://schemas.openxmlformats.org/markup-compatibility/2006">
              <mc:Choice xmlns:v="urn:schemas-microsoft-com:vml" Requires="v">
                <p:oleObj spid="_x0000_s32805" name="公式" r:id="rId3" imgW="2603500" imgH="419100" progId="Equation.3">
                  <p:embed/>
                </p:oleObj>
              </mc:Choice>
              <mc:Fallback>
                <p:oleObj name="公式" r:id="rId3" imgW="2603500" imgH="419100" progId="Equation.3">
                  <p:embed/>
                  <p:pic>
                    <p:nvPicPr>
                      <p:cNvPr id="276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363" y="1693864"/>
                        <a:ext cx="54102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7655" name="Group 7"/>
          <p:cNvGrpSpPr>
            <a:grpSpLocks/>
          </p:cNvGrpSpPr>
          <p:nvPr/>
        </p:nvGrpSpPr>
        <p:grpSpPr bwMode="auto">
          <a:xfrm>
            <a:off x="1143001" y="2781300"/>
            <a:ext cx="9692639" cy="1200432"/>
            <a:chOff x="-240" y="2016"/>
            <a:chExt cx="5914" cy="658"/>
          </a:xfrm>
        </p:grpSpPr>
        <p:sp>
          <p:nvSpPr>
            <p:cNvPr id="40968" name="Text Box 3"/>
            <p:cNvSpPr txBox="1">
              <a:spLocks noChangeArrowheads="1"/>
            </p:cNvSpPr>
            <p:nvPr/>
          </p:nvSpPr>
          <p:spPr bwMode="auto">
            <a:xfrm>
              <a:off x="-240" y="2016"/>
              <a:ext cx="5914" cy="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hangingPunct="1"/>
              <a:r>
                <a:rPr lang="zh-CN" altLang="en-US" b="1" dirty="0"/>
                <a:t>这表明     是</a:t>
              </a:r>
              <a:r>
                <a:rPr lang="en-US" altLang="zh-CN" b="1" i="1" dirty="0"/>
                <a:t>t</a:t>
              </a:r>
              <a:r>
                <a:rPr lang="zh-CN" altLang="en-US" b="1" dirty="0"/>
                <a:t>的</a:t>
              </a:r>
              <a:r>
                <a:rPr lang="en-US" altLang="zh-CN" b="1" i="1" dirty="0" err="1"/>
                <a:t>m+k</a:t>
              </a:r>
              <a:r>
                <a:rPr lang="zh-CN" altLang="en-US" b="1" dirty="0"/>
                <a:t>次多项式，其中</a:t>
              </a:r>
              <a:r>
                <a:rPr lang="en-US" altLang="zh-CN" b="1" i="1" dirty="0"/>
                <a:t>t</a:t>
              </a:r>
              <a:r>
                <a:rPr lang="zh-CN" altLang="en-US" b="1" dirty="0"/>
                <a:t>的幂次         </a:t>
              </a:r>
              <a:r>
                <a:rPr lang="zh-CN" altLang="en-US" b="1" dirty="0" smtClean="0"/>
                <a:t>     的</a:t>
              </a:r>
              <a:r>
                <a:rPr lang="zh-CN" altLang="en-US" b="1" dirty="0"/>
                <a:t>项带有任意常数。但因只需要知道一个特解就够了。特别地取这些任意常数均为零，于是得到方程（</a:t>
              </a:r>
              <a:r>
                <a:rPr lang="en-US" altLang="zh-CN" b="1" dirty="0"/>
                <a:t>4.28</a:t>
              </a:r>
              <a:r>
                <a:rPr lang="zh-CN" altLang="en-US" b="1" dirty="0"/>
                <a:t>）（或方程（</a:t>
              </a:r>
              <a:r>
                <a:rPr lang="en-US" altLang="zh-CN" b="1" dirty="0"/>
                <a:t>4.26</a:t>
              </a:r>
              <a:r>
                <a:rPr lang="zh-CN" altLang="en-US" b="1" dirty="0"/>
                <a:t>））的一个</a:t>
              </a:r>
              <a:r>
                <a:rPr lang="zh-CN" altLang="en-US" b="1" dirty="0">
                  <a:solidFill>
                    <a:srgbClr val="FF0000"/>
                  </a:solidFill>
                </a:rPr>
                <a:t>特解</a:t>
              </a:r>
            </a:p>
          </p:txBody>
        </p:sp>
        <p:graphicFrame>
          <p:nvGraphicFramePr>
            <p:cNvPr id="40969" name="Object 4"/>
            <p:cNvGraphicFramePr>
              <a:graphicFrameLocks noChangeAspect="1"/>
            </p:cNvGraphicFramePr>
            <p:nvPr/>
          </p:nvGraphicFramePr>
          <p:xfrm>
            <a:off x="663" y="2043"/>
            <a:ext cx="332" cy="219"/>
          </p:xfrm>
          <a:graphic>
            <a:graphicData uri="http://schemas.openxmlformats.org/presentationml/2006/ole">
              <mc:AlternateContent xmlns:mc="http://schemas.openxmlformats.org/markup-compatibility/2006">
                <mc:Choice xmlns:v="urn:schemas-microsoft-com:vml" Requires="v">
                  <p:oleObj spid="_x0000_s32806" name="公式" r:id="rId5" imgW="139579" imgH="177646" progId="Equation.3">
                    <p:embed/>
                  </p:oleObj>
                </mc:Choice>
                <mc:Fallback>
                  <p:oleObj name="公式" r:id="rId5" imgW="139579" imgH="177646" progId="Equation.3">
                    <p:embed/>
                    <p:pic>
                      <p:nvPicPr>
                        <p:cNvPr id="40969"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 y="2043"/>
                          <a:ext cx="332"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70" name="Object 5"/>
            <p:cNvGraphicFramePr>
              <a:graphicFrameLocks noChangeAspect="1"/>
            </p:cNvGraphicFramePr>
            <p:nvPr>
              <p:extLst>
                <p:ext uri="{D42A27DB-BD31-4B8C-83A1-F6EECF244321}">
                  <p14:modId xmlns:p14="http://schemas.microsoft.com/office/powerpoint/2010/main" val="326787409"/>
                </p:ext>
              </p:extLst>
            </p:nvPr>
          </p:nvGraphicFramePr>
          <p:xfrm>
            <a:off x="3666" y="2077"/>
            <a:ext cx="476" cy="189"/>
          </p:xfrm>
          <a:graphic>
            <a:graphicData uri="http://schemas.openxmlformats.org/presentationml/2006/ole">
              <mc:AlternateContent xmlns:mc="http://schemas.openxmlformats.org/markup-compatibility/2006">
                <mc:Choice xmlns:v="urn:schemas-microsoft-com:vml" Requires="v">
                  <p:oleObj spid="_x0000_s32807" name="公式" r:id="rId7" imgW="444114" imgH="177646" progId="Equation.3">
                    <p:embed/>
                  </p:oleObj>
                </mc:Choice>
                <mc:Fallback>
                  <p:oleObj name="公式" r:id="rId7" imgW="444114" imgH="177646" progId="Equation.3">
                    <p:embed/>
                    <p:pic>
                      <p:nvPicPr>
                        <p:cNvPr id="4097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6" y="2077"/>
                          <a:ext cx="47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7654" name="Object 6"/>
          <p:cNvGraphicFramePr>
            <a:graphicFrameLocks noChangeAspect="1"/>
          </p:cNvGraphicFramePr>
          <p:nvPr/>
        </p:nvGraphicFramePr>
        <p:xfrm>
          <a:off x="2770188" y="4321175"/>
          <a:ext cx="6781800" cy="692150"/>
        </p:xfrm>
        <a:graphic>
          <a:graphicData uri="http://schemas.openxmlformats.org/presentationml/2006/ole">
            <mc:AlternateContent xmlns:mc="http://schemas.openxmlformats.org/markup-compatibility/2006">
              <mc:Choice xmlns:v="urn:schemas-microsoft-com:vml" Requires="v">
                <p:oleObj spid="_x0000_s32808" name="公式" r:id="rId9" imgW="2349500" imgH="241300" progId="Equation.3">
                  <p:embed/>
                </p:oleObj>
              </mc:Choice>
              <mc:Fallback>
                <p:oleObj name="公式" r:id="rId9" imgW="2349500" imgH="241300" progId="Equation.3">
                  <p:embed/>
                  <p:pic>
                    <p:nvPicPr>
                      <p:cNvPr id="27654"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0188" y="4321175"/>
                        <a:ext cx="67818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0965" name="Group 13"/>
          <p:cNvGrpSpPr>
            <a:grpSpLocks/>
          </p:cNvGrpSpPr>
          <p:nvPr/>
        </p:nvGrpSpPr>
        <p:grpSpPr bwMode="auto">
          <a:xfrm>
            <a:off x="1774825" y="950913"/>
            <a:ext cx="4897438" cy="533400"/>
            <a:chOff x="220" y="816"/>
            <a:chExt cx="3085" cy="336"/>
          </a:xfrm>
        </p:grpSpPr>
        <p:sp>
          <p:nvSpPr>
            <p:cNvPr id="40966" name="Text Box 9"/>
            <p:cNvSpPr txBox="1">
              <a:spLocks noChangeArrowheads="1"/>
            </p:cNvSpPr>
            <p:nvPr/>
          </p:nvSpPr>
          <p:spPr bwMode="auto">
            <a:xfrm>
              <a:off x="220" y="842"/>
              <a:ext cx="308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因而方程（</a:t>
              </a:r>
              <a:r>
                <a:rPr lang="en-US" altLang="zh-CN" b="1"/>
                <a:t>4.28</a:t>
              </a:r>
              <a:r>
                <a:rPr lang="zh-CN" altLang="en-US" b="1"/>
                <a:t>）有特解      满足：</a:t>
              </a:r>
            </a:p>
          </p:txBody>
        </p:sp>
        <p:graphicFrame>
          <p:nvGraphicFramePr>
            <p:cNvPr id="40967" name="Object 10"/>
            <p:cNvGraphicFramePr>
              <a:graphicFrameLocks noChangeAspect="1"/>
            </p:cNvGraphicFramePr>
            <p:nvPr/>
          </p:nvGraphicFramePr>
          <p:xfrm>
            <a:off x="2326" y="816"/>
            <a:ext cx="266" cy="336"/>
          </p:xfrm>
          <a:graphic>
            <a:graphicData uri="http://schemas.openxmlformats.org/presentationml/2006/ole">
              <mc:AlternateContent xmlns:mc="http://schemas.openxmlformats.org/markup-compatibility/2006">
                <mc:Choice xmlns:v="urn:schemas-microsoft-com:vml" Requires="v">
                  <p:oleObj spid="_x0000_s32809" name="公式" r:id="rId11" imgW="139579" imgH="177646" progId="Equation.3">
                    <p:embed/>
                  </p:oleObj>
                </mc:Choice>
                <mc:Fallback>
                  <p:oleObj name="公式" r:id="rId11" imgW="139579" imgH="177646" progId="Equation.3">
                    <p:embed/>
                    <p:pic>
                      <p:nvPicPr>
                        <p:cNvPr id="40967"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6" y="816"/>
                          <a:ext cx="26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2458446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0-#ppt_w/2"/>
                                          </p:val>
                                        </p:tav>
                                        <p:tav tm="100000">
                                          <p:val>
                                            <p:strVal val="#ppt_x"/>
                                          </p:val>
                                        </p:tav>
                                      </p:tavLst>
                                    </p:anim>
                                    <p:anim calcmode="lin" valueType="num">
                                      <p:cBhvr additive="base">
                                        <p:cTn id="8" dur="500" fill="hold"/>
                                        <p:tgtEl>
                                          <p:spTgt spid="276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7655"/>
                                        </p:tgtEl>
                                        <p:attrNameLst>
                                          <p:attrName>style.visibility</p:attrName>
                                        </p:attrNameLst>
                                      </p:cBhvr>
                                      <p:to>
                                        <p:strVal val="visible"/>
                                      </p:to>
                                    </p:set>
                                    <p:anim calcmode="lin" valueType="num">
                                      <p:cBhvr additive="base">
                                        <p:cTn id="13" dur="500" fill="hold"/>
                                        <p:tgtEl>
                                          <p:spTgt spid="27655"/>
                                        </p:tgtEl>
                                        <p:attrNameLst>
                                          <p:attrName>ppt_x</p:attrName>
                                        </p:attrNameLst>
                                      </p:cBhvr>
                                      <p:tavLst>
                                        <p:tav tm="0">
                                          <p:val>
                                            <p:strVal val="0-#ppt_w/2"/>
                                          </p:val>
                                        </p:tav>
                                        <p:tav tm="100000">
                                          <p:val>
                                            <p:strVal val="#ppt_x"/>
                                          </p:val>
                                        </p:tav>
                                      </p:tavLst>
                                    </p:anim>
                                    <p:anim calcmode="lin" valueType="num">
                                      <p:cBhvr additive="base">
                                        <p:cTn id="14" dur="500" fill="hold"/>
                                        <p:tgtEl>
                                          <p:spTgt spid="2765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7654"/>
                                        </p:tgtEl>
                                        <p:attrNameLst>
                                          <p:attrName>style.visibility</p:attrName>
                                        </p:attrNameLst>
                                      </p:cBhvr>
                                      <p:to>
                                        <p:strVal val="visible"/>
                                      </p:to>
                                    </p:set>
                                    <p:anim calcmode="lin" valueType="num">
                                      <p:cBhvr additive="base">
                                        <p:cTn id="19" dur="500" fill="hold"/>
                                        <p:tgtEl>
                                          <p:spTgt spid="27654"/>
                                        </p:tgtEl>
                                        <p:attrNameLst>
                                          <p:attrName>ppt_x</p:attrName>
                                        </p:attrNameLst>
                                      </p:cBhvr>
                                      <p:tavLst>
                                        <p:tav tm="0">
                                          <p:val>
                                            <p:strVal val="0-#ppt_w/2"/>
                                          </p:val>
                                        </p:tav>
                                        <p:tav tm="100000">
                                          <p:val>
                                            <p:strVal val="#ppt_x"/>
                                          </p:val>
                                        </p:tav>
                                      </p:tavLst>
                                    </p:anim>
                                    <p:anim calcmode="lin" valueType="num">
                                      <p:cBhvr additive="base">
                                        <p:cTn id="20" dur="500" fill="hold"/>
                                        <p:tgtEl>
                                          <p:spTgt spid="276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1631951" y="828680"/>
            <a:ext cx="7375525" cy="517526"/>
            <a:chOff x="374" y="3229"/>
            <a:chExt cx="4646" cy="326"/>
          </a:xfrm>
        </p:grpSpPr>
        <p:sp>
          <p:nvSpPr>
            <p:cNvPr id="42001" name="Text Box 3"/>
            <p:cNvSpPr txBox="1">
              <a:spLocks noChangeArrowheads="1"/>
            </p:cNvSpPr>
            <p:nvPr/>
          </p:nvSpPr>
          <p:spPr bwMode="auto">
            <a:xfrm>
              <a:off x="374" y="3229"/>
              <a:ext cx="7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宋体" panose="02010600030101010101" pitchFamily="2" charset="-122"/>
                </a:rPr>
                <a:t>③ </a:t>
              </a:r>
              <a:r>
                <a:rPr lang="zh-CN" altLang="en-US" b="1"/>
                <a:t>如果</a:t>
              </a:r>
            </a:p>
          </p:txBody>
        </p:sp>
        <p:graphicFrame>
          <p:nvGraphicFramePr>
            <p:cNvPr id="42002" name="Object 4"/>
            <p:cNvGraphicFramePr>
              <a:graphicFrameLocks noChangeAspect="1"/>
            </p:cNvGraphicFramePr>
            <p:nvPr/>
          </p:nvGraphicFramePr>
          <p:xfrm>
            <a:off x="1104" y="3256"/>
            <a:ext cx="576" cy="248"/>
          </p:xfrm>
          <a:graphic>
            <a:graphicData uri="http://schemas.openxmlformats.org/presentationml/2006/ole">
              <mc:AlternateContent xmlns:mc="http://schemas.openxmlformats.org/markup-compatibility/2006">
                <mc:Choice xmlns:v="urn:schemas-microsoft-com:vml" Requires="v">
                  <p:oleObj spid="_x0000_s33857" name="公式" r:id="rId3" imgW="368140" imgH="177723" progId="Equation.3">
                    <p:embed/>
                  </p:oleObj>
                </mc:Choice>
                <mc:Fallback>
                  <p:oleObj name="公式" r:id="rId3" imgW="368140" imgH="177723" progId="Equation.3">
                    <p:embed/>
                    <p:pic>
                      <p:nvPicPr>
                        <p:cNvPr id="4200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 y="3256"/>
                          <a:ext cx="57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2003" name="Group 5"/>
            <p:cNvGrpSpPr>
              <a:grpSpLocks/>
            </p:cNvGrpSpPr>
            <p:nvPr/>
          </p:nvGrpSpPr>
          <p:grpSpPr bwMode="auto">
            <a:xfrm>
              <a:off x="1766" y="3259"/>
              <a:ext cx="1834" cy="293"/>
              <a:chOff x="1766" y="3133"/>
              <a:chExt cx="1834" cy="293"/>
            </a:xfrm>
          </p:grpSpPr>
          <p:sp>
            <p:nvSpPr>
              <p:cNvPr id="42005" name="Text Box 6"/>
              <p:cNvSpPr txBox="1">
                <a:spLocks noChangeArrowheads="1"/>
              </p:cNvSpPr>
              <p:nvPr/>
            </p:nvSpPr>
            <p:spPr bwMode="auto">
              <a:xfrm>
                <a:off x="1766" y="3133"/>
                <a:ext cx="109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作变量变换</a:t>
                </a:r>
              </a:p>
            </p:txBody>
          </p:sp>
          <p:graphicFrame>
            <p:nvGraphicFramePr>
              <p:cNvPr id="42006" name="Object 7"/>
              <p:cNvGraphicFramePr>
                <a:graphicFrameLocks noChangeAspect="1"/>
              </p:cNvGraphicFramePr>
              <p:nvPr/>
            </p:nvGraphicFramePr>
            <p:xfrm>
              <a:off x="2832" y="3138"/>
              <a:ext cx="768" cy="288"/>
            </p:xfrm>
            <a:graphic>
              <a:graphicData uri="http://schemas.openxmlformats.org/presentationml/2006/ole">
                <mc:AlternateContent xmlns:mc="http://schemas.openxmlformats.org/markup-compatibility/2006">
                  <mc:Choice xmlns:v="urn:schemas-microsoft-com:vml" Requires="v">
                    <p:oleObj spid="_x0000_s33858" name="公式" r:id="rId5" imgW="533169" imgH="228501" progId="Equation.3">
                      <p:embed/>
                    </p:oleObj>
                  </mc:Choice>
                  <mc:Fallback>
                    <p:oleObj name="公式" r:id="rId5" imgW="533169" imgH="228501" progId="Equation.3">
                      <p:embed/>
                      <p:pic>
                        <p:nvPicPr>
                          <p:cNvPr id="42006"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2" y="3138"/>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2004" name="Text Box 8"/>
            <p:cNvSpPr txBox="1">
              <a:spLocks noChangeArrowheads="1"/>
            </p:cNvSpPr>
            <p:nvPr/>
          </p:nvSpPr>
          <p:spPr bwMode="auto">
            <a:xfrm>
              <a:off x="3590" y="3264"/>
              <a:ext cx="143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a:t>
              </a:r>
              <a:r>
                <a:rPr lang="en-US" altLang="zh-CN" b="1"/>
                <a:t>4.26</a:t>
              </a:r>
              <a:r>
                <a:rPr lang="zh-CN" altLang="en-US" b="1"/>
                <a:t>）化为</a:t>
              </a:r>
            </a:p>
          </p:txBody>
        </p:sp>
      </p:grpSp>
      <p:graphicFrame>
        <p:nvGraphicFramePr>
          <p:cNvPr id="28681" name="Object 9"/>
          <p:cNvGraphicFramePr>
            <a:graphicFrameLocks noChangeAspect="1"/>
          </p:cNvGraphicFramePr>
          <p:nvPr/>
        </p:nvGraphicFramePr>
        <p:xfrm>
          <a:off x="2135188" y="1266826"/>
          <a:ext cx="7993062" cy="938213"/>
        </p:xfrm>
        <a:graphic>
          <a:graphicData uri="http://schemas.openxmlformats.org/presentationml/2006/ole">
            <mc:AlternateContent xmlns:mc="http://schemas.openxmlformats.org/markup-compatibility/2006">
              <mc:Choice xmlns:v="urn:schemas-microsoft-com:vml" Requires="v">
                <p:oleObj spid="_x0000_s33859" name="Equation" r:id="rId7" imgW="3556000" imgH="419100" progId="Equation.DSMT4">
                  <p:embed/>
                </p:oleObj>
              </mc:Choice>
              <mc:Fallback>
                <p:oleObj name="Equation" r:id="rId7" imgW="3556000" imgH="419100" progId="Equation.DSMT4">
                  <p:embed/>
                  <p:pic>
                    <p:nvPicPr>
                      <p:cNvPr id="28681"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5188" y="1266826"/>
                        <a:ext cx="7993062"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8682" name="Group 10"/>
          <p:cNvGrpSpPr>
            <a:grpSpLocks/>
          </p:cNvGrpSpPr>
          <p:nvPr/>
        </p:nvGrpSpPr>
        <p:grpSpPr bwMode="auto">
          <a:xfrm>
            <a:off x="1590676" y="2230442"/>
            <a:ext cx="8321675" cy="846138"/>
            <a:chOff x="240" y="3792"/>
            <a:chExt cx="5242" cy="533"/>
          </a:xfrm>
        </p:grpSpPr>
        <p:sp>
          <p:nvSpPr>
            <p:cNvPr id="41998" name="Text Box 11"/>
            <p:cNvSpPr txBox="1">
              <a:spLocks noChangeArrowheads="1"/>
            </p:cNvSpPr>
            <p:nvPr/>
          </p:nvSpPr>
          <p:spPr bwMode="auto">
            <a:xfrm>
              <a:off x="240" y="3802"/>
              <a:ext cx="524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特征方程               的根    对应于（</a:t>
              </a:r>
              <a:r>
                <a:rPr lang="en-US" altLang="zh-CN" b="1"/>
                <a:t>4.27</a:t>
              </a:r>
              <a:r>
                <a:rPr lang="zh-CN" altLang="en-US" b="1"/>
                <a:t>）的特征方程的零根，并且重数相同。于是利用上面的结论有：</a:t>
              </a:r>
            </a:p>
          </p:txBody>
        </p:sp>
        <p:graphicFrame>
          <p:nvGraphicFramePr>
            <p:cNvPr id="41999" name="Object 12"/>
            <p:cNvGraphicFramePr>
              <a:graphicFrameLocks noChangeAspect="1"/>
            </p:cNvGraphicFramePr>
            <p:nvPr/>
          </p:nvGraphicFramePr>
          <p:xfrm>
            <a:off x="1104" y="3840"/>
            <a:ext cx="720" cy="249"/>
          </p:xfrm>
          <a:graphic>
            <a:graphicData uri="http://schemas.openxmlformats.org/presentationml/2006/ole">
              <mc:AlternateContent xmlns:mc="http://schemas.openxmlformats.org/markup-compatibility/2006">
                <mc:Choice xmlns:v="urn:schemas-microsoft-com:vml" Requires="v">
                  <p:oleObj spid="_x0000_s33860" name="公式" r:id="rId9" imgW="583947" imgH="203112" progId="Equation.3">
                    <p:embed/>
                  </p:oleObj>
                </mc:Choice>
                <mc:Fallback>
                  <p:oleObj name="公式" r:id="rId9" imgW="583947" imgH="203112" progId="Equation.3">
                    <p:embed/>
                    <p:pic>
                      <p:nvPicPr>
                        <p:cNvPr id="41999"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4" y="3840"/>
                          <a:ext cx="72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000" name="Object 13"/>
            <p:cNvGraphicFramePr>
              <a:graphicFrameLocks noChangeAspect="1"/>
            </p:cNvGraphicFramePr>
            <p:nvPr/>
          </p:nvGraphicFramePr>
          <p:xfrm>
            <a:off x="2160" y="3792"/>
            <a:ext cx="211" cy="296"/>
          </p:xfrm>
          <a:graphic>
            <a:graphicData uri="http://schemas.openxmlformats.org/presentationml/2006/ole">
              <mc:AlternateContent xmlns:mc="http://schemas.openxmlformats.org/markup-compatibility/2006">
                <mc:Choice xmlns:v="urn:schemas-microsoft-com:vml" Requires="v">
                  <p:oleObj spid="_x0000_s33861" name="公式" r:id="rId11" imgW="126725" imgH="177415" progId="Equation.3">
                    <p:embed/>
                  </p:oleObj>
                </mc:Choice>
                <mc:Fallback>
                  <p:oleObj name="公式" r:id="rId11" imgW="126725" imgH="177415" progId="Equation.3">
                    <p:embed/>
                    <p:pic>
                      <p:nvPicPr>
                        <p:cNvPr id="4200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60" y="3792"/>
                          <a:ext cx="211"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8686" name="Object 14"/>
          <p:cNvGraphicFramePr>
            <a:graphicFrameLocks noChangeAspect="1"/>
          </p:cNvGraphicFramePr>
          <p:nvPr/>
        </p:nvGraphicFramePr>
        <p:xfrm>
          <a:off x="3581400" y="3857626"/>
          <a:ext cx="5410200" cy="650875"/>
        </p:xfrm>
        <a:graphic>
          <a:graphicData uri="http://schemas.openxmlformats.org/presentationml/2006/ole">
            <mc:AlternateContent xmlns:mc="http://schemas.openxmlformats.org/markup-compatibility/2006">
              <mc:Choice xmlns:v="urn:schemas-microsoft-com:vml" Requires="v">
                <p:oleObj spid="_x0000_s33862" name="公式" r:id="rId13" imgW="1993900" imgH="241300" progId="Equation.3">
                  <p:embed/>
                </p:oleObj>
              </mc:Choice>
              <mc:Fallback>
                <p:oleObj name="公式" r:id="rId13" imgW="1993900" imgH="241300" progId="Equation.3">
                  <p:embed/>
                  <p:pic>
                    <p:nvPicPr>
                      <p:cNvPr id="28686"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81400" y="3857626"/>
                        <a:ext cx="541020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8691" name="Group 19"/>
          <p:cNvGrpSpPr>
            <a:grpSpLocks/>
          </p:cNvGrpSpPr>
          <p:nvPr/>
        </p:nvGrpSpPr>
        <p:grpSpPr bwMode="auto">
          <a:xfrm>
            <a:off x="1752600" y="3170238"/>
            <a:ext cx="7170738" cy="546100"/>
            <a:chOff x="144" y="1488"/>
            <a:chExt cx="4517" cy="344"/>
          </a:xfrm>
        </p:grpSpPr>
        <p:graphicFrame>
          <p:nvGraphicFramePr>
            <p:cNvPr id="41996" name="Object 17"/>
            <p:cNvGraphicFramePr>
              <a:graphicFrameLocks noChangeAspect="1"/>
            </p:cNvGraphicFramePr>
            <p:nvPr/>
          </p:nvGraphicFramePr>
          <p:xfrm>
            <a:off x="475" y="1488"/>
            <a:ext cx="245" cy="344"/>
          </p:xfrm>
          <a:graphic>
            <a:graphicData uri="http://schemas.openxmlformats.org/presentationml/2006/ole">
              <mc:AlternateContent xmlns:mc="http://schemas.openxmlformats.org/markup-compatibility/2006">
                <mc:Choice xmlns:v="urn:schemas-microsoft-com:vml" Requires="v">
                  <p:oleObj spid="_x0000_s33863" name="公式" r:id="rId15" imgW="126725" imgH="177415" progId="Equation.3">
                    <p:embed/>
                  </p:oleObj>
                </mc:Choice>
                <mc:Fallback>
                  <p:oleObj name="公式" r:id="rId15" imgW="126725" imgH="177415" progId="Equation.3">
                    <p:embed/>
                    <p:pic>
                      <p:nvPicPr>
                        <p:cNvPr id="41996"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5" y="1488"/>
                          <a:ext cx="245"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7" name="Text Box 18"/>
            <p:cNvSpPr txBox="1">
              <a:spLocks noChangeArrowheads="1"/>
            </p:cNvSpPr>
            <p:nvPr/>
          </p:nvSpPr>
          <p:spPr bwMode="auto">
            <a:xfrm>
              <a:off x="144" y="1536"/>
              <a:ext cx="451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Char char="•"/>
              </a:pPr>
              <a:r>
                <a:rPr lang="zh-CN" altLang="en-US" b="1"/>
                <a:t>在      不是特征方程的根的情形，（</a:t>
              </a:r>
              <a:r>
                <a:rPr lang="en-US" altLang="zh-CN" b="1"/>
                <a:t>4.26</a:t>
              </a:r>
              <a:r>
                <a:rPr lang="zh-CN" altLang="en-US" b="1"/>
                <a:t>）有特解：</a:t>
              </a:r>
            </a:p>
          </p:txBody>
        </p:sp>
      </p:grpSp>
      <p:graphicFrame>
        <p:nvGraphicFramePr>
          <p:cNvPr id="28688" name="Object 16"/>
          <p:cNvGraphicFramePr>
            <a:graphicFrameLocks noChangeAspect="1"/>
          </p:cNvGraphicFramePr>
          <p:nvPr/>
        </p:nvGraphicFramePr>
        <p:xfrm>
          <a:off x="3581400" y="5168900"/>
          <a:ext cx="6172200" cy="698500"/>
        </p:xfrm>
        <a:graphic>
          <a:graphicData uri="http://schemas.openxmlformats.org/presentationml/2006/ole">
            <mc:AlternateContent xmlns:mc="http://schemas.openxmlformats.org/markup-compatibility/2006">
              <mc:Choice xmlns:v="urn:schemas-microsoft-com:vml" Requires="v">
                <p:oleObj spid="_x0000_s33864" name="公式" r:id="rId16" imgW="2120900" imgH="241300" progId="Equation.3">
                  <p:embed/>
                </p:oleObj>
              </mc:Choice>
              <mc:Fallback>
                <p:oleObj name="公式" r:id="rId16" imgW="2120900" imgH="241300" progId="Equation.3">
                  <p:embed/>
                  <p:pic>
                    <p:nvPicPr>
                      <p:cNvPr id="28688"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81400" y="5168900"/>
                        <a:ext cx="61722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8692" name="Group 20"/>
          <p:cNvGrpSpPr>
            <a:grpSpLocks/>
          </p:cNvGrpSpPr>
          <p:nvPr/>
        </p:nvGrpSpPr>
        <p:grpSpPr bwMode="auto">
          <a:xfrm>
            <a:off x="1828800" y="4538663"/>
            <a:ext cx="6861176" cy="546100"/>
            <a:chOff x="144" y="1488"/>
            <a:chExt cx="4322" cy="344"/>
          </a:xfrm>
        </p:grpSpPr>
        <p:graphicFrame>
          <p:nvGraphicFramePr>
            <p:cNvPr id="41994" name="Object 21"/>
            <p:cNvGraphicFramePr>
              <a:graphicFrameLocks noChangeAspect="1"/>
            </p:cNvGraphicFramePr>
            <p:nvPr/>
          </p:nvGraphicFramePr>
          <p:xfrm>
            <a:off x="475" y="1488"/>
            <a:ext cx="245" cy="344"/>
          </p:xfrm>
          <a:graphic>
            <a:graphicData uri="http://schemas.openxmlformats.org/presentationml/2006/ole">
              <mc:AlternateContent xmlns:mc="http://schemas.openxmlformats.org/markup-compatibility/2006">
                <mc:Choice xmlns:v="urn:schemas-microsoft-com:vml" Requires="v">
                  <p:oleObj spid="_x0000_s33865" name="公式" r:id="rId18" imgW="126725" imgH="177415" progId="Equation.3">
                    <p:embed/>
                  </p:oleObj>
                </mc:Choice>
                <mc:Fallback>
                  <p:oleObj name="公式" r:id="rId18" imgW="126725" imgH="177415" progId="Equation.3">
                    <p:embed/>
                    <p:pic>
                      <p:nvPicPr>
                        <p:cNvPr id="41994"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5" y="1488"/>
                          <a:ext cx="245"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5" name="Text Box 22"/>
            <p:cNvSpPr txBox="1">
              <a:spLocks noChangeArrowheads="1"/>
            </p:cNvSpPr>
            <p:nvPr/>
          </p:nvSpPr>
          <p:spPr bwMode="auto">
            <a:xfrm>
              <a:off x="144" y="1536"/>
              <a:ext cx="43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Char char="•"/>
              </a:pPr>
              <a:r>
                <a:rPr lang="zh-CN" altLang="en-US" b="1"/>
                <a:t>在      是特征方程的根的情形，（</a:t>
              </a:r>
              <a:r>
                <a:rPr lang="en-US" altLang="zh-CN" b="1"/>
                <a:t>4.26</a:t>
              </a:r>
              <a:r>
                <a:rPr lang="zh-CN" altLang="en-US" b="1"/>
                <a:t>）有特解：</a:t>
              </a:r>
            </a:p>
          </p:txBody>
        </p:sp>
      </p:grpSp>
      <p:sp>
        <p:nvSpPr>
          <p:cNvPr id="28697" name="Text Box 25"/>
          <p:cNvSpPr txBox="1">
            <a:spLocks noChangeArrowheads="1"/>
          </p:cNvSpPr>
          <p:nvPr/>
        </p:nvSpPr>
        <p:spPr bwMode="auto">
          <a:xfrm>
            <a:off x="1847851" y="5943601"/>
            <a:ext cx="19623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其中</a:t>
            </a:r>
            <a:r>
              <a:rPr lang="en-US" altLang="zh-CN" b="1" i="1"/>
              <a:t>k</a:t>
            </a:r>
            <a:r>
              <a:rPr lang="zh-CN" altLang="en-US" b="1"/>
              <a:t>为重数</a:t>
            </a:r>
            <a:r>
              <a:rPr lang="en-US" altLang="zh-CN" b="1"/>
              <a:t>.</a:t>
            </a:r>
          </a:p>
        </p:txBody>
      </p:sp>
    </p:spTree>
    <p:extLst>
      <p:ext uri="{BB962C8B-B14F-4D97-AF65-F5344CB8AC3E}">
        <p14:creationId xmlns:p14="http://schemas.microsoft.com/office/powerpoint/2010/main" val="4160673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 calcmode="lin" valueType="num">
                                      <p:cBhvr additive="base">
                                        <p:cTn id="7" dur="500" fill="hold"/>
                                        <p:tgtEl>
                                          <p:spTgt spid="28674"/>
                                        </p:tgtEl>
                                        <p:attrNameLst>
                                          <p:attrName>ppt_x</p:attrName>
                                        </p:attrNameLst>
                                      </p:cBhvr>
                                      <p:tavLst>
                                        <p:tav tm="0">
                                          <p:val>
                                            <p:strVal val="0-#ppt_w/2"/>
                                          </p:val>
                                        </p:tav>
                                        <p:tav tm="100000">
                                          <p:val>
                                            <p:strVal val="#ppt_x"/>
                                          </p:val>
                                        </p:tav>
                                      </p:tavLst>
                                    </p:anim>
                                    <p:anim calcmode="lin" valueType="num">
                                      <p:cBhvr additive="base">
                                        <p:cTn id="8" dur="500" fill="hold"/>
                                        <p:tgtEl>
                                          <p:spTgt spid="286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681"/>
                                        </p:tgtEl>
                                        <p:attrNameLst>
                                          <p:attrName>style.visibility</p:attrName>
                                        </p:attrNameLst>
                                      </p:cBhvr>
                                      <p:to>
                                        <p:strVal val="visible"/>
                                      </p:to>
                                    </p:set>
                                    <p:anim calcmode="lin" valueType="num">
                                      <p:cBhvr additive="base">
                                        <p:cTn id="13" dur="500" fill="hold"/>
                                        <p:tgtEl>
                                          <p:spTgt spid="28681"/>
                                        </p:tgtEl>
                                        <p:attrNameLst>
                                          <p:attrName>ppt_x</p:attrName>
                                        </p:attrNameLst>
                                      </p:cBhvr>
                                      <p:tavLst>
                                        <p:tav tm="0">
                                          <p:val>
                                            <p:strVal val="0-#ppt_w/2"/>
                                          </p:val>
                                        </p:tav>
                                        <p:tav tm="100000">
                                          <p:val>
                                            <p:strVal val="#ppt_x"/>
                                          </p:val>
                                        </p:tav>
                                      </p:tavLst>
                                    </p:anim>
                                    <p:anim calcmode="lin" valueType="num">
                                      <p:cBhvr additive="base">
                                        <p:cTn id="14" dur="500" fill="hold"/>
                                        <p:tgtEl>
                                          <p:spTgt spid="2868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8681"/>
                                        </p:tgtEl>
                                        <p:attrNameLst>
                                          <p:attrName>ppt_c</p:attrName>
                                        </p:attrNameLst>
                                      </p:cBhvr>
                                      <p:to>
                                        <a:srgbClr val="FF000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8682"/>
                                        </p:tgtEl>
                                        <p:attrNameLst>
                                          <p:attrName>style.visibility</p:attrName>
                                        </p:attrNameLst>
                                      </p:cBhvr>
                                      <p:to>
                                        <p:strVal val="visible"/>
                                      </p:to>
                                    </p:set>
                                    <p:anim calcmode="lin" valueType="num">
                                      <p:cBhvr additive="base">
                                        <p:cTn id="19" dur="500" fill="hold"/>
                                        <p:tgtEl>
                                          <p:spTgt spid="28682"/>
                                        </p:tgtEl>
                                        <p:attrNameLst>
                                          <p:attrName>ppt_x</p:attrName>
                                        </p:attrNameLst>
                                      </p:cBhvr>
                                      <p:tavLst>
                                        <p:tav tm="0">
                                          <p:val>
                                            <p:strVal val="0-#ppt_w/2"/>
                                          </p:val>
                                        </p:tav>
                                        <p:tav tm="100000">
                                          <p:val>
                                            <p:strVal val="#ppt_x"/>
                                          </p:val>
                                        </p:tav>
                                      </p:tavLst>
                                    </p:anim>
                                    <p:anim calcmode="lin" valueType="num">
                                      <p:cBhvr additive="base">
                                        <p:cTn id="20" dur="500" fill="hold"/>
                                        <p:tgtEl>
                                          <p:spTgt spid="2868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8691"/>
                                        </p:tgtEl>
                                        <p:attrNameLst>
                                          <p:attrName>style.visibility</p:attrName>
                                        </p:attrNameLst>
                                      </p:cBhvr>
                                      <p:to>
                                        <p:strVal val="visible"/>
                                      </p:to>
                                    </p:set>
                                    <p:anim calcmode="lin" valueType="num">
                                      <p:cBhvr additive="base">
                                        <p:cTn id="25" dur="500" fill="hold"/>
                                        <p:tgtEl>
                                          <p:spTgt spid="28691"/>
                                        </p:tgtEl>
                                        <p:attrNameLst>
                                          <p:attrName>ppt_x</p:attrName>
                                        </p:attrNameLst>
                                      </p:cBhvr>
                                      <p:tavLst>
                                        <p:tav tm="0">
                                          <p:val>
                                            <p:strVal val="0-#ppt_w/2"/>
                                          </p:val>
                                        </p:tav>
                                        <p:tav tm="100000">
                                          <p:val>
                                            <p:strVal val="#ppt_x"/>
                                          </p:val>
                                        </p:tav>
                                      </p:tavLst>
                                    </p:anim>
                                    <p:anim calcmode="lin" valueType="num">
                                      <p:cBhvr additive="base">
                                        <p:cTn id="26" dur="500" fill="hold"/>
                                        <p:tgtEl>
                                          <p:spTgt spid="2869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8686"/>
                                        </p:tgtEl>
                                        <p:attrNameLst>
                                          <p:attrName>style.visibility</p:attrName>
                                        </p:attrNameLst>
                                      </p:cBhvr>
                                      <p:to>
                                        <p:strVal val="visible"/>
                                      </p:to>
                                    </p:set>
                                    <p:anim calcmode="lin" valueType="num">
                                      <p:cBhvr additive="base">
                                        <p:cTn id="31" dur="500" fill="hold"/>
                                        <p:tgtEl>
                                          <p:spTgt spid="28686"/>
                                        </p:tgtEl>
                                        <p:attrNameLst>
                                          <p:attrName>ppt_x</p:attrName>
                                        </p:attrNameLst>
                                      </p:cBhvr>
                                      <p:tavLst>
                                        <p:tav tm="0">
                                          <p:val>
                                            <p:strVal val="0-#ppt_w/2"/>
                                          </p:val>
                                        </p:tav>
                                        <p:tav tm="100000">
                                          <p:val>
                                            <p:strVal val="#ppt_x"/>
                                          </p:val>
                                        </p:tav>
                                      </p:tavLst>
                                    </p:anim>
                                    <p:anim calcmode="lin" valueType="num">
                                      <p:cBhvr additive="base">
                                        <p:cTn id="32" dur="500" fill="hold"/>
                                        <p:tgtEl>
                                          <p:spTgt spid="2868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8686"/>
                                        </p:tgtEl>
                                        <p:attrNameLst>
                                          <p:attrName>ppt_c</p:attrName>
                                        </p:attrNameLst>
                                      </p:cBhvr>
                                      <p:to>
                                        <a:srgbClr val="FF0000"/>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869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8688"/>
                                        </p:tgtEl>
                                        <p:attrNameLst>
                                          <p:attrName>style.visibility</p:attrName>
                                        </p:attrNameLst>
                                      </p:cBhvr>
                                      <p:to>
                                        <p:strVal val="visible"/>
                                      </p:to>
                                    </p:set>
                                  </p:childTnLst>
                                  <p:subTnLst>
                                    <p:animClr clrSpc="rgb" dir="cw">
                                      <p:cBhvr override="childStyle">
                                        <p:cTn dur="1" fill="hold" display="0" masterRel="nextClick" afterEffect="1"/>
                                        <p:tgtEl>
                                          <p:spTgt spid="28688"/>
                                        </p:tgtEl>
                                        <p:attrNameLst>
                                          <p:attrName>ppt_c</p:attrName>
                                        </p:attrNameLst>
                                      </p:cBhvr>
                                      <p:to>
                                        <a:srgbClr val="FF0000"/>
                                      </p:to>
                                    </p:animClr>
                                  </p:sub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8697"/>
                                        </p:tgtEl>
                                        <p:attrNameLst>
                                          <p:attrName>style.visibility</p:attrName>
                                        </p:attrNameLst>
                                      </p:cBhvr>
                                      <p:to>
                                        <p:strVal val="visible"/>
                                      </p:to>
                                    </p:set>
                                    <p:anim calcmode="lin" valueType="num">
                                      <p:cBhvr additive="base">
                                        <p:cTn id="45" dur="500" fill="hold"/>
                                        <p:tgtEl>
                                          <p:spTgt spid="28697"/>
                                        </p:tgtEl>
                                        <p:attrNameLst>
                                          <p:attrName>ppt_x</p:attrName>
                                        </p:attrNameLst>
                                      </p:cBhvr>
                                      <p:tavLst>
                                        <p:tav tm="0">
                                          <p:val>
                                            <p:strVal val="0-#ppt_w/2"/>
                                          </p:val>
                                        </p:tav>
                                        <p:tav tm="100000">
                                          <p:val>
                                            <p:strVal val="#ppt_x"/>
                                          </p:val>
                                        </p:tav>
                                      </p:tavLst>
                                    </p:anim>
                                    <p:anim calcmode="lin" valueType="num">
                                      <p:cBhvr additive="base">
                                        <p:cTn id="46" dur="500" fill="hold"/>
                                        <p:tgtEl>
                                          <p:spTgt spid="286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2116138" y="14128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31078" name="Text Box 6"/>
          <p:cNvSpPr txBox="1">
            <a:spLocks noChangeArrowheads="1"/>
          </p:cNvSpPr>
          <p:nvPr/>
        </p:nvSpPr>
        <p:spPr bwMode="auto">
          <a:xfrm>
            <a:off x="1631950" y="858839"/>
            <a:ext cx="2592388"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3500" b="1">
                <a:solidFill>
                  <a:srgbClr val="FF0000"/>
                </a:solidFill>
                <a:effectLst>
                  <a:outerShdw blurRad="38100" dist="38100" dir="2700000" algn="tl">
                    <a:srgbClr val="C0C0C0"/>
                  </a:outerShdw>
                </a:effectLst>
              </a:rPr>
              <a:t>具体内容</a:t>
            </a:r>
          </a:p>
        </p:txBody>
      </p:sp>
      <p:sp>
        <p:nvSpPr>
          <p:cNvPr id="131079" name="Text Box 7"/>
          <p:cNvSpPr txBox="1">
            <a:spLocks noChangeArrowheads="1"/>
          </p:cNvSpPr>
          <p:nvPr/>
        </p:nvSpPr>
        <p:spPr bwMode="auto">
          <a:xfrm>
            <a:off x="2279650" y="1797051"/>
            <a:ext cx="8064500" cy="371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70000"/>
              </a:lnSpc>
              <a:buFontTx/>
              <a:buBlip>
                <a:blip r:embed="rId2"/>
              </a:buBlip>
            </a:pPr>
            <a:r>
              <a:rPr lang="zh-CN" altLang="en-US" sz="2800" b="1"/>
              <a:t>复值函数与复值解</a:t>
            </a:r>
          </a:p>
          <a:p>
            <a:pPr eaLnBrk="1" hangingPunct="1">
              <a:lnSpc>
                <a:spcPct val="170000"/>
              </a:lnSpc>
              <a:buFontTx/>
              <a:buBlip>
                <a:blip r:embed="rId2"/>
              </a:buBlip>
            </a:pPr>
            <a:r>
              <a:rPr lang="zh-CN" altLang="en-US" sz="2800" b="1"/>
              <a:t>常系数齐次线性微分方程和欧拉方程</a:t>
            </a:r>
          </a:p>
          <a:p>
            <a:pPr eaLnBrk="1" hangingPunct="1">
              <a:lnSpc>
                <a:spcPct val="170000"/>
              </a:lnSpc>
              <a:buFontTx/>
              <a:buBlip>
                <a:blip r:embed="rId2"/>
              </a:buBlip>
            </a:pPr>
            <a:r>
              <a:rPr lang="zh-CN" altLang="en-US" sz="2800" b="1"/>
              <a:t>非齐次线性微分方程的解法：</a:t>
            </a:r>
          </a:p>
          <a:p>
            <a:pPr eaLnBrk="1" hangingPunct="1">
              <a:lnSpc>
                <a:spcPct val="170000"/>
              </a:lnSpc>
            </a:pPr>
            <a:r>
              <a:rPr lang="zh-CN" altLang="en-US" sz="2800" b="1"/>
              <a:t>             比较系数法和拉普拉斯变换法</a:t>
            </a:r>
          </a:p>
          <a:p>
            <a:pPr eaLnBrk="1" hangingPunct="1">
              <a:lnSpc>
                <a:spcPct val="170000"/>
              </a:lnSpc>
              <a:buFontTx/>
              <a:buBlip>
                <a:blip r:embed="rId2"/>
              </a:buBlip>
            </a:pPr>
            <a:r>
              <a:rPr lang="zh-CN" altLang="en-US" sz="2800" b="1"/>
              <a:t>应用分析：</a:t>
            </a:r>
            <a:r>
              <a:rPr lang="zh-CN" altLang="en-US" sz="2800" b="1">
                <a:solidFill>
                  <a:srgbClr val="FF0000"/>
                </a:solidFill>
              </a:rPr>
              <a:t>质点振动</a:t>
            </a:r>
          </a:p>
        </p:txBody>
      </p:sp>
    </p:spTree>
    <p:extLst>
      <p:ext uri="{BB962C8B-B14F-4D97-AF65-F5344CB8AC3E}">
        <p14:creationId xmlns:p14="http://schemas.microsoft.com/office/powerpoint/2010/main" val="2496827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31079">
                                            <p:txEl>
                                              <p:pRg st="0" end="0"/>
                                            </p:txEl>
                                          </p:spTgt>
                                        </p:tgtEl>
                                        <p:attrNameLst>
                                          <p:attrName>style.visibility</p:attrName>
                                        </p:attrNameLst>
                                      </p:cBhvr>
                                      <p:to>
                                        <p:strVal val="visible"/>
                                      </p:to>
                                    </p:set>
                                    <p:animEffect transition="in" filter="box(out)">
                                      <p:cBhvr>
                                        <p:cTn id="7" dur="500"/>
                                        <p:tgtEl>
                                          <p:spTgt spid="1310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31079">
                                            <p:txEl>
                                              <p:pRg st="1" end="1"/>
                                            </p:txEl>
                                          </p:spTgt>
                                        </p:tgtEl>
                                        <p:attrNameLst>
                                          <p:attrName>style.visibility</p:attrName>
                                        </p:attrNameLst>
                                      </p:cBhvr>
                                      <p:to>
                                        <p:strVal val="visible"/>
                                      </p:to>
                                    </p:set>
                                    <p:animEffect transition="in" filter="box(in)">
                                      <p:cBhvr>
                                        <p:cTn id="12" dur="2000"/>
                                        <p:tgtEl>
                                          <p:spTgt spid="131079">
                                            <p:txEl>
                                              <p:pRg st="1" end="1"/>
                                            </p:txEl>
                                          </p:spTgt>
                                        </p:tgtEl>
                                      </p:cBhvr>
                                    </p:animEffect>
                                  </p:childTnLst>
                                  <p:subTnLst>
                                    <p:animClr clrSpc="rgb" dir="cw">
                                      <p:cBhvr override="childStyle">
                                        <p:cTn dur="1" fill="hold" display="0" masterRel="nextClick" afterEffect="1"/>
                                        <p:tgtEl>
                                          <p:spTgt spid="131079">
                                            <p:txEl>
                                              <p:pRg st="1" end="1"/>
                                            </p:txEl>
                                          </p:spTgt>
                                        </p:tgtEl>
                                        <p:attrNameLst>
                                          <p:attrName>ppt_c</p:attrName>
                                        </p:attrNameLst>
                                      </p:cBhvr>
                                      <p:to>
                                        <a:srgbClr val="FF0000"/>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31079">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131079">
                                            <p:txEl>
                                              <p:pRg st="3" end="3"/>
                                            </p:txEl>
                                          </p:spTgt>
                                        </p:tgtEl>
                                        <p:attrNameLst>
                                          <p:attrName>style.visibility</p:attrName>
                                        </p:attrNameLst>
                                      </p:cBhvr>
                                      <p:to>
                                        <p:strVal val="visible"/>
                                      </p:to>
                                    </p:set>
                                    <p:anim calcmode="lin" valueType="num">
                                      <p:cBhvr additive="base">
                                        <p:cTn id="21" dur="2000" fill="hold"/>
                                        <p:tgtEl>
                                          <p:spTgt spid="131079">
                                            <p:txEl>
                                              <p:pRg st="3" end="3"/>
                                            </p:txEl>
                                          </p:spTgt>
                                        </p:tgtEl>
                                        <p:attrNameLst>
                                          <p:attrName>ppt_x</p:attrName>
                                        </p:attrNameLst>
                                      </p:cBhvr>
                                      <p:tavLst>
                                        <p:tav tm="0">
                                          <p:val>
                                            <p:strVal val="1+#ppt_w/2"/>
                                          </p:val>
                                        </p:tav>
                                        <p:tav tm="100000">
                                          <p:val>
                                            <p:strVal val="#ppt_x"/>
                                          </p:val>
                                        </p:tav>
                                      </p:tavLst>
                                    </p:anim>
                                    <p:anim calcmode="lin" valueType="num">
                                      <p:cBhvr additive="base">
                                        <p:cTn id="22" dur="2000" fill="hold"/>
                                        <p:tgtEl>
                                          <p:spTgt spid="131079">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1079">
                                            <p:txEl>
                                              <p:pRg st="3" end="3"/>
                                            </p:txEl>
                                          </p:spTgt>
                                        </p:tgtEl>
                                        <p:attrNameLst>
                                          <p:attrName>ppt_c</p:attrName>
                                        </p:attrNameLst>
                                      </p:cBhvr>
                                      <p:to>
                                        <a:schemeClr val="accent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1079">
                                            <p:txEl>
                                              <p:pRg st="4" end="4"/>
                                            </p:txEl>
                                          </p:spTgt>
                                        </p:tgtEl>
                                        <p:attrNameLst>
                                          <p:attrName>style.visibility</p:attrName>
                                        </p:attrNameLst>
                                      </p:cBhvr>
                                      <p:to>
                                        <p:strVal val="visible"/>
                                      </p:to>
                                    </p:set>
                                    <p:animEffect transition="in" filter="wipe(left)">
                                      <p:cBhvr>
                                        <p:cTn id="27" dur="2000"/>
                                        <p:tgtEl>
                                          <p:spTgt spid="1310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774826" y="981076"/>
            <a:ext cx="82285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利用</a:t>
            </a:r>
            <a:r>
              <a:rPr lang="zh-CN" altLang="en-US" b="1">
                <a:solidFill>
                  <a:srgbClr val="0000FF"/>
                </a:solidFill>
              </a:rPr>
              <a:t>比较系数法</a:t>
            </a:r>
            <a:r>
              <a:rPr lang="zh-CN" altLang="en-US" b="1"/>
              <a:t>求解非齐线性常系数微分方程的</a:t>
            </a:r>
            <a:r>
              <a:rPr lang="zh-CN" altLang="en-US" b="1">
                <a:solidFill>
                  <a:srgbClr val="FF0000"/>
                </a:solidFill>
              </a:rPr>
              <a:t>一般步骤</a:t>
            </a:r>
            <a:r>
              <a:rPr lang="zh-CN" altLang="en-US" b="1"/>
              <a:t>：</a:t>
            </a:r>
          </a:p>
        </p:txBody>
      </p:sp>
      <p:sp>
        <p:nvSpPr>
          <p:cNvPr id="109571" name="Text Box 3"/>
          <p:cNvSpPr txBox="1">
            <a:spLocks noChangeArrowheads="1"/>
          </p:cNvSpPr>
          <p:nvPr/>
        </p:nvSpPr>
        <p:spPr bwMode="auto">
          <a:xfrm>
            <a:off x="2651125" y="1600201"/>
            <a:ext cx="6216766" cy="216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en-US" altLang="zh-CN" b="1"/>
              <a:t>1</a:t>
            </a:r>
            <a:r>
              <a:rPr lang="zh-CN" altLang="en-US" b="1"/>
              <a:t>、求对应齐线性常系数微分方程的特征根；</a:t>
            </a:r>
          </a:p>
          <a:p>
            <a:pPr eaLnBrk="1" hangingPunct="1">
              <a:lnSpc>
                <a:spcPct val="140000"/>
              </a:lnSpc>
            </a:pPr>
            <a:r>
              <a:rPr lang="en-US" altLang="zh-CN" b="1"/>
              <a:t>2</a:t>
            </a:r>
            <a:r>
              <a:rPr lang="zh-CN" altLang="en-US" b="1"/>
              <a:t>、分析 </a:t>
            </a:r>
            <a:r>
              <a:rPr lang="en-US" altLang="zh-CN" b="1" i="1"/>
              <a:t>f </a:t>
            </a:r>
            <a:r>
              <a:rPr lang="en-US" altLang="zh-CN" b="1"/>
              <a:t>(</a:t>
            </a:r>
            <a:r>
              <a:rPr lang="en-US" altLang="zh-CN" b="1" i="1"/>
              <a:t>t</a:t>
            </a:r>
            <a:r>
              <a:rPr lang="en-US" altLang="zh-CN" b="1"/>
              <a:t>) </a:t>
            </a:r>
            <a:r>
              <a:rPr lang="zh-CN" altLang="en-US" b="1"/>
              <a:t>的形式；</a:t>
            </a:r>
          </a:p>
          <a:p>
            <a:pPr eaLnBrk="1" hangingPunct="1">
              <a:lnSpc>
                <a:spcPct val="140000"/>
              </a:lnSpc>
            </a:pPr>
            <a:r>
              <a:rPr lang="en-US" altLang="zh-CN" b="1"/>
              <a:t>3</a:t>
            </a:r>
            <a:r>
              <a:rPr lang="zh-CN" altLang="en-US" b="1"/>
              <a:t>、判定上述 </a:t>
            </a:r>
            <a:r>
              <a:rPr lang="en-US" altLang="zh-CN" b="1" i="1"/>
              <a:t>f </a:t>
            </a:r>
            <a:r>
              <a:rPr lang="en-US" altLang="zh-CN" b="1"/>
              <a:t>(</a:t>
            </a:r>
            <a:r>
              <a:rPr lang="en-US" altLang="zh-CN" b="1" i="1"/>
              <a:t>t</a:t>
            </a:r>
            <a:r>
              <a:rPr lang="en-US" altLang="zh-CN" b="1"/>
              <a:t>) </a:t>
            </a:r>
            <a:r>
              <a:rPr lang="zh-CN" altLang="en-US" b="1"/>
              <a:t>中的指数是否为特征根？</a:t>
            </a:r>
          </a:p>
          <a:p>
            <a:pPr eaLnBrk="1" hangingPunct="1">
              <a:lnSpc>
                <a:spcPct val="140000"/>
              </a:lnSpc>
            </a:pPr>
            <a:r>
              <a:rPr lang="en-US" altLang="zh-CN" b="1"/>
              <a:t>4</a:t>
            </a:r>
            <a:r>
              <a:rPr lang="zh-CN" altLang="en-US" b="1"/>
              <a:t>、然后利用比较系数法求得</a:t>
            </a:r>
            <a:r>
              <a:rPr lang="en-US" altLang="zh-CN" b="1"/>
              <a:t>.</a:t>
            </a:r>
          </a:p>
        </p:txBody>
      </p:sp>
    </p:spTree>
    <p:extLst>
      <p:ext uri="{BB962C8B-B14F-4D97-AF65-F5344CB8AC3E}">
        <p14:creationId xmlns:p14="http://schemas.microsoft.com/office/powerpoint/2010/main" val="1534586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9571">
                                            <p:txEl>
                                              <p:pRg st="1" end="1"/>
                                            </p:txEl>
                                          </p:spTgt>
                                        </p:tgtEl>
                                        <p:attrNameLst>
                                          <p:attrName>ppt_c</p:attrName>
                                        </p:attrNameLst>
                                      </p:cBhvr>
                                      <p:to>
                                        <a:srgbClr val="FF0000"/>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957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09571">
                                            <p:txEl>
                                              <p:pRg st="3" end="3"/>
                                            </p:txEl>
                                          </p:spTgt>
                                        </p:tgtEl>
                                        <p:attrNameLst>
                                          <p:attrName>ppt_c</p:attrName>
                                        </p:attrNameLst>
                                      </p:cBhvr>
                                      <p:to>
                                        <a:srgbClr val="FF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4"/>
          <p:cNvGrpSpPr>
            <a:grpSpLocks/>
          </p:cNvGrpSpPr>
          <p:nvPr/>
        </p:nvGrpSpPr>
        <p:grpSpPr bwMode="auto">
          <a:xfrm>
            <a:off x="1752601" y="850900"/>
            <a:ext cx="4975225" cy="793750"/>
            <a:chOff x="144" y="41"/>
            <a:chExt cx="3134" cy="500"/>
          </a:xfrm>
        </p:grpSpPr>
        <p:sp>
          <p:nvSpPr>
            <p:cNvPr id="44050" name="Text Box 2"/>
            <p:cNvSpPr txBox="1">
              <a:spLocks noChangeArrowheads="1"/>
            </p:cNvSpPr>
            <p:nvPr/>
          </p:nvSpPr>
          <p:spPr bwMode="auto">
            <a:xfrm>
              <a:off x="144" y="192"/>
              <a:ext cx="1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例</a:t>
              </a:r>
              <a:r>
                <a:rPr lang="en-US" altLang="zh-CN" b="1"/>
                <a:t>7 </a:t>
              </a:r>
              <a:r>
                <a:rPr lang="zh-CN" altLang="en-US" b="1"/>
                <a:t>求解方程</a:t>
              </a:r>
            </a:p>
          </p:txBody>
        </p:sp>
        <p:graphicFrame>
          <p:nvGraphicFramePr>
            <p:cNvPr id="44051" name="Object 3"/>
            <p:cNvGraphicFramePr>
              <a:graphicFrameLocks noChangeAspect="1"/>
            </p:cNvGraphicFramePr>
            <p:nvPr/>
          </p:nvGraphicFramePr>
          <p:xfrm>
            <a:off x="1537" y="41"/>
            <a:ext cx="1741" cy="500"/>
          </p:xfrm>
          <a:graphic>
            <a:graphicData uri="http://schemas.openxmlformats.org/presentationml/2006/ole">
              <mc:AlternateContent xmlns:mc="http://schemas.openxmlformats.org/markup-compatibility/2006">
                <mc:Choice xmlns:v="urn:schemas-microsoft-com:vml" Requires="v">
                  <p:oleObj spid="_x0000_s34874" name="Equation" r:id="rId3" imgW="1282700" imgH="368300" progId="Equation.DSMT4">
                    <p:embed/>
                  </p:oleObj>
                </mc:Choice>
                <mc:Fallback>
                  <p:oleObj name="Equation" r:id="rId3" imgW="1282700" imgH="368300" progId="Equation.DSMT4">
                    <p:embed/>
                    <p:pic>
                      <p:nvPicPr>
                        <p:cNvPr id="440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7" y="41"/>
                          <a:ext cx="1741"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9701" name="Text Box 5"/>
          <p:cNvSpPr txBox="1">
            <a:spLocks noChangeArrowheads="1"/>
          </p:cNvSpPr>
          <p:nvPr/>
        </p:nvSpPr>
        <p:spPr bwMode="auto">
          <a:xfrm>
            <a:off x="1774826" y="1747839"/>
            <a:ext cx="42066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解：对应齐线性方程的通解为</a:t>
            </a:r>
          </a:p>
        </p:txBody>
      </p:sp>
      <p:graphicFrame>
        <p:nvGraphicFramePr>
          <p:cNvPr id="29702" name="Object 6"/>
          <p:cNvGraphicFramePr>
            <a:graphicFrameLocks noChangeAspect="1"/>
          </p:cNvGraphicFramePr>
          <p:nvPr/>
        </p:nvGraphicFramePr>
        <p:xfrm>
          <a:off x="3962400" y="2106613"/>
          <a:ext cx="2635250" cy="601662"/>
        </p:xfrm>
        <a:graphic>
          <a:graphicData uri="http://schemas.openxmlformats.org/presentationml/2006/ole">
            <mc:AlternateContent xmlns:mc="http://schemas.openxmlformats.org/markup-compatibility/2006">
              <mc:Choice xmlns:v="urn:schemas-microsoft-com:vml" Requires="v">
                <p:oleObj spid="_x0000_s34875" name="公式" r:id="rId5" imgW="1002865" imgH="228501" progId="Equation.3">
                  <p:embed/>
                </p:oleObj>
              </mc:Choice>
              <mc:Fallback>
                <p:oleObj name="公式" r:id="rId5" imgW="1002865" imgH="228501" progId="Equation.3">
                  <p:embed/>
                  <p:pic>
                    <p:nvPicPr>
                      <p:cNvPr id="2970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2106613"/>
                        <a:ext cx="2635250"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9705" name="Group 9"/>
          <p:cNvGrpSpPr>
            <a:grpSpLocks/>
          </p:cNvGrpSpPr>
          <p:nvPr/>
        </p:nvGrpSpPr>
        <p:grpSpPr bwMode="auto">
          <a:xfrm>
            <a:off x="1676401" y="2695576"/>
            <a:ext cx="6956425" cy="517525"/>
            <a:chOff x="470" y="1680"/>
            <a:chExt cx="4382" cy="326"/>
          </a:xfrm>
        </p:grpSpPr>
        <p:sp>
          <p:nvSpPr>
            <p:cNvPr id="44048" name="Text Box 7"/>
            <p:cNvSpPr txBox="1">
              <a:spLocks noChangeArrowheads="1"/>
            </p:cNvSpPr>
            <p:nvPr/>
          </p:nvSpPr>
          <p:spPr bwMode="auto">
            <a:xfrm>
              <a:off x="470" y="1693"/>
              <a:ext cx="32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再求非齐线性方程的一个特解。这里</a:t>
              </a:r>
            </a:p>
          </p:txBody>
        </p:sp>
        <p:graphicFrame>
          <p:nvGraphicFramePr>
            <p:cNvPr id="44049" name="Object 8"/>
            <p:cNvGraphicFramePr>
              <a:graphicFrameLocks noChangeAspect="1"/>
            </p:cNvGraphicFramePr>
            <p:nvPr/>
          </p:nvGraphicFramePr>
          <p:xfrm>
            <a:off x="3600" y="1680"/>
            <a:ext cx="1252" cy="326"/>
          </p:xfrm>
          <a:graphic>
            <a:graphicData uri="http://schemas.openxmlformats.org/presentationml/2006/ole">
              <mc:AlternateContent xmlns:mc="http://schemas.openxmlformats.org/markup-compatibility/2006">
                <mc:Choice xmlns:v="urn:schemas-microsoft-com:vml" Requires="v">
                  <p:oleObj spid="_x0000_s34876" name="公式" r:id="rId7" imgW="774364" imgH="203112" progId="Equation.3">
                    <p:embed/>
                  </p:oleObj>
                </mc:Choice>
                <mc:Fallback>
                  <p:oleObj name="公式" r:id="rId7" imgW="774364" imgH="203112" progId="Equation.3">
                    <p:embed/>
                    <p:pic>
                      <p:nvPicPr>
                        <p:cNvPr id="44049"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0" y="1680"/>
                          <a:ext cx="125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9716" name="Group 20"/>
          <p:cNvGrpSpPr>
            <a:grpSpLocks/>
          </p:cNvGrpSpPr>
          <p:nvPr/>
        </p:nvGrpSpPr>
        <p:grpSpPr bwMode="auto">
          <a:xfrm>
            <a:off x="1774826" y="3403605"/>
            <a:ext cx="5724525" cy="461963"/>
            <a:chOff x="158" y="2144"/>
            <a:chExt cx="3606" cy="291"/>
          </a:xfrm>
        </p:grpSpPr>
        <p:graphicFrame>
          <p:nvGraphicFramePr>
            <p:cNvPr id="44046" name="Object 10"/>
            <p:cNvGraphicFramePr>
              <a:graphicFrameLocks noChangeAspect="1"/>
            </p:cNvGraphicFramePr>
            <p:nvPr/>
          </p:nvGraphicFramePr>
          <p:xfrm>
            <a:off x="158" y="2179"/>
            <a:ext cx="500" cy="239"/>
          </p:xfrm>
          <a:graphic>
            <a:graphicData uri="http://schemas.openxmlformats.org/presentationml/2006/ole">
              <mc:AlternateContent xmlns:mc="http://schemas.openxmlformats.org/markup-compatibility/2006">
                <mc:Choice xmlns:v="urn:schemas-microsoft-com:vml" Requires="v">
                  <p:oleObj spid="_x0000_s34877" name="公式" r:id="rId9" imgW="368140" imgH="177723" progId="Equation.3">
                    <p:embed/>
                  </p:oleObj>
                </mc:Choice>
                <mc:Fallback>
                  <p:oleObj name="公式" r:id="rId9" imgW="368140" imgH="177723" progId="Equation.3">
                    <p:embed/>
                    <p:pic>
                      <p:nvPicPr>
                        <p:cNvPr id="44046"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 y="2179"/>
                          <a:ext cx="500"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47" name="Text Box 11"/>
            <p:cNvSpPr txBox="1">
              <a:spLocks noChangeArrowheads="1"/>
            </p:cNvSpPr>
            <p:nvPr/>
          </p:nvSpPr>
          <p:spPr bwMode="auto">
            <a:xfrm>
              <a:off x="724" y="2144"/>
              <a:ext cx="30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并且不是特征根，故可取特解形如</a:t>
              </a:r>
            </a:p>
          </p:txBody>
        </p:sp>
      </p:grpSp>
      <p:graphicFrame>
        <p:nvGraphicFramePr>
          <p:cNvPr id="29708" name="Object 12"/>
          <p:cNvGraphicFramePr>
            <a:graphicFrameLocks noChangeAspect="1"/>
          </p:cNvGraphicFramePr>
          <p:nvPr/>
        </p:nvGraphicFramePr>
        <p:xfrm>
          <a:off x="7413625" y="3459164"/>
          <a:ext cx="1416050" cy="357187"/>
        </p:xfrm>
        <a:graphic>
          <a:graphicData uri="http://schemas.openxmlformats.org/presentationml/2006/ole">
            <mc:AlternateContent xmlns:mc="http://schemas.openxmlformats.org/markup-compatibility/2006">
              <mc:Choice xmlns:v="urn:schemas-microsoft-com:vml" Requires="v">
                <p:oleObj spid="_x0000_s34878" name="公式" r:id="rId11" imgW="698197" imgH="177723" progId="Equation.3">
                  <p:embed/>
                </p:oleObj>
              </mc:Choice>
              <mc:Fallback>
                <p:oleObj name="公式" r:id="rId11" imgW="698197" imgH="177723" progId="Equation.3">
                  <p:embed/>
                  <p:pic>
                    <p:nvPicPr>
                      <p:cNvPr id="29708"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13625" y="3459164"/>
                        <a:ext cx="141605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10" name="Text Box 14"/>
          <p:cNvSpPr txBox="1">
            <a:spLocks noChangeArrowheads="1"/>
          </p:cNvSpPr>
          <p:nvPr/>
        </p:nvSpPr>
        <p:spPr bwMode="auto">
          <a:xfrm>
            <a:off x="1703388" y="3908426"/>
            <a:ext cx="3278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将代入原方程，得到：</a:t>
            </a:r>
          </a:p>
        </p:txBody>
      </p:sp>
      <p:graphicFrame>
        <p:nvGraphicFramePr>
          <p:cNvPr id="29711" name="Object 15"/>
          <p:cNvGraphicFramePr>
            <a:graphicFrameLocks noChangeAspect="1"/>
          </p:cNvGraphicFramePr>
          <p:nvPr/>
        </p:nvGraphicFramePr>
        <p:xfrm>
          <a:off x="4564063" y="4371976"/>
          <a:ext cx="2971800" cy="352425"/>
        </p:xfrm>
        <a:graphic>
          <a:graphicData uri="http://schemas.openxmlformats.org/presentationml/2006/ole">
            <mc:AlternateContent xmlns:mc="http://schemas.openxmlformats.org/markup-compatibility/2006">
              <mc:Choice xmlns:v="urn:schemas-microsoft-com:vml" Requires="v">
                <p:oleObj spid="_x0000_s34879" name="公式" r:id="rId13" imgW="1485255" imgH="177723" progId="Equation.3">
                  <p:embed/>
                </p:oleObj>
              </mc:Choice>
              <mc:Fallback>
                <p:oleObj name="公式" r:id="rId13" imgW="1485255" imgH="177723" progId="Equation.3">
                  <p:embed/>
                  <p:pic>
                    <p:nvPicPr>
                      <p:cNvPr id="29711"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64063" y="4371976"/>
                        <a:ext cx="29718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12" name="Text Box 16"/>
          <p:cNvSpPr txBox="1">
            <a:spLocks noChangeArrowheads="1"/>
          </p:cNvSpPr>
          <p:nvPr/>
        </p:nvSpPr>
        <p:spPr bwMode="auto">
          <a:xfrm>
            <a:off x="1651000" y="5132389"/>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比较系数得</a:t>
            </a:r>
          </a:p>
        </p:txBody>
      </p:sp>
      <p:graphicFrame>
        <p:nvGraphicFramePr>
          <p:cNvPr id="29713" name="Object 17"/>
          <p:cNvGraphicFramePr>
            <a:graphicFrameLocks noChangeAspect="1"/>
          </p:cNvGraphicFramePr>
          <p:nvPr/>
        </p:nvGraphicFramePr>
        <p:xfrm>
          <a:off x="4114800" y="4876800"/>
          <a:ext cx="1981200" cy="965200"/>
        </p:xfrm>
        <a:graphic>
          <a:graphicData uri="http://schemas.openxmlformats.org/presentationml/2006/ole">
            <mc:AlternateContent xmlns:mc="http://schemas.openxmlformats.org/markup-compatibility/2006">
              <mc:Choice xmlns:v="urn:schemas-microsoft-com:vml" Requires="v">
                <p:oleObj spid="_x0000_s34880" name="公式" r:id="rId15" imgW="939800" imgH="457200" progId="Equation.3">
                  <p:embed/>
                </p:oleObj>
              </mc:Choice>
              <mc:Fallback>
                <p:oleObj name="公式" r:id="rId15" imgW="939800" imgH="457200" progId="Equation.3">
                  <p:embed/>
                  <p:pic>
                    <p:nvPicPr>
                      <p:cNvPr id="29713"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14800" y="4876800"/>
                        <a:ext cx="19812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14" name="Object 18"/>
          <p:cNvGraphicFramePr>
            <a:graphicFrameLocks noChangeAspect="1"/>
          </p:cNvGraphicFramePr>
          <p:nvPr/>
        </p:nvGraphicFramePr>
        <p:xfrm>
          <a:off x="4246563" y="5751513"/>
          <a:ext cx="2819400" cy="990600"/>
        </p:xfrm>
        <a:graphic>
          <a:graphicData uri="http://schemas.openxmlformats.org/presentationml/2006/ole">
            <mc:AlternateContent xmlns:mc="http://schemas.openxmlformats.org/markup-compatibility/2006">
              <mc:Choice xmlns:v="urn:schemas-microsoft-com:vml" Requires="v">
                <p:oleObj spid="_x0000_s34881" name="Equation" r:id="rId17" imgW="1409088" imgH="393529" progId="Equation.DSMT4">
                  <p:embed/>
                </p:oleObj>
              </mc:Choice>
              <mc:Fallback>
                <p:oleObj name="Equation" r:id="rId17" imgW="1409088" imgH="393529" progId="Equation.DSMT4">
                  <p:embed/>
                  <p:pic>
                    <p:nvPicPr>
                      <p:cNvPr id="29714"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46563" y="5751513"/>
                        <a:ext cx="2819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15" name="Rectangle 19"/>
          <p:cNvSpPr>
            <a:spLocks noChangeArrowheads="1"/>
          </p:cNvSpPr>
          <p:nvPr/>
        </p:nvSpPr>
        <p:spPr bwMode="auto">
          <a:xfrm>
            <a:off x="1703389" y="6019801"/>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原方程的通解为</a:t>
            </a:r>
          </a:p>
        </p:txBody>
      </p:sp>
    </p:spTree>
    <p:extLst>
      <p:ext uri="{BB962C8B-B14F-4D97-AF65-F5344CB8AC3E}">
        <p14:creationId xmlns:p14="http://schemas.microsoft.com/office/powerpoint/2010/main" val="2662071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 calcmode="lin" valueType="num">
                                      <p:cBhvr additive="base">
                                        <p:cTn id="7" dur="500" fill="hold"/>
                                        <p:tgtEl>
                                          <p:spTgt spid="29701"/>
                                        </p:tgtEl>
                                        <p:attrNameLst>
                                          <p:attrName>ppt_x</p:attrName>
                                        </p:attrNameLst>
                                      </p:cBhvr>
                                      <p:tavLst>
                                        <p:tav tm="0">
                                          <p:val>
                                            <p:strVal val="0-#ppt_w/2"/>
                                          </p:val>
                                        </p:tav>
                                        <p:tav tm="100000">
                                          <p:val>
                                            <p:strVal val="#ppt_x"/>
                                          </p:val>
                                        </p:tav>
                                      </p:tavLst>
                                    </p:anim>
                                    <p:anim calcmode="lin" valueType="num">
                                      <p:cBhvr additive="base">
                                        <p:cTn id="8" dur="500" fill="hold"/>
                                        <p:tgtEl>
                                          <p:spTgt spid="2970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9702"/>
                                        </p:tgtEl>
                                        <p:attrNameLst>
                                          <p:attrName>style.visibility</p:attrName>
                                        </p:attrNameLst>
                                      </p:cBhvr>
                                      <p:to>
                                        <p:strVal val="visible"/>
                                      </p:to>
                                    </p:set>
                                    <p:anim calcmode="lin" valueType="num">
                                      <p:cBhvr additive="base">
                                        <p:cTn id="13" dur="500" fill="hold"/>
                                        <p:tgtEl>
                                          <p:spTgt spid="29702"/>
                                        </p:tgtEl>
                                        <p:attrNameLst>
                                          <p:attrName>ppt_x</p:attrName>
                                        </p:attrNameLst>
                                      </p:cBhvr>
                                      <p:tavLst>
                                        <p:tav tm="0">
                                          <p:val>
                                            <p:strVal val="0-#ppt_w/2"/>
                                          </p:val>
                                        </p:tav>
                                        <p:tav tm="100000">
                                          <p:val>
                                            <p:strVal val="#ppt_x"/>
                                          </p:val>
                                        </p:tav>
                                      </p:tavLst>
                                    </p:anim>
                                    <p:anim calcmode="lin" valueType="num">
                                      <p:cBhvr additive="base">
                                        <p:cTn id="14" dur="500" fill="hold"/>
                                        <p:tgtEl>
                                          <p:spTgt spid="29702"/>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9702"/>
                                        </p:tgtEl>
                                        <p:attrNameLst>
                                          <p:attrName>ppt_c</p:attrName>
                                        </p:attrNameLst>
                                      </p:cBhvr>
                                      <p:to>
                                        <a:srgbClr val="FF000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9705"/>
                                        </p:tgtEl>
                                        <p:attrNameLst>
                                          <p:attrName>style.visibility</p:attrName>
                                        </p:attrNameLst>
                                      </p:cBhvr>
                                      <p:to>
                                        <p:strVal val="visible"/>
                                      </p:to>
                                    </p:set>
                                    <p:anim calcmode="lin" valueType="num">
                                      <p:cBhvr additive="base">
                                        <p:cTn id="19" dur="500" fill="hold"/>
                                        <p:tgtEl>
                                          <p:spTgt spid="29705"/>
                                        </p:tgtEl>
                                        <p:attrNameLst>
                                          <p:attrName>ppt_x</p:attrName>
                                        </p:attrNameLst>
                                      </p:cBhvr>
                                      <p:tavLst>
                                        <p:tav tm="0">
                                          <p:val>
                                            <p:strVal val="0-#ppt_w/2"/>
                                          </p:val>
                                        </p:tav>
                                        <p:tav tm="100000">
                                          <p:val>
                                            <p:strVal val="#ppt_x"/>
                                          </p:val>
                                        </p:tav>
                                      </p:tavLst>
                                    </p:anim>
                                    <p:anim calcmode="lin" valueType="num">
                                      <p:cBhvr additive="base">
                                        <p:cTn id="20" dur="500" fill="hold"/>
                                        <p:tgtEl>
                                          <p:spTgt spid="2970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971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970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9710"/>
                                        </p:tgtEl>
                                        <p:attrNameLst>
                                          <p:attrName>style.visibility</p:attrName>
                                        </p:attrNameLst>
                                      </p:cBhvr>
                                      <p:to>
                                        <p:strVal val="visible"/>
                                      </p:to>
                                    </p:set>
                                    <p:anim calcmode="lin" valueType="num">
                                      <p:cBhvr additive="base">
                                        <p:cTn id="33" dur="500" fill="hold"/>
                                        <p:tgtEl>
                                          <p:spTgt spid="29710"/>
                                        </p:tgtEl>
                                        <p:attrNameLst>
                                          <p:attrName>ppt_x</p:attrName>
                                        </p:attrNameLst>
                                      </p:cBhvr>
                                      <p:tavLst>
                                        <p:tav tm="0">
                                          <p:val>
                                            <p:strVal val="0-#ppt_w/2"/>
                                          </p:val>
                                        </p:tav>
                                        <p:tav tm="100000">
                                          <p:val>
                                            <p:strVal val="#ppt_x"/>
                                          </p:val>
                                        </p:tav>
                                      </p:tavLst>
                                    </p:anim>
                                    <p:anim calcmode="lin" valueType="num">
                                      <p:cBhvr additive="base">
                                        <p:cTn id="34" dur="500" fill="hold"/>
                                        <p:tgtEl>
                                          <p:spTgt spid="29710"/>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29711"/>
                                        </p:tgtEl>
                                        <p:attrNameLst>
                                          <p:attrName>style.visibility</p:attrName>
                                        </p:attrNameLst>
                                      </p:cBhvr>
                                      <p:to>
                                        <p:strVal val="visible"/>
                                      </p:to>
                                    </p:set>
                                    <p:anim calcmode="lin" valueType="num">
                                      <p:cBhvr additive="base">
                                        <p:cTn id="39" dur="500" fill="hold"/>
                                        <p:tgtEl>
                                          <p:spTgt spid="29711"/>
                                        </p:tgtEl>
                                        <p:attrNameLst>
                                          <p:attrName>ppt_x</p:attrName>
                                        </p:attrNameLst>
                                      </p:cBhvr>
                                      <p:tavLst>
                                        <p:tav tm="0">
                                          <p:val>
                                            <p:strVal val="0-#ppt_w/2"/>
                                          </p:val>
                                        </p:tav>
                                        <p:tav tm="100000">
                                          <p:val>
                                            <p:strVal val="#ppt_x"/>
                                          </p:val>
                                        </p:tav>
                                      </p:tavLst>
                                    </p:anim>
                                    <p:anim calcmode="lin" valueType="num">
                                      <p:cBhvr additive="base">
                                        <p:cTn id="40" dur="500" fill="hold"/>
                                        <p:tgtEl>
                                          <p:spTgt spid="2971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9711"/>
                                        </p:tgtEl>
                                        <p:attrNameLst>
                                          <p:attrName>ppt_c</p:attrName>
                                        </p:attrNameLst>
                                      </p:cBhvr>
                                      <p:to>
                                        <a:srgbClr val="FF0000"/>
                                      </p:to>
                                    </p:animClr>
                                  </p:sub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9712"/>
                                        </p:tgtEl>
                                        <p:attrNameLst>
                                          <p:attrName>style.visibility</p:attrName>
                                        </p:attrNameLst>
                                      </p:cBhvr>
                                      <p:to>
                                        <p:strVal val="visible"/>
                                      </p:to>
                                    </p:set>
                                    <p:anim calcmode="lin" valueType="num">
                                      <p:cBhvr additive="base">
                                        <p:cTn id="45" dur="500" fill="hold"/>
                                        <p:tgtEl>
                                          <p:spTgt spid="29712"/>
                                        </p:tgtEl>
                                        <p:attrNameLst>
                                          <p:attrName>ppt_x</p:attrName>
                                        </p:attrNameLst>
                                      </p:cBhvr>
                                      <p:tavLst>
                                        <p:tav tm="0">
                                          <p:val>
                                            <p:strVal val="0-#ppt_w/2"/>
                                          </p:val>
                                        </p:tav>
                                        <p:tav tm="100000">
                                          <p:val>
                                            <p:strVal val="#ppt_x"/>
                                          </p:val>
                                        </p:tav>
                                      </p:tavLst>
                                    </p:anim>
                                    <p:anim calcmode="lin" valueType="num">
                                      <p:cBhvr additive="base">
                                        <p:cTn id="46" dur="500" fill="hold"/>
                                        <p:tgtEl>
                                          <p:spTgt spid="29712"/>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nodeType="clickEffect">
                                  <p:stCondLst>
                                    <p:cond delay="0"/>
                                  </p:stCondLst>
                                  <p:childTnLst>
                                    <p:set>
                                      <p:cBhvr>
                                        <p:cTn id="50" dur="1" fill="hold">
                                          <p:stCondLst>
                                            <p:cond delay="0"/>
                                          </p:stCondLst>
                                        </p:cTn>
                                        <p:tgtEl>
                                          <p:spTgt spid="29713"/>
                                        </p:tgtEl>
                                        <p:attrNameLst>
                                          <p:attrName>style.visibility</p:attrName>
                                        </p:attrNameLst>
                                      </p:cBhvr>
                                      <p:to>
                                        <p:strVal val="visible"/>
                                      </p:to>
                                    </p:set>
                                    <p:anim calcmode="lin" valueType="num">
                                      <p:cBhvr additive="base">
                                        <p:cTn id="51" dur="500" fill="hold"/>
                                        <p:tgtEl>
                                          <p:spTgt spid="29713"/>
                                        </p:tgtEl>
                                        <p:attrNameLst>
                                          <p:attrName>ppt_x</p:attrName>
                                        </p:attrNameLst>
                                      </p:cBhvr>
                                      <p:tavLst>
                                        <p:tav tm="0">
                                          <p:val>
                                            <p:strVal val="0-#ppt_w/2"/>
                                          </p:val>
                                        </p:tav>
                                        <p:tav tm="100000">
                                          <p:val>
                                            <p:strVal val="#ppt_x"/>
                                          </p:val>
                                        </p:tav>
                                      </p:tavLst>
                                    </p:anim>
                                    <p:anim calcmode="lin" valueType="num">
                                      <p:cBhvr additive="base">
                                        <p:cTn id="52" dur="500" fill="hold"/>
                                        <p:tgtEl>
                                          <p:spTgt spid="29713"/>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9713"/>
                                        </p:tgtEl>
                                        <p:attrNameLst>
                                          <p:attrName>ppt_c</p:attrName>
                                        </p:attrNameLst>
                                      </p:cBhvr>
                                      <p:to>
                                        <a:schemeClr val="accent2"/>
                                      </p:to>
                                    </p:animClr>
                                  </p:sub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29715"/>
                                        </p:tgtEl>
                                        <p:attrNameLst>
                                          <p:attrName>style.visibility</p:attrName>
                                        </p:attrNameLst>
                                      </p:cBhvr>
                                      <p:to>
                                        <p:strVal val="visible"/>
                                      </p:to>
                                    </p:set>
                                    <p:anim calcmode="lin" valueType="num">
                                      <p:cBhvr additive="base">
                                        <p:cTn id="57" dur="500" fill="hold"/>
                                        <p:tgtEl>
                                          <p:spTgt spid="29715"/>
                                        </p:tgtEl>
                                        <p:attrNameLst>
                                          <p:attrName>ppt_x</p:attrName>
                                        </p:attrNameLst>
                                      </p:cBhvr>
                                      <p:tavLst>
                                        <p:tav tm="0">
                                          <p:val>
                                            <p:strVal val="0-#ppt_w/2"/>
                                          </p:val>
                                        </p:tav>
                                        <p:tav tm="100000">
                                          <p:val>
                                            <p:strVal val="#ppt_x"/>
                                          </p:val>
                                        </p:tav>
                                      </p:tavLst>
                                    </p:anim>
                                    <p:anim calcmode="lin" valueType="num">
                                      <p:cBhvr additive="base">
                                        <p:cTn id="58" dur="500" fill="hold"/>
                                        <p:tgtEl>
                                          <p:spTgt spid="29715"/>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nodeType="clickEffect">
                                  <p:stCondLst>
                                    <p:cond delay="0"/>
                                  </p:stCondLst>
                                  <p:childTnLst>
                                    <p:set>
                                      <p:cBhvr>
                                        <p:cTn id="62" dur="1" fill="hold">
                                          <p:stCondLst>
                                            <p:cond delay="0"/>
                                          </p:stCondLst>
                                        </p:cTn>
                                        <p:tgtEl>
                                          <p:spTgt spid="29714"/>
                                        </p:tgtEl>
                                        <p:attrNameLst>
                                          <p:attrName>style.visibility</p:attrName>
                                        </p:attrNameLst>
                                      </p:cBhvr>
                                      <p:to>
                                        <p:strVal val="visible"/>
                                      </p:to>
                                    </p:set>
                                    <p:anim calcmode="lin" valueType="num">
                                      <p:cBhvr additive="base">
                                        <p:cTn id="63" dur="500" fill="hold"/>
                                        <p:tgtEl>
                                          <p:spTgt spid="29714"/>
                                        </p:tgtEl>
                                        <p:attrNameLst>
                                          <p:attrName>ppt_x</p:attrName>
                                        </p:attrNameLst>
                                      </p:cBhvr>
                                      <p:tavLst>
                                        <p:tav tm="0">
                                          <p:val>
                                            <p:strVal val="0-#ppt_w/2"/>
                                          </p:val>
                                        </p:tav>
                                        <p:tav tm="100000">
                                          <p:val>
                                            <p:strVal val="#ppt_x"/>
                                          </p:val>
                                        </p:tav>
                                      </p:tavLst>
                                    </p:anim>
                                    <p:anim calcmode="lin" valueType="num">
                                      <p:cBhvr additive="base">
                                        <p:cTn id="64" dur="500" fill="hold"/>
                                        <p:tgtEl>
                                          <p:spTgt spid="29714"/>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9714"/>
                                        </p:tgtEl>
                                        <p:attrNameLst>
                                          <p:attrName>ppt_c</p:attrName>
                                        </p:attrNameLst>
                                      </p:cBhvr>
                                      <p:to>
                                        <a:srgbClr val="FF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autoUpdateAnimBg="0"/>
      <p:bldP spid="29710" grpId="0" autoUpdateAnimBg="0"/>
      <p:bldP spid="29712" grpId="0" autoUpdateAnimBg="0"/>
      <p:bldP spid="2971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4"/>
          <p:cNvGrpSpPr>
            <a:grpSpLocks/>
          </p:cNvGrpSpPr>
          <p:nvPr/>
        </p:nvGrpSpPr>
        <p:grpSpPr bwMode="auto">
          <a:xfrm>
            <a:off x="1676401" y="836613"/>
            <a:ext cx="5324475" cy="1008062"/>
            <a:chOff x="422" y="624"/>
            <a:chExt cx="3354" cy="635"/>
          </a:xfrm>
        </p:grpSpPr>
        <p:sp>
          <p:nvSpPr>
            <p:cNvPr id="45074" name="Text Box 2"/>
            <p:cNvSpPr txBox="1">
              <a:spLocks noChangeArrowheads="1"/>
            </p:cNvSpPr>
            <p:nvPr/>
          </p:nvSpPr>
          <p:spPr bwMode="auto">
            <a:xfrm>
              <a:off x="422" y="794"/>
              <a:ext cx="14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例</a:t>
              </a:r>
              <a:r>
                <a:rPr lang="en-US" altLang="zh-CN" b="1"/>
                <a:t>8 </a:t>
              </a:r>
              <a:r>
                <a:rPr lang="zh-CN" altLang="en-US" b="1"/>
                <a:t>求方程通解</a:t>
              </a:r>
            </a:p>
          </p:txBody>
        </p:sp>
        <p:graphicFrame>
          <p:nvGraphicFramePr>
            <p:cNvPr id="45075" name="Object 3"/>
            <p:cNvGraphicFramePr>
              <a:graphicFrameLocks noChangeAspect="1"/>
            </p:cNvGraphicFramePr>
            <p:nvPr/>
          </p:nvGraphicFramePr>
          <p:xfrm>
            <a:off x="1776" y="624"/>
            <a:ext cx="2000" cy="635"/>
          </p:xfrm>
          <a:graphic>
            <a:graphicData uri="http://schemas.openxmlformats.org/presentationml/2006/ole">
              <mc:AlternateContent xmlns:mc="http://schemas.openxmlformats.org/markup-compatibility/2006">
                <mc:Choice xmlns:v="urn:schemas-microsoft-com:vml" Requires="v">
                  <p:oleObj spid="_x0000_s35898" name="公式" r:id="rId3" imgW="1320227" imgH="418918" progId="Equation.3">
                    <p:embed/>
                  </p:oleObj>
                </mc:Choice>
                <mc:Fallback>
                  <p:oleObj name="公式" r:id="rId3" imgW="1320227" imgH="418918" progId="Equation.3">
                    <p:embed/>
                    <p:pic>
                      <p:nvPicPr>
                        <p:cNvPr id="4507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 y="624"/>
                          <a:ext cx="2000" cy="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725" name="Text Box 5"/>
          <p:cNvSpPr txBox="1">
            <a:spLocks noChangeArrowheads="1"/>
          </p:cNvSpPr>
          <p:nvPr/>
        </p:nvSpPr>
        <p:spPr bwMode="auto">
          <a:xfrm>
            <a:off x="1851025" y="1916114"/>
            <a:ext cx="3793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分析</a:t>
            </a:r>
            <a:r>
              <a:rPr lang="en-US" altLang="zh-CN" b="1"/>
              <a:t>:</a:t>
            </a:r>
            <a:r>
              <a:rPr lang="zh-CN" altLang="en-US" b="1">
                <a:solidFill>
                  <a:srgbClr val="0000FF"/>
                </a:solidFill>
              </a:rPr>
              <a:t>主要目的</a:t>
            </a:r>
            <a:r>
              <a:rPr lang="en-US" altLang="zh-CN" b="1">
                <a:solidFill>
                  <a:srgbClr val="0000FF"/>
                </a:solidFill>
              </a:rPr>
              <a:t>-</a:t>
            </a:r>
            <a:r>
              <a:rPr lang="zh-CN" altLang="en-US" b="1">
                <a:solidFill>
                  <a:srgbClr val="FF0000"/>
                </a:solidFill>
              </a:rPr>
              <a:t>求一特解</a:t>
            </a:r>
            <a:r>
              <a:rPr lang="zh-CN" altLang="en-US" b="1"/>
              <a:t>。</a:t>
            </a:r>
          </a:p>
        </p:txBody>
      </p:sp>
      <p:grpSp>
        <p:nvGrpSpPr>
          <p:cNvPr id="30744" name="Group 24"/>
          <p:cNvGrpSpPr>
            <a:grpSpLocks/>
          </p:cNvGrpSpPr>
          <p:nvPr/>
        </p:nvGrpSpPr>
        <p:grpSpPr bwMode="auto">
          <a:xfrm>
            <a:off x="1600200" y="4032250"/>
            <a:ext cx="8839200" cy="579438"/>
            <a:chOff x="48" y="2227"/>
            <a:chExt cx="5568" cy="365"/>
          </a:xfrm>
        </p:grpSpPr>
        <p:sp>
          <p:nvSpPr>
            <p:cNvPr id="45072" name="Text Box 10"/>
            <p:cNvSpPr txBox="1">
              <a:spLocks noChangeArrowheads="1"/>
            </p:cNvSpPr>
            <p:nvPr/>
          </p:nvSpPr>
          <p:spPr bwMode="auto">
            <a:xfrm>
              <a:off x="48" y="2304"/>
              <a:ext cx="55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故根据比较系数法有特解形如                    ，通过代入，化简求得</a:t>
              </a:r>
            </a:p>
          </p:txBody>
        </p:sp>
        <p:graphicFrame>
          <p:nvGraphicFramePr>
            <p:cNvPr id="45073" name="Object 11"/>
            <p:cNvGraphicFramePr>
              <a:graphicFrameLocks noChangeAspect="1"/>
            </p:cNvGraphicFramePr>
            <p:nvPr/>
          </p:nvGraphicFramePr>
          <p:xfrm>
            <a:off x="2592" y="2227"/>
            <a:ext cx="1104" cy="365"/>
          </p:xfrm>
          <a:graphic>
            <a:graphicData uri="http://schemas.openxmlformats.org/presentationml/2006/ole">
              <mc:AlternateContent xmlns:mc="http://schemas.openxmlformats.org/markup-compatibility/2006">
                <mc:Choice xmlns:v="urn:schemas-microsoft-com:vml" Requires="v">
                  <p:oleObj spid="_x0000_s35899" name="公式" r:id="rId5" imgW="609336" imgH="203112" progId="Equation.3">
                    <p:embed/>
                  </p:oleObj>
                </mc:Choice>
                <mc:Fallback>
                  <p:oleObj name="公式" r:id="rId5" imgW="609336" imgH="203112" progId="Equation.3">
                    <p:embed/>
                    <p:pic>
                      <p:nvPicPr>
                        <p:cNvPr id="45073"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2" y="2227"/>
                          <a:ext cx="110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0732" name="Object 12"/>
          <p:cNvGraphicFramePr>
            <a:graphicFrameLocks noChangeAspect="1"/>
          </p:cNvGraphicFramePr>
          <p:nvPr/>
        </p:nvGraphicFramePr>
        <p:xfrm>
          <a:off x="5791200" y="4587875"/>
          <a:ext cx="2133600" cy="1157288"/>
        </p:xfrm>
        <a:graphic>
          <a:graphicData uri="http://schemas.openxmlformats.org/presentationml/2006/ole">
            <mc:AlternateContent xmlns:mc="http://schemas.openxmlformats.org/markup-compatibility/2006">
              <mc:Choice xmlns:v="urn:schemas-microsoft-com:vml" Requires="v">
                <p:oleObj spid="_x0000_s35900" name="公式" r:id="rId7" imgW="723586" imgH="393529" progId="Equation.3">
                  <p:embed/>
                </p:oleObj>
              </mc:Choice>
              <mc:Fallback>
                <p:oleObj name="公式" r:id="rId7" imgW="723586" imgH="393529" progId="Equation.3">
                  <p:embed/>
                  <p:pic>
                    <p:nvPicPr>
                      <p:cNvPr id="30732"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4587875"/>
                        <a:ext cx="21336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33" name="Object 13"/>
          <p:cNvGraphicFramePr>
            <a:graphicFrameLocks noChangeAspect="1"/>
          </p:cNvGraphicFramePr>
          <p:nvPr/>
        </p:nvGraphicFramePr>
        <p:xfrm>
          <a:off x="5915025" y="5634038"/>
          <a:ext cx="3276600" cy="1035050"/>
        </p:xfrm>
        <a:graphic>
          <a:graphicData uri="http://schemas.openxmlformats.org/presentationml/2006/ole">
            <mc:AlternateContent xmlns:mc="http://schemas.openxmlformats.org/markup-compatibility/2006">
              <mc:Choice xmlns:v="urn:schemas-microsoft-com:vml" Requires="v">
                <p:oleObj spid="_x0000_s35901" name="公式" r:id="rId9" imgW="1485900" imgH="393700" progId="Equation.3">
                  <p:embed/>
                </p:oleObj>
              </mc:Choice>
              <mc:Fallback>
                <p:oleObj name="公式" r:id="rId9" imgW="1485900" imgH="393700" progId="Equation.3">
                  <p:embed/>
                  <p:pic>
                    <p:nvPicPr>
                      <p:cNvPr id="30733"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15025" y="5634038"/>
                        <a:ext cx="3276600"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5" name="Text Box 15"/>
          <p:cNvSpPr txBox="1">
            <a:spLocks noChangeArrowheads="1"/>
          </p:cNvSpPr>
          <p:nvPr/>
        </p:nvSpPr>
        <p:spPr bwMode="auto">
          <a:xfrm>
            <a:off x="1752600" y="5907089"/>
            <a:ext cx="3278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于是原方程的通解为：</a:t>
            </a:r>
          </a:p>
        </p:txBody>
      </p:sp>
      <p:grpSp>
        <p:nvGrpSpPr>
          <p:cNvPr id="30745" name="Group 25"/>
          <p:cNvGrpSpPr>
            <a:grpSpLocks/>
          </p:cNvGrpSpPr>
          <p:nvPr/>
        </p:nvGrpSpPr>
        <p:grpSpPr bwMode="auto">
          <a:xfrm>
            <a:off x="1905001" y="2538411"/>
            <a:ext cx="4278313" cy="476249"/>
            <a:chOff x="240" y="1599"/>
            <a:chExt cx="2695" cy="300"/>
          </a:xfrm>
        </p:grpSpPr>
        <p:sp>
          <p:nvSpPr>
            <p:cNvPr id="45070" name="Rectangle 19"/>
            <p:cNvSpPr>
              <a:spLocks noChangeArrowheads="1"/>
            </p:cNvSpPr>
            <p:nvPr/>
          </p:nvSpPr>
          <p:spPr bwMode="auto">
            <a:xfrm>
              <a:off x="240" y="1608"/>
              <a:ext cx="269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这里，             且，特征根为：</a:t>
              </a:r>
            </a:p>
          </p:txBody>
        </p:sp>
        <p:graphicFrame>
          <p:nvGraphicFramePr>
            <p:cNvPr id="45071" name="Object 6"/>
            <p:cNvGraphicFramePr>
              <a:graphicFrameLocks noChangeAspect="1"/>
            </p:cNvGraphicFramePr>
            <p:nvPr/>
          </p:nvGraphicFramePr>
          <p:xfrm>
            <a:off x="749" y="1599"/>
            <a:ext cx="816" cy="294"/>
          </p:xfrm>
          <a:graphic>
            <a:graphicData uri="http://schemas.openxmlformats.org/presentationml/2006/ole">
              <mc:AlternateContent xmlns:mc="http://schemas.openxmlformats.org/markup-compatibility/2006">
                <mc:Choice xmlns:v="urn:schemas-microsoft-com:vml" Requires="v">
                  <p:oleObj spid="_x0000_s35902" name="公式" r:id="rId11" imgW="634725" imgH="228501" progId="Equation.3">
                    <p:embed/>
                  </p:oleObj>
                </mc:Choice>
                <mc:Fallback>
                  <p:oleObj name="公式" r:id="rId11" imgW="634725" imgH="228501" progId="Equation.3">
                    <p:embed/>
                    <p:pic>
                      <p:nvPicPr>
                        <p:cNvPr id="45071"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9" y="1599"/>
                          <a:ext cx="816"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0728" name="Object 8"/>
          <p:cNvGraphicFramePr>
            <a:graphicFrameLocks noChangeAspect="1"/>
          </p:cNvGraphicFramePr>
          <p:nvPr/>
        </p:nvGraphicFramePr>
        <p:xfrm>
          <a:off x="6024563" y="2492375"/>
          <a:ext cx="1752600" cy="533400"/>
        </p:xfrm>
        <a:graphic>
          <a:graphicData uri="http://schemas.openxmlformats.org/presentationml/2006/ole">
            <mc:AlternateContent xmlns:mc="http://schemas.openxmlformats.org/markup-compatibility/2006">
              <mc:Choice xmlns:v="urn:schemas-microsoft-com:vml" Requires="v">
                <p:oleObj spid="_x0000_s35903" name="公式" r:id="rId13" imgW="952087" imgH="215806" progId="Equation.3">
                  <p:embed/>
                </p:oleObj>
              </mc:Choice>
              <mc:Fallback>
                <p:oleObj name="公式" r:id="rId13" imgW="952087" imgH="215806" progId="Equation.3">
                  <p:embed/>
                  <p:pic>
                    <p:nvPicPr>
                      <p:cNvPr id="30728"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24563" y="2492375"/>
                        <a:ext cx="1752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46" name="Group 26"/>
          <p:cNvGrpSpPr>
            <a:grpSpLocks/>
          </p:cNvGrpSpPr>
          <p:nvPr/>
        </p:nvGrpSpPr>
        <p:grpSpPr bwMode="auto">
          <a:xfrm>
            <a:off x="1919289" y="3292480"/>
            <a:ext cx="3840163" cy="461963"/>
            <a:chOff x="249" y="2074"/>
            <a:chExt cx="2419" cy="291"/>
          </a:xfrm>
        </p:grpSpPr>
        <p:sp>
          <p:nvSpPr>
            <p:cNvPr id="45068" name="Rectangle 16"/>
            <p:cNvSpPr>
              <a:spLocks noChangeArrowheads="1"/>
            </p:cNvSpPr>
            <p:nvPr/>
          </p:nvSpPr>
          <p:spPr bwMode="auto">
            <a:xfrm>
              <a:off x="249" y="2074"/>
              <a:ext cx="24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其中              正是单特征根</a:t>
              </a:r>
              <a:r>
                <a:rPr lang="en-US" altLang="zh-CN" b="1"/>
                <a:t>:</a:t>
              </a:r>
            </a:p>
          </p:txBody>
        </p:sp>
        <p:graphicFrame>
          <p:nvGraphicFramePr>
            <p:cNvPr id="45069" name="Object 17"/>
            <p:cNvGraphicFramePr>
              <a:graphicFrameLocks noChangeAspect="1"/>
            </p:cNvGraphicFramePr>
            <p:nvPr/>
          </p:nvGraphicFramePr>
          <p:xfrm>
            <a:off x="736" y="2081"/>
            <a:ext cx="515" cy="276"/>
          </p:xfrm>
          <a:graphic>
            <a:graphicData uri="http://schemas.openxmlformats.org/presentationml/2006/ole">
              <mc:AlternateContent xmlns:mc="http://schemas.openxmlformats.org/markup-compatibility/2006">
                <mc:Choice xmlns:v="urn:schemas-microsoft-com:vml" Requires="v">
                  <p:oleObj spid="_x0000_s35904" name="Equation" r:id="rId15" imgW="444114" imgH="177646" progId="Equation.3">
                    <p:embed/>
                  </p:oleObj>
                </mc:Choice>
                <mc:Fallback>
                  <p:oleObj name="Equation" r:id="rId15" imgW="444114" imgH="177646" progId="Equation.3">
                    <p:embed/>
                    <p:pic>
                      <p:nvPicPr>
                        <p:cNvPr id="45069"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6" y="2081"/>
                          <a:ext cx="515"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0741" name="Object 21"/>
          <p:cNvGraphicFramePr>
            <a:graphicFrameLocks noChangeAspect="1"/>
          </p:cNvGraphicFramePr>
          <p:nvPr/>
        </p:nvGraphicFramePr>
        <p:xfrm>
          <a:off x="6096001" y="3252788"/>
          <a:ext cx="911225" cy="533400"/>
        </p:xfrm>
        <a:graphic>
          <a:graphicData uri="http://schemas.openxmlformats.org/presentationml/2006/ole">
            <mc:AlternateContent xmlns:mc="http://schemas.openxmlformats.org/markup-compatibility/2006">
              <mc:Choice xmlns:v="urn:schemas-microsoft-com:vml" Requires="v">
                <p:oleObj spid="_x0000_s35905" name="Equation" r:id="rId17" imgW="494870" imgH="215713" progId="Equation.3">
                  <p:embed/>
                </p:oleObj>
              </mc:Choice>
              <mc:Fallback>
                <p:oleObj name="Equation" r:id="rId17" imgW="494870" imgH="215713" progId="Equation.3">
                  <p:embed/>
                  <p:pic>
                    <p:nvPicPr>
                      <p:cNvPr id="30741"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96001" y="3252788"/>
                        <a:ext cx="9112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84652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 calcmode="lin" valueType="num">
                                      <p:cBhvr additive="base">
                                        <p:cTn id="7" dur="500" fill="hold"/>
                                        <p:tgtEl>
                                          <p:spTgt spid="30725"/>
                                        </p:tgtEl>
                                        <p:attrNameLst>
                                          <p:attrName>ppt_x</p:attrName>
                                        </p:attrNameLst>
                                      </p:cBhvr>
                                      <p:tavLst>
                                        <p:tav tm="0">
                                          <p:val>
                                            <p:strVal val="0-#ppt_w/2"/>
                                          </p:val>
                                        </p:tav>
                                        <p:tav tm="100000">
                                          <p:val>
                                            <p:strVal val="#ppt_x"/>
                                          </p:val>
                                        </p:tav>
                                      </p:tavLst>
                                    </p:anim>
                                    <p:anim calcmode="lin" valueType="num">
                                      <p:cBhvr additive="base">
                                        <p:cTn id="8" dur="500" fill="hold"/>
                                        <p:tgtEl>
                                          <p:spTgt spid="307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074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072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074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074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30744"/>
                                        </p:tgtEl>
                                        <p:attrNameLst>
                                          <p:attrName>style.visibility</p:attrName>
                                        </p:attrNameLst>
                                      </p:cBhvr>
                                      <p:to>
                                        <p:strVal val="visible"/>
                                      </p:to>
                                    </p:set>
                                    <p:anim calcmode="lin" valueType="num">
                                      <p:cBhvr additive="base">
                                        <p:cTn id="29" dur="500" fill="hold"/>
                                        <p:tgtEl>
                                          <p:spTgt spid="30744"/>
                                        </p:tgtEl>
                                        <p:attrNameLst>
                                          <p:attrName>ppt_x</p:attrName>
                                        </p:attrNameLst>
                                      </p:cBhvr>
                                      <p:tavLst>
                                        <p:tav tm="0">
                                          <p:val>
                                            <p:strVal val="0-#ppt_w/2"/>
                                          </p:val>
                                        </p:tav>
                                        <p:tav tm="100000">
                                          <p:val>
                                            <p:strVal val="#ppt_x"/>
                                          </p:val>
                                        </p:tav>
                                      </p:tavLst>
                                    </p:anim>
                                    <p:anim calcmode="lin" valueType="num">
                                      <p:cBhvr additive="base">
                                        <p:cTn id="30" dur="500" fill="hold"/>
                                        <p:tgtEl>
                                          <p:spTgt spid="30744"/>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30732"/>
                                        </p:tgtEl>
                                        <p:attrNameLst>
                                          <p:attrName>style.visibility</p:attrName>
                                        </p:attrNameLst>
                                      </p:cBhvr>
                                      <p:to>
                                        <p:strVal val="visible"/>
                                      </p:to>
                                    </p:set>
                                    <p:anim calcmode="lin" valueType="num">
                                      <p:cBhvr additive="base">
                                        <p:cTn id="35" dur="500" fill="hold"/>
                                        <p:tgtEl>
                                          <p:spTgt spid="30732"/>
                                        </p:tgtEl>
                                        <p:attrNameLst>
                                          <p:attrName>ppt_x</p:attrName>
                                        </p:attrNameLst>
                                      </p:cBhvr>
                                      <p:tavLst>
                                        <p:tav tm="0">
                                          <p:val>
                                            <p:strVal val="0-#ppt_w/2"/>
                                          </p:val>
                                        </p:tav>
                                        <p:tav tm="100000">
                                          <p:val>
                                            <p:strVal val="#ppt_x"/>
                                          </p:val>
                                        </p:tav>
                                      </p:tavLst>
                                    </p:anim>
                                    <p:anim calcmode="lin" valueType="num">
                                      <p:cBhvr additive="base">
                                        <p:cTn id="36" dur="500" fill="hold"/>
                                        <p:tgtEl>
                                          <p:spTgt spid="30732"/>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0735"/>
                                        </p:tgtEl>
                                        <p:attrNameLst>
                                          <p:attrName>style.visibility</p:attrName>
                                        </p:attrNameLst>
                                      </p:cBhvr>
                                      <p:to>
                                        <p:strVal val="visible"/>
                                      </p:to>
                                    </p:set>
                                    <p:anim calcmode="lin" valueType="num">
                                      <p:cBhvr additive="base">
                                        <p:cTn id="41" dur="500" fill="hold"/>
                                        <p:tgtEl>
                                          <p:spTgt spid="30735"/>
                                        </p:tgtEl>
                                        <p:attrNameLst>
                                          <p:attrName>ppt_x</p:attrName>
                                        </p:attrNameLst>
                                      </p:cBhvr>
                                      <p:tavLst>
                                        <p:tav tm="0">
                                          <p:val>
                                            <p:strVal val="0-#ppt_w/2"/>
                                          </p:val>
                                        </p:tav>
                                        <p:tav tm="100000">
                                          <p:val>
                                            <p:strVal val="#ppt_x"/>
                                          </p:val>
                                        </p:tav>
                                      </p:tavLst>
                                    </p:anim>
                                    <p:anim calcmode="lin" valueType="num">
                                      <p:cBhvr additive="base">
                                        <p:cTn id="42" dur="500" fill="hold"/>
                                        <p:tgtEl>
                                          <p:spTgt spid="30735"/>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nodeType="clickEffect">
                                  <p:stCondLst>
                                    <p:cond delay="0"/>
                                  </p:stCondLst>
                                  <p:childTnLst>
                                    <p:set>
                                      <p:cBhvr>
                                        <p:cTn id="46" dur="1" fill="hold">
                                          <p:stCondLst>
                                            <p:cond delay="0"/>
                                          </p:stCondLst>
                                        </p:cTn>
                                        <p:tgtEl>
                                          <p:spTgt spid="30733"/>
                                        </p:tgtEl>
                                        <p:attrNameLst>
                                          <p:attrName>style.visibility</p:attrName>
                                        </p:attrNameLst>
                                      </p:cBhvr>
                                      <p:to>
                                        <p:strVal val="visible"/>
                                      </p:to>
                                    </p:set>
                                    <p:anim calcmode="lin" valueType="num">
                                      <p:cBhvr additive="base">
                                        <p:cTn id="47" dur="500" fill="hold"/>
                                        <p:tgtEl>
                                          <p:spTgt spid="30733"/>
                                        </p:tgtEl>
                                        <p:attrNameLst>
                                          <p:attrName>ppt_x</p:attrName>
                                        </p:attrNameLst>
                                      </p:cBhvr>
                                      <p:tavLst>
                                        <p:tav tm="0">
                                          <p:val>
                                            <p:strVal val="0-#ppt_w/2"/>
                                          </p:val>
                                        </p:tav>
                                        <p:tav tm="100000">
                                          <p:val>
                                            <p:strVal val="#ppt_x"/>
                                          </p:val>
                                        </p:tav>
                                      </p:tavLst>
                                    </p:anim>
                                    <p:anim calcmode="lin" valueType="num">
                                      <p:cBhvr additive="base">
                                        <p:cTn id="48" dur="500" fill="hold"/>
                                        <p:tgtEl>
                                          <p:spTgt spid="307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utoUpdateAnimBg="0"/>
      <p:bldP spid="3073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558925" y="44450"/>
            <a:ext cx="2160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rPr>
              <a:t>类型</a:t>
            </a:r>
            <a:r>
              <a:rPr lang="en-US" altLang="zh-CN" b="1">
                <a:solidFill>
                  <a:srgbClr val="FF0000"/>
                </a:solidFill>
                <a:latin typeface="宋体" panose="02010600030101010101" pitchFamily="2" charset="-122"/>
              </a:rPr>
              <a:t>Ⅱ</a:t>
            </a:r>
          </a:p>
        </p:txBody>
      </p:sp>
      <p:grpSp>
        <p:nvGrpSpPr>
          <p:cNvPr id="46083" name="Group 14"/>
          <p:cNvGrpSpPr>
            <a:grpSpLocks/>
          </p:cNvGrpSpPr>
          <p:nvPr/>
        </p:nvGrpSpPr>
        <p:grpSpPr bwMode="auto">
          <a:xfrm>
            <a:off x="1905000" y="908050"/>
            <a:ext cx="8229600" cy="2012950"/>
            <a:chOff x="240" y="733"/>
            <a:chExt cx="5184" cy="1268"/>
          </a:xfrm>
        </p:grpSpPr>
        <p:sp>
          <p:nvSpPr>
            <p:cNvPr id="46092" name="Text Box 3"/>
            <p:cNvSpPr txBox="1">
              <a:spLocks noChangeArrowheads="1"/>
            </p:cNvSpPr>
            <p:nvPr/>
          </p:nvSpPr>
          <p:spPr bwMode="auto">
            <a:xfrm>
              <a:off x="240" y="733"/>
              <a:ext cx="5184" cy="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b="1">
                  <a:latin typeface="宋体" panose="02010600030101010101" pitchFamily="2" charset="-122"/>
                </a:rPr>
                <a:t>设                                      ，其中     为常数，而         是带实系数的</a:t>
              </a:r>
              <a:r>
                <a:rPr lang="en-US" altLang="zh-CN" b="1" i="1">
                  <a:latin typeface="宋体" panose="02010600030101010101" pitchFamily="2" charset="-122"/>
                </a:rPr>
                <a:t>t</a:t>
              </a:r>
              <a:r>
                <a:rPr lang="zh-CN" altLang="en-US" b="1">
                  <a:latin typeface="宋体" panose="02010600030101010101" pitchFamily="2" charset="-122"/>
                </a:rPr>
                <a:t>的多项式，其中一个的次数为</a:t>
              </a:r>
              <a:r>
                <a:rPr lang="en-US" altLang="zh-CN" b="1" i="1"/>
                <a:t>m</a:t>
              </a:r>
              <a:r>
                <a:rPr lang="zh-CN" altLang="en-US" b="1">
                  <a:latin typeface="宋体" panose="02010600030101010101" pitchFamily="2" charset="-122"/>
                </a:rPr>
                <a:t>，而另一个的次数不超过</a:t>
              </a:r>
              <a:r>
                <a:rPr lang="en-US" altLang="zh-CN" b="1" i="1"/>
                <a:t>m</a:t>
              </a:r>
              <a:r>
                <a:rPr lang="zh-CN" altLang="en-US" b="1">
                  <a:latin typeface="宋体" panose="02010600030101010101" pitchFamily="2" charset="-122"/>
                </a:rPr>
                <a:t>，那么有如下结论：方程（</a:t>
              </a:r>
              <a:r>
                <a:rPr lang="en-US" altLang="zh-CN" b="1">
                  <a:latin typeface="宋体" panose="02010600030101010101" pitchFamily="2" charset="-122"/>
                </a:rPr>
                <a:t>4.22</a:t>
              </a:r>
              <a:r>
                <a:rPr lang="zh-CN" altLang="en-US" b="1">
                  <a:latin typeface="宋体" panose="02010600030101010101" pitchFamily="2" charset="-122"/>
                </a:rPr>
                <a:t>）有形如</a:t>
              </a:r>
            </a:p>
          </p:txBody>
        </p:sp>
        <p:graphicFrame>
          <p:nvGraphicFramePr>
            <p:cNvPr id="46093" name="Object 4"/>
            <p:cNvGraphicFramePr>
              <a:graphicFrameLocks noChangeAspect="1"/>
            </p:cNvGraphicFramePr>
            <p:nvPr/>
          </p:nvGraphicFramePr>
          <p:xfrm>
            <a:off x="528" y="768"/>
            <a:ext cx="3544" cy="336"/>
          </p:xfrm>
          <a:graphic>
            <a:graphicData uri="http://schemas.openxmlformats.org/presentationml/2006/ole">
              <mc:AlternateContent xmlns:mc="http://schemas.openxmlformats.org/markup-compatibility/2006">
                <mc:Choice xmlns:v="urn:schemas-microsoft-com:vml" Requires="v">
                  <p:oleObj spid="_x0000_s36901" name="公式" r:id="rId3" imgW="2108200" imgH="228600" progId="Equation.3">
                    <p:embed/>
                  </p:oleObj>
                </mc:Choice>
                <mc:Fallback>
                  <p:oleObj name="公式" r:id="rId3" imgW="2108200" imgH="228600" progId="Equation.3">
                    <p:embed/>
                    <p:pic>
                      <p:nvPicPr>
                        <p:cNvPr id="4609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768"/>
                          <a:ext cx="35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94" name="Object 5"/>
            <p:cNvGraphicFramePr>
              <a:graphicFrameLocks noChangeAspect="1"/>
            </p:cNvGraphicFramePr>
            <p:nvPr/>
          </p:nvGraphicFramePr>
          <p:xfrm>
            <a:off x="4760" y="816"/>
            <a:ext cx="424" cy="306"/>
          </p:xfrm>
          <a:graphic>
            <a:graphicData uri="http://schemas.openxmlformats.org/presentationml/2006/ole">
              <mc:AlternateContent xmlns:mc="http://schemas.openxmlformats.org/markup-compatibility/2006">
                <mc:Choice xmlns:v="urn:schemas-microsoft-com:vml" Requires="v">
                  <p:oleObj spid="_x0000_s36902" name="公式" r:id="rId5" imgW="279279" imgH="203112" progId="Equation.3">
                    <p:embed/>
                  </p:oleObj>
                </mc:Choice>
                <mc:Fallback>
                  <p:oleObj name="公式" r:id="rId5" imgW="279279" imgH="203112" progId="Equation.3">
                    <p:embed/>
                    <p:pic>
                      <p:nvPicPr>
                        <p:cNvPr id="46094"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0" y="816"/>
                          <a:ext cx="424"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6084" name="Object 6"/>
          <p:cNvGraphicFramePr>
            <a:graphicFrameLocks noChangeAspect="1"/>
          </p:cNvGraphicFramePr>
          <p:nvPr/>
        </p:nvGraphicFramePr>
        <p:xfrm>
          <a:off x="3498850" y="1557339"/>
          <a:ext cx="1454150" cy="473075"/>
        </p:xfrm>
        <a:graphic>
          <a:graphicData uri="http://schemas.openxmlformats.org/presentationml/2006/ole">
            <mc:AlternateContent xmlns:mc="http://schemas.openxmlformats.org/markup-compatibility/2006">
              <mc:Choice xmlns:v="urn:schemas-microsoft-com:vml" Requires="v">
                <p:oleObj spid="_x0000_s36903" name="公式" r:id="rId7" imgW="622030" imgH="203112" progId="Equation.3">
                  <p:embed/>
                </p:oleObj>
              </mc:Choice>
              <mc:Fallback>
                <p:oleObj name="公式" r:id="rId7" imgW="622030" imgH="203112" progId="Equation.3">
                  <p:embed/>
                  <p:pic>
                    <p:nvPicPr>
                      <p:cNvPr id="4608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8850" y="1557339"/>
                        <a:ext cx="145415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759" name="Group 15"/>
          <p:cNvGrpSpPr>
            <a:grpSpLocks/>
          </p:cNvGrpSpPr>
          <p:nvPr/>
        </p:nvGrpSpPr>
        <p:grpSpPr bwMode="auto">
          <a:xfrm>
            <a:off x="1905001" y="3068638"/>
            <a:ext cx="7935913" cy="1046162"/>
            <a:chOff x="240" y="2160"/>
            <a:chExt cx="3776" cy="535"/>
          </a:xfrm>
        </p:grpSpPr>
        <p:graphicFrame>
          <p:nvGraphicFramePr>
            <p:cNvPr id="46090" name="Object 7"/>
            <p:cNvGraphicFramePr>
              <a:graphicFrameLocks noChangeAspect="1"/>
            </p:cNvGraphicFramePr>
            <p:nvPr/>
          </p:nvGraphicFramePr>
          <p:xfrm>
            <a:off x="1392" y="2160"/>
            <a:ext cx="2624" cy="288"/>
          </p:xfrm>
          <a:graphic>
            <a:graphicData uri="http://schemas.openxmlformats.org/presentationml/2006/ole">
              <mc:AlternateContent xmlns:mc="http://schemas.openxmlformats.org/markup-compatibility/2006">
                <mc:Choice xmlns:v="urn:schemas-microsoft-com:vml" Requires="v">
                  <p:oleObj spid="_x0000_s36904" name="公式" r:id="rId9" imgW="2082800" imgH="228600" progId="Equation.3">
                    <p:embed/>
                  </p:oleObj>
                </mc:Choice>
                <mc:Fallback>
                  <p:oleObj name="公式" r:id="rId9" imgW="2082800" imgH="228600" progId="Equation.3">
                    <p:embed/>
                    <p:pic>
                      <p:nvPicPr>
                        <p:cNvPr id="4609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2" y="2160"/>
                          <a:ext cx="2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91" name="Text Box 8"/>
            <p:cNvSpPr txBox="1">
              <a:spLocks noChangeArrowheads="1"/>
            </p:cNvSpPr>
            <p:nvPr/>
          </p:nvSpPr>
          <p:spPr bwMode="auto">
            <a:xfrm>
              <a:off x="240" y="2461"/>
              <a:ext cx="960"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的特解。</a:t>
              </a:r>
            </a:p>
          </p:txBody>
        </p:sp>
      </p:grpSp>
      <p:sp>
        <p:nvSpPr>
          <p:cNvPr id="46086" name="Rectangle 17"/>
          <p:cNvSpPr>
            <a:spLocks noChangeArrowheads="1"/>
          </p:cNvSpPr>
          <p:nvPr/>
        </p:nvSpPr>
        <p:spPr bwMode="auto">
          <a:xfrm>
            <a:off x="5881688" y="3328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1762" name="Group 18"/>
          <p:cNvGrpSpPr>
            <a:grpSpLocks/>
          </p:cNvGrpSpPr>
          <p:nvPr/>
        </p:nvGrpSpPr>
        <p:grpSpPr bwMode="auto">
          <a:xfrm>
            <a:off x="1908176" y="4365625"/>
            <a:ext cx="8531225" cy="1373188"/>
            <a:chOff x="242" y="2852"/>
            <a:chExt cx="5374" cy="865"/>
          </a:xfrm>
        </p:grpSpPr>
        <p:sp>
          <p:nvSpPr>
            <p:cNvPr id="46088" name="Rectangle 12"/>
            <p:cNvSpPr>
              <a:spLocks noChangeArrowheads="1"/>
            </p:cNvSpPr>
            <p:nvPr/>
          </p:nvSpPr>
          <p:spPr bwMode="auto">
            <a:xfrm>
              <a:off x="242" y="2852"/>
              <a:ext cx="5374"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这里</a:t>
              </a:r>
              <a:r>
                <a:rPr lang="en-US" altLang="zh-CN" sz="2800" b="1" i="1"/>
                <a:t>k</a:t>
              </a:r>
              <a:r>
                <a:rPr lang="zh-CN" altLang="en-US" sz="2800" b="1"/>
                <a:t>为特征根            的重数，而</a:t>
              </a:r>
              <a:r>
                <a:rPr lang="en-US" altLang="zh-CN" sz="2800" b="1" i="1"/>
                <a:t>P</a:t>
              </a:r>
              <a:r>
                <a:rPr lang="en-US" altLang="zh-CN" sz="2800" b="1"/>
                <a:t>(</a:t>
              </a:r>
              <a:r>
                <a:rPr lang="en-US" altLang="zh-CN" sz="2800" b="1" i="1"/>
                <a:t>t</a:t>
              </a:r>
              <a:r>
                <a:rPr lang="en-US" altLang="zh-CN" sz="2800" b="1"/>
                <a:t>)</a:t>
              </a:r>
              <a:r>
                <a:rPr lang="zh-CN" altLang="en-US" sz="2800" b="1"/>
                <a:t>，</a:t>
              </a:r>
              <a:r>
                <a:rPr lang="en-US" altLang="zh-CN" sz="2800" b="1" i="1"/>
                <a:t>Q</a:t>
              </a:r>
              <a:r>
                <a:rPr lang="en-US" altLang="zh-CN" sz="2800" b="1"/>
                <a:t>(</a:t>
              </a:r>
              <a:r>
                <a:rPr lang="en-US" altLang="zh-CN" sz="2800" b="1" i="1"/>
                <a:t>t</a:t>
              </a:r>
              <a:r>
                <a:rPr lang="en-US" altLang="zh-CN" sz="2800" b="1"/>
                <a:t>)</a:t>
              </a:r>
              <a:r>
                <a:rPr lang="zh-CN" altLang="en-US" sz="2800" b="1"/>
                <a:t>均为待定的实系数的次数不高于</a:t>
              </a:r>
              <a:r>
                <a:rPr lang="en-US" altLang="zh-CN" sz="2800" b="1" i="1"/>
                <a:t>m</a:t>
              </a:r>
              <a:r>
                <a:rPr lang="zh-CN" altLang="en-US" sz="2800" b="1"/>
                <a:t>关于</a:t>
              </a:r>
              <a:r>
                <a:rPr lang="en-US" altLang="zh-CN" sz="2800" b="1" i="1"/>
                <a:t>t</a:t>
              </a:r>
              <a:r>
                <a:rPr lang="zh-CN" altLang="en-US" sz="2800" b="1"/>
                <a:t>的多项式，可以通过比较系数的方法来确定。</a:t>
              </a:r>
              <a:endParaRPr lang="zh-CN" altLang="en-US" b="1"/>
            </a:p>
          </p:txBody>
        </p:sp>
        <p:graphicFrame>
          <p:nvGraphicFramePr>
            <p:cNvPr id="46089" name="Object 16"/>
            <p:cNvGraphicFramePr>
              <a:graphicFrameLocks noChangeAspect="1"/>
            </p:cNvGraphicFramePr>
            <p:nvPr/>
          </p:nvGraphicFramePr>
          <p:xfrm>
            <a:off x="1776" y="2880"/>
            <a:ext cx="615" cy="287"/>
          </p:xfrm>
          <a:graphic>
            <a:graphicData uri="http://schemas.openxmlformats.org/presentationml/2006/ole">
              <mc:AlternateContent xmlns:mc="http://schemas.openxmlformats.org/markup-compatibility/2006">
                <mc:Choice xmlns:v="urn:schemas-microsoft-com:vml" Requires="v">
                  <p:oleObj spid="_x0000_s36905" r:id="rId11" imgW="431613" imgH="203112" progId="Equation.DSMT4">
                    <p:embed/>
                  </p:oleObj>
                </mc:Choice>
                <mc:Fallback>
                  <p:oleObj r:id="rId11" imgW="431613" imgH="203112" progId="Equation.DSMT4">
                    <p:embed/>
                    <p:pic>
                      <p:nvPicPr>
                        <p:cNvPr id="46089"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76" y="2880"/>
                          <a:ext cx="61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493443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1759"/>
                                        </p:tgtEl>
                                        <p:attrNameLst>
                                          <p:attrName>style.visibility</p:attrName>
                                        </p:attrNameLst>
                                      </p:cBhvr>
                                      <p:to>
                                        <p:strVal val="visible"/>
                                      </p:to>
                                    </p:set>
                                    <p:anim calcmode="lin" valueType="num">
                                      <p:cBhvr additive="base">
                                        <p:cTn id="7" dur="500" fill="hold"/>
                                        <p:tgtEl>
                                          <p:spTgt spid="31759"/>
                                        </p:tgtEl>
                                        <p:attrNameLst>
                                          <p:attrName>ppt_x</p:attrName>
                                        </p:attrNameLst>
                                      </p:cBhvr>
                                      <p:tavLst>
                                        <p:tav tm="0">
                                          <p:val>
                                            <p:strVal val="0-#ppt_w/2"/>
                                          </p:val>
                                        </p:tav>
                                        <p:tav tm="100000">
                                          <p:val>
                                            <p:strVal val="#ppt_x"/>
                                          </p:val>
                                        </p:tav>
                                      </p:tavLst>
                                    </p:anim>
                                    <p:anim calcmode="lin" valueType="num">
                                      <p:cBhvr additive="base">
                                        <p:cTn id="8" dur="500" fill="hold"/>
                                        <p:tgtEl>
                                          <p:spTgt spid="317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1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Text Box 1028"/>
          <p:cNvSpPr txBox="1">
            <a:spLocks noChangeArrowheads="1"/>
          </p:cNvSpPr>
          <p:nvPr/>
        </p:nvSpPr>
        <p:spPr bwMode="auto">
          <a:xfrm>
            <a:off x="1676400" y="3548063"/>
            <a:ext cx="4953000"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b="1">
                <a:latin typeface="宋体" panose="02010600030101010101" pitchFamily="2" charset="-122"/>
              </a:rPr>
              <a:t>的解之和必为方程（</a:t>
            </a:r>
            <a:r>
              <a:rPr lang="en-US" altLang="zh-CN" b="1">
                <a:latin typeface="宋体" panose="02010600030101010101" pitchFamily="2" charset="-122"/>
              </a:rPr>
              <a:t>4.26)</a:t>
            </a:r>
            <a:r>
              <a:rPr lang="zh-CN" altLang="en-US" b="1">
                <a:latin typeface="宋体" panose="02010600030101010101" pitchFamily="2" charset="-122"/>
              </a:rPr>
              <a:t>的解。</a:t>
            </a:r>
          </a:p>
        </p:txBody>
      </p:sp>
      <p:grpSp>
        <p:nvGrpSpPr>
          <p:cNvPr id="80911" name="Group 1039"/>
          <p:cNvGrpSpPr>
            <a:grpSpLocks/>
          </p:cNvGrpSpPr>
          <p:nvPr/>
        </p:nvGrpSpPr>
        <p:grpSpPr bwMode="auto">
          <a:xfrm>
            <a:off x="2133600" y="2857500"/>
            <a:ext cx="5626100" cy="858838"/>
            <a:chOff x="384" y="2147"/>
            <a:chExt cx="3544" cy="541"/>
          </a:xfrm>
        </p:grpSpPr>
        <p:graphicFrame>
          <p:nvGraphicFramePr>
            <p:cNvPr id="47118" name="Object 1036"/>
            <p:cNvGraphicFramePr>
              <a:graphicFrameLocks noChangeAspect="1"/>
            </p:cNvGraphicFramePr>
            <p:nvPr/>
          </p:nvGraphicFramePr>
          <p:xfrm>
            <a:off x="768" y="2147"/>
            <a:ext cx="3160" cy="541"/>
          </p:xfrm>
          <a:graphic>
            <a:graphicData uri="http://schemas.openxmlformats.org/presentationml/2006/ole">
              <mc:AlternateContent xmlns:mc="http://schemas.openxmlformats.org/markup-compatibility/2006">
                <mc:Choice xmlns:v="urn:schemas-microsoft-com:vml" Requires="v">
                  <p:oleObj spid="_x0000_s37925" name="公式" r:id="rId4" imgW="1879600" imgH="368300" progId="Equation.3">
                    <p:embed/>
                  </p:oleObj>
                </mc:Choice>
                <mc:Fallback>
                  <p:oleObj name="公式" r:id="rId4" imgW="1879600" imgH="368300" progId="Equation.3">
                    <p:embed/>
                    <p:pic>
                      <p:nvPicPr>
                        <p:cNvPr id="47118" name="Object 10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 y="2147"/>
                          <a:ext cx="3160" cy="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9" name="Text Box 1037"/>
            <p:cNvSpPr txBox="1">
              <a:spLocks noChangeArrowheads="1"/>
            </p:cNvSpPr>
            <p:nvPr/>
          </p:nvSpPr>
          <p:spPr bwMode="auto">
            <a:xfrm>
              <a:off x="384" y="225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与</a:t>
              </a:r>
            </a:p>
          </p:txBody>
        </p:sp>
      </p:grpSp>
      <p:graphicFrame>
        <p:nvGraphicFramePr>
          <p:cNvPr id="80907" name="Object 1035"/>
          <p:cNvGraphicFramePr>
            <a:graphicFrameLocks noChangeAspect="1"/>
          </p:cNvGraphicFramePr>
          <p:nvPr/>
        </p:nvGraphicFramePr>
        <p:xfrm>
          <a:off x="2714626" y="2209800"/>
          <a:ext cx="4981575" cy="858838"/>
        </p:xfrm>
        <a:graphic>
          <a:graphicData uri="http://schemas.openxmlformats.org/presentationml/2006/ole">
            <mc:AlternateContent xmlns:mc="http://schemas.openxmlformats.org/markup-compatibility/2006">
              <mc:Choice xmlns:v="urn:schemas-microsoft-com:vml" Requires="v">
                <p:oleObj spid="_x0000_s37926" name="公式" r:id="rId6" imgW="1866900" imgH="368300" progId="Equation.3">
                  <p:embed/>
                </p:oleObj>
              </mc:Choice>
              <mc:Fallback>
                <p:oleObj name="公式" r:id="rId6" imgW="1866900" imgH="368300" progId="Equation.3">
                  <p:embed/>
                  <p:pic>
                    <p:nvPicPr>
                      <p:cNvPr id="80907" name="Object 10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4626" y="2209800"/>
                        <a:ext cx="4981575"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10" name="Text Box 1038"/>
          <p:cNvSpPr txBox="1">
            <a:spLocks noChangeArrowheads="1"/>
          </p:cNvSpPr>
          <p:nvPr/>
        </p:nvSpPr>
        <p:spPr bwMode="auto">
          <a:xfrm>
            <a:off x="1631951" y="1747839"/>
            <a:ext cx="5134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则根据非齐线性方程的</a:t>
            </a:r>
            <a:r>
              <a:rPr lang="zh-CN" altLang="en-US" b="1">
                <a:solidFill>
                  <a:srgbClr val="FF0000"/>
                </a:solidFill>
              </a:rPr>
              <a:t>叠加原理</a:t>
            </a:r>
            <a:r>
              <a:rPr lang="zh-CN" altLang="en-US" b="1"/>
              <a:t>有：</a:t>
            </a:r>
          </a:p>
        </p:txBody>
      </p:sp>
      <p:grpSp>
        <p:nvGrpSpPr>
          <p:cNvPr id="80917" name="Group 1045"/>
          <p:cNvGrpSpPr>
            <a:grpSpLocks/>
          </p:cNvGrpSpPr>
          <p:nvPr/>
        </p:nvGrpSpPr>
        <p:grpSpPr bwMode="auto">
          <a:xfrm>
            <a:off x="1681163" y="4221163"/>
            <a:ext cx="6646862" cy="1554162"/>
            <a:chOff x="96" y="2592"/>
            <a:chExt cx="3960" cy="979"/>
          </a:xfrm>
        </p:grpSpPr>
        <p:sp>
          <p:nvSpPr>
            <p:cNvPr id="47116" name="Text Box 1041"/>
            <p:cNvSpPr txBox="1">
              <a:spLocks noChangeArrowheads="1"/>
            </p:cNvSpPr>
            <p:nvPr/>
          </p:nvSpPr>
          <p:spPr bwMode="auto">
            <a:xfrm>
              <a:off x="96" y="2592"/>
              <a:ext cx="27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通过分析</a:t>
              </a:r>
              <a:r>
                <a:rPr lang="en-US" altLang="zh-CN" b="1"/>
                <a:t>,</a:t>
              </a:r>
              <a:r>
                <a:rPr lang="zh-CN" altLang="en-US" b="1"/>
                <a:t>（</a:t>
              </a:r>
              <a:r>
                <a:rPr lang="en-US" altLang="zh-CN" b="1"/>
                <a:t>4.26</a:t>
              </a:r>
              <a:r>
                <a:rPr lang="zh-CN" altLang="en-US" b="1"/>
                <a:t>）有解形如：</a:t>
              </a:r>
            </a:p>
          </p:txBody>
        </p:sp>
        <p:graphicFrame>
          <p:nvGraphicFramePr>
            <p:cNvPr id="47117" name="Object 1043"/>
            <p:cNvGraphicFramePr>
              <a:graphicFrameLocks noChangeAspect="1"/>
            </p:cNvGraphicFramePr>
            <p:nvPr/>
          </p:nvGraphicFramePr>
          <p:xfrm>
            <a:off x="832" y="2880"/>
            <a:ext cx="3224" cy="691"/>
          </p:xfrm>
          <a:graphic>
            <a:graphicData uri="http://schemas.openxmlformats.org/presentationml/2006/ole">
              <mc:AlternateContent xmlns:mc="http://schemas.openxmlformats.org/markup-compatibility/2006">
                <mc:Choice xmlns:v="urn:schemas-microsoft-com:vml" Requires="v">
                  <p:oleObj spid="_x0000_s37927" name="公式" r:id="rId8" imgW="1917700" imgH="469900" progId="Equation.3">
                    <p:embed/>
                  </p:oleObj>
                </mc:Choice>
                <mc:Fallback>
                  <p:oleObj name="公式" r:id="rId8" imgW="1917700" imgH="469900" progId="Equation.3">
                    <p:embed/>
                    <p:pic>
                      <p:nvPicPr>
                        <p:cNvPr id="47117" name="Object 10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2" y="2880"/>
                          <a:ext cx="3224"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0901" name="Object 1029"/>
          <p:cNvGraphicFramePr>
            <a:graphicFrameLocks noChangeAspect="1"/>
          </p:cNvGraphicFramePr>
          <p:nvPr/>
        </p:nvGraphicFramePr>
        <p:xfrm>
          <a:off x="2057401" y="985839"/>
          <a:ext cx="7083425" cy="858837"/>
        </p:xfrm>
        <a:graphic>
          <a:graphicData uri="http://schemas.openxmlformats.org/presentationml/2006/ole">
            <mc:AlternateContent xmlns:mc="http://schemas.openxmlformats.org/markup-compatibility/2006">
              <mc:Choice xmlns:v="urn:schemas-microsoft-com:vml" Requires="v">
                <p:oleObj spid="_x0000_s37928" name="公式" r:id="rId10" imgW="2654300" imgH="368300" progId="Equation.3">
                  <p:embed/>
                </p:oleObj>
              </mc:Choice>
              <mc:Fallback>
                <p:oleObj name="公式" r:id="rId10" imgW="2654300" imgH="368300" progId="Equation.3">
                  <p:embed/>
                  <p:pic>
                    <p:nvPicPr>
                      <p:cNvPr id="80901" name="Object 10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7401" y="985839"/>
                        <a:ext cx="7083425"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2" name="Text Box 1047"/>
          <p:cNvSpPr txBox="1">
            <a:spLocks noChangeArrowheads="1"/>
          </p:cNvSpPr>
          <p:nvPr/>
        </p:nvSpPr>
        <p:spPr bwMode="auto">
          <a:xfrm>
            <a:off x="1655764" y="668339"/>
            <a:ext cx="29738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改写 </a:t>
            </a:r>
            <a:r>
              <a:rPr lang="en-US" altLang="zh-CN" b="1" i="1"/>
              <a:t>f </a:t>
            </a:r>
            <a:r>
              <a:rPr lang="en-US" altLang="zh-CN" b="1"/>
              <a:t>(</a:t>
            </a:r>
            <a:r>
              <a:rPr lang="en-US" altLang="zh-CN" b="1" i="1"/>
              <a:t>t</a:t>
            </a:r>
            <a:r>
              <a:rPr lang="en-US" altLang="zh-CN" b="1"/>
              <a:t>) </a:t>
            </a:r>
            <a:r>
              <a:rPr lang="zh-CN" altLang="en-US" b="1"/>
              <a:t>的形式如下</a:t>
            </a:r>
          </a:p>
        </p:txBody>
      </p:sp>
      <p:grpSp>
        <p:nvGrpSpPr>
          <p:cNvPr id="80927" name="Group 1055"/>
          <p:cNvGrpSpPr>
            <a:grpSpLocks/>
          </p:cNvGrpSpPr>
          <p:nvPr/>
        </p:nvGrpSpPr>
        <p:grpSpPr bwMode="auto">
          <a:xfrm>
            <a:off x="1703388" y="5734051"/>
            <a:ext cx="6356350" cy="544513"/>
            <a:chOff x="373" y="3611"/>
            <a:chExt cx="3777" cy="272"/>
          </a:xfrm>
        </p:grpSpPr>
        <p:graphicFrame>
          <p:nvGraphicFramePr>
            <p:cNvPr id="47114" name="Object 1053"/>
            <p:cNvGraphicFramePr>
              <a:graphicFrameLocks noChangeAspect="1"/>
            </p:cNvGraphicFramePr>
            <p:nvPr/>
          </p:nvGraphicFramePr>
          <p:xfrm>
            <a:off x="884" y="3657"/>
            <a:ext cx="3266" cy="226"/>
          </p:xfrm>
          <a:graphic>
            <a:graphicData uri="http://schemas.openxmlformats.org/presentationml/2006/ole">
              <mc:AlternateContent xmlns:mc="http://schemas.openxmlformats.org/markup-compatibility/2006">
                <mc:Choice xmlns:v="urn:schemas-microsoft-com:vml" Requires="v">
                  <p:oleObj spid="_x0000_s37929" name="公式" r:id="rId12" imgW="2425700" imgH="203200" progId="Equation.3">
                    <p:embed/>
                  </p:oleObj>
                </mc:Choice>
                <mc:Fallback>
                  <p:oleObj name="公式" r:id="rId12" imgW="2425700" imgH="203200" progId="Equation.3">
                    <p:embed/>
                    <p:pic>
                      <p:nvPicPr>
                        <p:cNvPr id="47114" name="Object 105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84" y="3657"/>
                          <a:ext cx="326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5" name="Text Box 1054"/>
            <p:cNvSpPr txBox="1">
              <a:spLocks noChangeArrowheads="1"/>
            </p:cNvSpPr>
            <p:nvPr/>
          </p:nvSpPr>
          <p:spPr bwMode="auto">
            <a:xfrm>
              <a:off x="373" y="3611"/>
              <a:ext cx="4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其中</a:t>
              </a:r>
            </a:p>
          </p:txBody>
        </p:sp>
      </p:grpSp>
    </p:spTree>
    <p:extLst>
      <p:ext uri="{BB962C8B-B14F-4D97-AF65-F5344CB8AC3E}">
        <p14:creationId xmlns:p14="http://schemas.microsoft.com/office/powerpoint/2010/main" val="1617244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0901"/>
                                        </p:tgtEl>
                                        <p:attrNameLst>
                                          <p:attrName>style.visibility</p:attrName>
                                        </p:attrNameLst>
                                      </p:cBhvr>
                                      <p:to>
                                        <p:strVal val="visible"/>
                                      </p:to>
                                    </p:set>
                                    <p:animEffect transition="in" filter="wipe(left)">
                                      <p:cBhvr>
                                        <p:cTn id="7" dur="2000"/>
                                        <p:tgtEl>
                                          <p:spTgt spid="80901"/>
                                        </p:tgtEl>
                                      </p:cBhvr>
                                    </p:animEffect>
                                  </p:childTnLst>
                                  <p:subTnLst>
                                    <p:animClr clrSpc="rgb" dir="cw">
                                      <p:cBhvr override="childStyle">
                                        <p:cTn dur="1" fill="hold" display="0" masterRel="nextClick" afterEffect="1"/>
                                        <p:tgtEl>
                                          <p:spTgt spid="80901"/>
                                        </p:tgtEl>
                                        <p:attrNameLst>
                                          <p:attrName>ppt_c</p:attrName>
                                        </p:attrNameLst>
                                      </p:cBhvr>
                                      <p:to>
                                        <a:srgbClr val="FF0000"/>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0910"/>
                                        </p:tgtEl>
                                        <p:attrNameLst>
                                          <p:attrName>style.visibility</p:attrName>
                                        </p:attrNameLst>
                                      </p:cBhvr>
                                      <p:to>
                                        <p:strVal val="visible"/>
                                      </p:to>
                                    </p:set>
                                    <p:anim calcmode="lin" valueType="num">
                                      <p:cBhvr additive="base">
                                        <p:cTn id="12" dur="500" fill="hold"/>
                                        <p:tgtEl>
                                          <p:spTgt spid="80910"/>
                                        </p:tgtEl>
                                        <p:attrNameLst>
                                          <p:attrName>ppt_x</p:attrName>
                                        </p:attrNameLst>
                                      </p:cBhvr>
                                      <p:tavLst>
                                        <p:tav tm="0">
                                          <p:val>
                                            <p:strVal val="0-#ppt_w/2"/>
                                          </p:val>
                                        </p:tav>
                                        <p:tav tm="100000">
                                          <p:val>
                                            <p:strVal val="#ppt_x"/>
                                          </p:val>
                                        </p:tav>
                                      </p:tavLst>
                                    </p:anim>
                                    <p:anim calcmode="lin" valueType="num">
                                      <p:cBhvr additive="base">
                                        <p:cTn id="13" dur="500" fill="hold"/>
                                        <p:tgtEl>
                                          <p:spTgt spid="8091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80907"/>
                                        </p:tgtEl>
                                        <p:attrNameLst>
                                          <p:attrName>style.visibility</p:attrName>
                                        </p:attrNameLst>
                                      </p:cBhvr>
                                      <p:to>
                                        <p:strVal val="visible"/>
                                      </p:to>
                                    </p:set>
                                    <p:anim calcmode="lin" valueType="num">
                                      <p:cBhvr additive="base">
                                        <p:cTn id="18" dur="500" fill="hold"/>
                                        <p:tgtEl>
                                          <p:spTgt spid="80907"/>
                                        </p:tgtEl>
                                        <p:attrNameLst>
                                          <p:attrName>ppt_x</p:attrName>
                                        </p:attrNameLst>
                                      </p:cBhvr>
                                      <p:tavLst>
                                        <p:tav tm="0">
                                          <p:val>
                                            <p:strVal val="0-#ppt_w/2"/>
                                          </p:val>
                                        </p:tav>
                                        <p:tav tm="100000">
                                          <p:val>
                                            <p:strVal val="#ppt_x"/>
                                          </p:val>
                                        </p:tav>
                                      </p:tavLst>
                                    </p:anim>
                                    <p:anim calcmode="lin" valueType="num">
                                      <p:cBhvr additive="base">
                                        <p:cTn id="19" dur="500" fill="hold"/>
                                        <p:tgtEl>
                                          <p:spTgt spid="80907"/>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0907"/>
                                        </p:tgtEl>
                                        <p:attrNameLst>
                                          <p:attrName>ppt_c</p:attrName>
                                        </p:attrNameLst>
                                      </p:cBhvr>
                                      <p:to>
                                        <a:schemeClr val="accent2"/>
                                      </p:to>
                                    </p:animClr>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80911"/>
                                        </p:tgtEl>
                                        <p:attrNameLst>
                                          <p:attrName>style.visibility</p:attrName>
                                        </p:attrNameLst>
                                      </p:cBhvr>
                                      <p:to>
                                        <p:strVal val="visible"/>
                                      </p:to>
                                    </p:set>
                                    <p:anim calcmode="lin" valueType="num">
                                      <p:cBhvr additive="base">
                                        <p:cTn id="24" dur="500" fill="hold"/>
                                        <p:tgtEl>
                                          <p:spTgt spid="80911"/>
                                        </p:tgtEl>
                                        <p:attrNameLst>
                                          <p:attrName>ppt_x</p:attrName>
                                        </p:attrNameLst>
                                      </p:cBhvr>
                                      <p:tavLst>
                                        <p:tav tm="0">
                                          <p:val>
                                            <p:strVal val="0-#ppt_w/2"/>
                                          </p:val>
                                        </p:tav>
                                        <p:tav tm="100000">
                                          <p:val>
                                            <p:strVal val="#ppt_x"/>
                                          </p:val>
                                        </p:tav>
                                      </p:tavLst>
                                    </p:anim>
                                    <p:anim calcmode="lin" valueType="num">
                                      <p:cBhvr additive="base">
                                        <p:cTn id="25" dur="500" fill="hold"/>
                                        <p:tgtEl>
                                          <p:spTgt spid="8091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0911"/>
                                        </p:tgtEl>
                                        <p:attrNameLst>
                                          <p:attrName>ppt_c</p:attrName>
                                        </p:attrNameLst>
                                      </p:cBhvr>
                                      <p:to>
                                        <a:srgbClr val="FF0000"/>
                                      </p:to>
                                    </p:animClr>
                                  </p:sub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80900"/>
                                        </p:tgtEl>
                                        <p:attrNameLst>
                                          <p:attrName>style.visibility</p:attrName>
                                        </p:attrNameLst>
                                      </p:cBhvr>
                                      <p:to>
                                        <p:strVal val="visible"/>
                                      </p:to>
                                    </p:set>
                                    <p:anim calcmode="lin" valueType="num">
                                      <p:cBhvr additive="base">
                                        <p:cTn id="30" dur="500" fill="hold"/>
                                        <p:tgtEl>
                                          <p:spTgt spid="80900"/>
                                        </p:tgtEl>
                                        <p:attrNameLst>
                                          <p:attrName>ppt_x</p:attrName>
                                        </p:attrNameLst>
                                      </p:cBhvr>
                                      <p:tavLst>
                                        <p:tav tm="0">
                                          <p:val>
                                            <p:strVal val="0-#ppt_w/2"/>
                                          </p:val>
                                        </p:tav>
                                        <p:tav tm="100000">
                                          <p:val>
                                            <p:strVal val="#ppt_x"/>
                                          </p:val>
                                        </p:tav>
                                      </p:tavLst>
                                    </p:anim>
                                    <p:anim calcmode="lin" valueType="num">
                                      <p:cBhvr additive="base">
                                        <p:cTn id="31" dur="500" fill="hold"/>
                                        <p:tgtEl>
                                          <p:spTgt spid="80900"/>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80917"/>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80927"/>
                                        </p:tgtEl>
                                        <p:attrNameLst>
                                          <p:attrName>style.visibility</p:attrName>
                                        </p:attrNameLst>
                                      </p:cBhvr>
                                      <p:to>
                                        <p:strVal val="visible"/>
                                      </p:to>
                                    </p:set>
                                    <p:animEffect transition="in" filter="blinds(horizontal)">
                                      <p:cBhvr>
                                        <p:cTn id="40" dur="500"/>
                                        <p:tgtEl>
                                          <p:spTgt spid="80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utoUpdateAnimBg="0"/>
      <p:bldP spid="8091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Text Box 4"/>
          <p:cNvSpPr txBox="1">
            <a:spLocks noChangeArrowheads="1"/>
          </p:cNvSpPr>
          <p:nvPr/>
        </p:nvSpPr>
        <p:spPr bwMode="auto">
          <a:xfrm>
            <a:off x="2135188" y="2492375"/>
            <a:ext cx="8064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a:t>利用非齐线性方程的</a:t>
            </a:r>
            <a:r>
              <a:rPr lang="zh-CN" altLang="en-US" sz="3600" b="1">
                <a:solidFill>
                  <a:srgbClr val="FF0000"/>
                </a:solidFill>
              </a:rPr>
              <a:t>叠加原理</a:t>
            </a:r>
            <a:r>
              <a:rPr lang="zh-CN" altLang="en-US" sz="3600" b="1"/>
              <a:t>和</a:t>
            </a:r>
            <a:r>
              <a:rPr lang="zh-CN" altLang="en-US" sz="3600" b="1">
                <a:solidFill>
                  <a:srgbClr val="FF0000"/>
                </a:solidFill>
              </a:rPr>
              <a:t>类型</a:t>
            </a:r>
            <a:r>
              <a:rPr lang="en-US" altLang="zh-CN" sz="3600" b="1">
                <a:solidFill>
                  <a:srgbClr val="FF0000"/>
                </a:solidFill>
              </a:rPr>
              <a:t>I</a:t>
            </a:r>
          </a:p>
        </p:txBody>
      </p:sp>
      <p:sp>
        <p:nvSpPr>
          <p:cNvPr id="110597" name="Rectangle 5"/>
          <p:cNvSpPr>
            <a:spLocks noChangeArrowheads="1"/>
          </p:cNvSpPr>
          <p:nvPr/>
        </p:nvSpPr>
        <p:spPr bwMode="auto">
          <a:xfrm>
            <a:off x="2279650" y="1268413"/>
            <a:ext cx="4897438" cy="76200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4400" b="1">
                <a:effectLst>
                  <a:outerShdw blurRad="38100" dist="38100" dir="2700000" algn="tl">
                    <a:srgbClr val="FFFFFF"/>
                  </a:outerShdw>
                </a:effectLst>
              </a:rPr>
              <a:t>类型</a:t>
            </a:r>
            <a:r>
              <a:rPr lang="en-US" altLang="zh-CN" sz="4400" b="1">
                <a:effectLst>
                  <a:outerShdw blurRad="38100" dist="38100" dir="2700000" algn="tl">
                    <a:srgbClr val="FFFFFF"/>
                  </a:outerShdw>
                </a:effectLst>
              </a:rPr>
              <a:t>II</a:t>
            </a:r>
            <a:r>
              <a:rPr lang="zh-CN" altLang="en-US" sz="4400" b="1">
                <a:effectLst>
                  <a:outerShdw blurRad="38100" dist="38100" dir="2700000" algn="tl">
                    <a:srgbClr val="FFFFFF"/>
                  </a:outerShdw>
                </a:effectLst>
              </a:rPr>
              <a:t>的求解思想</a:t>
            </a:r>
          </a:p>
        </p:txBody>
      </p:sp>
      <p:sp>
        <p:nvSpPr>
          <p:cNvPr id="110598" name="Text Box 6"/>
          <p:cNvSpPr txBox="1">
            <a:spLocks noChangeArrowheads="1"/>
          </p:cNvSpPr>
          <p:nvPr/>
        </p:nvSpPr>
        <p:spPr bwMode="auto">
          <a:xfrm>
            <a:off x="1703389" y="4076700"/>
            <a:ext cx="84802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CC"/>
                </a:solidFill>
              </a:rPr>
              <a:t>注意：正确写出特解形式是待定系数法的关键问题。</a:t>
            </a:r>
          </a:p>
        </p:txBody>
      </p:sp>
    </p:spTree>
    <p:extLst>
      <p:ext uri="{BB962C8B-B14F-4D97-AF65-F5344CB8AC3E}">
        <p14:creationId xmlns:p14="http://schemas.microsoft.com/office/powerpoint/2010/main" val="2691130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animEffect transition="in" filter="blinds(horizontal)">
                                      <p:cBhvr>
                                        <p:cTn id="7" dur="500"/>
                                        <p:tgtEl>
                                          <p:spTgt spid="1105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32" fill="hold" grpId="0" nodeType="clickEffect">
                                  <p:stCondLst>
                                    <p:cond delay="0"/>
                                  </p:stCondLst>
                                  <p:childTnLst>
                                    <p:set>
                                      <p:cBhvr>
                                        <p:cTn id="11" dur="1" fill="hold">
                                          <p:stCondLst>
                                            <p:cond delay="0"/>
                                          </p:stCondLst>
                                        </p:cTn>
                                        <p:tgtEl>
                                          <p:spTgt spid="110596"/>
                                        </p:tgtEl>
                                        <p:attrNameLst>
                                          <p:attrName>style.visibility</p:attrName>
                                        </p:attrNameLst>
                                      </p:cBhvr>
                                      <p:to>
                                        <p:strVal val="visible"/>
                                      </p:to>
                                    </p:set>
                                    <p:animEffect transition="in" filter="diamond(out)">
                                      <p:cBhvr>
                                        <p:cTn id="12" dur="2000"/>
                                        <p:tgtEl>
                                          <p:spTgt spid="1105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0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p:bldP spid="110597" grpId="0" animBg="1"/>
      <p:bldP spid="11059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2" name="Group 4"/>
          <p:cNvGrpSpPr>
            <a:grpSpLocks/>
          </p:cNvGrpSpPr>
          <p:nvPr/>
        </p:nvGrpSpPr>
        <p:grpSpPr bwMode="auto">
          <a:xfrm>
            <a:off x="1703389" y="827089"/>
            <a:ext cx="6624637" cy="1089025"/>
            <a:chOff x="326" y="48"/>
            <a:chExt cx="4042" cy="686"/>
          </a:xfrm>
        </p:grpSpPr>
        <p:sp>
          <p:nvSpPr>
            <p:cNvPr id="50188" name="Text Box 2"/>
            <p:cNvSpPr txBox="1">
              <a:spLocks noChangeArrowheads="1"/>
            </p:cNvSpPr>
            <p:nvPr/>
          </p:nvSpPr>
          <p:spPr bwMode="auto">
            <a:xfrm>
              <a:off x="326" y="240"/>
              <a:ext cx="14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宋体" panose="02010600030101010101" pitchFamily="2" charset="-122"/>
                </a:rPr>
                <a:t>例</a:t>
              </a:r>
              <a:r>
                <a:rPr lang="en-US" altLang="zh-CN" b="1">
                  <a:latin typeface="宋体" panose="02010600030101010101" pitchFamily="2" charset="-122"/>
                </a:rPr>
                <a:t>9 </a:t>
              </a:r>
              <a:r>
                <a:rPr lang="zh-CN" altLang="en-US" b="1">
                  <a:latin typeface="宋体" panose="02010600030101010101" pitchFamily="2" charset="-122"/>
                </a:rPr>
                <a:t>求方程通解</a:t>
              </a:r>
            </a:p>
          </p:txBody>
        </p:sp>
        <p:graphicFrame>
          <p:nvGraphicFramePr>
            <p:cNvPr id="50189" name="Object 3"/>
            <p:cNvGraphicFramePr>
              <a:graphicFrameLocks noChangeAspect="1"/>
            </p:cNvGraphicFramePr>
            <p:nvPr/>
          </p:nvGraphicFramePr>
          <p:xfrm>
            <a:off x="1872" y="48"/>
            <a:ext cx="2496" cy="686"/>
          </p:xfrm>
          <a:graphic>
            <a:graphicData uri="http://schemas.openxmlformats.org/presentationml/2006/ole">
              <mc:AlternateContent xmlns:mc="http://schemas.openxmlformats.org/markup-compatibility/2006">
                <mc:Choice xmlns:v="urn:schemas-microsoft-com:vml" Requires="v">
                  <p:oleObj spid="_x0000_s38956" name="公式" r:id="rId3" imgW="1524000" imgH="419100" progId="Equation.3">
                    <p:embed/>
                  </p:oleObj>
                </mc:Choice>
                <mc:Fallback>
                  <p:oleObj name="公式" r:id="rId3" imgW="1524000" imgH="419100" progId="Equation.3">
                    <p:embed/>
                    <p:pic>
                      <p:nvPicPr>
                        <p:cNvPr id="5018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2" y="48"/>
                          <a:ext cx="2496" cy="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2773" name="Object 5"/>
          <p:cNvGraphicFramePr>
            <a:graphicFrameLocks noChangeAspect="1"/>
          </p:cNvGraphicFramePr>
          <p:nvPr/>
        </p:nvGraphicFramePr>
        <p:xfrm>
          <a:off x="4572000" y="2444750"/>
          <a:ext cx="2514600" cy="552450"/>
        </p:xfrm>
        <a:graphic>
          <a:graphicData uri="http://schemas.openxmlformats.org/presentationml/2006/ole">
            <mc:AlternateContent xmlns:mc="http://schemas.openxmlformats.org/markup-compatibility/2006">
              <mc:Choice xmlns:v="urn:schemas-microsoft-com:vml" Requires="v">
                <p:oleObj spid="_x0000_s38957" name="公式" r:id="rId5" imgW="1040948" imgH="228501" progId="Equation.3">
                  <p:embed/>
                </p:oleObj>
              </mc:Choice>
              <mc:Fallback>
                <p:oleObj name="公式" r:id="rId5" imgW="1040948" imgH="228501" progId="Equation.3">
                  <p:embed/>
                  <p:pic>
                    <p:nvPicPr>
                      <p:cNvPr id="3277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444750"/>
                        <a:ext cx="25146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4" name="Text Box 6"/>
          <p:cNvSpPr txBox="1">
            <a:spLocks noChangeArrowheads="1"/>
          </p:cNvSpPr>
          <p:nvPr/>
        </p:nvSpPr>
        <p:spPr bwMode="auto">
          <a:xfrm>
            <a:off x="1774825" y="1819276"/>
            <a:ext cx="69910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解：很容易求得原方程对应齐线性方程的通解为：</a:t>
            </a:r>
          </a:p>
        </p:txBody>
      </p:sp>
      <p:grpSp>
        <p:nvGrpSpPr>
          <p:cNvPr id="32784" name="Group 16"/>
          <p:cNvGrpSpPr>
            <a:grpSpLocks/>
          </p:cNvGrpSpPr>
          <p:nvPr/>
        </p:nvGrpSpPr>
        <p:grpSpPr bwMode="auto">
          <a:xfrm>
            <a:off x="1752600" y="3124200"/>
            <a:ext cx="8915400" cy="838200"/>
            <a:chOff x="144" y="1968"/>
            <a:chExt cx="5616" cy="528"/>
          </a:xfrm>
        </p:grpSpPr>
        <p:sp>
          <p:nvSpPr>
            <p:cNvPr id="50185" name="Text Box 8"/>
            <p:cNvSpPr txBox="1">
              <a:spLocks noChangeArrowheads="1"/>
            </p:cNvSpPr>
            <p:nvPr/>
          </p:nvSpPr>
          <p:spPr bwMode="auto">
            <a:xfrm>
              <a:off x="144" y="1968"/>
              <a:ext cx="561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再求非齐线性方程的一个特解。因为        不是特征根，求形如 </a:t>
              </a:r>
            </a:p>
            <a:p>
              <a:pPr eaLnBrk="1" hangingPunct="1"/>
              <a:r>
                <a:rPr lang="zh-CN" altLang="en-US" b="1"/>
                <a:t>                                          的特解，将它代入原方程并化简得到</a:t>
              </a:r>
            </a:p>
          </p:txBody>
        </p:sp>
        <p:graphicFrame>
          <p:nvGraphicFramePr>
            <p:cNvPr id="50186" name="Object 9"/>
            <p:cNvGraphicFramePr>
              <a:graphicFrameLocks noChangeAspect="1"/>
            </p:cNvGraphicFramePr>
            <p:nvPr/>
          </p:nvGraphicFramePr>
          <p:xfrm>
            <a:off x="3264" y="1968"/>
            <a:ext cx="424" cy="267"/>
          </p:xfrm>
          <a:graphic>
            <a:graphicData uri="http://schemas.openxmlformats.org/presentationml/2006/ole">
              <mc:AlternateContent xmlns:mc="http://schemas.openxmlformats.org/markup-compatibility/2006">
                <mc:Choice xmlns:v="urn:schemas-microsoft-com:vml" Requires="v">
                  <p:oleObj spid="_x0000_s38958" name="公式" r:id="rId7" imgW="279158" imgH="177646" progId="Equation.3">
                    <p:embed/>
                  </p:oleObj>
                </mc:Choice>
                <mc:Fallback>
                  <p:oleObj name="公式" r:id="rId7" imgW="279158" imgH="177646" progId="Equation.3">
                    <p:embed/>
                    <p:pic>
                      <p:nvPicPr>
                        <p:cNvPr id="50186"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4" y="1968"/>
                          <a:ext cx="42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7" name="Object 10"/>
            <p:cNvGraphicFramePr>
              <a:graphicFrameLocks noChangeAspect="1"/>
            </p:cNvGraphicFramePr>
            <p:nvPr/>
          </p:nvGraphicFramePr>
          <p:xfrm>
            <a:off x="204" y="2208"/>
            <a:ext cx="2016" cy="288"/>
          </p:xfrm>
          <a:graphic>
            <a:graphicData uri="http://schemas.openxmlformats.org/presentationml/2006/ole">
              <mc:AlternateContent xmlns:mc="http://schemas.openxmlformats.org/markup-compatibility/2006">
                <mc:Choice xmlns:v="urn:schemas-microsoft-com:vml" Requires="v">
                  <p:oleObj spid="_x0000_s38959" name="公式" r:id="rId9" imgW="1358310" imgH="177723" progId="Equation.3">
                    <p:embed/>
                  </p:oleObj>
                </mc:Choice>
                <mc:Fallback>
                  <p:oleObj name="公式" r:id="rId9" imgW="1358310" imgH="177723" progId="Equation.3">
                    <p:embed/>
                    <p:pic>
                      <p:nvPicPr>
                        <p:cNvPr id="50187"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4" y="2208"/>
                          <a:ext cx="20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2779" name="Object 11"/>
          <p:cNvGraphicFramePr>
            <a:graphicFrameLocks noChangeAspect="1"/>
          </p:cNvGraphicFramePr>
          <p:nvPr/>
        </p:nvGraphicFramePr>
        <p:xfrm>
          <a:off x="4572000" y="5257800"/>
          <a:ext cx="4495800" cy="1066800"/>
        </p:xfrm>
        <a:graphic>
          <a:graphicData uri="http://schemas.openxmlformats.org/presentationml/2006/ole">
            <mc:AlternateContent xmlns:mc="http://schemas.openxmlformats.org/markup-compatibility/2006">
              <mc:Choice xmlns:v="urn:schemas-microsoft-com:vml" Requires="v">
                <p:oleObj spid="_x0000_s38960" name="公式" r:id="rId11" imgW="1651000" imgH="393700" progId="Equation.3">
                  <p:embed/>
                </p:oleObj>
              </mc:Choice>
              <mc:Fallback>
                <p:oleObj name="公式" r:id="rId11" imgW="1651000" imgH="393700" progId="Equation.3">
                  <p:embed/>
                  <p:pic>
                    <p:nvPicPr>
                      <p:cNvPr id="32779"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5257800"/>
                        <a:ext cx="449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80" name="Object 12"/>
          <p:cNvGraphicFramePr>
            <a:graphicFrameLocks noChangeAspect="1"/>
          </p:cNvGraphicFramePr>
          <p:nvPr/>
        </p:nvGraphicFramePr>
        <p:xfrm>
          <a:off x="4581525" y="4149726"/>
          <a:ext cx="3962400" cy="398463"/>
        </p:xfrm>
        <a:graphic>
          <a:graphicData uri="http://schemas.openxmlformats.org/presentationml/2006/ole">
            <mc:AlternateContent xmlns:mc="http://schemas.openxmlformats.org/markup-compatibility/2006">
              <mc:Choice xmlns:v="urn:schemas-microsoft-com:vml" Requires="v">
                <p:oleObj spid="_x0000_s38961" name="公式" r:id="rId13" imgW="1751840" imgH="177723" progId="Equation.3">
                  <p:embed/>
                </p:oleObj>
              </mc:Choice>
              <mc:Fallback>
                <p:oleObj name="公式" r:id="rId13" imgW="1751840" imgH="177723" progId="Equation.3">
                  <p:embed/>
                  <p:pic>
                    <p:nvPicPr>
                      <p:cNvPr id="3278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81525" y="4149726"/>
                        <a:ext cx="396240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81" name="Text Box 13"/>
          <p:cNvSpPr txBox="1">
            <a:spLocks noChangeArrowheads="1"/>
          </p:cNvSpPr>
          <p:nvPr/>
        </p:nvSpPr>
        <p:spPr bwMode="auto">
          <a:xfrm>
            <a:off x="1752600" y="4800600"/>
            <a:ext cx="671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通过</a:t>
            </a:r>
            <a:r>
              <a:rPr lang="zh-CN" altLang="en-US" b="1">
                <a:solidFill>
                  <a:srgbClr val="FF0000"/>
                </a:solidFill>
              </a:rPr>
              <a:t>比较同类项</a:t>
            </a:r>
            <a:r>
              <a:rPr lang="zh-CN" altLang="en-US" b="1"/>
              <a:t>的系数，得到原方程的通解：</a:t>
            </a:r>
          </a:p>
        </p:txBody>
      </p:sp>
    </p:spTree>
    <p:extLst>
      <p:ext uri="{BB962C8B-B14F-4D97-AF65-F5344CB8AC3E}">
        <p14:creationId xmlns:p14="http://schemas.microsoft.com/office/powerpoint/2010/main" val="2291287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additive="base">
                                        <p:cTn id="7" dur="500" fill="hold"/>
                                        <p:tgtEl>
                                          <p:spTgt spid="32772"/>
                                        </p:tgtEl>
                                        <p:attrNameLst>
                                          <p:attrName>ppt_x</p:attrName>
                                        </p:attrNameLst>
                                      </p:cBhvr>
                                      <p:tavLst>
                                        <p:tav tm="0">
                                          <p:val>
                                            <p:strVal val="0-#ppt_w/2"/>
                                          </p:val>
                                        </p:tav>
                                        <p:tav tm="100000">
                                          <p:val>
                                            <p:strVal val="#ppt_x"/>
                                          </p:val>
                                        </p:tav>
                                      </p:tavLst>
                                    </p:anim>
                                    <p:anim calcmode="lin" valueType="num">
                                      <p:cBhvr additive="base">
                                        <p:cTn id="8" dur="500" fill="hold"/>
                                        <p:tgtEl>
                                          <p:spTgt spid="327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74"/>
                                        </p:tgtEl>
                                        <p:attrNameLst>
                                          <p:attrName>style.visibility</p:attrName>
                                        </p:attrNameLst>
                                      </p:cBhvr>
                                      <p:to>
                                        <p:strVal val="visible"/>
                                      </p:to>
                                    </p:set>
                                    <p:anim calcmode="lin" valueType="num">
                                      <p:cBhvr additive="base">
                                        <p:cTn id="13" dur="500" fill="hold"/>
                                        <p:tgtEl>
                                          <p:spTgt spid="32774"/>
                                        </p:tgtEl>
                                        <p:attrNameLst>
                                          <p:attrName>ppt_x</p:attrName>
                                        </p:attrNameLst>
                                      </p:cBhvr>
                                      <p:tavLst>
                                        <p:tav tm="0">
                                          <p:val>
                                            <p:strVal val="0-#ppt_w/2"/>
                                          </p:val>
                                        </p:tav>
                                        <p:tav tm="100000">
                                          <p:val>
                                            <p:strVal val="#ppt_x"/>
                                          </p:val>
                                        </p:tav>
                                      </p:tavLst>
                                    </p:anim>
                                    <p:anim calcmode="lin" valueType="num">
                                      <p:cBhvr additive="base">
                                        <p:cTn id="14" dur="500" fill="hold"/>
                                        <p:tgtEl>
                                          <p:spTgt spid="3277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773"/>
                                        </p:tgtEl>
                                        <p:attrNameLst>
                                          <p:attrName>style.visibility</p:attrName>
                                        </p:attrNameLst>
                                      </p:cBhvr>
                                      <p:to>
                                        <p:strVal val="visible"/>
                                      </p:to>
                                    </p:set>
                                    <p:anim calcmode="lin" valueType="num">
                                      <p:cBhvr additive="base">
                                        <p:cTn id="19" dur="500" fill="hold"/>
                                        <p:tgtEl>
                                          <p:spTgt spid="32773"/>
                                        </p:tgtEl>
                                        <p:attrNameLst>
                                          <p:attrName>ppt_x</p:attrName>
                                        </p:attrNameLst>
                                      </p:cBhvr>
                                      <p:tavLst>
                                        <p:tav tm="0">
                                          <p:val>
                                            <p:strVal val="0-#ppt_w/2"/>
                                          </p:val>
                                        </p:tav>
                                        <p:tav tm="100000">
                                          <p:val>
                                            <p:strVal val="#ppt_x"/>
                                          </p:val>
                                        </p:tav>
                                      </p:tavLst>
                                    </p:anim>
                                    <p:anim calcmode="lin" valueType="num">
                                      <p:cBhvr additive="base">
                                        <p:cTn id="20" dur="500" fill="hold"/>
                                        <p:tgtEl>
                                          <p:spTgt spid="3277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278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32780"/>
                                        </p:tgtEl>
                                        <p:attrNameLst>
                                          <p:attrName>style.visibility</p:attrName>
                                        </p:attrNameLst>
                                      </p:cBhvr>
                                      <p:to>
                                        <p:strVal val="visible"/>
                                      </p:to>
                                    </p:set>
                                    <p:anim calcmode="lin" valueType="num">
                                      <p:cBhvr additive="base">
                                        <p:cTn id="29" dur="500" fill="hold"/>
                                        <p:tgtEl>
                                          <p:spTgt spid="32780"/>
                                        </p:tgtEl>
                                        <p:attrNameLst>
                                          <p:attrName>ppt_x</p:attrName>
                                        </p:attrNameLst>
                                      </p:cBhvr>
                                      <p:tavLst>
                                        <p:tav tm="0">
                                          <p:val>
                                            <p:strVal val="0-#ppt_w/2"/>
                                          </p:val>
                                        </p:tav>
                                        <p:tav tm="100000">
                                          <p:val>
                                            <p:strVal val="#ppt_x"/>
                                          </p:val>
                                        </p:tav>
                                      </p:tavLst>
                                    </p:anim>
                                    <p:anim calcmode="lin" valueType="num">
                                      <p:cBhvr additive="base">
                                        <p:cTn id="30" dur="500" fill="hold"/>
                                        <p:tgtEl>
                                          <p:spTgt spid="32780"/>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2781"/>
                                        </p:tgtEl>
                                        <p:attrNameLst>
                                          <p:attrName>style.visibility</p:attrName>
                                        </p:attrNameLst>
                                      </p:cBhvr>
                                      <p:to>
                                        <p:strVal val="visible"/>
                                      </p:to>
                                    </p:set>
                                    <p:anim calcmode="lin" valueType="num">
                                      <p:cBhvr additive="base">
                                        <p:cTn id="35" dur="500" fill="hold"/>
                                        <p:tgtEl>
                                          <p:spTgt spid="32781"/>
                                        </p:tgtEl>
                                        <p:attrNameLst>
                                          <p:attrName>ppt_x</p:attrName>
                                        </p:attrNameLst>
                                      </p:cBhvr>
                                      <p:tavLst>
                                        <p:tav tm="0">
                                          <p:val>
                                            <p:strVal val="0-#ppt_w/2"/>
                                          </p:val>
                                        </p:tav>
                                        <p:tav tm="100000">
                                          <p:val>
                                            <p:strVal val="#ppt_x"/>
                                          </p:val>
                                        </p:tav>
                                      </p:tavLst>
                                    </p:anim>
                                    <p:anim calcmode="lin" valueType="num">
                                      <p:cBhvr additive="base">
                                        <p:cTn id="36" dur="500" fill="hold"/>
                                        <p:tgtEl>
                                          <p:spTgt spid="32781"/>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32779"/>
                                        </p:tgtEl>
                                        <p:attrNameLst>
                                          <p:attrName>style.visibility</p:attrName>
                                        </p:attrNameLst>
                                      </p:cBhvr>
                                      <p:to>
                                        <p:strVal val="visible"/>
                                      </p:to>
                                    </p:set>
                                    <p:anim calcmode="lin" valueType="num">
                                      <p:cBhvr additive="base">
                                        <p:cTn id="41" dur="500" fill="hold"/>
                                        <p:tgtEl>
                                          <p:spTgt spid="32779"/>
                                        </p:tgtEl>
                                        <p:attrNameLst>
                                          <p:attrName>ppt_x</p:attrName>
                                        </p:attrNameLst>
                                      </p:cBhvr>
                                      <p:tavLst>
                                        <p:tav tm="0">
                                          <p:val>
                                            <p:strVal val="0-#ppt_w/2"/>
                                          </p:val>
                                        </p:tav>
                                        <p:tav tm="100000">
                                          <p:val>
                                            <p:strVal val="#ppt_x"/>
                                          </p:val>
                                        </p:tav>
                                      </p:tavLst>
                                    </p:anim>
                                    <p:anim calcmode="lin" valueType="num">
                                      <p:cBhvr additive="base">
                                        <p:cTn id="42" dur="500" fill="hold"/>
                                        <p:tgtEl>
                                          <p:spTgt spid="327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autoUpdateAnimBg="0"/>
      <p:bldP spid="32781"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597026" y="115888"/>
            <a:ext cx="3059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类型</a:t>
            </a:r>
            <a:r>
              <a:rPr lang="en-US" altLang="zh-CN" b="1">
                <a:latin typeface="宋体" panose="02010600030101010101" pitchFamily="2" charset="-122"/>
              </a:rPr>
              <a:t>Ⅱ</a:t>
            </a:r>
            <a:r>
              <a:rPr lang="zh-CN" altLang="en-US" b="1">
                <a:latin typeface="宋体" panose="02010600030101010101" pitchFamily="2" charset="-122"/>
              </a:rPr>
              <a:t>的特殊情形</a:t>
            </a:r>
          </a:p>
        </p:txBody>
      </p:sp>
      <p:graphicFrame>
        <p:nvGraphicFramePr>
          <p:cNvPr id="33795" name="Object 3"/>
          <p:cNvGraphicFramePr>
            <a:graphicFrameLocks noChangeAspect="1"/>
          </p:cNvGraphicFramePr>
          <p:nvPr/>
        </p:nvGraphicFramePr>
        <p:xfrm>
          <a:off x="2208213" y="884238"/>
          <a:ext cx="5562600" cy="457200"/>
        </p:xfrm>
        <a:graphic>
          <a:graphicData uri="http://schemas.openxmlformats.org/presentationml/2006/ole">
            <mc:AlternateContent xmlns:mc="http://schemas.openxmlformats.org/markup-compatibility/2006">
              <mc:Choice xmlns:v="urn:schemas-microsoft-com:vml" Requires="v">
                <p:oleObj spid="_x0000_s40008" name="公式" r:id="rId3" imgW="2628900" imgH="228600" progId="Equation.3">
                  <p:embed/>
                </p:oleObj>
              </mc:Choice>
              <mc:Fallback>
                <p:oleObj name="公式" r:id="rId3" imgW="2628900" imgH="228600" progId="Equation.3">
                  <p:embed/>
                  <p:pic>
                    <p:nvPicPr>
                      <p:cNvPr id="3379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3" y="884238"/>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6" name="Text Box 4"/>
          <p:cNvSpPr txBox="1">
            <a:spLocks noChangeArrowheads="1"/>
          </p:cNvSpPr>
          <p:nvPr/>
        </p:nvSpPr>
        <p:spPr bwMode="auto">
          <a:xfrm>
            <a:off x="1524000" y="1484314"/>
            <a:ext cx="3281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宋体" panose="02010600030101010101" pitchFamily="2" charset="-122"/>
              </a:rPr>
              <a:t>例</a:t>
            </a:r>
            <a:r>
              <a:rPr lang="en-US" altLang="zh-CN" b="1">
                <a:latin typeface="宋体" panose="02010600030101010101" pitchFamily="2" charset="-122"/>
              </a:rPr>
              <a:t>10 </a:t>
            </a:r>
            <a:r>
              <a:rPr lang="zh-CN" altLang="en-US" b="1">
                <a:latin typeface="宋体" panose="02010600030101010101" pitchFamily="2" charset="-122"/>
              </a:rPr>
              <a:t>用复数法求解例</a:t>
            </a:r>
            <a:r>
              <a:rPr lang="en-US" altLang="zh-CN" b="1">
                <a:latin typeface="宋体" panose="02010600030101010101" pitchFamily="2" charset="-122"/>
              </a:rPr>
              <a:t>9</a:t>
            </a:r>
          </a:p>
        </p:txBody>
      </p:sp>
      <p:grpSp>
        <p:nvGrpSpPr>
          <p:cNvPr id="33814" name="Group 22"/>
          <p:cNvGrpSpPr>
            <a:grpSpLocks/>
          </p:cNvGrpSpPr>
          <p:nvPr/>
        </p:nvGrpSpPr>
        <p:grpSpPr bwMode="auto">
          <a:xfrm>
            <a:off x="1524000" y="2006600"/>
            <a:ext cx="8610600" cy="1011238"/>
            <a:chOff x="0" y="1056"/>
            <a:chExt cx="5424" cy="637"/>
          </a:xfrm>
        </p:grpSpPr>
        <p:sp>
          <p:nvSpPr>
            <p:cNvPr id="51221" name="Text Box 5"/>
            <p:cNvSpPr txBox="1">
              <a:spLocks noChangeArrowheads="1"/>
            </p:cNvSpPr>
            <p:nvPr/>
          </p:nvSpPr>
          <p:spPr bwMode="auto">
            <a:xfrm>
              <a:off x="374" y="1056"/>
              <a:ext cx="37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宋体" panose="02010600030101010101" pitchFamily="2" charset="-122"/>
                </a:rPr>
                <a:t>解：由例</a:t>
              </a:r>
              <a:r>
                <a:rPr lang="en-US" altLang="zh-CN" b="1">
                  <a:latin typeface="宋体" panose="02010600030101010101" pitchFamily="2" charset="-122"/>
                </a:rPr>
                <a:t>9</a:t>
              </a:r>
              <a:r>
                <a:rPr lang="zh-CN" altLang="en-US" b="1">
                  <a:latin typeface="宋体" panose="02010600030101010101" pitchFamily="2" charset="-122"/>
                </a:rPr>
                <a:t>已知对应齐线性方程的通解为：</a:t>
              </a:r>
            </a:p>
          </p:txBody>
        </p:sp>
        <p:graphicFrame>
          <p:nvGraphicFramePr>
            <p:cNvPr id="51222" name="Object 6"/>
            <p:cNvGraphicFramePr>
              <a:graphicFrameLocks noChangeAspect="1"/>
            </p:cNvGraphicFramePr>
            <p:nvPr/>
          </p:nvGraphicFramePr>
          <p:xfrm>
            <a:off x="3944" y="1056"/>
            <a:ext cx="1480" cy="325"/>
          </p:xfrm>
          <a:graphic>
            <a:graphicData uri="http://schemas.openxmlformats.org/presentationml/2006/ole">
              <mc:AlternateContent xmlns:mc="http://schemas.openxmlformats.org/markup-compatibility/2006">
                <mc:Choice xmlns:v="urn:schemas-microsoft-com:vml" Requires="v">
                  <p:oleObj spid="_x0000_s40009" name="公式" r:id="rId5" imgW="1040948" imgH="228501" progId="Equation.3">
                    <p:embed/>
                  </p:oleObj>
                </mc:Choice>
                <mc:Fallback>
                  <p:oleObj name="公式" r:id="rId5" imgW="1040948" imgH="228501" progId="Equation.3">
                    <p:embed/>
                    <p:pic>
                      <p:nvPicPr>
                        <p:cNvPr id="5122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4" y="1056"/>
                          <a:ext cx="1480"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23" name="Text Box 7"/>
            <p:cNvSpPr txBox="1">
              <a:spLocks noChangeArrowheads="1"/>
            </p:cNvSpPr>
            <p:nvPr/>
          </p:nvSpPr>
          <p:spPr bwMode="auto">
            <a:xfrm>
              <a:off x="0" y="1405"/>
              <a:ext cx="34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为求非齐线性方程的一个特解</a:t>
              </a:r>
              <a:r>
                <a:rPr lang="en-US" altLang="zh-CN" b="1"/>
                <a:t>,</a:t>
              </a:r>
              <a:r>
                <a:rPr lang="zh-CN" altLang="en-US" b="1"/>
                <a:t>先求方程</a:t>
              </a:r>
            </a:p>
          </p:txBody>
        </p:sp>
      </p:grpSp>
      <p:graphicFrame>
        <p:nvGraphicFramePr>
          <p:cNvPr id="33800" name="Object 8"/>
          <p:cNvGraphicFramePr>
            <a:graphicFrameLocks noChangeAspect="1"/>
          </p:cNvGraphicFramePr>
          <p:nvPr>
            <p:extLst>
              <p:ext uri="{D42A27DB-BD31-4B8C-83A1-F6EECF244321}">
                <p14:modId xmlns:p14="http://schemas.microsoft.com/office/powerpoint/2010/main" val="3298968972"/>
              </p:ext>
            </p:extLst>
          </p:nvPr>
        </p:nvGraphicFramePr>
        <p:xfrm>
          <a:off x="4017963" y="2969896"/>
          <a:ext cx="3036887" cy="838200"/>
        </p:xfrm>
        <a:graphic>
          <a:graphicData uri="http://schemas.openxmlformats.org/presentationml/2006/ole">
            <mc:AlternateContent xmlns:mc="http://schemas.openxmlformats.org/markup-compatibility/2006">
              <mc:Choice xmlns:v="urn:schemas-microsoft-com:vml" Requires="v">
                <p:oleObj spid="_x0000_s40010" name="Equation" r:id="rId7" imgW="1320227" imgH="418918" progId="Equation.DSMT4">
                  <p:embed/>
                </p:oleObj>
              </mc:Choice>
              <mc:Fallback>
                <p:oleObj name="Equation" r:id="rId7" imgW="1320227" imgH="418918" progId="Equation.DSMT4">
                  <p:embed/>
                  <p:pic>
                    <p:nvPicPr>
                      <p:cNvPr id="3380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7963" y="2969896"/>
                        <a:ext cx="303688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3815" name="Group 23"/>
          <p:cNvGrpSpPr>
            <a:grpSpLocks/>
          </p:cNvGrpSpPr>
          <p:nvPr/>
        </p:nvGrpSpPr>
        <p:grpSpPr bwMode="auto">
          <a:xfrm>
            <a:off x="1520826" y="3713163"/>
            <a:ext cx="8994775" cy="457200"/>
            <a:chOff x="-2" y="2269"/>
            <a:chExt cx="5666" cy="288"/>
          </a:xfrm>
        </p:grpSpPr>
        <p:sp>
          <p:nvSpPr>
            <p:cNvPr id="51219" name="Text Box 9"/>
            <p:cNvSpPr txBox="1">
              <a:spLocks noChangeArrowheads="1"/>
            </p:cNvSpPr>
            <p:nvPr/>
          </p:nvSpPr>
          <p:spPr bwMode="auto">
            <a:xfrm>
              <a:off x="-2" y="2269"/>
              <a:ext cx="50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的特解。这属于类型</a:t>
              </a:r>
              <a:r>
                <a:rPr lang="en-US" altLang="zh-CN" b="1">
                  <a:latin typeface="宋体" panose="02010600030101010101" pitchFamily="2" charset="-122"/>
                </a:rPr>
                <a:t>Ⅰ</a:t>
              </a:r>
              <a:r>
                <a:rPr lang="zh-CN" altLang="en-US" b="1">
                  <a:latin typeface="宋体" panose="02010600030101010101" pitchFamily="2" charset="-122"/>
                </a:rPr>
                <a:t>，而</a:t>
              </a:r>
              <a:r>
                <a:rPr lang="en-US" altLang="zh-CN" b="1">
                  <a:latin typeface="宋体" panose="02010600030101010101" pitchFamily="2" charset="-122"/>
                </a:rPr>
                <a:t>2</a:t>
              </a:r>
              <a:r>
                <a:rPr lang="en-US" altLang="zh-CN" b="1" i="1"/>
                <a:t>i</a:t>
              </a:r>
              <a:r>
                <a:rPr lang="zh-CN" altLang="en-US" b="1">
                  <a:latin typeface="宋体" panose="02010600030101010101" pitchFamily="2" charset="-122"/>
                </a:rPr>
                <a:t>不是特征根，故可设特解为：</a:t>
              </a:r>
              <a:endParaRPr lang="zh-CN" altLang="en-US" b="1"/>
            </a:p>
          </p:txBody>
        </p:sp>
        <p:graphicFrame>
          <p:nvGraphicFramePr>
            <p:cNvPr id="51220" name="Object 11"/>
            <p:cNvGraphicFramePr>
              <a:graphicFrameLocks noChangeAspect="1"/>
            </p:cNvGraphicFramePr>
            <p:nvPr/>
          </p:nvGraphicFramePr>
          <p:xfrm>
            <a:off x="4896" y="2285"/>
            <a:ext cx="768" cy="259"/>
          </p:xfrm>
          <a:graphic>
            <a:graphicData uri="http://schemas.openxmlformats.org/presentationml/2006/ole">
              <mc:AlternateContent xmlns:mc="http://schemas.openxmlformats.org/markup-compatibility/2006">
                <mc:Choice xmlns:v="urn:schemas-microsoft-com:vml" Requires="v">
                  <p:oleObj spid="_x0000_s40011" name="公式" r:id="rId9" imgW="596641" imgH="203112" progId="Equation.3">
                    <p:embed/>
                  </p:oleObj>
                </mc:Choice>
                <mc:Fallback>
                  <p:oleObj name="公式" r:id="rId9" imgW="596641" imgH="203112" progId="Equation.3">
                    <p:embed/>
                    <p:pic>
                      <p:nvPicPr>
                        <p:cNvPr id="5122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96" y="2285"/>
                          <a:ext cx="768"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3818" name="Group 26"/>
          <p:cNvGrpSpPr>
            <a:grpSpLocks/>
          </p:cNvGrpSpPr>
          <p:nvPr/>
        </p:nvGrpSpPr>
        <p:grpSpPr bwMode="auto">
          <a:xfrm>
            <a:off x="1524000" y="4175125"/>
            <a:ext cx="8210550" cy="533400"/>
            <a:chOff x="0" y="2630"/>
            <a:chExt cx="5172" cy="336"/>
          </a:xfrm>
        </p:grpSpPr>
        <p:sp>
          <p:nvSpPr>
            <p:cNvPr id="51216" name="Text Box 12"/>
            <p:cNvSpPr txBox="1">
              <a:spLocks noChangeArrowheads="1"/>
            </p:cNvSpPr>
            <p:nvPr/>
          </p:nvSpPr>
          <p:spPr bwMode="auto">
            <a:xfrm>
              <a:off x="0" y="2656"/>
              <a:ext cx="51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将它代入方程并消去因子        得                 ，因而                ，</a:t>
              </a:r>
            </a:p>
          </p:txBody>
        </p:sp>
        <p:graphicFrame>
          <p:nvGraphicFramePr>
            <p:cNvPr id="51217" name="Object 13"/>
            <p:cNvGraphicFramePr>
              <a:graphicFrameLocks noChangeAspect="1"/>
            </p:cNvGraphicFramePr>
            <p:nvPr/>
          </p:nvGraphicFramePr>
          <p:xfrm>
            <a:off x="2122" y="2630"/>
            <a:ext cx="360" cy="318"/>
          </p:xfrm>
          <a:graphic>
            <a:graphicData uri="http://schemas.openxmlformats.org/presentationml/2006/ole">
              <mc:AlternateContent xmlns:mc="http://schemas.openxmlformats.org/markup-compatibility/2006">
                <mc:Choice xmlns:v="urn:schemas-microsoft-com:vml" Requires="v">
                  <p:oleObj spid="_x0000_s40012" name="公式" r:id="rId11" imgW="228501" imgH="203112" progId="Equation.3">
                    <p:embed/>
                  </p:oleObj>
                </mc:Choice>
                <mc:Fallback>
                  <p:oleObj name="公式" r:id="rId11" imgW="228501" imgH="203112" progId="Equation.3">
                    <p:embed/>
                    <p:pic>
                      <p:nvPicPr>
                        <p:cNvPr id="51217"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2" y="2630"/>
                          <a:ext cx="360"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8" name="Object 14"/>
            <p:cNvGraphicFramePr>
              <a:graphicFrameLocks noChangeAspect="1"/>
            </p:cNvGraphicFramePr>
            <p:nvPr/>
          </p:nvGraphicFramePr>
          <p:xfrm>
            <a:off x="2794" y="2688"/>
            <a:ext cx="720" cy="278"/>
          </p:xfrm>
          <a:graphic>
            <a:graphicData uri="http://schemas.openxmlformats.org/presentationml/2006/ole">
              <mc:AlternateContent xmlns:mc="http://schemas.openxmlformats.org/markup-compatibility/2006">
                <mc:Choice xmlns:v="urn:schemas-microsoft-com:vml" Requires="v">
                  <p:oleObj spid="_x0000_s40013" name="公式" r:id="rId13" imgW="457002" imgH="177723" progId="Equation.3">
                    <p:embed/>
                  </p:oleObj>
                </mc:Choice>
                <mc:Fallback>
                  <p:oleObj name="公式" r:id="rId13" imgW="457002" imgH="177723" progId="Equation.3">
                    <p:embed/>
                    <p:pic>
                      <p:nvPicPr>
                        <p:cNvPr id="51218"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94" y="2688"/>
                          <a:ext cx="72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3807" name="Object 15"/>
          <p:cNvGraphicFramePr>
            <a:graphicFrameLocks noChangeAspect="1"/>
          </p:cNvGraphicFramePr>
          <p:nvPr/>
        </p:nvGraphicFramePr>
        <p:xfrm>
          <a:off x="8169275" y="4076701"/>
          <a:ext cx="1016000" cy="784225"/>
        </p:xfrm>
        <a:graphic>
          <a:graphicData uri="http://schemas.openxmlformats.org/presentationml/2006/ole">
            <mc:AlternateContent xmlns:mc="http://schemas.openxmlformats.org/markup-compatibility/2006">
              <mc:Choice xmlns:v="urn:schemas-microsoft-com:vml" Requires="v">
                <p:oleObj spid="_x0000_s40014" name="公式" r:id="rId15" imgW="507780" imgH="393529" progId="Equation.3">
                  <p:embed/>
                </p:oleObj>
              </mc:Choice>
              <mc:Fallback>
                <p:oleObj name="公式" r:id="rId15" imgW="507780" imgH="393529" progId="Equation.3">
                  <p:embed/>
                  <p:pic>
                    <p:nvPicPr>
                      <p:cNvPr id="33807"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69275" y="4076701"/>
                        <a:ext cx="1016000"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9" name="Object 17"/>
          <p:cNvGraphicFramePr>
            <a:graphicFrameLocks noChangeAspect="1"/>
          </p:cNvGraphicFramePr>
          <p:nvPr/>
        </p:nvGraphicFramePr>
        <p:xfrm>
          <a:off x="2176463" y="4751388"/>
          <a:ext cx="3725862" cy="838200"/>
        </p:xfrm>
        <a:graphic>
          <a:graphicData uri="http://schemas.openxmlformats.org/presentationml/2006/ole">
            <mc:AlternateContent xmlns:mc="http://schemas.openxmlformats.org/markup-compatibility/2006">
              <mc:Choice xmlns:v="urn:schemas-microsoft-com:vml" Requires="v">
                <p:oleObj spid="_x0000_s40015" name="公式" r:id="rId17" imgW="2070100" imgH="393700" progId="Equation.3">
                  <p:embed/>
                </p:oleObj>
              </mc:Choice>
              <mc:Fallback>
                <p:oleObj name="公式" r:id="rId17" imgW="2070100" imgH="393700" progId="Equation.3">
                  <p:embed/>
                  <p:pic>
                    <p:nvPicPr>
                      <p:cNvPr id="33809"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76463" y="4751388"/>
                        <a:ext cx="372586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10" name="Object 18"/>
          <p:cNvGraphicFramePr>
            <a:graphicFrameLocks noChangeAspect="1"/>
          </p:cNvGraphicFramePr>
          <p:nvPr/>
        </p:nvGraphicFramePr>
        <p:xfrm>
          <a:off x="7467600" y="4833938"/>
          <a:ext cx="1981200" cy="755650"/>
        </p:xfrm>
        <a:graphic>
          <a:graphicData uri="http://schemas.openxmlformats.org/presentationml/2006/ole">
            <mc:AlternateContent xmlns:mc="http://schemas.openxmlformats.org/markup-compatibility/2006">
              <mc:Choice xmlns:v="urn:schemas-microsoft-com:vml" Requires="v">
                <p:oleObj spid="_x0000_s40016" name="公式" r:id="rId19" imgW="1028254" imgH="393529" progId="Equation.3">
                  <p:embed/>
                </p:oleObj>
              </mc:Choice>
              <mc:Fallback>
                <p:oleObj name="公式" r:id="rId19" imgW="1028254" imgH="393529" progId="Equation.3">
                  <p:embed/>
                  <p:pic>
                    <p:nvPicPr>
                      <p:cNvPr id="3381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67600" y="4833938"/>
                        <a:ext cx="19812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11" name="Text Box 19"/>
          <p:cNvSpPr txBox="1">
            <a:spLocks noChangeArrowheads="1"/>
          </p:cNvSpPr>
          <p:nvPr/>
        </p:nvSpPr>
        <p:spPr bwMode="auto">
          <a:xfrm>
            <a:off x="1498601" y="5564188"/>
            <a:ext cx="707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由定理</a:t>
            </a:r>
            <a:r>
              <a:rPr lang="en-US" altLang="zh-CN" b="1"/>
              <a:t>9</a:t>
            </a:r>
            <a:r>
              <a:rPr lang="zh-CN" altLang="en-US" b="1"/>
              <a:t>，这是原方程的特解，于是原方程的通解为</a:t>
            </a:r>
          </a:p>
        </p:txBody>
      </p:sp>
      <p:graphicFrame>
        <p:nvGraphicFramePr>
          <p:cNvPr id="33812" name="Object 20"/>
          <p:cNvGraphicFramePr>
            <a:graphicFrameLocks noChangeAspect="1"/>
          </p:cNvGraphicFramePr>
          <p:nvPr>
            <p:extLst>
              <p:ext uri="{D42A27DB-BD31-4B8C-83A1-F6EECF244321}">
                <p14:modId xmlns:p14="http://schemas.microsoft.com/office/powerpoint/2010/main" val="1468032383"/>
              </p:ext>
            </p:extLst>
          </p:nvPr>
        </p:nvGraphicFramePr>
        <p:xfrm>
          <a:off x="3584575" y="6086772"/>
          <a:ext cx="3517900" cy="869950"/>
        </p:xfrm>
        <a:graphic>
          <a:graphicData uri="http://schemas.openxmlformats.org/presentationml/2006/ole">
            <mc:AlternateContent xmlns:mc="http://schemas.openxmlformats.org/markup-compatibility/2006">
              <mc:Choice xmlns:v="urn:schemas-microsoft-com:vml" Requires="v">
                <p:oleObj spid="_x0000_s40017" name="Equation" r:id="rId21" imgW="1586811" imgH="393529" progId="Equation.3">
                  <p:embed/>
                </p:oleObj>
              </mc:Choice>
              <mc:Fallback>
                <p:oleObj name="Equation" r:id="rId21" imgW="1586811" imgH="393529" progId="Equation.3">
                  <p:embed/>
                  <p:pic>
                    <p:nvPicPr>
                      <p:cNvPr id="33812"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84575" y="6086772"/>
                        <a:ext cx="3517900" cy="869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16" name="Text Box 24"/>
          <p:cNvSpPr txBox="1">
            <a:spLocks noChangeArrowheads="1"/>
          </p:cNvSpPr>
          <p:nvPr/>
        </p:nvSpPr>
        <p:spPr bwMode="auto">
          <a:xfrm>
            <a:off x="6232525" y="4987925"/>
            <a:ext cx="1303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于是：</a:t>
            </a:r>
          </a:p>
        </p:txBody>
      </p:sp>
      <p:sp>
        <p:nvSpPr>
          <p:cNvPr id="33817" name="Rectangle 25"/>
          <p:cNvSpPr>
            <a:spLocks noChangeArrowheads="1"/>
          </p:cNvSpPr>
          <p:nvPr/>
        </p:nvSpPr>
        <p:spPr bwMode="auto">
          <a:xfrm>
            <a:off x="7824788" y="836613"/>
            <a:ext cx="215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rPr>
              <a:t>复数法</a:t>
            </a:r>
            <a:r>
              <a:rPr lang="zh-CN" altLang="en-US" b="1"/>
              <a:t>求解</a:t>
            </a:r>
          </a:p>
        </p:txBody>
      </p:sp>
    </p:spTree>
    <p:extLst>
      <p:ext uri="{BB962C8B-B14F-4D97-AF65-F5344CB8AC3E}">
        <p14:creationId xmlns:p14="http://schemas.microsoft.com/office/powerpoint/2010/main" val="3738207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33796"/>
                                        </p:tgtEl>
                                        <p:attrNameLst>
                                          <p:attrName>style.visibility</p:attrName>
                                        </p:attrNameLst>
                                      </p:cBhvr>
                                      <p:to>
                                        <p:strVal val="visible"/>
                                      </p:to>
                                    </p:set>
                                    <p:anim calcmode="lin" valueType="num">
                                      <p:cBhvr additive="base">
                                        <p:cTn id="15" dur="500" fill="hold"/>
                                        <p:tgtEl>
                                          <p:spTgt spid="33796"/>
                                        </p:tgtEl>
                                        <p:attrNameLst>
                                          <p:attrName>ppt_x</p:attrName>
                                        </p:attrNameLst>
                                      </p:cBhvr>
                                      <p:tavLst>
                                        <p:tav tm="0">
                                          <p:val>
                                            <p:strVal val="0-#ppt_w/2"/>
                                          </p:val>
                                        </p:tav>
                                        <p:tav tm="100000">
                                          <p:val>
                                            <p:strVal val="#ppt_x"/>
                                          </p:val>
                                        </p:tav>
                                      </p:tavLst>
                                    </p:anim>
                                    <p:anim calcmode="lin" valueType="num">
                                      <p:cBhvr additive="base">
                                        <p:cTn id="16" dur="500" fill="hold"/>
                                        <p:tgtEl>
                                          <p:spTgt spid="33796"/>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33814"/>
                                        </p:tgtEl>
                                        <p:attrNameLst>
                                          <p:attrName>style.visibility</p:attrName>
                                        </p:attrNameLst>
                                      </p:cBhvr>
                                      <p:to>
                                        <p:strVal val="visible"/>
                                      </p:to>
                                    </p:set>
                                    <p:anim calcmode="lin" valueType="num">
                                      <p:cBhvr additive="base">
                                        <p:cTn id="21" dur="500" fill="hold"/>
                                        <p:tgtEl>
                                          <p:spTgt spid="33814"/>
                                        </p:tgtEl>
                                        <p:attrNameLst>
                                          <p:attrName>ppt_x</p:attrName>
                                        </p:attrNameLst>
                                      </p:cBhvr>
                                      <p:tavLst>
                                        <p:tav tm="0">
                                          <p:val>
                                            <p:strVal val="0-#ppt_w/2"/>
                                          </p:val>
                                        </p:tav>
                                        <p:tav tm="100000">
                                          <p:val>
                                            <p:strVal val="#ppt_x"/>
                                          </p:val>
                                        </p:tav>
                                      </p:tavLst>
                                    </p:anim>
                                    <p:anim calcmode="lin" valueType="num">
                                      <p:cBhvr additive="base">
                                        <p:cTn id="22" dur="500" fill="hold"/>
                                        <p:tgtEl>
                                          <p:spTgt spid="33814"/>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33800"/>
                                        </p:tgtEl>
                                        <p:attrNameLst>
                                          <p:attrName>style.visibility</p:attrName>
                                        </p:attrNameLst>
                                      </p:cBhvr>
                                      <p:to>
                                        <p:strVal val="visible"/>
                                      </p:to>
                                    </p:set>
                                    <p:anim calcmode="lin" valueType="num">
                                      <p:cBhvr additive="base">
                                        <p:cTn id="27" dur="2000" fill="hold"/>
                                        <p:tgtEl>
                                          <p:spTgt spid="33800"/>
                                        </p:tgtEl>
                                        <p:attrNameLst>
                                          <p:attrName>ppt_x</p:attrName>
                                        </p:attrNameLst>
                                      </p:cBhvr>
                                      <p:tavLst>
                                        <p:tav tm="0">
                                          <p:val>
                                            <p:strVal val="0-#ppt_w/2"/>
                                          </p:val>
                                        </p:tav>
                                        <p:tav tm="100000">
                                          <p:val>
                                            <p:strVal val="#ppt_x"/>
                                          </p:val>
                                        </p:tav>
                                      </p:tavLst>
                                    </p:anim>
                                    <p:anim calcmode="lin" valueType="num">
                                      <p:cBhvr additive="base">
                                        <p:cTn id="28" dur="2000" fill="hold"/>
                                        <p:tgtEl>
                                          <p:spTgt spid="33800"/>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3800"/>
                                        </p:tgtEl>
                                        <p:attrNameLst>
                                          <p:attrName>ppt_c</p:attrName>
                                        </p:attrNameLst>
                                      </p:cBhvr>
                                      <p:to>
                                        <a:schemeClr val="accent2"/>
                                      </p:to>
                                    </p:animClr>
                                  </p:sub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33815"/>
                                        </p:tgtEl>
                                        <p:attrNameLst>
                                          <p:attrName>style.visibility</p:attrName>
                                        </p:attrNameLst>
                                      </p:cBhvr>
                                      <p:to>
                                        <p:strVal val="visible"/>
                                      </p:to>
                                    </p:set>
                                    <p:anim calcmode="lin" valueType="num">
                                      <p:cBhvr additive="base">
                                        <p:cTn id="33" dur="500" fill="hold"/>
                                        <p:tgtEl>
                                          <p:spTgt spid="33815"/>
                                        </p:tgtEl>
                                        <p:attrNameLst>
                                          <p:attrName>ppt_x</p:attrName>
                                        </p:attrNameLst>
                                      </p:cBhvr>
                                      <p:tavLst>
                                        <p:tav tm="0">
                                          <p:val>
                                            <p:strVal val="0-#ppt_w/2"/>
                                          </p:val>
                                        </p:tav>
                                        <p:tav tm="100000">
                                          <p:val>
                                            <p:strVal val="#ppt_x"/>
                                          </p:val>
                                        </p:tav>
                                      </p:tavLst>
                                    </p:anim>
                                    <p:anim calcmode="lin" valueType="num">
                                      <p:cBhvr additive="base">
                                        <p:cTn id="34" dur="500" fill="hold"/>
                                        <p:tgtEl>
                                          <p:spTgt spid="33815"/>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32" fill="hold" nodeType="clickEffect">
                                  <p:stCondLst>
                                    <p:cond delay="0"/>
                                  </p:stCondLst>
                                  <p:childTnLst>
                                    <p:set>
                                      <p:cBhvr>
                                        <p:cTn id="38" dur="1" fill="hold">
                                          <p:stCondLst>
                                            <p:cond delay="0"/>
                                          </p:stCondLst>
                                        </p:cTn>
                                        <p:tgtEl>
                                          <p:spTgt spid="33818"/>
                                        </p:tgtEl>
                                        <p:attrNameLst>
                                          <p:attrName>style.visibility</p:attrName>
                                        </p:attrNameLst>
                                      </p:cBhvr>
                                      <p:to>
                                        <p:strVal val="visible"/>
                                      </p:to>
                                    </p:set>
                                    <p:animEffect transition="in" filter="box(out)">
                                      <p:cBhvr>
                                        <p:cTn id="39" dur="2000"/>
                                        <p:tgtEl>
                                          <p:spTgt spid="3381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33807"/>
                                        </p:tgtEl>
                                        <p:attrNameLst>
                                          <p:attrName>style.visibility</p:attrName>
                                        </p:attrNameLst>
                                      </p:cBhvr>
                                      <p:to>
                                        <p:strVal val="visible"/>
                                      </p:to>
                                    </p:set>
                                  </p:childTnLst>
                                  <p:subTnLst>
                                    <p:animClr clrSpc="rgb" dir="cw">
                                      <p:cBhvr override="childStyle">
                                        <p:cTn dur="1" fill="hold" display="0" masterRel="nextClick" afterEffect="1"/>
                                        <p:tgtEl>
                                          <p:spTgt spid="33807"/>
                                        </p:tgtEl>
                                        <p:attrNameLst>
                                          <p:attrName>ppt_c</p:attrName>
                                        </p:attrNameLst>
                                      </p:cBhvr>
                                      <p:to>
                                        <a:schemeClr val="accent2"/>
                                      </p:to>
                                    </p:animClr>
                                  </p:sub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nodeType="clickEffect">
                                  <p:stCondLst>
                                    <p:cond delay="0"/>
                                  </p:stCondLst>
                                  <p:childTnLst>
                                    <p:set>
                                      <p:cBhvr>
                                        <p:cTn id="47" dur="1" fill="hold">
                                          <p:stCondLst>
                                            <p:cond delay="0"/>
                                          </p:stCondLst>
                                        </p:cTn>
                                        <p:tgtEl>
                                          <p:spTgt spid="33809"/>
                                        </p:tgtEl>
                                        <p:attrNameLst>
                                          <p:attrName>style.visibility</p:attrName>
                                        </p:attrNameLst>
                                      </p:cBhvr>
                                      <p:to>
                                        <p:strVal val="visible"/>
                                      </p:to>
                                    </p:set>
                                    <p:anim calcmode="lin" valueType="num">
                                      <p:cBhvr additive="base">
                                        <p:cTn id="48" dur="500" fill="hold"/>
                                        <p:tgtEl>
                                          <p:spTgt spid="33809"/>
                                        </p:tgtEl>
                                        <p:attrNameLst>
                                          <p:attrName>ppt_x</p:attrName>
                                        </p:attrNameLst>
                                      </p:cBhvr>
                                      <p:tavLst>
                                        <p:tav tm="0">
                                          <p:val>
                                            <p:strVal val="0-#ppt_w/2"/>
                                          </p:val>
                                        </p:tav>
                                        <p:tav tm="100000">
                                          <p:val>
                                            <p:strVal val="#ppt_x"/>
                                          </p:val>
                                        </p:tav>
                                      </p:tavLst>
                                    </p:anim>
                                    <p:anim calcmode="lin" valueType="num">
                                      <p:cBhvr additive="base">
                                        <p:cTn id="49" dur="500" fill="hold"/>
                                        <p:tgtEl>
                                          <p:spTgt spid="3380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3809"/>
                                        </p:tgtEl>
                                        <p:attrNameLst>
                                          <p:attrName>ppt_c</p:attrName>
                                        </p:attrNameLst>
                                      </p:cBhvr>
                                      <p:to>
                                        <a:srgbClr val="FF0000"/>
                                      </p:to>
                                    </p:animClr>
                                  </p:sub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33816"/>
                                        </p:tgtEl>
                                        <p:attrNameLst>
                                          <p:attrName>style.visibility</p:attrName>
                                        </p:attrNameLst>
                                      </p:cBhvr>
                                      <p:to>
                                        <p:strVal val="visible"/>
                                      </p:to>
                                    </p:set>
                                    <p:anim calcmode="lin" valueType="num">
                                      <p:cBhvr additive="base">
                                        <p:cTn id="54" dur="500" fill="hold"/>
                                        <p:tgtEl>
                                          <p:spTgt spid="33816"/>
                                        </p:tgtEl>
                                        <p:attrNameLst>
                                          <p:attrName>ppt_x</p:attrName>
                                        </p:attrNameLst>
                                      </p:cBhvr>
                                      <p:tavLst>
                                        <p:tav tm="0">
                                          <p:val>
                                            <p:strVal val="0-#ppt_w/2"/>
                                          </p:val>
                                        </p:tav>
                                        <p:tav tm="100000">
                                          <p:val>
                                            <p:strVal val="#ppt_x"/>
                                          </p:val>
                                        </p:tav>
                                      </p:tavLst>
                                    </p:anim>
                                    <p:anim calcmode="lin" valueType="num">
                                      <p:cBhvr additive="base">
                                        <p:cTn id="55" dur="500" fill="hold"/>
                                        <p:tgtEl>
                                          <p:spTgt spid="33816"/>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nodeType="clickEffect">
                                  <p:stCondLst>
                                    <p:cond delay="0"/>
                                  </p:stCondLst>
                                  <p:childTnLst>
                                    <p:set>
                                      <p:cBhvr>
                                        <p:cTn id="59" dur="1" fill="hold">
                                          <p:stCondLst>
                                            <p:cond delay="0"/>
                                          </p:stCondLst>
                                        </p:cTn>
                                        <p:tgtEl>
                                          <p:spTgt spid="33810"/>
                                        </p:tgtEl>
                                        <p:attrNameLst>
                                          <p:attrName>style.visibility</p:attrName>
                                        </p:attrNameLst>
                                      </p:cBhvr>
                                      <p:to>
                                        <p:strVal val="visible"/>
                                      </p:to>
                                    </p:set>
                                    <p:anim calcmode="lin" valueType="num">
                                      <p:cBhvr additive="base">
                                        <p:cTn id="60" dur="2000" fill="hold"/>
                                        <p:tgtEl>
                                          <p:spTgt spid="33810"/>
                                        </p:tgtEl>
                                        <p:attrNameLst>
                                          <p:attrName>ppt_x</p:attrName>
                                        </p:attrNameLst>
                                      </p:cBhvr>
                                      <p:tavLst>
                                        <p:tav tm="0">
                                          <p:val>
                                            <p:strVal val="1+#ppt_w/2"/>
                                          </p:val>
                                        </p:tav>
                                        <p:tav tm="100000">
                                          <p:val>
                                            <p:strVal val="#ppt_x"/>
                                          </p:val>
                                        </p:tav>
                                      </p:tavLst>
                                    </p:anim>
                                    <p:anim calcmode="lin" valueType="num">
                                      <p:cBhvr additive="base">
                                        <p:cTn id="61" dur="2000" fill="hold"/>
                                        <p:tgtEl>
                                          <p:spTgt spid="33810"/>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3810"/>
                                        </p:tgtEl>
                                        <p:attrNameLst>
                                          <p:attrName>ppt_c</p:attrName>
                                        </p:attrNameLst>
                                      </p:cBhvr>
                                      <p:to>
                                        <a:srgbClr val="FF0000"/>
                                      </p:to>
                                    </p:animClr>
                                  </p:sub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33811"/>
                                        </p:tgtEl>
                                        <p:attrNameLst>
                                          <p:attrName>style.visibility</p:attrName>
                                        </p:attrNameLst>
                                      </p:cBhvr>
                                      <p:to>
                                        <p:strVal val="visible"/>
                                      </p:to>
                                    </p:set>
                                    <p:anim calcmode="lin" valueType="num">
                                      <p:cBhvr additive="base">
                                        <p:cTn id="66" dur="500" fill="hold"/>
                                        <p:tgtEl>
                                          <p:spTgt spid="33811"/>
                                        </p:tgtEl>
                                        <p:attrNameLst>
                                          <p:attrName>ppt_x</p:attrName>
                                        </p:attrNameLst>
                                      </p:cBhvr>
                                      <p:tavLst>
                                        <p:tav tm="0">
                                          <p:val>
                                            <p:strVal val="0-#ppt_w/2"/>
                                          </p:val>
                                        </p:tav>
                                        <p:tav tm="100000">
                                          <p:val>
                                            <p:strVal val="#ppt_x"/>
                                          </p:val>
                                        </p:tav>
                                      </p:tavLst>
                                    </p:anim>
                                    <p:anim calcmode="lin" valueType="num">
                                      <p:cBhvr additive="base">
                                        <p:cTn id="67" dur="500" fill="hold"/>
                                        <p:tgtEl>
                                          <p:spTgt spid="33811"/>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nodeType="clickEffect">
                                  <p:stCondLst>
                                    <p:cond delay="0"/>
                                  </p:stCondLst>
                                  <p:childTnLst>
                                    <p:set>
                                      <p:cBhvr>
                                        <p:cTn id="71" dur="1" fill="hold">
                                          <p:stCondLst>
                                            <p:cond delay="0"/>
                                          </p:stCondLst>
                                        </p:cTn>
                                        <p:tgtEl>
                                          <p:spTgt spid="33812"/>
                                        </p:tgtEl>
                                        <p:attrNameLst>
                                          <p:attrName>style.visibility</p:attrName>
                                        </p:attrNameLst>
                                      </p:cBhvr>
                                      <p:to>
                                        <p:strVal val="visible"/>
                                      </p:to>
                                    </p:set>
                                    <p:anim calcmode="lin" valueType="num">
                                      <p:cBhvr additive="base">
                                        <p:cTn id="72" dur="500" fill="hold"/>
                                        <p:tgtEl>
                                          <p:spTgt spid="33812"/>
                                        </p:tgtEl>
                                        <p:attrNameLst>
                                          <p:attrName>ppt_x</p:attrName>
                                        </p:attrNameLst>
                                      </p:cBhvr>
                                      <p:tavLst>
                                        <p:tav tm="0">
                                          <p:val>
                                            <p:strVal val="#ppt_x"/>
                                          </p:val>
                                        </p:tav>
                                        <p:tav tm="100000">
                                          <p:val>
                                            <p:strVal val="#ppt_x"/>
                                          </p:val>
                                        </p:tav>
                                      </p:tavLst>
                                    </p:anim>
                                    <p:anim calcmode="lin" valueType="num">
                                      <p:cBhvr additive="base">
                                        <p:cTn id="73" dur="500" fill="hold"/>
                                        <p:tgtEl>
                                          <p:spTgt spid="33812"/>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3812"/>
                                        </p:tgtEl>
                                        <p:attrNameLst>
                                          <p:attrName>ppt_c</p:attrName>
                                        </p:attrNameLst>
                                      </p:cBhvr>
                                      <p:to>
                                        <a:srgbClr val="0000C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utoUpdateAnimBg="0"/>
      <p:bldP spid="33811" grpId="0" autoUpdateAnimBg="0"/>
      <p:bldP spid="33816" grpId="0" autoUpdateAnimBg="0"/>
      <p:bldP spid="338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1600201" y="44451"/>
            <a:ext cx="319991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b="1">
                <a:solidFill>
                  <a:srgbClr val="FF0000"/>
                </a:solidFill>
              </a:rPr>
              <a:t>二、拉普拉斯变换法</a:t>
            </a:r>
          </a:p>
        </p:txBody>
      </p:sp>
      <p:sp>
        <p:nvSpPr>
          <p:cNvPr id="52227" name="Text Box 3"/>
          <p:cNvSpPr txBox="1">
            <a:spLocks noChangeArrowheads="1"/>
          </p:cNvSpPr>
          <p:nvPr/>
        </p:nvSpPr>
        <p:spPr bwMode="auto">
          <a:xfrm>
            <a:off x="2727326" y="1011239"/>
            <a:ext cx="64633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hangingPunct="1"/>
            <a:endParaRPr lang="en-US" altLang="zh-CN"/>
          </a:p>
          <a:p>
            <a:pPr eaLnBrk="1" hangingPunct="1"/>
            <a:endParaRPr lang="en-US" altLang="zh-CN"/>
          </a:p>
        </p:txBody>
      </p:sp>
      <p:sp>
        <p:nvSpPr>
          <p:cNvPr id="34820" name="Rectangle 4"/>
          <p:cNvSpPr>
            <a:spLocks noChangeArrowheads="1"/>
          </p:cNvSpPr>
          <p:nvPr/>
        </p:nvSpPr>
        <p:spPr bwMode="auto">
          <a:xfrm>
            <a:off x="1703388" y="908051"/>
            <a:ext cx="45159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定义（</a:t>
            </a:r>
            <a:r>
              <a:rPr lang="zh-CN" altLang="en-US" b="1">
                <a:solidFill>
                  <a:srgbClr val="0000CC"/>
                </a:solidFill>
              </a:rPr>
              <a:t>拉普拉斯变换</a:t>
            </a:r>
            <a:r>
              <a:rPr lang="zh-CN" altLang="en-US" b="1"/>
              <a:t>）：由积分</a:t>
            </a:r>
          </a:p>
        </p:txBody>
      </p:sp>
      <p:graphicFrame>
        <p:nvGraphicFramePr>
          <p:cNvPr id="34821" name="Object 5"/>
          <p:cNvGraphicFramePr>
            <a:graphicFrameLocks noChangeAspect="1"/>
          </p:cNvGraphicFramePr>
          <p:nvPr/>
        </p:nvGraphicFramePr>
        <p:xfrm>
          <a:off x="4656138" y="1412876"/>
          <a:ext cx="3124200" cy="822325"/>
        </p:xfrm>
        <a:graphic>
          <a:graphicData uri="http://schemas.openxmlformats.org/presentationml/2006/ole">
            <mc:AlternateContent xmlns:mc="http://schemas.openxmlformats.org/markup-compatibility/2006">
              <mc:Choice xmlns:v="urn:schemas-microsoft-com:vml" Requires="v">
                <p:oleObj spid="_x0000_s41039" name="公式" r:id="rId3" imgW="1257300" imgH="330200" progId="Equation.3">
                  <p:embed/>
                </p:oleObj>
              </mc:Choice>
              <mc:Fallback>
                <p:oleObj name="公式" r:id="rId3" imgW="1257300" imgH="330200" progId="Equation.3">
                  <p:embed/>
                  <p:pic>
                    <p:nvPicPr>
                      <p:cNvPr id="3482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138" y="1412876"/>
                        <a:ext cx="3124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4837" name="Group 21"/>
          <p:cNvGrpSpPr>
            <a:grpSpLocks/>
          </p:cNvGrpSpPr>
          <p:nvPr/>
        </p:nvGrpSpPr>
        <p:grpSpPr bwMode="auto">
          <a:xfrm>
            <a:off x="1649413" y="4745039"/>
            <a:ext cx="8191500" cy="1558925"/>
            <a:chOff x="326" y="2858"/>
            <a:chExt cx="5160" cy="982"/>
          </a:xfrm>
        </p:grpSpPr>
        <p:sp>
          <p:nvSpPr>
            <p:cNvPr id="52243" name="Text Box 14"/>
            <p:cNvSpPr txBox="1">
              <a:spLocks noChangeArrowheads="1"/>
            </p:cNvSpPr>
            <p:nvPr/>
          </p:nvSpPr>
          <p:spPr bwMode="auto">
            <a:xfrm>
              <a:off x="326" y="2858"/>
              <a:ext cx="18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        </a:t>
              </a:r>
              <a:r>
                <a:rPr lang="zh-CN" altLang="en-US" b="1"/>
                <a:t>设给定微分方程</a:t>
              </a:r>
            </a:p>
          </p:txBody>
        </p:sp>
        <p:graphicFrame>
          <p:nvGraphicFramePr>
            <p:cNvPr id="52244" name="Object 15"/>
            <p:cNvGraphicFramePr>
              <a:graphicFrameLocks noChangeAspect="1"/>
            </p:cNvGraphicFramePr>
            <p:nvPr/>
          </p:nvGraphicFramePr>
          <p:xfrm>
            <a:off x="1919" y="3072"/>
            <a:ext cx="3567" cy="446"/>
          </p:xfrm>
          <a:graphic>
            <a:graphicData uri="http://schemas.openxmlformats.org/presentationml/2006/ole">
              <mc:AlternateContent xmlns:mc="http://schemas.openxmlformats.org/markup-compatibility/2006">
                <mc:Choice xmlns:v="urn:schemas-microsoft-com:vml" Requires="v">
                  <p:oleObj spid="_x0000_s41040" name="Equation" r:id="rId5" imgW="3352800" imgH="419100" progId="Equation.DSMT4">
                    <p:embed/>
                  </p:oleObj>
                </mc:Choice>
                <mc:Fallback>
                  <p:oleObj name="Equation" r:id="rId5" imgW="3352800" imgH="419100" progId="Equation.DSMT4">
                    <p:embed/>
                    <p:pic>
                      <p:nvPicPr>
                        <p:cNvPr id="52244"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9" y="3072"/>
                          <a:ext cx="3567"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45" name="Text Box 16"/>
            <p:cNvSpPr txBox="1">
              <a:spLocks noChangeArrowheads="1"/>
            </p:cNvSpPr>
            <p:nvPr/>
          </p:nvSpPr>
          <p:spPr bwMode="auto">
            <a:xfrm>
              <a:off x="326" y="3469"/>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及初始条件</a:t>
              </a:r>
            </a:p>
          </p:txBody>
        </p:sp>
        <p:graphicFrame>
          <p:nvGraphicFramePr>
            <p:cNvPr id="52246" name="Object 17"/>
            <p:cNvGraphicFramePr>
              <a:graphicFrameLocks noChangeAspect="1"/>
            </p:cNvGraphicFramePr>
            <p:nvPr/>
          </p:nvGraphicFramePr>
          <p:xfrm>
            <a:off x="1680" y="3504"/>
            <a:ext cx="2832" cy="336"/>
          </p:xfrm>
          <a:graphic>
            <a:graphicData uri="http://schemas.openxmlformats.org/presentationml/2006/ole">
              <mc:AlternateContent xmlns:mc="http://schemas.openxmlformats.org/markup-compatibility/2006">
                <mc:Choice xmlns:v="urn:schemas-microsoft-com:vml" Requires="v">
                  <p:oleObj spid="_x0000_s41041" name="公式" r:id="rId7" imgW="2527300" imgH="241300" progId="Equation.3">
                    <p:embed/>
                  </p:oleObj>
                </mc:Choice>
                <mc:Fallback>
                  <p:oleObj name="公式" r:id="rId7" imgW="2527300" imgH="241300" progId="Equation.3">
                    <p:embed/>
                    <p:pic>
                      <p:nvPicPr>
                        <p:cNvPr id="52246"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0" y="3504"/>
                          <a:ext cx="283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4836" name="Group 20"/>
          <p:cNvGrpSpPr>
            <a:grpSpLocks/>
          </p:cNvGrpSpPr>
          <p:nvPr/>
        </p:nvGrpSpPr>
        <p:grpSpPr bwMode="auto">
          <a:xfrm>
            <a:off x="1665288" y="6207126"/>
            <a:ext cx="9307512" cy="461963"/>
            <a:chOff x="240" y="3853"/>
            <a:chExt cx="5863" cy="291"/>
          </a:xfrm>
        </p:grpSpPr>
        <p:sp>
          <p:nvSpPr>
            <p:cNvPr id="52241" name="Text Box 18"/>
            <p:cNvSpPr txBox="1">
              <a:spLocks noChangeArrowheads="1"/>
            </p:cNvSpPr>
            <p:nvPr/>
          </p:nvSpPr>
          <p:spPr bwMode="auto">
            <a:xfrm>
              <a:off x="240" y="3853"/>
              <a:ext cx="586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其中                         是常数，而</a:t>
              </a:r>
              <a:r>
                <a:rPr lang="en-US" altLang="zh-CN" b="1" i="1"/>
                <a:t>f</a:t>
              </a:r>
              <a:r>
                <a:rPr lang="en-US" altLang="zh-CN" b="1"/>
                <a:t>(</a:t>
              </a:r>
              <a:r>
                <a:rPr lang="en-US" altLang="zh-CN" b="1" i="1"/>
                <a:t>t</a:t>
              </a:r>
              <a:r>
                <a:rPr lang="en-US" altLang="zh-CN" b="1"/>
                <a:t>)</a:t>
              </a:r>
              <a:r>
                <a:rPr lang="zh-CN" altLang="en-US" b="1"/>
                <a:t>为连续函数且满足原函数的条件。</a:t>
              </a:r>
            </a:p>
          </p:txBody>
        </p:sp>
        <p:graphicFrame>
          <p:nvGraphicFramePr>
            <p:cNvPr id="52242" name="Object 19"/>
            <p:cNvGraphicFramePr>
              <a:graphicFrameLocks noChangeAspect="1"/>
            </p:cNvGraphicFramePr>
            <p:nvPr/>
          </p:nvGraphicFramePr>
          <p:xfrm>
            <a:off x="672" y="3867"/>
            <a:ext cx="1200" cy="277"/>
          </p:xfrm>
          <a:graphic>
            <a:graphicData uri="http://schemas.openxmlformats.org/presentationml/2006/ole">
              <mc:AlternateContent xmlns:mc="http://schemas.openxmlformats.org/markup-compatibility/2006">
                <mc:Choice xmlns:v="urn:schemas-microsoft-com:vml" Requires="v">
                  <p:oleObj spid="_x0000_s41042" name="公式" r:id="rId9" imgW="990600" imgH="228600" progId="Equation.3">
                    <p:embed/>
                  </p:oleObj>
                </mc:Choice>
                <mc:Fallback>
                  <p:oleObj name="公式" r:id="rId9" imgW="990600" imgH="228600" progId="Equation.3">
                    <p:embed/>
                    <p:pic>
                      <p:nvPicPr>
                        <p:cNvPr id="52242"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 y="3867"/>
                          <a:ext cx="1200"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4843" name="Group 27"/>
          <p:cNvGrpSpPr>
            <a:grpSpLocks/>
          </p:cNvGrpSpPr>
          <p:nvPr/>
        </p:nvGrpSpPr>
        <p:grpSpPr bwMode="auto">
          <a:xfrm>
            <a:off x="1487488" y="2420939"/>
            <a:ext cx="9144001" cy="2308225"/>
            <a:chOff x="-23" y="1675"/>
            <a:chExt cx="5760" cy="1454"/>
          </a:xfrm>
        </p:grpSpPr>
        <p:sp>
          <p:nvSpPr>
            <p:cNvPr id="52233" name="Rectangle 8"/>
            <p:cNvSpPr>
              <a:spLocks noChangeArrowheads="1"/>
            </p:cNvSpPr>
            <p:nvPr/>
          </p:nvSpPr>
          <p:spPr bwMode="auto">
            <a:xfrm>
              <a:off x="-23" y="1675"/>
              <a:ext cx="5760" cy="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所定义的确定于复平面                上的复变数</a:t>
              </a:r>
              <a:r>
                <a:rPr lang="en-US" altLang="zh-CN" b="1" i="1"/>
                <a:t>s</a:t>
              </a:r>
              <a:r>
                <a:rPr lang="zh-CN" altLang="en-US" b="1"/>
                <a:t>的函数</a:t>
              </a:r>
              <a:r>
                <a:rPr lang="en-US" altLang="zh-CN" b="1"/>
                <a:t>F(</a:t>
              </a:r>
              <a:r>
                <a:rPr lang="en-US" altLang="zh-CN" b="1" i="1"/>
                <a:t>s</a:t>
              </a:r>
              <a:r>
                <a:rPr lang="en-US" altLang="zh-CN" b="1"/>
                <a:t>)</a:t>
              </a:r>
              <a:r>
                <a:rPr lang="zh-CN" altLang="en-US" b="1"/>
                <a:t>，称为函数 </a:t>
              </a:r>
            </a:p>
            <a:p>
              <a:pPr eaLnBrk="1" hangingPunct="1"/>
              <a:r>
                <a:rPr lang="zh-CN" altLang="en-US" b="1"/>
                <a:t>        的拉普拉斯变换，其中         于        有定义，且满足不等式</a:t>
              </a:r>
            </a:p>
            <a:p>
              <a:pPr lvl="1" eaLnBrk="1" hangingPunct="1"/>
              <a:endParaRPr lang="zh-CN" altLang="en-US" b="1"/>
            </a:p>
            <a:p>
              <a:pPr eaLnBrk="1" hangingPunct="1"/>
              <a:endParaRPr lang="zh-CN" altLang="en-US" b="1"/>
            </a:p>
            <a:p>
              <a:pPr eaLnBrk="1" hangingPunct="1"/>
              <a:r>
                <a:rPr lang="zh-CN" altLang="en-US" b="1"/>
                <a:t>这里            为某两个正常数，将称         为原函数，而称</a:t>
              </a:r>
              <a:r>
                <a:rPr lang="en-US" altLang="zh-CN" b="1"/>
                <a:t>F(</a:t>
              </a:r>
              <a:r>
                <a:rPr lang="en-US" altLang="zh-CN" b="1" i="1"/>
                <a:t>s</a:t>
              </a:r>
              <a:r>
                <a:rPr lang="en-US" altLang="zh-CN" b="1"/>
                <a:t>)</a:t>
              </a:r>
              <a:r>
                <a:rPr lang="zh-CN" altLang="en-US" b="1"/>
                <a:t>为象函数。</a:t>
              </a:r>
            </a:p>
          </p:txBody>
        </p:sp>
        <p:graphicFrame>
          <p:nvGraphicFramePr>
            <p:cNvPr id="52234" name="Object 9"/>
            <p:cNvGraphicFramePr>
              <a:graphicFrameLocks noChangeAspect="1"/>
            </p:cNvGraphicFramePr>
            <p:nvPr/>
          </p:nvGraphicFramePr>
          <p:xfrm>
            <a:off x="2064" y="1723"/>
            <a:ext cx="656" cy="207"/>
          </p:xfrm>
          <a:graphic>
            <a:graphicData uri="http://schemas.openxmlformats.org/presentationml/2006/ole">
              <mc:AlternateContent xmlns:mc="http://schemas.openxmlformats.org/markup-compatibility/2006">
                <mc:Choice xmlns:v="urn:schemas-microsoft-com:vml" Requires="v">
                  <p:oleObj spid="_x0000_s41043" name="公式" r:id="rId11" imgW="558558" imgH="177723" progId="Equation.3">
                    <p:embed/>
                  </p:oleObj>
                </mc:Choice>
                <mc:Fallback>
                  <p:oleObj name="公式" r:id="rId11" imgW="558558" imgH="177723" progId="Equation.3">
                    <p:embed/>
                    <p:pic>
                      <p:nvPicPr>
                        <p:cNvPr id="52234"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64" y="1723"/>
                          <a:ext cx="656"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5" name="Object 12"/>
            <p:cNvGraphicFramePr>
              <a:graphicFrameLocks noChangeAspect="1"/>
            </p:cNvGraphicFramePr>
            <p:nvPr/>
          </p:nvGraphicFramePr>
          <p:xfrm>
            <a:off x="432" y="2612"/>
            <a:ext cx="480" cy="284"/>
          </p:xfrm>
          <a:graphic>
            <a:graphicData uri="http://schemas.openxmlformats.org/presentationml/2006/ole">
              <mc:AlternateContent xmlns:mc="http://schemas.openxmlformats.org/markup-compatibility/2006">
                <mc:Choice xmlns:v="urn:schemas-microsoft-com:vml" Requires="v">
                  <p:oleObj spid="_x0000_s41044" name="公式" r:id="rId13" imgW="342751" imgH="203112" progId="Equation.3">
                    <p:embed/>
                  </p:oleObj>
                </mc:Choice>
                <mc:Fallback>
                  <p:oleObj name="公式" r:id="rId13" imgW="342751" imgH="203112" progId="Equation.3">
                    <p:embed/>
                    <p:pic>
                      <p:nvPicPr>
                        <p:cNvPr id="52235"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2" y="2612"/>
                          <a:ext cx="480"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6" name="Object 10"/>
            <p:cNvGraphicFramePr>
              <a:graphicFrameLocks noChangeAspect="1"/>
            </p:cNvGraphicFramePr>
            <p:nvPr/>
          </p:nvGraphicFramePr>
          <p:xfrm>
            <a:off x="2971" y="1933"/>
            <a:ext cx="440" cy="235"/>
          </p:xfrm>
          <a:graphic>
            <a:graphicData uri="http://schemas.openxmlformats.org/presentationml/2006/ole">
              <mc:AlternateContent xmlns:mc="http://schemas.openxmlformats.org/markup-compatibility/2006">
                <mc:Choice xmlns:v="urn:schemas-microsoft-com:vml" Requires="v">
                  <p:oleObj spid="_x0000_s41045" name="公式" r:id="rId15" imgW="329914" imgH="177646" progId="Equation.3">
                    <p:embed/>
                  </p:oleObj>
                </mc:Choice>
                <mc:Fallback>
                  <p:oleObj name="公式" r:id="rId15" imgW="329914" imgH="177646" progId="Equation.3">
                    <p:embed/>
                    <p:pic>
                      <p:nvPicPr>
                        <p:cNvPr id="52236"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71" y="1933"/>
                          <a:ext cx="440"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7" name="Object 11"/>
            <p:cNvGraphicFramePr>
              <a:graphicFrameLocks noChangeAspect="1"/>
            </p:cNvGraphicFramePr>
            <p:nvPr/>
          </p:nvGraphicFramePr>
          <p:xfrm>
            <a:off x="507" y="2251"/>
            <a:ext cx="4202" cy="379"/>
          </p:xfrm>
          <a:graphic>
            <a:graphicData uri="http://schemas.openxmlformats.org/presentationml/2006/ole">
              <mc:AlternateContent xmlns:mc="http://schemas.openxmlformats.org/markup-compatibility/2006">
                <mc:Choice xmlns:v="urn:schemas-microsoft-com:vml" Requires="v">
                  <p:oleObj spid="_x0000_s41046" name="公式" r:id="rId17" imgW="2501900" imgH="254000" progId="Equation.3">
                    <p:embed/>
                  </p:oleObj>
                </mc:Choice>
                <mc:Fallback>
                  <p:oleObj name="公式" r:id="rId17" imgW="2501900" imgH="254000" progId="Equation.3">
                    <p:embed/>
                    <p:pic>
                      <p:nvPicPr>
                        <p:cNvPr id="52237"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7" y="2251"/>
                          <a:ext cx="4202"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8" name="Object 23"/>
            <p:cNvGraphicFramePr>
              <a:graphicFrameLocks noChangeAspect="1"/>
            </p:cNvGraphicFramePr>
            <p:nvPr/>
          </p:nvGraphicFramePr>
          <p:xfrm>
            <a:off x="2336" y="1929"/>
            <a:ext cx="414" cy="276"/>
          </p:xfrm>
          <a:graphic>
            <a:graphicData uri="http://schemas.openxmlformats.org/presentationml/2006/ole">
              <mc:AlternateContent xmlns:mc="http://schemas.openxmlformats.org/markup-compatibility/2006">
                <mc:Choice xmlns:v="urn:schemas-microsoft-com:vml" Requires="v">
                  <p:oleObj spid="_x0000_s41047" name="公式" r:id="rId19" imgW="304536" imgH="203024" progId="Equation.3">
                    <p:embed/>
                  </p:oleObj>
                </mc:Choice>
                <mc:Fallback>
                  <p:oleObj name="公式" r:id="rId19" imgW="304536" imgH="203024" progId="Equation.3">
                    <p:embed/>
                    <p:pic>
                      <p:nvPicPr>
                        <p:cNvPr id="52238"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36" y="1929"/>
                          <a:ext cx="414"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9" name="Object 24"/>
            <p:cNvGraphicFramePr>
              <a:graphicFrameLocks noChangeAspect="1"/>
            </p:cNvGraphicFramePr>
            <p:nvPr/>
          </p:nvGraphicFramePr>
          <p:xfrm>
            <a:off x="22" y="1929"/>
            <a:ext cx="414" cy="276"/>
          </p:xfrm>
          <a:graphic>
            <a:graphicData uri="http://schemas.openxmlformats.org/presentationml/2006/ole">
              <mc:AlternateContent xmlns:mc="http://schemas.openxmlformats.org/markup-compatibility/2006">
                <mc:Choice xmlns:v="urn:schemas-microsoft-com:vml" Requires="v">
                  <p:oleObj spid="_x0000_s41048" name="公式" r:id="rId21" imgW="304536" imgH="203024" progId="Equation.3">
                    <p:embed/>
                  </p:oleObj>
                </mc:Choice>
                <mc:Fallback>
                  <p:oleObj name="公式" r:id="rId21" imgW="304536" imgH="203024" progId="Equation.3">
                    <p:embed/>
                    <p:pic>
                      <p:nvPicPr>
                        <p:cNvPr id="52239"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 y="1929"/>
                          <a:ext cx="414"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0" name="Object 26"/>
            <p:cNvGraphicFramePr>
              <a:graphicFrameLocks noChangeAspect="1"/>
            </p:cNvGraphicFramePr>
            <p:nvPr/>
          </p:nvGraphicFramePr>
          <p:xfrm>
            <a:off x="2925" y="2614"/>
            <a:ext cx="414" cy="276"/>
          </p:xfrm>
          <a:graphic>
            <a:graphicData uri="http://schemas.openxmlformats.org/presentationml/2006/ole">
              <mc:AlternateContent xmlns:mc="http://schemas.openxmlformats.org/markup-compatibility/2006">
                <mc:Choice xmlns:v="urn:schemas-microsoft-com:vml" Requires="v">
                  <p:oleObj spid="_x0000_s41049" name="公式" r:id="rId22" imgW="304536" imgH="203024" progId="Equation.3">
                    <p:embed/>
                  </p:oleObj>
                </mc:Choice>
                <mc:Fallback>
                  <p:oleObj name="公式" r:id="rId22" imgW="304536" imgH="203024" progId="Equation.3">
                    <p:embed/>
                    <p:pic>
                      <p:nvPicPr>
                        <p:cNvPr id="5224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5" y="2614"/>
                          <a:ext cx="414"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0352240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blinds(horizontal)">
                                      <p:cBhvr>
                                        <p:cTn id="7" dur="500"/>
                                        <p:tgtEl>
                                          <p:spTgt spid="34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21"/>
                                        </p:tgtEl>
                                        <p:attrNameLst>
                                          <p:attrName>style.visibility</p:attrName>
                                        </p:attrNameLst>
                                      </p:cBhvr>
                                      <p:to>
                                        <p:strVal val="visible"/>
                                      </p:to>
                                    </p:set>
                                    <p:animEffect transition="in" filter="blinds(horizontal)">
                                      <p:cBhvr>
                                        <p:cTn id="12" dur="500"/>
                                        <p:tgtEl>
                                          <p:spTgt spid="348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32" fill="hold" nodeType="clickEffect">
                                  <p:stCondLst>
                                    <p:cond delay="0"/>
                                  </p:stCondLst>
                                  <p:childTnLst>
                                    <p:set>
                                      <p:cBhvr>
                                        <p:cTn id="16" dur="1" fill="hold">
                                          <p:stCondLst>
                                            <p:cond delay="0"/>
                                          </p:stCondLst>
                                        </p:cTn>
                                        <p:tgtEl>
                                          <p:spTgt spid="34843"/>
                                        </p:tgtEl>
                                        <p:attrNameLst>
                                          <p:attrName>style.visibility</p:attrName>
                                        </p:attrNameLst>
                                      </p:cBhvr>
                                      <p:to>
                                        <p:strVal val="visible"/>
                                      </p:to>
                                    </p:set>
                                    <p:animEffect transition="in" filter="diamond(out)">
                                      <p:cBhvr>
                                        <p:cTn id="17" dur="2000"/>
                                        <p:tgtEl>
                                          <p:spTgt spid="34843"/>
                                        </p:tgtEl>
                                      </p:cBhvr>
                                    </p:animEffect>
                                  </p:childTnLst>
                                  <p:subTnLst>
                                    <p:animClr clrSpc="rgb" dir="cw">
                                      <p:cBhvr override="childStyle">
                                        <p:cTn dur="1" fill="hold" display="0" masterRel="nextClick" afterEffect="1"/>
                                        <p:tgtEl>
                                          <p:spTgt spid="34843"/>
                                        </p:tgtEl>
                                        <p:attrNameLst>
                                          <p:attrName>ppt_c</p:attrName>
                                        </p:attrNameLst>
                                      </p:cBhvr>
                                      <p:to>
                                        <a:srgbClr val="FF0000"/>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nodeType="clickEffect">
                                  <p:stCondLst>
                                    <p:cond delay="0"/>
                                  </p:stCondLst>
                                  <p:childTnLst>
                                    <p:set>
                                      <p:cBhvr>
                                        <p:cTn id="21" dur="1" fill="hold">
                                          <p:stCondLst>
                                            <p:cond delay="0"/>
                                          </p:stCondLst>
                                        </p:cTn>
                                        <p:tgtEl>
                                          <p:spTgt spid="34837"/>
                                        </p:tgtEl>
                                        <p:attrNameLst>
                                          <p:attrName>style.visibility</p:attrName>
                                        </p:attrNameLst>
                                      </p:cBhvr>
                                      <p:to>
                                        <p:strVal val="visible"/>
                                      </p:to>
                                    </p:set>
                                    <p:animEffect transition="in" filter="barn(inHorizontal)">
                                      <p:cBhvr>
                                        <p:cTn id="22" dur="500"/>
                                        <p:tgtEl>
                                          <p:spTgt spid="348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34836"/>
                                        </p:tgtEl>
                                        <p:attrNameLst>
                                          <p:attrName>style.visibility</p:attrName>
                                        </p:attrNameLst>
                                      </p:cBhvr>
                                      <p:to>
                                        <p:strVal val="visible"/>
                                      </p:to>
                                    </p:set>
                                    <p:animEffect transition="in" filter="diamond(in)">
                                      <p:cBhvr>
                                        <p:cTn id="27" dur="2000"/>
                                        <p:tgtEl>
                                          <p:spTgt spid="34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Text Box 4"/>
          <p:cNvSpPr txBox="1">
            <a:spLocks noChangeArrowheads="1"/>
          </p:cNvSpPr>
          <p:nvPr/>
        </p:nvSpPr>
        <p:spPr bwMode="auto">
          <a:xfrm>
            <a:off x="533400" y="556894"/>
            <a:ext cx="11323320" cy="5563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90000"/>
              </a:lnSpc>
            </a:pPr>
            <a:r>
              <a:rPr lang="en-US" altLang="zh-CN" sz="3200" b="1" dirty="0">
                <a:solidFill>
                  <a:srgbClr val="FF0000"/>
                </a:solidFill>
              </a:rPr>
              <a:t>        </a:t>
            </a:r>
            <a:r>
              <a:rPr lang="zh-CN" altLang="en-US" sz="3200" b="1" dirty="0">
                <a:solidFill>
                  <a:srgbClr val="FF0000"/>
                </a:solidFill>
              </a:rPr>
              <a:t>拉普拉斯变换法</a:t>
            </a:r>
            <a:r>
              <a:rPr lang="zh-CN" altLang="en-US" sz="3200" b="1" dirty="0"/>
              <a:t>主要是借助于拉普拉斯变换把常系数线性微分方程（组）转换成复变数的代数方程（组）。通过一些代数运算，一般地利用拉普拉斯变换表，很容易求出微分方程（组）的解。方法十分简单，为工程技术人员所普遍采用。当然，方法本身也有一定的局限性，它要求所考察的微分方程的右端函数必须是原函数，否则方法就不再适用了。</a:t>
            </a:r>
          </a:p>
        </p:txBody>
      </p:sp>
    </p:spTree>
    <p:extLst>
      <p:ext uri="{BB962C8B-B14F-4D97-AF65-F5344CB8AC3E}">
        <p14:creationId xmlns:p14="http://schemas.microsoft.com/office/powerpoint/2010/main" val="3943209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3124"/>
                                        </p:tgtEl>
                                        <p:attrNameLst>
                                          <p:attrName>style.visibility</p:attrName>
                                        </p:attrNameLst>
                                      </p:cBhvr>
                                      <p:to>
                                        <p:strVal val="visible"/>
                                      </p:to>
                                    </p:set>
                                    <p:animEffect transition="in" filter="box(out)">
                                      <p:cBhvr>
                                        <p:cTn id="7" dur="2000"/>
                                        <p:tgtEl>
                                          <p:spTgt spid="133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600200" y="1"/>
            <a:ext cx="68722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000" b="1"/>
              <a:t>4.2.1   </a:t>
            </a:r>
            <a:r>
              <a:rPr lang="zh-CN" altLang="en-US" sz="3000" b="1"/>
              <a:t>引子</a:t>
            </a:r>
            <a:r>
              <a:rPr lang="en-US" altLang="zh-CN" sz="3000" b="1"/>
              <a:t>:</a:t>
            </a:r>
            <a:r>
              <a:rPr lang="zh-CN" altLang="en-US" sz="3000" b="1"/>
              <a:t>复值函数和复值解</a:t>
            </a:r>
          </a:p>
        </p:txBody>
      </p:sp>
      <p:sp>
        <p:nvSpPr>
          <p:cNvPr id="3081" name="Text Box 9"/>
          <p:cNvSpPr txBox="1">
            <a:spLocks noChangeArrowheads="1"/>
          </p:cNvSpPr>
          <p:nvPr/>
        </p:nvSpPr>
        <p:spPr bwMode="auto">
          <a:xfrm>
            <a:off x="2351089" y="1285876"/>
            <a:ext cx="46815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000" b="1"/>
              <a:t>1</a:t>
            </a:r>
            <a:r>
              <a:rPr lang="zh-CN" altLang="en-US" sz="3000" b="1"/>
              <a:t>、复数及其相等的定义；</a:t>
            </a:r>
          </a:p>
        </p:txBody>
      </p:sp>
      <p:sp>
        <p:nvSpPr>
          <p:cNvPr id="3082" name="Text Box 10"/>
          <p:cNvSpPr txBox="1">
            <a:spLocks noChangeArrowheads="1"/>
          </p:cNvSpPr>
          <p:nvPr/>
        </p:nvSpPr>
        <p:spPr bwMode="auto">
          <a:xfrm>
            <a:off x="2351088" y="2852739"/>
            <a:ext cx="799306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000" b="1"/>
              <a:t>2</a:t>
            </a:r>
            <a:r>
              <a:rPr lang="zh-CN" altLang="en-US" sz="3000" b="1"/>
              <a:t>、</a:t>
            </a:r>
            <a:r>
              <a:rPr lang="zh-CN" altLang="en-US" sz="3000" b="1">
                <a:solidFill>
                  <a:srgbClr val="FF0000"/>
                </a:solidFill>
              </a:rPr>
              <a:t>有关定义</a:t>
            </a:r>
            <a:r>
              <a:rPr lang="zh-CN" altLang="en-US" sz="3000" b="1"/>
              <a:t>：复值函数的连续、可导性等。</a:t>
            </a:r>
          </a:p>
        </p:txBody>
      </p:sp>
    </p:spTree>
    <p:extLst>
      <p:ext uri="{BB962C8B-B14F-4D97-AF65-F5344CB8AC3E}">
        <p14:creationId xmlns:p14="http://schemas.microsoft.com/office/powerpoint/2010/main" val="2039335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082"/>
                                        </p:tgtEl>
                                        <p:attrNameLst>
                                          <p:attrName>style.visibility</p:attrName>
                                        </p:attrNameLst>
                                      </p:cBhvr>
                                      <p:to>
                                        <p:strVal val="visible"/>
                                      </p:to>
                                    </p:set>
                                    <p:animEffect transition="in" filter="box(in)">
                                      <p:cBhvr>
                                        <p:cTn id="11" dur="500"/>
                                        <p:tgtEl>
                                          <p:spTgt spid="3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1" grpId="0"/>
      <p:bldP spid="308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5" name="Object 5"/>
          <p:cNvGraphicFramePr>
            <a:graphicFrameLocks noChangeAspect="1"/>
          </p:cNvGraphicFramePr>
          <p:nvPr/>
        </p:nvGraphicFramePr>
        <p:xfrm>
          <a:off x="3657600" y="1906588"/>
          <a:ext cx="3752850" cy="1377950"/>
        </p:xfrm>
        <a:graphic>
          <a:graphicData uri="http://schemas.openxmlformats.org/presentationml/2006/ole">
            <mc:AlternateContent xmlns:mc="http://schemas.openxmlformats.org/markup-compatibility/2006">
              <mc:Choice xmlns:v="urn:schemas-microsoft-com:vml" Requires="v">
                <p:oleObj spid="_x0000_s42014" name="公式" r:id="rId3" imgW="1866900" imgH="685800" progId="Equation.3">
                  <p:embed/>
                </p:oleObj>
              </mc:Choice>
              <mc:Fallback>
                <p:oleObj name="公式" r:id="rId3" imgW="1866900" imgH="685800" progId="Equation.3">
                  <p:embed/>
                  <p:pic>
                    <p:nvPicPr>
                      <p:cNvPr id="3584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906588"/>
                        <a:ext cx="3752850" cy="137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6" name="Text Box 6"/>
          <p:cNvSpPr txBox="1">
            <a:spLocks noChangeArrowheads="1"/>
          </p:cNvSpPr>
          <p:nvPr/>
        </p:nvSpPr>
        <p:spPr bwMode="auto">
          <a:xfrm>
            <a:off x="1703388" y="3476625"/>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那么，按原函数微分性质有</a:t>
            </a:r>
          </a:p>
        </p:txBody>
      </p:sp>
      <p:graphicFrame>
        <p:nvGraphicFramePr>
          <p:cNvPr id="35847" name="Object 7"/>
          <p:cNvGraphicFramePr>
            <a:graphicFrameLocks noChangeAspect="1"/>
          </p:cNvGraphicFramePr>
          <p:nvPr/>
        </p:nvGraphicFramePr>
        <p:xfrm>
          <a:off x="2819400" y="4087813"/>
          <a:ext cx="6051550" cy="1428750"/>
        </p:xfrm>
        <a:graphic>
          <a:graphicData uri="http://schemas.openxmlformats.org/presentationml/2006/ole">
            <mc:AlternateContent xmlns:mc="http://schemas.openxmlformats.org/markup-compatibility/2006">
              <mc:Choice xmlns:v="urn:schemas-microsoft-com:vml" Requires="v">
                <p:oleObj spid="_x0000_s42015" name="公式" r:id="rId5" imgW="2959100" imgH="698500" progId="Equation.3">
                  <p:embed/>
                </p:oleObj>
              </mc:Choice>
              <mc:Fallback>
                <p:oleObj name="公式" r:id="rId5" imgW="2959100" imgH="698500" progId="Equation.3">
                  <p:embed/>
                  <p:pic>
                    <p:nvPicPr>
                      <p:cNvPr id="3584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087813"/>
                        <a:ext cx="60515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5849" name="Group 9"/>
          <p:cNvGrpSpPr>
            <a:grpSpLocks/>
          </p:cNvGrpSpPr>
          <p:nvPr/>
        </p:nvGrpSpPr>
        <p:grpSpPr bwMode="auto">
          <a:xfrm>
            <a:off x="1600200" y="874714"/>
            <a:ext cx="9067800" cy="979487"/>
            <a:chOff x="48" y="53"/>
            <a:chExt cx="5712" cy="617"/>
          </a:xfrm>
        </p:grpSpPr>
        <p:sp>
          <p:nvSpPr>
            <p:cNvPr id="54278" name="Text Box 2"/>
            <p:cNvSpPr txBox="1">
              <a:spLocks noChangeArrowheads="1"/>
            </p:cNvSpPr>
            <p:nvPr/>
          </p:nvSpPr>
          <p:spPr bwMode="auto">
            <a:xfrm>
              <a:off x="48" y="53"/>
              <a:ext cx="5712" cy="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b="1"/>
                <a:t>可以证明，如果函数         是方程（</a:t>
              </a:r>
              <a:r>
                <a:rPr lang="en-US" altLang="zh-CN" b="1"/>
                <a:t>4.22</a:t>
              </a:r>
              <a:r>
                <a:rPr lang="zh-CN" altLang="en-US" b="1"/>
                <a:t>）的任意解，则</a:t>
              </a:r>
              <a:r>
                <a:rPr lang="en-US" altLang="zh-CN" b="1" i="1"/>
                <a:t>x</a:t>
              </a:r>
              <a:r>
                <a:rPr lang="en-US" altLang="zh-CN" b="1"/>
                <a:t>(</a:t>
              </a:r>
              <a:r>
                <a:rPr lang="en-US" altLang="zh-CN" b="1" i="1"/>
                <a:t>t</a:t>
              </a:r>
              <a:r>
                <a:rPr lang="en-US" altLang="zh-CN" b="1"/>
                <a:t>)</a:t>
              </a:r>
              <a:r>
                <a:rPr lang="zh-CN" altLang="en-US" b="1"/>
                <a:t>及其各阶导数                                           均是原函数。记</a:t>
              </a:r>
            </a:p>
          </p:txBody>
        </p:sp>
        <p:graphicFrame>
          <p:nvGraphicFramePr>
            <p:cNvPr id="54279" name="Object 3"/>
            <p:cNvGraphicFramePr>
              <a:graphicFrameLocks noChangeAspect="1"/>
            </p:cNvGraphicFramePr>
            <p:nvPr/>
          </p:nvGraphicFramePr>
          <p:xfrm>
            <a:off x="721" y="307"/>
            <a:ext cx="1984" cy="357"/>
          </p:xfrm>
          <a:graphic>
            <a:graphicData uri="http://schemas.openxmlformats.org/presentationml/2006/ole">
              <mc:AlternateContent xmlns:mc="http://schemas.openxmlformats.org/markup-compatibility/2006">
                <mc:Choice xmlns:v="urn:schemas-microsoft-com:vml" Requires="v">
                  <p:oleObj spid="_x0000_s42016" name="公式" r:id="rId7" imgW="1270000" imgH="228600" progId="Equation.3">
                    <p:embed/>
                  </p:oleObj>
                </mc:Choice>
                <mc:Fallback>
                  <p:oleObj name="公式" r:id="rId7" imgW="1270000" imgH="228600" progId="Equation.3">
                    <p:embed/>
                    <p:pic>
                      <p:nvPicPr>
                        <p:cNvPr id="54279"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1" y="307"/>
                          <a:ext cx="1984"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80" name="Object 8"/>
            <p:cNvGraphicFramePr>
              <a:graphicFrameLocks noChangeAspect="1"/>
            </p:cNvGraphicFramePr>
            <p:nvPr/>
          </p:nvGraphicFramePr>
          <p:xfrm>
            <a:off x="1824" y="101"/>
            <a:ext cx="421" cy="306"/>
          </p:xfrm>
          <a:graphic>
            <a:graphicData uri="http://schemas.openxmlformats.org/presentationml/2006/ole">
              <mc:AlternateContent xmlns:mc="http://schemas.openxmlformats.org/markup-compatibility/2006">
                <mc:Choice xmlns:v="urn:schemas-microsoft-com:vml" Requires="v">
                  <p:oleObj spid="_x0000_s42017" name="公式" r:id="rId9" imgW="279279" imgH="203112" progId="Equation.3">
                    <p:embed/>
                  </p:oleObj>
                </mc:Choice>
                <mc:Fallback>
                  <p:oleObj name="公式" r:id="rId9" imgW="279279" imgH="203112" progId="Equation.3">
                    <p:embed/>
                    <p:pic>
                      <p:nvPicPr>
                        <p:cNvPr id="5428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4" y="101"/>
                          <a:ext cx="421"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6130404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849"/>
                                        </p:tgtEl>
                                        <p:attrNameLst>
                                          <p:attrName>style.visibility</p:attrName>
                                        </p:attrNameLst>
                                      </p:cBhvr>
                                      <p:to>
                                        <p:strVal val="visible"/>
                                      </p:to>
                                    </p:set>
                                    <p:animEffect transition="in" filter="blinds(horizontal)">
                                      <p:cBhvr>
                                        <p:cTn id="7" dur="500"/>
                                        <p:tgtEl>
                                          <p:spTgt spid="358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845"/>
                                        </p:tgtEl>
                                        <p:attrNameLst>
                                          <p:attrName>style.visibility</p:attrName>
                                        </p:attrNameLst>
                                      </p:cBhvr>
                                      <p:to>
                                        <p:strVal val="visible"/>
                                      </p:to>
                                    </p:set>
                                    <p:animEffect transition="in" filter="blinds(horizontal)">
                                      <p:cBhvr>
                                        <p:cTn id="12" dur="500"/>
                                        <p:tgtEl>
                                          <p:spTgt spid="35845"/>
                                        </p:tgtEl>
                                      </p:cBhvr>
                                    </p:animEffect>
                                  </p:childTnLst>
                                  <p:subTnLst>
                                    <p:animClr clrSpc="rgb" dir="cw">
                                      <p:cBhvr override="childStyle">
                                        <p:cTn dur="1" fill="hold" display="0" masterRel="nextClick" afterEffect="1"/>
                                        <p:tgtEl>
                                          <p:spTgt spid="35845"/>
                                        </p:tgtEl>
                                        <p:attrNameLst>
                                          <p:attrName>ppt_c</p:attrName>
                                        </p:attrNameLst>
                                      </p:cBhvr>
                                      <p:to>
                                        <a:srgbClr val="FF0000"/>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5846"/>
                                        </p:tgtEl>
                                        <p:attrNameLst>
                                          <p:attrName>style.visibility</p:attrName>
                                        </p:attrNameLst>
                                      </p:cBhvr>
                                      <p:to>
                                        <p:strVal val="visible"/>
                                      </p:to>
                                    </p:set>
                                    <p:animEffect transition="in" filter="diamond(in)">
                                      <p:cBhvr>
                                        <p:cTn id="17" dur="2000"/>
                                        <p:tgtEl>
                                          <p:spTgt spid="358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35847"/>
                                        </p:tgtEl>
                                        <p:attrNameLst>
                                          <p:attrName>style.visibility</p:attrName>
                                        </p:attrNameLst>
                                      </p:cBhvr>
                                      <p:to>
                                        <p:strVal val="visible"/>
                                      </p:to>
                                    </p:set>
                                    <p:animEffect transition="in" filter="box(out)">
                                      <p:cBhvr>
                                        <p:cTn id="22" dur="2000"/>
                                        <p:tgtEl>
                                          <p:spTgt spid="35847"/>
                                        </p:tgtEl>
                                      </p:cBhvr>
                                    </p:animEffect>
                                  </p:childTnLst>
                                  <p:subTnLst>
                                    <p:animClr clrSpc="rgb" dir="cw">
                                      <p:cBhvr override="childStyle">
                                        <p:cTn dur="1" fill="hold" display="0" masterRel="nextClick" afterEffect="1"/>
                                        <p:tgtEl>
                                          <p:spTgt spid="35847"/>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3200400" y="1266826"/>
          <a:ext cx="5943600" cy="2593975"/>
        </p:xfrm>
        <a:graphic>
          <a:graphicData uri="http://schemas.openxmlformats.org/presentationml/2006/ole">
            <mc:AlternateContent xmlns:mc="http://schemas.openxmlformats.org/markup-compatibility/2006">
              <mc:Choice xmlns:v="urn:schemas-microsoft-com:vml" Requires="v">
                <p:oleObj spid="_x0000_s43031" name="公式" r:id="rId3" imgW="2705100" imgH="1181100" progId="Equation.3">
                  <p:embed/>
                </p:oleObj>
              </mc:Choice>
              <mc:Fallback>
                <p:oleObj name="公式" r:id="rId3" imgW="2705100" imgH="1181100" progId="Equation.3">
                  <p:embed/>
                  <p:pic>
                    <p:nvPicPr>
                      <p:cNvPr id="3686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266826"/>
                        <a:ext cx="5943600" cy="259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7" name="Text Box 3"/>
          <p:cNvSpPr txBox="1">
            <a:spLocks noChangeArrowheads="1"/>
          </p:cNvSpPr>
          <p:nvPr/>
        </p:nvSpPr>
        <p:spPr bwMode="auto">
          <a:xfrm>
            <a:off x="1452563" y="884238"/>
            <a:ext cx="92964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于是，对方程（</a:t>
            </a:r>
            <a:r>
              <a:rPr lang="en-US" altLang="zh-CN" b="1"/>
              <a:t>4.22</a:t>
            </a:r>
            <a:r>
              <a:rPr lang="zh-CN" altLang="en-US" b="1"/>
              <a:t>）两端施行拉普拉斯变换，并利用线性性质得到</a:t>
            </a:r>
          </a:p>
        </p:txBody>
      </p:sp>
      <p:graphicFrame>
        <p:nvGraphicFramePr>
          <p:cNvPr id="36868" name="Object 4"/>
          <p:cNvGraphicFramePr>
            <a:graphicFrameLocks noChangeAspect="1"/>
          </p:cNvGraphicFramePr>
          <p:nvPr/>
        </p:nvGraphicFramePr>
        <p:xfrm>
          <a:off x="3143250" y="3887789"/>
          <a:ext cx="4648200" cy="1341437"/>
        </p:xfrm>
        <a:graphic>
          <a:graphicData uri="http://schemas.openxmlformats.org/presentationml/2006/ole">
            <mc:AlternateContent xmlns:mc="http://schemas.openxmlformats.org/markup-compatibility/2006">
              <mc:Choice xmlns:v="urn:schemas-microsoft-com:vml" Requires="v">
                <p:oleObj spid="_x0000_s43032" name="公式" r:id="rId5" imgW="2552700" imgH="736600" progId="Equation.3">
                  <p:embed/>
                </p:oleObj>
              </mc:Choice>
              <mc:Fallback>
                <p:oleObj name="公式" r:id="rId5" imgW="2552700" imgH="736600" progId="Equation.3">
                  <p:embed/>
                  <p:pic>
                    <p:nvPicPr>
                      <p:cNvPr id="3686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0" y="3887789"/>
                        <a:ext cx="4648200" cy="134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69" name="Object 5"/>
          <p:cNvGraphicFramePr>
            <a:graphicFrameLocks noChangeAspect="1"/>
          </p:cNvGraphicFramePr>
          <p:nvPr/>
        </p:nvGraphicFramePr>
        <p:xfrm>
          <a:off x="3216275" y="5313364"/>
          <a:ext cx="2743200" cy="923925"/>
        </p:xfrm>
        <a:graphic>
          <a:graphicData uri="http://schemas.openxmlformats.org/presentationml/2006/ole">
            <mc:AlternateContent xmlns:mc="http://schemas.openxmlformats.org/markup-compatibility/2006">
              <mc:Choice xmlns:v="urn:schemas-microsoft-com:vml" Requires="v">
                <p:oleObj spid="_x0000_s43033" name="Equation" r:id="rId7" imgW="1244600" imgH="419100" progId="Equation.DSMT4">
                  <p:embed/>
                </p:oleObj>
              </mc:Choice>
              <mc:Fallback>
                <p:oleObj name="Equation" r:id="rId7" imgW="1244600" imgH="419100" progId="Equation.DSMT4">
                  <p:embed/>
                  <p:pic>
                    <p:nvPicPr>
                      <p:cNvPr id="3686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275" y="5313364"/>
                        <a:ext cx="27432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1" name="Text Box 7"/>
          <p:cNvSpPr txBox="1">
            <a:spLocks noChangeArrowheads="1"/>
          </p:cNvSpPr>
          <p:nvPr/>
        </p:nvSpPr>
        <p:spPr bwMode="auto">
          <a:xfrm>
            <a:off x="1981201" y="6165850"/>
            <a:ext cx="8291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这就是方程（</a:t>
            </a:r>
            <a:r>
              <a:rPr lang="en-US" altLang="zh-CN" b="1"/>
              <a:t>4.22</a:t>
            </a:r>
            <a:r>
              <a:rPr lang="zh-CN" altLang="en-US" b="1"/>
              <a:t>）的满足所给定初始条件的</a:t>
            </a:r>
            <a:r>
              <a:rPr lang="zh-CN" altLang="en-US" b="1">
                <a:solidFill>
                  <a:srgbClr val="0000FF"/>
                </a:solidFill>
              </a:rPr>
              <a:t>解的象函数</a:t>
            </a:r>
            <a:r>
              <a:rPr lang="zh-CN" altLang="en-US" b="1"/>
              <a:t>。</a:t>
            </a:r>
          </a:p>
        </p:txBody>
      </p:sp>
      <p:sp>
        <p:nvSpPr>
          <p:cNvPr id="36872" name="Text Box 8"/>
          <p:cNvSpPr txBox="1">
            <a:spLocks noChangeArrowheads="1"/>
          </p:cNvSpPr>
          <p:nvPr/>
        </p:nvSpPr>
        <p:spPr bwMode="auto">
          <a:xfrm>
            <a:off x="2006600" y="3979863"/>
            <a:ext cx="488950" cy="45720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即</a:t>
            </a:r>
          </a:p>
        </p:txBody>
      </p:sp>
      <p:sp>
        <p:nvSpPr>
          <p:cNvPr id="36873" name="Text Box 9"/>
          <p:cNvSpPr txBox="1">
            <a:spLocks noChangeArrowheads="1"/>
          </p:cNvSpPr>
          <p:nvPr/>
        </p:nvSpPr>
        <p:spPr bwMode="auto">
          <a:xfrm>
            <a:off x="2078038" y="5419725"/>
            <a:ext cx="488950" cy="457200"/>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或</a:t>
            </a:r>
          </a:p>
        </p:txBody>
      </p:sp>
    </p:spTree>
    <p:extLst>
      <p:ext uri="{BB962C8B-B14F-4D97-AF65-F5344CB8AC3E}">
        <p14:creationId xmlns:p14="http://schemas.microsoft.com/office/powerpoint/2010/main" val="39106422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blinds(horizontal)">
                                      <p:cBhvr>
                                        <p:cTn id="7" dur="500"/>
                                        <p:tgtEl>
                                          <p:spTgt spid="368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866"/>
                                        </p:tgtEl>
                                        <p:attrNameLst>
                                          <p:attrName>style.visibility</p:attrName>
                                        </p:attrNameLst>
                                      </p:cBhvr>
                                      <p:to>
                                        <p:strVal val="visible"/>
                                      </p:to>
                                    </p:set>
                                    <p:animEffect transition="in" filter="blinds(horizontal)">
                                      <p:cBhvr>
                                        <p:cTn id="12" dur="500"/>
                                        <p:tgtEl>
                                          <p:spTgt spid="368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72"/>
                                        </p:tgtEl>
                                        <p:attrNameLst>
                                          <p:attrName>style.visibility</p:attrName>
                                        </p:attrNameLst>
                                      </p:cBhvr>
                                      <p:to>
                                        <p:strVal val="visible"/>
                                      </p:to>
                                    </p:set>
                                    <p:animEffect transition="in" filter="blinds(horizontal)">
                                      <p:cBhvr>
                                        <p:cTn id="17" dur="500"/>
                                        <p:tgtEl>
                                          <p:spTgt spid="368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6868"/>
                                        </p:tgtEl>
                                        <p:attrNameLst>
                                          <p:attrName>style.visibility</p:attrName>
                                        </p:attrNameLst>
                                      </p:cBhvr>
                                      <p:to>
                                        <p:strVal val="visible"/>
                                      </p:to>
                                    </p:set>
                                    <p:animEffect transition="in" filter="box(in)">
                                      <p:cBhvr>
                                        <p:cTn id="22" dur="500"/>
                                        <p:tgtEl>
                                          <p:spTgt spid="36868"/>
                                        </p:tgtEl>
                                      </p:cBhvr>
                                    </p:animEffect>
                                  </p:childTnLst>
                                  <p:subTnLst>
                                    <p:animClr clrSpc="rgb" dir="cw">
                                      <p:cBhvr override="childStyle">
                                        <p:cTn dur="1" fill="hold" display="0" masterRel="nextClick" afterEffect="1"/>
                                        <p:tgtEl>
                                          <p:spTgt spid="36868"/>
                                        </p:tgtEl>
                                        <p:attrNameLst>
                                          <p:attrName>ppt_c</p:attrName>
                                        </p:attrNameLst>
                                      </p:cBhvr>
                                      <p:to>
                                        <a:srgbClr val="FF0000"/>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873"/>
                                        </p:tgtEl>
                                        <p:attrNameLst>
                                          <p:attrName>style.visibility</p:attrName>
                                        </p:attrNameLst>
                                      </p:cBhvr>
                                      <p:to>
                                        <p:strVal val="visible"/>
                                      </p:to>
                                    </p:set>
                                    <p:animEffect transition="in" filter="blinds(horizontal)">
                                      <p:cBhvr>
                                        <p:cTn id="27" dur="500"/>
                                        <p:tgtEl>
                                          <p:spTgt spid="368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6869"/>
                                        </p:tgtEl>
                                        <p:attrNameLst>
                                          <p:attrName>style.visibility</p:attrName>
                                        </p:attrNameLst>
                                      </p:cBhvr>
                                      <p:to>
                                        <p:strVal val="visible"/>
                                      </p:to>
                                    </p:set>
                                    <p:animEffect transition="in" filter="blinds(horizontal)">
                                      <p:cBhvr>
                                        <p:cTn id="32" dur="500"/>
                                        <p:tgtEl>
                                          <p:spTgt spid="368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871"/>
                                        </p:tgtEl>
                                        <p:attrNameLst>
                                          <p:attrName>style.visibility</p:attrName>
                                        </p:attrNameLst>
                                      </p:cBhvr>
                                      <p:to>
                                        <p:strVal val="visible"/>
                                      </p:to>
                                    </p:set>
                                    <p:anim calcmode="lin" valueType="num">
                                      <p:cBhvr additive="base">
                                        <p:cTn id="37" dur="500" fill="hold"/>
                                        <p:tgtEl>
                                          <p:spTgt spid="36871"/>
                                        </p:tgtEl>
                                        <p:attrNameLst>
                                          <p:attrName>ppt_x</p:attrName>
                                        </p:attrNameLst>
                                      </p:cBhvr>
                                      <p:tavLst>
                                        <p:tav tm="0">
                                          <p:val>
                                            <p:strVal val="#ppt_x"/>
                                          </p:val>
                                        </p:tav>
                                        <p:tav tm="100000">
                                          <p:val>
                                            <p:strVal val="#ppt_x"/>
                                          </p:val>
                                        </p:tav>
                                      </p:tavLst>
                                    </p:anim>
                                    <p:anim calcmode="lin" valueType="num">
                                      <p:cBhvr additive="base">
                                        <p:cTn id="38" dur="500" fill="hold"/>
                                        <p:tgtEl>
                                          <p:spTgt spid="36871"/>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6871"/>
                                        </p:tgtEl>
                                        <p:attrNameLst>
                                          <p:attrName>ppt_c</p:attrName>
                                        </p:attrNameLst>
                                      </p:cBhvr>
                                      <p:to>
                                        <a:srgbClr val="FF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P spid="36871" grpId="0"/>
      <p:bldP spid="36872" grpId="0" animBg="1"/>
      <p:bldP spid="36873"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6322" name="Group 5"/>
          <p:cNvGrpSpPr>
            <a:grpSpLocks/>
          </p:cNvGrpSpPr>
          <p:nvPr/>
        </p:nvGrpSpPr>
        <p:grpSpPr bwMode="auto">
          <a:xfrm>
            <a:off x="1631950" y="782638"/>
            <a:ext cx="8205788" cy="990600"/>
            <a:chOff x="278" y="672"/>
            <a:chExt cx="5169" cy="624"/>
          </a:xfrm>
        </p:grpSpPr>
        <p:sp>
          <p:nvSpPr>
            <p:cNvPr id="56334" name="Text Box 2"/>
            <p:cNvSpPr txBox="1">
              <a:spLocks noChangeArrowheads="1"/>
            </p:cNvSpPr>
            <p:nvPr/>
          </p:nvSpPr>
          <p:spPr bwMode="auto">
            <a:xfrm>
              <a:off x="278" y="842"/>
              <a:ext cx="5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例</a:t>
              </a:r>
              <a:r>
                <a:rPr lang="en-US" altLang="zh-CN" b="1"/>
                <a:t>11 </a:t>
              </a:r>
              <a:r>
                <a:rPr lang="zh-CN" altLang="en-US" b="1"/>
                <a:t>求方程                           满足初始条件                     的解。</a:t>
              </a:r>
            </a:p>
          </p:txBody>
        </p:sp>
        <p:graphicFrame>
          <p:nvGraphicFramePr>
            <p:cNvPr id="56335" name="Object 3"/>
            <p:cNvGraphicFramePr>
              <a:graphicFrameLocks noChangeAspect="1"/>
            </p:cNvGraphicFramePr>
            <p:nvPr/>
          </p:nvGraphicFramePr>
          <p:xfrm>
            <a:off x="1344" y="672"/>
            <a:ext cx="1296" cy="624"/>
          </p:xfrm>
          <a:graphic>
            <a:graphicData uri="http://schemas.openxmlformats.org/presentationml/2006/ole">
              <mc:AlternateContent xmlns:mc="http://schemas.openxmlformats.org/markup-compatibility/2006">
                <mc:Choice xmlns:v="urn:schemas-microsoft-com:vml" Requires="v">
                  <p:oleObj spid="_x0000_s44090" name="公式" r:id="rId3" imgW="761669" imgH="393529" progId="Equation.3">
                    <p:embed/>
                  </p:oleObj>
                </mc:Choice>
                <mc:Fallback>
                  <p:oleObj name="公式" r:id="rId3" imgW="761669" imgH="393529" progId="Equation.3">
                    <p:embed/>
                    <p:pic>
                      <p:nvPicPr>
                        <p:cNvPr id="5633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 y="672"/>
                          <a:ext cx="1296"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6" name="Object 4"/>
            <p:cNvGraphicFramePr>
              <a:graphicFrameLocks noChangeAspect="1"/>
            </p:cNvGraphicFramePr>
            <p:nvPr/>
          </p:nvGraphicFramePr>
          <p:xfrm>
            <a:off x="3860" y="857"/>
            <a:ext cx="796" cy="295"/>
          </p:xfrm>
          <a:graphic>
            <a:graphicData uri="http://schemas.openxmlformats.org/presentationml/2006/ole">
              <mc:AlternateContent xmlns:mc="http://schemas.openxmlformats.org/markup-compatibility/2006">
                <mc:Choice xmlns:v="urn:schemas-microsoft-com:vml" Requires="v">
                  <p:oleObj spid="_x0000_s44091" name="公式" r:id="rId5" imgW="545626" imgH="203024" progId="Equation.3">
                    <p:embed/>
                  </p:oleObj>
                </mc:Choice>
                <mc:Fallback>
                  <p:oleObj name="公式" r:id="rId5" imgW="545626" imgH="203024" progId="Equation.3">
                    <p:embed/>
                    <p:pic>
                      <p:nvPicPr>
                        <p:cNvPr id="5633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0" y="857"/>
                          <a:ext cx="79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7894" name="Text Box 6"/>
          <p:cNvSpPr txBox="1">
            <a:spLocks noChangeArrowheads="1"/>
          </p:cNvSpPr>
          <p:nvPr/>
        </p:nvSpPr>
        <p:spPr bwMode="auto">
          <a:xfrm>
            <a:off x="1631951" y="1814514"/>
            <a:ext cx="83216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解：对方程两端施行拉普拉斯变换，得到方程的解的象函数所满足的方程：</a:t>
            </a:r>
          </a:p>
        </p:txBody>
      </p:sp>
      <p:graphicFrame>
        <p:nvGraphicFramePr>
          <p:cNvPr id="37895" name="Object 7"/>
          <p:cNvGraphicFramePr>
            <a:graphicFrameLocks noChangeAspect="1"/>
          </p:cNvGraphicFramePr>
          <p:nvPr/>
        </p:nvGraphicFramePr>
        <p:xfrm>
          <a:off x="5403850" y="2362201"/>
          <a:ext cx="3429000" cy="779463"/>
        </p:xfrm>
        <a:graphic>
          <a:graphicData uri="http://schemas.openxmlformats.org/presentationml/2006/ole">
            <mc:AlternateContent xmlns:mc="http://schemas.openxmlformats.org/markup-compatibility/2006">
              <mc:Choice xmlns:v="urn:schemas-microsoft-com:vml" Requires="v">
                <p:oleObj spid="_x0000_s44092" name="公式" r:id="rId7" imgW="1726451" imgH="393529" progId="Equation.3">
                  <p:embed/>
                </p:oleObj>
              </mc:Choice>
              <mc:Fallback>
                <p:oleObj name="公式" r:id="rId7" imgW="1726451" imgH="393529" progId="Equation.3">
                  <p:embed/>
                  <p:pic>
                    <p:nvPicPr>
                      <p:cNvPr id="37895"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3850" y="2362201"/>
                        <a:ext cx="34290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6" name="Object 8"/>
          <p:cNvGraphicFramePr>
            <a:graphicFrameLocks noChangeAspect="1"/>
          </p:cNvGraphicFramePr>
          <p:nvPr/>
        </p:nvGraphicFramePr>
        <p:xfrm>
          <a:off x="5335588" y="3068638"/>
          <a:ext cx="4064000" cy="779462"/>
        </p:xfrm>
        <a:graphic>
          <a:graphicData uri="http://schemas.openxmlformats.org/presentationml/2006/ole">
            <mc:AlternateContent xmlns:mc="http://schemas.openxmlformats.org/markup-compatibility/2006">
              <mc:Choice xmlns:v="urn:schemas-microsoft-com:vml" Requires="v">
                <p:oleObj spid="_x0000_s44093" name="公式" r:id="rId9" imgW="2184400" imgH="419100" progId="Equation.3">
                  <p:embed/>
                </p:oleObj>
              </mc:Choice>
              <mc:Fallback>
                <p:oleObj name="公式" r:id="rId9" imgW="2184400" imgH="419100" progId="Equation.3">
                  <p:embed/>
                  <p:pic>
                    <p:nvPicPr>
                      <p:cNvPr id="37896"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5588" y="3068638"/>
                        <a:ext cx="406400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7" name="Text Box 9"/>
          <p:cNvSpPr txBox="1">
            <a:spLocks noChangeArrowheads="1"/>
          </p:cNvSpPr>
          <p:nvPr/>
        </p:nvSpPr>
        <p:spPr bwMode="auto">
          <a:xfrm>
            <a:off x="1703388" y="3175000"/>
            <a:ext cx="355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所以，利用初始条件有：</a:t>
            </a:r>
          </a:p>
        </p:txBody>
      </p:sp>
      <p:grpSp>
        <p:nvGrpSpPr>
          <p:cNvPr id="37907" name="Group 19"/>
          <p:cNvGrpSpPr>
            <a:grpSpLocks/>
          </p:cNvGrpSpPr>
          <p:nvPr/>
        </p:nvGrpSpPr>
        <p:grpSpPr bwMode="auto">
          <a:xfrm>
            <a:off x="1450976" y="4076703"/>
            <a:ext cx="9324975" cy="1052513"/>
            <a:chOff x="-46" y="2679"/>
            <a:chExt cx="5874" cy="663"/>
          </a:xfrm>
        </p:grpSpPr>
        <p:sp>
          <p:nvSpPr>
            <p:cNvPr id="56330" name="Text Box 10"/>
            <p:cNvSpPr txBox="1">
              <a:spLocks noChangeArrowheads="1"/>
            </p:cNvSpPr>
            <p:nvPr/>
          </p:nvSpPr>
          <p:spPr bwMode="auto">
            <a:xfrm>
              <a:off x="-46" y="2679"/>
              <a:ext cx="5874" cy="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b="1"/>
                <a:t>直接利用</a:t>
              </a:r>
              <a:r>
                <a:rPr lang="zh-CN" altLang="en-US" b="1">
                  <a:solidFill>
                    <a:srgbClr val="FF0000"/>
                  </a:solidFill>
                </a:rPr>
                <a:t>拉普拉斯变换表</a:t>
              </a:r>
              <a:r>
                <a:rPr lang="zh-CN" altLang="en-US" b="1"/>
                <a:t>，可得                 的原函数分别是             。因此，利用拉普拉斯变换的</a:t>
              </a:r>
              <a:r>
                <a:rPr lang="zh-CN" altLang="en-US" b="1">
                  <a:solidFill>
                    <a:srgbClr val="FF0000"/>
                  </a:solidFill>
                </a:rPr>
                <a:t>线性性质</a:t>
              </a:r>
              <a:r>
                <a:rPr lang="zh-CN" altLang="en-US" b="1"/>
                <a:t>得        的原函数为</a:t>
              </a:r>
            </a:p>
          </p:txBody>
        </p:sp>
        <p:graphicFrame>
          <p:nvGraphicFramePr>
            <p:cNvPr id="56331" name="Object 11"/>
            <p:cNvGraphicFramePr>
              <a:graphicFrameLocks noChangeAspect="1"/>
            </p:cNvGraphicFramePr>
            <p:nvPr/>
          </p:nvGraphicFramePr>
          <p:xfrm>
            <a:off x="2743" y="2680"/>
            <a:ext cx="817" cy="387"/>
          </p:xfrm>
          <a:graphic>
            <a:graphicData uri="http://schemas.openxmlformats.org/presentationml/2006/ole">
              <mc:AlternateContent xmlns:mc="http://schemas.openxmlformats.org/markup-compatibility/2006">
                <mc:Choice xmlns:v="urn:schemas-microsoft-com:vml" Requires="v">
                  <p:oleObj spid="_x0000_s44094" name="公式" r:id="rId11" imgW="825500" imgH="393700" progId="Equation.3">
                    <p:embed/>
                  </p:oleObj>
                </mc:Choice>
                <mc:Fallback>
                  <p:oleObj name="公式" r:id="rId11" imgW="825500" imgH="393700" progId="Equation.3">
                    <p:embed/>
                    <p:pic>
                      <p:nvPicPr>
                        <p:cNvPr id="56331"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3" y="2680"/>
                          <a:ext cx="817"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2" name="Object 12"/>
            <p:cNvGraphicFramePr>
              <a:graphicFrameLocks noChangeAspect="1"/>
            </p:cNvGraphicFramePr>
            <p:nvPr/>
          </p:nvGraphicFramePr>
          <p:xfrm>
            <a:off x="4876" y="2732"/>
            <a:ext cx="676" cy="290"/>
          </p:xfrm>
          <a:graphic>
            <a:graphicData uri="http://schemas.openxmlformats.org/presentationml/2006/ole">
              <mc:AlternateContent xmlns:mc="http://schemas.openxmlformats.org/markup-compatibility/2006">
                <mc:Choice xmlns:v="urn:schemas-microsoft-com:vml" Requires="v">
                  <p:oleObj spid="_x0000_s44095" name="公式" r:id="rId13" imgW="469696" imgH="203112" progId="Equation.3">
                    <p:embed/>
                  </p:oleObj>
                </mc:Choice>
                <mc:Fallback>
                  <p:oleObj name="公式" r:id="rId13" imgW="469696" imgH="203112" progId="Equation.3">
                    <p:embed/>
                    <p:pic>
                      <p:nvPicPr>
                        <p:cNvPr id="56332"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6" y="2732"/>
                          <a:ext cx="67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3" name="Object 14"/>
            <p:cNvGraphicFramePr>
              <a:graphicFrameLocks noChangeAspect="1"/>
            </p:cNvGraphicFramePr>
            <p:nvPr/>
          </p:nvGraphicFramePr>
          <p:xfrm>
            <a:off x="3299" y="3113"/>
            <a:ext cx="352" cy="200"/>
          </p:xfrm>
          <a:graphic>
            <a:graphicData uri="http://schemas.openxmlformats.org/presentationml/2006/ole">
              <mc:AlternateContent xmlns:mc="http://schemas.openxmlformats.org/markup-compatibility/2006">
                <mc:Choice xmlns:v="urn:schemas-microsoft-com:vml" Requires="v">
                  <p:oleObj spid="_x0000_s44096" name="公式" r:id="rId15" imgW="355292" imgH="203024" progId="Equation.3">
                    <p:embed/>
                  </p:oleObj>
                </mc:Choice>
                <mc:Fallback>
                  <p:oleObj name="公式" r:id="rId15" imgW="355292" imgH="203024" progId="Equation.3">
                    <p:embed/>
                    <p:pic>
                      <p:nvPicPr>
                        <p:cNvPr id="56333"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99" y="3113"/>
                          <a:ext cx="352"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7901" name="Object 13"/>
          <p:cNvGraphicFramePr>
            <a:graphicFrameLocks noChangeAspect="1"/>
          </p:cNvGraphicFramePr>
          <p:nvPr/>
        </p:nvGraphicFramePr>
        <p:xfrm>
          <a:off x="5448300" y="5157788"/>
          <a:ext cx="2362200" cy="615950"/>
        </p:xfrm>
        <a:graphic>
          <a:graphicData uri="http://schemas.openxmlformats.org/presentationml/2006/ole">
            <mc:AlternateContent xmlns:mc="http://schemas.openxmlformats.org/markup-compatibility/2006">
              <mc:Choice xmlns:v="urn:schemas-microsoft-com:vml" Requires="v">
                <p:oleObj spid="_x0000_s44097" name="Equation" r:id="rId17" imgW="876300" imgH="228600" progId="Equation.DSMT4">
                  <p:embed/>
                </p:oleObj>
              </mc:Choice>
              <mc:Fallback>
                <p:oleObj name="Equation" r:id="rId17" imgW="876300" imgH="228600" progId="Equation.DSMT4">
                  <p:embed/>
                  <p:pic>
                    <p:nvPicPr>
                      <p:cNvPr id="37901"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48300" y="5157788"/>
                        <a:ext cx="236220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904" name="Text Box 16"/>
          <p:cNvSpPr txBox="1">
            <a:spLocks noChangeArrowheads="1"/>
          </p:cNvSpPr>
          <p:nvPr/>
        </p:nvSpPr>
        <p:spPr bwMode="auto">
          <a:xfrm>
            <a:off x="1589089" y="5949950"/>
            <a:ext cx="2922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即为原方程的解。</a:t>
            </a:r>
          </a:p>
        </p:txBody>
      </p:sp>
    </p:spTree>
    <p:extLst>
      <p:ext uri="{BB962C8B-B14F-4D97-AF65-F5344CB8AC3E}">
        <p14:creationId xmlns:p14="http://schemas.microsoft.com/office/powerpoint/2010/main" val="41352576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4"/>
                                        </p:tgtEl>
                                        <p:attrNameLst>
                                          <p:attrName>style.visibility</p:attrName>
                                        </p:attrNameLst>
                                      </p:cBhvr>
                                      <p:to>
                                        <p:strVal val="visible"/>
                                      </p:to>
                                    </p:set>
                                    <p:animEffect transition="in" filter="blinds(horizontal)">
                                      <p:cBhvr>
                                        <p:cTn id="7" dur="500"/>
                                        <p:tgtEl>
                                          <p:spTgt spid="378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895"/>
                                        </p:tgtEl>
                                        <p:attrNameLst>
                                          <p:attrName>style.visibility</p:attrName>
                                        </p:attrNameLst>
                                      </p:cBhvr>
                                      <p:to>
                                        <p:strVal val="visible"/>
                                      </p:to>
                                    </p:set>
                                    <p:animEffect transition="in" filter="blinds(horizontal)">
                                      <p:cBhvr>
                                        <p:cTn id="12" dur="500"/>
                                        <p:tgtEl>
                                          <p:spTgt spid="378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897"/>
                                        </p:tgtEl>
                                        <p:attrNameLst>
                                          <p:attrName>style.visibility</p:attrName>
                                        </p:attrNameLst>
                                      </p:cBhvr>
                                      <p:to>
                                        <p:strVal val="visible"/>
                                      </p:to>
                                    </p:set>
                                    <p:animEffect transition="in" filter="box(in)">
                                      <p:cBhvr>
                                        <p:cTn id="17" dur="2000"/>
                                        <p:tgtEl>
                                          <p:spTgt spid="378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37896"/>
                                        </p:tgtEl>
                                        <p:attrNameLst>
                                          <p:attrName>style.visibility</p:attrName>
                                        </p:attrNameLst>
                                      </p:cBhvr>
                                      <p:to>
                                        <p:strVal val="visible"/>
                                      </p:to>
                                    </p:set>
                                    <p:animEffect transition="in" filter="wipe(right)">
                                      <p:cBhvr>
                                        <p:cTn id="22" dur="2000"/>
                                        <p:tgtEl>
                                          <p:spTgt spid="37896"/>
                                        </p:tgtEl>
                                      </p:cBhvr>
                                    </p:animEffect>
                                  </p:childTnLst>
                                  <p:subTnLst>
                                    <p:animClr clrSpc="rgb" dir="cw">
                                      <p:cBhvr override="childStyle">
                                        <p:cTn dur="1" fill="hold" display="0" masterRel="nextClick" afterEffect="1"/>
                                        <p:tgtEl>
                                          <p:spTgt spid="37896"/>
                                        </p:tgtEl>
                                        <p:attrNameLst>
                                          <p:attrName>ppt_c</p:attrName>
                                        </p:attrNameLst>
                                      </p:cBhvr>
                                      <p:to>
                                        <a:srgbClr val="FF0000"/>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7907"/>
                                        </p:tgtEl>
                                        <p:attrNameLst>
                                          <p:attrName>style.visibility</p:attrName>
                                        </p:attrNameLst>
                                      </p:cBhvr>
                                      <p:to>
                                        <p:strVal val="visible"/>
                                      </p:to>
                                    </p:set>
                                    <p:animEffect transition="in" filter="wipe(left)">
                                      <p:cBhvr>
                                        <p:cTn id="27" dur="2000"/>
                                        <p:tgtEl>
                                          <p:spTgt spid="379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37901"/>
                                        </p:tgtEl>
                                        <p:attrNameLst>
                                          <p:attrName>style.visibility</p:attrName>
                                        </p:attrNameLst>
                                      </p:cBhvr>
                                      <p:to>
                                        <p:strVal val="visible"/>
                                      </p:to>
                                    </p:set>
                                  </p:childTnLst>
                                  <p:subTnLst>
                                    <p:animClr clrSpc="rgb" dir="cw">
                                      <p:cBhvr override="childStyle">
                                        <p:cTn dur="1" fill="hold" display="0" masterRel="nextClick" afterEffect="1"/>
                                        <p:tgtEl>
                                          <p:spTgt spid="37901"/>
                                        </p:tgtEl>
                                        <p:attrNameLst>
                                          <p:attrName>ppt_c</p:attrName>
                                        </p:attrNameLst>
                                      </p:cBhvr>
                                      <p:to>
                                        <a:srgbClr val="FF0000"/>
                                      </p:to>
                                    </p:animClr>
                                  </p:sub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7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p:bldP spid="37897" grpId="0"/>
      <p:bldP spid="37904"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7346" name="Group 4"/>
          <p:cNvGrpSpPr>
            <a:grpSpLocks/>
          </p:cNvGrpSpPr>
          <p:nvPr/>
        </p:nvGrpSpPr>
        <p:grpSpPr bwMode="auto">
          <a:xfrm>
            <a:off x="1676401" y="955676"/>
            <a:ext cx="5788025" cy="481013"/>
            <a:chOff x="144" y="746"/>
            <a:chExt cx="3340" cy="262"/>
          </a:xfrm>
        </p:grpSpPr>
        <p:sp>
          <p:nvSpPr>
            <p:cNvPr id="57359" name="Text Box 2"/>
            <p:cNvSpPr txBox="1">
              <a:spLocks noChangeArrowheads="1"/>
            </p:cNvSpPr>
            <p:nvPr/>
          </p:nvSpPr>
          <p:spPr bwMode="auto">
            <a:xfrm>
              <a:off x="144" y="746"/>
              <a:ext cx="1321"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rPr>
                <a:t>例</a:t>
              </a:r>
              <a:r>
                <a:rPr lang="en-US" altLang="zh-CN" b="1">
                  <a:solidFill>
                    <a:srgbClr val="FF0000"/>
                  </a:solidFill>
                </a:rPr>
                <a:t>12</a:t>
              </a:r>
              <a:r>
                <a:rPr lang="en-US" altLang="zh-CN" b="1"/>
                <a:t> </a:t>
              </a:r>
              <a:r>
                <a:rPr lang="zh-CN" altLang="en-US" b="1"/>
                <a:t>求解方程</a:t>
              </a:r>
            </a:p>
          </p:txBody>
        </p:sp>
        <p:graphicFrame>
          <p:nvGraphicFramePr>
            <p:cNvPr id="57360" name="Object 3"/>
            <p:cNvGraphicFramePr>
              <a:graphicFrameLocks noChangeAspect="1"/>
            </p:cNvGraphicFramePr>
            <p:nvPr/>
          </p:nvGraphicFramePr>
          <p:xfrm>
            <a:off x="1440" y="764"/>
            <a:ext cx="2044" cy="244"/>
          </p:xfrm>
          <a:graphic>
            <a:graphicData uri="http://schemas.openxmlformats.org/presentationml/2006/ole">
              <mc:AlternateContent xmlns:mc="http://schemas.openxmlformats.org/markup-compatibility/2006">
                <mc:Choice xmlns:v="urn:schemas-microsoft-com:vml" Requires="v">
                  <p:oleObj spid="_x0000_s45107" name="公式" r:id="rId3" imgW="1917700" imgH="228600" progId="Equation.3">
                    <p:embed/>
                  </p:oleObj>
                </mc:Choice>
                <mc:Fallback>
                  <p:oleObj name="公式" r:id="rId3" imgW="1917700" imgH="228600" progId="Equation.3">
                    <p:embed/>
                    <p:pic>
                      <p:nvPicPr>
                        <p:cNvPr id="5736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 y="764"/>
                          <a:ext cx="2044"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8917" name="Text Box 5"/>
          <p:cNvSpPr txBox="1">
            <a:spLocks noChangeArrowheads="1"/>
          </p:cNvSpPr>
          <p:nvPr/>
        </p:nvSpPr>
        <p:spPr bwMode="auto">
          <a:xfrm>
            <a:off x="1703389" y="1676400"/>
            <a:ext cx="7056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解：</a:t>
            </a:r>
            <a:r>
              <a:rPr lang="zh-CN" altLang="en-US" b="1"/>
              <a:t>由于初始条件不在零点，所以先作平移变换</a:t>
            </a:r>
            <a:r>
              <a:rPr lang="zh-CN" altLang="en-US"/>
              <a:t>：</a:t>
            </a:r>
          </a:p>
        </p:txBody>
      </p:sp>
      <p:graphicFrame>
        <p:nvGraphicFramePr>
          <p:cNvPr id="38918" name="Object 6"/>
          <p:cNvGraphicFramePr>
            <a:graphicFrameLocks noChangeAspect="1"/>
          </p:cNvGraphicFramePr>
          <p:nvPr/>
        </p:nvGraphicFramePr>
        <p:xfrm>
          <a:off x="8759825" y="1731963"/>
          <a:ext cx="1092200" cy="379412"/>
        </p:xfrm>
        <a:graphic>
          <a:graphicData uri="http://schemas.openxmlformats.org/presentationml/2006/ole">
            <mc:AlternateContent xmlns:mc="http://schemas.openxmlformats.org/markup-compatibility/2006">
              <mc:Choice xmlns:v="urn:schemas-microsoft-com:vml" Requires="v">
                <p:oleObj spid="_x0000_s45108" name="公式" r:id="rId5" imgW="507780" imgH="177723" progId="Equation.3">
                  <p:embed/>
                </p:oleObj>
              </mc:Choice>
              <mc:Fallback>
                <p:oleObj name="公式" r:id="rId5" imgW="507780" imgH="177723" progId="Equation.3">
                  <p:embed/>
                  <p:pic>
                    <p:nvPicPr>
                      <p:cNvPr id="3891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9825" y="1731963"/>
                        <a:ext cx="1092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9" name="Object 7"/>
          <p:cNvGraphicFramePr>
            <a:graphicFrameLocks noChangeAspect="1"/>
          </p:cNvGraphicFramePr>
          <p:nvPr/>
        </p:nvGraphicFramePr>
        <p:xfrm>
          <a:off x="3200400" y="2320925"/>
          <a:ext cx="4343400" cy="533400"/>
        </p:xfrm>
        <a:graphic>
          <a:graphicData uri="http://schemas.openxmlformats.org/presentationml/2006/ole">
            <mc:AlternateContent xmlns:mc="http://schemas.openxmlformats.org/markup-compatibility/2006">
              <mc:Choice xmlns:v="urn:schemas-microsoft-com:vml" Requires="v">
                <p:oleObj spid="_x0000_s45109" name="公式" r:id="rId7" imgW="2133600" imgH="228600" progId="Equation.3">
                  <p:embed/>
                </p:oleObj>
              </mc:Choice>
              <mc:Fallback>
                <p:oleObj name="公式" r:id="rId7" imgW="2133600" imgH="228600" progId="Equation.3">
                  <p:embed/>
                  <p:pic>
                    <p:nvPicPr>
                      <p:cNvPr id="38919"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2320925"/>
                        <a:ext cx="434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0" name="Text Box 8"/>
          <p:cNvSpPr txBox="1">
            <a:spLocks noChangeArrowheads="1"/>
          </p:cNvSpPr>
          <p:nvPr/>
        </p:nvSpPr>
        <p:spPr bwMode="auto">
          <a:xfrm>
            <a:off x="1812926" y="2341563"/>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于是有</a:t>
            </a:r>
          </a:p>
        </p:txBody>
      </p:sp>
      <p:graphicFrame>
        <p:nvGraphicFramePr>
          <p:cNvPr id="38921" name="Object 9"/>
          <p:cNvGraphicFramePr>
            <a:graphicFrameLocks noChangeAspect="1"/>
          </p:cNvGraphicFramePr>
          <p:nvPr/>
        </p:nvGraphicFramePr>
        <p:xfrm>
          <a:off x="6019800" y="3500439"/>
          <a:ext cx="4540250" cy="860425"/>
        </p:xfrm>
        <a:graphic>
          <a:graphicData uri="http://schemas.openxmlformats.org/presentationml/2006/ole">
            <mc:AlternateContent xmlns:mc="http://schemas.openxmlformats.org/markup-compatibility/2006">
              <mc:Choice xmlns:v="urn:schemas-microsoft-com:vml" Requires="v">
                <p:oleObj spid="_x0000_s45110" name="公式" r:id="rId9" imgW="2070100" imgH="393700" progId="Equation.3">
                  <p:embed/>
                </p:oleObj>
              </mc:Choice>
              <mc:Fallback>
                <p:oleObj name="公式" r:id="rId9" imgW="2070100" imgH="393700" progId="Equation.3">
                  <p:embed/>
                  <p:pic>
                    <p:nvPicPr>
                      <p:cNvPr id="38921"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3500439"/>
                        <a:ext cx="454025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2" name="Text Box 10"/>
          <p:cNvSpPr txBox="1">
            <a:spLocks noChangeArrowheads="1"/>
          </p:cNvSpPr>
          <p:nvPr/>
        </p:nvSpPr>
        <p:spPr bwMode="auto">
          <a:xfrm>
            <a:off x="1828800" y="3048000"/>
            <a:ext cx="508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再对新方程施行拉普拉斯变换，得到</a:t>
            </a:r>
          </a:p>
        </p:txBody>
      </p:sp>
      <p:graphicFrame>
        <p:nvGraphicFramePr>
          <p:cNvPr id="38923" name="Object 11"/>
          <p:cNvGraphicFramePr>
            <a:graphicFrameLocks noChangeAspect="1"/>
          </p:cNvGraphicFramePr>
          <p:nvPr/>
        </p:nvGraphicFramePr>
        <p:xfrm>
          <a:off x="6097588" y="5734050"/>
          <a:ext cx="2590800" cy="889000"/>
        </p:xfrm>
        <a:graphic>
          <a:graphicData uri="http://schemas.openxmlformats.org/presentationml/2006/ole">
            <mc:AlternateContent xmlns:mc="http://schemas.openxmlformats.org/markup-compatibility/2006">
              <mc:Choice xmlns:v="urn:schemas-microsoft-com:vml" Requires="v">
                <p:oleObj spid="_x0000_s45111" name="公式" r:id="rId11" imgW="1143000" imgH="393700" progId="Equation.3">
                  <p:embed/>
                </p:oleObj>
              </mc:Choice>
              <mc:Fallback>
                <p:oleObj name="公式" r:id="rId11" imgW="1143000" imgH="393700" progId="Equation.3">
                  <p:embed/>
                  <p:pic>
                    <p:nvPicPr>
                      <p:cNvPr id="38923"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7588" y="5734050"/>
                        <a:ext cx="25908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4" name="Text Box 12"/>
          <p:cNvSpPr txBox="1">
            <a:spLocks noChangeArrowheads="1"/>
          </p:cNvSpPr>
          <p:nvPr/>
        </p:nvSpPr>
        <p:spPr bwMode="auto">
          <a:xfrm>
            <a:off x="1847851" y="5924550"/>
            <a:ext cx="482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还原变量代换得原方程的通解：</a:t>
            </a:r>
          </a:p>
        </p:txBody>
      </p:sp>
      <p:graphicFrame>
        <p:nvGraphicFramePr>
          <p:cNvPr id="38925" name="Object 13"/>
          <p:cNvGraphicFramePr>
            <a:graphicFrameLocks noChangeAspect="1"/>
          </p:cNvGraphicFramePr>
          <p:nvPr/>
        </p:nvGraphicFramePr>
        <p:xfrm>
          <a:off x="6042025" y="4221163"/>
          <a:ext cx="2286000" cy="900112"/>
        </p:xfrm>
        <a:graphic>
          <a:graphicData uri="http://schemas.openxmlformats.org/presentationml/2006/ole">
            <mc:AlternateContent xmlns:mc="http://schemas.openxmlformats.org/markup-compatibility/2006">
              <mc:Choice xmlns:v="urn:schemas-microsoft-com:vml" Requires="v">
                <p:oleObj spid="_x0000_s45112" name="公式" r:id="rId13" imgW="1091726" imgH="431613" progId="Equation.3">
                  <p:embed/>
                </p:oleObj>
              </mc:Choice>
              <mc:Fallback>
                <p:oleObj name="公式" r:id="rId13" imgW="1091726" imgH="431613" progId="Equation.3">
                  <p:embed/>
                  <p:pic>
                    <p:nvPicPr>
                      <p:cNvPr id="38925"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42025" y="4221163"/>
                        <a:ext cx="2286000"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6" name="Text Box 14"/>
          <p:cNvSpPr txBox="1">
            <a:spLocks noChangeArrowheads="1"/>
          </p:cNvSpPr>
          <p:nvPr/>
        </p:nvSpPr>
        <p:spPr bwMode="auto">
          <a:xfrm>
            <a:off x="1889126" y="4430713"/>
            <a:ext cx="60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有</a:t>
            </a:r>
          </a:p>
        </p:txBody>
      </p:sp>
      <p:graphicFrame>
        <p:nvGraphicFramePr>
          <p:cNvPr id="38927" name="Object 15"/>
          <p:cNvGraphicFramePr>
            <a:graphicFrameLocks noChangeAspect="1"/>
          </p:cNvGraphicFramePr>
          <p:nvPr/>
        </p:nvGraphicFramePr>
        <p:xfrm>
          <a:off x="6115050" y="5048251"/>
          <a:ext cx="2286000" cy="860425"/>
        </p:xfrm>
        <a:graphic>
          <a:graphicData uri="http://schemas.openxmlformats.org/presentationml/2006/ole">
            <mc:AlternateContent xmlns:mc="http://schemas.openxmlformats.org/markup-compatibility/2006">
              <mc:Choice xmlns:v="urn:schemas-microsoft-com:vml" Requires="v">
                <p:oleObj spid="_x0000_s45113" name="公式" r:id="rId15" imgW="1040948" imgH="393529" progId="Equation.3">
                  <p:embed/>
                </p:oleObj>
              </mc:Choice>
              <mc:Fallback>
                <p:oleObj name="公式" r:id="rId15" imgW="1040948" imgH="393529" progId="Equation.3">
                  <p:embed/>
                  <p:pic>
                    <p:nvPicPr>
                      <p:cNvPr id="38927"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5050" y="5048251"/>
                        <a:ext cx="22860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8" name="Text Box 16"/>
          <p:cNvSpPr txBox="1">
            <a:spLocks noChangeArrowheads="1"/>
          </p:cNvSpPr>
          <p:nvPr/>
        </p:nvSpPr>
        <p:spPr bwMode="auto">
          <a:xfrm>
            <a:off x="1889126" y="5300663"/>
            <a:ext cx="893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于是</a:t>
            </a:r>
          </a:p>
        </p:txBody>
      </p:sp>
    </p:spTree>
    <p:extLst>
      <p:ext uri="{BB962C8B-B14F-4D97-AF65-F5344CB8AC3E}">
        <p14:creationId xmlns:p14="http://schemas.microsoft.com/office/powerpoint/2010/main" val="32299056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2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91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8921"/>
                                        </p:tgtEl>
                                        <p:attrNameLst>
                                          <p:attrName>style.visibility</p:attrName>
                                        </p:attrNameLst>
                                      </p:cBhvr>
                                      <p:to>
                                        <p:strVal val="visible"/>
                                      </p:to>
                                    </p:set>
                                  </p:childTnLst>
                                  <p:subTnLst>
                                    <p:animClr clrSpc="rgb" dir="cw">
                                      <p:cBhvr override="childStyle">
                                        <p:cTn dur="1" fill="hold" display="0" masterRel="nextClick" afterEffect="1"/>
                                        <p:tgtEl>
                                          <p:spTgt spid="38921"/>
                                        </p:tgtEl>
                                        <p:attrNameLst>
                                          <p:attrName>ppt_c</p:attrName>
                                        </p:attrNameLst>
                                      </p:cBhvr>
                                      <p:to>
                                        <a:srgbClr val="FF0000"/>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8926"/>
                                        </p:tgtEl>
                                        <p:attrNameLst>
                                          <p:attrName>style.visibility</p:attrName>
                                        </p:attrNameLst>
                                      </p:cBhvr>
                                      <p:to>
                                        <p:strVal val="visible"/>
                                      </p:to>
                                    </p:set>
                                    <p:animEffect transition="in" filter="wipe(down)">
                                      <p:cBhvr>
                                        <p:cTn id="31" dur="500"/>
                                        <p:tgtEl>
                                          <p:spTgt spid="3892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3892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8928"/>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38927"/>
                                        </p:tgtEl>
                                        <p:attrNameLst>
                                          <p:attrName>style.visibility</p:attrName>
                                        </p:attrNameLst>
                                      </p:cBhvr>
                                      <p:to>
                                        <p:strVal val="visible"/>
                                      </p:to>
                                    </p:set>
                                  </p:childTnLst>
                                  <p:subTnLst>
                                    <p:animClr clrSpc="rgb" dir="cw">
                                      <p:cBhvr override="childStyle">
                                        <p:cTn dur="1" fill="hold" display="0" masterRel="nextClick" afterEffect="1"/>
                                        <p:tgtEl>
                                          <p:spTgt spid="38927"/>
                                        </p:tgtEl>
                                        <p:attrNameLst>
                                          <p:attrName>ppt_c</p:attrName>
                                        </p:attrNameLst>
                                      </p:cBhvr>
                                      <p:to>
                                        <a:schemeClr val="accent2"/>
                                      </p:to>
                                    </p:animClr>
                                  </p:sub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8924"/>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38923"/>
                                        </p:tgtEl>
                                        <p:attrNameLst>
                                          <p:attrName>style.visibility</p:attrName>
                                        </p:attrNameLst>
                                      </p:cBhvr>
                                      <p:to>
                                        <p:strVal val="visible"/>
                                      </p:to>
                                    </p:set>
                                  </p:childTnLst>
                                  <p:subTnLst>
                                    <p:animClr clrSpc="rgb" dir="cw">
                                      <p:cBhvr override="childStyle">
                                        <p:cTn dur="1" fill="hold" display="0" masterRel="nextClick" afterEffect="1"/>
                                        <p:tgtEl>
                                          <p:spTgt spid="38923"/>
                                        </p:tgtEl>
                                        <p:attrNameLst>
                                          <p:attrName>ppt_c</p:attrName>
                                        </p:attrNameLst>
                                      </p:cBhvr>
                                      <p:to>
                                        <a:srgbClr val="FF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P spid="38920" grpId="0"/>
      <p:bldP spid="38922" grpId="0"/>
      <p:bldP spid="38924" grpId="0"/>
      <p:bldP spid="38926" grpId="0"/>
      <p:bldP spid="3892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Text Box 4"/>
          <p:cNvSpPr txBox="1">
            <a:spLocks noChangeArrowheads="1"/>
          </p:cNvSpPr>
          <p:nvPr/>
        </p:nvSpPr>
        <p:spPr bwMode="auto">
          <a:xfrm>
            <a:off x="1631950" y="1743076"/>
            <a:ext cx="9036050" cy="904863"/>
          </a:xfrm>
          <a:prstGeom prst="rect">
            <a:avLst/>
          </a:prstGeom>
          <a:solidFill>
            <a:schemeClr val="bg1"/>
          </a:solidFill>
          <a:ln>
            <a:noFill/>
          </a:ln>
          <a:effectLst/>
          <a:extLst>
            <a:ext uri="{91240B29-F687-4F45-9708-019B960494DF}">
              <a14:hiddenLine xmlns:a14="http://schemas.microsoft.com/office/drawing/2010/main" w="38100">
                <a:pattFill prst="pct70">
                  <a:fgClr>
                    <a:srgbClr val="008000"/>
                  </a:fgClr>
                  <a:bgClr>
                    <a:srgbClr val="FF0000"/>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b="1">
                <a:solidFill>
                  <a:srgbClr val="0000FF"/>
                </a:solidFill>
              </a:rPr>
              <a:t>借助于拉普拉斯变换把常系数线性微分方程（组）转换成复变数</a:t>
            </a:r>
            <a:r>
              <a:rPr lang="en-US" altLang="zh-CN" b="1" i="1">
                <a:solidFill>
                  <a:srgbClr val="0000FF"/>
                </a:solidFill>
              </a:rPr>
              <a:t>S</a:t>
            </a:r>
            <a:r>
              <a:rPr lang="zh-CN" altLang="en-US" b="1">
                <a:solidFill>
                  <a:srgbClr val="0000FF"/>
                </a:solidFill>
              </a:rPr>
              <a:t>的代数方程（组）。</a:t>
            </a:r>
          </a:p>
        </p:txBody>
      </p:sp>
      <p:sp>
        <p:nvSpPr>
          <p:cNvPr id="111621" name="Rectangle 5"/>
          <p:cNvSpPr>
            <a:spLocks noChangeArrowheads="1"/>
          </p:cNvSpPr>
          <p:nvPr/>
        </p:nvSpPr>
        <p:spPr bwMode="auto">
          <a:xfrm>
            <a:off x="1668463" y="2889250"/>
            <a:ext cx="8964612" cy="1311128"/>
          </a:xfrm>
          <a:prstGeom prst="rect">
            <a:avLst/>
          </a:prstGeom>
          <a:solidFill>
            <a:schemeClr val="bg1"/>
          </a:solidFill>
          <a:ln>
            <a:noFill/>
          </a:ln>
          <a:effectLst/>
          <a:extLst>
            <a:ext uri="{91240B29-F687-4F45-9708-019B960494DF}">
              <a14:hiddenLine xmlns:a14="http://schemas.microsoft.com/office/drawing/2010/main" w="38100" algn="ctr">
                <a:pattFill prst="pct70">
                  <a:fgClr>
                    <a:srgbClr val="008000"/>
                  </a:fgClr>
                  <a:bgClr>
                    <a:srgbClr val="FF0000"/>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b="1">
                <a:solidFill>
                  <a:srgbClr val="FF0000"/>
                </a:solidFill>
              </a:rPr>
              <a:t>优点：</a:t>
            </a:r>
            <a:r>
              <a:rPr lang="zh-CN" altLang="en-US" b="1">
                <a:solidFill>
                  <a:srgbClr val="0000FF"/>
                </a:solidFill>
              </a:rPr>
              <a:t>通过一些代数运算，一般地再利用拉普拉斯变换表，即可求出微分方程（组）的解。方法简便，为工程技术工作者所普遍采用。</a:t>
            </a:r>
          </a:p>
        </p:txBody>
      </p:sp>
      <p:sp>
        <p:nvSpPr>
          <p:cNvPr id="111622" name="Rectangle 6"/>
          <p:cNvSpPr>
            <a:spLocks noChangeArrowheads="1"/>
          </p:cNvSpPr>
          <p:nvPr/>
        </p:nvSpPr>
        <p:spPr bwMode="auto">
          <a:xfrm>
            <a:off x="1595438" y="4838700"/>
            <a:ext cx="9180512" cy="457200"/>
          </a:xfrm>
          <a:prstGeom prst="rect">
            <a:avLst/>
          </a:prstGeom>
          <a:solidFill>
            <a:schemeClr val="bg1"/>
          </a:solidFill>
          <a:ln>
            <a:noFill/>
          </a:ln>
          <a:effectLst/>
          <a:extLst>
            <a:ext uri="{91240B29-F687-4F45-9708-019B960494DF}">
              <a14:hiddenLine xmlns:a14="http://schemas.microsoft.com/office/drawing/2010/main" w="38100" algn="ctr">
                <a:pattFill prst="pct70">
                  <a:fgClr>
                    <a:srgbClr val="008000"/>
                  </a:fgClr>
                  <a:bgClr>
                    <a:srgbClr val="FF0000"/>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rPr>
              <a:t>缺点：</a:t>
            </a:r>
            <a:r>
              <a:rPr lang="zh-CN" altLang="en-US" b="1">
                <a:solidFill>
                  <a:srgbClr val="0000FF"/>
                </a:solidFill>
              </a:rPr>
              <a:t>要求微分方程右端的函数是一个原函数</a:t>
            </a:r>
            <a:r>
              <a:rPr lang="en-US" altLang="zh-CN" b="1">
                <a:solidFill>
                  <a:srgbClr val="0000FF"/>
                </a:solidFill>
              </a:rPr>
              <a:t>(</a:t>
            </a:r>
            <a:r>
              <a:rPr lang="zh-CN" altLang="en-US" b="1">
                <a:solidFill>
                  <a:srgbClr val="0000FF"/>
                </a:solidFill>
              </a:rPr>
              <a:t>满足条件（*）</a:t>
            </a:r>
            <a:r>
              <a:rPr lang="en-US" altLang="zh-CN" b="1">
                <a:solidFill>
                  <a:srgbClr val="0000FF"/>
                </a:solidFill>
              </a:rPr>
              <a:t>)</a:t>
            </a:r>
            <a:r>
              <a:rPr lang="zh-CN" altLang="en-US" b="1">
                <a:solidFill>
                  <a:srgbClr val="0000FF"/>
                </a:solidFill>
              </a:rPr>
              <a:t>。</a:t>
            </a:r>
          </a:p>
        </p:txBody>
      </p:sp>
      <p:sp>
        <p:nvSpPr>
          <p:cNvPr id="111623" name="Rectangle 7"/>
          <p:cNvSpPr>
            <a:spLocks noChangeArrowheads="1"/>
          </p:cNvSpPr>
          <p:nvPr/>
        </p:nvSpPr>
        <p:spPr bwMode="auto">
          <a:xfrm>
            <a:off x="1774825" y="981076"/>
            <a:ext cx="5113338" cy="549275"/>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000"/>
              <a:t>拉普拉斯变换法的</a:t>
            </a:r>
            <a:r>
              <a:rPr lang="zh-CN" altLang="en-US" sz="3000" b="1">
                <a:solidFill>
                  <a:srgbClr val="FF0000"/>
                </a:solidFill>
              </a:rPr>
              <a:t>主要思想</a:t>
            </a:r>
          </a:p>
        </p:txBody>
      </p:sp>
      <p:sp>
        <p:nvSpPr>
          <p:cNvPr id="111624" name="Text Box 8"/>
          <p:cNvSpPr txBox="1">
            <a:spLocks noChangeArrowheads="1"/>
          </p:cNvSpPr>
          <p:nvPr/>
        </p:nvSpPr>
        <p:spPr bwMode="auto">
          <a:xfrm>
            <a:off x="1566864" y="6116639"/>
            <a:ext cx="54441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rPr>
              <a:t>注意：</a:t>
            </a:r>
            <a:r>
              <a:rPr lang="zh-CN" altLang="en-US" b="1"/>
              <a:t>拉普拉斯变换存在是有条件的。</a:t>
            </a:r>
          </a:p>
        </p:txBody>
      </p:sp>
    </p:spTree>
    <p:extLst>
      <p:ext uri="{BB962C8B-B14F-4D97-AF65-F5344CB8AC3E}">
        <p14:creationId xmlns:p14="http://schemas.microsoft.com/office/powerpoint/2010/main" val="3916659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23"/>
                                        </p:tgtEl>
                                        <p:attrNameLst>
                                          <p:attrName>style.visibility</p:attrName>
                                        </p:attrNameLst>
                                      </p:cBhvr>
                                      <p:to>
                                        <p:strVal val="visible"/>
                                      </p:to>
                                    </p:set>
                                    <p:animEffect transition="in" filter="blinds(horizontal)">
                                      <p:cBhvr>
                                        <p:cTn id="7" dur="500"/>
                                        <p:tgtEl>
                                          <p:spTgt spid="1116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1620"/>
                                        </p:tgtEl>
                                        <p:attrNameLst>
                                          <p:attrName>style.visibility</p:attrName>
                                        </p:attrNameLst>
                                      </p:cBhvr>
                                      <p:to>
                                        <p:strVal val="visible"/>
                                      </p:to>
                                    </p:set>
                                    <p:animEffect transition="in" filter="blinds(horizontal)">
                                      <p:cBhvr>
                                        <p:cTn id="12" dur="500"/>
                                        <p:tgtEl>
                                          <p:spTgt spid="1116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1162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162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1624"/>
                                        </p:tgtEl>
                                        <p:attrNameLst>
                                          <p:attrName>style.visibility</p:attrName>
                                        </p:attrNameLst>
                                      </p:cBhvr>
                                      <p:to>
                                        <p:strVal val="visible"/>
                                      </p:to>
                                    </p:set>
                                    <p:animEffect transition="in" filter="blinds(horizontal)">
                                      <p:cBhvr>
                                        <p:cTn id="25" dur="500"/>
                                        <p:tgtEl>
                                          <p:spTgt spid="111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animBg="1" autoUpdateAnimBg="0"/>
      <p:bldP spid="111621" grpId="0" animBg="1" autoUpdateAnimBg="0"/>
      <p:bldP spid="111622" grpId="0" animBg="1" autoUpdateAnimBg="0"/>
      <p:bldP spid="111623" grpId="0" animBg="1" autoUpdateAnimBg="0"/>
      <p:bldP spid="111624"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Text Box 4"/>
          <p:cNvSpPr txBox="1">
            <a:spLocks noChangeArrowheads="1"/>
          </p:cNvSpPr>
          <p:nvPr/>
        </p:nvSpPr>
        <p:spPr bwMode="auto">
          <a:xfrm>
            <a:off x="1919288" y="1412876"/>
            <a:ext cx="71336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a:solidFill>
                  <a:srgbClr val="FF0000"/>
                </a:solidFill>
              </a:rPr>
              <a:t>问题</a:t>
            </a:r>
            <a:r>
              <a:rPr lang="zh-CN" altLang="en-US" sz="3600" b="1"/>
              <a:t>：</a:t>
            </a:r>
            <a:r>
              <a:rPr lang="zh-CN" altLang="en-US" sz="3600" b="1">
                <a:solidFill>
                  <a:srgbClr val="009900"/>
                </a:solidFill>
              </a:rPr>
              <a:t>常系数线性微分方程的求解</a:t>
            </a:r>
          </a:p>
        </p:txBody>
      </p:sp>
      <p:sp>
        <p:nvSpPr>
          <p:cNvPr id="134150" name="Rectangle 6"/>
          <p:cNvSpPr>
            <a:spLocks noChangeArrowheads="1"/>
          </p:cNvSpPr>
          <p:nvPr/>
        </p:nvSpPr>
        <p:spPr bwMode="auto">
          <a:xfrm>
            <a:off x="2495550" y="3738563"/>
            <a:ext cx="60757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9900"/>
                </a:solidFill>
              </a:rPr>
              <a:t>常系数齐线性微分方程的求解</a:t>
            </a:r>
            <a:r>
              <a:rPr lang="en-US" altLang="zh-CN" sz="2800" b="1">
                <a:solidFill>
                  <a:srgbClr val="009900"/>
                </a:solidFill>
              </a:rPr>
              <a:t>-</a:t>
            </a:r>
            <a:r>
              <a:rPr lang="zh-CN" altLang="en-US" sz="2800" b="1">
                <a:solidFill>
                  <a:srgbClr val="FF0000"/>
                </a:solidFill>
              </a:rPr>
              <a:t>如果</a:t>
            </a:r>
            <a:r>
              <a:rPr lang="zh-CN" altLang="en-US" sz="2800" b="1">
                <a:solidFill>
                  <a:srgbClr val="009900"/>
                </a:solidFill>
              </a:rPr>
              <a:t>？</a:t>
            </a:r>
          </a:p>
        </p:txBody>
      </p:sp>
      <p:sp>
        <p:nvSpPr>
          <p:cNvPr id="134151" name="Text Box 7"/>
          <p:cNvSpPr txBox="1">
            <a:spLocks noChangeArrowheads="1"/>
          </p:cNvSpPr>
          <p:nvPr/>
        </p:nvSpPr>
        <p:spPr bwMode="auto">
          <a:xfrm>
            <a:off x="2338142" y="2636839"/>
            <a:ext cx="198804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t>常数变易法</a:t>
            </a:r>
          </a:p>
          <a:p>
            <a:pPr algn="ctr" eaLnBrk="1" hangingPunct="1"/>
            <a:r>
              <a:rPr lang="en-US" altLang="zh-CN" sz="2800" b="1"/>
              <a:t>(</a:t>
            </a:r>
            <a:r>
              <a:rPr lang="zh-CN" altLang="en-US" sz="2800" b="1">
                <a:solidFill>
                  <a:srgbClr val="0000CC"/>
                </a:solidFill>
              </a:rPr>
              <a:t>至少</a:t>
            </a:r>
            <a:r>
              <a:rPr lang="en-US" altLang="zh-CN" sz="2800" b="1"/>
              <a:t>)</a:t>
            </a:r>
          </a:p>
        </p:txBody>
      </p:sp>
      <p:sp>
        <p:nvSpPr>
          <p:cNvPr id="134154" name="Text Box 10">
            <a:hlinkClick r:id="rId2" action="ppaction://hlinksldjump"/>
          </p:cNvPr>
          <p:cNvSpPr txBox="1">
            <a:spLocks noChangeArrowheads="1"/>
          </p:cNvSpPr>
          <p:nvPr/>
        </p:nvSpPr>
        <p:spPr bwMode="auto">
          <a:xfrm>
            <a:off x="2478088" y="5934076"/>
            <a:ext cx="1962150" cy="519113"/>
          </a:xfrm>
          <a:prstGeom prst="rect">
            <a:avLst/>
          </a:prstGeom>
          <a:solidFill>
            <a:srgbClr val="FF99CC"/>
          </a:solidFill>
          <a:ln w="57150" algn="ctr">
            <a:solidFill>
              <a:srgbClr val="8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t>比较系数法</a:t>
            </a:r>
          </a:p>
        </p:txBody>
      </p:sp>
      <p:sp>
        <p:nvSpPr>
          <p:cNvPr id="134155" name="Text Box 11"/>
          <p:cNvSpPr txBox="1">
            <a:spLocks noChangeArrowheads="1"/>
          </p:cNvSpPr>
          <p:nvPr/>
        </p:nvSpPr>
        <p:spPr bwMode="auto">
          <a:xfrm>
            <a:off x="7026276" y="6049963"/>
            <a:ext cx="2454275" cy="519112"/>
          </a:xfrm>
          <a:prstGeom prst="rect">
            <a:avLst/>
          </a:prstGeom>
          <a:solidFill>
            <a:srgbClr val="FF99CC"/>
          </a:solidFill>
          <a:ln w="57150" algn="ctr">
            <a:solidFill>
              <a:srgbClr val="8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a:t>Laplace</a:t>
            </a:r>
            <a:r>
              <a:rPr lang="zh-CN" altLang="en-US" sz="2800" b="1"/>
              <a:t>变换法</a:t>
            </a:r>
          </a:p>
        </p:txBody>
      </p:sp>
      <p:sp>
        <p:nvSpPr>
          <p:cNvPr id="134156" name="Oval 12"/>
          <p:cNvSpPr>
            <a:spLocks noChangeArrowheads="1"/>
          </p:cNvSpPr>
          <p:nvPr/>
        </p:nvSpPr>
        <p:spPr bwMode="auto">
          <a:xfrm>
            <a:off x="4252914" y="4797426"/>
            <a:ext cx="3095625" cy="1368425"/>
          </a:xfrm>
          <a:prstGeom prst="ellipse">
            <a:avLst/>
          </a:prstGeom>
          <a:solidFill>
            <a:schemeClr val="accent1"/>
          </a:solidFill>
          <a:ln w="57150">
            <a:solidFill>
              <a:srgbClr val="8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rgbClr val="FF0000"/>
                </a:solidFill>
              </a:rPr>
              <a:t>有无其它方法？？</a:t>
            </a:r>
          </a:p>
        </p:txBody>
      </p:sp>
      <p:sp>
        <p:nvSpPr>
          <p:cNvPr id="134157" name="AutoShape 13"/>
          <p:cNvSpPr>
            <a:spLocks noChangeArrowheads="1"/>
          </p:cNvSpPr>
          <p:nvPr/>
        </p:nvSpPr>
        <p:spPr bwMode="auto">
          <a:xfrm>
            <a:off x="6311901" y="2133601"/>
            <a:ext cx="288925" cy="1655763"/>
          </a:xfrm>
          <a:prstGeom prst="downArrow">
            <a:avLst>
              <a:gd name="adj1" fmla="val 50000"/>
              <a:gd name="adj2" fmla="val 143269"/>
            </a:avLst>
          </a:prstGeom>
          <a:solidFill>
            <a:schemeClr val="accent1"/>
          </a:solidFill>
          <a:ln w="571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4159" name="AutoShape 15"/>
          <p:cNvSpPr>
            <a:spLocks noChangeArrowheads="1"/>
          </p:cNvSpPr>
          <p:nvPr/>
        </p:nvSpPr>
        <p:spPr bwMode="auto">
          <a:xfrm>
            <a:off x="4367214" y="2090738"/>
            <a:ext cx="288925" cy="1655762"/>
          </a:xfrm>
          <a:prstGeom prst="upArrow">
            <a:avLst>
              <a:gd name="adj1" fmla="val 50000"/>
              <a:gd name="adj2" fmla="val 143269"/>
            </a:avLst>
          </a:prstGeom>
          <a:solidFill>
            <a:schemeClr val="accent1"/>
          </a:solidFill>
          <a:ln w="571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4160" name="AutoShape 16"/>
          <p:cNvSpPr>
            <a:spLocks noChangeArrowheads="1"/>
          </p:cNvSpPr>
          <p:nvPr/>
        </p:nvSpPr>
        <p:spPr bwMode="auto">
          <a:xfrm>
            <a:off x="5664200" y="4221164"/>
            <a:ext cx="287338" cy="503237"/>
          </a:xfrm>
          <a:prstGeom prst="downArrow">
            <a:avLst>
              <a:gd name="adj1" fmla="val 50000"/>
              <a:gd name="adj2" fmla="val 43784"/>
            </a:avLst>
          </a:prstGeom>
          <a:solidFill>
            <a:srgbClr val="FF0000"/>
          </a:solidFill>
          <a:ln w="5715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4161" name="Text Box 17"/>
          <p:cNvSpPr txBox="1">
            <a:spLocks noChangeArrowheads="1"/>
          </p:cNvSpPr>
          <p:nvPr/>
        </p:nvSpPr>
        <p:spPr bwMode="auto">
          <a:xfrm>
            <a:off x="5951538" y="4156075"/>
            <a:ext cx="38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solidFill>
                  <a:srgbClr val="FF0000"/>
                </a:solidFill>
              </a:rPr>
              <a:t>?</a:t>
            </a:r>
          </a:p>
        </p:txBody>
      </p:sp>
      <p:sp>
        <p:nvSpPr>
          <p:cNvPr id="134165" name="Text Box 21"/>
          <p:cNvSpPr txBox="1">
            <a:spLocks noChangeArrowheads="1"/>
          </p:cNvSpPr>
          <p:nvPr/>
        </p:nvSpPr>
        <p:spPr bwMode="auto">
          <a:xfrm>
            <a:off x="8455025" y="3716338"/>
            <a:ext cx="1962150" cy="519112"/>
          </a:xfrm>
          <a:prstGeom prst="rect">
            <a:avLst/>
          </a:prstGeom>
          <a:solidFill>
            <a:srgbClr val="FF99CC"/>
          </a:solidFill>
          <a:ln w="57150" algn="ctr">
            <a:solidFill>
              <a:srgbClr val="8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t>欧拉指数法</a:t>
            </a:r>
          </a:p>
        </p:txBody>
      </p:sp>
    </p:spTree>
    <p:extLst>
      <p:ext uri="{BB962C8B-B14F-4D97-AF65-F5344CB8AC3E}">
        <p14:creationId xmlns:p14="http://schemas.microsoft.com/office/powerpoint/2010/main" val="153651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134157"/>
                                        </p:tgtEl>
                                        <p:attrNameLst>
                                          <p:attrName>style.visibility</p:attrName>
                                        </p:attrNameLst>
                                      </p:cBhvr>
                                      <p:to>
                                        <p:strVal val="visible"/>
                                      </p:to>
                                    </p:set>
                                    <p:animEffect transition="in" filter="wipe(up)">
                                      <p:cBhvr>
                                        <p:cTn id="11" dur="1000"/>
                                        <p:tgtEl>
                                          <p:spTgt spid="13415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415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134159"/>
                                        </p:tgtEl>
                                        <p:attrNameLst>
                                          <p:attrName>style.visibility</p:attrName>
                                        </p:attrNameLst>
                                      </p:cBhvr>
                                      <p:to>
                                        <p:strVal val="visible"/>
                                      </p:to>
                                    </p:set>
                                    <p:animEffect transition="in" filter="wipe(down)">
                                      <p:cBhvr>
                                        <p:cTn id="20" dur="500"/>
                                        <p:tgtEl>
                                          <p:spTgt spid="13415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415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416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416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3416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415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415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4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p:bldP spid="134150" grpId="0"/>
      <p:bldP spid="134151" grpId="0"/>
      <p:bldP spid="134154" grpId="0" animBg="1"/>
      <p:bldP spid="134155" grpId="0" animBg="1"/>
      <p:bldP spid="134156" grpId="0" animBg="1"/>
      <p:bldP spid="134161" grpId="0"/>
      <p:bldP spid="13416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651954" y="338137"/>
            <a:ext cx="70564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000" b="1" dirty="0" smtClean="0">
                <a:solidFill>
                  <a:srgbClr val="FF0000"/>
                </a:solidFill>
              </a:rPr>
              <a:t> </a:t>
            </a:r>
            <a:r>
              <a:rPr lang="zh-CN" altLang="en-US" sz="3000" b="1" dirty="0">
                <a:solidFill>
                  <a:srgbClr val="009900"/>
                </a:solidFill>
              </a:rPr>
              <a:t>常系数齐线性方程和</a:t>
            </a:r>
            <a:r>
              <a:rPr lang="zh-CN" altLang="en-US" sz="3000" b="1" dirty="0" smtClean="0">
                <a:solidFill>
                  <a:srgbClr val="009900"/>
                </a:solidFill>
              </a:rPr>
              <a:t>欧拉方程小结</a:t>
            </a:r>
            <a:endParaRPr lang="zh-CN" altLang="en-US" sz="3000" b="1" dirty="0">
              <a:solidFill>
                <a:srgbClr val="009900"/>
              </a:solidFill>
            </a:endParaRPr>
          </a:p>
        </p:txBody>
      </p:sp>
      <p:sp>
        <p:nvSpPr>
          <p:cNvPr id="4099" name="Text Box 3"/>
          <p:cNvSpPr txBox="1">
            <a:spLocks noChangeArrowheads="1"/>
          </p:cNvSpPr>
          <p:nvPr/>
        </p:nvSpPr>
        <p:spPr bwMode="auto">
          <a:xfrm>
            <a:off x="2495551" y="1654176"/>
            <a:ext cx="6480175" cy="4918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buFontTx/>
              <a:buBlip>
                <a:blip r:embed="rId2"/>
              </a:buBlip>
            </a:pPr>
            <a:r>
              <a:rPr lang="zh-CN" altLang="en-US" sz="3200" b="1">
                <a:solidFill>
                  <a:srgbClr val="FF0000"/>
                </a:solidFill>
              </a:rPr>
              <a:t>常系数齐线性方程</a:t>
            </a:r>
          </a:p>
          <a:p>
            <a:pPr eaLnBrk="1" hangingPunct="1">
              <a:lnSpc>
                <a:spcPct val="140000"/>
              </a:lnSpc>
              <a:buFontTx/>
              <a:buBlip>
                <a:blip r:embed="rId2"/>
              </a:buBlip>
            </a:pPr>
            <a:r>
              <a:rPr lang="zh-CN" altLang="en-US" sz="3200" b="1">
                <a:solidFill>
                  <a:srgbClr val="FF0000"/>
                </a:solidFill>
              </a:rPr>
              <a:t>欧拉（</a:t>
            </a:r>
            <a:r>
              <a:rPr lang="en-US" altLang="zh-CN" sz="3200" b="1">
                <a:solidFill>
                  <a:srgbClr val="FF0000"/>
                </a:solidFill>
              </a:rPr>
              <a:t>Euler</a:t>
            </a:r>
            <a:r>
              <a:rPr lang="zh-CN" altLang="en-US" sz="3200" b="1">
                <a:solidFill>
                  <a:srgbClr val="FF0000"/>
                </a:solidFill>
              </a:rPr>
              <a:t>）待定指数函数法</a:t>
            </a:r>
          </a:p>
          <a:p>
            <a:pPr eaLnBrk="1" hangingPunct="1">
              <a:lnSpc>
                <a:spcPct val="140000"/>
              </a:lnSpc>
              <a:buFontTx/>
              <a:buChar char="•"/>
            </a:pPr>
            <a:r>
              <a:rPr lang="zh-CN" altLang="en-US" sz="3200" b="1"/>
              <a:t>        </a:t>
            </a:r>
            <a:r>
              <a:rPr lang="zh-CN" altLang="en-US" sz="3200" b="1">
                <a:solidFill>
                  <a:srgbClr val="0000CC"/>
                </a:solidFill>
              </a:rPr>
              <a:t>特征根是单根的情形</a:t>
            </a:r>
          </a:p>
          <a:p>
            <a:pPr eaLnBrk="1" hangingPunct="1">
              <a:lnSpc>
                <a:spcPct val="140000"/>
              </a:lnSpc>
              <a:buFontTx/>
              <a:buChar char="•"/>
            </a:pPr>
            <a:r>
              <a:rPr lang="zh-CN" altLang="en-US" sz="3200" b="1">
                <a:solidFill>
                  <a:srgbClr val="0000CC"/>
                </a:solidFill>
              </a:rPr>
              <a:t>        有复根的情形</a:t>
            </a:r>
          </a:p>
          <a:p>
            <a:pPr eaLnBrk="1" hangingPunct="1">
              <a:lnSpc>
                <a:spcPct val="140000"/>
              </a:lnSpc>
              <a:buFontTx/>
              <a:buChar char="•"/>
            </a:pPr>
            <a:r>
              <a:rPr lang="zh-CN" altLang="en-US" sz="3200" b="1">
                <a:solidFill>
                  <a:srgbClr val="0000CC"/>
                </a:solidFill>
              </a:rPr>
              <a:t>        特征根是重根的情形</a:t>
            </a:r>
          </a:p>
          <a:p>
            <a:pPr eaLnBrk="1" hangingPunct="1">
              <a:lnSpc>
                <a:spcPct val="140000"/>
              </a:lnSpc>
              <a:buFontTx/>
              <a:buChar char="•"/>
            </a:pPr>
            <a:r>
              <a:rPr lang="zh-CN" altLang="en-US" sz="3200" b="1">
                <a:solidFill>
                  <a:srgbClr val="0000CC"/>
                </a:solidFill>
              </a:rPr>
              <a:t>        应用</a:t>
            </a:r>
          </a:p>
          <a:p>
            <a:pPr eaLnBrk="1" hangingPunct="1">
              <a:lnSpc>
                <a:spcPct val="140000"/>
              </a:lnSpc>
              <a:buFontTx/>
              <a:buBlip>
                <a:blip r:embed="rId2"/>
              </a:buBlip>
            </a:pPr>
            <a:r>
              <a:rPr lang="zh-CN" altLang="en-US" sz="3200" b="1">
                <a:solidFill>
                  <a:srgbClr val="FF0000"/>
                </a:solidFill>
              </a:rPr>
              <a:t>欧拉方程</a:t>
            </a:r>
          </a:p>
        </p:txBody>
      </p:sp>
      <p:sp>
        <p:nvSpPr>
          <p:cNvPr id="4102" name="Text Box 6"/>
          <p:cNvSpPr txBox="1">
            <a:spLocks noChangeArrowheads="1"/>
          </p:cNvSpPr>
          <p:nvPr/>
        </p:nvSpPr>
        <p:spPr bwMode="auto">
          <a:xfrm>
            <a:off x="1847851" y="981075"/>
            <a:ext cx="2962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smtClean="0">
                <a:solidFill>
                  <a:srgbClr val="0000FF"/>
                </a:solidFill>
              </a:rPr>
              <a:t>框架</a:t>
            </a:r>
            <a:endParaRPr lang="zh-CN" altLang="en-US" sz="3200" b="1" dirty="0">
              <a:solidFill>
                <a:srgbClr val="0000FF"/>
              </a:solidFill>
            </a:endParaRPr>
          </a:p>
        </p:txBody>
      </p:sp>
    </p:spTree>
    <p:extLst>
      <p:ext uri="{BB962C8B-B14F-4D97-AF65-F5344CB8AC3E}">
        <p14:creationId xmlns:p14="http://schemas.microsoft.com/office/powerpoint/2010/main" val="3287970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02"/>
                                        </p:tgtEl>
                                        <p:attrNameLst>
                                          <p:attrName>style.visibility</p:attrName>
                                        </p:attrNameLst>
                                      </p:cBhvr>
                                      <p:to>
                                        <p:strVal val="visible"/>
                                      </p:to>
                                    </p:set>
                                    <p:anim calcmode="lin" valueType="num">
                                      <p:cBhvr additive="base">
                                        <p:cTn id="7" dur="500" fill="hold"/>
                                        <p:tgtEl>
                                          <p:spTgt spid="4102"/>
                                        </p:tgtEl>
                                        <p:attrNameLst>
                                          <p:attrName>ppt_x</p:attrName>
                                        </p:attrNameLst>
                                      </p:cBhvr>
                                      <p:tavLst>
                                        <p:tav tm="0">
                                          <p:val>
                                            <p:strVal val="0-#ppt_w/2"/>
                                          </p:val>
                                        </p:tav>
                                        <p:tav tm="100000">
                                          <p:val>
                                            <p:strVal val="#ppt_x"/>
                                          </p:val>
                                        </p:tav>
                                      </p:tavLst>
                                    </p:anim>
                                    <p:anim calcmode="lin" valueType="num">
                                      <p:cBhvr additive="base">
                                        <p:cTn id="8" dur="500" fill="hold"/>
                                        <p:tgtEl>
                                          <p:spTgt spid="41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4099">
                                            <p:txEl>
                                              <p:pRg st="0" end="0"/>
                                            </p:txEl>
                                          </p:spTgt>
                                        </p:tgtEl>
                                        <p:attrNameLst>
                                          <p:attrName>style.visibility</p:attrName>
                                        </p:attrNameLst>
                                      </p:cBhvr>
                                      <p:to>
                                        <p:strVal val="visible"/>
                                      </p:to>
                                    </p:set>
                                    <p:animEffect transition="in" filter="wipe(left)">
                                      <p:cBhvr>
                                        <p:cTn id="13" dur="2000"/>
                                        <p:tgtEl>
                                          <p:spTgt spid="409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4099">
                                            <p:txEl>
                                              <p:pRg st="1" end="1"/>
                                            </p:txEl>
                                          </p:spTgt>
                                        </p:tgtEl>
                                        <p:attrNameLst>
                                          <p:attrName>style.visibility</p:attrName>
                                        </p:attrNameLst>
                                      </p:cBhvr>
                                      <p:to>
                                        <p:strVal val="visible"/>
                                      </p:to>
                                    </p:set>
                                    <p:anim calcmode="lin" valueType="num">
                                      <p:cBhvr additive="base">
                                        <p:cTn id="18" dur="2000" fill="hold"/>
                                        <p:tgtEl>
                                          <p:spTgt spid="4099">
                                            <p:txEl>
                                              <p:pRg st="1" end="1"/>
                                            </p:txEl>
                                          </p:spTgt>
                                        </p:tgtEl>
                                        <p:attrNameLst>
                                          <p:attrName>ppt_x</p:attrName>
                                        </p:attrNameLst>
                                      </p:cBhvr>
                                      <p:tavLst>
                                        <p:tav tm="0">
                                          <p:val>
                                            <p:strVal val="1+#ppt_w/2"/>
                                          </p:val>
                                        </p:tav>
                                        <p:tav tm="100000">
                                          <p:val>
                                            <p:strVal val="#ppt_x"/>
                                          </p:val>
                                        </p:tav>
                                      </p:tavLst>
                                    </p:anim>
                                    <p:anim calcmode="lin" valueType="num">
                                      <p:cBhvr additive="base">
                                        <p:cTn id="19" dur="2000" fill="hold"/>
                                        <p:tgtEl>
                                          <p:spTgt spid="40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4099">
                                            <p:txEl>
                                              <p:pRg st="3" end="3"/>
                                            </p:txEl>
                                          </p:spTgt>
                                        </p:tgtEl>
                                        <p:attrNameLst>
                                          <p:attrName>style.visibility</p:attrName>
                                        </p:attrNameLst>
                                      </p:cBhvr>
                                      <p:to>
                                        <p:strVal val="visible"/>
                                      </p:to>
                                    </p:set>
                                    <p:animEffect transition="in" filter="box(out)">
                                      <p:cBhvr>
                                        <p:cTn id="28" dur="2000"/>
                                        <p:tgtEl>
                                          <p:spTgt spid="4099">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4099">
                                            <p:txEl>
                                              <p:pRg st="4" end="4"/>
                                            </p:txEl>
                                          </p:spTgt>
                                        </p:tgtEl>
                                        <p:attrNameLst>
                                          <p:attrName>style.visibility</p:attrName>
                                        </p:attrNameLst>
                                      </p:cBhvr>
                                      <p:to>
                                        <p:strVal val="visible"/>
                                      </p:to>
                                    </p:set>
                                    <p:animEffect transition="in" filter="box(in)">
                                      <p:cBhvr>
                                        <p:cTn id="33" dur="2000"/>
                                        <p:tgtEl>
                                          <p:spTgt spid="4099">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nodeType="clickEffect">
                                  <p:stCondLst>
                                    <p:cond delay="0"/>
                                  </p:stCondLst>
                                  <p:childTnLst>
                                    <p:set>
                                      <p:cBhvr>
                                        <p:cTn id="37" dur="1" fill="hold">
                                          <p:stCondLst>
                                            <p:cond delay="0"/>
                                          </p:stCondLst>
                                        </p:cTn>
                                        <p:tgtEl>
                                          <p:spTgt spid="4099">
                                            <p:txEl>
                                              <p:pRg st="5" end="5"/>
                                            </p:txEl>
                                          </p:spTgt>
                                        </p:tgtEl>
                                        <p:attrNameLst>
                                          <p:attrName>style.visibility</p:attrName>
                                        </p:attrNameLst>
                                      </p:cBhvr>
                                      <p:to>
                                        <p:strVal val="visible"/>
                                      </p:to>
                                    </p:set>
                                    <p:animEffect transition="in" filter="box(out)">
                                      <p:cBhvr>
                                        <p:cTn id="38" dur="500"/>
                                        <p:tgtEl>
                                          <p:spTgt spid="4099">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nodeType="clickEffect">
                                  <p:stCondLst>
                                    <p:cond delay="0"/>
                                  </p:stCondLst>
                                  <p:childTnLst>
                                    <p:set>
                                      <p:cBhvr>
                                        <p:cTn id="42" dur="1" fill="hold">
                                          <p:stCondLst>
                                            <p:cond delay="0"/>
                                          </p:stCondLst>
                                        </p:cTn>
                                        <p:tgtEl>
                                          <p:spTgt spid="4099">
                                            <p:txEl>
                                              <p:pRg st="6" end="6"/>
                                            </p:txEl>
                                          </p:spTgt>
                                        </p:tgtEl>
                                        <p:attrNameLst>
                                          <p:attrName>style.visibility</p:attrName>
                                        </p:attrNameLst>
                                      </p:cBhvr>
                                      <p:to>
                                        <p:strVal val="visible"/>
                                      </p:to>
                                    </p:set>
                                    <p:animEffect transition="in" filter="box(out)">
                                      <p:cBhvr>
                                        <p:cTn id="43"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558925" y="-26988"/>
            <a:ext cx="5041900" cy="609601"/>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000" b="1">
                <a:solidFill>
                  <a:srgbClr val="FF0000"/>
                </a:solidFill>
              </a:rPr>
              <a:t>4.2.4 </a:t>
            </a:r>
            <a:r>
              <a:rPr lang="zh-CN" altLang="en-US" sz="3000" b="1">
                <a:solidFill>
                  <a:srgbClr val="FF0000"/>
                </a:solidFill>
              </a:rPr>
              <a:t>应用：质点</a:t>
            </a:r>
            <a:r>
              <a:rPr lang="zh-CN" altLang="en-US" sz="3000" b="1">
                <a:solidFill>
                  <a:srgbClr val="FF0000"/>
                </a:solidFill>
                <a:hlinkClick r:id="rId2" action="ppaction://hlinkpres?slideindex=1&amp;slidetitle="/>
              </a:rPr>
              <a:t>振动</a:t>
            </a:r>
            <a:endParaRPr lang="zh-CN" altLang="en-US" sz="3000" b="1">
              <a:solidFill>
                <a:srgbClr val="FF0000"/>
              </a:solidFill>
            </a:endParaRPr>
          </a:p>
        </p:txBody>
      </p:sp>
      <p:sp>
        <p:nvSpPr>
          <p:cNvPr id="39939" name="Text Box 3"/>
          <p:cNvSpPr txBox="1">
            <a:spLocks noChangeArrowheads="1"/>
          </p:cNvSpPr>
          <p:nvPr/>
        </p:nvSpPr>
        <p:spPr bwMode="auto">
          <a:xfrm>
            <a:off x="1736726" y="1092200"/>
            <a:ext cx="8778875" cy="42814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zh-CN" altLang="en-US" sz="2800" b="1">
                <a:solidFill>
                  <a:srgbClr val="FF0000"/>
                </a:solidFill>
                <a:ea typeface="仿宋_GB2312" pitchFamily="49" charset="-122"/>
              </a:rPr>
              <a:t>振动</a:t>
            </a:r>
            <a:r>
              <a:rPr lang="zh-CN" altLang="en-US" sz="2800" b="1">
                <a:solidFill>
                  <a:srgbClr val="0000FF"/>
                </a:solidFill>
                <a:ea typeface="仿宋_GB2312" pitchFamily="49" charset="-122"/>
              </a:rPr>
              <a:t>是日常生活和工程技术中常见的一种运动形式，例如钟摆的往复摆动，弹簧的振动、乐器中弦线的振动，机床主轴的振动，电路中的电磁振荡等等。振动问题的研究，在一定条件下，可以归为二阶常系数线性微分方程的问题来讨论。下面以数学摆为物理模型，利用常系数线性方程的理论，讨论有关自由振动和强迫振动的问题，并阐明有关一些物理现象。</a:t>
            </a:r>
          </a:p>
        </p:txBody>
      </p:sp>
    </p:spTree>
    <p:extLst>
      <p:ext uri="{BB962C8B-B14F-4D97-AF65-F5344CB8AC3E}">
        <p14:creationId xmlns:p14="http://schemas.microsoft.com/office/powerpoint/2010/main" val="2754254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diamond(in)">
                                      <p:cBhvr>
                                        <p:cTn id="7" dur="20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44" name="Object 4"/>
          <p:cNvGraphicFramePr>
            <a:graphicFrameLocks noChangeAspect="1"/>
          </p:cNvGraphicFramePr>
          <p:nvPr/>
        </p:nvGraphicFramePr>
        <p:xfrm>
          <a:off x="4295775" y="4005263"/>
          <a:ext cx="4687888" cy="742950"/>
        </p:xfrm>
        <a:graphic>
          <a:graphicData uri="http://schemas.openxmlformats.org/presentationml/2006/ole">
            <mc:AlternateContent xmlns:mc="http://schemas.openxmlformats.org/markup-compatibility/2006">
              <mc:Choice xmlns:v="urn:schemas-microsoft-com:vml" Requires="v">
                <p:oleObj spid="_x0000_s46117" name="公式" r:id="rId3" imgW="2641600" imgH="419100" progId="Equation.3">
                  <p:embed/>
                </p:oleObj>
              </mc:Choice>
              <mc:Fallback>
                <p:oleObj name="公式" r:id="rId3" imgW="2641600" imgH="419100" progId="Equation.3">
                  <p:embed/>
                  <p:pic>
                    <p:nvPicPr>
                      <p:cNvPr id="1126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775" y="4005263"/>
                        <a:ext cx="4687888"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45" name="Text Box 5"/>
          <p:cNvSpPr txBox="1">
            <a:spLocks noChangeArrowheads="1"/>
          </p:cNvSpPr>
          <p:nvPr/>
        </p:nvSpPr>
        <p:spPr bwMode="auto">
          <a:xfrm>
            <a:off x="1558926" y="-100013"/>
            <a:ext cx="389401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b="1">
                <a:solidFill>
                  <a:srgbClr val="FF0000"/>
                </a:solidFill>
              </a:rPr>
              <a:t>数学摆</a:t>
            </a:r>
            <a:r>
              <a:rPr lang="zh-CN" altLang="en-US" b="1">
                <a:solidFill>
                  <a:srgbClr val="003300"/>
                </a:solidFill>
              </a:rPr>
              <a:t>的</a:t>
            </a:r>
            <a:r>
              <a:rPr lang="zh-CN" altLang="en-US" b="1">
                <a:solidFill>
                  <a:schemeClr val="accent2"/>
                </a:solidFill>
              </a:rPr>
              <a:t>一般微分方程</a:t>
            </a:r>
          </a:p>
        </p:txBody>
      </p:sp>
      <p:graphicFrame>
        <p:nvGraphicFramePr>
          <p:cNvPr id="112647" name="Object 7"/>
          <p:cNvGraphicFramePr>
            <a:graphicFrameLocks noChangeAspect="1"/>
          </p:cNvGraphicFramePr>
          <p:nvPr/>
        </p:nvGraphicFramePr>
        <p:xfrm>
          <a:off x="4151314" y="981076"/>
          <a:ext cx="3240087" cy="815975"/>
        </p:xfrm>
        <a:graphic>
          <a:graphicData uri="http://schemas.openxmlformats.org/presentationml/2006/ole">
            <mc:AlternateContent xmlns:mc="http://schemas.openxmlformats.org/markup-compatibility/2006">
              <mc:Choice xmlns:v="urn:schemas-microsoft-com:vml" Requires="v">
                <p:oleObj spid="_x0000_s46118" name="公式" r:id="rId5" imgW="1663700" imgH="419100" progId="Equation.3">
                  <p:embed/>
                </p:oleObj>
              </mc:Choice>
              <mc:Fallback>
                <p:oleObj name="公式" r:id="rId5" imgW="1663700" imgH="419100" progId="Equation.3">
                  <p:embed/>
                  <p:pic>
                    <p:nvPicPr>
                      <p:cNvPr id="11264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1314" y="981076"/>
                        <a:ext cx="3240087"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48" name="Object 8"/>
          <p:cNvGraphicFramePr>
            <a:graphicFrameLocks noChangeAspect="1"/>
          </p:cNvGraphicFramePr>
          <p:nvPr/>
        </p:nvGraphicFramePr>
        <p:xfrm>
          <a:off x="4151313" y="2060576"/>
          <a:ext cx="4248150" cy="792163"/>
        </p:xfrm>
        <a:graphic>
          <a:graphicData uri="http://schemas.openxmlformats.org/presentationml/2006/ole">
            <mc:AlternateContent xmlns:mc="http://schemas.openxmlformats.org/markup-compatibility/2006">
              <mc:Choice xmlns:v="urn:schemas-microsoft-com:vml" Requires="v">
                <p:oleObj spid="_x0000_s46119" name="公式" r:id="rId7" imgW="2247900" imgH="419100" progId="Equation.3">
                  <p:embed/>
                </p:oleObj>
              </mc:Choice>
              <mc:Fallback>
                <p:oleObj name="公式" r:id="rId7" imgW="2247900" imgH="419100" progId="Equation.3">
                  <p:embed/>
                  <p:pic>
                    <p:nvPicPr>
                      <p:cNvPr id="11264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1313" y="2060576"/>
                        <a:ext cx="424815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50" name="Rectangle 10"/>
          <p:cNvSpPr>
            <a:spLocks noChangeArrowheads="1"/>
          </p:cNvSpPr>
          <p:nvPr/>
        </p:nvSpPr>
        <p:spPr bwMode="auto">
          <a:xfrm>
            <a:off x="1703388" y="1125538"/>
            <a:ext cx="2317750" cy="45720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无阻尼自由振动</a:t>
            </a:r>
          </a:p>
        </p:txBody>
      </p:sp>
      <p:sp>
        <p:nvSpPr>
          <p:cNvPr id="112651" name="Rectangle 11"/>
          <p:cNvSpPr>
            <a:spLocks noChangeArrowheads="1"/>
          </p:cNvSpPr>
          <p:nvPr/>
        </p:nvSpPr>
        <p:spPr bwMode="auto">
          <a:xfrm>
            <a:off x="1703388" y="2781300"/>
            <a:ext cx="2317750" cy="457200"/>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有阻尼自由振动</a:t>
            </a:r>
          </a:p>
        </p:txBody>
      </p:sp>
      <p:sp>
        <p:nvSpPr>
          <p:cNvPr id="112652" name="Rectangle 12"/>
          <p:cNvSpPr>
            <a:spLocks noChangeArrowheads="1"/>
          </p:cNvSpPr>
          <p:nvPr/>
        </p:nvSpPr>
        <p:spPr bwMode="auto">
          <a:xfrm>
            <a:off x="1774825" y="4221163"/>
            <a:ext cx="2317750" cy="457200"/>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无阻尼强迫振动</a:t>
            </a:r>
          </a:p>
        </p:txBody>
      </p:sp>
      <p:graphicFrame>
        <p:nvGraphicFramePr>
          <p:cNvPr id="112653" name="Object 13"/>
          <p:cNvGraphicFramePr>
            <a:graphicFrameLocks noChangeAspect="1"/>
          </p:cNvGraphicFramePr>
          <p:nvPr/>
        </p:nvGraphicFramePr>
        <p:xfrm>
          <a:off x="4295776" y="5300664"/>
          <a:ext cx="5400675" cy="828675"/>
        </p:xfrm>
        <a:graphic>
          <a:graphicData uri="http://schemas.openxmlformats.org/presentationml/2006/ole">
            <mc:AlternateContent xmlns:mc="http://schemas.openxmlformats.org/markup-compatibility/2006">
              <mc:Choice xmlns:v="urn:schemas-microsoft-com:vml" Requires="v">
                <p:oleObj spid="_x0000_s46120" name="公式" r:id="rId9" imgW="2730500" imgH="419100" progId="Equation.3">
                  <p:embed/>
                </p:oleObj>
              </mc:Choice>
              <mc:Fallback>
                <p:oleObj name="公式" r:id="rId9" imgW="2730500" imgH="419100" progId="Equation.3">
                  <p:embed/>
                  <p:pic>
                    <p:nvPicPr>
                      <p:cNvPr id="112653"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5776" y="5300664"/>
                        <a:ext cx="54006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54" name="Rectangle 14"/>
          <p:cNvSpPr>
            <a:spLocks noChangeArrowheads="1"/>
          </p:cNvSpPr>
          <p:nvPr/>
        </p:nvSpPr>
        <p:spPr bwMode="auto">
          <a:xfrm>
            <a:off x="1774825" y="5445125"/>
            <a:ext cx="2317750" cy="457200"/>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有阻尼强迫振动</a:t>
            </a:r>
          </a:p>
        </p:txBody>
      </p:sp>
      <p:graphicFrame>
        <p:nvGraphicFramePr>
          <p:cNvPr id="112655" name="Object 15"/>
          <p:cNvGraphicFramePr>
            <a:graphicFrameLocks noChangeAspect="1"/>
          </p:cNvGraphicFramePr>
          <p:nvPr/>
        </p:nvGraphicFramePr>
        <p:xfrm>
          <a:off x="4224338" y="2924176"/>
          <a:ext cx="3492500" cy="828675"/>
        </p:xfrm>
        <a:graphic>
          <a:graphicData uri="http://schemas.openxmlformats.org/presentationml/2006/ole">
            <mc:AlternateContent xmlns:mc="http://schemas.openxmlformats.org/markup-compatibility/2006">
              <mc:Choice xmlns:v="urn:schemas-microsoft-com:vml" Requires="v">
                <p:oleObj spid="_x0000_s46121" name="公式" r:id="rId11" imgW="1765300" imgH="419100" progId="Equation.3">
                  <p:embed/>
                </p:oleObj>
              </mc:Choice>
              <mc:Fallback>
                <p:oleObj name="公式" r:id="rId11" imgW="1765300" imgH="419100" progId="Equation.3">
                  <p:embed/>
                  <p:pic>
                    <p:nvPicPr>
                      <p:cNvPr id="112655"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4338" y="2924176"/>
                        <a:ext cx="3492500" cy="828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0428" name="Group 16"/>
          <p:cNvGrpSpPr>
            <a:grpSpLocks/>
          </p:cNvGrpSpPr>
          <p:nvPr/>
        </p:nvGrpSpPr>
        <p:grpSpPr bwMode="auto">
          <a:xfrm>
            <a:off x="7824788" y="692150"/>
            <a:ext cx="3048000" cy="3411538"/>
            <a:chOff x="3312" y="1816"/>
            <a:chExt cx="1920" cy="2149"/>
          </a:xfrm>
        </p:grpSpPr>
        <p:sp>
          <p:nvSpPr>
            <p:cNvPr id="60429" name="Line 17"/>
            <p:cNvSpPr>
              <a:spLocks noChangeShapeType="1"/>
            </p:cNvSpPr>
            <p:nvPr/>
          </p:nvSpPr>
          <p:spPr bwMode="auto">
            <a:xfrm>
              <a:off x="3312" y="2103"/>
              <a:ext cx="1371" cy="0"/>
            </a:xfrm>
            <a:prstGeom prst="line">
              <a:avLst/>
            </a:prstGeom>
            <a:noFill/>
            <a:ln w="76200" cmpd="tri">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0" name="Line 18"/>
            <p:cNvSpPr>
              <a:spLocks noChangeShapeType="1"/>
            </p:cNvSpPr>
            <p:nvPr/>
          </p:nvSpPr>
          <p:spPr bwMode="auto">
            <a:xfrm>
              <a:off x="3861" y="2103"/>
              <a:ext cx="0" cy="11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1" name="Line 19"/>
            <p:cNvSpPr>
              <a:spLocks noChangeShapeType="1"/>
            </p:cNvSpPr>
            <p:nvPr/>
          </p:nvSpPr>
          <p:spPr bwMode="auto">
            <a:xfrm>
              <a:off x="3861" y="2103"/>
              <a:ext cx="755" cy="10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2" name="Oval 20"/>
            <p:cNvSpPr>
              <a:spLocks noChangeArrowheads="1"/>
            </p:cNvSpPr>
            <p:nvPr/>
          </p:nvSpPr>
          <p:spPr bwMode="auto">
            <a:xfrm>
              <a:off x="4512" y="3059"/>
              <a:ext cx="137" cy="95"/>
            </a:xfrm>
            <a:prstGeom prst="ellipse">
              <a:avLst/>
            </a:prstGeom>
            <a:solidFill>
              <a:srgbClr val="FFFFFF"/>
            </a:solidFill>
            <a:ln w="9525">
              <a:solidFill>
                <a:srgbClr val="000000"/>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433" name="Line 21"/>
            <p:cNvSpPr>
              <a:spLocks noChangeShapeType="1"/>
            </p:cNvSpPr>
            <p:nvPr/>
          </p:nvSpPr>
          <p:spPr bwMode="auto">
            <a:xfrm>
              <a:off x="4546" y="3059"/>
              <a:ext cx="343" cy="47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34" name="Line 22"/>
            <p:cNvSpPr>
              <a:spLocks noChangeShapeType="1"/>
            </p:cNvSpPr>
            <p:nvPr/>
          </p:nvSpPr>
          <p:spPr bwMode="auto">
            <a:xfrm flipH="1" flipV="1">
              <a:off x="4382" y="2831"/>
              <a:ext cx="137" cy="1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35" name="Line 23"/>
            <p:cNvSpPr>
              <a:spLocks noChangeShapeType="1"/>
            </p:cNvSpPr>
            <p:nvPr/>
          </p:nvSpPr>
          <p:spPr bwMode="auto">
            <a:xfrm flipH="1">
              <a:off x="4300" y="3112"/>
              <a:ext cx="274" cy="12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36" name="Line 24"/>
            <p:cNvSpPr>
              <a:spLocks noChangeShapeType="1"/>
            </p:cNvSpPr>
            <p:nvPr/>
          </p:nvSpPr>
          <p:spPr bwMode="auto">
            <a:xfrm>
              <a:off x="4581" y="3099"/>
              <a:ext cx="0" cy="54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37" name="Line 25"/>
            <p:cNvSpPr>
              <a:spLocks noChangeShapeType="1"/>
            </p:cNvSpPr>
            <p:nvPr/>
          </p:nvSpPr>
          <p:spPr bwMode="auto">
            <a:xfrm>
              <a:off x="4352" y="3250"/>
              <a:ext cx="206" cy="3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8" name="Line 26"/>
            <p:cNvSpPr>
              <a:spLocks noChangeShapeType="1"/>
            </p:cNvSpPr>
            <p:nvPr/>
          </p:nvSpPr>
          <p:spPr bwMode="auto">
            <a:xfrm flipV="1">
              <a:off x="4592" y="3489"/>
              <a:ext cx="274" cy="1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9" name="Freeform 27"/>
            <p:cNvSpPr>
              <a:spLocks/>
            </p:cNvSpPr>
            <p:nvPr/>
          </p:nvSpPr>
          <p:spPr bwMode="auto">
            <a:xfrm>
              <a:off x="3849" y="3107"/>
              <a:ext cx="743" cy="147"/>
            </a:xfrm>
            <a:custGeom>
              <a:avLst/>
              <a:gdLst>
                <a:gd name="T0" fmla="*/ 0 w 975"/>
                <a:gd name="T1" fmla="*/ 147 h 240"/>
                <a:gd name="T2" fmla="*/ 377 w 975"/>
                <a:gd name="T3" fmla="*/ 111 h 240"/>
                <a:gd name="T4" fmla="*/ 743 w 975"/>
                <a:gd name="T5" fmla="*/ 0 h 240"/>
                <a:gd name="T6" fmla="*/ 0 60000 65536"/>
                <a:gd name="T7" fmla="*/ 0 60000 65536"/>
                <a:gd name="T8" fmla="*/ 0 60000 65536"/>
              </a:gdLst>
              <a:ahLst/>
              <a:cxnLst>
                <a:cxn ang="T6">
                  <a:pos x="T0" y="T1"/>
                </a:cxn>
                <a:cxn ang="T7">
                  <a:pos x="T2" y="T3"/>
                </a:cxn>
                <a:cxn ang="T8">
                  <a:pos x="T4" y="T5"/>
                </a:cxn>
              </a:cxnLst>
              <a:rect l="0" t="0" r="r" b="b"/>
              <a:pathLst>
                <a:path w="975" h="240">
                  <a:moveTo>
                    <a:pt x="0" y="240"/>
                  </a:moveTo>
                  <a:cubicBezTo>
                    <a:pt x="82" y="233"/>
                    <a:pt x="333" y="221"/>
                    <a:pt x="495" y="181"/>
                  </a:cubicBezTo>
                  <a:cubicBezTo>
                    <a:pt x="657" y="141"/>
                    <a:pt x="875" y="38"/>
                    <a:pt x="975" y="0"/>
                  </a:cubicBezTo>
                </a:path>
              </a:pathLst>
            </a:custGeom>
            <a:noFill/>
            <a:ln w="25400" cap="flat">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40" name="Text Box 28"/>
            <p:cNvSpPr txBox="1">
              <a:spLocks noChangeArrowheads="1"/>
            </p:cNvSpPr>
            <p:nvPr/>
          </p:nvSpPr>
          <p:spPr bwMode="auto">
            <a:xfrm>
              <a:off x="4558" y="2895"/>
              <a:ext cx="411"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200"/>
                <a:t>M</a:t>
              </a:r>
            </a:p>
          </p:txBody>
        </p:sp>
        <p:sp>
          <p:nvSpPr>
            <p:cNvPr id="60441" name="Text Box 29"/>
            <p:cNvSpPr txBox="1">
              <a:spLocks noChangeArrowheads="1"/>
            </p:cNvSpPr>
            <p:nvPr/>
          </p:nvSpPr>
          <p:spPr bwMode="auto">
            <a:xfrm>
              <a:off x="4821" y="3346"/>
              <a:ext cx="41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200"/>
                <a:t>Q</a:t>
              </a:r>
            </a:p>
          </p:txBody>
        </p:sp>
        <p:sp>
          <p:nvSpPr>
            <p:cNvPr id="60442" name="Text Box 30"/>
            <p:cNvSpPr txBox="1">
              <a:spLocks noChangeArrowheads="1"/>
            </p:cNvSpPr>
            <p:nvPr/>
          </p:nvSpPr>
          <p:spPr bwMode="auto">
            <a:xfrm>
              <a:off x="3701" y="1816"/>
              <a:ext cx="411"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200"/>
                <a:t>O</a:t>
              </a:r>
            </a:p>
          </p:txBody>
        </p:sp>
        <p:sp>
          <p:nvSpPr>
            <p:cNvPr id="60443" name="Text Box 31"/>
            <p:cNvSpPr txBox="1">
              <a:spLocks noChangeArrowheads="1"/>
            </p:cNvSpPr>
            <p:nvPr/>
          </p:nvSpPr>
          <p:spPr bwMode="auto">
            <a:xfrm>
              <a:off x="3552" y="3108"/>
              <a:ext cx="411"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200"/>
                <a:t>A</a:t>
              </a:r>
            </a:p>
          </p:txBody>
        </p:sp>
        <p:sp>
          <p:nvSpPr>
            <p:cNvPr id="60444" name="Text Box 32"/>
            <p:cNvSpPr txBox="1">
              <a:spLocks noChangeArrowheads="1"/>
            </p:cNvSpPr>
            <p:nvPr/>
          </p:nvSpPr>
          <p:spPr bwMode="auto">
            <a:xfrm>
              <a:off x="4146" y="3232"/>
              <a:ext cx="412"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200"/>
                <a:t>P</a:t>
              </a:r>
            </a:p>
          </p:txBody>
        </p:sp>
        <p:sp>
          <p:nvSpPr>
            <p:cNvPr id="60445" name="Text Box 33"/>
            <p:cNvSpPr txBox="1">
              <a:spLocks noChangeArrowheads="1"/>
            </p:cNvSpPr>
            <p:nvPr/>
          </p:nvSpPr>
          <p:spPr bwMode="auto">
            <a:xfrm>
              <a:off x="4416" y="3583"/>
              <a:ext cx="594"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800" i="1"/>
                <a:t>m</a:t>
              </a:r>
              <a:r>
                <a:rPr kumimoji="0" lang="en-US" altLang="zh-CN" sz="1800"/>
                <a:t>g</a:t>
              </a:r>
            </a:p>
          </p:txBody>
        </p:sp>
      </p:grpSp>
    </p:spTree>
    <p:extLst>
      <p:ext uri="{BB962C8B-B14F-4D97-AF65-F5344CB8AC3E}">
        <p14:creationId xmlns:p14="http://schemas.microsoft.com/office/powerpoint/2010/main" val="1940933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Effect transition="in" filter="box(in)">
                                      <p:cBhvr>
                                        <p:cTn id="7" dur="500"/>
                                        <p:tgtEl>
                                          <p:spTgt spid="1126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12647"/>
                                        </p:tgtEl>
                                        <p:attrNameLst>
                                          <p:attrName>style.visibility</p:attrName>
                                        </p:attrNameLst>
                                      </p:cBhvr>
                                      <p:to>
                                        <p:strVal val="visible"/>
                                      </p:to>
                                    </p:set>
                                    <p:animEffect transition="in" filter="diamond(in)">
                                      <p:cBhvr>
                                        <p:cTn id="12" dur="2000"/>
                                        <p:tgtEl>
                                          <p:spTgt spid="1126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112648"/>
                                        </p:tgtEl>
                                        <p:attrNameLst>
                                          <p:attrName>style.visibility</p:attrName>
                                        </p:attrNameLst>
                                      </p:cBhvr>
                                      <p:to>
                                        <p:strVal val="visible"/>
                                      </p:to>
                                    </p:set>
                                    <p:animEffect transition="in" filter="diamond(in)">
                                      <p:cBhvr>
                                        <p:cTn id="17" dur="2000"/>
                                        <p:tgtEl>
                                          <p:spTgt spid="1126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112655"/>
                                        </p:tgtEl>
                                        <p:attrNameLst>
                                          <p:attrName>style.visibility</p:attrName>
                                        </p:attrNameLst>
                                      </p:cBhvr>
                                      <p:to>
                                        <p:strVal val="visible"/>
                                      </p:to>
                                    </p:set>
                                    <p:animEffect transition="in" filter="diamond(in)">
                                      <p:cBhvr>
                                        <p:cTn id="22" dur="2000"/>
                                        <p:tgtEl>
                                          <p:spTgt spid="1126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112644"/>
                                        </p:tgtEl>
                                        <p:attrNameLst>
                                          <p:attrName>style.visibility</p:attrName>
                                        </p:attrNameLst>
                                      </p:cBhvr>
                                      <p:to>
                                        <p:strVal val="visible"/>
                                      </p:to>
                                    </p:set>
                                    <p:animEffect transition="in" filter="diamond(in)">
                                      <p:cBhvr>
                                        <p:cTn id="27" dur="2000"/>
                                        <p:tgtEl>
                                          <p:spTgt spid="1126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112653"/>
                                        </p:tgtEl>
                                        <p:attrNameLst>
                                          <p:attrName>style.visibility</p:attrName>
                                        </p:attrNameLst>
                                      </p:cBhvr>
                                      <p:to>
                                        <p:strVal val="visible"/>
                                      </p:to>
                                    </p:set>
                                    <p:animEffect transition="in" filter="diamond(in)">
                                      <p:cBhvr>
                                        <p:cTn id="32" dur="2000"/>
                                        <p:tgtEl>
                                          <p:spTgt spid="1126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265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265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265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2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p:bldP spid="112650" grpId="0" animBg="1"/>
      <p:bldP spid="112651" grpId="0" animBg="1"/>
      <p:bldP spid="112652" grpId="0" animBg="1"/>
      <p:bldP spid="11265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743200" y="228600"/>
            <a:ext cx="5589992"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230000"/>
              </a:lnSpc>
            </a:pPr>
            <a:r>
              <a:rPr lang="zh-CN" altLang="en-US" sz="3500" b="1"/>
              <a:t>无阻尼自由振动：周期运动</a:t>
            </a:r>
          </a:p>
          <a:p>
            <a:pPr eaLnBrk="1" hangingPunct="1">
              <a:lnSpc>
                <a:spcPct val="230000"/>
              </a:lnSpc>
            </a:pPr>
            <a:r>
              <a:rPr lang="zh-CN" altLang="en-US" sz="3500" b="1"/>
              <a:t>有阻尼自由振动</a:t>
            </a:r>
          </a:p>
          <a:p>
            <a:pPr eaLnBrk="1" hangingPunct="1">
              <a:lnSpc>
                <a:spcPct val="230000"/>
              </a:lnSpc>
            </a:pPr>
            <a:r>
              <a:rPr lang="zh-CN" altLang="en-US" sz="3500" b="1"/>
              <a:t>无阻尼强迫振动：共振现象</a:t>
            </a:r>
          </a:p>
          <a:p>
            <a:pPr eaLnBrk="1" hangingPunct="1">
              <a:lnSpc>
                <a:spcPct val="230000"/>
              </a:lnSpc>
            </a:pPr>
            <a:r>
              <a:rPr lang="zh-CN" altLang="en-US" sz="3500" b="1"/>
              <a:t>有阻尼强迫振动：共振现象</a:t>
            </a:r>
          </a:p>
        </p:txBody>
      </p:sp>
      <p:grpSp>
        <p:nvGrpSpPr>
          <p:cNvPr id="40968" name="Group 8"/>
          <p:cNvGrpSpPr>
            <a:grpSpLocks/>
          </p:cNvGrpSpPr>
          <p:nvPr/>
        </p:nvGrpSpPr>
        <p:grpSpPr bwMode="auto">
          <a:xfrm>
            <a:off x="6840539" y="1600201"/>
            <a:ext cx="2784475" cy="1463675"/>
            <a:chOff x="2976" y="1008"/>
            <a:chExt cx="1754" cy="922"/>
          </a:xfrm>
        </p:grpSpPr>
        <p:sp>
          <p:nvSpPr>
            <p:cNvPr id="61447" name="Text Box 4"/>
            <p:cNvSpPr txBox="1">
              <a:spLocks noChangeArrowheads="1"/>
            </p:cNvSpPr>
            <p:nvPr/>
          </p:nvSpPr>
          <p:spPr bwMode="auto">
            <a:xfrm>
              <a:off x="3168" y="1008"/>
              <a:ext cx="1562" cy="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000" b="1">
                  <a:solidFill>
                    <a:srgbClr val="FF0000"/>
                  </a:solidFill>
                </a:rPr>
                <a:t>小阻尼振动</a:t>
              </a:r>
            </a:p>
            <a:p>
              <a:pPr eaLnBrk="1" hangingPunct="1"/>
              <a:r>
                <a:rPr lang="zh-CN" altLang="en-US" sz="3000" b="1">
                  <a:solidFill>
                    <a:srgbClr val="FF0000"/>
                  </a:solidFill>
                </a:rPr>
                <a:t>大阻尼振动</a:t>
              </a:r>
            </a:p>
            <a:p>
              <a:pPr eaLnBrk="1" hangingPunct="1"/>
              <a:r>
                <a:rPr lang="zh-CN" altLang="en-US" sz="3000" b="1">
                  <a:solidFill>
                    <a:srgbClr val="FF0000"/>
                  </a:solidFill>
                </a:rPr>
                <a:t>临界阻尼振动</a:t>
              </a:r>
            </a:p>
          </p:txBody>
        </p:sp>
        <p:sp>
          <p:nvSpPr>
            <p:cNvPr id="61448" name="AutoShape 5"/>
            <p:cNvSpPr>
              <a:spLocks/>
            </p:cNvSpPr>
            <p:nvPr/>
          </p:nvSpPr>
          <p:spPr bwMode="auto">
            <a:xfrm>
              <a:off x="2976" y="1152"/>
              <a:ext cx="192" cy="768"/>
            </a:xfrm>
            <a:prstGeom prst="leftBrace">
              <a:avLst>
                <a:gd name="adj1" fmla="val 33333"/>
                <a:gd name="adj2" fmla="val 50000"/>
              </a:avLst>
            </a:prstGeom>
            <a:noFill/>
            <a:ln w="762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0967" name="Group 7"/>
          <p:cNvGrpSpPr>
            <a:grpSpLocks/>
          </p:cNvGrpSpPr>
          <p:nvPr/>
        </p:nvGrpSpPr>
        <p:grpSpPr bwMode="auto">
          <a:xfrm>
            <a:off x="1524000" y="762000"/>
            <a:ext cx="1143000" cy="4572000"/>
            <a:chOff x="0" y="480"/>
            <a:chExt cx="720" cy="2880"/>
          </a:xfrm>
        </p:grpSpPr>
        <p:sp>
          <p:nvSpPr>
            <p:cNvPr id="61445" name="Text Box 3"/>
            <p:cNvSpPr txBox="1">
              <a:spLocks noChangeArrowheads="1"/>
            </p:cNvSpPr>
            <p:nvPr/>
          </p:nvSpPr>
          <p:spPr bwMode="auto">
            <a:xfrm>
              <a:off x="0" y="1410"/>
              <a:ext cx="384" cy="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600"/>
                <a:t>振动</a:t>
              </a:r>
            </a:p>
          </p:txBody>
        </p:sp>
        <p:sp>
          <p:nvSpPr>
            <p:cNvPr id="61446" name="AutoShape 6"/>
            <p:cNvSpPr>
              <a:spLocks/>
            </p:cNvSpPr>
            <p:nvPr/>
          </p:nvSpPr>
          <p:spPr bwMode="auto">
            <a:xfrm>
              <a:off x="480" y="480"/>
              <a:ext cx="240" cy="2880"/>
            </a:xfrm>
            <a:prstGeom prst="leftBrace">
              <a:avLst>
                <a:gd name="adj1" fmla="val 100000"/>
                <a:gd name="adj2" fmla="val 49519"/>
              </a:avLst>
            </a:prstGeom>
            <a:noFill/>
            <a:ln w="762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1404400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0962"/>
                                        </p:tgtEl>
                                        <p:attrNameLst>
                                          <p:attrName>style.visibility</p:attrName>
                                        </p:attrNameLst>
                                      </p:cBhvr>
                                      <p:to>
                                        <p:strVal val="visible"/>
                                      </p:to>
                                    </p:set>
                                    <p:animEffect transition="in" filter="blinds(horizontal)">
                                      <p:cBhvr>
                                        <p:cTn id="11" dur="500"/>
                                        <p:tgtEl>
                                          <p:spTgt spid="4096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09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487488" y="-26988"/>
            <a:ext cx="5688013" cy="549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000" b="1">
                <a:solidFill>
                  <a:srgbClr val="FF0000"/>
                </a:solidFill>
                <a:effectLst>
                  <a:outerShdw blurRad="38100" dist="38100" dir="2700000" algn="tl">
                    <a:srgbClr val="C0C0C0"/>
                  </a:outerShdw>
                </a:effectLst>
              </a:rPr>
              <a:t>1</a:t>
            </a:r>
            <a:r>
              <a:rPr lang="zh-CN" altLang="en-US" sz="3000" b="1">
                <a:solidFill>
                  <a:srgbClr val="FF0000"/>
                </a:solidFill>
                <a:effectLst>
                  <a:outerShdw blurRad="38100" dist="38100" dir="2700000" algn="tl">
                    <a:srgbClr val="C0C0C0"/>
                  </a:outerShdw>
                </a:effectLst>
              </a:rPr>
              <a:t>、复值函数在点连续的定义</a:t>
            </a:r>
            <a:endParaRPr lang="zh-CN" altLang="en-US" sz="3000" b="1">
              <a:effectLst>
                <a:outerShdw blurRad="38100" dist="38100" dir="2700000" algn="tl">
                  <a:srgbClr val="C0C0C0"/>
                </a:outerShdw>
              </a:effectLst>
            </a:endParaRPr>
          </a:p>
        </p:txBody>
      </p:sp>
      <p:graphicFrame>
        <p:nvGraphicFramePr>
          <p:cNvPr id="5135" name="Object 15"/>
          <p:cNvGraphicFramePr>
            <a:graphicFrameLocks noChangeAspect="1"/>
          </p:cNvGraphicFramePr>
          <p:nvPr/>
        </p:nvGraphicFramePr>
        <p:xfrm>
          <a:off x="3216275" y="3848101"/>
          <a:ext cx="4495800" cy="733425"/>
        </p:xfrm>
        <a:graphic>
          <a:graphicData uri="http://schemas.openxmlformats.org/presentationml/2006/ole">
            <mc:AlternateContent xmlns:mc="http://schemas.openxmlformats.org/markup-compatibility/2006">
              <mc:Choice xmlns:v="urn:schemas-microsoft-com:vml" Requires="v">
                <p:oleObj spid="_x0000_s3218" name="公式" r:id="rId3" imgW="1777229" imgH="291973" progId="Equation.3">
                  <p:embed/>
                </p:oleObj>
              </mc:Choice>
              <mc:Fallback>
                <p:oleObj name="公式" r:id="rId3" imgW="1777229" imgH="291973" progId="Equation.3">
                  <p:embed/>
                  <p:pic>
                    <p:nvPicPr>
                      <p:cNvPr id="5135"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275" y="3848101"/>
                        <a:ext cx="44958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45" name="Group 25"/>
          <p:cNvGrpSpPr>
            <a:grpSpLocks/>
          </p:cNvGrpSpPr>
          <p:nvPr/>
        </p:nvGrpSpPr>
        <p:grpSpPr bwMode="auto">
          <a:xfrm>
            <a:off x="1547813" y="4724400"/>
            <a:ext cx="6419850" cy="719138"/>
            <a:chOff x="15" y="2976"/>
            <a:chExt cx="4044" cy="453"/>
          </a:xfrm>
        </p:grpSpPr>
        <p:sp>
          <p:nvSpPr>
            <p:cNvPr id="9235" name="Rectangle 22"/>
            <p:cNvSpPr>
              <a:spLocks noChangeArrowheads="1"/>
            </p:cNvSpPr>
            <p:nvPr/>
          </p:nvSpPr>
          <p:spPr bwMode="auto">
            <a:xfrm>
              <a:off x="15" y="2976"/>
              <a:ext cx="404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zh-CN" altLang="en-US" b="1"/>
                <a:t>如果                             ，就称         </a:t>
              </a:r>
              <a:r>
                <a:rPr lang="zh-CN" altLang="en-US" b="1">
                  <a:solidFill>
                    <a:srgbClr val="FF0000"/>
                  </a:solidFill>
                </a:rPr>
                <a:t>在     连续</a:t>
              </a:r>
              <a:r>
                <a:rPr lang="zh-CN" altLang="en-US" b="1"/>
                <a:t>。</a:t>
              </a:r>
            </a:p>
          </p:txBody>
        </p:sp>
        <p:graphicFrame>
          <p:nvGraphicFramePr>
            <p:cNvPr id="9236" name="Object 9"/>
            <p:cNvGraphicFramePr>
              <a:graphicFrameLocks noChangeAspect="1"/>
            </p:cNvGraphicFramePr>
            <p:nvPr/>
          </p:nvGraphicFramePr>
          <p:xfrm>
            <a:off x="2472" y="3066"/>
            <a:ext cx="397" cy="277"/>
          </p:xfrm>
          <a:graphic>
            <a:graphicData uri="http://schemas.openxmlformats.org/presentationml/2006/ole">
              <mc:AlternateContent xmlns:mc="http://schemas.openxmlformats.org/markup-compatibility/2006">
                <mc:Choice xmlns:v="urn:schemas-microsoft-com:vml" Requires="v">
                  <p:oleObj spid="_x0000_s3219" name="Equation" r:id="rId5" imgW="279279" imgH="203112" progId="Equation.DSMT4">
                    <p:embed/>
                  </p:oleObj>
                </mc:Choice>
                <mc:Fallback>
                  <p:oleObj name="Equation" r:id="rId5" imgW="279279" imgH="203112" progId="Equation.DSMT4">
                    <p:embed/>
                    <p:pic>
                      <p:nvPicPr>
                        <p:cNvPr id="9236"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2" y="3066"/>
                          <a:ext cx="397" cy="277"/>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37" name="Object 16"/>
            <p:cNvGraphicFramePr>
              <a:graphicFrameLocks noChangeAspect="1"/>
            </p:cNvGraphicFramePr>
            <p:nvPr/>
          </p:nvGraphicFramePr>
          <p:xfrm>
            <a:off x="531" y="3034"/>
            <a:ext cx="1341" cy="395"/>
          </p:xfrm>
          <a:graphic>
            <a:graphicData uri="http://schemas.openxmlformats.org/presentationml/2006/ole">
              <mc:AlternateContent xmlns:mc="http://schemas.openxmlformats.org/markup-compatibility/2006">
                <mc:Choice xmlns:v="urn:schemas-microsoft-com:vml" Requires="v">
                  <p:oleObj spid="_x0000_s3220" name="公式" r:id="rId7" imgW="952087" imgH="291973" progId="Equation.3">
                    <p:embed/>
                  </p:oleObj>
                </mc:Choice>
                <mc:Fallback>
                  <p:oleObj name="公式" r:id="rId7" imgW="952087" imgH="291973" progId="Equation.3">
                    <p:embed/>
                    <p:pic>
                      <p:nvPicPr>
                        <p:cNvPr id="9237"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 y="3034"/>
                          <a:ext cx="1341"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38" name="Object 18"/>
            <p:cNvGraphicFramePr>
              <a:graphicFrameLocks noChangeAspect="1"/>
            </p:cNvGraphicFramePr>
            <p:nvPr/>
          </p:nvGraphicFramePr>
          <p:xfrm>
            <a:off x="3061" y="3021"/>
            <a:ext cx="285" cy="384"/>
          </p:xfrm>
          <a:graphic>
            <a:graphicData uri="http://schemas.openxmlformats.org/presentationml/2006/ole">
              <mc:AlternateContent xmlns:mc="http://schemas.openxmlformats.org/markup-compatibility/2006">
                <mc:Choice xmlns:v="urn:schemas-microsoft-com:vml" Requires="v">
                  <p:oleObj spid="_x0000_s3221" name="文档" r:id="rId9" imgW="164592" imgH="228600" progId="Word.Document.8">
                    <p:embed/>
                  </p:oleObj>
                </mc:Choice>
                <mc:Fallback>
                  <p:oleObj name="文档" r:id="rId9" imgW="164592" imgH="228600" progId="Word.Document.8">
                    <p:embed/>
                    <p:pic>
                      <p:nvPicPr>
                        <p:cNvPr id="9238"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1" y="3021"/>
                          <a:ext cx="2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144" name="Group 24"/>
          <p:cNvGrpSpPr>
            <a:grpSpLocks/>
          </p:cNvGrpSpPr>
          <p:nvPr/>
        </p:nvGrpSpPr>
        <p:grpSpPr bwMode="auto">
          <a:xfrm>
            <a:off x="1524000" y="996951"/>
            <a:ext cx="9144000" cy="2678113"/>
            <a:chOff x="0" y="666"/>
            <a:chExt cx="5760" cy="1687"/>
          </a:xfrm>
        </p:grpSpPr>
        <p:sp>
          <p:nvSpPr>
            <p:cNvPr id="9222" name="Text Box 3"/>
            <p:cNvSpPr txBox="1">
              <a:spLocks noChangeArrowheads="1"/>
            </p:cNvSpPr>
            <p:nvPr/>
          </p:nvSpPr>
          <p:spPr bwMode="auto">
            <a:xfrm>
              <a:off x="0" y="666"/>
              <a:ext cx="5760"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zh-CN" altLang="en-US" b="1"/>
                <a:t>如果对于区间                   中的每一实数</a:t>
              </a:r>
              <a:r>
                <a:rPr lang="en-US" altLang="zh-CN" b="1" i="1"/>
                <a:t>t</a:t>
              </a:r>
              <a:r>
                <a:rPr lang="zh-CN" altLang="en-US" b="1"/>
                <a:t>，有复数                              与它对应，其中        和       是在区间                  上定义的实函数，</a:t>
              </a:r>
              <a:r>
                <a:rPr lang="en-US" altLang="zh-CN" b="1" i="1"/>
                <a:t>i</a:t>
              </a:r>
              <a:r>
                <a:rPr lang="zh-CN" altLang="en-US" b="1"/>
                <a:t>是虚单位，就说在区间                 上给定了一个复值函数       。如果实函数        ，    </a:t>
              </a:r>
              <a:r>
                <a:rPr lang="en-US" altLang="zh-CN" b="1"/>
                <a:t>,</a:t>
              </a:r>
              <a:r>
                <a:rPr lang="zh-CN" altLang="en-US" b="1"/>
                <a:t>当</a:t>
              </a:r>
              <a:r>
                <a:rPr lang="en-US" altLang="zh-CN" b="1" i="1"/>
                <a:t>t</a:t>
              </a:r>
              <a:r>
                <a:rPr lang="zh-CN" altLang="en-US" b="1"/>
                <a:t>趋于   时有极限，就称复值函数       当</a:t>
              </a:r>
              <a:r>
                <a:rPr lang="en-US" altLang="zh-CN" b="1" i="1"/>
                <a:t>t</a:t>
              </a:r>
              <a:r>
                <a:rPr lang="zh-CN" altLang="en-US" b="1"/>
                <a:t>趋于    时有极限，并且定义</a:t>
              </a:r>
            </a:p>
          </p:txBody>
        </p:sp>
        <p:graphicFrame>
          <p:nvGraphicFramePr>
            <p:cNvPr id="9223" name="Object 4"/>
            <p:cNvGraphicFramePr>
              <a:graphicFrameLocks noChangeAspect="1"/>
            </p:cNvGraphicFramePr>
            <p:nvPr/>
          </p:nvGraphicFramePr>
          <p:xfrm>
            <a:off x="1202" y="754"/>
            <a:ext cx="852" cy="263"/>
          </p:xfrm>
          <a:graphic>
            <a:graphicData uri="http://schemas.openxmlformats.org/presentationml/2006/ole">
              <mc:AlternateContent xmlns:mc="http://schemas.openxmlformats.org/markup-compatibility/2006">
                <mc:Choice xmlns:v="urn:schemas-microsoft-com:vml" Requires="v">
                  <p:oleObj spid="_x0000_s3222" name="公式" r:id="rId11" imgW="571004" imgH="177646" progId="Equation.3">
                    <p:embed/>
                  </p:oleObj>
                </mc:Choice>
                <mc:Fallback>
                  <p:oleObj name="公式" r:id="rId11" imgW="571004" imgH="177646" progId="Equation.3">
                    <p:embed/>
                    <p:pic>
                      <p:nvPicPr>
                        <p:cNvPr id="9223"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02" y="754"/>
                          <a:ext cx="852"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4" name="Object 5"/>
            <p:cNvGraphicFramePr>
              <a:graphicFrameLocks noChangeAspect="1"/>
            </p:cNvGraphicFramePr>
            <p:nvPr/>
          </p:nvGraphicFramePr>
          <p:xfrm>
            <a:off x="4108" y="754"/>
            <a:ext cx="1584" cy="292"/>
          </p:xfrm>
          <a:graphic>
            <a:graphicData uri="http://schemas.openxmlformats.org/presentationml/2006/ole">
              <mc:AlternateContent xmlns:mc="http://schemas.openxmlformats.org/markup-compatibility/2006">
                <mc:Choice xmlns:v="urn:schemas-microsoft-com:vml" Requires="v">
                  <p:oleObj spid="_x0000_s3223" name="公式" r:id="rId13" imgW="1091726" imgH="203112" progId="Equation.3">
                    <p:embed/>
                  </p:oleObj>
                </mc:Choice>
                <mc:Fallback>
                  <p:oleObj name="公式" r:id="rId13" imgW="1091726" imgH="203112" progId="Equation.3">
                    <p:embed/>
                    <p:pic>
                      <p:nvPicPr>
                        <p:cNvPr id="9224"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08" y="754"/>
                          <a:ext cx="1584"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5" name="Object 6"/>
            <p:cNvGraphicFramePr>
              <a:graphicFrameLocks noChangeAspect="1"/>
            </p:cNvGraphicFramePr>
            <p:nvPr/>
          </p:nvGraphicFramePr>
          <p:xfrm>
            <a:off x="612" y="1706"/>
            <a:ext cx="380" cy="264"/>
          </p:xfrm>
          <a:graphic>
            <a:graphicData uri="http://schemas.openxmlformats.org/presentationml/2006/ole">
              <mc:AlternateContent xmlns:mc="http://schemas.openxmlformats.org/markup-compatibility/2006">
                <mc:Choice xmlns:v="urn:schemas-microsoft-com:vml" Requires="v">
                  <p:oleObj spid="_x0000_s3224" name="公式" r:id="rId15" imgW="291973" imgH="203112" progId="Equation.3">
                    <p:embed/>
                  </p:oleObj>
                </mc:Choice>
                <mc:Fallback>
                  <p:oleObj name="公式" r:id="rId15" imgW="291973" imgH="203112" progId="Equation.3">
                    <p:embed/>
                    <p:pic>
                      <p:nvPicPr>
                        <p:cNvPr id="9225"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2" y="1706"/>
                          <a:ext cx="380"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6" name="Object 7"/>
            <p:cNvGraphicFramePr>
              <a:graphicFrameLocks noChangeAspect="1"/>
            </p:cNvGraphicFramePr>
            <p:nvPr/>
          </p:nvGraphicFramePr>
          <p:xfrm>
            <a:off x="1066" y="1742"/>
            <a:ext cx="328" cy="237"/>
          </p:xfrm>
          <a:graphic>
            <a:graphicData uri="http://schemas.openxmlformats.org/presentationml/2006/ole">
              <mc:AlternateContent xmlns:mc="http://schemas.openxmlformats.org/markup-compatibility/2006">
                <mc:Choice xmlns:v="urn:schemas-microsoft-com:vml" Requires="v">
                  <p:oleObj spid="_x0000_s3225" name="公式" r:id="rId17" imgW="279279" imgH="203112" progId="Equation.3">
                    <p:embed/>
                  </p:oleObj>
                </mc:Choice>
                <mc:Fallback>
                  <p:oleObj name="公式" r:id="rId17" imgW="279279" imgH="203112" progId="Equation.3">
                    <p:embed/>
                    <p:pic>
                      <p:nvPicPr>
                        <p:cNvPr id="9226"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66" y="1742"/>
                          <a:ext cx="3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7" name="Object 8"/>
            <p:cNvGraphicFramePr>
              <a:graphicFrameLocks noChangeAspect="1"/>
            </p:cNvGraphicFramePr>
            <p:nvPr/>
          </p:nvGraphicFramePr>
          <p:xfrm>
            <a:off x="3117" y="1071"/>
            <a:ext cx="852" cy="263"/>
          </p:xfrm>
          <a:graphic>
            <a:graphicData uri="http://schemas.openxmlformats.org/presentationml/2006/ole">
              <mc:AlternateContent xmlns:mc="http://schemas.openxmlformats.org/markup-compatibility/2006">
                <mc:Choice xmlns:v="urn:schemas-microsoft-com:vml" Requires="v">
                  <p:oleObj spid="_x0000_s3226" name="公式" r:id="rId19" imgW="571004" imgH="177646" progId="Equation.3">
                    <p:embed/>
                  </p:oleObj>
                </mc:Choice>
                <mc:Fallback>
                  <p:oleObj name="公式" r:id="rId19" imgW="571004" imgH="177646" progId="Equation.3">
                    <p:embed/>
                    <p:pic>
                      <p:nvPicPr>
                        <p:cNvPr id="9227"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17" y="1071"/>
                          <a:ext cx="852"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8" name="Object 10"/>
            <p:cNvGraphicFramePr>
              <a:graphicFrameLocks noChangeAspect="1"/>
            </p:cNvGraphicFramePr>
            <p:nvPr/>
          </p:nvGraphicFramePr>
          <p:xfrm>
            <a:off x="1411" y="1071"/>
            <a:ext cx="380" cy="264"/>
          </p:xfrm>
          <a:graphic>
            <a:graphicData uri="http://schemas.openxmlformats.org/presentationml/2006/ole">
              <mc:AlternateContent xmlns:mc="http://schemas.openxmlformats.org/markup-compatibility/2006">
                <mc:Choice xmlns:v="urn:schemas-microsoft-com:vml" Requires="v">
                  <p:oleObj spid="_x0000_s3227" name="公式" r:id="rId20" imgW="291973" imgH="203112" progId="Equation.3">
                    <p:embed/>
                  </p:oleObj>
                </mc:Choice>
                <mc:Fallback>
                  <p:oleObj name="公式" r:id="rId20" imgW="291973" imgH="203112" progId="Equation.3">
                    <p:embed/>
                    <p:pic>
                      <p:nvPicPr>
                        <p:cNvPr id="9228"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11" y="1071"/>
                          <a:ext cx="380"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9" name="Object 11"/>
            <p:cNvGraphicFramePr>
              <a:graphicFrameLocks noChangeAspect="1"/>
            </p:cNvGraphicFramePr>
            <p:nvPr/>
          </p:nvGraphicFramePr>
          <p:xfrm>
            <a:off x="2008" y="1071"/>
            <a:ext cx="328" cy="237"/>
          </p:xfrm>
          <a:graphic>
            <a:graphicData uri="http://schemas.openxmlformats.org/presentationml/2006/ole">
              <mc:AlternateContent xmlns:mc="http://schemas.openxmlformats.org/markup-compatibility/2006">
                <mc:Choice xmlns:v="urn:schemas-microsoft-com:vml" Requires="v">
                  <p:oleObj spid="_x0000_s3228" name="公式" r:id="rId21" imgW="279279" imgH="203112" progId="Equation.3">
                    <p:embed/>
                  </p:oleObj>
                </mc:Choice>
                <mc:Fallback>
                  <p:oleObj name="公式" r:id="rId21" imgW="279279" imgH="203112" progId="Equation.3">
                    <p:embed/>
                    <p:pic>
                      <p:nvPicPr>
                        <p:cNvPr id="9229"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08" y="1071"/>
                          <a:ext cx="3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30" name="Object 12"/>
            <p:cNvGraphicFramePr>
              <a:graphicFrameLocks noChangeAspect="1"/>
            </p:cNvGraphicFramePr>
            <p:nvPr/>
          </p:nvGraphicFramePr>
          <p:xfrm>
            <a:off x="2018" y="1661"/>
            <a:ext cx="276" cy="384"/>
          </p:xfrm>
          <a:graphic>
            <a:graphicData uri="http://schemas.openxmlformats.org/presentationml/2006/ole">
              <mc:AlternateContent xmlns:mc="http://schemas.openxmlformats.org/markup-compatibility/2006">
                <mc:Choice xmlns:v="urn:schemas-microsoft-com:vml" Requires="v">
                  <p:oleObj spid="_x0000_s3229" name="文档" r:id="rId22" imgW="164592" imgH="228600" progId="Word.Document.8">
                    <p:embed/>
                  </p:oleObj>
                </mc:Choice>
                <mc:Fallback>
                  <p:oleObj name="文档" r:id="rId22" imgW="164592" imgH="228600" progId="Word.Document.8">
                    <p:embed/>
                    <p:pic>
                      <p:nvPicPr>
                        <p:cNvPr id="923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8" y="1661"/>
                          <a:ext cx="2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31" name="Object 13"/>
            <p:cNvGraphicFramePr>
              <a:graphicFrameLocks noChangeAspect="1"/>
            </p:cNvGraphicFramePr>
            <p:nvPr/>
          </p:nvGraphicFramePr>
          <p:xfrm>
            <a:off x="4694" y="1389"/>
            <a:ext cx="384" cy="277"/>
          </p:xfrm>
          <a:graphic>
            <a:graphicData uri="http://schemas.openxmlformats.org/presentationml/2006/ole">
              <mc:AlternateContent xmlns:mc="http://schemas.openxmlformats.org/markup-compatibility/2006">
                <mc:Choice xmlns:v="urn:schemas-microsoft-com:vml" Requires="v">
                  <p:oleObj spid="_x0000_s3230" name="公式" r:id="rId23" imgW="279279" imgH="203112" progId="Equation.3">
                    <p:embed/>
                  </p:oleObj>
                </mc:Choice>
                <mc:Fallback>
                  <p:oleObj name="公式" r:id="rId23" imgW="279279" imgH="203112" progId="Equation.3">
                    <p:embed/>
                    <p:pic>
                      <p:nvPicPr>
                        <p:cNvPr id="9231"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4" y="1389"/>
                          <a:ext cx="384" cy="277"/>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32" name="Object 14"/>
            <p:cNvGraphicFramePr>
              <a:graphicFrameLocks noChangeAspect="1"/>
            </p:cNvGraphicFramePr>
            <p:nvPr/>
          </p:nvGraphicFramePr>
          <p:xfrm>
            <a:off x="5239" y="1661"/>
            <a:ext cx="276" cy="384"/>
          </p:xfrm>
          <a:graphic>
            <a:graphicData uri="http://schemas.openxmlformats.org/presentationml/2006/ole">
              <mc:AlternateContent xmlns:mc="http://schemas.openxmlformats.org/markup-compatibility/2006">
                <mc:Choice xmlns:v="urn:schemas-microsoft-com:vml" Requires="v">
                  <p:oleObj spid="_x0000_s3231" name="文档" r:id="rId24" imgW="164592" imgH="228600" progId="Word.Document.8">
                    <p:embed/>
                  </p:oleObj>
                </mc:Choice>
                <mc:Fallback>
                  <p:oleObj name="文档" r:id="rId24" imgW="164592" imgH="228600" progId="Word.Document.8">
                    <p:embed/>
                    <p:pic>
                      <p:nvPicPr>
                        <p:cNvPr id="9232"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39" y="1661"/>
                          <a:ext cx="2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33" name="Object 17"/>
            <p:cNvGraphicFramePr>
              <a:graphicFrameLocks noChangeAspect="1"/>
            </p:cNvGraphicFramePr>
            <p:nvPr/>
          </p:nvGraphicFramePr>
          <p:xfrm>
            <a:off x="4286" y="1706"/>
            <a:ext cx="384" cy="277"/>
          </p:xfrm>
          <a:graphic>
            <a:graphicData uri="http://schemas.openxmlformats.org/presentationml/2006/ole">
              <mc:AlternateContent xmlns:mc="http://schemas.openxmlformats.org/markup-compatibility/2006">
                <mc:Choice xmlns:v="urn:schemas-microsoft-com:vml" Requires="v">
                  <p:oleObj spid="_x0000_s3232" name="公式" r:id="rId25" imgW="279279" imgH="203112" progId="Equation.3">
                    <p:embed/>
                  </p:oleObj>
                </mc:Choice>
                <mc:Fallback>
                  <p:oleObj name="公式" r:id="rId25" imgW="279279" imgH="203112" progId="Equation.3">
                    <p:embed/>
                    <p:pic>
                      <p:nvPicPr>
                        <p:cNvPr id="9233"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 y="1706"/>
                          <a:ext cx="384" cy="277"/>
                        </a:xfrm>
                        <a:prstGeom prst="rect">
                          <a:avLst/>
                        </a:prstGeom>
                        <a:solidFill>
                          <a:schemeClr val="bg1"/>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34" name="Object 21"/>
            <p:cNvGraphicFramePr>
              <a:graphicFrameLocks noChangeAspect="1"/>
            </p:cNvGraphicFramePr>
            <p:nvPr/>
          </p:nvGraphicFramePr>
          <p:xfrm>
            <a:off x="1973" y="1389"/>
            <a:ext cx="852" cy="263"/>
          </p:xfrm>
          <a:graphic>
            <a:graphicData uri="http://schemas.openxmlformats.org/presentationml/2006/ole">
              <mc:AlternateContent xmlns:mc="http://schemas.openxmlformats.org/markup-compatibility/2006">
                <mc:Choice xmlns:v="urn:schemas-microsoft-com:vml" Requires="v">
                  <p:oleObj spid="_x0000_s3233" name="公式" r:id="rId26" imgW="571004" imgH="177646" progId="Equation.3">
                    <p:embed/>
                  </p:oleObj>
                </mc:Choice>
                <mc:Fallback>
                  <p:oleObj name="公式" r:id="rId26" imgW="571004" imgH="177646" progId="Equation.3">
                    <p:embed/>
                    <p:pic>
                      <p:nvPicPr>
                        <p:cNvPr id="9234"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3" y="1389"/>
                          <a:ext cx="852"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38810276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144"/>
                                        </p:tgtEl>
                                        <p:attrNameLst>
                                          <p:attrName>style.visibility</p:attrName>
                                        </p:attrNameLst>
                                      </p:cBhvr>
                                      <p:to>
                                        <p:strVal val="visible"/>
                                      </p:to>
                                    </p:set>
                                    <p:animEffect transition="in" filter="wipe(up)">
                                      <p:cBhvr>
                                        <p:cTn id="7" dur="2000"/>
                                        <p:tgtEl>
                                          <p:spTgt spid="51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135"/>
                                        </p:tgtEl>
                                        <p:attrNameLst>
                                          <p:attrName>style.visibility</p:attrName>
                                        </p:attrNameLst>
                                      </p:cBhvr>
                                      <p:to>
                                        <p:strVal val="visible"/>
                                      </p:to>
                                    </p:set>
                                  </p:childTnLst>
                                  <p:subTnLst>
                                    <p:animClr clrSpc="rgb" dir="cw">
                                      <p:cBhvr override="childStyle">
                                        <p:cTn dur="1" fill="hold" display="0" masterRel="nextClick" afterEffect="1"/>
                                        <p:tgtEl>
                                          <p:spTgt spid="5135"/>
                                        </p:tgtEl>
                                        <p:attrNameLst>
                                          <p:attrName>ppt_c</p:attrName>
                                        </p:attrNameLst>
                                      </p:cBhvr>
                                      <p:to>
                                        <a:srgbClr val="FF0000"/>
                                      </p:to>
                                    </p:animClr>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5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p:cNvGraphicFramePr>
            <a:graphicFrameLocks noChangeAspect="1"/>
          </p:cNvGraphicFramePr>
          <p:nvPr/>
        </p:nvGraphicFramePr>
        <p:xfrm>
          <a:off x="3000375" y="2927350"/>
          <a:ext cx="6477000" cy="3930650"/>
        </p:xfrm>
        <a:graphic>
          <a:graphicData uri="http://schemas.openxmlformats.org/presentationml/2006/ole">
            <mc:AlternateContent xmlns:mc="http://schemas.openxmlformats.org/markup-compatibility/2006">
              <mc:Choice xmlns:v="urn:schemas-microsoft-com:vml" Requires="v">
                <p:oleObj spid="_x0000_s47127" name="位图图像" r:id="rId3" imgW="7257143" imgH="5144218" progId="Paint.Picture">
                  <p:embed/>
                </p:oleObj>
              </mc:Choice>
              <mc:Fallback>
                <p:oleObj name="位图图像" r:id="rId3" imgW="7257143" imgH="5144218" progId="Paint.Picture">
                  <p:embed/>
                  <p:pic>
                    <p:nvPicPr>
                      <p:cNvPr id="4198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75" y="2927350"/>
                        <a:ext cx="6477000"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7" name="Rectangle 3"/>
          <p:cNvSpPr>
            <a:spLocks noChangeArrowheads="1"/>
          </p:cNvSpPr>
          <p:nvPr/>
        </p:nvSpPr>
        <p:spPr bwMode="auto">
          <a:xfrm>
            <a:off x="1847850" y="1125539"/>
            <a:ext cx="358944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00" b="1"/>
              <a:t>无阻尼自由振动：</a:t>
            </a:r>
            <a:r>
              <a:rPr lang="zh-CN" altLang="en-US" sz="2200" b="1">
                <a:solidFill>
                  <a:srgbClr val="FF0000"/>
                </a:solidFill>
              </a:rPr>
              <a:t>周期运动</a:t>
            </a:r>
          </a:p>
        </p:txBody>
      </p:sp>
      <p:grpSp>
        <p:nvGrpSpPr>
          <p:cNvPr id="41991" name="Group 7"/>
          <p:cNvGrpSpPr>
            <a:grpSpLocks/>
          </p:cNvGrpSpPr>
          <p:nvPr/>
        </p:nvGrpSpPr>
        <p:grpSpPr bwMode="auto">
          <a:xfrm>
            <a:off x="1992313" y="2205038"/>
            <a:ext cx="5638800" cy="698500"/>
            <a:chOff x="336" y="614"/>
            <a:chExt cx="3552" cy="440"/>
          </a:xfrm>
        </p:grpSpPr>
        <p:graphicFrame>
          <p:nvGraphicFramePr>
            <p:cNvPr id="62470" name="Object 4"/>
            <p:cNvGraphicFramePr>
              <a:graphicFrameLocks noChangeAspect="1"/>
            </p:cNvGraphicFramePr>
            <p:nvPr/>
          </p:nvGraphicFramePr>
          <p:xfrm>
            <a:off x="1584" y="624"/>
            <a:ext cx="2304" cy="430"/>
          </p:xfrm>
          <a:graphic>
            <a:graphicData uri="http://schemas.openxmlformats.org/presentationml/2006/ole">
              <mc:AlternateContent xmlns:mc="http://schemas.openxmlformats.org/markup-compatibility/2006">
                <mc:Choice xmlns:v="urn:schemas-microsoft-com:vml" Requires="v">
                  <p:oleObj spid="_x0000_s47128" name="公式" r:id="rId5" imgW="1079032" imgH="203112" progId="Equation.3">
                    <p:embed/>
                  </p:oleObj>
                </mc:Choice>
                <mc:Fallback>
                  <p:oleObj name="公式" r:id="rId5" imgW="1079032" imgH="203112" progId="Equation.3">
                    <p:embed/>
                    <p:pic>
                      <p:nvPicPr>
                        <p:cNvPr id="6247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4" y="624"/>
                          <a:ext cx="2304" cy="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71" name="Text Box 5"/>
            <p:cNvSpPr txBox="1">
              <a:spLocks noChangeArrowheads="1"/>
            </p:cNvSpPr>
            <p:nvPr/>
          </p:nvSpPr>
          <p:spPr bwMode="auto">
            <a:xfrm>
              <a:off x="336" y="614"/>
              <a:ext cx="114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500"/>
                <a:t>通解为</a:t>
              </a:r>
              <a:r>
                <a:rPr lang="zh-CN" altLang="en-US"/>
                <a:t>：</a:t>
              </a:r>
            </a:p>
          </p:txBody>
        </p:sp>
      </p:grpSp>
      <p:graphicFrame>
        <p:nvGraphicFramePr>
          <p:cNvPr id="41990" name="Object 6"/>
          <p:cNvGraphicFramePr>
            <a:graphicFrameLocks noChangeAspect="1"/>
          </p:cNvGraphicFramePr>
          <p:nvPr/>
        </p:nvGraphicFramePr>
        <p:xfrm>
          <a:off x="5591175" y="765175"/>
          <a:ext cx="4464050" cy="1123950"/>
        </p:xfrm>
        <a:graphic>
          <a:graphicData uri="http://schemas.openxmlformats.org/presentationml/2006/ole">
            <mc:AlternateContent xmlns:mc="http://schemas.openxmlformats.org/markup-compatibility/2006">
              <mc:Choice xmlns:v="urn:schemas-microsoft-com:vml" Requires="v">
                <p:oleObj spid="_x0000_s47129" name="公式" r:id="rId7" imgW="1663700" imgH="419100" progId="Equation.3">
                  <p:embed/>
                </p:oleObj>
              </mc:Choice>
              <mc:Fallback>
                <p:oleObj name="公式" r:id="rId7" imgW="1663700" imgH="419100" progId="Equation.3">
                  <p:embed/>
                  <p:pic>
                    <p:nvPicPr>
                      <p:cNvPr id="4199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91175" y="765175"/>
                        <a:ext cx="44640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10747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16" fill="hold" nodeType="clickEffect">
                                  <p:stCondLst>
                                    <p:cond delay="0"/>
                                  </p:stCondLst>
                                  <p:childTnLst>
                                    <p:set>
                                      <p:cBhvr>
                                        <p:cTn id="10" dur="1" fill="hold">
                                          <p:stCondLst>
                                            <p:cond delay="0"/>
                                          </p:stCondLst>
                                        </p:cTn>
                                        <p:tgtEl>
                                          <p:spTgt spid="41990"/>
                                        </p:tgtEl>
                                        <p:attrNameLst>
                                          <p:attrName>style.visibility</p:attrName>
                                        </p:attrNameLst>
                                      </p:cBhvr>
                                      <p:to>
                                        <p:strVal val="visible"/>
                                      </p:to>
                                    </p:set>
                                    <p:animEffect transition="in" filter="diamond(in)">
                                      <p:cBhvr>
                                        <p:cTn id="11" dur="2000"/>
                                        <p:tgtEl>
                                          <p:spTgt spid="4199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1991"/>
                                        </p:tgtEl>
                                        <p:attrNameLst>
                                          <p:attrName>style.visibility</p:attrName>
                                        </p:attrNameLst>
                                      </p:cBhvr>
                                      <p:to>
                                        <p:strVal val="visible"/>
                                      </p:to>
                                    </p:set>
                                    <p:animEffect transition="in" filter="blinds(horizontal)">
                                      <p:cBhvr>
                                        <p:cTn id="16" dur="500"/>
                                        <p:tgtEl>
                                          <p:spTgt spid="4199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8" presetClass="entr" presetSubtype="16" fill="hold" nodeType="clickEffect">
                                  <p:stCondLst>
                                    <p:cond delay="0"/>
                                  </p:stCondLst>
                                  <p:childTnLst>
                                    <p:set>
                                      <p:cBhvr>
                                        <p:cTn id="20" dur="1" fill="hold">
                                          <p:stCondLst>
                                            <p:cond delay="0"/>
                                          </p:stCondLst>
                                        </p:cTn>
                                        <p:tgtEl>
                                          <p:spTgt spid="41986"/>
                                        </p:tgtEl>
                                        <p:attrNameLst>
                                          <p:attrName>style.visibility</p:attrName>
                                        </p:attrNameLst>
                                      </p:cBhvr>
                                      <p:to>
                                        <p:strVal val="visible"/>
                                      </p:to>
                                    </p:set>
                                    <p:animEffect transition="in" filter="diamond(in)">
                                      <p:cBhvr>
                                        <p:cTn id="21" dur="2000"/>
                                        <p:tgtEl>
                                          <p:spTgt spid="41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4"/>
          <p:cNvSpPr txBox="1">
            <a:spLocks noChangeArrowheads="1"/>
          </p:cNvSpPr>
          <p:nvPr/>
        </p:nvSpPr>
        <p:spPr bwMode="auto">
          <a:xfrm>
            <a:off x="3792539" y="620714"/>
            <a:ext cx="2040943"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zh-CN" altLang="en-US" b="1">
                <a:solidFill>
                  <a:srgbClr val="FF0000"/>
                </a:solidFill>
              </a:rPr>
              <a:t>小阻尼振动</a:t>
            </a:r>
          </a:p>
          <a:p>
            <a:pPr eaLnBrk="1" hangingPunct="1">
              <a:lnSpc>
                <a:spcPct val="140000"/>
              </a:lnSpc>
            </a:pPr>
            <a:r>
              <a:rPr lang="zh-CN" altLang="en-US" b="1">
                <a:solidFill>
                  <a:srgbClr val="FF0000"/>
                </a:solidFill>
              </a:rPr>
              <a:t>大阻尼振动</a:t>
            </a:r>
          </a:p>
          <a:p>
            <a:pPr eaLnBrk="1" hangingPunct="1">
              <a:lnSpc>
                <a:spcPct val="140000"/>
              </a:lnSpc>
            </a:pPr>
            <a:r>
              <a:rPr lang="zh-CN" altLang="en-US" b="1">
                <a:solidFill>
                  <a:srgbClr val="FF0000"/>
                </a:solidFill>
              </a:rPr>
              <a:t>临界阻尼振动</a:t>
            </a:r>
          </a:p>
        </p:txBody>
      </p:sp>
      <p:sp>
        <p:nvSpPr>
          <p:cNvPr id="43013" name="AutoShape 5"/>
          <p:cNvSpPr>
            <a:spLocks/>
          </p:cNvSpPr>
          <p:nvPr/>
        </p:nvSpPr>
        <p:spPr bwMode="auto">
          <a:xfrm>
            <a:off x="3648076" y="914400"/>
            <a:ext cx="144463" cy="1219200"/>
          </a:xfrm>
          <a:prstGeom prst="leftBrace">
            <a:avLst>
              <a:gd name="adj1" fmla="val 70329"/>
              <a:gd name="adj2" fmla="val 50000"/>
            </a:avLst>
          </a:prstGeom>
          <a:noFill/>
          <a:ln w="762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014" name="Rectangle 6"/>
          <p:cNvSpPr>
            <a:spLocks noChangeArrowheads="1"/>
          </p:cNvSpPr>
          <p:nvPr/>
        </p:nvSpPr>
        <p:spPr bwMode="auto">
          <a:xfrm>
            <a:off x="1524001" y="1268414"/>
            <a:ext cx="217078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00" b="1"/>
              <a:t>有阻尼自由振动</a:t>
            </a:r>
          </a:p>
        </p:txBody>
      </p:sp>
      <p:grpSp>
        <p:nvGrpSpPr>
          <p:cNvPr id="43024" name="Group 16"/>
          <p:cNvGrpSpPr>
            <a:grpSpLocks/>
          </p:cNvGrpSpPr>
          <p:nvPr/>
        </p:nvGrpSpPr>
        <p:grpSpPr bwMode="auto">
          <a:xfrm>
            <a:off x="1703388" y="2986089"/>
            <a:ext cx="3124200" cy="2535238"/>
            <a:chOff x="192" y="1752"/>
            <a:chExt cx="1968" cy="1597"/>
          </a:xfrm>
        </p:grpSpPr>
        <p:graphicFrame>
          <p:nvGraphicFramePr>
            <p:cNvPr id="63502" name="Object 2"/>
            <p:cNvGraphicFramePr>
              <a:graphicFrameLocks noChangeAspect="1"/>
            </p:cNvGraphicFramePr>
            <p:nvPr/>
          </p:nvGraphicFramePr>
          <p:xfrm>
            <a:off x="192" y="1752"/>
            <a:ext cx="1968" cy="1183"/>
          </p:xfrm>
          <a:graphic>
            <a:graphicData uri="http://schemas.openxmlformats.org/presentationml/2006/ole">
              <mc:AlternateContent xmlns:mc="http://schemas.openxmlformats.org/markup-compatibility/2006">
                <mc:Choice xmlns:v="urn:schemas-microsoft-com:vml" Requires="v">
                  <p:oleObj spid="_x0000_s48165" name="位图图像" r:id="rId3" imgW="8809524" imgH="5952381" progId="Paint.Picture">
                    <p:embed/>
                  </p:oleObj>
                </mc:Choice>
                <mc:Fallback>
                  <p:oleObj name="位图图像" r:id="rId3" imgW="8809524" imgH="5952381" progId="Paint.Picture">
                    <p:embed/>
                    <p:pic>
                      <p:nvPicPr>
                        <p:cNvPr id="6350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1752"/>
                          <a:ext cx="1968" cy="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503" name="Rectangle 9"/>
            <p:cNvSpPr>
              <a:spLocks noChangeArrowheads="1"/>
            </p:cNvSpPr>
            <p:nvPr/>
          </p:nvSpPr>
          <p:spPr bwMode="auto">
            <a:xfrm>
              <a:off x="432" y="3000"/>
              <a:ext cx="133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000" b="1">
                  <a:solidFill>
                    <a:srgbClr val="FF0000"/>
                  </a:solidFill>
                </a:rPr>
                <a:t>小阻尼振动</a:t>
              </a:r>
            </a:p>
          </p:txBody>
        </p:sp>
      </p:grpSp>
      <p:grpSp>
        <p:nvGrpSpPr>
          <p:cNvPr id="43025" name="Group 17"/>
          <p:cNvGrpSpPr>
            <a:grpSpLocks/>
          </p:cNvGrpSpPr>
          <p:nvPr/>
        </p:nvGrpSpPr>
        <p:grpSpPr bwMode="auto">
          <a:xfrm>
            <a:off x="5808663" y="3048001"/>
            <a:ext cx="4876800" cy="2473326"/>
            <a:chOff x="2592" y="1791"/>
            <a:chExt cx="3072" cy="1558"/>
          </a:xfrm>
        </p:grpSpPr>
        <p:graphicFrame>
          <p:nvGraphicFramePr>
            <p:cNvPr id="63500" name="Object 3"/>
            <p:cNvGraphicFramePr>
              <a:graphicFrameLocks noChangeAspect="1"/>
            </p:cNvGraphicFramePr>
            <p:nvPr/>
          </p:nvGraphicFramePr>
          <p:xfrm>
            <a:off x="2592" y="1791"/>
            <a:ext cx="3072" cy="1170"/>
          </p:xfrm>
          <a:graphic>
            <a:graphicData uri="http://schemas.openxmlformats.org/presentationml/2006/ole">
              <mc:AlternateContent xmlns:mc="http://schemas.openxmlformats.org/markup-compatibility/2006">
                <mc:Choice xmlns:v="urn:schemas-microsoft-com:vml" Requires="v">
                  <p:oleObj spid="_x0000_s48166" name="位图图像" r:id="rId5" imgW="12231807" imgH="4161905" progId="Paint.Picture">
                    <p:embed/>
                  </p:oleObj>
                </mc:Choice>
                <mc:Fallback>
                  <p:oleObj name="位图图像" r:id="rId5" imgW="12231807" imgH="4161905" progId="Paint.Picture">
                    <p:embed/>
                    <p:pic>
                      <p:nvPicPr>
                        <p:cNvPr id="6350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2" y="1791"/>
                          <a:ext cx="3072" cy="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501" name="Rectangle 10"/>
            <p:cNvSpPr>
              <a:spLocks noChangeArrowheads="1"/>
            </p:cNvSpPr>
            <p:nvPr/>
          </p:nvSpPr>
          <p:spPr bwMode="auto">
            <a:xfrm>
              <a:off x="2596" y="3000"/>
              <a:ext cx="3037"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000" b="1">
                  <a:solidFill>
                    <a:srgbClr val="FF0000"/>
                  </a:solidFill>
                </a:rPr>
                <a:t>大阻尼振动或临界阻尼振动</a:t>
              </a:r>
            </a:p>
          </p:txBody>
        </p:sp>
      </p:grpSp>
      <p:graphicFrame>
        <p:nvGraphicFramePr>
          <p:cNvPr id="43020" name="Object 12"/>
          <p:cNvGraphicFramePr>
            <a:graphicFrameLocks noChangeAspect="1"/>
          </p:cNvGraphicFramePr>
          <p:nvPr/>
        </p:nvGraphicFramePr>
        <p:xfrm>
          <a:off x="5880100" y="5903914"/>
          <a:ext cx="4800600" cy="909637"/>
        </p:xfrm>
        <a:graphic>
          <a:graphicData uri="http://schemas.openxmlformats.org/presentationml/2006/ole">
            <mc:AlternateContent xmlns:mc="http://schemas.openxmlformats.org/markup-compatibility/2006">
              <mc:Choice xmlns:v="urn:schemas-microsoft-com:vml" Requires="v">
                <p:oleObj spid="_x0000_s48167" name="公式" r:id="rId7" imgW="1841500" imgH="393700" progId="Equation.3">
                  <p:embed/>
                </p:oleObj>
              </mc:Choice>
              <mc:Fallback>
                <p:oleObj name="公式" r:id="rId7" imgW="1841500" imgH="393700" progId="Equation.3">
                  <p:embed/>
                  <p:pic>
                    <p:nvPicPr>
                      <p:cNvPr id="4302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80100" y="5903914"/>
                        <a:ext cx="4800600" cy="90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3026" name="Group 18"/>
          <p:cNvGrpSpPr>
            <a:grpSpLocks/>
          </p:cNvGrpSpPr>
          <p:nvPr/>
        </p:nvGrpSpPr>
        <p:grpSpPr bwMode="auto">
          <a:xfrm>
            <a:off x="1552575" y="5516563"/>
            <a:ext cx="4038600" cy="1143000"/>
            <a:chOff x="48" y="3480"/>
            <a:chExt cx="2544" cy="720"/>
          </a:xfrm>
        </p:grpSpPr>
        <p:graphicFrame>
          <p:nvGraphicFramePr>
            <p:cNvPr id="63498" name="Object 11"/>
            <p:cNvGraphicFramePr>
              <a:graphicFrameLocks noChangeAspect="1"/>
            </p:cNvGraphicFramePr>
            <p:nvPr/>
          </p:nvGraphicFramePr>
          <p:xfrm>
            <a:off x="240" y="3804"/>
            <a:ext cx="2352" cy="396"/>
          </p:xfrm>
          <a:graphic>
            <a:graphicData uri="http://schemas.openxmlformats.org/presentationml/2006/ole">
              <mc:AlternateContent xmlns:mc="http://schemas.openxmlformats.org/markup-compatibility/2006">
                <mc:Choice xmlns:v="urn:schemas-microsoft-com:vml" Requires="v">
                  <p:oleObj spid="_x0000_s48168" name="公式" r:id="rId9" imgW="1358900" imgH="228600" progId="Equation.3">
                    <p:embed/>
                  </p:oleObj>
                </mc:Choice>
                <mc:Fallback>
                  <p:oleObj name="公式" r:id="rId9" imgW="1358900" imgH="228600" progId="Equation.3">
                    <p:embed/>
                    <p:pic>
                      <p:nvPicPr>
                        <p:cNvPr id="63498"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 y="3804"/>
                          <a:ext cx="2352"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9" name="Text Box 13"/>
            <p:cNvSpPr txBox="1">
              <a:spLocks noChangeArrowheads="1"/>
            </p:cNvSpPr>
            <p:nvPr/>
          </p:nvSpPr>
          <p:spPr bwMode="auto">
            <a:xfrm>
              <a:off x="48" y="3480"/>
              <a:ext cx="8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通解为：</a:t>
              </a:r>
            </a:p>
          </p:txBody>
        </p:sp>
      </p:grpSp>
      <p:graphicFrame>
        <p:nvGraphicFramePr>
          <p:cNvPr id="43023" name="Object 15"/>
          <p:cNvGraphicFramePr>
            <a:graphicFrameLocks noChangeAspect="1"/>
          </p:cNvGraphicFramePr>
          <p:nvPr/>
        </p:nvGraphicFramePr>
        <p:xfrm>
          <a:off x="5195888" y="2120901"/>
          <a:ext cx="5472112" cy="1020763"/>
        </p:xfrm>
        <a:graphic>
          <a:graphicData uri="http://schemas.openxmlformats.org/presentationml/2006/ole">
            <mc:AlternateContent xmlns:mc="http://schemas.openxmlformats.org/markup-compatibility/2006">
              <mc:Choice xmlns:v="urn:schemas-microsoft-com:vml" Requires="v">
                <p:oleObj spid="_x0000_s48169" name="公式" r:id="rId11" imgW="2247900" imgH="419100" progId="Equation.3">
                  <p:embed/>
                </p:oleObj>
              </mc:Choice>
              <mc:Fallback>
                <p:oleObj name="公式" r:id="rId11" imgW="2247900" imgH="419100" progId="Equation.3">
                  <p:embed/>
                  <p:pic>
                    <p:nvPicPr>
                      <p:cNvPr id="43023"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95888" y="2120901"/>
                        <a:ext cx="5472112" cy="102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74862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01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012">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012">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30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43023"/>
                                        </p:tgtEl>
                                        <p:attrNameLst>
                                          <p:attrName>style.visibility</p:attrName>
                                        </p:attrNameLst>
                                      </p:cBhvr>
                                      <p:to>
                                        <p:strVal val="visible"/>
                                      </p:to>
                                    </p:set>
                                    <p:animEffect transition="in" filter="diamond(in)">
                                      <p:cBhvr>
                                        <p:cTn id="27" dur="2000"/>
                                        <p:tgtEl>
                                          <p:spTgt spid="430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43024"/>
                                        </p:tgtEl>
                                        <p:attrNameLst>
                                          <p:attrName>style.visibility</p:attrName>
                                        </p:attrNameLst>
                                      </p:cBhvr>
                                      <p:to>
                                        <p:strVal val="visible"/>
                                      </p:to>
                                    </p:set>
                                    <p:animEffect transition="in" filter="diamond(in)">
                                      <p:cBhvr>
                                        <p:cTn id="32" dur="2000"/>
                                        <p:tgtEl>
                                          <p:spTgt spid="430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302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3025"/>
                                        </p:tgtEl>
                                        <p:attrNameLst>
                                          <p:attrName>style.visibility</p:attrName>
                                        </p:attrNameLst>
                                      </p:cBhvr>
                                      <p:to>
                                        <p:strVal val="visible"/>
                                      </p:to>
                                    </p:set>
                                    <p:animEffect transition="in" filter="blinds(horizontal)">
                                      <p:cBhvr>
                                        <p:cTn id="41" dur="500"/>
                                        <p:tgtEl>
                                          <p:spTgt spid="4302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8" presetClass="entr" presetSubtype="16" fill="hold" nodeType="clickEffect">
                                  <p:stCondLst>
                                    <p:cond delay="0"/>
                                  </p:stCondLst>
                                  <p:childTnLst>
                                    <p:set>
                                      <p:cBhvr>
                                        <p:cTn id="45" dur="1" fill="hold">
                                          <p:stCondLst>
                                            <p:cond delay="0"/>
                                          </p:stCondLst>
                                        </p:cTn>
                                        <p:tgtEl>
                                          <p:spTgt spid="43020"/>
                                        </p:tgtEl>
                                        <p:attrNameLst>
                                          <p:attrName>style.visibility</p:attrName>
                                        </p:attrNameLst>
                                      </p:cBhvr>
                                      <p:to>
                                        <p:strVal val="visible"/>
                                      </p:to>
                                    </p:set>
                                    <p:animEffect transition="in" filter="diamond(in)">
                                      <p:cBhvr>
                                        <p:cTn id="46" dur="2000"/>
                                        <p:tgtEl>
                                          <p:spTgt spid="43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62" name="Group 6"/>
          <p:cNvGrpSpPr>
            <a:grpSpLocks/>
          </p:cNvGrpSpPr>
          <p:nvPr/>
        </p:nvGrpSpPr>
        <p:grpSpPr bwMode="auto">
          <a:xfrm>
            <a:off x="1774825" y="3068638"/>
            <a:ext cx="8458200" cy="3194050"/>
            <a:chOff x="192" y="1034"/>
            <a:chExt cx="5328" cy="2012"/>
          </a:xfrm>
        </p:grpSpPr>
        <p:sp>
          <p:nvSpPr>
            <p:cNvPr id="64519" name="Text Box 2"/>
            <p:cNvSpPr txBox="1">
              <a:spLocks noChangeArrowheads="1"/>
            </p:cNvSpPr>
            <p:nvPr/>
          </p:nvSpPr>
          <p:spPr bwMode="auto">
            <a:xfrm>
              <a:off x="192" y="1034"/>
              <a:ext cx="5328" cy="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210000"/>
                </a:lnSpc>
              </a:pPr>
              <a:r>
                <a:rPr lang="zh-CN" altLang="en-US" b="1"/>
                <a:t>得知，当</a:t>
              </a:r>
              <a:r>
                <a:rPr lang="en-US" altLang="zh-CN" b="1" i="1"/>
                <a:t>t</a:t>
              </a:r>
              <a:r>
                <a:rPr lang="zh-CN" altLang="en-US" b="1"/>
                <a:t>足够大时，            的符号与      的符号相反。因此，经过一段时间后，摆就单调地趋于平衡位置，因而在大阻尼的情形，运动不是周期的且不再具有振动的性质。摆的运动规律的图形如图（</a:t>
              </a:r>
              <a:r>
                <a:rPr lang="en-US" altLang="zh-CN" b="1"/>
                <a:t>4.3</a:t>
              </a:r>
              <a:r>
                <a:rPr lang="zh-CN" altLang="en-US" b="1"/>
                <a:t>）所示。</a:t>
              </a:r>
            </a:p>
          </p:txBody>
        </p:sp>
        <p:graphicFrame>
          <p:nvGraphicFramePr>
            <p:cNvPr id="64520" name="Object 3"/>
            <p:cNvGraphicFramePr>
              <a:graphicFrameLocks noChangeAspect="1"/>
            </p:cNvGraphicFramePr>
            <p:nvPr/>
          </p:nvGraphicFramePr>
          <p:xfrm>
            <a:off x="2034" y="1133"/>
            <a:ext cx="528" cy="528"/>
          </p:xfrm>
          <a:graphic>
            <a:graphicData uri="http://schemas.openxmlformats.org/presentationml/2006/ole">
              <mc:AlternateContent xmlns:mc="http://schemas.openxmlformats.org/markup-compatibility/2006">
                <mc:Choice xmlns:v="urn:schemas-microsoft-com:vml" Requires="v">
                  <p:oleObj spid="_x0000_s49182" name="公式" r:id="rId3" imgW="241195" imgH="393529" progId="Equation.3">
                    <p:embed/>
                  </p:oleObj>
                </mc:Choice>
                <mc:Fallback>
                  <p:oleObj name="公式" r:id="rId3" imgW="241195" imgH="393529" progId="Equation.3">
                    <p:embed/>
                    <p:pic>
                      <p:nvPicPr>
                        <p:cNvPr id="6452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4" y="1133"/>
                          <a:ext cx="528"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21" name="Object 4"/>
            <p:cNvGraphicFramePr>
              <a:graphicFrameLocks noChangeAspect="1"/>
            </p:cNvGraphicFramePr>
            <p:nvPr/>
          </p:nvGraphicFramePr>
          <p:xfrm>
            <a:off x="3344" y="1116"/>
            <a:ext cx="352" cy="500"/>
          </p:xfrm>
          <a:graphic>
            <a:graphicData uri="http://schemas.openxmlformats.org/presentationml/2006/ole">
              <mc:AlternateContent xmlns:mc="http://schemas.openxmlformats.org/markup-compatibility/2006">
                <mc:Choice xmlns:v="urn:schemas-microsoft-com:vml" Requires="v">
                  <p:oleObj spid="_x0000_s49183" name="公式" r:id="rId5" imgW="152268" imgH="215713" progId="Equation.3">
                    <p:embed/>
                  </p:oleObj>
                </mc:Choice>
                <mc:Fallback>
                  <p:oleObj name="公式" r:id="rId5" imgW="152268" imgH="215713" progId="Equation.3">
                    <p:embed/>
                    <p:pic>
                      <p:nvPicPr>
                        <p:cNvPr id="6452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4" y="1116"/>
                          <a:ext cx="352"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5063" name="Object 7"/>
          <p:cNvGraphicFramePr>
            <a:graphicFrameLocks noChangeAspect="1"/>
          </p:cNvGraphicFramePr>
          <p:nvPr/>
        </p:nvGraphicFramePr>
        <p:xfrm>
          <a:off x="5910263" y="1512889"/>
          <a:ext cx="4800600" cy="909637"/>
        </p:xfrm>
        <a:graphic>
          <a:graphicData uri="http://schemas.openxmlformats.org/presentationml/2006/ole">
            <mc:AlternateContent xmlns:mc="http://schemas.openxmlformats.org/markup-compatibility/2006">
              <mc:Choice xmlns:v="urn:schemas-microsoft-com:vml" Requires="v">
                <p:oleObj spid="_x0000_s49184" name="公式" r:id="rId7" imgW="1841500" imgH="393700" progId="Equation.3">
                  <p:embed/>
                </p:oleObj>
              </mc:Choice>
              <mc:Fallback>
                <p:oleObj name="公式" r:id="rId7" imgW="1841500" imgH="393700" progId="Equation.3">
                  <p:embed/>
                  <p:pic>
                    <p:nvPicPr>
                      <p:cNvPr id="4506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10263" y="1512889"/>
                        <a:ext cx="4800600" cy="90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5064" name="Group 8"/>
          <p:cNvGrpSpPr>
            <a:grpSpLocks/>
          </p:cNvGrpSpPr>
          <p:nvPr/>
        </p:nvGrpSpPr>
        <p:grpSpPr bwMode="auto">
          <a:xfrm>
            <a:off x="1558925" y="1125538"/>
            <a:ext cx="4038600" cy="1143000"/>
            <a:chOff x="48" y="3480"/>
            <a:chExt cx="2544" cy="720"/>
          </a:xfrm>
        </p:grpSpPr>
        <p:graphicFrame>
          <p:nvGraphicFramePr>
            <p:cNvPr id="64517" name="Object 9"/>
            <p:cNvGraphicFramePr>
              <a:graphicFrameLocks noChangeAspect="1"/>
            </p:cNvGraphicFramePr>
            <p:nvPr/>
          </p:nvGraphicFramePr>
          <p:xfrm>
            <a:off x="240" y="3804"/>
            <a:ext cx="2352" cy="396"/>
          </p:xfrm>
          <a:graphic>
            <a:graphicData uri="http://schemas.openxmlformats.org/presentationml/2006/ole">
              <mc:AlternateContent xmlns:mc="http://schemas.openxmlformats.org/markup-compatibility/2006">
                <mc:Choice xmlns:v="urn:schemas-microsoft-com:vml" Requires="v">
                  <p:oleObj spid="_x0000_s49185" name="公式" r:id="rId9" imgW="1358900" imgH="228600" progId="Equation.3">
                    <p:embed/>
                  </p:oleObj>
                </mc:Choice>
                <mc:Fallback>
                  <p:oleObj name="公式" r:id="rId9" imgW="1358900" imgH="228600" progId="Equation.3">
                    <p:embed/>
                    <p:pic>
                      <p:nvPicPr>
                        <p:cNvPr id="64517"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 y="3804"/>
                          <a:ext cx="2352"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18" name="Text Box 10"/>
            <p:cNvSpPr txBox="1">
              <a:spLocks noChangeArrowheads="1"/>
            </p:cNvSpPr>
            <p:nvPr/>
          </p:nvSpPr>
          <p:spPr bwMode="auto">
            <a:xfrm>
              <a:off x="48" y="3480"/>
              <a:ext cx="8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通解为：</a:t>
              </a:r>
            </a:p>
          </p:txBody>
        </p:sp>
      </p:grpSp>
    </p:spTree>
    <p:extLst>
      <p:ext uri="{BB962C8B-B14F-4D97-AF65-F5344CB8AC3E}">
        <p14:creationId xmlns:p14="http://schemas.microsoft.com/office/powerpoint/2010/main" val="3064944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16" fill="hold" nodeType="clickEffect">
                                  <p:stCondLst>
                                    <p:cond delay="0"/>
                                  </p:stCondLst>
                                  <p:childTnLst>
                                    <p:set>
                                      <p:cBhvr>
                                        <p:cTn id="10" dur="1" fill="hold">
                                          <p:stCondLst>
                                            <p:cond delay="0"/>
                                          </p:stCondLst>
                                        </p:cTn>
                                        <p:tgtEl>
                                          <p:spTgt spid="45063"/>
                                        </p:tgtEl>
                                        <p:attrNameLst>
                                          <p:attrName>style.visibility</p:attrName>
                                        </p:attrNameLst>
                                      </p:cBhvr>
                                      <p:to>
                                        <p:strVal val="visible"/>
                                      </p:to>
                                    </p:set>
                                    <p:animEffect transition="in" filter="diamond(in)">
                                      <p:cBhvr>
                                        <p:cTn id="11" dur="2000"/>
                                        <p:tgtEl>
                                          <p:spTgt spid="4506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5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2"/>
          <p:cNvGraphicFramePr>
            <a:graphicFrameLocks noChangeAspect="1"/>
          </p:cNvGraphicFramePr>
          <p:nvPr/>
        </p:nvGraphicFramePr>
        <p:xfrm>
          <a:off x="2300288" y="1125539"/>
          <a:ext cx="6100762" cy="1049337"/>
        </p:xfrm>
        <a:graphic>
          <a:graphicData uri="http://schemas.openxmlformats.org/presentationml/2006/ole">
            <mc:AlternateContent xmlns:mc="http://schemas.openxmlformats.org/markup-compatibility/2006">
              <mc:Choice xmlns:v="urn:schemas-microsoft-com:vml" Requires="v">
                <p:oleObj spid="_x0000_s50199" name="公式" r:id="rId3" imgW="2501900" imgH="431800" progId="Equation.3">
                  <p:embed/>
                </p:oleObj>
              </mc:Choice>
              <mc:Fallback>
                <p:oleObj name="公式" r:id="rId3" imgW="2501900" imgH="431800" progId="Equation.3">
                  <p:embed/>
                  <p:pic>
                    <p:nvPicPr>
                      <p:cNvPr id="4608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0288" y="1125539"/>
                        <a:ext cx="6100762" cy="104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3" name="Rectangle 3"/>
          <p:cNvSpPr>
            <a:spLocks noChangeArrowheads="1"/>
          </p:cNvSpPr>
          <p:nvPr/>
        </p:nvSpPr>
        <p:spPr bwMode="auto">
          <a:xfrm>
            <a:off x="1660525" y="44451"/>
            <a:ext cx="4756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000" b="1"/>
              <a:t>无阻尼强迫振动：</a:t>
            </a:r>
            <a:r>
              <a:rPr lang="zh-CN" altLang="en-US" sz="3000" b="1">
                <a:solidFill>
                  <a:srgbClr val="FF0000"/>
                </a:solidFill>
                <a:effectLst>
                  <a:outerShdw blurRad="38100" dist="38100" dir="2700000" algn="tl">
                    <a:srgbClr val="C0C0C0"/>
                  </a:outerShdw>
                </a:effectLst>
              </a:rPr>
              <a:t>共振现象</a:t>
            </a:r>
            <a:endParaRPr lang="zh-CN" altLang="en-US" sz="3000" b="1"/>
          </a:p>
        </p:txBody>
      </p:sp>
      <p:grpSp>
        <p:nvGrpSpPr>
          <p:cNvPr id="46088" name="Group 8"/>
          <p:cNvGrpSpPr>
            <a:grpSpLocks/>
          </p:cNvGrpSpPr>
          <p:nvPr/>
        </p:nvGrpSpPr>
        <p:grpSpPr bwMode="auto">
          <a:xfrm>
            <a:off x="1804989" y="2276475"/>
            <a:ext cx="8683625" cy="3786188"/>
            <a:chOff x="86" y="1152"/>
            <a:chExt cx="5470" cy="2385"/>
          </a:xfrm>
        </p:grpSpPr>
        <p:sp>
          <p:nvSpPr>
            <p:cNvPr id="65541" name="Text Box 4"/>
            <p:cNvSpPr txBox="1">
              <a:spLocks noChangeArrowheads="1"/>
            </p:cNvSpPr>
            <p:nvPr/>
          </p:nvSpPr>
          <p:spPr bwMode="auto">
            <a:xfrm>
              <a:off x="86" y="1152"/>
              <a:ext cx="5470" cy="2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200000"/>
                </a:lnSpc>
              </a:pPr>
              <a:r>
                <a:rPr lang="zh-CN" altLang="en-US" b="1"/>
                <a:t>这个通解（</a:t>
              </a:r>
              <a:r>
                <a:rPr lang="en-US" altLang="zh-CN" b="1"/>
                <a:t>50</a:t>
              </a:r>
              <a:r>
                <a:rPr lang="zh-CN" altLang="en-US" b="1"/>
                <a:t>）由两部分组成，第一部分是无阻尼自由振动的解                            ，它代表固有振动，第二部分是振动频率与外力频率相同，而振幅不同的项                              ，它代表由外力引起的强迫振动，从（</a:t>
              </a:r>
              <a:r>
                <a:rPr lang="en-US" altLang="zh-CN" b="1"/>
                <a:t>50</a:t>
              </a:r>
              <a:r>
                <a:rPr lang="zh-CN" altLang="en-US" b="1"/>
                <a:t>）还可以看出，如果外力的圆频率愈接近固有圆频率，则强迫振动项的振幅就愈大。</a:t>
              </a:r>
            </a:p>
          </p:txBody>
        </p:sp>
        <p:graphicFrame>
          <p:nvGraphicFramePr>
            <p:cNvPr id="65542" name="Object 5"/>
            <p:cNvGraphicFramePr>
              <a:graphicFrameLocks noChangeAspect="1"/>
            </p:cNvGraphicFramePr>
            <p:nvPr/>
          </p:nvGraphicFramePr>
          <p:xfrm>
            <a:off x="385" y="1797"/>
            <a:ext cx="1220" cy="298"/>
          </p:xfrm>
          <a:graphic>
            <a:graphicData uri="http://schemas.openxmlformats.org/presentationml/2006/ole">
              <mc:AlternateContent xmlns:mc="http://schemas.openxmlformats.org/markup-compatibility/2006">
                <mc:Choice xmlns:v="urn:schemas-microsoft-com:vml" Requires="v">
                  <p:oleObj spid="_x0000_s50200" name="公式" r:id="rId5" imgW="825500" imgH="203200" progId="Equation.3">
                    <p:embed/>
                  </p:oleObj>
                </mc:Choice>
                <mc:Fallback>
                  <p:oleObj name="公式" r:id="rId5" imgW="825500" imgH="203200" progId="Equation.3">
                    <p:embed/>
                    <p:pic>
                      <p:nvPicPr>
                        <p:cNvPr id="65542"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 y="1797"/>
                          <a:ext cx="1220"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3" name="Object 6"/>
            <p:cNvGraphicFramePr>
              <a:graphicFrameLocks noChangeAspect="1"/>
            </p:cNvGraphicFramePr>
            <p:nvPr/>
          </p:nvGraphicFramePr>
          <p:xfrm>
            <a:off x="2897" y="2115"/>
            <a:ext cx="1344" cy="576"/>
          </p:xfrm>
          <a:graphic>
            <a:graphicData uri="http://schemas.openxmlformats.org/presentationml/2006/ole">
              <mc:AlternateContent xmlns:mc="http://schemas.openxmlformats.org/markup-compatibility/2006">
                <mc:Choice xmlns:v="urn:schemas-microsoft-com:vml" Requires="v">
                  <p:oleObj spid="_x0000_s50201" name="公式" r:id="rId7" imgW="939392" imgH="431613" progId="Equation.3">
                    <p:embed/>
                  </p:oleObj>
                </mc:Choice>
                <mc:Fallback>
                  <p:oleObj name="公式" r:id="rId7" imgW="939392" imgH="431613" progId="Equation.3">
                    <p:embed/>
                    <p:pic>
                      <p:nvPicPr>
                        <p:cNvPr id="65543"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7" y="2115"/>
                          <a:ext cx="1344"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2363615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Effect transition="in" filter="blinds(horizontal)">
                                      <p:cBhvr>
                                        <p:cTn id="7" dur="500"/>
                                        <p:tgtEl>
                                          <p:spTgt spid="460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082"/>
                                        </p:tgtEl>
                                        <p:attrNameLst>
                                          <p:attrName>style.visibility</p:attrName>
                                        </p:attrNameLst>
                                      </p:cBhvr>
                                      <p:to>
                                        <p:strVal val="visible"/>
                                      </p:to>
                                    </p:set>
                                    <p:animEffect transition="in" filter="blinds(horizontal)">
                                      <p:cBhvr>
                                        <p:cTn id="12" dur="500"/>
                                        <p:tgtEl>
                                          <p:spTgt spid="460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6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Group 8"/>
          <p:cNvGrpSpPr>
            <a:grpSpLocks/>
          </p:cNvGrpSpPr>
          <p:nvPr/>
        </p:nvGrpSpPr>
        <p:grpSpPr bwMode="auto">
          <a:xfrm>
            <a:off x="1847850" y="1500188"/>
            <a:ext cx="3581400" cy="508000"/>
            <a:chOff x="204" y="945"/>
            <a:chExt cx="2256" cy="320"/>
          </a:xfrm>
        </p:grpSpPr>
        <p:sp>
          <p:nvSpPr>
            <p:cNvPr id="66565" name="Text Box 4"/>
            <p:cNvSpPr txBox="1">
              <a:spLocks noChangeArrowheads="1"/>
            </p:cNvSpPr>
            <p:nvPr/>
          </p:nvSpPr>
          <p:spPr bwMode="auto">
            <a:xfrm>
              <a:off x="204" y="945"/>
              <a:ext cx="225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00" b="1"/>
                <a:t>如果                    ，则通解为</a:t>
              </a:r>
            </a:p>
          </p:txBody>
        </p:sp>
        <p:graphicFrame>
          <p:nvGraphicFramePr>
            <p:cNvPr id="66566" name="Object 3"/>
            <p:cNvGraphicFramePr>
              <a:graphicFrameLocks noChangeAspect="1"/>
            </p:cNvGraphicFramePr>
            <p:nvPr/>
          </p:nvGraphicFramePr>
          <p:xfrm>
            <a:off x="725" y="981"/>
            <a:ext cx="704" cy="284"/>
          </p:xfrm>
          <a:graphic>
            <a:graphicData uri="http://schemas.openxmlformats.org/presentationml/2006/ole">
              <mc:AlternateContent xmlns:mc="http://schemas.openxmlformats.org/markup-compatibility/2006">
                <mc:Choice xmlns:v="urn:schemas-microsoft-com:vml" Requires="v">
                  <p:oleObj spid="_x0000_s51216" name="公式" r:id="rId3" imgW="406048" imgH="164957" progId="Equation.3">
                    <p:embed/>
                  </p:oleObj>
                </mc:Choice>
                <mc:Fallback>
                  <p:oleObj name="公式" r:id="rId3" imgW="406048" imgH="164957" progId="Equation.3">
                    <p:embed/>
                    <p:pic>
                      <p:nvPicPr>
                        <p:cNvPr id="6656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 y="981"/>
                          <a:ext cx="704"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4037" name="Object 5"/>
          <p:cNvGraphicFramePr>
            <a:graphicFrameLocks noChangeAspect="1"/>
          </p:cNvGraphicFramePr>
          <p:nvPr/>
        </p:nvGraphicFramePr>
        <p:xfrm>
          <a:off x="3287713" y="2349501"/>
          <a:ext cx="5986462" cy="1038225"/>
        </p:xfrm>
        <a:graphic>
          <a:graphicData uri="http://schemas.openxmlformats.org/presentationml/2006/ole">
            <mc:AlternateContent xmlns:mc="http://schemas.openxmlformats.org/markup-compatibility/2006">
              <mc:Choice xmlns:v="urn:schemas-microsoft-com:vml" Requires="v">
                <p:oleObj spid="_x0000_s51217" name="公式" r:id="rId5" imgW="2260600" imgH="393700" progId="Equation.3">
                  <p:embed/>
                </p:oleObj>
              </mc:Choice>
              <mc:Fallback>
                <p:oleObj name="公式" r:id="rId5" imgW="2260600" imgH="393700" progId="Equation.3">
                  <p:embed/>
                  <p:pic>
                    <p:nvPicPr>
                      <p:cNvPr id="4403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7713" y="2349501"/>
                        <a:ext cx="5986462"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9" name="Text Box 7"/>
          <p:cNvSpPr txBox="1">
            <a:spLocks noChangeArrowheads="1"/>
          </p:cNvSpPr>
          <p:nvPr/>
        </p:nvSpPr>
        <p:spPr bwMode="auto">
          <a:xfrm>
            <a:off x="1992314" y="3644901"/>
            <a:ext cx="7864475"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70000"/>
              </a:lnSpc>
            </a:pPr>
            <a:r>
              <a:rPr lang="zh-CN" altLang="en-US" sz="2200" b="1"/>
              <a:t>（</a:t>
            </a:r>
            <a:r>
              <a:rPr lang="en-US" altLang="zh-CN" sz="2200" b="1"/>
              <a:t>51</a:t>
            </a:r>
            <a:r>
              <a:rPr lang="zh-CN" altLang="en-US" sz="2200" b="1"/>
              <a:t>）表示随着时间的增大，摆的偏离将无限增加，这种现象称为共振现象，但是，实际上，随着摆的偏离的增加，到了一定程度，方程（</a:t>
            </a:r>
            <a:r>
              <a:rPr lang="en-US" altLang="zh-CN" sz="2200" b="1"/>
              <a:t>48</a:t>
            </a:r>
            <a:r>
              <a:rPr lang="zh-CN" altLang="en-US" sz="2200" b="1"/>
              <a:t>）就不能描述摆的运动状态了。</a:t>
            </a:r>
          </a:p>
        </p:txBody>
      </p:sp>
    </p:spTree>
    <p:extLst>
      <p:ext uri="{BB962C8B-B14F-4D97-AF65-F5344CB8AC3E}">
        <p14:creationId xmlns:p14="http://schemas.microsoft.com/office/powerpoint/2010/main" val="1902511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7"/>
                                        </p:tgtEl>
                                        <p:attrNameLst>
                                          <p:attrName>style.visibility</p:attrName>
                                        </p:attrNameLst>
                                      </p:cBhvr>
                                      <p:to>
                                        <p:strVal val="visible"/>
                                      </p:to>
                                    </p:set>
                                    <p:animEffect transition="in" filter="blinds(horizontal)">
                                      <p:cBhvr>
                                        <p:cTn id="7" dur="500"/>
                                        <p:tgtEl>
                                          <p:spTgt spid="44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0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4"/>
          <p:cNvSpPr txBox="1">
            <a:spLocks noChangeArrowheads="1"/>
          </p:cNvSpPr>
          <p:nvPr/>
        </p:nvSpPr>
        <p:spPr bwMode="auto">
          <a:xfrm>
            <a:off x="4511675" y="692151"/>
            <a:ext cx="1944688"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500" b="1"/>
              <a:t>小结</a:t>
            </a:r>
          </a:p>
        </p:txBody>
      </p:sp>
      <p:sp>
        <p:nvSpPr>
          <p:cNvPr id="132101" name="Text Box 5"/>
          <p:cNvSpPr txBox="1">
            <a:spLocks noChangeArrowheads="1"/>
          </p:cNvSpPr>
          <p:nvPr/>
        </p:nvSpPr>
        <p:spPr bwMode="auto">
          <a:xfrm>
            <a:off x="1668463" y="1484313"/>
            <a:ext cx="8820150"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0000"/>
              </a:lnSpc>
              <a:defRPr/>
            </a:pPr>
            <a:r>
              <a:rPr lang="en-US" altLang="zh-CN" sz="2800" b="1">
                <a:effectLst>
                  <a:outerShdw blurRad="38100" dist="38100" dir="2700000" algn="tl">
                    <a:srgbClr val="C0C0C0"/>
                  </a:outerShdw>
                </a:effectLst>
              </a:rPr>
              <a:t>        </a:t>
            </a:r>
            <a:r>
              <a:rPr lang="zh-CN" altLang="en-US" sz="2800" b="1">
                <a:effectLst>
                  <a:outerShdw blurRad="38100" dist="38100" dir="2700000" algn="tl">
                    <a:srgbClr val="C0C0C0"/>
                  </a:outerShdw>
                </a:effectLst>
              </a:rPr>
              <a:t>讨论了高阶常系数微分方程和特殊的变系数微分方程（欧拉方程）的求解问题，以及微分方程的应用实例分析：质点振动问题分析，得到常系数齐次线性微分方程的待定指数求解方法和非齐次线性微分方程的比较系数法和拉普拉斯变换法等求解方法，为研究微分方程的通解问题给出了一些可借鉴的方法。</a:t>
            </a:r>
          </a:p>
        </p:txBody>
      </p:sp>
      <p:sp>
        <p:nvSpPr>
          <p:cNvPr id="132102" name="Line 6"/>
          <p:cNvSpPr>
            <a:spLocks noChangeShapeType="1"/>
          </p:cNvSpPr>
          <p:nvPr/>
        </p:nvSpPr>
        <p:spPr bwMode="auto">
          <a:xfrm>
            <a:off x="4367213" y="2133600"/>
            <a:ext cx="230505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03" name="Line 7"/>
          <p:cNvSpPr>
            <a:spLocks noChangeShapeType="1"/>
          </p:cNvSpPr>
          <p:nvPr/>
        </p:nvSpPr>
        <p:spPr bwMode="auto">
          <a:xfrm>
            <a:off x="7104064" y="2205038"/>
            <a:ext cx="3095625"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04" name="Line 8"/>
          <p:cNvSpPr>
            <a:spLocks noChangeShapeType="1"/>
          </p:cNvSpPr>
          <p:nvPr/>
        </p:nvSpPr>
        <p:spPr bwMode="auto">
          <a:xfrm>
            <a:off x="1774826" y="2781300"/>
            <a:ext cx="4176713"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05" name="Line 9"/>
          <p:cNvSpPr>
            <a:spLocks noChangeShapeType="1"/>
          </p:cNvSpPr>
          <p:nvPr/>
        </p:nvSpPr>
        <p:spPr bwMode="auto">
          <a:xfrm>
            <a:off x="2855913" y="3429000"/>
            <a:ext cx="2735262"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06" name="Line 10"/>
          <p:cNvSpPr>
            <a:spLocks noChangeShapeType="1"/>
          </p:cNvSpPr>
          <p:nvPr/>
        </p:nvSpPr>
        <p:spPr bwMode="auto">
          <a:xfrm>
            <a:off x="2566989" y="3933825"/>
            <a:ext cx="2808287"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07" name="Line 11"/>
          <p:cNvSpPr>
            <a:spLocks noChangeShapeType="1"/>
          </p:cNvSpPr>
          <p:nvPr/>
        </p:nvSpPr>
        <p:spPr bwMode="auto">
          <a:xfrm>
            <a:off x="5808664" y="4005263"/>
            <a:ext cx="4391025"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08" name="Line 12"/>
          <p:cNvSpPr>
            <a:spLocks noChangeShapeType="1"/>
          </p:cNvSpPr>
          <p:nvPr/>
        </p:nvSpPr>
        <p:spPr bwMode="auto">
          <a:xfrm>
            <a:off x="2855913" y="4581525"/>
            <a:ext cx="4176712"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10" name="Line 14"/>
          <p:cNvSpPr>
            <a:spLocks noChangeShapeType="1"/>
          </p:cNvSpPr>
          <p:nvPr/>
        </p:nvSpPr>
        <p:spPr bwMode="auto">
          <a:xfrm>
            <a:off x="5016501" y="5157788"/>
            <a:ext cx="2016125"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2491394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32101">
                                            <p:txEl>
                                              <p:pRg st="0" end="0"/>
                                            </p:txEl>
                                          </p:spTgt>
                                        </p:tgtEl>
                                        <p:attrNameLst>
                                          <p:attrName>style.visibility</p:attrName>
                                        </p:attrNameLst>
                                      </p:cBhvr>
                                      <p:to>
                                        <p:strVal val="visible"/>
                                      </p:to>
                                    </p:set>
                                    <p:animEffect transition="in" filter="box(out)">
                                      <p:cBhvr>
                                        <p:cTn id="7" dur="2000"/>
                                        <p:tgtEl>
                                          <p:spTgt spid="132101">
                                            <p:txEl>
                                              <p:pRg st="0" end="0"/>
                                            </p:txEl>
                                          </p:spTgt>
                                        </p:tgtEl>
                                      </p:cBhvr>
                                    </p:animEffect>
                                  </p:childTnLst>
                                  <p:subTnLst>
                                    <p:animClr clrSpc="rgb" dir="cw">
                                      <p:cBhvr override="childStyle">
                                        <p:cTn dur="1" fill="hold" display="0" masterRel="nextClick" afterEffect="1"/>
                                        <p:tgtEl>
                                          <p:spTgt spid="132101">
                                            <p:txEl>
                                              <p:pRg st="0" end="0"/>
                                            </p:txEl>
                                          </p:spTgt>
                                        </p:tgtEl>
                                        <p:attrNameLst>
                                          <p:attrName>ppt_c</p:attrName>
                                        </p:attrNameLst>
                                      </p:cBhvr>
                                      <p:to>
                                        <a:srgbClr val="0000CC"/>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2102"/>
                                        </p:tgtEl>
                                        <p:attrNameLst>
                                          <p:attrName>style.visibility</p:attrName>
                                        </p:attrNameLst>
                                      </p:cBhvr>
                                      <p:to>
                                        <p:strVal val="visible"/>
                                      </p:to>
                                    </p:set>
                                    <p:animEffect transition="in" filter="wipe(left)">
                                      <p:cBhvr>
                                        <p:cTn id="12" dur="500"/>
                                        <p:tgtEl>
                                          <p:spTgt spid="132102"/>
                                        </p:tgtEl>
                                      </p:cBhvr>
                                    </p:animEffect>
                                  </p:childTnLst>
                                  <p:subTnLst>
                                    <p:set>
                                      <p:cBhvr override="childStyle">
                                        <p:cTn dur="1" fill="hold" display="0" masterRel="nextClick" afterEffect="1"/>
                                        <p:tgtEl>
                                          <p:spTgt spid="13210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2103"/>
                                        </p:tgtEl>
                                        <p:attrNameLst>
                                          <p:attrName>style.visibility</p:attrName>
                                        </p:attrNameLst>
                                      </p:cBhvr>
                                      <p:to>
                                        <p:strVal val="visible"/>
                                      </p:to>
                                    </p:set>
                                    <p:animEffect transition="in" filter="wipe(left)">
                                      <p:cBhvr>
                                        <p:cTn id="17" dur="500"/>
                                        <p:tgtEl>
                                          <p:spTgt spid="132103"/>
                                        </p:tgtEl>
                                      </p:cBhvr>
                                    </p:animEffect>
                                  </p:childTnLst>
                                  <p:subTnLst>
                                    <p:set>
                                      <p:cBhvr override="childStyle">
                                        <p:cTn dur="1" fill="hold" display="0" masterRel="nextClick" afterEffect="1"/>
                                        <p:tgtEl>
                                          <p:spTgt spid="132103"/>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2104"/>
                                        </p:tgtEl>
                                        <p:attrNameLst>
                                          <p:attrName>style.visibility</p:attrName>
                                        </p:attrNameLst>
                                      </p:cBhvr>
                                      <p:to>
                                        <p:strVal val="visible"/>
                                      </p:to>
                                    </p:set>
                                    <p:animEffect transition="in" filter="wipe(left)">
                                      <p:cBhvr>
                                        <p:cTn id="22" dur="500"/>
                                        <p:tgtEl>
                                          <p:spTgt spid="132104"/>
                                        </p:tgtEl>
                                      </p:cBhvr>
                                    </p:animEffect>
                                  </p:childTnLst>
                                  <p:subTnLst>
                                    <p:set>
                                      <p:cBhvr override="childStyle">
                                        <p:cTn dur="1" fill="hold" display="0" masterRel="nextClick" afterEffect="1"/>
                                        <p:tgtEl>
                                          <p:spTgt spid="132104"/>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2105"/>
                                        </p:tgtEl>
                                        <p:attrNameLst>
                                          <p:attrName>style.visibility</p:attrName>
                                        </p:attrNameLst>
                                      </p:cBhvr>
                                      <p:to>
                                        <p:strVal val="visible"/>
                                      </p:to>
                                    </p:set>
                                    <p:animEffect transition="in" filter="wipe(left)">
                                      <p:cBhvr>
                                        <p:cTn id="27" dur="500"/>
                                        <p:tgtEl>
                                          <p:spTgt spid="132105"/>
                                        </p:tgtEl>
                                      </p:cBhvr>
                                    </p:animEffect>
                                  </p:childTnLst>
                                  <p:subTnLst>
                                    <p:set>
                                      <p:cBhvr override="childStyle">
                                        <p:cTn dur="1" fill="hold" display="0" masterRel="nextClick" afterEffect="1"/>
                                        <p:tgtEl>
                                          <p:spTgt spid="132105"/>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2106"/>
                                        </p:tgtEl>
                                        <p:attrNameLst>
                                          <p:attrName>style.visibility</p:attrName>
                                        </p:attrNameLst>
                                      </p:cBhvr>
                                      <p:to>
                                        <p:strVal val="visible"/>
                                      </p:to>
                                    </p:set>
                                    <p:animEffect transition="in" filter="wipe(left)">
                                      <p:cBhvr>
                                        <p:cTn id="32" dur="500"/>
                                        <p:tgtEl>
                                          <p:spTgt spid="132106"/>
                                        </p:tgtEl>
                                      </p:cBhvr>
                                    </p:animEffect>
                                  </p:childTnLst>
                                  <p:subTnLst>
                                    <p:set>
                                      <p:cBhvr override="childStyle">
                                        <p:cTn dur="1" fill="hold" display="0" masterRel="nextClick" afterEffect="1"/>
                                        <p:tgtEl>
                                          <p:spTgt spid="132106"/>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2107"/>
                                        </p:tgtEl>
                                        <p:attrNameLst>
                                          <p:attrName>style.visibility</p:attrName>
                                        </p:attrNameLst>
                                      </p:cBhvr>
                                      <p:to>
                                        <p:strVal val="visible"/>
                                      </p:to>
                                    </p:set>
                                    <p:animEffect transition="in" filter="wipe(left)">
                                      <p:cBhvr>
                                        <p:cTn id="37" dur="500"/>
                                        <p:tgtEl>
                                          <p:spTgt spid="132107"/>
                                        </p:tgtEl>
                                      </p:cBhvr>
                                    </p:animEffect>
                                  </p:childTnLst>
                                  <p:subTnLst>
                                    <p:set>
                                      <p:cBhvr override="childStyle">
                                        <p:cTn dur="1" fill="hold" display="0" masterRel="nextClick" afterEffect="1"/>
                                        <p:tgtEl>
                                          <p:spTgt spid="132107"/>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32108"/>
                                        </p:tgtEl>
                                        <p:attrNameLst>
                                          <p:attrName>style.visibility</p:attrName>
                                        </p:attrNameLst>
                                      </p:cBhvr>
                                      <p:to>
                                        <p:strVal val="visible"/>
                                      </p:to>
                                    </p:set>
                                    <p:animEffect transition="in" filter="wipe(left)">
                                      <p:cBhvr>
                                        <p:cTn id="42" dur="500"/>
                                        <p:tgtEl>
                                          <p:spTgt spid="132108"/>
                                        </p:tgtEl>
                                      </p:cBhvr>
                                    </p:animEffect>
                                  </p:childTnLst>
                                  <p:subTnLst>
                                    <p:set>
                                      <p:cBhvr override="childStyle">
                                        <p:cTn dur="1" fill="hold" display="0" masterRel="nextClick" afterEffect="1"/>
                                        <p:tgtEl>
                                          <p:spTgt spid="132108"/>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32110"/>
                                        </p:tgtEl>
                                        <p:attrNameLst>
                                          <p:attrName>style.visibility</p:attrName>
                                        </p:attrNameLst>
                                      </p:cBhvr>
                                      <p:to>
                                        <p:strVal val="visible"/>
                                      </p:to>
                                    </p:set>
                                    <p:animEffect transition="in" filter="wipe(left)">
                                      <p:cBhvr>
                                        <p:cTn id="47" dur="500"/>
                                        <p:tgtEl>
                                          <p:spTgt spid="132110"/>
                                        </p:tgtEl>
                                      </p:cBhvr>
                                    </p:animEffect>
                                  </p:childTnLst>
                                  <p:subTnLst>
                                    <p:set>
                                      <p:cBhvr override="childStyle">
                                        <p:cTn dur="1" fill="hold" display="0" masterRel="nextClick" afterEffect="1"/>
                                        <p:tgtEl>
                                          <p:spTgt spid="1321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1026"/>
          <p:cNvSpPr txBox="1">
            <a:spLocks noChangeArrowheads="1"/>
          </p:cNvSpPr>
          <p:nvPr/>
        </p:nvSpPr>
        <p:spPr bwMode="auto">
          <a:xfrm>
            <a:off x="1631951" y="19051"/>
            <a:ext cx="5134739" cy="461665"/>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高阶微分方程及其求解方法（思路）</a:t>
            </a:r>
          </a:p>
        </p:txBody>
      </p:sp>
      <p:sp>
        <p:nvSpPr>
          <p:cNvPr id="113667" name="Text Box 1027"/>
          <p:cNvSpPr txBox="1">
            <a:spLocks noChangeArrowheads="1"/>
          </p:cNvSpPr>
          <p:nvPr/>
        </p:nvSpPr>
        <p:spPr bwMode="auto">
          <a:xfrm>
            <a:off x="3667125" y="2600326"/>
            <a:ext cx="533400" cy="2320925"/>
          </a:xfrm>
          <a:prstGeom prst="rect">
            <a:avLst/>
          </a:prstGeom>
          <a:solidFill>
            <a:srgbClr val="33CCCC"/>
          </a:solidFill>
          <a:ln w="381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高阶微分方程</a:t>
            </a:r>
          </a:p>
        </p:txBody>
      </p:sp>
      <p:sp>
        <p:nvSpPr>
          <p:cNvPr id="113668" name="Text Box 1028"/>
          <p:cNvSpPr txBox="1">
            <a:spLocks noChangeArrowheads="1"/>
          </p:cNvSpPr>
          <p:nvPr/>
        </p:nvSpPr>
        <p:spPr bwMode="auto">
          <a:xfrm>
            <a:off x="4629150" y="2667000"/>
            <a:ext cx="231775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齐线性微分方程</a:t>
            </a:r>
          </a:p>
        </p:txBody>
      </p:sp>
      <p:sp>
        <p:nvSpPr>
          <p:cNvPr id="113670" name="Text Box 1030"/>
          <p:cNvSpPr txBox="1">
            <a:spLocks noChangeArrowheads="1"/>
          </p:cNvSpPr>
          <p:nvPr/>
        </p:nvSpPr>
        <p:spPr bwMode="auto">
          <a:xfrm>
            <a:off x="4616450" y="4495800"/>
            <a:ext cx="262255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非齐线性微分方程</a:t>
            </a:r>
          </a:p>
        </p:txBody>
      </p:sp>
      <p:sp>
        <p:nvSpPr>
          <p:cNvPr id="113680" name="Oval 1040"/>
          <p:cNvSpPr>
            <a:spLocks noChangeArrowheads="1"/>
          </p:cNvSpPr>
          <p:nvPr/>
        </p:nvSpPr>
        <p:spPr bwMode="auto">
          <a:xfrm>
            <a:off x="7696200" y="2514600"/>
            <a:ext cx="2590800" cy="685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欧拉待定指数法</a:t>
            </a:r>
          </a:p>
        </p:txBody>
      </p:sp>
      <p:sp>
        <p:nvSpPr>
          <p:cNvPr id="113681" name="Oval 1041"/>
          <p:cNvSpPr>
            <a:spLocks noChangeArrowheads="1"/>
          </p:cNvSpPr>
          <p:nvPr/>
        </p:nvSpPr>
        <p:spPr bwMode="auto">
          <a:xfrm>
            <a:off x="5181600" y="3352800"/>
            <a:ext cx="1447800" cy="685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解的结构</a:t>
            </a:r>
          </a:p>
        </p:txBody>
      </p:sp>
      <p:sp>
        <p:nvSpPr>
          <p:cNvPr id="113682" name="Rectangle 1042"/>
          <p:cNvSpPr>
            <a:spLocks noChangeArrowheads="1"/>
          </p:cNvSpPr>
          <p:nvPr/>
        </p:nvSpPr>
        <p:spPr bwMode="auto">
          <a:xfrm>
            <a:off x="1676400" y="2514601"/>
            <a:ext cx="1600200" cy="94297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非线性</a:t>
            </a:r>
          </a:p>
          <a:p>
            <a:pPr algn="ctr" eaLnBrk="1" hangingPunct="1"/>
            <a:r>
              <a:rPr lang="zh-CN" altLang="en-US" b="1"/>
              <a:t>微分方程</a:t>
            </a:r>
          </a:p>
        </p:txBody>
      </p:sp>
      <p:sp>
        <p:nvSpPr>
          <p:cNvPr id="113685" name="AutoShape 1045"/>
          <p:cNvSpPr>
            <a:spLocks noChangeArrowheads="1"/>
          </p:cNvSpPr>
          <p:nvPr/>
        </p:nvSpPr>
        <p:spPr bwMode="auto">
          <a:xfrm>
            <a:off x="8401050" y="1524000"/>
            <a:ext cx="1295400" cy="6096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求解方法</a:t>
            </a:r>
          </a:p>
        </p:txBody>
      </p:sp>
      <p:sp>
        <p:nvSpPr>
          <p:cNvPr id="113687" name="Oval 1047"/>
          <p:cNvSpPr>
            <a:spLocks noChangeArrowheads="1"/>
          </p:cNvSpPr>
          <p:nvPr/>
        </p:nvSpPr>
        <p:spPr bwMode="auto">
          <a:xfrm>
            <a:off x="8088314" y="3429001"/>
            <a:ext cx="1895475" cy="5762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常数变易法</a:t>
            </a:r>
          </a:p>
        </p:txBody>
      </p:sp>
      <p:sp>
        <p:nvSpPr>
          <p:cNvPr id="113688" name="Oval 1048"/>
          <p:cNvSpPr>
            <a:spLocks noChangeArrowheads="1"/>
          </p:cNvSpPr>
          <p:nvPr/>
        </p:nvSpPr>
        <p:spPr bwMode="auto">
          <a:xfrm>
            <a:off x="8096250" y="4267201"/>
            <a:ext cx="1816100" cy="5302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比较系数法</a:t>
            </a:r>
          </a:p>
        </p:txBody>
      </p:sp>
      <p:sp>
        <p:nvSpPr>
          <p:cNvPr id="113689" name="Oval 1049"/>
          <p:cNvSpPr>
            <a:spLocks noChangeArrowheads="1"/>
          </p:cNvSpPr>
          <p:nvPr/>
        </p:nvSpPr>
        <p:spPr bwMode="auto">
          <a:xfrm>
            <a:off x="7913688" y="5191125"/>
            <a:ext cx="2286000" cy="685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拉普拉斯变换法</a:t>
            </a:r>
          </a:p>
        </p:txBody>
      </p:sp>
      <p:sp>
        <p:nvSpPr>
          <p:cNvPr id="113691" name="AutoShape 1051"/>
          <p:cNvSpPr>
            <a:spLocks/>
          </p:cNvSpPr>
          <p:nvPr/>
        </p:nvSpPr>
        <p:spPr bwMode="auto">
          <a:xfrm>
            <a:off x="4343400" y="2895600"/>
            <a:ext cx="228600" cy="1752600"/>
          </a:xfrm>
          <a:prstGeom prst="leftBrace">
            <a:avLst>
              <a:gd name="adj1" fmla="val 63889"/>
              <a:gd name="adj2" fmla="val 50000"/>
            </a:avLst>
          </a:prstGeom>
          <a:noFill/>
          <a:ln w="508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693" name="AutoShape 1053"/>
          <p:cNvSpPr>
            <a:spLocks/>
          </p:cNvSpPr>
          <p:nvPr/>
        </p:nvSpPr>
        <p:spPr bwMode="auto">
          <a:xfrm>
            <a:off x="7315200" y="3733800"/>
            <a:ext cx="457200" cy="1828800"/>
          </a:xfrm>
          <a:prstGeom prst="leftBrace">
            <a:avLst>
              <a:gd name="adj1" fmla="val 33333"/>
              <a:gd name="adj2" fmla="val 50000"/>
            </a:avLst>
          </a:prstGeom>
          <a:noFill/>
          <a:ln w="508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694" name="Rectangle 1054"/>
          <p:cNvSpPr>
            <a:spLocks noChangeArrowheads="1"/>
          </p:cNvSpPr>
          <p:nvPr/>
        </p:nvSpPr>
        <p:spPr bwMode="auto">
          <a:xfrm>
            <a:off x="7658100" y="2447926"/>
            <a:ext cx="2667000" cy="3502025"/>
          </a:xfrm>
          <a:prstGeom prst="rect">
            <a:avLst/>
          </a:prstGeom>
          <a:noFill/>
          <a:ln w="38100">
            <a:solidFill>
              <a:srgbClr val="FF66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695" name="Line 1055"/>
          <p:cNvSpPr>
            <a:spLocks noChangeShapeType="1"/>
          </p:cNvSpPr>
          <p:nvPr/>
        </p:nvSpPr>
        <p:spPr bwMode="auto">
          <a:xfrm>
            <a:off x="8975725" y="2133600"/>
            <a:ext cx="0" cy="304800"/>
          </a:xfrm>
          <a:prstGeom prst="line">
            <a:avLst/>
          </a:prstGeom>
          <a:noFill/>
          <a:ln w="38100">
            <a:solidFill>
              <a:srgbClr val="FF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96" name="Line 1056"/>
          <p:cNvSpPr>
            <a:spLocks noChangeShapeType="1"/>
          </p:cNvSpPr>
          <p:nvPr/>
        </p:nvSpPr>
        <p:spPr bwMode="auto">
          <a:xfrm>
            <a:off x="6953250" y="2971800"/>
            <a:ext cx="685800" cy="0"/>
          </a:xfrm>
          <a:prstGeom prst="line">
            <a:avLst/>
          </a:prstGeom>
          <a:noFill/>
          <a:ln w="38100">
            <a:solidFill>
              <a:srgbClr val="FF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97" name="Oval 1057"/>
          <p:cNvSpPr>
            <a:spLocks noChangeArrowheads="1"/>
          </p:cNvSpPr>
          <p:nvPr/>
        </p:nvSpPr>
        <p:spPr bwMode="auto">
          <a:xfrm>
            <a:off x="5334000" y="1600200"/>
            <a:ext cx="2819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欧拉方程及其求解</a:t>
            </a:r>
          </a:p>
        </p:txBody>
      </p:sp>
      <p:sp>
        <p:nvSpPr>
          <p:cNvPr id="113699" name="Line 1059"/>
          <p:cNvSpPr>
            <a:spLocks noChangeShapeType="1"/>
          </p:cNvSpPr>
          <p:nvPr/>
        </p:nvSpPr>
        <p:spPr bwMode="auto">
          <a:xfrm flipH="1">
            <a:off x="6400800" y="2209800"/>
            <a:ext cx="152400" cy="457200"/>
          </a:xfrm>
          <a:prstGeom prst="line">
            <a:avLst/>
          </a:prstGeom>
          <a:noFill/>
          <a:ln w="38100">
            <a:solidFill>
              <a:srgbClr val="FF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04" name="Rectangle 1064"/>
          <p:cNvSpPr>
            <a:spLocks noChangeArrowheads="1"/>
          </p:cNvSpPr>
          <p:nvPr/>
        </p:nvSpPr>
        <p:spPr bwMode="auto">
          <a:xfrm>
            <a:off x="1676400" y="3962401"/>
            <a:ext cx="1600200" cy="94297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线性</a:t>
            </a:r>
          </a:p>
          <a:p>
            <a:pPr algn="ctr" eaLnBrk="1" hangingPunct="1"/>
            <a:r>
              <a:rPr lang="zh-CN" altLang="en-US" b="1"/>
              <a:t>微分方程</a:t>
            </a:r>
          </a:p>
        </p:txBody>
      </p:sp>
      <p:sp>
        <p:nvSpPr>
          <p:cNvPr id="113708" name="AutoShape 1068"/>
          <p:cNvSpPr>
            <a:spLocks/>
          </p:cNvSpPr>
          <p:nvPr/>
        </p:nvSpPr>
        <p:spPr bwMode="auto">
          <a:xfrm flipH="1">
            <a:off x="3305175" y="2895600"/>
            <a:ext cx="228600" cy="1752600"/>
          </a:xfrm>
          <a:prstGeom prst="leftBrace">
            <a:avLst>
              <a:gd name="adj1" fmla="val 63889"/>
              <a:gd name="adj2" fmla="val 50000"/>
            </a:avLst>
          </a:prstGeom>
          <a:noFill/>
          <a:ln w="508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710" name="Line 1070"/>
          <p:cNvSpPr>
            <a:spLocks noChangeShapeType="1"/>
          </p:cNvSpPr>
          <p:nvPr/>
        </p:nvSpPr>
        <p:spPr bwMode="auto">
          <a:xfrm>
            <a:off x="5153025" y="3124200"/>
            <a:ext cx="0" cy="132873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738605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666"/>
                                        </p:tgtEl>
                                        <p:attrNameLst>
                                          <p:attrName>style.visibility</p:attrName>
                                        </p:attrNameLst>
                                      </p:cBhvr>
                                      <p:to>
                                        <p:strVal val="visible"/>
                                      </p:to>
                                    </p:set>
                                    <p:animEffect transition="in" filter="blinds(horizontal)">
                                      <p:cBhvr>
                                        <p:cTn id="7" dur="500"/>
                                        <p:tgtEl>
                                          <p:spTgt spid="1136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3667"/>
                                        </p:tgtEl>
                                        <p:attrNameLst>
                                          <p:attrName>style.visibility</p:attrName>
                                        </p:attrNameLst>
                                      </p:cBhvr>
                                      <p:to>
                                        <p:strVal val="visible"/>
                                      </p:to>
                                    </p:set>
                                    <p:animEffect transition="in" filter="blinds(horizontal)">
                                      <p:cBhvr>
                                        <p:cTn id="12" dur="500"/>
                                        <p:tgtEl>
                                          <p:spTgt spid="1136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3682"/>
                                        </p:tgtEl>
                                        <p:attrNameLst>
                                          <p:attrName>style.visibility</p:attrName>
                                        </p:attrNameLst>
                                      </p:cBhvr>
                                      <p:to>
                                        <p:strVal val="visible"/>
                                      </p:to>
                                    </p:set>
                                    <p:animEffect transition="in" filter="blinds(horizontal)">
                                      <p:cBhvr>
                                        <p:cTn id="17" dur="500"/>
                                        <p:tgtEl>
                                          <p:spTgt spid="1136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13704"/>
                                        </p:tgtEl>
                                        <p:attrNameLst>
                                          <p:attrName>style.visibility</p:attrName>
                                        </p:attrNameLst>
                                      </p:cBhvr>
                                      <p:to>
                                        <p:strVal val="visible"/>
                                      </p:to>
                                    </p:set>
                                    <p:anim calcmode="lin" valueType="num">
                                      <p:cBhvr additive="base">
                                        <p:cTn id="22" dur="500" fill="hold"/>
                                        <p:tgtEl>
                                          <p:spTgt spid="113704"/>
                                        </p:tgtEl>
                                        <p:attrNameLst>
                                          <p:attrName>ppt_x</p:attrName>
                                        </p:attrNameLst>
                                      </p:cBhvr>
                                      <p:tavLst>
                                        <p:tav tm="0">
                                          <p:val>
                                            <p:strVal val="0-#ppt_w/2"/>
                                          </p:val>
                                        </p:tav>
                                        <p:tav tm="100000">
                                          <p:val>
                                            <p:strVal val="#ppt_x"/>
                                          </p:val>
                                        </p:tav>
                                      </p:tavLst>
                                    </p:anim>
                                    <p:anim calcmode="lin" valueType="num">
                                      <p:cBhvr additive="base">
                                        <p:cTn id="23" dur="500" fill="hold"/>
                                        <p:tgtEl>
                                          <p:spTgt spid="113704"/>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113708"/>
                                        </p:tgtEl>
                                        <p:attrNameLst>
                                          <p:attrName>style.visibility</p:attrName>
                                        </p:attrNameLst>
                                      </p:cBhvr>
                                      <p:to>
                                        <p:strVal val="visible"/>
                                      </p:to>
                                    </p:set>
                                    <p:anim calcmode="lin" valueType="num">
                                      <p:cBhvr additive="base">
                                        <p:cTn id="28" dur="500" fill="hold"/>
                                        <p:tgtEl>
                                          <p:spTgt spid="113708"/>
                                        </p:tgtEl>
                                        <p:attrNameLst>
                                          <p:attrName>ppt_x</p:attrName>
                                        </p:attrNameLst>
                                      </p:cBhvr>
                                      <p:tavLst>
                                        <p:tav tm="0">
                                          <p:val>
                                            <p:strVal val="0-#ppt_w/2"/>
                                          </p:val>
                                        </p:tav>
                                        <p:tav tm="100000">
                                          <p:val>
                                            <p:strVal val="#ppt_x"/>
                                          </p:val>
                                        </p:tav>
                                      </p:tavLst>
                                    </p:anim>
                                    <p:anim calcmode="lin" valueType="num">
                                      <p:cBhvr additive="base">
                                        <p:cTn id="29" dur="500" fill="hold"/>
                                        <p:tgtEl>
                                          <p:spTgt spid="113708"/>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13668"/>
                                        </p:tgtEl>
                                        <p:attrNameLst>
                                          <p:attrName>style.visibility</p:attrName>
                                        </p:attrNameLst>
                                      </p:cBhvr>
                                      <p:to>
                                        <p:strVal val="visible"/>
                                      </p:to>
                                    </p:set>
                                    <p:animEffect transition="in" filter="blinds(horizontal)">
                                      <p:cBhvr>
                                        <p:cTn id="34" dur="500"/>
                                        <p:tgtEl>
                                          <p:spTgt spid="11366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13670"/>
                                        </p:tgtEl>
                                        <p:attrNameLst>
                                          <p:attrName>style.visibility</p:attrName>
                                        </p:attrNameLst>
                                      </p:cBhvr>
                                      <p:to>
                                        <p:strVal val="visible"/>
                                      </p:to>
                                    </p:set>
                                    <p:animEffect transition="in" filter="blinds(horizontal)">
                                      <p:cBhvr>
                                        <p:cTn id="39" dur="500"/>
                                        <p:tgtEl>
                                          <p:spTgt spid="11367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13681"/>
                                        </p:tgtEl>
                                        <p:attrNameLst>
                                          <p:attrName>style.visibility</p:attrName>
                                        </p:attrNameLst>
                                      </p:cBhvr>
                                      <p:to>
                                        <p:strVal val="visible"/>
                                      </p:to>
                                    </p:set>
                                    <p:animEffect transition="in" filter="blinds(horizontal)">
                                      <p:cBhvr>
                                        <p:cTn id="44" dur="500"/>
                                        <p:tgtEl>
                                          <p:spTgt spid="11368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13691"/>
                                        </p:tgtEl>
                                        <p:attrNameLst>
                                          <p:attrName>style.visibility</p:attrName>
                                        </p:attrNameLst>
                                      </p:cBhvr>
                                      <p:to>
                                        <p:strVal val="visible"/>
                                      </p:to>
                                    </p:set>
                                    <p:animEffect transition="in" filter="blinds(horizontal)">
                                      <p:cBhvr>
                                        <p:cTn id="49" dur="500"/>
                                        <p:tgtEl>
                                          <p:spTgt spid="11369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113710"/>
                                        </p:tgtEl>
                                        <p:attrNameLst>
                                          <p:attrName>style.visibility</p:attrName>
                                        </p:attrNameLst>
                                      </p:cBhvr>
                                      <p:to>
                                        <p:strVal val="visible"/>
                                      </p:to>
                                    </p:set>
                                    <p:animEffect transition="in" filter="blinds(horizontal)">
                                      <p:cBhvr>
                                        <p:cTn id="54" dur="500"/>
                                        <p:tgtEl>
                                          <p:spTgt spid="11371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13685"/>
                                        </p:tgtEl>
                                        <p:attrNameLst>
                                          <p:attrName>style.visibility</p:attrName>
                                        </p:attrNameLst>
                                      </p:cBhvr>
                                      <p:to>
                                        <p:strVal val="visible"/>
                                      </p:to>
                                    </p:set>
                                    <p:animEffect transition="in" filter="blinds(horizontal)">
                                      <p:cBhvr>
                                        <p:cTn id="59" dur="500"/>
                                        <p:tgtEl>
                                          <p:spTgt spid="11368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13680"/>
                                        </p:tgtEl>
                                        <p:attrNameLst>
                                          <p:attrName>style.visibility</p:attrName>
                                        </p:attrNameLst>
                                      </p:cBhvr>
                                      <p:to>
                                        <p:strVal val="visible"/>
                                      </p:to>
                                    </p:set>
                                    <p:animEffect transition="in" filter="blinds(horizontal)">
                                      <p:cBhvr>
                                        <p:cTn id="64" dur="500"/>
                                        <p:tgtEl>
                                          <p:spTgt spid="11368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13687"/>
                                        </p:tgtEl>
                                        <p:attrNameLst>
                                          <p:attrName>style.visibility</p:attrName>
                                        </p:attrNameLst>
                                      </p:cBhvr>
                                      <p:to>
                                        <p:strVal val="visible"/>
                                      </p:to>
                                    </p:set>
                                    <p:animEffect transition="in" filter="blinds(horizontal)">
                                      <p:cBhvr>
                                        <p:cTn id="69" dur="500"/>
                                        <p:tgtEl>
                                          <p:spTgt spid="11368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113688"/>
                                        </p:tgtEl>
                                        <p:attrNameLst>
                                          <p:attrName>style.visibility</p:attrName>
                                        </p:attrNameLst>
                                      </p:cBhvr>
                                      <p:to>
                                        <p:strVal val="visible"/>
                                      </p:to>
                                    </p:set>
                                    <p:animEffect transition="in" filter="blinds(horizontal)">
                                      <p:cBhvr>
                                        <p:cTn id="74" dur="500"/>
                                        <p:tgtEl>
                                          <p:spTgt spid="11368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13689"/>
                                        </p:tgtEl>
                                        <p:attrNameLst>
                                          <p:attrName>style.visibility</p:attrName>
                                        </p:attrNameLst>
                                      </p:cBhvr>
                                      <p:to>
                                        <p:strVal val="visible"/>
                                      </p:to>
                                    </p:set>
                                    <p:animEffect transition="in" filter="blinds(horizontal)">
                                      <p:cBhvr>
                                        <p:cTn id="79" dur="500"/>
                                        <p:tgtEl>
                                          <p:spTgt spid="113689"/>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nodeType="clickEffect">
                                  <p:stCondLst>
                                    <p:cond delay="0"/>
                                  </p:stCondLst>
                                  <p:childTnLst>
                                    <p:set>
                                      <p:cBhvr>
                                        <p:cTn id="83" dur="1" fill="hold">
                                          <p:stCondLst>
                                            <p:cond delay="0"/>
                                          </p:stCondLst>
                                        </p:cTn>
                                        <p:tgtEl>
                                          <p:spTgt spid="113693"/>
                                        </p:tgtEl>
                                        <p:attrNameLst>
                                          <p:attrName>style.visibility</p:attrName>
                                        </p:attrNameLst>
                                      </p:cBhvr>
                                      <p:to>
                                        <p:strVal val="visible"/>
                                      </p:to>
                                    </p:set>
                                    <p:animEffect transition="in" filter="blinds(horizontal)">
                                      <p:cBhvr>
                                        <p:cTn id="84" dur="500"/>
                                        <p:tgtEl>
                                          <p:spTgt spid="113693"/>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nodeType="clickEffect">
                                  <p:stCondLst>
                                    <p:cond delay="0"/>
                                  </p:stCondLst>
                                  <p:childTnLst>
                                    <p:set>
                                      <p:cBhvr>
                                        <p:cTn id="88" dur="1" fill="hold">
                                          <p:stCondLst>
                                            <p:cond delay="0"/>
                                          </p:stCondLst>
                                        </p:cTn>
                                        <p:tgtEl>
                                          <p:spTgt spid="113694"/>
                                        </p:tgtEl>
                                        <p:attrNameLst>
                                          <p:attrName>style.visibility</p:attrName>
                                        </p:attrNameLst>
                                      </p:cBhvr>
                                      <p:to>
                                        <p:strVal val="visible"/>
                                      </p:to>
                                    </p:set>
                                    <p:animEffect transition="in" filter="blinds(horizontal)">
                                      <p:cBhvr>
                                        <p:cTn id="89" dur="500"/>
                                        <p:tgtEl>
                                          <p:spTgt spid="113694"/>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3" presetClass="entr" presetSubtype="10" fill="hold" nodeType="clickEffect">
                                  <p:stCondLst>
                                    <p:cond delay="0"/>
                                  </p:stCondLst>
                                  <p:childTnLst>
                                    <p:set>
                                      <p:cBhvr>
                                        <p:cTn id="93" dur="1" fill="hold">
                                          <p:stCondLst>
                                            <p:cond delay="0"/>
                                          </p:stCondLst>
                                        </p:cTn>
                                        <p:tgtEl>
                                          <p:spTgt spid="113695"/>
                                        </p:tgtEl>
                                        <p:attrNameLst>
                                          <p:attrName>style.visibility</p:attrName>
                                        </p:attrNameLst>
                                      </p:cBhvr>
                                      <p:to>
                                        <p:strVal val="visible"/>
                                      </p:to>
                                    </p:set>
                                    <p:animEffect transition="in" filter="blinds(horizontal)">
                                      <p:cBhvr>
                                        <p:cTn id="94" dur="500"/>
                                        <p:tgtEl>
                                          <p:spTgt spid="113695"/>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3" presetClass="entr" presetSubtype="10" fill="hold" nodeType="clickEffect">
                                  <p:stCondLst>
                                    <p:cond delay="0"/>
                                  </p:stCondLst>
                                  <p:childTnLst>
                                    <p:set>
                                      <p:cBhvr>
                                        <p:cTn id="98" dur="1" fill="hold">
                                          <p:stCondLst>
                                            <p:cond delay="0"/>
                                          </p:stCondLst>
                                        </p:cTn>
                                        <p:tgtEl>
                                          <p:spTgt spid="113696"/>
                                        </p:tgtEl>
                                        <p:attrNameLst>
                                          <p:attrName>style.visibility</p:attrName>
                                        </p:attrNameLst>
                                      </p:cBhvr>
                                      <p:to>
                                        <p:strVal val="visible"/>
                                      </p:to>
                                    </p:set>
                                    <p:animEffect transition="in" filter="blinds(horizontal)">
                                      <p:cBhvr>
                                        <p:cTn id="99" dur="500"/>
                                        <p:tgtEl>
                                          <p:spTgt spid="113696"/>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113697"/>
                                        </p:tgtEl>
                                        <p:attrNameLst>
                                          <p:attrName>style.visibility</p:attrName>
                                        </p:attrNameLst>
                                      </p:cBhvr>
                                      <p:to>
                                        <p:strVal val="visible"/>
                                      </p:to>
                                    </p:set>
                                    <p:animEffect transition="in" filter="blinds(horizontal)">
                                      <p:cBhvr>
                                        <p:cTn id="104" dur="500"/>
                                        <p:tgtEl>
                                          <p:spTgt spid="113697"/>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3" presetClass="entr" presetSubtype="10" fill="hold" nodeType="clickEffect">
                                  <p:stCondLst>
                                    <p:cond delay="0"/>
                                  </p:stCondLst>
                                  <p:childTnLst>
                                    <p:set>
                                      <p:cBhvr>
                                        <p:cTn id="108" dur="1" fill="hold">
                                          <p:stCondLst>
                                            <p:cond delay="0"/>
                                          </p:stCondLst>
                                        </p:cTn>
                                        <p:tgtEl>
                                          <p:spTgt spid="113699"/>
                                        </p:tgtEl>
                                        <p:attrNameLst>
                                          <p:attrName>style.visibility</p:attrName>
                                        </p:attrNameLst>
                                      </p:cBhvr>
                                      <p:to>
                                        <p:strVal val="visible"/>
                                      </p:to>
                                    </p:set>
                                    <p:animEffect transition="in" filter="blinds(horizontal)">
                                      <p:cBhvr>
                                        <p:cTn id="109" dur="500"/>
                                        <p:tgtEl>
                                          <p:spTgt spid="113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nimBg="1" autoUpdateAnimBg="0"/>
      <p:bldP spid="113667" grpId="0" animBg="1" autoUpdateAnimBg="0"/>
      <p:bldP spid="113668" grpId="0" animBg="1" autoUpdateAnimBg="0"/>
      <p:bldP spid="113670" grpId="0" animBg="1" autoUpdateAnimBg="0"/>
      <p:bldP spid="113680" grpId="0" animBg="1" autoUpdateAnimBg="0"/>
      <p:bldP spid="113681" grpId="0" animBg="1" autoUpdateAnimBg="0"/>
      <p:bldP spid="113682" grpId="0" animBg="1" autoUpdateAnimBg="0"/>
      <p:bldP spid="113685" grpId="0" animBg="1" autoUpdateAnimBg="0"/>
      <p:bldP spid="113687" grpId="0" animBg="1" autoUpdateAnimBg="0"/>
      <p:bldP spid="113688" grpId="0" animBg="1" autoUpdateAnimBg="0"/>
      <p:bldP spid="113689" grpId="0" animBg="1" autoUpdateAnimBg="0"/>
      <p:bldP spid="113697" grpId="0" animBg="1" autoUpdateAnimBg="0"/>
      <p:bldP spid="11370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774826" y="1052513"/>
            <a:ext cx="8569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复值函数在区间上连续的定义：</a:t>
            </a:r>
            <a:r>
              <a:rPr lang="zh-CN" altLang="en-US" sz="2800" b="1">
                <a:solidFill>
                  <a:srgbClr val="FF0000"/>
                </a:solidFill>
              </a:rPr>
              <a:t>即表示在区间上每一点都连续。</a:t>
            </a:r>
          </a:p>
        </p:txBody>
      </p:sp>
      <p:sp>
        <p:nvSpPr>
          <p:cNvPr id="6147" name="Text Box 3"/>
          <p:cNvSpPr txBox="1">
            <a:spLocks noChangeArrowheads="1"/>
          </p:cNvSpPr>
          <p:nvPr/>
        </p:nvSpPr>
        <p:spPr bwMode="auto">
          <a:xfrm>
            <a:off x="1905000" y="3228975"/>
            <a:ext cx="87185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注：</a:t>
            </a:r>
            <a:r>
              <a:rPr lang="zh-CN" altLang="en-US" sz="2800" b="1">
                <a:solidFill>
                  <a:srgbClr val="FF0000"/>
                </a:solidFill>
              </a:rPr>
              <a:t>复值函数在点连续意为着对应的两个实函数也在该点连续。</a:t>
            </a:r>
          </a:p>
        </p:txBody>
      </p:sp>
    </p:spTree>
    <p:extLst>
      <p:ext uri="{BB962C8B-B14F-4D97-AF65-F5344CB8AC3E}">
        <p14:creationId xmlns:p14="http://schemas.microsoft.com/office/powerpoint/2010/main" val="1072346912"/>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524000" y="28576"/>
            <a:ext cx="63007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000" b="1">
                <a:solidFill>
                  <a:srgbClr val="FF0000"/>
                </a:solidFill>
                <a:effectLst>
                  <a:outerShdw blurRad="38100" dist="38100" dir="2700000" algn="tl">
                    <a:srgbClr val="C0C0C0"/>
                  </a:outerShdw>
                </a:effectLst>
              </a:rPr>
              <a:t>2</a:t>
            </a:r>
            <a:r>
              <a:rPr lang="zh-CN" altLang="en-US" sz="3000" b="1">
                <a:solidFill>
                  <a:srgbClr val="FF0000"/>
                </a:solidFill>
                <a:effectLst>
                  <a:outerShdw blurRad="38100" dist="38100" dir="2700000" algn="tl">
                    <a:srgbClr val="C0C0C0"/>
                  </a:outerShdw>
                </a:effectLst>
              </a:rPr>
              <a:t>、复值函数在点有导数的定义</a:t>
            </a:r>
          </a:p>
        </p:txBody>
      </p:sp>
      <p:grpSp>
        <p:nvGrpSpPr>
          <p:cNvPr id="7185" name="Group 17"/>
          <p:cNvGrpSpPr>
            <a:grpSpLocks/>
          </p:cNvGrpSpPr>
          <p:nvPr/>
        </p:nvGrpSpPr>
        <p:grpSpPr bwMode="auto">
          <a:xfrm>
            <a:off x="1600200" y="1066801"/>
            <a:ext cx="9144000" cy="2290763"/>
            <a:chOff x="48" y="672"/>
            <a:chExt cx="5760" cy="1443"/>
          </a:xfrm>
        </p:grpSpPr>
        <p:sp>
          <p:nvSpPr>
            <p:cNvPr id="11276" name="Text Box 3"/>
            <p:cNvSpPr txBox="1">
              <a:spLocks noChangeArrowheads="1"/>
            </p:cNvSpPr>
            <p:nvPr/>
          </p:nvSpPr>
          <p:spPr bwMode="auto">
            <a:xfrm>
              <a:off x="48" y="672"/>
              <a:ext cx="5760" cy="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250000"/>
                </a:lnSpc>
              </a:pPr>
              <a:r>
                <a:rPr lang="zh-CN" altLang="en-US" sz="2600" b="1"/>
                <a:t>如果                          极限存在，就称</a:t>
              </a:r>
              <a:r>
                <a:rPr lang="en-US" altLang="zh-CN" sz="2800" b="1" i="1"/>
                <a:t>z</a:t>
              </a:r>
              <a:r>
                <a:rPr lang="en-US" altLang="zh-CN" sz="2800" b="1"/>
                <a:t>(</a:t>
              </a:r>
              <a:r>
                <a:rPr lang="en-US" altLang="zh-CN" sz="2800" b="1" i="1"/>
                <a:t>t</a:t>
              </a:r>
              <a:r>
                <a:rPr lang="en-US" altLang="zh-CN" sz="2800" b="1"/>
                <a:t>)</a:t>
              </a:r>
              <a:r>
                <a:rPr lang="zh-CN" altLang="en-US" sz="2600" b="1"/>
                <a:t>在    点有导数（可微）</a:t>
              </a:r>
              <a:r>
                <a:rPr lang="en-US" altLang="zh-CN" sz="2600" b="1"/>
                <a:t>,</a:t>
              </a:r>
              <a:r>
                <a:rPr lang="zh-CN" altLang="en-US" sz="2600" b="1"/>
                <a:t>且记此极限为             或者               。</a:t>
              </a:r>
            </a:p>
          </p:txBody>
        </p:sp>
        <p:graphicFrame>
          <p:nvGraphicFramePr>
            <p:cNvPr id="11277" name="Object 4"/>
            <p:cNvGraphicFramePr>
              <a:graphicFrameLocks noChangeAspect="1"/>
            </p:cNvGraphicFramePr>
            <p:nvPr/>
          </p:nvGraphicFramePr>
          <p:xfrm>
            <a:off x="521" y="893"/>
            <a:ext cx="1296" cy="541"/>
          </p:xfrm>
          <a:graphic>
            <a:graphicData uri="http://schemas.openxmlformats.org/presentationml/2006/ole">
              <mc:AlternateContent xmlns:mc="http://schemas.openxmlformats.org/markup-compatibility/2006">
                <mc:Choice xmlns:v="urn:schemas-microsoft-com:vml" Requires="v">
                  <p:oleObj spid="_x0000_s4188" name="公式" r:id="rId3" imgW="965200" imgH="444500" progId="Equation.3">
                    <p:embed/>
                  </p:oleObj>
                </mc:Choice>
                <mc:Fallback>
                  <p:oleObj name="公式" r:id="rId3" imgW="965200" imgH="444500" progId="Equation.3">
                    <p:embed/>
                    <p:pic>
                      <p:nvPicPr>
                        <p:cNvPr id="1127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 y="893"/>
                          <a:ext cx="1296" cy="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8" name="Object 5"/>
            <p:cNvGraphicFramePr>
              <a:graphicFrameLocks noChangeAspect="1"/>
            </p:cNvGraphicFramePr>
            <p:nvPr/>
          </p:nvGraphicFramePr>
          <p:xfrm>
            <a:off x="3833" y="981"/>
            <a:ext cx="258" cy="360"/>
          </p:xfrm>
          <a:graphic>
            <a:graphicData uri="http://schemas.openxmlformats.org/presentationml/2006/ole">
              <mc:AlternateContent xmlns:mc="http://schemas.openxmlformats.org/markup-compatibility/2006">
                <mc:Choice xmlns:v="urn:schemas-microsoft-com:vml" Requires="v">
                  <p:oleObj spid="_x0000_s4189" name="文档" r:id="rId5" imgW="164592" imgH="228600" progId="Word.Document.8">
                    <p:embed/>
                  </p:oleObj>
                </mc:Choice>
                <mc:Fallback>
                  <p:oleObj name="文档" r:id="rId5" imgW="164592" imgH="228600" progId="Word.Document.8">
                    <p:embed/>
                    <p:pic>
                      <p:nvPicPr>
                        <p:cNvPr id="1127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3" y="981"/>
                          <a:ext cx="258"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9" name="Object 6"/>
            <p:cNvGraphicFramePr>
              <a:graphicFrameLocks noChangeAspect="1"/>
            </p:cNvGraphicFramePr>
            <p:nvPr/>
          </p:nvGraphicFramePr>
          <p:xfrm>
            <a:off x="1383" y="1446"/>
            <a:ext cx="672" cy="669"/>
          </p:xfrm>
          <a:graphic>
            <a:graphicData uri="http://schemas.openxmlformats.org/presentationml/2006/ole">
              <mc:AlternateContent xmlns:mc="http://schemas.openxmlformats.org/markup-compatibility/2006">
                <mc:Choice xmlns:v="urn:schemas-microsoft-com:vml" Requires="v">
                  <p:oleObj spid="_x0000_s4190" name="公式" r:id="rId7" imgW="431613" imgH="406224" progId="Equation.3">
                    <p:embed/>
                  </p:oleObj>
                </mc:Choice>
                <mc:Fallback>
                  <p:oleObj name="公式" r:id="rId7" imgW="431613" imgH="406224" progId="Equation.3">
                    <p:embed/>
                    <p:pic>
                      <p:nvPicPr>
                        <p:cNvPr id="11279"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3" y="1446"/>
                          <a:ext cx="672" cy="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80" name="Object 7"/>
            <p:cNvGraphicFramePr>
              <a:graphicFrameLocks noChangeAspect="1"/>
            </p:cNvGraphicFramePr>
            <p:nvPr/>
          </p:nvGraphicFramePr>
          <p:xfrm>
            <a:off x="2505" y="1588"/>
            <a:ext cx="633" cy="396"/>
          </p:xfrm>
          <a:graphic>
            <a:graphicData uri="http://schemas.openxmlformats.org/presentationml/2006/ole">
              <mc:AlternateContent xmlns:mc="http://schemas.openxmlformats.org/markup-compatibility/2006">
                <mc:Choice xmlns:v="urn:schemas-microsoft-com:vml" Requires="v">
                  <p:oleObj spid="_x0000_s4191" name="Equation" r:id="rId9" imgW="304668" imgH="190417" progId="Equation.DSMT4">
                    <p:embed/>
                  </p:oleObj>
                </mc:Choice>
                <mc:Fallback>
                  <p:oleObj name="Equation" r:id="rId9" imgW="304668" imgH="190417" progId="Equation.DSMT4">
                    <p:embed/>
                    <p:pic>
                      <p:nvPicPr>
                        <p:cNvPr id="1128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5" y="1588"/>
                          <a:ext cx="633"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7176" name="Object 8"/>
          <p:cNvGraphicFramePr>
            <a:graphicFrameLocks noChangeAspect="1"/>
          </p:cNvGraphicFramePr>
          <p:nvPr/>
        </p:nvGraphicFramePr>
        <p:xfrm>
          <a:off x="4079875" y="4178301"/>
          <a:ext cx="4191000" cy="1050925"/>
        </p:xfrm>
        <a:graphic>
          <a:graphicData uri="http://schemas.openxmlformats.org/presentationml/2006/ole">
            <mc:AlternateContent xmlns:mc="http://schemas.openxmlformats.org/markup-compatibility/2006">
              <mc:Choice xmlns:v="urn:schemas-microsoft-com:vml" Requires="v">
                <p:oleObj spid="_x0000_s4192" name="公式" r:id="rId11" imgW="1612900" imgH="406400" progId="Equation.3">
                  <p:embed/>
                </p:oleObj>
              </mc:Choice>
              <mc:Fallback>
                <p:oleObj name="公式" r:id="rId11" imgW="1612900" imgH="406400" progId="Equation.3">
                  <p:embed/>
                  <p:pic>
                    <p:nvPicPr>
                      <p:cNvPr id="7176"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9875" y="4178301"/>
                        <a:ext cx="4191000"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186" name="Group 18"/>
          <p:cNvGrpSpPr>
            <a:grpSpLocks/>
          </p:cNvGrpSpPr>
          <p:nvPr/>
        </p:nvGrpSpPr>
        <p:grpSpPr bwMode="auto">
          <a:xfrm>
            <a:off x="1492250" y="3573463"/>
            <a:ext cx="9067800" cy="595312"/>
            <a:chOff x="48" y="2251"/>
            <a:chExt cx="5712" cy="375"/>
          </a:xfrm>
        </p:grpSpPr>
        <p:sp>
          <p:nvSpPr>
            <p:cNvPr id="11270" name="Text Box 9"/>
            <p:cNvSpPr txBox="1">
              <a:spLocks noChangeArrowheads="1"/>
            </p:cNvSpPr>
            <p:nvPr/>
          </p:nvSpPr>
          <p:spPr bwMode="auto">
            <a:xfrm>
              <a:off x="48" y="2256"/>
              <a:ext cx="571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b="1"/>
                <a:t>显然        在    处有导数相当于         </a:t>
              </a:r>
              <a:r>
                <a:rPr lang="en-US" altLang="zh-CN" sz="2600" b="1"/>
                <a:t>,       </a:t>
              </a:r>
              <a:r>
                <a:rPr lang="zh-CN" altLang="en-US" sz="2600" b="1"/>
                <a:t>在    处有导数，且 </a:t>
              </a:r>
            </a:p>
          </p:txBody>
        </p:sp>
        <p:graphicFrame>
          <p:nvGraphicFramePr>
            <p:cNvPr id="11271" name="Object 10"/>
            <p:cNvGraphicFramePr>
              <a:graphicFrameLocks noChangeAspect="1"/>
            </p:cNvGraphicFramePr>
            <p:nvPr/>
          </p:nvGraphicFramePr>
          <p:xfrm>
            <a:off x="476" y="2251"/>
            <a:ext cx="520" cy="375"/>
          </p:xfrm>
          <a:graphic>
            <a:graphicData uri="http://schemas.openxmlformats.org/presentationml/2006/ole">
              <mc:AlternateContent xmlns:mc="http://schemas.openxmlformats.org/markup-compatibility/2006">
                <mc:Choice xmlns:v="urn:schemas-microsoft-com:vml" Requires="v">
                  <p:oleObj spid="_x0000_s4193" name="公式" r:id="rId13" imgW="279279" imgH="203112" progId="Equation.3">
                    <p:embed/>
                  </p:oleObj>
                </mc:Choice>
                <mc:Fallback>
                  <p:oleObj name="公式" r:id="rId13" imgW="279279" imgH="203112" progId="Equation.3">
                    <p:embed/>
                    <p:pic>
                      <p:nvPicPr>
                        <p:cNvPr id="11271"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6" y="2251"/>
                          <a:ext cx="520"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2" name="Object 11"/>
            <p:cNvGraphicFramePr>
              <a:graphicFrameLocks noChangeAspect="1"/>
            </p:cNvGraphicFramePr>
            <p:nvPr/>
          </p:nvGraphicFramePr>
          <p:xfrm>
            <a:off x="1156" y="2251"/>
            <a:ext cx="258" cy="360"/>
          </p:xfrm>
          <a:graphic>
            <a:graphicData uri="http://schemas.openxmlformats.org/presentationml/2006/ole">
              <mc:AlternateContent xmlns:mc="http://schemas.openxmlformats.org/markup-compatibility/2006">
                <mc:Choice xmlns:v="urn:schemas-microsoft-com:vml" Requires="v">
                  <p:oleObj spid="_x0000_s4194" name="文档" r:id="rId15" imgW="164592" imgH="228600" progId="Word.Document.8">
                    <p:embed/>
                  </p:oleObj>
                </mc:Choice>
                <mc:Fallback>
                  <p:oleObj name="文档" r:id="rId15" imgW="164592" imgH="228600" progId="Word.Document.8">
                    <p:embed/>
                    <p:pic>
                      <p:nvPicPr>
                        <p:cNvPr id="11272"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6" y="2251"/>
                          <a:ext cx="258"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3" name="Object 12"/>
            <p:cNvGraphicFramePr>
              <a:graphicFrameLocks noChangeAspect="1"/>
            </p:cNvGraphicFramePr>
            <p:nvPr/>
          </p:nvGraphicFramePr>
          <p:xfrm>
            <a:off x="2860" y="2271"/>
            <a:ext cx="428" cy="297"/>
          </p:xfrm>
          <a:graphic>
            <a:graphicData uri="http://schemas.openxmlformats.org/presentationml/2006/ole">
              <mc:AlternateContent xmlns:mc="http://schemas.openxmlformats.org/markup-compatibility/2006">
                <mc:Choice xmlns:v="urn:schemas-microsoft-com:vml" Requires="v">
                  <p:oleObj spid="_x0000_s4195" name="公式" r:id="rId16" imgW="291973" imgH="203112" progId="Equation.3">
                    <p:embed/>
                  </p:oleObj>
                </mc:Choice>
                <mc:Fallback>
                  <p:oleObj name="公式" r:id="rId16" imgW="291973" imgH="203112" progId="Equation.3">
                    <p:embed/>
                    <p:pic>
                      <p:nvPicPr>
                        <p:cNvPr id="11273"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60" y="2271"/>
                          <a:ext cx="428"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4" name="Object 13"/>
            <p:cNvGraphicFramePr>
              <a:graphicFrameLocks noChangeAspect="1"/>
            </p:cNvGraphicFramePr>
            <p:nvPr/>
          </p:nvGraphicFramePr>
          <p:xfrm>
            <a:off x="3288" y="2296"/>
            <a:ext cx="376" cy="271"/>
          </p:xfrm>
          <a:graphic>
            <a:graphicData uri="http://schemas.openxmlformats.org/presentationml/2006/ole">
              <mc:AlternateContent xmlns:mc="http://schemas.openxmlformats.org/markup-compatibility/2006">
                <mc:Choice xmlns:v="urn:schemas-microsoft-com:vml" Requires="v">
                  <p:oleObj spid="_x0000_s4196" name="公式" r:id="rId18" imgW="279279" imgH="203112" progId="Equation.3">
                    <p:embed/>
                  </p:oleObj>
                </mc:Choice>
                <mc:Fallback>
                  <p:oleObj name="公式" r:id="rId18" imgW="279279" imgH="203112" progId="Equation.3">
                    <p:embed/>
                    <p:pic>
                      <p:nvPicPr>
                        <p:cNvPr id="11274" name="Object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88" y="2296"/>
                          <a:ext cx="37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5" name="Object 14"/>
            <p:cNvGraphicFramePr>
              <a:graphicFrameLocks noChangeAspect="1"/>
            </p:cNvGraphicFramePr>
            <p:nvPr/>
          </p:nvGraphicFramePr>
          <p:xfrm>
            <a:off x="3923" y="2251"/>
            <a:ext cx="258" cy="360"/>
          </p:xfrm>
          <a:graphic>
            <a:graphicData uri="http://schemas.openxmlformats.org/presentationml/2006/ole">
              <mc:AlternateContent xmlns:mc="http://schemas.openxmlformats.org/markup-compatibility/2006">
                <mc:Choice xmlns:v="urn:schemas-microsoft-com:vml" Requires="v">
                  <p:oleObj spid="_x0000_s4197" name="文档" r:id="rId20" imgW="164592" imgH="228600" progId="Word.Document.8">
                    <p:embed/>
                  </p:oleObj>
                </mc:Choice>
                <mc:Fallback>
                  <p:oleObj name="文档" r:id="rId20" imgW="164592" imgH="228600" progId="Word.Document.8">
                    <p:embed/>
                    <p:pic>
                      <p:nvPicPr>
                        <p:cNvPr id="11275"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 y="2251"/>
                          <a:ext cx="258"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453654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185"/>
                                        </p:tgtEl>
                                        <p:attrNameLst>
                                          <p:attrName>style.visibility</p:attrName>
                                        </p:attrNameLst>
                                      </p:cBhvr>
                                      <p:to>
                                        <p:strVal val="visible"/>
                                      </p:to>
                                    </p:set>
                                    <p:animEffect transition="in" filter="box(out)">
                                      <p:cBhvr>
                                        <p:cTn id="7" dur="2000"/>
                                        <p:tgtEl>
                                          <p:spTgt spid="71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7186"/>
                                        </p:tgtEl>
                                        <p:attrNameLst>
                                          <p:attrName>style.visibility</p:attrName>
                                        </p:attrNameLst>
                                      </p:cBhvr>
                                      <p:to>
                                        <p:strVal val="visible"/>
                                      </p:to>
                                    </p:set>
                                  </p:childTnLst>
                                  <p:subTnLst>
                                    <p:animClr clrSpc="rgb" dir="cw">
                                      <p:cBhvr override="childStyle">
                                        <p:cTn dur="1" fill="hold" display="0" masterRel="nextClick" afterEffect="1"/>
                                        <p:tgtEl>
                                          <p:spTgt spid="7186"/>
                                        </p:tgtEl>
                                        <p:attrNameLst>
                                          <p:attrName>ppt_c</p:attrName>
                                        </p:attrNameLst>
                                      </p:cBhvr>
                                      <p:to>
                                        <a:srgbClr val="FF0000"/>
                                      </p:to>
                                    </p:animClr>
                                  </p:sub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7176"/>
                                        </p:tgtEl>
                                        <p:attrNameLst>
                                          <p:attrName>style.visibility</p:attrName>
                                        </p:attrNameLst>
                                      </p:cBhvr>
                                      <p:to>
                                        <p:strVal val="visible"/>
                                      </p:to>
                                    </p:set>
                                    <p:animEffect transition="in" filter="wipe(left)">
                                      <p:cBhvr>
                                        <p:cTn id="16" dur="2000"/>
                                        <p:tgtEl>
                                          <p:spTgt spid="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1509713" y="44451"/>
            <a:ext cx="57388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000" b="1">
                <a:solidFill>
                  <a:srgbClr val="FF0000"/>
                </a:solidFill>
                <a:effectLst>
                  <a:outerShdw blurRad="38100" dist="38100" dir="2700000" algn="tl">
                    <a:srgbClr val="C0C0C0"/>
                  </a:outerShdw>
                </a:effectLst>
              </a:rPr>
              <a:t>3</a:t>
            </a:r>
            <a:r>
              <a:rPr lang="zh-CN" altLang="en-US" sz="3000" b="1">
                <a:solidFill>
                  <a:srgbClr val="FF0000"/>
                </a:solidFill>
                <a:effectLst>
                  <a:outerShdw blurRad="38100" dist="38100" dir="2700000" algn="tl">
                    <a:srgbClr val="C0C0C0"/>
                  </a:outerShdw>
                </a:effectLst>
              </a:rPr>
              <a:t>、复值函数的微分运算性质</a:t>
            </a:r>
          </a:p>
        </p:txBody>
      </p:sp>
      <p:sp>
        <p:nvSpPr>
          <p:cNvPr id="8196" name="Text Box 4"/>
          <p:cNvSpPr txBox="1">
            <a:spLocks noChangeArrowheads="1"/>
          </p:cNvSpPr>
          <p:nvPr/>
        </p:nvSpPr>
        <p:spPr bwMode="auto">
          <a:xfrm>
            <a:off x="1631951" y="5719763"/>
            <a:ext cx="71294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2600" b="1">
                <a:solidFill>
                  <a:srgbClr val="FF0000"/>
                </a:solidFill>
                <a:effectLst>
                  <a:outerShdw blurRad="38100" dist="38100" dir="2700000" algn="tl">
                    <a:srgbClr val="C0C0C0"/>
                  </a:outerShdw>
                </a:effectLst>
              </a:rPr>
              <a:t>注意</a:t>
            </a:r>
            <a:r>
              <a:rPr lang="zh-CN" altLang="en-US" sz="2600" b="1">
                <a:effectLst>
                  <a:outerShdw blurRad="38100" dist="38100" dir="2700000" algn="tl">
                    <a:srgbClr val="C0C0C0"/>
                  </a:outerShdw>
                </a:effectLst>
              </a:rPr>
              <a:t>：同实值函数的微分运算法则一样。</a:t>
            </a:r>
            <a:endParaRPr lang="zh-CN" altLang="en-US" sz="2600" b="1"/>
          </a:p>
        </p:txBody>
      </p:sp>
      <p:graphicFrame>
        <p:nvGraphicFramePr>
          <p:cNvPr id="8293" name="Object 101"/>
          <p:cNvGraphicFramePr>
            <a:graphicFrameLocks noChangeAspect="1"/>
          </p:cNvGraphicFramePr>
          <p:nvPr/>
        </p:nvGraphicFramePr>
        <p:xfrm>
          <a:off x="3000376" y="1125538"/>
          <a:ext cx="5832475" cy="1130300"/>
        </p:xfrm>
        <a:graphic>
          <a:graphicData uri="http://schemas.openxmlformats.org/presentationml/2006/ole">
            <mc:AlternateContent xmlns:mc="http://schemas.openxmlformats.org/markup-compatibility/2006">
              <mc:Choice xmlns:v="urn:schemas-microsoft-com:vml" Requires="v">
                <p:oleObj spid="_x0000_s5149" name="Equation" r:id="rId3" imgW="2032000" imgH="393700" progId="Equation.DSMT4">
                  <p:embed/>
                </p:oleObj>
              </mc:Choice>
              <mc:Fallback>
                <p:oleObj name="Equation" r:id="rId3" imgW="2032000" imgH="393700" progId="Equation.DSMT4">
                  <p:embed/>
                  <p:pic>
                    <p:nvPicPr>
                      <p:cNvPr id="8293" name="Object 1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76" y="1125538"/>
                        <a:ext cx="5832475"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4" name="Object 102"/>
          <p:cNvGraphicFramePr>
            <a:graphicFrameLocks noChangeAspect="1"/>
          </p:cNvGraphicFramePr>
          <p:nvPr/>
        </p:nvGraphicFramePr>
        <p:xfrm>
          <a:off x="2998788" y="2646364"/>
          <a:ext cx="3384550" cy="998537"/>
        </p:xfrm>
        <a:graphic>
          <a:graphicData uri="http://schemas.openxmlformats.org/presentationml/2006/ole">
            <mc:AlternateContent xmlns:mc="http://schemas.openxmlformats.org/markup-compatibility/2006">
              <mc:Choice xmlns:v="urn:schemas-microsoft-com:vml" Requires="v">
                <p:oleObj spid="_x0000_s5150" name="Equation" r:id="rId5" imgW="1333500" imgH="393700" progId="Equation.DSMT4">
                  <p:embed/>
                </p:oleObj>
              </mc:Choice>
              <mc:Fallback>
                <p:oleObj name="Equation" r:id="rId5" imgW="1333500" imgH="393700" progId="Equation.DSMT4">
                  <p:embed/>
                  <p:pic>
                    <p:nvPicPr>
                      <p:cNvPr id="8294" name="Object 1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8788" y="2646364"/>
                        <a:ext cx="3384550"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 name="Object 103"/>
          <p:cNvGraphicFramePr>
            <a:graphicFrameLocks noChangeAspect="1"/>
          </p:cNvGraphicFramePr>
          <p:nvPr/>
        </p:nvGraphicFramePr>
        <p:xfrm>
          <a:off x="2740026" y="4079875"/>
          <a:ext cx="7820025" cy="1149350"/>
        </p:xfrm>
        <a:graphic>
          <a:graphicData uri="http://schemas.openxmlformats.org/presentationml/2006/ole">
            <mc:AlternateContent xmlns:mc="http://schemas.openxmlformats.org/markup-compatibility/2006">
              <mc:Choice xmlns:v="urn:schemas-microsoft-com:vml" Requires="v">
                <p:oleObj spid="_x0000_s5151" name="Equation" r:id="rId7" imgW="2679700" imgH="393700" progId="Equation.DSMT4">
                  <p:embed/>
                </p:oleObj>
              </mc:Choice>
              <mc:Fallback>
                <p:oleObj name="Equation" r:id="rId7" imgW="2679700" imgH="393700" progId="Equation.DSMT4">
                  <p:embed/>
                  <p:pic>
                    <p:nvPicPr>
                      <p:cNvPr id="8295" name="Object 1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0026" y="4079875"/>
                        <a:ext cx="7820025"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6" name="Text Box 104"/>
          <p:cNvSpPr txBox="1">
            <a:spLocks noChangeArrowheads="1"/>
          </p:cNvSpPr>
          <p:nvPr/>
        </p:nvSpPr>
        <p:spPr bwMode="auto">
          <a:xfrm>
            <a:off x="1631951" y="2179638"/>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rPr>
              <a:t>线性性</a:t>
            </a:r>
          </a:p>
        </p:txBody>
      </p:sp>
      <p:sp>
        <p:nvSpPr>
          <p:cNvPr id="8297" name="Text Box 105"/>
          <p:cNvSpPr txBox="1">
            <a:spLocks noChangeArrowheads="1"/>
          </p:cNvSpPr>
          <p:nvPr/>
        </p:nvSpPr>
        <p:spPr bwMode="auto">
          <a:xfrm>
            <a:off x="1631951" y="4364038"/>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rPr>
              <a:t>乘积性</a:t>
            </a:r>
          </a:p>
        </p:txBody>
      </p:sp>
      <p:sp>
        <p:nvSpPr>
          <p:cNvPr id="8298" name="AutoShape 106"/>
          <p:cNvSpPr>
            <a:spLocks/>
          </p:cNvSpPr>
          <p:nvPr/>
        </p:nvSpPr>
        <p:spPr bwMode="auto">
          <a:xfrm>
            <a:off x="2782888" y="1484313"/>
            <a:ext cx="144462" cy="1873250"/>
          </a:xfrm>
          <a:prstGeom prst="leftBrace">
            <a:avLst>
              <a:gd name="adj1" fmla="val 108059"/>
              <a:gd name="adj2" fmla="val 50000"/>
            </a:avLst>
          </a:prstGeom>
          <a:noFill/>
          <a:ln w="571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1210477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2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2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9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29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9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296" grpId="0"/>
      <p:bldP spid="829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3730</Words>
  <Application>Microsoft Office PowerPoint</Application>
  <PresentationFormat>宽屏</PresentationFormat>
  <Paragraphs>357</Paragraphs>
  <Slides>66</Slides>
  <Notes>1</Notes>
  <HiddenSlides>3</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7</vt:i4>
      </vt:variant>
      <vt:variant>
        <vt:lpstr>幻灯片标题</vt:lpstr>
      </vt:variant>
      <vt:variant>
        <vt:i4>66</vt:i4>
      </vt:variant>
    </vt:vector>
  </HeadingPairs>
  <TitlesOfParts>
    <vt:vector size="82" baseType="lpstr">
      <vt:lpstr>等线</vt:lpstr>
      <vt:lpstr>等线 Light</vt:lpstr>
      <vt:lpstr>仿宋_GB2312</vt:lpstr>
      <vt:lpstr>华文中宋</vt:lpstr>
      <vt:lpstr>宋体</vt:lpstr>
      <vt:lpstr>Arial</vt:lpstr>
      <vt:lpstr>Times New Roman</vt:lpstr>
      <vt:lpstr>Wingdings</vt:lpstr>
      <vt:lpstr>Office 主题​​</vt:lpstr>
      <vt:lpstr>Microsoft 公式 3.0</vt:lpstr>
      <vt:lpstr>Equation</vt:lpstr>
      <vt:lpstr>公式</vt:lpstr>
      <vt:lpstr>文档</vt:lpstr>
      <vt:lpstr>MathType 6.0 Equation</vt:lpstr>
      <vt:lpstr>位图图像</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12</cp:revision>
  <dcterms:created xsi:type="dcterms:W3CDTF">2016-04-08T00:01:49Z</dcterms:created>
  <dcterms:modified xsi:type="dcterms:W3CDTF">2016-04-08T01:47:28Z</dcterms:modified>
</cp:coreProperties>
</file>