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9"/>
  </p:notesMasterIdLst>
  <p:handoutMasterIdLst>
    <p:handoutMasterId r:id="rId8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2" r:id="rId64"/>
    <p:sldId id="323" r:id="rId65"/>
    <p:sldId id="324" r:id="rId66"/>
    <p:sldId id="325" r:id="rId67"/>
    <p:sldId id="326" r:id="rId68"/>
    <p:sldId id="327" r:id="rId69"/>
    <p:sldId id="331" r:id="rId70"/>
    <p:sldId id="321" r:id="rId71"/>
    <p:sldId id="332" r:id="rId72"/>
    <p:sldId id="333" r:id="rId73"/>
    <p:sldId id="328" r:id="rId74"/>
    <p:sldId id="329" r:id="rId75"/>
    <p:sldId id="330" r:id="rId76"/>
    <p:sldId id="293" r:id="rId77"/>
    <p:sldId id="294" r:id="rId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1222" autoAdjust="0"/>
  </p:normalViewPr>
  <p:slideViewPr>
    <p:cSldViewPr>
      <p:cViewPr varScale="1">
        <p:scale>
          <a:sx n="68" d="100"/>
          <a:sy n="68" d="100"/>
        </p:scale>
        <p:origin x="1440" y="54"/>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83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r>
              <a:rPr lang="en-US" altLang="zh-CN" dirty="0"/>
              <a:t>zhangwb_wk@163.com</a:t>
            </a:r>
            <a:endParaRPr lang="zh-CN" altLang="en-US" dirty="0"/>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B15CE05-9BBC-463B-A155-A6925257B854}" type="datetimeFigureOut">
              <a:rPr lang="zh-CN" altLang="en-US"/>
              <a:pPr>
                <a:defRPr/>
              </a:pPr>
              <a:t>2014/6/19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dirty="0"/>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5FD6BD6-46FD-4BDE-9308-C20BA67BBC9B}" type="slidenum">
              <a:rPr lang="zh-CN" altLang="en-US"/>
              <a:pPr>
                <a:defRPr/>
              </a:pPr>
              <a:t>‹#›</a:t>
            </a:fld>
            <a:endParaRPr lang="zh-CN" altLang="en-US"/>
          </a:p>
        </p:txBody>
      </p:sp>
    </p:spTree>
    <p:extLst>
      <p:ext uri="{BB962C8B-B14F-4D97-AF65-F5344CB8AC3E}">
        <p14:creationId xmlns:p14="http://schemas.microsoft.com/office/powerpoint/2010/main" val="166815264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r>
              <a:rPr lang="en-US" altLang="zh-CN" dirty="0" smtClean="0"/>
              <a:t>zhangwb.go@gmail.com</a:t>
            </a: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B34EA20-0FF0-4AFD-9A33-AEB1E181A350}" type="datetimeFigureOut">
              <a:rPr lang="zh-CN" altLang="en-US"/>
              <a:pPr>
                <a:defRPr/>
              </a:pPr>
              <a:t>2014/6/19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r>
              <a:rPr lang="en-US" altLang="zh-CN"/>
              <a:t>zhangwenbo.online@gmail.com</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DB8AA93-B9F6-4414-817F-7F712A3CA566}" type="slidenum">
              <a:rPr lang="zh-CN" altLang="en-US"/>
              <a:pPr>
                <a:defRPr/>
              </a:pPr>
              <a:t>‹#›</a:t>
            </a:fld>
            <a:endParaRPr lang="zh-CN" altLang="en-US"/>
          </a:p>
        </p:txBody>
      </p:sp>
    </p:spTree>
    <p:extLst>
      <p:ext uri="{BB962C8B-B14F-4D97-AF65-F5344CB8AC3E}">
        <p14:creationId xmlns:p14="http://schemas.microsoft.com/office/powerpoint/2010/main" val="1880947402"/>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80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4AA959-B219-420D-B8CB-EFA8AA2B257B}" type="slidenum">
              <a:rPr lang="zh-CN" altLang="en-US" smtClean="0"/>
              <a:pPr fontAlgn="base">
                <a:spcBef>
                  <a:spcPct val="0"/>
                </a:spcBef>
                <a:spcAft>
                  <a:spcPct val="0"/>
                </a:spcAft>
                <a:defRPr/>
              </a:pPr>
              <a:t>1</a:t>
            </a:fld>
            <a:endParaRPr lang="zh-CN" altLang="en-US" smtClean="0"/>
          </a:p>
        </p:txBody>
      </p:sp>
      <p:sp>
        <p:nvSpPr>
          <p:cNvPr id="8806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8807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445167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7284"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728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7286"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B13A2A-560D-4E84-B821-F0786FA1129D}" type="slidenum">
              <a:rPr lang="zh-CN" altLang="en-US" smtClean="0"/>
              <a:pPr fontAlgn="base">
                <a:spcBef>
                  <a:spcPct val="0"/>
                </a:spcBef>
                <a:spcAft>
                  <a:spcPct val="0"/>
                </a:spcAft>
                <a:defRPr/>
              </a:pPr>
              <a:t>10</a:t>
            </a:fld>
            <a:endParaRPr lang="zh-CN" altLang="en-US" smtClean="0"/>
          </a:p>
        </p:txBody>
      </p:sp>
    </p:spTree>
    <p:extLst>
      <p:ext uri="{BB962C8B-B14F-4D97-AF65-F5344CB8AC3E}">
        <p14:creationId xmlns:p14="http://schemas.microsoft.com/office/powerpoint/2010/main" val="140884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8308"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830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8310"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87F3ED-4102-4B0E-AD83-18DDC6A955D7}" type="slidenum">
              <a:rPr lang="zh-CN" altLang="en-US" smtClean="0"/>
              <a:pPr fontAlgn="base">
                <a:spcBef>
                  <a:spcPct val="0"/>
                </a:spcBef>
                <a:spcAft>
                  <a:spcPct val="0"/>
                </a:spcAft>
                <a:defRPr/>
              </a:pPr>
              <a:t>11</a:t>
            </a:fld>
            <a:endParaRPr lang="zh-CN" altLang="en-US" smtClean="0"/>
          </a:p>
        </p:txBody>
      </p:sp>
    </p:spTree>
    <p:extLst>
      <p:ext uri="{BB962C8B-B14F-4D97-AF65-F5344CB8AC3E}">
        <p14:creationId xmlns:p14="http://schemas.microsoft.com/office/powerpoint/2010/main" val="3513721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9332"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933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9334"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279A6F9-2829-450C-8865-EC4E57089CB9}" type="slidenum">
              <a:rPr lang="zh-CN" altLang="en-US" smtClean="0"/>
              <a:pPr fontAlgn="base">
                <a:spcBef>
                  <a:spcPct val="0"/>
                </a:spcBef>
                <a:spcAft>
                  <a:spcPct val="0"/>
                </a:spcAft>
                <a:defRPr/>
              </a:pPr>
              <a:t>12</a:t>
            </a:fld>
            <a:endParaRPr lang="zh-CN" altLang="en-US" smtClean="0"/>
          </a:p>
        </p:txBody>
      </p:sp>
    </p:spTree>
    <p:extLst>
      <p:ext uri="{BB962C8B-B14F-4D97-AF65-F5344CB8AC3E}">
        <p14:creationId xmlns:p14="http://schemas.microsoft.com/office/powerpoint/2010/main" val="3613143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0356"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035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0358"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7CD29B-597B-41E8-A3BB-BBEEDFBA08AE}" type="slidenum">
              <a:rPr lang="zh-CN" altLang="en-US" smtClean="0"/>
              <a:pPr fontAlgn="base">
                <a:spcBef>
                  <a:spcPct val="0"/>
                </a:spcBef>
                <a:spcAft>
                  <a:spcPct val="0"/>
                </a:spcAft>
                <a:defRPr/>
              </a:pPr>
              <a:t>13</a:t>
            </a:fld>
            <a:endParaRPr lang="zh-CN" altLang="en-US" smtClean="0"/>
          </a:p>
        </p:txBody>
      </p:sp>
    </p:spTree>
    <p:extLst>
      <p:ext uri="{BB962C8B-B14F-4D97-AF65-F5344CB8AC3E}">
        <p14:creationId xmlns:p14="http://schemas.microsoft.com/office/powerpoint/2010/main" val="396300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1380"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138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1382"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5E3A72-5272-4612-9FDD-3631A51D1B6D}" type="slidenum">
              <a:rPr lang="zh-CN" altLang="en-US" smtClean="0"/>
              <a:pPr fontAlgn="base">
                <a:spcBef>
                  <a:spcPct val="0"/>
                </a:spcBef>
                <a:spcAft>
                  <a:spcPct val="0"/>
                </a:spcAft>
                <a:defRPr/>
              </a:pPr>
              <a:t>14</a:t>
            </a:fld>
            <a:endParaRPr lang="zh-CN" altLang="en-US" smtClean="0"/>
          </a:p>
        </p:txBody>
      </p:sp>
    </p:spTree>
    <p:extLst>
      <p:ext uri="{BB962C8B-B14F-4D97-AF65-F5344CB8AC3E}">
        <p14:creationId xmlns:p14="http://schemas.microsoft.com/office/powerpoint/2010/main" val="2807574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04"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240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2406"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EF8901-0737-4900-AB9D-6811132812DC}" type="slidenum">
              <a:rPr lang="zh-CN" altLang="en-US" smtClean="0"/>
              <a:pPr fontAlgn="base">
                <a:spcBef>
                  <a:spcPct val="0"/>
                </a:spcBef>
                <a:spcAft>
                  <a:spcPct val="0"/>
                </a:spcAft>
                <a:defRPr/>
              </a:pPr>
              <a:t>15</a:t>
            </a:fld>
            <a:endParaRPr lang="zh-CN" altLang="en-US" smtClean="0"/>
          </a:p>
        </p:txBody>
      </p:sp>
    </p:spTree>
    <p:extLst>
      <p:ext uri="{BB962C8B-B14F-4D97-AF65-F5344CB8AC3E}">
        <p14:creationId xmlns:p14="http://schemas.microsoft.com/office/powerpoint/2010/main" val="2038164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3428"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342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3430"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C77468-8B69-4F90-B6D4-9FEF6DBF4387}" type="slidenum">
              <a:rPr lang="zh-CN" altLang="en-US" smtClean="0"/>
              <a:pPr fontAlgn="base">
                <a:spcBef>
                  <a:spcPct val="0"/>
                </a:spcBef>
                <a:spcAft>
                  <a:spcPct val="0"/>
                </a:spcAft>
                <a:defRPr/>
              </a:pPr>
              <a:t>16</a:t>
            </a:fld>
            <a:endParaRPr lang="zh-CN" altLang="en-US" smtClean="0"/>
          </a:p>
        </p:txBody>
      </p:sp>
    </p:spTree>
    <p:extLst>
      <p:ext uri="{BB962C8B-B14F-4D97-AF65-F5344CB8AC3E}">
        <p14:creationId xmlns:p14="http://schemas.microsoft.com/office/powerpoint/2010/main" val="879548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4452"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445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4454"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4F5698-098B-454A-AD83-62C9FAC00279}" type="slidenum">
              <a:rPr lang="zh-CN" altLang="en-US" smtClean="0"/>
              <a:pPr fontAlgn="base">
                <a:spcBef>
                  <a:spcPct val="0"/>
                </a:spcBef>
                <a:spcAft>
                  <a:spcPct val="0"/>
                </a:spcAft>
                <a:defRPr/>
              </a:pPr>
              <a:t>17</a:t>
            </a:fld>
            <a:endParaRPr lang="zh-CN" altLang="en-US" smtClean="0"/>
          </a:p>
        </p:txBody>
      </p:sp>
    </p:spTree>
    <p:extLst>
      <p:ext uri="{BB962C8B-B14F-4D97-AF65-F5344CB8AC3E}">
        <p14:creationId xmlns:p14="http://schemas.microsoft.com/office/powerpoint/2010/main" val="2737161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5476"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547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5478"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4093C0-EADD-4512-B221-69CBA835B26A}" type="slidenum">
              <a:rPr lang="zh-CN" altLang="en-US" smtClean="0"/>
              <a:pPr fontAlgn="base">
                <a:spcBef>
                  <a:spcPct val="0"/>
                </a:spcBef>
                <a:spcAft>
                  <a:spcPct val="0"/>
                </a:spcAft>
                <a:defRPr/>
              </a:pPr>
              <a:t>18</a:t>
            </a:fld>
            <a:endParaRPr lang="zh-CN" altLang="en-US" smtClean="0"/>
          </a:p>
        </p:txBody>
      </p:sp>
    </p:spTree>
    <p:extLst>
      <p:ext uri="{BB962C8B-B14F-4D97-AF65-F5344CB8AC3E}">
        <p14:creationId xmlns:p14="http://schemas.microsoft.com/office/powerpoint/2010/main" val="2986667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6500"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650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6502"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179F82-3BA9-4C8D-9BD3-4CF642A8CB89}" type="slidenum">
              <a:rPr lang="zh-CN" altLang="en-US" smtClean="0"/>
              <a:pPr fontAlgn="base">
                <a:spcBef>
                  <a:spcPct val="0"/>
                </a:spcBef>
                <a:spcAft>
                  <a:spcPct val="0"/>
                </a:spcAft>
                <a:defRPr/>
              </a:pPr>
              <a:t>19</a:t>
            </a:fld>
            <a:endParaRPr lang="zh-CN" altLang="en-US" smtClean="0"/>
          </a:p>
        </p:txBody>
      </p:sp>
    </p:spTree>
    <p:extLst>
      <p:ext uri="{BB962C8B-B14F-4D97-AF65-F5344CB8AC3E}">
        <p14:creationId xmlns:p14="http://schemas.microsoft.com/office/powerpoint/2010/main" val="283957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9092"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8909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89094"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4772CC-676B-45D0-859F-73B707A5A9F0}" type="slidenum">
              <a:rPr lang="zh-CN" altLang="en-US" smtClean="0"/>
              <a:pPr fontAlgn="base">
                <a:spcBef>
                  <a:spcPct val="0"/>
                </a:spcBef>
                <a:spcAft>
                  <a:spcPct val="0"/>
                </a:spcAft>
                <a:defRPr/>
              </a:pPr>
              <a:t>2</a:t>
            </a:fld>
            <a:endParaRPr lang="zh-CN" altLang="en-US" smtClean="0"/>
          </a:p>
        </p:txBody>
      </p:sp>
    </p:spTree>
    <p:extLst>
      <p:ext uri="{BB962C8B-B14F-4D97-AF65-F5344CB8AC3E}">
        <p14:creationId xmlns:p14="http://schemas.microsoft.com/office/powerpoint/2010/main" val="1524392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7524"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752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7526"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9804E1-4EB7-418C-BE9E-09BF17863552}" type="slidenum">
              <a:rPr lang="zh-CN" altLang="en-US" smtClean="0"/>
              <a:pPr fontAlgn="base">
                <a:spcBef>
                  <a:spcPct val="0"/>
                </a:spcBef>
                <a:spcAft>
                  <a:spcPct val="0"/>
                </a:spcAft>
                <a:defRPr/>
              </a:pPr>
              <a:t>20</a:t>
            </a:fld>
            <a:endParaRPr lang="zh-CN" altLang="en-US" smtClean="0"/>
          </a:p>
        </p:txBody>
      </p:sp>
    </p:spTree>
    <p:extLst>
      <p:ext uri="{BB962C8B-B14F-4D97-AF65-F5344CB8AC3E}">
        <p14:creationId xmlns:p14="http://schemas.microsoft.com/office/powerpoint/2010/main" val="1647316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8548"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85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8550"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0B3554-F5EE-48F2-8CB7-E5958BCD0870}" type="slidenum">
              <a:rPr lang="zh-CN" altLang="en-US" smtClean="0"/>
              <a:pPr fontAlgn="base">
                <a:spcBef>
                  <a:spcPct val="0"/>
                </a:spcBef>
                <a:spcAft>
                  <a:spcPct val="0"/>
                </a:spcAft>
                <a:defRPr/>
              </a:pPr>
              <a:t>21</a:t>
            </a:fld>
            <a:endParaRPr lang="zh-CN" altLang="en-US" smtClean="0"/>
          </a:p>
        </p:txBody>
      </p:sp>
    </p:spTree>
    <p:extLst>
      <p:ext uri="{BB962C8B-B14F-4D97-AF65-F5344CB8AC3E}">
        <p14:creationId xmlns:p14="http://schemas.microsoft.com/office/powerpoint/2010/main" val="3013999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9572"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957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9574"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AEFE65-1C2C-4263-B7BB-868150C85B50}" type="slidenum">
              <a:rPr lang="zh-CN" altLang="en-US" smtClean="0"/>
              <a:pPr fontAlgn="base">
                <a:spcBef>
                  <a:spcPct val="0"/>
                </a:spcBef>
                <a:spcAft>
                  <a:spcPct val="0"/>
                </a:spcAft>
                <a:defRPr/>
              </a:pPr>
              <a:t>22</a:t>
            </a:fld>
            <a:endParaRPr lang="zh-CN" altLang="en-US" smtClean="0"/>
          </a:p>
        </p:txBody>
      </p:sp>
    </p:spTree>
    <p:extLst>
      <p:ext uri="{BB962C8B-B14F-4D97-AF65-F5344CB8AC3E}">
        <p14:creationId xmlns:p14="http://schemas.microsoft.com/office/powerpoint/2010/main" val="3316707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0596"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059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0598"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21627D-43A9-4F49-897D-145DBEDF6A82}" type="slidenum">
              <a:rPr lang="zh-CN" altLang="en-US" smtClean="0"/>
              <a:pPr fontAlgn="base">
                <a:spcBef>
                  <a:spcPct val="0"/>
                </a:spcBef>
                <a:spcAft>
                  <a:spcPct val="0"/>
                </a:spcAft>
                <a:defRPr/>
              </a:pPr>
              <a:t>23</a:t>
            </a:fld>
            <a:endParaRPr lang="zh-CN" altLang="en-US" smtClean="0"/>
          </a:p>
        </p:txBody>
      </p:sp>
    </p:spTree>
    <p:extLst>
      <p:ext uri="{BB962C8B-B14F-4D97-AF65-F5344CB8AC3E}">
        <p14:creationId xmlns:p14="http://schemas.microsoft.com/office/powerpoint/2010/main" val="272352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1620"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162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1622"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C2E8F0-3C65-4A68-AC74-DA5E9A70E87A}" type="slidenum">
              <a:rPr lang="zh-CN" altLang="en-US" smtClean="0"/>
              <a:pPr fontAlgn="base">
                <a:spcBef>
                  <a:spcPct val="0"/>
                </a:spcBef>
                <a:spcAft>
                  <a:spcPct val="0"/>
                </a:spcAft>
                <a:defRPr/>
              </a:pPr>
              <a:t>24</a:t>
            </a:fld>
            <a:endParaRPr lang="zh-CN" altLang="en-US" smtClean="0"/>
          </a:p>
        </p:txBody>
      </p:sp>
    </p:spTree>
    <p:extLst>
      <p:ext uri="{BB962C8B-B14F-4D97-AF65-F5344CB8AC3E}">
        <p14:creationId xmlns:p14="http://schemas.microsoft.com/office/powerpoint/2010/main" val="1896893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44"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264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2646"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63B433-F527-487E-B49C-1DB3E624B376}" type="slidenum">
              <a:rPr lang="zh-CN" altLang="en-US" smtClean="0"/>
              <a:pPr fontAlgn="base">
                <a:spcBef>
                  <a:spcPct val="0"/>
                </a:spcBef>
                <a:spcAft>
                  <a:spcPct val="0"/>
                </a:spcAft>
                <a:defRPr/>
              </a:pPr>
              <a:t>25</a:t>
            </a:fld>
            <a:endParaRPr lang="zh-CN" altLang="en-US" smtClean="0"/>
          </a:p>
        </p:txBody>
      </p:sp>
    </p:spTree>
    <p:extLst>
      <p:ext uri="{BB962C8B-B14F-4D97-AF65-F5344CB8AC3E}">
        <p14:creationId xmlns:p14="http://schemas.microsoft.com/office/powerpoint/2010/main" val="3296558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3668"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366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3670"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6BE760-AC55-4D8B-B7C8-10080D2EA06F}" type="slidenum">
              <a:rPr lang="zh-CN" altLang="en-US" smtClean="0"/>
              <a:pPr fontAlgn="base">
                <a:spcBef>
                  <a:spcPct val="0"/>
                </a:spcBef>
                <a:spcAft>
                  <a:spcPct val="0"/>
                </a:spcAft>
                <a:defRPr/>
              </a:pPr>
              <a:t>26</a:t>
            </a:fld>
            <a:endParaRPr lang="zh-CN" altLang="en-US" smtClean="0"/>
          </a:p>
        </p:txBody>
      </p:sp>
    </p:spTree>
    <p:extLst>
      <p:ext uri="{BB962C8B-B14F-4D97-AF65-F5344CB8AC3E}">
        <p14:creationId xmlns:p14="http://schemas.microsoft.com/office/powerpoint/2010/main" val="953198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55000" lnSpcReduction="20000"/>
          </a:bodyPr>
          <a:lstStyle/>
          <a:p>
            <a:pPr eaLnBrk="1" fontAlgn="auto" hangingPunct="1">
              <a:spcBef>
                <a:spcPts val="0"/>
              </a:spcBef>
              <a:spcAft>
                <a:spcPts val="0"/>
              </a:spcAft>
              <a:defRPr/>
            </a:pPr>
            <a:r>
              <a:rPr lang="en-US" altLang="zh-CN" b="1" dirty="0" smtClean="0"/>
              <a:t>prod</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Product of array elements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b="1" dirty="0" smtClean="0"/>
              <a:t>Syntax</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B = prod(A)</a:t>
            </a:r>
          </a:p>
          <a:p>
            <a:pPr eaLnBrk="1" fontAlgn="auto" hangingPunct="1">
              <a:spcBef>
                <a:spcPts val="0"/>
              </a:spcBef>
              <a:spcAft>
                <a:spcPts val="0"/>
              </a:spcAft>
              <a:defRPr/>
            </a:pPr>
            <a:r>
              <a:rPr lang="en-US" altLang="zh-CN" dirty="0" smtClean="0"/>
              <a:t>B = prod(</a:t>
            </a:r>
            <a:r>
              <a:rPr lang="en-US" altLang="zh-CN" dirty="0" err="1" smtClean="0"/>
              <a:t>A,dim</a:t>
            </a:r>
            <a:r>
              <a:rPr lang="en-US" altLang="zh-CN" dirty="0" smtClean="0"/>
              <a:t>)</a:t>
            </a:r>
          </a:p>
          <a:p>
            <a:pPr eaLnBrk="1" fontAlgn="auto" hangingPunct="1">
              <a:spcBef>
                <a:spcPts val="0"/>
              </a:spcBef>
              <a:spcAft>
                <a:spcPts val="0"/>
              </a:spcAft>
              <a:defRPr/>
            </a:pPr>
            <a:r>
              <a:rPr lang="en-US" altLang="zh-CN" dirty="0" smtClean="0"/>
              <a:t>Description</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B = prod(A) returns the products along different dimensions of an array.</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If A is a vector, prod(A) returns the product of the elements.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If A is a matrix, prod(A) treats the columns of A as vectors, returning a row vector of the products of each column.</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If A is a multidimensional array, prod(A) treats the values along the first non-singleton dimension as vectors, returning an array of row vectors.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B = prod(</a:t>
            </a:r>
            <a:r>
              <a:rPr lang="en-US" altLang="zh-CN" dirty="0" err="1" smtClean="0"/>
              <a:t>A,dim</a:t>
            </a:r>
            <a:r>
              <a:rPr lang="en-US" altLang="zh-CN" dirty="0" smtClean="0"/>
              <a:t>) takes the products along the dimension of A specified by scalar dim.</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b="1" dirty="0" smtClean="0"/>
              <a:t>Examples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magic square of order 3 is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M = magic(3)</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M = </a:t>
            </a:r>
          </a:p>
          <a:p>
            <a:pPr eaLnBrk="1" fontAlgn="auto" hangingPunct="1">
              <a:spcBef>
                <a:spcPts val="0"/>
              </a:spcBef>
              <a:spcAft>
                <a:spcPts val="0"/>
              </a:spcAft>
              <a:defRPr/>
            </a:pPr>
            <a:r>
              <a:rPr lang="en-US" altLang="zh-CN" dirty="0" smtClean="0"/>
              <a:t>    8    1    6</a:t>
            </a:r>
          </a:p>
          <a:p>
            <a:pPr eaLnBrk="1" fontAlgn="auto" hangingPunct="1">
              <a:spcBef>
                <a:spcPts val="0"/>
              </a:spcBef>
              <a:spcAft>
                <a:spcPts val="0"/>
              </a:spcAft>
              <a:defRPr/>
            </a:pPr>
            <a:r>
              <a:rPr lang="en-US" altLang="zh-CN" dirty="0" smtClean="0"/>
              <a:t>    3    5    7</a:t>
            </a:r>
          </a:p>
          <a:p>
            <a:pPr eaLnBrk="1" fontAlgn="auto" hangingPunct="1">
              <a:spcBef>
                <a:spcPts val="0"/>
              </a:spcBef>
              <a:spcAft>
                <a:spcPts val="0"/>
              </a:spcAft>
              <a:defRPr/>
            </a:pPr>
            <a:r>
              <a:rPr lang="en-US" altLang="zh-CN" dirty="0" smtClean="0"/>
              <a:t>    4    9    2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product of the elements in each column is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prod(M) =</a:t>
            </a:r>
          </a:p>
          <a:p>
            <a:pPr eaLnBrk="1" fontAlgn="auto" hangingPunct="1">
              <a:spcBef>
                <a:spcPts val="0"/>
              </a:spcBef>
              <a:spcAft>
                <a:spcPts val="0"/>
              </a:spcAft>
              <a:defRPr/>
            </a:pPr>
            <a:r>
              <a:rPr lang="en-US" altLang="zh-CN" dirty="0" smtClean="0"/>
              <a:t> </a:t>
            </a:r>
          </a:p>
          <a:p>
            <a:pPr eaLnBrk="1" fontAlgn="auto" hangingPunct="1">
              <a:spcBef>
                <a:spcPts val="0"/>
              </a:spcBef>
              <a:spcAft>
                <a:spcPts val="0"/>
              </a:spcAft>
              <a:defRPr/>
            </a:pPr>
            <a:r>
              <a:rPr lang="en-US" altLang="zh-CN" dirty="0" smtClean="0"/>
              <a:t>    96    45    84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product of the elements in each row can be obtained by:</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prod(M,2) =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     48</a:t>
            </a:r>
          </a:p>
          <a:p>
            <a:pPr eaLnBrk="1" fontAlgn="auto" hangingPunct="1">
              <a:spcBef>
                <a:spcPts val="0"/>
              </a:spcBef>
              <a:spcAft>
                <a:spcPts val="0"/>
              </a:spcAft>
              <a:defRPr/>
            </a:pPr>
            <a:r>
              <a:rPr lang="en-US" altLang="zh-CN" dirty="0" smtClean="0"/>
              <a:t>    105</a:t>
            </a:r>
          </a:p>
          <a:p>
            <a:pPr eaLnBrk="1" fontAlgn="auto" hangingPunct="1">
              <a:spcBef>
                <a:spcPts val="0"/>
              </a:spcBef>
              <a:spcAft>
                <a:spcPts val="0"/>
              </a:spcAft>
              <a:defRPr/>
            </a:pPr>
            <a:r>
              <a:rPr lang="en-US" altLang="zh-CN" dirty="0" smtClean="0"/>
              <a:t>     72</a:t>
            </a:r>
            <a:endParaRPr lang="zh-CN" altLang="en-US" dirty="0"/>
          </a:p>
        </p:txBody>
      </p:sp>
      <p:sp>
        <p:nvSpPr>
          <p:cNvPr id="114692"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469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4694"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E76085-CF42-4885-BF43-1C62B3DF019D}" type="slidenum">
              <a:rPr lang="zh-CN" altLang="en-US" smtClean="0"/>
              <a:pPr fontAlgn="base">
                <a:spcBef>
                  <a:spcPct val="0"/>
                </a:spcBef>
                <a:spcAft>
                  <a:spcPct val="0"/>
                </a:spcAft>
                <a:defRPr/>
              </a:pPr>
              <a:t>27</a:t>
            </a:fld>
            <a:endParaRPr lang="zh-CN" altLang="en-US" smtClean="0"/>
          </a:p>
        </p:txBody>
      </p:sp>
    </p:spTree>
    <p:extLst>
      <p:ext uri="{BB962C8B-B14F-4D97-AF65-F5344CB8AC3E}">
        <p14:creationId xmlns:p14="http://schemas.microsoft.com/office/powerpoint/2010/main" val="2531833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55000" lnSpcReduction="20000"/>
          </a:bodyPr>
          <a:lstStyle/>
          <a:p>
            <a:pPr eaLnBrk="1" fontAlgn="auto" hangingPunct="1">
              <a:spcBef>
                <a:spcPts val="0"/>
              </a:spcBef>
              <a:spcAft>
                <a:spcPts val="0"/>
              </a:spcAft>
              <a:defRPr/>
            </a:pPr>
            <a:r>
              <a:rPr lang="en-US" altLang="zh-CN" b="1" dirty="0" smtClean="0"/>
              <a:t>prod</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Product of array elements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b="1" dirty="0" smtClean="0"/>
              <a:t>Syntax</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B = prod(A)</a:t>
            </a:r>
          </a:p>
          <a:p>
            <a:pPr eaLnBrk="1" fontAlgn="auto" hangingPunct="1">
              <a:spcBef>
                <a:spcPts val="0"/>
              </a:spcBef>
              <a:spcAft>
                <a:spcPts val="0"/>
              </a:spcAft>
              <a:defRPr/>
            </a:pPr>
            <a:r>
              <a:rPr lang="en-US" altLang="zh-CN" dirty="0" smtClean="0"/>
              <a:t>B = prod(</a:t>
            </a:r>
            <a:r>
              <a:rPr lang="en-US" altLang="zh-CN" dirty="0" err="1" smtClean="0"/>
              <a:t>A,dim</a:t>
            </a:r>
            <a:r>
              <a:rPr lang="en-US" altLang="zh-CN" dirty="0" smtClean="0"/>
              <a:t>)</a:t>
            </a:r>
          </a:p>
          <a:p>
            <a:pPr eaLnBrk="1" fontAlgn="auto" hangingPunct="1">
              <a:spcBef>
                <a:spcPts val="0"/>
              </a:spcBef>
              <a:spcAft>
                <a:spcPts val="0"/>
              </a:spcAft>
              <a:defRPr/>
            </a:pPr>
            <a:r>
              <a:rPr lang="en-US" altLang="zh-CN" dirty="0" smtClean="0"/>
              <a:t>Description</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B = prod(A) returns the products along different dimensions of an array.</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If A is a vector, prod(A) returns the product of the elements.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If A is a matrix, prod(A) treats the columns of A as vectors, returning a row vector of the products of each column.</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If A is a multidimensional array, prod(A) treats the values along the first non-singleton dimension as vectors, returning an array of row vectors.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B = prod(</a:t>
            </a:r>
            <a:r>
              <a:rPr lang="en-US" altLang="zh-CN" dirty="0" err="1" smtClean="0"/>
              <a:t>A,dim</a:t>
            </a:r>
            <a:r>
              <a:rPr lang="en-US" altLang="zh-CN" dirty="0" smtClean="0"/>
              <a:t>) takes the products along the dimension of A specified by scalar dim.</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b="1" dirty="0" smtClean="0"/>
              <a:t>Examples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magic square of order 3 is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M = magic(3)</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M = </a:t>
            </a:r>
          </a:p>
          <a:p>
            <a:pPr eaLnBrk="1" fontAlgn="auto" hangingPunct="1">
              <a:spcBef>
                <a:spcPts val="0"/>
              </a:spcBef>
              <a:spcAft>
                <a:spcPts val="0"/>
              </a:spcAft>
              <a:defRPr/>
            </a:pPr>
            <a:r>
              <a:rPr lang="en-US" altLang="zh-CN" dirty="0" smtClean="0"/>
              <a:t>    8    1    6</a:t>
            </a:r>
          </a:p>
          <a:p>
            <a:pPr eaLnBrk="1" fontAlgn="auto" hangingPunct="1">
              <a:spcBef>
                <a:spcPts val="0"/>
              </a:spcBef>
              <a:spcAft>
                <a:spcPts val="0"/>
              </a:spcAft>
              <a:defRPr/>
            </a:pPr>
            <a:r>
              <a:rPr lang="en-US" altLang="zh-CN" dirty="0" smtClean="0"/>
              <a:t>    3    5    7</a:t>
            </a:r>
          </a:p>
          <a:p>
            <a:pPr eaLnBrk="1" fontAlgn="auto" hangingPunct="1">
              <a:spcBef>
                <a:spcPts val="0"/>
              </a:spcBef>
              <a:spcAft>
                <a:spcPts val="0"/>
              </a:spcAft>
              <a:defRPr/>
            </a:pPr>
            <a:r>
              <a:rPr lang="en-US" altLang="zh-CN" dirty="0" smtClean="0"/>
              <a:t>    4    9    2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product of the elements in each column is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prod(M) =</a:t>
            </a:r>
          </a:p>
          <a:p>
            <a:pPr eaLnBrk="1" fontAlgn="auto" hangingPunct="1">
              <a:spcBef>
                <a:spcPts val="0"/>
              </a:spcBef>
              <a:spcAft>
                <a:spcPts val="0"/>
              </a:spcAft>
              <a:defRPr/>
            </a:pPr>
            <a:r>
              <a:rPr lang="en-US" altLang="zh-CN" dirty="0" smtClean="0"/>
              <a:t> </a:t>
            </a:r>
          </a:p>
          <a:p>
            <a:pPr eaLnBrk="1" fontAlgn="auto" hangingPunct="1">
              <a:spcBef>
                <a:spcPts val="0"/>
              </a:spcBef>
              <a:spcAft>
                <a:spcPts val="0"/>
              </a:spcAft>
              <a:defRPr/>
            </a:pPr>
            <a:r>
              <a:rPr lang="en-US" altLang="zh-CN" dirty="0" smtClean="0"/>
              <a:t>    96    45    84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product of the elements in each row can be obtained by:</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prod(M,2) =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     48</a:t>
            </a:r>
          </a:p>
          <a:p>
            <a:pPr eaLnBrk="1" fontAlgn="auto" hangingPunct="1">
              <a:spcBef>
                <a:spcPts val="0"/>
              </a:spcBef>
              <a:spcAft>
                <a:spcPts val="0"/>
              </a:spcAft>
              <a:defRPr/>
            </a:pPr>
            <a:r>
              <a:rPr lang="en-US" altLang="zh-CN" dirty="0" smtClean="0"/>
              <a:t>    105</a:t>
            </a:r>
          </a:p>
          <a:p>
            <a:pPr eaLnBrk="1" fontAlgn="auto" hangingPunct="1">
              <a:spcBef>
                <a:spcPts val="0"/>
              </a:spcBef>
              <a:spcAft>
                <a:spcPts val="0"/>
              </a:spcAft>
              <a:defRPr/>
            </a:pPr>
            <a:r>
              <a:rPr lang="en-US" altLang="zh-CN" dirty="0" smtClean="0"/>
              <a:t>     72</a:t>
            </a:r>
            <a:endParaRPr lang="zh-CN" altLang="en-US" dirty="0"/>
          </a:p>
        </p:txBody>
      </p:sp>
      <p:sp>
        <p:nvSpPr>
          <p:cNvPr id="115716"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571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5718"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DD5648-2800-4CDA-AB75-53CBD9D699FA}" type="slidenum">
              <a:rPr lang="zh-CN" altLang="en-US" smtClean="0"/>
              <a:pPr fontAlgn="base">
                <a:spcBef>
                  <a:spcPct val="0"/>
                </a:spcBef>
                <a:spcAft>
                  <a:spcPct val="0"/>
                </a:spcAft>
                <a:defRPr/>
              </a:pPr>
              <a:t>28</a:t>
            </a:fld>
            <a:endParaRPr lang="zh-CN" altLang="en-US" smtClean="0"/>
          </a:p>
        </p:txBody>
      </p:sp>
    </p:spTree>
    <p:extLst>
      <p:ext uri="{BB962C8B-B14F-4D97-AF65-F5344CB8AC3E}">
        <p14:creationId xmlns:p14="http://schemas.microsoft.com/office/powerpoint/2010/main" val="4218492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55000" lnSpcReduction="20000"/>
          </a:bodyPr>
          <a:lstStyle/>
          <a:p>
            <a:pPr eaLnBrk="1" fontAlgn="auto" hangingPunct="1">
              <a:spcBef>
                <a:spcPts val="0"/>
              </a:spcBef>
              <a:spcAft>
                <a:spcPts val="0"/>
              </a:spcAft>
              <a:defRPr/>
            </a:pPr>
            <a:r>
              <a:rPr lang="en-US" altLang="zh-CN" b="1" dirty="0" smtClean="0"/>
              <a:t>prod</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Product of array elements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b="1" dirty="0" smtClean="0"/>
              <a:t>Syntax</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B = prod(A)</a:t>
            </a:r>
          </a:p>
          <a:p>
            <a:pPr eaLnBrk="1" fontAlgn="auto" hangingPunct="1">
              <a:spcBef>
                <a:spcPts val="0"/>
              </a:spcBef>
              <a:spcAft>
                <a:spcPts val="0"/>
              </a:spcAft>
              <a:defRPr/>
            </a:pPr>
            <a:r>
              <a:rPr lang="en-US" altLang="zh-CN" dirty="0" smtClean="0"/>
              <a:t>B = prod(</a:t>
            </a:r>
            <a:r>
              <a:rPr lang="en-US" altLang="zh-CN" dirty="0" err="1" smtClean="0"/>
              <a:t>A,dim</a:t>
            </a:r>
            <a:r>
              <a:rPr lang="en-US" altLang="zh-CN" dirty="0" smtClean="0"/>
              <a:t>)</a:t>
            </a:r>
          </a:p>
          <a:p>
            <a:pPr eaLnBrk="1" fontAlgn="auto" hangingPunct="1">
              <a:spcBef>
                <a:spcPts val="0"/>
              </a:spcBef>
              <a:spcAft>
                <a:spcPts val="0"/>
              </a:spcAft>
              <a:defRPr/>
            </a:pPr>
            <a:r>
              <a:rPr lang="en-US" altLang="zh-CN" dirty="0" smtClean="0"/>
              <a:t>Description</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B = prod(A) returns the products along different dimensions of an array.</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If A is a vector, prod(A) returns the product of the elements.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If A is a matrix, prod(A) treats the columns of A as vectors, returning a row vector of the products of each column.</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If A is a multidimensional array, prod(A) treats the values along the first non-singleton dimension as vectors, returning an array of row vectors.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B = prod(</a:t>
            </a:r>
            <a:r>
              <a:rPr lang="en-US" altLang="zh-CN" dirty="0" err="1" smtClean="0"/>
              <a:t>A,dim</a:t>
            </a:r>
            <a:r>
              <a:rPr lang="en-US" altLang="zh-CN" dirty="0" smtClean="0"/>
              <a:t>) takes the products along the dimension of A specified by scalar dim.</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b="1" dirty="0" smtClean="0"/>
              <a:t>Examples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magic square of order 3 is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M = magic(3)</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M = </a:t>
            </a:r>
          </a:p>
          <a:p>
            <a:pPr eaLnBrk="1" fontAlgn="auto" hangingPunct="1">
              <a:spcBef>
                <a:spcPts val="0"/>
              </a:spcBef>
              <a:spcAft>
                <a:spcPts val="0"/>
              </a:spcAft>
              <a:defRPr/>
            </a:pPr>
            <a:r>
              <a:rPr lang="en-US" altLang="zh-CN" dirty="0" smtClean="0"/>
              <a:t>    8    1    6</a:t>
            </a:r>
          </a:p>
          <a:p>
            <a:pPr eaLnBrk="1" fontAlgn="auto" hangingPunct="1">
              <a:spcBef>
                <a:spcPts val="0"/>
              </a:spcBef>
              <a:spcAft>
                <a:spcPts val="0"/>
              </a:spcAft>
              <a:defRPr/>
            </a:pPr>
            <a:r>
              <a:rPr lang="en-US" altLang="zh-CN" dirty="0" smtClean="0"/>
              <a:t>    3    5    7</a:t>
            </a:r>
          </a:p>
          <a:p>
            <a:pPr eaLnBrk="1" fontAlgn="auto" hangingPunct="1">
              <a:spcBef>
                <a:spcPts val="0"/>
              </a:spcBef>
              <a:spcAft>
                <a:spcPts val="0"/>
              </a:spcAft>
              <a:defRPr/>
            </a:pPr>
            <a:r>
              <a:rPr lang="en-US" altLang="zh-CN" dirty="0" smtClean="0"/>
              <a:t>    4    9    2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product of the elements in each column is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prod(M) =</a:t>
            </a:r>
          </a:p>
          <a:p>
            <a:pPr eaLnBrk="1" fontAlgn="auto" hangingPunct="1">
              <a:spcBef>
                <a:spcPts val="0"/>
              </a:spcBef>
              <a:spcAft>
                <a:spcPts val="0"/>
              </a:spcAft>
              <a:defRPr/>
            </a:pPr>
            <a:r>
              <a:rPr lang="en-US" altLang="zh-CN" dirty="0" smtClean="0"/>
              <a:t> </a:t>
            </a:r>
          </a:p>
          <a:p>
            <a:pPr eaLnBrk="1" fontAlgn="auto" hangingPunct="1">
              <a:spcBef>
                <a:spcPts val="0"/>
              </a:spcBef>
              <a:spcAft>
                <a:spcPts val="0"/>
              </a:spcAft>
              <a:defRPr/>
            </a:pPr>
            <a:r>
              <a:rPr lang="en-US" altLang="zh-CN" dirty="0" smtClean="0"/>
              <a:t>    96    45    84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product of the elements in each row can be obtained by:</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prod(M,2) =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     48</a:t>
            </a:r>
          </a:p>
          <a:p>
            <a:pPr eaLnBrk="1" fontAlgn="auto" hangingPunct="1">
              <a:spcBef>
                <a:spcPts val="0"/>
              </a:spcBef>
              <a:spcAft>
                <a:spcPts val="0"/>
              </a:spcAft>
              <a:defRPr/>
            </a:pPr>
            <a:r>
              <a:rPr lang="en-US" altLang="zh-CN" dirty="0" smtClean="0"/>
              <a:t>    105</a:t>
            </a:r>
          </a:p>
          <a:p>
            <a:pPr eaLnBrk="1" fontAlgn="auto" hangingPunct="1">
              <a:spcBef>
                <a:spcPts val="0"/>
              </a:spcBef>
              <a:spcAft>
                <a:spcPts val="0"/>
              </a:spcAft>
              <a:defRPr/>
            </a:pPr>
            <a:r>
              <a:rPr lang="en-US" altLang="zh-CN" dirty="0" smtClean="0"/>
              <a:t>     72</a:t>
            </a:r>
            <a:endParaRPr lang="zh-CN" altLang="en-US" dirty="0"/>
          </a:p>
        </p:txBody>
      </p:sp>
      <p:sp>
        <p:nvSpPr>
          <p:cNvPr id="116740"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674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6742"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CD87A6-D567-43A4-AFFC-9C99AEFBE83A}" type="slidenum">
              <a:rPr lang="zh-CN" altLang="en-US" smtClean="0"/>
              <a:pPr fontAlgn="base">
                <a:spcBef>
                  <a:spcPct val="0"/>
                </a:spcBef>
                <a:spcAft>
                  <a:spcPct val="0"/>
                </a:spcAft>
                <a:defRPr/>
              </a:pPr>
              <a:t>29</a:t>
            </a:fld>
            <a:endParaRPr lang="zh-CN" altLang="en-US" smtClean="0"/>
          </a:p>
        </p:txBody>
      </p:sp>
    </p:spTree>
    <p:extLst>
      <p:ext uri="{BB962C8B-B14F-4D97-AF65-F5344CB8AC3E}">
        <p14:creationId xmlns:p14="http://schemas.microsoft.com/office/powerpoint/2010/main" val="909500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0116"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011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0118"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E58886-34A9-4BB1-BA7F-568DB561ECBB}" type="slidenum">
              <a:rPr lang="zh-CN" altLang="en-US" smtClean="0"/>
              <a:pPr fontAlgn="base">
                <a:spcBef>
                  <a:spcPct val="0"/>
                </a:spcBef>
                <a:spcAft>
                  <a:spcPct val="0"/>
                </a:spcAft>
                <a:defRPr/>
              </a:pPr>
              <a:t>3</a:t>
            </a:fld>
            <a:endParaRPr lang="zh-CN" altLang="en-US" smtClean="0"/>
          </a:p>
        </p:txBody>
      </p:sp>
    </p:spTree>
    <p:extLst>
      <p:ext uri="{BB962C8B-B14F-4D97-AF65-F5344CB8AC3E}">
        <p14:creationId xmlns:p14="http://schemas.microsoft.com/office/powerpoint/2010/main" val="2469299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The statement</a:t>
            </a:r>
          </a:p>
          <a:p>
            <a:pPr eaLnBrk="1" hangingPunct="1">
              <a:spcBef>
                <a:spcPct val="0"/>
              </a:spcBef>
            </a:pPr>
            <a:r>
              <a:rPr lang="en-US" altLang="zh-CN" smtClean="0"/>
              <a:t>s = char(a)</a:t>
            </a:r>
          </a:p>
          <a:p>
            <a:pPr eaLnBrk="1" hangingPunct="1">
              <a:spcBef>
                <a:spcPct val="0"/>
              </a:spcBef>
            </a:pPr>
            <a:r>
              <a:rPr lang="en-US" altLang="zh-CN" smtClean="0"/>
              <a:t>reverses the conversion.</a:t>
            </a:r>
            <a:endParaRPr lang="zh-CN" altLang="en-US" smtClean="0"/>
          </a:p>
        </p:txBody>
      </p:sp>
      <p:sp>
        <p:nvSpPr>
          <p:cNvPr id="117764"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776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7766"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65D396-C3C8-4A6C-B879-037AAA037C45}" type="slidenum">
              <a:rPr lang="zh-CN" altLang="en-US" smtClean="0"/>
              <a:pPr fontAlgn="base">
                <a:spcBef>
                  <a:spcPct val="0"/>
                </a:spcBef>
                <a:spcAft>
                  <a:spcPct val="0"/>
                </a:spcAft>
                <a:defRPr/>
              </a:pPr>
              <a:t>30</a:t>
            </a:fld>
            <a:endParaRPr lang="zh-CN" altLang="en-US" smtClean="0"/>
          </a:p>
        </p:txBody>
      </p:sp>
    </p:spTree>
    <p:extLst>
      <p:ext uri="{BB962C8B-B14F-4D97-AF65-F5344CB8AC3E}">
        <p14:creationId xmlns:p14="http://schemas.microsoft.com/office/powerpoint/2010/main" val="3516207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Note that a blank has to be inserted before the 'w' in h and that both words in v have to have the same length. The resulting arrays are both character arrays; h is 1-by-11 and v is 2-by-5.</a:t>
            </a:r>
            <a:endParaRPr lang="zh-CN" altLang="en-US" smtClean="0"/>
          </a:p>
        </p:txBody>
      </p:sp>
      <p:sp>
        <p:nvSpPr>
          <p:cNvPr id="118788"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878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8790"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50E6F7-C17E-45CC-B397-5E04F5D7F904}" type="slidenum">
              <a:rPr lang="zh-CN" altLang="en-US" smtClean="0"/>
              <a:pPr fontAlgn="base">
                <a:spcBef>
                  <a:spcPct val="0"/>
                </a:spcBef>
                <a:spcAft>
                  <a:spcPct val="0"/>
                </a:spcAft>
                <a:defRPr/>
              </a:pPr>
              <a:t>32</a:t>
            </a:fld>
            <a:endParaRPr lang="zh-CN" altLang="en-US" smtClean="0"/>
          </a:p>
        </p:txBody>
      </p:sp>
    </p:spTree>
    <p:extLst>
      <p:ext uri="{BB962C8B-B14F-4D97-AF65-F5344CB8AC3E}">
        <p14:creationId xmlns:p14="http://schemas.microsoft.com/office/powerpoint/2010/main" val="2550054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If the name of the function is different from the name of the file, the function can still work, but to do that, may cause some what confusions. As an example, one can show the file </a:t>
            </a:r>
            <a:r>
              <a:rPr lang="en-US" altLang="zh-CN" b="1" smtClean="0"/>
              <a:t>rank.m</a:t>
            </a:r>
            <a:r>
              <a:rPr lang="en-US" altLang="zh-CN" smtClean="0"/>
              <a:t>.</a:t>
            </a:r>
            <a:endParaRPr lang="zh-CN" altLang="en-US" smtClean="0"/>
          </a:p>
        </p:txBody>
      </p:sp>
      <p:sp>
        <p:nvSpPr>
          <p:cNvPr id="119812"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981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9814"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1D0154-0EC9-4C60-94F1-A003F21ADF11}" type="slidenum">
              <a:rPr lang="zh-CN" altLang="en-US" smtClean="0"/>
              <a:pPr fontAlgn="base">
                <a:spcBef>
                  <a:spcPct val="0"/>
                </a:spcBef>
                <a:spcAft>
                  <a:spcPct val="0"/>
                </a:spcAft>
                <a:defRPr/>
              </a:pPr>
              <a:t>42</a:t>
            </a:fld>
            <a:endParaRPr lang="zh-CN" altLang="en-US" smtClean="0"/>
          </a:p>
        </p:txBody>
      </p:sp>
    </p:spTree>
    <p:extLst>
      <p:ext uri="{BB962C8B-B14F-4D97-AF65-F5344CB8AC3E}">
        <p14:creationId xmlns:p14="http://schemas.microsoft.com/office/powerpoint/2010/main" val="4140827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For example, assume the directory </a:t>
            </a:r>
            <a:r>
              <a:rPr lang="en-US" altLang="zh-CN" b="1" smtClean="0"/>
              <a:t>newmath</a:t>
            </a:r>
            <a:r>
              <a:rPr lang="en-US" altLang="zh-CN" smtClean="0"/>
              <a:t> is on the MATLAB search path. A subdirectory of </a:t>
            </a:r>
            <a:r>
              <a:rPr lang="en-US" altLang="zh-CN" b="1" smtClean="0"/>
              <a:t>newmath</a:t>
            </a:r>
            <a:r>
              <a:rPr lang="en-US" altLang="zh-CN" smtClean="0"/>
              <a:t> called </a:t>
            </a:r>
            <a:r>
              <a:rPr lang="en-US" altLang="zh-CN" b="1" smtClean="0"/>
              <a:t>private</a:t>
            </a:r>
            <a:r>
              <a:rPr lang="en-US" altLang="zh-CN" smtClean="0"/>
              <a:t> can contain functions that only the functions in </a:t>
            </a:r>
            <a:r>
              <a:rPr lang="en-US" altLang="zh-CN" b="1" smtClean="0"/>
              <a:t>newmath</a:t>
            </a:r>
            <a:r>
              <a:rPr lang="en-US" altLang="zh-CN" smtClean="0"/>
              <a:t> can call.</a:t>
            </a:r>
            <a:endParaRPr lang="zh-CN" altLang="en-US" smtClean="0"/>
          </a:p>
        </p:txBody>
      </p:sp>
      <p:sp>
        <p:nvSpPr>
          <p:cNvPr id="120836"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083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0838"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7DFEAC-64EC-4ACB-89BA-8E10BAE8183D}" type="slidenum">
              <a:rPr lang="zh-CN" altLang="en-US" smtClean="0"/>
              <a:pPr fontAlgn="base">
                <a:spcBef>
                  <a:spcPct val="0"/>
                </a:spcBef>
                <a:spcAft>
                  <a:spcPct val="0"/>
                </a:spcAft>
                <a:defRPr/>
              </a:pPr>
              <a:t>47</a:t>
            </a:fld>
            <a:endParaRPr lang="zh-CN" altLang="en-US" smtClean="0"/>
          </a:p>
        </p:txBody>
      </p:sp>
    </p:spTree>
    <p:extLst>
      <p:ext uri="{BB962C8B-B14F-4D97-AF65-F5344CB8AC3E}">
        <p14:creationId xmlns:p14="http://schemas.microsoft.com/office/powerpoint/2010/main" val="913334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1860"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186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1862"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1B383A-443D-45A2-9BF3-FD84CAB59651}" type="slidenum">
              <a:rPr lang="zh-CN" altLang="en-US" smtClean="0"/>
              <a:pPr fontAlgn="base">
                <a:spcBef>
                  <a:spcPct val="0"/>
                </a:spcBef>
                <a:spcAft>
                  <a:spcPct val="0"/>
                </a:spcAft>
                <a:defRPr/>
              </a:pPr>
              <a:t>48</a:t>
            </a:fld>
            <a:endParaRPr lang="zh-CN" altLang="en-US" smtClean="0"/>
          </a:p>
        </p:txBody>
      </p:sp>
    </p:spTree>
    <p:extLst>
      <p:ext uri="{BB962C8B-B14F-4D97-AF65-F5344CB8AC3E}">
        <p14:creationId xmlns:p14="http://schemas.microsoft.com/office/powerpoint/2010/main" val="1530849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884"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288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2886"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43ADB-38C6-4927-A76E-FCD376A064C5}" type="slidenum">
              <a:rPr lang="zh-CN" altLang="en-US" smtClean="0"/>
              <a:pPr fontAlgn="base">
                <a:spcBef>
                  <a:spcPct val="0"/>
                </a:spcBef>
                <a:spcAft>
                  <a:spcPct val="0"/>
                </a:spcAft>
                <a:defRPr/>
              </a:pPr>
              <a:t>49</a:t>
            </a:fld>
            <a:endParaRPr lang="zh-CN" altLang="en-US" smtClean="0"/>
          </a:p>
        </p:txBody>
      </p:sp>
    </p:spTree>
    <p:extLst>
      <p:ext uri="{BB962C8B-B14F-4D97-AF65-F5344CB8AC3E}">
        <p14:creationId xmlns:p14="http://schemas.microsoft.com/office/powerpoint/2010/main" val="3995761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One can modify the value of GRAVITY to get new solution without editing any function.</a:t>
            </a:r>
            <a:endParaRPr lang="zh-CN" altLang="en-US" smtClean="0"/>
          </a:p>
        </p:txBody>
      </p:sp>
      <p:sp>
        <p:nvSpPr>
          <p:cNvPr id="123908"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390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3910"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25AEB8-F1AD-4EBA-BA54-34FA8FA49D9D}" type="slidenum">
              <a:rPr lang="zh-CN" altLang="en-US" smtClean="0"/>
              <a:pPr fontAlgn="base">
                <a:spcBef>
                  <a:spcPct val="0"/>
                </a:spcBef>
                <a:spcAft>
                  <a:spcPct val="0"/>
                </a:spcAft>
                <a:defRPr/>
              </a:pPr>
              <a:t>51</a:t>
            </a:fld>
            <a:endParaRPr lang="zh-CN" altLang="en-US" smtClean="0"/>
          </a:p>
        </p:txBody>
      </p:sp>
    </p:spTree>
    <p:extLst>
      <p:ext uri="{BB962C8B-B14F-4D97-AF65-F5344CB8AC3E}">
        <p14:creationId xmlns:p14="http://schemas.microsoft.com/office/powerpoint/2010/main" val="3002625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1140"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114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1142"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77785E-4467-4F04-9810-56D13D118B26}" type="slidenum">
              <a:rPr lang="zh-CN" altLang="en-US" smtClean="0"/>
              <a:pPr fontAlgn="base">
                <a:spcBef>
                  <a:spcPct val="0"/>
                </a:spcBef>
                <a:spcAft>
                  <a:spcPct val="0"/>
                </a:spcAft>
                <a:defRPr/>
              </a:pPr>
              <a:t>4</a:t>
            </a:fld>
            <a:endParaRPr lang="zh-CN" altLang="en-US" smtClean="0"/>
          </a:p>
        </p:txBody>
      </p:sp>
    </p:spTree>
    <p:extLst>
      <p:ext uri="{BB962C8B-B14F-4D97-AF65-F5344CB8AC3E}">
        <p14:creationId xmlns:p14="http://schemas.microsoft.com/office/powerpoint/2010/main" val="2060020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2164"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216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2166"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FF2B06-5D8F-48AD-B549-9F82BF4B072D}" type="slidenum">
              <a:rPr lang="zh-CN" altLang="en-US" smtClean="0"/>
              <a:pPr fontAlgn="base">
                <a:spcBef>
                  <a:spcPct val="0"/>
                </a:spcBef>
                <a:spcAft>
                  <a:spcPct val="0"/>
                </a:spcAft>
                <a:defRPr/>
              </a:pPr>
              <a:t>5</a:t>
            </a:fld>
            <a:endParaRPr lang="zh-CN" altLang="en-US" smtClean="0"/>
          </a:p>
        </p:txBody>
      </p:sp>
    </p:spTree>
    <p:extLst>
      <p:ext uri="{BB962C8B-B14F-4D97-AF65-F5344CB8AC3E}">
        <p14:creationId xmlns:p14="http://schemas.microsoft.com/office/powerpoint/2010/main" val="227030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85000" lnSpcReduction="20000"/>
          </a:bodyPr>
          <a:lstStyle/>
          <a:p>
            <a:pPr eaLnBrk="1" fontAlgn="auto" hangingPunct="1">
              <a:spcBef>
                <a:spcPts val="0"/>
              </a:spcBef>
              <a:spcAft>
                <a:spcPts val="0"/>
              </a:spcAft>
              <a:defRPr/>
            </a:pPr>
            <a:r>
              <a:rPr lang="en-US" altLang="zh-CN" dirty="0" err="1" smtClean="0"/>
              <a:t>rem</a:t>
            </a:r>
            <a:endParaRPr lang="en-US" altLang="zh-CN" dirty="0" smtClean="0"/>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Remainder after division</a:t>
            </a:r>
          </a:p>
          <a:p>
            <a:pPr eaLnBrk="1" fontAlgn="auto" hangingPunct="1">
              <a:spcBef>
                <a:spcPts val="0"/>
              </a:spcBef>
              <a:spcAft>
                <a:spcPts val="0"/>
              </a:spcAft>
              <a:defRPr/>
            </a:pPr>
            <a:r>
              <a:rPr lang="en-US" altLang="zh-CN" dirty="0" smtClean="0"/>
              <a:t>Syntax</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R = </a:t>
            </a:r>
            <a:r>
              <a:rPr lang="en-US" altLang="zh-CN" dirty="0" err="1" smtClean="0"/>
              <a:t>rem</a:t>
            </a:r>
            <a:r>
              <a:rPr lang="en-US" altLang="zh-CN" dirty="0" smtClean="0"/>
              <a:t>(X,Y)</a:t>
            </a:r>
          </a:p>
          <a:p>
            <a:pPr eaLnBrk="1" fontAlgn="auto" hangingPunct="1">
              <a:spcBef>
                <a:spcPts val="0"/>
              </a:spcBef>
              <a:spcAft>
                <a:spcPts val="0"/>
              </a:spcAft>
              <a:defRPr/>
            </a:pPr>
            <a:r>
              <a:rPr lang="en-US" altLang="zh-CN" dirty="0" smtClean="0"/>
              <a:t>Description</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R = </a:t>
            </a:r>
            <a:r>
              <a:rPr lang="en-US" altLang="zh-CN" dirty="0" err="1" smtClean="0"/>
              <a:t>rem</a:t>
            </a:r>
            <a:r>
              <a:rPr lang="en-US" altLang="zh-CN" dirty="0" smtClean="0"/>
              <a:t>(X,Y) if Y ~= 0, returns X - n.*Y where n = fix(X./Y). If Y is not an integer and the quotient X./Y is within </a:t>
            </a:r>
            <a:r>
              <a:rPr lang="en-US" altLang="zh-CN" dirty="0" err="1" smtClean="0"/>
              <a:t>roundoff</a:t>
            </a:r>
            <a:r>
              <a:rPr lang="en-US" altLang="zh-CN" dirty="0" smtClean="0"/>
              <a:t> error of an integer, then n is that integer. The inputs X and Y must be real arrays of the same size, or real scalars.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following are true by convention:</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      </a:t>
            </a:r>
            <a:r>
              <a:rPr lang="en-US" altLang="zh-CN" dirty="0" err="1" smtClean="0"/>
              <a:t>rem</a:t>
            </a:r>
            <a:r>
              <a:rPr lang="en-US" altLang="zh-CN" dirty="0" smtClean="0"/>
              <a:t>(X,0) is </a:t>
            </a:r>
            <a:r>
              <a:rPr lang="en-US" altLang="zh-CN" dirty="0" err="1" smtClean="0"/>
              <a:t>NaN</a:t>
            </a:r>
            <a:endParaRPr lang="en-US" altLang="zh-CN" dirty="0" smtClean="0"/>
          </a:p>
          <a:p>
            <a:pPr eaLnBrk="1" fontAlgn="auto" hangingPunct="1">
              <a:spcBef>
                <a:spcPts val="0"/>
              </a:spcBef>
              <a:spcAft>
                <a:spcPts val="0"/>
              </a:spcAft>
              <a:defRPr/>
            </a:pPr>
            <a:r>
              <a:rPr lang="en-US" altLang="zh-CN" dirty="0" smtClean="0"/>
              <a:t>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      </a:t>
            </a:r>
            <a:r>
              <a:rPr lang="en-US" altLang="zh-CN" dirty="0" err="1" smtClean="0"/>
              <a:t>rem</a:t>
            </a:r>
            <a:r>
              <a:rPr lang="en-US" altLang="zh-CN" dirty="0" smtClean="0"/>
              <a:t>(X,X) for X~=0 is 0</a:t>
            </a:r>
          </a:p>
          <a:p>
            <a:pPr eaLnBrk="1" fontAlgn="auto" hangingPunct="1">
              <a:spcBef>
                <a:spcPts val="0"/>
              </a:spcBef>
              <a:spcAft>
                <a:spcPts val="0"/>
              </a:spcAft>
              <a:defRPr/>
            </a:pPr>
            <a:r>
              <a:rPr lang="en-US" altLang="zh-CN" dirty="0" smtClean="0"/>
              <a:t>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      </a:t>
            </a:r>
            <a:r>
              <a:rPr lang="en-US" altLang="zh-CN" dirty="0" err="1" smtClean="0"/>
              <a:t>rem</a:t>
            </a:r>
            <a:r>
              <a:rPr lang="en-US" altLang="zh-CN" dirty="0" smtClean="0"/>
              <a:t>(X,Y) for X~=Y and Y~=0 has the same sign as X.</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Remarks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mod(X,Y) for X~=Y and Y~=0 has the same sign as Y.</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err="1" smtClean="0"/>
              <a:t>rem</a:t>
            </a:r>
            <a:r>
              <a:rPr lang="en-US" altLang="zh-CN" dirty="0" smtClean="0"/>
              <a:t>(X,Y) and mod(X,Y) are equal if X and Y have the same sign, but differ by Y if X and Y have different signs.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a:t>
            </a:r>
            <a:r>
              <a:rPr lang="en-US" altLang="zh-CN" dirty="0" err="1" smtClean="0"/>
              <a:t>rem</a:t>
            </a:r>
            <a:r>
              <a:rPr lang="en-US" altLang="zh-CN" dirty="0" smtClean="0"/>
              <a:t> function returns a result that is between 0 and sign(X)*abs(Y). If Y is zero, </a:t>
            </a:r>
            <a:r>
              <a:rPr lang="en-US" altLang="zh-CN" dirty="0" err="1" smtClean="0"/>
              <a:t>rem</a:t>
            </a:r>
            <a:r>
              <a:rPr lang="en-US" altLang="zh-CN" dirty="0" smtClean="0"/>
              <a:t> returns </a:t>
            </a:r>
            <a:r>
              <a:rPr lang="en-US" altLang="zh-CN" dirty="0" err="1" smtClean="0"/>
              <a:t>NaN</a:t>
            </a:r>
            <a:r>
              <a:rPr lang="en-US" altLang="zh-CN" dirty="0" smtClean="0"/>
              <a:t>.</a:t>
            </a:r>
            <a:endParaRPr lang="zh-CN" altLang="en-US" dirty="0"/>
          </a:p>
        </p:txBody>
      </p:sp>
      <p:sp>
        <p:nvSpPr>
          <p:cNvPr id="93188"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318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3190"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C075D2-3453-4D0E-A677-BAF48AC58A2A}" type="slidenum">
              <a:rPr lang="zh-CN" altLang="en-US" smtClean="0"/>
              <a:pPr fontAlgn="base">
                <a:spcBef>
                  <a:spcPct val="0"/>
                </a:spcBef>
                <a:spcAft>
                  <a:spcPct val="0"/>
                </a:spcAft>
                <a:defRPr/>
              </a:pPr>
              <a:t>6</a:t>
            </a:fld>
            <a:endParaRPr lang="zh-CN" altLang="en-US" smtClean="0"/>
          </a:p>
        </p:txBody>
      </p:sp>
    </p:spTree>
    <p:extLst>
      <p:ext uri="{BB962C8B-B14F-4D97-AF65-F5344CB8AC3E}">
        <p14:creationId xmlns:p14="http://schemas.microsoft.com/office/powerpoint/2010/main" val="1204145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If A and B are not the same size, then A == B is an error.</a:t>
            </a:r>
            <a:endParaRPr lang="zh-CN" altLang="en-US" smtClean="0"/>
          </a:p>
        </p:txBody>
      </p:sp>
      <p:sp>
        <p:nvSpPr>
          <p:cNvPr id="94212"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421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4214"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6DE95C-10E3-480E-883F-043CB370A887}" type="slidenum">
              <a:rPr lang="zh-CN" altLang="en-US" smtClean="0"/>
              <a:pPr fontAlgn="base">
                <a:spcBef>
                  <a:spcPct val="0"/>
                </a:spcBef>
                <a:spcAft>
                  <a:spcPct val="0"/>
                </a:spcAft>
                <a:defRPr/>
              </a:pPr>
              <a:t>7</a:t>
            </a:fld>
            <a:endParaRPr lang="zh-CN" altLang="en-US" smtClean="0"/>
          </a:p>
        </p:txBody>
      </p:sp>
    </p:spTree>
    <p:extLst>
      <p:ext uri="{BB962C8B-B14F-4D97-AF65-F5344CB8AC3E}">
        <p14:creationId xmlns:p14="http://schemas.microsoft.com/office/powerpoint/2010/main" val="192551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switch (rem(n,4)==0) + (rem(n,2)==0)</a:t>
            </a:r>
          </a:p>
          <a:p>
            <a:pPr eaLnBrk="1" hangingPunct="1">
              <a:spcBef>
                <a:spcPct val="0"/>
              </a:spcBef>
            </a:pPr>
            <a:r>
              <a:rPr lang="en-US" altLang="zh-CN" smtClean="0"/>
              <a:t>case 0</a:t>
            </a:r>
          </a:p>
          <a:p>
            <a:pPr eaLnBrk="1" hangingPunct="1">
              <a:spcBef>
                <a:spcPct val="0"/>
              </a:spcBef>
            </a:pPr>
            <a:r>
              <a:rPr lang="en-US" altLang="zh-CN" smtClean="0"/>
              <a:t>    M = odd_magic(n)</a:t>
            </a:r>
          </a:p>
          <a:p>
            <a:pPr eaLnBrk="1" hangingPunct="1">
              <a:spcBef>
                <a:spcPct val="0"/>
              </a:spcBef>
            </a:pPr>
            <a:r>
              <a:rPr lang="en-US" altLang="zh-CN" smtClean="0"/>
              <a:t>case 1</a:t>
            </a:r>
          </a:p>
          <a:p>
            <a:pPr eaLnBrk="1" hangingPunct="1">
              <a:spcBef>
                <a:spcPct val="0"/>
              </a:spcBef>
            </a:pPr>
            <a:r>
              <a:rPr lang="en-US" altLang="zh-CN" smtClean="0"/>
              <a:t>    M = single_even_magic(n)</a:t>
            </a:r>
          </a:p>
          <a:p>
            <a:pPr eaLnBrk="1" hangingPunct="1">
              <a:spcBef>
                <a:spcPct val="0"/>
              </a:spcBef>
            </a:pPr>
            <a:r>
              <a:rPr lang="en-US" altLang="zh-CN" smtClean="0"/>
              <a:t>case 2</a:t>
            </a:r>
          </a:p>
          <a:p>
            <a:pPr eaLnBrk="1" hangingPunct="1">
              <a:spcBef>
                <a:spcPct val="0"/>
              </a:spcBef>
            </a:pPr>
            <a:r>
              <a:rPr lang="en-US" altLang="zh-CN" smtClean="0"/>
              <a:t>    M = double_even_magic(n)</a:t>
            </a:r>
          </a:p>
          <a:p>
            <a:pPr eaLnBrk="1" hangingPunct="1">
              <a:spcBef>
                <a:spcPct val="0"/>
              </a:spcBef>
            </a:pPr>
            <a:r>
              <a:rPr lang="en-US" altLang="zh-CN" smtClean="0"/>
              <a:t>otherwise</a:t>
            </a:r>
          </a:p>
          <a:p>
            <a:pPr eaLnBrk="1" hangingPunct="1">
              <a:spcBef>
                <a:spcPct val="0"/>
              </a:spcBef>
            </a:pPr>
            <a:r>
              <a:rPr lang="en-US" altLang="zh-CN" smtClean="0"/>
              <a:t>    error('This is impossible')</a:t>
            </a:r>
          </a:p>
          <a:p>
            <a:pPr eaLnBrk="1" hangingPunct="1">
              <a:spcBef>
                <a:spcPct val="0"/>
              </a:spcBef>
            </a:pPr>
            <a:r>
              <a:rPr lang="en-US" altLang="zh-CN" smtClean="0"/>
              <a:t>end</a:t>
            </a:r>
            <a:endParaRPr lang="zh-CN" altLang="en-US" smtClean="0"/>
          </a:p>
        </p:txBody>
      </p:sp>
      <p:sp>
        <p:nvSpPr>
          <p:cNvPr id="95236"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523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5238"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23A946-0836-46C1-922F-F1CD317EE6AC}" type="slidenum">
              <a:rPr lang="zh-CN" altLang="en-US" smtClean="0"/>
              <a:pPr fontAlgn="base">
                <a:spcBef>
                  <a:spcPct val="0"/>
                </a:spcBef>
                <a:spcAft>
                  <a:spcPct val="0"/>
                </a:spcAft>
                <a:defRPr/>
              </a:pPr>
              <a:t>8</a:t>
            </a:fld>
            <a:endParaRPr lang="zh-CN" altLang="en-US" smtClean="0"/>
          </a:p>
        </p:txBody>
      </p:sp>
    </p:spTree>
    <p:extLst>
      <p:ext uri="{BB962C8B-B14F-4D97-AF65-F5344CB8AC3E}">
        <p14:creationId xmlns:p14="http://schemas.microsoft.com/office/powerpoint/2010/main" val="3501774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6260"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626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6262"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7E7DBF-5CEA-45A3-A43E-EDAC44B79CD7}" type="slidenum">
              <a:rPr lang="zh-CN" altLang="en-US" smtClean="0"/>
              <a:pPr fontAlgn="base">
                <a:spcBef>
                  <a:spcPct val="0"/>
                </a:spcBef>
                <a:spcAft>
                  <a:spcPct val="0"/>
                </a:spcAft>
                <a:defRPr/>
              </a:pPr>
              <a:t>9</a:t>
            </a:fld>
            <a:endParaRPr lang="zh-CN" altLang="en-US" smtClean="0"/>
          </a:p>
        </p:txBody>
      </p:sp>
    </p:spTree>
    <p:extLst>
      <p:ext uri="{BB962C8B-B14F-4D97-AF65-F5344CB8AC3E}">
        <p14:creationId xmlns:p14="http://schemas.microsoft.com/office/powerpoint/2010/main" val="142269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椭圆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6" name="日期占位符 6"/>
          <p:cNvSpPr>
            <a:spLocks noGrp="1"/>
          </p:cNvSpPr>
          <p:nvPr>
            <p:ph type="dt" sz="half" idx="10"/>
          </p:nvPr>
        </p:nvSpPr>
        <p:spPr/>
        <p:txBody>
          <a:bodyPr/>
          <a:lstStyle>
            <a:lvl1pPr>
              <a:defRPr/>
            </a:lvl1pPr>
            <a:extLst/>
          </a:lstStyle>
          <a:p>
            <a:pPr>
              <a:defRPr/>
            </a:pPr>
            <a:fld id="{4DC93E97-D9C6-4963-A6B8-208A863C10ED}" type="datetime1">
              <a:rPr lang="zh-CN" altLang="en-US"/>
              <a:pPr>
                <a:defRPr/>
              </a:pPr>
              <a:t>2014/6/19</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8" name="灯片编号占位符 9"/>
          <p:cNvSpPr>
            <a:spLocks noGrp="1"/>
          </p:cNvSpPr>
          <p:nvPr>
            <p:ph type="sldNum" sz="quarter" idx="12"/>
          </p:nvPr>
        </p:nvSpPr>
        <p:spPr/>
        <p:txBody>
          <a:bodyPr/>
          <a:lstStyle>
            <a:lvl1pPr>
              <a:defRPr/>
            </a:lvl1pPr>
            <a:extLst/>
          </a:lstStyle>
          <a:p>
            <a:pPr>
              <a:defRPr/>
            </a:pPr>
            <a:fld id="{BF603325-13AC-49EA-9682-1A8C90EA3EC4}" type="slidenum">
              <a:rPr lang="zh-CN" altLang="en-US"/>
              <a:pPr>
                <a:defRPr/>
              </a:pPr>
              <a:t>‹#›</a:t>
            </a:fld>
            <a:endParaRPr lang="zh-CN" altLang="en-US"/>
          </a:p>
        </p:txBody>
      </p:sp>
    </p:spTree>
    <p:extLst>
      <p:ext uri="{BB962C8B-B14F-4D97-AF65-F5344CB8AC3E}">
        <p14:creationId xmlns:p14="http://schemas.microsoft.com/office/powerpoint/2010/main" val="243349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198FEB44-0E25-4561-9428-2409BC16CEBB}"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952D99E5-191A-4155-B497-B5C6FF661511}" type="slidenum">
              <a:rPr lang="zh-CN" altLang="en-US"/>
              <a:pPr>
                <a:defRPr/>
              </a:pPr>
              <a:t>‹#›</a:t>
            </a:fld>
            <a:endParaRPr lang="zh-CN" altLang="en-US"/>
          </a:p>
        </p:txBody>
      </p:sp>
    </p:spTree>
    <p:extLst>
      <p:ext uri="{BB962C8B-B14F-4D97-AF65-F5344CB8AC3E}">
        <p14:creationId xmlns:p14="http://schemas.microsoft.com/office/powerpoint/2010/main" val="399541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A725A473-C59E-4DD1-AC7B-174625C0B398}"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99AA9B82-89CC-4C87-8D6B-89063EB60BFF}" type="slidenum">
              <a:rPr lang="zh-CN" altLang="en-US"/>
              <a:pPr>
                <a:defRPr/>
              </a:pPr>
              <a:t>‹#›</a:t>
            </a:fld>
            <a:endParaRPr lang="zh-CN" altLang="en-US"/>
          </a:p>
        </p:txBody>
      </p:sp>
    </p:spTree>
    <p:extLst>
      <p:ext uri="{BB962C8B-B14F-4D97-AF65-F5344CB8AC3E}">
        <p14:creationId xmlns:p14="http://schemas.microsoft.com/office/powerpoint/2010/main" val="18672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2F7271D1-0D82-4A26-87E0-FA4706DF742F}"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5C21739D-09E4-4AF9-A98D-FF46B389B485}" type="slidenum">
              <a:rPr lang="zh-CN" altLang="en-US"/>
              <a:pPr>
                <a:defRPr/>
              </a:pPr>
              <a:t>‹#›</a:t>
            </a:fld>
            <a:endParaRPr lang="zh-CN" altLang="en-US"/>
          </a:p>
        </p:txBody>
      </p:sp>
    </p:spTree>
    <p:extLst>
      <p:ext uri="{BB962C8B-B14F-4D97-AF65-F5344CB8AC3E}">
        <p14:creationId xmlns:p14="http://schemas.microsoft.com/office/powerpoint/2010/main" val="297428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矩形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矩形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椭圆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椭圆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8" name="日期占位符 3"/>
          <p:cNvSpPr>
            <a:spLocks noGrp="1"/>
          </p:cNvSpPr>
          <p:nvPr>
            <p:ph type="dt" sz="half" idx="10"/>
          </p:nvPr>
        </p:nvSpPr>
        <p:spPr/>
        <p:txBody>
          <a:bodyPr/>
          <a:lstStyle>
            <a:lvl1pPr>
              <a:defRPr/>
            </a:lvl1pPr>
            <a:extLst/>
          </a:lstStyle>
          <a:p>
            <a:pPr>
              <a:defRPr/>
            </a:pPr>
            <a:fld id="{EB58C65A-A8F3-4F61-AC74-141EB34BB990}" type="datetime1">
              <a:rPr lang="zh-CN" altLang="en-US"/>
              <a:pPr>
                <a:defRPr/>
              </a:pPr>
              <a:t>2014/6/19</a:t>
            </a:fld>
            <a:endParaRPr lang="zh-CN" altLang="en-US"/>
          </a:p>
        </p:txBody>
      </p:sp>
      <p:sp>
        <p:nvSpPr>
          <p:cNvPr id="9" name="页脚占位符 4"/>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10" name="灯片编号占位符 5"/>
          <p:cNvSpPr>
            <a:spLocks noGrp="1"/>
          </p:cNvSpPr>
          <p:nvPr>
            <p:ph type="sldNum" sz="quarter" idx="12"/>
          </p:nvPr>
        </p:nvSpPr>
        <p:spPr/>
        <p:txBody>
          <a:bodyPr/>
          <a:lstStyle>
            <a:lvl1pPr>
              <a:defRPr/>
            </a:lvl1pPr>
            <a:extLst/>
          </a:lstStyle>
          <a:p>
            <a:pPr>
              <a:defRPr/>
            </a:pPr>
            <a:fld id="{A54EE708-A4FC-4867-A51E-1BC6F9264A2E}" type="slidenum">
              <a:rPr lang="zh-CN" altLang="en-US"/>
              <a:pPr>
                <a:defRPr/>
              </a:pPr>
              <a:t>‹#›</a:t>
            </a:fld>
            <a:endParaRPr lang="zh-CN" altLang="en-US"/>
          </a:p>
        </p:txBody>
      </p:sp>
    </p:spTree>
    <p:extLst>
      <p:ext uri="{BB962C8B-B14F-4D97-AF65-F5344CB8AC3E}">
        <p14:creationId xmlns:p14="http://schemas.microsoft.com/office/powerpoint/2010/main" val="251530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fld id="{D48EEF6A-3EB4-484C-87FE-F673C36C462B}" type="datetime1">
              <a:rPr lang="zh-CN" altLang="en-US"/>
              <a:pPr>
                <a:defRPr/>
              </a:pPr>
              <a:t>2014/6/19</a:t>
            </a:fld>
            <a:endParaRPr lang="zh-CN" altLang="en-US"/>
          </a:p>
        </p:txBody>
      </p:sp>
      <p:sp>
        <p:nvSpPr>
          <p:cNvPr id="6"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D4D78D5A-59CC-495E-8F83-4338107C96A3}" type="slidenum">
              <a:rPr lang="zh-CN" altLang="en-US"/>
              <a:pPr>
                <a:defRPr/>
              </a:pPr>
              <a:t>‹#›</a:t>
            </a:fld>
            <a:endParaRPr lang="zh-CN" altLang="en-US"/>
          </a:p>
        </p:txBody>
      </p:sp>
    </p:spTree>
    <p:extLst>
      <p:ext uri="{BB962C8B-B14F-4D97-AF65-F5344CB8AC3E}">
        <p14:creationId xmlns:p14="http://schemas.microsoft.com/office/powerpoint/2010/main" val="402837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lstStyle>
            <a:lvl1pPr algn="ctr">
              <a:defRPr sz="4500" b="1" cap="none" baseline="0"/>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D5171F59-7A8F-4340-827F-E6F10B16EAE7}" type="datetime1">
              <a:rPr lang="zh-CN" altLang="en-US"/>
              <a:pPr>
                <a:defRPr/>
              </a:pPr>
              <a:t>2014/6/19</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0919D03E-F179-4E19-A972-FD3EA9248FC9}" type="slidenum">
              <a:rPr lang="zh-CN" altLang="en-US"/>
              <a:pPr>
                <a:defRPr/>
              </a:pPr>
              <a:t>‹#›</a:t>
            </a:fld>
            <a:endParaRPr lang="zh-CN" altLang="en-US"/>
          </a:p>
        </p:txBody>
      </p:sp>
    </p:spTree>
    <p:extLst>
      <p:ext uri="{BB962C8B-B14F-4D97-AF65-F5344CB8AC3E}">
        <p14:creationId xmlns:p14="http://schemas.microsoft.com/office/powerpoint/2010/main" val="328142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en-US"/>
          </a:p>
        </p:txBody>
      </p:sp>
      <p:sp>
        <p:nvSpPr>
          <p:cNvPr id="3" name="日期占位符 23"/>
          <p:cNvSpPr>
            <a:spLocks noGrp="1"/>
          </p:cNvSpPr>
          <p:nvPr>
            <p:ph type="dt" sz="half" idx="10"/>
          </p:nvPr>
        </p:nvSpPr>
        <p:spPr/>
        <p:txBody>
          <a:bodyPr/>
          <a:lstStyle>
            <a:lvl1pPr>
              <a:defRPr/>
            </a:lvl1pPr>
          </a:lstStyle>
          <a:p>
            <a:pPr>
              <a:defRPr/>
            </a:pPr>
            <a:fld id="{CC728E4B-698B-44EA-A233-789D1F186F34}" type="datetime1">
              <a:rPr lang="zh-CN" altLang="en-US"/>
              <a:pPr>
                <a:defRPr/>
              </a:pPr>
              <a:t>2014/6/19</a:t>
            </a:fld>
            <a:endParaRPr lang="zh-CN" altLang="en-US"/>
          </a:p>
        </p:txBody>
      </p:sp>
      <p:sp>
        <p:nvSpPr>
          <p:cNvPr id="4"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5" name="灯片编号占位符 21"/>
          <p:cNvSpPr>
            <a:spLocks noGrp="1"/>
          </p:cNvSpPr>
          <p:nvPr>
            <p:ph type="sldNum" sz="quarter" idx="12"/>
          </p:nvPr>
        </p:nvSpPr>
        <p:spPr/>
        <p:txBody>
          <a:bodyPr/>
          <a:lstStyle>
            <a:lvl1pPr>
              <a:defRPr/>
            </a:lvl1pPr>
          </a:lstStyle>
          <a:p>
            <a:pPr>
              <a:defRPr/>
            </a:pPr>
            <a:fld id="{8741ACB5-6F6C-4B5D-87FE-18C1B6C6C519}" type="slidenum">
              <a:rPr lang="zh-CN" altLang="en-US"/>
              <a:pPr>
                <a:defRPr/>
              </a:pPr>
              <a:t>‹#›</a:t>
            </a:fld>
            <a:endParaRPr lang="zh-CN" altLang="en-US"/>
          </a:p>
        </p:txBody>
      </p:sp>
    </p:spTree>
    <p:extLst>
      <p:ext uri="{BB962C8B-B14F-4D97-AF65-F5344CB8AC3E}">
        <p14:creationId xmlns:p14="http://schemas.microsoft.com/office/powerpoint/2010/main" val="317256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矩形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extLst/>
          </a:lstStyle>
          <a:p>
            <a:pPr>
              <a:defRPr/>
            </a:pPr>
            <a:fld id="{D8C5667C-321F-4F59-A572-9D20D6EB953E}" type="datetime1">
              <a:rPr lang="zh-CN" altLang="en-US"/>
              <a:pPr>
                <a:defRPr/>
              </a:pPr>
              <a:t>2014/6/19</a:t>
            </a:fld>
            <a:endParaRPr lang="zh-CN" altLang="en-US"/>
          </a:p>
        </p:txBody>
      </p:sp>
      <p:sp>
        <p:nvSpPr>
          <p:cNvPr id="5" name="页脚占位符 2"/>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6" name="灯片编号占位符 3"/>
          <p:cNvSpPr>
            <a:spLocks noGrp="1"/>
          </p:cNvSpPr>
          <p:nvPr>
            <p:ph type="sldNum" sz="quarter" idx="12"/>
          </p:nvPr>
        </p:nvSpPr>
        <p:spPr/>
        <p:txBody>
          <a:bodyPr/>
          <a:lstStyle>
            <a:lvl1pPr>
              <a:defRPr/>
            </a:lvl1pPr>
            <a:extLst/>
          </a:lstStyle>
          <a:p>
            <a:pPr>
              <a:defRPr/>
            </a:pPr>
            <a:fld id="{44FC7E97-5745-44BF-896C-32878533B7E7}" type="slidenum">
              <a:rPr lang="zh-CN" altLang="en-US"/>
              <a:pPr>
                <a:defRPr/>
              </a:pPr>
              <a:t>‹#›</a:t>
            </a:fld>
            <a:endParaRPr lang="zh-CN" altLang="en-US"/>
          </a:p>
        </p:txBody>
      </p:sp>
    </p:spTree>
    <p:extLst>
      <p:ext uri="{BB962C8B-B14F-4D97-AF65-F5344CB8AC3E}">
        <p14:creationId xmlns:p14="http://schemas.microsoft.com/office/powerpoint/2010/main" val="370739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59F2A19-FC7E-4FC9-89C8-0067DBD4EFC0}" type="datetime1">
              <a:rPr lang="zh-CN" altLang="en-US"/>
              <a:pPr>
                <a:defRPr/>
              </a:pPr>
              <a:t>2014/6/19</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65748385-FDEC-4DD1-9919-180C4B60D9A1}" type="slidenum">
              <a:rPr lang="zh-CN" altLang="en-US"/>
              <a:pPr>
                <a:defRPr/>
              </a:pPr>
              <a:t>‹#›</a:t>
            </a:fld>
            <a:endParaRPr lang="zh-CN" altLang="en-US"/>
          </a:p>
        </p:txBody>
      </p:sp>
    </p:spTree>
    <p:extLst>
      <p:ext uri="{BB962C8B-B14F-4D97-AF65-F5344CB8AC3E}">
        <p14:creationId xmlns:p14="http://schemas.microsoft.com/office/powerpoint/2010/main" val="89043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流程图: 过程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流程图: 过程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zh-CN" altLang="en-US" smtClean="0"/>
              <a:t>单击此处编辑母版标题样式</a:t>
            </a:r>
            <a:endParaRPr lang="en-US"/>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8" name="日期占位符 4"/>
          <p:cNvSpPr>
            <a:spLocks noGrp="1"/>
          </p:cNvSpPr>
          <p:nvPr>
            <p:ph type="dt" sz="half" idx="10"/>
          </p:nvPr>
        </p:nvSpPr>
        <p:spPr/>
        <p:txBody>
          <a:bodyPr/>
          <a:lstStyle>
            <a:lvl1pPr>
              <a:defRPr/>
            </a:lvl1pPr>
            <a:extLst/>
          </a:lstStyle>
          <a:p>
            <a:pPr>
              <a:defRPr/>
            </a:pPr>
            <a:fld id="{F0F333AA-9477-43F5-B583-32C3EA79B57F}" type="datetime1">
              <a:rPr lang="zh-CN" altLang="en-US"/>
              <a:pPr>
                <a:defRPr/>
              </a:pPr>
              <a:t>2014/6/19</a:t>
            </a:fld>
            <a:endParaRPr lang="zh-CN" altLang="en-US"/>
          </a:p>
        </p:txBody>
      </p:sp>
      <p:sp>
        <p:nvSpPr>
          <p:cNvPr id="9" name="页脚占位符 5"/>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10" name="灯片编号占位符 6"/>
          <p:cNvSpPr>
            <a:spLocks noGrp="1"/>
          </p:cNvSpPr>
          <p:nvPr>
            <p:ph type="sldNum" sz="quarter" idx="12"/>
          </p:nvPr>
        </p:nvSpPr>
        <p:spPr/>
        <p:txBody>
          <a:bodyPr/>
          <a:lstStyle>
            <a:lvl1pPr>
              <a:defRPr/>
            </a:lvl1pPr>
            <a:extLst/>
          </a:lstStyle>
          <a:p>
            <a:pPr>
              <a:defRPr/>
            </a:pPr>
            <a:fld id="{F66B9817-03D2-4066-9424-7D12ED146F26}" type="slidenum">
              <a:rPr lang="zh-CN" altLang="en-US"/>
              <a:pPr>
                <a:defRPr/>
              </a:pPr>
              <a:t>‹#›</a:t>
            </a:fld>
            <a:endParaRPr lang="zh-CN" altLang="en-US"/>
          </a:p>
        </p:txBody>
      </p:sp>
    </p:spTree>
    <p:extLst>
      <p:ext uri="{BB962C8B-B14F-4D97-AF65-F5344CB8AC3E}">
        <p14:creationId xmlns:p14="http://schemas.microsoft.com/office/powerpoint/2010/main" val="211756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椭圆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矩形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标题占位符 4"/>
          <p:cNvSpPr>
            <a:spLocks noGrp="1"/>
          </p:cNvSpPr>
          <p:nvPr>
            <p:ph type="title"/>
          </p:nvPr>
        </p:nvSpPr>
        <p:spPr>
          <a:xfrm>
            <a:off x="1435100" y="274638"/>
            <a:ext cx="7499350" cy="1143000"/>
          </a:xfrm>
          <a:prstGeom prst="rect">
            <a:avLst/>
          </a:prstGeom>
        </p:spPr>
        <p:txBody>
          <a:bodyPr anchor="ctr">
            <a:normAutofit/>
          </a:bodyPr>
          <a:lstStyle>
            <a:extLst/>
          </a:lstStyle>
          <a:p>
            <a:r>
              <a:rPr lang="zh-CN" altLang="en-US" smtClean="0"/>
              <a:t>单击此处编辑母版标题样式</a:t>
            </a:r>
            <a:endParaRPr lang="en-US"/>
          </a:p>
        </p:txBody>
      </p:sp>
      <p:sp>
        <p:nvSpPr>
          <p:cNvPr id="3081" name="文本占位符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FD85EE58-DFE2-4C2B-B8C1-B2CE1732EC13}" type="datetime1">
              <a:rPr lang="zh-CN" altLang="en-US"/>
              <a:pPr>
                <a:defRPr/>
              </a:pPr>
              <a:t>2014/6/19</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Wenbo Zhang</a:t>
            </a:r>
            <a:endParaRPr lang="zh-CN" altLang="en-US"/>
          </a:p>
        </p:txBody>
      </p:sp>
      <p:sp>
        <p:nvSpPr>
          <p:cNvPr id="22" name="灯片编号占位符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fld id="{89C2A3E7-DCD7-4D27-84B0-76AE296AAEF0}" type="slidenum">
              <a:rPr lang="zh-CN" altLang="en-US"/>
              <a:pPr>
                <a:defRPr/>
              </a:pPr>
              <a:t>‹#›</a:t>
            </a:fld>
            <a:endParaRPr lang="zh-CN" altLang="en-US"/>
          </a:p>
        </p:txBody>
      </p:sp>
      <p:sp>
        <p:nvSpPr>
          <p:cNvPr id="15" name="矩形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17" r:id="rId1"/>
    <p:sldLayoutId id="2147483712" r:id="rId2"/>
    <p:sldLayoutId id="2147483718" r:id="rId3"/>
    <p:sldLayoutId id="2147483713" r:id="rId4"/>
    <p:sldLayoutId id="2147483719" r:id="rId5"/>
    <p:sldLayoutId id="2147483714" r:id="rId6"/>
    <p:sldLayoutId id="2147483720" r:id="rId7"/>
    <p:sldLayoutId id="2147483721" r:id="rId8"/>
    <p:sldLayoutId id="2147483722" r:id="rId9"/>
    <p:sldLayoutId id="2147483715" r:id="rId10"/>
    <p:sldLayoutId id="2147483716" r:id="rId11"/>
  </p:sldLayoutIdLst>
  <p:hf hd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572314"/>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572314"/>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572314"/>
          </a:solidFill>
          <a:latin typeface="Gill Sans MT" pitchFamily="34" charset="0"/>
          <a:ea typeface="华文中宋" pitchFamily="2" charset="-122"/>
        </a:defRPr>
      </a:lvl5pPr>
      <a:lvl6pPr marL="457200" algn="l" rtl="0" fontAlgn="base">
        <a:spcBef>
          <a:spcPct val="0"/>
        </a:spcBef>
        <a:spcAft>
          <a:spcPct val="0"/>
        </a:spcAft>
        <a:defRPr sz="4300">
          <a:solidFill>
            <a:srgbClr val="572314"/>
          </a:solidFill>
          <a:latin typeface="Gill Sans MT" pitchFamily="34" charset="0"/>
          <a:ea typeface="华文中宋" pitchFamily="2" charset="-122"/>
        </a:defRPr>
      </a:lvl6pPr>
      <a:lvl7pPr marL="914400" algn="l" rtl="0" fontAlgn="base">
        <a:spcBef>
          <a:spcPct val="0"/>
        </a:spcBef>
        <a:spcAft>
          <a:spcPct val="0"/>
        </a:spcAft>
        <a:defRPr sz="4300">
          <a:solidFill>
            <a:srgbClr val="572314"/>
          </a:solidFill>
          <a:latin typeface="Gill Sans MT" pitchFamily="34" charset="0"/>
          <a:ea typeface="华文中宋" pitchFamily="2" charset="-122"/>
        </a:defRPr>
      </a:lvl7pPr>
      <a:lvl8pPr marL="1371600" algn="l" rtl="0" fontAlgn="base">
        <a:spcBef>
          <a:spcPct val="0"/>
        </a:spcBef>
        <a:spcAft>
          <a:spcPct val="0"/>
        </a:spcAft>
        <a:defRPr sz="4300">
          <a:solidFill>
            <a:srgbClr val="572314"/>
          </a:solidFill>
          <a:latin typeface="Gill Sans MT" pitchFamily="34" charset="0"/>
          <a:ea typeface="华文中宋" pitchFamily="2" charset="-122"/>
        </a:defRPr>
      </a:lvl8pPr>
      <a:lvl9pPr marL="1828800" algn="l" rtl="0" fontAlgn="base">
        <a:spcBef>
          <a:spcPct val="0"/>
        </a:spcBef>
        <a:spcAft>
          <a:spcPct val="0"/>
        </a:spcAft>
        <a:defRPr sz="4300">
          <a:solidFill>
            <a:srgbClr val="572314"/>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1925" y="360363"/>
            <a:ext cx="7407275" cy="1471612"/>
          </a:xfrm>
        </p:spPr>
        <p:txBody>
          <a:bodyPr/>
          <a:lstStyle/>
          <a:p>
            <a:pPr eaLnBrk="1" fontAlgn="auto" hangingPunct="1">
              <a:spcAft>
                <a:spcPts val="0"/>
              </a:spcAft>
              <a:defRPr/>
            </a:pPr>
            <a:r>
              <a:rPr lang="en-US" altLang="zh-CN" b="1" dirty="0" smtClean="0">
                <a:solidFill>
                  <a:schemeClr val="tx2">
                    <a:satMod val="130000"/>
                  </a:schemeClr>
                </a:solidFill>
              </a:rPr>
              <a:t>Programming</a:t>
            </a:r>
            <a:endParaRPr lang="zh-CN" altLang="en-US" b="1" dirty="0">
              <a:solidFill>
                <a:schemeClr val="tx2">
                  <a:satMod val="130000"/>
                </a:schemeClr>
              </a:solidFill>
            </a:endParaRPr>
          </a:p>
        </p:txBody>
      </p:sp>
      <p:sp>
        <p:nvSpPr>
          <p:cNvPr id="3" name="副标题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altLang="zh-CN" sz="2000" err="1" smtClean="0"/>
              <a:t>Wenbo</a:t>
            </a:r>
            <a:r>
              <a:rPr lang="en-US" altLang="zh-CN" sz="2000" smtClean="0"/>
              <a:t> </a:t>
            </a:r>
            <a:r>
              <a:rPr lang="en-US" altLang="zh-CN" sz="2000" smtClean="0"/>
              <a:t>ZHANG</a:t>
            </a:r>
            <a:endParaRPr lang="en-US" altLang="zh-CN" sz="2000" dirty="0" smtClean="0"/>
          </a:p>
          <a:p>
            <a:pPr eaLnBrk="1" fontAlgn="auto" hangingPunct="1">
              <a:spcAft>
                <a:spcPts val="0"/>
              </a:spcAft>
              <a:buFont typeface="Wingdings 2"/>
              <a:buNone/>
              <a:defRPr/>
            </a:pPr>
            <a:r>
              <a:rPr lang="en-US" altLang="zh-CN" sz="2000" dirty="0" smtClean="0"/>
              <a:t>School of Science, BUPT</a:t>
            </a:r>
          </a:p>
          <a:p>
            <a:pPr eaLnBrk="1" fontAlgn="auto" hangingPunct="1">
              <a:spcAft>
                <a:spcPts val="0"/>
              </a:spcAft>
              <a:defRPr/>
            </a:pPr>
            <a:r>
              <a:rPr lang="en-US" altLang="zh-CN" sz="2000" dirty="0"/>
              <a:t>zhangwb_wk@163.com</a:t>
            </a: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Loop Control</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7719503E-666F-4E42-80A4-8298B48B54D0}" type="slidenum">
              <a:rPr lang="zh-CN" altLang="en-US"/>
              <a:pPr>
                <a:defRPr/>
              </a:pPr>
              <a:t>10</a:t>
            </a:fld>
            <a:endParaRPr lang="zh-CN" altLang="en-US"/>
          </a:p>
        </p:txBody>
      </p:sp>
      <p:sp>
        <p:nvSpPr>
          <p:cNvPr id="19461" name="TextBox 4"/>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for</a:t>
            </a:r>
            <a:endParaRPr lang="zh-CN" altLang="en-US" sz="2200" b="1">
              <a:latin typeface="Gill Sans MT" pitchFamily="34" charset="0"/>
              <a:ea typeface="华文中宋" pitchFamily="2" charset="-122"/>
            </a:endParaRPr>
          </a:p>
        </p:txBody>
      </p:sp>
      <p:sp>
        <p:nvSpPr>
          <p:cNvPr id="19462" name="TextBox 5"/>
          <p:cNvSpPr txBox="1">
            <a:spLocks noChangeArrowheads="1"/>
          </p:cNvSpPr>
          <p:nvPr/>
        </p:nvSpPr>
        <p:spPr bwMode="auto">
          <a:xfrm>
            <a:off x="1500188" y="4892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semicolon terminating the inner statement suppresses repeated printing, and the r after the loop displays the final result.</a:t>
            </a:r>
            <a:endParaRPr lang="zh-CN" altLang="en-US" sz="2200">
              <a:latin typeface="Gill Sans MT" pitchFamily="34" charset="0"/>
              <a:ea typeface="华文中宋" pitchFamily="2" charset="-122"/>
            </a:endParaRPr>
          </a:p>
        </p:txBody>
      </p:sp>
      <p:sp>
        <p:nvSpPr>
          <p:cNvPr id="7" name="矩形 6"/>
          <p:cNvSpPr/>
          <p:nvPr/>
        </p:nvSpPr>
        <p:spPr>
          <a:xfrm>
            <a:off x="1714500" y="3286125"/>
            <a:ext cx="6715125" cy="150018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64" name="TextBox 7"/>
          <p:cNvSpPr txBox="1">
            <a:spLocks noChangeArrowheads="1"/>
          </p:cNvSpPr>
          <p:nvPr/>
        </p:nvSpPr>
        <p:spPr bwMode="auto">
          <a:xfrm>
            <a:off x="1928813" y="3357563"/>
            <a:ext cx="57864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pt-BR" altLang="zh-CN" sz="2000">
                <a:solidFill>
                  <a:srgbClr val="0070C0"/>
                </a:solidFill>
                <a:latin typeface="Gill Sans MT" pitchFamily="34" charset="0"/>
                <a:ea typeface="华文中宋" pitchFamily="2" charset="-122"/>
              </a:rPr>
              <a:t>for n = 3:32</a:t>
            </a:r>
          </a:p>
          <a:p>
            <a:pPr eaLnBrk="1" hangingPunct="1"/>
            <a:r>
              <a:rPr lang="pt-BR" altLang="zh-CN" sz="2000">
                <a:solidFill>
                  <a:srgbClr val="0070C0"/>
                </a:solidFill>
                <a:latin typeface="Gill Sans MT" pitchFamily="34" charset="0"/>
                <a:ea typeface="华文中宋" pitchFamily="2" charset="-122"/>
              </a:rPr>
              <a:t>    r(n) = rank(magic(n));</a:t>
            </a:r>
          </a:p>
          <a:p>
            <a:pPr eaLnBrk="1" hangingPunct="1"/>
            <a:r>
              <a:rPr lang="pt-BR" altLang="zh-CN" sz="2000">
                <a:solidFill>
                  <a:srgbClr val="0070C0"/>
                </a:solidFill>
                <a:latin typeface="Gill Sans MT" pitchFamily="34" charset="0"/>
                <a:ea typeface="华文中宋" pitchFamily="2" charset="-122"/>
              </a:rPr>
              <a:t>end</a:t>
            </a:r>
          </a:p>
          <a:p>
            <a:pPr eaLnBrk="1" hangingPunct="1"/>
            <a:r>
              <a:rPr lang="pt-BR" altLang="zh-CN" sz="2000">
                <a:solidFill>
                  <a:srgbClr val="0070C0"/>
                </a:solidFill>
                <a:latin typeface="Gill Sans MT" pitchFamily="34" charset="0"/>
                <a:ea typeface="华文中宋" pitchFamily="2" charset="-122"/>
              </a:rPr>
              <a:t>r</a:t>
            </a:r>
            <a:endParaRPr lang="en-US" altLang="zh-CN" sz="2000">
              <a:solidFill>
                <a:srgbClr val="0070C0"/>
              </a:solidFill>
              <a:latin typeface="Gill Sans MT" pitchFamily="34" charset="0"/>
              <a:ea typeface="华文中宋" pitchFamily="2" charset="-122"/>
            </a:endParaRPr>
          </a:p>
        </p:txBody>
      </p:sp>
      <p:sp>
        <p:nvSpPr>
          <p:cNvPr id="19465" name="TextBox 8"/>
          <p:cNvSpPr txBox="1">
            <a:spLocks noChangeArrowheads="1"/>
          </p:cNvSpPr>
          <p:nvPr/>
        </p:nvSpPr>
        <p:spPr bwMode="auto">
          <a:xfrm>
            <a:off x="1500188" y="214312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for</a:t>
            </a:r>
            <a:r>
              <a:rPr lang="en-US" altLang="zh-CN" sz="2200">
                <a:latin typeface="Gill Sans MT" pitchFamily="34" charset="0"/>
                <a:ea typeface="华文中宋" pitchFamily="2" charset="-122"/>
              </a:rPr>
              <a:t> loop repeats a group of statements a fixed, predetermined number of times. A matching </a:t>
            </a:r>
            <a:r>
              <a:rPr lang="en-US" altLang="zh-CN" sz="2200">
                <a:solidFill>
                  <a:srgbClr val="0070C0"/>
                </a:solidFill>
                <a:latin typeface="Gill Sans MT" pitchFamily="34" charset="0"/>
                <a:ea typeface="华文中宋" pitchFamily="2" charset="-122"/>
              </a:rPr>
              <a:t>end</a:t>
            </a:r>
            <a:r>
              <a:rPr lang="en-US" altLang="zh-CN" sz="2200">
                <a:latin typeface="Gill Sans MT" pitchFamily="34" charset="0"/>
                <a:ea typeface="华文中宋" pitchFamily="2" charset="-122"/>
              </a:rPr>
              <a:t> delineates the statements: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Loop Control</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7A323339-C571-43AA-883B-C23CB27FE705}" type="slidenum">
              <a:rPr lang="zh-CN" altLang="en-US"/>
              <a:pPr>
                <a:defRPr/>
              </a:pPr>
              <a:t>11</a:t>
            </a:fld>
            <a:endParaRPr lang="zh-CN" altLang="en-US"/>
          </a:p>
        </p:txBody>
      </p:sp>
      <p:sp>
        <p:nvSpPr>
          <p:cNvPr id="20485" name="TextBox 4"/>
          <p:cNvSpPr txBox="1">
            <a:spLocks noChangeArrowheads="1"/>
          </p:cNvSpPr>
          <p:nvPr/>
        </p:nvSpPr>
        <p:spPr bwMode="auto">
          <a:xfrm>
            <a:off x="1500188" y="171767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Note</a:t>
            </a:r>
            <a:r>
              <a:rPr lang="en-US" altLang="zh-CN" sz="2200">
                <a:latin typeface="Gill Sans MT" pitchFamily="34" charset="0"/>
                <a:ea typeface="华文中宋" pitchFamily="2" charset="-122"/>
              </a:rPr>
              <a:t>    It is a good idea to indent the loops for readability, especially when they are nested:</a:t>
            </a:r>
            <a:endParaRPr lang="zh-CN" altLang="en-US" sz="2200">
              <a:latin typeface="Gill Sans MT" pitchFamily="34" charset="0"/>
              <a:ea typeface="华文中宋" pitchFamily="2" charset="-122"/>
            </a:endParaRPr>
          </a:p>
        </p:txBody>
      </p:sp>
      <p:sp>
        <p:nvSpPr>
          <p:cNvPr id="7" name="矩形 6"/>
          <p:cNvSpPr/>
          <p:nvPr/>
        </p:nvSpPr>
        <p:spPr>
          <a:xfrm>
            <a:off x="1714500" y="2500313"/>
            <a:ext cx="6715125" cy="1714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7" name="TextBox 7"/>
          <p:cNvSpPr txBox="1">
            <a:spLocks noChangeArrowheads="1"/>
          </p:cNvSpPr>
          <p:nvPr/>
        </p:nvSpPr>
        <p:spPr bwMode="auto">
          <a:xfrm>
            <a:off x="1928813" y="2571750"/>
            <a:ext cx="57864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70C0"/>
                </a:solidFill>
                <a:latin typeface="Gill Sans MT" pitchFamily="34" charset="0"/>
                <a:ea typeface="华文中宋" pitchFamily="2" charset="-122"/>
              </a:rPr>
              <a:t>for i = 1:m</a:t>
            </a:r>
          </a:p>
          <a:p>
            <a:pPr eaLnBrk="1" hangingPunct="1"/>
            <a:r>
              <a:rPr lang="da-DK" altLang="zh-CN" sz="2000">
                <a:solidFill>
                  <a:srgbClr val="0070C0"/>
                </a:solidFill>
                <a:latin typeface="Gill Sans MT" pitchFamily="34" charset="0"/>
                <a:ea typeface="华文中宋" pitchFamily="2" charset="-122"/>
              </a:rPr>
              <a:t>    for j = 1:n</a:t>
            </a:r>
          </a:p>
          <a:p>
            <a:pPr eaLnBrk="1" hangingPunct="1"/>
            <a:r>
              <a:rPr lang="da-DK" altLang="zh-CN" sz="2000">
                <a:solidFill>
                  <a:srgbClr val="0070C0"/>
                </a:solidFill>
                <a:latin typeface="Gill Sans MT" pitchFamily="34" charset="0"/>
                <a:ea typeface="华文中宋" pitchFamily="2" charset="-122"/>
              </a:rPr>
              <a:t>        H(i,j) = 1/(i+j);</a:t>
            </a:r>
          </a:p>
          <a:p>
            <a:pPr eaLnBrk="1" hangingPunct="1"/>
            <a:r>
              <a:rPr lang="da-DK" altLang="zh-CN" sz="2000">
                <a:solidFill>
                  <a:srgbClr val="0070C0"/>
                </a:solidFill>
                <a:latin typeface="Gill Sans MT" pitchFamily="34" charset="0"/>
                <a:ea typeface="华文中宋" pitchFamily="2" charset="-122"/>
              </a:rPr>
              <a:t>    end</a:t>
            </a:r>
          </a:p>
          <a:p>
            <a:pPr eaLnBrk="1" hangingPunct="1"/>
            <a:r>
              <a:rPr lang="da-DK" altLang="zh-CN" sz="2000">
                <a:solidFill>
                  <a:srgbClr val="0070C0"/>
                </a:solidFill>
                <a:latin typeface="Gill Sans MT" pitchFamily="34" charset="0"/>
                <a:ea typeface="华文中宋" pitchFamily="2" charset="-122"/>
              </a:rPr>
              <a:t>end</a:t>
            </a:r>
            <a:endParaRPr lang="en-US" altLang="zh-CN" sz="2000">
              <a:solidFill>
                <a:srgbClr val="0070C0"/>
              </a:solidFill>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Loop Control</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BE8B883E-0FBC-42DB-85DA-058ABAD7C354}" type="slidenum">
              <a:rPr lang="zh-CN" altLang="en-US"/>
              <a:pPr>
                <a:defRPr/>
              </a:pPr>
              <a:t>12</a:t>
            </a:fld>
            <a:endParaRPr lang="zh-CN" altLang="en-US"/>
          </a:p>
        </p:txBody>
      </p:sp>
      <p:sp>
        <p:nvSpPr>
          <p:cNvPr id="21509" name="TextBox 4"/>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while</a:t>
            </a:r>
            <a:endParaRPr lang="zh-CN" altLang="en-US" sz="2200">
              <a:latin typeface="Gill Sans MT" pitchFamily="34" charset="0"/>
              <a:ea typeface="华文中宋" pitchFamily="2" charset="-122"/>
            </a:endParaRPr>
          </a:p>
        </p:txBody>
      </p:sp>
      <p:sp>
        <p:nvSpPr>
          <p:cNvPr id="21510" name="TextBox 8"/>
          <p:cNvSpPr txBox="1">
            <a:spLocks noChangeArrowheads="1"/>
          </p:cNvSpPr>
          <p:nvPr/>
        </p:nvSpPr>
        <p:spPr bwMode="auto">
          <a:xfrm>
            <a:off x="1500188" y="3357563"/>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example on the next slide is a complete program, which is illustrating </a:t>
            </a:r>
            <a:r>
              <a:rPr lang="en-US" altLang="zh-CN" sz="2200">
                <a:solidFill>
                  <a:srgbClr val="0070C0"/>
                </a:solidFill>
                <a:latin typeface="Gill Sans MT" pitchFamily="34" charset="0"/>
                <a:ea typeface="华文中宋" pitchFamily="2" charset="-122"/>
              </a:rPr>
              <a:t>while</a:t>
            </a: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if</a:t>
            </a: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else</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end</a:t>
            </a:r>
            <a:r>
              <a:rPr lang="en-US" altLang="zh-CN" sz="2200">
                <a:latin typeface="Gill Sans MT" pitchFamily="34" charset="0"/>
                <a:ea typeface="华文中宋" pitchFamily="2" charset="-122"/>
              </a:rPr>
              <a:t>. This program uses interval bisection to find a zero of a polynomial.</a:t>
            </a:r>
            <a:endParaRPr lang="zh-CN" altLang="en-US" sz="2200">
              <a:latin typeface="Gill Sans MT" pitchFamily="34" charset="0"/>
              <a:ea typeface="华文中宋" pitchFamily="2" charset="-122"/>
            </a:endParaRPr>
          </a:p>
        </p:txBody>
      </p:sp>
      <p:sp>
        <p:nvSpPr>
          <p:cNvPr id="21511" name="TextBox 9"/>
          <p:cNvSpPr txBox="1">
            <a:spLocks noChangeArrowheads="1"/>
          </p:cNvSpPr>
          <p:nvPr/>
        </p:nvSpPr>
        <p:spPr bwMode="auto">
          <a:xfrm>
            <a:off x="1500188" y="214312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while</a:t>
            </a:r>
            <a:r>
              <a:rPr lang="en-US" altLang="zh-CN" sz="2200">
                <a:latin typeface="Gill Sans MT" pitchFamily="34" charset="0"/>
                <a:ea typeface="华文中宋" pitchFamily="2" charset="-122"/>
              </a:rPr>
              <a:t> loop repeats a group of statements an indefinite number of times under control of a logical condition. A matching </a:t>
            </a:r>
            <a:r>
              <a:rPr lang="en-US" altLang="zh-CN" sz="2200">
                <a:solidFill>
                  <a:srgbClr val="0070C0"/>
                </a:solidFill>
                <a:latin typeface="Gill Sans MT" pitchFamily="34" charset="0"/>
                <a:ea typeface="华文中宋" pitchFamily="2" charset="-122"/>
              </a:rPr>
              <a:t>end</a:t>
            </a:r>
            <a:r>
              <a:rPr lang="en-US" altLang="zh-CN" sz="2200">
                <a:latin typeface="Gill Sans MT" pitchFamily="34" charset="0"/>
                <a:ea typeface="华文中宋" pitchFamily="2" charset="-122"/>
              </a:rPr>
              <a:t> delineates the statements.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Loop Control</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B9A1328F-98AA-43F1-9274-854EEA6C3F65}" type="slidenum">
              <a:rPr lang="zh-CN" altLang="en-US"/>
              <a:pPr>
                <a:defRPr/>
              </a:pPr>
              <a:t>13</a:t>
            </a:fld>
            <a:endParaRPr lang="zh-CN" altLang="en-US"/>
          </a:p>
        </p:txBody>
      </p:sp>
      <p:sp>
        <p:nvSpPr>
          <p:cNvPr id="8" name="矩形 7"/>
          <p:cNvSpPr/>
          <p:nvPr/>
        </p:nvSpPr>
        <p:spPr>
          <a:xfrm>
            <a:off x="1714500" y="2143125"/>
            <a:ext cx="6715125" cy="392906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31" name="TextBox 10"/>
          <p:cNvSpPr txBox="1">
            <a:spLocks noChangeArrowheads="1"/>
          </p:cNvSpPr>
          <p:nvPr/>
        </p:nvSpPr>
        <p:spPr bwMode="auto">
          <a:xfrm>
            <a:off x="1928813" y="2214563"/>
            <a:ext cx="57864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70C0"/>
                </a:solidFill>
                <a:latin typeface="Gill Sans MT" pitchFamily="34" charset="0"/>
                <a:ea typeface="华文中宋" pitchFamily="2" charset="-122"/>
              </a:rPr>
              <a:t>a = 0; fa = -Inf;</a:t>
            </a:r>
          </a:p>
          <a:p>
            <a:pPr eaLnBrk="1" hangingPunct="1"/>
            <a:r>
              <a:rPr lang="da-DK" altLang="zh-CN" sz="2000">
                <a:solidFill>
                  <a:srgbClr val="0070C0"/>
                </a:solidFill>
                <a:latin typeface="Gill Sans MT" pitchFamily="34" charset="0"/>
                <a:ea typeface="华文中宋" pitchFamily="2" charset="-122"/>
              </a:rPr>
              <a:t>b = 3; fb = Inf;</a:t>
            </a:r>
          </a:p>
          <a:p>
            <a:pPr eaLnBrk="1" hangingPunct="1"/>
            <a:r>
              <a:rPr lang="da-DK" altLang="zh-CN" sz="2000">
                <a:solidFill>
                  <a:srgbClr val="0070C0"/>
                </a:solidFill>
                <a:latin typeface="Gill Sans MT" pitchFamily="34" charset="0"/>
                <a:ea typeface="华文中宋" pitchFamily="2" charset="-122"/>
              </a:rPr>
              <a:t>while abs(b-a) &gt; eps*abs(b)</a:t>
            </a:r>
          </a:p>
          <a:p>
            <a:pPr eaLnBrk="1" hangingPunct="1"/>
            <a:r>
              <a:rPr lang="da-DK" altLang="zh-CN" sz="2000">
                <a:solidFill>
                  <a:srgbClr val="0070C0"/>
                </a:solidFill>
                <a:latin typeface="Gill Sans MT" pitchFamily="34" charset="0"/>
                <a:ea typeface="华文中宋" pitchFamily="2" charset="-122"/>
              </a:rPr>
              <a:t>    x = (a+b)/2;</a:t>
            </a:r>
          </a:p>
          <a:p>
            <a:pPr eaLnBrk="1" hangingPunct="1"/>
            <a:r>
              <a:rPr lang="da-DK" altLang="zh-CN" sz="2000">
                <a:solidFill>
                  <a:srgbClr val="0070C0"/>
                </a:solidFill>
                <a:latin typeface="Gill Sans MT" pitchFamily="34" charset="0"/>
                <a:ea typeface="华文中宋" pitchFamily="2" charset="-122"/>
              </a:rPr>
              <a:t>    fx = x^3-2*x-5;</a:t>
            </a:r>
          </a:p>
          <a:p>
            <a:pPr eaLnBrk="1" hangingPunct="1"/>
            <a:r>
              <a:rPr lang="da-DK" altLang="zh-CN" sz="2000">
                <a:solidFill>
                  <a:srgbClr val="0070C0"/>
                </a:solidFill>
                <a:latin typeface="Gill Sans MT" pitchFamily="34" charset="0"/>
                <a:ea typeface="华文中宋" pitchFamily="2" charset="-122"/>
              </a:rPr>
              <a:t>    if sign(fx) == sign(fa)</a:t>
            </a:r>
          </a:p>
          <a:p>
            <a:pPr eaLnBrk="1" hangingPunct="1"/>
            <a:r>
              <a:rPr lang="da-DK" altLang="zh-CN" sz="2000">
                <a:solidFill>
                  <a:srgbClr val="0070C0"/>
                </a:solidFill>
                <a:latin typeface="Gill Sans MT" pitchFamily="34" charset="0"/>
                <a:ea typeface="华文中宋" pitchFamily="2" charset="-122"/>
              </a:rPr>
              <a:t>        a = x; fa = fx;</a:t>
            </a:r>
          </a:p>
          <a:p>
            <a:pPr eaLnBrk="1" hangingPunct="1"/>
            <a:r>
              <a:rPr lang="da-DK" altLang="zh-CN" sz="2000">
                <a:solidFill>
                  <a:srgbClr val="0070C0"/>
                </a:solidFill>
                <a:latin typeface="Gill Sans MT" pitchFamily="34" charset="0"/>
                <a:ea typeface="华文中宋" pitchFamily="2" charset="-122"/>
              </a:rPr>
              <a:t>    else</a:t>
            </a:r>
          </a:p>
          <a:p>
            <a:pPr eaLnBrk="1" hangingPunct="1"/>
            <a:r>
              <a:rPr lang="da-DK" altLang="zh-CN" sz="2000">
                <a:solidFill>
                  <a:srgbClr val="0070C0"/>
                </a:solidFill>
                <a:latin typeface="Gill Sans MT" pitchFamily="34" charset="0"/>
                <a:ea typeface="华文中宋" pitchFamily="2" charset="-122"/>
              </a:rPr>
              <a:t>        b = x; fb = fx;</a:t>
            </a:r>
          </a:p>
          <a:p>
            <a:pPr eaLnBrk="1" hangingPunct="1"/>
            <a:r>
              <a:rPr lang="da-DK" altLang="zh-CN" sz="2000">
                <a:solidFill>
                  <a:srgbClr val="0070C0"/>
                </a:solidFill>
                <a:latin typeface="Gill Sans MT" pitchFamily="34" charset="0"/>
                <a:ea typeface="华文中宋" pitchFamily="2" charset="-122"/>
              </a:rPr>
              <a:t>    end</a:t>
            </a:r>
          </a:p>
          <a:p>
            <a:pPr eaLnBrk="1" hangingPunct="1"/>
            <a:r>
              <a:rPr lang="da-DK" altLang="zh-CN" sz="2000">
                <a:solidFill>
                  <a:srgbClr val="0070C0"/>
                </a:solidFill>
                <a:latin typeface="Gill Sans MT" pitchFamily="34" charset="0"/>
                <a:ea typeface="华文中宋" pitchFamily="2" charset="-122"/>
              </a:rPr>
              <a:t>end</a:t>
            </a:r>
          </a:p>
          <a:p>
            <a:pPr eaLnBrk="1" hangingPunct="1"/>
            <a:r>
              <a:rPr lang="da-DK" altLang="zh-CN" sz="2000">
                <a:solidFill>
                  <a:srgbClr val="0070C0"/>
                </a:solidFill>
                <a:latin typeface="Gill Sans MT" pitchFamily="34" charset="0"/>
                <a:ea typeface="华文中宋" pitchFamily="2" charset="-122"/>
              </a:rPr>
              <a:t>x</a:t>
            </a:r>
            <a:endParaRPr lang="en-US" altLang="zh-CN" sz="2000">
              <a:solidFill>
                <a:srgbClr val="0070C0"/>
              </a:solidFill>
              <a:latin typeface="Gill Sans MT" pitchFamily="34" charset="0"/>
              <a:ea typeface="华文中宋" pitchFamily="2" charset="-122"/>
            </a:endParaRPr>
          </a:p>
        </p:txBody>
      </p:sp>
      <p:sp>
        <p:nvSpPr>
          <p:cNvPr id="1032" name="TextBox 11"/>
          <p:cNvSpPr txBox="1">
            <a:spLocks noChangeArrowheads="1"/>
          </p:cNvSpPr>
          <p:nvPr/>
        </p:nvSpPr>
        <p:spPr bwMode="auto">
          <a:xfrm>
            <a:off x="1500188" y="6142038"/>
            <a:ext cx="7215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result is a root of the polynomial                  .</a:t>
            </a:r>
            <a:endParaRPr lang="zh-CN" altLang="en-US" sz="2200">
              <a:latin typeface="Gill Sans MT" pitchFamily="34" charset="0"/>
              <a:ea typeface="华文中宋" pitchFamily="2" charset="-122"/>
            </a:endParaRPr>
          </a:p>
        </p:txBody>
      </p:sp>
      <p:graphicFrame>
        <p:nvGraphicFramePr>
          <p:cNvPr id="1026" name="Object 2"/>
          <p:cNvGraphicFramePr>
            <a:graphicFrameLocks noChangeAspect="1"/>
          </p:cNvGraphicFramePr>
          <p:nvPr/>
        </p:nvGraphicFramePr>
        <p:xfrm>
          <a:off x="5830888" y="6188075"/>
          <a:ext cx="1295400" cy="317500"/>
        </p:xfrm>
        <a:graphic>
          <a:graphicData uri="http://schemas.openxmlformats.org/presentationml/2006/ole">
            <mc:AlternateContent xmlns:mc="http://schemas.openxmlformats.org/markup-compatibility/2006">
              <mc:Choice xmlns:v="urn:schemas-microsoft-com:vml" Requires="v">
                <p:oleObj spid="_x0000_s1041" name="Equation" r:id="rId4" imgW="1295280" imgH="317160" progId="Equation.DSMT4">
                  <p:embed/>
                </p:oleObj>
              </mc:Choice>
              <mc:Fallback>
                <p:oleObj name="Equation" r:id="rId4" imgW="1295280" imgH="31716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0888" y="6188075"/>
                        <a:ext cx="12954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TextBox 13"/>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Example    </a:t>
            </a:r>
            <a:r>
              <a:rPr lang="en-US" altLang="zh-CN" sz="2200">
                <a:latin typeface="Gill Sans MT" pitchFamily="34" charset="0"/>
                <a:ea typeface="华文中宋" pitchFamily="2" charset="-122"/>
              </a:rPr>
              <a:t>Find a root of a polynomial.</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Loop Control</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598D8F10-31BB-40ED-B154-2041AFC11C41}" type="slidenum">
              <a:rPr lang="zh-CN" altLang="en-US"/>
              <a:pPr>
                <a:defRPr/>
              </a:pPr>
              <a:t>14</a:t>
            </a:fld>
            <a:endParaRPr lang="zh-CN" altLang="en-US"/>
          </a:p>
        </p:txBody>
      </p:sp>
      <p:sp>
        <p:nvSpPr>
          <p:cNvPr id="22533" name="TextBox 4"/>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continue</a:t>
            </a:r>
            <a:endParaRPr lang="zh-CN" altLang="en-US" sz="2200" b="1">
              <a:latin typeface="Gill Sans MT" pitchFamily="34" charset="0"/>
              <a:ea typeface="华文中宋" pitchFamily="2" charset="-122"/>
            </a:endParaRPr>
          </a:p>
        </p:txBody>
      </p:sp>
      <p:sp>
        <p:nvSpPr>
          <p:cNvPr id="22534" name="TextBox 8"/>
          <p:cNvSpPr txBox="1">
            <a:spLocks noChangeArrowheads="1"/>
          </p:cNvSpPr>
          <p:nvPr/>
        </p:nvSpPr>
        <p:spPr bwMode="auto">
          <a:xfrm>
            <a:off x="1500188" y="4357688"/>
            <a:ext cx="72151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next example shows how to use continue loop to count the number of executable lines from a </a:t>
            </a:r>
            <a:r>
              <a:rPr lang="en-US" altLang="zh-CN" sz="2200">
                <a:solidFill>
                  <a:srgbClr val="0070C0"/>
                </a:solidFill>
                <a:latin typeface="Gill Sans MT" pitchFamily="34" charset="0"/>
                <a:ea typeface="华文中宋" pitchFamily="2" charset="-122"/>
              </a:rPr>
              <a:t>.m</a:t>
            </a:r>
            <a:r>
              <a:rPr lang="en-US" altLang="zh-CN" sz="2200">
                <a:latin typeface="Gill Sans MT" pitchFamily="34" charset="0"/>
                <a:ea typeface="华文中宋" pitchFamily="2" charset="-122"/>
              </a:rPr>
              <a:t> file.</a:t>
            </a:r>
            <a:endParaRPr lang="zh-CN" altLang="en-US" sz="2200">
              <a:latin typeface="Gill Sans MT" pitchFamily="34" charset="0"/>
              <a:ea typeface="华文中宋" pitchFamily="2" charset="-122"/>
            </a:endParaRPr>
          </a:p>
        </p:txBody>
      </p:sp>
      <p:sp>
        <p:nvSpPr>
          <p:cNvPr id="22535" name="TextBox 9"/>
          <p:cNvSpPr txBox="1">
            <a:spLocks noChangeArrowheads="1"/>
          </p:cNvSpPr>
          <p:nvPr/>
        </p:nvSpPr>
        <p:spPr bwMode="auto">
          <a:xfrm>
            <a:off x="1500188" y="2143125"/>
            <a:ext cx="721518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continue</a:t>
            </a:r>
            <a:r>
              <a:rPr lang="en-US" altLang="zh-CN" sz="2200">
                <a:latin typeface="Gill Sans MT" pitchFamily="34" charset="0"/>
                <a:ea typeface="华文中宋" pitchFamily="2" charset="-122"/>
              </a:rPr>
              <a:t> statement passes control to the next iteration of the </a:t>
            </a:r>
            <a:r>
              <a:rPr lang="en-US" altLang="zh-CN" sz="2200">
                <a:solidFill>
                  <a:srgbClr val="0070C0"/>
                </a:solidFill>
                <a:latin typeface="Gill Sans MT" pitchFamily="34" charset="0"/>
                <a:ea typeface="华文中宋" pitchFamily="2" charset="-122"/>
              </a:rPr>
              <a:t>for</a:t>
            </a:r>
            <a:r>
              <a:rPr lang="en-US" altLang="zh-CN" sz="2200">
                <a:latin typeface="Gill Sans MT" pitchFamily="34" charset="0"/>
                <a:ea typeface="华文中宋" pitchFamily="2" charset="-122"/>
              </a:rPr>
              <a:t> loop or </a:t>
            </a:r>
            <a:r>
              <a:rPr lang="en-US" altLang="zh-CN" sz="2200">
                <a:solidFill>
                  <a:srgbClr val="0070C0"/>
                </a:solidFill>
                <a:latin typeface="Gill Sans MT" pitchFamily="34" charset="0"/>
                <a:ea typeface="华文中宋" pitchFamily="2" charset="-122"/>
              </a:rPr>
              <a:t>while</a:t>
            </a:r>
            <a:r>
              <a:rPr lang="en-US" altLang="zh-CN" sz="2200">
                <a:latin typeface="Gill Sans MT" pitchFamily="34" charset="0"/>
                <a:ea typeface="华文中宋" pitchFamily="2" charset="-122"/>
              </a:rPr>
              <a:t> loop in which it appears, skipping any remaining statements in the body of the loop. The same holds true for </a:t>
            </a:r>
            <a:r>
              <a:rPr lang="en-US" altLang="zh-CN" sz="2200">
                <a:solidFill>
                  <a:srgbClr val="0070C0"/>
                </a:solidFill>
                <a:latin typeface="Gill Sans MT" pitchFamily="34" charset="0"/>
                <a:ea typeface="华文中宋" pitchFamily="2" charset="-122"/>
              </a:rPr>
              <a:t>continue</a:t>
            </a:r>
            <a:r>
              <a:rPr lang="en-US" altLang="zh-CN" sz="2200">
                <a:latin typeface="Gill Sans MT" pitchFamily="34" charset="0"/>
                <a:ea typeface="华文中宋" pitchFamily="2" charset="-122"/>
              </a:rPr>
              <a:t> statements in nested loops. That is, execution continues at the beginning of the loop in which the</a:t>
            </a:r>
          </a:p>
          <a:p>
            <a:pPr eaLnBrk="1" hangingPunct="1"/>
            <a:r>
              <a:rPr lang="en-US" altLang="zh-CN" sz="2200">
                <a:latin typeface="Gill Sans MT" pitchFamily="34" charset="0"/>
                <a:ea typeface="华文中宋" pitchFamily="2" charset="-122"/>
              </a:rPr>
              <a:t>continue statement was encountered.</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Loop Control</a:t>
            </a:r>
            <a:endParaRPr lang="zh-CN" altLang="en-US" dirty="0">
              <a:solidFill>
                <a:schemeClr val="tx2">
                  <a:satMod val="130000"/>
                </a:schemeClr>
              </a:solidFill>
            </a:endParaRPr>
          </a:p>
        </p:txBody>
      </p:sp>
      <p:sp>
        <p:nvSpPr>
          <p:cNvPr id="6" name="内容占位符 5"/>
          <p:cNvSpPr>
            <a:spLocks noGrp="1"/>
          </p:cNvSpPr>
          <p:nvPr>
            <p:ph idx="1"/>
          </p:nvPr>
        </p:nvSpPr>
        <p:spPr>
          <a:solidFill>
            <a:srgbClr val="FFFF00">
              <a:alpha val="42000"/>
            </a:srgbClr>
          </a:solidFill>
        </p:spPr>
        <p:txBody>
          <a:bodyPr>
            <a:normAutofit fontScale="92500" lnSpcReduction="20000"/>
          </a:bodyPr>
          <a:lstStyle/>
          <a:p>
            <a:pPr marL="365760" indent="-283464" eaLnBrk="1" fontAlgn="auto" hangingPunct="1">
              <a:spcAft>
                <a:spcPts val="0"/>
              </a:spcAft>
              <a:buFont typeface="Wingdings 2"/>
              <a:buNone/>
              <a:defRPr/>
            </a:pPr>
            <a:r>
              <a:rPr lang="en-US" altLang="zh-CN" dirty="0" smtClean="0"/>
              <a:t>	for (while) ……</a:t>
            </a:r>
          </a:p>
          <a:p>
            <a:pPr marL="365760" indent="-283464" eaLnBrk="1" fontAlgn="auto" hangingPunct="1">
              <a:spcAft>
                <a:spcPts val="0"/>
              </a:spcAft>
              <a:buFont typeface="Wingdings 2"/>
              <a:buNone/>
              <a:defRPr/>
            </a:pPr>
            <a:r>
              <a:rPr lang="en-US" altLang="zh-CN" dirty="0" smtClean="0"/>
              <a:t>		statements group one</a:t>
            </a:r>
          </a:p>
          <a:p>
            <a:pPr marL="365760" indent="-283464" eaLnBrk="1" fontAlgn="auto" hangingPunct="1">
              <a:spcAft>
                <a:spcPts val="0"/>
              </a:spcAft>
              <a:buFont typeface="Wingdings 2"/>
              <a:buNone/>
              <a:defRPr/>
            </a:pPr>
            <a:r>
              <a:rPr lang="en-US" altLang="zh-CN" dirty="0" smtClean="0"/>
              <a:t>		for (while) ……</a:t>
            </a:r>
          </a:p>
          <a:p>
            <a:pPr marL="365760" indent="-283464" eaLnBrk="1" fontAlgn="auto" hangingPunct="1">
              <a:spcAft>
                <a:spcPts val="0"/>
              </a:spcAft>
              <a:buFont typeface="Wingdings 2"/>
              <a:buNone/>
              <a:defRPr/>
            </a:pPr>
            <a:r>
              <a:rPr lang="en-US" altLang="zh-CN" dirty="0" smtClean="0"/>
              <a:t>		    statements group two</a:t>
            </a:r>
          </a:p>
          <a:p>
            <a:pPr marL="365760" indent="-283464" eaLnBrk="1" fontAlgn="auto" hangingPunct="1">
              <a:spcAft>
                <a:spcPts val="0"/>
              </a:spcAft>
              <a:buFont typeface="Wingdings 2"/>
              <a:buNone/>
              <a:defRPr/>
            </a:pPr>
            <a:r>
              <a:rPr lang="en-US" altLang="zh-CN" dirty="0" smtClean="0"/>
              <a:t>		    </a:t>
            </a:r>
            <a:r>
              <a:rPr lang="en-US" altLang="zh-CN" dirty="0" smtClean="0">
                <a:solidFill>
                  <a:srgbClr val="0070C0"/>
                </a:solidFill>
              </a:rPr>
              <a:t>continue</a:t>
            </a:r>
          </a:p>
          <a:p>
            <a:pPr marL="365760" indent="-283464" eaLnBrk="1" fontAlgn="auto" hangingPunct="1">
              <a:spcAft>
                <a:spcPts val="0"/>
              </a:spcAft>
              <a:buFont typeface="Wingdings 2"/>
              <a:buNone/>
              <a:defRPr/>
            </a:pPr>
            <a:r>
              <a:rPr lang="en-US" altLang="zh-CN" dirty="0" smtClean="0"/>
              <a:t>		    statements group three</a:t>
            </a:r>
          </a:p>
          <a:p>
            <a:pPr marL="365760" indent="-283464" eaLnBrk="1" fontAlgn="auto" hangingPunct="1">
              <a:spcAft>
                <a:spcPts val="0"/>
              </a:spcAft>
              <a:buFont typeface="Wingdings 2"/>
              <a:buNone/>
              <a:defRPr/>
            </a:pPr>
            <a:r>
              <a:rPr lang="en-US" altLang="zh-CN" dirty="0" smtClean="0"/>
              <a:t>		end</a:t>
            </a:r>
          </a:p>
          <a:p>
            <a:pPr marL="365760" indent="-283464" eaLnBrk="1" fontAlgn="auto" hangingPunct="1">
              <a:spcAft>
                <a:spcPts val="0"/>
              </a:spcAft>
              <a:buFont typeface="Wingdings 2"/>
              <a:buNone/>
              <a:defRPr/>
            </a:pPr>
            <a:r>
              <a:rPr lang="en-US" altLang="zh-CN" dirty="0" smtClean="0"/>
              <a:t>		</a:t>
            </a:r>
            <a:r>
              <a:rPr lang="en-US" altLang="zh-CN" dirty="0" smtClean="0">
                <a:solidFill>
                  <a:srgbClr val="0070C0"/>
                </a:solidFill>
              </a:rPr>
              <a:t>continue</a:t>
            </a:r>
          </a:p>
          <a:p>
            <a:pPr marL="365760" indent="-283464" eaLnBrk="1" fontAlgn="auto" hangingPunct="1">
              <a:spcAft>
                <a:spcPts val="0"/>
              </a:spcAft>
              <a:buFont typeface="Wingdings 2"/>
              <a:buNone/>
              <a:defRPr/>
            </a:pPr>
            <a:r>
              <a:rPr lang="en-US" altLang="zh-CN" dirty="0" smtClean="0"/>
              <a:t>		statements group four</a:t>
            </a:r>
          </a:p>
          <a:p>
            <a:pPr marL="365760" indent="-283464" eaLnBrk="1" fontAlgn="auto" hangingPunct="1">
              <a:spcAft>
                <a:spcPts val="0"/>
              </a:spcAft>
              <a:buFont typeface="Wingdings 2"/>
              <a:buNone/>
              <a:defRPr/>
            </a:pPr>
            <a:r>
              <a:rPr lang="en-US" altLang="zh-CN" dirty="0" smtClean="0"/>
              <a:t>	end</a:t>
            </a:r>
            <a:endParaRPr lang="zh-CN" altLang="en-US" dirty="0"/>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21EF099F-A171-4EF0-9BB5-3FC5EE70CBEF}" type="slidenum">
              <a:rPr lang="zh-CN" altLang="en-US"/>
              <a:pPr>
                <a:defRPr/>
              </a:pPr>
              <a:t>15</a:t>
            </a:fld>
            <a:endParaRPr lang="zh-CN" altLang="en-US"/>
          </a:p>
        </p:txBody>
      </p:sp>
      <p:sp>
        <p:nvSpPr>
          <p:cNvPr id="7" name="下箭头 6"/>
          <p:cNvSpPr/>
          <p:nvPr/>
        </p:nvSpPr>
        <p:spPr>
          <a:xfrm>
            <a:off x="2500313" y="2714625"/>
            <a:ext cx="357187" cy="642938"/>
          </a:xfrm>
          <a:prstGeom prst="downArrow">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右弧形箭头 7"/>
          <p:cNvSpPr/>
          <p:nvPr/>
        </p:nvSpPr>
        <p:spPr>
          <a:xfrm flipH="1" flipV="1">
            <a:off x="1928813" y="2428875"/>
            <a:ext cx="428625" cy="1071563"/>
          </a:xfrm>
          <a:prstGeom prst="curvedLeftArrow">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9" name="下箭头 8"/>
          <p:cNvSpPr/>
          <p:nvPr/>
        </p:nvSpPr>
        <p:spPr>
          <a:xfrm>
            <a:off x="6786563" y="2143125"/>
            <a:ext cx="214312" cy="2643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右弧形箭头 9"/>
          <p:cNvSpPr/>
          <p:nvPr/>
        </p:nvSpPr>
        <p:spPr>
          <a:xfrm flipV="1">
            <a:off x="7215188" y="1714500"/>
            <a:ext cx="642937" cy="307181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Loop Control</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853216E9-099D-42A5-BF46-CE72A7F1E181}" type="slidenum">
              <a:rPr lang="zh-CN" altLang="en-US"/>
              <a:pPr>
                <a:defRPr/>
              </a:pPr>
              <a:t>16</a:t>
            </a:fld>
            <a:endParaRPr lang="zh-CN" altLang="en-US"/>
          </a:p>
        </p:txBody>
      </p:sp>
      <p:sp>
        <p:nvSpPr>
          <p:cNvPr id="8" name="矩形 7"/>
          <p:cNvSpPr/>
          <p:nvPr/>
        </p:nvSpPr>
        <p:spPr>
          <a:xfrm>
            <a:off x="1714500" y="2357438"/>
            <a:ext cx="6715125" cy="3357562"/>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582" name="TextBox 10"/>
          <p:cNvSpPr txBox="1">
            <a:spLocks noChangeArrowheads="1"/>
          </p:cNvSpPr>
          <p:nvPr/>
        </p:nvSpPr>
        <p:spPr bwMode="auto">
          <a:xfrm>
            <a:off x="1928813" y="2428875"/>
            <a:ext cx="5786437"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00FF"/>
                </a:solidFill>
                <a:latin typeface="Gill Sans MT" pitchFamily="34" charset="0"/>
                <a:ea typeface="华文中宋" pitchFamily="2" charset="-122"/>
              </a:rPr>
              <a:t>fid = fopen(’test.m','r');</a:t>
            </a:r>
          </a:p>
          <a:p>
            <a:pPr eaLnBrk="1" hangingPunct="1"/>
            <a:r>
              <a:rPr lang="da-DK" altLang="zh-CN" sz="2000">
                <a:solidFill>
                  <a:srgbClr val="0000FF"/>
                </a:solidFill>
                <a:latin typeface="Gill Sans MT" pitchFamily="34" charset="0"/>
                <a:ea typeface="华文中宋" pitchFamily="2" charset="-122"/>
              </a:rPr>
              <a:t>count = 0;</a:t>
            </a:r>
          </a:p>
          <a:p>
            <a:pPr eaLnBrk="1" hangingPunct="1"/>
            <a:r>
              <a:rPr lang="da-DK" altLang="zh-CN" sz="2000">
                <a:solidFill>
                  <a:srgbClr val="0000FF"/>
                </a:solidFill>
                <a:latin typeface="Gill Sans MT" pitchFamily="34" charset="0"/>
                <a:ea typeface="华文中宋" pitchFamily="2" charset="-122"/>
              </a:rPr>
              <a:t>while ~feof(fid)</a:t>
            </a:r>
          </a:p>
          <a:p>
            <a:pPr eaLnBrk="1" hangingPunct="1"/>
            <a:r>
              <a:rPr lang="da-DK" altLang="zh-CN" sz="2000">
                <a:solidFill>
                  <a:srgbClr val="0000FF"/>
                </a:solidFill>
                <a:latin typeface="Gill Sans MT" pitchFamily="34" charset="0"/>
                <a:ea typeface="华文中宋" pitchFamily="2" charset="-122"/>
              </a:rPr>
              <a:t>    line = fgetl(fid);</a:t>
            </a:r>
          </a:p>
          <a:p>
            <a:pPr eaLnBrk="1" hangingPunct="1"/>
            <a:r>
              <a:rPr lang="da-DK" altLang="zh-CN" sz="2000">
                <a:solidFill>
                  <a:srgbClr val="0000FF"/>
                </a:solidFill>
                <a:latin typeface="Gill Sans MT" pitchFamily="34" charset="0"/>
                <a:ea typeface="华文中宋" pitchFamily="2" charset="-122"/>
              </a:rPr>
              <a:t>    if isempty(line) | strncmp(line,'%',1)</a:t>
            </a:r>
          </a:p>
          <a:p>
            <a:pPr eaLnBrk="1" hangingPunct="1"/>
            <a:r>
              <a:rPr lang="da-DK" altLang="zh-CN" sz="2000">
                <a:solidFill>
                  <a:srgbClr val="0000FF"/>
                </a:solidFill>
                <a:latin typeface="Gill Sans MT" pitchFamily="34" charset="0"/>
                <a:ea typeface="华文中宋" pitchFamily="2" charset="-122"/>
              </a:rPr>
              <a:t>        continue</a:t>
            </a:r>
          </a:p>
          <a:p>
            <a:pPr eaLnBrk="1" hangingPunct="1"/>
            <a:r>
              <a:rPr lang="da-DK" altLang="zh-CN" sz="2000">
                <a:solidFill>
                  <a:srgbClr val="0000FF"/>
                </a:solidFill>
                <a:latin typeface="Gill Sans MT" pitchFamily="34" charset="0"/>
                <a:ea typeface="华文中宋" pitchFamily="2" charset="-122"/>
              </a:rPr>
              <a:t>    end</a:t>
            </a:r>
          </a:p>
          <a:p>
            <a:pPr eaLnBrk="1" hangingPunct="1"/>
            <a:r>
              <a:rPr lang="da-DK" altLang="zh-CN" sz="2000">
                <a:solidFill>
                  <a:srgbClr val="0000FF"/>
                </a:solidFill>
                <a:latin typeface="Gill Sans MT" pitchFamily="34" charset="0"/>
                <a:ea typeface="华文中宋" pitchFamily="2" charset="-122"/>
              </a:rPr>
              <a:t>    count = count + 1;</a:t>
            </a:r>
          </a:p>
          <a:p>
            <a:pPr eaLnBrk="1" hangingPunct="1"/>
            <a:r>
              <a:rPr lang="da-DK" altLang="zh-CN" sz="2000">
                <a:solidFill>
                  <a:srgbClr val="0000FF"/>
                </a:solidFill>
                <a:latin typeface="Gill Sans MT" pitchFamily="34" charset="0"/>
                <a:ea typeface="华文中宋" pitchFamily="2" charset="-122"/>
              </a:rPr>
              <a:t>end</a:t>
            </a:r>
          </a:p>
          <a:p>
            <a:pPr eaLnBrk="1" hangingPunct="1"/>
            <a:r>
              <a:rPr lang="da-DK" altLang="zh-CN" sz="2000">
                <a:solidFill>
                  <a:srgbClr val="0000FF"/>
                </a:solidFill>
                <a:latin typeface="Gill Sans MT" pitchFamily="34" charset="0"/>
                <a:ea typeface="华文中宋" pitchFamily="2" charset="-122"/>
              </a:rPr>
              <a:t>disp(sprintf('%d lines',count));</a:t>
            </a:r>
            <a:endParaRPr lang="en-US" altLang="zh-CN" sz="2000">
              <a:solidFill>
                <a:srgbClr val="0000FF"/>
              </a:solidFill>
              <a:latin typeface="Gill Sans MT" pitchFamily="34" charset="0"/>
              <a:ea typeface="华文中宋" pitchFamily="2" charset="-122"/>
            </a:endParaRPr>
          </a:p>
        </p:txBody>
      </p:sp>
      <p:sp>
        <p:nvSpPr>
          <p:cNvPr id="24583" name="TextBox 8"/>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Example    </a:t>
            </a:r>
            <a:r>
              <a:rPr lang="en-US" altLang="zh-CN" sz="2200">
                <a:latin typeface="Gill Sans MT" pitchFamily="34" charset="0"/>
                <a:ea typeface="华文中宋" pitchFamily="2" charset="-122"/>
              </a:rPr>
              <a:t>Count the number of executable lines in a .m file.</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Loop Control</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A689E6D4-81AB-41A1-8254-B85FBB394ED8}" type="slidenum">
              <a:rPr lang="zh-CN" altLang="en-US"/>
              <a:pPr>
                <a:defRPr/>
              </a:pPr>
              <a:t>17</a:t>
            </a:fld>
            <a:endParaRPr lang="zh-CN" altLang="en-US"/>
          </a:p>
        </p:txBody>
      </p:sp>
      <p:sp>
        <p:nvSpPr>
          <p:cNvPr id="25605" name="TextBox 4"/>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break</a:t>
            </a:r>
            <a:endParaRPr lang="zh-CN" altLang="en-US" sz="2200" b="1">
              <a:latin typeface="Gill Sans MT" pitchFamily="34" charset="0"/>
              <a:ea typeface="华文中宋" pitchFamily="2" charset="-122"/>
            </a:endParaRPr>
          </a:p>
        </p:txBody>
      </p:sp>
      <p:sp>
        <p:nvSpPr>
          <p:cNvPr id="25606" name="TextBox 9"/>
          <p:cNvSpPr txBox="1">
            <a:spLocks noChangeArrowheads="1"/>
          </p:cNvSpPr>
          <p:nvPr/>
        </p:nvSpPr>
        <p:spPr bwMode="auto">
          <a:xfrm>
            <a:off x="1500188" y="214312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break</a:t>
            </a:r>
            <a:r>
              <a:rPr lang="en-US" altLang="zh-CN" sz="2200">
                <a:latin typeface="Gill Sans MT" pitchFamily="34" charset="0"/>
                <a:ea typeface="华文中宋" pitchFamily="2" charset="-122"/>
              </a:rPr>
              <a:t> statement lets you exit early from a </a:t>
            </a:r>
            <a:r>
              <a:rPr lang="en-US" altLang="zh-CN" sz="2200">
                <a:solidFill>
                  <a:srgbClr val="0070C0"/>
                </a:solidFill>
                <a:latin typeface="Gill Sans MT" pitchFamily="34" charset="0"/>
                <a:ea typeface="华文中宋" pitchFamily="2" charset="-122"/>
              </a:rPr>
              <a:t>for</a:t>
            </a:r>
            <a:r>
              <a:rPr lang="en-US" altLang="zh-CN" sz="2200">
                <a:latin typeface="Gill Sans MT" pitchFamily="34" charset="0"/>
                <a:ea typeface="华文中宋" pitchFamily="2" charset="-122"/>
              </a:rPr>
              <a:t> loop or </a:t>
            </a:r>
            <a:r>
              <a:rPr lang="en-US" altLang="zh-CN" sz="2200">
                <a:solidFill>
                  <a:srgbClr val="0070C0"/>
                </a:solidFill>
                <a:latin typeface="Gill Sans MT" pitchFamily="34" charset="0"/>
                <a:ea typeface="华文中宋" pitchFamily="2" charset="-122"/>
              </a:rPr>
              <a:t>while</a:t>
            </a:r>
            <a:r>
              <a:rPr lang="en-US" altLang="zh-CN" sz="2200">
                <a:latin typeface="Gill Sans MT" pitchFamily="34" charset="0"/>
                <a:ea typeface="华文中宋" pitchFamily="2" charset="-122"/>
              </a:rPr>
              <a:t> loop. In nested loops, </a:t>
            </a:r>
            <a:r>
              <a:rPr lang="en-US" altLang="zh-CN" sz="2200">
                <a:solidFill>
                  <a:srgbClr val="0070C0"/>
                </a:solidFill>
                <a:latin typeface="Gill Sans MT" pitchFamily="34" charset="0"/>
                <a:ea typeface="华文中宋" pitchFamily="2" charset="-122"/>
              </a:rPr>
              <a:t>break</a:t>
            </a:r>
            <a:r>
              <a:rPr lang="en-US" altLang="zh-CN" sz="2200">
                <a:latin typeface="Gill Sans MT" pitchFamily="34" charset="0"/>
                <a:ea typeface="华文中宋" pitchFamily="2" charset="-122"/>
              </a:rPr>
              <a:t> exits from the innermost loop only.</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Loop Control</a:t>
            </a:r>
            <a:endParaRPr lang="zh-CN" altLang="en-US" dirty="0">
              <a:solidFill>
                <a:schemeClr val="tx2">
                  <a:satMod val="130000"/>
                </a:schemeClr>
              </a:solidFill>
            </a:endParaRPr>
          </a:p>
        </p:txBody>
      </p:sp>
      <p:sp>
        <p:nvSpPr>
          <p:cNvPr id="6" name="内容占位符 5"/>
          <p:cNvSpPr>
            <a:spLocks noGrp="1"/>
          </p:cNvSpPr>
          <p:nvPr>
            <p:ph idx="1"/>
          </p:nvPr>
        </p:nvSpPr>
        <p:spPr>
          <a:solidFill>
            <a:srgbClr val="FFFF00">
              <a:alpha val="42000"/>
            </a:srgbClr>
          </a:solidFill>
        </p:spPr>
        <p:txBody>
          <a:bodyPr>
            <a:normAutofit fontScale="92500" lnSpcReduction="20000"/>
          </a:bodyPr>
          <a:lstStyle/>
          <a:p>
            <a:pPr marL="365760" indent="-283464" eaLnBrk="1" fontAlgn="auto" hangingPunct="1">
              <a:spcAft>
                <a:spcPts val="0"/>
              </a:spcAft>
              <a:buFont typeface="Wingdings 2"/>
              <a:buNone/>
              <a:defRPr/>
            </a:pPr>
            <a:r>
              <a:rPr lang="en-US" altLang="zh-CN" dirty="0" smtClean="0"/>
              <a:t>	for (while) ……</a:t>
            </a:r>
          </a:p>
          <a:p>
            <a:pPr marL="365760" indent="-283464" eaLnBrk="1" fontAlgn="auto" hangingPunct="1">
              <a:spcAft>
                <a:spcPts val="0"/>
              </a:spcAft>
              <a:buFont typeface="Wingdings 2"/>
              <a:buNone/>
              <a:defRPr/>
            </a:pPr>
            <a:r>
              <a:rPr lang="en-US" altLang="zh-CN" dirty="0" smtClean="0"/>
              <a:t>		statements group one</a:t>
            </a:r>
          </a:p>
          <a:p>
            <a:pPr marL="365760" indent="-283464" eaLnBrk="1" fontAlgn="auto" hangingPunct="1">
              <a:spcAft>
                <a:spcPts val="0"/>
              </a:spcAft>
              <a:buFont typeface="Wingdings 2"/>
              <a:buNone/>
              <a:defRPr/>
            </a:pPr>
            <a:r>
              <a:rPr lang="en-US" altLang="zh-CN" dirty="0" smtClean="0"/>
              <a:t>		for (while) ……</a:t>
            </a:r>
          </a:p>
          <a:p>
            <a:pPr marL="365760" indent="-283464" eaLnBrk="1" fontAlgn="auto" hangingPunct="1">
              <a:spcAft>
                <a:spcPts val="0"/>
              </a:spcAft>
              <a:buFont typeface="Wingdings 2"/>
              <a:buNone/>
              <a:defRPr/>
            </a:pPr>
            <a:r>
              <a:rPr lang="en-US" altLang="zh-CN" dirty="0" smtClean="0"/>
              <a:t>		    statements group two</a:t>
            </a:r>
          </a:p>
          <a:p>
            <a:pPr marL="365760" indent="-283464" eaLnBrk="1" fontAlgn="auto" hangingPunct="1">
              <a:spcAft>
                <a:spcPts val="0"/>
              </a:spcAft>
              <a:buFont typeface="Wingdings 2"/>
              <a:buNone/>
              <a:defRPr/>
            </a:pPr>
            <a:r>
              <a:rPr lang="en-US" altLang="zh-CN" dirty="0" smtClean="0"/>
              <a:t>		    </a:t>
            </a:r>
            <a:r>
              <a:rPr lang="en-US" altLang="zh-CN" dirty="0" smtClean="0">
                <a:solidFill>
                  <a:srgbClr val="0070C0"/>
                </a:solidFill>
              </a:rPr>
              <a:t>break</a:t>
            </a:r>
          </a:p>
          <a:p>
            <a:pPr marL="365760" indent="-283464" eaLnBrk="1" fontAlgn="auto" hangingPunct="1">
              <a:spcAft>
                <a:spcPts val="0"/>
              </a:spcAft>
              <a:buFont typeface="Wingdings 2"/>
              <a:buNone/>
              <a:defRPr/>
            </a:pPr>
            <a:r>
              <a:rPr lang="en-US" altLang="zh-CN" dirty="0" smtClean="0"/>
              <a:t>		    statements group three</a:t>
            </a:r>
          </a:p>
          <a:p>
            <a:pPr marL="365760" indent="-283464" eaLnBrk="1" fontAlgn="auto" hangingPunct="1">
              <a:spcAft>
                <a:spcPts val="0"/>
              </a:spcAft>
              <a:buFont typeface="Wingdings 2"/>
              <a:buNone/>
              <a:defRPr/>
            </a:pPr>
            <a:r>
              <a:rPr lang="en-US" altLang="zh-CN" dirty="0" smtClean="0"/>
              <a:t>		end</a:t>
            </a:r>
          </a:p>
          <a:p>
            <a:pPr marL="365760" indent="-283464" eaLnBrk="1" fontAlgn="auto" hangingPunct="1">
              <a:spcAft>
                <a:spcPts val="0"/>
              </a:spcAft>
              <a:buFont typeface="Wingdings 2"/>
              <a:buNone/>
              <a:defRPr/>
            </a:pPr>
            <a:r>
              <a:rPr lang="en-US" altLang="zh-CN" dirty="0" smtClean="0"/>
              <a:t>		</a:t>
            </a:r>
            <a:r>
              <a:rPr lang="en-US" altLang="zh-CN" dirty="0" smtClean="0">
                <a:solidFill>
                  <a:srgbClr val="0070C0"/>
                </a:solidFill>
              </a:rPr>
              <a:t>break</a:t>
            </a:r>
          </a:p>
          <a:p>
            <a:pPr marL="365760" indent="-283464" eaLnBrk="1" fontAlgn="auto" hangingPunct="1">
              <a:spcAft>
                <a:spcPts val="0"/>
              </a:spcAft>
              <a:buFont typeface="Wingdings 2"/>
              <a:buNone/>
              <a:defRPr/>
            </a:pPr>
            <a:r>
              <a:rPr lang="en-US" altLang="zh-CN" dirty="0" smtClean="0"/>
              <a:t>		statements group four</a:t>
            </a:r>
          </a:p>
          <a:p>
            <a:pPr marL="365760" indent="-283464" eaLnBrk="1" fontAlgn="auto" hangingPunct="1">
              <a:spcAft>
                <a:spcPts val="0"/>
              </a:spcAft>
              <a:buFont typeface="Wingdings 2"/>
              <a:buNone/>
              <a:defRPr/>
            </a:pPr>
            <a:r>
              <a:rPr lang="en-US" altLang="zh-CN" dirty="0" smtClean="0"/>
              <a:t>	end</a:t>
            </a:r>
            <a:endParaRPr lang="zh-CN" altLang="en-US" dirty="0"/>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24B3305C-D4E0-4A32-8374-8BAC7D716E83}" type="slidenum">
              <a:rPr lang="zh-CN" altLang="en-US"/>
              <a:pPr>
                <a:defRPr/>
              </a:pPr>
              <a:t>18</a:t>
            </a:fld>
            <a:endParaRPr lang="zh-CN" altLang="en-US"/>
          </a:p>
        </p:txBody>
      </p:sp>
      <p:sp>
        <p:nvSpPr>
          <p:cNvPr id="7" name="下箭头 6"/>
          <p:cNvSpPr/>
          <p:nvPr/>
        </p:nvSpPr>
        <p:spPr>
          <a:xfrm>
            <a:off x="2500313" y="2714625"/>
            <a:ext cx="357187" cy="642938"/>
          </a:xfrm>
          <a:prstGeom prst="downArrow">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右弧形箭头 7"/>
          <p:cNvSpPr/>
          <p:nvPr/>
        </p:nvSpPr>
        <p:spPr>
          <a:xfrm flipH="1">
            <a:off x="1928813" y="3429000"/>
            <a:ext cx="428625" cy="1214438"/>
          </a:xfrm>
          <a:prstGeom prst="curvedLeftArrow">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右弧形箭头 9"/>
          <p:cNvSpPr/>
          <p:nvPr/>
        </p:nvSpPr>
        <p:spPr>
          <a:xfrm flipH="1">
            <a:off x="1571625" y="4643438"/>
            <a:ext cx="500063" cy="13573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Loop Control</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129605DC-D3A7-4251-893D-BA8122EBB342}" type="slidenum">
              <a:rPr lang="zh-CN" altLang="en-US"/>
              <a:pPr>
                <a:defRPr/>
              </a:pPr>
              <a:t>19</a:t>
            </a:fld>
            <a:endParaRPr lang="zh-CN" altLang="en-US"/>
          </a:p>
        </p:txBody>
      </p:sp>
      <p:sp>
        <p:nvSpPr>
          <p:cNvPr id="8" name="矩形 7"/>
          <p:cNvSpPr/>
          <p:nvPr/>
        </p:nvSpPr>
        <p:spPr>
          <a:xfrm>
            <a:off x="1714500" y="2143125"/>
            <a:ext cx="6715125" cy="392906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55" name="TextBox 10"/>
          <p:cNvSpPr txBox="1">
            <a:spLocks noChangeArrowheads="1"/>
          </p:cNvSpPr>
          <p:nvPr/>
        </p:nvSpPr>
        <p:spPr bwMode="auto">
          <a:xfrm>
            <a:off x="1928813" y="2214563"/>
            <a:ext cx="57864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70C0"/>
                </a:solidFill>
                <a:latin typeface="Gill Sans MT" pitchFamily="34" charset="0"/>
                <a:ea typeface="华文中宋" pitchFamily="2" charset="-122"/>
              </a:rPr>
              <a:t>a = 0; fa = -Inf; b = 3; fb = Inf;</a:t>
            </a:r>
          </a:p>
          <a:p>
            <a:pPr eaLnBrk="1" hangingPunct="1"/>
            <a:r>
              <a:rPr lang="da-DK" altLang="zh-CN" sz="2000">
                <a:solidFill>
                  <a:srgbClr val="0070C0"/>
                </a:solidFill>
                <a:latin typeface="Gill Sans MT" pitchFamily="34" charset="0"/>
                <a:ea typeface="华文中宋" pitchFamily="2" charset="-122"/>
              </a:rPr>
              <a:t>while b-a &gt; eps*b</a:t>
            </a:r>
          </a:p>
          <a:p>
            <a:pPr eaLnBrk="1" hangingPunct="1"/>
            <a:r>
              <a:rPr lang="da-DK" altLang="zh-CN" sz="2000">
                <a:solidFill>
                  <a:srgbClr val="0070C0"/>
                </a:solidFill>
                <a:latin typeface="Gill Sans MT" pitchFamily="34" charset="0"/>
                <a:ea typeface="华文中宋" pitchFamily="2" charset="-122"/>
              </a:rPr>
              <a:t>    x = (a+b)/2;   fx = x^3-2*x-5;</a:t>
            </a:r>
          </a:p>
          <a:p>
            <a:pPr eaLnBrk="1" hangingPunct="1"/>
            <a:r>
              <a:rPr lang="da-DK" altLang="zh-CN" sz="2000">
                <a:solidFill>
                  <a:srgbClr val="0070C0"/>
                </a:solidFill>
                <a:latin typeface="Gill Sans MT" pitchFamily="34" charset="0"/>
                <a:ea typeface="华文中宋" pitchFamily="2" charset="-122"/>
              </a:rPr>
              <a:t>    if fx == 0</a:t>
            </a:r>
          </a:p>
          <a:p>
            <a:pPr eaLnBrk="1" hangingPunct="1"/>
            <a:r>
              <a:rPr lang="da-DK" altLang="zh-CN" sz="2000">
                <a:solidFill>
                  <a:srgbClr val="0070C0"/>
                </a:solidFill>
                <a:latin typeface="Gill Sans MT" pitchFamily="34" charset="0"/>
                <a:ea typeface="华文中宋" pitchFamily="2" charset="-122"/>
              </a:rPr>
              <a:t>        break</a:t>
            </a:r>
          </a:p>
          <a:p>
            <a:pPr eaLnBrk="1" hangingPunct="1"/>
            <a:r>
              <a:rPr lang="da-DK" altLang="zh-CN" sz="2000">
                <a:solidFill>
                  <a:srgbClr val="0070C0"/>
                </a:solidFill>
                <a:latin typeface="Gill Sans MT" pitchFamily="34" charset="0"/>
                <a:ea typeface="华文中宋" pitchFamily="2" charset="-122"/>
              </a:rPr>
              <a:t>    elseif sign(fx) == sign(fa)</a:t>
            </a:r>
          </a:p>
          <a:p>
            <a:pPr eaLnBrk="1" hangingPunct="1"/>
            <a:r>
              <a:rPr lang="da-DK" altLang="zh-CN" sz="2000">
                <a:solidFill>
                  <a:srgbClr val="0070C0"/>
                </a:solidFill>
                <a:latin typeface="Gill Sans MT" pitchFamily="34" charset="0"/>
                <a:ea typeface="华文中宋" pitchFamily="2" charset="-122"/>
              </a:rPr>
              <a:t>        a = x; fa = fx;</a:t>
            </a:r>
          </a:p>
          <a:p>
            <a:pPr eaLnBrk="1" hangingPunct="1"/>
            <a:r>
              <a:rPr lang="da-DK" altLang="zh-CN" sz="2000">
                <a:solidFill>
                  <a:srgbClr val="0070C0"/>
                </a:solidFill>
                <a:latin typeface="Gill Sans MT" pitchFamily="34" charset="0"/>
                <a:ea typeface="华文中宋" pitchFamily="2" charset="-122"/>
              </a:rPr>
              <a:t>    else</a:t>
            </a:r>
          </a:p>
          <a:p>
            <a:pPr eaLnBrk="1" hangingPunct="1"/>
            <a:r>
              <a:rPr lang="da-DK" altLang="zh-CN" sz="2000">
                <a:solidFill>
                  <a:srgbClr val="0070C0"/>
                </a:solidFill>
                <a:latin typeface="Gill Sans MT" pitchFamily="34" charset="0"/>
                <a:ea typeface="华文中宋" pitchFamily="2" charset="-122"/>
              </a:rPr>
              <a:t>        b = x; fb = fx;</a:t>
            </a:r>
          </a:p>
          <a:p>
            <a:pPr eaLnBrk="1" hangingPunct="1"/>
            <a:r>
              <a:rPr lang="da-DK" altLang="zh-CN" sz="2000">
                <a:solidFill>
                  <a:srgbClr val="0070C0"/>
                </a:solidFill>
                <a:latin typeface="Gill Sans MT" pitchFamily="34" charset="0"/>
                <a:ea typeface="华文中宋" pitchFamily="2" charset="-122"/>
              </a:rPr>
              <a:t>    end</a:t>
            </a:r>
          </a:p>
          <a:p>
            <a:pPr eaLnBrk="1" hangingPunct="1"/>
            <a:r>
              <a:rPr lang="da-DK" altLang="zh-CN" sz="2000">
                <a:solidFill>
                  <a:srgbClr val="0070C0"/>
                </a:solidFill>
                <a:latin typeface="Gill Sans MT" pitchFamily="34" charset="0"/>
                <a:ea typeface="华文中宋" pitchFamily="2" charset="-122"/>
              </a:rPr>
              <a:t>end</a:t>
            </a:r>
          </a:p>
          <a:p>
            <a:pPr eaLnBrk="1" hangingPunct="1"/>
            <a:r>
              <a:rPr lang="da-DK" altLang="zh-CN" sz="2000">
                <a:solidFill>
                  <a:srgbClr val="0070C0"/>
                </a:solidFill>
                <a:latin typeface="Gill Sans MT" pitchFamily="34" charset="0"/>
                <a:ea typeface="华文中宋" pitchFamily="2" charset="-122"/>
              </a:rPr>
              <a:t>x</a:t>
            </a:r>
            <a:endParaRPr lang="en-US" altLang="zh-CN" sz="2000">
              <a:solidFill>
                <a:srgbClr val="0070C0"/>
              </a:solidFill>
              <a:latin typeface="Gill Sans MT" pitchFamily="34" charset="0"/>
              <a:ea typeface="华文中宋" pitchFamily="2" charset="-122"/>
            </a:endParaRPr>
          </a:p>
        </p:txBody>
      </p:sp>
      <p:sp>
        <p:nvSpPr>
          <p:cNvPr id="2056" name="TextBox 11"/>
          <p:cNvSpPr txBox="1">
            <a:spLocks noChangeArrowheads="1"/>
          </p:cNvSpPr>
          <p:nvPr/>
        </p:nvSpPr>
        <p:spPr bwMode="auto">
          <a:xfrm>
            <a:off x="1500188" y="6142038"/>
            <a:ext cx="7215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result is a root of the polynomial                  .</a:t>
            </a:r>
            <a:endParaRPr lang="zh-CN" altLang="en-US" sz="2200">
              <a:latin typeface="Gill Sans MT" pitchFamily="34" charset="0"/>
              <a:ea typeface="华文中宋" pitchFamily="2" charset="-122"/>
            </a:endParaRPr>
          </a:p>
        </p:txBody>
      </p:sp>
      <p:graphicFrame>
        <p:nvGraphicFramePr>
          <p:cNvPr id="2050" name="Object 2"/>
          <p:cNvGraphicFramePr>
            <a:graphicFrameLocks noChangeAspect="1"/>
          </p:cNvGraphicFramePr>
          <p:nvPr/>
        </p:nvGraphicFramePr>
        <p:xfrm>
          <a:off x="5830888" y="6188075"/>
          <a:ext cx="1295400" cy="317500"/>
        </p:xfrm>
        <a:graphic>
          <a:graphicData uri="http://schemas.openxmlformats.org/presentationml/2006/ole">
            <mc:AlternateContent xmlns:mc="http://schemas.openxmlformats.org/markup-compatibility/2006">
              <mc:Choice xmlns:v="urn:schemas-microsoft-com:vml" Requires="v">
                <p:oleObj spid="_x0000_s2065" name="Equation" r:id="rId4" imgW="1295280" imgH="317160" progId="Equation.DSMT4">
                  <p:embed/>
                </p:oleObj>
              </mc:Choice>
              <mc:Fallback>
                <p:oleObj name="Equation" r:id="rId4" imgW="1295280" imgH="31716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0888" y="6188075"/>
                        <a:ext cx="12954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7" name="TextBox 13"/>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Example    </a:t>
            </a:r>
            <a:r>
              <a:rPr lang="en-US" altLang="zh-CN" sz="2200">
                <a:latin typeface="Gill Sans MT" pitchFamily="34" charset="0"/>
                <a:ea typeface="华文中宋" pitchFamily="2" charset="-122"/>
              </a:rPr>
              <a:t>An improvement on finding a root.</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11267" name="内容占位符 2"/>
          <p:cNvSpPr>
            <a:spLocks noGrp="1"/>
          </p:cNvSpPr>
          <p:nvPr>
            <p:ph idx="1"/>
          </p:nvPr>
        </p:nvSpPr>
        <p:spPr/>
        <p:txBody>
          <a:bodyPr/>
          <a:lstStyle/>
          <a:p>
            <a:pPr eaLnBrk="1" hangingPunct="1"/>
            <a:r>
              <a:rPr lang="en-US" altLang="zh-CN" smtClean="0"/>
              <a:t>Flow Control</a:t>
            </a:r>
          </a:p>
          <a:p>
            <a:pPr eaLnBrk="1" hangingPunct="1"/>
            <a:r>
              <a:rPr lang="en-US" altLang="zh-CN" smtClean="0"/>
              <a:t>Other Data Structures</a:t>
            </a:r>
          </a:p>
          <a:p>
            <a:pPr eaLnBrk="1" hangingPunct="1"/>
            <a:r>
              <a:rPr lang="en-US" altLang="zh-CN" smtClean="0"/>
              <a:t>Scripts and Functions</a:t>
            </a:r>
          </a:p>
          <a:p>
            <a:pPr eaLnBrk="1" hangingPunct="1"/>
            <a:r>
              <a:rPr lang="en-US" altLang="zh-CN" smtClean="0"/>
              <a:t>Object – Oriented Programming</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17DA18FC-ED5C-4B99-84ED-1D17ABEBFF7F}" type="slidenum">
              <a:rPr lang="zh-CN" altLang="en-US"/>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Error Control</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0615F695-BF55-43FE-94FD-6BC6C5A49CFA}" type="slidenum">
              <a:rPr lang="zh-CN" altLang="en-US"/>
              <a:pPr>
                <a:defRPr/>
              </a:pPr>
              <a:t>20</a:t>
            </a:fld>
            <a:endParaRPr lang="zh-CN" altLang="en-US"/>
          </a:p>
        </p:txBody>
      </p:sp>
      <p:sp>
        <p:nvSpPr>
          <p:cNvPr id="27653" name="TextBox 4"/>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try, catch</a:t>
            </a:r>
            <a:endParaRPr lang="zh-CN" altLang="en-US" sz="2200">
              <a:latin typeface="Gill Sans MT" pitchFamily="34" charset="0"/>
              <a:ea typeface="华文中宋" pitchFamily="2" charset="-122"/>
            </a:endParaRPr>
          </a:p>
        </p:txBody>
      </p:sp>
      <p:sp>
        <p:nvSpPr>
          <p:cNvPr id="27654" name="TextBox 5"/>
          <p:cNvSpPr txBox="1">
            <a:spLocks noChangeArrowheads="1"/>
          </p:cNvSpPr>
          <p:nvPr/>
        </p:nvSpPr>
        <p:spPr bwMode="auto">
          <a:xfrm>
            <a:off x="1500188" y="2928938"/>
            <a:ext cx="7215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general form of a try-catch statement sequence is</a:t>
            </a:r>
            <a:endParaRPr lang="zh-CN" altLang="en-US" sz="2200">
              <a:latin typeface="Gill Sans MT" pitchFamily="34" charset="0"/>
              <a:ea typeface="华文中宋" pitchFamily="2" charset="-122"/>
            </a:endParaRPr>
          </a:p>
        </p:txBody>
      </p:sp>
      <p:sp>
        <p:nvSpPr>
          <p:cNvPr id="27655" name="TextBox 6"/>
          <p:cNvSpPr txBox="1">
            <a:spLocks noChangeArrowheads="1"/>
          </p:cNvSpPr>
          <p:nvPr/>
        </p:nvSpPr>
        <p:spPr bwMode="auto">
          <a:xfrm>
            <a:off x="1500188" y="214312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It is a good idea to improve the robust of your program by </a:t>
            </a:r>
            <a:r>
              <a:rPr lang="en-US" altLang="zh-CN" sz="2200">
                <a:solidFill>
                  <a:srgbClr val="0070C0"/>
                </a:solidFill>
                <a:latin typeface="Gill Sans MT" pitchFamily="34" charset="0"/>
                <a:ea typeface="华文中宋" pitchFamily="2" charset="-122"/>
              </a:rPr>
              <a:t>try – catch </a:t>
            </a:r>
            <a:r>
              <a:rPr lang="en-US" altLang="zh-CN" sz="2200">
                <a:latin typeface="Gill Sans MT" pitchFamily="34" charset="0"/>
                <a:ea typeface="华文中宋" pitchFamily="2" charset="-122"/>
              </a:rPr>
              <a:t>pair.</a:t>
            </a:r>
            <a:endParaRPr lang="zh-CN" altLang="en-US" sz="2200">
              <a:latin typeface="Gill Sans MT" pitchFamily="34" charset="0"/>
              <a:ea typeface="华文中宋" pitchFamily="2" charset="-122"/>
            </a:endParaRPr>
          </a:p>
        </p:txBody>
      </p:sp>
      <p:pic>
        <p:nvPicPr>
          <p:cNvPr id="276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3429000"/>
            <a:ext cx="16430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Error Control</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C68E881C-BE33-4671-B318-D6E7E4765E96}" type="slidenum">
              <a:rPr lang="zh-CN" altLang="en-US"/>
              <a:pPr>
                <a:defRPr/>
              </a:pPr>
              <a:t>21</a:t>
            </a:fld>
            <a:endParaRPr lang="zh-CN" altLang="en-US"/>
          </a:p>
        </p:txBody>
      </p:sp>
      <p:sp>
        <p:nvSpPr>
          <p:cNvPr id="28677" name="TextBox 4"/>
          <p:cNvSpPr txBox="1">
            <a:spLocks noChangeArrowheads="1"/>
          </p:cNvSpPr>
          <p:nvPr/>
        </p:nvSpPr>
        <p:spPr bwMode="auto">
          <a:xfrm>
            <a:off x="1500188" y="1717675"/>
            <a:ext cx="721518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Note    </a:t>
            </a:r>
            <a:r>
              <a:rPr lang="en-US" altLang="zh-CN" sz="2200">
                <a:latin typeface="Gill Sans MT" pitchFamily="34" charset="0"/>
                <a:ea typeface="华文中宋" pitchFamily="2" charset="-122"/>
              </a:rPr>
              <a:t>In this sequence the statements between try and catch are executed until an error occurs. The statements between catch and end are then executed. Use </a:t>
            </a:r>
            <a:r>
              <a:rPr lang="en-US" altLang="zh-CN" sz="2200">
                <a:solidFill>
                  <a:srgbClr val="0070C0"/>
                </a:solidFill>
                <a:latin typeface="Gill Sans MT" pitchFamily="34" charset="0"/>
                <a:ea typeface="华文中宋" pitchFamily="2" charset="-122"/>
              </a:rPr>
              <a:t>lasterr</a:t>
            </a:r>
            <a:r>
              <a:rPr lang="en-US" altLang="zh-CN" sz="2200">
                <a:latin typeface="Gill Sans MT" pitchFamily="34" charset="0"/>
                <a:ea typeface="华文中宋" pitchFamily="2" charset="-122"/>
              </a:rPr>
              <a:t> to see the cause of the error. If an error occurs between </a:t>
            </a:r>
            <a:r>
              <a:rPr lang="en-US" altLang="zh-CN" sz="2200">
                <a:solidFill>
                  <a:srgbClr val="0070C0"/>
                </a:solidFill>
                <a:latin typeface="Gill Sans MT" pitchFamily="34" charset="0"/>
                <a:ea typeface="华文中宋" pitchFamily="2" charset="-122"/>
              </a:rPr>
              <a:t>catch</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end</a:t>
            </a:r>
            <a:r>
              <a:rPr lang="en-US" altLang="zh-CN" sz="2200">
                <a:latin typeface="Gill Sans MT" pitchFamily="34" charset="0"/>
                <a:ea typeface="华文中宋" pitchFamily="2" charset="-122"/>
              </a:rPr>
              <a:t>, MATLAB terminates execution unless another try-catch sequence has been established.</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Program Termination – return</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EC98E1DB-4609-44CF-A8B9-C2CE945BC18A}" type="slidenum">
              <a:rPr lang="zh-CN" altLang="en-US"/>
              <a:pPr>
                <a:defRPr/>
              </a:pPr>
              <a:t>22</a:t>
            </a:fld>
            <a:endParaRPr lang="zh-CN" altLang="en-US"/>
          </a:p>
        </p:txBody>
      </p:sp>
      <p:sp>
        <p:nvSpPr>
          <p:cNvPr id="29701" name="TextBox 4"/>
          <p:cNvSpPr txBox="1">
            <a:spLocks noChangeArrowheads="1"/>
          </p:cNvSpPr>
          <p:nvPr/>
        </p:nvSpPr>
        <p:spPr bwMode="auto">
          <a:xfrm>
            <a:off x="1500188" y="1717675"/>
            <a:ext cx="7215187"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solidFill>
                  <a:srgbClr val="0070C0"/>
                </a:solidFill>
                <a:latin typeface="Gill Sans MT" pitchFamily="34" charset="0"/>
                <a:ea typeface="华文中宋" pitchFamily="2" charset="-122"/>
              </a:rPr>
              <a:t>return</a:t>
            </a:r>
            <a:r>
              <a:rPr lang="en-US" altLang="zh-CN" sz="2200">
                <a:latin typeface="Gill Sans MT" pitchFamily="34" charset="0"/>
                <a:ea typeface="华文中宋" pitchFamily="2" charset="-122"/>
              </a:rPr>
              <a:t> terminates the current sequence of commands and returns control to the invoking function or to the keyboard. </a:t>
            </a:r>
            <a:r>
              <a:rPr lang="en-US" altLang="zh-CN" sz="2200">
                <a:solidFill>
                  <a:srgbClr val="0070C0"/>
                </a:solidFill>
                <a:latin typeface="Gill Sans MT" pitchFamily="34" charset="0"/>
                <a:ea typeface="华文中宋" pitchFamily="2" charset="-122"/>
              </a:rPr>
              <a:t>return</a:t>
            </a:r>
            <a:r>
              <a:rPr lang="en-US" altLang="zh-CN" sz="2200">
                <a:latin typeface="Gill Sans MT" pitchFamily="34" charset="0"/>
                <a:ea typeface="华文中宋" pitchFamily="2" charset="-122"/>
              </a:rPr>
              <a:t> is also used to terminate keyboard mode. A called function normally transfers control to the function that invoked it when it reaches the end of the function. You can insert a </a:t>
            </a:r>
            <a:r>
              <a:rPr lang="en-US" altLang="zh-CN" sz="2200">
                <a:solidFill>
                  <a:srgbClr val="0070C0"/>
                </a:solidFill>
                <a:latin typeface="Gill Sans MT" pitchFamily="34" charset="0"/>
                <a:ea typeface="华文中宋" pitchFamily="2" charset="-122"/>
              </a:rPr>
              <a:t>return</a:t>
            </a:r>
            <a:r>
              <a:rPr lang="en-US" altLang="zh-CN" sz="2200">
                <a:latin typeface="Gill Sans MT" pitchFamily="34" charset="0"/>
                <a:ea typeface="华文中宋" pitchFamily="2" charset="-122"/>
              </a:rPr>
              <a:t> statement within the called function to force an early termination and to transfer control to the invoking function.</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Other Data Structures</a:t>
            </a:r>
            <a:endParaRPr lang="zh-CN" altLang="en-US" dirty="0">
              <a:solidFill>
                <a:schemeClr val="tx2">
                  <a:satMod val="130000"/>
                </a:schemeClr>
              </a:solidFill>
            </a:endParaRPr>
          </a:p>
        </p:txBody>
      </p:sp>
      <p:sp>
        <p:nvSpPr>
          <p:cNvPr id="6" name="文本占位符 5"/>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63534508-A8E4-45D2-AA67-A766C955295D}" type="slidenum">
              <a:rPr lang="zh-CN" altLang="en-US"/>
              <a:pPr>
                <a:defRPr/>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31747" name="内容占位符 6"/>
          <p:cNvSpPr>
            <a:spLocks noGrp="1"/>
          </p:cNvSpPr>
          <p:nvPr>
            <p:ph idx="1"/>
          </p:nvPr>
        </p:nvSpPr>
        <p:spPr/>
        <p:txBody>
          <a:bodyPr/>
          <a:lstStyle/>
          <a:p>
            <a:pPr eaLnBrk="1" hangingPunct="1"/>
            <a:r>
              <a:rPr lang="en-US" altLang="zh-CN" smtClean="0"/>
              <a:t>Multidimensional Arrays</a:t>
            </a:r>
          </a:p>
          <a:p>
            <a:pPr eaLnBrk="1" hangingPunct="1"/>
            <a:r>
              <a:rPr lang="en-US" altLang="zh-CN" smtClean="0"/>
              <a:t>Cell Arrays</a:t>
            </a:r>
          </a:p>
          <a:p>
            <a:pPr eaLnBrk="1" hangingPunct="1"/>
            <a:r>
              <a:rPr lang="en-US" altLang="zh-CN" smtClean="0"/>
              <a:t>Characters and Text</a:t>
            </a:r>
          </a:p>
          <a:p>
            <a:pPr eaLnBrk="1" hangingPunct="1"/>
            <a:r>
              <a:rPr lang="en-US" altLang="zh-CN" smtClean="0"/>
              <a:t>Structures</a:t>
            </a:r>
            <a:endParaRPr lang="zh-CN" altLang="en-US"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0875353A-5992-47C0-9C27-43A7DC0A5239}" type="slidenum">
              <a:rPr lang="zh-CN" altLang="en-US"/>
              <a:pPr>
                <a:defRPr/>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Multidimensional Arrays</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B315E218-B992-4D2C-BD71-DD6A3D0174B5}" type="slidenum">
              <a:rPr lang="zh-CN" altLang="en-US"/>
              <a:pPr>
                <a:defRPr/>
              </a:pPr>
              <a:t>25</a:t>
            </a:fld>
            <a:endParaRPr lang="zh-CN" altLang="en-US"/>
          </a:p>
        </p:txBody>
      </p:sp>
      <p:sp>
        <p:nvSpPr>
          <p:cNvPr id="32773" name="TextBox 6"/>
          <p:cNvSpPr txBox="1">
            <a:spLocks noChangeArrowheads="1"/>
          </p:cNvSpPr>
          <p:nvPr/>
        </p:nvSpPr>
        <p:spPr bwMode="auto">
          <a:xfrm>
            <a:off x="1500188" y="3840163"/>
            <a:ext cx="721518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creates a 3-by-4-by-5 array with a total of 3*4*5 = 60 normally distributed random elements.</a:t>
            </a:r>
            <a:endParaRPr lang="zh-CN" altLang="en-US" sz="2200">
              <a:latin typeface="Gill Sans MT" pitchFamily="34" charset="0"/>
              <a:ea typeface="华文中宋" pitchFamily="2" charset="-122"/>
            </a:endParaRPr>
          </a:p>
        </p:txBody>
      </p:sp>
      <p:sp>
        <p:nvSpPr>
          <p:cNvPr id="8" name="矩形 7"/>
          <p:cNvSpPr/>
          <p:nvPr/>
        </p:nvSpPr>
        <p:spPr>
          <a:xfrm>
            <a:off x="1714500" y="3214688"/>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775" name="TextBox 8"/>
          <p:cNvSpPr txBox="1">
            <a:spLocks noChangeArrowheads="1"/>
          </p:cNvSpPr>
          <p:nvPr/>
        </p:nvSpPr>
        <p:spPr bwMode="auto">
          <a:xfrm>
            <a:off x="1928813" y="3286125"/>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70C0"/>
                </a:solidFill>
                <a:latin typeface="Gill Sans MT" pitchFamily="34" charset="0"/>
                <a:ea typeface="华文中宋" pitchFamily="2" charset="-122"/>
              </a:rPr>
              <a:t>R = randn(3,4,5)</a:t>
            </a:r>
            <a:endParaRPr lang="en-US" altLang="zh-CN" sz="2000">
              <a:solidFill>
                <a:srgbClr val="0070C0"/>
              </a:solidFill>
              <a:latin typeface="Gill Sans MT" pitchFamily="34" charset="0"/>
              <a:ea typeface="华文中宋" pitchFamily="2" charset="-122"/>
            </a:endParaRPr>
          </a:p>
        </p:txBody>
      </p:sp>
      <p:sp>
        <p:nvSpPr>
          <p:cNvPr id="32776" name="TextBox 9"/>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Multidimensional arrays in the MATLAB® environment are arrays with more than two subscripts. One way of creating a multidimensional array is by calling </a:t>
            </a:r>
            <a:r>
              <a:rPr lang="en-US" altLang="zh-CN" sz="2200">
                <a:solidFill>
                  <a:srgbClr val="0070C0"/>
                </a:solidFill>
                <a:latin typeface="Gill Sans MT" pitchFamily="34" charset="0"/>
                <a:ea typeface="华文中宋" pitchFamily="2" charset="-122"/>
              </a:rPr>
              <a:t>zeros</a:t>
            </a: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ones</a:t>
            </a: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rand</a:t>
            </a:r>
            <a:r>
              <a:rPr lang="en-US" altLang="zh-CN" sz="2200">
                <a:latin typeface="Gill Sans MT" pitchFamily="34" charset="0"/>
                <a:ea typeface="华文中宋" pitchFamily="2" charset="-122"/>
              </a:rPr>
              <a:t>, or </a:t>
            </a:r>
            <a:r>
              <a:rPr lang="en-US" altLang="zh-CN" sz="2200">
                <a:solidFill>
                  <a:srgbClr val="0070C0"/>
                </a:solidFill>
                <a:latin typeface="Gill Sans MT" pitchFamily="34" charset="0"/>
                <a:ea typeface="华文中宋" pitchFamily="2" charset="-122"/>
              </a:rPr>
              <a:t>randn</a:t>
            </a:r>
            <a:r>
              <a:rPr lang="en-US" altLang="zh-CN" sz="2200">
                <a:latin typeface="Gill Sans MT" pitchFamily="34" charset="0"/>
                <a:ea typeface="华文中宋" pitchFamily="2" charset="-122"/>
              </a:rPr>
              <a:t> with more than two arguments.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Multidimensional Arrays</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88A17FFF-3B99-40BC-A47B-017F663A7857}" type="slidenum">
              <a:rPr lang="zh-CN" altLang="en-US"/>
              <a:pPr>
                <a:defRPr/>
              </a:pPr>
              <a:t>26</a:t>
            </a:fld>
            <a:endParaRPr lang="zh-CN" altLang="en-US"/>
          </a:p>
        </p:txBody>
      </p:sp>
      <p:sp>
        <p:nvSpPr>
          <p:cNvPr id="33797" name="TextBox 9"/>
          <p:cNvSpPr txBox="1">
            <a:spLocks noChangeArrowheads="1"/>
          </p:cNvSpPr>
          <p:nvPr/>
        </p:nvSpPr>
        <p:spPr bwMode="auto">
          <a:xfrm>
            <a:off x="1500188" y="1717675"/>
            <a:ext cx="721518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A three-dimensional array might represent three-dimensional physical data, say the temperature in a room, sampled on a rectangular grid. Or it might represent a sequence of matrices, A(k), or samples of a time-dependent matrix, A(t). In these latter cases, the (i, j)th element of the </a:t>
            </a:r>
            <a:r>
              <a:rPr lang="en-US" altLang="zh-CN" sz="2200" i="1">
                <a:latin typeface="Gill Sans MT" pitchFamily="34" charset="0"/>
                <a:ea typeface="华文中宋" pitchFamily="2" charset="-122"/>
              </a:rPr>
              <a:t>k</a:t>
            </a:r>
            <a:r>
              <a:rPr lang="en-US" altLang="zh-CN" sz="2200">
                <a:latin typeface="Gill Sans MT" pitchFamily="34" charset="0"/>
                <a:ea typeface="华文中宋" pitchFamily="2" charset="-122"/>
              </a:rPr>
              <a:t>th matrix, or the </a:t>
            </a:r>
            <a:r>
              <a:rPr lang="en-US" altLang="zh-CN" sz="2200" i="1">
                <a:latin typeface="Gill Sans MT" pitchFamily="34" charset="0"/>
                <a:ea typeface="华文中宋" pitchFamily="2" charset="-122"/>
              </a:rPr>
              <a:t>t</a:t>
            </a:r>
            <a:r>
              <a:rPr lang="en-US" altLang="zh-CN" sz="2200" i="1" baseline="-25000">
                <a:latin typeface="Gill Sans MT" pitchFamily="34" charset="0"/>
                <a:ea typeface="华文中宋" pitchFamily="2" charset="-122"/>
              </a:rPr>
              <a:t>k</a:t>
            </a:r>
            <a:r>
              <a:rPr lang="en-US" altLang="zh-CN" sz="2200">
                <a:latin typeface="Gill Sans MT" pitchFamily="34" charset="0"/>
                <a:ea typeface="华文中宋" pitchFamily="2" charset="-122"/>
              </a:rPr>
              <a:t>th matrix, is denoted by A(i,j,k).</a:t>
            </a:r>
            <a:endParaRPr lang="zh-CN" altLang="en-US" sz="2200">
              <a:latin typeface="Gill Sans MT" pitchFamily="34" charset="0"/>
              <a:ea typeface="华文中宋" pitchFamily="2" charset="-122"/>
            </a:endParaRPr>
          </a:p>
        </p:txBody>
      </p:sp>
      <p:pic>
        <p:nvPicPr>
          <p:cNvPr id="337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3857625"/>
            <a:ext cx="37528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Cell Arrays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32CC6344-0765-420B-A15B-5DA4F389EAE6}" type="slidenum">
              <a:rPr lang="zh-CN" altLang="en-US"/>
              <a:pPr>
                <a:defRPr/>
              </a:pPr>
              <a:t>27</a:t>
            </a:fld>
            <a:endParaRPr lang="zh-CN" altLang="en-US"/>
          </a:p>
        </p:txBody>
      </p:sp>
      <p:sp>
        <p:nvSpPr>
          <p:cNvPr id="34821" name="TextBox 4"/>
          <p:cNvSpPr txBox="1">
            <a:spLocks noChangeArrowheads="1"/>
          </p:cNvSpPr>
          <p:nvPr/>
        </p:nvSpPr>
        <p:spPr bwMode="auto">
          <a:xfrm>
            <a:off x="1500188" y="1717675"/>
            <a:ext cx="721518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Cell arrays in MATLAB are multidimensional arrays whose elements are copies of other arrays. A cell array of empty matrices can be created with the </a:t>
            </a:r>
            <a:r>
              <a:rPr lang="en-US" altLang="zh-CN" sz="2200">
                <a:solidFill>
                  <a:srgbClr val="0070C0"/>
                </a:solidFill>
                <a:latin typeface="Gill Sans MT" pitchFamily="34" charset="0"/>
                <a:ea typeface="华文中宋" pitchFamily="2" charset="-122"/>
              </a:rPr>
              <a:t>cell</a:t>
            </a:r>
            <a:r>
              <a:rPr lang="en-US" altLang="zh-CN" sz="2200">
                <a:latin typeface="Gill Sans MT" pitchFamily="34" charset="0"/>
                <a:ea typeface="华文中宋" pitchFamily="2" charset="-122"/>
              </a:rPr>
              <a:t> function. But, more often, cell arrays are created by enclosing a miscellaneous collection of things in curly braces, </a:t>
            </a:r>
            <a:r>
              <a:rPr lang="en-US" altLang="zh-CN" sz="2200">
                <a:solidFill>
                  <a:srgbClr val="0070C0"/>
                </a:solidFill>
                <a:latin typeface="Gill Sans MT" pitchFamily="34" charset="0"/>
                <a:ea typeface="华文中宋" pitchFamily="2" charset="-122"/>
              </a:rPr>
              <a:t>{}</a:t>
            </a:r>
            <a:r>
              <a:rPr lang="en-US" altLang="zh-CN" sz="2200">
                <a:latin typeface="Gill Sans MT" pitchFamily="34" charset="0"/>
                <a:ea typeface="华文中宋" pitchFamily="2" charset="-122"/>
              </a:rPr>
              <a:t>. The curly braces are also used with subscripts to access the contents of various cells.</a:t>
            </a:r>
            <a:endParaRPr lang="zh-CN" altLang="en-US" sz="2200">
              <a:latin typeface="Gill Sans MT" pitchFamily="34" charset="0"/>
              <a:ea typeface="华文中宋" pitchFamily="2" charset="-122"/>
            </a:endParaRPr>
          </a:p>
        </p:txBody>
      </p:sp>
      <p:sp>
        <p:nvSpPr>
          <p:cNvPr id="34822" name="TextBox 5"/>
          <p:cNvSpPr txBox="1">
            <a:spLocks noChangeArrowheads="1"/>
          </p:cNvSpPr>
          <p:nvPr/>
        </p:nvSpPr>
        <p:spPr bwMode="auto">
          <a:xfrm>
            <a:off x="1500188" y="4840288"/>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produces a 1-by-3 cell array. The three cells contain the magic square, the row vector of column sums, and the product of all its elements.</a:t>
            </a:r>
            <a:endParaRPr lang="zh-CN" altLang="en-US" sz="2200">
              <a:latin typeface="Gill Sans MT" pitchFamily="34" charset="0"/>
              <a:ea typeface="华文中宋" pitchFamily="2" charset="-122"/>
            </a:endParaRPr>
          </a:p>
        </p:txBody>
      </p:sp>
      <p:sp>
        <p:nvSpPr>
          <p:cNvPr id="7" name="矩形 6"/>
          <p:cNvSpPr/>
          <p:nvPr/>
        </p:nvSpPr>
        <p:spPr>
          <a:xfrm>
            <a:off x="1714500" y="4214813"/>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824" name="TextBox 7"/>
          <p:cNvSpPr txBox="1">
            <a:spLocks noChangeArrowheads="1"/>
          </p:cNvSpPr>
          <p:nvPr/>
        </p:nvSpPr>
        <p:spPr bwMode="auto">
          <a:xfrm>
            <a:off x="1928813" y="4286250"/>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70C0"/>
                </a:solidFill>
                <a:latin typeface="Gill Sans MT" pitchFamily="34" charset="0"/>
                <a:ea typeface="华文中宋" pitchFamily="2" charset="-122"/>
              </a:rPr>
              <a:t>C = {A sum(A) prod(prod(A))}</a:t>
            </a:r>
            <a:endParaRPr lang="en-US" altLang="zh-CN" sz="2000">
              <a:solidFill>
                <a:srgbClr val="0070C0"/>
              </a:solidFill>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Cell Arrays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8C6D716E-3AA1-4A3E-A35F-2EE2F0FFBFF8}" type="slidenum">
              <a:rPr lang="zh-CN" altLang="en-US"/>
              <a:pPr>
                <a:defRPr/>
              </a:pPr>
              <a:t>28</a:t>
            </a:fld>
            <a:endParaRPr lang="zh-CN" altLang="en-US"/>
          </a:p>
        </p:txBody>
      </p:sp>
      <p:sp>
        <p:nvSpPr>
          <p:cNvPr id="35845" name="TextBox 4"/>
          <p:cNvSpPr txBox="1">
            <a:spLocks noChangeArrowheads="1"/>
          </p:cNvSpPr>
          <p:nvPr/>
        </p:nvSpPr>
        <p:spPr bwMode="auto">
          <a:xfrm>
            <a:off x="1500188" y="1717675"/>
            <a:ext cx="72151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Here are two important points to remember. </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First, to retrieve the contents of one of the cells, use subscripts in curly braces. For example, C{1} retrieves the square matrix and C{3} is the product. </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Second, cell arrays contain </a:t>
            </a:r>
            <a:r>
              <a:rPr lang="en-US" altLang="zh-CN" sz="2200">
                <a:solidFill>
                  <a:srgbClr val="FF0000"/>
                </a:solidFill>
                <a:latin typeface="Gill Sans MT" pitchFamily="34" charset="0"/>
                <a:ea typeface="华文中宋" pitchFamily="2" charset="-122"/>
              </a:rPr>
              <a:t>copies</a:t>
            </a:r>
            <a:r>
              <a:rPr lang="en-US" altLang="zh-CN" sz="2200">
                <a:latin typeface="Gill Sans MT" pitchFamily="34" charset="0"/>
                <a:ea typeface="华文中宋" pitchFamily="2" charset="-122"/>
              </a:rPr>
              <a:t> of other arrays, not </a:t>
            </a:r>
            <a:r>
              <a:rPr lang="en-US" altLang="zh-CN" sz="2200">
                <a:solidFill>
                  <a:srgbClr val="FF0000"/>
                </a:solidFill>
                <a:latin typeface="Gill Sans MT" pitchFamily="34" charset="0"/>
                <a:ea typeface="华文中宋" pitchFamily="2" charset="-122"/>
              </a:rPr>
              <a:t>pointers</a:t>
            </a:r>
            <a:r>
              <a:rPr lang="en-US" altLang="zh-CN" sz="2200">
                <a:latin typeface="Gill Sans MT" pitchFamily="34" charset="0"/>
                <a:ea typeface="华文中宋" pitchFamily="2" charset="-122"/>
              </a:rPr>
              <a:t> to those arrays. If you subsequently change A, nothing happens to C.</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Cell Arrays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845EF76D-023B-4816-B7BE-C901CBABC025}" type="slidenum">
              <a:rPr lang="zh-CN" altLang="en-US"/>
              <a:pPr>
                <a:defRPr/>
              </a:pPr>
              <a:t>29</a:t>
            </a:fld>
            <a:endParaRPr lang="zh-CN" altLang="en-US"/>
          </a:p>
        </p:txBody>
      </p:sp>
      <p:sp>
        <p:nvSpPr>
          <p:cNvPr id="36869" name="TextBox 4"/>
          <p:cNvSpPr txBox="1">
            <a:spLocks noChangeArrowheads="1"/>
          </p:cNvSpPr>
          <p:nvPr/>
        </p:nvSpPr>
        <p:spPr bwMode="auto">
          <a:xfrm>
            <a:off x="1500188" y="1717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You can use three-dimensional arrays to store a sequence of matrices of the </a:t>
            </a:r>
            <a:r>
              <a:rPr lang="en-US" altLang="zh-CN" sz="2200" i="1">
                <a:solidFill>
                  <a:srgbClr val="FF0000"/>
                </a:solidFill>
                <a:latin typeface="Gill Sans MT" pitchFamily="34" charset="0"/>
                <a:ea typeface="华文中宋" pitchFamily="2" charset="-122"/>
              </a:rPr>
              <a:t>same size</a:t>
            </a:r>
            <a:r>
              <a:rPr lang="en-US" altLang="zh-CN" sz="2200">
                <a:latin typeface="Gill Sans MT" pitchFamily="34" charset="0"/>
                <a:ea typeface="华文中宋" pitchFamily="2" charset="-122"/>
              </a:rPr>
              <a:t>. Cell arrays can be used to store a sequence of matrices of </a:t>
            </a:r>
            <a:r>
              <a:rPr lang="en-US" altLang="zh-CN" sz="2200" i="1">
                <a:solidFill>
                  <a:srgbClr val="FF0000"/>
                </a:solidFill>
                <a:latin typeface="Gill Sans MT" pitchFamily="34" charset="0"/>
                <a:ea typeface="华文中宋" pitchFamily="2" charset="-122"/>
              </a:rPr>
              <a:t>different sizes</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
        <p:nvSpPr>
          <p:cNvPr id="6" name="矩形 5"/>
          <p:cNvSpPr/>
          <p:nvPr/>
        </p:nvSpPr>
        <p:spPr>
          <a:xfrm>
            <a:off x="1714500" y="2857500"/>
            <a:ext cx="6715125" cy="1785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871" name="TextBox 6"/>
          <p:cNvSpPr txBox="1">
            <a:spLocks noChangeArrowheads="1"/>
          </p:cNvSpPr>
          <p:nvPr/>
        </p:nvSpPr>
        <p:spPr bwMode="auto">
          <a:xfrm>
            <a:off x="1928813" y="2928938"/>
            <a:ext cx="57864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pt-BR" altLang="zh-CN" sz="2000">
                <a:solidFill>
                  <a:srgbClr val="0070C0"/>
                </a:solidFill>
                <a:latin typeface="Gill Sans MT" pitchFamily="34" charset="0"/>
                <a:ea typeface="华文中宋" pitchFamily="2" charset="-122"/>
              </a:rPr>
              <a:t>M = cell(8,1);</a:t>
            </a:r>
          </a:p>
          <a:p>
            <a:pPr eaLnBrk="1" hangingPunct="1"/>
            <a:r>
              <a:rPr lang="pt-BR" altLang="zh-CN" sz="2000">
                <a:solidFill>
                  <a:srgbClr val="0070C0"/>
                </a:solidFill>
                <a:latin typeface="Gill Sans MT" pitchFamily="34" charset="0"/>
                <a:ea typeface="华文中宋" pitchFamily="2" charset="-122"/>
              </a:rPr>
              <a:t>for n = 1:8</a:t>
            </a:r>
          </a:p>
          <a:p>
            <a:pPr eaLnBrk="1" hangingPunct="1"/>
            <a:r>
              <a:rPr lang="pt-BR" altLang="zh-CN" sz="2000">
                <a:solidFill>
                  <a:srgbClr val="0070C0"/>
                </a:solidFill>
                <a:latin typeface="Gill Sans MT" pitchFamily="34" charset="0"/>
                <a:ea typeface="华文中宋" pitchFamily="2" charset="-122"/>
              </a:rPr>
              <a:t>    M{n} = magic(n);</a:t>
            </a:r>
          </a:p>
          <a:p>
            <a:pPr eaLnBrk="1" hangingPunct="1"/>
            <a:r>
              <a:rPr lang="pt-BR" altLang="zh-CN" sz="2000">
                <a:solidFill>
                  <a:srgbClr val="0070C0"/>
                </a:solidFill>
                <a:latin typeface="Gill Sans MT" pitchFamily="34" charset="0"/>
                <a:ea typeface="华文中宋" pitchFamily="2" charset="-122"/>
              </a:rPr>
              <a:t>end</a:t>
            </a:r>
          </a:p>
          <a:p>
            <a:pPr eaLnBrk="1" hangingPunct="1"/>
            <a:r>
              <a:rPr lang="pt-BR" altLang="zh-CN" sz="2000">
                <a:solidFill>
                  <a:srgbClr val="0070C0"/>
                </a:solidFill>
                <a:latin typeface="Gill Sans MT" pitchFamily="34" charset="0"/>
                <a:ea typeface="华文中宋" pitchFamily="2" charset="-122"/>
              </a:rPr>
              <a:t>M</a:t>
            </a:r>
            <a:endParaRPr lang="en-US" altLang="zh-CN" sz="2000">
              <a:solidFill>
                <a:srgbClr val="0070C0"/>
              </a:solidFill>
              <a:latin typeface="Gill Sans MT" pitchFamily="34" charset="0"/>
              <a:ea typeface="华文中宋" pitchFamily="2" charset="-122"/>
            </a:endParaRPr>
          </a:p>
        </p:txBody>
      </p:sp>
      <p:sp>
        <p:nvSpPr>
          <p:cNvPr id="36872" name="TextBox 7"/>
          <p:cNvSpPr txBox="1">
            <a:spLocks noChangeArrowheads="1"/>
          </p:cNvSpPr>
          <p:nvPr/>
        </p:nvSpPr>
        <p:spPr bwMode="auto">
          <a:xfrm>
            <a:off x="1500188" y="4714875"/>
            <a:ext cx="7215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produces a sequence of magic squares of different order.</a:t>
            </a:r>
            <a:endParaRPr lang="zh-CN" altLang="en-US" sz="2200">
              <a:latin typeface="Gill Sans MT" pitchFamily="34" charset="0"/>
              <a:ea typeface="华文中宋" pitchFamily="2" charset="-122"/>
            </a:endParaRPr>
          </a:p>
        </p:txBody>
      </p:sp>
      <p:pic>
        <p:nvPicPr>
          <p:cNvPr id="3687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0750" y="2928938"/>
            <a:ext cx="20891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Flow Control</a:t>
            </a:r>
            <a:endParaRPr lang="zh-CN" altLang="en-US" dirty="0">
              <a:solidFill>
                <a:schemeClr val="tx2">
                  <a:satMod val="130000"/>
                </a:schemeClr>
              </a:solidFill>
            </a:endParaRPr>
          </a:p>
        </p:txBody>
      </p:sp>
      <p:sp>
        <p:nvSpPr>
          <p:cNvPr id="7" name="文本占位符 6"/>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FBE6E32A-976C-4042-BCD5-EB7324F12705}" type="slidenum">
              <a:rPr lang="zh-CN" altLang="en-US"/>
              <a:pPr>
                <a:defRPr/>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Characters and Text</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EE4D48BF-428F-4BDC-A024-C3A667B94C84}" type="slidenum">
              <a:rPr lang="zh-CN" altLang="en-US"/>
              <a:pPr>
                <a:defRPr/>
              </a:pPr>
              <a:t>30</a:t>
            </a:fld>
            <a:endParaRPr lang="zh-CN" altLang="en-US"/>
          </a:p>
        </p:txBody>
      </p:sp>
      <p:sp>
        <p:nvSpPr>
          <p:cNvPr id="37893" name="TextBox 4"/>
          <p:cNvSpPr txBox="1">
            <a:spLocks noChangeArrowheads="1"/>
          </p:cNvSpPr>
          <p:nvPr/>
        </p:nvSpPr>
        <p:spPr bwMode="auto">
          <a:xfrm>
            <a:off x="1500188" y="5035550"/>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converts the character array to a numeric matrix containing floating-point representations of the ASCII codes for each character.</a:t>
            </a:r>
            <a:endParaRPr lang="zh-CN" altLang="en-US" sz="2200">
              <a:latin typeface="Gill Sans MT" pitchFamily="34" charset="0"/>
              <a:ea typeface="华文中宋" pitchFamily="2" charset="-122"/>
            </a:endParaRPr>
          </a:p>
        </p:txBody>
      </p:sp>
      <p:sp>
        <p:nvSpPr>
          <p:cNvPr id="6" name="矩形 5"/>
          <p:cNvSpPr/>
          <p:nvPr/>
        </p:nvSpPr>
        <p:spPr>
          <a:xfrm>
            <a:off x="1714500" y="4373563"/>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895" name="TextBox 6"/>
          <p:cNvSpPr txBox="1">
            <a:spLocks noChangeArrowheads="1"/>
          </p:cNvSpPr>
          <p:nvPr/>
        </p:nvSpPr>
        <p:spPr bwMode="auto">
          <a:xfrm>
            <a:off x="1928813" y="4445000"/>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70C0"/>
                </a:solidFill>
                <a:latin typeface="Gill Sans MT" pitchFamily="34" charset="0"/>
                <a:ea typeface="华文中宋" pitchFamily="2" charset="-122"/>
              </a:rPr>
              <a:t>a = double(s)</a:t>
            </a:r>
            <a:endParaRPr lang="en-US" altLang="zh-CN" sz="2000">
              <a:solidFill>
                <a:srgbClr val="0070C0"/>
              </a:solidFill>
              <a:latin typeface="Gill Sans MT" pitchFamily="34" charset="0"/>
              <a:ea typeface="华文中宋" pitchFamily="2" charset="-122"/>
            </a:endParaRPr>
          </a:p>
        </p:txBody>
      </p:sp>
      <p:sp>
        <p:nvSpPr>
          <p:cNvPr id="37896" name="TextBox 7"/>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Enter text into MATLAB using single quotes. For example,</a:t>
            </a:r>
            <a:endParaRPr lang="zh-CN" altLang="en-US" sz="2200">
              <a:latin typeface="Gill Sans MT" pitchFamily="34" charset="0"/>
              <a:ea typeface="华文中宋" pitchFamily="2" charset="-122"/>
            </a:endParaRPr>
          </a:p>
        </p:txBody>
      </p:sp>
      <p:sp>
        <p:nvSpPr>
          <p:cNvPr id="9" name="矩形 8"/>
          <p:cNvSpPr/>
          <p:nvPr/>
        </p:nvSpPr>
        <p:spPr>
          <a:xfrm>
            <a:off x="1714500" y="2214563"/>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898" name="TextBox 9"/>
          <p:cNvSpPr txBox="1">
            <a:spLocks noChangeArrowheads="1"/>
          </p:cNvSpPr>
          <p:nvPr/>
        </p:nvSpPr>
        <p:spPr bwMode="auto">
          <a:xfrm>
            <a:off x="1928813" y="2286000"/>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70C0"/>
                </a:solidFill>
                <a:latin typeface="Gill Sans MT" pitchFamily="34" charset="0"/>
                <a:ea typeface="华文中宋" pitchFamily="2" charset="-122"/>
              </a:rPr>
              <a:t>s = 'Hello'</a:t>
            </a:r>
            <a:endParaRPr lang="en-US" altLang="zh-CN" sz="2000">
              <a:solidFill>
                <a:srgbClr val="0070C0"/>
              </a:solidFill>
              <a:latin typeface="Gill Sans MT" pitchFamily="34" charset="0"/>
              <a:ea typeface="华文中宋" pitchFamily="2" charset="-122"/>
            </a:endParaRPr>
          </a:p>
        </p:txBody>
      </p:sp>
      <p:sp>
        <p:nvSpPr>
          <p:cNvPr id="37899" name="TextBox 10"/>
          <p:cNvSpPr txBox="1">
            <a:spLocks noChangeArrowheads="1"/>
          </p:cNvSpPr>
          <p:nvPr/>
        </p:nvSpPr>
        <p:spPr bwMode="auto">
          <a:xfrm>
            <a:off x="1500188" y="2855913"/>
            <a:ext cx="7215187"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result is not the same kind of numeric matrix or array you have been dealing with up to now. It is a 1-by-5 character array. Internally, the characters are stored as numbers, but not in floating-point format. The statement</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Characters and Text</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46C3DDF2-A8EB-46ED-97EC-9AC13F02EE5D}" type="slidenum">
              <a:rPr lang="zh-CN" altLang="en-US"/>
              <a:pPr>
                <a:defRPr/>
              </a:pPr>
              <a:t>31</a:t>
            </a:fld>
            <a:endParaRPr lang="zh-CN" altLang="en-US"/>
          </a:p>
        </p:txBody>
      </p:sp>
      <p:sp>
        <p:nvSpPr>
          <p:cNvPr id="38917" name="TextBox 4"/>
          <p:cNvSpPr txBox="1">
            <a:spLocks noChangeArrowheads="1"/>
          </p:cNvSpPr>
          <p:nvPr/>
        </p:nvSpPr>
        <p:spPr bwMode="auto">
          <a:xfrm>
            <a:off x="1500188" y="4284663"/>
            <a:ext cx="7215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can do this job.</a:t>
            </a:r>
            <a:endParaRPr lang="zh-CN" altLang="en-US" sz="2200">
              <a:latin typeface="Gill Sans MT" pitchFamily="34" charset="0"/>
              <a:ea typeface="华文中宋" pitchFamily="2" charset="-122"/>
            </a:endParaRPr>
          </a:p>
        </p:txBody>
      </p:sp>
      <p:sp>
        <p:nvSpPr>
          <p:cNvPr id="38918" name="TextBox 5"/>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Converting numbers to characters makes it possible to investigate the various fonts available on your computer. The printable characters in the basic ASCII character set are represented by the integers </a:t>
            </a:r>
            <a:r>
              <a:rPr lang="en-US" altLang="zh-CN" sz="2200">
                <a:solidFill>
                  <a:srgbClr val="FF0000"/>
                </a:solidFill>
                <a:latin typeface="Gill Sans MT" pitchFamily="34" charset="0"/>
                <a:ea typeface="华文中宋" pitchFamily="2" charset="-122"/>
              </a:rPr>
              <a:t>32:127</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
        <p:nvSpPr>
          <p:cNvPr id="7" name="矩形 6"/>
          <p:cNvSpPr/>
          <p:nvPr/>
        </p:nvSpPr>
        <p:spPr>
          <a:xfrm>
            <a:off x="1714500" y="3643313"/>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920" name="TextBox 7"/>
          <p:cNvSpPr txBox="1">
            <a:spLocks noChangeArrowheads="1"/>
          </p:cNvSpPr>
          <p:nvPr/>
        </p:nvSpPr>
        <p:spPr bwMode="auto">
          <a:xfrm>
            <a:off x="1928813" y="3714750"/>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70C0"/>
                </a:solidFill>
                <a:latin typeface="Gill Sans MT" pitchFamily="34" charset="0"/>
                <a:ea typeface="华文中宋" pitchFamily="2" charset="-122"/>
              </a:rPr>
              <a:t>s = char(a)</a:t>
            </a:r>
            <a:endParaRPr lang="en-US" altLang="zh-CN" sz="2000">
              <a:solidFill>
                <a:srgbClr val="0070C0"/>
              </a:solidFill>
              <a:latin typeface="Gill Sans MT" pitchFamily="34" charset="0"/>
              <a:ea typeface="华文中宋" pitchFamily="2" charset="-122"/>
            </a:endParaRPr>
          </a:p>
        </p:txBody>
      </p:sp>
      <p:sp>
        <p:nvSpPr>
          <p:cNvPr id="38921" name="TextBox 8"/>
          <p:cNvSpPr txBox="1">
            <a:spLocks noChangeArrowheads="1"/>
          </p:cNvSpPr>
          <p:nvPr/>
        </p:nvSpPr>
        <p:spPr bwMode="auto">
          <a:xfrm>
            <a:off x="1500188" y="3197225"/>
            <a:ext cx="7215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statement</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Characters and Text</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AAACD386-9A88-4FB8-B995-5E512BD9719A}" type="slidenum">
              <a:rPr lang="zh-CN" altLang="en-US"/>
              <a:pPr>
                <a:defRPr/>
              </a:pPr>
              <a:t>32</a:t>
            </a:fld>
            <a:endParaRPr lang="zh-CN" altLang="en-US"/>
          </a:p>
        </p:txBody>
      </p:sp>
      <p:sp>
        <p:nvSpPr>
          <p:cNvPr id="39941" name="TextBox 4"/>
          <p:cNvSpPr txBox="1">
            <a:spLocks noChangeArrowheads="1"/>
          </p:cNvSpPr>
          <p:nvPr/>
        </p:nvSpPr>
        <p:spPr bwMode="auto">
          <a:xfrm>
            <a:off x="1500188" y="4713288"/>
            <a:ext cx="7215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Quiz</a:t>
            </a:r>
            <a:r>
              <a:rPr lang="en-US" altLang="zh-CN" sz="2200">
                <a:latin typeface="Gill Sans MT" pitchFamily="34" charset="0"/>
                <a:ea typeface="华文中宋" pitchFamily="2" charset="-122"/>
              </a:rPr>
              <a:t>    How about the statement </a:t>
            </a:r>
            <a:r>
              <a:rPr lang="en-US" altLang="zh-CN" sz="2200">
                <a:solidFill>
                  <a:srgbClr val="0070C0"/>
                </a:solidFill>
                <a:latin typeface="Gill Sans MT" pitchFamily="34" charset="0"/>
                <a:ea typeface="华文中宋" pitchFamily="2" charset="-122"/>
              </a:rPr>
              <a:t>h = [s;  ‘world’]</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
        <p:nvSpPr>
          <p:cNvPr id="39942" name="TextBox 5"/>
          <p:cNvSpPr txBox="1">
            <a:spLocks noChangeArrowheads="1"/>
          </p:cNvSpPr>
          <p:nvPr/>
        </p:nvSpPr>
        <p:spPr bwMode="auto">
          <a:xfrm>
            <a:off x="1500188" y="171767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Concatenation with square brackets joins text variables together into larger strings. The statements</a:t>
            </a:r>
            <a:endParaRPr lang="zh-CN" altLang="en-US" sz="2200">
              <a:latin typeface="Gill Sans MT" pitchFamily="34" charset="0"/>
              <a:ea typeface="华文中宋" pitchFamily="2" charset="-122"/>
            </a:endParaRPr>
          </a:p>
        </p:txBody>
      </p:sp>
      <p:sp>
        <p:nvSpPr>
          <p:cNvPr id="7" name="矩形 6"/>
          <p:cNvSpPr/>
          <p:nvPr/>
        </p:nvSpPr>
        <p:spPr>
          <a:xfrm>
            <a:off x="1714500" y="2571750"/>
            <a:ext cx="6715125" cy="85725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944" name="TextBox 7"/>
          <p:cNvSpPr txBox="1">
            <a:spLocks noChangeArrowheads="1"/>
          </p:cNvSpPr>
          <p:nvPr/>
        </p:nvSpPr>
        <p:spPr bwMode="auto">
          <a:xfrm>
            <a:off x="1928813" y="2643188"/>
            <a:ext cx="5786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70C0"/>
                </a:solidFill>
                <a:latin typeface="Gill Sans MT" pitchFamily="34" charset="0"/>
                <a:ea typeface="华文中宋" pitchFamily="2" charset="-122"/>
              </a:rPr>
              <a:t>s = ’Hello’;</a:t>
            </a:r>
          </a:p>
          <a:p>
            <a:pPr eaLnBrk="1" hangingPunct="1"/>
            <a:r>
              <a:rPr lang="da-DK" altLang="zh-CN" sz="2000">
                <a:solidFill>
                  <a:srgbClr val="0070C0"/>
                </a:solidFill>
                <a:latin typeface="Gill Sans MT" pitchFamily="34" charset="0"/>
                <a:ea typeface="华文中宋" pitchFamily="2" charset="-122"/>
              </a:rPr>
              <a:t>h = [s, ' world']</a:t>
            </a:r>
            <a:endParaRPr lang="en-US" altLang="zh-CN" sz="2000">
              <a:solidFill>
                <a:srgbClr val="0070C0"/>
              </a:solidFill>
              <a:latin typeface="Gill Sans MT" pitchFamily="34" charset="0"/>
              <a:ea typeface="华文中宋" pitchFamily="2" charset="-122"/>
            </a:endParaRPr>
          </a:p>
        </p:txBody>
      </p:sp>
      <p:sp>
        <p:nvSpPr>
          <p:cNvPr id="10" name="矩形 9"/>
          <p:cNvSpPr/>
          <p:nvPr/>
        </p:nvSpPr>
        <p:spPr>
          <a:xfrm>
            <a:off x="1714500" y="4000500"/>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946" name="TextBox 10"/>
          <p:cNvSpPr txBox="1">
            <a:spLocks noChangeArrowheads="1"/>
          </p:cNvSpPr>
          <p:nvPr/>
        </p:nvSpPr>
        <p:spPr bwMode="auto">
          <a:xfrm>
            <a:off x="1928813" y="4071938"/>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70C0"/>
                </a:solidFill>
                <a:latin typeface="Gill Sans MT" pitchFamily="34" charset="0"/>
                <a:ea typeface="华文中宋" pitchFamily="2" charset="-122"/>
              </a:rPr>
              <a:t>h = ’Hello world’</a:t>
            </a:r>
            <a:endParaRPr lang="en-US" altLang="zh-CN" sz="2000">
              <a:solidFill>
                <a:srgbClr val="0070C0"/>
              </a:solidFill>
              <a:latin typeface="Gill Sans MT" pitchFamily="34" charset="0"/>
              <a:ea typeface="华文中宋" pitchFamily="2" charset="-122"/>
            </a:endParaRPr>
          </a:p>
        </p:txBody>
      </p:sp>
      <p:sp>
        <p:nvSpPr>
          <p:cNvPr id="39947" name="TextBox 11"/>
          <p:cNvSpPr txBox="1">
            <a:spLocks noChangeArrowheads="1"/>
          </p:cNvSpPr>
          <p:nvPr/>
        </p:nvSpPr>
        <p:spPr bwMode="auto">
          <a:xfrm>
            <a:off x="1500188" y="51847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To manipulate a body of text containing lines of different lengths, you have two choices—a padded character array or a cell array of strings.</a:t>
            </a:r>
            <a:endParaRPr lang="zh-CN" altLang="en-US" sz="2200">
              <a:latin typeface="Gill Sans MT" pitchFamily="34" charset="0"/>
              <a:ea typeface="华文中宋" pitchFamily="2" charset="-122"/>
            </a:endParaRPr>
          </a:p>
        </p:txBody>
      </p:sp>
      <p:sp>
        <p:nvSpPr>
          <p:cNvPr id="39948" name="TextBox 12"/>
          <p:cNvSpPr txBox="1">
            <a:spLocks noChangeArrowheads="1"/>
          </p:cNvSpPr>
          <p:nvPr/>
        </p:nvSpPr>
        <p:spPr bwMode="auto">
          <a:xfrm>
            <a:off x="1500188" y="3500438"/>
            <a:ext cx="7215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join the strings horizontally and produces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Structures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9DE57611-7BFC-45E1-A133-1458C65B9194}" type="slidenum">
              <a:rPr lang="zh-CN" altLang="en-US"/>
              <a:pPr>
                <a:defRPr/>
              </a:pPr>
              <a:t>33</a:t>
            </a:fld>
            <a:endParaRPr lang="zh-CN" altLang="en-US"/>
          </a:p>
        </p:txBody>
      </p:sp>
      <p:sp>
        <p:nvSpPr>
          <p:cNvPr id="40965" name="TextBox 4"/>
          <p:cNvSpPr txBox="1">
            <a:spLocks noChangeArrowheads="1"/>
          </p:cNvSpPr>
          <p:nvPr/>
        </p:nvSpPr>
        <p:spPr bwMode="auto">
          <a:xfrm>
            <a:off x="1500188" y="171767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solidFill>
                  <a:srgbClr val="FF0000"/>
                </a:solidFill>
                <a:latin typeface="Gill Sans MT" pitchFamily="34" charset="0"/>
                <a:ea typeface="华文中宋" pitchFamily="2" charset="-122"/>
              </a:rPr>
              <a:t>Structures</a:t>
            </a:r>
            <a:r>
              <a:rPr lang="en-US" altLang="zh-CN" sz="2200">
                <a:latin typeface="Gill Sans MT" pitchFamily="34" charset="0"/>
                <a:ea typeface="华文中宋" pitchFamily="2" charset="-122"/>
              </a:rPr>
              <a:t> are multidimensional MATLAB arrays with elements accessed by textual </a:t>
            </a:r>
            <a:r>
              <a:rPr lang="en-US" altLang="zh-CN" sz="2200">
                <a:solidFill>
                  <a:srgbClr val="FF0000"/>
                </a:solidFill>
                <a:latin typeface="Gill Sans MT" pitchFamily="34" charset="0"/>
                <a:ea typeface="华文中宋" pitchFamily="2" charset="-122"/>
              </a:rPr>
              <a:t>field</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designators</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
        <p:nvSpPr>
          <p:cNvPr id="6" name="矩形 5"/>
          <p:cNvSpPr/>
          <p:nvPr/>
        </p:nvSpPr>
        <p:spPr>
          <a:xfrm>
            <a:off x="1714500" y="2571750"/>
            <a:ext cx="6715125" cy="11430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967" name="TextBox 6"/>
          <p:cNvSpPr txBox="1">
            <a:spLocks noChangeArrowheads="1"/>
          </p:cNvSpPr>
          <p:nvPr/>
        </p:nvSpPr>
        <p:spPr bwMode="auto">
          <a:xfrm>
            <a:off x="1928813" y="2643188"/>
            <a:ext cx="57864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a-DK" altLang="zh-CN" sz="2000">
                <a:solidFill>
                  <a:srgbClr val="0070C0"/>
                </a:solidFill>
                <a:latin typeface="Gill Sans MT" pitchFamily="34" charset="0"/>
                <a:ea typeface="华文中宋" pitchFamily="2" charset="-122"/>
              </a:rPr>
              <a:t>S.name = 'Ed Plum';</a:t>
            </a:r>
          </a:p>
          <a:p>
            <a:pPr eaLnBrk="1" hangingPunct="1"/>
            <a:r>
              <a:rPr lang="da-DK" altLang="zh-CN" sz="2000">
                <a:solidFill>
                  <a:srgbClr val="0070C0"/>
                </a:solidFill>
                <a:latin typeface="Gill Sans MT" pitchFamily="34" charset="0"/>
                <a:ea typeface="华文中宋" pitchFamily="2" charset="-122"/>
              </a:rPr>
              <a:t>S.score = 83;</a:t>
            </a:r>
          </a:p>
          <a:p>
            <a:pPr eaLnBrk="1" hangingPunct="1"/>
            <a:r>
              <a:rPr lang="da-DK" altLang="zh-CN" sz="2000">
                <a:solidFill>
                  <a:srgbClr val="0070C0"/>
                </a:solidFill>
                <a:latin typeface="Gill Sans MT" pitchFamily="34" charset="0"/>
                <a:ea typeface="华文中宋" pitchFamily="2" charset="-122"/>
              </a:rPr>
              <a:t>S.grade = 'B+'</a:t>
            </a:r>
            <a:endParaRPr lang="en-US" altLang="zh-CN" sz="2000">
              <a:solidFill>
                <a:srgbClr val="0070C0"/>
              </a:solidFill>
              <a:latin typeface="Gill Sans MT" pitchFamily="34" charset="0"/>
              <a:ea typeface="华文中宋" pitchFamily="2" charset="-122"/>
            </a:endParaRPr>
          </a:p>
        </p:txBody>
      </p:sp>
      <p:sp>
        <p:nvSpPr>
          <p:cNvPr id="40968" name="TextBox 7"/>
          <p:cNvSpPr txBox="1">
            <a:spLocks noChangeArrowheads="1"/>
          </p:cNvSpPr>
          <p:nvPr/>
        </p:nvSpPr>
        <p:spPr bwMode="auto">
          <a:xfrm>
            <a:off x="1500188" y="3784600"/>
            <a:ext cx="7215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creates a scalar structure with three fields:</a:t>
            </a:r>
            <a:endParaRPr lang="zh-CN" altLang="en-US" sz="2200">
              <a:latin typeface="Gill Sans MT" pitchFamily="34" charset="0"/>
              <a:ea typeface="华文中宋" pitchFamily="2" charset="-122"/>
            </a:endParaRPr>
          </a:p>
        </p:txBody>
      </p:sp>
      <p:pic>
        <p:nvPicPr>
          <p:cNvPr id="409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388" y="4286250"/>
            <a:ext cx="3201987"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Structures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259AF06D-699F-4D5A-B4CE-42F98482CF5D}" type="slidenum">
              <a:rPr lang="zh-CN" altLang="en-US"/>
              <a:pPr>
                <a:defRPr/>
              </a:pPr>
              <a:t>34</a:t>
            </a:fld>
            <a:endParaRPr lang="zh-CN" altLang="en-US"/>
          </a:p>
        </p:txBody>
      </p:sp>
      <p:sp>
        <p:nvSpPr>
          <p:cNvPr id="41989" name="TextBox 4"/>
          <p:cNvSpPr txBox="1">
            <a:spLocks noChangeArrowheads="1"/>
          </p:cNvSpPr>
          <p:nvPr/>
        </p:nvSpPr>
        <p:spPr bwMode="auto">
          <a:xfrm>
            <a:off x="1500188" y="4411663"/>
            <a:ext cx="7215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or an entire element can be added with a single statement:</a:t>
            </a:r>
            <a:endParaRPr lang="zh-CN" altLang="en-US" sz="2200">
              <a:latin typeface="Gill Sans MT" pitchFamily="34" charset="0"/>
              <a:ea typeface="华文中宋" pitchFamily="2" charset="-122"/>
            </a:endParaRPr>
          </a:p>
        </p:txBody>
      </p:sp>
      <p:sp>
        <p:nvSpPr>
          <p:cNvPr id="6" name="矩形 5"/>
          <p:cNvSpPr/>
          <p:nvPr/>
        </p:nvSpPr>
        <p:spPr>
          <a:xfrm>
            <a:off x="1714500" y="4857750"/>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991" name="TextBox 6"/>
          <p:cNvSpPr txBox="1">
            <a:spLocks noChangeArrowheads="1"/>
          </p:cNvSpPr>
          <p:nvPr/>
        </p:nvSpPr>
        <p:spPr bwMode="auto">
          <a:xfrm>
            <a:off x="1928813" y="4929188"/>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S(3) = struct('name','Jerry Garcia', 'score',70,'grade','C')</a:t>
            </a:r>
          </a:p>
        </p:txBody>
      </p:sp>
      <p:sp>
        <p:nvSpPr>
          <p:cNvPr id="41992" name="TextBox 9"/>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Like everything else in the MATLAB environment, structures are arrays, so you can insert additional elements. In this case, each element of the array is a structure with several fields. The fields can be added one at a time,</a:t>
            </a:r>
            <a:endParaRPr lang="zh-CN" altLang="en-US" sz="2200">
              <a:latin typeface="Gill Sans MT" pitchFamily="34" charset="0"/>
              <a:ea typeface="华文中宋" pitchFamily="2" charset="-122"/>
            </a:endParaRPr>
          </a:p>
        </p:txBody>
      </p:sp>
      <p:sp>
        <p:nvSpPr>
          <p:cNvPr id="11" name="矩形 10"/>
          <p:cNvSpPr/>
          <p:nvPr/>
        </p:nvSpPr>
        <p:spPr>
          <a:xfrm>
            <a:off x="1714500" y="3173413"/>
            <a:ext cx="6715125" cy="11430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994" name="TextBox 11"/>
          <p:cNvSpPr txBox="1">
            <a:spLocks noChangeArrowheads="1"/>
          </p:cNvSpPr>
          <p:nvPr/>
        </p:nvSpPr>
        <p:spPr bwMode="auto">
          <a:xfrm>
            <a:off x="1928813" y="3244850"/>
            <a:ext cx="57864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S(2).name = 'Toni Miller';</a:t>
            </a:r>
          </a:p>
          <a:p>
            <a:pPr eaLnBrk="1" hangingPunct="1"/>
            <a:r>
              <a:rPr lang="en-US" altLang="zh-CN" sz="2000">
                <a:solidFill>
                  <a:srgbClr val="0070C0"/>
                </a:solidFill>
                <a:latin typeface="Gill Sans MT" pitchFamily="34" charset="0"/>
                <a:ea typeface="华文中宋" pitchFamily="2" charset="-122"/>
              </a:rPr>
              <a:t>S(2).score = 91;</a:t>
            </a:r>
          </a:p>
          <a:p>
            <a:pPr eaLnBrk="1" hangingPunct="1"/>
            <a:r>
              <a:rPr lang="en-US" altLang="zh-CN" sz="2000">
                <a:solidFill>
                  <a:srgbClr val="0070C0"/>
                </a:solidFill>
                <a:latin typeface="Gill Sans MT" pitchFamily="34" charset="0"/>
                <a:ea typeface="华文中宋" pitchFamily="2" charset="-122"/>
              </a:rPr>
              <a:t>S(2).grade = 'A-';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Structures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852C74EB-EC0D-4D39-9C76-119F0F67148B}" type="slidenum">
              <a:rPr lang="zh-CN" altLang="en-US"/>
              <a:pPr>
                <a:defRPr/>
              </a:pPr>
              <a:t>35</a:t>
            </a:fld>
            <a:endParaRPr lang="zh-CN" altLang="en-US"/>
          </a:p>
        </p:txBody>
      </p:sp>
      <p:sp>
        <p:nvSpPr>
          <p:cNvPr id="43013" name="TextBox 4"/>
          <p:cNvSpPr txBox="1">
            <a:spLocks noChangeArrowheads="1"/>
          </p:cNvSpPr>
          <p:nvPr/>
        </p:nvSpPr>
        <p:spPr bwMode="auto">
          <a:xfrm>
            <a:off x="1500188" y="4498975"/>
            <a:ext cx="7215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which is a comma-separated list.</a:t>
            </a:r>
            <a:endParaRPr lang="zh-CN" altLang="en-US" sz="2200">
              <a:latin typeface="Gill Sans MT" pitchFamily="34" charset="0"/>
              <a:ea typeface="华文中宋" pitchFamily="2" charset="-122"/>
            </a:endParaRPr>
          </a:p>
        </p:txBody>
      </p:sp>
      <p:sp>
        <p:nvSpPr>
          <p:cNvPr id="6" name="矩形 5"/>
          <p:cNvSpPr/>
          <p:nvPr/>
        </p:nvSpPr>
        <p:spPr>
          <a:xfrm>
            <a:off x="1714500" y="3857625"/>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015" name="TextBox 6"/>
          <p:cNvSpPr txBox="1">
            <a:spLocks noChangeArrowheads="1"/>
          </p:cNvSpPr>
          <p:nvPr/>
        </p:nvSpPr>
        <p:spPr bwMode="auto">
          <a:xfrm>
            <a:off x="1928813" y="3929063"/>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S(1).score, S(2).score, S(3).score</a:t>
            </a:r>
          </a:p>
        </p:txBody>
      </p:sp>
      <p:sp>
        <p:nvSpPr>
          <p:cNvPr id="43016" name="TextBox 9"/>
          <p:cNvSpPr txBox="1">
            <a:spLocks noChangeArrowheads="1"/>
          </p:cNvSpPr>
          <p:nvPr/>
        </p:nvSpPr>
        <p:spPr bwMode="auto">
          <a:xfrm>
            <a:off x="1500188" y="1717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There are several ways to reassemble the various fields into other MATLAB arrays. They are mostly based on the notation of a </a:t>
            </a:r>
            <a:r>
              <a:rPr lang="en-US" altLang="zh-CN" sz="2200">
                <a:solidFill>
                  <a:srgbClr val="FF0000"/>
                </a:solidFill>
                <a:latin typeface="Gill Sans MT" pitchFamily="34" charset="0"/>
                <a:ea typeface="华文中宋" pitchFamily="2" charset="-122"/>
              </a:rPr>
              <a:t>comma-separated</a:t>
            </a:r>
            <a:r>
              <a:rPr lang="en-US" altLang="zh-CN" sz="2200">
                <a:latin typeface="Gill Sans MT" pitchFamily="34" charset="0"/>
                <a:ea typeface="华文中宋" pitchFamily="2" charset="-122"/>
              </a:rPr>
              <a:t> list. If you type</a:t>
            </a:r>
            <a:endParaRPr lang="zh-CN" altLang="en-US" sz="2200">
              <a:latin typeface="Gill Sans MT" pitchFamily="34" charset="0"/>
              <a:ea typeface="华文中宋" pitchFamily="2" charset="-122"/>
            </a:endParaRPr>
          </a:p>
        </p:txBody>
      </p:sp>
      <p:sp>
        <p:nvSpPr>
          <p:cNvPr id="11" name="矩形 10"/>
          <p:cNvSpPr/>
          <p:nvPr/>
        </p:nvSpPr>
        <p:spPr>
          <a:xfrm>
            <a:off x="1714500" y="2786063"/>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018" name="TextBox 11"/>
          <p:cNvSpPr txBox="1">
            <a:spLocks noChangeArrowheads="1"/>
          </p:cNvSpPr>
          <p:nvPr/>
        </p:nvSpPr>
        <p:spPr bwMode="auto">
          <a:xfrm>
            <a:off x="1928813" y="2857500"/>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S.score</a:t>
            </a:r>
          </a:p>
        </p:txBody>
      </p:sp>
      <p:sp>
        <p:nvSpPr>
          <p:cNvPr id="43019" name="TextBox 12"/>
          <p:cNvSpPr txBox="1">
            <a:spLocks noChangeArrowheads="1"/>
          </p:cNvSpPr>
          <p:nvPr/>
        </p:nvSpPr>
        <p:spPr bwMode="auto">
          <a:xfrm>
            <a:off x="1500188" y="3429000"/>
            <a:ext cx="7215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it is the same as typing</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Structures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08E0CAEC-4D5C-4D1D-8A26-E8977F2BC40A}" type="slidenum">
              <a:rPr lang="zh-CN" altLang="en-US"/>
              <a:pPr>
                <a:defRPr/>
              </a:pPr>
              <a:t>36</a:t>
            </a:fld>
            <a:endParaRPr lang="zh-CN" altLang="en-US"/>
          </a:p>
        </p:txBody>
      </p:sp>
      <p:sp>
        <p:nvSpPr>
          <p:cNvPr id="44037" name="TextBox 9"/>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If you enclose the expression that generates such a list within square brackets, MATLAB stores each item from the list in an array. In this example, MATLAB creates a numeric row vector containing the score field of each element of structure array S:</a:t>
            </a:r>
            <a:endParaRPr lang="zh-CN" altLang="en-US" sz="2200">
              <a:latin typeface="Gill Sans MT" pitchFamily="34" charset="0"/>
              <a:ea typeface="华文中宋" pitchFamily="2" charset="-122"/>
            </a:endParaRPr>
          </a:p>
        </p:txBody>
      </p:sp>
      <p:sp>
        <p:nvSpPr>
          <p:cNvPr id="11" name="矩形 10"/>
          <p:cNvSpPr/>
          <p:nvPr/>
        </p:nvSpPr>
        <p:spPr>
          <a:xfrm>
            <a:off x="1714500" y="3214688"/>
            <a:ext cx="6715125" cy="207168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039" name="TextBox 11"/>
          <p:cNvSpPr txBox="1">
            <a:spLocks noChangeArrowheads="1"/>
          </p:cNvSpPr>
          <p:nvPr/>
        </p:nvSpPr>
        <p:spPr bwMode="auto">
          <a:xfrm>
            <a:off x="1928813" y="3286125"/>
            <a:ext cx="578643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scores = [S.score]</a:t>
            </a:r>
          </a:p>
          <a:p>
            <a:pPr eaLnBrk="1" hangingPunct="1"/>
            <a:r>
              <a:rPr lang="en-US" altLang="zh-CN" sz="2000">
                <a:solidFill>
                  <a:srgbClr val="0070C0"/>
                </a:solidFill>
                <a:latin typeface="Gill Sans MT" pitchFamily="34" charset="0"/>
                <a:ea typeface="华文中宋" pitchFamily="2" charset="-122"/>
              </a:rPr>
              <a:t>scores =</a:t>
            </a:r>
          </a:p>
          <a:p>
            <a:pPr eaLnBrk="1" hangingPunct="1"/>
            <a:r>
              <a:rPr lang="en-US" altLang="zh-CN" sz="2000">
                <a:solidFill>
                  <a:srgbClr val="0070C0"/>
                </a:solidFill>
                <a:latin typeface="Gill Sans MT" pitchFamily="34" charset="0"/>
                <a:ea typeface="华文中宋" pitchFamily="2" charset="-122"/>
              </a:rPr>
              <a:t>    83 91 70</a:t>
            </a:r>
          </a:p>
          <a:p>
            <a:pPr eaLnBrk="1" hangingPunct="1"/>
            <a:r>
              <a:rPr lang="en-US" altLang="zh-CN" sz="2000">
                <a:solidFill>
                  <a:srgbClr val="0070C0"/>
                </a:solidFill>
                <a:latin typeface="Gill Sans MT" pitchFamily="34" charset="0"/>
                <a:ea typeface="华文中宋" pitchFamily="2" charset="-122"/>
              </a:rPr>
              <a:t>avg_score = sum(scores)/length(scores)</a:t>
            </a:r>
          </a:p>
          <a:p>
            <a:pPr eaLnBrk="1" hangingPunct="1"/>
            <a:r>
              <a:rPr lang="en-US" altLang="zh-CN" sz="2000">
                <a:solidFill>
                  <a:srgbClr val="0070C0"/>
                </a:solidFill>
                <a:latin typeface="Gill Sans MT" pitchFamily="34" charset="0"/>
                <a:ea typeface="华文中宋" pitchFamily="2" charset="-122"/>
              </a:rPr>
              <a:t>avg_score =</a:t>
            </a:r>
          </a:p>
          <a:p>
            <a:pPr eaLnBrk="1" hangingPunct="1"/>
            <a:r>
              <a:rPr lang="en-US" altLang="zh-CN" sz="2000">
                <a:solidFill>
                  <a:srgbClr val="0070C0"/>
                </a:solidFill>
                <a:latin typeface="Gill Sans MT" pitchFamily="34" charset="0"/>
                <a:ea typeface="华文中宋" pitchFamily="2" charset="-122"/>
              </a:rPr>
              <a:t>    81.3333</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Scripts and Functions</a:t>
            </a:r>
            <a:endParaRPr lang="zh-CN" altLang="en-US" dirty="0">
              <a:solidFill>
                <a:schemeClr val="tx2">
                  <a:satMod val="130000"/>
                </a:schemeClr>
              </a:solidFill>
            </a:endParaRPr>
          </a:p>
        </p:txBody>
      </p:sp>
      <p:sp>
        <p:nvSpPr>
          <p:cNvPr id="6" name="文本占位符 5"/>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4348DE83-F678-4C3D-B243-E280311E21B9}" type="slidenum">
              <a:rPr lang="zh-CN" altLang="en-US"/>
              <a:pPr>
                <a:defRPr/>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10" name="内容占位符 9"/>
          <p:cNvSpPr>
            <a:spLocks noGrp="1"/>
          </p:cNvSpPr>
          <p:nvPr>
            <p:ph idx="1"/>
          </p:nvPr>
        </p:nvSpPr>
        <p:spPr/>
        <p:txBody>
          <a:bodyPr>
            <a:normAutofit fontScale="85000" lnSpcReduction="20000"/>
          </a:bodyPr>
          <a:lstStyle/>
          <a:p>
            <a:pPr marL="365760" indent="-283464" eaLnBrk="1" fontAlgn="auto" hangingPunct="1">
              <a:spcAft>
                <a:spcPts val="0"/>
              </a:spcAft>
              <a:buFont typeface="Wingdings 2"/>
              <a:buChar char=""/>
              <a:defRPr/>
            </a:pPr>
            <a:r>
              <a:rPr lang="en-US" altLang="zh-CN" dirty="0" smtClean="0"/>
              <a:t>Overview</a:t>
            </a:r>
          </a:p>
          <a:p>
            <a:pPr marL="365760" indent="-283464" eaLnBrk="1" fontAlgn="auto" hangingPunct="1">
              <a:spcAft>
                <a:spcPts val="0"/>
              </a:spcAft>
              <a:buFont typeface="Wingdings 2"/>
              <a:buChar char=""/>
              <a:defRPr/>
            </a:pPr>
            <a:r>
              <a:rPr lang="en-US" altLang="zh-CN" dirty="0" smtClean="0"/>
              <a:t>Scripts</a:t>
            </a:r>
          </a:p>
          <a:p>
            <a:pPr marL="365760" indent="-283464" eaLnBrk="1" fontAlgn="auto" hangingPunct="1">
              <a:spcAft>
                <a:spcPts val="0"/>
              </a:spcAft>
              <a:buFont typeface="Wingdings 2"/>
              <a:buChar char=""/>
              <a:defRPr/>
            </a:pPr>
            <a:r>
              <a:rPr lang="en-US" altLang="zh-CN" dirty="0" smtClean="0"/>
              <a:t>Functions</a:t>
            </a:r>
          </a:p>
          <a:p>
            <a:pPr marL="365760" indent="-283464" eaLnBrk="1" fontAlgn="auto" hangingPunct="1">
              <a:spcAft>
                <a:spcPts val="0"/>
              </a:spcAft>
              <a:buFont typeface="Wingdings 2"/>
              <a:buChar char=""/>
              <a:defRPr/>
            </a:pPr>
            <a:r>
              <a:rPr lang="en-US" altLang="zh-CN" dirty="0" smtClean="0"/>
              <a:t>Types of Functions</a:t>
            </a:r>
          </a:p>
          <a:p>
            <a:pPr marL="365760" indent="-283464" eaLnBrk="1" fontAlgn="auto" hangingPunct="1">
              <a:spcAft>
                <a:spcPts val="0"/>
              </a:spcAft>
              <a:buFont typeface="Wingdings 2"/>
              <a:buChar char=""/>
              <a:defRPr/>
            </a:pPr>
            <a:r>
              <a:rPr lang="en-US" altLang="zh-CN" dirty="0" smtClean="0"/>
              <a:t>Global Variables</a:t>
            </a:r>
          </a:p>
          <a:p>
            <a:pPr marL="365760" indent="-283464" eaLnBrk="1" fontAlgn="auto" hangingPunct="1">
              <a:spcAft>
                <a:spcPts val="0"/>
              </a:spcAft>
              <a:buFont typeface="Wingdings 2"/>
              <a:buChar char=""/>
              <a:defRPr/>
            </a:pPr>
            <a:r>
              <a:rPr lang="en-US" altLang="zh-CN" dirty="0" smtClean="0"/>
              <a:t>Passing String Arguments to Functions</a:t>
            </a:r>
          </a:p>
          <a:p>
            <a:pPr marL="365760" indent="-283464" eaLnBrk="1" fontAlgn="auto" hangingPunct="1">
              <a:spcAft>
                <a:spcPts val="0"/>
              </a:spcAft>
              <a:buFont typeface="Wingdings 2"/>
              <a:buChar char=""/>
              <a:defRPr/>
            </a:pPr>
            <a:r>
              <a:rPr lang="en-US" altLang="zh-CN" dirty="0" smtClean="0"/>
              <a:t>The </a:t>
            </a:r>
            <a:r>
              <a:rPr lang="en-US" altLang="zh-CN" dirty="0" err="1" smtClean="0"/>
              <a:t>eval</a:t>
            </a:r>
            <a:r>
              <a:rPr lang="en-US" altLang="zh-CN" dirty="0" smtClean="0"/>
              <a:t> Function</a:t>
            </a:r>
          </a:p>
          <a:p>
            <a:pPr marL="365760" indent="-283464" eaLnBrk="1" fontAlgn="auto" hangingPunct="1">
              <a:spcAft>
                <a:spcPts val="0"/>
              </a:spcAft>
              <a:buFont typeface="Wingdings 2"/>
              <a:buChar char=""/>
              <a:defRPr/>
            </a:pPr>
            <a:r>
              <a:rPr lang="en-US" altLang="zh-CN" baseline="30000" dirty="0" smtClean="0"/>
              <a:t>*</a:t>
            </a:r>
            <a:r>
              <a:rPr lang="en-US" altLang="zh-CN" dirty="0" smtClean="0"/>
              <a:t>Function Handles</a:t>
            </a:r>
          </a:p>
          <a:p>
            <a:pPr marL="365760" indent="-283464" eaLnBrk="1" fontAlgn="auto" hangingPunct="1">
              <a:spcAft>
                <a:spcPts val="0"/>
              </a:spcAft>
              <a:buFont typeface="Wingdings 2"/>
              <a:buChar char=""/>
              <a:defRPr/>
            </a:pPr>
            <a:r>
              <a:rPr lang="en-US" altLang="zh-CN" baseline="30000" dirty="0" smtClean="0"/>
              <a:t>*</a:t>
            </a:r>
            <a:r>
              <a:rPr lang="en-US" altLang="zh-CN" dirty="0" smtClean="0"/>
              <a:t>Function Functions</a:t>
            </a:r>
          </a:p>
          <a:p>
            <a:pPr marL="365760" indent="-283464" eaLnBrk="1" fontAlgn="auto" hangingPunct="1">
              <a:spcAft>
                <a:spcPts val="0"/>
              </a:spcAft>
              <a:buFont typeface="Wingdings 2"/>
              <a:buChar char=""/>
              <a:defRPr/>
            </a:pPr>
            <a:r>
              <a:rPr lang="en-US" altLang="zh-CN" baseline="30000" dirty="0" smtClean="0"/>
              <a:t>*</a:t>
            </a:r>
            <a:r>
              <a:rPr lang="en-US" altLang="zh-CN" dirty="0" err="1" smtClean="0"/>
              <a:t>Vectorization</a:t>
            </a:r>
            <a:endParaRPr lang="en-US" altLang="zh-CN" dirty="0" smtClean="0"/>
          </a:p>
          <a:p>
            <a:pPr marL="365760" indent="-283464" eaLnBrk="1" fontAlgn="auto" hangingPunct="1">
              <a:spcAft>
                <a:spcPts val="0"/>
              </a:spcAft>
              <a:buFont typeface="Wingdings 2"/>
              <a:buChar char=""/>
              <a:defRPr/>
            </a:pPr>
            <a:r>
              <a:rPr lang="en-US" altLang="zh-CN" baseline="30000" dirty="0" smtClean="0"/>
              <a:t>*</a:t>
            </a:r>
            <a:r>
              <a:rPr lang="en-US" altLang="zh-CN" dirty="0" err="1" smtClean="0"/>
              <a:t>Preallocation</a:t>
            </a:r>
            <a:endParaRPr lang="zh-CN" altLang="en-US" dirty="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18EEA374-DB45-46C7-A363-B130EEE522A2}" type="slidenum">
              <a:rPr lang="zh-CN" altLang="en-US"/>
              <a:pPr>
                <a:defRPr/>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Overview</a:t>
            </a:r>
            <a:endParaRPr lang="zh-CN" altLang="en-US" dirty="0">
              <a:solidFill>
                <a:schemeClr val="tx2">
                  <a:satMod val="130000"/>
                </a:schemeClr>
              </a:solidFill>
            </a:endParaRPr>
          </a:p>
        </p:txBody>
      </p:sp>
      <p:sp>
        <p:nvSpPr>
          <p:cNvPr id="8" name="内容占位符 7"/>
          <p:cNvSpPr>
            <a:spLocks noGrp="1"/>
          </p:cNvSpPr>
          <p:nvPr>
            <p:ph idx="1"/>
          </p:nvPr>
        </p:nvSpPr>
        <p:spPr>
          <a:xfrm>
            <a:off x="1435100" y="4429125"/>
            <a:ext cx="7499350" cy="1819275"/>
          </a:xfrm>
        </p:spPr>
        <p:txBody>
          <a:bodyPr>
            <a:normAutofit fontScale="70000" lnSpcReduction="20000"/>
          </a:bodyPr>
          <a:lstStyle/>
          <a:p>
            <a:pPr marL="365760" indent="-283464" eaLnBrk="1" fontAlgn="auto" hangingPunct="1">
              <a:spcAft>
                <a:spcPts val="0"/>
              </a:spcAft>
              <a:buFont typeface="Wingdings 2"/>
              <a:buChar char=""/>
              <a:defRPr/>
            </a:pPr>
            <a:r>
              <a:rPr lang="en-US" altLang="zh-CN" dirty="0" smtClean="0"/>
              <a:t>Scripts, which do not accept input arguments or return output arguments. They operate on data in the workspace.</a:t>
            </a:r>
          </a:p>
          <a:p>
            <a:pPr marL="365760" indent="-283464" eaLnBrk="1" fontAlgn="auto" hangingPunct="1">
              <a:spcAft>
                <a:spcPts val="0"/>
              </a:spcAft>
              <a:buFont typeface="Wingdings 2"/>
              <a:buChar char=""/>
              <a:defRPr/>
            </a:pPr>
            <a:r>
              <a:rPr lang="en-US" altLang="zh-CN" dirty="0" smtClean="0"/>
              <a:t>Functions, which can accept input arguments and return output arguments. Internal variables are local to the function.</a:t>
            </a:r>
            <a:endParaRPr lang="zh-CN" altLang="en-US" dirty="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4D97793E-E75E-4CDE-BC10-F7230F70A11E}" type="slidenum">
              <a:rPr lang="zh-CN" altLang="en-US"/>
              <a:pPr>
                <a:defRPr/>
              </a:pPr>
              <a:t>39</a:t>
            </a:fld>
            <a:endParaRPr lang="zh-CN" altLang="en-US"/>
          </a:p>
        </p:txBody>
      </p:sp>
      <p:sp>
        <p:nvSpPr>
          <p:cNvPr id="47110" name="TextBox 6"/>
          <p:cNvSpPr txBox="1">
            <a:spLocks noChangeArrowheads="1"/>
          </p:cNvSpPr>
          <p:nvPr/>
        </p:nvSpPr>
        <p:spPr bwMode="auto">
          <a:xfrm>
            <a:off x="1500188" y="1717675"/>
            <a:ext cx="721518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product provides a powerful programming language, as well as an interactive computational environment. Files that contain code in the MATLAB language are called M-files. You create M-files using a text editor, then use them as you would any other MATLAB function or command.</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There are two kinds of M-files:</a:t>
            </a:r>
            <a:endParaRPr lang="zh-CN" altLang="en-US" sz="2200">
              <a:latin typeface="Gill Sans MT" pitchFamily="34" charset="0"/>
              <a:ea typeface="华文中宋"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13315" name="内容占位符 6"/>
          <p:cNvSpPr>
            <a:spLocks noGrp="1"/>
          </p:cNvSpPr>
          <p:nvPr>
            <p:ph idx="1"/>
          </p:nvPr>
        </p:nvSpPr>
        <p:spPr/>
        <p:txBody>
          <a:bodyPr/>
          <a:lstStyle/>
          <a:p>
            <a:pPr eaLnBrk="1" hangingPunct="1"/>
            <a:r>
              <a:rPr lang="en-US" altLang="zh-CN" smtClean="0"/>
              <a:t>Conditional Control</a:t>
            </a:r>
          </a:p>
          <a:p>
            <a:pPr eaLnBrk="1" hangingPunct="1"/>
            <a:r>
              <a:rPr lang="en-US" altLang="zh-CN" smtClean="0"/>
              <a:t>Loop Control</a:t>
            </a:r>
          </a:p>
          <a:p>
            <a:pPr eaLnBrk="1" hangingPunct="1"/>
            <a:r>
              <a:rPr lang="en-US" altLang="zh-CN" smtClean="0"/>
              <a:t>Error Control</a:t>
            </a:r>
          </a:p>
          <a:p>
            <a:pPr eaLnBrk="1" hangingPunct="1"/>
            <a:r>
              <a:rPr lang="en-US" altLang="zh-CN" smtClean="0"/>
              <a:t>Programming Termination</a:t>
            </a:r>
            <a:endParaRPr lang="zh-CN" altLang="en-US"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5E35492D-35C6-4D29-8E50-AE1DDC51E8C8}" type="slidenum">
              <a:rPr lang="zh-CN" altLang="en-US"/>
              <a:pPr>
                <a:defRPr/>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Overview</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7FC0C9B2-15F8-42E5-9185-5FBAD390E82A}" type="slidenum">
              <a:rPr lang="zh-CN" altLang="en-US"/>
              <a:pPr>
                <a:defRPr/>
              </a:pPr>
              <a:t>40</a:t>
            </a:fld>
            <a:endParaRPr lang="zh-CN" altLang="en-US"/>
          </a:p>
        </p:txBody>
      </p:sp>
      <p:sp>
        <p:nvSpPr>
          <p:cNvPr id="48133" name="TextBox 6"/>
          <p:cNvSpPr txBox="1">
            <a:spLocks noChangeArrowheads="1"/>
          </p:cNvSpPr>
          <p:nvPr/>
        </p:nvSpPr>
        <p:spPr bwMode="auto">
          <a:xfrm>
            <a:off x="1500188" y="1717675"/>
            <a:ext cx="721518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If you’re a new MATLAB programmer, just create the M-files that you want to try out in the current directory. As you develop more of your own M-files, you will want to organize them into other directories and personal toolboxes that you can add to your MATLAB search path.</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If you duplicate function names, MATLAB executes the one that occurs first in the search path.</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To view the contents of an M-file, you can use</a:t>
            </a:r>
            <a:endParaRPr lang="zh-CN" altLang="en-US" sz="2200">
              <a:latin typeface="Gill Sans MT" pitchFamily="34" charset="0"/>
              <a:ea typeface="华文中宋" pitchFamily="2" charset="-122"/>
            </a:endParaRPr>
          </a:p>
        </p:txBody>
      </p:sp>
      <p:sp>
        <p:nvSpPr>
          <p:cNvPr id="10" name="矩形 9"/>
          <p:cNvSpPr/>
          <p:nvPr/>
        </p:nvSpPr>
        <p:spPr>
          <a:xfrm>
            <a:off x="1714500" y="5214938"/>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135" name="TextBox 10"/>
          <p:cNvSpPr txBox="1">
            <a:spLocks noChangeArrowheads="1"/>
          </p:cNvSpPr>
          <p:nvPr/>
        </p:nvSpPr>
        <p:spPr bwMode="auto">
          <a:xfrm>
            <a:off x="1928813" y="5286375"/>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00FF"/>
                </a:solidFill>
                <a:latin typeface="Gill Sans MT" pitchFamily="34" charset="0"/>
                <a:ea typeface="华文中宋" pitchFamily="2" charset="-122"/>
              </a:rPr>
              <a:t>type myFile.m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Scripts</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EB20B48F-B200-4971-BFA8-AAB88EF37EEF}" type="slidenum">
              <a:rPr lang="zh-CN" altLang="en-US"/>
              <a:pPr>
                <a:defRPr/>
              </a:pPr>
              <a:t>41</a:t>
            </a:fld>
            <a:endParaRPr lang="zh-CN" altLang="en-US"/>
          </a:p>
        </p:txBody>
      </p:sp>
      <p:sp>
        <p:nvSpPr>
          <p:cNvPr id="49157" name="TextBox 6"/>
          <p:cNvSpPr txBox="1">
            <a:spLocks noChangeArrowheads="1"/>
          </p:cNvSpPr>
          <p:nvPr/>
        </p:nvSpPr>
        <p:spPr bwMode="auto">
          <a:xfrm>
            <a:off x="1500188" y="4427538"/>
            <a:ext cx="7215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Example</a:t>
            </a:r>
            <a:r>
              <a:rPr lang="en-US" altLang="zh-CN" sz="2200">
                <a:latin typeface="Gill Sans MT" pitchFamily="34" charset="0"/>
                <a:ea typeface="华文中宋" pitchFamily="2" charset="-122"/>
              </a:rPr>
              <a:t>    magicrank.m</a:t>
            </a:r>
            <a:endParaRPr lang="zh-CN" altLang="en-US" sz="2200">
              <a:latin typeface="Gill Sans MT" pitchFamily="34" charset="0"/>
              <a:ea typeface="华文中宋" pitchFamily="2" charset="-122"/>
            </a:endParaRPr>
          </a:p>
        </p:txBody>
      </p:sp>
      <p:sp>
        <p:nvSpPr>
          <p:cNvPr id="49158" name="TextBox 7"/>
          <p:cNvSpPr txBox="1">
            <a:spLocks noChangeArrowheads="1"/>
          </p:cNvSpPr>
          <p:nvPr/>
        </p:nvSpPr>
        <p:spPr bwMode="auto">
          <a:xfrm>
            <a:off x="1500188" y="1717675"/>
            <a:ext cx="721518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When you invoke a </a:t>
            </a:r>
            <a:r>
              <a:rPr lang="en-US" altLang="zh-CN" sz="2200">
                <a:solidFill>
                  <a:srgbClr val="FF0000"/>
                </a:solidFill>
                <a:latin typeface="Gill Sans MT" pitchFamily="34" charset="0"/>
                <a:ea typeface="华文中宋" pitchFamily="2" charset="-122"/>
              </a:rPr>
              <a:t>script</a:t>
            </a:r>
            <a:r>
              <a:rPr lang="en-US" altLang="zh-CN" sz="2200">
                <a:latin typeface="Gill Sans MT" pitchFamily="34" charset="0"/>
                <a:ea typeface="华文中宋" pitchFamily="2" charset="-122"/>
              </a:rPr>
              <a:t>, MATLAB simply executes the commands found in the file. Scripts can operate on existing data in the workspace, or they can create new data on which to operate. Although scripts do not return output arguments, any variables that they create remain in the workspace, to be used in subsequent computations. In addition, scripts can produce graphical output using functions like </a:t>
            </a:r>
            <a:r>
              <a:rPr lang="en-US" altLang="zh-CN" sz="2200">
                <a:solidFill>
                  <a:srgbClr val="0070C0"/>
                </a:solidFill>
                <a:latin typeface="Gill Sans MT" pitchFamily="34" charset="0"/>
                <a:ea typeface="华文中宋" pitchFamily="2" charset="-122"/>
              </a:rPr>
              <a:t>plot</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Functions</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E3B642BD-9E39-4BB4-AEE1-5D6F51FD46A0}" type="slidenum">
              <a:rPr lang="zh-CN" altLang="en-US"/>
              <a:pPr>
                <a:defRPr/>
              </a:pPr>
              <a:t>42</a:t>
            </a:fld>
            <a:endParaRPr lang="zh-CN" altLang="en-US"/>
          </a:p>
        </p:txBody>
      </p:sp>
      <p:sp>
        <p:nvSpPr>
          <p:cNvPr id="50181" name="TextBox 7"/>
          <p:cNvSpPr txBox="1">
            <a:spLocks noChangeArrowheads="1"/>
          </p:cNvSpPr>
          <p:nvPr/>
        </p:nvSpPr>
        <p:spPr bwMode="auto">
          <a:xfrm>
            <a:off x="1500188" y="1717675"/>
            <a:ext cx="7215187"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Functions are M-files that can accept input arguments and return output arguments. The names of the M-file and of the function </a:t>
            </a:r>
            <a:r>
              <a:rPr lang="en-US" altLang="zh-CN" sz="2200" b="1">
                <a:latin typeface="Gill Sans MT" pitchFamily="34" charset="0"/>
                <a:ea typeface="华文中宋" pitchFamily="2" charset="-122"/>
              </a:rPr>
              <a:t>should</a:t>
            </a:r>
            <a:r>
              <a:rPr lang="en-US" altLang="zh-CN" sz="2200">
                <a:latin typeface="Gill Sans MT" pitchFamily="34" charset="0"/>
                <a:ea typeface="华文中宋" pitchFamily="2" charset="-122"/>
              </a:rPr>
              <a:t> be the same. Functions operate on variables within their own workspace, separate from the workspace you access at the MATLAB command prompt.</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The first line of a function M-file starts with the keyword </a:t>
            </a:r>
            <a:r>
              <a:rPr lang="en-US" altLang="zh-CN" sz="2200">
                <a:solidFill>
                  <a:srgbClr val="0070C0"/>
                </a:solidFill>
                <a:latin typeface="Gill Sans MT" pitchFamily="34" charset="0"/>
                <a:ea typeface="华文中宋" pitchFamily="2" charset="-122"/>
              </a:rPr>
              <a:t>function</a:t>
            </a:r>
            <a:r>
              <a:rPr lang="en-US" altLang="zh-CN" sz="2200">
                <a:latin typeface="Gill Sans MT" pitchFamily="34" charset="0"/>
                <a:ea typeface="华文中宋" pitchFamily="2" charset="-122"/>
              </a:rPr>
              <a:t>. It gives the function name and order of arguments. </a:t>
            </a:r>
            <a:endParaRPr lang="zh-CN" altLang="en-US" sz="2200">
              <a:latin typeface="Gill Sans MT" pitchFamily="34" charset="0"/>
              <a:ea typeface="华文中宋" pitchFamily="2" charset="-122"/>
            </a:endParaRPr>
          </a:p>
        </p:txBody>
      </p:sp>
      <p:sp>
        <p:nvSpPr>
          <p:cNvPr id="9" name="矩形 8"/>
          <p:cNvSpPr/>
          <p:nvPr/>
        </p:nvSpPr>
        <p:spPr>
          <a:xfrm>
            <a:off x="1714500" y="4572000"/>
            <a:ext cx="6715125" cy="85725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183" name="TextBox 9"/>
          <p:cNvSpPr txBox="1">
            <a:spLocks noChangeArrowheads="1"/>
          </p:cNvSpPr>
          <p:nvPr/>
        </p:nvSpPr>
        <p:spPr bwMode="auto">
          <a:xfrm>
            <a:off x="1928813" y="4643438"/>
            <a:ext cx="5786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function [output arguments list] = …</a:t>
            </a:r>
          </a:p>
          <a:p>
            <a:pPr eaLnBrk="1" hangingPunct="1"/>
            <a:r>
              <a:rPr lang="en-US" altLang="zh-CN" sz="2000">
                <a:solidFill>
                  <a:srgbClr val="0070C0"/>
                </a:solidFill>
                <a:latin typeface="Gill Sans MT" pitchFamily="34" charset="0"/>
                <a:ea typeface="华文中宋" pitchFamily="2" charset="-122"/>
              </a:rPr>
              <a:t>                 function_name (input arguments list)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Types of Functions</a:t>
            </a:r>
            <a:endParaRPr lang="zh-CN" altLang="en-US" dirty="0">
              <a:solidFill>
                <a:schemeClr val="tx2">
                  <a:satMod val="130000"/>
                </a:schemeClr>
              </a:solidFill>
            </a:endParaRPr>
          </a:p>
        </p:txBody>
      </p:sp>
      <p:sp>
        <p:nvSpPr>
          <p:cNvPr id="51203" name="内容占位符 5"/>
          <p:cNvSpPr>
            <a:spLocks noGrp="1"/>
          </p:cNvSpPr>
          <p:nvPr>
            <p:ph idx="1"/>
          </p:nvPr>
        </p:nvSpPr>
        <p:spPr>
          <a:xfrm>
            <a:off x="1435100" y="2643188"/>
            <a:ext cx="7499350" cy="3605212"/>
          </a:xfrm>
        </p:spPr>
        <p:txBody>
          <a:bodyPr/>
          <a:lstStyle/>
          <a:p>
            <a:pPr eaLnBrk="1" hangingPunct="1"/>
            <a:r>
              <a:rPr lang="en-US" altLang="zh-CN" sz="2200" smtClean="0"/>
              <a:t>Anonymous Functions</a:t>
            </a:r>
          </a:p>
          <a:p>
            <a:pPr eaLnBrk="1" hangingPunct="1"/>
            <a:r>
              <a:rPr lang="en-US" altLang="zh-CN" sz="2200" smtClean="0"/>
              <a:t>Primary and Subfunctions</a:t>
            </a:r>
          </a:p>
          <a:p>
            <a:pPr eaLnBrk="1" hangingPunct="1"/>
            <a:r>
              <a:rPr lang="en-US" altLang="zh-CN" sz="2200" smtClean="0"/>
              <a:t>Private Functions</a:t>
            </a:r>
          </a:p>
          <a:p>
            <a:pPr eaLnBrk="1" hangingPunct="1"/>
            <a:r>
              <a:rPr lang="en-US" altLang="zh-CN" sz="2200" smtClean="0"/>
              <a:t>Nested Functions</a:t>
            </a:r>
            <a:endParaRPr lang="zh-CN" altLang="en-US" sz="2200" smtClean="0"/>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F02B91B1-6EC9-4C3E-AC38-232E9BD5D052}" type="slidenum">
              <a:rPr lang="zh-CN" altLang="en-US"/>
              <a:pPr>
                <a:defRPr/>
              </a:pPr>
              <a:t>43</a:t>
            </a:fld>
            <a:endParaRPr lang="zh-CN" altLang="en-US"/>
          </a:p>
        </p:txBody>
      </p:sp>
      <p:sp>
        <p:nvSpPr>
          <p:cNvPr id="51206" name="TextBox 4"/>
          <p:cNvSpPr txBox="1">
            <a:spLocks noChangeArrowheads="1"/>
          </p:cNvSpPr>
          <p:nvPr/>
        </p:nvSpPr>
        <p:spPr bwMode="auto">
          <a:xfrm>
            <a:off x="1500188" y="171767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MATLAB offers several different types of functions to use in your programming.</a:t>
            </a:r>
            <a:endParaRPr lang="zh-CN" altLang="en-US" sz="2200">
              <a:latin typeface="Gill Sans MT" pitchFamily="34" charset="0"/>
              <a:ea typeface="华文中宋"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Types of Functions</a:t>
            </a:r>
            <a:r>
              <a:rPr lang="en-US" altLang="zh-CN" b="1" dirty="0" smtClean="0">
                <a:solidFill>
                  <a:schemeClr val="tx2">
                    <a:satMod val="130000"/>
                  </a:schemeClr>
                </a:solidFill>
              </a:rPr>
              <a:t/>
            </a:r>
            <a:br>
              <a:rPr lang="en-US" altLang="zh-CN" b="1" dirty="0" smtClean="0">
                <a:solidFill>
                  <a:schemeClr val="tx2">
                    <a:satMod val="130000"/>
                  </a:schemeClr>
                </a:solidFill>
              </a:rPr>
            </a:br>
            <a:r>
              <a:rPr lang="en-US" altLang="zh-CN" b="1" dirty="0" smtClean="0">
                <a:solidFill>
                  <a:schemeClr val="tx2">
                    <a:satMod val="130000"/>
                  </a:schemeClr>
                </a:solidFill>
              </a:rPr>
              <a:t>Anonymous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2227A947-6092-4F2C-90AB-B081AD2D20DF}" type="slidenum">
              <a:rPr lang="zh-CN" altLang="en-US"/>
              <a:pPr>
                <a:defRPr/>
              </a:pPr>
              <a:t>44</a:t>
            </a:fld>
            <a:endParaRPr lang="zh-CN" altLang="en-US"/>
          </a:p>
        </p:txBody>
      </p:sp>
      <p:sp>
        <p:nvSpPr>
          <p:cNvPr id="52229" name="TextBox 4"/>
          <p:cNvSpPr txBox="1">
            <a:spLocks noChangeArrowheads="1"/>
          </p:cNvSpPr>
          <p:nvPr/>
        </p:nvSpPr>
        <p:spPr bwMode="auto">
          <a:xfrm>
            <a:off x="1500188" y="1717675"/>
            <a:ext cx="721518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An </a:t>
            </a:r>
            <a:r>
              <a:rPr lang="en-US" altLang="zh-CN" sz="2200">
                <a:solidFill>
                  <a:srgbClr val="FF0000"/>
                </a:solidFill>
                <a:latin typeface="Gill Sans MT" pitchFamily="34" charset="0"/>
                <a:ea typeface="华文中宋" pitchFamily="2" charset="-122"/>
              </a:rPr>
              <a:t>anonymous</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function</a:t>
            </a:r>
            <a:r>
              <a:rPr lang="en-US" altLang="zh-CN" sz="2200">
                <a:latin typeface="Gill Sans MT" pitchFamily="34" charset="0"/>
                <a:ea typeface="华文中宋" pitchFamily="2" charset="-122"/>
              </a:rPr>
              <a:t> is a simple form of the MATLAB function that does not require an M-file. It consists of a single MATLAB expression and any number of input and output arguments. You can define an anonymous function right at the MATLAB command line, or within an M-file function or script. This gives you a quick means of creating simple functions without having to create M-files each time.</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The syntax for creating an anonymous function from an expression is</a:t>
            </a:r>
            <a:endParaRPr lang="zh-CN" altLang="en-US" sz="2200">
              <a:latin typeface="Gill Sans MT" pitchFamily="34" charset="0"/>
              <a:ea typeface="华文中宋" pitchFamily="2" charset="-122"/>
            </a:endParaRPr>
          </a:p>
        </p:txBody>
      </p:sp>
      <p:sp>
        <p:nvSpPr>
          <p:cNvPr id="7" name="矩形 6"/>
          <p:cNvSpPr/>
          <p:nvPr/>
        </p:nvSpPr>
        <p:spPr>
          <a:xfrm>
            <a:off x="1714500" y="5200650"/>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231" name="TextBox 7"/>
          <p:cNvSpPr txBox="1">
            <a:spLocks noChangeArrowheads="1"/>
          </p:cNvSpPr>
          <p:nvPr/>
        </p:nvSpPr>
        <p:spPr bwMode="auto">
          <a:xfrm>
            <a:off x="1928813" y="5272088"/>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f = @(arglist)expression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sz="2400" b="1" dirty="0" smtClean="0">
                <a:solidFill>
                  <a:schemeClr val="tx2">
                    <a:satMod val="130000"/>
                  </a:schemeClr>
                </a:solidFill>
              </a:rPr>
              <a:t>Types of Functions </a:t>
            </a:r>
            <a:r>
              <a:rPr lang="en-US" altLang="zh-CN" sz="2400" b="1" dirty="0" smtClean="0">
                <a:solidFill>
                  <a:schemeClr val="tx2">
                    <a:satMod val="130000"/>
                  </a:schemeClr>
                </a:solidFill>
                <a:latin typeface="Times New Roman"/>
                <a:cs typeface="Times New Roman"/>
              </a:rPr>
              <a:t>● </a:t>
            </a:r>
            <a:r>
              <a:rPr lang="en-US" altLang="zh-CN" sz="2400" b="1" dirty="0" smtClean="0">
                <a:solidFill>
                  <a:schemeClr val="tx2">
                    <a:satMod val="130000"/>
                  </a:schemeClr>
                </a:solidFill>
              </a:rPr>
              <a:t>Anonymous Functions</a:t>
            </a:r>
            <a:r>
              <a:rPr lang="en-US" altLang="zh-CN" b="1" dirty="0" smtClean="0">
                <a:solidFill>
                  <a:schemeClr val="tx2">
                    <a:satMod val="130000"/>
                  </a:schemeClr>
                </a:solidFill>
              </a:rPr>
              <a:t> </a:t>
            </a:r>
            <a:br>
              <a:rPr lang="en-US" altLang="zh-CN" b="1" dirty="0" smtClean="0">
                <a:solidFill>
                  <a:schemeClr val="tx2">
                    <a:satMod val="130000"/>
                  </a:schemeClr>
                </a:solidFill>
              </a:rPr>
            </a:br>
            <a:r>
              <a:rPr lang="en-US" altLang="zh-CN" b="1" dirty="0" smtClean="0">
                <a:solidFill>
                  <a:schemeClr val="tx2">
                    <a:satMod val="130000"/>
                  </a:schemeClr>
                </a:solidFill>
              </a:rPr>
              <a:t>Example</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84521C00-C80E-4363-873F-270BF3384001}" type="slidenum">
              <a:rPr lang="zh-CN" altLang="en-US"/>
              <a:pPr>
                <a:defRPr/>
              </a:pPr>
              <a:t>45</a:t>
            </a:fld>
            <a:endParaRPr lang="zh-CN" altLang="en-US"/>
          </a:p>
        </p:txBody>
      </p:sp>
      <p:sp>
        <p:nvSpPr>
          <p:cNvPr id="53253" name="TextBox 4"/>
          <p:cNvSpPr txBox="1">
            <a:spLocks noChangeArrowheads="1"/>
          </p:cNvSpPr>
          <p:nvPr/>
        </p:nvSpPr>
        <p:spPr bwMode="auto">
          <a:xfrm>
            <a:off x="1500188" y="3856038"/>
            <a:ext cx="7215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To execute the </a:t>
            </a:r>
            <a:r>
              <a:rPr lang="en-US" altLang="zh-CN" sz="2200">
                <a:solidFill>
                  <a:srgbClr val="0070C0"/>
                </a:solidFill>
                <a:latin typeface="Gill Sans MT" pitchFamily="34" charset="0"/>
                <a:ea typeface="华文中宋" pitchFamily="2" charset="-122"/>
              </a:rPr>
              <a:t>sqr</a:t>
            </a:r>
            <a:r>
              <a:rPr lang="en-US" altLang="zh-CN" sz="2200">
                <a:latin typeface="Gill Sans MT" pitchFamily="34" charset="0"/>
                <a:ea typeface="华文中宋" pitchFamily="2" charset="-122"/>
              </a:rPr>
              <a:t> function defined above, type</a:t>
            </a:r>
            <a:endParaRPr lang="zh-CN" altLang="en-US" sz="2200">
              <a:latin typeface="Gill Sans MT" pitchFamily="34" charset="0"/>
              <a:ea typeface="华文中宋" pitchFamily="2" charset="-122"/>
            </a:endParaRPr>
          </a:p>
        </p:txBody>
      </p:sp>
      <p:sp>
        <p:nvSpPr>
          <p:cNvPr id="7" name="矩形 6"/>
          <p:cNvSpPr/>
          <p:nvPr/>
        </p:nvSpPr>
        <p:spPr>
          <a:xfrm>
            <a:off x="1714500" y="4357688"/>
            <a:ext cx="6715125" cy="11430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255" name="TextBox 7"/>
          <p:cNvSpPr txBox="1">
            <a:spLocks noChangeArrowheads="1"/>
          </p:cNvSpPr>
          <p:nvPr/>
        </p:nvSpPr>
        <p:spPr bwMode="auto">
          <a:xfrm>
            <a:off x="1928813" y="4429125"/>
            <a:ext cx="57864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a = sqr(5)</a:t>
            </a:r>
          </a:p>
          <a:p>
            <a:pPr eaLnBrk="1" hangingPunct="1"/>
            <a:r>
              <a:rPr lang="en-US" altLang="zh-CN" sz="2000">
                <a:solidFill>
                  <a:srgbClr val="0070C0"/>
                </a:solidFill>
                <a:latin typeface="Gill Sans MT" pitchFamily="34" charset="0"/>
                <a:ea typeface="华文中宋" pitchFamily="2" charset="-122"/>
              </a:rPr>
              <a:t>a =</a:t>
            </a:r>
          </a:p>
          <a:p>
            <a:pPr eaLnBrk="1" hangingPunct="1"/>
            <a:r>
              <a:rPr lang="en-US" altLang="zh-CN" sz="2000">
                <a:solidFill>
                  <a:srgbClr val="0070C0"/>
                </a:solidFill>
                <a:latin typeface="Gill Sans MT" pitchFamily="34" charset="0"/>
                <a:ea typeface="华文中宋" pitchFamily="2" charset="-122"/>
              </a:rPr>
              <a:t>    25</a:t>
            </a:r>
          </a:p>
        </p:txBody>
      </p:sp>
      <p:sp>
        <p:nvSpPr>
          <p:cNvPr id="53256" name="TextBox 8"/>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statement below creates an anonymous function that finds the square of a number. When you call this function, MATLAB assigns the value you pass in to variable </a:t>
            </a:r>
            <a:r>
              <a:rPr lang="en-US" altLang="zh-CN" sz="2200" b="1" i="1">
                <a:latin typeface="Times New Roman" pitchFamily="18" charset="0"/>
                <a:ea typeface="华文中宋" pitchFamily="2" charset="-122"/>
                <a:cs typeface="Times New Roman" pitchFamily="18" charset="0"/>
              </a:rPr>
              <a:t>x</a:t>
            </a:r>
            <a:r>
              <a:rPr lang="en-US" altLang="zh-CN" sz="2200">
                <a:latin typeface="Gill Sans MT" pitchFamily="34" charset="0"/>
                <a:ea typeface="华文中宋" pitchFamily="2" charset="-122"/>
              </a:rPr>
              <a:t>, and then uses </a:t>
            </a:r>
            <a:r>
              <a:rPr lang="en-US" altLang="zh-CN" sz="2200" b="1" i="1">
                <a:latin typeface="Times New Roman" pitchFamily="18" charset="0"/>
                <a:ea typeface="华文中宋" pitchFamily="2" charset="-122"/>
              </a:rPr>
              <a:t>x</a:t>
            </a:r>
            <a:r>
              <a:rPr lang="en-US" altLang="zh-CN" sz="2200">
                <a:latin typeface="Gill Sans MT" pitchFamily="34" charset="0"/>
                <a:ea typeface="华文中宋" pitchFamily="2" charset="-122"/>
              </a:rPr>
              <a:t> in the equation </a:t>
            </a:r>
            <a:r>
              <a:rPr lang="en-US" altLang="zh-CN" sz="2200" b="1" i="1">
                <a:latin typeface="Times New Roman" pitchFamily="18" charset="0"/>
                <a:ea typeface="华文中宋" pitchFamily="2" charset="-122"/>
              </a:rPr>
              <a:t>x</a:t>
            </a:r>
            <a:r>
              <a:rPr lang="en-US" altLang="zh-CN" sz="2200">
                <a:latin typeface="Gill Sans MT" pitchFamily="34" charset="0"/>
                <a:ea typeface="华文中宋" pitchFamily="2" charset="-122"/>
              </a:rPr>
              <a:t>.^2:</a:t>
            </a:r>
            <a:endParaRPr lang="zh-CN" altLang="en-US" sz="2200">
              <a:latin typeface="Gill Sans MT" pitchFamily="34" charset="0"/>
              <a:ea typeface="华文中宋" pitchFamily="2" charset="-122"/>
            </a:endParaRPr>
          </a:p>
        </p:txBody>
      </p:sp>
      <p:sp>
        <p:nvSpPr>
          <p:cNvPr id="10" name="矩形 9"/>
          <p:cNvSpPr/>
          <p:nvPr/>
        </p:nvSpPr>
        <p:spPr>
          <a:xfrm>
            <a:off x="1714500" y="3214688"/>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258" name="TextBox 10"/>
          <p:cNvSpPr txBox="1">
            <a:spLocks noChangeArrowheads="1"/>
          </p:cNvSpPr>
          <p:nvPr/>
        </p:nvSpPr>
        <p:spPr bwMode="auto">
          <a:xfrm>
            <a:off x="1928813" y="3286125"/>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sqr = @(x) x.^2;</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Types of Functions</a:t>
            </a:r>
            <a:r>
              <a:rPr lang="en-US" altLang="zh-CN" b="1" dirty="0" smtClean="0">
                <a:solidFill>
                  <a:schemeClr val="tx2">
                    <a:satMod val="130000"/>
                  </a:schemeClr>
                </a:solidFill>
              </a:rPr>
              <a:t/>
            </a:r>
            <a:br>
              <a:rPr lang="en-US" altLang="zh-CN" b="1" dirty="0" smtClean="0">
                <a:solidFill>
                  <a:schemeClr val="tx2">
                    <a:satMod val="130000"/>
                  </a:schemeClr>
                </a:solidFill>
              </a:rPr>
            </a:br>
            <a:r>
              <a:rPr lang="en-US" altLang="zh-CN" b="1" dirty="0" smtClean="0">
                <a:solidFill>
                  <a:schemeClr val="tx2">
                    <a:satMod val="130000"/>
                  </a:schemeClr>
                </a:solidFill>
              </a:rPr>
              <a:t> Primary and </a:t>
            </a:r>
            <a:r>
              <a:rPr lang="en-US" altLang="zh-CN" b="1" dirty="0" err="1" smtClean="0">
                <a:solidFill>
                  <a:schemeClr val="tx2">
                    <a:satMod val="130000"/>
                  </a:schemeClr>
                </a:solidFill>
              </a:rPr>
              <a:t>Subfunctions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7072E031-DC49-4B40-8D19-2317F8D8EFD6}" type="slidenum">
              <a:rPr lang="zh-CN" altLang="en-US"/>
              <a:pPr>
                <a:defRPr/>
              </a:pPr>
              <a:t>46</a:t>
            </a:fld>
            <a:endParaRPr lang="zh-CN" altLang="en-US"/>
          </a:p>
        </p:txBody>
      </p:sp>
      <p:sp>
        <p:nvSpPr>
          <p:cNvPr id="54277" name="TextBox 4"/>
          <p:cNvSpPr txBox="1">
            <a:spLocks noChangeArrowheads="1"/>
          </p:cNvSpPr>
          <p:nvPr/>
        </p:nvSpPr>
        <p:spPr bwMode="auto">
          <a:xfrm>
            <a:off x="1500188" y="1717675"/>
            <a:ext cx="72151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All functions that are not anonymous must be defined within an M-file. Each M-file has a required </a:t>
            </a:r>
            <a:r>
              <a:rPr lang="en-US" altLang="zh-CN" sz="2200">
                <a:solidFill>
                  <a:srgbClr val="FF0000"/>
                </a:solidFill>
                <a:latin typeface="Gill Sans MT" pitchFamily="34" charset="0"/>
                <a:ea typeface="华文中宋" pitchFamily="2" charset="-122"/>
              </a:rPr>
              <a:t>primary</a:t>
            </a:r>
            <a:r>
              <a:rPr lang="en-US" altLang="zh-CN" sz="2200">
                <a:latin typeface="Gill Sans MT" pitchFamily="34" charset="0"/>
                <a:ea typeface="华文中宋" pitchFamily="2" charset="-122"/>
              </a:rPr>
              <a:t> function that appears first in the file, and any number of </a:t>
            </a:r>
            <a:r>
              <a:rPr lang="en-US" altLang="zh-CN" sz="2200">
                <a:solidFill>
                  <a:srgbClr val="FF0000"/>
                </a:solidFill>
                <a:latin typeface="Gill Sans MT" pitchFamily="34" charset="0"/>
                <a:ea typeface="华文中宋" pitchFamily="2" charset="-122"/>
              </a:rPr>
              <a:t>subfunctions</a:t>
            </a:r>
            <a:r>
              <a:rPr lang="en-US" altLang="zh-CN" sz="2200">
                <a:latin typeface="Gill Sans MT" pitchFamily="34" charset="0"/>
                <a:ea typeface="华文中宋" pitchFamily="2" charset="-122"/>
              </a:rPr>
              <a:t> that follow the primary. Primary functions have a wider scope than subfunctions. That is, primary functions can be invoked from outside of their M-file (from the MATLAB command line or from functions in other M-files) while subfunctions cannot. Subfunctions are visible only to the primary function and other subfunctions within their own M-file.</a:t>
            </a:r>
            <a:endParaRPr lang="zh-CN" altLang="en-US" sz="2200">
              <a:latin typeface="Gill Sans MT" pitchFamily="34" charset="0"/>
              <a:ea typeface="华文中宋"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Types of Functions</a:t>
            </a:r>
            <a:r>
              <a:rPr lang="en-US" altLang="zh-CN" b="1" dirty="0" smtClean="0">
                <a:solidFill>
                  <a:schemeClr val="tx2">
                    <a:satMod val="130000"/>
                  </a:schemeClr>
                </a:solidFill>
              </a:rPr>
              <a:t/>
            </a:r>
            <a:br>
              <a:rPr lang="en-US" altLang="zh-CN" b="1" dirty="0" smtClean="0">
                <a:solidFill>
                  <a:schemeClr val="tx2">
                    <a:satMod val="130000"/>
                  </a:schemeClr>
                </a:solidFill>
              </a:rPr>
            </a:br>
            <a:r>
              <a:rPr lang="en-US" altLang="zh-CN" b="1" dirty="0" smtClean="0">
                <a:solidFill>
                  <a:schemeClr val="tx2">
                    <a:satMod val="130000"/>
                  </a:schemeClr>
                </a:solidFill>
              </a:rPr>
              <a:t> Private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9EB50D7D-BFE2-42D6-9581-D7B22FD20FDF}" type="slidenum">
              <a:rPr lang="zh-CN" altLang="en-US"/>
              <a:pPr>
                <a:defRPr/>
              </a:pPr>
              <a:t>47</a:t>
            </a:fld>
            <a:endParaRPr lang="zh-CN" altLang="en-US"/>
          </a:p>
        </p:txBody>
      </p:sp>
      <p:sp>
        <p:nvSpPr>
          <p:cNvPr id="55301" name="TextBox 4"/>
          <p:cNvSpPr txBox="1">
            <a:spLocks noChangeArrowheads="1"/>
          </p:cNvSpPr>
          <p:nvPr/>
        </p:nvSpPr>
        <p:spPr bwMode="auto">
          <a:xfrm>
            <a:off x="1500188" y="1717675"/>
            <a:ext cx="7215187"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A </a:t>
            </a:r>
            <a:r>
              <a:rPr lang="en-US" altLang="zh-CN" sz="2200">
                <a:solidFill>
                  <a:srgbClr val="FF0000"/>
                </a:solidFill>
                <a:latin typeface="Gill Sans MT" pitchFamily="34" charset="0"/>
                <a:ea typeface="华文中宋" pitchFamily="2" charset="-122"/>
              </a:rPr>
              <a:t>private</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function</a:t>
            </a:r>
            <a:r>
              <a:rPr lang="en-US" altLang="zh-CN" sz="2200">
                <a:latin typeface="Gill Sans MT" pitchFamily="34" charset="0"/>
                <a:ea typeface="华文中宋" pitchFamily="2" charset="-122"/>
              </a:rPr>
              <a:t> is a type of primary M-file function. Its unique characteristic is that it is visible only to a limited group of other functions. This type of function can be useful if you want to limit access to a function, or when you choose not to expose the implementation of a function.</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Private functions reside in subdirectories with the special name </a:t>
            </a:r>
            <a:r>
              <a:rPr lang="en-US" altLang="zh-CN" sz="2200">
                <a:solidFill>
                  <a:srgbClr val="0070C0"/>
                </a:solidFill>
                <a:latin typeface="Gill Sans MT" pitchFamily="34" charset="0"/>
                <a:ea typeface="华文中宋" pitchFamily="2" charset="-122"/>
              </a:rPr>
              <a:t>private</a:t>
            </a:r>
            <a:r>
              <a:rPr lang="en-US" altLang="zh-CN" sz="2200">
                <a:latin typeface="Gill Sans MT" pitchFamily="34" charset="0"/>
                <a:ea typeface="华文中宋" pitchFamily="2" charset="-122"/>
              </a:rPr>
              <a:t>. They are visible only to functions in the parent directory.  Because private functions are invisible outside the parent directory, they can use the same names as functions in other directories.</a:t>
            </a:r>
            <a:endParaRPr lang="zh-CN" altLang="en-US" sz="2200">
              <a:latin typeface="Gill Sans MT" pitchFamily="34" charset="0"/>
              <a:ea typeface="华文中宋"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Types of Functions</a:t>
            </a:r>
            <a:r>
              <a:rPr lang="en-US" altLang="zh-CN" b="1" dirty="0" smtClean="0">
                <a:solidFill>
                  <a:schemeClr val="tx2">
                    <a:satMod val="130000"/>
                  </a:schemeClr>
                </a:solidFill>
              </a:rPr>
              <a:t/>
            </a:r>
            <a:br>
              <a:rPr lang="en-US" altLang="zh-CN" b="1" dirty="0" smtClean="0">
                <a:solidFill>
                  <a:schemeClr val="tx2">
                    <a:satMod val="130000"/>
                  </a:schemeClr>
                </a:solidFill>
              </a:rPr>
            </a:br>
            <a:r>
              <a:rPr lang="en-US" altLang="zh-CN" b="1" dirty="0" smtClean="0">
                <a:solidFill>
                  <a:schemeClr val="tx2">
                    <a:satMod val="130000"/>
                  </a:schemeClr>
                </a:solidFill>
              </a:rPr>
              <a:t> Nested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A15C50F5-BDA2-4E65-ABB3-EE8DF8A90781}" type="slidenum">
              <a:rPr lang="zh-CN" altLang="en-US"/>
              <a:pPr>
                <a:defRPr/>
              </a:pPr>
              <a:t>48</a:t>
            </a:fld>
            <a:endParaRPr lang="zh-CN" altLang="en-US"/>
          </a:p>
        </p:txBody>
      </p:sp>
      <p:sp>
        <p:nvSpPr>
          <p:cNvPr id="56325" name="TextBox 4"/>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You can define functions within the body of any M-file function. These are said to be </a:t>
            </a:r>
            <a:r>
              <a:rPr lang="en-US" altLang="zh-CN" sz="2200">
                <a:solidFill>
                  <a:srgbClr val="FF0000"/>
                </a:solidFill>
                <a:latin typeface="Gill Sans MT" pitchFamily="34" charset="0"/>
                <a:ea typeface="华文中宋" pitchFamily="2" charset="-122"/>
              </a:rPr>
              <a:t>nested</a:t>
            </a:r>
            <a:r>
              <a:rPr lang="en-US" altLang="zh-CN" sz="2200">
                <a:latin typeface="Gill Sans MT" pitchFamily="34" charset="0"/>
                <a:ea typeface="华文中宋" pitchFamily="2" charset="-122"/>
              </a:rPr>
              <a:t> within the outer function. A nested function contains any or all of the components of any other M-file function.</a:t>
            </a:r>
            <a:endParaRPr lang="zh-CN" altLang="en-US" sz="2200">
              <a:latin typeface="Gill Sans MT" pitchFamily="34" charset="0"/>
              <a:ea typeface="华文中宋" pitchFamily="2" charset="-122"/>
            </a:endParaRPr>
          </a:p>
        </p:txBody>
      </p:sp>
      <p:sp>
        <p:nvSpPr>
          <p:cNvPr id="6" name="矩形 5"/>
          <p:cNvSpPr/>
          <p:nvPr/>
        </p:nvSpPr>
        <p:spPr>
          <a:xfrm>
            <a:off x="1714500" y="3214688"/>
            <a:ext cx="6715125" cy="264318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327" name="TextBox 6"/>
          <p:cNvSpPr txBox="1">
            <a:spLocks noChangeArrowheads="1"/>
          </p:cNvSpPr>
          <p:nvPr/>
        </p:nvSpPr>
        <p:spPr bwMode="auto">
          <a:xfrm>
            <a:off x="1928813" y="3286125"/>
            <a:ext cx="5786437"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function x = A(p1, p2)</a:t>
            </a:r>
          </a:p>
          <a:p>
            <a:pPr eaLnBrk="1" hangingPunct="1"/>
            <a:r>
              <a:rPr lang="en-US" altLang="zh-CN" sz="2000">
                <a:solidFill>
                  <a:srgbClr val="0070C0"/>
                </a:solidFill>
                <a:latin typeface="Gill Sans MT" pitchFamily="34" charset="0"/>
                <a:ea typeface="华文中宋" pitchFamily="2" charset="-122"/>
              </a:rPr>
              <a:t>...</a:t>
            </a:r>
          </a:p>
          <a:p>
            <a:pPr eaLnBrk="1" hangingPunct="1"/>
            <a:r>
              <a:rPr lang="en-US" altLang="zh-CN" sz="2000">
                <a:solidFill>
                  <a:srgbClr val="0070C0"/>
                </a:solidFill>
                <a:latin typeface="Gill Sans MT" pitchFamily="34" charset="0"/>
                <a:ea typeface="华文中宋" pitchFamily="2" charset="-122"/>
              </a:rPr>
              <a:t>B(p2)</a:t>
            </a:r>
          </a:p>
          <a:p>
            <a:pPr eaLnBrk="1" hangingPunct="1"/>
            <a:r>
              <a:rPr lang="en-US" altLang="zh-CN" sz="2000">
                <a:solidFill>
                  <a:srgbClr val="0070C0"/>
                </a:solidFill>
                <a:latin typeface="Gill Sans MT" pitchFamily="34" charset="0"/>
                <a:ea typeface="华文中宋" pitchFamily="2" charset="-122"/>
              </a:rPr>
              <a:t>    function y = B(p3)</a:t>
            </a:r>
          </a:p>
          <a:p>
            <a:pPr eaLnBrk="1" hangingPunct="1"/>
            <a:r>
              <a:rPr lang="en-US" altLang="zh-CN" sz="2000">
                <a:solidFill>
                  <a:srgbClr val="0070C0"/>
                </a:solidFill>
                <a:latin typeface="Gill Sans MT" pitchFamily="34" charset="0"/>
                <a:ea typeface="华文中宋" pitchFamily="2" charset="-122"/>
              </a:rPr>
              <a:t>    ...</a:t>
            </a:r>
          </a:p>
          <a:p>
            <a:pPr eaLnBrk="1" hangingPunct="1"/>
            <a:r>
              <a:rPr lang="en-US" altLang="zh-CN" sz="2000">
                <a:solidFill>
                  <a:srgbClr val="0070C0"/>
                </a:solidFill>
                <a:latin typeface="Gill Sans MT" pitchFamily="34" charset="0"/>
                <a:ea typeface="华文中宋" pitchFamily="2" charset="-122"/>
              </a:rPr>
              <a:t>    end</a:t>
            </a:r>
          </a:p>
          <a:p>
            <a:pPr eaLnBrk="1" hangingPunct="1"/>
            <a:r>
              <a:rPr lang="en-US" altLang="zh-CN" sz="2000">
                <a:solidFill>
                  <a:srgbClr val="0070C0"/>
                </a:solidFill>
                <a:latin typeface="Gill Sans MT" pitchFamily="34" charset="0"/>
                <a:ea typeface="华文中宋" pitchFamily="2" charset="-122"/>
              </a:rPr>
              <a:t>...</a:t>
            </a:r>
          </a:p>
          <a:p>
            <a:pPr eaLnBrk="1" hangingPunct="1"/>
            <a:r>
              <a:rPr lang="en-US" altLang="zh-CN" sz="2000">
                <a:solidFill>
                  <a:srgbClr val="0070C0"/>
                </a:solidFill>
                <a:latin typeface="Gill Sans MT" pitchFamily="34" charset="0"/>
                <a:ea typeface="华文中宋" pitchFamily="2" charset="-122"/>
              </a:rPr>
              <a:t>end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Types of Functions</a:t>
            </a:r>
            <a:r>
              <a:rPr lang="en-US" altLang="zh-CN" b="1" dirty="0" smtClean="0">
                <a:solidFill>
                  <a:schemeClr val="tx2">
                    <a:satMod val="130000"/>
                  </a:schemeClr>
                </a:solidFill>
              </a:rPr>
              <a:t/>
            </a:r>
            <a:br>
              <a:rPr lang="en-US" altLang="zh-CN" b="1" dirty="0" smtClean="0">
                <a:solidFill>
                  <a:schemeClr val="tx2">
                    <a:satMod val="130000"/>
                  </a:schemeClr>
                </a:solidFill>
              </a:rPr>
            </a:br>
            <a:r>
              <a:rPr lang="en-US" altLang="zh-CN" b="1" dirty="0" smtClean="0">
                <a:solidFill>
                  <a:schemeClr val="tx2">
                    <a:satMod val="130000"/>
                  </a:schemeClr>
                </a:solidFill>
              </a:rPr>
              <a:t> Nested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78830A58-8680-49F3-98D9-5DAA30A6AA76}" type="slidenum">
              <a:rPr lang="zh-CN" altLang="en-US"/>
              <a:pPr>
                <a:defRPr/>
              </a:pPr>
              <a:t>49</a:t>
            </a:fld>
            <a:endParaRPr lang="zh-CN" altLang="en-US"/>
          </a:p>
        </p:txBody>
      </p:sp>
      <p:sp>
        <p:nvSpPr>
          <p:cNvPr id="57349" name="TextBox 4"/>
          <p:cNvSpPr txBox="1">
            <a:spLocks noChangeArrowheads="1"/>
          </p:cNvSpPr>
          <p:nvPr/>
        </p:nvSpPr>
        <p:spPr bwMode="auto">
          <a:xfrm>
            <a:off x="1500188" y="1717675"/>
            <a:ext cx="72151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Note    </a:t>
            </a:r>
            <a:r>
              <a:rPr lang="en-US" altLang="zh-CN" sz="2200">
                <a:latin typeface="Gill Sans MT" pitchFamily="34" charset="0"/>
                <a:ea typeface="华文中宋" pitchFamily="2" charset="-122"/>
              </a:rPr>
              <a:t>Like other functions, a nested function has its own workspace where variables used by the function are stored. But it also has access to the workspaces of all functions in which it is nested. So, for example, a variable that has a value assigned to it by the primary function can be read or overwritten by a function nested at any level within the primary. Similarly, a variable that is assigned in a nested function can be read or overwritten by any of the functions containing that function.</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Conditional Control</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4027ED7D-ECB2-4A2E-BA7D-B208CDA649EF}" type="slidenum">
              <a:rPr lang="zh-CN" altLang="en-US"/>
              <a:pPr>
                <a:defRPr/>
              </a:pPr>
              <a:t>5</a:t>
            </a:fld>
            <a:endParaRPr lang="zh-CN" altLang="en-US"/>
          </a:p>
        </p:txBody>
      </p:sp>
      <p:sp>
        <p:nvSpPr>
          <p:cNvPr id="14341" name="TextBox 6"/>
          <p:cNvSpPr txBox="1">
            <a:spLocks noChangeArrowheads="1"/>
          </p:cNvSpPr>
          <p:nvPr/>
        </p:nvSpPr>
        <p:spPr bwMode="auto">
          <a:xfrm>
            <a:off x="1500188" y="2286000"/>
            <a:ext cx="721518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if</a:t>
            </a:r>
            <a:r>
              <a:rPr lang="en-US" altLang="zh-CN" sz="2200">
                <a:latin typeface="Gill Sans MT" pitchFamily="34" charset="0"/>
                <a:ea typeface="华文中宋" pitchFamily="2" charset="-122"/>
              </a:rPr>
              <a:t> statement evaluates a logical expression and executes a group of statements when the expression is </a:t>
            </a:r>
            <a:r>
              <a:rPr lang="en-US" altLang="zh-CN" sz="2200" i="1">
                <a:solidFill>
                  <a:srgbClr val="FF0000"/>
                </a:solidFill>
                <a:latin typeface="Gill Sans MT" pitchFamily="34" charset="0"/>
                <a:ea typeface="华文中宋" pitchFamily="2" charset="-122"/>
              </a:rPr>
              <a:t>true</a:t>
            </a:r>
            <a:r>
              <a:rPr lang="en-US" altLang="zh-CN" sz="2200">
                <a:latin typeface="Gill Sans MT" pitchFamily="34" charset="0"/>
                <a:ea typeface="华文中宋" pitchFamily="2" charset="-122"/>
              </a:rPr>
              <a:t>. The optional </a:t>
            </a:r>
            <a:r>
              <a:rPr lang="en-US" altLang="zh-CN" sz="2200">
                <a:solidFill>
                  <a:srgbClr val="0070C0"/>
                </a:solidFill>
                <a:latin typeface="Gill Sans MT" pitchFamily="34" charset="0"/>
                <a:ea typeface="华文中宋" pitchFamily="2" charset="-122"/>
              </a:rPr>
              <a:t>elseif</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else</a:t>
            </a:r>
            <a:r>
              <a:rPr lang="en-US" altLang="zh-CN" sz="2200">
                <a:latin typeface="Gill Sans MT" pitchFamily="34" charset="0"/>
                <a:ea typeface="华文中宋" pitchFamily="2" charset="-122"/>
              </a:rPr>
              <a:t> keywords provide for the execution of alternate groups of statements. An </a:t>
            </a:r>
            <a:r>
              <a:rPr lang="en-US" altLang="zh-CN" sz="2200">
                <a:solidFill>
                  <a:srgbClr val="0070C0"/>
                </a:solidFill>
                <a:latin typeface="Gill Sans MT" pitchFamily="34" charset="0"/>
                <a:ea typeface="华文中宋" pitchFamily="2" charset="-122"/>
              </a:rPr>
              <a:t>end</a:t>
            </a:r>
            <a:r>
              <a:rPr lang="en-US" altLang="zh-CN" sz="2200">
                <a:latin typeface="Gill Sans MT" pitchFamily="34" charset="0"/>
                <a:ea typeface="华文中宋" pitchFamily="2" charset="-122"/>
              </a:rPr>
              <a:t> keyword, which matches the </a:t>
            </a:r>
            <a:r>
              <a:rPr lang="en-US" altLang="zh-CN" sz="2200">
                <a:solidFill>
                  <a:srgbClr val="0070C0"/>
                </a:solidFill>
                <a:latin typeface="Gill Sans MT" pitchFamily="34" charset="0"/>
                <a:ea typeface="华文中宋" pitchFamily="2" charset="-122"/>
              </a:rPr>
              <a:t>if</a:t>
            </a:r>
            <a:r>
              <a:rPr lang="en-US" altLang="zh-CN" sz="2200">
                <a:latin typeface="Gill Sans MT" pitchFamily="34" charset="0"/>
                <a:ea typeface="华文中宋" pitchFamily="2" charset="-122"/>
              </a:rPr>
              <a:t>, terminates the last group of statements. The groups of statements are delineated by the four keywords—no braces or brackets are involved.</a:t>
            </a:r>
            <a:endParaRPr lang="zh-CN" altLang="en-US" sz="2200">
              <a:latin typeface="Gill Sans MT" pitchFamily="34" charset="0"/>
              <a:ea typeface="华文中宋" pitchFamily="2" charset="-122"/>
            </a:endParaRPr>
          </a:p>
        </p:txBody>
      </p:sp>
      <p:sp>
        <p:nvSpPr>
          <p:cNvPr id="14342" name="TextBox 7"/>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if, else, and elseif</a:t>
            </a:r>
            <a:endParaRPr lang="zh-CN" altLang="en-US" sz="2200" b="1">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Global Variables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57CA4358-A00D-4E2C-AF6F-49C0FC3DA5DD}" type="slidenum">
              <a:rPr lang="zh-CN" altLang="en-US"/>
              <a:pPr>
                <a:defRPr/>
              </a:pPr>
              <a:t>50</a:t>
            </a:fld>
            <a:endParaRPr lang="zh-CN" altLang="en-US"/>
          </a:p>
        </p:txBody>
      </p:sp>
      <p:sp>
        <p:nvSpPr>
          <p:cNvPr id="58373" name="TextBox 4"/>
          <p:cNvSpPr txBox="1">
            <a:spLocks noChangeArrowheads="1"/>
          </p:cNvSpPr>
          <p:nvPr/>
        </p:nvSpPr>
        <p:spPr bwMode="auto">
          <a:xfrm>
            <a:off x="1500188" y="1717675"/>
            <a:ext cx="72151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If you want more than one function to share a single copy of a variable, simply declare the variable as global in all the functions. Do the same thing at the command line if you want the base workspace to access the variable. The global declaration must occur before the variable is actually used in a function. </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Although it is not required, using capital letters for the names of global variables helps distinguish them from other variables.</a:t>
            </a:r>
            <a:endParaRPr lang="zh-CN" altLang="en-US" sz="2200">
              <a:latin typeface="Gill Sans MT" pitchFamily="34" charset="0"/>
              <a:ea typeface="华文中宋"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Global Variables</a:t>
            </a:r>
            <a:br>
              <a:rPr lang="en-US" altLang="zh-CN" sz="2400" b="1" dirty="0" smtClean="0">
                <a:solidFill>
                  <a:schemeClr val="tx2">
                    <a:satMod val="130000"/>
                  </a:schemeClr>
                </a:solidFill>
              </a:rPr>
            </a:br>
            <a:r>
              <a:rPr lang="en-US" altLang="zh-CN" b="1" dirty="0" smtClean="0">
                <a:solidFill>
                  <a:schemeClr val="tx2">
                    <a:satMod val="130000"/>
                  </a:schemeClr>
                </a:solidFill>
              </a:rPr>
              <a:t>Example</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6D35D001-C72D-4131-9398-0A27F1A1E18B}" type="slidenum">
              <a:rPr lang="zh-CN" altLang="en-US"/>
              <a:pPr>
                <a:defRPr/>
              </a:pPr>
              <a:t>51</a:t>
            </a:fld>
            <a:endParaRPr lang="zh-CN" altLang="en-US"/>
          </a:p>
        </p:txBody>
      </p:sp>
      <p:sp>
        <p:nvSpPr>
          <p:cNvPr id="59397" name="TextBox 4"/>
          <p:cNvSpPr txBox="1">
            <a:spLocks noChangeArrowheads="1"/>
          </p:cNvSpPr>
          <p:nvPr/>
        </p:nvSpPr>
        <p:spPr bwMode="auto">
          <a:xfrm>
            <a:off x="1500188" y="5141913"/>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two global statements make the value assigned to GRAVITY at the command prompt available inside the function. </a:t>
            </a:r>
            <a:endParaRPr lang="zh-CN" altLang="en-US" sz="2200">
              <a:latin typeface="Gill Sans MT" pitchFamily="34" charset="0"/>
              <a:ea typeface="华文中宋" pitchFamily="2" charset="-122"/>
            </a:endParaRPr>
          </a:p>
        </p:txBody>
      </p:sp>
      <p:sp>
        <p:nvSpPr>
          <p:cNvPr id="6" name="矩形 5"/>
          <p:cNvSpPr/>
          <p:nvPr/>
        </p:nvSpPr>
        <p:spPr>
          <a:xfrm>
            <a:off x="1714500" y="3929063"/>
            <a:ext cx="6715125" cy="11430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399" name="TextBox 6"/>
          <p:cNvSpPr txBox="1">
            <a:spLocks noChangeArrowheads="1"/>
          </p:cNvSpPr>
          <p:nvPr/>
        </p:nvSpPr>
        <p:spPr bwMode="auto">
          <a:xfrm>
            <a:off x="1928813" y="4000500"/>
            <a:ext cx="57864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global GRAVITY</a:t>
            </a:r>
          </a:p>
          <a:p>
            <a:pPr eaLnBrk="1" hangingPunct="1"/>
            <a:r>
              <a:rPr lang="en-US" altLang="zh-CN" sz="2000">
                <a:solidFill>
                  <a:srgbClr val="0070C0"/>
                </a:solidFill>
                <a:latin typeface="Gill Sans MT" pitchFamily="34" charset="0"/>
                <a:ea typeface="华文中宋" pitchFamily="2" charset="-122"/>
              </a:rPr>
              <a:t>GRAVITY = 32;</a:t>
            </a:r>
          </a:p>
          <a:p>
            <a:pPr eaLnBrk="1" hangingPunct="1"/>
            <a:r>
              <a:rPr lang="en-US" altLang="zh-CN" sz="2000">
                <a:solidFill>
                  <a:srgbClr val="0070C0"/>
                </a:solidFill>
                <a:latin typeface="Gill Sans MT" pitchFamily="34" charset="0"/>
                <a:ea typeface="华文中宋" pitchFamily="2" charset="-122"/>
              </a:rPr>
              <a:t>y = falling((0:.1:5)');</a:t>
            </a:r>
          </a:p>
        </p:txBody>
      </p:sp>
      <p:sp>
        <p:nvSpPr>
          <p:cNvPr id="59400" name="TextBox 7"/>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Create an M-file called falling.m:</a:t>
            </a:r>
            <a:endParaRPr lang="zh-CN" altLang="en-US" sz="2200">
              <a:latin typeface="Gill Sans MT" pitchFamily="34" charset="0"/>
              <a:ea typeface="华文中宋" pitchFamily="2" charset="-122"/>
            </a:endParaRPr>
          </a:p>
        </p:txBody>
      </p:sp>
      <p:sp>
        <p:nvSpPr>
          <p:cNvPr id="9" name="矩形 8"/>
          <p:cNvSpPr/>
          <p:nvPr/>
        </p:nvSpPr>
        <p:spPr>
          <a:xfrm>
            <a:off x="1714500" y="2214563"/>
            <a:ext cx="6715125" cy="11430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402" name="TextBox 9"/>
          <p:cNvSpPr txBox="1">
            <a:spLocks noChangeArrowheads="1"/>
          </p:cNvSpPr>
          <p:nvPr/>
        </p:nvSpPr>
        <p:spPr bwMode="auto">
          <a:xfrm>
            <a:off x="1928813" y="2286000"/>
            <a:ext cx="57864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function h = falling(t)</a:t>
            </a:r>
          </a:p>
          <a:p>
            <a:pPr eaLnBrk="1" hangingPunct="1"/>
            <a:r>
              <a:rPr lang="en-US" altLang="zh-CN" sz="2000">
                <a:solidFill>
                  <a:srgbClr val="0070C0"/>
                </a:solidFill>
                <a:latin typeface="Gill Sans MT" pitchFamily="34" charset="0"/>
                <a:ea typeface="华文中宋" pitchFamily="2" charset="-122"/>
              </a:rPr>
              <a:t>global GRAVITY</a:t>
            </a:r>
          </a:p>
          <a:p>
            <a:pPr eaLnBrk="1" hangingPunct="1"/>
            <a:r>
              <a:rPr lang="en-US" altLang="zh-CN" sz="2000">
                <a:solidFill>
                  <a:srgbClr val="0070C0"/>
                </a:solidFill>
                <a:latin typeface="Gill Sans MT" pitchFamily="34" charset="0"/>
                <a:ea typeface="华文中宋" pitchFamily="2" charset="-122"/>
              </a:rPr>
              <a:t>h = 1/2*GRAVITY*t.^2;</a:t>
            </a:r>
          </a:p>
        </p:txBody>
      </p:sp>
      <p:sp>
        <p:nvSpPr>
          <p:cNvPr id="59403" name="TextBox 10"/>
          <p:cNvSpPr txBox="1">
            <a:spLocks noChangeArrowheads="1"/>
          </p:cNvSpPr>
          <p:nvPr/>
        </p:nvSpPr>
        <p:spPr bwMode="auto">
          <a:xfrm>
            <a:off x="1500188" y="3429000"/>
            <a:ext cx="7215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Then interactively enter the statements</a:t>
            </a:r>
            <a:endParaRPr lang="zh-CN" altLang="en-US" sz="2200">
              <a:latin typeface="Gill Sans MT" pitchFamily="34" charset="0"/>
              <a:ea typeface="华文中宋"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Passing String Arguments to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0B1A9392-9348-4241-9349-BF03E9D8C68E}" type="slidenum">
              <a:rPr lang="zh-CN" altLang="en-US"/>
              <a:pPr>
                <a:defRPr/>
              </a:pPr>
              <a:t>52</a:t>
            </a:fld>
            <a:endParaRPr lang="zh-CN" altLang="en-US"/>
          </a:p>
        </p:txBody>
      </p:sp>
      <p:sp>
        <p:nvSpPr>
          <p:cNvPr id="60421" name="TextBox 4"/>
          <p:cNvSpPr txBox="1">
            <a:spLocks noChangeArrowheads="1"/>
          </p:cNvSpPr>
          <p:nvPr/>
        </p:nvSpPr>
        <p:spPr bwMode="auto">
          <a:xfrm>
            <a:off x="1500188" y="5302250"/>
            <a:ext cx="7215187" cy="1108075"/>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solidFill>
                  <a:srgbClr val="FF0000"/>
                </a:solidFill>
                <a:latin typeface="Gill Sans MT" pitchFamily="34" charset="0"/>
                <a:ea typeface="华文中宋" pitchFamily="2" charset="-122"/>
              </a:rPr>
              <a:t>Caution</a:t>
            </a:r>
            <a:r>
              <a:rPr lang="en-US" altLang="zh-CN" sz="2200">
                <a:latin typeface="Gill Sans MT" pitchFamily="34" charset="0"/>
                <a:ea typeface="华文中宋" pitchFamily="2" charset="-122"/>
              </a:rPr>
              <a:t>     While the unquoted syntax is convenient, in some cases it can be used incorrectly without causing MATLAB to generate an error.</a:t>
            </a:r>
            <a:endParaRPr lang="zh-CN" altLang="en-US" sz="2200">
              <a:latin typeface="Gill Sans MT" pitchFamily="34" charset="0"/>
              <a:ea typeface="华文中宋" pitchFamily="2" charset="-122"/>
            </a:endParaRPr>
          </a:p>
        </p:txBody>
      </p:sp>
      <p:sp>
        <p:nvSpPr>
          <p:cNvPr id="6" name="矩形 5"/>
          <p:cNvSpPr/>
          <p:nvPr/>
        </p:nvSpPr>
        <p:spPr>
          <a:xfrm>
            <a:off x="1714500" y="3857625"/>
            <a:ext cx="6715125" cy="50006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423" name="TextBox 6"/>
          <p:cNvSpPr txBox="1">
            <a:spLocks noChangeArrowheads="1"/>
          </p:cNvSpPr>
          <p:nvPr/>
        </p:nvSpPr>
        <p:spPr bwMode="auto">
          <a:xfrm>
            <a:off x="1928813" y="3929063"/>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foo('a','b','c')</a:t>
            </a:r>
          </a:p>
        </p:txBody>
      </p:sp>
      <p:sp>
        <p:nvSpPr>
          <p:cNvPr id="60424" name="TextBox 7"/>
          <p:cNvSpPr txBox="1">
            <a:spLocks noChangeArrowheads="1"/>
          </p:cNvSpPr>
          <p:nvPr/>
        </p:nvSpPr>
        <p:spPr bwMode="auto">
          <a:xfrm>
            <a:off x="1500188" y="1717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You can write MATLAB functions that accept string arguments without the parentheses and quotes. That is, MATLAB interprets</a:t>
            </a:r>
            <a:endParaRPr lang="zh-CN" altLang="en-US" sz="2200">
              <a:latin typeface="Gill Sans MT" pitchFamily="34" charset="0"/>
              <a:ea typeface="华文中宋" pitchFamily="2" charset="-122"/>
            </a:endParaRPr>
          </a:p>
        </p:txBody>
      </p:sp>
      <p:sp>
        <p:nvSpPr>
          <p:cNvPr id="9" name="矩形 8"/>
          <p:cNvSpPr/>
          <p:nvPr/>
        </p:nvSpPr>
        <p:spPr>
          <a:xfrm>
            <a:off x="1714500" y="2857500"/>
            <a:ext cx="6715125" cy="50006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426" name="TextBox 9"/>
          <p:cNvSpPr txBox="1">
            <a:spLocks noChangeArrowheads="1"/>
          </p:cNvSpPr>
          <p:nvPr/>
        </p:nvSpPr>
        <p:spPr bwMode="auto">
          <a:xfrm>
            <a:off x="1928813" y="2928938"/>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foo a b c</a:t>
            </a:r>
          </a:p>
        </p:txBody>
      </p:sp>
      <p:sp>
        <p:nvSpPr>
          <p:cNvPr id="60427" name="TextBox 10"/>
          <p:cNvSpPr txBox="1">
            <a:spLocks noChangeArrowheads="1"/>
          </p:cNvSpPr>
          <p:nvPr/>
        </p:nvSpPr>
        <p:spPr bwMode="auto">
          <a:xfrm>
            <a:off x="1500188" y="3406775"/>
            <a:ext cx="7215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as</a:t>
            </a:r>
            <a:endParaRPr lang="zh-CN" altLang="en-US" sz="2200">
              <a:latin typeface="Gill Sans MT" pitchFamily="34" charset="0"/>
              <a:ea typeface="华文中宋" pitchFamily="2" charset="-122"/>
            </a:endParaRPr>
          </a:p>
        </p:txBody>
      </p:sp>
      <p:sp>
        <p:nvSpPr>
          <p:cNvPr id="60428" name="TextBox 11"/>
          <p:cNvSpPr txBox="1">
            <a:spLocks noChangeArrowheads="1"/>
          </p:cNvSpPr>
          <p:nvPr/>
        </p:nvSpPr>
        <p:spPr bwMode="auto">
          <a:xfrm>
            <a:off x="1500188" y="4427538"/>
            <a:ext cx="721518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However, when you use the unquoted form, MATLAB cannot return output arguments.</a:t>
            </a:r>
            <a:endParaRPr lang="zh-CN" altLang="en-US" sz="2200">
              <a:latin typeface="Gill Sans MT" pitchFamily="34" charset="0"/>
              <a:ea typeface="华文中宋"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Passing String Arguments to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4D9DB7E2-08D7-4E01-A87D-58D6F10B3CAB}" type="slidenum">
              <a:rPr lang="zh-CN" altLang="en-US"/>
              <a:pPr>
                <a:defRPr/>
              </a:pPr>
              <a:t>53</a:t>
            </a:fld>
            <a:endParaRPr lang="zh-CN" altLang="en-US"/>
          </a:p>
        </p:txBody>
      </p:sp>
      <p:sp>
        <p:nvSpPr>
          <p:cNvPr id="61445" name="TextBox 7"/>
          <p:cNvSpPr txBox="1">
            <a:spLocks noChangeArrowheads="1"/>
          </p:cNvSpPr>
          <p:nvPr/>
        </p:nvSpPr>
        <p:spPr bwMode="auto">
          <a:xfrm>
            <a:off x="1500188" y="1717675"/>
            <a:ext cx="7215187"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quoted form enables you to construct string arguments within the code. The following example processes multiple data files, August1.dat, August2.dat, and so on. It uses the function </a:t>
            </a:r>
            <a:r>
              <a:rPr lang="en-US" altLang="zh-CN" sz="2200">
                <a:solidFill>
                  <a:srgbClr val="0070C0"/>
                </a:solidFill>
                <a:latin typeface="Gill Sans MT" pitchFamily="34" charset="0"/>
                <a:ea typeface="华文中宋" pitchFamily="2" charset="-122"/>
              </a:rPr>
              <a:t>int2str</a:t>
            </a:r>
            <a:r>
              <a:rPr lang="en-US" altLang="zh-CN" sz="2200">
                <a:latin typeface="Gill Sans MT" pitchFamily="34" charset="0"/>
                <a:ea typeface="华文中宋" pitchFamily="2" charset="-122"/>
              </a:rPr>
              <a:t>, which converts an integer to a character, to build the filename:</a:t>
            </a:r>
            <a:endParaRPr lang="zh-CN" altLang="en-US" sz="2200">
              <a:latin typeface="Gill Sans MT" pitchFamily="34" charset="0"/>
              <a:ea typeface="华文中宋" pitchFamily="2" charset="-122"/>
            </a:endParaRPr>
          </a:p>
        </p:txBody>
      </p:sp>
      <p:sp>
        <p:nvSpPr>
          <p:cNvPr id="9" name="矩形 8"/>
          <p:cNvSpPr/>
          <p:nvPr/>
        </p:nvSpPr>
        <p:spPr>
          <a:xfrm>
            <a:off x="1714500" y="3571875"/>
            <a:ext cx="6715125" cy="1714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447" name="TextBox 9"/>
          <p:cNvSpPr txBox="1">
            <a:spLocks noChangeArrowheads="1"/>
          </p:cNvSpPr>
          <p:nvPr/>
        </p:nvSpPr>
        <p:spPr bwMode="auto">
          <a:xfrm>
            <a:off x="1928813" y="3643313"/>
            <a:ext cx="57864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for d = 1:31</a:t>
            </a:r>
          </a:p>
          <a:p>
            <a:pPr eaLnBrk="1" hangingPunct="1"/>
            <a:r>
              <a:rPr lang="en-US" altLang="zh-CN" sz="2000">
                <a:solidFill>
                  <a:srgbClr val="0070C0"/>
                </a:solidFill>
                <a:latin typeface="Gill Sans MT" pitchFamily="34" charset="0"/>
                <a:ea typeface="华文中宋" pitchFamily="2" charset="-122"/>
              </a:rPr>
              <a:t>   s = ['August' int2str(d) '.dat'];</a:t>
            </a:r>
          </a:p>
          <a:p>
            <a:pPr eaLnBrk="1" hangingPunct="1"/>
            <a:r>
              <a:rPr lang="en-US" altLang="zh-CN" sz="2000">
                <a:solidFill>
                  <a:srgbClr val="0070C0"/>
                </a:solidFill>
                <a:latin typeface="Gill Sans MT" pitchFamily="34" charset="0"/>
                <a:ea typeface="华文中宋" pitchFamily="2" charset="-122"/>
              </a:rPr>
              <a:t>   load(s) </a:t>
            </a:r>
          </a:p>
          <a:p>
            <a:pPr eaLnBrk="1" hangingPunct="1"/>
            <a:r>
              <a:rPr lang="en-US" altLang="zh-CN" sz="2000">
                <a:solidFill>
                  <a:srgbClr val="0070C0"/>
                </a:solidFill>
                <a:latin typeface="Gill Sans MT" pitchFamily="34" charset="0"/>
                <a:ea typeface="华文中宋" pitchFamily="2" charset="-122"/>
              </a:rPr>
              <a:t>   % Code to process the contents of the d-th file</a:t>
            </a:r>
          </a:p>
          <a:p>
            <a:pPr eaLnBrk="1" hangingPunct="1"/>
            <a:r>
              <a:rPr lang="en-US" altLang="zh-CN" sz="2000">
                <a:solidFill>
                  <a:srgbClr val="0070C0"/>
                </a:solidFill>
                <a:latin typeface="Gill Sans MT" pitchFamily="34" charset="0"/>
                <a:ea typeface="华文中宋" pitchFamily="2" charset="-122"/>
              </a:rPr>
              <a:t>end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The </a:t>
            </a:r>
            <a:r>
              <a:rPr lang="en-US" altLang="zh-CN" b="1" dirty="0" err="1" smtClean="0">
                <a:solidFill>
                  <a:srgbClr val="0070C0"/>
                </a:solidFill>
              </a:rPr>
              <a:t>eval</a:t>
            </a:r>
            <a:r>
              <a:rPr lang="en-US" altLang="zh-CN" b="1" dirty="0" smtClean="0">
                <a:solidFill>
                  <a:schemeClr val="tx2">
                    <a:satMod val="130000"/>
                  </a:schemeClr>
                </a:solidFill>
              </a:rPr>
              <a:t> Function</a:t>
            </a:r>
            <a:endParaRPr lang="zh-CN" altLang="en-US" b="1"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4009F893-9557-49E7-B948-C86D5BDEC52D}" type="slidenum">
              <a:rPr lang="zh-CN" altLang="en-US"/>
              <a:pPr>
                <a:defRPr/>
              </a:pPr>
              <a:t>54</a:t>
            </a:fld>
            <a:endParaRPr lang="zh-CN" altLang="en-US"/>
          </a:p>
        </p:txBody>
      </p:sp>
      <p:sp>
        <p:nvSpPr>
          <p:cNvPr id="62469" name="TextBox 4"/>
          <p:cNvSpPr txBox="1">
            <a:spLocks noChangeArrowheads="1"/>
          </p:cNvSpPr>
          <p:nvPr/>
        </p:nvSpPr>
        <p:spPr bwMode="auto">
          <a:xfrm>
            <a:off x="1500188" y="3203575"/>
            <a:ext cx="721518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uses the MATLAB interpreter to evaluate the expression or execute the statement contained in the text string </a:t>
            </a:r>
            <a:r>
              <a:rPr lang="en-US" altLang="zh-CN" sz="2200">
                <a:solidFill>
                  <a:srgbClr val="0070C0"/>
                </a:solidFill>
                <a:latin typeface="Gill Sans MT" pitchFamily="34" charset="0"/>
                <a:ea typeface="华文中宋" pitchFamily="2" charset="-122"/>
              </a:rPr>
              <a:t>s</a:t>
            </a:r>
            <a:r>
              <a:rPr lang="en-US" altLang="zh-CN" sz="2200">
                <a:latin typeface="Gill Sans MT" pitchFamily="34" charset="0"/>
                <a:ea typeface="华文中宋" pitchFamily="2" charset="-122"/>
              </a:rPr>
              <a:t>.</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The example of the previous section could also be done by </a:t>
            </a:r>
            <a:r>
              <a:rPr lang="en-US" altLang="zh-CN" sz="2200">
                <a:solidFill>
                  <a:srgbClr val="0070C0"/>
                </a:solidFill>
                <a:latin typeface="Gill Sans MT" pitchFamily="34" charset="0"/>
                <a:ea typeface="华文中宋" pitchFamily="2" charset="-122"/>
              </a:rPr>
              <a:t>eval</a:t>
            </a:r>
            <a:r>
              <a:rPr lang="en-US" altLang="zh-CN" sz="2200">
                <a:latin typeface="Gill Sans MT" pitchFamily="34" charset="0"/>
                <a:ea typeface="华文中宋" pitchFamily="2" charset="-122"/>
              </a:rPr>
              <a:t>,  although this would be somewhat less efficient because it involves the full interpreter, not just a function call.</a:t>
            </a:r>
            <a:endParaRPr lang="zh-CN" altLang="en-US" sz="2200">
              <a:latin typeface="Gill Sans MT" pitchFamily="34" charset="0"/>
              <a:ea typeface="华文中宋" pitchFamily="2" charset="-122"/>
            </a:endParaRPr>
          </a:p>
        </p:txBody>
      </p:sp>
      <p:sp>
        <p:nvSpPr>
          <p:cNvPr id="6" name="矩形 5"/>
          <p:cNvSpPr/>
          <p:nvPr/>
        </p:nvSpPr>
        <p:spPr>
          <a:xfrm>
            <a:off x="1714500" y="2643188"/>
            <a:ext cx="6715125" cy="500062"/>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471" name="TextBox 6"/>
          <p:cNvSpPr txBox="1">
            <a:spLocks noChangeArrowheads="1"/>
          </p:cNvSpPr>
          <p:nvPr/>
        </p:nvSpPr>
        <p:spPr bwMode="auto">
          <a:xfrm>
            <a:off x="1928813" y="2714625"/>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eval(s)</a:t>
            </a:r>
          </a:p>
        </p:txBody>
      </p:sp>
      <p:sp>
        <p:nvSpPr>
          <p:cNvPr id="62472" name="TextBox 7"/>
          <p:cNvSpPr txBox="1">
            <a:spLocks noChangeArrowheads="1"/>
          </p:cNvSpPr>
          <p:nvPr/>
        </p:nvSpPr>
        <p:spPr bwMode="auto">
          <a:xfrm>
            <a:off x="1500188" y="171767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eval</a:t>
            </a:r>
            <a:r>
              <a:rPr lang="en-US" altLang="zh-CN" sz="2200">
                <a:latin typeface="Gill Sans MT" pitchFamily="34" charset="0"/>
                <a:ea typeface="华文中宋" pitchFamily="2" charset="-122"/>
              </a:rPr>
              <a:t> function works with text variables to implement a powerful text macro facility. The expression or statement</a:t>
            </a:r>
            <a:endParaRPr lang="zh-CN" altLang="en-US" sz="2200">
              <a:latin typeface="Gill Sans MT" pitchFamily="34" charset="0"/>
              <a:ea typeface="华文中宋"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Object-Oriented Programming</a:t>
            </a:r>
            <a:endParaRPr lang="zh-CN" altLang="en-US" dirty="0">
              <a:solidFill>
                <a:schemeClr val="tx2">
                  <a:satMod val="130000"/>
                </a:schemeClr>
              </a:solidFill>
            </a:endParaRPr>
          </a:p>
        </p:txBody>
      </p:sp>
      <p:sp>
        <p:nvSpPr>
          <p:cNvPr id="6" name="文本占位符 5"/>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F099B955-300A-4555-9129-7743A7D76727}" type="slidenum">
              <a:rPr lang="zh-CN" altLang="en-US"/>
              <a:pPr>
                <a:defRPr/>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64515" name="内容占位符 6"/>
          <p:cNvSpPr>
            <a:spLocks noGrp="1"/>
          </p:cNvSpPr>
          <p:nvPr>
            <p:ph idx="1"/>
          </p:nvPr>
        </p:nvSpPr>
        <p:spPr/>
        <p:txBody>
          <a:bodyPr/>
          <a:lstStyle/>
          <a:p>
            <a:pPr eaLnBrk="1" hangingPunct="1"/>
            <a:r>
              <a:rPr lang="en-US" altLang="zh-CN" smtClean="0"/>
              <a:t>MATLAB</a:t>
            </a:r>
            <a:r>
              <a:rPr lang="en-US" altLang="zh-CN" baseline="30000" smtClean="0"/>
              <a:t>®</a:t>
            </a:r>
            <a:r>
              <a:rPr lang="en-US" altLang="zh-CN" smtClean="0"/>
              <a:t> Classes and Objects</a:t>
            </a:r>
          </a:p>
          <a:p>
            <a:pPr eaLnBrk="1" hangingPunct="1"/>
            <a:r>
              <a:rPr lang="en-US" altLang="zh-CN" smtClean="0"/>
              <a:t>Learn About Defining MATLAB</a:t>
            </a:r>
            <a:r>
              <a:rPr lang="en-US" altLang="zh-CN" baseline="30000" smtClean="0"/>
              <a:t>®</a:t>
            </a:r>
            <a:r>
              <a:rPr lang="en-US" altLang="zh-CN" smtClean="0"/>
              <a:t> Classes</a:t>
            </a:r>
            <a:endParaRPr lang="zh-CN" altLang="en-US"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39DF589A-F994-45FF-B62D-62C035BC701F}" type="slidenum">
              <a:rPr lang="zh-CN" altLang="en-US"/>
              <a:pPr>
                <a:defRPr/>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MATLAB</a:t>
            </a:r>
            <a:r>
              <a:rPr lang="en-US" altLang="zh-CN" b="1" baseline="30000" dirty="0" smtClean="0">
                <a:solidFill>
                  <a:schemeClr val="tx2">
                    <a:satMod val="130000"/>
                  </a:schemeClr>
                </a:solidFill>
              </a:rPr>
              <a:t>®</a:t>
            </a:r>
            <a:r>
              <a:rPr lang="en-US" altLang="zh-CN" b="1" dirty="0" smtClean="0">
                <a:solidFill>
                  <a:schemeClr val="tx2">
                    <a:satMod val="130000"/>
                  </a:schemeClr>
                </a:solidFill>
              </a:rPr>
              <a:t> Classes and Objects</a:t>
            </a:r>
            <a:endParaRPr lang="zh-CN" altLang="en-US" b="1" dirty="0">
              <a:solidFill>
                <a:schemeClr val="tx2">
                  <a:satMod val="130000"/>
                </a:schemeClr>
              </a:solidFill>
            </a:endParaRPr>
          </a:p>
        </p:txBody>
      </p:sp>
      <p:sp>
        <p:nvSpPr>
          <p:cNvPr id="65539" name="内容占位符 7"/>
          <p:cNvSpPr>
            <a:spLocks noGrp="1"/>
          </p:cNvSpPr>
          <p:nvPr>
            <p:ph idx="1"/>
          </p:nvPr>
        </p:nvSpPr>
        <p:spPr>
          <a:xfrm>
            <a:off x="1435100" y="3286125"/>
            <a:ext cx="7499350" cy="2962275"/>
          </a:xfrm>
        </p:spPr>
        <p:txBody>
          <a:bodyPr/>
          <a:lstStyle/>
          <a:p>
            <a:pPr eaLnBrk="1" hangingPunct="1"/>
            <a:r>
              <a:rPr lang="en-US" altLang="zh-CN" sz="2200" smtClean="0"/>
              <a:t>Support for value and handle (reference) classes</a:t>
            </a:r>
          </a:p>
          <a:p>
            <a:pPr eaLnBrk="1" hangingPunct="1"/>
            <a:r>
              <a:rPr lang="en-US" altLang="zh-CN" sz="2200" smtClean="0"/>
              <a:t>Definition of events and listeners</a:t>
            </a:r>
          </a:p>
          <a:p>
            <a:pPr eaLnBrk="1" hangingPunct="1"/>
            <a:r>
              <a:rPr lang="en-US" altLang="zh-CN" sz="2200" smtClean="0"/>
              <a:t>Class introspection</a:t>
            </a:r>
          </a:p>
          <a:p>
            <a:pPr eaLnBrk="1" hangingPunct="1"/>
            <a:r>
              <a:rPr lang="en-US" altLang="zh-CN" sz="2200" smtClean="0"/>
              <a:t>JIT/Accelerator support for classes to improve performance</a:t>
            </a:r>
            <a:endParaRPr lang="zh-CN" altLang="en-US" sz="2200"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EC32D7D1-3BDE-4B91-9B7A-EA7F720EAE34}" type="slidenum">
              <a:rPr lang="zh-CN" altLang="en-US"/>
              <a:pPr>
                <a:defRPr/>
              </a:pPr>
              <a:t>57</a:t>
            </a:fld>
            <a:endParaRPr lang="zh-CN" altLang="en-US"/>
          </a:p>
        </p:txBody>
      </p:sp>
      <p:sp>
        <p:nvSpPr>
          <p:cNvPr id="65542" name="TextBox 6"/>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object-oriented programming capabilities enable you to develop and maintain large application and define complex data structures that integrate seamlessly into the MATLAB environment. Some of the features include:</a:t>
            </a:r>
            <a:endParaRPr lang="zh-CN" altLang="en-US" sz="2200">
              <a:latin typeface="Gill Sans MT" pitchFamily="34" charset="0"/>
              <a:ea typeface="华文中宋"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Learn About Defining MATLAB</a:t>
            </a:r>
            <a:r>
              <a:rPr lang="en-US" altLang="zh-CN" b="1" baseline="30000" dirty="0" smtClean="0">
                <a:solidFill>
                  <a:schemeClr val="tx2">
                    <a:satMod val="130000"/>
                  </a:schemeClr>
                </a:solidFill>
              </a:rPr>
              <a:t>®</a:t>
            </a:r>
            <a:r>
              <a:rPr lang="en-US" altLang="zh-CN" b="1" dirty="0" smtClean="0">
                <a:solidFill>
                  <a:schemeClr val="tx2">
                    <a:satMod val="130000"/>
                  </a:schemeClr>
                </a:solidFill>
              </a:rPr>
              <a:t> Classes</a:t>
            </a:r>
            <a:endParaRPr lang="zh-CN" altLang="en-US" b="1" dirty="0">
              <a:solidFill>
                <a:schemeClr val="tx2">
                  <a:satMod val="130000"/>
                </a:schemeClr>
              </a:solidFill>
            </a:endParaRPr>
          </a:p>
        </p:txBody>
      </p:sp>
      <p:sp>
        <p:nvSpPr>
          <p:cNvPr id="66563" name="内容占位符 7"/>
          <p:cNvSpPr>
            <a:spLocks noGrp="1"/>
          </p:cNvSpPr>
          <p:nvPr>
            <p:ph idx="1"/>
          </p:nvPr>
        </p:nvSpPr>
        <p:spPr>
          <a:xfrm>
            <a:off x="1435100" y="1714500"/>
            <a:ext cx="7499350" cy="4533900"/>
          </a:xfrm>
        </p:spPr>
        <p:txBody>
          <a:bodyPr/>
          <a:lstStyle/>
          <a:p>
            <a:pPr eaLnBrk="1" hangingPunct="1"/>
            <a:r>
              <a:rPr lang="en-US" altLang="zh-CN" sz="2200" smtClean="0"/>
              <a:t>MATLAB</a:t>
            </a:r>
            <a:r>
              <a:rPr lang="en-US" altLang="zh-CN" sz="2200" baseline="30000" smtClean="0"/>
              <a:t>®</a:t>
            </a:r>
            <a:r>
              <a:rPr lang="en-US" altLang="zh-CN" sz="2200" smtClean="0"/>
              <a:t> Classes Overview</a:t>
            </a:r>
          </a:p>
          <a:p>
            <a:pPr eaLnBrk="1" hangingPunct="1"/>
            <a:r>
              <a:rPr lang="en-US" altLang="zh-CN" sz="2200" smtClean="0"/>
              <a:t>Working with Classes</a:t>
            </a:r>
          </a:p>
          <a:p>
            <a:pPr eaLnBrk="1" hangingPunct="1"/>
            <a:r>
              <a:rPr lang="en-US" altLang="zh-CN" sz="2200" baseline="30000" smtClean="0"/>
              <a:t>*</a:t>
            </a:r>
            <a:r>
              <a:rPr lang="en-US" altLang="zh-CN" sz="2200" smtClean="0"/>
              <a:t>Value or Handle Class — Which to Use</a:t>
            </a:r>
          </a:p>
          <a:p>
            <a:pPr eaLnBrk="1" hangingPunct="1"/>
            <a:r>
              <a:rPr lang="en-US" altLang="zh-CN" sz="2200" smtClean="0"/>
              <a:t>Building on Other Classes</a:t>
            </a:r>
          </a:p>
          <a:p>
            <a:pPr eaLnBrk="1" hangingPunct="1"/>
            <a:r>
              <a:rPr lang="en-US" altLang="zh-CN" sz="2200" smtClean="0"/>
              <a:t>Properties — Storing Class Data</a:t>
            </a:r>
          </a:p>
          <a:p>
            <a:pPr eaLnBrk="1" hangingPunct="1"/>
            <a:r>
              <a:rPr lang="en-US" altLang="zh-CN" sz="2200" smtClean="0"/>
              <a:t>Methods — Defining Class Operations</a:t>
            </a:r>
          </a:p>
          <a:p>
            <a:pPr eaLnBrk="1" hangingPunct="1"/>
            <a:r>
              <a:rPr lang="en-US" altLang="zh-CN" sz="2200" smtClean="0"/>
              <a:t>Events — Sending and Responding to Messages</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0187E437-D345-439E-AE62-EC068C615954}" type="slidenum">
              <a:rPr lang="zh-CN" altLang="en-US"/>
              <a:pPr>
                <a:defRPr/>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4400" b="1" dirty="0" smtClean="0">
                <a:solidFill>
                  <a:schemeClr val="tx2">
                    <a:satMod val="130000"/>
                  </a:schemeClr>
                </a:solidFill>
              </a:rPr>
              <a:t>MATLAB</a:t>
            </a:r>
            <a:r>
              <a:rPr lang="en-US" altLang="zh-CN" sz="4400" b="1" baseline="30000" dirty="0" smtClean="0">
                <a:solidFill>
                  <a:schemeClr val="tx2">
                    <a:satMod val="130000"/>
                  </a:schemeClr>
                </a:solidFill>
              </a:rPr>
              <a:t>®</a:t>
            </a:r>
            <a:r>
              <a:rPr lang="en-US" altLang="zh-CN" sz="4400" b="1" dirty="0" smtClean="0">
                <a:solidFill>
                  <a:schemeClr val="tx2">
                    <a:satMod val="130000"/>
                  </a:schemeClr>
                </a:solidFill>
              </a:rPr>
              <a:t> Classes </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7D6DB73B-7764-49F1-A8C5-3F819799F6BF}" type="slidenum">
              <a:rPr lang="zh-CN" altLang="en-US"/>
              <a:pPr>
                <a:defRPr/>
              </a:pPr>
              <a:t>59</a:t>
            </a:fld>
            <a:endParaRPr lang="zh-CN" altLang="en-US"/>
          </a:p>
        </p:txBody>
      </p:sp>
      <p:sp>
        <p:nvSpPr>
          <p:cNvPr id="67589" name="TextBox 8"/>
          <p:cNvSpPr txBox="1">
            <a:spLocks noChangeArrowheads="1"/>
          </p:cNvSpPr>
          <p:nvPr/>
        </p:nvSpPr>
        <p:spPr bwMode="auto">
          <a:xfrm>
            <a:off x="1500188" y="534352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Some variables can contain different classes of values like </a:t>
            </a:r>
            <a:r>
              <a:rPr lang="en-US" altLang="zh-CN" sz="2200">
                <a:solidFill>
                  <a:srgbClr val="0070C0"/>
                </a:solidFill>
                <a:latin typeface="Gill Sans MT" pitchFamily="34" charset="0"/>
                <a:ea typeface="华文中宋" pitchFamily="2" charset="-122"/>
              </a:rPr>
              <a:t>cells</a:t>
            </a:r>
            <a:r>
              <a:rPr lang="en-US" altLang="zh-CN" sz="2200">
                <a:latin typeface="Gill Sans MT" pitchFamily="34" charset="0"/>
                <a:ea typeface="华文中宋" pitchFamily="2" charset="-122"/>
              </a:rPr>
              <a:t>. You can create your own MATLAB classes.</a:t>
            </a:r>
            <a:endParaRPr lang="zh-CN" altLang="en-US" sz="2200">
              <a:latin typeface="Gill Sans MT" pitchFamily="34" charset="0"/>
              <a:ea typeface="华文中宋" pitchFamily="2" charset="-122"/>
            </a:endParaRPr>
          </a:p>
        </p:txBody>
      </p:sp>
      <p:sp>
        <p:nvSpPr>
          <p:cNvPr id="10" name="矩形 9"/>
          <p:cNvSpPr/>
          <p:nvPr/>
        </p:nvSpPr>
        <p:spPr>
          <a:xfrm>
            <a:off x="1714500" y="2928938"/>
            <a:ext cx="6715125" cy="23574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591" name="TextBox 10"/>
          <p:cNvSpPr txBox="1">
            <a:spLocks noChangeArrowheads="1"/>
          </p:cNvSpPr>
          <p:nvPr/>
        </p:nvSpPr>
        <p:spPr bwMode="auto">
          <a:xfrm>
            <a:off x="1928813" y="3000375"/>
            <a:ext cx="578643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00FF"/>
                </a:solidFill>
                <a:latin typeface="Gill Sans MT" pitchFamily="34" charset="0"/>
                <a:ea typeface="华文中宋" pitchFamily="2" charset="-122"/>
              </a:rPr>
              <a:t>&gt;&gt; a = 7;</a:t>
            </a:r>
          </a:p>
          <a:p>
            <a:pPr eaLnBrk="1" hangingPunct="1"/>
            <a:r>
              <a:rPr lang="en-US" altLang="zh-CN" sz="2000">
                <a:solidFill>
                  <a:srgbClr val="0000FF"/>
                </a:solidFill>
                <a:latin typeface="Gill Sans MT" pitchFamily="34" charset="0"/>
                <a:ea typeface="华文中宋" pitchFamily="2" charset="-122"/>
              </a:rPr>
              <a:t>&gt;&gt; b = 'some string';</a:t>
            </a:r>
          </a:p>
          <a:p>
            <a:pPr eaLnBrk="1" hangingPunct="1"/>
            <a:r>
              <a:rPr lang="en-US" altLang="zh-CN" sz="2000">
                <a:solidFill>
                  <a:srgbClr val="0000FF"/>
                </a:solidFill>
                <a:latin typeface="Gill Sans MT" pitchFamily="34" charset="0"/>
                <a:ea typeface="华文中宋" pitchFamily="2" charset="-122"/>
              </a:rPr>
              <a:t>&gt;&gt; whos</a:t>
            </a:r>
          </a:p>
          <a:p>
            <a:pPr eaLnBrk="1" hangingPunct="1"/>
            <a:r>
              <a:rPr lang="en-US" altLang="zh-CN" sz="2000">
                <a:solidFill>
                  <a:srgbClr val="0000FF"/>
                </a:solidFill>
                <a:latin typeface="Gill Sans MT" pitchFamily="34" charset="0"/>
                <a:ea typeface="华文中宋" pitchFamily="2" charset="-122"/>
              </a:rPr>
              <a:t>  Name      Size            Bytes  Class     </a:t>
            </a:r>
          </a:p>
          <a:p>
            <a:pPr eaLnBrk="1" hangingPunct="1"/>
            <a:endParaRPr lang="en-US" altLang="zh-CN" sz="2000">
              <a:solidFill>
                <a:srgbClr val="0000FF"/>
              </a:solidFill>
              <a:latin typeface="Gill Sans MT" pitchFamily="34" charset="0"/>
              <a:ea typeface="华文中宋" pitchFamily="2" charset="-122"/>
            </a:endParaRPr>
          </a:p>
          <a:p>
            <a:pPr eaLnBrk="1" hangingPunct="1"/>
            <a:r>
              <a:rPr lang="en-US" altLang="zh-CN" sz="2000">
                <a:solidFill>
                  <a:srgbClr val="0000FF"/>
                </a:solidFill>
                <a:latin typeface="Gill Sans MT" pitchFamily="34" charset="0"/>
                <a:ea typeface="华文中宋" pitchFamily="2" charset="-122"/>
              </a:rPr>
              <a:t>  a               1x1                 8  double</a:t>
            </a:r>
          </a:p>
          <a:p>
            <a:pPr eaLnBrk="1" hangingPunct="1"/>
            <a:r>
              <a:rPr lang="en-US" altLang="zh-CN" sz="2000">
                <a:solidFill>
                  <a:srgbClr val="0000FF"/>
                </a:solidFill>
                <a:latin typeface="Gill Sans MT" pitchFamily="34" charset="0"/>
                <a:ea typeface="华文中宋" pitchFamily="2" charset="-122"/>
              </a:rPr>
              <a:t>  b             1x11               22  char </a:t>
            </a:r>
          </a:p>
        </p:txBody>
      </p:sp>
      <p:sp>
        <p:nvSpPr>
          <p:cNvPr id="67592" name="TextBox 11"/>
          <p:cNvSpPr txBox="1">
            <a:spLocks noChangeArrowheads="1"/>
          </p:cNvSpPr>
          <p:nvPr/>
        </p:nvSpPr>
        <p:spPr bwMode="auto">
          <a:xfrm>
            <a:off x="1500188" y="1717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In the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language, every value is assigned to a class. For example, creating a variable with an assignment statement constructs a variable of the appropriate class:</a:t>
            </a:r>
            <a:endParaRPr lang="zh-CN" altLang="en-US" sz="2200">
              <a:latin typeface="Gill Sans MT" pitchFamily="34" charset="0"/>
              <a:ea typeface="华文中宋"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Conditional Control</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85C72F33-5860-458B-A6DA-0A965D73569B}" type="slidenum">
              <a:rPr lang="zh-CN" altLang="en-US"/>
              <a:pPr>
                <a:defRPr/>
              </a:pPr>
              <a:t>6</a:t>
            </a:fld>
            <a:endParaRPr lang="zh-CN" altLang="en-US"/>
          </a:p>
        </p:txBody>
      </p:sp>
      <p:sp>
        <p:nvSpPr>
          <p:cNvPr id="15365" name="TextBox 6"/>
          <p:cNvSpPr txBox="1">
            <a:spLocks noChangeArrowheads="1"/>
          </p:cNvSpPr>
          <p:nvPr/>
        </p:nvSpPr>
        <p:spPr bwMode="auto">
          <a:xfrm>
            <a:off x="1500188" y="2143125"/>
            <a:ext cx="7215187"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MATLAB algorithm for generating a magic square of order </a:t>
            </a:r>
            <a:r>
              <a:rPr lang="en-US" altLang="zh-CN" sz="2200" i="1">
                <a:latin typeface="Gill Sans MT" pitchFamily="34" charset="0"/>
                <a:ea typeface="华文中宋" pitchFamily="2" charset="-122"/>
              </a:rPr>
              <a:t>n</a:t>
            </a:r>
            <a:r>
              <a:rPr lang="en-US" altLang="zh-CN" sz="2200">
                <a:latin typeface="Gill Sans MT" pitchFamily="34" charset="0"/>
                <a:ea typeface="华文中宋" pitchFamily="2" charset="-122"/>
              </a:rPr>
              <a:t> involves three different cases: when </a:t>
            </a:r>
            <a:r>
              <a:rPr lang="en-US" altLang="zh-CN" sz="2200" i="1">
                <a:latin typeface="Gill Sans MT" pitchFamily="34" charset="0"/>
                <a:ea typeface="华文中宋" pitchFamily="2" charset="-122"/>
              </a:rPr>
              <a:t>n</a:t>
            </a:r>
            <a:r>
              <a:rPr lang="en-US" altLang="zh-CN" sz="2200">
                <a:latin typeface="Gill Sans MT" pitchFamily="34" charset="0"/>
                <a:ea typeface="华文中宋" pitchFamily="2" charset="-122"/>
              </a:rPr>
              <a:t> is odd, when </a:t>
            </a:r>
            <a:r>
              <a:rPr lang="en-US" altLang="zh-CN" sz="2200" i="1">
                <a:latin typeface="Gill Sans MT" pitchFamily="34" charset="0"/>
                <a:ea typeface="华文中宋" pitchFamily="2" charset="-122"/>
              </a:rPr>
              <a:t>n</a:t>
            </a:r>
            <a:r>
              <a:rPr lang="en-US" altLang="zh-CN" sz="2200">
                <a:latin typeface="Gill Sans MT" pitchFamily="34" charset="0"/>
                <a:ea typeface="华文中宋" pitchFamily="2" charset="-122"/>
              </a:rPr>
              <a:t> is even but not divisible by 4, or when </a:t>
            </a:r>
            <a:r>
              <a:rPr lang="en-US" altLang="zh-CN" sz="2200" i="1">
                <a:latin typeface="Gill Sans MT" pitchFamily="34" charset="0"/>
                <a:ea typeface="华文中宋" pitchFamily="2" charset="-122"/>
              </a:rPr>
              <a:t>n</a:t>
            </a:r>
            <a:r>
              <a:rPr lang="en-US" altLang="zh-CN" sz="2200">
                <a:latin typeface="Gill Sans MT" pitchFamily="34" charset="0"/>
                <a:ea typeface="华文中宋" pitchFamily="2" charset="-122"/>
              </a:rPr>
              <a:t> is divisible by 4. This is described by</a:t>
            </a:r>
            <a:endParaRPr lang="zh-CN" altLang="en-US" sz="2200">
              <a:latin typeface="Gill Sans MT" pitchFamily="34" charset="0"/>
              <a:ea typeface="华文中宋" pitchFamily="2" charset="-122"/>
            </a:endParaRPr>
          </a:p>
        </p:txBody>
      </p:sp>
      <p:sp>
        <p:nvSpPr>
          <p:cNvPr id="15366" name="TextBox 7"/>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Example    The Magic Matrix</a:t>
            </a:r>
            <a:endParaRPr lang="zh-CN" altLang="en-US" sz="2200" b="1">
              <a:latin typeface="Gill Sans MT" pitchFamily="34" charset="0"/>
              <a:ea typeface="华文中宋" pitchFamily="2" charset="-122"/>
            </a:endParaRPr>
          </a:p>
        </p:txBody>
      </p:sp>
      <p:sp>
        <p:nvSpPr>
          <p:cNvPr id="9" name="矩形 8"/>
          <p:cNvSpPr/>
          <p:nvPr/>
        </p:nvSpPr>
        <p:spPr>
          <a:xfrm>
            <a:off x="1643063" y="3643313"/>
            <a:ext cx="6715125" cy="257175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368" name="TextBox 9"/>
          <p:cNvSpPr txBox="1">
            <a:spLocks noChangeArrowheads="1"/>
          </p:cNvSpPr>
          <p:nvPr/>
        </p:nvSpPr>
        <p:spPr bwMode="auto">
          <a:xfrm>
            <a:off x="1857375" y="3787775"/>
            <a:ext cx="5786438"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if rem(n,2) ~= 0</a:t>
            </a:r>
          </a:p>
          <a:p>
            <a:pPr eaLnBrk="1" hangingPunct="1"/>
            <a:r>
              <a:rPr lang="en-US" altLang="zh-CN" sz="2000">
                <a:solidFill>
                  <a:srgbClr val="0070C0"/>
                </a:solidFill>
                <a:latin typeface="Gill Sans MT" pitchFamily="34" charset="0"/>
                <a:ea typeface="华文中宋" pitchFamily="2" charset="-122"/>
              </a:rPr>
              <a:t>    M = odd_magic(n)</a:t>
            </a:r>
          </a:p>
          <a:p>
            <a:pPr eaLnBrk="1" hangingPunct="1"/>
            <a:r>
              <a:rPr lang="en-US" altLang="zh-CN" sz="2000">
                <a:solidFill>
                  <a:srgbClr val="0070C0"/>
                </a:solidFill>
                <a:latin typeface="Gill Sans MT" pitchFamily="34" charset="0"/>
                <a:ea typeface="华文中宋" pitchFamily="2" charset="-122"/>
              </a:rPr>
              <a:t>elseif rem(n,4) ~= 0</a:t>
            </a:r>
          </a:p>
          <a:p>
            <a:pPr eaLnBrk="1" hangingPunct="1"/>
            <a:r>
              <a:rPr lang="en-US" altLang="zh-CN" sz="2000">
                <a:solidFill>
                  <a:srgbClr val="0070C0"/>
                </a:solidFill>
                <a:latin typeface="Gill Sans MT" pitchFamily="34" charset="0"/>
                <a:ea typeface="华文中宋" pitchFamily="2" charset="-122"/>
              </a:rPr>
              <a:t>    M = single_even_magic(n)</a:t>
            </a:r>
          </a:p>
          <a:p>
            <a:pPr eaLnBrk="1" hangingPunct="1"/>
            <a:r>
              <a:rPr lang="en-US" altLang="zh-CN" sz="2000">
                <a:solidFill>
                  <a:srgbClr val="0070C0"/>
                </a:solidFill>
                <a:latin typeface="Gill Sans MT" pitchFamily="34" charset="0"/>
                <a:ea typeface="华文中宋" pitchFamily="2" charset="-122"/>
              </a:rPr>
              <a:t>else</a:t>
            </a:r>
          </a:p>
          <a:p>
            <a:pPr eaLnBrk="1" hangingPunct="1"/>
            <a:r>
              <a:rPr lang="en-US" altLang="zh-CN" sz="2000">
                <a:solidFill>
                  <a:srgbClr val="0070C0"/>
                </a:solidFill>
                <a:latin typeface="Gill Sans MT" pitchFamily="34" charset="0"/>
                <a:ea typeface="华文中宋" pitchFamily="2" charset="-122"/>
              </a:rPr>
              <a:t>    M = double_even_magic(n)</a:t>
            </a:r>
          </a:p>
          <a:p>
            <a:pPr eaLnBrk="1" hangingPunct="1"/>
            <a:r>
              <a:rPr lang="en-US" altLang="zh-CN" sz="2000">
                <a:solidFill>
                  <a:srgbClr val="0070C0"/>
                </a:solidFill>
                <a:latin typeface="Gill Sans MT" pitchFamily="34" charset="0"/>
                <a:ea typeface="华文中宋" pitchFamily="2" charset="-122"/>
              </a:rPr>
              <a:t>end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4200" b="1" dirty="0" smtClean="0">
                <a:solidFill>
                  <a:schemeClr val="tx2">
                    <a:satMod val="130000"/>
                  </a:schemeClr>
                </a:solidFill>
              </a:rPr>
              <a:t>MATLAB</a:t>
            </a:r>
            <a:r>
              <a:rPr lang="en-US" altLang="zh-CN" sz="4200" b="1" baseline="30000" dirty="0" smtClean="0">
                <a:solidFill>
                  <a:schemeClr val="tx2">
                    <a:satMod val="130000"/>
                  </a:schemeClr>
                </a:solidFill>
              </a:rPr>
              <a:t>®</a:t>
            </a:r>
            <a:r>
              <a:rPr lang="en-US" altLang="zh-CN" sz="4200" b="1" dirty="0" smtClean="0">
                <a:solidFill>
                  <a:schemeClr val="tx2">
                    <a:satMod val="130000"/>
                  </a:schemeClr>
                </a:solidFill>
              </a:rPr>
              <a:t> Classes — Key Terms</a:t>
            </a:r>
          </a:p>
        </p:txBody>
      </p:sp>
      <p:sp>
        <p:nvSpPr>
          <p:cNvPr id="13" name="内容占位符 12"/>
          <p:cNvSpPr>
            <a:spLocks noGrp="1"/>
          </p:cNvSpPr>
          <p:nvPr>
            <p:ph idx="1"/>
          </p:nvPr>
        </p:nvSpPr>
        <p:spPr>
          <a:xfrm>
            <a:off x="1435100" y="2571750"/>
            <a:ext cx="7499350" cy="3676650"/>
          </a:xfrm>
        </p:spPr>
        <p:txBody>
          <a:bodyPr>
            <a:normAutofit fontScale="70000" lnSpcReduction="20000"/>
          </a:bodyPr>
          <a:lstStyle/>
          <a:p>
            <a:pPr marL="365760" indent="-283464" eaLnBrk="1" fontAlgn="auto" hangingPunct="1">
              <a:spcAft>
                <a:spcPts val="0"/>
              </a:spcAft>
              <a:buFont typeface="Wingdings 2"/>
              <a:buChar char=""/>
              <a:defRPr/>
            </a:pPr>
            <a:r>
              <a:rPr lang="en-US" altLang="zh-CN" dirty="0" smtClean="0">
                <a:solidFill>
                  <a:srgbClr val="FF0000"/>
                </a:solidFill>
              </a:rPr>
              <a:t>Class</a:t>
            </a:r>
            <a:r>
              <a:rPr lang="en-US" altLang="zh-CN" dirty="0" smtClean="0"/>
              <a:t> </a:t>
            </a:r>
            <a:r>
              <a:rPr lang="en-US" altLang="zh-CN" dirty="0" smtClean="0">
                <a:solidFill>
                  <a:srgbClr val="FF0000"/>
                </a:solidFill>
              </a:rPr>
              <a:t>definition</a:t>
            </a:r>
            <a:r>
              <a:rPr lang="en-US" altLang="zh-CN" dirty="0" smtClean="0"/>
              <a:t> — Description of what is common to every instance of a class.</a:t>
            </a:r>
          </a:p>
          <a:p>
            <a:pPr marL="365760" indent="-283464" eaLnBrk="1" fontAlgn="auto" hangingPunct="1">
              <a:spcAft>
                <a:spcPts val="0"/>
              </a:spcAft>
              <a:buFont typeface="Wingdings 2"/>
              <a:buChar char=""/>
              <a:defRPr/>
            </a:pPr>
            <a:r>
              <a:rPr lang="en-US" altLang="zh-CN" dirty="0" smtClean="0">
                <a:solidFill>
                  <a:srgbClr val="FF0000"/>
                </a:solidFill>
              </a:rPr>
              <a:t>Properties</a:t>
            </a:r>
            <a:r>
              <a:rPr lang="en-US" altLang="zh-CN" dirty="0" smtClean="0"/>
              <a:t> — Data storage for class instances</a:t>
            </a:r>
          </a:p>
          <a:p>
            <a:pPr marL="365760" indent="-283464" eaLnBrk="1" fontAlgn="auto" hangingPunct="1">
              <a:spcAft>
                <a:spcPts val="0"/>
              </a:spcAft>
              <a:buFont typeface="Wingdings 2"/>
              <a:buChar char=""/>
              <a:defRPr/>
            </a:pPr>
            <a:r>
              <a:rPr lang="en-US" altLang="zh-CN" dirty="0" smtClean="0">
                <a:solidFill>
                  <a:srgbClr val="FF0000"/>
                </a:solidFill>
              </a:rPr>
              <a:t>Methods</a:t>
            </a:r>
            <a:r>
              <a:rPr lang="en-US" altLang="zh-CN" dirty="0" smtClean="0"/>
              <a:t> — Special functions that implement operations that are usually performed only on instances of the class</a:t>
            </a:r>
          </a:p>
          <a:p>
            <a:pPr marL="365760" indent="-283464" eaLnBrk="1" fontAlgn="auto" hangingPunct="1">
              <a:spcAft>
                <a:spcPts val="0"/>
              </a:spcAft>
              <a:buFont typeface="Wingdings 2"/>
              <a:buChar char=""/>
              <a:defRPr/>
            </a:pPr>
            <a:r>
              <a:rPr lang="en-US" altLang="zh-CN" dirty="0" smtClean="0">
                <a:solidFill>
                  <a:srgbClr val="FF0000"/>
                </a:solidFill>
              </a:rPr>
              <a:t>Events</a:t>
            </a:r>
            <a:r>
              <a:rPr lang="en-US" altLang="zh-CN" dirty="0" smtClean="0"/>
              <a:t> — Messages that are defined by classes and broadcast by class instances when some specific action occurs</a:t>
            </a:r>
          </a:p>
          <a:p>
            <a:pPr marL="365760" indent="-283464" eaLnBrk="1" fontAlgn="auto" hangingPunct="1">
              <a:spcAft>
                <a:spcPts val="0"/>
              </a:spcAft>
              <a:buFont typeface="Wingdings 2"/>
              <a:buChar char=""/>
              <a:defRPr/>
            </a:pPr>
            <a:r>
              <a:rPr lang="en-US" altLang="zh-CN" dirty="0" smtClean="0">
                <a:solidFill>
                  <a:srgbClr val="FF0000"/>
                </a:solidFill>
              </a:rPr>
              <a:t>Attributes</a:t>
            </a:r>
            <a:r>
              <a:rPr lang="en-US" altLang="zh-CN" dirty="0" smtClean="0"/>
              <a:t> — Values that modify the behavior of properties, methods, events, and classes</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04A84415-4FFE-46E1-918E-28C04030AD91}" type="slidenum">
              <a:rPr lang="zh-CN" altLang="en-US"/>
              <a:pPr>
                <a:defRPr/>
              </a:pPr>
              <a:t>60</a:t>
            </a:fld>
            <a:endParaRPr lang="zh-CN" altLang="en-US"/>
          </a:p>
        </p:txBody>
      </p:sp>
      <p:sp>
        <p:nvSpPr>
          <p:cNvPr id="68614" name="TextBox 11"/>
          <p:cNvSpPr txBox="1">
            <a:spLocks noChangeArrowheads="1"/>
          </p:cNvSpPr>
          <p:nvPr/>
        </p:nvSpPr>
        <p:spPr bwMode="auto">
          <a:xfrm>
            <a:off x="1500188" y="171767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MATLAB classes use the following words to describe different parts of a class definition and related concepts.</a:t>
            </a:r>
            <a:endParaRPr lang="zh-CN" altLang="en-US" sz="2200">
              <a:latin typeface="Gill Sans MT" pitchFamily="34" charset="0"/>
              <a:ea typeface="华文中宋"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4200" b="1" dirty="0" smtClean="0">
                <a:solidFill>
                  <a:schemeClr val="tx2">
                    <a:satMod val="130000"/>
                  </a:schemeClr>
                </a:solidFill>
              </a:rPr>
              <a:t>MATLAB</a:t>
            </a:r>
            <a:r>
              <a:rPr lang="en-US" altLang="zh-CN" sz="4200" b="1" baseline="30000" dirty="0" smtClean="0">
                <a:solidFill>
                  <a:schemeClr val="tx2">
                    <a:satMod val="130000"/>
                  </a:schemeClr>
                </a:solidFill>
              </a:rPr>
              <a:t>®</a:t>
            </a:r>
            <a:r>
              <a:rPr lang="en-US" altLang="zh-CN" sz="4200" b="1" dirty="0" smtClean="0">
                <a:solidFill>
                  <a:schemeClr val="tx2">
                    <a:satMod val="130000"/>
                  </a:schemeClr>
                </a:solidFill>
              </a:rPr>
              <a:t> Classes — Key Terms</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54ACF1ED-EF76-4E23-802C-4200BDB0E056}" type="slidenum">
              <a:rPr lang="zh-CN" altLang="en-US"/>
              <a:pPr>
                <a:defRPr/>
              </a:pPr>
              <a:t>61</a:t>
            </a:fld>
            <a:endParaRPr lang="zh-CN" altLang="en-US"/>
          </a:p>
        </p:txBody>
      </p:sp>
      <p:sp>
        <p:nvSpPr>
          <p:cNvPr id="7" name="内容占位符 6"/>
          <p:cNvSpPr>
            <a:spLocks noGrp="1"/>
          </p:cNvSpPr>
          <p:nvPr>
            <p:ph idx="1"/>
          </p:nvPr>
        </p:nvSpPr>
        <p:spPr>
          <a:xfrm>
            <a:off x="1435100" y="1714500"/>
            <a:ext cx="7499350" cy="4533900"/>
          </a:xfrm>
        </p:spPr>
        <p:txBody>
          <a:bodyPr>
            <a:normAutofit fontScale="70000" lnSpcReduction="20000"/>
          </a:bodyPr>
          <a:lstStyle/>
          <a:p>
            <a:pPr marL="365760" indent="-283464" eaLnBrk="1" fontAlgn="auto" hangingPunct="1">
              <a:spcAft>
                <a:spcPts val="0"/>
              </a:spcAft>
              <a:buFont typeface="Wingdings 2"/>
              <a:buChar char=""/>
              <a:defRPr/>
            </a:pPr>
            <a:r>
              <a:rPr lang="en-US" altLang="zh-CN" dirty="0" smtClean="0">
                <a:solidFill>
                  <a:srgbClr val="FF0000"/>
                </a:solidFill>
              </a:rPr>
              <a:t>Listeners</a:t>
            </a:r>
            <a:r>
              <a:rPr lang="en-US" altLang="zh-CN" dirty="0" smtClean="0"/>
              <a:t> — Objects that respond to a specific event by executing a callback function when the event notice is broadcast</a:t>
            </a:r>
          </a:p>
          <a:p>
            <a:pPr marL="365760" indent="-283464" eaLnBrk="1" fontAlgn="auto" hangingPunct="1">
              <a:spcAft>
                <a:spcPts val="0"/>
              </a:spcAft>
              <a:buFont typeface="Wingdings 2"/>
              <a:buChar char=""/>
              <a:defRPr/>
            </a:pPr>
            <a:r>
              <a:rPr lang="en-US" altLang="zh-CN" dirty="0" smtClean="0">
                <a:solidFill>
                  <a:srgbClr val="FF0000"/>
                </a:solidFill>
              </a:rPr>
              <a:t>Objects</a:t>
            </a:r>
            <a:r>
              <a:rPr lang="en-US" altLang="zh-CN" dirty="0" smtClean="0"/>
              <a:t> — Instances of classes, which contain actual data values stored in the objects' properties</a:t>
            </a:r>
          </a:p>
          <a:p>
            <a:pPr marL="365760" indent="-283464" eaLnBrk="1" fontAlgn="auto" hangingPunct="1">
              <a:spcAft>
                <a:spcPts val="0"/>
              </a:spcAft>
              <a:buFont typeface="Wingdings 2"/>
              <a:buChar char=""/>
              <a:defRPr/>
            </a:pPr>
            <a:r>
              <a:rPr lang="en-US" altLang="zh-CN" dirty="0" smtClean="0">
                <a:solidFill>
                  <a:srgbClr val="FF0000"/>
                </a:solidFill>
              </a:rPr>
              <a:t>Subclasses</a:t>
            </a:r>
            <a:r>
              <a:rPr lang="en-US" altLang="zh-CN" dirty="0" smtClean="0"/>
              <a:t> — Classes that are derived from other classes and that inherit the methods, properties, and events from those classes (subclasses facilitate the reuse of code defined in the </a:t>
            </a:r>
            <a:r>
              <a:rPr lang="en-US" altLang="zh-CN" dirty="0" err="1" smtClean="0"/>
              <a:t>superclass</a:t>
            </a:r>
            <a:r>
              <a:rPr lang="en-US" altLang="zh-CN" dirty="0" smtClean="0"/>
              <a:t> from which they are derived).</a:t>
            </a:r>
          </a:p>
          <a:p>
            <a:pPr marL="365760" indent="-283464" eaLnBrk="1" fontAlgn="auto" hangingPunct="1">
              <a:spcAft>
                <a:spcPts val="0"/>
              </a:spcAft>
              <a:buFont typeface="Wingdings 2"/>
              <a:buChar char=""/>
              <a:defRPr/>
            </a:pPr>
            <a:r>
              <a:rPr lang="en-US" altLang="zh-CN" dirty="0" err="1" smtClean="0">
                <a:solidFill>
                  <a:srgbClr val="FF0000"/>
                </a:solidFill>
              </a:rPr>
              <a:t>Superclasses</a:t>
            </a:r>
            <a:r>
              <a:rPr lang="en-US" altLang="zh-CN" dirty="0" smtClean="0"/>
              <a:t> — Classes that are used as a basis for the creation of more specifically defined classes (i.e., subclasses).</a:t>
            </a:r>
          </a:p>
          <a:p>
            <a:pPr marL="365760" indent="-283464" eaLnBrk="1" fontAlgn="auto" hangingPunct="1">
              <a:spcAft>
                <a:spcPts val="0"/>
              </a:spcAft>
              <a:buFont typeface="Wingdings 2"/>
              <a:buChar char=""/>
              <a:defRPr/>
            </a:pPr>
            <a:r>
              <a:rPr lang="en-US" altLang="zh-CN" dirty="0" smtClean="0">
                <a:solidFill>
                  <a:srgbClr val="FF0000"/>
                </a:solidFill>
              </a:rPr>
              <a:t>Packages</a:t>
            </a:r>
            <a:r>
              <a:rPr lang="en-US" altLang="zh-CN" dirty="0" smtClean="0"/>
              <a:t> — Directories that define a scope for class and function naming</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Defining Classes — Syntax</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06B3A41B-13D2-491C-AB3F-7A95D33174FB}" type="slidenum">
              <a:rPr lang="zh-CN" altLang="en-US"/>
              <a:pPr>
                <a:defRPr/>
              </a:pPr>
              <a:t>62</a:t>
            </a:fld>
            <a:endParaRPr lang="zh-CN" altLang="en-US"/>
          </a:p>
        </p:txBody>
      </p:sp>
      <p:sp>
        <p:nvSpPr>
          <p:cNvPr id="70661" name="TextBox 9"/>
          <p:cNvSpPr txBox="1">
            <a:spLocks noChangeArrowheads="1"/>
          </p:cNvSpPr>
          <p:nvPr/>
        </p:nvSpPr>
        <p:spPr bwMode="auto">
          <a:xfrm>
            <a:off x="1500188" y="1717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Class definitions are blocks of code that are delineated by the </a:t>
            </a:r>
            <a:r>
              <a:rPr lang="en-US" altLang="zh-CN" sz="2200">
                <a:solidFill>
                  <a:srgbClr val="0070C0"/>
                </a:solidFill>
                <a:latin typeface="Gill Sans MT" pitchFamily="34" charset="0"/>
                <a:ea typeface="华文中宋" pitchFamily="2" charset="-122"/>
              </a:rPr>
              <a:t>classdef</a:t>
            </a:r>
            <a:r>
              <a:rPr lang="en-US" altLang="zh-CN" sz="2200">
                <a:latin typeface="Gill Sans MT" pitchFamily="34" charset="0"/>
                <a:ea typeface="华文中宋" pitchFamily="2" charset="-122"/>
              </a:rPr>
              <a:t> keyword at the beginning and the </a:t>
            </a:r>
            <a:r>
              <a:rPr lang="en-US" altLang="zh-CN" sz="2200">
                <a:solidFill>
                  <a:srgbClr val="0070C0"/>
                </a:solidFill>
                <a:latin typeface="Gill Sans MT" pitchFamily="34" charset="0"/>
                <a:ea typeface="华文中宋" pitchFamily="2" charset="-122"/>
              </a:rPr>
              <a:t>end</a:t>
            </a:r>
            <a:r>
              <a:rPr lang="en-US" altLang="zh-CN" sz="2200">
                <a:latin typeface="Gill Sans MT" pitchFamily="34" charset="0"/>
                <a:ea typeface="华文中宋" pitchFamily="2" charset="-122"/>
              </a:rPr>
              <a:t> keyword at the end. Files can contain only one classes definition.</a:t>
            </a:r>
            <a:endParaRPr lang="zh-CN" altLang="en-US" sz="2200">
              <a:latin typeface="Gill Sans MT" pitchFamily="34" charset="0"/>
              <a:ea typeface="华文中宋" pitchFamily="2" charset="-122"/>
            </a:endParaRPr>
          </a:p>
        </p:txBody>
      </p:sp>
      <p:pic>
        <p:nvPicPr>
          <p:cNvPr id="706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2928938"/>
            <a:ext cx="6986587"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Defining Classes — Syntax</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1488309C-1C2D-46C6-9AA0-CC9B9A3706F3}" type="slidenum">
              <a:rPr lang="zh-CN" altLang="en-US"/>
              <a:pPr>
                <a:defRPr/>
              </a:pPr>
              <a:t>63</a:t>
            </a:fld>
            <a:endParaRPr lang="zh-CN" altLang="en-US"/>
          </a:p>
        </p:txBody>
      </p:sp>
      <p:sp>
        <p:nvSpPr>
          <p:cNvPr id="71685" name="TextBox 9"/>
          <p:cNvSpPr txBox="1">
            <a:spLocks noChangeArrowheads="1"/>
          </p:cNvSpPr>
          <p:nvPr/>
        </p:nvSpPr>
        <p:spPr bwMode="auto">
          <a:xfrm>
            <a:off x="1500188" y="2286000"/>
            <a:ext cx="7215187" cy="3140075"/>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solidFill>
                  <a:srgbClr val="0070C0"/>
                </a:solidFill>
                <a:latin typeface="Gill Sans MT" pitchFamily="34" charset="0"/>
                <a:ea typeface="华文中宋" pitchFamily="2" charset="-122"/>
              </a:rPr>
              <a:t>classdef</a:t>
            </a:r>
            <a:r>
              <a:rPr lang="en-US" altLang="zh-CN" sz="2200">
                <a:latin typeface="Gill Sans MT" pitchFamily="34" charset="0"/>
                <a:ea typeface="华文中宋" pitchFamily="2" charset="-122"/>
              </a:rPr>
              <a:t> TensileData</a:t>
            </a:r>
          </a:p>
          <a:p>
            <a:pPr eaLnBrk="1" hangingPunct="1"/>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properties</a:t>
            </a:r>
          </a:p>
          <a:p>
            <a:pPr eaLnBrk="1" hangingPunct="1"/>
            <a:r>
              <a:rPr lang="en-US" altLang="zh-CN" sz="2200">
                <a:latin typeface="Gill Sans MT" pitchFamily="34" charset="0"/>
                <a:ea typeface="华文中宋" pitchFamily="2" charset="-122"/>
              </a:rPr>
              <a:t>      Material = '';</a:t>
            </a:r>
          </a:p>
          <a:p>
            <a:pPr eaLnBrk="1" hangingPunct="1"/>
            <a:r>
              <a:rPr lang="en-US" altLang="zh-CN" sz="2200">
                <a:latin typeface="Gill Sans MT" pitchFamily="34" charset="0"/>
                <a:ea typeface="华文中宋" pitchFamily="2" charset="-122"/>
              </a:rPr>
              <a:t>      SampleNumber = 0;</a:t>
            </a:r>
          </a:p>
          <a:p>
            <a:pPr eaLnBrk="1" hangingPunct="1"/>
            <a:r>
              <a:rPr lang="en-US" altLang="zh-CN" sz="2200">
                <a:latin typeface="Gill Sans MT" pitchFamily="34" charset="0"/>
                <a:ea typeface="华文中宋" pitchFamily="2" charset="-122"/>
              </a:rPr>
              <a:t>      Stress</a:t>
            </a:r>
          </a:p>
          <a:p>
            <a:pPr eaLnBrk="1" hangingPunct="1"/>
            <a:r>
              <a:rPr lang="en-US" altLang="zh-CN" sz="2200">
                <a:latin typeface="Gill Sans MT" pitchFamily="34" charset="0"/>
                <a:ea typeface="华文中宋" pitchFamily="2" charset="-122"/>
              </a:rPr>
              <a:t>      Strain</a:t>
            </a:r>
          </a:p>
          <a:p>
            <a:pPr eaLnBrk="1" hangingPunct="1"/>
            <a:r>
              <a:rPr lang="en-US" altLang="zh-CN" sz="2200">
                <a:latin typeface="Gill Sans MT" pitchFamily="34" charset="0"/>
                <a:ea typeface="华文中宋" pitchFamily="2" charset="-122"/>
              </a:rPr>
              <a:t>      Modulus = 0;</a:t>
            </a:r>
          </a:p>
          <a:p>
            <a:pPr eaLnBrk="1" hangingPunct="1"/>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end</a:t>
            </a:r>
          </a:p>
          <a:p>
            <a:pPr eaLnBrk="1" hangingPunct="1"/>
            <a:r>
              <a:rPr lang="en-US" altLang="zh-CN" sz="2200">
                <a:solidFill>
                  <a:srgbClr val="0070C0"/>
                </a:solidFill>
                <a:latin typeface="Gill Sans MT" pitchFamily="34" charset="0"/>
                <a:ea typeface="华文中宋" pitchFamily="2" charset="-122"/>
              </a:rPr>
              <a:t>end</a:t>
            </a:r>
            <a:endParaRPr lang="zh-CN" altLang="en-US" sz="2200">
              <a:solidFill>
                <a:srgbClr val="0070C0"/>
              </a:solidFill>
              <a:latin typeface="Gill Sans MT" pitchFamily="34" charset="0"/>
              <a:ea typeface="华文中宋" pitchFamily="2" charset="-122"/>
            </a:endParaRPr>
          </a:p>
        </p:txBody>
      </p:sp>
      <p:sp>
        <p:nvSpPr>
          <p:cNvPr id="71686" name="TextBox 6"/>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Example    Defining the TensileData Class</a:t>
            </a:r>
            <a:endParaRPr lang="zh-CN" altLang="en-US" sz="2200" b="1">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Defining Properties</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DC1B9BCB-FB99-4632-9337-A62E0B4512B2}" type="slidenum">
              <a:rPr lang="zh-CN" altLang="en-US"/>
              <a:pPr>
                <a:defRPr/>
              </a:pPr>
              <a:t>64</a:t>
            </a:fld>
            <a:endParaRPr lang="zh-CN" altLang="en-US"/>
          </a:p>
        </p:txBody>
      </p:sp>
      <p:sp>
        <p:nvSpPr>
          <p:cNvPr id="72709" name="TextBox 6"/>
          <p:cNvSpPr txBox="1">
            <a:spLocks noChangeArrowheads="1"/>
          </p:cNvSpPr>
          <p:nvPr/>
        </p:nvSpPr>
        <p:spPr bwMode="auto">
          <a:xfrm>
            <a:off x="1500188" y="171767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property</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end</a:t>
            </a:r>
            <a:r>
              <a:rPr lang="en-US" altLang="zh-CN" sz="2200">
                <a:latin typeface="Gill Sans MT" pitchFamily="34" charset="0"/>
                <a:ea typeface="华文中宋" pitchFamily="2" charset="-122"/>
              </a:rPr>
              <a:t> keywords delineate a block of code that defines properties having the same attribute settings.</a:t>
            </a:r>
            <a:endParaRPr lang="zh-CN" altLang="en-US" sz="2200">
              <a:latin typeface="Gill Sans MT" pitchFamily="34" charset="0"/>
              <a:ea typeface="华文中宋" pitchFamily="2" charset="-122"/>
            </a:endParaRPr>
          </a:p>
        </p:txBody>
      </p:sp>
      <p:pic>
        <p:nvPicPr>
          <p:cNvPr id="727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2714625"/>
            <a:ext cx="5287963"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Defining Properties</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9D8302A3-999F-4797-9A8B-C48C7687F547}" type="slidenum">
              <a:rPr lang="zh-CN" altLang="en-US"/>
              <a:pPr>
                <a:defRPr/>
              </a:pPr>
              <a:t>65</a:t>
            </a:fld>
            <a:endParaRPr lang="zh-CN" altLang="en-US"/>
          </a:p>
        </p:txBody>
      </p:sp>
      <p:sp>
        <p:nvSpPr>
          <p:cNvPr id="73733" name="TextBox 6"/>
          <p:cNvSpPr txBox="1">
            <a:spLocks noChangeArrowheads="1"/>
          </p:cNvSpPr>
          <p:nvPr/>
        </p:nvSpPr>
        <p:spPr bwMode="auto">
          <a:xfrm>
            <a:off x="1500188" y="1717675"/>
            <a:ext cx="7215187"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When you derive one class from another class, the derived (</a:t>
            </a:r>
            <a:r>
              <a:rPr lang="en-US" altLang="zh-CN" sz="2200">
                <a:solidFill>
                  <a:srgbClr val="FF0000"/>
                </a:solidFill>
                <a:latin typeface="Gill Sans MT" pitchFamily="34" charset="0"/>
                <a:ea typeface="华文中宋" pitchFamily="2" charset="-122"/>
              </a:rPr>
              <a:t>subclass</a:t>
            </a:r>
            <a:r>
              <a:rPr lang="en-US" altLang="zh-CN" sz="2200">
                <a:latin typeface="Gill Sans MT" pitchFamily="34" charset="0"/>
                <a:ea typeface="华文中宋" pitchFamily="2" charset="-122"/>
              </a:rPr>
              <a:t>) class inherits all the properties of the </a:t>
            </a:r>
            <a:r>
              <a:rPr lang="en-US" altLang="zh-CN" sz="2200">
                <a:solidFill>
                  <a:srgbClr val="FF0000"/>
                </a:solidFill>
                <a:latin typeface="Gill Sans MT" pitchFamily="34" charset="0"/>
                <a:ea typeface="华文中宋" pitchFamily="2" charset="-122"/>
              </a:rPr>
              <a:t>superclass</a:t>
            </a:r>
            <a:r>
              <a:rPr lang="en-US" altLang="zh-CN" sz="2200">
                <a:latin typeface="Gill Sans MT" pitchFamily="34" charset="0"/>
                <a:ea typeface="华文中宋" pitchFamily="2" charset="-122"/>
              </a:rPr>
              <a:t>. </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In general, subclasses should define only properties that are unique to that particular class. </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Superclasses should define properties that are used by more than one subclass.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Defining Properties</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25A1BDA2-373E-46F8-86A5-F82F45A11DAC}" type="slidenum">
              <a:rPr lang="zh-CN" altLang="en-US"/>
              <a:pPr>
                <a:defRPr/>
              </a:pPr>
              <a:t>66</a:t>
            </a:fld>
            <a:endParaRPr lang="zh-CN" altLang="en-US"/>
          </a:p>
        </p:txBody>
      </p:sp>
      <p:sp>
        <p:nvSpPr>
          <p:cNvPr id="74757" name="TextBox 6"/>
          <p:cNvSpPr txBox="1">
            <a:spLocks noChangeArrowheads="1"/>
          </p:cNvSpPr>
          <p:nvPr/>
        </p:nvSpPr>
        <p:spPr bwMode="auto">
          <a:xfrm>
            <a:off x="1500188" y="3571875"/>
            <a:ext cx="7215187" cy="2462213"/>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solidFill>
                  <a:srgbClr val="0070C0"/>
                </a:solidFill>
                <a:latin typeface="Gill Sans MT" pitchFamily="34" charset="0"/>
                <a:ea typeface="华文中宋" pitchFamily="2" charset="-122"/>
              </a:rPr>
              <a:t>properties</a:t>
            </a:r>
          </a:p>
          <a:p>
            <a:pPr eaLnBrk="1" hangingPunct="1"/>
            <a:r>
              <a:rPr lang="en-US" altLang="zh-CN" sz="2200">
                <a:latin typeface="Gill Sans MT" pitchFamily="34" charset="0"/>
                <a:ea typeface="华文中宋" pitchFamily="2" charset="-122"/>
              </a:rPr>
              <a:t>    Coefficients = [];</a:t>
            </a:r>
          </a:p>
          <a:p>
            <a:pPr eaLnBrk="1" hangingPunct="1"/>
            <a:r>
              <a:rPr lang="en-US" altLang="zh-CN" sz="2200">
                <a:solidFill>
                  <a:srgbClr val="0070C0"/>
                </a:solidFill>
                <a:latin typeface="Gill Sans MT" pitchFamily="34" charset="0"/>
                <a:ea typeface="华文中宋" pitchFamily="2" charset="-122"/>
              </a:rPr>
              <a:t>end</a:t>
            </a:r>
          </a:p>
          <a:p>
            <a:pPr eaLnBrk="1" hangingPunct="1"/>
            <a:r>
              <a:rPr lang="en-US" altLang="zh-CN" sz="2200">
                <a:solidFill>
                  <a:srgbClr val="0070C0"/>
                </a:solidFill>
                <a:latin typeface="Gill Sans MT" pitchFamily="34" charset="0"/>
                <a:ea typeface="华文中宋" pitchFamily="2" charset="-122"/>
              </a:rPr>
              <a:t>properties </a:t>
            </a:r>
            <a:r>
              <a:rPr lang="en-US" altLang="zh-CN" sz="2200">
                <a:solidFill>
                  <a:srgbClr val="FF0000"/>
                </a:solidFill>
                <a:latin typeface="Gill Sans MT" pitchFamily="34" charset="0"/>
                <a:ea typeface="华文中宋" pitchFamily="2" charset="-122"/>
              </a:rPr>
              <a:t>(SetAccess = ‘private’)</a:t>
            </a:r>
          </a:p>
          <a:p>
            <a:pPr eaLnBrk="1" hangingPunct="1"/>
            <a:r>
              <a:rPr lang="en-US" altLang="zh-CN" sz="2200">
                <a:latin typeface="Gill Sans MT" pitchFamily="34" charset="0"/>
                <a:ea typeface="华文中宋" pitchFamily="2" charset="-122"/>
              </a:rPr>
              <a:t>    IndependentVar = 0;</a:t>
            </a:r>
          </a:p>
          <a:p>
            <a:pPr eaLnBrk="1" hangingPunct="1"/>
            <a:r>
              <a:rPr lang="en-US" altLang="zh-CN" sz="2200">
                <a:latin typeface="Gill Sans MT" pitchFamily="34" charset="0"/>
                <a:ea typeface="华文中宋" pitchFamily="2" charset="-122"/>
              </a:rPr>
              <a:t>    Order = 0;</a:t>
            </a:r>
          </a:p>
          <a:p>
            <a:pPr eaLnBrk="1" hangingPunct="1"/>
            <a:r>
              <a:rPr lang="en-US" altLang="zh-CN" sz="2200">
                <a:solidFill>
                  <a:srgbClr val="0070C0"/>
                </a:solidFill>
                <a:latin typeface="Gill Sans MT" pitchFamily="34" charset="0"/>
                <a:ea typeface="华文中宋" pitchFamily="2" charset="-122"/>
              </a:rPr>
              <a:t>end</a:t>
            </a:r>
            <a:endParaRPr lang="zh-CN" altLang="en-US" sz="2200">
              <a:solidFill>
                <a:srgbClr val="0070C0"/>
              </a:solidFill>
              <a:latin typeface="Gill Sans MT" pitchFamily="34" charset="0"/>
              <a:ea typeface="华文中宋" pitchFamily="2" charset="-122"/>
            </a:endParaRPr>
          </a:p>
        </p:txBody>
      </p:sp>
      <p:sp>
        <p:nvSpPr>
          <p:cNvPr id="74758" name="TextBox 7"/>
          <p:cNvSpPr txBox="1">
            <a:spLocks noChangeArrowheads="1"/>
          </p:cNvSpPr>
          <p:nvPr/>
        </p:nvSpPr>
        <p:spPr bwMode="auto">
          <a:xfrm>
            <a:off x="1500188" y="1717675"/>
            <a:ext cx="7215187"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Attributes specified with the properties key word apply to all property definitions that follow in that block. If you want to apply attribute settings to certain properties only, reuse the properties keyword and create another property block for those properties.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Class Methods</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2783A22C-07AF-414E-9A18-CD48C6298AE4}" type="slidenum">
              <a:rPr lang="zh-CN" altLang="en-US"/>
              <a:pPr>
                <a:defRPr/>
              </a:pPr>
              <a:t>67</a:t>
            </a:fld>
            <a:endParaRPr lang="zh-CN" altLang="en-US"/>
          </a:p>
        </p:txBody>
      </p:sp>
      <p:sp>
        <p:nvSpPr>
          <p:cNvPr id="75781" name="TextBox 7"/>
          <p:cNvSpPr txBox="1">
            <a:spLocks noChangeArrowheads="1"/>
          </p:cNvSpPr>
          <p:nvPr/>
        </p:nvSpPr>
        <p:spPr bwMode="auto">
          <a:xfrm>
            <a:off x="1500188" y="1717675"/>
            <a:ext cx="7215187"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solidFill>
                  <a:srgbClr val="FF0000"/>
                </a:solidFill>
                <a:latin typeface="Gill Sans MT" pitchFamily="34" charset="0"/>
                <a:ea typeface="华文中宋" pitchFamily="2" charset="-122"/>
              </a:rPr>
              <a:t>Methods</a:t>
            </a:r>
            <a:r>
              <a:rPr lang="en-US" altLang="zh-CN" sz="2200">
                <a:latin typeface="Gill Sans MT" pitchFamily="34" charset="0"/>
                <a:ea typeface="华文中宋" pitchFamily="2" charset="-122"/>
              </a:rPr>
              <a:t> are functions that implement the operations performed on objects of a class. Methods, along with other class members support the concept of encapsulation—class instances contain data in properties and class methods operate on that data. This allows the internal workings of classes to be hidden from code outside of the class, and thereby enabling the class implementation to change without affecting code that is external to the class.</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Methods have access to private members of their class including other methods and properties. This enables you to hide data and create special interfaces that must be used to access the data stored in objects.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Class Methods</a:t>
            </a:r>
          </a:p>
        </p:txBody>
      </p:sp>
      <p:sp>
        <p:nvSpPr>
          <p:cNvPr id="7" name="内容占位符 6"/>
          <p:cNvSpPr>
            <a:spLocks noGrp="1"/>
          </p:cNvSpPr>
          <p:nvPr>
            <p:ph idx="1"/>
          </p:nvPr>
        </p:nvSpPr>
        <p:spPr/>
        <p:txBody>
          <a:bodyPr>
            <a:normAutofit fontScale="70000" lnSpcReduction="20000"/>
          </a:bodyPr>
          <a:lstStyle/>
          <a:p>
            <a:pPr marL="365760" indent="-283464" eaLnBrk="1" fontAlgn="auto" hangingPunct="1">
              <a:spcAft>
                <a:spcPts val="0"/>
              </a:spcAft>
              <a:buFont typeface="Wingdings 2"/>
              <a:buChar char=""/>
              <a:defRPr/>
            </a:pPr>
            <a:r>
              <a:rPr lang="en-US" altLang="zh-CN" dirty="0" smtClean="0">
                <a:solidFill>
                  <a:srgbClr val="FF0000"/>
                </a:solidFill>
              </a:rPr>
              <a:t>Ordinary methods </a:t>
            </a:r>
            <a:r>
              <a:rPr lang="en-US" altLang="zh-CN" dirty="0" smtClean="0"/>
              <a:t>are functions that act on one or more objects and return some new object or some computed value.</a:t>
            </a:r>
          </a:p>
          <a:p>
            <a:pPr marL="365760" indent="-283464" eaLnBrk="1" fontAlgn="auto" hangingPunct="1">
              <a:spcAft>
                <a:spcPts val="0"/>
              </a:spcAft>
              <a:buFont typeface="Wingdings 2"/>
              <a:buChar char=""/>
              <a:defRPr/>
            </a:pPr>
            <a:r>
              <a:rPr lang="en-US" altLang="zh-CN" dirty="0" smtClean="0">
                <a:solidFill>
                  <a:srgbClr val="FF0000"/>
                </a:solidFill>
              </a:rPr>
              <a:t>Constructor</a:t>
            </a:r>
            <a:r>
              <a:rPr lang="en-US" altLang="zh-CN" dirty="0" smtClean="0"/>
              <a:t> </a:t>
            </a:r>
            <a:r>
              <a:rPr lang="en-US" altLang="zh-CN" dirty="0" smtClean="0">
                <a:solidFill>
                  <a:srgbClr val="FF0000"/>
                </a:solidFill>
              </a:rPr>
              <a:t>methods</a:t>
            </a:r>
            <a:r>
              <a:rPr lang="en-US" altLang="zh-CN" dirty="0" smtClean="0"/>
              <a:t> are specialized methods that create objects of the class. A constructor method must have the same name as the class.</a:t>
            </a:r>
          </a:p>
          <a:p>
            <a:pPr marL="365760" indent="-283464" eaLnBrk="1" fontAlgn="auto" hangingPunct="1">
              <a:spcAft>
                <a:spcPts val="0"/>
              </a:spcAft>
              <a:buFont typeface="Wingdings 2"/>
              <a:buChar char=""/>
              <a:defRPr/>
            </a:pPr>
            <a:r>
              <a:rPr lang="en-US" altLang="zh-CN" dirty="0" smtClean="0">
                <a:solidFill>
                  <a:srgbClr val="FF0000"/>
                </a:solidFill>
              </a:rPr>
              <a:t>Destructor</a:t>
            </a:r>
            <a:r>
              <a:rPr lang="en-US" altLang="zh-CN" dirty="0" smtClean="0"/>
              <a:t> </a:t>
            </a:r>
            <a:r>
              <a:rPr lang="en-US" altLang="zh-CN" dirty="0" smtClean="0">
                <a:solidFill>
                  <a:srgbClr val="FF0000"/>
                </a:solidFill>
              </a:rPr>
              <a:t>methods</a:t>
            </a:r>
            <a:r>
              <a:rPr lang="en-US" altLang="zh-CN" dirty="0" smtClean="0"/>
              <a:t> are call automatically when the object is destroyed.</a:t>
            </a:r>
          </a:p>
          <a:p>
            <a:pPr marL="365760" indent="-283464" eaLnBrk="1" fontAlgn="auto" hangingPunct="1">
              <a:spcAft>
                <a:spcPts val="0"/>
              </a:spcAft>
              <a:buFont typeface="Wingdings 2"/>
              <a:buChar char=""/>
              <a:defRPr/>
            </a:pPr>
            <a:r>
              <a:rPr lang="en-US" altLang="zh-CN" dirty="0" smtClean="0">
                <a:solidFill>
                  <a:srgbClr val="FF0000"/>
                </a:solidFill>
              </a:rPr>
              <a:t>Static</a:t>
            </a:r>
            <a:r>
              <a:rPr lang="en-US" altLang="zh-CN" dirty="0" smtClean="0"/>
              <a:t> </a:t>
            </a:r>
            <a:r>
              <a:rPr lang="en-US" altLang="zh-CN" dirty="0" smtClean="0">
                <a:solidFill>
                  <a:srgbClr val="FF0000"/>
                </a:solidFill>
              </a:rPr>
              <a:t>methods</a:t>
            </a:r>
            <a:r>
              <a:rPr lang="en-US" altLang="zh-CN" dirty="0" smtClean="0"/>
              <a:t> are functions that are associated with a class, but do not necessarily operate on class objects.</a:t>
            </a:r>
          </a:p>
          <a:p>
            <a:pPr marL="365760" indent="-283464" eaLnBrk="1" fontAlgn="auto" hangingPunct="1">
              <a:spcAft>
                <a:spcPts val="0"/>
              </a:spcAft>
              <a:buFont typeface="Wingdings 2"/>
              <a:buChar char=""/>
              <a:defRPr/>
            </a:pPr>
            <a:r>
              <a:rPr lang="en-US" altLang="zh-CN" dirty="0" smtClean="0">
                <a:solidFill>
                  <a:srgbClr val="FF0000"/>
                </a:solidFill>
              </a:rPr>
              <a:t>Conversion</a:t>
            </a:r>
            <a:r>
              <a:rPr lang="en-US" altLang="zh-CN" dirty="0" smtClean="0"/>
              <a:t> </a:t>
            </a:r>
            <a:r>
              <a:rPr lang="en-US" altLang="zh-CN" dirty="0" smtClean="0">
                <a:solidFill>
                  <a:srgbClr val="FF0000"/>
                </a:solidFill>
              </a:rPr>
              <a:t>methods</a:t>
            </a:r>
            <a:r>
              <a:rPr lang="en-US" altLang="zh-CN" dirty="0" smtClean="0"/>
              <a:t> are overloaded constructor methods from other classes that enable your class to convert its own objects to the class of the overloaded constructor.</a:t>
            </a:r>
          </a:p>
          <a:p>
            <a:pPr marL="365760" indent="-283464" eaLnBrk="1" fontAlgn="auto" hangingPunct="1">
              <a:spcAft>
                <a:spcPts val="0"/>
              </a:spcAft>
              <a:buFont typeface="Wingdings 2"/>
              <a:buChar char=""/>
              <a:defRPr/>
            </a:pPr>
            <a:r>
              <a:rPr lang="en-US" altLang="zh-CN" dirty="0" smtClean="0">
                <a:solidFill>
                  <a:srgbClr val="FF0000"/>
                </a:solidFill>
              </a:rPr>
              <a:t>Abstract</a:t>
            </a:r>
            <a:r>
              <a:rPr lang="en-US" altLang="zh-CN" dirty="0" smtClean="0"/>
              <a:t> </a:t>
            </a:r>
            <a:r>
              <a:rPr lang="en-US" altLang="zh-CN" dirty="0" smtClean="0">
                <a:solidFill>
                  <a:srgbClr val="FF0000"/>
                </a:solidFill>
              </a:rPr>
              <a:t>methods</a:t>
            </a:r>
            <a:r>
              <a:rPr lang="en-US" altLang="zh-CN" dirty="0" smtClean="0"/>
              <a:t> serve to define a class that cannot be instantiated itself, but serves as a way to define a common interface used by a number of subclasses.</a:t>
            </a:r>
            <a:endParaRPr lang="zh-CN" altLang="en-US" dirty="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DC01B7F6-5869-4A7F-8994-303F75DAEC08}" type="slidenum">
              <a:rPr lang="zh-CN" altLang="en-US"/>
              <a:pPr>
                <a:defRPr/>
              </a:pPr>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Functions Used with Objects</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5A3DA2CB-9582-4D17-B61E-E9B5A3B5827E}" type="slidenum">
              <a:rPr lang="zh-CN" altLang="en-US"/>
              <a:pPr>
                <a:defRPr/>
              </a:pPr>
              <a:t>69</a:t>
            </a:fld>
            <a:endParaRPr lang="zh-CN" altLang="en-US"/>
          </a:p>
        </p:txBody>
      </p:sp>
      <p:pic>
        <p:nvPicPr>
          <p:cNvPr id="778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928813"/>
            <a:ext cx="7005637"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Conditional Control</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dirty="0" err="1"/>
              <a:t>Wenbo</a:t>
            </a:r>
            <a:r>
              <a:rPr lang="en-US" altLang="zh-CN" dirty="0"/>
              <a:t> Zhang</a:t>
            </a:r>
            <a:endParaRPr lang="zh-CN" altLang="en-US" dirty="0"/>
          </a:p>
        </p:txBody>
      </p:sp>
      <p:sp>
        <p:nvSpPr>
          <p:cNvPr id="5" name="灯片编号占位符 4"/>
          <p:cNvSpPr>
            <a:spLocks noGrp="1"/>
          </p:cNvSpPr>
          <p:nvPr>
            <p:ph type="sldNum" sz="quarter" idx="12"/>
          </p:nvPr>
        </p:nvSpPr>
        <p:spPr/>
        <p:txBody>
          <a:bodyPr/>
          <a:lstStyle/>
          <a:p>
            <a:pPr>
              <a:defRPr/>
            </a:pPr>
            <a:fld id="{77F69D6D-F7E4-4409-AB5C-8D10488DE8E1}" type="slidenum">
              <a:rPr lang="zh-CN" altLang="en-US"/>
              <a:pPr>
                <a:defRPr/>
              </a:pPr>
              <a:t>7</a:t>
            </a:fld>
            <a:endParaRPr lang="zh-CN" altLang="en-US"/>
          </a:p>
        </p:txBody>
      </p:sp>
      <p:sp>
        <p:nvSpPr>
          <p:cNvPr id="16389" name="TextBox 7"/>
          <p:cNvSpPr txBox="1">
            <a:spLocks noChangeArrowheads="1"/>
          </p:cNvSpPr>
          <p:nvPr/>
        </p:nvSpPr>
        <p:spPr bwMode="auto">
          <a:xfrm>
            <a:off x="1500188" y="3678238"/>
            <a:ext cx="721518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This is valid MATLAB code, and does what you expect when A and B are scalars. But when A and B are matrices, A == B does not test if they are equal, it tests where they are equal; the result is another matrix of 0’s and 1’s showing element-by-element equality. The proper way to check for equality between two variables is to use the </a:t>
            </a:r>
            <a:r>
              <a:rPr lang="en-US" altLang="zh-CN" sz="2200">
                <a:solidFill>
                  <a:srgbClr val="0070C0"/>
                </a:solidFill>
                <a:latin typeface="Gill Sans MT" pitchFamily="34" charset="0"/>
                <a:ea typeface="华文中宋" pitchFamily="2" charset="-122"/>
              </a:rPr>
              <a:t>isequal</a:t>
            </a:r>
            <a:r>
              <a:rPr lang="en-US" altLang="zh-CN" sz="2200">
                <a:latin typeface="Gill Sans MT" pitchFamily="34" charset="0"/>
                <a:ea typeface="华文中宋" pitchFamily="2" charset="-122"/>
              </a:rPr>
              <a:t> function.</a:t>
            </a:r>
            <a:endParaRPr lang="zh-CN" altLang="en-US" sz="2200">
              <a:latin typeface="Gill Sans MT" pitchFamily="34" charset="0"/>
              <a:ea typeface="华文中宋" pitchFamily="2" charset="-122"/>
            </a:endParaRPr>
          </a:p>
        </p:txBody>
      </p:sp>
      <p:sp>
        <p:nvSpPr>
          <p:cNvPr id="9" name="矩形 8"/>
          <p:cNvSpPr/>
          <p:nvPr/>
        </p:nvSpPr>
        <p:spPr>
          <a:xfrm>
            <a:off x="1643063" y="2928938"/>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91" name="TextBox 9"/>
          <p:cNvSpPr txBox="1">
            <a:spLocks noChangeArrowheads="1"/>
          </p:cNvSpPr>
          <p:nvPr/>
        </p:nvSpPr>
        <p:spPr bwMode="auto">
          <a:xfrm>
            <a:off x="1857375" y="3073400"/>
            <a:ext cx="5786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if A == B, …</a:t>
            </a:r>
          </a:p>
        </p:txBody>
      </p:sp>
      <p:sp>
        <p:nvSpPr>
          <p:cNvPr id="16392" name="TextBox 10"/>
          <p:cNvSpPr txBox="1">
            <a:spLocks noChangeArrowheads="1"/>
          </p:cNvSpPr>
          <p:nvPr/>
        </p:nvSpPr>
        <p:spPr bwMode="auto">
          <a:xfrm>
            <a:off x="1500188" y="1717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It is important to understand how relational operators and </a:t>
            </a:r>
            <a:r>
              <a:rPr lang="en-US" altLang="zh-CN" sz="2200">
                <a:solidFill>
                  <a:srgbClr val="0070C0"/>
                </a:solidFill>
                <a:latin typeface="Gill Sans MT" pitchFamily="34" charset="0"/>
                <a:ea typeface="华文中宋" pitchFamily="2" charset="-122"/>
              </a:rPr>
              <a:t>if</a:t>
            </a:r>
            <a:r>
              <a:rPr lang="en-US" altLang="zh-CN" sz="2200">
                <a:latin typeface="Gill Sans MT" pitchFamily="34" charset="0"/>
                <a:ea typeface="华文中宋" pitchFamily="2" charset="-122"/>
              </a:rPr>
              <a:t> statements work with matrices. When you want to check for equality between two variables, you might use</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Developing Classes — Typical Workflow</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FE409DEC-CB7F-44A1-B40A-6E5CD1E47B37}" type="slidenum">
              <a:rPr lang="zh-CN" altLang="en-US"/>
              <a:pPr>
                <a:defRPr/>
              </a:pPr>
              <a:t>70</a:t>
            </a:fld>
            <a:endParaRPr lang="zh-CN" altLang="en-US"/>
          </a:p>
        </p:txBody>
      </p:sp>
      <p:sp>
        <p:nvSpPr>
          <p:cNvPr id="78853" name="内容占位符 6"/>
          <p:cNvSpPr>
            <a:spLocks noGrp="1"/>
          </p:cNvSpPr>
          <p:nvPr>
            <p:ph idx="1"/>
          </p:nvPr>
        </p:nvSpPr>
        <p:spPr>
          <a:xfrm>
            <a:off x="1435100" y="1714500"/>
            <a:ext cx="7499350" cy="1785938"/>
          </a:xfrm>
        </p:spPr>
        <p:txBody>
          <a:bodyPr/>
          <a:lstStyle/>
          <a:p>
            <a:pPr eaLnBrk="1" hangingPunct="1"/>
            <a:r>
              <a:rPr lang="en-US" altLang="zh-CN" sz="2200" smtClean="0"/>
              <a:t>Formulating a Class</a:t>
            </a:r>
          </a:p>
          <a:p>
            <a:pPr eaLnBrk="1" hangingPunct="1"/>
            <a:r>
              <a:rPr lang="en-US" altLang="zh-CN" sz="2200" smtClean="0"/>
              <a:t>Implementing the BankAccount Class</a:t>
            </a:r>
          </a:p>
          <a:p>
            <a:pPr eaLnBrk="1" hangingPunct="1"/>
            <a:r>
              <a:rPr lang="en-US" altLang="zh-CN" sz="2200" smtClean="0"/>
              <a:t>Implementing the AccountManager Class</a:t>
            </a:r>
          </a:p>
          <a:p>
            <a:pPr eaLnBrk="1" hangingPunct="1"/>
            <a:r>
              <a:rPr lang="en-US" altLang="zh-CN" sz="2200" smtClean="0"/>
              <a:t>Using the BankAccount Class</a:t>
            </a:r>
            <a:endParaRPr lang="zh-CN" altLang="en-US" sz="2200" smtClean="0"/>
          </a:p>
        </p:txBody>
      </p:sp>
      <p:sp>
        <p:nvSpPr>
          <p:cNvPr id="78854" name="TextBox 7"/>
          <p:cNvSpPr txBox="1">
            <a:spLocks noChangeArrowheads="1"/>
          </p:cNvSpPr>
          <p:nvPr/>
        </p:nvSpPr>
        <p:spPr bwMode="auto">
          <a:xfrm>
            <a:off x="1500188" y="3516313"/>
            <a:ext cx="72151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See MatLab help documents for details and practice it in the laboratory.</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Improving The efficiency of your program</a:t>
            </a:r>
            <a:endParaRPr lang="zh-CN" altLang="en-US" dirty="0">
              <a:solidFill>
                <a:schemeClr val="tx2">
                  <a:satMod val="130000"/>
                </a:schemeClr>
              </a:solidFill>
            </a:endParaRPr>
          </a:p>
        </p:txBody>
      </p:sp>
      <p:sp>
        <p:nvSpPr>
          <p:cNvPr id="7" name="文本占位符 6"/>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r>
              <a:rPr lang="en-US" altLang="zh-CN" dirty="0" smtClean="0"/>
              <a:t>Appendix</a:t>
            </a:r>
            <a:endParaRPr lang="zh-CN" altLang="en-US" dirty="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4AFB2CD7-EAC9-446A-8B39-D1A229DA8C0F}" type="slidenum">
              <a:rPr lang="zh-CN" altLang="en-US"/>
              <a:pPr>
                <a:defRPr/>
              </a:pPr>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sz="2400" b="1" dirty="0" smtClean="0">
                <a:solidFill>
                  <a:schemeClr val="tx2">
                    <a:satMod val="130000"/>
                  </a:schemeClr>
                </a:solidFill>
              </a:rPr>
              <a:t>Appendix</a:t>
            </a:r>
            <a:br>
              <a:rPr lang="en-US" altLang="zh-CN" sz="2400" b="1" dirty="0" smtClean="0">
                <a:solidFill>
                  <a:schemeClr val="tx2">
                    <a:satMod val="130000"/>
                  </a:schemeClr>
                </a:solidFill>
              </a:rPr>
            </a:br>
            <a:r>
              <a:rPr lang="en-US" altLang="zh-CN" sz="3100" b="1" dirty="0" smtClean="0">
                <a:solidFill>
                  <a:schemeClr val="tx2">
                    <a:satMod val="130000"/>
                  </a:schemeClr>
                </a:solidFill>
              </a:rPr>
              <a:t>Improving The Efficiency of Your Programs</a:t>
            </a:r>
            <a:endParaRPr lang="zh-CN" altLang="en-US" sz="3100"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8FBE312D-E39D-4686-9CF1-C68BCFDC05EC}" type="slidenum">
              <a:rPr lang="zh-CN" altLang="en-US"/>
              <a:pPr>
                <a:defRPr/>
              </a:pPr>
              <a:t>72</a:t>
            </a:fld>
            <a:endParaRPr lang="zh-CN" altLang="en-US"/>
          </a:p>
        </p:txBody>
      </p:sp>
      <p:sp>
        <p:nvSpPr>
          <p:cNvPr id="80901" name="TextBox 6"/>
          <p:cNvSpPr txBox="1">
            <a:spLocks noChangeArrowheads="1"/>
          </p:cNvSpPr>
          <p:nvPr/>
        </p:nvSpPr>
        <p:spPr bwMode="auto">
          <a:xfrm>
            <a:off x="1500188" y="5070475"/>
            <a:ext cx="7215187" cy="430213"/>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solidFill>
                  <a:srgbClr val="0070C0"/>
                </a:solidFill>
                <a:latin typeface="Gill Sans MT" pitchFamily="34" charset="0"/>
                <a:ea typeface="华文中宋" pitchFamily="2" charset="-122"/>
              </a:rPr>
              <a:t>profile viewer</a:t>
            </a:r>
            <a:endParaRPr lang="zh-CN" altLang="en-US" sz="2200">
              <a:solidFill>
                <a:srgbClr val="0070C0"/>
              </a:solidFill>
              <a:latin typeface="Gill Sans MT" pitchFamily="34" charset="0"/>
              <a:ea typeface="华文中宋" pitchFamily="2" charset="-122"/>
            </a:endParaRPr>
          </a:p>
        </p:txBody>
      </p:sp>
      <p:sp>
        <p:nvSpPr>
          <p:cNvPr id="80902" name="TextBox 7"/>
          <p:cNvSpPr txBox="1">
            <a:spLocks noChangeArrowheads="1"/>
          </p:cNvSpPr>
          <p:nvPr/>
        </p:nvSpPr>
        <p:spPr bwMode="auto">
          <a:xfrm>
            <a:off x="1500188" y="4641850"/>
            <a:ext cx="7215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details of the profile file can be loaded by</a:t>
            </a:r>
            <a:endParaRPr lang="zh-CN" altLang="en-US" sz="2200">
              <a:latin typeface="Gill Sans MT" pitchFamily="34" charset="0"/>
              <a:ea typeface="华文中宋" pitchFamily="2" charset="-122"/>
            </a:endParaRPr>
          </a:p>
        </p:txBody>
      </p:sp>
      <p:sp>
        <p:nvSpPr>
          <p:cNvPr id="80903" name="TextBox 8"/>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It is a critical problem to improve the efficiency of your programs.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provides a tool named as </a:t>
            </a:r>
            <a:r>
              <a:rPr lang="en-US" altLang="zh-CN" sz="2200">
                <a:solidFill>
                  <a:srgbClr val="0070C0"/>
                </a:solidFill>
                <a:latin typeface="Gill Sans MT" pitchFamily="34" charset="0"/>
                <a:ea typeface="华文中宋" pitchFamily="2" charset="-122"/>
              </a:rPr>
              <a:t>profile</a:t>
            </a:r>
            <a:r>
              <a:rPr lang="en-US" altLang="zh-CN" sz="2200">
                <a:latin typeface="Gill Sans MT" pitchFamily="34" charset="0"/>
                <a:ea typeface="华文中宋" pitchFamily="2" charset="-122"/>
              </a:rPr>
              <a:t> to generate a report automatically. To start the profile processing, type the following statement in the command window:</a:t>
            </a:r>
            <a:endParaRPr lang="zh-CN" altLang="en-US" sz="2200">
              <a:latin typeface="Gill Sans MT" pitchFamily="34" charset="0"/>
              <a:ea typeface="华文中宋" pitchFamily="2" charset="-122"/>
            </a:endParaRPr>
          </a:p>
        </p:txBody>
      </p:sp>
      <p:sp>
        <p:nvSpPr>
          <p:cNvPr id="80904" name="TextBox 9"/>
          <p:cNvSpPr txBox="1">
            <a:spLocks noChangeArrowheads="1"/>
          </p:cNvSpPr>
          <p:nvPr/>
        </p:nvSpPr>
        <p:spPr bwMode="auto">
          <a:xfrm>
            <a:off x="1500188" y="3197225"/>
            <a:ext cx="7215187" cy="430213"/>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solidFill>
                  <a:srgbClr val="0070C0"/>
                </a:solidFill>
                <a:latin typeface="Gill Sans MT" pitchFamily="34" charset="0"/>
                <a:ea typeface="华文中宋" pitchFamily="2" charset="-122"/>
              </a:rPr>
              <a:t>profile on</a:t>
            </a:r>
            <a:endParaRPr lang="zh-CN" altLang="en-US" sz="2200">
              <a:solidFill>
                <a:srgbClr val="0070C0"/>
              </a:solidFill>
              <a:latin typeface="Gill Sans MT" pitchFamily="34" charset="0"/>
              <a:ea typeface="华文中宋" pitchFamily="2" charset="-122"/>
            </a:endParaRPr>
          </a:p>
        </p:txBody>
      </p:sp>
      <p:sp>
        <p:nvSpPr>
          <p:cNvPr id="80905" name="TextBox 10"/>
          <p:cNvSpPr txBox="1">
            <a:spLocks noChangeArrowheads="1"/>
          </p:cNvSpPr>
          <p:nvPr/>
        </p:nvSpPr>
        <p:spPr bwMode="auto">
          <a:xfrm>
            <a:off x="1500188" y="3697288"/>
            <a:ext cx="7215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To stop the profile processing, use</a:t>
            </a:r>
            <a:endParaRPr lang="zh-CN" altLang="en-US" sz="2200">
              <a:latin typeface="Gill Sans MT" pitchFamily="34" charset="0"/>
              <a:ea typeface="华文中宋" pitchFamily="2" charset="-122"/>
            </a:endParaRPr>
          </a:p>
        </p:txBody>
      </p:sp>
      <p:sp>
        <p:nvSpPr>
          <p:cNvPr id="80906" name="TextBox 11"/>
          <p:cNvSpPr txBox="1">
            <a:spLocks noChangeArrowheads="1"/>
          </p:cNvSpPr>
          <p:nvPr/>
        </p:nvSpPr>
        <p:spPr bwMode="auto">
          <a:xfrm>
            <a:off x="1500188" y="4143375"/>
            <a:ext cx="7215187" cy="430213"/>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solidFill>
                  <a:srgbClr val="0070C0"/>
                </a:solidFill>
                <a:latin typeface="Gill Sans MT" pitchFamily="34" charset="0"/>
                <a:ea typeface="华文中宋" pitchFamily="2" charset="-122"/>
              </a:rPr>
              <a:t>profile off</a:t>
            </a:r>
            <a:endParaRPr lang="zh-CN" altLang="en-US" sz="2200">
              <a:solidFill>
                <a:srgbClr val="0070C0"/>
              </a:solidFill>
              <a:latin typeface="Gill Sans MT" pitchFamily="34" charset="0"/>
              <a:ea typeface="华文中宋"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Defining Events and Listeners</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D8F5BDE9-5907-4AC4-8525-83195959F805}" type="slidenum">
              <a:rPr lang="zh-CN" altLang="en-US"/>
              <a:pPr>
                <a:defRPr/>
              </a:pPr>
              <a:t>73</a:t>
            </a:fld>
            <a:endParaRPr lang="zh-CN" altLang="en-US"/>
          </a:p>
        </p:txBody>
      </p:sp>
      <p:sp>
        <p:nvSpPr>
          <p:cNvPr id="81925" name="TextBox 7"/>
          <p:cNvSpPr txBox="1">
            <a:spLocks noChangeArrowheads="1"/>
          </p:cNvSpPr>
          <p:nvPr/>
        </p:nvSpPr>
        <p:spPr bwMode="auto">
          <a:xfrm>
            <a:off x="1500188" y="3644900"/>
            <a:ext cx="7215187" cy="2554288"/>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classdef</a:t>
            </a:r>
            <a:r>
              <a:rPr lang="en-US" altLang="zh-CN" sz="2000">
                <a:latin typeface="Gill Sans MT" pitchFamily="34" charset="0"/>
                <a:ea typeface="华文中宋" pitchFamily="2" charset="-122"/>
              </a:rPr>
              <a:t> ToggleButton &lt; handle</a:t>
            </a:r>
          </a:p>
          <a:p>
            <a:pPr eaLnBrk="1" hangingPunct="1"/>
            <a:r>
              <a:rPr lang="en-US" altLang="zh-CN" sz="2000">
                <a:latin typeface="Gill Sans MT" pitchFamily="34" charset="0"/>
                <a:ea typeface="华文中宋" pitchFamily="2" charset="-122"/>
              </a:rPr>
              <a:t>   </a:t>
            </a:r>
            <a:r>
              <a:rPr lang="en-US" altLang="zh-CN" sz="2000">
                <a:solidFill>
                  <a:srgbClr val="0070C0"/>
                </a:solidFill>
                <a:latin typeface="Gill Sans MT" pitchFamily="34" charset="0"/>
                <a:ea typeface="华文中宋" pitchFamily="2" charset="-122"/>
              </a:rPr>
              <a:t>properties</a:t>
            </a:r>
          </a:p>
          <a:p>
            <a:pPr eaLnBrk="1" hangingPunct="1"/>
            <a:r>
              <a:rPr lang="en-US" altLang="zh-CN" sz="2000">
                <a:latin typeface="Gill Sans MT" pitchFamily="34" charset="0"/>
                <a:ea typeface="华文中宋" pitchFamily="2" charset="-122"/>
              </a:rPr>
              <a:t>      State = false</a:t>
            </a:r>
          </a:p>
          <a:p>
            <a:pPr eaLnBrk="1" hangingPunct="1"/>
            <a:r>
              <a:rPr lang="en-US" altLang="zh-CN" sz="2000">
                <a:latin typeface="Gill Sans MT" pitchFamily="34" charset="0"/>
                <a:ea typeface="华文中宋" pitchFamily="2" charset="-122"/>
              </a:rPr>
              <a:t>   </a:t>
            </a:r>
            <a:r>
              <a:rPr lang="en-US" altLang="zh-CN" sz="2000">
                <a:solidFill>
                  <a:srgbClr val="0070C0"/>
                </a:solidFill>
                <a:latin typeface="Gill Sans MT" pitchFamily="34" charset="0"/>
                <a:ea typeface="华文中宋" pitchFamily="2" charset="-122"/>
              </a:rPr>
              <a:t>end</a:t>
            </a:r>
          </a:p>
          <a:p>
            <a:pPr eaLnBrk="1" hangingPunct="1"/>
            <a:r>
              <a:rPr lang="en-US" altLang="zh-CN" sz="2000">
                <a:latin typeface="Gill Sans MT" pitchFamily="34" charset="0"/>
                <a:ea typeface="华文中宋" pitchFamily="2" charset="-122"/>
              </a:rPr>
              <a:t>   </a:t>
            </a:r>
            <a:r>
              <a:rPr lang="en-US" altLang="zh-CN" sz="2000">
                <a:solidFill>
                  <a:srgbClr val="0070C0"/>
                </a:solidFill>
                <a:latin typeface="Gill Sans MT" pitchFamily="34" charset="0"/>
                <a:ea typeface="华文中宋" pitchFamily="2" charset="-122"/>
              </a:rPr>
              <a:t>events</a:t>
            </a:r>
          </a:p>
          <a:p>
            <a:pPr eaLnBrk="1" hangingPunct="1"/>
            <a:r>
              <a:rPr lang="en-US" altLang="zh-CN" sz="2000">
                <a:latin typeface="Gill Sans MT" pitchFamily="34" charset="0"/>
                <a:ea typeface="华文中宋" pitchFamily="2" charset="-122"/>
              </a:rPr>
              <a:t>      </a:t>
            </a:r>
            <a:r>
              <a:rPr lang="en-US" altLang="zh-CN" sz="2000">
                <a:solidFill>
                  <a:srgbClr val="FF0000"/>
                </a:solidFill>
                <a:latin typeface="Gill Sans MT" pitchFamily="34" charset="0"/>
                <a:ea typeface="华文中宋" pitchFamily="2" charset="-122"/>
              </a:rPr>
              <a:t>ToggledState</a:t>
            </a:r>
          </a:p>
          <a:p>
            <a:pPr eaLnBrk="1" hangingPunct="1"/>
            <a:r>
              <a:rPr lang="en-US" altLang="zh-CN" sz="2000">
                <a:latin typeface="Gill Sans MT" pitchFamily="34" charset="0"/>
                <a:ea typeface="华文中宋" pitchFamily="2" charset="-122"/>
              </a:rPr>
              <a:t>   </a:t>
            </a:r>
            <a:r>
              <a:rPr lang="en-US" altLang="zh-CN" sz="2000">
                <a:solidFill>
                  <a:srgbClr val="0070C0"/>
                </a:solidFill>
                <a:latin typeface="Gill Sans MT" pitchFamily="34" charset="0"/>
                <a:ea typeface="华文中宋" pitchFamily="2" charset="-122"/>
              </a:rPr>
              <a:t>end</a:t>
            </a:r>
          </a:p>
          <a:p>
            <a:pPr eaLnBrk="1" hangingPunct="1"/>
            <a:r>
              <a:rPr lang="en-US" altLang="zh-CN" sz="2000">
                <a:solidFill>
                  <a:srgbClr val="0070C0"/>
                </a:solidFill>
                <a:latin typeface="Gill Sans MT" pitchFamily="34" charset="0"/>
                <a:ea typeface="华文中宋" pitchFamily="2" charset="-122"/>
              </a:rPr>
              <a:t>end</a:t>
            </a:r>
            <a:endParaRPr lang="zh-CN" altLang="en-US" sz="2000">
              <a:solidFill>
                <a:srgbClr val="0070C0"/>
              </a:solidFill>
              <a:latin typeface="Gill Sans MT" pitchFamily="34" charset="0"/>
              <a:ea typeface="华文中宋" pitchFamily="2" charset="-122"/>
            </a:endParaRPr>
          </a:p>
        </p:txBody>
      </p:sp>
      <p:sp>
        <p:nvSpPr>
          <p:cNvPr id="81926" name="TextBox 8"/>
          <p:cNvSpPr txBox="1">
            <a:spLocks noChangeArrowheads="1"/>
          </p:cNvSpPr>
          <p:nvPr/>
        </p:nvSpPr>
        <p:spPr bwMode="auto">
          <a:xfrm>
            <a:off x="1500188" y="1717675"/>
            <a:ext cx="7215187"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You define an </a:t>
            </a:r>
            <a:r>
              <a:rPr lang="en-US" altLang="zh-CN" sz="2200">
                <a:solidFill>
                  <a:srgbClr val="FF0000"/>
                </a:solidFill>
                <a:latin typeface="Gill Sans MT" pitchFamily="34" charset="0"/>
                <a:ea typeface="华文中宋" pitchFamily="2" charset="-122"/>
              </a:rPr>
              <a:t>event</a:t>
            </a:r>
            <a:r>
              <a:rPr lang="en-US" altLang="zh-CN" sz="2200">
                <a:latin typeface="Gill Sans MT" pitchFamily="34" charset="0"/>
                <a:ea typeface="华文中宋" pitchFamily="2" charset="-122"/>
              </a:rPr>
              <a:t> by declaring an event name inside an events block, typically in the class that generates the event. For example, the following class creates an event called </a:t>
            </a:r>
            <a:r>
              <a:rPr lang="en-US" altLang="zh-CN" sz="2200">
                <a:solidFill>
                  <a:srgbClr val="7030A0"/>
                </a:solidFill>
                <a:latin typeface="Gill Sans MT" pitchFamily="34" charset="0"/>
                <a:ea typeface="华文中宋" pitchFamily="2" charset="-122"/>
              </a:rPr>
              <a:t>ToggledState</a:t>
            </a:r>
            <a:r>
              <a:rPr lang="en-US" altLang="zh-CN" sz="2200">
                <a:latin typeface="Gill Sans MT" pitchFamily="34" charset="0"/>
                <a:ea typeface="华文中宋" pitchFamily="2" charset="-122"/>
              </a:rPr>
              <a:t>, which the class triggers whenever the toggle button's state changes.</a:t>
            </a:r>
            <a:endParaRPr lang="zh-CN" altLang="en-US" sz="2200">
              <a:latin typeface="Gill Sans MT" pitchFamily="34" charset="0"/>
              <a:ea typeface="华文中宋" pitchFamily="2" charset="-122"/>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Defining Events and Listeners</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CCDB8AB1-5FD6-465A-B0C4-D507F36C3D6D}" type="slidenum">
              <a:rPr lang="zh-CN" altLang="en-US"/>
              <a:pPr>
                <a:defRPr/>
              </a:pPr>
              <a:t>74</a:t>
            </a:fld>
            <a:endParaRPr lang="zh-CN" altLang="en-US"/>
          </a:p>
        </p:txBody>
      </p:sp>
      <p:sp>
        <p:nvSpPr>
          <p:cNvPr id="82949" name="TextBox 8"/>
          <p:cNvSpPr txBox="1">
            <a:spLocks noChangeArrowheads="1"/>
          </p:cNvSpPr>
          <p:nvPr/>
        </p:nvSpPr>
        <p:spPr bwMode="auto">
          <a:xfrm>
            <a:off x="1500188" y="1717675"/>
            <a:ext cx="721518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At this point, the </a:t>
            </a:r>
            <a:r>
              <a:rPr lang="en-US" altLang="zh-CN" sz="2200">
                <a:solidFill>
                  <a:srgbClr val="7030A0"/>
                </a:solidFill>
                <a:latin typeface="Gill Sans MT" pitchFamily="34" charset="0"/>
                <a:ea typeface="华文中宋" pitchFamily="2" charset="-122"/>
              </a:rPr>
              <a:t>ToggleButton</a:t>
            </a:r>
            <a:r>
              <a:rPr lang="en-US" altLang="zh-CN" sz="2200">
                <a:latin typeface="Gill Sans MT" pitchFamily="34" charset="0"/>
                <a:ea typeface="华文中宋" pitchFamily="2" charset="-122"/>
              </a:rPr>
              <a:t> class has simply defined a name that will be associated with the toggle button state changes—toggling on and toggling off. However, the actual firing of the events must be controlled by a class method. To accomplish this, the </a:t>
            </a:r>
            <a:r>
              <a:rPr lang="en-US" altLang="zh-CN" sz="2200">
                <a:solidFill>
                  <a:srgbClr val="7030A0"/>
                </a:solidFill>
                <a:latin typeface="Gill Sans MT" pitchFamily="34" charset="0"/>
                <a:ea typeface="华文中宋" pitchFamily="2" charset="-122"/>
              </a:rPr>
              <a:t>ToggleButton</a:t>
            </a:r>
            <a:r>
              <a:rPr lang="en-US" altLang="zh-CN" sz="2200">
                <a:latin typeface="Gill Sans MT" pitchFamily="34" charset="0"/>
                <a:ea typeface="华文中宋" pitchFamily="2" charset="-122"/>
              </a:rPr>
              <a:t> class adds a method to trigger the events:</a:t>
            </a:r>
            <a:endParaRPr lang="zh-CN" altLang="en-US" sz="2200">
              <a:latin typeface="Gill Sans MT" pitchFamily="34" charset="0"/>
              <a:ea typeface="华文中宋" pitchFamily="2" charset="-122"/>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MATLAB</a:t>
            </a:r>
            <a:r>
              <a:rPr lang="en-US" altLang="zh-CN" sz="2400" b="1" baseline="30000" dirty="0" smtClean="0">
                <a:solidFill>
                  <a:schemeClr val="tx2">
                    <a:satMod val="130000"/>
                  </a:schemeClr>
                </a:solidFill>
              </a:rPr>
              <a:t>®</a:t>
            </a:r>
            <a:r>
              <a:rPr lang="en-US" altLang="zh-CN" sz="2400" b="1" dirty="0" smtClean="0">
                <a:solidFill>
                  <a:schemeClr val="tx2">
                    <a:satMod val="130000"/>
                  </a:schemeClr>
                </a:solidFill>
              </a:rPr>
              <a:t> Classes Overview</a:t>
            </a:r>
            <a:br>
              <a:rPr lang="en-US" altLang="zh-CN" sz="2400" b="1" dirty="0" smtClean="0">
                <a:solidFill>
                  <a:schemeClr val="tx2">
                    <a:satMod val="130000"/>
                  </a:schemeClr>
                </a:solidFill>
              </a:rPr>
            </a:br>
            <a:r>
              <a:rPr lang="en-US" altLang="zh-CN" sz="3300" b="1" dirty="0" smtClean="0">
                <a:solidFill>
                  <a:schemeClr val="tx2">
                    <a:satMod val="130000"/>
                  </a:schemeClr>
                </a:solidFill>
              </a:rPr>
              <a:t>Defining Events and Listeners</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19D9DDFC-8D40-42E8-A4B0-5CAE06A7B8C5}" type="slidenum">
              <a:rPr lang="zh-CN" altLang="en-US"/>
              <a:pPr>
                <a:defRPr/>
              </a:pPr>
              <a:t>75</a:t>
            </a:fld>
            <a:endParaRPr lang="zh-CN" altLang="en-US"/>
          </a:p>
        </p:txBody>
      </p:sp>
      <p:sp>
        <p:nvSpPr>
          <p:cNvPr id="83973" name="TextBox 7"/>
          <p:cNvSpPr txBox="1">
            <a:spLocks noChangeArrowheads="1"/>
          </p:cNvSpPr>
          <p:nvPr/>
        </p:nvSpPr>
        <p:spPr bwMode="auto">
          <a:xfrm>
            <a:off x="1500188" y="1714500"/>
            <a:ext cx="7215187" cy="3816350"/>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solidFill>
                  <a:srgbClr val="0070C0"/>
                </a:solidFill>
                <a:latin typeface="Gill Sans MT" pitchFamily="34" charset="0"/>
                <a:ea typeface="华文中宋" pitchFamily="2" charset="-122"/>
              </a:rPr>
              <a:t>classdef</a:t>
            </a:r>
            <a:r>
              <a:rPr lang="en-US" altLang="zh-CN" sz="2200">
                <a:latin typeface="Gill Sans MT" pitchFamily="34" charset="0"/>
                <a:ea typeface="华文中宋" pitchFamily="2" charset="-122"/>
              </a:rPr>
              <a:t>  ToggleButton &lt; handle</a:t>
            </a:r>
          </a:p>
          <a:p>
            <a:pPr eaLnBrk="1" hangingPunct="1"/>
            <a:r>
              <a:rPr lang="en-US" altLang="zh-CN" sz="2200">
                <a:latin typeface="Gill Sans MT" pitchFamily="34" charset="0"/>
                <a:ea typeface="华文中宋" pitchFamily="2" charset="-122"/>
              </a:rPr>
              <a:t>   ...</a:t>
            </a:r>
          </a:p>
          <a:p>
            <a:pPr eaLnBrk="1" hangingPunct="1"/>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methods</a:t>
            </a:r>
          </a:p>
          <a:p>
            <a:pPr eaLnBrk="1" hangingPunct="1"/>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function</a:t>
            </a:r>
            <a:r>
              <a:rPr lang="en-US" altLang="zh-CN" sz="2200">
                <a:latin typeface="Gill Sans MT" pitchFamily="34" charset="0"/>
                <a:ea typeface="华文中宋" pitchFamily="2" charset="-122"/>
              </a:rPr>
              <a:t> OnStateChange(obj,newState)</a:t>
            </a:r>
          </a:p>
          <a:p>
            <a:pPr eaLnBrk="1" hangingPunct="1"/>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if</a:t>
            </a:r>
            <a:r>
              <a:rPr lang="en-US" altLang="zh-CN" sz="2200">
                <a:latin typeface="Gill Sans MT" pitchFamily="34" charset="0"/>
                <a:ea typeface="华文中宋" pitchFamily="2" charset="-122"/>
              </a:rPr>
              <a:t> newState </a:t>
            </a:r>
            <a:r>
              <a:rPr lang="en-US" altLang="zh-CN" sz="2200">
                <a:solidFill>
                  <a:srgbClr val="0070C0"/>
                </a:solidFill>
                <a:latin typeface="Gill Sans MT" pitchFamily="34" charset="0"/>
                <a:ea typeface="华文中宋" pitchFamily="2" charset="-122"/>
              </a:rPr>
              <a:t>~=</a:t>
            </a:r>
            <a:r>
              <a:rPr lang="en-US" altLang="zh-CN" sz="2200">
                <a:latin typeface="Gill Sans MT" pitchFamily="34" charset="0"/>
                <a:ea typeface="华文中宋" pitchFamily="2" charset="-122"/>
              </a:rPr>
              <a:t> obj.State</a:t>
            </a:r>
          </a:p>
          <a:p>
            <a:pPr eaLnBrk="1" hangingPunct="1"/>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notify(obj,'ToggledState'); </a:t>
            </a:r>
            <a:r>
              <a:rPr lang="en-US" altLang="zh-CN" sz="2200">
                <a:solidFill>
                  <a:srgbClr val="00B050"/>
                </a:solidFill>
                <a:latin typeface="Gill Sans MT" pitchFamily="34" charset="0"/>
                <a:ea typeface="华文中宋" pitchFamily="2" charset="-122"/>
              </a:rPr>
              <a:t>% Broadcast notice of event</a:t>
            </a:r>
          </a:p>
          <a:p>
            <a:pPr eaLnBrk="1" hangingPunct="1"/>
            <a:r>
              <a:rPr lang="en-US" altLang="zh-CN" sz="2200">
                <a:latin typeface="Gill Sans MT" pitchFamily="34" charset="0"/>
                <a:ea typeface="华文中宋" pitchFamily="2" charset="-122"/>
              </a:rPr>
              <a:t>            obj.State = newState;</a:t>
            </a:r>
          </a:p>
          <a:p>
            <a:pPr eaLnBrk="1" hangingPunct="1"/>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end</a:t>
            </a:r>
          </a:p>
          <a:p>
            <a:pPr eaLnBrk="1" hangingPunct="1"/>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end </a:t>
            </a:r>
          </a:p>
          <a:p>
            <a:pPr eaLnBrk="1" hangingPunct="1"/>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end</a:t>
            </a:r>
          </a:p>
          <a:p>
            <a:pPr eaLnBrk="1" hangingPunct="1"/>
            <a:r>
              <a:rPr lang="en-US" altLang="zh-CN" sz="2200">
                <a:solidFill>
                  <a:srgbClr val="0070C0"/>
                </a:solidFill>
                <a:latin typeface="Gill Sans MT" pitchFamily="34" charset="0"/>
                <a:ea typeface="华文中宋" pitchFamily="2" charset="-122"/>
              </a:rPr>
              <a:t>end</a:t>
            </a:r>
            <a:endParaRPr lang="zh-CN" altLang="en-US" sz="2200">
              <a:solidFill>
                <a:srgbClr val="0070C0"/>
              </a:solidFill>
              <a:latin typeface="Gill Sans MT" pitchFamily="34" charset="0"/>
              <a:ea typeface="华文中宋" pitchFamily="2" charset="-122"/>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200" b="1" dirty="0" smtClean="0">
                <a:solidFill>
                  <a:schemeClr val="tx2">
                    <a:satMod val="130000"/>
                  </a:schemeClr>
                </a:solidFill>
              </a:rPr>
              <a:t>Structures</a:t>
            </a:r>
            <a:r>
              <a:rPr lang="en-US" altLang="zh-CN" b="1" dirty="0" smtClean="0">
                <a:solidFill>
                  <a:schemeClr val="tx2">
                    <a:satMod val="130000"/>
                  </a:schemeClr>
                </a:solidFill>
              </a:rPr>
              <a:t/>
            </a:r>
            <a:br>
              <a:rPr lang="en-US" altLang="zh-CN" b="1" dirty="0" smtClean="0">
                <a:solidFill>
                  <a:schemeClr val="tx2">
                    <a:satMod val="130000"/>
                  </a:schemeClr>
                </a:solidFill>
              </a:rPr>
            </a:br>
            <a:r>
              <a:rPr lang="en-US" altLang="zh-CN" b="1" baseline="30000" dirty="0" smtClean="0">
                <a:solidFill>
                  <a:schemeClr val="tx2">
                    <a:satMod val="130000"/>
                  </a:schemeClr>
                </a:solidFill>
              </a:rPr>
              <a:t>*</a:t>
            </a:r>
            <a:r>
              <a:rPr lang="en-US" altLang="zh-CN" b="1" dirty="0" smtClean="0">
                <a:solidFill>
                  <a:schemeClr val="tx2">
                    <a:satMod val="130000"/>
                  </a:schemeClr>
                </a:solidFill>
              </a:rPr>
              <a:t>Dynamic Field Names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8E68E258-FB70-436E-84A9-2ED0B524B15E}" type="slidenum">
              <a:rPr lang="zh-CN" altLang="en-US"/>
              <a:pPr>
                <a:defRPr/>
              </a:pPr>
              <a:t>76</a:t>
            </a:fld>
            <a:endParaRPr lang="zh-CN" altLang="en-US"/>
          </a:p>
        </p:txBody>
      </p:sp>
      <p:sp>
        <p:nvSpPr>
          <p:cNvPr id="11" name="矩形 10"/>
          <p:cNvSpPr/>
          <p:nvPr/>
        </p:nvSpPr>
        <p:spPr>
          <a:xfrm>
            <a:off x="1714500" y="4214813"/>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998" name="TextBox 11"/>
          <p:cNvSpPr txBox="1">
            <a:spLocks noChangeArrowheads="1"/>
          </p:cNvSpPr>
          <p:nvPr/>
        </p:nvSpPr>
        <p:spPr bwMode="auto">
          <a:xfrm>
            <a:off x="1928813" y="4286250"/>
            <a:ext cx="5786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00FF"/>
                </a:solidFill>
                <a:latin typeface="Gill Sans MT" pitchFamily="34" charset="0"/>
                <a:ea typeface="华文中宋" pitchFamily="2" charset="-122"/>
              </a:rPr>
              <a:t>structName.(expression)</a:t>
            </a:r>
          </a:p>
        </p:txBody>
      </p:sp>
      <p:sp>
        <p:nvSpPr>
          <p:cNvPr id="84999" name="TextBox 7"/>
          <p:cNvSpPr txBox="1">
            <a:spLocks noChangeArrowheads="1"/>
          </p:cNvSpPr>
          <p:nvPr/>
        </p:nvSpPr>
        <p:spPr bwMode="auto">
          <a:xfrm>
            <a:off x="1500188" y="1717675"/>
            <a:ext cx="721518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most common way to access the data in a structure is by specifying the name of the field that you want to reference. Another means of accessing structure data is to use dynamic field names. These names express the field as a variable expression that MATLAB evaluates at run-time. The dot-parentheses syntax shown here makes expression a dynamic field name:</a:t>
            </a:r>
            <a:endParaRPr lang="zh-CN" altLang="en-US" sz="2200">
              <a:latin typeface="Gill Sans MT" pitchFamily="34" charset="0"/>
              <a:ea typeface="华文中宋" pitchFamily="2"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sz="2400" b="1" dirty="0" smtClean="0">
                <a:solidFill>
                  <a:schemeClr val="tx2">
                    <a:satMod val="130000"/>
                  </a:schemeClr>
                </a:solidFill>
              </a:rPr>
              <a:t>Structures</a:t>
            </a:r>
            <a:br>
              <a:rPr lang="en-US" altLang="zh-CN" sz="2400" b="1" dirty="0" smtClean="0">
                <a:solidFill>
                  <a:schemeClr val="tx2">
                    <a:satMod val="130000"/>
                  </a:schemeClr>
                </a:solidFill>
              </a:rPr>
            </a:br>
            <a:r>
              <a:rPr lang="en-US" altLang="zh-CN" sz="4200" b="1" baseline="30000" dirty="0" smtClean="0">
                <a:solidFill>
                  <a:schemeClr val="tx2">
                    <a:satMod val="130000"/>
                  </a:schemeClr>
                </a:solidFill>
              </a:rPr>
              <a:t>*</a:t>
            </a:r>
            <a:r>
              <a:rPr lang="en-US" altLang="zh-CN" sz="4200" b="1" dirty="0" smtClean="0">
                <a:solidFill>
                  <a:schemeClr val="tx2">
                    <a:satMod val="130000"/>
                  </a:schemeClr>
                </a:solidFill>
              </a:rPr>
              <a:t>Dynamic Field Names Example</a:t>
            </a:r>
            <a:endParaRPr lang="zh-CN" altLang="en-US" sz="4200"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5447C29A-B75A-4CB2-B21C-745D62C7AE49}" type="slidenum">
              <a:rPr lang="zh-CN" altLang="en-US"/>
              <a:pPr>
                <a:defRPr/>
              </a:pPr>
              <a:t>77</a:t>
            </a:fld>
            <a:endParaRPr lang="zh-CN" altLang="en-US"/>
          </a:p>
        </p:txBody>
      </p:sp>
      <p:sp>
        <p:nvSpPr>
          <p:cNvPr id="11" name="矩形 10"/>
          <p:cNvSpPr/>
          <p:nvPr/>
        </p:nvSpPr>
        <p:spPr>
          <a:xfrm>
            <a:off x="1714500" y="2857500"/>
            <a:ext cx="6715125" cy="1785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022" name="TextBox 11"/>
          <p:cNvSpPr txBox="1">
            <a:spLocks noChangeArrowheads="1"/>
          </p:cNvSpPr>
          <p:nvPr/>
        </p:nvSpPr>
        <p:spPr bwMode="auto">
          <a:xfrm>
            <a:off x="1928813" y="2928938"/>
            <a:ext cx="57864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00FF"/>
                </a:solidFill>
                <a:latin typeface="Gill Sans MT" pitchFamily="34" charset="0"/>
                <a:ea typeface="华文中宋" pitchFamily="2" charset="-122"/>
              </a:rPr>
              <a:t>function avg = avgscore(testscores, student, first, last)</a:t>
            </a:r>
          </a:p>
          <a:p>
            <a:pPr eaLnBrk="1" hangingPunct="1"/>
            <a:r>
              <a:rPr lang="en-US" altLang="zh-CN" sz="2000">
                <a:solidFill>
                  <a:srgbClr val="0000FF"/>
                </a:solidFill>
                <a:latin typeface="Gill Sans MT" pitchFamily="34" charset="0"/>
                <a:ea typeface="华文中宋" pitchFamily="2" charset="-122"/>
              </a:rPr>
              <a:t>for k = first:last</a:t>
            </a:r>
          </a:p>
          <a:p>
            <a:pPr eaLnBrk="1" hangingPunct="1"/>
            <a:r>
              <a:rPr lang="en-US" altLang="zh-CN" sz="2000">
                <a:solidFill>
                  <a:srgbClr val="0000FF"/>
                </a:solidFill>
                <a:latin typeface="Gill Sans MT" pitchFamily="34" charset="0"/>
                <a:ea typeface="华文中宋" pitchFamily="2" charset="-122"/>
              </a:rPr>
              <a:t>    scores(k) = testscores.(student).week(k);</a:t>
            </a:r>
          </a:p>
          <a:p>
            <a:pPr eaLnBrk="1" hangingPunct="1"/>
            <a:r>
              <a:rPr lang="en-US" altLang="zh-CN" sz="2000">
                <a:solidFill>
                  <a:srgbClr val="0000FF"/>
                </a:solidFill>
                <a:latin typeface="Gill Sans MT" pitchFamily="34" charset="0"/>
                <a:ea typeface="华文中宋" pitchFamily="2" charset="-122"/>
              </a:rPr>
              <a:t>end</a:t>
            </a:r>
          </a:p>
          <a:p>
            <a:pPr eaLnBrk="1" hangingPunct="1"/>
            <a:r>
              <a:rPr lang="en-US" altLang="zh-CN" sz="2000">
                <a:solidFill>
                  <a:srgbClr val="0000FF"/>
                </a:solidFill>
                <a:latin typeface="Gill Sans MT" pitchFamily="34" charset="0"/>
                <a:ea typeface="华文中宋" pitchFamily="2" charset="-122"/>
              </a:rPr>
              <a:t>avg = sum(scores)/(last - first + 1);</a:t>
            </a:r>
          </a:p>
        </p:txBody>
      </p:sp>
      <p:sp>
        <p:nvSpPr>
          <p:cNvPr id="86023" name="TextBox 7"/>
          <p:cNvSpPr txBox="1">
            <a:spLocks noChangeArrowheads="1"/>
          </p:cNvSpPr>
          <p:nvPr/>
        </p:nvSpPr>
        <p:spPr bwMode="auto">
          <a:xfrm>
            <a:off x="1500188" y="1717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avgscore</a:t>
            </a:r>
            <a:r>
              <a:rPr lang="en-US" altLang="zh-CN" sz="2200">
                <a:latin typeface="Gill Sans MT" pitchFamily="34" charset="0"/>
                <a:ea typeface="华文中宋" pitchFamily="2" charset="-122"/>
              </a:rPr>
              <a:t> function shown below computes an average test score, retrieving information from the </a:t>
            </a:r>
            <a:r>
              <a:rPr lang="en-US" altLang="zh-CN" sz="2200">
                <a:solidFill>
                  <a:srgbClr val="0070C0"/>
                </a:solidFill>
                <a:latin typeface="Gill Sans MT" pitchFamily="34" charset="0"/>
                <a:ea typeface="华文中宋" pitchFamily="2" charset="-122"/>
              </a:rPr>
              <a:t>testscores</a:t>
            </a:r>
            <a:r>
              <a:rPr lang="en-US" altLang="zh-CN" sz="2200">
                <a:latin typeface="Gill Sans MT" pitchFamily="34" charset="0"/>
                <a:ea typeface="华文中宋" pitchFamily="2" charset="-122"/>
              </a:rPr>
              <a:t> structure using dynamic field names:</a:t>
            </a:r>
            <a:endParaRPr lang="zh-CN" altLang="en-US" sz="2200">
              <a:latin typeface="Gill Sans MT" pitchFamily="34" charset="0"/>
              <a:ea typeface="华文中宋"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Conditional Control</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dirty="0" err="1"/>
              <a:t>Wenbo</a:t>
            </a:r>
            <a:r>
              <a:rPr lang="en-US" altLang="zh-CN" dirty="0"/>
              <a:t> Zhang</a:t>
            </a:r>
            <a:endParaRPr lang="zh-CN" altLang="en-US" dirty="0"/>
          </a:p>
        </p:txBody>
      </p:sp>
      <p:sp>
        <p:nvSpPr>
          <p:cNvPr id="5" name="灯片编号占位符 4"/>
          <p:cNvSpPr>
            <a:spLocks noGrp="1"/>
          </p:cNvSpPr>
          <p:nvPr>
            <p:ph type="sldNum" sz="quarter" idx="12"/>
          </p:nvPr>
        </p:nvSpPr>
        <p:spPr/>
        <p:txBody>
          <a:bodyPr/>
          <a:lstStyle/>
          <a:p>
            <a:pPr>
              <a:defRPr/>
            </a:pPr>
            <a:fld id="{377FE51F-3255-40D7-82CD-87A6480EBB91}" type="slidenum">
              <a:rPr lang="zh-CN" altLang="en-US"/>
              <a:pPr>
                <a:defRPr/>
              </a:pPr>
              <a:t>8</a:t>
            </a:fld>
            <a:endParaRPr lang="zh-CN" altLang="en-US"/>
          </a:p>
        </p:txBody>
      </p:sp>
      <p:sp>
        <p:nvSpPr>
          <p:cNvPr id="17413" name="TextBox 7"/>
          <p:cNvSpPr txBox="1">
            <a:spLocks noChangeArrowheads="1"/>
          </p:cNvSpPr>
          <p:nvPr/>
        </p:nvSpPr>
        <p:spPr bwMode="auto">
          <a:xfrm>
            <a:off x="1500188" y="2143125"/>
            <a:ext cx="721518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switch</a:t>
            </a:r>
            <a:r>
              <a:rPr lang="en-US" altLang="zh-CN" sz="2200">
                <a:latin typeface="Gill Sans MT" pitchFamily="34" charset="0"/>
                <a:ea typeface="华文中宋" pitchFamily="2" charset="-122"/>
              </a:rPr>
              <a:t> statement executes groups of statements based on the value of a variable or expression. The keywords </a:t>
            </a:r>
            <a:r>
              <a:rPr lang="en-US" altLang="zh-CN" sz="2200">
                <a:solidFill>
                  <a:srgbClr val="0070C0"/>
                </a:solidFill>
                <a:latin typeface="Gill Sans MT" pitchFamily="34" charset="0"/>
                <a:ea typeface="华文中宋" pitchFamily="2" charset="-122"/>
              </a:rPr>
              <a:t>case</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otherwise</a:t>
            </a:r>
            <a:r>
              <a:rPr lang="en-US" altLang="zh-CN" sz="2200">
                <a:latin typeface="Gill Sans MT" pitchFamily="34" charset="0"/>
                <a:ea typeface="华文中宋" pitchFamily="2" charset="-122"/>
              </a:rPr>
              <a:t> delineate the groups. Only the first matching case is executed. There must always be an </a:t>
            </a:r>
            <a:r>
              <a:rPr lang="en-US" altLang="zh-CN" sz="2200">
                <a:solidFill>
                  <a:srgbClr val="0070C0"/>
                </a:solidFill>
                <a:latin typeface="Gill Sans MT" pitchFamily="34" charset="0"/>
                <a:ea typeface="华文中宋" pitchFamily="2" charset="-122"/>
              </a:rPr>
              <a:t>end</a:t>
            </a:r>
            <a:r>
              <a:rPr lang="en-US" altLang="zh-CN" sz="2200">
                <a:latin typeface="Gill Sans MT" pitchFamily="34" charset="0"/>
                <a:ea typeface="华文中宋" pitchFamily="2" charset="-122"/>
              </a:rPr>
              <a:t> to match the switch.</a:t>
            </a:r>
            <a:endParaRPr lang="zh-CN" altLang="en-US" sz="2200">
              <a:latin typeface="Gill Sans MT" pitchFamily="34" charset="0"/>
              <a:ea typeface="华文中宋" pitchFamily="2" charset="-122"/>
            </a:endParaRPr>
          </a:p>
        </p:txBody>
      </p:sp>
      <p:sp>
        <p:nvSpPr>
          <p:cNvPr id="17414" name="TextBox 10"/>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switch and case</a:t>
            </a:r>
            <a:endParaRPr lang="zh-CN" altLang="en-US" sz="2200" b="1">
              <a:latin typeface="Gill Sans MT" pitchFamily="34" charset="0"/>
              <a:ea typeface="华文中宋" pitchFamily="2" charset="-122"/>
            </a:endParaRPr>
          </a:p>
        </p:txBody>
      </p:sp>
      <p:sp>
        <p:nvSpPr>
          <p:cNvPr id="12" name="矩形 11"/>
          <p:cNvSpPr/>
          <p:nvPr/>
        </p:nvSpPr>
        <p:spPr>
          <a:xfrm>
            <a:off x="1643063" y="3857625"/>
            <a:ext cx="6715125" cy="264318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416" name="TextBox 12"/>
          <p:cNvSpPr txBox="1">
            <a:spLocks noChangeArrowheads="1"/>
          </p:cNvSpPr>
          <p:nvPr/>
        </p:nvSpPr>
        <p:spPr bwMode="auto">
          <a:xfrm>
            <a:off x="1857375" y="3929063"/>
            <a:ext cx="57864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solidFill>
                  <a:srgbClr val="0070C0"/>
                </a:solidFill>
                <a:latin typeface="Gill Sans MT" pitchFamily="34" charset="0"/>
                <a:ea typeface="华文中宋" pitchFamily="2" charset="-122"/>
              </a:rPr>
              <a:t>switch (rem(n,4)==0) + (rem(n,2)==0)</a:t>
            </a:r>
          </a:p>
          <a:p>
            <a:pPr eaLnBrk="1" hangingPunct="1"/>
            <a:r>
              <a:rPr lang="en-US" altLang="zh-CN" sz="2000">
                <a:solidFill>
                  <a:srgbClr val="0070C0"/>
                </a:solidFill>
                <a:latin typeface="Gill Sans MT" pitchFamily="34" charset="0"/>
                <a:ea typeface="华文中宋" pitchFamily="2" charset="-122"/>
              </a:rPr>
              <a:t>case 0</a:t>
            </a:r>
          </a:p>
          <a:p>
            <a:pPr eaLnBrk="1" hangingPunct="1"/>
            <a:r>
              <a:rPr lang="en-US" altLang="zh-CN" sz="2000">
                <a:solidFill>
                  <a:srgbClr val="0070C0"/>
                </a:solidFill>
                <a:latin typeface="Gill Sans MT" pitchFamily="34" charset="0"/>
                <a:ea typeface="华文中宋" pitchFamily="2" charset="-122"/>
              </a:rPr>
              <a:t>M = odd_magic(n)</a:t>
            </a:r>
          </a:p>
          <a:p>
            <a:pPr eaLnBrk="1" hangingPunct="1"/>
            <a:r>
              <a:rPr lang="en-US" altLang="zh-CN" sz="2000">
                <a:solidFill>
                  <a:srgbClr val="0070C0"/>
                </a:solidFill>
                <a:latin typeface="Gill Sans MT" pitchFamily="34" charset="0"/>
                <a:ea typeface="华文中宋" pitchFamily="2" charset="-122"/>
              </a:rPr>
              <a:t>case 1</a:t>
            </a:r>
          </a:p>
          <a:p>
            <a:pPr eaLnBrk="1" hangingPunct="1"/>
            <a:r>
              <a:rPr lang="en-US" altLang="zh-CN" sz="2000">
                <a:solidFill>
                  <a:srgbClr val="0070C0"/>
                </a:solidFill>
                <a:latin typeface="Gill Sans MT" pitchFamily="34" charset="0"/>
                <a:ea typeface="华文中宋" pitchFamily="2" charset="-122"/>
              </a:rPr>
              <a:t>…</a:t>
            </a:r>
          </a:p>
          <a:p>
            <a:pPr eaLnBrk="1" hangingPunct="1"/>
            <a:r>
              <a:rPr lang="en-US" altLang="zh-CN" sz="2000">
                <a:solidFill>
                  <a:srgbClr val="0070C0"/>
                </a:solidFill>
                <a:latin typeface="Gill Sans MT" pitchFamily="34" charset="0"/>
                <a:ea typeface="华文中宋" pitchFamily="2" charset="-122"/>
              </a:rPr>
              <a:t>otherwise</a:t>
            </a:r>
          </a:p>
          <a:p>
            <a:pPr eaLnBrk="1" hangingPunct="1"/>
            <a:r>
              <a:rPr lang="en-US" altLang="zh-CN" sz="2000">
                <a:solidFill>
                  <a:srgbClr val="0070C0"/>
                </a:solidFill>
                <a:latin typeface="Gill Sans MT" pitchFamily="34" charset="0"/>
                <a:ea typeface="华文中宋" pitchFamily="2" charset="-122"/>
              </a:rPr>
              <a:t>    error('This is impossible')</a:t>
            </a:r>
          </a:p>
          <a:p>
            <a:pPr eaLnBrk="1" hangingPunct="1"/>
            <a:r>
              <a:rPr lang="en-US" altLang="zh-CN" sz="2000">
                <a:solidFill>
                  <a:srgbClr val="0070C0"/>
                </a:solidFill>
                <a:latin typeface="Gill Sans MT" pitchFamily="34" charset="0"/>
                <a:ea typeface="华文中宋" pitchFamily="2" charset="-122"/>
              </a:rPr>
              <a:t>end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Conditional Control</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dirty="0" err="1"/>
              <a:t>Wenbo</a:t>
            </a:r>
            <a:r>
              <a:rPr lang="en-US" altLang="zh-CN" dirty="0"/>
              <a:t> Zhang</a:t>
            </a:r>
            <a:endParaRPr lang="zh-CN" altLang="en-US" dirty="0"/>
          </a:p>
        </p:txBody>
      </p:sp>
      <p:sp>
        <p:nvSpPr>
          <p:cNvPr id="5" name="灯片编号占位符 4"/>
          <p:cNvSpPr>
            <a:spLocks noGrp="1"/>
          </p:cNvSpPr>
          <p:nvPr>
            <p:ph type="sldNum" sz="quarter" idx="12"/>
          </p:nvPr>
        </p:nvSpPr>
        <p:spPr/>
        <p:txBody>
          <a:bodyPr/>
          <a:lstStyle/>
          <a:p>
            <a:pPr>
              <a:defRPr/>
            </a:pPr>
            <a:fld id="{83F5F5D4-436E-4ADE-A9F2-EC83073E3D62}" type="slidenum">
              <a:rPr lang="zh-CN" altLang="en-US"/>
              <a:pPr>
                <a:defRPr/>
              </a:pPr>
              <a:t>9</a:t>
            </a:fld>
            <a:endParaRPr lang="zh-CN" altLang="en-US"/>
          </a:p>
        </p:txBody>
      </p:sp>
      <p:sp>
        <p:nvSpPr>
          <p:cNvPr id="18437" name="TextBox 10"/>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b="1">
                <a:latin typeface="Gill Sans MT" pitchFamily="34" charset="0"/>
                <a:ea typeface="华文中宋" pitchFamily="2" charset="-122"/>
              </a:rPr>
              <a:t>Note</a:t>
            </a:r>
            <a:r>
              <a:rPr lang="en-US" altLang="zh-CN" sz="2200">
                <a:latin typeface="Gill Sans MT" pitchFamily="34" charset="0"/>
                <a:ea typeface="华文中宋" pitchFamily="2" charset="-122"/>
              </a:rPr>
              <a:t>     Unlike the C language switch statement, the MATLAB </a:t>
            </a:r>
            <a:r>
              <a:rPr lang="en-US" altLang="zh-CN" sz="2200">
                <a:solidFill>
                  <a:srgbClr val="0070C0"/>
                </a:solidFill>
                <a:latin typeface="Gill Sans MT" pitchFamily="34" charset="0"/>
                <a:ea typeface="华文中宋" pitchFamily="2" charset="-122"/>
              </a:rPr>
              <a:t>switch</a:t>
            </a:r>
            <a:r>
              <a:rPr lang="en-US" altLang="zh-CN" sz="2200">
                <a:latin typeface="Gill Sans MT" pitchFamily="34" charset="0"/>
                <a:ea typeface="华文中宋" pitchFamily="2" charset="-122"/>
              </a:rPr>
              <a:t> does not fall through. If the first case statement is </a:t>
            </a:r>
            <a:r>
              <a:rPr lang="en-US" altLang="zh-CN" sz="2200" i="1">
                <a:solidFill>
                  <a:srgbClr val="FF0000"/>
                </a:solidFill>
                <a:latin typeface="Gill Sans MT" pitchFamily="34" charset="0"/>
                <a:ea typeface="华文中宋" pitchFamily="2" charset="-122"/>
              </a:rPr>
              <a:t>true</a:t>
            </a:r>
            <a:r>
              <a:rPr lang="en-US" altLang="zh-CN" sz="2200">
                <a:latin typeface="Gill Sans MT" pitchFamily="34" charset="0"/>
                <a:ea typeface="华文中宋" pitchFamily="2" charset="-122"/>
              </a:rPr>
              <a:t>, the other </a:t>
            </a:r>
            <a:r>
              <a:rPr lang="en-US" altLang="zh-CN" sz="2200">
                <a:solidFill>
                  <a:srgbClr val="0070C0"/>
                </a:solidFill>
                <a:latin typeface="Gill Sans MT" pitchFamily="34" charset="0"/>
                <a:ea typeface="华文中宋" pitchFamily="2" charset="-122"/>
              </a:rPr>
              <a:t>case</a:t>
            </a:r>
            <a:r>
              <a:rPr lang="en-US" altLang="zh-CN" sz="2200">
                <a:latin typeface="Gill Sans MT" pitchFamily="34" charset="0"/>
                <a:ea typeface="华文中宋" pitchFamily="2" charset="-122"/>
              </a:rPr>
              <a:t> statements do not execute. So, </a:t>
            </a:r>
            <a:r>
              <a:rPr lang="en-US" altLang="zh-CN" sz="2200">
                <a:solidFill>
                  <a:srgbClr val="0070C0"/>
                </a:solidFill>
                <a:latin typeface="Gill Sans MT" pitchFamily="34" charset="0"/>
                <a:ea typeface="华文中宋" pitchFamily="2" charset="-122"/>
              </a:rPr>
              <a:t>break</a:t>
            </a:r>
            <a:r>
              <a:rPr lang="en-US" altLang="zh-CN" sz="2200">
                <a:latin typeface="Gill Sans MT" pitchFamily="34" charset="0"/>
                <a:ea typeface="华文中宋" pitchFamily="2" charset="-122"/>
              </a:rPr>
              <a:t> statements are not required.</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4257</TotalTime>
  <Words>5827</Words>
  <Application>Microsoft Office PowerPoint</Application>
  <PresentationFormat>全屏显示(4:3)</PresentationFormat>
  <Paragraphs>891</Paragraphs>
  <Slides>77</Slides>
  <Notes>36</Notes>
  <HiddenSlides>5</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7" baseType="lpstr">
      <vt:lpstr>华文中宋</vt:lpstr>
      <vt:lpstr>宋体</vt:lpstr>
      <vt:lpstr>Arial</vt:lpstr>
      <vt:lpstr>Calibri</vt:lpstr>
      <vt:lpstr>Gill Sans MT</vt:lpstr>
      <vt:lpstr>Times New Roman</vt:lpstr>
      <vt:lpstr>Verdana</vt:lpstr>
      <vt:lpstr>Wingdings 2</vt:lpstr>
      <vt:lpstr>夏至</vt:lpstr>
      <vt:lpstr>Equation</vt:lpstr>
      <vt:lpstr>Programming</vt:lpstr>
      <vt:lpstr>PowerPoint 演示文稿</vt:lpstr>
      <vt:lpstr>Flow Control</vt:lpstr>
      <vt:lpstr>PowerPoint 演示文稿</vt:lpstr>
      <vt:lpstr>Conditional Control</vt:lpstr>
      <vt:lpstr>Conditional Control</vt:lpstr>
      <vt:lpstr>Conditional Control</vt:lpstr>
      <vt:lpstr>Conditional Control</vt:lpstr>
      <vt:lpstr>Conditional Control</vt:lpstr>
      <vt:lpstr>Loop Control</vt:lpstr>
      <vt:lpstr>Loop Control</vt:lpstr>
      <vt:lpstr>Loop Control</vt:lpstr>
      <vt:lpstr>Loop Control</vt:lpstr>
      <vt:lpstr>Loop Control</vt:lpstr>
      <vt:lpstr>Loop Control</vt:lpstr>
      <vt:lpstr>Loop Control</vt:lpstr>
      <vt:lpstr>Loop Control</vt:lpstr>
      <vt:lpstr>Loop Control</vt:lpstr>
      <vt:lpstr>Loop Control</vt:lpstr>
      <vt:lpstr>Error Control</vt:lpstr>
      <vt:lpstr>Error Control</vt:lpstr>
      <vt:lpstr>Program Termination – return</vt:lpstr>
      <vt:lpstr>Other Data Structures</vt:lpstr>
      <vt:lpstr>PowerPoint 演示文稿</vt:lpstr>
      <vt:lpstr>Multidimensional Arrays</vt:lpstr>
      <vt:lpstr>Multidimensional Arrays</vt:lpstr>
      <vt:lpstr>Cell Arrays</vt:lpstr>
      <vt:lpstr>Cell Arrays</vt:lpstr>
      <vt:lpstr>Cell Arrays</vt:lpstr>
      <vt:lpstr>Characters and Text</vt:lpstr>
      <vt:lpstr>Characters and Text</vt:lpstr>
      <vt:lpstr>Characters and Text</vt:lpstr>
      <vt:lpstr>Structures</vt:lpstr>
      <vt:lpstr>Structures</vt:lpstr>
      <vt:lpstr>Structures</vt:lpstr>
      <vt:lpstr>Structures</vt:lpstr>
      <vt:lpstr>Scripts and Functions</vt:lpstr>
      <vt:lpstr>PowerPoint 演示文稿</vt:lpstr>
      <vt:lpstr>Overview</vt:lpstr>
      <vt:lpstr>Overview</vt:lpstr>
      <vt:lpstr>Scripts</vt:lpstr>
      <vt:lpstr>Functions</vt:lpstr>
      <vt:lpstr>Types of Functions</vt:lpstr>
      <vt:lpstr>Types of Functions Anonymous Functions</vt:lpstr>
      <vt:lpstr>Types of Functions ● Anonymous Functions  Example</vt:lpstr>
      <vt:lpstr>Types of Functions  Primary and Subfunctions</vt:lpstr>
      <vt:lpstr>Types of Functions  Private Functions</vt:lpstr>
      <vt:lpstr>Types of Functions  Nested Functions</vt:lpstr>
      <vt:lpstr>Types of Functions  Nested Functions</vt:lpstr>
      <vt:lpstr>Global Variables</vt:lpstr>
      <vt:lpstr>Global Variables Example</vt:lpstr>
      <vt:lpstr>Passing String Arguments to Functions</vt:lpstr>
      <vt:lpstr>Passing String Arguments to Functions</vt:lpstr>
      <vt:lpstr>The eval Function</vt:lpstr>
      <vt:lpstr>Object-Oriented Programming</vt:lpstr>
      <vt:lpstr>PowerPoint 演示文稿</vt:lpstr>
      <vt:lpstr>MATLAB® Classes and Objects</vt:lpstr>
      <vt:lpstr>Learn About Defining MATLAB® Classes</vt:lpstr>
      <vt:lpstr>MATLAB® Classes Overview MATLAB® Classes </vt:lpstr>
      <vt:lpstr>MATLAB® Classes Overview MATLAB® Classes — Key Terms</vt:lpstr>
      <vt:lpstr>MATLAB® Classes Overview MATLAB® Classes — Key Terms</vt:lpstr>
      <vt:lpstr>MATLAB® Classes Overview Defining Classes — Syntax</vt:lpstr>
      <vt:lpstr>MATLAB® Classes Overview Defining Classes — Syntax</vt:lpstr>
      <vt:lpstr>MATLAB® Classes Overview Defining Properties</vt:lpstr>
      <vt:lpstr>MATLAB® Classes Overview Defining Properties</vt:lpstr>
      <vt:lpstr>MATLAB® Classes Overview Defining Properties</vt:lpstr>
      <vt:lpstr>MATLAB® Classes Overview Class Methods</vt:lpstr>
      <vt:lpstr>MATLAB® Classes Overview Class Methods</vt:lpstr>
      <vt:lpstr>MATLAB® Classes Overview Functions Used with Objects</vt:lpstr>
      <vt:lpstr>MATLAB® Classes Overview Developing Classes — Typical Workflow</vt:lpstr>
      <vt:lpstr>Improving The efficiency of your program</vt:lpstr>
      <vt:lpstr>Appendix Improving The Efficiency of Your Programs</vt:lpstr>
      <vt:lpstr>MATLAB® Classes Overview Defining Events and Listeners</vt:lpstr>
      <vt:lpstr>MATLAB® Classes Overview Defining Events and Listeners</vt:lpstr>
      <vt:lpstr>MATLAB® Classes Overview Defining Events and Listeners</vt:lpstr>
      <vt:lpstr>Structures *Dynamic Field Names</vt:lpstr>
      <vt:lpstr>Structures *Dynamic Field Names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Wenbo Zhang</dc:creator>
  <cp:lastModifiedBy>Wenbo ZHANG</cp:lastModifiedBy>
  <cp:revision>585</cp:revision>
  <cp:lastPrinted>2013-08-26T11:07:13Z</cp:lastPrinted>
  <dcterms:created xsi:type="dcterms:W3CDTF">2008-06-23T15:01:00Z</dcterms:created>
  <dcterms:modified xsi:type="dcterms:W3CDTF">2014-06-19T05:12:59Z</dcterms:modified>
</cp:coreProperties>
</file>