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7"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38" autoAdjust="0"/>
    <p:restoredTop sz="91222" autoAdjust="0"/>
  </p:normalViewPr>
  <p:slideViewPr>
    <p:cSldViewPr>
      <p:cViewPr varScale="1">
        <p:scale>
          <a:sx n="68" d="100"/>
          <a:sy n="68" d="100"/>
        </p:scale>
        <p:origin x="1314" y="54"/>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928"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r>
              <a:rPr lang="en-US" altLang="zh-CN" dirty="0"/>
              <a:t>zhangwb_wk@163.com</a:t>
            </a:r>
            <a:endParaRPr lang="zh-CN" altLang="en-US" dirty="0"/>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46A143A4-FCC6-461F-AD9D-69FCE29166C0}" type="datetimeFigureOut">
              <a:rPr lang="zh-CN" altLang="en-US"/>
              <a:pPr>
                <a:defRPr/>
              </a:pPr>
              <a:t>2014/6/19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dirty="0"/>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4BAE6D76-41FD-4951-B3D5-98B2352DFC95}" type="slidenum">
              <a:rPr lang="zh-CN" altLang="en-US"/>
              <a:pPr>
                <a:defRPr/>
              </a:pPr>
              <a:t>‹#›</a:t>
            </a:fld>
            <a:endParaRPr lang="zh-CN" altLang="en-US"/>
          </a:p>
        </p:txBody>
      </p:sp>
    </p:spTree>
    <p:extLst>
      <p:ext uri="{BB962C8B-B14F-4D97-AF65-F5344CB8AC3E}">
        <p14:creationId xmlns:p14="http://schemas.microsoft.com/office/powerpoint/2010/main" val="191153307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r>
              <a:rPr lang="en-US" altLang="zh-CN" dirty="0" smtClean="0"/>
              <a:t>zhangwb.go@gmail.com</a:t>
            </a:r>
            <a:endParaRPr lang="zh-CN" altLang="en-US" dirty="0"/>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04D9C8F0-899B-4748-BE99-74D19D87E391}" type="datetimeFigureOut">
              <a:rPr lang="zh-CN" altLang="en-US"/>
              <a:pPr>
                <a:defRPr/>
              </a:pPr>
              <a:t>2014/6/19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r>
              <a:rPr lang="en-US" altLang="zh-CN"/>
              <a:t>zhangwenbo.online@gmail.com</a:t>
            </a: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7714A5A1-EDAF-425A-AF18-2435325C5E48}" type="slidenum">
              <a:rPr lang="zh-CN" altLang="en-US"/>
              <a:pPr>
                <a:defRPr/>
              </a:pPr>
              <a:t>‹#›</a:t>
            </a:fld>
            <a:endParaRPr lang="zh-CN" altLang="en-US"/>
          </a:p>
        </p:txBody>
      </p:sp>
    </p:spTree>
    <p:extLst>
      <p:ext uri="{BB962C8B-B14F-4D97-AF65-F5344CB8AC3E}">
        <p14:creationId xmlns:p14="http://schemas.microsoft.com/office/powerpoint/2010/main" val="215956314"/>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8A98CA-3DCE-4B54-86BE-1E25F025B2AB}" type="slidenum">
              <a:rPr lang="zh-CN" altLang="en-US" smtClean="0"/>
              <a:pPr fontAlgn="base">
                <a:spcBef>
                  <a:spcPct val="0"/>
                </a:spcBef>
                <a:spcAft>
                  <a:spcPct val="0"/>
                </a:spcAft>
                <a:defRPr/>
              </a:pPr>
              <a:t>1</a:t>
            </a:fld>
            <a:endParaRPr lang="zh-CN" altLang="en-US" smtClean="0"/>
          </a:p>
        </p:txBody>
      </p:sp>
      <p:sp>
        <p:nvSpPr>
          <p:cNvPr id="4096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4096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96980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页眉占位符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4198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41990" name="灯片编号占位符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6EBBD3-434E-4F65-9987-C9003836E6C0}" type="slidenum">
              <a:rPr lang="zh-CN" altLang="en-US" smtClean="0"/>
              <a:pPr fontAlgn="base">
                <a:spcBef>
                  <a:spcPct val="0"/>
                </a:spcBef>
                <a:spcAft>
                  <a:spcPct val="0"/>
                </a:spcAft>
                <a:defRPr/>
              </a:pPr>
              <a:t>2</a:t>
            </a:fld>
            <a:endParaRPr lang="zh-CN" altLang="en-US" smtClean="0"/>
          </a:p>
        </p:txBody>
      </p:sp>
    </p:spTree>
    <p:extLst>
      <p:ext uri="{BB962C8B-B14F-4D97-AF65-F5344CB8AC3E}">
        <p14:creationId xmlns:p14="http://schemas.microsoft.com/office/powerpoint/2010/main" val="302229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fld id="{A68F4417-5B92-4BB2-A339-75C506FEDA81}" type="datetime1">
              <a:rPr lang="zh-CN" altLang="en-US"/>
              <a:pPr>
                <a:defRPr/>
              </a:pPr>
              <a:t>2014/6/19</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8" name="灯片编号占位符 9"/>
          <p:cNvSpPr>
            <a:spLocks noGrp="1"/>
          </p:cNvSpPr>
          <p:nvPr>
            <p:ph type="sldNum" sz="quarter" idx="12"/>
          </p:nvPr>
        </p:nvSpPr>
        <p:spPr/>
        <p:txBody>
          <a:bodyPr/>
          <a:lstStyle>
            <a:lvl1pPr>
              <a:defRPr/>
            </a:lvl1pPr>
            <a:extLst/>
          </a:lstStyle>
          <a:p>
            <a:pPr>
              <a:defRPr/>
            </a:pPr>
            <a:fld id="{29947036-12AB-42CC-9E64-1E0F3121EDE6}" type="slidenum">
              <a:rPr lang="zh-CN" altLang="en-US"/>
              <a:pPr>
                <a:defRPr/>
              </a:pPr>
              <a:t>‹#›</a:t>
            </a:fld>
            <a:endParaRPr lang="zh-CN" altLang="en-US"/>
          </a:p>
        </p:txBody>
      </p:sp>
    </p:spTree>
    <p:extLst>
      <p:ext uri="{BB962C8B-B14F-4D97-AF65-F5344CB8AC3E}">
        <p14:creationId xmlns:p14="http://schemas.microsoft.com/office/powerpoint/2010/main" val="155685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554A7C70-7439-4369-A1DD-D04ED53A24D4}"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5CC0C30A-18D5-4612-B2CC-9F9A8BDD077B}" type="slidenum">
              <a:rPr lang="zh-CN" altLang="en-US"/>
              <a:pPr>
                <a:defRPr/>
              </a:pPr>
              <a:t>‹#›</a:t>
            </a:fld>
            <a:endParaRPr lang="zh-CN" altLang="en-US"/>
          </a:p>
        </p:txBody>
      </p:sp>
    </p:spTree>
    <p:extLst>
      <p:ext uri="{BB962C8B-B14F-4D97-AF65-F5344CB8AC3E}">
        <p14:creationId xmlns:p14="http://schemas.microsoft.com/office/powerpoint/2010/main" val="202498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9CD4B4E3-78DD-42B9-BBF2-83348312B257}"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6CCB1CE2-7100-493A-8067-825BCC53E05C}" type="slidenum">
              <a:rPr lang="zh-CN" altLang="en-US"/>
              <a:pPr>
                <a:defRPr/>
              </a:pPr>
              <a:t>‹#›</a:t>
            </a:fld>
            <a:endParaRPr lang="zh-CN" altLang="en-US"/>
          </a:p>
        </p:txBody>
      </p:sp>
    </p:spTree>
    <p:extLst>
      <p:ext uri="{BB962C8B-B14F-4D97-AF65-F5344CB8AC3E}">
        <p14:creationId xmlns:p14="http://schemas.microsoft.com/office/powerpoint/2010/main" val="845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07485F10-CD03-44A7-8DF7-F38DE0E4910B}"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98DE43E8-4F22-4822-9B32-C4DF1AB59C96}" type="slidenum">
              <a:rPr lang="zh-CN" altLang="en-US"/>
              <a:pPr>
                <a:defRPr/>
              </a:pPr>
              <a:t>‹#›</a:t>
            </a:fld>
            <a:endParaRPr lang="zh-CN" altLang="en-US"/>
          </a:p>
        </p:txBody>
      </p:sp>
    </p:spTree>
    <p:extLst>
      <p:ext uri="{BB962C8B-B14F-4D97-AF65-F5344CB8AC3E}">
        <p14:creationId xmlns:p14="http://schemas.microsoft.com/office/powerpoint/2010/main" val="208630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fld id="{248C52A0-9E92-4CBC-83A4-7C46429F5A8E}" type="datetime1">
              <a:rPr lang="zh-CN" altLang="en-US"/>
              <a:pPr>
                <a:defRPr/>
              </a:pPr>
              <a:t>2014/6/19</a:t>
            </a:fld>
            <a:endParaRPr lang="zh-CN" altLang="en-US"/>
          </a:p>
        </p:txBody>
      </p:sp>
      <p:sp>
        <p:nvSpPr>
          <p:cNvPr id="9" name="页脚占位符 4"/>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5"/>
          <p:cNvSpPr>
            <a:spLocks noGrp="1"/>
          </p:cNvSpPr>
          <p:nvPr>
            <p:ph type="sldNum" sz="quarter" idx="12"/>
          </p:nvPr>
        </p:nvSpPr>
        <p:spPr/>
        <p:txBody>
          <a:bodyPr/>
          <a:lstStyle>
            <a:lvl1pPr>
              <a:defRPr/>
            </a:lvl1pPr>
            <a:extLst/>
          </a:lstStyle>
          <a:p>
            <a:pPr>
              <a:defRPr/>
            </a:pPr>
            <a:fld id="{C8545C7C-1A34-4C10-B32A-8AD028FE48ED}" type="slidenum">
              <a:rPr lang="zh-CN" altLang="en-US"/>
              <a:pPr>
                <a:defRPr/>
              </a:pPr>
              <a:t>‹#›</a:t>
            </a:fld>
            <a:endParaRPr lang="zh-CN" altLang="en-US"/>
          </a:p>
        </p:txBody>
      </p:sp>
    </p:spTree>
    <p:extLst>
      <p:ext uri="{BB962C8B-B14F-4D97-AF65-F5344CB8AC3E}">
        <p14:creationId xmlns:p14="http://schemas.microsoft.com/office/powerpoint/2010/main" val="99790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8D15AE3C-4EA1-4199-AFB1-11FD494C65BA}" type="datetime1">
              <a:rPr lang="zh-CN" altLang="en-US"/>
              <a:pPr>
                <a:defRPr/>
              </a:pPr>
              <a:t>2014/6/19</a:t>
            </a:fld>
            <a:endParaRPr lang="zh-CN" altLang="en-US"/>
          </a:p>
        </p:txBody>
      </p:sp>
      <p:sp>
        <p:nvSpPr>
          <p:cNvPr id="6"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A2B03513-9E93-4E10-BDFE-7CDE376F7106}" type="slidenum">
              <a:rPr lang="zh-CN" altLang="en-US"/>
              <a:pPr>
                <a:defRPr/>
              </a:pPr>
              <a:t>‹#›</a:t>
            </a:fld>
            <a:endParaRPr lang="zh-CN" altLang="en-US"/>
          </a:p>
        </p:txBody>
      </p:sp>
    </p:spTree>
    <p:extLst>
      <p:ext uri="{BB962C8B-B14F-4D97-AF65-F5344CB8AC3E}">
        <p14:creationId xmlns:p14="http://schemas.microsoft.com/office/powerpoint/2010/main" val="385325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8F66E8F-C458-4744-8B77-BBA1FBB074B1}" type="datetime1">
              <a:rPr lang="zh-CN" altLang="en-US"/>
              <a:pPr>
                <a:defRPr/>
              </a:pPr>
              <a:t>2014/6/19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C66FB555-122B-43F5-A9BF-CBE27492C638}" type="slidenum">
              <a:rPr lang="zh-CN" altLang="en-US"/>
              <a:pPr>
                <a:defRPr/>
              </a:pPr>
              <a:t>‹#›</a:t>
            </a:fld>
            <a:endParaRPr lang="zh-CN" altLang="en-US"/>
          </a:p>
        </p:txBody>
      </p:sp>
    </p:spTree>
    <p:extLst>
      <p:ext uri="{BB962C8B-B14F-4D97-AF65-F5344CB8AC3E}">
        <p14:creationId xmlns:p14="http://schemas.microsoft.com/office/powerpoint/2010/main" val="25301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E524F5E1-BB08-44AB-AB34-EB9578E22E2D}" type="datetime1">
              <a:rPr lang="zh-CN" altLang="en-US"/>
              <a:pPr>
                <a:defRPr/>
              </a:pPr>
              <a:t>2014/6/19</a:t>
            </a:fld>
            <a:endParaRPr lang="zh-CN" altLang="en-US"/>
          </a:p>
        </p:txBody>
      </p:sp>
      <p:sp>
        <p:nvSpPr>
          <p:cNvPr id="4"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83F45F8D-FE50-4650-B65A-987BDC37FA2A}" type="slidenum">
              <a:rPr lang="zh-CN" altLang="en-US"/>
              <a:pPr>
                <a:defRPr/>
              </a:pPr>
              <a:t>‹#›</a:t>
            </a:fld>
            <a:endParaRPr lang="zh-CN" altLang="en-US"/>
          </a:p>
        </p:txBody>
      </p:sp>
    </p:spTree>
    <p:extLst>
      <p:ext uri="{BB962C8B-B14F-4D97-AF65-F5344CB8AC3E}">
        <p14:creationId xmlns:p14="http://schemas.microsoft.com/office/powerpoint/2010/main" val="166442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extLst/>
          </a:lstStyle>
          <a:p>
            <a:pPr>
              <a:defRPr/>
            </a:pPr>
            <a:fld id="{88F914EF-035C-4EE7-A0D8-54DEE87D6614}" type="datetime1">
              <a:rPr lang="zh-CN" altLang="en-US"/>
              <a:pPr>
                <a:defRPr/>
              </a:pPr>
              <a:t>2014/6/19</a:t>
            </a:fld>
            <a:endParaRPr lang="zh-CN" altLang="en-US"/>
          </a:p>
        </p:txBody>
      </p:sp>
      <p:sp>
        <p:nvSpPr>
          <p:cNvPr id="5" name="页脚占位符 2"/>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6" name="灯片编号占位符 3"/>
          <p:cNvSpPr>
            <a:spLocks noGrp="1"/>
          </p:cNvSpPr>
          <p:nvPr>
            <p:ph type="sldNum" sz="quarter" idx="12"/>
          </p:nvPr>
        </p:nvSpPr>
        <p:spPr/>
        <p:txBody>
          <a:bodyPr/>
          <a:lstStyle>
            <a:lvl1pPr>
              <a:defRPr/>
            </a:lvl1pPr>
            <a:extLst/>
          </a:lstStyle>
          <a:p>
            <a:pPr>
              <a:defRPr/>
            </a:pPr>
            <a:fld id="{636C2AB5-0D4F-4DC2-A3CA-718AB6C787EC}" type="slidenum">
              <a:rPr lang="zh-CN" altLang="en-US"/>
              <a:pPr>
                <a:defRPr/>
              </a:pPr>
              <a:t>‹#›</a:t>
            </a:fld>
            <a:endParaRPr lang="zh-CN" altLang="en-US"/>
          </a:p>
        </p:txBody>
      </p:sp>
    </p:spTree>
    <p:extLst>
      <p:ext uri="{BB962C8B-B14F-4D97-AF65-F5344CB8AC3E}">
        <p14:creationId xmlns:p14="http://schemas.microsoft.com/office/powerpoint/2010/main" val="337859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80CB0A6B-0B33-4A6F-A1BA-FCB279031F3E}" type="datetime1">
              <a:rPr lang="zh-CN" altLang="en-US"/>
              <a:pPr>
                <a:defRPr/>
              </a:pPr>
              <a:t>2014/6/19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D809798C-09CB-4D89-8559-559AE415E886}" type="slidenum">
              <a:rPr lang="zh-CN" altLang="en-US"/>
              <a:pPr>
                <a:defRPr/>
              </a:pPr>
              <a:t>‹#›</a:t>
            </a:fld>
            <a:endParaRPr lang="zh-CN" altLang="en-US"/>
          </a:p>
        </p:txBody>
      </p:sp>
    </p:spTree>
    <p:extLst>
      <p:ext uri="{BB962C8B-B14F-4D97-AF65-F5344CB8AC3E}">
        <p14:creationId xmlns:p14="http://schemas.microsoft.com/office/powerpoint/2010/main" val="302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fld id="{0E322DF6-F465-4B70-84B8-3681E812FA5A}" type="datetime1">
              <a:rPr lang="zh-CN" altLang="en-US"/>
              <a:pPr>
                <a:defRPr/>
              </a:pPr>
              <a:t>2014/6/19</a:t>
            </a:fld>
            <a:endParaRPr lang="zh-CN" altLang="en-US"/>
          </a:p>
        </p:txBody>
      </p:sp>
      <p:sp>
        <p:nvSpPr>
          <p:cNvPr id="9"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6"/>
          <p:cNvSpPr>
            <a:spLocks noGrp="1"/>
          </p:cNvSpPr>
          <p:nvPr>
            <p:ph type="sldNum" sz="quarter" idx="12"/>
          </p:nvPr>
        </p:nvSpPr>
        <p:spPr/>
        <p:txBody>
          <a:bodyPr/>
          <a:lstStyle>
            <a:lvl1pPr>
              <a:defRPr/>
            </a:lvl1pPr>
            <a:extLst/>
          </a:lstStyle>
          <a:p>
            <a:pPr>
              <a:defRPr/>
            </a:pPr>
            <a:fld id="{96E41F7C-D21F-4BED-BFA4-731CA0FA41FB}" type="slidenum">
              <a:rPr lang="zh-CN" altLang="en-US"/>
              <a:pPr>
                <a:defRPr/>
              </a:pPr>
              <a:t>‹#›</a:t>
            </a:fld>
            <a:endParaRPr lang="zh-CN" altLang="en-US"/>
          </a:p>
        </p:txBody>
      </p:sp>
    </p:spTree>
    <p:extLst>
      <p:ext uri="{BB962C8B-B14F-4D97-AF65-F5344CB8AC3E}">
        <p14:creationId xmlns:p14="http://schemas.microsoft.com/office/powerpoint/2010/main" val="344933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extLst/>
          </a:lstStyle>
          <a:p>
            <a:r>
              <a:rPr lang="zh-CN" altLang="en-US" smtClean="0"/>
              <a:t>单击此处编辑母版标题样式</a:t>
            </a:r>
            <a:endParaRPr lang="en-US"/>
          </a:p>
        </p:txBody>
      </p:sp>
      <p:sp>
        <p:nvSpPr>
          <p:cNvPr id="2057" name="文本占位符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8E4A95A1-9C36-421B-9D6A-87D70A101171}" type="datetime1">
              <a:rPr lang="zh-CN" altLang="en-US"/>
              <a:pPr>
                <a:defRPr/>
              </a:pPr>
              <a:t>2014/6/19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Wenbo Zhang</a:t>
            </a: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fld id="{F17BE57F-8392-4BA5-8B41-0E90436F4EB5}" type="slidenum">
              <a:rPr lang="zh-CN" altLang="en-US"/>
              <a:pPr>
                <a:defRPr/>
              </a:pPr>
              <a:t>‹#›</a:t>
            </a:fld>
            <a:endParaRPr lang="zh-CN" altLang="en-US"/>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0" r:id="rId1"/>
    <p:sldLayoutId id="2147483695" r:id="rId2"/>
    <p:sldLayoutId id="2147483701" r:id="rId3"/>
    <p:sldLayoutId id="2147483696" r:id="rId4"/>
    <p:sldLayoutId id="2147483702" r:id="rId5"/>
    <p:sldLayoutId id="2147483697" r:id="rId6"/>
    <p:sldLayoutId id="2147483703" r:id="rId7"/>
    <p:sldLayoutId id="2147483704" r:id="rId8"/>
    <p:sldLayoutId id="2147483705" r:id="rId9"/>
    <p:sldLayoutId id="2147483698" r:id="rId10"/>
    <p:sldLayoutId id="2147483699"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572314"/>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572314"/>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572314"/>
          </a:solidFill>
          <a:latin typeface="Gill Sans MT" pitchFamily="34" charset="0"/>
          <a:ea typeface="华文中宋" pitchFamily="2" charset="-122"/>
        </a:defRPr>
      </a:lvl5pPr>
      <a:lvl6pPr marL="457200" algn="l" rtl="0" fontAlgn="base">
        <a:spcBef>
          <a:spcPct val="0"/>
        </a:spcBef>
        <a:spcAft>
          <a:spcPct val="0"/>
        </a:spcAft>
        <a:defRPr sz="4300">
          <a:solidFill>
            <a:srgbClr val="572314"/>
          </a:solidFill>
          <a:latin typeface="Gill Sans MT" pitchFamily="34" charset="0"/>
          <a:ea typeface="华文中宋" pitchFamily="2" charset="-122"/>
        </a:defRPr>
      </a:lvl6pPr>
      <a:lvl7pPr marL="914400" algn="l" rtl="0" fontAlgn="base">
        <a:spcBef>
          <a:spcPct val="0"/>
        </a:spcBef>
        <a:spcAft>
          <a:spcPct val="0"/>
        </a:spcAft>
        <a:defRPr sz="4300">
          <a:solidFill>
            <a:srgbClr val="572314"/>
          </a:solidFill>
          <a:latin typeface="Gill Sans MT" pitchFamily="34" charset="0"/>
          <a:ea typeface="华文中宋" pitchFamily="2" charset="-122"/>
        </a:defRPr>
      </a:lvl7pPr>
      <a:lvl8pPr marL="1371600" algn="l" rtl="0" fontAlgn="base">
        <a:spcBef>
          <a:spcPct val="0"/>
        </a:spcBef>
        <a:spcAft>
          <a:spcPct val="0"/>
        </a:spcAft>
        <a:defRPr sz="4300">
          <a:solidFill>
            <a:srgbClr val="572314"/>
          </a:solidFill>
          <a:latin typeface="Gill Sans MT" pitchFamily="34" charset="0"/>
          <a:ea typeface="华文中宋" pitchFamily="2" charset="-122"/>
        </a:defRPr>
      </a:lvl8pPr>
      <a:lvl9pPr marL="1828800" algn="l" rtl="0" fontAlgn="base">
        <a:spcBef>
          <a:spcPct val="0"/>
        </a:spcBef>
        <a:spcAft>
          <a:spcPct val="0"/>
        </a:spcAft>
        <a:defRPr sz="4300">
          <a:solidFill>
            <a:srgbClr val="572314"/>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1925" y="360363"/>
            <a:ext cx="7407275" cy="1471612"/>
          </a:xfrm>
        </p:spPr>
        <p:txBody>
          <a:bodyPr/>
          <a:lstStyle/>
          <a:p>
            <a:pPr eaLnBrk="1" fontAlgn="auto" hangingPunct="1">
              <a:spcAft>
                <a:spcPts val="0"/>
              </a:spcAft>
              <a:defRPr/>
            </a:pPr>
            <a:r>
              <a:rPr lang="en-US" altLang="zh-CN" b="1" dirty="0" smtClean="0">
                <a:solidFill>
                  <a:schemeClr val="tx2">
                    <a:satMod val="130000"/>
                  </a:schemeClr>
                </a:solidFill>
              </a:rPr>
              <a:t>Data Analysis</a:t>
            </a:r>
            <a:endParaRPr lang="zh-CN" altLang="en-US" b="1" dirty="0">
              <a:solidFill>
                <a:schemeClr val="tx2">
                  <a:satMod val="130000"/>
                </a:schemeClr>
              </a:solidFill>
            </a:endParaRPr>
          </a:p>
        </p:txBody>
      </p:sp>
      <p:sp>
        <p:nvSpPr>
          <p:cNvPr id="3" name="副标题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000" err="1" smtClean="0"/>
              <a:t>Wenbo</a:t>
            </a:r>
            <a:r>
              <a:rPr lang="en-US" altLang="zh-CN" sz="2000" smtClean="0"/>
              <a:t> </a:t>
            </a:r>
            <a:r>
              <a:rPr lang="en-US" altLang="zh-CN" sz="2000" smtClean="0"/>
              <a:t>ZHANG</a:t>
            </a:r>
            <a:endParaRPr lang="en-US" altLang="zh-CN" sz="2000" dirty="0" smtClean="0"/>
          </a:p>
          <a:p>
            <a:pPr eaLnBrk="1" fontAlgn="auto" hangingPunct="1">
              <a:spcAft>
                <a:spcPts val="0"/>
              </a:spcAft>
              <a:buFont typeface="Wingdings 2"/>
              <a:buNone/>
              <a:defRPr/>
            </a:pPr>
            <a:r>
              <a:rPr lang="en-US" altLang="zh-CN" sz="2000" dirty="0" smtClean="0"/>
              <a:t>School of Science, BUPT</a:t>
            </a:r>
          </a:p>
          <a:p>
            <a:pPr eaLnBrk="1" fontAlgn="auto" hangingPunct="1">
              <a:spcAft>
                <a:spcPts val="0"/>
              </a:spcAft>
              <a:defRPr/>
            </a:pPr>
            <a:r>
              <a:rPr lang="en-US" altLang="zh-CN" sz="2000" dirty="0"/>
              <a:t>zhangwb_wk@163.com</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Outliers</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6491ECB0-CC8E-42EB-9E49-9185EDC1515E}" type="slidenum">
              <a:rPr lang="zh-CN" altLang="en-US"/>
              <a:pPr>
                <a:defRPr/>
              </a:pPr>
              <a:t>10</a:t>
            </a:fld>
            <a:endParaRPr lang="zh-CN" altLang="en-US"/>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1719263"/>
            <a:ext cx="44005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Box 6"/>
          <p:cNvSpPr txBox="1">
            <a:spLocks noChangeArrowheads="1"/>
          </p:cNvSpPr>
          <p:nvPr/>
        </p:nvSpPr>
        <p:spPr bwMode="auto">
          <a:xfrm>
            <a:off x="1500188" y="5200650"/>
            <a:ext cx="72151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plot shows that some of the data are more than two standard deviations above the mean.</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Outliers</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D0E8CB2F-14F4-4215-94E4-F89A1FF00BB2}" type="slidenum">
              <a:rPr lang="zh-CN" altLang="en-US"/>
              <a:pPr>
                <a:defRPr/>
              </a:pPr>
              <a:t>11</a:t>
            </a:fld>
            <a:endParaRPr lang="zh-CN" altLang="en-US"/>
          </a:p>
        </p:txBody>
      </p:sp>
      <p:sp>
        <p:nvSpPr>
          <p:cNvPr id="19461" name="TextBox 6"/>
          <p:cNvSpPr txBox="1">
            <a:spLocks noChangeArrowheads="1"/>
          </p:cNvSpPr>
          <p:nvPr/>
        </p:nvSpPr>
        <p:spPr bwMode="auto">
          <a:xfrm>
            <a:off x="1500188" y="2587625"/>
            <a:ext cx="7215187" cy="1108075"/>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dirty="0">
                <a:latin typeface="Gill Sans MT" pitchFamily="34" charset="0"/>
                <a:ea typeface="华文中宋" pitchFamily="2" charset="-122"/>
              </a:rPr>
              <a:t>outliers = (c3 - mu3) &gt; 2*sigma3;</a:t>
            </a:r>
          </a:p>
          <a:p>
            <a:pPr eaLnBrk="1" hangingPunct="1"/>
            <a:r>
              <a:rPr lang="en-US" altLang="zh-CN" sz="2200" dirty="0">
                <a:latin typeface="Gill Sans MT" pitchFamily="34" charset="0"/>
                <a:ea typeface="华文中宋" pitchFamily="2" charset="-122"/>
              </a:rPr>
              <a:t>c3m = c3; 			</a:t>
            </a:r>
            <a:r>
              <a:rPr lang="en-US" altLang="zh-CN" sz="2200" dirty="0">
                <a:solidFill>
                  <a:srgbClr val="00B050"/>
                </a:solidFill>
                <a:latin typeface="Gill Sans MT" pitchFamily="34" charset="0"/>
                <a:ea typeface="华文中宋" pitchFamily="2" charset="-122"/>
              </a:rPr>
              <a:t>% Copy c3 to c3m</a:t>
            </a:r>
          </a:p>
          <a:p>
            <a:pPr eaLnBrk="1" hangingPunct="1"/>
            <a:r>
              <a:rPr lang="en-US" altLang="zh-CN" sz="2200" dirty="0">
                <a:latin typeface="Gill Sans MT" pitchFamily="34" charset="0"/>
                <a:ea typeface="华文中宋" pitchFamily="2" charset="-122"/>
              </a:rPr>
              <a:t>c3m(outliers) = </a:t>
            </a:r>
            <a:r>
              <a:rPr lang="en-US" altLang="zh-CN" sz="2200" dirty="0" err="1">
                <a:latin typeface="Gill Sans MT" pitchFamily="34" charset="0"/>
                <a:ea typeface="华文中宋" pitchFamily="2" charset="-122"/>
              </a:rPr>
              <a:t>NaN</a:t>
            </a:r>
            <a:r>
              <a:rPr lang="en-US" altLang="zh-CN" sz="2200" dirty="0">
                <a:latin typeface="Gill Sans MT" pitchFamily="34" charset="0"/>
                <a:ea typeface="华文中宋" pitchFamily="2" charset="-122"/>
              </a:rPr>
              <a:t>; 		</a:t>
            </a:r>
            <a:r>
              <a:rPr lang="en-US" altLang="zh-CN" sz="2200" dirty="0">
                <a:solidFill>
                  <a:srgbClr val="00B050"/>
                </a:solidFill>
                <a:latin typeface="Gill Sans MT" pitchFamily="34" charset="0"/>
                <a:ea typeface="华文中宋" pitchFamily="2" charset="-122"/>
              </a:rPr>
              <a:t>% Add </a:t>
            </a:r>
            <a:r>
              <a:rPr lang="en-US" altLang="zh-CN" sz="2200" dirty="0" err="1">
                <a:solidFill>
                  <a:srgbClr val="00B050"/>
                </a:solidFill>
                <a:latin typeface="Gill Sans MT" pitchFamily="34" charset="0"/>
                <a:ea typeface="华文中宋" pitchFamily="2" charset="-122"/>
              </a:rPr>
              <a:t>NaN</a:t>
            </a:r>
            <a:r>
              <a:rPr lang="en-US" altLang="zh-CN" sz="2200" dirty="0">
                <a:solidFill>
                  <a:srgbClr val="00B050"/>
                </a:solidFill>
                <a:latin typeface="Gill Sans MT" pitchFamily="34" charset="0"/>
                <a:ea typeface="华文中宋" pitchFamily="2" charset="-122"/>
              </a:rPr>
              <a:t> values</a:t>
            </a:r>
            <a:endParaRPr lang="zh-CN" altLang="en-US" sz="2200" dirty="0">
              <a:solidFill>
                <a:srgbClr val="00B050"/>
              </a:solidFill>
              <a:latin typeface="Gill Sans MT" pitchFamily="34" charset="0"/>
              <a:ea typeface="华文中宋" pitchFamily="2" charset="-122"/>
            </a:endParaRPr>
          </a:p>
        </p:txBody>
      </p:sp>
      <p:sp>
        <p:nvSpPr>
          <p:cNvPr id="19462" name="TextBox 7"/>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If you identify these data as errors (not features), replace them with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values as follows: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Smoothing and </a:t>
            </a:r>
            <a:r>
              <a:rPr lang="en-US" altLang="zh-CN" b="1" baseline="30000" dirty="0" smtClean="0">
                <a:solidFill>
                  <a:schemeClr val="tx2">
                    <a:satMod val="130000"/>
                  </a:schemeClr>
                </a:solidFill>
              </a:rPr>
              <a:t>*</a:t>
            </a:r>
            <a:r>
              <a:rPr lang="en-US" altLang="zh-CN" b="1" dirty="0" smtClean="0">
                <a:solidFill>
                  <a:schemeClr val="tx2">
                    <a:satMod val="130000"/>
                  </a:schemeClr>
                </a:solidFill>
              </a:rPr>
              <a:t>Filtering</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A9A99C13-B20B-46A1-906E-26834208D878}" type="slidenum">
              <a:rPr lang="zh-CN" altLang="en-US"/>
              <a:pPr>
                <a:defRPr/>
              </a:pPr>
              <a:t>12</a:t>
            </a:fld>
            <a:endParaRPr lang="zh-CN" altLang="en-US"/>
          </a:p>
        </p:txBody>
      </p:sp>
      <p:sp>
        <p:nvSpPr>
          <p:cNvPr id="20485" name="TextBox 6"/>
          <p:cNvSpPr txBox="1">
            <a:spLocks noChangeArrowheads="1"/>
          </p:cNvSpPr>
          <p:nvPr/>
        </p:nvSpPr>
        <p:spPr bwMode="auto">
          <a:xfrm>
            <a:off x="1500188" y="2587625"/>
            <a:ext cx="7215187" cy="769938"/>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dirty="0">
                <a:latin typeface="Gill Sans MT" pitchFamily="34" charset="0"/>
                <a:ea typeface="华文中宋" pitchFamily="2" charset="-122"/>
              </a:rPr>
              <a:t>plot(c3m,'o-')</a:t>
            </a:r>
          </a:p>
          <a:p>
            <a:pPr eaLnBrk="1" hangingPunct="1"/>
            <a:r>
              <a:rPr lang="en-US" altLang="zh-CN" sz="2200" dirty="0">
                <a:latin typeface="Gill Sans MT" pitchFamily="34" charset="0"/>
                <a:ea typeface="华文中宋" pitchFamily="2" charset="-122"/>
              </a:rPr>
              <a:t>hold on</a:t>
            </a:r>
            <a:endParaRPr lang="zh-CN" altLang="en-US" sz="2200" dirty="0">
              <a:solidFill>
                <a:srgbClr val="00B050"/>
              </a:solidFill>
              <a:latin typeface="Gill Sans MT" pitchFamily="34" charset="0"/>
              <a:ea typeface="华文中宋" pitchFamily="2" charset="-122"/>
            </a:endParaRPr>
          </a:p>
        </p:txBody>
      </p:sp>
      <p:sp>
        <p:nvSpPr>
          <p:cNvPr id="20486" name="TextBox 7"/>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 time-series plot of the data at the third intersection (with the outlier removed in Outliers) results in the following plot:</a:t>
            </a:r>
            <a:endParaRPr lang="zh-CN" altLang="en-US" sz="2200">
              <a:latin typeface="Gill Sans MT" pitchFamily="34" charset="0"/>
              <a:ea typeface="华文中宋" pitchFamily="2" charset="-122"/>
            </a:endParaRPr>
          </a:p>
        </p:txBody>
      </p:sp>
      <p:pic>
        <p:nvPicPr>
          <p:cNvPr id="204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3429000"/>
            <a:ext cx="39814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Smoothing and </a:t>
            </a:r>
            <a:r>
              <a:rPr lang="en-US" altLang="zh-CN" b="1" baseline="30000" dirty="0" smtClean="0">
                <a:solidFill>
                  <a:schemeClr val="tx2">
                    <a:satMod val="130000"/>
                  </a:schemeClr>
                </a:solidFill>
              </a:rPr>
              <a:t>*</a:t>
            </a:r>
            <a:r>
              <a:rPr lang="en-US" altLang="zh-CN" b="1" dirty="0" smtClean="0">
                <a:solidFill>
                  <a:schemeClr val="tx2">
                    <a:satMod val="130000"/>
                  </a:schemeClr>
                </a:solidFill>
              </a:rPr>
              <a:t>Filtering</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2701D3B0-989E-4D94-9C75-5C2DBD1AB6D0}" type="slidenum">
              <a:rPr lang="zh-CN" altLang="en-US"/>
              <a:pPr>
                <a:defRPr/>
              </a:pPr>
              <a:t>13</a:t>
            </a:fld>
            <a:endParaRPr lang="zh-CN" altLang="en-US"/>
          </a:p>
        </p:txBody>
      </p:sp>
      <p:sp>
        <p:nvSpPr>
          <p:cNvPr id="8" name="TextBox 7"/>
          <p:cNvSpPr txBox="1"/>
          <p:nvPr/>
        </p:nvSpPr>
        <p:spPr>
          <a:xfrm>
            <a:off x="1500188" y="1717675"/>
            <a:ext cx="7215187" cy="4494213"/>
          </a:xfrm>
          <a:prstGeom prst="rect">
            <a:avLst/>
          </a:prstGeom>
          <a:noFill/>
        </p:spPr>
        <p:txBody>
          <a:bodyPr>
            <a:spAutoFit/>
          </a:bodyPr>
          <a:lstStyle/>
          <a:p>
            <a:pPr fontAlgn="auto">
              <a:spcBef>
                <a:spcPts val="0"/>
              </a:spcBef>
              <a:spcAft>
                <a:spcPts val="0"/>
              </a:spcAft>
              <a:defRPr/>
            </a:pPr>
            <a:r>
              <a:rPr lang="en-US" altLang="zh-CN" sz="2200" dirty="0">
                <a:latin typeface="+mn-lt"/>
                <a:ea typeface="+mn-ea"/>
              </a:rPr>
              <a:t>The </a:t>
            </a:r>
            <a:r>
              <a:rPr lang="en-US" altLang="zh-CN" sz="2200" dirty="0" err="1">
                <a:solidFill>
                  <a:srgbClr val="0070C0"/>
                </a:solidFill>
                <a:latin typeface="+mn-lt"/>
                <a:ea typeface="+mn-ea"/>
              </a:rPr>
              <a:t>NaN</a:t>
            </a:r>
            <a:r>
              <a:rPr lang="en-US" altLang="zh-CN" sz="2200" dirty="0">
                <a:latin typeface="+mn-lt"/>
                <a:ea typeface="+mn-ea"/>
              </a:rPr>
              <a:t> value at hour 20 appears as a gap in the plot. This handling of </a:t>
            </a:r>
            <a:r>
              <a:rPr lang="en-US" altLang="zh-CN" sz="2200" dirty="0" err="1">
                <a:solidFill>
                  <a:srgbClr val="0070C0"/>
                </a:solidFill>
                <a:latin typeface="+mn-lt"/>
                <a:ea typeface="+mn-ea"/>
              </a:rPr>
              <a:t>NaN</a:t>
            </a:r>
            <a:r>
              <a:rPr lang="en-US" altLang="zh-CN" sz="2200" dirty="0">
                <a:latin typeface="+mn-lt"/>
                <a:ea typeface="+mn-ea"/>
              </a:rPr>
              <a:t> values is typical of MATLAB plotting functions.</a:t>
            </a:r>
          </a:p>
          <a:p>
            <a:pPr fontAlgn="auto">
              <a:spcBef>
                <a:spcPts val="0"/>
              </a:spcBef>
              <a:spcAft>
                <a:spcPts val="0"/>
              </a:spcAft>
              <a:defRPr/>
            </a:pPr>
            <a:endParaRPr lang="en-US" altLang="zh-CN" sz="2200" dirty="0">
              <a:latin typeface="+mn-lt"/>
              <a:ea typeface="+mn-ea"/>
            </a:endParaRPr>
          </a:p>
          <a:p>
            <a:pPr fontAlgn="auto">
              <a:spcBef>
                <a:spcPts val="0"/>
              </a:spcBef>
              <a:spcAft>
                <a:spcPts val="0"/>
              </a:spcAft>
              <a:defRPr/>
            </a:pPr>
            <a:r>
              <a:rPr lang="en-US" altLang="zh-CN" sz="2200" dirty="0">
                <a:latin typeface="+mn-lt"/>
                <a:ea typeface="+mn-ea"/>
              </a:rPr>
              <a:t>Noisy data shows random variations about expected values. You may want to smooth the data to reveal its main features before building a model. Two basic assumptions underlie smoothing:</a:t>
            </a:r>
          </a:p>
          <a:p>
            <a:pPr marL="457200" indent="-457200" fontAlgn="auto">
              <a:spcBef>
                <a:spcPts val="0"/>
              </a:spcBef>
              <a:spcAft>
                <a:spcPts val="0"/>
              </a:spcAft>
              <a:buFontTx/>
              <a:buAutoNum type="arabicPeriod"/>
              <a:defRPr/>
            </a:pPr>
            <a:r>
              <a:rPr lang="en-US" altLang="zh-CN" sz="2200" dirty="0">
                <a:latin typeface="+mn-lt"/>
                <a:ea typeface="+mn-ea"/>
              </a:rPr>
              <a:t>The relationship between the predictor (time) and the response (traffic volume) is smooth.</a:t>
            </a:r>
          </a:p>
          <a:p>
            <a:pPr marL="457200" indent="-457200" fontAlgn="auto">
              <a:spcBef>
                <a:spcPts val="0"/>
              </a:spcBef>
              <a:spcAft>
                <a:spcPts val="0"/>
              </a:spcAft>
              <a:buFontTx/>
              <a:buAutoNum type="arabicPeriod"/>
              <a:defRPr/>
            </a:pPr>
            <a:r>
              <a:rPr lang="en-US" altLang="zh-CN" sz="2200" dirty="0">
                <a:latin typeface="+mn-lt"/>
                <a:ea typeface="+mn-ea"/>
              </a:rPr>
              <a:t>The smoothing algorithm results in values that are better estimates of expected values because the noise has been reduced.</a:t>
            </a:r>
            <a:endParaRPr lang="zh-CN" altLang="en-US" sz="2200" dirty="0">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Smoothing and </a:t>
            </a:r>
            <a:r>
              <a:rPr lang="en-US" altLang="zh-CN" b="1" baseline="30000" dirty="0" smtClean="0">
                <a:solidFill>
                  <a:schemeClr val="tx2">
                    <a:satMod val="130000"/>
                  </a:schemeClr>
                </a:solidFill>
              </a:rPr>
              <a:t>*</a:t>
            </a:r>
            <a:r>
              <a:rPr lang="en-US" altLang="zh-CN" b="1" dirty="0" smtClean="0">
                <a:solidFill>
                  <a:schemeClr val="tx2">
                    <a:satMod val="130000"/>
                  </a:schemeClr>
                </a:solidFill>
              </a:rPr>
              <a:t>Filtering</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4B9247C4-7341-4CD8-A87E-B703B689C888}" type="slidenum">
              <a:rPr lang="zh-CN" altLang="en-US"/>
              <a:pPr>
                <a:defRPr/>
              </a:pPr>
              <a:t>14</a:t>
            </a:fld>
            <a:endParaRPr lang="zh-CN" altLang="en-US"/>
          </a:p>
        </p:txBody>
      </p:sp>
      <p:sp>
        <p:nvSpPr>
          <p:cNvPr id="22533" name="TextBox 7"/>
          <p:cNvSpPr txBox="1">
            <a:spLocks noChangeArrowheads="1"/>
          </p:cNvSpPr>
          <p:nvPr/>
        </p:nvSpPr>
        <p:spPr bwMode="auto">
          <a:xfrm>
            <a:off x="1500188" y="2659063"/>
            <a:ext cx="7215187" cy="1939925"/>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a:latin typeface="Gill Sans MT" pitchFamily="34" charset="0"/>
                <a:ea typeface="华文中宋" pitchFamily="2" charset="-122"/>
              </a:rPr>
              <a:t>span = 3; 		</a:t>
            </a:r>
            <a:r>
              <a:rPr lang="en-US" altLang="zh-CN" sz="2000" dirty="0">
                <a:solidFill>
                  <a:srgbClr val="00B050"/>
                </a:solidFill>
                <a:latin typeface="Gill Sans MT" pitchFamily="34" charset="0"/>
                <a:ea typeface="华文中宋" pitchFamily="2" charset="-122"/>
              </a:rPr>
              <a:t>% Size of the averaging window</a:t>
            </a:r>
          </a:p>
          <a:p>
            <a:pPr eaLnBrk="1" hangingPunct="1"/>
            <a:r>
              <a:rPr lang="en-US" altLang="zh-CN" sz="2000" dirty="0">
                <a:latin typeface="Gill Sans MT" pitchFamily="34" charset="0"/>
                <a:ea typeface="华文中宋" pitchFamily="2" charset="-122"/>
              </a:rPr>
              <a:t>window = ones(span,1)/span; </a:t>
            </a:r>
          </a:p>
          <a:p>
            <a:pPr eaLnBrk="1" hangingPunct="1"/>
            <a:r>
              <a:rPr lang="en-US" altLang="zh-CN" sz="2000" dirty="0">
                <a:latin typeface="Gill Sans MT" pitchFamily="34" charset="0"/>
                <a:ea typeface="华文中宋" pitchFamily="2" charset="-122"/>
              </a:rPr>
              <a:t>smoothed_c3m = </a:t>
            </a:r>
            <a:r>
              <a:rPr lang="en-US" altLang="zh-CN" sz="2000" dirty="0" err="1">
                <a:latin typeface="Gill Sans MT" pitchFamily="34" charset="0"/>
                <a:ea typeface="华文中宋" pitchFamily="2" charset="-122"/>
              </a:rPr>
              <a:t>convn</a:t>
            </a:r>
            <a:r>
              <a:rPr lang="en-US" altLang="zh-CN" sz="2000" dirty="0">
                <a:latin typeface="Gill Sans MT" pitchFamily="34" charset="0"/>
                <a:ea typeface="华文中宋" pitchFamily="2" charset="-122"/>
              </a:rPr>
              <a:t>(c3m,window,'same');</a:t>
            </a:r>
          </a:p>
          <a:p>
            <a:pPr eaLnBrk="1" hangingPunct="1"/>
            <a:endParaRPr lang="en-US" altLang="zh-CN" sz="2000" dirty="0">
              <a:latin typeface="Gill Sans MT" pitchFamily="34" charset="0"/>
              <a:ea typeface="华文中宋" pitchFamily="2" charset="-122"/>
            </a:endParaRPr>
          </a:p>
          <a:p>
            <a:pPr eaLnBrk="1" hangingPunct="1"/>
            <a:r>
              <a:rPr lang="en-US" altLang="zh-CN" sz="2000" dirty="0">
                <a:latin typeface="Gill Sans MT" pitchFamily="34" charset="0"/>
                <a:ea typeface="华文中宋" pitchFamily="2" charset="-122"/>
              </a:rPr>
              <a:t>h = plot(smoothed_c3m,'ro-');</a:t>
            </a:r>
          </a:p>
          <a:p>
            <a:pPr eaLnBrk="1" hangingPunct="1"/>
            <a:r>
              <a:rPr lang="en-US" altLang="zh-CN" sz="2000" dirty="0">
                <a:latin typeface="Gill Sans MT" pitchFamily="34" charset="0"/>
                <a:ea typeface="华文中宋" pitchFamily="2" charset="-122"/>
              </a:rPr>
              <a:t>legend('</a:t>
            </a:r>
            <a:r>
              <a:rPr lang="en-US" altLang="zh-CN" sz="2000" dirty="0" err="1">
                <a:latin typeface="Gill Sans MT" pitchFamily="34" charset="0"/>
                <a:ea typeface="华文中宋" pitchFamily="2" charset="-122"/>
              </a:rPr>
              <a:t>Data','Smoothed</a:t>
            </a:r>
            <a:r>
              <a:rPr lang="en-US" altLang="zh-CN" sz="2000" dirty="0">
                <a:latin typeface="Gill Sans MT" pitchFamily="34" charset="0"/>
                <a:ea typeface="华文中宋" pitchFamily="2" charset="-122"/>
              </a:rPr>
              <a:t> Data')</a:t>
            </a:r>
            <a:endParaRPr lang="zh-CN" altLang="en-US" sz="2000" dirty="0">
              <a:latin typeface="Gill Sans MT" pitchFamily="34" charset="0"/>
              <a:ea typeface="华文中宋" pitchFamily="2" charset="-122"/>
            </a:endParaRPr>
          </a:p>
        </p:txBody>
      </p:sp>
      <p:sp>
        <p:nvSpPr>
          <p:cNvPr id="22534" name="TextBox 5"/>
          <p:cNvSpPr txBox="1">
            <a:spLocks noChangeArrowheads="1"/>
          </p:cNvSpPr>
          <p:nvPr/>
        </p:nvSpPr>
        <p:spPr bwMode="auto">
          <a:xfrm>
            <a:off x="1500188" y="1717675"/>
            <a:ext cx="7215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Apply a simple moving average smoother to the data using the MATLAB </a:t>
            </a:r>
            <a:r>
              <a:rPr lang="en-US" altLang="zh-CN" sz="2200">
                <a:solidFill>
                  <a:srgbClr val="0070C0"/>
                </a:solidFill>
                <a:latin typeface="Gill Sans MT" pitchFamily="34" charset="0"/>
                <a:ea typeface="华文中宋" pitchFamily="2" charset="-122"/>
              </a:rPr>
              <a:t>convn</a:t>
            </a:r>
            <a:r>
              <a:rPr lang="en-US" altLang="zh-CN" sz="2200">
                <a:latin typeface="Gill Sans MT" pitchFamily="34" charset="0"/>
                <a:ea typeface="华文中宋" pitchFamily="2" charset="-122"/>
              </a:rPr>
              <a:t> function:</a:t>
            </a:r>
            <a:endParaRPr lang="zh-CN" altLang="en-US" sz="2200">
              <a:latin typeface="Gill Sans MT" pitchFamily="34" charset="0"/>
              <a:ea typeface="华文中宋" pitchFamily="2" charset="-122"/>
            </a:endParaRPr>
          </a:p>
        </p:txBody>
      </p:sp>
      <p:sp>
        <p:nvSpPr>
          <p:cNvPr id="7" name="矩形标注 6"/>
          <p:cNvSpPr/>
          <p:nvPr/>
        </p:nvSpPr>
        <p:spPr>
          <a:xfrm>
            <a:off x="5572125" y="3929063"/>
            <a:ext cx="2786063" cy="1285875"/>
          </a:xfrm>
          <a:prstGeom prst="wedgeRectCallout">
            <a:avLst>
              <a:gd name="adj1" fmla="val -107359"/>
              <a:gd name="adj2" fmla="val -711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CONVN  N-dimensional convolution.</a:t>
            </a:r>
            <a:endParaRPr lang="zh-CN" altLang="en-US" dirty="0"/>
          </a:p>
        </p:txBody>
      </p:sp>
      <p:pic>
        <p:nvPicPr>
          <p:cNvPr id="225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5357813"/>
            <a:ext cx="5357813"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Smoothing and </a:t>
            </a:r>
            <a:r>
              <a:rPr lang="en-US" altLang="zh-CN" b="1" baseline="30000" dirty="0" smtClean="0">
                <a:solidFill>
                  <a:schemeClr val="tx2">
                    <a:satMod val="130000"/>
                  </a:schemeClr>
                </a:solidFill>
              </a:rPr>
              <a:t>*</a:t>
            </a:r>
            <a:r>
              <a:rPr lang="en-US" altLang="zh-CN" b="1" dirty="0" smtClean="0">
                <a:solidFill>
                  <a:schemeClr val="tx2">
                    <a:satMod val="130000"/>
                  </a:schemeClr>
                </a:solidFill>
              </a:rPr>
              <a:t>Filtering</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53F1DBD-EB57-4B43-9904-CB2120A62771}" type="slidenum">
              <a:rPr lang="zh-CN" altLang="en-US"/>
              <a:pPr>
                <a:defRPr/>
              </a:pPr>
              <a:t>15</a:t>
            </a:fld>
            <a:endParaRPr lang="zh-CN" altLang="en-US"/>
          </a:p>
        </p:txBody>
      </p:sp>
      <p:sp>
        <p:nvSpPr>
          <p:cNvPr id="23557" name="TextBox 5"/>
          <p:cNvSpPr txBox="1">
            <a:spLocks noChangeArrowheads="1"/>
          </p:cNvSpPr>
          <p:nvPr/>
        </p:nvSpPr>
        <p:spPr bwMode="auto">
          <a:xfrm>
            <a:off x="1500188" y="1717675"/>
            <a:ext cx="72151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Smoothing estimates the center of the distribution of response values at each value of the predictor. It invalidates a basic assumption of many fitting algorithms, namely, that the errors at each value of the predictor are independent. Accordingly, </a:t>
            </a:r>
            <a:r>
              <a:rPr lang="en-US" altLang="zh-CN" sz="2200">
                <a:solidFill>
                  <a:srgbClr val="FF0000"/>
                </a:solidFill>
                <a:latin typeface="Gill Sans MT" pitchFamily="34" charset="0"/>
                <a:ea typeface="华文中宋" pitchFamily="2" charset="-122"/>
              </a:rPr>
              <a:t>you can use smoothed data to identify a model, but avoid using smoothed data to fit a model</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Summarizing Data</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BBC1D1E-3939-4EE1-87D2-C24F13CB5F76}" type="slidenum">
              <a:rPr lang="zh-CN" altLang="en-US"/>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25603" name="内容占位符 6"/>
          <p:cNvSpPr>
            <a:spLocks noGrp="1"/>
          </p:cNvSpPr>
          <p:nvPr>
            <p:ph idx="1"/>
          </p:nvPr>
        </p:nvSpPr>
        <p:spPr/>
        <p:txBody>
          <a:bodyPr/>
          <a:lstStyle/>
          <a:p>
            <a:pPr eaLnBrk="1" hangingPunct="1"/>
            <a:r>
              <a:rPr lang="en-US" altLang="zh-CN" smtClean="0"/>
              <a:t>Overview</a:t>
            </a:r>
          </a:p>
          <a:p>
            <a:pPr eaLnBrk="1" hangingPunct="1"/>
            <a:r>
              <a:rPr lang="en-US" altLang="zh-CN" smtClean="0"/>
              <a:t>Measures of Location</a:t>
            </a:r>
          </a:p>
          <a:p>
            <a:pPr eaLnBrk="1" hangingPunct="1"/>
            <a:r>
              <a:rPr lang="en-US" altLang="zh-CN" smtClean="0"/>
              <a:t>Measures of Scale</a:t>
            </a:r>
          </a:p>
          <a:p>
            <a:pPr eaLnBrk="1" hangingPunct="1"/>
            <a:r>
              <a:rPr lang="en-US" altLang="zh-CN" smtClean="0"/>
              <a:t>Shape of a Distribution</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2BB0C20-16BC-463F-9071-D38103E01CB8}" type="slidenum">
              <a:rPr lang="zh-CN" altLang="en-US"/>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Overview</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3CC1327B-532C-4585-A6EE-B8B11C17A4F7}" type="slidenum">
              <a:rPr lang="zh-CN" altLang="en-US"/>
              <a:pPr>
                <a:defRPr/>
              </a:pPr>
              <a:t>18</a:t>
            </a:fld>
            <a:endParaRPr lang="zh-CN" altLang="en-US"/>
          </a:p>
        </p:txBody>
      </p:sp>
      <p:sp>
        <p:nvSpPr>
          <p:cNvPr id="26629" name="TextBox 6"/>
          <p:cNvSpPr txBox="1">
            <a:spLocks noChangeArrowheads="1"/>
          </p:cNvSpPr>
          <p:nvPr/>
        </p:nvSpPr>
        <p:spPr bwMode="auto">
          <a:xfrm>
            <a:off x="1500188" y="1717675"/>
            <a:ext cx="72151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Many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functions enable you to summarize the overall location, scale, and shape of a data sample.</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One of the advantages of working in MATLAB is that functions operate on entire arrays of data, not just on single scalar values. The functions are said to be </a:t>
            </a:r>
            <a:r>
              <a:rPr lang="en-US" altLang="zh-CN" sz="2200">
                <a:solidFill>
                  <a:srgbClr val="FF0000"/>
                </a:solidFill>
                <a:latin typeface="Gill Sans MT" pitchFamily="34" charset="0"/>
                <a:ea typeface="华文中宋" pitchFamily="2" charset="-122"/>
              </a:rPr>
              <a:t>vectorized</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Vectorization</a:t>
            </a:r>
            <a:r>
              <a:rPr lang="en-US" altLang="zh-CN" sz="2200">
                <a:latin typeface="Gill Sans MT" pitchFamily="34" charset="0"/>
                <a:ea typeface="华文中宋" pitchFamily="2" charset="-122"/>
              </a:rPr>
              <a:t> allows for both efficient problem formulation, using array-based data, and efficient computation, using vectorized statistical functions.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Measures of Location</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67A7080F-21C0-4558-8B90-E2645EC5F3FE}" type="slidenum">
              <a:rPr lang="zh-CN" altLang="en-US"/>
              <a:pPr>
                <a:defRPr/>
              </a:pPr>
              <a:t>19</a:t>
            </a:fld>
            <a:endParaRPr lang="zh-CN" altLang="en-US"/>
          </a:p>
        </p:txBody>
      </p:sp>
      <p:sp>
        <p:nvSpPr>
          <p:cNvPr id="27653" name="TextBox 6"/>
          <p:cNvSpPr txBox="1">
            <a:spLocks noChangeArrowheads="1"/>
          </p:cNvSpPr>
          <p:nvPr/>
        </p:nvSpPr>
        <p:spPr bwMode="auto">
          <a:xfrm>
            <a:off x="1500188" y="3297238"/>
            <a:ext cx="7215187" cy="1016000"/>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a:latin typeface="Gill Sans MT" pitchFamily="34" charset="0"/>
                <a:ea typeface="华文中宋" pitchFamily="2" charset="-122"/>
              </a:rPr>
              <a:t>x1 = mean(count)</a:t>
            </a:r>
          </a:p>
          <a:p>
            <a:pPr eaLnBrk="1" hangingPunct="1"/>
            <a:r>
              <a:rPr lang="en-US" altLang="zh-CN" sz="2000" dirty="0">
                <a:latin typeface="Gill Sans MT" pitchFamily="34" charset="0"/>
                <a:ea typeface="华文中宋" pitchFamily="2" charset="-122"/>
              </a:rPr>
              <a:t>x2 = median(count)</a:t>
            </a:r>
          </a:p>
          <a:p>
            <a:pPr eaLnBrk="1" hangingPunct="1"/>
            <a:r>
              <a:rPr lang="en-US" altLang="zh-CN" sz="2000" dirty="0">
                <a:latin typeface="Gill Sans MT" pitchFamily="34" charset="0"/>
                <a:ea typeface="华文中宋" pitchFamily="2" charset="-122"/>
              </a:rPr>
              <a:t>x3 = mode(count)</a:t>
            </a:r>
          </a:p>
        </p:txBody>
      </p:sp>
      <p:sp>
        <p:nvSpPr>
          <p:cNvPr id="27654" name="TextBox 7"/>
          <p:cNvSpPr txBox="1">
            <a:spLocks noChangeArrowheads="1"/>
          </p:cNvSpPr>
          <p:nvPr/>
        </p:nvSpPr>
        <p:spPr bwMode="auto">
          <a:xfrm>
            <a:off x="1500188" y="4357688"/>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Like all of its statistical functions, the MATLAB functions above summarize data across observations (rows) while preserving variables (columns).</a:t>
            </a:r>
            <a:endParaRPr lang="zh-CN" altLang="en-US" sz="2200">
              <a:latin typeface="Gill Sans MT" pitchFamily="34" charset="0"/>
              <a:ea typeface="华文中宋" pitchFamily="2" charset="-122"/>
            </a:endParaRPr>
          </a:p>
        </p:txBody>
      </p:sp>
      <p:sp>
        <p:nvSpPr>
          <p:cNvPr id="27655" name="TextBox 8"/>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Summarize the location of a data sample by finding a "typical" value. Common measures of location or "central tendency" are computed by the functions </a:t>
            </a:r>
            <a:r>
              <a:rPr lang="en-US" altLang="zh-CN" sz="2200">
                <a:solidFill>
                  <a:srgbClr val="0070C0"/>
                </a:solidFill>
                <a:latin typeface="Gill Sans MT" pitchFamily="34" charset="0"/>
                <a:ea typeface="华文中宋" pitchFamily="2" charset="-122"/>
              </a:rPr>
              <a:t>mean</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median</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mode</a:t>
            </a:r>
            <a:r>
              <a:rPr lang="en-US" altLang="zh-CN" sz="2200">
                <a:latin typeface="Gill Sans MT" pitchFamily="34" charset="0"/>
                <a:ea typeface="华文中宋" pitchFamily="2" charset="-122"/>
              </a:rPr>
              <a:t>(Most frequent values in array):</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0243" name="内容占位符 2"/>
          <p:cNvSpPr>
            <a:spLocks noGrp="1"/>
          </p:cNvSpPr>
          <p:nvPr>
            <p:ph idx="1"/>
          </p:nvPr>
        </p:nvSpPr>
        <p:spPr>
          <a:xfrm>
            <a:off x="1435100" y="1447800"/>
            <a:ext cx="7499350" cy="2409825"/>
          </a:xfrm>
        </p:spPr>
        <p:txBody>
          <a:bodyPr/>
          <a:lstStyle/>
          <a:p>
            <a:pPr eaLnBrk="1" hangingPunct="1"/>
            <a:r>
              <a:rPr lang="en-US" altLang="zh-CN" smtClean="0"/>
              <a:t>Preprocessing</a:t>
            </a:r>
          </a:p>
          <a:p>
            <a:pPr eaLnBrk="1" hangingPunct="1"/>
            <a:r>
              <a:rPr lang="en-US" altLang="zh-CN" smtClean="0"/>
              <a:t>Summarizing</a:t>
            </a:r>
          </a:p>
          <a:p>
            <a:pPr eaLnBrk="1" hangingPunct="1"/>
            <a:r>
              <a:rPr lang="en-US" altLang="zh-CN" smtClean="0"/>
              <a:t>Modeling</a:t>
            </a:r>
          </a:p>
          <a:p>
            <a:pPr eaLnBrk="1" hangingPunct="1"/>
            <a:r>
              <a:rPr lang="en-US" altLang="zh-CN" smtClean="0"/>
              <a:t>Course Project</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3F028CE2-6CBE-4406-BFAD-361AC6C9F27D}" type="slidenum">
              <a:rPr lang="zh-CN" altLang="en-US"/>
              <a:pPr>
                <a:defRPr/>
              </a:pPr>
              <a:t>2</a:t>
            </a:fld>
            <a:endParaRPr lang="zh-CN" altLang="en-US"/>
          </a:p>
        </p:txBody>
      </p:sp>
      <p:sp>
        <p:nvSpPr>
          <p:cNvPr id="6" name="TextBox 5"/>
          <p:cNvSpPr txBox="1"/>
          <p:nvPr/>
        </p:nvSpPr>
        <p:spPr>
          <a:xfrm>
            <a:off x="1500188" y="4073525"/>
            <a:ext cx="7215187" cy="1784350"/>
          </a:xfrm>
          <a:prstGeom prst="rect">
            <a:avLst/>
          </a:prstGeom>
          <a:noFill/>
          <a:ln w="50800">
            <a:solidFill>
              <a:schemeClr val="tx1"/>
            </a:solidFill>
          </a:ln>
        </p:spPr>
        <p:txBody>
          <a:bodyPr>
            <a:spAutoFit/>
          </a:bodyPr>
          <a:lstStyle/>
          <a:p>
            <a:pPr fontAlgn="auto">
              <a:spcBef>
                <a:spcPts val="0"/>
              </a:spcBef>
              <a:spcAft>
                <a:spcPts val="0"/>
              </a:spcAft>
              <a:defRPr/>
            </a:pPr>
            <a:r>
              <a:rPr lang="en-US" altLang="zh-CN" sz="2200" b="1" dirty="0">
                <a:solidFill>
                  <a:srgbClr val="FF0000"/>
                </a:solidFill>
                <a:latin typeface="+mn-lt"/>
                <a:ea typeface="+mn-ea"/>
              </a:rPr>
              <a:t>CAUTION</a:t>
            </a:r>
            <a:r>
              <a:rPr lang="en-US" altLang="zh-CN" sz="2200" dirty="0">
                <a:latin typeface="+mn-lt"/>
                <a:ea typeface="+mn-ea"/>
              </a:rPr>
              <a:t>    Keep two things in mind:</a:t>
            </a:r>
          </a:p>
          <a:p>
            <a:pPr marL="457200" indent="-457200" fontAlgn="auto">
              <a:spcBef>
                <a:spcPts val="0"/>
              </a:spcBef>
              <a:spcAft>
                <a:spcPts val="0"/>
              </a:spcAft>
              <a:buFontTx/>
              <a:buAutoNum type="arabicPeriod"/>
              <a:defRPr/>
            </a:pPr>
            <a:r>
              <a:rPr lang="en-US" altLang="zh-CN" sz="2200" dirty="0">
                <a:latin typeface="+mn-lt"/>
                <a:ea typeface="+mn-ea"/>
              </a:rPr>
              <a:t>Describe the patterns in the data with simple models that lead to accurate predictions.</a:t>
            </a:r>
          </a:p>
          <a:p>
            <a:pPr marL="457200" indent="-457200" fontAlgn="auto">
              <a:spcBef>
                <a:spcPts val="0"/>
              </a:spcBef>
              <a:spcAft>
                <a:spcPts val="0"/>
              </a:spcAft>
              <a:buFontTx/>
              <a:buAutoNum type="arabicPeriod"/>
              <a:defRPr/>
            </a:pPr>
            <a:r>
              <a:rPr lang="en-US" altLang="zh-CN" sz="2200" dirty="0">
                <a:latin typeface="+mn-lt"/>
                <a:ea typeface="+mn-ea"/>
              </a:rPr>
              <a:t>Understand the relationships among variables that lead to the model.</a:t>
            </a:r>
            <a:endParaRPr lang="zh-CN" altLang="en-US" sz="2200" dirty="0">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Measures of Scale</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2509911E-8FA0-4061-973E-2AE029249D0F}" type="slidenum">
              <a:rPr lang="zh-CN" altLang="en-US"/>
              <a:pPr>
                <a:defRPr/>
              </a:pPr>
              <a:t>20</a:t>
            </a:fld>
            <a:endParaRPr lang="zh-CN" altLang="en-US"/>
          </a:p>
        </p:txBody>
      </p:sp>
      <p:sp>
        <p:nvSpPr>
          <p:cNvPr id="28677" name="TextBox 6"/>
          <p:cNvSpPr txBox="1">
            <a:spLocks noChangeArrowheads="1"/>
          </p:cNvSpPr>
          <p:nvPr/>
        </p:nvSpPr>
        <p:spPr bwMode="auto">
          <a:xfrm>
            <a:off x="1500188" y="2857500"/>
            <a:ext cx="7215187" cy="1016000"/>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latin typeface="Gill Sans MT" pitchFamily="34" charset="0"/>
                <a:ea typeface="华文中宋" pitchFamily="2" charset="-122"/>
              </a:rPr>
              <a:t>dx1 = max(count)-min(count)</a:t>
            </a:r>
          </a:p>
          <a:p>
            <a:pPr eaLnBrk="1" hangingPunct="1"/>
            <a:r>
              <a:rPr lang="en-US" altLang="zh-CN" sz="2000">
                <a:latin typeface="Gill Sans MT" pitchFamily="34" charset="0"/>
                <a:ea typeface="华文中宋" pitchFamily="2" charset="-122"/>
              </a:rPr>
              <a:t>dx2 = std(count)</a:t>
            </a:r>
          </a:p>
          <a:p>
            <a:pPr eaLnBrk="1" hangingPunct="1"/>
            <a:r>
              <a:rPr lang="en-US" altLang="zh-CN" sz="2000">
                <a:latin typeface="Gill Sans MT" pitchFamily="34" charset="0"/>
                <a:ea typeface="华文中宋" pitchFamily="2" charset="-122"/>
              </a:rPr>
              <a:t>dx3 = var(count)</a:t>
            </a:r>
          </a:p>
        </p:txBody>
      </p:sp>
      <p:sp>
        <p:nvSpPr>
          <p:cNvPr id="28678" name="TextBox 7"/>
          <p:cNvSpPr txBox="1">
            <a:spLocks noChangeArrowheads="1"/>
          </p:cNvSpPr>
          <p:nvPr/>
        </p:nvSpPr>
        <p:spPr bwMode="auto">
          <a:xfrm>
            <a:off x="1500188" y="3929063"/>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Like all of its statistical functions, the MATLAB functions above summarize data across observations (rows) while preserving variables (columns).</a:t>
            </a:r>
            <a:endParaRPr lang="zh-CN" altLang="en-US" sz="2200">
              <a:latin typeface="Gill Sans MT" pitchFamily="34" charset="0"/>
              <a:ea typeface="华文中宋" pitchFamily="2" charset="-122"/>
            </a:endParaRPr>
          </a:p>
        </p:txBody>
      </p:sp>
      <p:sp>
        <p:nvSpPr>
          <p:cNvPr id="28679" name="TextBox 8"/>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There are many ways to measure the scale or "dispersion" of a data sample. The MATLAB functions max, min, std, and var compute some common measures: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Shape of a Distribution</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40B1DA12-904E-4C60-92D8-A35B03501BCC}" type="slidenum">
              <a:rPr lang="zh-CN" altLang="en-US"/>
              <a:pPr>
                <a:defRPr/>
              </a:pPr>
              <a:t>21</a:t>
            </a:fld>
            <a:endParaRPr lang="zh-CN" altLang="en-US"/>
          </a:p>
        </p:txBody>
      </p:sp>
      <p:sp>
        <p:nvSpPr>
          <p:cNvPr id="29701" name="TextBox 6"/>
          <p:cNvSpPr txBox="1">
            <a:spLocks noChangeArrowheads="1"/>
          </p:cNvSpPr>
          <p:nvPr/>
        </p:nvSpPr>
        <p:spPr bwMode="auto">
          <a:xfrm>
            <a:off x="1500188" y="2857500"/>
            <a:ext cx="7215187" cy="400050"/>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latin typeface="Gill Sans MT" pitchFamily="34" charset="0"/>
                <a:ea typeface="华文中宋" pitchFamily="2" charset="-122"/>
              </a:rPr>
              <a:t>hist(count)</a:t>
            </a:r>
          </a:p>
        </p:txBody>
      </p:sp>
      <p:sp>
        <p:nvSpPr>
          <p:cNvPr id="29702" name="TextBox 8"/>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shape of a distribution is harder to summarize than its location or scale. The MATLAB </a:t>
            </a:r>
            <a:r>
              <a:rPr lang="en-US" altLang="zh-CN" sz="2200">
                <a:solidFill>
                  <a:srgbClr val="0070C0"/>
                </a:solidFill>
                <a:latin typeface="Gill Sans MT" pitchFamily="34" charset="0"/>
                <a:ea typeface="华文中宋" pitchFamily="2" charset="-122"/>
              </a:rPr>
              <a:t>hist</a:t>
            </a:r>
            <a:r>
              <a:rPr lang="en-US" altLang="zh-CN" sz="2200">
                <a:latin typeface="Gill Sans MT" pitchFamily="34" charset="0"/>
                <a:ea typeface="华文中宋" pitchFamily="2" charset="-122"/>
              </a:rPr>
              <a:t> function plots a histogram that provides a visual summary:</a:t>
            </a:r>
            <a:endParaRPr lang="zh-CN" altLang="en-US" sz="2200">
              <a:latin typeface="Gill Sans MT" pitchFamily="34" charset="0"/>
              <a:ea typeface="华文中宋" pitchFamily="2" charset="-122"/>
            </a:endParaRPr>
          </a:p>
        </p:txBody>
      </p:sp>
      <p:pic>
        <p:nvPicPr>
          <p:cNvPr id="297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429000"/>
            <a:ext cx="371475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Shape of a Distribution</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3E5C7E4-78BF-470D-9268-BBAB5A37C4EF}" type="slidenum">
              <a:rPr lang="zh-CN" altLang="en-US"/>
              <a:pPr>
                <a:defRPr/>
              </a:pPr>
              <a:t>22</a:t>
            </a:fld>
            <a:endParaRPr lang="zh-CN" altLang="en-US"/>
          </a:p>
        </p:txBody>
      </p:sp>
      <p:sp>
        <p:nvSpPr>
          <p:cNvPr id="30725" name="TextBox 6"/>
          <p:cNvSpPr txBox="1">
            <a:spLocks noChangeArrowheads="1"/>
          </p:cNvSpPr>
          <p:nvPr/>
        </p:nvSpPr>
        <p:spPr bwMode="auto">
          <a:xfrm>
            <a:off x="1500188" y="2857500"/>
            <a:ext cx="7215187" cy="3324225"/>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b="1" dirty="0">
                <a:latin typeface="Gill Sans MT" pitchFamily="34" charset="0"/>
                <a:ea typeface="华文中宋" pitchFamily="2" charset="-122"/>
              </a:rPr>
              <a:t>c1 = count(:,1); % Data at intersection 1</a:t>
            </a:r>
          </a:p>
          <a:p>
            <a:pPr eaLnBrk="1" hangingPunct="1"/>
            <a:r>
              <a:rPr lang="en-US" altLang="zh-CN" sz="1400" b="1" dirty="0">
                <a:latin typeface="Gill Sans MT" pitchFamily="34" charset="0"/>
                <a:ea typeface="华文中宋" pitchFamily="2" charset="-122"/>
              </a:rPr>
              <a:t>[</a:t>
            </a:r>
            <a:r>
              <a:rPr lang="en-US" altLang="zh-CN" sz="1400" b="1" dirty="0" err="1">
                <a:latin typeface="Gill Sans MT" pitchFamily="34" charset="0"/>
                <a:ea typeface="华文中宋" pitchFamily="2" charset="-122"/>
              </a:rPr>
              <a:t>bin_counts,bin_locations</a:t>
            </a:r>
            <a:r>
              <a:rPr lang="en-US" altLang="zh-CN" sz="1400" b="1" dirty="0">
                <a:latin typeface="Gill Sans MT" pitchFamily="34" charset="0"/>
                <a:ea typeface="华文中宋" pitchFamily="2" charset="-122"/>
              </a:rPr>
              <a:t>] = </a:t>
            </a:r>
            <a:r>
              <a:rPr lang="en-US" altLang="zh-CN" sz="1400" b="1" dirty="0" err="1">
                <a:latin typeface="Gill Sans MT" pitchFamily="34" charset="0"/>
                <a:ea typeface="华文中宋" pitchFamily="2" charset="-122"/>
              </a:rPr>
              <a:t>hist</a:t>
            </a:r>
            <a:r>
              <a:rPr lang="en-US" altLang="zh-CN" sz="1400" b="1" dirty="0">
                <a:latin typeface="Gill Sans MT" pitchFamily="34" charset="0"/>
                <a:ea typeface="华文中宋" pitchFamily="2" charset="-122"/>
              </a:rPr>
              <a:t>(c1);</a:t>
            </a:r>
          </a:p>
          <a:p>
            <a:pPr eaLnBrk="1" hangingPunct="1"/>
            <a:r>
              <a:rPr lang="en-US" altLang="zh-CN" sz="1400" b="1" dirty="0" err="1">
                <a:latin typeface="Gill Sans MT" pitchFamily="34" charset="0"/>
                <a:ea typeface="华文中宋" pitchFamily="2" charset="-122"/>
              </a:rPr>
              <a:t>bin_width</a:t>
            </a:r>
            <a:r>
              <a:rPr lang="en-US" altLang="zh-CN" sz="1400" b="1" dirty="0">
                <a:latin typeface="Gill Sans MT" pitchFamily="34" charset="0"/>
                <a:ea typeface="华文中宋" pitchFamily="2" charset="-122"/>
              </a:rPr>
              <a:t> = </a:t>
            </a:r>
            <a:r>
              <a:rPr lang="en-US" altLang="zh-CN" sz="1400" b="1" dirty="0" err="1">
                <a:latin typeface="Gill Sans MT" pitchFamily="34" charset="0"/>
                <a:ea typeface="华文中宋" pitchFamily="2" charset="-122"/>
              </a:rPr>
              <a:t>bin_locations</a:t>
            </a:r>
            <a:r>
              <a:rPr lang="en-US" altLang="zh-CN" sz="1400" b="1" dirty="0">
                <a:latin typeface="Gill Sans MT" pitchFamily="34" charset="0"/>
                <a:ea typeface="华文中宋" pitchFamily="2" charset="-122"/>
              </a:rPr>
              <a:t>(2) - </a:t>
            </a:r>
            <a:r>
              <a:rPr lang="en-US" altLang="zh-CN" sz="1400" b="1" dirty="0" err="1">
                <a:latin typeface="Gill Sans MT" pitchFamily="34" charset="0"/>
                <a:ea typeface="华文中宋" pitchFamily="2" charset="-122"/>
              </a:rPr>
              <a:t>bin_locations</a:t>
            </a:r>
            <a:r>
              <a:rPr lang="en-US" altLang="zh-CN" sz="1400" b="1" dirty="0">
                <a:latin typeface="Gill Sans MT" pitchFamily="34" charset="0"/>
                <a:ea typeface="华文中宋" pitchFamily="2" charset="-122"/>
              </a:rPr>
              <a:t>(1);</a:t>
            </a:r>
          </a:p>
          <a:p>
            <a:pPr eaLnBrk="1" hangingPunct="1"/>
            <a:r>
              <a:rPr lang="en-US" altLang="zh-CN" sz="1400" b="1" dirty="0" err="1">
                <a:latin typeface="Gill Sans MT" pitchFamily="34" charset="0"/>
                <a:ea typeface="华文中宋" pitchFamily="2" charset="-122"/>
              </a:rPr>
              <a:t>hist_area</a:t>
            </a:r>
            <a:r>
              <a:rPr lang="en-US" altLang="zh-CN" sz="1400" b="1" dirty="0">
                <a:latin typeface="Gill Sans MT" pitchFamily="34" charset="0"/>
                <a:ea typeface="华文中宋" pitchFamily="2" charset="-122"/>
              </a:rPr>
              <a:t> = (</a:t>
            </a:r>
            <a:r>
              <a:rPr lang="en-US" altLang="zh-CN" sz="1400" b="1" dirty="0" err="1">
                <a:latin typeface="Gill Sans MT" pitchFamily="34" charset="0"/>
                <a:ea typeface="华文中宋" pitchFamily="2" charset="-122"/>
              </a:rPr>
              <a:t>bin_width</a:t>
            </a:r>
            <a:r>
              <a:rPr lang="en-US" altLang="zh-CN" sz="1400" b="1" dirty="0">
                <a:latin typeface="Gill Sans MT" pitchFamily="34" charset="0"/>
                <a:ea typeface="华文中宋" pitchFamily="2" charset="-122"/>
              </a:rPr>
              <a:t>)*(sum(</a:t>
            </a:r>
            <a:r>
              <a:rPr lang="en-US" altLang="zh-CN" sz="1400" b="1" dirty="0" err="1">
                <a:latin typeface="Gill Sans MT" pitchFamily="34" charset="0"/>
                <a:ea typeface="华文中宋" pitchFamily="2" charset="-122"/>
              </a:rPr>
              <a:t>bin_counts</a:t>
            </a:r>
            <a:r>
              <a:rPr lang="en-US" altLang="zh-CN" sz="1400" b="1" dirty="0">
                <a:latin typeface="Gill Sans MT" pitchFamily="34" charset="0"/>
                <a:ea typeface="华文中宋" pitchFamily="2" charset="-122"/>
              </a:rPr>
              <a:t>));</a:t>
            </a:r>
          </a:p>
          <a:p>
            <a:pPr eaLnBrk="1" hangingPunct="1"/>
            <a:endParaRPr lang="en-US" altLang="zh-CN" sz="1400" b="1" dirty="0">
              <a:latin typeface="Gill Sans MT" pitchFamily="34" charset="0"/>
              <a:ea typeface="华文中宋" pitchFamily="2" charset="-122"/>
            </a:endParaRPr>
          </a:p>
          <a:p>
            <a:pPr eaLnBrk="1" hangingPunct="1"/>
            <a:r>
              <a:rPr lang="en-US" altLang="zh-CN" sz="1400" b="1" dirty="0">
                <a:latin typeface="Gill Sans MT" pitchFamily="34" charset="0"/>
                <a:ea typeface="华文中宋" pitchFamily="2" charset="-122"/>
              </a:rPr>
              <a:t>figure</a:t>
            </a:r>
          </a:p>
          <a:p>
            <a:pPr eaLnBrk="1" hangingPunct="1"/>
            <a:r>
              <a:rPr lang="en-US" altLang="zh-CN" sz="1400" b="1" dirty="0" err="1">
                <a:latin typeface="Gill Sans MT" pitchFamily="34" charset="0"/>
                <a:ea typeface="华文中宋" pitchFamily="2" charset="-122"/>
              </a:rPr>
              <a:t>hist</a:t>
            </a:r>
            <a:r>
              <a:rPr lang="en-US" altLang="zh-CN" sz="1400" b="1" dirty="0">
                <a:latin typeface="Gill Sans MT" pitchFamily="34" charset="0"/>
                <a:ea typeface="华文中宋" pitchFamily="2" charset="-122"/>
              </a:rPr>
              <a:t>(c1)</a:t>
            </a:r>
          </a:p>
          <a:p>
            <a:pPr eaLnBrk="1" hangingPunct="1"/>
            <a:r>
              <a:rPr lang="en-US" altLang="zh-CN" sz="1400" b="1" dirty="0">
                <a:latin typeface="Gill Sans MT" pitchFamily="34" charset="0"/>
                <a:ea typeface="华文中宋" pitchFamily="2" charset="-122"/>
              </a:rPr>
              <a:t>hold on</a:t>
            </a:r>
          </a:p>
          <a:p>
            <a:pPr eaLnBrk="1" hangingPunct="1"/>
            <a:endParaRPr lang="en-US" altLang="zh-CN" sz="1400" b="1" dirty="0">
              <a:latin typeface="Gill Sans MT" pitchFamily="34" charset="0"/>
              <a:ea typeface="华文中宋" pitchFamily="2" charset="-122"/>
            </a:endParaRPr>
          </a:p>
          <a:p>
            <a:pPr eaLnBrk="1" hangingPunct="1"/>
            <a:r>
              <a:rPr lang="en-US" altLang="zh-CN" sz="1400" b="1" dirty="0">
                <a:latin typeface="Gill Sans MT" pitchFamily="34" charset="0"/>
                <a:ea typeface="华文中宋" pitchFamily="2" charset="-122"/>
              </a:rPr>
              <a:t>mu1 = mean(c1);</a:t>
            </a:r>
          </a:p>
          <a:p>
            <a:pPr eaLnBrk="1" hangingPunct="1"/>
            <a:r>
              <a:rPr lang="en-US" altLang="zh-CN" sz="1400" b="1" dirty="0" err="1">
                <a:latin typeface="Gill Sans MT" pitchFamily="34" charset="0"/>
                <a:ea typeface="华文中宋" pitchFamily="2" charset="-122"/>
              </a:rPr>
              <a:t>exp_pdf</a:t>
            </a:r>
            <a:r>
              <a:rPr lang="en-US" altLang="zh-CN" sz="1400" b="1" dirty="0">
                <a:latin typeface="Gill Sans MT" pitchFamily="34" charset="0"/>
                <a:ea typeface="华文中宋" pitchFamily="2" charset="-122"/>
              </a:rPr>
              <a:t> = @(t)(1/mu1)*</a:t>
            </a:r>
            <a:r>
              <a:rPr lang="en-US" altLang="zh-CN" sz="1400" b="1" dirty="0" err="1">
                <a:latin typeface="Gill Sans MT" pitchFamily="34" charset="0"/>
                <a:ea typeface="华文中宋" pitchFamily="2" charset="-122"/>
              </a:rPr>
              <a:t>exp</a:t>
            </a:r>
            <a:r>
              <a:rPr lang="en-US" altLang="zh-CN" sz="1400" b="1" dirty="0">
                <a:latin typeface="Gill Sans MT" pitchFamily="34" charset="0"/>
                <a:ea typeface="华文中宋" pitchFamily="2" charset="-122"/>
              </a:rPr>
              <a:t>(-t/mu1); % Integrates to 1</a:t>
            </a:r>
          </a:p>
          <a:p>
            <a:pPr eaLnBrk="1" hangingPunct="1"/>
            <a:r>
              <a:rPr lang="en-US" altLang="zh-CN" sz="1400" b="1" dirty="0">
                <a:latin typeface="Gill Sans MT" pitchFamily="34" charset="0"/>
                <a:ea typeface="华文中宋" pitchFamily="2" charset="-122"/>
              </a:rPr>
              <a:t>t = 0:150;</a:t>
            </a:r>
          </a:p>
          <a:p>
            <a:pPr eaLnBrk="1" hangingPunct="1"/>
            <a:r>
              <a:rPr lang="en-US" altLang="zh-CN" sz="1400" b="1" dirty="0">
                <a:latin typeface="Gill Sans MT" pitchFamily="34" charset="0"/>
                <a:ea typeface="华文中宋" pitchFamily="2" charset="-122"/>
              </a:rPr>
              <a:t>y = </a:t>
            </a:r>
            <a:r>
              <a:rPr lang="en-US" altLang="zh-CN" sz="1400" b="1" dirty="0" err="1">
                <a:latin typeface="Gill Sans MT" pitchFamily="34" charset="0"/>
                <a:ea typeface="华文中宋" pitchFamily="2" charset="-122"/>
              </a:rPr>
              <a:t>exp_pdf</a:t>
            </a:r>
            <a:r>
              <a:rPr lang="en-US" altLang="zh-CN" sz="1400" b="1" dirty="0">
                <a:latin typeface="Gill Sans MT" pitchFamily="34" charset="0"/>
                <a:ea typeface="华文中宋" pitchFamily="2" charset="-122"/>
              </a:rPr>
              <a:t>(t);</a:t>
            </a:r>
          </a:p>
          <a:p>
            <a:pPr eaLnBrk="1" hangingPunct="1"/>
            <a:r>
              <a:rPr lang="en-US" altLang="zh-CN" sz="1400" b="1" dirty="0">
                <a:latin typeface="Gill Sans MT" pitchFamily="34" charset="0"/>
                <a:ea typeface="华文中宋" pitchFamily="2" charset="-122"/>
              </a:rPr>
              <a:t>plot(t,(</a:t>
            </a:r>
            <a:r>
              <a:rPr lang="en-US" altLang="zh-CN" sz="1400" b="1" dirty="0" err="1">
                <a:latin typeface="Gill Sans MT" pitchFamily="34" charset="0"/>
                <a:ea typeface="华文中宋" pitchFamily="2" charset="-122"/>
              </a:rPr>
              <a:t>hist_area</a:t>
            </a:r>
            <a:r>
              <a:rPr lang="en-US" altLang="zh-CN" sz="1400" b="1" dirty="0">
                <a:latin typeface="Gill Sans MT" pitchFamily="34" charset="0"/>
                <a:ea typeface="华文中宋" pitchFamily="2" charset="-122"/>
              </a:rPr>
              <a:t>)*y,'r','LineWidth',2)</a:t>
            </a:r>
          </a:p>
          <a:p>
            <a:pPr eaLnBrk="1" hangingPunct="1"/>
            <a:r>
              <a:rPr lang="en-US" altLang="zh-CN" sz="1400" b="1" dirty="0">
                <a:latin typeface="Gill Sans MT" pitchFamily="34" charset="0"/>
                <a:ea typeface="华文中宋" pitchFamily="2" charset="-122"/>
              </a:rPr>
              <a:t>legend('</a:t>
            </a:r>
            <a:r>
              <a:rPr lang="en-US" altLang="zh-CN" sz="1400" b="1" dirty="0" err="1">
                <a:latin typeface="Gill Sans MT" pitchFamily="34" charset="0"/>
                <a:ea typeface="华文中宋" pitchFamily="2" charset="-122"/>
              </a:rPr>
              <a:t>Distribution','Exponential</a:t>
            </a:r>
            <a:r>
              <a:rPr lang="en-US" altLang="zh-CN" sz="1400" b="1" dirty="0">
                <a:latin typeface="Gill Sans MT" pitchFamily="34" charset="0"/>
                <a:ea typeface="华文中宋" pitchFamily="2" charset="-122"/>
              </a:rPr>
              <a:t> Fit')</a:t>
            </a:r>
          </a:p>
        </p:txBody>
      </p:sp>
      <p:sp>
        <p:nvSpPr>
          <p:cNvPr id="30726" name="TextBox 8"/>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Parametric models give analytic summaries of distribution shapes. Exponential distributions, with parameter mu given by the data mean, are a good choice for the traffic data:</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Summarizing Data</a:t>
            </a:r>
            <a:br>
              <a:rPr lang="en-US" altLang="zh-CN" sz="2400" b="1" dirty="0" smtClean="0">
                <a:solidFill>
                  <a:schemeClr val="tx2">
                    <a:satMod val="130000"/>
                  </a:schemeClr>
                </a:solidFill>
              </a:rPr>
            </a:br>
            <a:r>
              <a:rPr lang="en-US" altLang="zh-CN" b="1" dirty="0" smtClean="0">
                <a:solidFill>
                  <a:schemeClr val="tx2">
                    <a:satMod val="130000"/>
                  </a:schemeClr>
                </a:solidFill>
              </a:rPr>
              <a:t>Shape of a Distribution</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39B0EAC-3109-41FC-95CC-3B23D78D5423}" type="slidenum">
              <a:rPr lang="zh-CN" altLang="en-US"/>
              <a:pPr>
                <a:defRPr/>
              </a:pPr>
              <a:t>23</a:t>
            </a:fld>
            <a:endParaRPr lang="zh-CN" altLang="en-US"/>
          </a:p>
        </p:txBody>
      </p:sp>
      <p:sp>
        <p:nvSpPr>
          <p:cNvPr id="31749" name="TextBox 8"/>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Methods for fitting general parametric models to data distributions are beyond the scope of this cause. Statistics Toolbox</a:t>
            </a:r>
            <a:r>
              <a:rPr lang="en-US" altLang="zh-CN" sz="2200" baseline="30000">
                <a:latin typeface="Gill Sans MT" pitchFamily="34" charset="0"/>
                <a:ea typeface="华文中宋" pitchFamily="2" charset="-122"/>
              </a:rPr>
              <a:t>TM</a:t>
            </a:r>
            <a:r>
              <a:rPr lang="en-US" altLang="zh-CN" sz="2200">
                <a:latin typeface="Gill Sans MT" pitchFamily="34" charset="0"/>
                <a:ea typeface="华文中宋" pitchFamily="2" charset="-122"/>
              </a:rPr>
              <a:t> software provides functions for computing maximum likelihood estimates of distribution parameters.</a:t>
            </a:r>
            <a:endParaRPr lang="zh-CN" altLang="en-US" sz="2200">
              <a:latin typeface="Gill Sans MT" pitchFamily="34" charset="0"/>
              <a:ea typeface="华文中宋" pitchFamily="2" charset="-122"/>
            </a:endParaRPr>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3214688"/>
            <a:ext cx="4000500"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Modeling Data</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A089D97-3EEF-4554-AB4E-4AF81A198C1B}" type="slidenum">
              <a:rPr lang="zh-CN" altLang="en-US"/>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33795" name="内容占位符 6"/>
          <p:cNvSpPr>
            <a:spLocks noGrp="1"/>
          </p:cNvSpPr>
          <p:nvPr>
            <p:ph idx="1"/>
          </p:nvPr>
        </p:nvSpPr>
        <p:spPr/>
        <p:txBody>
          <a:bodyPr/>
          <a:lstStyle/>
          <a:p>
            <a:pPr eaLnBrk="1" hangingPunct="1"/>
            <a:r>
              <a:rPr lang="en-US" altLang="zh-CN" smtClean="0"/>
              <a:t>Overview</a:t>
            </a:r>
          </a:p>
          <a:p>
            <a:pPr eaLnBrk="1" hangingPunct="1"/>
            <a:r>
              <a:rPr lang="en-US" altLang="zh-CN" smtClean="0"/>
              <a:t>Polynomial Regression</a:t>
            </a:r>
          </a:p>
          <a:p>
            <a:pPr eaLnBrk="1" hangingPunct="1"/>
            <a:r>
              <a:rPr lang="en-US" altLang="zh-CN" smtClean="0"/>
              <a:t>General Linear Regression</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036A95E-0C11-42D3-B863-57A0F3B6FD99}" type="slidenum">
              <a:rPr lang="zh-CN" altLang="en-US"/>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Overview</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F93BF05C-8BD2-4262-9C99-42268DC78AD0}" type="slidenum">
              <a:rPr lang="zh-CN" altLang="en-US"/>
              <a:pPr>
                <a:defRPr/>
              </a:pPr>
              <a:t>26</a:t>
            </a:fld>
            <a:endParaRPr lang="zh-CN" altLang="en-US"/>
          </a:p>
        </p:txBody>
      </p:sp>
      <p:sp>
        <p:nvSpPr>
          <p:cNvPr id="34821" name="TextBox 6"/>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Parametric models translate an understanding of data relationships into analytic tools with predictive power. Polynomial and sinusoidal models are simple choices for the up and down trends in the traffic data.</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Polynomial Regression</a:t>
            </a:r>
            <a:endParaRPr lang="zh-CN" altLang="en-US" b="1"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0A70343-D093-431A-8EA2-F43619632995}" type="slidenum">
              <a:rPr lang="zh-CN" altLang="en-US"/>
              <a:pPr>
                <a:defRPr/>
              </a:pPr>
              <a:t>27</a:t>
            </a:fld>
            <a:endParaRPr lang="zh-CN" altLang="en-US"/>
          </a:p>
        </p:txBody>
      </p:sp>
      <p:sp>
        <p:nvSpPr>
          <p:cNvPr id="35845" name="TextBox 4"/>
          <p:cNvSpPr txBox="1">
            <a:spLocks noChangeArrowheads="1"/>
          </p:cNvSpPr>
          <p:nvPr/>
        </p:nvSpPr>
        <p:spPr bwMode="auto">
          <a:xfrm>
            <a:off x="1500188" y="1717675"/>
            <a:ext cx="7215187"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Parametric models translate an understanding of data relationships into analytic tools with predictive power. Polynomial and sinusoidal models are simple choices for the up and down trends in the traffic data.</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Use the </a:t>
            </a:r>
            <a:r>
              <a:rPr lang="en-US" altLang="zh-CN" sz="2200">
                <a:solidFill>
                  <a:srgbClr val="0070C0"/>
                </a:solidFill>
                <a:latin typeface="Gill Sans MT" pitchFamily="34" charset="0"/>
                <a:ea typeface="华文中宋" pitchFamily="2" charset="-122"/>
              </a:rPr>
              <a:t>polyfit</a:t>
            </a:r>
            <a:r>
              <a:rPr lang="en-US" altLang="zh-CN" sz="2200">
                <a:latin typeface="Gill Sans MT" pitchFamily="34" charset="0"/>
                <a:ea typeface="华文中宋" pitchFamily="2" charset="-122"/>
              </a:rPr>
              <a:t> function to estimate coefficients of polynomial models, then use the </a:t>
            </a:r>
            <a:r>
              <a:rPr lang="en-US" altLang="zh-CN" sz="2200">
                <a:solidFill>
                  <a:srgbClr val="0070C0"/>
                </a:solidFill>
                <a:latin typeface="Gill Sans MT" pitchFamily="34" charset="0"/>
                <a:ea typeface="华文中宋" pitchFamily="2" charset="-122"/>
              </a:rPr>
              <a:t>polyval</a:t>
            </a:r>
            <a:r>
              <a:rPr lang="en-US" altLang="zh-CN" sz="2200">
                <a:latin typeface="Gill Sans MT" pitchFamily="34" charset="0"/>
                <a:ea typeface="华文中宋" pitchFamily="2" charset="-122"/>
              </a:rPr>
              <a:t> function to evaluate the model at arbitrary values of the predictor.</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 following code fits the traffic data at the third intersection with a polynomial model of degree six:</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Polynomial Regression</a:t>
            </a:r>
            <a:endParaRPr lang="zh-CN" altLang="en-US" b="1"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31D786F-5194-4AC9-965F-9BC86D38549B}" type="slidenum">
              <a:rPr lang="zh-CN" altLang="en-US"/>
              <a:pPr>
                <a:defRPr/>
              </a:pPr>
              <a:t>28</a:t>
            </a:fld>
            <a:endParaRPr lang="zh-CN" altLang="en-US"/>
          </a:p>
        </p:txBody>
      </p:sp>
      <p:sp>
        <p:nvSpPr>
          <p:cNvPr id="36869" name="TextBox 4"/>
          <p:cNvSpPr txBox="1">
            <a:spLocks noChangeArrowheads="1"/>
          </p:cNvSpPr>
          <p:nvPr/>
        </p:nvSpPr>
        <p:spPr bwMode="auto">
          <a:xfrm>
            <a:off x="1500188" y="1717675"/>
            <a:ext cx="7215187" cy="3817938"/>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dirty="0">
                <a:latin typeface="Gill Sans MT" pitchFamily="34" charset="0"/>
                <a:ea typeface="华文中宋" pitchFamily="2" charset="-122"/>
              </a:rPr>
              <a:t>c3 = count(:,3); </a:t>
            </a:r>
            <a:r>
              <a:rPr lang="en-US" altLang="zh-CN" sz="2200" dirty="0">
                <a:solidFill>
                  <a:srgbClr val="00B050"/>
                </a:solidFill>
                <a:latin typeface="Gill Sans MT" pitchFamily="34" charset="0"/>
                <a:ea typeface="华文中宋" pitchFamily="2" charset="-122"/>
              </a:rPr>
              <a:t>% Data at intersection 3 </a:t>
            </a:r>
          </a:p>
          <a:p>
            <a:pPr eaLnBrk="1" hangingPunct="1"/>
            <a:r>
              <a:rPr lang="en-US" altLang="zh-CN" sz="2200" dirty="0" err="1">
                <a:latin typeface="Gill Sans MT" pitchFamily="34" charset="0"/>
                <a:ea typeface="华文中宋" pitchFamily="2" charset="-122"/>
              </a:rPr>
              <a:t>tdata</a:t>
            </a:r>
            <a:r>
              <a:rPr lang="en-US" altLang="zh-CN" sz="2200" dirty="0">
                <a:latin typeface="Gill Sans MT" pitchFamily="34" charset="0"/>
                <a:ea typeface="华文中宋" pitchFamily="2" charset="-122"/>
              </a:rPr>
              <a:t> = (1:24)'; </a:t>
            </a:r>
          </a:p>
          <a:p>
            <a:pPr eaLnBrk="1" hangingPunct="1"/>
            <a:r>
              <a:rPr lang="en-US" altLang="zh-CN" sz="2200" dirty="0" err="1">
                <a:latin typeface="Gill Sans MT" pitchFamily="34" charset="0"/>
                <a:ea typeface="华文中宋" pitchFamily="2" charset="-122"/>
              </a:rPr>
              <a:t>p_coeffs</a:t>
            </a:r>
            <a:r>
              <a:rPr lang="en-US" altLang="zh-CN" sz="2200" dirty="0">
                <a:latin typeface="Gill Sans MT" pitchFamily="34" charset="0"/>
                <a:ea typeface="华文中宋" pitchFamily="2" charset="-122"/>
              </a:rPr>
              <a:t> = </a:t>
            </a:r>
            <a:r>
              <a:rPr lang="en-US" altLang="zh-CN" sz="2200" dirty="0" err="1">
                <a:latin typeface="Gill Sans MT" pitchFamily="34" charset="0"/>
                <a:ea typeface="华文中宋" pitchFamily="2" charset="-122"/>
              </a:rPr>
              <a:t>polyfit</a:t>
            </a:r>
            <a:r>
              <a:rPr lang="en-US" altLang="zh-CN" sz="2200" dirty="0">
                <a:latin typeface="Gill Sans MT" pitchFamily="34" charset="0"/>
                <a:ea typeface="华文中宋" pitchFamily="2" charset="-122"/>
              </a:rPr>
              <a:t>(tdata,c3,6);</a:t>
            </a:r>
          </a:p>
          <a:p>
            <a:pPr eaLnBrk="1" hangingPunct="1"/>
            <a:endParaRPr lang="en-US" altLang="zh-CN" sz="2200" dirty="0">
              <a:latin typeface="Gill Sans MT" pitchFamily="34" charset="0"/>
              <a:ea typeface="华文中宋" pitchFamily="2" charset="-122"/>
            </a:endParaRPr>
          </a:p>
          <a:p>
            <a:pPr eaLnBrk="1" hangingPunct="1"/>
            <a:r>
              <a:rPr lang="en-US" altLang="zh-CN" sz="2200" dirty="0">
                <a:latin typeface="Gill Sans MT" pitchFamily="34" charset="0"/>
                <a:ea typeface="华文中宋" pitchFamily="2" charset="-122"/>
              </a:rPr>
              <a:t>figure </a:t>
            </a:r>
          </a:p>
          <a:p>
            <a:pPr eaLnBrk="1" hangingPunct="1"/>
            <a:r>
              <a:rPr lang="en-US" altLang="zh-CN" sz="2200" dirty="0">
                <a:latin typeface="Gill Sans MT" pitchFamily="34" charset="0"/>
                <a:ea typeface="华文中宋" pitchFamily="2" charset="-122"/>
              </a:rPr>
              <a:t>plot(c3,'o-') </a:t>
            </a:r>
          </a:p>
          <a:p>
            <a:pPr eaLnBrk="1" hangingPunct="1"/>
            <a:r>
              <a:rPr lang="en-US" altLang="zh-CN" sz="2200" dirty="0">
                <a:latin typeface="Gill Sans MT" pitchFamily="34" charset="0"/>
                <a:ea typeface="华文中宋" pitchFamily="2" charset="-122"/>
              </a:rPr>
              <a:t>hold on </a:t>
            </a:r>
          </a:p>
          <a:p>
            <a:pPr eaLnBrk="1" hangingPunct="1"/>
            <a:r>
              <a:rPr lang="en-US" altLang="zh-CN" sz="2200" dirty="0" err="1">
                <a:latin typeface="Gill Sans MT" pitchFamily="34" charset="0"/>
                <a:ea typeface="华文中宋" pitchFamily="2" charset="-122"/>
              </a:rPr>
              <a:t>tfit</a:t>
            </a:r>
            <a:r>
              <a:rPr lang="en-US" altLang="zh-CN" sz="2200" dirty="0">
                <a:latin typeface="Gill Sans MT" pitchFamily="34" charset="0"/>
                <a:ea typeface="华文中宋" pitchFamily="2" charset="-122"/>
              </a:rPr>
              <a:t> = (1:0.01:24)'; </a:t>
            </a:r>
          </a:p>
          <a:p>
            <a:pPr eaLnBrk="1" hangingPunct="1"/>
            <a:r>
              <a:rPr lang="en-US" altLang="zh-CN" sz="2200" dirty="0" err="1">
                <a:latin typeface="Gill Sans MT" pitchFamily="34" charset="0"/>
                <a:ea typeface="华文中宋" pitchFamily="2" charset="-122"/>
              </a:rPr>
              <a:t>yfit</a:t>
            </a:r>
            <a:r>
              <a:rPr lang="en-US" altLang="zh-CN" sz="2200" dirty="0">
                <a:latin typeface="Gill Sans MT" pitchFamily="34" charset="0"/>
                <a:ea typeface="华文中宋" pitchFamily="2" charset="-122"/>
              </a:rPr>
              <a:t> = </a:t>
            </a:r>
            <a:r>
              <a:rPr lang="en-US" altLang="zh-CN" sz="2200" dirty="0" err="1">
                <a:latin typeface="Gill Sans MT" pitchFamily="34" charset="0"/>
                <a:ea typeface="华文中宋" pitchFamily="2" charset="-122"/>
              </a:rPr>
              <a:t>polyval</a:t>
            </a:r>
            <a:r>
              <a:rPr lang="en-US" altLang="zh-CN" sz="2200" dirty="0">
                <a:latin typeface="Gill Sans MT" pitchFamily="34" charset="0"/>
                <a:ea typeface="华文中宋" pitchFamily="2" charset="-122"/>
              </a:rPr>
              <a:t>(</a:t>
            </a:r>
            <a:r>
              <a:rPr lang="en-US" altLang="zh-CN" sz="2200" dirty="0" err="1">
                <a:latin typeface="Gill Sans MT" pitchFamily="34" charset="0"/>
                <a:ea typeface="华文中宋" pitchFamily="2" charset="-122"/>
              </a:rPr>
              <a:t>p_coeffs,tfit</a:t>
            </a:r>
            <a:r>
              <a:rPr lang="en-US" altLang="zh-CN" sz="2200" dirty="0">
                <a:latin typeface="Gill Sans MT" pitchFamily="34" charset="0"/>
                <a:ea typeface="华文中宋" pitchFamily="2" charset="-122"/>
              </a:rPr>
              <a:t>); </a:t>
            </a:r>
          </a:p>
          <a:p>
            <a:pPr eaLnBrk="1" hangingPunct="1"/>
            <a:r>
              <a:rPr lang="en-US" altLang="zh-CN" sz="2200" dirty="0">
                <a:latin typeface="Gill Sans MT" pitchFamily="34" charset="0"/>
                <a:ea typeface="华文中宋" pitchFamily="2" charset="-122"/>
              </a:rPr>
              <a:t>plot(tfit,yfit,'r-','LineWidth',2)</a:t>
            </a:r>
          </a:p>
          <a:p>
            <a:pPr eaLnBrk="1" hangingPunct="1"/>
            <a:r>
              <a:rPr lang="en-US" altLang="zh-CN" sz="2200" dirty="0">
                <a:latin typeface="Gill Sans MT" pitchFamily="34" charset="0"/>
                <a:ea typeface="华文中宋" pitchFamily="2" charset="-122"/>
              </a:rPr>
              <a:t>legend('</a:t>
            </a:r>
            <a:r>
              <a:rPr lang="en-US" altLang="zh-CN" sz="2200" dirty="0" err="1">
                <a:latin typeface="Gill Sans MT" pitchFamily="34" charset="0"/>
                <a:ea typeface="华文中宋" pitchFamily="2" charset="-122"/>
              </a:rPr>
              <a:t>Data','Polynomial</a:t>
            </a:r>
            <a:r>
              <a:rPr lang="en-US" altLang="zh-CN" sz="2200" dirty="0">
                <a:latin typeface="Gill Sans MT" pitchFamily="34" charset="0"/>
                <a:ea typeface="华文中宋" pitchFamily="2" charset="-122"/>
              </a:rPr>
              <a:t> </a:t>
            </a:r>
            <a:r>
              <a:rPr lang="en-US" altLang="zh-CN" sz="2200" dirty="0" err="1">
                <a:latin typeface="Gill Sans MT" pitchFamily="34" charset="0"/>
                <a:ea typeface="华文中宋" pitchFamily="2" charset="-122"/>
              </a:rPr>
              <a:t>Fit','Location','NW</a:t>
            </a:r>
            <a:r>
              <a:rPr lang="en-US" altLang="zh-CN" sz="2200" dirty="0">
                <a:latin typeface="Gill Sans MT" pitchFamily="34" charset="0"/>
                <a:ea typeface="华文中宋" pitchFamily="2" charset="-122"/>
              </a:rPr>
              <a:t>')</a:t>
            </a:r>
            <a:endParaRPr lang="zh-CN" altLang="en-US" sz="2200" dirty="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General Linear Regression</a:t>
            </a:r>
            <a:endParaRPr lang="zh-CN" altLang="en-US" b="1"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1D8C016-AAA3-46F8-A680-EE1C7B67D6A1}" type="slidenum">
              <a:rPr lang="zh-CN" altLang="en-US"/>
              <a:pPr>
                <a:defRPr/>
              </a:pPr>
              <a:t>29</a:t>
            </a:fld>
            <a:endParaRPr lang="zh-CN" altLang="en-US"/>
          </a:p>
        </p:txBody>
      </p:sp>
      <p:sp>
        <p:nvSpPr>
          <p:cNvPr id="1030" name="TextBox 4"/>
          <p:cNvSpPr txBox="1">
            <a:spLocks noChangeArrowheads="1"/>
          </p:cNvSpPr>
          <p:nvPr/>
        </p:nvSpPr>
        <p:spPr bwMode="auto">
          <a:xfrm>
            <a:off x="1500188" y="3678238"/>
            <a:ext cx="72151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coefficients a and b appear linearly. Use 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mldivide</a:t>
            </a:r>
            <a:r>
              <a:rPr lang="en-US" altLang="zh-CN" sz="2200">
                <a:latin typeface="Gill Sans MT" pitchFamily="34" charset="0"/>
                <a:ea typeface="华文中宋" pitchFamily="2" charset="-122"/>
              </a:rPr>
              <a:t> (backslash) operator to fit general linear models:</a:t>
            </a:r>
            <a:endParaRPr lang="zh-CN" altLang="en-US" sz="2200">
              <a:latin typeface="Gill Sans MT" pitchFamily="34" charset="0"/>
              <a:ea typeface="华文中宋" pitchFamily="2" charset="-122"/>
            </a:endParaRPr>
          </a:p>
        </p:txBody>
      </p:sp>
      <p:graphicFrame>
        <p:nvGraphicFramePr>
          <p:cNvPr id="1026" name="Object 2"/>
          <p:cNvGraphicFramePr>
            <a:graphicFrameLocks noChangeAspect="1"/>
          </p:cNvGraphicFramePr>
          <p:nvPr/>
        </p:nvGraphicFramePr>
        <p:xfrm>
          <a:off x="3117850" y="2857500"/>
          <a:ext cx="2882900" cy="762000"/>
        </p:xfrm>
        <a:graphic>
          <a:graphicData uri="http://schemas.openxmlformats.org/presentationml/2006/ole">
            <mc:AlternateContent xmlns:mc="http://schemas.openxmlformats.org/markup-compatibility/2006">
              <mc:Choice xmlns:v="urn:schemas-microsoft-com:vml" Requires="v">
                <p:oleObj spid="_x0000_s1042" name="Equation" r:id="rId3" imgW="2882880" imgH="761760" progId="Equation.DSMT4">
                  <p:embed/>
                </p:oleObj>
              </mc:Choice>
              <mc:Fallback>
                <p:oleObj name="Equation" r:id="rId3" imgW="2882880" imgH="761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50" y="2857500"/>
                        <a:ext cx="28829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Box 6"/>
          <p:cNvSpPr txBox="1">
            <a:spLocks noChangeArrowheads="1"/>
          </p:cNvSpPr>
          <p:nvPr/>
        </p:nvSpPr>
        <p:spPr bwMode="auto">
          <a:xfrm>
            <a:off x="1500188" y="1717675"/>
            <a:ext cx="72151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Assuming that the data are periodic with a 12-hour period and a peak around hour 7, it is reasonable to fit a sinusoidal model of the form:</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Preprocessing Data</a:t>
            </a:r>
            <a:endParaRPr lang="zh-CN" altLang="en-US" dirty="0">
              <a:solidFill>
                <a:schemeClr val="tx2">
                  <a:satMod val="130000"/>
                </a:schemeClr>
              </a:solidFill>
            </a:endParaRPr>
          </a:p>
        </p:txBody>
      </p:sp>
      <p:sp>
        <p:nvSpPr>
          <p:cNvPr id="7" name="文本占位符 6"/>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A1300C0-3EDE-4819-86A7-77841F5ADC0C}" type="slidenum">
              <a:rPr lang="zh-CN" altLang="en-US"/>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General Linear Regression</a:t>
            </a:r>
            <a:endParaRPr lang="zh-CN" altLang="en-US" b="1"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DF966750-96A2-4A2B-B591-0AEEC8BCD1D2}" type="slidenum">
              <a:rPr lang="zh-CN" altLang="en-US"/>
              <a:pPr>
                <a:defRPr/>
              </a:pPr>
              <a:t>30</a:t>
            </a:fld>
            <a:endParaRPr lang="zh-CN" altLang="en-US"/>
          </a:p>
        </p:txBody>
      </p:sp>
      <p:sp>
        <p:nvSpPr>
          <p:cNvPr id="37893" name="TextBox 4"/>
          <p:cNvSpPr txBox="1">
            <a:spLocks noChangeArrowheads="1"/>
          </p:cNvSpPr>
          <p:nvPr/>
        </p:nvSpPr>
        <p:spPr bwMode="auto">
          <a:xfrm>
            <a:off x="1500188" y="1717675"/>
            <a:ext cx="7215187" cy="4156075"/>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dirty="0">
                <a:latin typeface="Gill Sans MT" pitchFamily="34" charset="0"/>
                <a:ea typeface="华文中宋" pitchFamily="2" charset="-122"/>
              </a:rPr>
              <a:t>c3 = count(:,3); </a:t>
            </a:r>
            <a:r>
              <a:rPr lang="en-US" altLang="zh-CN" sz="2200" dirty="0">
                <a:solidFill>
                  <a:srgbClr val="00B050"/>
                </a:solidFill>
                <a:latin typeface="Gill Sans MT" pitchFamily="34" charset="0"/>
                <a:ea typeface="华文中宋" pitchFamily="2" charset="-122"/>
              </a:rPr>
              <a:t>% Data at intersection 3 </a:t>
            </a:r>
          </a:p>
          <a:p>
            <a:pPr eaLnBrk="1" hangingPunct="1"/>
            <a:r>
              <a:rPr lang="en-US" altLang="zh-CN" sz="2200" dirty="0" err="1">
                <a:latin typeface="Gill Sans MT" pitchFamily="34" charset="0"/>
                <a:ea typeface="华文中宋" pitchFamily="2" charset="-122"/>
              </a:rPr>
              <a:t>tdata</a:t>
            </a:r>
            <a:r>
              <a:rPr lang="en-US" altLang="zh-CN" sz="2200" dirty="0">
                <a:latin typeface="Gill Sans MT" pitchFamily="34" charset="0"/>
                <a:ea typeface="华文中宋" pitchFamily="2" charset="-122"/>
              </a:rPr>
              <a:t> = (1:24)'; </a:t>
            </a:r>
          </a:p>
          <a:p>
            <a:pPr eaLnBrk="1" hangingPunct="1"/>
            <a:r>
              <a:rPr lang="en-US" altLang="zh-CN" sz="2200" dirty="0">
                <a:latin typeface="Gill Sans MT" pitchFamily="34" charset="0"/>
                <a:ea typeface="华文中宋" pitchFamily="2" charset="-122"/>
              </a:rPr>
              <a:t>X = [ones(size(</a:t>
            </a:r>
            <a:r>
              <a:rPr lang="en-US" altLang="zh-CN" sz="2200" dirty="0" err="1">
                <a:latin typeface="Gill Sans MT" pitchFamily="34" charset="0"/>
                <a:ea typeface="华文中宋" pitchFamily="2" charset="-122"/>
              </a:rPr>
              <a:t>tdata</a:t>
            </a:r>
            <a:r>
              <a:rPr lang="en-US" altLang="zh-CN" sz="2200" dirty="0">
                <a:latin typeface="Gill Sans MT" pitchFamily="34" charset="0"/>
                <a:ea typeface="华文中宋" pitchFamily="2" charset="-122"/>
              </a:rPr>
              <a:t>)) </a:t>
            </a:r>
            <a:r>
              <a:rPr lang="en-US" altLang="zh-CN" sz="2200" dirty="0" err="1">
                <a:latin typeface="Gill Sans MT" pitchFamily="34" charset="0"/>
                <a:ea typeface="华文中宋" pitchFamily="2" charset="-122"/>
              </a:rPr>
              <a:t>cos</a:t>
            </a:r>
            <a:r>
              <a:rPr lang="en-US" altLang="zh-CN" sz="2200" dirty="0">
                <a:latin typeface="Gill Sans MT" pitchFamily="34" charset="0"/>
                <a:ea typeface="华文中宋" pitchFamily="2" charset="-122"/>
              </a:rPr>
              <a:t>((2*pi/12)*(tdata-7))];</a:t>
            </a:r>
          </a:p>
          <a:p>
            <a:pPr eaLnBrk="1" hangingPunct="1"/>
            <a:r>
              <a:rPr lang="en-US" altLang="zh-CN" sz="2200" dirty="0" err="1">
                <a:latin typeface="Gill Sans MT" pitchFamily="34" charset="0"/>
                <a:ea typeface="华文中宋" pitchFamily="2" charset="-122"/>
              </a:rPr>
              <a:t>s_coeffs</a:t>
            </a:r>
            <a:r>
              <a:rPr lang="en-US" altLang="zh-CN" sz="2200" dirty="0">
                <a:latin typeface="Gill Sans MT" pitchFamily="34" charset="0"/>
                <a:ea typeface="华文中宋" pitchFamily="2" charset="-122"/>
              </a:rPr>
              <a:t> = X\c3;</a:t>
            </a:r>
          </a:p>
          <a:p>
            <a:pPr eaLnBrk="1" hangingPunct="1"/>
            <a:endParaRPr lang="en-US" altLang="zh-CN" sz="2200" dirty="0">
              <a:latin typeface="Gill Sans MT" pitchFamily="34" charset="0"/>
              <a:ea typeface="华文中宋" pitchFamily="2" charset="-122"/>
            </a:endParaRPr>
          </a:p>
          <a:p>
            <a:pPr eaLnBrk="1" hangingPunct="1"/>
            <a:r>
              <a:rPr lang="en-US" altLang="zh-CN" sz="2200" dirty="0">
                <a:latin typeface="Gill Sans MT" pitchFamily="34" charset="0"/>
                <a:ea typeface="华文中宋" pitchFamily="2" charset="-122"/>
              </a:rPr>
              <a:t>figure</a:t>
            </a:r>
          </a:p>
          <a:p>
            <a:pPr eaLnBrk="1" hangingPunct="1"/>
            <a:r>
              <a:rPr lang="en-US" altLang="zh-CN" sz="2200" dirty="0">
                <a:latin typeface="Gill Sans MT" pitchFamily="34" charset="0"/>
                <a:ea typeface="华文中宋" pitchFamily="2" charset="-122"/>
              </a:rPr>
              <a:t>plot(c3,'o-')</a:t>
            </a:r>
          </a:p>
          <a:p>
            <a:pPr eaLnBrk="1" hangingPunct="1"/>
            <a:r>
              <a:rPr lang="en-US" altLang="zh-CN" sz="2200" dirty="0">
                <a:latin typeface="Gill Sans MT" pitchFamily="34" charset="0"/>
                <a:ea typeface="华文中宋" pitchFamily="2" charset="-122"/>
              </a:rPr>
              <a:t>hold on</a:t>
            </a:r>
          </a:p>
          <a:p>
            <a:pPr eaLnBrk="1" hangingPunct="1"/>
            <a:r>
              <a:rPr lang="en-US" altLang="zh-CN" sz="2200" dirty="0" err="1">
                <a:latin typeface="Gill Sans MT" pitchFamily="34" charset="0"/>
                <a:ea typeface="华文中宋" pitchFamily="2" charset="-122"/>
              </a:rPr>
              <a:t>tfit</a:t>
            </a:r>
            <a:r>
              <a:rPr lang="en-US" altLang="zh-CN" sz="2200" dirty="0">
                <a:latin typeface="Gill Sans MT" pitchFamily="34" charset="0"/>
                <a:ea typeface="华文中宋" pitchFamily="2" charset="-122"/>
              </a:rPr>
              <a:t> = (1:0.01:24)';</a:t>
            </a:r>
          </a:p>
          <a:p>
            <a:pPr eaLnBrk="1" hangingPunct="1"/>
            <a:r>
              <a:rPr lang="en-US" altLang="zh-CN" sz="2200" dirty="0" err="1">
                <a:latin typeface="Gill Sans MT" pitchFamily="34" charset="0"/>
                <a:ea typeface="华文中宋" pitchFamily="2" charset="-122"/>
              </a:rPr>
              <a:t>yfit</a:t>
            </a:r>
            <a:r>
              <a:rPr lang="en-US" altLang="zh-CN" sz="2200" dirty="0">
                <a:latin typeface="Gill Sans MT" pitchFamily="34" charset="0"/>
                <a:ea typeface="华文中宋" pitchFamily="2" charset="-122"/>
              </a:rPr>
              <a:t> = [ones(size(</a:t>
            </a:r>
            <a:r>
              <a:rPr lang="en-US" altLang="zh-CN" sz="2200" dirty="0" err="1">
                <a:latin typeface="Gill Sans MT" pitchFamily="34" charset="0"/>
                <a:ea typeface="华文中宋" pitchFamily="2" charset="-122"/>
              </a:rPr>
              <a:t>tfit</a:t>
            </a:r>
            <a:r>
              <a:rPr lang="en-US" altLang="zh-CN" sz="2200" dirty="0">
                <a:latin typeface="Gill Sans MT" pitchFamily="34" charset="0"/>
                <a:ea typeface="华文中宋" pitchFamily="2" charset="-122"/>
              </a:rPr>
              <a:t>)) </a:t>
            </a:r>
            <a:r>
              <a:rPr lang="en-US" altLang="zh-CN" sz="2200" dirty="0" err="1">
                <a:latin typeface="Gill Sans MT" pitchFamily="34" charset="0"/>
                <a:ea typeface="华文中宋" pitchFamily="2" charset="-122"/>
              </a:rPr>
              <a:t>cos</a:t>
            </a:r>
            <a:r>
              <a:rPr lang="en-US" altLang="zh-CN" sz="2200" dirty="0">
                <a:latin typeface="Gill Sans MT" pitchFamily="34" charset="0"/>
                <a:ea typeface="华文中宋" pitchFamily="2" charset="-122"/>
              </a:rPr>
              <a:t>((2*pi/12)*(tfit-7))]*</a:t>
            </a:r>
            <a:r>
              <a:rPr lang="en-US" altLang="zh-CN" sz="2200" dirty="0" err="1">
                <a:latin typeface="Gill Sans MT" pitchFamily="34" charset="0"/>
                <a:ea typeface="华文中宋" pitchFamily="2" charset="-122"/>
              </a:rPr>
              <a:t>s_coeffs</a:t>
            </a:r>
            <a:r>
              <a:rPr lang="en-US" altLang="zh-CN" sz="2200" dirty="0">
                <a:latin typeface="Gill Sans MT" pitchFamily="34" charset="0"/>
                <a:ea typeface="华文中宋" pitchFamily="2" charset="-122"/>
              </a:rPr>
              <a:t>; </a:t>
            </a:r>
          </a:p>
          <a:p>
            <a:pPr eaLnBrk="1" hangingPunct="1"/>
            <a:r>
              <a:rPr lang="en-US" altLang="zh-CN" sz="2200" dirty="0">
                <a:latin typeface="Gill Sans MT" pitchFamily="34" charset="0"/>
                <a:ea typeface="华文中宋" pitchFamily="2" charset="-122"/>
              </a:rPr>
              <a:t>plot(tfit,yfit,'r-','LineWidth',2)</a:t>
            </a:r>
          </a:p>
          <a:p>
            <a:pPr eaLnBrk="1" hangingPunct="1"/>
            <a:r>
              <a:rPr lang="en-US" altLang="zh-CN" sz="2200" dirty="0">
                <a:latin typeface="Gill Sans MT" pitchFamily="34" charset="0"/>
                <a:ea typeface="华文中宋" pitchFamily="2" charset="-122"/>
              </a:rPr>
              <a:t>legend('</a:t>
            </a:r>
            <a:r>
              <a:rPr lang="en-US" altLang="zh-CN" sz="2200" dirty="0" err="1">
                <a:latin typeface="Gill Sans MT" pitchFamily="34" charset="0"/>
                <a:ea typeface="华文中宋" pitchFamily="2" charset="-122"/>
              </a:rPr>
              <a:t>Data','Sinusoidal</a:t>
            </a:r>
            <a:r>
              <a:rPr lang="en-US" altLang="zh-CN" sz="2200" dirty="0">
                <a:latin typeface="Gill Sans MT" pitchFamily="34" charset="0"/>
                <a:ea typeface="华文中宋" pitchFamily="2" charset="-122"/>
              </a:rPr>
              <a:t> </a:t>
            </a:r>
            <a:r>
              <a:rPr lang="en-US" altLang="zh-CN" sz="2200" dirty="0" err="1">
                <a:latin typeface="Gill Sans MT" pitchFamily="34" charset="0"/>
                <a:ea typeface="华文中宋" pitchFamily="2" charset="-122"/>
              </a:rPr>
              <a:t>Fit','Location','NW</a:t>
            </a:r>
            <a:r>
              <a:rPr lang="en-US" altLang="zh-CN" sz="2200" dirty="0">
                <a:latin typeface="Gill Sans MT" pitchFamily="34" charset="0"/>
                <a:ea typeface="华文中宋" pitchFamily="2" charset="-122"/>
              </a:rPr>
              <a:t>')</a:t>
            </a:r>
            <a:endParaRPr lang="zh-CN" altLang="en-US" sz="2200" dirty="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Course Project</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r>
              <a:rPr lang="en-US" altLang="zh-CN" dirty="0" smtClean="0"/>
              <a:t>The End</a:t>
            </a:r>
            <a:endParaRPr lang="zh-CN" altLang="en-US"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1A80449-C982-4A92-B103-40C10F996EBB}" type="slidenum">
              <a:rPr lang="zh-CN" altLang="en-US"/>
              <a:pPr>
                <a:defRPr/>
              </a:pPr>
              <a:t>31</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2291" name="内容占位符 6"/>
          <p:cNvSpPr>
            <a:spLocks noGrp="1"/>
          </p:cNvSpPr>
          <p:nvPr>
            <p:ph idx="1"/>
          </p:nvPr>
        </p:nvSpPr>
        <p:spPr/>
        <p:txBody>
          <a:bodyPr/>
          <a:lstStyle/>
          <a:p>
            <a:pPr eaLnBrk="1" hangingPunct="1"/>
            <a:r>
              <a:rPr lang="en-US" altLang="zh-CN" smtClean="0"/>
              <a:t>Overview</a:t>
            </a:r>
          </a:p>
          <a:p>
            <a:pPr eaLnBrk="1" hangingPunct="1"/>
            <a:r>
              <a:rPr lang="en-US" altLang="zh-CN" smtClean="0"/>
              <a:t>Loading the Data</a:t>
            </a:r>
          </a:p>
          <a:p>
            <a:pPr eaLnBrk="1" hangingPunct="1"/>
            <a:r>
              <a:rPr lang="en-US" altLang="zh-CN" smtClean="0"/>
              <a:t>Missing Data</a:t>
            </a:r>
          </a:p>
          <a:p>
            <a:pPr eaLnBrk="1" hangingPunct="1"/>
            <a:r>
              <a:rPr lang="en-US" altLang="zh-CN" smtClean="0"/>
              <a:t>Outliers</a:t>
            </a:r>
          </a:p>
          <a:p>
            <a:pPr eaLnBrk="1" hangingPunct="1"/>
            <a:r>
              <a:rPr lang="en-US" altLang="zh-CN" smtClean="0"/>
              <a:t>Smoothing and </a:t>
            </a:r>
            <a:r>
              <a:rPr lang="en-US" altLang="zh-CN" baseline="30000" smtClean="0"/>
              <a:t>*</a:t>
            </a:r>
            <a:r>
              <a:rPr lang="en-US" altLang="zh-CN" smtClean="0"/>
              <a:t>Filtering</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0FE0039A-77A4-470D-BC8F-E91090CABF24}" type="slidenum">
              <a:rPr lang="zh-CN" altLang="en-US"/>
              <a:pPr>
                <a:defRPr/>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Overview</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DA73668-7754-4831-9F75-2D4D0AB78E6C}" type="slidenum">
              <a:rPr lang="zh-CN" altLang="en-US"/>
              <a:pPr>
                <a:defRPr/>
              </a:pPr>
              <a:t>5</a:t>
            </a:fld>
            <a:endParaRPr lang="zh-CN" altLang="en-US"/>
          </a:p>
        </p:txBody>
      </p:sp>
      <p:sp>
        <p:nvSpPr>
          <p:cNvPr id="13317" name="TextBox 5"/>
          <p:cNvSpPr txBox="1">
            <a:spLocks noChangeArrowheads="1"/>
          </p:cNvSpPr>
          <p:nvPr/>
        </p:nvSpPr>
        <p:spPr bwMode="auto">
          <a:xfrm>
            <a:off x="1500188" y="1717675"/>
            <a:ext cx="7215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Begin a data analysis by loading data into suitable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container variables and sorting out the "good" data from the "bad." This is a preliminary step that assures meaningful conclusions in subsequent parts of the analysis.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Loading the Data</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AB047D97-B4AE-4867-A100-D53E71E8EF55}" type="slidenum">
              <a:rPr lang="zh-CN" altLang="en-US"/>
              <a:pPr>
                <a:defRPr/>
              </a:pPr>
              <a:t>6</a:t>
            </a:fld>
            <a:endParaRPr lang="zh-CN" altLang="en-US"/>
          </a:p>
        </p:txBody>
      </p:sp>
      <p:sp>
        <p:nvSpPr>
          <p:cNvPr id="14341" name="TextBox 5"/>
          <p:cNvSpPr txBox="1">
            <a:spLocks noChangeArrowheads="1"/>
          </p:cNvSpPr>
          <p:nvPr/>
        </p:nvSpPr>
        <p:spPr bwMode="auto">
          <a:xfrm>
            <a:off x="1500188" y="2355850"/>
            <a:ext cx="7215187" cy="430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0070C0"/>
                </a:solidFill>
                <a:latin typeface="Gill Sans MT" pitchFamily="34" charset="0"/>
                <a:ea typeface="华文中宋" pitchFamily="2" charset="-122"/>
              </a:rPr>
              <a:t>load</a:t>
            </a:r>
            <a:r>
              <a:rPr lang="en-US" altLang="zh-CN" sz="2200">
                <a:latin typeface="Gill Sans MT" pitchFamily="34" charset="0"/>
                <a:ea typeface="华文中宋" pitchFamily="2" charset="-122"/>
              </a:rPr>
              <a:t> count.dat</a:t>
            </a:r>
            <a:endParaRPr lang="zh-CN" altLang="en-US" sz="2200">
              <a:latin typeface="Gill Sans MT" pitchFamily="34" charset="0"/>
              <a:ea typeface="华文中宋" pitchFamily="2" charset="-122"/>
            </a:endParaRPr>
          </a:p>
        </p:txBody>
      </p:sp>
      <p:sp>
        <p:nvSpPr>
          <p:cNvPr id="14342" name="TextBox 6"/>
          <p:cNvSpPr txBox="1">
            <a:spLocks noChangeArrowheads="1"/>
          </p:cNvSpPr>
          <p:nvPr/>
        </p:nvSpPr>
        <p:spPr bwMode="auto">
          <a:xfrm>
            <a:off x="1500188" y="2927350"/>
            <a:ext cx="72151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24-by-3 array count contains hourly traffic counts (the rows) at three intersections (the columns) for a single day.</a:t>
            </a:r>
            <a:endParaRPr lang="zh-CN" altLang="en-US" sz="2200">
              <a:latin typeface="Gill Sans MT" pitchFamily="34" charset="0"/>
              <a:ea typeface="华文中宋" pitchFamily="2" charset="-122"/>
            </a:endParaRPr>
          </a:p>
        </p:txBody>
      </p:sp>
      <p:sp>
        <p:nvSpPr>
          <p:cNvPr id="14343" name="TextBox 7"/>
          <p:cNvSpPr txBox="1">
            <a:spLocks noChangeArrowheads="1"/>
          </p:cNvSpPr>
          <p:nvPr/>
        </p:nvSpPr>
        <p:spPr bwMode="auto">
          <a:xfrm>
            <a:off x="1500188" y="1717675"/>
            <a:ext cx="7215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Begin by loading the data in </a:t>
            </a:r>
            <a:r>
              <a:rPr lang="en-US" altLang="zh-CN" sz="2200">
                <a:solidFill>
                  <a:srgbClr val="FF0000"/>
                </a:solidFill>
                <a:latin typeface="Gill Sans MT" pitchFamily="34" charset="0"/>
                <a:ea typeface="华文中宋" pitchFamily="2" charset="-122"/>
              </a:rPr>
              <a:t>count.dat</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Missing Data</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BD0F24F4-DADE-4E21-8541-2D643EB94C77}" type="slidenum">
              <a:rPr lang="zh-CN" altLang="en-US"/>
              <a:pPr>
                <a:defRPr/>
              </a:pPr>
              <a:t>7</a:t>
            </a:fld>
            <a:endParaRPr lang="zh-CN" altLang="en-US"/>
          </a:p>
        </p:txBody>
      </p:sp>
      <p:sp>
        <p:nvSpPr>
          <p:cNvPr id="15365" name="TextBox 5"/>
          <p:cNvSpPr txBox="1">
            <a:spLocks noChangeArrowheads="1"/>
          </p:cNvSpPr>
          <p:nvPr/>
        </p:nvSpPr>
        <p:spPr bwMode="auto">
          <a:xfrm>
            <a:off x="1500188" y="4319588"/>
            <a:ext cx="7215187" cy="1447800"/>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c3 = count(:,3); </a:t>
            </a:r>
            <a:r>
              <a:rPr lang="en-US" altLang="zh-CN" sz="2200">
                <a:solidFill>
                  <a:srgbClr val="00B050"/>
                </a:solidFill>
                <a:latin typeface="Gill Sans MT" pitchFamily="34" charset="0"/>
                <a:ea typeface="华文中宋" pitchFamily="2" charset="-122"/>
              </a:rPr>
              <a:t>% Data at intersection 3</a:t>
            </a:r>
          </a:p>
          <a:p>
            <a:pPr eaLnBrk="1" hangingPunct="1"/>
            <a:r>
              <a:rPr lang="en-US" altLang="zh-CN" sz="2200">
                <a:latin typeface="Gill Sans MT" pitchFamily="34" charset="0"/>
                <a:ea typeface="华文中宋" pitchFamily="2" charset="-122"/>
              </a:rPr>
              <a:t>c3NaNCount = sum(isnan(c3))</a:t>
            </a:r>
          </a:p>
          <a:p>
            <a:pPr eaLnBrk="1" hangingPunct="1"/>
            <a:r>
              <a:rPr lang="en-US" altLang="zh-CN" sz="2200">
                <a:latin typeface="Gill Sans MT" pitchFamily="34" charset="0"/>
                <a:ea typeface="华文中宋" pitchFamily="2" charset="-122"/>
              </a:rPr>
              <a:t>c3NaNCount =</a:t>
            </a:r>
          </a:p>
          <a:p>
            <a:pPr eaLnBrk="1" hangingPunct="1"/>
            <a:r>
              <a:rPr lang="en-US" altLang="zh-CN" sz="2200">
                <a:latin typeface="Gill Sans MT" pitchFamily="34" charset="0"/>
                <a:ea typeface="华文中宋" pitchFamily="2" charset="-122"/>
              </a:rPr>
              <a:t>     0</a:t>
            </a:r>
            <a:endParaRPr lang="zh-CN" altLang="en-US" sz="2200">
              <a:latin typeface="Gill Sans MT" pitchFamily="34" charset="0"/>
              <a:ea typeface="华文中宋" pitchFamily="2" charset="-122"/>
            </a:endParaRPr>
          </a:p>
        </p:txBody>
      </p:sp>
      <p:sp>
        <p:nvSpPr>
          <p:cNvPr id="15366" name="TextBox 7"/>
          <p:cNvSpPr txBox="1">
            <a:spLocks noChangeArrowheads="1"/>
          </p:cNvSpPr>
          <p:nvPr/>
        </p:nvSpPr>
        <p:spPr bwMode="auto">
          <a:xfrm>
            <a:off x="1500188" y="1717675"/>
            <a:ext cx="72151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latin typeface="Gill Sans MT" pitchFamily="34" charset="0"/>
                <a:ea typeface="华文中宋" pitchFamily="2" charset="-122"/>
              </a:rPr>
              <a:t>The MATLAB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(Not a Number) value is normally used to represent missing data.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values allow variables with missing data to maintain their structure—in this case, 24-by-1 vectors with consistent indexing across all three intersections.</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Check the data at the third intersection for </a:t>
            </a:r>
            <a:r>
              <a:rPr lang="en-US" altLang="zh-CN" sz="2200">
                <a:solidFill>
                  <a:srgbClr val="0070C0"/>
                </a:solidFill>
                <a:latin typeface="Gill Sans MT" pitchFamily="34" charset="0"/>
                <a:ea typeface="华文中宋" pitchFamily="2" charset="-122"/>
              </a:rPr>
              <a:t>NaN</a:t>
            </a:r>
            <a:r>
              <a:rPr lang="en-US" altLang="zh-CN" sz="2200">
                <a:latin typeface="Gill Sans MT" pitchFamily="34" charset="0"/>
                <a:ea typeface="华文中宋" pitchFamily="2" charset="-122"/>
              </a:rPr>
              <a:t> values using the </a:t>
            </a:r>
            <a:r>
              <a:rPr lang="en-US" altLang="zh-CN" sz="2200">
                <a:solidFill>
                  <a:srgbClr val="0070C0"/>
                </a:solidFill>
                <a:latin typeface="Gill Sans MT" pitchFamily="34" charset="0"/>
                <a:ea typeface="华文中宋" pitchFamily="2" charset="-122"/>
              </a:rPr>
              <a:t>isnan</a:t>
            </a:r>
            <a:r>
              <a:rPr lang="en-US" altLang="zh-CN" sz="2200">
                <a:latin typeface="Gill Sans MT" pitchFamily="34" charset="0"/>
                <a:ea typeface="华文中宋" pitchFamily="2" charset="-122"/>
              </a:rPr>
              <a:t> function:</a:t>
            </a:r>
            <a:endParaRPr lang="zh-CN" altLang="en-US" sz="2200">
              <a:latin typeface="Gill Sans MT" pitchFamily="34" charset="0"/>
              <a:ea typeface="华文中宋" pitchFamily="2" charset="-122"/>
            </a:endParaRPr>
          </a:p>
        </p:txBody>
      </p:sp>
      <p:sp>
        <p:nvSpPr>
          <p:cNvPr id="9" name="矩形标注 8"/>
          <p:cNvSpPr/>
          <p:nvPr/>
        </p:nvSpPr>
        <p:spPr>
          <a:xfrm>
            <a:off x="3500438" y="5214938"/>
            <a:ext cx="5429250" cy="1214437"/>
          </a:xfrm>
          <a:prstGeom prst="wedgeRectCallout">
            <a:avLst>
              <a:gd name="adj1" fmla="val -35173"/>
              <a:gd name="adj2" fmla="val -668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err="1">
                <a:solidFill>
                  <a:srgbClr val="FF0000"/>
                </a:solidFill>
              </a:rPr>
              <a:t>isnan</a:t>
            </a:r>
            <a:r>
              <a:rPr lang="en-US" altLang="zh-CN" sz="2000" dirty="0"/>
              <a:t> returns a logical vector the same size as c3, with entries indicating the presence (1) or absence (0) of </a:t>
            </a:r>
            <a:r>
              <a:rPr lang="en-US" altLang="zh-CN" sz="2000" dirty="0" err="1"/>
              <a:t>NaN</a:t>
            </a:r>
            <a:r>
              <a:rPr lang="en-US" altLang="zh-CN" sz="2000" dirty="0"/>
              <a:t> values for each of the 24 elements in the data. </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Outliers</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3A8504DC-077C-4547-9FA1-95ED8303D341}" type="slidenum">
              <a:rPr lang="zh-CN" altLang="en-US"/>
              <a:pPr>
                <a:defRPr/>
              </a:pPr>
              <a:t>8</a:t>
            </a:fld>
            <a:endParaRPr lang="zh-CN" altLang="en-US"/>
          </a:p>
        </p:txBody>
      </p:sp>
      <p:sp>
        <p:nvSpPr>
          <p:cNvPr id="16389" name="TextBox 7"/>
          <p:cNvSpPr txBox="1">
            <a:spLocks noChangeArrowheads="1"/>
          </p:cNvSpPr>
          <p:nvPr/>
        </p:nvSpPr>
        <p:spPr bwMode="auto">
          <a:xfrm>
            <a:off x="1500188" y="1717675"/>
            <a:ext cx="7215187"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solidFill>
                  <a:srgbClr val="FF0000"/>
                </a:solidFill>
                <a:latin typeface="Gill Sans MT" pitchFamily="34" charset="0"/>
                <a:ea typeface="华文中宋" pitchFamily="2" charset="-122"/>
              </a:rPr>
              <a:t>Outliers</a:t>
            </a:r>
            <a:r>
              <a:rPr lang="en-US" altLang="zh-CN" sz="2200">
                <a:latin typeface="Gill Sans MT" pitchFamily="34" charset="0"/>
                <a:ea typeface="华文中宋" pitchFamily="2" charset="-122"/>
              </a:rPr>
              <a:t> are data values that are dramatically different from patterns in the rest of the data. They may be due to measurement error, or they may represent significant features in the data. Identifying outliers, and deciding what to do with them, depends on an understanding of the data and its source.</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One common method for identifying outliers is to look for values more than a certain number of standard deviations </a:t>
            </a:r>
            <a:r>
              <a:rPr lang="en-US" altLang="zh-CN" sz="2200" b="1" i="1">
                <a:latin typeface="Symbol" pitchFamily="18" charset="2"/>
                <a:ea typeface="华文中宋" pitchFamily="2" charset="-122"/>
              </a:rPr>
              <a:t>s</a:t>
            </a:r>
            <a:r>
              <a:rPr lang="en-US" altLang="zh-CN" sz="2200">
                <a:latin typeface="Gill Sans MT" pitchFamily="34" charset="0"/>
                <a:ea typeface="华文中宋" pitchFamily="2" charset="-122"/>
              </a:rPr>
              <a:t> from the mean </a:t>
            </a:r>
            <a:r>
              <a:rPr lang="en-US" altLang="zh-CN" sz="2200" b="1" i="1">
                <a:latin typeface="Symbol" pitchFamily="18" charset="2"/>
                <a:ea typeface="华文中宋" pitchFamily="2" charset="-122"/>
              </a:rPr>
              <a:t>m</a:t>
            </a:r>
            <a:r>
              <a:rPr lang="en-US" altLang="zh-CN" sz="2200">
                <a:latin typeface="Gill Sans MT" pitchFamily="34" charset="0"/>
                <a:ea typeface="华文中宋" pitchFamily="2" charset="-122"/>
              </a:rPr>
              <a:t>. </a:t>
            </a:r>
          </a:p>
          <a:p>
            <a:pPr eaLnBrk="1" hangingPunct="1"/>
            <a:endParaRPr lang="en-US" altLang="zh-CN" sz="2200">
              <a:latin typeface="Gill Sans MT" pitchFamily="34" charset="0"/>
              <a:ea typeface="华文中宋" pitchFamily="2" charset="-122"/>
            </a:endParaRPr>
          </a:p>
          <a:p>
            <a:pPr eaLnBrk="1" hangingPunct="1"/>
            <a:r>
              <a:rPr lang="en-US" altLang="zh-CN" sz="2200">
                <a:latin typeface="Gill Sans MT" pitchFamily="34" charset="0"/>
                <a:ea typeface="华文中宋" pitchFamily="2" charset="-122"/>
              </a:rPr>
              <a:t>The following code plots a histogram of the data at the third intersection together with lines at </a:t>
            </a:r>
            <a:r>
              <a:rPr lang="en-US" altLang="zh-CN" sz="2200" i="1">
                <a:latin typeface="Gill Sans MT" pitchFamily="34" charset="0"/>
                <a:ea typeface="华文中宋" pitchFamily="2" charset="-122"/>
              </a:rPr>
              <a:t>μ</a:t>
            </a:r>
            <a:r>
              <a:rPr lang="en-US" altLang="zh-CN" sz="2200">
                <a:latin typeface="Gill Sans MT" pitchFamily="34" charset="0"/>
                <a:ea typeface="华文中宋" pitchFamily="2" charset="-122"/>
              </a:rPr>
              <a:t> and </a:t>
            </a:r>
            <a:r>
              <a:rPr lang="en-US" altLang="zh-CN" sz="2200" i="1">
                <a:latin typeface="Gill Sans MT" pitchFamily="34" charset="0"/>
                <a:ea typeface="华文中宋" pitchFamily="2" charset="-122"/>
              </a:rPr>
              <a:t>μ</a:t>
            </a:r>
            <a:r>
              <a:rPr lang="en-US" altLang="zh-CN" sz="2200">
                <a:latin typeface="Gill Sans MT" pitchFamily="34" charset="0"/>
                <a:ea typeface="华文中宋" pitchFamily="2" charset="-122"/>
              </a:rPr>
              <a:t> + </a:t>
            </a:r>
            <a:r>
              <a:rPr lang="en-US" altLang="zh-CN" sz="2200" i="1">
                <a:latin typeface="Gill Sans MT" pitchFamily="34" charset="0"/>
                <a:ea typeface="华文中宋" pitchFamily="2" charset="-122"/>
              </a:rPr>
              <a:t>nσ</a:t>
            </a:r>
            <a:r>
              <a:rPr lang="en-US" altLang="zh-CN" sz="2200">
                <a:latin typeface="Gill Sans MT" pitchFamily="34" charset="0"/>
                <a:ea typeface="华文中宋" pitchFamily="2" charset="-122"/>
              </a:rPr>
              <a:t>, for </a:t>
            </a:r>
            <a:r>
              <a:rPr lang="en-US" altLang="zh-CN" sz="2200" i="1">
                <a:latin typeface="Gill Sans MT" pitchFamily="34" charset="0"/>
                <a:ea typeface="华文中宋" pitchFamily="2" charset="-122"/>
              </a:rPr>
              <a:t>n</a:t>
            </a:r>
            <a:r>
              <a:rPr lang="en-US" altLang="zh-CN" sz="2200">
                <a:latin typeface="Gill Sans MT" pitchFamily="34" charset="0"/>
                <a:ea typeface="华文中宋" pitchFamily="2" charset="-122"/>
              </a:rPr>
              <a:t> = 1, 2:</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2400" b="1" dirty="0" smtClean="0">
                <a:solidFill>
                  <a:schemeClr val="tx2">
                    <a:satMod val="130000"/>
                  </a:schemeClr>
                </a:solidFill>
              </a:rPr>
              <a:t>Preprocessing Data</a:t>
            </a:r>
            <a:br>
              <a:rPr lang="en-US" altLang="zh-CN" sz="2400" b="1" dirty="0" smtClean="0">
                <a:solidFill>
                  <a:schemeClr val="tx2">
                    <a:satMod val="130000"/>
                  </a:schemeClr>
                </a:solidFill>
              </a:rPr>
            </a:br>
            <a:r>
              <a:rPr lang="en-US" altLang="zh-CN" b="1" dirty="0" smtClean="0">
                <a:solidFill>
                  <a:schemeClr val="tx2">
                    <a:satMod val="130000"/>
                  </a:schemeClr>
                </a:solidFill>
              </a:rPr>
              <a:t>Outliers</a:t>
            </a:r>
            <a:endParaRPr lang="zh-CN" altLang="en-US" b="1"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131C1885-4A27-45B8-91B9-3C2675B4E14F}" type="slidenum">
              <a:rPr lang="zh-CN" altLang="en-US"/>
              <a:pPr>
                <a:defRPr/>
              </a:pPr>
              <a:t>9</a:t>
            </a:fld>
            <a:endParaRPr lang="zh-CN" altLang="en-US"/>
          </a:p>
        </p:txBody>
      </p:sp>
      <p:sp>
        <p:nvSpPr>
          <p:cNvPr id="17413" name="TextBox 7"/>
          <p:cNvSpPr txBox="1">
            <a:spLocks noChangeArrowheads="1"/>
          </p:cNvSpPr>
          <p:nvPr/>
        </p:nvSpPr>
        <p:spPr bwMode="auto">
          <a:xfrm>
            <a:off x="1500188" y="1717675"/>
            <a:ext cx="7215187" cy="4494213"/>
          </a:xfrm>
          <a:prstGeom prst="rect">
            <a:avLst/>
          </a:prstGeom>
          <a:solidFill>
            <a:srgbClr val="FFFF00">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dirty="0" err="1">
                <a:latin typeface="Gill Sans MT" pitchFamily="34" charset="0"/>
                <a:ea typeface="华文中宋" pitchFamily="2" charset="-122"/>
              </a:rPr>
              <a:t>bin_counts</a:t>
            </a:r>
            <a:r>
              <a:rPr lang="en-US" altLang="zh-CN" sz="2200" dirty="0">
                <a:latin typeface="Gill Sans MT" pitchFamily="34" charset="0"/>
                <a:ea typeface="华文中宋" pitchFamily="2" charset="-122"/>
              </a:rPr>
              <a:t> = </a:t>
            </a:r>
            <a:r>
              <a:rPr lang="en-US" altLang="zh-CN" sz="2200" dirty="0" err="1">
                <a:latin typeface="Gill Sans MT" pitchFamily="34" charset="0"/>
                <a:ea typeface="华文中宋" pitchFamily="2" charset="-122"/>
              </a:rPr>
              <a:t>hist</a:t>
            </a:r>
            <a:r>
              <a:rPr lang="en-US" altLang="zh-CN" sz="2200" dirty="0">
                <a:latin typeface="Gill Sans MT" pitchFamily="34" charset="0"/>
                <a:ea typeface="华文中宋" pitchFamily="2" charset="-122"/>
              </a:rPr>
              <a:t>(c3); 		</a:t>
            </a:r>
            <a:r>
              <a:rPr lang="en-US" altLang="zh-CN" sz="2200" dirty="0">
                <a:solidFill>
                  <a:srgbClr val="00B050"/>
                </a:solidFill>
                <a:latin typeface="Gill Sans MT" pitchFamily="34" charset="0"/>
                <a:ea typeface="华文中宋" pitchFamily="2" charset="-122"/>
              </a:rPr>
              <a:t>% Histogram bin counts</a:t>
            </a:r>
          </a:p>
          <a:p>
            <a:pPr eaLnBrk="1" hangingPunct="1"/>
            <a:r>
              <a:rPr lang="en-US" altLang="zh-CN" sz="2200" dirty="0">
                <a:latin typeface="Gill Sans MT" pitchFamily="34" charset="0"/>
                <a:ea typeface="华文中宋" pitchFamily="2" charset="-122"/>
              </a:rPr>
              <a:t>N = max(</a:t>
            </a:r>
            <a:r>
              <a:rPr lang="en-US" altLang="zh-CN" sz="2200" dirty="0" err="1">
                <a:latin typeface="Gill Sans MT" pitchFamily="34" charset="0"/>
                <a:ea typeface="华文中宋" pitchFamily="2" charset="-122"/>
              </a:rPr>
              <a:t>bin_counts</a:t>
            </a:r>
            <a:r>
              <a:rPr lang="en-US" altLang="zh-CN" sz="2200" dirty="0">
                <a:latin typeface="Gill Sans MT" pitchFamily="34" charset="0"/>
                <a:ea typeface="华文中宋" pitchFamily="2" charset="-122"/>
              </a:rPr>
              <a:t>); 		</a:t>
            </a:r>
            <a:r>
              <a:rPr lang="en-US" altLang="zh-CN" sz="2200" dirty="0">
                <a:solidFill>
                  <a:srgbClr val="00B050"/>
                </a:solidFill>
                <a:latin typeface="Gill Sans MT" pitchFamily="34" charset="0"/>
                <a:ea typeface="华文中宋" pitchFamily="2" charset="-122"/>
              </a:rPr>
              <a:t>% Maximum bin count</a:t>
            </a:r>
          </a:p>
          <a:p>
            <a:pPr eaLnBrk="1" hangingPunct="1"/>
            <a:r>
              <a:rPr lang="en-US" altLang="zh-CN" sz="2200" dirty="0">
                <a:latin typeface="Gill Sans MT" pitchFamily="34" charset="0"/>
                <a:ea typeface="华文中宋" pitchFamily="2" charset="-122"/>
              </a:rPr>
              <a:t>mu3 = mean(c3); 		</a:t>
            </a:r>
            <a:r>
              <a:rPr lang="en-US" altLang="zh-CN" sz="2200" dirty="0">
                <a:solidFill>
                  <a:srgbClr val="00B050"/>
                </a:solidFill>
                <a:latin typeface="Gill Sans MT" pitchFamily="34" charset="0"/>
                <a:ea typeface="华文中宋" pitchFamily="2" charset="-122"/>
              </a:rPr>
              <a:t>% Data mean</a:t>
            </a:r>
          </a:p>
          <a:p>
            <a:pPr eaLnBrk="1" hangingPunct="1"/>
            <a:r>
              <a:rPr lang="en-US" altLang="zh-CN" sz="2200" dirty="0">
                <a:latin typeface="Gill Sans MT" pitchFamily="34" charset="0"/>
                <a:ea typeface="华文中宋" pitchFamily="2" charset="-122"/>
              </a:rPr>
              <a:t>sigma3 = </a:t>
            </a:r>
            <a:r>
              <a:rPr lang="en-US" altLang="zh-CN" sz="2200" dirty="0" err="1">
                <a:latin typeface="Gill Sans MT" pitchFamily="34" charset="0"/>
                <a:ea typeface="华文中宋" pitchFamily="2" charset="-122"/>
              </a:rPr>
              <a:t>std</a:t>
            </a:r>
            <a:r>
              <a:rPr lang="en-US" altLang="zh-CN" sz="2200" dirty="0">
                <a:latin typeface="Gill Sans MT" pitchFamily="34" charset="0"/>
                <a:ea typeface="华文中宋" pitchFamily="2" charset="-122"/>
              </a:rPr>
              <a:t>(c3); 		</a:t>
            </a:r>
            <a:r>
              <a:rPr lang="en-US" altLang="zh-CN" sz="2200" dirty="0">
                <a:solidFill>
                  <a:srgbClr val="00B050"/>
                </a:solidFill>
                <a:latin typeface="Gill Sans MT" pitchFamily="34" charset="0"/>
                <a:ea typeface="华文中宋" pitchFamily="2" charset="-122"/>
              </a:rPr>
              <a:t>% Data standard deviation</a:t>
            </a:r>
          </a:p>
          <a:p>
            <a:pPr eaLnBrk="1" hangingPunct="1"/>
            <a:endParaRPr lang="en-US" altLang="zh-CN" sz="2200" dirty="0">
              <a:latin typeface="Gill Sans MT" pitchFamily="34" charset="0"/>
              <a:ea typeface="华文中宋" pitchFamily="2" charset="-122"/>
            </a:endParaRPr>
          </a:p>
          <a:p>
            <a:pPr eaLnBrk="1" hangingPunct="1"/>
            <a:r>
              <a:rPr lang="en-US" altLang="zh-CN" sz="2200" dirty="0" err="1">
                <a:latin typeface="Gill Sans MT" pitchFamily="34" charset="0"/>
                <a:ea typeface="华文中宋" pitchFamily="2" charset="-122"/>
              </a:rPr>
              <a:t>hist</a:t>
            </a:r>
            <a:r>
              <a:rPr lang="en-US" altLang="zh-CN" sz="2200" dirty="0">
                <a:latin typeface="Gill Sans MT" pitchFamily="34" charset="0"/>
                <a:ea typeface="华文中宋" pitchFamily="2" charset="-122"/>
              </a:rPr>
              <a:t>(c3) 			</a:t>
            </a:r>
            <a:r>
              <a:rPr lang="en-US" altLang="zh-CN" sz="2200" dirty="0">
                <a:solidFill>
                  <a:srgbClr val="00B050"/>
                </a:solidFill>
                <a:latin typeface="Gill Sans MT" pitchFamily="34" charset="0"/>
                <a:ea typeface="华文中宋" pitchFamily="2" charset="-122"/>
              </a:rPr>
              <a:t>% Plot histogram</a:t>
            </a:r>
          </a:p>
          <a:p>
            <a:pPr eaLnBrk="1" hangingPunct="1"/>
            <a:r>
              <a:rPr lang="en-US" altLang="zh-CN" sz="2200" dirty="0">
                <a:latin typeface="Gill Sans MT" pitchFamily="34" charset="0"/>
                <a:ea typeface="华文中宋" pitchFamily="2" charset="-122"/>
              </a:rPr>
              <a:t>hold on</a:t>
            </a:r>
          </a:p>
          <a:p>
            <a:pPr eaLnBrk="1" hangingPunct="1"/>
            <a:r>
              <a:rPr lang="en-US" altLang="zh-CN" sz="2200" dirty="0">
                <a:latin typeface="Gill Sans MT" pitchFamily="34" charset="0"/>
                <a:ea typeface="华文中宋" pitchFamily="2" charset="-122"/>
              </a:rPr>
              <a:t>plot([mu3 mu3],[0 N],'r','LineWidth',2) </a:t>
            </a:r>
            <a:r>
              <a:rPr lang="en-US" altLang="zh-CN" sz="2200" dirty="0">
                <a:solidFill>
                  <a:srgbClr val="00B050"/>
                </a:solidFill>
                <a:latin typeface="Gill Sans MT" pitchFamily="34" charset="0"/>
                <a:ea typeface="华文中宋" pitchFamily="2" charset="-122"/>
              </a:rPr>
              <a:t>% Mean</a:t>
            </a:r>
          </a:p>
          <a:p>
            <a:pPr eaLnBrk="1" hangingPunct="1"/>
            <a:r>
              <a:rPr lang="en-US" altLang="zh-CN" sz="2200" dirty="0">
                <a:latin typeface="Gill Sans MT" pitchFamily="34" charset="0"/>
                <a:ea typeface="华文中宋" pitchFamily="2" charset="-122"/>
              </a:rPr>
              <a:t>X = </a:t>
            </a:r>
            <a:r>
              <a:rPr lang="en-US" altLang="zh-CN" sz="2200" dirty="0" err="1">
                <a:latin typeface="Gill Sans MT" pitchFamily="34" charset="0"/>
                <a:ea typeface="华文中宋" pitchFamily="2" charset="-122"/>
              </a:rPr>
              <a:t>repmat</a:t>
            </a:r>
            <a:r>
              <a:rPr lang="en-US" altLang="zh-CN" sz="2200" dirty="0">
                <a:latin typeface="Gill Sans MT" pitchFamily="34" charset="0"/>
                <a:ea typeface="华文中宋" pitchFamily="2" charset="-122"/>
              </a:rPr>
              <a:t>(mu3+(1:2)*sigma3,2,1);</a:t>
            </a:r>
          </a:p>
          <a:p>
            <a:pPr eaLnBrk="1" hangingPunct="1"/>
            <a:r>
              <a:rPr lang="en-US" altLang="zh-CN" sz="2200" dirty="0">
                <a:latin typeface="Gill Sans MT" pitchFamily="34" charset="0"/>
                <a:ea typeface="华文中宋" pitchFamily="2" charset="-122"/>
              </a:rPr>
              <a:t>Y = </a:t>
            </a:r>
            <a:r>
              <a:rPr lang="en-US" altLang="zh-CN" sz="2200" dirty="0" err="1">
                <a:latin typeface="Gill Sans MT" pitchFamily="34" charset="0"/>
                <a:ea typeface="华文中宋" pitchFamily="2" charset="-122"/>
              </a:rPr>
              <a:t>repmat</a:t>
            </a:r>
            <a:r>
              <a:rPr lang="en-US" altLang="zh-CN" sz="2200" dirty="0">
                <a:latin typeface="Gill Sans MT" pitchFamily="34" charset="0"/>
                <a:ea typeface="华文中宋" pitchFamily="2" charset="-122"/>
              </a:rPr>
              <a:t>([0;N],1,2);</a:t>
            </a:r>
          </a:p>
          <a:p>
            <a:pPr eaLnBrk="1" hangingPunct="1"/>
            <a:r>
              <a:rPr lang="en-US" altLang="zh-CN" sz="2200" dirty="0">
                <a:latin typeface="Gill Sans MT" pitchFamily="34" charset="0"/>
                <a:ea typeface="华文中宋" pitchFamily="2" charset="-122"/>
              </a:rPr>
              <a:t>plot(X,Y,'g','LineWidth',2) 	</a:t>
            </a:r>
            <a:r>
              <a:rPr lang="en-US" altLang="zh-CN" sz="2200" dirty="0">
                <a:solidFill>
                  <a:srgbClr val="00B050"/>
                </a:solidFill>
                <a:latin typeface="Gill Sans MT" pitchFamily="34" charset="0"/>
                <a:ea typeface="华文中宋" pitchFamily="2" charset="-122"/>
              </a:rPr>
              <a:t>% Standard deviations</a:t>
            </a:r>
          </a:p>
          <a:p>
            <a:pPr eaLnBrk="1" hangingPunct="1"/>
            <a:r>
              <a:rPr lang="en-US" altLang="zh-CN" sz="2200" dirty="0">
                <a:latin typeface="Gill Sans MT" pitchFamily="34" charset="0"/>
                <a:ea typeface="华文中宋" pitchFamily="2" charset="-122"/>
              </a:rPr>
              <a:t>legend('Data','Mean','</a:t>
            </a:r>
            <a:r>
              <a:rPr lang="en-US" altLang="zh-CN" sz="2200" dirty="0" err="1">
                <a:latin typeface="Gill Sans MT" pitchFamily="34" charset="0"/>
                <a:ea typeface="华文中宋" pitchFamily="2" charset="-122"/>
              </a:rPr>
              <a:t>Stds</a:t>
            </a:r>
            <a:r>
              <a:rPr lang="en-US" altLang="zh-CN" sz="2200" dirty="0">
                <a:latin typeface="Gill Sans MT" pitchFamily="34" charset="0"/>
                <a:ea typeface="华文中宋" pitchFamily="2" charset="-122"/>
              </a:rPr>
              <a:t>')</a:t>
            </a:r>
          </a:p>
          <a:p>
            <a:pPr eaLnBrk="1" hangingPunct="1"/>
            <a:r>
              <a:rPr lang="en-US" altLang="zh-CN" sz="2200" dirty="0">
                <a:latin typeface="Gill Sans MT" pitchFamily="34" charset="0"/>
                <a:ea typeface="华文中宋" pitchFamily="2" charset="-122"/>
              </a:rPr>
              <a:t>hold off</a:t>
            </a:r>
            <a:endParaRPr lang="zh-CN" altLang="en-US" sz="2200" dirty="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5576</TotalTime>
  <Words>1483</Words>
  <Application>Microsoft Office PowerPoint</Application>
  <PresentationFormat>全屏显示(4:3)</PresentationFormat>
  <Paragraphs>231</Paragraphs>
  <Slides>31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华文中宋</vt:lpstr>
      <vt:lpstr>宋体</vt:lpstr>
      <vt:lpstr>Arial</vt:lpstr>
      <vt:lpstr>Calibri</vt:lpstr>
      <vt:lpstr>Gill Sans MT</vt:lpstr>
      <vt:lpstr>Symbol</vt:lpstr>
      <vt:lpstr>Verdana</vt:lpstr>
      <vt:lpstr>Wingdings 2</vt:lpstr>
      <vt:lpstr>夏至</vt:lpstr>
      <vt:lpstr>Equation</vt:lpstr>
      <vt:lpstr>Data Analysis</vt:lpstr>
      <vt:lpstr>PowerPoint 演示文稿</vt:lpstr>
      <vt:lpstr>Preprocessing Data</vt:lpstr>
      <vt:lpstr>PowerPoint 演示文稿</vt:lpstr>
      <vt:lpstr>Preprocessing Data Overview</vt:lpstr>
      <vt:lpstr>Preprocessing Data Loading the Data</vt:lpstr>
      <vt:lpstr>Preprocessing Data Missing Data</vt:lpstr>
      <vt:lpstr>Preprocessing Data Outliers</vt:lpstr>
      <vt:lpstr>Preprocessing Data Outliers</vt:lpstr>
      <vt:lpstr>Preprocessing Data Outliers</vt:lpstr>
      <vt:lpstr>Preprocessing Data Outliers</vt:lpstr>
      <vt:lpstr>Preprocessing Data Smoothing and *Filtering</vt:lpstr>
      <vt:lpstr>Preprocessing Data Smoothing and *Filtering</vt:lpstr>
      <vt:lpstr>Preprocessing Data Smoothing and *Filtering</vt:lpstr>
      <vt:lpstr>Preprocessing Data Smoothing and *Filtering</vt:lpstr>
      <vt:lpstr>Summarizing Data</vt:lpstr>
      <vt:lpstr>PowerPoint 演示文稿</vt:lpstr>
      <vt:lpstr>Summarizing Data Overview</vt:lpstr>
      <vt:lpstr>Summarizing Data Measures of Location</vt:lpstr>
      <vt:lpstr>Summarizing Data Measures of Scale</vt:lpstr>
      <vt:lpstr>Summarizing Data Shape of a Distribution</vt:lpstr>
      <vt:lpstr>Summarizing Data Shape of a Distribution</vt:lpstr>
      <vt:lpstr>Summarizing Data Shape of a Distribution</vt:lpstr>
      <vt:lpstr>Modeling Data</vt:lpstr>
      <vt:lpstr>PowerPoint 演示文稿</vt:lpstr>
      <vt:lpstr>Overview</vt:lpstr>
      <vt:lpstr>Polynomial Regression</vt:lpstr>
      <vt:lpstr>Polynomial Regression</vt:lpstr>
      <vt:lpstr>General Linear Regression</vt:lpstr>
      <vt:lpstr>General Linear Regression</vt:lpstr>
      <vt:lpstr>Course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Wenbo Zhang</dc:creator>
  <cp:lastModifiedBy>Wenbo ZHANG</cp:lastModifiedBy>
  <cp:revision>731</cp:revision>
  <cp:lastPrinted>2013-08-26T11:08:12Z</cp:lastPrinted>
  <dcterms:created xsi:type="dcterms:W3CDTF">2008-06-23T15:01:00Z</dcterms:created>
  <dcterms:modified xsi:type="dcterms:W3CDTF">2014-06-19T05:13:23Z</dcterms:modified>
</cp:coreProperties>
</file>