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319" r:id="rId2"/>
    <p:sldId id="383" r:id="rId3"/>
    <p:sldId id="384" r:id="rId4"/>
    <p:sldId id="385" r:id="rId5"/>
    <p:sldId id="387" r:id="rId6"/>
    <p:sldId id="388" r:id="rId7"/>
    <p:sldId id="389" r:id="rId8"/>
    <p:sldId id="390" r:id="rId9"/>
    <p:sldId id="391" r:id="rId10"/>
    <p:sldId id="392" r:id="rId11"/>
    <p:sldId id="393" r:id="rId12"/>
    <p:sldId id="394" r:id="rId13"/>
    <p:sldId id="395" r:id="rId14"/>
    <p:sldId id="396" r:id="rId15"/>
    <p:sldId id="397" r:id="rId16"/>
    <p:sldId id="398" r:id="rId17"/>
    <p:sldId id="399" r:id="rId18"/>
    <p:sldId id="400" r:id="rId19"/>
    <p:sldId id="351" r:id="rId20"/>
    <p:sldId id="352" r:id="rId21"/>
    <p:sldId id="354" r:id="rId22"/>
    <p:sldId id="356" r:id="rId23"/>
    <p:sldId id="358" r:id="rId24"/>
    <p:sldId id="359" r:id="rId25"/>
    <p:sldId id="360" r:id="rId26"/>
    <p:sldId id="362" r:id="rId27"/>
    <p:sldId id="363" r:id="rId28"/>
    <p:sldId id="364" r:id="rId29"/>
    <p:sldId id="365" r:id="rId30"/>
    <p:sldId id="366" r:id="rId31"/>
    <p:sldId id="368" r:id="rId32"/>
    <p:sldId id="369" r:id="rId33"/>
    <p:sldId id="370" r:id="rId34"/>
    <p:sldId id="371" r:id="rId35"/>
    <p:sldId id="372" r:id="rId36"/>
    <p:sldId id="373" r:id="rId37"/>
    <p:sldId id="376" r:id="rId38"/>
    <p:sldId id="377" r:id="rId39"/>
    <p:sldId id="379" r:id="rId40"/>
    <p:sldId id="380" r:id="rId41"/>
    <p:sldId id="381" r:id="rId42"/>
    <p:sldId id="382" r:id="rId43"/>
    <p:sldId id="320" r:id="rId4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14">
          <p15:clr>
            <a:srgbClr val="A4A3A4"/>
          </p15:clr>
        </p15:guide>
        <p15:guide id="2" orient="horz" pos="1298">
          <p15:clr>
            <a:srgbClr val="A4A3A4"/>
          </p15:clr>
        </p15:guide>
        <p15:guide id="3" orient="horz" pos="4110">
          <p15:clr>
            <a:srgbClr val="A4A3A4"/>
          </p15:clr>
        </p15:guide>
        <p15:guide id="4" orient="horz" pos="210">
          <p15:clr>
            <a:srgbClr val="A4A3A4"/>
          </p15:clr>
        </p15:guide>
        <p15:guide id="5" pos="5465">
          <p15:clr>
            <a:srgbClr val="A4A3A4"/>
          </p15:clr>
        </p15:guide>
        <p15:guide id="6" pos="2880">
          <p15:clr>
            <a:srgbClr val="A4A3A4"/>
          </p15:clr>
        </p15:guide>
        <p15:guide id="7" pos="401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C1C"/>
    <a:srgbClr val="000099"/>
    <a:srgbClr val="080808"/>
    <a:srgbClr val="C02500"/>
    <a:srgbClr val="FF6743"/>
    <a:srgbClr val="FF3300"/>
    <a:srgbClr val="FF99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14" y="180"/>
      </p:cViewPr>
      <p:guideLst>
        <p:guide orient="horz" pos="2614"/>
        <p:guide orient="horz" pos="1298"/>
        <p:guide orient="horz" pos="4110"/>
        <p:guide orient="horz" pos="210"/>
        <p:guide pos="5465"/>
        <p:guide pos="2880"/>
        <p:guide pos="401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38.wmf"/><Relationship Id="rId5" Type="http://schemas.openxmlformats.org/officeDocument/2006/relationships/image" Target="../media/image33.wmf"/><Relationship Id="rId4" Type="http://schemas.openxmlformats.org/officeDocument/2006/relationships/image" Target="../media/image34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20.wmf"/><Relationship Id="rId6" Type="http://schemas.openxmlformats.org/officeDocument/2006/relationships/image" Target="../media/image40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21.wmf"/><Relationship Id="rId6" Type="http://schemas.openxmlformats.org/officeDocument/2006/relationships/image" Target="../media/image40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6" Type="http://schemas.openxmlformats.org/officeDocument/2006/relationships/image" Target="../media/image57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7" Type="http://schemas.openxmlformats.org/officeDocument/2006/relationships/image" Target="../media/image64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6" Type="http://schemas.openxmlformats.org/officeDocument/2006/relationships/image" Target="../media/image63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Relationship Id="rId4" Type="http://schemas.openxmlformats.org/officeDocument/2006/relationships/image" Target="../media/image77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6" Type="http://schemas.openxmlformats.org/officeDocument/2006/relationships/image" Target="../media/image83.wmf"/><Relationship Id="rId5" Type="http://schemas.openxmlformats.org/officeDocument/2006/relationships/image" Target="../media/image82.wmf"/><Relationship Id="rId4" Type="http://schemas.openxmlformats.org/officeDocument/2006/relationships/image" Target="../media/image81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Relationship Id="rId4" Type="http://schemas.openxmlformats.org/officeDocument/2006/relationships/image" Target="../media/image88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Relationship Id="rId4" Type="http://schemas.openxmlformats.org/officeDocument/2006/relationships/image" Target="../media/image92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4.wmf"/><Relationship Id="rId1" Type="http://schemas.openxmlformats.org/officeDocument/2006/relationships/image" Target="../media/image93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96.wmf"/><Relationship Id="rId1" Type="http://schemas.openxmlformats.org/officeDocument/2006/relationships/image" Target="../media/image95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98.wmf"/><Relationship Id="rId1" Type="http://schemas.openxmlformats.org/officeDocument/2006/relationships/image" Target="../media/image97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9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00.wmf"/><Relationship Id="rId4" Type="http://schemas.openxmlformats.org/officeDocument/2006/relationships/image" Target="../media/image21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1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5" Type="http://schemas.openxmlformats.org/officeDocument/2006/relationships/image" Target="../media/image106.wmf"/><Relationship Id="rId4" Type="http://schemas.openxmlformats.org/officeDocument/2006/relationships/image" Target="../media/image10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image" Target="../media/image24.wmf"/><Relationship Id="rId7" Type="http://schemas.openxmlformats.org/officeDocument/2006/relationships/image" Target="../media/image28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10" Type="http://schemas.openxmlformats.org/officeDocument/2006/relationships/image" Target="../media/image31.wmf"/><Relationship Id="rId4" Type="http://schemas.openxmlformats.org/officeDocument/2006/relationships/image" Target="../media/image25.wmf"/><Relationship Id="rId9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>
                <a:latin typeface="Arial" pitchFamily="34" charset="0"/>
              </a:defRPr>
            </a:lvl1pPr>
          </a:lstStyle>
          <a:p>
            <a:pPr>
              <a:defRPr/>
            </a:pPr>
            <a:fld id="{BB68C524-EA4A-4C1F-B297-10CADBFE02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0991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411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949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418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710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/>
            <a:fld id="{E933CDE1-0CD0-459F-9DDD-0B651AF23471}" type="slidenum">
              <a:rPr lang="en-US" altLang="zh-CN" i="0" smtClean="0"/>
              <a:pPr eaLnBrk="1" hangingPunct="1"/>
              <a:t>27</a:t>
            </a:fld>
            <a:endParaRPr lang="en-US" altLang="zh-CN" i="0" smtClean="0"/>
          </a:p>
        </p:txBody>
      </p:sp>
    </p:spTree>
    <p:extLst>
      <p:ext uri="{BB962C8B-B14F-4D97-AF65-F5344CB8AC3E}">
        <p14:creationId xmlns:p14="http://schemas.microsoft.com/office/powerpoint/2010/main" val="1301450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84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670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g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0513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468313" y="323850"/>
            <a:ext cx="1389062" cy="3492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0" scaled="1"/>
          </a:gradFill>
          <a:ln w="9525" cmpd="sng">
            <a:solidFill>
              <a:srgbClr val="969696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de-DE" altLang="en-US" sz="1400" b="1" i="0">
                <a:latin typeface="Arial" pitchFamily="34" charset="0"/>
              </a:rPr>
              <a:t>LOGO</a:t>
            </a:r>
          </a:p>
        </p:txBody>
      </p:sp>
      <p:sp>
        <p:nvSpPr>
          <p:cNvPr id="2052" name="Rectangle 27"/>
          <p:cNvSpPr>
            <a:spLocks noGrp="1" noChangeArrowheads="1"/>
          </p:cNvSpPr>
          <p:nvPr>
            <p:ph type="ctrTitle"/>
          </p:nvPr>
        </p:nvSpPr>
        <p:spPr>
          <a:xfrm>
            <a:off x="1619250" y="836613"/>
            <a:ext cx="5399088" cy="10795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2053" name="Rectangle 31"/>
          <p:cNvSpPr>
            <a:spLocks noGrp="1" noChangeArrowheads="1"/>
          </p:cNvSpPr>
          <p:nvPr>
            <p:ph type="subTitle" idx="1"/>
          </p:nvPr>
        </p:nvSpPr>
        <p:spPr>
          <a:xfrm>
            <a:off x="1619250" y="1916113"/>
            <a:ext cx="5400675" cy="6000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/>
            </a:lvl1pPr>
          </a:lstStyle>
          <a:p>
            <a:r>
              <a:rPr lang="zh-CN"/>
              <a:t>单击添加署名或公司信息</a:t>
            </a:r>
          </a:p>
        </p:txBody>
      </p:sp>
    </p:spTree>
    <p:extLst>
      <p:ext uri="{BB962C8B-B14F-4D97-AF65-F5344CB8AC3E}">
        <p14:creationId xmlns:p14="http://schemas.microsoft.com/office/powerpoint/2010/main" val="3536165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itchFamily="34" charset="-128"/>
              </a:rPr>
              <a:t></a:t>
            </a:r>
            <a:r>
              <a:rPr lang="de-DE" altLang="en-US"/>
              <a:t> </a:t>
            </a:r>
            <a:fld id="{9DB8739D-C09C-4F08-83CB-5DAC0ABBB238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27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4638" y="315913"/>
            <a:ext cx="2051050" cy="58102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315913"/>
            <a:ext cx="6003925" cy="58102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itchFamily="34" charset="-128"/>
              </a:rPr>
              <a:t></a:t>
            </a:r>
            <a:r>
              <a:rPr lang="de-DE" altLang="en-US"/>
              <a:t> </a:t>
            </a:r>
            <a:fld id="{24F90C27-E90F-450E-8B1C-CFAB153AF2CD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861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315913"/>
            <a:ext cx="5832475" cy="5921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68313" y="1125538"/>
            <a:ext cx="8207375" cy="500062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itchFamily="34" charset="-128"/>
              </a:rPr>
              <a:t></a:t>
            </a:r>
            <a:r>
              <a:rPr lang="de-DE" altLang="en-US"/>
              <a:t> </a:t>
            </a:r>
            <a:fld id="{441B439A-342A-44F5-934E-D078BF444D37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628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315913"/>
            <a:ext cx="5832475" cy="5921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68313" y="1125538"/>
            <a:ext cx="8207375" cy="500062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itchFamily="34" charset="-128"/>
              </a:rPr>
              <a:t></a:t>
            </a:r>
            <a:r>
              <a:rPr lang="de-DE" altLang="en-US"/>
              <a:t> </a:t>
            </a:r>
            <a:fld id="{D5312DFD-150E-45A2-B0E0-3DF5F9742650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49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itchFamily="34" charset="-128"/>
              </a:rPr>
              <a:t></a:t>
            </a:r>
            <a:r>
              <a:rPr lang="de-DE" altLang="en-US"/>
              <a:t> </a:t>
            </a:r>
            <a:fld id="{2E9CB034-561B-4433-8A2F-1AB00747079E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79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itchFamily="34" charset="-128"/>
              </a:rPr>
              <a:t></a:t>
            </a:r>
            <a:r>
              <a:rPr lang="de-DE" altLang="en-US"/>
              <a:t> </a:t>
            </a:r>
            <a:fld id="{95C93644-CCA9-4D60-8CA7-C1815026BEA4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26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125538"/>
            <a:ext cx="4027487" cy="5000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27488" cy="5000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itchFamily="34" charset="-128"/>
              </a:rPr>
              <a:t></a:t>
            </a:r>
            <a:r>
              <a:rPr lang="de-DE" altLang="en-US"/>
              <a:t> </a:t>
            </a:r>
            <a:fld id="{92087B2A-CCD0-415A-8C03-12877F9122D4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17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itchFamily="34" charset="-128"/>
              </a:rPr>
              <a:t></a:t>
            </a:r>
            <a:r>
              <a:rPr lang="de-DE" altLang="en-US"/>
              <a:t> </a:t>
            </a:r>
            <a:fld id="{FE808327-B33A-4B75-A53C-7A077F146C12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215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itchFamily="34" charset="-128"/>
              </a:rPr>
              <a:t></a:t>
            </a:r>
            <a:r>
              <a:rPr lang="de-DE" altLang="en-US"/>
              <a:t> </a:t>
            </a:r>
            <a:fld id="{A0A3337E-2D80-4BF4-9D60-5C3F41280157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78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itchFamily="34" charset="-128"/>
              </a:rPr>
              <a:t></a:t>
            </a:r>
            <a:r>
              <a:rPr lang="de-DE" altLang="en-US"/>
              <a:t> </a:t>
            </a:r>
            <a:fld id="{4F42732B-32F2-41B6-BDF6-5C284162DB15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96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itchFamily="34" charset="-128"/>
              </a:rPr>
              <a:t></a:t>
            </a:r>
            <a:r>
              <a:rPr lang="de-DE" altLang="en-US"/>
              <a:t> </a:t>
            </a:r>
            <a:fld id="{80AB38BF-348E-42A4-B509-6F20A5E3B06F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51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itchFamily="34" charset="-128"/>
              </a:rPr>
              <a:t></a:t>
            </a:r>
            <a:r>
              <a:rPr lang="de-DE" altLang="en-US"/>
              <a:t> </a:t>
            </a:r>
            <a:fld id="{C0235178-DF7D-46D7-86F6-A8DF164247C7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81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bg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0513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7"/>
          <p:cNvSpPr>
            <a:spLocks noChangeArrowheads="1"/>
          </p:cNvSpPr>
          <p:nvPr/>
        </p:nvSpPr>
        <p:spPr bwMode="auto">
          <a:xfrm>
            <a:off x="7286625" y="333375"/>
            <a:ext cx="1389063" cy="3492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0" scaled="1"/>
          </a:gradFill>
          <a:ln w="9525" cmpd="sng">
            <a:solidFill>
              <a:srgbClr val="969696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de-DE" altLang="en-US" sz="1400" b="1" i="0">
                <a:latin typeface="Arial" pitchFamily="34" charset="0"/>
              </a:rPr>
              <a:t>LOGO</a:t>
            </a:r>
          </a:p>
        </p:txBody>
      </p:sp>
      <p:sp>
        <p:nvSpPr>
          <p:cNvPr id="33796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125538"/>
            <a:ext cx="8207375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5825" y="6288088"/>
            <a:ext cx="1439863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itchFamily="34" charset="-128"/>
              </a:rPr>
              <a:t></a:t>
            </a:r>
            <a:r>
              <a:rPr lang="de-DE" altLang="en-US"/>
              <a:t> </a:t>
            </a:r>
            <a:fld id="{E37C4384-11DB-4D3C-AB63-E40483638C98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3798" name="Rectangle 27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15913"/>
            <a:ext cx="5832475" cy="59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itchFamily="34" charset="0"/>
          <a:ea typeface="华文细黑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itchFamily="34" charset="0"/>
          <a:ea typeface="华文细黑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itchFamily="34" charset="0"/>
          <a:ea typeface="华文细黑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itchFamily="34" charset="0"/>
          <a:ea typeface="华文细黑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itchFamily="34" charset="0"/>
          <a:ea typeface="华文细黑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itchFamily="34" charset="0"/>
          <a:ea typeface="华文细黑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itchFamily="34" charset="0"/>
          <a:ea typeface="华文细黑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itchFamily="34" charset="0"/>
          <a:ea typeface="华文细黑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n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7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9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25.bin"/><Relationship Id="rId18" Type="http://schemas.openxmlformats.org/officeDocument/2006/relationships/image" Target="../media/image29.wmf"/><Relationship Id="rId3" Type="http://schemas.openxmlformats.org/officeDocument/2006/relationships/oleObject" Target="../embeddings/oleObject20.bin"/><Relationship Id="rId21" Type="http://schemas.openxmlformats.org/officeDocument/2006/relationships/image" Target="../media/image32.png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26.wmf"/><Relationship Id="rId1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8.wmf"/><Relationship Id="rId20" Type="http://schemas.openxmlformats.org/officeDocument/2006/relationships/image" Target="../media/image30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5" Type="http://schemas.openxmlformats.org/officeDocument/2006/relationships/oleObject" Target="../embeddings/oleObject26.bin"/><Relationship Id="rId23" Type="http://schemas.openxmlformats.org/officeDocument/2006/relationships/image" Target="../media/image31.wmf"/><Relationship Id="rId10" Type="http://schemas.openxmlformats.org/officeDocument/2006/relationships/image" Target="../media/image25.wmf"/><Relationship Id="rId19" Type="http://schemas.openxmlformats.org/officeDocument/2006/relationships/oleObject" Target="../embeddings/oleObject28.bin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27.wmf"/><Relationship Id="rId22" Type="http://schemas.openxmlformats.org/officeDocument/2006/relationships/oleObject" Target="../embeddings/oleObject29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3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image" Target="../media/image33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12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6.wmf"/><Relationship Id="rId11" Type="http://schemas.openxmlformats.org/officeDocument/2006/relationships/image" Target="../media/image34.wmf"/><Relationship Id="rId5" Type="http://schemas.openxmlformats.org/officeDocument/2006/relationships/oleObject" Target="../embeddings/oleObject33.bin"/><Relationship Id="rId15" Type="http://schemas.openxmlformats.org/officeDocument/2006/relationships/image" Target="../media/image38.wmf"/><Relationship Id="rId10" Type="http://schemas.openxmlformats.org/officeDocument/2006/relationships/oleObject" Target="../embeddings/oleObject36.bin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5.bin"/><Relationship Id="rId14" Type="http://schemas.openxmlformats.org/officeDocument/2006/relationships/oleObject" Target="../embeddings/oleObject38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0.bin"/><Relationship Id="rId5" Type="http://schemas.openxmlformats.org/officeDocument/2006/relationships/image" Target="../media/image39.wmf"/><Relationship Id="rId4" Type="http://schemas.openxmlformats.org/officeDocument/2006/relationships/oleObject" Target="../embeddings/oleObject39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oleObject" Target="../embeddings/oleObject46.bin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4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44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40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oleObject" Target="../embeddings/oleObject52.bin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4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8.bin"/><Relationship Id="rId10" Type="http://schemas.openxmlformats.org/officeDocument/2006/relationships/image" Target="../media/image48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40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50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13" Type="http://schemas.openxmlformats.org/officeDocument/2006/relationships/oleObject" Target="../embeddings/oleObject60.bin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5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3.wmf"/><Relationship Id="rId11" Type="http://schemas.openxmlformats.org/officeDocument/2006/relationships/oleObject" Target="../embeddings/oleObject59.bin"/><Relationship Id="rId5" Type="http://schemas.openxmlformats.org/officeDocument/2006/relationships/oleObject" Target="../embeddings/oleObject56.bin"/><Relationship Id="rId10" Type="http://schemas.openxmlformats.org/officeDocument/2006/relationships/image" Target="../media/image55.wmf"/><Relationship Id="rId4" Type="http://schemas.openxmlformats.org/officeDocument/2006/relationships/image" Target="../media/image52.wmf"/><Relationship Id="rId9" Type="http://schemas.openxmlformats.org/officeDocument/2006/relationships/oleObject" Target="../embeddings/oleObject58.bin"/><Relationship Id="rId14" Type="http://schemas.openxmlformats.org/officeDocument/2006/relationships/image" Target="../media/image57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13" Type="http://schemas.openxmlformats.org/officeDocument/2006/relationships/oleObject" Target="../embeddings/oleObject66.bin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62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4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9.wmf"/><Relationship Id="rId11" Type="http://schemas.openxmlformats.org/officeDocument/2006/relationships/oleObject" Target="../embeddings/oleObject65.bin"/><Relationship Id="rId5" Type="http://schemas.openxmlformats.org/officeDocument/2006/relationships/oleObject" Target="../embeddings/oleObject62.bin"/><Relationship Id="rId15" Type="http://schemas.openxmlformats.org/officeDocument/2006/relationships/oleObject" Target="../embeddings/oleObject67.bin"/><Relationship Id="rId10" Type="http://schemas.openxmlformats.org/officeDocument/2006/relationships/image" Target="../media/image61.wmf"/><Relationship Id="rId4" Type="http://schemas.openxmlformats.org/officeDocument/2006/relationships/image" Target="../media/image58.wmf"/><Relationship Id="rId9" Type="http://schemas.openxmlformats.org/officeDocument/2006/relationships/oleObject" Target="../embeddings/oleObject64.bin"/><Relationship Id="rId14" Type="http://schemas.openxmlformats.org/officeDocument/2006/relationships/image" Target="../media/image63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65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66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8.wmf"/><Relationship Id="rId5" Type="http://schemas.openxmlformats.org/officeDocument/2006/relationships/oleObject" Target="../embeddings/oleObject71.bin"/><Relationship Id="rId4" Type="http://schemas.openxmlformats.org/officeDocument/2006/relationships/image" Target="../media/image67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71.wmf"/><Relationship Id="rId4" Type="http://schemas.openxmlformats.org/officeDocument/2006/relationships/oleObject" Target="../embeddings/oleObject73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73.wmf"/><Relationship Id="rId5" Type="http://schemas.openxmlformats.org/officeDocument/2006/relationships/oleObject" Target="../embeddings/oleObject75.bin"/><Relationship Id="rId4" Type="http://schemas.openxmlformats.org/officeDocument/2006/relationships/image" Target="../media/image72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7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75.wmf"/><Relationship Id="rId5" Type="http://schemas.openxmlformats.org/officeDocument/2006/relationships/oleObject" Target="../embeddings/oleObject77.bin"/><Relationship Id="rId10" Type="http://schemas.openxmlformats.org/officeDocument/2006/relationships/image" Target="../media/image77.wmf"/><Relationship Id="rId4" Type="http://schemas.openxmlformats.org/officeDocument/2006/relationships/image" Target="../media/image74.wmf"/><Relationship Id="rId9" Type="http://schemas.openxmlformats.org/officeDocument/2006/relationships/oleObject" Target="../embeddings/oleObject79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2.bin"/><Relationship Id="rId13" Type="http://schemas.openxmlformats.org/officeDocument/2006/relationships/image" Target="../media/image82.wmf"/><Relationship Id="rId3" Type="http://schemas.openxmlformats.org/officeDocument/2006/relationships/image" Target="../media/image84.png"/><Relationship Id="rId7" Type="http://schemas.openxmlformats.org/officeDocument/2006/relationships/image" Target="../media/image79.wmf"/><Relationship Id="rId12" Type="http://schemas.openxmlformats.org/officeDocument/2006/relationships/oleObject" Target="../embeddings/oleObject8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81.bin"/><Relationship Id="rId11" Type="http://schemas.openxmlformats.org/officeDocument/2006/relationships/image" Target="../media/image81.wmf"/><Relationship Id="rId5" Type="http://schemas.openxmlformats.org/officeDocument/2006/relationships/image" Target="../media/image78.wmf"/><Relationship Id="rId15" Type="http://schemas.openxmlformats.org/officeDocument/2006/relationships/image" Target="../media/image83.wmf"/><Relationship Id="rId10" Type="http://schemas.openxmlformats.org/officeDocument/2006/relationships/oleObject" Target="../embeddings/oleObject83.bin"/><Relationship Id="rId4" Type="http://schemas.openxmlformats.org/officeDocument/2006/relationships/oleObject" Target="../embeddings/oleObject80.bin"/><Relationship Id="rId9" Type="http://schemas.openxmlformats.org/officeDocument/2006/relationships/image" Target="../media/image80.wmf"/><Relationship Id="rId14" Type="http://schemas.openxmlformats.org/officeDocument/2006/relationships/oleObject" Target="../embeddings/oleObject85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8.bin"/><Relationship Id="rId3" Type="http://schemas.openxmlformats.org/officeDocument/2006/relationships/image" Target="../media/image84.png"/><Relationship Id="rId7" Type="http://schemas.openxmlformats.org/officeDocument/2006/relationships/image" Target="../media/image8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87.bin"/><Relationship Id="rId11" Type="http://schemas.openxmlformats.org/officeDocument/2006/relationships/image" Target="../media/image88.wmf"/><Relationship Id="rId5" Type="http://schemas.openxmlformats.org/officeDocument/2006/relationships/image" Target="../media/image85.wmf"/><Relationship Id="rId10" Type="http://schemas.openxmlformats.org/officeDocument/2006/relationships/oleObject" Target="../embeddings/oleObject89.bin"/><Relationship Id="rId4" Type="http://schemas.openxmlformats.org/officeDocument/2006/relationships/oleObject" Target="../embeddings/oleObject86.bin"/><Relationship Id="rId9" Type="http://schemas.openxmlformats.org/officeDocument/2006/relationships/image" Target="../media/image87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2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90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91.bin"/><Relationship Id="rId11" Type="http://schemas.openxmlformats.org/officeDocument/2006/relationships/image" Target="../media/image92.wmf"/><Relationship Id="rId5" Type="http://schemas.openxmlformats.org/officeDocument/2006/relationships/image" Target="../media/image89.wmf"/><Relationship Id="rId10" Type="http://schemas.openxmlformats.org/officeDocument/2006/relationships/oleObject" Target="../embeddings/oleObject93.bin"/><Relationship Id="rId4" Type="http://schemas.openxmlformats.org/officeDocument/2006/relationships/oleObject" Target="../embeddings/oleObject90.bin"/><Relationship Id="rId9" Type="http://schemas.openxmlformats.org/officeDocument/2006/relationships/image" Target="../media/image91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94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95.bin"/><Relationship Id="rId5" Type="http://schemas.openxmlformats.org/officeDocument/2006/relationships/image" Target="../media/image93.wmf"/><Relationship Id="rId4" Type="http://schemas.openxmlformats.org/officeDocument/2006/relationships/oleObject" Target="../embeddings/oleObject94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7" Type="http://schemas.openxmlformats.org/officeDocument/2006/relationships/image" Target="../media/image9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97.bin"/><Relationship Id="rId5" Type="http://schemas.openxmlformats.org/officeDocument/2006/relationships/image" Target="../media/image95.wmf"/><Relationship Id="rId4" Type="http://schemas.openxmlformats.org/officeDocument/2006/relationships/oleObject" Target="../embeddings/oleObject96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7" Type="http://schemas.openxmlformats.org/officeDocument/2006/relationships/image" Target="../media/image9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99.bin"/><Relationship Id="rId5" Type="http://schemas.openxmlformats.org/officeDocument/2006/relationships/image" Target="../media/image97.wmf"/><Relationship Id="rId4" Type="http://schemas.openxmlformats.org/officeDocument/2006/relationships/oleObject" Target="../embeddings/oleObject98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99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01.bin"/><Relationship Id="rId7" Type="http://schemas.openxmlformats.org/officeDocument/2006/relationships/oleObject" Target="../embeddings/oleObject10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02.bin"/><Relationship Id="rId10" Type="http://schemas.openxmlformats.org/officeDocument/2006/relationships/image" Target="../media/image21.wmf"/><Relationship Id="rId4" Type="http://schemas.openxmlformats.org/officeDocument/2006/relationships/image" Target="../media/image100.wmf"/><Relationship Id="rId9" Type="http://schemas.openxmlformats.org/officeDocument/2006/relationships/oleObject" Target="../embeddings/oleObject104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101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13" Type="http://schemas.openxmlformats.org/officeDocument/2006/relationships/image" Target="../media/image106.wmf"/><Relationship Id="rId3" Type="http://schemas.openxmlformats.org/officeDocument/2006/relationships/oleObject" Target="../embeddings/oleObject106.bin"/><Relationship Id="rId7" Type="http://schemas.openxmlformats.org/officeDocument/2006/relationships/oleObject" Target="../embeddings/oleObject108.bin"/><Relationship Id="rId12" Type="http://schemas.openxmlformats.org/officeDocument/2006/relationships/oleObject" Target="../embeddings/oleObject1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03.wmf"/><Relationship Id="rId11" Type="http://schemas.openxmlformats.org/officeDocument/2006/relationships/oleObject" Target="../embeddings/oleObject110.bin"/><Relationship Id="rId5" Type="http://schemas.openxmlformats.org/officeDocument/2006/relationships/oleObject" Target="../embeddings/oleObject107.bin"/><Relationship Id="rId10" Type="http://schemas.openxmlformats.org/officeDocument/2006/relationships/image" Target="../media/image105.wmf"/><Relationship Id="rId4" Type="http://schemas.openxmlformats.org/officeDocument/2006/relationships/image" Target="../media/image102.wmf"/><Relationship Id="rId9" Type="http://schemas.openxmlformats.org/officeDocument/2006/relationships/oleObject" Target="../embeddings/oleObject109.bin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14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1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3.wmf"/><Relationship Id="rId5" Type="http://schemas.openxmlformats.org/officeDocument/2006/relationships/image" Target="../media/image10.w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1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576" y="1052736"/>
            <a:ext cx="7272808" cy="1079500"/>
          </a:xfrm>
        </p:spPr>
        <p:txBody>
          <a:bodyPr/>
          <a:lstStyle/>
          <a:p>
            <a:pPr eaLnBrk="1" hangingPunct="1"/>
            <a:r>
              <a:rPr lang="zh-CN" altLang="en-US" sz="4800" b="1" dirty="0" smtClean="0"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sz="4800" b="1" dirty="0" smtClean="0">
                <a:latin typeface="黑体" pitchFamily="2" charset="-122"/>
                <a:ea typeface="黑体" pitchFamily="2" charset="-122"/>
              </a:rPr>
              <a:t>9</a:t>
            </a:r>
            <a:r>
              <a:rPr lang="zh-CN" altLang="en-US" sz="4800" b="1" dirty="0" smtClean="0">
                <a:latin typeface="黑体" pitchFamily="2" charset="-122"/>
                <a:ea typeface="黑体" pitchFamily="2" charset="-122"/>
              </a:rPr>
              <a:t>章  信息率失真函数</a:t>
            </a:r>
            <a:endParaRPr lang="zh-CN" sz="4800" dirty="0" smtClean="0"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35843" name="组合 14"/>
          <p:cNvGrpSpPr>
            <a:grpSpLocks/>
          </p:cNvGrpSpPr>
          <p:nvPr/>
        </p:nvGrpSpPr>
        <p:grpSpPr bwMode="auto">
          <a:xfrm>
            <a:off x="428625" y="214313"/>
            <a:ext cx="1544638" cy="482895"/>
            <a:chOff x="428596" y="285728"/>
            <a:chExt cx="1544628" cy="357190"/>
          </a:xfrm>
        </p:grpSpPr>
        <p:sp>
          <p:nvSpPr>
            <p:cNvPr id="35844" name="AutoShape 3"/>
            <p:cNvSpPr>
              <a:spLocks noChangeArrowheads="1"/>
            </p:cNvSpPr>
            <p:nvPr/>
          </p:nvSpPr>
          <p:spPr bwMode="auto">
            <a:xfrm>
              <a:off x="428596" y="285728"/>
              <a:ext cx="1544628" cy="35719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00034" y="285728"/>
              <a:ext cx="1428741" cy="2731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信息论</a:t>
              </a:r>
              <a:endPara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</p:grpSp>
      <p:sp>
        <p:nvSpPr>
          <p:cNvPr id="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786313" y="6357938"/>
            <a:ext cx="4186237" cy="5000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北京邮电大学</a:t>
            </a:r>
            <a:r>
              <a:rPr lang="en-US" altLang="zh-CN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   </a:t>
            </a:r>
            <a:r>
              <a:rPr lang="zh-CN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信息与通信工程学院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 9"/>
          <p:cNvSpPr>
            <a:spLocks/>
          </p:cNvSpPr>
          <p:nvPr/>
        </p:nvSpPr>
        <p:spPr bwMode="auto">
          <a:xfrm rot="10800000">
            <a:off x="1187624" y="1857374"/>
            <a:ext cx="7176268" cy="4595961"/>
          </a:xfrm>
          <a:custGeom>
            <a:avLst/>
            <a:gdLst>
              <a:gd name="T0" fmla="*/ 2147483647 w 946"/>
              <a:gd name="T1" fmla="*/ 2147483647 h 946"/>
              <a:gd name="T2" fmla="*/ 2147483647 w 946"/>
              <a:gd name="T3" fmla="*/ 2147483647 h 946"/>
              <a:gd name="T4" fmla="*/ 2147483647 w 946"/>
              <a:gd name="T5" fmla="*/ 2147483647 h 946"/>
              <a:gd name="T6" fmla="*/ 2147483647 w 946"/>
              <a:gd name="T7" fmla="*/ 2147483647 h 946"/>
              <a:gd name="T8" fmla="*/ 2147483647 w 946"/>
              <a:gd name="T9" fmla="*/ 2147483647 h 946"/>
              <a:gd name="T10" fmla="*/ 2147483647 w 946"/>
              <a:gd name="T11" fmla="*/ 2147483647 h 946"/>
              <a:gd name="T12" fmla="*/ 2147483647 w 946"/>
              <a:gd name="T13" fmla="*/ 2147483647 h 946"/>
              <a:gd name="T14" fmla="*/ 2147483647 w 946"/>
              <a:gd name="T15" fmla="*/ 2147483647 h 946"/>
              <a:gd name="T16" fmla="*/ 2147483647 w 946"/>
              <a:gd name="T17" fmla="*/ 2147483647 h 946"/>
              <a:gd name="T18" fmla="*/ 2147483647 w 946"/>
              <a:gd name="T19" fmla="*/ 2147483647 h 946"/>
              <a:gd name="T20" fmla="*/ 2147483647 w 946"/>
              <a:gd name="T21" fmla="*/ 2147483647 h 946"/>
              <a:gd name="T22" fmla="*/ 2147483647 w 946"/>
              <a:gd name="T23" fmla="*/ 2147483647 h 946"/>
              <a:gd name="T24" fmla="*/ 2147483647 w 946"/>
              <a:gd name="T25" fmla="*/ 2147483647 h 946"/>
              <a:gd name="T26" fmla="*/ 2147483647 w 946"/>
              <a:gd name="T27" fmla="*/ 2147483647 h 946"/>
              <a:gd name="T28" fmla="*/ 2147483647 w 946"/>
              <a:gd name="T29" fmla="*/ 2147483647 h 946"/>
              <a:gd name="T30" fmla="*/ 2147483647 w 946"/>
              <a:gd name="T31" fmla="*/ 2147483647 h 946"/>
              <a:gd name="T32" fmla="*/ 2147483647 w 946"/>
              <a:gd name="T33" fmla="*/ 2147483647 h 946"/>
              <a:gd name="T34" fmla="*/ 2147483647 w 946"/>
              <a:gd name="T35" fmla="*/ 2147483647 h 946"/>
              <a:gd name="T36" fmla="*/ 2147483647 w 946"/>
              <a:gd name="T37" fmla="*/ 2147483647 h 946"/>
              <a:gd name="T38" fmla="*/ 2147483647 w 946"/>
              <a:gd name="T39" fmla="*/ 2147483647 h 946"/>
              <a:gd name="T40" fmla="*/ 2147483647 w 946"/>
              <a:gd name="T41" fmla="*/ 2147483647 h 946"/>
              <a:gd name="T42" fmla="*/ 2147483647 w 946"/>
              <a:gd name="T43" fmla="*/ 2147483647 h 946"/>
              <a:gd name="T44" fmla="*/ 2147483647 w 946"/>
              <a:gd name="T45" fmla="*/ 2147483647 h 946"/>
              <a:gd name="T46" fmla="*/ 2147483647 w 946"/>
              <a:gd name="T47" fmla="*/ 2147483647 h 946"/>
              <a:gd name="T48" fmla="*/ 2147483647 w 946"/>
              <a:gd name="T49" fmla="*/ 2147483647 h 946"/>
              <a:gd name="T50" fmla="*/ 2147483647 w 946"/>
              <a:gd name="T51" fmla="*/ 2147483647 h 946"/>
              <a:gd name="T52" fmla="*/ 2147483647 w 946"/>
              <a:gd name="T53" fmla="*/ 0 h 946"/>
              <a:gd name="T54" fmla="*/ 2147483647 w 946"/>
              <a:gd name="T55" fmla="*/ 2147483647 h 946"/>
              <a:gd name="T56" fmla="*/ 2147483647 w 946"/>
              <a:gd name="T57" fmla="*/ 2147483647 h 946"/>
              <a:gd name="T58" fmla="*/ 2147483647 w 946"/>
              <a:gd name="T59" fmla="*/ 2147483647 h 946"/>
              <a:gd name="T60" fmla="*/ 2147483647 w 946"/>
              <a:gd name="T61" fmla="*/ 2147483647 h 946"/>
              <a:gd name="T62" fmla="*/ 2147483647 w 946"/>
              <a:gd name="T63" fmla="*/ 2147483647 h 946"/>
              <a:gd name="T64" fmla="*/ 2147483647 w 946"/>
              <a:gd name="T65" fmla="*/ 2147483647 h 946"/>
              <a:gd name="T66" fmla="*/ 2147483647 w 946"/>
              <a:gd name="T67" fmla="*/ 2147483647 h 946"/>
              <a:gd name="T68" fmla="*/ 2147483647 w 946"/>
              <a:gd name="T69" fmla="*/ 2147483647 h 946"/>
              <a:gd name="T70" fmla="*/ 0 w 946"/>
              <a:gd name="T71" fmla="*/ 2147483647 h 946"/>
              <a:gd name="T72" fmla="*/ 2147483647 w 946"/>
              <a:gd name="T73" fmla="*/ 2147483647 h 946"/>
              <a:gd name="T74" fmla="*/ 2147483647 w 946"/>
              <a:gd name="T75" fmla="*/ 2147483647 h 946"/>
              <a:gd name="T76" fmla="*/ 2147483647 w 946"/>
              <a:gd name="T77" fmla="*/ 2147483647 h 946"/>
              <a:gd name="T78" fmla="*/ 2147483647 w 946"/>
              <a:gd name="T79" fmla="*/ 2147483647 h 946"/>
              <a:gd name="T80" fmla="*/ 2147483647 w 946"/>
              <a:gd name="T81" fmla="*/ 2147483647 h 946"/>
              <a:gd name="T82" fmla="*/ 2147483647 w 946"/>
              <a:gd name="T83" fmla="*/ 2147483647 h 946"/>
              <a:gd name="T84" fmla="*/ 2147483647 w 946"/>
              <a:gd name="T85" fmla="*/ 2147483647 h 946"/>
              <a:gd name="T86" fmla="*/ 2147483647 w 946"/>
              <a:gd name="T87" fmla="*/ 2147483647 h 946"/>
              <a:gd name="T88" fmla="*/ 2147483647 w 946"/>
              <a:gd name="T89" fmla="*/ 2147483647 h 94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946"/>
              <a:gd name="T136" fmla="*/ 0 h 946"/>
              <a:gd name="T137" fmla="*/ 946 w 946"/>
              <a:gd name="T138" fmla="*/ 946 h 94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946" h="946">
                <a:moveTo>
                  <a:pt x="186" y="946"/>
                </a:moveTo>
                <a:lnTo>
                  <a:pt x="498" y="946"/>
                </a:lnTo>
                <a:lnTo>
                  <a:pt x="500" y="924"/>
                </a:lnTo>
                <a:lnTo>
                  <a:pt x="504" y="904"/>
                </a:lnTo>
                <a:lnTo>
                  <a:pt x="509" y="882"/>
                </a:lnTo>
                <a:lnTo>
                  <a:pt x="515" y="861"/>
                </a:lnTo>
                <a:lnTo>
                  <a:pt x="521" y="841"/>
                </a:lnTo>
                <a:lnTo>
                  <a:pt x="528" y="820"/>
                </a:lnTo>
                <a:lnTo>
                  <a:pt x="535" y="801"/>
                </a:lnTo>
                <a:lnTo>
                  <a:pt x="545" y="782"/>
                </a:lnTo>
                <a:lnTo>
                  <a:pt x="555" y="762"/>
                </a:lnTo>
                <a:lnTo>
                  <a:pt x="564" y="744"/>
                </a:lnTo>
                <a:lnTo>
                  <a:pt x="576" y="727"/>
                </a:lnTo>
                <a:lnTo>
                  <a:pt x="587" y="709"/>
                </a:lnTo>
                <a:lnTo>
                  <a:pt x="600" y="692"/>
                </a:lnTo>
                <a:lnTo>
                  <a:pt x="614" y="676"/>
                </a:lnTo>
                <a:lnTo>
                  <a:pt x="627" y="661"/>
                </a:lnTo>
                <a:lnTo>
                  <a:pt x="643" y="646"/>
                </a:lnTo>
                <a:lnTo>
                  <a:pt x="657" y="632"/>
                </a:lnTo>
                <a:lnTo>
                  <a:pt x="673" y="618"/>
                </a:lnTo>
                <a:lnTo>
                  <a:pt x="690" y="605"/>
                </a:lnTo>
                <a:lnTo>
                  <a:pt x="707" y="593"/>
                </a:lnTo>
                <a:lnTo>
                  <a:pt x="724" y="581"/>
                </a:lnTo>
                <a:lnTo>
                  <a:pt x="742" y="570"/>
                </a:lnTo>
                <a:lnTo>
                  <a:pt x="761" y="560"/>
                </a:lnTo>
                <a:lnTo>
                  <a:pt x="779" y="551"/>
                </a:lnTo>
                <a:lnTo>
                  <a:pt x="799" y="542"/>
                </a:lnTo>
                <a:lnTo>
                  <a:pt x="819" y="535"/>
                </a:lnTo>
                <a:lnTo>
                  <a:pt x="840" y="528"/>
                </a:lnTo>
                <a:lnTo>
                  <a:pt x="860" y="523"/>
                </a:lnTo>
                <a:lnTo>
                  <a:pt x="881" y="517"/>
                </a:lnTo>
                <a:lnTo>
                  <a:pt x="903" y="513"/>
                </a:lnTo>
                <a:lnTo>
                  <a:pt x="924" y="510"/>
                </a:lnTo>
                <a:lnTo>
                  <a:pt x="946" y="508"/>
                </a:lnTo>
                <a:lnTo>
                  <a:pt x="946" y="187"/>
                </a:lnTo>
                <a:lnTo>
                  <a:pt x="945" y="168"/>
                </a:lnTo>
                <a:lnTo>
                  <a:pt x="942" y="149"/>
                </a:lnTo>
                <a:lnTo>
                  <a:pt x="938" y="131"/>
                </a:lnTo>
                <a:lnTo>
                  <a:pt x="932" y="114"/>
                </a:lnTo>
                <a:lnTo>
                  <a:pt x="923" y="97"/>
                </a:lnTo>
                <a:lnTo>
                  <a:pt x="915" y="82"/>
                </a:lnTo>
                <a:lnTo>
                  <a:pt x="904" y="68"/>
                </a:lnTo>
                <a:lnTo>
                  <a:pt x="892" y="55"/>
                </a:lnTo>
                <a:lnTo>
                  <a:pt x="878" y="43"/>
                </a:lnTo>
                <a:lnTo>
                  <a:pt x="864" y="32"/>
                </a:lnTo>
                <a:lnTo>
                  <a:pt x="848" y="23"/>
                </a:lnTo>
                <a:lnTo>
                  <a:pt x="831" y="14"/>
                </a:lnTo>
                <a:lnTo>
                  <a:pt x="814" y="8"/>
                </a:lnTo>
                <a:lnTo>
                  <a:pt x="796" y="3"/>
                </a:lnTo>
                <a:lnTo>
                  <a:pt x="778" y="1"/>
                </a:lnTo>
                <a:lnTo>
                  <a:pt x="759" y="0"/>
                </a:lnTo>
                <a:lnTo>
                  <a:pt x="186" y="0"/>
                </a:lnTo>
                <a:lnTo>
                  <a:pt x="168" y="1"/>
                </a:lnTo>
                <a:lnTo>
                  <a:pt x="149" y="3"/>
                </a:lnTo>
                <a:lnTo>
                  <a:pt x="130" y="8"/>
                </a:lnTo>
                <a:lnTo>
                  <a:pt x="114" y="14"/>
                </a:lnTo>
                <a:lnTo>
                  <a:pt x="98" y="23"/>
                </a:lnTo>
                <a:lnTo>
                  <a:pt x="82" y="32"/>
                </a:lnTo>
                <a:lnTo>
                  <a:pt x="68" y="43"/>
                </a:lnTo>
                <a:lnTo>
                  <a:pt x="54" y="55"/>
                </a:lnTo>
                <a:lnTo>
                  <a:pt x="42" y="68"/>
                </a:lnTo>
                <a:lnTo>
                  <a:pt x="31" y="82"/>
                </a:lnTo>
                <a:lnTo>
                  <a:pt x="22" y="97"/>
                </a:lnTo>
                <a:lnTo>
                  <a:pt x="14" y="114"/>
                </a:lnTo>
                <a:lnTo>
                  <a:pt x="8" y="131"/>
                </a:lnTo>
                <a:lnTo>
                  <a:pt x="4" y="149"/>
                </a:lnTo>
                <a:lnTo>
                  <a:pt x="1" y="168"/>
                </a:lnTo>
                <a:lnTo>
                  <a:pt x="0" y="187"/>
                </a:lnTo>
                <a:lnTo>
                  <a:pt x="0" y="760"/>
                </a:lnTo>
                <a:lnTo>
                  <a:pt x="1" y="779"/>
                </a:lnTo>
                <a:lnTo>
                  <a:pt x="4" y="797"/>
                </a:lnTo>
                <a:lnTo>
                  <a:pt x="8" y="815"/>
                </a:lnTo>
                <a:lnTo>
                  <a:pt x="14" y="832"/>
                </a:lnTo>
                <a:lnTo>
                  <a:pt x="22" y="848"/>
                </a:lnTo>
                <a:lnTo>
                  <a:pt x="31" y="864"/>
                </a:lnTo>
                <a:lnTo>
                  <a:pt x="42" y="878"/>
                </a:lnTo>
                <a:lnTo>
                  <a:pt x="54" y="892"/>
                </a:lnTo>
                <a:lnTo>
                  <a:pt x="68" y="904"/>
                </a:lnTo>
                <a:lnTo>
                  <a:pt x="82" y="914"/>
                </a:lnTo>
                <a:lnTo>
                  <a:pt x="98" y="924"/>
                </a:lnTo>
                <a:lnTo>
                  <a:pt x="114" y="931"/>
                </a:lnTo>
                <a:lnTo>
                  <a:pt x="130" y="937"/>
                </a:lnTo>
                <a:lnTo>
                  <a:pt x="149" y="942"/>
                </a:lnTo>
                <a:lnTo>
                  <a:pt x="168" y="946"/>
                </a:lnTo>
                <a:lnTo>
                  <a:pt x="186" y="946"/>
                </a:lnTo>
                <a:close/>
              </a:path>
            </a:pathLst>
          </a:custGeom>
          <a:gradFill rotWithShape="1">
            <a:gsLst>
              <a:gs pos="0">
                <a:srgbClr val="669900"/>
              </a:gs>
              <a:gs pos="100000">
                <a:srgbClr val="CCFF33"/>
              </a:gs>
            </a:gsLst>
            <a:lin ang="189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i="0" dirty="0">
              <a:latin typeface="+mn-ea"/>
              <a:ea typeface="+mn-ea"/>
            </a:endParaRPr>
          </a:p>
        </p:txBody>
      </p:sp>
      <p:grpSp>
        <p:nvGrpSpPr>
          <p:cNvPr id="5126" name="组合 215"/>
          <p:cNvGrpSpPr>
            <a:grpSpLocks/>
          </p:cNvGrpSpPr>
          <p:nvPr/>
        </p:nvGrpSpPr>
        <p:grpSpPr bwMode="auto">
          <a:xfrm>
            <a:off x="103188" y="98525"/>
            <a:ext cx="8683625" cy="738187"/>
            <a:chOff x="71438" y="431876"/>
            <a:chExt cx="8683625" cy="738188"/>
          </a:xfrm>
        </p:grpSpPr>
        <p:sp>
          <p:nvSpPr>
            <p:cNvPr id="8350" name="AutoShape 13"/>
            <p:cNvSpPr>
              <a:spLocks noChangeArrowheads="1"/>
            </p:cNvSpPr>
            <p:nvPr/>
          </p:nvSpPr>
          <p:spPr bwMode="auto">
            <a:xfrm>
              <a:off x="71438" y="498451"/>
              <a:ext cx="6715125" cy="593726"/>
            </a:xfrm>
            <a:prstGeom prst="roundRect">
              <a:avLst>
                <a:gd name="adj" fmla="val 15657"/>
              </a:avLst>
            </a:prstGeom>
            <a:solidFill>
              <a:schemeClr val="accent2"/>
            </a:solidFill>
            <a:ln w="3175">
              <a:solidFill>
                <a:srgbClr val="969696">
                  <a:alpha val="58038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i="0">
                <a:latin typeface="+mn-ea"/>
                <a:ea typeface="+mn-ea"/>
              </a:endParaRPr>
            </a:p>
          </p:txBody>
        </p:sp>
        <p:sp>
          <p:nvSpPr>
            <p:cNvPr id="219" name="Rectangle 2"/>
            <p:cNvSpPr txBox="1">
              <a:spLocks noRot="1" noChangeArrowheads="1"/>
            </p:cNvSpPr>
            <p:nvPr/>
          </p:nvSpPr>
          <p:spPr bwMode="auto">
            <a:xfrm>
              <a:off x="214313" y="431876"/>
              <a:ext cx="8540750" cy="738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eaLnBrk="0" hangingPunct="0">
                <a:defRPr/>
              </a:pPr>
              <a:r>
                <a:rPr lang="en-US" altLang="zh-CN" sz="2800" b="1" i="0" dirty="0">
                  <a:solidFill>
                    <a:schemeClr val="bg1"/>
                  </a:solidFill>
                  <a:latin typeface="+mn-ea"/>
                  <a:ea typeface="+mn-ea"/>
                </a:rPr>
                <a:t>9. 1. 2 </a:t>
              </a:r>
              <a:r>
                <a:rPr lang="zh-CN" altLang="en-US" sz="2800" b="1" i="0" dirty="0">
                  <a:solidFill>
                    <a:schemeClr val="bg1"/>
                  </a:solidFill>
                  <a:latin typeface="+mn-ea"/>
                  <a:ea typeface="+mn-ea"/>
                </a:rPr>
                <a:t>失真测度 </a:t>
              </a:r>
              <a:endParaRPr lang="zh-CN" altLang="en-US" sz="2800" b="1" i="0" kern="0" dirty="0">
                <a:solidFill>
                  <a:schemeClr val="bg1"/>
                </a:solidFill>
                <a:latin typeface="+mn-ea"/>
                <a:ea typeface="+mn-ea"/>
                <a:cs typeface="+mj-cs"/>
              </a:endParaRPr>
            </a:p>
          </p:txBody>
        </p:sp>
      </p:grpSp>
      <p:grpSp>
        <p:nvGrpSpPr>
          <p:cNvPr id="4" name="组合 28"/>
          <p:cNvGrpSpPr>
            <a:grpSpLocks/>
          </p:cNvGrpSpPr>
          <p:nvPr/>
        </p:nvGrpSpPr>
        <p:grpSpPr bwMode="auto">
          <a:xfrm>
            <a:off x="1143000" y="1428750"/>
            <a:ext cx="2714625" cy="1533525"/>
            <a:chOff x="684213" y="1266825"/>
            <a:chExt cx="2774950" cy="2120849"/>
          </a:xfrm>
        </p:grpSpPr>
        <p:sp>
          <p:nvSpPr>
            <p:cNvPr id="29" name="Freeform 7"/>
            <p:cNvSpPr>
              <a:spLocks/>
            </p:cNvSpPr>
            <p:nvPr/>
          </p:nvSpPr>
          <p:spPr bwMode="auto">
            <a:xfrm rot="10800000">
              <a:off x="736142" y="1293171"/>
              <a:ext cx="1309582" cy="891371"/>
            </a:xfrm>
            <a:custGeom>
              <a:avLst/>
              <a:gdLst>
                <a:gd name="T0" fmla="*/ 2147483647 w 946"/>
                <a:gd name="T1" fmla="*/ 2147483647 h 946"/>
                <a:gd name="T2" fmla="*/ 2147483647 w 946"/>
                <a:gd name="T3" fmla="*/ 2147483647 h 946"/>
                <a:gd name="T4" fmla="*/ 2147483647 w 946"/>
                <a:gd name="T5" fmla="*/ 2147483647 h 946"/>
                <a:gd name="T6" fmla="*/ 2147483647 w 946"/>
                <a:gd name="T7" fmla="*/ 2147483647 h 946"/>
                <a:gd name="T8" fmla="*/ 2147483647 w 946"/>
                <a:gd name="T9" fmla="*/ 2147483647 h 946"/>
                <a:gd name="T10" fmla="*/ 2147483647 w 946"/>
                <a:gd name="T11" fmla="*/ 2147483647 h 946"/>
                <a:gd name="T12" fmla="*/ 2147483647 w 946"/>
                <a:gd name="T13" fmla="*/ 2147483647 h 946"/>
                <a:gd name="T14" fmla="*/ 2147483647 w 946"/>
                <a:gd name="T15" fmla="*/ 2147483647 h 946"/>
                <a:gd name="T16" fmla="*/ 2147483647 w 946"/>
                <a:gd name="T17" fmla="*/ 2147483647 h 946"/>
                <a:gd name="T18" fmla="*/ 2147483647 w 946"/>
                <a:gd name="T19" fmla="*/ 2147483647 h 946"/>
                <a:gd name="T20" fmla="*/ 2147483647 w 946"/>
                <a:gd name="T21" fmla="*/ 2147483647 h 946"/>
                <a:gd name="T22" fmla="*/ 2147483647 w 946"/>
                <a:gd name="T23" fmla="*/ 2147483647 h 946"/>
                <a:gd name="T24" fmla="*/ 2147483647 w 946"/>
                <a:gd name="T25" fmla="*/ 2147483647 h 946"/>
                <a:gd name="T26" fmla="*/ 2147483647 w 946"/>
                <a:gd name="T27" fmla="*/ 2147483647 h 946"/>
                <a:gd name="T28" fmla="*/ 2147483647 w 946"/>
                <a:gd name="T29" fmla="*/ 2147483647 h 946"/>
                <a:gd name="T30" fmla="*/ 2147483647 w 946"/>
                <a:gd name="T31" fmla="*/ 2147483647 h 946"/>
                <a:gd name="T32" fmla="*/ 2147483647 w 946"/>
                <a:gd name="T33" fmla="*/ 2147483647 h 946"/>
                <a:gd name="T34" fmla="*/ 2147483647 w 946"/>
                <a:gd name="T35" fmla="*/ 2147483647 h 946"/>
                <a:gd name="T36" fmla="*/ 2147483647 w 946"/>
                <a:gd name="T37" fmla="*/ 2147483647 h 946"/>
                <a:gd name="T38" fmla="*/ 2147483647 w 946"/>
                <a:gd name="T39" fmla="*/ 2147483647 h 946"/>
                <a:gd name="T40" fmla="*/ 2147483647 w 946"/>
                <a:gd name="T41" fmla="*/ 2147483647 h 946"/>
                <a:gd name="T42" fmla="*/ 2147483647 w 946"/>
                <a:gd name="T43" fmla="*/ 2147483647 h 946"/>
                <a:gd name="T44" fmla="*/ 2147483647 w 946"/>
                <a:gd name="T45" fmla="*/ 2147483647 h 946"/>
                <a:gd name="T46" fmla="*/ 2147483647 w 946"/>
                <a:gd name="T47" fmla="*/ 2147483647 h 946"/>
                <a:gd name="T48" fmla="*/ 2147483647 w 946"/>
                <a:gd name="T49" fmla="*/ 2147483647 h 946"/>
                <a:gd name="T50" fmla="*/ 2147483647 w 946"/>
                <a:gd name="T51" fmla="*/ 2147483647 h 946"/>
                <a:gd name="T52" fmla="*/ 2147483647 w 946"/>
                <a:gd name="T53" fmla="*/ 0 h 946"/>
                <a:gd name="T54" fmla="*/ 2147483647 w 946"/>
                <a:gd name="T55" fmla="*/ 2147483647 h 946"/>
                <a:gd name="T56" fmla="*/ 2147483647 w 946"/>
                <a:gd name="T57" fmla="*/ 2147483647 h 946"/>
                <a:gd name="T58" fmla="*/ 2147483647 w 946"/>
                <a:gd name="T59" fmla="*/ 2147483647 h 946"/>
                <a:gd name="T60" fmla="*/ 2147483647 w 946"/>
                <a:gd name="T61" fmla="*/ 2147483647 h 946"/>
                <a:gd name="T62" fmla="*/ 2147483647 w 946"/>
                <a:gd name="T63" fmla="*/ 2147483647 h 946"/>
                <a:gd name="T64" fmla="*/ 2147483647 w 946"/>
                <a:gd name="T65" fmla="*/ 2147483647 h 946"/>
                <a:gd name="T66" fmla="*/ 2147483647 w 946"/>
                <a:gd name="T67" fmla="*/ 2147483647 h 946"/>
                <a:gd name="T68" fmla="*/ 2147483647 w 946"/>
                <a:gd name="T69" fmla="*/ 2147483647 h 946"/>
                <a:gd name="T70" fmla="*/ 0 w 946"/>
                <a:gd name="T71" fmla="*/ 2147483647 h 946"/>
                <a:gd name="T72" fmla="*/ 2147483647 w 946"/>
                <a:gd name="T73" fmla="*/ 2147483647 h 946"/>
                <a:gd name="T74" fmla="*/ 2147483647 w 946"/>
                <a:gd name="T75" fmla="*/ 2147483647 h 946"/>
                <a:gd name="T76" fmla="*/ 2147483647 w 946"/>
                <a:gd name="T77" fmla="*/ 2147483647 h 946"/>
                <a:gd name="T78" fmla="*/ 2147483647 w 946"/>
                <a:gd name="T79" fmla="*/ 2147483647 h 946"/>
                <a:gd name="T80" fmla="*/ 2147483647 w 946"/>
                <a:gd name="T81" fmla="*/ 2147483647 h 946"/>
                <a:gd name="T82" fmla="*/ 2147483647 w 946"/>
                <a:gd name="T83" fmla="*/ 2147483647 h 946"/>
                <a:gd name="T84" fmla="*/ 2147483647 w 946"/>
                <a:gd name="T85" fmla="*/ 2147483647 h 946"/>
                <a:gd name="T86" fmla="*/ 2147483647 w 946"/>
                <a:gd name="T87" fmla="*/ 2147483647 h 946"/>
                <a:gd name="T88" fmla="*/ 2147483647 w 946"/>
                <a:gd name="T89" fmla="*/ 2147483647 h 94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946"/>
                <a:gd name="T136" fmla="*/ 0 h 946"/>
                <a:gd name="T137" fmla="*/ 946 w 946"/>
                <a:gd name="T138" fmla="*/ 946 h 94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946" h="946">
                  <a:moveTo>
                    <a:pt x="186" y="946"/>
                  </a:moveTo>
                  <a:lnTo>
                    <a:pt x="498" y="946"/>
                  </a:lnTo>
                  <a:lnTo>
                    <a:pt x="500" y="924"/>
                  </a:lnTo>
                  <a:lnTo>
                    <a:pt x="504" y="904"/>
                  </a:lnTo>
                  <a:lnTo>
                    <a:pt x="509" y="882"/>
                  </a:lnTo>
                  <a:lnTo>
                    <a:pt x="515" y="861"/>
                  </a:lnTo>
                  <a:lnTo>
                    <a:pt x="521" y="841"/>
                  </a:lnTo>
                  <a:lnTo>
                    <a:pt x="528" y="820"/>
                  </a:lnTo>
                  <a:lnTo>
                    <a:pt x="535" y="801"/>
                  </a:lnTo>
                  <a:lnTo>
                    <a:pt x="545" y="782"/>
                  </a:lnTo>
                  <a:lnTo>
                    <a:pt x="555" y="762"/>
                  </a:lnTo>
                  <a:lnTo>
                    <a:pt x="564" y="744"/>
                  </a:lnTo>
                  <a:lnTo>
                    <a:pt x="576" y="727"/>
                  </a:lnTo>
                  <a:lnTo>
                    <a:pt x="587" y="709"/>
                  </a:lnTo>
                  <a:lnTo>
                    <a:pt x="600" y="692"/>
                  </a:lnTo>
                  <a:lnTo>
                    <a:pt x="614" y="676"/>
                  </a:lnTo>
                  <a:lnTo>
                    <a:pt x="627" y="661"/>
                  </a:lnTo>
                  <a:lnTo>
                    <a:pt x="643" y="646"/>
                  </a:lnTo>
                  <a:lnTo>
                    <a:pt x="657" y="632"/>
                  </a:lnTo>
                  <a:lnTo>
                    <a:pt x="673" y="618"/>
                  </a:lnTo>
                  <a:lnTo>
                    <a:pt x="690" y="605"/>
                  </a:lnTo>
                  <a:lnTo>
                    <a:pt x="707" y="593"/>
                  </a:lnTo>
                  <a:lnTo>
                    <a:pt x="724" y="581"/>
                  </a:lnTo>
                  <a:lnTo>
                    <a:pt x="742" y="570"/>
                  </a:lnTo>
                  <a:lnTo>
                    <a:pt x="761" y="560"/>
                  </a:lnTo>
                  <a:lnTo>
                    <a:pt x="779" y="551"/>
                  </a:lnTo>
                  <a:lnTo>
                    <a:pt x="799" y="542"/>
                  </a:lnTo>
                  <a:lnTo>
                    <a:pt x="819" y="535"/>
                  </a:lnTo>
                  <a:lnTo>
                    <a:pt x="840" y="528"/>
                  </a:lnTo>
                  <a:lnTo>
                    <a:pt x="860" y="523"/>
                  </a:lnTo>
                  <a:lnTo>
                    <a:pt x="881" y="517"/>
                  </a:lnTo>
                  <a:lnTo>
                    <a:pt x="903" y="513"/>
                  </a:lnTo>
                  <a:lnTo>
                    <a:pt x="924" y="510"/>
                  </a:lnTo>
                  <a:lnTo>
                    <a:pt x="946" y="508"/>
                  </a:lnTo>
                  <a:lnTo>
                    <a:pt x="946" y="187"/>
                  </a:lnTo>
                  <a:lnTo>
                    <a:pt x="945" y="168"/>
                  </a:lnTo>
                  <a:lnTo>
                    <a:pt x="942" y="149"/>
                  </a:lnTo>
                  <a:lnTo>
                    <a:pt x="938" y="131"/>
                  </a:lnTo>
                  <a:lnTo>
                    <a:pt x="932" y="114"/>
                  </a:lnTo>
                  <a:lnTo>
                    <a:pt x="923" y="97"/>
                  </a:lnTo>
                  <a:lnTo>
                    <a:pt x="915" y="82"/>
                  </a:lnTo>
                  <a:lnTo>
                    <a:pt x="904" y="68"/>
                  </a:lnTo>
                  <a:lnTo>
                    <a:pt x="892" y="55"/>
                  </a:lnTo>
                  <a:lnTo>
                    <a:pt x="878" y="43"/>
                  </a:lnTo>
                  <a:lnTo>
                    <a:pt x="864" y="32"/>
                  </a:lnTo>
                  <a:lnTo>
                    <a:pt x="848" y="23"/>
                  </a:lnTo>
                  <a:lnTo>
                    <a:pt x="831" y="14"/>
                  </a:lnTo>
                  <a:lnTo>
                    <a:pt x="814" y="8"/>
                  </a:lnTo>
                  <a:lnTo>
                    <a:pt x="796" y="3"/>
                  </a:lnTo>
                  <a:lnTo>
                    <a:pt x="778" y="1"/>
                  </a:lnTo>
                  <a:lnTo>
                    <a:pt x="759" y="0"/>
                  </a:lnTo>
                  <a:lnTo>
                    <a:pt x="186" y="0"/>
                  </a:lnTo>
                  <a:lnTo>
                    <a:pt x="168" y="1"/>
                  </a:lnTo>
                  <a:lnTo>
                    <a:pt x="149" y="3"/>
                  </a:lnTo>
                  <a:lnTo>
                    <a:pt x="130" y="8"/>
                  </a:lnTo>
                  <a:lnTo>
                    <a:pt x="114" y="14"/>
                  </a:lnTo>
                  <a:lnTo>
                    <a:pt x="98" y="23"/>
                  </a:lnTo>
                  <a:lnTo>
                    <a:pt x="82" y="32"/>
                  </a:lnTo>
                  <a:lnTo>
                    <a:pt x="68" y="43"/>
                  </a:lnTo>
                  <a:lnTo>
                    <a:pt x="54" y="55"/>
                  </a:lnTo>
                  <a:lnTo>
                    <a:pt x="42" y="68"/>
                  </a:lnTo>
                  <a:lnTo>
                    <a:pt x="31" y="82"/>
                  </a:lnTo>
                  <a:lnTo>
                    <a:pt x="22" y="97"/>
                  </a:lnTo>
                  <a:lnTo>
                    <a:pt x="14" y="114"/>
                  </a:lnTo>
                  <a:lnTo>
                    <a:pt x="8" y="131"/>
                  </a:lnTo>
                  <a:lnTo>
                    <a:pt x="4" y="149"/>
                  </a:lnTo>
                  <a:lnTo>
                    <a:pt x="1" y="168"/>
                  </a:lnTo>
                  <a:lnTo>
                    <a:pt x="0" y="187"/>
                  </a:lnTo>
                  <a:lnTo>
                    <a:pt x="0" y="760"/>
                  </a:lnTo>
                  <a:lnTo>
                    <a:pt x="1" y="779"/>
                  </a:lnTo>
                  <a:lnTo>
                    <a:pt x="4" y="797"/>
                  </a:lnTo>
                  <a:lnTo>
                    <a:pt x="8" y="815"/>
                  </a:lnTo>
                  <a:lnTo>
                    <a:pt x="14" y="832"/>
                  </a:lnTo>
                  <a:lnTo>
                    <a:pt x="22" y="848"/>
                  </a:lnTo>
                  <a:lnTo>
                    <a:pt x="31" y="864"/>
                  </a:lnTo>
                  <a:lnTo>
                    <a:pt x="42" y="878"/>
                  </a:lnTo>
                  <a:lnTo>
                    <a:pt x="54" y="892"/>
                  </a:lnTo>
                  <a:lnTo>
                    <a:pt x="68" y="904"/>
                  </a:lnTo>
                  <a:lnTo>
                    <a:pt x="82" y="914"/>
                  </a:lnTo>
                  <a:lnTo>
                    <a:pt x="98" y="924"/>
                  </a:lnTo>
                  <a:lnTo>
                    <a:pt x="114" y="931"/>
                  </a:lnTo>
                  <a:lnTo>
                    <a:pt x="130" y="937"/>
                  </a:lnTo>
                  <a:lnTo>
                    <a:pt x="149" y="942"/>
                  </a:lnTo>
                  <a:lnTo>
                    <a:pt x="168" y="946"/>
                  </a:lnTo>
                  <a:lnTo>
                    <a:pt x="186" y="946"/>
                  </a:lnTo>
                  <a:close/>
                </a:path>
              </a:pathLst>
            </a:custGeom>
            <a:gradFill rotWithShape="1">
              <a:gsLst>
                <a:gs pos="0">
                  <a:srgbClr val="FFCC66"/>
                </a:gs>
                <a:gs pos="100000">
                  <a:srgbClr val="FF3300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i="0">
                <a:latin typeface="+mn-ea"/>
                <a:ea typeface="+mn-ea"/>
              </a:endParaRPr>
            </a:p>
          </p:txBody>
        </p:sp>
        <p:sp>
          <p:nvSpPr>
            <p:cNvPr id="30" name="Text Box 8"/>
            <p:cNvSpPr txBox="1">
              <a:spLocks noChangeArrowheads="1"/>
            </p:cNvSpPr>
            <p:nvPr/>
          </p:nvSpPr>
          <p:spPr bwMode="auto">
            <a:xfrm>
              <a:off x="703686" y="1266825"/>
              <a:ext cx="212584" cy="11482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en-US" altLang="zh-CN" sz="4800" i="0">
                <a:latin typeface="+mn-ea"/>
                <a:ea typeface="+mn-ea"/>
              </a:endParaRPr>
            </a:p>
          </p:txBody>
        </p:sp>
        <p:sp>
          <p:nvSpPr>
            <p:cNvPr id="32" name="Freeform 9"/>
            <p:cNvSpPr>
              <a:spLocks/>
            </p:cNvSpPr>
            <p:nvPr/>
          </p:nvSpPr>
          <p:spPr bwMode="auto">
            <a:xfrm rot="10800000">
              <a:off x="2149582" y="1293171"/>
              <a:ext cx="1309581" cy="891371"/>
            </a:xfrm>
            <a:custGeom>
              <a:avLst/>
              <a:gdLst>
                <a:gd name="T0" fmla="*/ 2147483647 w 946"/>
                <a:gd name="T1" fmla="*/ 2147483647 h 946"/>
                <a:gd name="T2" fmla="*/ 2147483647 w 946"/>
                <a:gd name="T3" fmla="*/ 2147483647 h 946"/>
                <a:gd name="T4" fmla="*/ 2147483647 w 946"/>
                <a:gd name="T5" fmla="*/ 2147483647 h 946"/>
                <a:gd name="T6" fmla="*/ 2147483647 w 946"/>
                <a:gd name="T7" fmla="*/ 2147483647 h 946"/>
                <a:gd name="T8" fmla="*/ 2147483647 w 946"/>
                <a:gd name="T9" fmla="*/ 2147483647 h 946"/>
                <a:gd name="T10" fmla="*/ 2147483647 w 946"/>
                <a:gd name="T11" fmla="*/ 2147483647 h 946"/>
                <a:gd name="T12" fmla="*/ 2147483647 w 946"/>
                <a:gd name="T13" fmla="*/ 2147483647 h 946"/>
                <a:gd name="T14" fmla="*/ 2147483647 w 946"/>
                <a:gd name="T15" fmla="*/ 2147483647 h 946"/>
                <a:gd name="T16" fmla="*/ 2147483647 w 946"/>
                <a:gd name="T17" fmla="*/ 2147483647 h 946"/>
                <a:gd name="T18" fmla="*/ 2147483647 w 946"/>
                <a:gd name="T19" fmla="*/ 2147483647 h 946"/>
                <a:gd name="T20" fmla="*/ 2147483647 w 946"/>
                <a:gd name="T21" fmla="*/ 2147483647 h 946"/>
                <a:gd name="T22" fmla="*/ 2147483647 w 946"/>
                <a:gd name="T23" fmla="*/ 2147483647 h 946"/>
                <a:gd name="T24" fmla="*/ 2147483647 w 946"/>
                <a:gd name="T25" fmla="*/ 2147483647 h 946"/>
                <a:gd name="T26" fmla="*/ 2147483647 w 946"/>
                <a:gd name="T27" fmla="*/ 2147483647 h 946"/>
                <a:gd name="T28" fmla="*/ 2147483647 w 946"/>
                <a:gd name="T29" fmla="*/ 2147483647 h 946"/>
                <a:gd name="T30" fmla="*/ 2147483647 w 946"/>
                <a:gd name="T31" fmla="*/ 2147483647 h 946"/>
                <a:gd name="T32" fmla="*/ 2147483647 w 946"/>
                <a:gd name="T33" fmla="*/ 2147483647 h 946"/>
                <a:gd name="T34" fmla="*/ 2147483647 w 946"/>
                <a:gd name="T35" fmla="*/ 2147483647 h 946"/>
                <a:gd name="T36" fmla="*/ 2147483647 w 946"/>
                <a:gd name="T37" fmla="*/ 2147483647 h 946"/>
                <a:gd name="T38" fmla="*/ 2147483647 w 946"/>
                <a:gd name="T39" fmla="*/ 2147483647 h 946"/>
                <a:gd name="T40" fmla="*/ 2147483647 w 946"/>
                <a:gd name="T41" fmla="*/ 2147483647 h 946"/>
                <a:gd name="T42" fmla="*/ 2147483647 w 946"/>
                <a:gd name="T43" fmla="*/ 2147483647 h 946"/>
                <a:gd name="T44" fmla="*/ 2147483647 w 946"/>
                <a:gd name="T45" fmla="*/ 2147483647 h 946"/>
                <a:gd name="T46" fmla="*/ 2147483647 w 946"/>
                <a:gd name="T47" fmla="*/ 2147483647 h 946"/>
                <a:gd name="T48" fmla="*/ 2147483647 w 946"/>
                <a:gd name="T49" fmla="*/ 2147483647 h 946"/>
                <a:gd name="T50" fmla="*/ 2147483647 w 946"/>
                <a:gd name="T51" fmla="*/ 2147483647 h 946"/>
                <a:gd name="T52" fmla="*/ 2147483647 w 946"/>
                <a:gd name="T53" fmla="*/ 0 h 946"/>
                <a:gd name="T54" fmla="*/ 2147483647 w 946"/>
                <a:gd name="T55" fmla="*/ 2147483647 h 946"/>
                <a:gd name="T56" fmla="*/ 2147483647 w 946"/>
                <a:gd name="T57" fmla="*/ 2147483647 h 946"/>
                <a:gd name="T58" fmla="*/ 2147483647 w 946"/>
                <a:gd name="T59" fmla="*/ 2147483647 h 946"/>
                <a:gd name="T60" fmla="*/ 2147483647 w 946"/>
                <a:gd name="T61" fmla="*/ 2147483647 h 946"/>
                <a:gd name="T62" fmla="*/ 2147483647 w 946"/>
                <a:gd name="T63" fmla="*/ 2147483647 h 946"/>
                <a:gd name="T64" fmla="*/ 2147483647 w 946"/>
                <a:gd name="T65" fmla="*/ 2147483647 h 946"/>
                <a:gd name="T66" fmla="*/ 2147483647 w 946"/>
                <a:gd name="T67" fmla="*/ 2147483647 h 946"/>
                <a:gd name="T68" fmla="*/ 2147483647 w 946"/>
                <a:gd name="T69" fmla="*/ 2147483647 h 946"/>
                <a:gd name="T70" fmla="*/ 0 w 946"/>
                <a:gd name="T71" fmla="*/ 2147483647 h 946"/>
                <a:gd name="T72" fmla="*/ 2147483647 w 946"/>
                <a:gd name="T73" fmla="*/ 2147483647 h 946"/>
                <a:gd name="T74" fmla="*/ 2147483647 w 946"/>
                <a:gd name="T75" fmla="*/ 2147483647 h 946"/>
                <a:gd name="T76" fmla="*/ 2147483647 w 946"/>
                <a:gd name="T77" fmla="*/ 2147483647 h 946"/>
                <a:gd name="T78" fmla="*/ 2147483647 w 946"/>
                <a:gd name="T79" fmla="*/ 2147483647 h 946"/>
                <a:gd name="T80" fmla="*/ 2147483647 w 946"/>
                <a:gd name="T81" fmla="*/ 2147483647 h 946"/>
                <a:gd name="T82" fmla="*/ 2147483647 w 946"/>
                <a:gd name="T83" fmla="*/ 2147483647 h 946"/>
                <a:gd name="T84" fmla="*/ 2147483647 w 946"/>
                <a:gd name="T85" fmla="*/ 2147483647 h 946"/>
                <a:gd name="T86" fmla="*/ 2147483647 w 946"/>
                <a:gd name="T87" fmla="*/ 2147483647 h 946"/>
                <a:gd name="T88" fmla="*/ 2147483647 w 946"/>
                <a:gd name="T89" fmla="*/ 2147483647 h 94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946"/>
                <a:gd name="T136" fmla="*/ 0 h 946"/>
                <a:gd name="T137" fmla="*/ 946 w 946"/>
                <a:gd name="T138" fmla="*/ 946 h 94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946" h="946">
                  <a:moveTo>
                    <a:pt x="186" y="946"/>
                  </a:moveTo>
                  <a:lnTo>
                    <a:pt x="498" y="946"/>
                  </a:lnTo>
                  <a:lnTo>
                    <a:pt x="500" y="924"/>
                  </a:lnTo>
                  <a:lnTo>
                    <a:pt x="504" y="904"/>
                  </a:lnTo>
                  <a:lnTo>
                    <a:pt x="509" y="882"/>
                  </a:lnTo>
                  <a:lnTo>
                    <a:pt x="515" y="861"/>
                  </a:lnTo>
                  <a:lnTo>
                    <a:pt x="521" y="841"/>
                  </a:lnTo>
                  <a:lnTo>
                    <a:pt x="528" y="820"/>
                  </a:lnTo>
                  <a:lnTo>
                    <a:pt x="535" y="801"/>
                  </a:lnTo>
                  <a:lnTo>
                    <a:pt x="545" y="782"/>
                  </a:lnTo>
                  <a:lnTo>
                    <a:pt x="555" y="762"/>
                  </a:lnTo>
                  <a:lnTo>
                    <a:pt x="564" y="744"/>
                  </a:lnTo>
                  <a:lnTo>
                    <a:pt x="576" y="727"/>
                  </a:lnTo>
                  <a:lnTo>
                    <a:pt x="587" y="709"/>
                  </a:lnTo>
                  <a:lnTo>
                    <a:pt x="600" y="692"/>
                  </a:lnTo>
                  <a:lnTo>
                    <a:pt x="614" y="676"/>
                  </a:lnTo>
                  <a:lnTo>
                    <a:pt x="627" y="661"/>
                  </a:lnTo>
                  <a:lnTo>
                    <a:pt x="643" y="646"/>
                  </a:lnTo>
                  <a:lnTo>
                    <a:pt x="657" y="632"/>
                  </a:lnTo>
                  <a:lnTo>
                    <a:pt x="673" y="618"/>
                  </a:lnTo>
                  <a:lnTo>
                    <a:pt x="690" y="605"/>
                  </a:lnTo>
                  <a:lnTo>
                    <a:pt x="707" y="593"/>
                  </a:lnTo>
                  <a:lnTo>
                    <a:pt x="724" y="581"/>
                  </a:lnTo>
                  <a:lnTo>
                    <a:pt x="742" y="570"/>
                  </a:lnTo>
                  <a:lnTo>
                    <a:pt x="761" y="560"/>
                  </a:lnTo>
                  <a:lnTo>
                    <a:pt x="779" y="551"/>
                  </a:lnTo>
                  <a:lnTo>
                    <a:pt x="799" y="542"/>
                  </a:lnTo>
                  <a:lnTo>
                    <a:pt x="819" y="535"/>
                  </a:lnTo>
                  <a:lnTo>
                    <a:pt x="840" y="528"/>
                  </a:lnTo>
                  <a:lnTo>
                    <a:pt x="860" y="523"/>
                  </a:lnTo>
                  <a:lnTo>
                    <a:pt x="881" y="517"/>
                  </a:lnTo>
                  <a:lnTo>
                    <a:pt x="903" y="513"/>
                  </a:lnTo>
                  <a:lnTo>
                    <a:pt x="924" y="510"/>
                  </a:lnTo>
                  <a:lnTo>
                    <a:pt x="946" y="508"/>
                  </a:lnTo>
                  <a:lnTo>
                    <a:pt x="946" y="187"/>
                  </a:lnTo>
                  <a:lnTo>
                    <a:pt x="945" y="168"/>
                  </a:lnTo>
                  <a:lnTo>
                    <a:pt x="942" y="149"/>
                  </a:lnTo>
                  <a:lnTo>
                    <a:pt x="938" y="131"/>
                  </a:lnTo>
                  <a:lnTo>
                    <a:pt x="932" y="114"/>
                  </a:lnTo>
                  <a:lnTo>
                    <a:pt x="923" y="97"/>
                  </a:lnTo>
                  <a:lnTo>
                    <a:pt x="915" y="82"/>
                  </a:lnTo>
                  <a:lnTo>
                    <a:pt x="904" y="68"/>
                  </a:lnTo>
                  <a:lnTo>
                    <a:pt x="892" y="55"/>
                  </a:lnTo>
                  <a:lnTo>
                    <a:pt x="878" y="43"/>
                  </a:lnTo>
                  <a:lnTo>
                    <a:pt x="864" y="32"/>
                  </a:lnTo>
                  <a:lnTo>
                    <a:pt x="848" y="23"/>
                  </a:lnTo>
                  <a:lnTo>
                    <a:pt x="831" y="14"/>
                  </a:lnTo>
                  <a:lnTo>
                    <a:pt x="814" y="8"/>
                  </a:lnTo>
                  <a:lnTo>
                    <a:pt x="796" y="3"/>
                  </a:lnTo>
                  <a:lnTo>
                    <a:pt x="778" y="1"/>
                  </a:lnTo>
                  <a:lnTo>
                    <a:pt x="759" y="0"/>
                  </a:lnTo>
                  <a:lnTo>
                    <a:pt x="186" y="0"/>
                  </a:lnTo>
                  <a:lnTo>
                    <a:pt x="168" y="1"/>
                  </a:lnTo>
                  <a:lnTo>
                    <a:pt x="149" y="3"/>
                  </a:lnTo>
                  <a:lnTo>
                    <a:pt x="130" y="8"/>
                  </a:lnTo>
                  <a:lnTo>
                    <a:pt x="114" y="14"/>
                  </a:lnTo>
                  <a:lnTo>
                    <a:pt x="98" y="23"/>
                  </a:lnTo>
                  <a:lnTo>
                    <a:pt x="82" y="32"/>
                  </a:lnTo>
                  <a:lnTo>
                    <a:pt x="68" y="43"/>
                  </a:lnTo>
                  <a:lnTo>
                    <a:pt x="54" y="55"/>
                  </a:lnTo>
                  <a:lnTo>
                    <a:pt x="42" y="68"/>
                  </a:lnTo>
                  <a:lnTo>
                    <a:pt x="31" y="82"/>
                  </a:lnTo>
                  <a:lnTo>
                    <a:pt x="22" y="97"/>
                  </a:lnTo>
                  <a:lnTo>
                    <a:pt x="14" y="114"/>
                  </a:lnTo>
                  <a:lnTo>
                    <a:pt x="8" y="131"/>
                  </a:lnTo>
                  <a:lnTo>
                    <a:pt x="4" y="149"/>
                  </a:lnTo>
                  <a:lnTo>
                    <a:pt x="1" y="168"/>
                  </a:lnTo>
                  <a:lnTo>
                    <a:pt x="0" y="187"/>
                  </a:lnTo>
                  <a:lnTo>
                    <a:pt x="0" y="760"/>
                  </a:lnTo>
                  <a:lnTo>
                    <a:pt x="1" y="779"/>
                  </a:lnTo>
                  <a:lnTo>
                    <a:pt x="4" y="797"/>
                  </a:lnTo>
                  <a:lnTo>
                    <a:pt x="8" y="815"/>
                  </a:lnTo>
                  <a:lnTo>
                    <a:pt x="14" y="832"/>
                  </a:lnTo>
                  <a:lnTo>
                    <a:pt x="22" y="848"/>
                  </a:lnTo>
                  <a:lnTo>
                    <a:pt x="31" y="864"/>
                  </a:lnTo>
                  <a:lnTo>
                    <a:pt x="42" y="878"/>
                  </a:lnTo>
                  <a:lnTo>
                    <a:pt x="54" y="892"/>
                  </a:lnTo>
                  <a:lnTo>
                    <a:pt x="68" y="904"/>
                  </a:lnTo>
                  <a:lnTo>
                    <a:pt x="82" y="914"/>
                  </a:lnTo>
                  <a:lnTo>
                    <a:pt x="98" y="924"/>
                  </a:lnTo>
                  <a:lnTo>
                    <a:pt x="114" y="931"/>
                  </a:lnTo>
                  <a:lnTo>
                    <a:pt x="130" y="937"/>
                  </a:lnTo>
                  <a:lnTo>
                    <a:pt x="149" y="942"/>
                  </a:lnTo>
                  <a:lnTo>
                    <a:pt x="168" y="946"/>
                  </a:lnTo>
                  <a:lnTo>
                    <a:pt x="186" y="946"/>
                  </a:lnTo>
                  <a:close/>
                </a:path>
              </a:pathLst>
            </a:custGeom>
            <a:gradFill rotWithShape="1">
              <a:gsLst>
                <a:gs pos="0">
                  <a:srgbClr val="669900"/>
                </a:gs>
                <a:gs pos="100000">
                  <a:srgbClr val="CCFF33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i="0">
                <a:latin typeface="+mn-ea"/>
                <a:ea typeface="+mn-ea"/>
              </a:endParaRPr>
            </a:p>
          </p:txBody>
        </p:sp>
        <p:sp>
          <p:nvSpPr>
            <p:cNvPr id="34" name="Text Box 10"/>
            <p:cNvSpPr txBox="1">
              <a:spLocks noChangeArrowheads="1"/>
            </p:cNvSpPr>
            <p:nvPr/>
          </p:nvSpPr>
          <p:spPr bwMode="auto">
            <a:xfrm>
              <a:off x="2123617" y="1266825"/>
              <a:ext cx="210961" cy="11482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en-US" altLang="zh-CN" sz="4800" i="0">
                <a:latin typeface="+mn-ea"/>
                <a:ea typeface="+mn-ea"/>
              </a:endParaRPr>
            </a:p>
          </p:txBody>
        </p:sp>
        <p:sp>
          <p:nvSpPr>
            <p:cNvPr id="35" name="Freeform 11"/>
            <p:cNvSpPr>
              <a:spLocks/>
            </p:cNvSpPr>
            <p:nvPr/>
          </p:nvSpPr>
          <p:spPr bwMode="auto">
            <a:xfrm rot="10800000">
              <a:off x="736142" y="2261385"/>
              <a:ext cx="1309582" cy="891371"/>
            </a:xfrm>
            <a:custGeom>
              <a:avLst/>
              <a:gdLst>
                <a:gd name="T0" fmla="*/ 2147483647 w 946"/>
                <a:gd name="T1" fmla="*/ 2147483647 h 946"/>
                <a:gd name="T2" fmla="*/ 2147483647 w 946"/>
                <a:gd name="T3" fmla="*/ 2147483647 h 946"/>
                <a:gd name="T4" fmla="*/ 2147483647 w 946"/>
                <a:gd name="T5" fmla="*/ 2147483647 h 946"/>
                <a:gd name="T6" fmla="*/ 2147483647 w 946"/>
                <a:gd name="T7" fmla="*/ 2147483647 h 946"/>
                <a:gd name="T8" fmla="*/ 2147483647 w 946"/>
                <a:gd name="T9" fmla="*/ 2147483647 h 946"/>
                <a:gd name="T10" fmla="*/ 2147483647 w 946"/>
                <a:gd name="T11" fmla="*/ 2147483647 h 946"/>
                <a:gd name="T12" fmla="*/ 2147483647 w 946"/>
                <a:gd name="T13" fmla="*/ 2147483647 h 946"/>
                <a:gd name="T14" fmla="*/ 2147483647 w 946"/>
                <a:gd name="T15" fmla="*/ 2147483647 h 946"/>
                <a:gd name="T16" fmla="*/ 2147483647 w 946"/>
                <a:gd name="T17" fmla="*/ 2147483647 h 946"/>
                <a:gd name="T18" fmla="*/ 2147483647 w 946"/>
                <a:gd name="T19" fmla="*/ 2147483647 h 946"/>
                <a:gd name="T20" fmla="*/ 2147483647 w 946"/>
                <a:gd name="T21" fmla="*/ 2147483647 h 946"/>
                <a:gd name="T22" fmla="*/ 2147483647 w 946"/>
                <a:gd name="T23" fmla="*/ 2147483647 h 946"/>
                <a:gd name="T24" fmla="*/ 2147483647 w 946"/>
                <a:gd name="T25" fmla="*/ 2147483647 h 946"/>
                <a:gd name="T26" fmla="*/ 2147483647 w 946"/>
                <a:gd name="T27" fmla="*/ 2147483647 h 946"/>
                <a:gd name="T28" fmla="*/ 2147483647 w 946"/>
                <a:gd name="T29" fmla="*/ 2147483647 h 946"/>
                <a:gd name="T30" fmla="*/ 2147483647 w 946"/>
                <a:gd name="T31" fmla="*/ 2147483647 h 946"/>
                <a:gd name="T32" fmla="*/ 2147483647 w 946"/>
                <a:gd name="T33" fmla="*/ 2147483647 h 946"/>
                <a:gd name="T34" fmla="*/ 2147483647 w 946"/>
                <a:gd name="T35" fmla="*/ 2147483647 h 946"/>
                <a:gd name="T36" fmla="*/ 2147483647 w 946"/>
                <a:gd name="T37" fmla="*/ 2147483647 h 946"/>
                <a:gd name="T38" fmla="*/ 2147483647 w 946"/>
                <a:gd name="T39" fmla="*/ 2147483647 h 946"/>
                <a:gd name="T40" fmla="*/ 2147483647 w 946"/>
                <a:gd name="T41" fmla="*/ 2147483647 h 946"/>
                <a:gd name="T42" fmla="*/ 2147483647 w 946"/>
                <a:gd name="T43" fmla="*/ 2147483647 h 946"/>
                <a:gd name="T44" fmla="*/ 2147483647 w 946"/>
                <a:gd name="T45" fmla="*/ 2147483647 h 946"/>
                <a:gd name="T46" fmla="*/ 2147483647 w 946"/>
                <a:gd name="T47" fmla="*/ 2147483647 h 946"/>
                <a:gd name="T48" fmla="*/ 2147483647 w 946"/>
                <a:gd name="T49" fmla="*/ 2147483647 h 946"/>
                <a:gd name="T50" fmla="*/ 2147483647 w 946"/>
                <a:gd name="T51" fmla="*/ 2147483647 h 946"/>
                <a:gd name="T52" fmla="*/ 2147483647 w 946"/>
                <a:gd name="T53" fmla="*/ 0 h 946"/>
                <a:gd name="T54" fmla="*/ 2147483647 w 946"/>
                <a:gd name="T55" fmla="*/ 2147483647 h 946"/>
                <a:gd name="T56" fmla="*/ 2147483647 w 946"/>
                <a:gd name="T57" fmla="*/ 2147483647 h 946"/>
                <a:gd name="T58" fmla="*/ 2147483647 w 946"/>
                <a:gd name="T59" fmla="*/ 2147483647 h 946"/>
                <a:gd name="T60" fmla="*/ 2147483647 w 946"/>
                <a:gd name="T61" fmla="*/ 2147483647 h 946"/>
                <a:gd name="T62" fmla="*/ 2147483647 w 946"/>
                <a:gd name="T63" fmla="*/ 2147483647 h 946"/>
                <a:gd name="T64" fmla="*/ 2147483647 w 946"/>
                <a:gd name="T65" fmla="*/ 2147483647 h 946"/>
                <a:gd name="T66" fmla="*/ 2147483647 w 946"/>
                <a:gd name="T67" fmla="*/ 2147483647 h 946"/>
                <a:gd name="T68" fmla="*/ 2147483647 w 946"/>
                <a:gd name="T69" fmla="*/ 2147483647 h 946"/>
                <a:gd name="T70" fmla="*/ 0 w 946"/>
                <a:gd name="T71" fmla="*/ 2147483647 h 946"/>
                <a:gd name="T72" fmla="*/ 2147483647 w 946"/>
                <a:gd name="T73" fmla="*/ 2147483647 h 946"/>
                <a:gd name="T74" fmla="*/ 2147483647 w 946"/>
                <a:gd name="T75" fmla="*/ 2147483647 h 946"/>
                <a:gd name="T76" fmla="*/ 2147483647 w 946"/>
                <a:gd name="T77" fmla="*/ 2147483647 h 946"/>
                <a:gd name="T78" fmla="*/ 2147483647 w 946"/>
                <a:gd name="T79" fmla="*/ 2147483647 h 946"/>
                <a:gd name="T80" fmla="*/ 2147483647 w 946"/>
                <a:gd name="T81" fmla="*/ 2147483647 h 946"/>
                <a:gd name="T82" fmla="*/ 2147483647 w 946"/>
                <a:gd name="T83" fmla="*/ 2147483647 h 946"/>
                <a:gd name="T84" fmla="*/ 2147483647 w 946"/>
                <a:gd name="T85" fmla="*/ 2147483647 h 946"/>
                <a:gd name="T86" fmla="*/ 2147483647 w 946"/>
                <a:gd name="T87" fmla="*/ 2147483647 h 946"/>
                <a:gd name="T88" fmla="*/ 2147483647 w 946"/>
                <a:gd name="T89" fmla="*/ 2147483647 h 94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946"/>
                <a:gd name="T136" fmla="*/ 0 h 946"/>
                <a:gd name="T137" fmla="*/ 946 w 946"/>
                <a:gd name="T138" fmla="*/ 946 h 94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946" h="946">
                  <a:moveTo>
                    <a:pt x="186" y="946"/>
                  </a:moveTo>
                  <a:lnTo>
                    <a:pt x="498" y="946"/>
                  </a:lnTo>
                  <a:lnTo>
                    <a:pt x="500" y="924"/>
                  </a:lnTo>
                  <a:lnTo>
                    <a:pt x="504" y="904"/>
                  </a:lnTo>
                  <a:lnTo>
                    <a:pt x="509" y="882"/>
                  </a:lnTo>
                  <a:lnTo>
                    <a:pt x="515" y="861"/>
                  </a:lnTo>
                  <a:lnTo>
                    <a:pt x="521" y="841"/>
                  </a:lnTo>
                  <a:lnTo>
                    <a:pt x="528" y="820"/>
                  </a:lnTo>
                  <a:lnTo>
                    <a:pt x="535" y="801"/>
                  </a:lnTo>
                  <a:lnTo>
                    <a:pt x="545" y="782"/>
                  </a:lnTo>
                  <a:lnTo>
                    <a:pt x="555" y="762"/>
                  </a:lnTo>
                  <a:lnTo>
                    <a:pt x="564" y="744"/>
                  </a:lnTo>
                  <a:lnTo>
                    <a:pt x="576" y="727"/>
                  </a:lnTo>
                  <a:lnTo>
                    <a:pt x="587" y="709"/>
                  </a:lnTo>
                  <a:lnTo>
                    <a:pt x="600" y="692"/>
                  </a:lnTo>
                  <a:lnTo>
                    <a:pt x="614" y="676"/>
                  </a:lnTo>
                  <a:lnTo>
                    <a:pt x="627" y="661"/>
                  </a:lnTo>
                  <a:lnTo>
                    <a:pt x="643" y="646"/>
                  </a:lnTo>
                  <a:lnTo>
                    <a:pt x="657" y="632"/>
                  </a:lnTo>
                  <a:lnTo>
                    <a:pt x="673" y="618"/>
                  </a:lnTo>
                  <a:lnTo>
                    <a:pt x="690" y="605"/>
                  </a:lnTo>
                  <a:lnTo>
                    <a:pt x="707" y="593"/>
                  </a:lnTo>
                  <a:lnTo>
                    <a:pt x="724" y="581"/>
                  </a:lnTo>
                  <a:lnTo>
                    <a:pt x="742" y="570"/>
                  </a:lnTo>
                  <a:lnTo>
                    <a:pt x="761" y="560"/>
                  </a:lnTo>
                  <a:lnTo>
                    <a:pt x="779" y="551"/>
                  </a:lnTo>
                  <a:lnTo>
                    <a:pt x="799" y="542"/>
                  </a:lnTo>
                  <a:lnTo>
                    <a:pt x="819" y="535"/>
                  </a:lnTo>
                  <a:lnTo>
                    <a:pt x="840" y="528"/>
                  </a:lnTo>
                  <a:lnTo>
                    <a:pt x="860" y="523"/>
                  </a:lnTo>
                  <a:lnTo>
                    <a:pt x="881" y="517"/>
                  </a:lnTo>
                  <a:lnTo>
                    <a:pt x="903" y="513"/>
                  </a:lnTo>
                  <a:lnTo>
                    <a:pt x="924" y="510"/>
                  </a:lnTo>
                  <a:lnTo>
                    <a:pt x="946" y="508"/>
                  </a:lnTo>
                  <a:lnTo>
                    <a:pt x="946" y="187"/>
                  </a:lnTo>
                  <a:lnTo>
                    <a:pt x="945" y="168"/>
                  </a:lnTo>
                  <a:lnTo>
                    <a:pt x="942" y="149"/>
                  </a:lnTo>
                  <a:lnTo>
                    <a:pt x="938" y="131"/>
                  </a:lnTo>
                  <a:lnTo>
                    <a:pt x="932" y="114"/>
                  </a:lnTo>
                  <a:lnTo>
                    <a:pt x="923" y="97"/>
                  </a:lnTo>
                  <a:lnTo>
                    <a:pt x="915" y="82"/>
                  </a:lnTo>
                  <a:lnTo>
                    <a:pt x="904" y="68"/>
                  </a:lnTo>
                  <a:lnTo>
                    <a:pt x="892" y="55"/>
                  </a:lnTo>
                  <a:lnTo>
                    <a:pt x="878" y="43"/>
                  </a:lnTo>
                  <a:lnTo>
                    <a:pt x="864" y="32"/>
                  </a:lnTo>
                  <a:lnTo>
                    <a:pt x="848" y="23"/>
                  </a:lnTo>
                  <a:lnTo>
                    <a:pt x="831" y="14"/>
                  </a:lnTo>
                  <a:lnTo>
                    <a:pt x="814" y="8"/>
                  </a:lnTo>
                  <a:lnTo>
                    <a:pt x="796" y="3"/>
                  </a:lnTo>
                  <a:lnTo>
                    <a:pt x="778" y="1"/>
                  </a:lnTo>
                  <a:lnTo>
                    <a:pt x="759" y="0"/>
                  </a:lnTo>
                  <a:lnTo>
                    <a:pt x="186" y="0"/>
                  </a:lnTo>
                  <a:lnTo>
                    <a:pt x="168" y="1"/>
                  </a:lnTo>
                  <a:lnTo>
                    <a:pt x="149" y="3"/>
                  </a:lnTo>
                  <a:lnTo>
                    <a:pt x="130" y="8"/>
                  </a:lnTo>
                  <a:lnTo>
                    <a:pt x="114" y="14"/>
                  </a:lnTo>
                  <a:lnTo>
                    <a:pt x="98" y="23"/>
                  </a:lnTo>
                  <a:lnTo>
                    <a:pt x="82" y="32"/>
                  </a:lnTo>
                  <a:lnTo>
                    <a:pt x="68" y="43"/>
                  </a:lnTo>
                  <a:lnTo>
                    <a:pt x="54" y="55"/>
                  </a:lnTo>
                  <a:lnTo>
                    <a:pt x="42" y="68"/>
                  </a:lnTo>
                  <a:lnTo>
                    <a:pt x="31" y="82"/>
                  </a:lnTo>
                  <a:lnTo>
                    <a:pt x="22" y="97"/>
                  </a:lnTo>
                  <a:lnTo>
                    <a:pt x="14" y="114"/>
                  </a:lnTo>
                  <a:lnTo>
                    <a:pt x="8" y="131"/>
                  </a:lnTo>
                  <a:lnTo>
                    <a:pt x="4" y="149"/>
                  </a:lnTo>
                  <a:lnTo>
                    <a:pt x="1" y="168"/>
                  </a:lnTo>
                  <a:lnTo>
                    <a:pt x="0" y="187"/>
                  </a:lnTo>
                  <a:lnTo>
                    <a:pt x="0" y="760"/>
                  </a:lnTo>
                  <a:lnTo>
                    <a:pt x="1" y="779"/>
                  </a:lnTo>
                  <a:lnTo>
                    <a:pt x="4" y="797"/>
                  </a:lnTo>
                  <a:lnTo>
                    <a:pt x="8" y="815"/>
                  </a:lnTo>
                  <a:lnTo>
                    <a:pt x="14" y="832"/>
                  </a:lnTo>
                  <a:lnTo>
                    <a:pt x="22" y="848"/>
                  </a:lnTo>
                  <a:lnTo>
                    <a:pt x="31" y="864"/>
                  </a:lnTo>
                  <a:lnTo>
                    <a:pt x="42" y="878"/>
                  </a:lnTo>
                  <a:lnTo>
                    <a:pt x="54" y="892"/>
                  </a:lnTo>
                  <a:lnTo>
                    <a:pt x="68" y="904"/>
                  </a:lnTo>
                  <a:lnTo>
                    <a:pt x="82" y="914"/>
                  </a:lnTo>
                  <a:lnTo>
                    <a:pt x="98" y="924"/>
                  </a:lnTo>
                  <a:lnTo>
                    <a:pt x="114" y="931"/>
                  </a:lnTo>
                  <a:lnTo>
                    <a:pt x="130" y="937"/>
                  </a:lnTo>
                  <a:lnTo>
                    <a:pt x="149" y="942"/>
                  </a:lnTo>
                  <a:lnTo>
                    <a:pt x="168" y="946"/>
                  </a:lnTo>
                  <a:lnTo>
                    <a:pt x="186" y="946"/>
                  </a:lnTo>
                  <a:close/>
                </a:path>
              </a:pathLst>
            </a:custGeom>
            <a:gradFill rotWithShape="1">
              <a:gsLst>
                <a:gs pos="0">
                  <a:srgbClr val="99CCFF"/>
                </a:gs>
                <a:gs pos="100000">
                  <a:schemeClr val="folHlink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i="0">
                <a:latin typeface="+mn-ea"/>
                <a:ea typeface="+mn-ea"/>
              </a:endParaRPr>
            </a:p>
          </p:txBody>
        </p:sp>
        <p:sp>
          <p:nvSpPr>
            <p:cNvPr id="36" name="Text Box 12"/>
            <p:cNvSpPr txBox="1">
              <a:spLocks noChangeArrowheads="1"/>
            </p:cNvSpPr>
            <p:nvPr/>
          </p:nvSpPr>
          <p:spPr bwMode="auto">
            <a:xfrm>
              <a:off x="684213" y="2239430"/>
              <a:ext cx="210961" cy="1148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en-US" altLang="zh-CN" sz="4800" i="0">
                <a:latin typeface="+mn-ea"/>
                <a:ea typeface="+mn-ea"/>
              </a:endParaRPr>
            </a:p>
          </p:txBody>
        </p:sp>
        <p:sp>
          <p:nvSpPr>
            <p:cNvPr id="37" name="Freeform 13"/>
            <p:cNvSpPr>
              <a:spLocks/>
            </p:cNvSpPr>
            <p:nvPr/>
          </p:nvSpPr>
          <p:spPr bwMode="auto">
            <a:xfrm rot="10800000">
              <a:off x="2151204" y="2261385"/>
              <a:ext cx="1307959" cy="891371"/>
            </a:xfrm>
            <a:custGeom>
              <a:avLst/>
              <a:gdLst>
                <a:gd name="T0" fmla="*/ 2147483647 w 946"/>
                <a:gd name="T1" fmla="*/ 2147483647 h 946"/>
                <a:gd name="T2" fmla="*/ 2147483647 w 946"/>
                <a:gd name="T3" fmla="*/ 2147483647 h 946"/>
                <a:gd name="T4" fmla="*/ 2147483647 w 946"/>
                <a:gd name="T5" fmla="*/ 2147483647 h 946"/>
                <a:gd name="T6" fmla="*/ 2147483647 w 946"/>
                <a:gd name="T7" fmla="*/ 2147483647 h 946"/>
                <a:gd name="T8" fmla="*/ 2147483647 w 946"/>
                <a:gd name="T9" fmla="*/ 2147483647 h 946"/>
                <a:gd name="T10" fmla="*/ 2147483647 w 946"/>
                <a:gd name="T11" fmla="*/ 2147483647 h 946"/>
                <a:gd name="T12" fmla="*/ 2147483647 w 946"/>
                <a:gd name="T13" fmla="*/ 2147483647 h 946"/>
                <a:gd name="T14" fmla="*/ 2147483647 w 946"/>
                <a:gd name="T15" fmla="*/ 2147483647 h 946"/>
                <a:gd name="T16" fmla="*/ 2147483647 w 946"/>
                <a:gd name="T17" fmla="*/ 2147483647 h 946"/>
                <a:gd name="T18" fmla="*/ 2147483647 w 946"/>
                <a:gd name="T19" fmla="*/ 2147483647 h 946"/>
                <a:gd name="T20" fmla="*/ 2147483647 w 946"/>
                <a:gd name="T21" fmla="*/ 2147483647 h 946"/>
                <a:gd name="T22" fmla="*/ 2147483647 w 946"/>
                <a:gd name="T23" fmla="*/ 2147483647 h 946"/>
                <a:gd name="T24" fmla="*/ 2147483647 w 946"/>
                <a:gd name="T25" fmla="*/ 2147483647 h 946"/>
                <a:gd name="T26" fmla="*/ 2147483647 w 946"/>
                <a:gd name="T27" fmla="*/ 2147483647 h 946"/>
                <a:gd name="T28" fmla="*/ 2147483647 w 946"/>
                <a:gd name="T29" fmla="*/ 2147483647 h 946"/>
                <a:gd name="T30" fmla="*/ 2147483647 w 946"/>
                <a:gd name="T31" fmla="*/ 2147483647 h 946"/>
                <a:gd name="T32" fmla="*/ 2147483647 w 946"/>
                <a:gd name="T33" fmla="*/ 2147483647 h 946"/>
                <a:gd name="T34" fmla="*/ 2147483647 w 946"/>
                <a:gd name="T35" fmla="*/ 2147483647 h 946"/>
                <a:gd name="T36" fmla="*/ 2147483647 w 946"/>
                <a:gd name="T37" fmla="*/ 2147483647 h 946"/>
                <a:gd name="T38" fmla="*/ 2147483647 w 946"/>
                <a:gd name="T39" fmla="*/ 2147483647 h 946"/>
                <a:gd name="T40" fmla="*/ 2147483647 w 946"/>
                <a:gd name="T41" fmla="*/ 2147483647 h 946"/>
                <a:gd name="T42" fmla="*/ 2147483647 w 946"/>
                <a:gd name="T43" fmla="*/ 2147483647 h 946"/>
                <a:gd name="T44" fmla="*/ 2147483647 w 946"/>
                <a:gd name="T45" fmla="*/ 2147483647 h 946"/>
                <a:gd name="T46" fmla="*/ 2147483647 w 946"/>
                <a:gd name="T47" fmla="*/ 2147483647 h 946"/>
                <a:gd name="T48" fmla="*/ 2147483647 w 946"/>
                <a:gd name="T49" fmla="*/ 2147483647 h 946"/>
                <a:gd name="T50" fmla="*/ 2147483647 w 946"/>
                <a:gd name="T51" fmla="*/ 2147483647 h 946"/>
                <a:gd name="T52" fmla="*/ 2147483647 w 946"/>
                <a:gd name="T53" fmla="*/ 0 h 946"/>
                <a:gd name="T54" fmla="*/ 2147483647 w 946"/>
                <a:gd name="T55" fmla="*/ 2147483647 h 946"/>
                <a:gd name="T56" fmla="*/ 2147483647 w 946"/>
                <a:gd name="T57" fmla="*/ 2147483647 h 946"/>
                <a:gd name="T58" fmla="*/ 2147483647 w 946"/>
                <a:gd name="T59" fmla="*/ 2147483647 h 946"/>
                <a:gd name="T60" fmla="*/ 2147483647 w 946"/>
                <a:gd name="T61" fmla="*/ 2147483647 h 946"/>
                <a:gd name="T62" fmla="*/ 2147483647 w 946"/>
                <a:gd name="T63" fmla="*/ 2147483647 h 946"/>
                <a:gd name="T64" fmla="*/ 2147483647 w 946"/>
                <a:gd name="T65" fmla="*/ 2147483647 h 946"/>
                <a:gd name="T66" fmla="*/ 2147483647 w 946"/>
                <a:gd name="T67" fmla="*/ 2147483647 h 946"/>
                <a:gd name="T68" fmla="*/ 2147483647 w 946"/>
                <a:gd name="T69" fmla="*/ 2147483647 h 946"/>
                <a:gd name="T70" fmla="*/ 0 w 946"/>
                <a:gd name="T71" fmla="*/ 2147483647 h 946"/>
                <a:gd name="T72" fmla="*/ 2147483647 w 946"/>
                <a:gd name="T73" fmla="*/ 2147483647 h 946"/>
                <a:gd name="T74" fmla="*/ 2147483647 w 946"/>
                <a:gd name="T75" fmla="*/ 2147483647 h 946"/>
                <a:gd name="T76" fmla="*/ 2147483647 w 946"/>
                <a:gd name="T77" fmla="*/ 2147483647 h 946"/>
                <a:gd name="T78" fmla="*/ 2147483647 w 946"/>
                <a:gd name="T79" fmla="*/ 2147483647 h 946"/>
                <a:gd name="T80" fmla="*/ 2147483647 w 946"/>
                <a:gd name="T81" fmla="*/ 2147483647 h 946"/>
                <a:gd name="T82" fmla="*/ 2147483647 w 946"/>
                <a:gd name="T83" fmla="*/ 2147483647 h 946"/>
                <a:gd name="T84" fmla="*/ 2147483647 w 946"/>
                <a:gd name="T85" fmla="*/ 2147483647 h 946"/>
                <a:gd name="T86" fmla="*/ 2147483647 w 946"/>
                <a:gd name="T87" fmla="*/ 2147483647 h 946"/>
                <a:gd name="T88" fmla="*/ 2147483647 w 946"/>
                <a:gd name="T89" fmla="*/ 2147483647 h 94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946"/>
                <a:gd name="T136" fmla="*/ 0 h 946"/>
                <a:gd name="T137" fmla="*/ 946 w 946"/>
                <a:gd name="T138" fmla="*/ 946 h 94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946" h="946">
                  <a:moveTo>
                    <a:pt x="186" y="946"/>
                  </a:moveTo>
                  <a:lnTo>
                    <a:pt x="498" y="946"/>
                  </a:lnTo>
                  <a:lnTo>
                    <a:pt x="500" y="924"/>
                  </a:lnTo>
                  <a:lnTo>
                    <a:pt x="504" y="904"/>
                  </a:lnTo>
                  <a:lnTo>
                    <a:pt x="509" y="882"/>
                  </a:lnTo>
                  <a:lnTo>
                    <a:pt x="515" y="861"/>
                  </a:lnTo>
                  <a:lnTo>
                    <a:pt x="521" y="841"/>
                  </a:lnTo>
                  <a:lnTo>
                    <a:pt x="528" y="820"/>
                  </a:lnTo>
                  <a:lnTo>
                    <a:pt x="535" y="801"/>
                  </a:lnTo>
                  <a:lnTo>
                    <a:pt x="545" y="782"/>
                  </a:lnTo>
                  <a:lnTo>
                    <a:pt x="555" y="762"/>
                  </a:lnTo>
                  <a:lnTo>
                    <a:pt x="564" y="744"/>
                  </a:lnTo>
                  <a:lnTo>
                    <a:pt x="576" y="727"/>
                  </a:lnTo>
                  <a:lnTo>
                    <a:pt x="587" y="709"/>
                  </a:lnTo>
                  <a:lnTo>
                    <a:pt x="600" y="692"/>
                  </a:lnTo>
                  <a:lnTo>
                    <a:pt x="614" y="676"/>
                  </a:lnTo>
                  <a:lnTo>
                    <a:pt x="627" y="661"/>
                  </a:lnTo>
                  <a:lnTo>
                    <a:pt x="643" y="646"/>
                  </a:lnTo>
                  <a:lnTo>
                    <a:pt x="657" y="632"/>
                  </a:lnTo>
                  <a:lnTo>
                    <a:pt x="673" y="618"/>
                  </a:lnTo>
                  <a:lnTo>
                    <a:pt x="690" y="605"/>
                  </a:lnTo>
                  <a:lnTo>
                    <a:pt x="707" y="593"/>
                  </a:lnTo>
                  <a:lnTo>
                    <a:pt x="724" y="581"/>
                  </a:lnTo>
                  <a:lnTo>
                    <a:pt x="742" y="570"/>
                  </a:lnTo>
                  <a:lnTo>
                    <a:pt x="761" y="560"/>
                  </a:lnTo>
                  <a:lnTo>
                    <a:pt x="779" y="551"/>
                  </a:lnTo>
                  <a:lnTo>
                    <a:pt x="799" y="542"/>
                  </a:lnTo>
                  <a:lnTo>
                    <a:pt x="819" y="535"/>
                  </a:lnTo>
                  <a:lnTo>
                    <a:pt x="840" y="528"/>
                  </a:lnTo>
                  <a:lnTo>
                    <a:pt x="860" y="523"/>
                  </a:lnTo>
                  <a:lnTo>
                    <a:pt x="881" y="517"/>
                  </a:lnTo>
                  <a:lnTo>
                    <a:pt x="903" y="513"/>
                  </a:lnTo>
                  <a:lnTo>
                    <a:pt x="924" y="510"/>
                  </a:lnTo>
                  <a:lnTo>
                    <a:pt x="946" y="508"/>
                  </a:lnTo>
                  <a:lnTo>
                    <a:pt x="946" y="187"/>
                  </a:lnTo>
                  <a:lnTo>
                    <a:pt x="945" y="168"/>
                  </a:lnTo>
                  <a:lnTo>
                    <a:pt x="942" y="149"/>
                  </a:lnTo>
                  <a:lnTo>
                    <a:pt x="938" y="131"/>
                  </a:lnTo>
                  <a:lnTo>
                    <a:pt x="932" y="114"/>
                  </a:lnTo>
                  <a:lnTo>
                    <a:pt x="923" y="97"/>
                  </a:lnTo>
                  <a:lnTo>
                    <a:pt x="915" y="82"/>
                  </a:lnTo>
                  <a:lnTo>
                    <a:pt x="904" y="68"/>
                  </a:lnTo>
                  <a:lnTo>
                    <a:pt x="892" y="55"/>
                  </a:lnTo>
                  <a:lnTo>
                    <a:pt x="878" y="43"/>
                  </a:lnTo>
                  <a:lnTo>
                    <a:pt x="864" y="32"/>
                  </a:lnTo>
                  <a:lnTo>
                    <a:pt x="848" y="23"/>
                  </a:lnTo>
                  <a:lnTo>
                    <a:pt x="831" y="14"/>
                  </a:lnTo>
                  <a:lnTo>
                    <a:pt x="814" y="8"/>
                  </a:lnTo>
                  <a:lnTo>
                    <a:pt x="796" y="3"/>
                  </a:lnTo>
                  <a:lnTo>
                    <a:pt x="778" y="1"/>
                  </a:lnTo>
                  <a:lnTo>
                    <a:pt x="759" y="0"/>
                  </a:lnTo>
                  <a:lnTo>
                    <a:pt x="186" y="0"/>
                  </a:lnTo>
                  <a:lnTo>
                    <a:pt x="168" y="1"/>
                  </a:lnTo>
                  <a:lnTo>
                    <a:pt x="149" y="3"/>
                  </a:lnTo>
                  <a:lnTo>
                    <a:pt x="130" y="8"/>
                  </a:lnTo>
                  <a:lnTo>
                    <a:pt x="114" y="14"/>
                  </a:lnTo>
                  <a:lnTo>
                    <a:pt x="98" y="23"/>
                  </a:lnTo>
                  <a:lnTo>
                    <a:pt x="82" y="32"/>
                  </a:lnTo>
                  <a:lnTo>
                    <a:pt x="68" y="43"/>
                  </a:lnTo>
                  <a:lnTo>
                    <a:pt x="54" y="55"/>
                  </a:lnTo>
                  <a:lnTo>
                    <a:pt x="42" y="68"/>
                  </a:lnTo>
                  <a:lnTo>
                    <a:pt x="31" y="82"/>
                  </a:lnTo>
                  <a:lnTo>
                    <a:pt x="22" y="97"/>
                  </a:lnTo>
                  <a:lnTo>
                    <a:pt x="14" y="114"/>
                  </a:lnTo>
                  <a:lnTo>
                    <a:pt x="8" y="131"/>
                  </a:lnTo>
                  <a:lnTo>
                    <a:pt x="4" y="149"/>
                  </a:lnTo>
                  <a:lnTo>
                    <a:pt x="1" y="168"/>
                  </a:lnTo>
                  <a:lnTo>
                    <a:pt x="0" y="187"/>
                  </a:lnTo>
                  <a:lnTo>
                    <a:pt x="0" y="760"/>
                  </a:lnTo>
                  <a:lnTo>
                    <a:pt x="1" y="779"/>
                  </a:lnTo>
                  <a:lnTo>
                    <a:pt x="4" y="797"/>
                  </a:lnTo>
                  <a:lnTo>
                    <a:pt x="8" y="815"/>
                  </a:lnTo>
                  <a:lnTo>
                    <a:pt x="14" y="832"/>
                  </a:lnTo>
                  <a:lnTo>
                    <a:pt x="22" y="848"/>
                  </a:lnTo>
                  <a:lnTo>
                    <a:pt x="31" y="864"/>
                  </a:lnTo>
                  <a:lnTo>
                    <a:pt x="42" y="878"/>
                  </a:lnTo>
                  <a:lnTo>
                    <a:pt x="54" y="892"/>
                  </a:lnTo>
                  <a:lnTo>
                    <a:pt x="68" y="904"/>
                  </a:lnTo>
                  <a:lnTo>
                    <a:pt x="82" y="914"/>
                  </a:lnTo>
                  <a:lnTo>
                    <a:pt x="98" y="924"/>
                  </a:lnTo>
                  <a:lnTo>
                    <a:pt x="114" y="931"/>
                  </a:lnTo>
                  <a:lnTo>
                    <a:pt x="130" y="937"/>
                  </a:lnTo>
                  <a:lnTo>
                    <a:pt x="149" y="942"/>
                  </a:lnTo>
                  <a:lnTo>
                    <a:pt x="168" y="946"/>
                  </a:lnTo>
                  <a:lnTo>
                    <a:pt x="186" y="946"/>
                  </a:lnTo>
                  <a:close/>
                </a:path>
              </a:pathLst>
            </a:custGeom>
            <a:gradFill rotWithShape="1">
              <a:gsLst>
                <a:gs pos="0">
                  <a:srgbClr val="990000"/>
                </a:gs>
                <a:gs pos="100000">
                  <a:srgbClr val="FF0000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i="0">
                <a:latin typeface="+mn-ea"/>
                <a:ea typeface="+mn-ea"/>
              </a:endParaRPr>
            </a:p>
          </p:txBody>
        </p:sp>
        <p:sp>
          <p:nvSpPr>
            <p:cNvPr id="38" name="Text Box 14"/>
            <p:cNvSpPr txBox="1">
              <a:spLocks noChangeArrowheads="1"/>
            </p:cNvSpPr>
            <p:nvPr/>
          </p:nvSpPr>
          <p:spPr bwMode="auto">
            <a:xfrm>
              <a:off x="2107390" y="2239430"/>
              <a:ext cx="210961" cy="1148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en-US" altLang="zh-CN" sz="4800" i="0">
                <a:latin typeface="+mn-ea"/>
                <a:ea typeface="+mn-ea"/>
              </a:endParaRPr>
            </a:p>
          </p:txBody>
        </p:sp>
      </p:grpSp>
      <p:sp>
        <p:nvSpPr>
          <p:cNvPr id="44" name="矩形 43"/>
          <p:cNvSpPr/>
          <p:nvPr/>
        </p:nvSpPr>
        <p:spPr>
          <a:xfrm>
            <a:off x="1985492" y="1957320"/>
            <a:ext cx="1210588" cy="4001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just">
              <a:defRPr/>
            </a:pPr>
            <a:r>
              <a:rPr lang="zh-CN" altLang="en-US" sz="2000" b="1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平均</a:t>
            </a:r>
            <a:r>
              <a:rPr lang="zh-CN" altLang="en-US" sz="20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失真</a:t>
            </a:r>
          </a:p>
        </p:txBody>
      </p:sp>
      <p:sp>
        <p:nvSpPr>
          <p:cNvPr id="45" name="矩形 44"/>
          <p:cNvSpPr/>
          <p:nvPr/>
        </p:nvSpPr>
        <p:spPr>
          <a:xfrm>
            <a:off x="4565816" y="2285207"/>
            <a:ext cx="23006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b="1" i="0" dirty="0">
                <a:latin typeface="+mn-ea"/>
                <a:ea typeface="+mn-ea"/>
              </a:rPr>
              <a:t>单符号平均失真： </a:t>
            </a:r>
          </a:p>
        </p:txBody>
      </p:sp>
      <p:sp>
        <p:nvSpPr>
          <p:cNvPr id="46" name="AutoShape 5"/>
          <p:cNvSpPr>
            <a:spLocks noChangeArrowheads="1"/>
          </p:cNvSpPr>
          <p:nvPr/>
        </p:nvSpPr>
        <p:spPr bwMode="gray">
          <a:xfrm>
            <a:off x="4541043" y="3121859"/>
            <a:ext cx="3363093" cy="779463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3">
                  <a:shade val="51000"/>
                  <a:satMod val="130000"/>
                  <a:alpha val="50000"/>
                </a:schemeClr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ko-KR" sz="2400" i="0">
                <a:solidFill>
                  <a:srgbClr val="FFFFFF"/>
                </a:solidFill>
                <a:latin typeface="华文细黑" pitchFamily="2" charset="-122"/>
              </a:rPr>
              <a:t> </a:t>
            </a:r>
          </a:p>
        </p:txBody>
      </p:sp>
      <p:graphicFrame>
        <p:nvGraphicFramePr>
          <p:cNvPr id="5122" name="Object 14"/>
          <p:cNvGraphicFramePr>
            <a:graphicFrameLocks noChangeAspect="1"/>
          </p:cNvGraphicFramePr>
          <p:nvPr>
            <p:extLst/>
          </p:nvPr>
        </p:nvGraphicFramePr>
        <p:xfrm>
          <a:off x="4681223" y="3239129"/>
          <a:ext cx="3146425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0" name="Equation" r:id="rId4" imgW="1752600" imgH="368300" progId="">
                  <p:embed/>
                </p:oleObj>
              </mc:Choice>
              <mc:Fallback>
                <p:oleObj name="Equation" r:id="rId4" imgW="1752600" imgH="3683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1223" y="3239129"/>
                        <a:ext cx="3146425" cy="655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矩形 47"/>
          <p:cNvSpPr/>
          <p:nvPr/>
        </p:nvSpPr>
        <p:spPr>
          <a:xfrm>
            <a:off x="2367314" y="3901322"/>
            <a:ext cx="20441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b="1" i="0" dirty="0">
                <a:latin typeface="+mn-ea"/>
                <a:ea typeface="+mn-ea"/>
              </a:rPr>
              <a:t> 序列平均失真：</a:t>
            </a:r>
          </a:p>
        </p:txBody>
      </p:sp>
      <p:sp>
        <p:nvSpPr>
          <p:cNvPr id="49" name="AutoShape 5"/>
          <p:cNvSpPr>
            <a:spLocks noChangeArrowheads="1"/>
          </p:cNvSpPr>
          <p:nvPr/>
        </p:nvSpPr>
        <p:spPr bwMode="gray">
          <a:xfrm>
            <a:off x="2214563" y="4357688"/>
            <a:ext cx="4373661" cy="94352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3">
                  <a:shade val="51000"/>
                  <a:satMod val="130000"/>
                  <a:alpha val="50000"/>
                </a:schemeClr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ko-KR" sz="2400" i="0">
                <a:solidFill>
                  <a:srgbClr val="FFFFFF"/>
                </a:solidFill>
                <a:latin typeface="华文细黑" pitchFamily="2" charset="-122"/>
              </a:rPr>
              <a:t> </a:t>
            </a:r>
          </a:p>
        </p:txBody>
      </p:sp>
      <p:graphicFrame>
        <p:nvGraphicFramePr>
          <p:cNvPr id="5123" name="Object 16"/>
          <p:cNvGraphicFramePr>
            <a:graphicFrameLocks noChangeAspect="1"/>
          </p:cNvGraphicFramePr>
          <p:nvPr>
            <p:extLst/>
          </p:nvPr>
        </p:nvGraphicFramePr>
        <p:xfrm>
          <a:off x="2428875" y="4357688"/>
          <a:ext cx="4049764" cy="8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1" name="Equation" r:id="rId6" imgW="1993900" imgH="431800" progId="">
                  <p:embed/>
                </p:oleObj>
              </mc:Choice>
              <mc:Fallback>
                <p:oleObj name="Equation" r:id="rId6" imgW="1993900" imgH="4318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75" y="4357688"/>
                        <a:ext cx="4049764" cy="871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组合 14"/>
          <p:cNvGrpSpPr>
            <a:grpSpLocks/>
          </p:cNvGrpSpPr>
          <p:nvPr/>
        </p:nvGrpSpPr>
        <p:grpSpPr bwMode="auto">
          <a:xfrm>
            <a:off x="7131818" y="188640"/>
            <a:ext cx="1544638" cy="482895"/>
            <a:chOff x="428596" y="285728"/>
            <a:chExt cx="1544628" cy="357190"/>
          </a:xfrm>
        </p:grpSpPr>
        <p:sp>
          <p:nvSpPr>
            <p:cNvPr id="28" name="AutoShape 3"/>
            <p:cNvSpPr>
              <a:spLocks noChangeArrowheads="1"/>
            </p:cNvSpPr>
            <p:nvPr/>
          </p:nvSpPr>
          <p:spPr bwMode="auto">
            <a:xfrm>
              <a:off x="428596" y="285728"/>
              <a:ext cx="1544628" cy="35719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00034" y="285728"/>
              <a:ext cx="1428741" cy="2731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信息论</a:t>
              </a:r>
              <a:endPara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6024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圆角矩形 48"/>
          <p:cNvSpPr/>
          <p:nvPr/>
        </p:nvSpPr>
        <p:spPr>
          <a:xfrm>
            <a:off x="1143000" y="3013075"/>
            <a:ext cx="7358063" cy="1714500"/>
          </a:xfrm>
          <a:prstGeom prst="roundRect">
            <a:avLst>
              <a:gd name="adj" fmla="val 3057"/>
            </a:avLst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49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704138" y="6589713"/>
            <a:ext cx="1439862" cy="196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r>
              <a:rPr lang="de-DE" altLang="en-US" smtClean="0"/>
              <a:t>Page </a:t>
            </a:r>
            <a:r>
              <a:rPr lang="de-DE" altLang="en-US" smtClean="0">
                <a:sym typeface="MS UI Gothic" pitchFamily="34" charset="-128"/>
              </a:rPr>
              <a:t></a:t>
            </a:r>
            <a:r>
              <a:rPr lang="de-DE" altLang="en-US" smtClean="0"/>
              <a:t> </a:t>
            </a:r>
            <a:fld id="{3D48741C-3B12-4C3A-9B8F-820A0FF675B3}" type="slidenum">
              <a:rPr lang="zh-CN" altLang="en-US" smtClean="0"/>
              <a:pPr/>
              <a:t>11</a:t>
            </a:fld>
            <a:endParaRPr lang="en-US" altLang="zh-CN" smtClean="0"/>
          </a:p>
        </p:txBody>
      </p:sp>
      <p:sp>
        <p:nvSpPr>
          <p:cNvPr id="3" name="AutoShape 75"/>
          <p:cNvSpPr>
            <a:spLocks noChangeArrowheads="1"/>
          </p:cNvSpPr>
          <p:nvPr/>
        </p:nvSpPr>
        <p:spPr bwMode="gray">
          <a:xfrm>
            <a:off x="1142976" y="2157552"/>
            <a:ext cx="6929486" cy="997838"/>
          </a:xfrm>
          <a:prstGeom prst="downArrow">
            <a:avLst>
              <a:gd name="adj1" fmla="val 80356"/>
              <a:gd name="adj2" fmla="val 54167"/>
            </a:avLst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6350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AutoShape 82"/>
          <p:cNvSpPr>
            <a:spLocks noChangeArrowheads="1"/>
          </p:cNvSpPr>
          <p:nvPr/>
        </p:nvSpPr>
        <p:spPr bwMode="auto">
          <a:xfrm>
            <a:off x="1357290" y="3153765"/>
            <a:ext cx="6929486" cy="573129"/>
          </a:xfrm>
          <a:prstGeom prst="roundRect">
            <a:avLst>
              <a:gd name="adj" fmla="val 10212"/>
            </a:avLst>
          </a:prstGeom>
          <a:solidFill>
            <a:schemeClr val="bg1">
              <a:alpha val="60000"/>
            </a:scheme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AutoShape 83"/>
          <p:cNvSpPr>
            <a:spLocks noChangeArrowheads="1"/>
          </p:cNvSpPr>
          <p:nvPr/>
        </p:nvSpPr>
        <p:spPr bwMode="auto">
          <a:xfrm>
            <a:off x="1428728" y="3869777"/>
            <a:ext cx="6858048" cy="571504"/>
          </a:xfrm>
          <a:prstGeom prst="roundRect">
            <a:avLst>
              <a:gd name="adj" fmla="val 11948"/>
            </a:avLst>
          </a:prstGeom>
          <a:solidFill>
            <a:schemeClr val="bg1">
              <a:alpha val="60000"/>
            </a:scheme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45"/>
          <p:cNvGrpSpPr>
            <a:grpSpLocks/>
          </p:cNvGrpSpPr>
          <p:nvPr/>
        </p:nvGrpSpPr>
        <p:grpSpPr bwMode="auto">
          <a:xfrm>
            <a:off x="1357313" y="3084513"/>
            <a:ext cx="360362" cy="358775"/>
            <a:chOff x="3401927" y="4812330"/>
            <a:chExt cx="360000" cy="360000"/>
          </a:xfrm>
        </p:grpSpPr>
        <p:sp>
          <p:nvSpPr>
            <p:cNvPr id="12" name="Oval 88"/>
            <p:cNvSpPr>
              <a:spLocks noChangeAspect="1" noChangeArrowheads="1"/>
            </p:cNvSpPr>
            <p:nvPr/>
          </p:nvSpPr>
          <p:spPr bwMode="auto">
            <a:xfrm>
              <a:off x="3401927" y="4812330"/>
              <a:ext cx="360000" cy="360000"/>
            </a:xfrm>
            <a:prstGeom prst="ellipse">
              <a:avLst/>
            </a:prstGeom>
            <a:gradFill flip="none" rotWithShape="1">
              <a:gsLst>
                <a:gs pos="0">
                  <a:srgbClr val="F6BB00"/>
                </a:gs>
                <a:gs pos="90000">
                  <a:srgbClr val="ED6601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extrusionH="304800" contourW="19050">
              <a:bevelT w="101600" prst="convex"/>
              <a:bevelB w="0" h="6350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defTabSz="912813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u"/>
                <a:defRPr/>
              </a:pP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Text Box 89"/>
            <p:cNvSpPr txBox="1">
              <a:spLocks noChangeArrowheads="1"/>
            </p:cNvSpPr>
            <p:nvPr/>
          </p:nvSpPr>
          <p:spPr bwMode="auto">
            <a:xfrm>
              <a:off x="3419371" y="4836223"/>
              <a:ext cx="325111" cy="30743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endPara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48"/>
          <p:cNvGrpSpPr>
            <a:grpSpLocks/>
          </p:cNvGrpSpPr>
          <p:nvPr/>
        </p:nvGrpSpPr>
        <p:grpSpPr bwMode="auto">
          <a:xfrm>
            <a:off x="1357313" y="3727450"/>
            <a:ext cx="360362" cy="358775"/>
            <a:chOff x="5721318" y="4812330"/>
            <a:chExt cx="360000" cy="360000"/>
          </a:xfrm>
        </p:grpSpPr>
        <p:sp>
          <p:nvSpPr>
            <p:cNvPr id="15" name="Oval 91"/>
            <p:cNvSpPr>
              <a:spLocks noChangeAspect="1" noChangeArrowheads="1"/>
            </p:cNvSpPr>
            <p:nvPr/>
          </p:nvSpPr>
          <p:spPr bwMode="auto">
            <a:xfrm>
              <a:off x="5721318" y="4812330"/>
              <a:ext cx="360000" cy="360000"/>
            </a:xfrm>
            <a:prstGeom prst="ellipse">
              <a:avLst/>
            </a:prstGeom>
            <a:gradFill flip="none" rotWithShape="1">
              <a:gsLst>
                <a:gs pos="0">
                  <a:srgbClr val="F6BB00"/>
                </a:gs>
                <a:gs pos="90000">
                  <a:srgbClr val="ED6601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extrusionH="304800" contourW="19050">
              <a:bevelT w="101600" prst="convex"/>
              <a:bevelB w="0" h="6350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defTabSz="912813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u"/>
                <a:defRPr/>
              </a:pP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Text Box 92"/>
            <p:cNvSpPr txBox="1">
              <a:spLocks noChangeArrowheads="1"/>
            </p:cNvSpPr>
            <p:nvPr/>
          </p:nvSpPr>
          <p:spPr bwMode="auto">
            <a:xfrm>
              <a:off x="5745106" y="4836224"/>
              <a:ext cx="312424" cy="3074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endPara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34"/>
          <p:cNvGrpSpPr>
            <a:grpSpLocks noChangeAspect="1"/>
          </p:cNvGrpSpPr>
          <p:nvPr/>
        </p:nvGrpSpPr>
        <p:grpSpPr bwMode="auto">
          <a:xfrm>
            <a:off x="1960563" y="1512888"/>
            <a:ext cx="5040312" cy="1357312"/>
            <a:chOff x="4740704" y="4404803"/>
            <a:chExt cx="1047796" cy="1008001"/>
          </a:xfrm>
        </p:grpSpPr>
        <p:sp>
          <p:nvSpPr>
            <p:cNvPr id="18" name="Oval 2"/>
            <p:cNvSpPr>
              <a:spLocks noChangeAspect="1" noChangeArrowheads="1"/>
            </p:cNvSpPr>
            <p:nvPr/>
          </p:nvSpPr>
          <p:spPr bwMode="auto">
            <a:xfrm>
              <a:off x="4780500" y="4404803"/>
              <a:ext cx="1008000" cy="1008001"/>
            </a:xfrm>
            <a:prstGeom prst="ellipse">
              <a:avLst/>
            </a:prstGeom>
            <a:gradFill flip="none" rotWithShape="1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2700000" scaled="0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contourW="19050">
              <a:bevelT prst="convex"/>
              <a:bevelB w="0" h="0"/>
              <a:contourClr>
                <a:srgbClr val="AFEAFF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椭圆 18"/>
            <p:cNvSpPr>
              <a:spLocks/>
            </p:cNvSpPr>
            <p:nvPr/>
          </p:nvSpPr>
          <p:spPr>
            <a:xfrm rot="20299779">
              <a:off x="4740704" y="4456677"/>
              <a:ext cx="400968" cy="46804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45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ea typeface="微软雅黑" pitchFamily="34" charset="-122"/>
              </a:endParaRPr>
            </a:p>
          </p:txBody>
        </p:sp>
      </p:grpSp>
      <p:grpSp>
        <p:nvGrpSpPr>
          <p:cNvPr id="6157" name="组合 215"/>
          <p:cNvGrpSpPr>
            <a:grpSpLocks/>
          </p:cNvGrpSpPr>
          <p:nvPr/>
        </p:nvGrpSpPr>
        <p:grpSpPr bwMode="auto">
          <a:xfrm>
            <a:off x="103188" y="116632"/>
            <a:ext cx="8683625" cy="738187"/>
            <a:chOff x="71438" y="449983"/>
            <a:chExt cx="8683625" cy="738188"/>
          </a:xfrm>
        </p:grpSpPr>
        <p:sp>
          <p:nvSpPr>
            <p:cNvPr id="42" name="AutoShape 13"/>
            <p:cNvSpPr>
              <a:spLocks noChangeArrowheads="1"/>
            </p:cNvSpPr>
            <p:nvPr/>
          </p:nvSpPr>
          <p:spPr bwMode="auto">
            <a:xfrm>
              <a:off x="71438" y="498451"/>
              <a:ext cx="6715125" cy="593726"/>
            </a:xfrm>
            <a:prstGeom prst="roundRect">
              <a:avLst>
                <a:gd name="adj" fmla="val 15657"/>
              </a:avLst>
            </a:prstGeom>
            <a:solidFill>
              <a:schemeClr val="accent2"/>
            </a:solidFill>
            <a:ln w="3175">
              <a:solidFill>
                <a:srgbClr val="969696">
                  <a:alpha val="58038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i="0">
                <a:latin typeface="+mn-ea"/>
                <a:ea typeface="+mn-ea"/>
              </a:endParaRPr>
            </a:p>
          </p:txBody>
        </p:sp>
        <p:sp>
          <p:nvSpPr>
            <p:cNvPr id="43" name="Rectangle 2"/>
            <p:cNvSpPr txBox="1">
              <a:spLocks noRot="1" noChangeArrowheads="1"/>
            </p:cNvSpPr>
            <p:nvPr/>
          </p:nvSpPr>
          <p:spPr bwMode="auto">
            <a:xfrm>
              <a:off x="214313" y="449983"/>
              <a:ext cx="8540750" cy="738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eaLnBrk="0" hangingPunct="0">
                <a:defRPr/>
              </a:pPr>
              <a:r>
                <a:rPr lang="en-US" altLang="zh-CN" sz="2800" b="1" i="0" dirty="0">
                  <a:solidFill>
                    <a:schemeClr val="bg1"/>
                  </a:solidFill>
                  <a:latin typeface="+mn-ea"/>
                  <a:ea typeface="+mn-ea"/>
                </a:rPr>
                <a:t>9. 2.1</a:t>
              </a:r>
              <a:r>
                <a:rPr lang="zh-CN" altLang="en-US" sz="2800" b="1" i="0" dirty="0">
                  <a:solidFill>
                    <a:schemeClr val="bg1"/>
                  </a:solidFill>
                  <a:latin typeface="宋体" charset="-122"/>
                </a:rPr>
                <a:t>信息率失真函数</a:t>
              </a:r>
              <a:endParaRPr lang="zh-CN" altLang="en-US" sz="2800" b="1" i="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aphicFrame>
        <p:nvGraphicFramePr>
          <p:cNvPr id="6146" name="Object 6"/>
          <p:cNvGraphicFramePr>
            <a:graphicFrameLocks noChangeAspect="1"/>
          </p:cNvGraphicFramePr>
          <p:nvPr>
            <p:extLst/>
          </p:nvPr>
        </p:nvGraphicFramePr>
        <p:xfrm>
          <a:off x="2794992" y="1867992"/>
          <a:ext cx="3505200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4" r:id="rId3" imgW="1485900" imgH="292100" progId="Equation.3">
                  <p:embed/>
                </p:oleObj>
              </mc:Choice>
              <mc:Fallback>
                <p:oleObj r:id="rId3" imgW="1485900" imgH="2921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992" y="1867992"/>
                        <a:ext cx="3505200" cy="696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矩形 43"/>
          <p:cNvSpPr/>
          <p:nvPr/>
        </p:nvSpPr>
        <p:spPr>
          <a:xfrm>
            <a:off x="1073350" y="1142984"/>
            <a:ext cx="3005951" cy="4001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just">
              <a:defRPr/>
            </a:pPr>
            <a:r>
              <a:rPr lang="zh-CN" altLang="en-US" sz="2000" i="0" dirty="0"/>
              <a:t>定义信息率失真函数为：</a:t>
            </a:r>
          </a:p>
        </p:txBody>
      </p:sp>
      <p:sp>
        <p:nvSpPr>
          <p:cNvPr id="6162" name="矩形 45"/>
          <p:cNvSpPr>
            <a:spLocks noChangeArrowheads="1"/>
          </p:cNvSpPr>
          <p:nvPr/>
        </p:nvSpPr>
        <p:spPr bwMode="auto">
          <a:xfrm>
            <a:off x="1857375" y="3286125"/>
            <a:ext cx="54509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zh-CN" altLang="en-US" sz="2000" dirty="0"/>
              <a:t>其中</a:t>
            </a:r>
            <a:r>
              <a:rPr lang="en-US" altLang="zh-CN" sz="2000" dirty="0"/>
              <a:t>P</a:t>
            </a:r>
            <a:r>
              <a:rPr lang="en-US" altLang="zh-CN" sz="2000" baseline="-25000" dirty="0"/>
              <a:t>D</a:t>
            </a:r>
            <a:r>
              <a:rPr lang="zh-CN" altLang="en-US" sz="2000" dirty="0"/>
              <a:t>为使平均失真不大于</a:t>
            </a:r>
            <a:r>
              <a:rPr lang="en-US" altLang="zh-CN" sz="2000" dirty="0"/>
              <a:t>D</a:t>
            </a:r>
            <a:r>
              <a:rPr lang="zh-CN" altLang="en-US" sz="2000" dirty="0"/>
              <a:t>的</a:t>
            </a:r>
            <a:r>
              <a:rPr lang="en-US" altLang="zh-CN" sz="2000" dirty="0"/>
              <a:t>p(</a:t>
            </a:r>
            <a:r>
              <a:rPr lang="en-US" altLang="zh-CN" sz="2000" dirty="0" err="1"/>
              <a:t>y|x</a:t>
            </a:r>
            <a:r>
              <a:rPr lang="en-US" altLang="zh-CN" sz="2000" dirty="0"/>
              <a:t>)</a:t>
            </a:r>
            <a:r>
              <a:rPr lang="zh-CN" altLang="en-US" sz="2000" dirty="0"/>
              <a:t>的集合。</a:t>
            </a:r>
          </a:p>
        </p:txBody>
      </p:sp>
      <p:sp>
        <p:nvSpPr>
          <p:cNvPr id="6163" name="矩形 46"/>
          <p:cNvSpPr>
            <a:spLocks noChangeArrowheads="1"/>
          </p:cNvSpPr>
          <p:nvPr/>
        </p:nvSpPr>
        <p:spPr bwMode="auto">
          <a:xfrm>
            <a:off x="1785938" y="4000500"/>
            <a:ext cx="65008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altLang="zh-CN" sz="2000" dirty="0"/>
              <a:t>R(D)</a:t>
            </a:r>
            <a:r>
              <a:rPr lang="zh-CN" altLang="en-US" sz="2000" dirty="0"/>
              <a:t>就是在满足保真度准则下，</a:t>
            </a:r>
            <a:r>
              <a:rPr lang="en-US" altLang="zh-CN" sz="2000" dirty="0"/>
              <a:t>X,Y</a:t>
            </a:r>
            <a:r>
              <a:rPr lang="zh-CN" altLang="en-US" sz="2000" dirty="0"/>
              <a:t>的最小平均互信息。</a:t>
            </a:r>
          </a:p>
        </p:txBody>
      </p:sp>
      <p:grpSp>
        <p:nvGrpSpPr>
          <p:cNvPr id="10" name="组合 34"/>
          <p:cNvGrpSpPr>
            <a:grpSpLocks noChangeAspect="1"/>
          </p:cNvGrpSpPr>
          <p:nvPr/>
        </p:nvGrpSpPr>
        <p:grpSpPr bwMode="auto">
          <a:xfrm>
            <a:off x="1500188" y="4941888"/>
            <a:ext cx="6500812" cy="1357312"/>
            <a:chOff x="4740704" y="4404803"/>
            <a:chExt cx="1047796" cy="1008001"/>
          </a:xfrm>
        </p:grpSpPr>
        <p:sp>
          <p:nvSpPr>
            <p:cNvPr id="50" name="Oval 2"/>
            <p:cNvSpPr>
              <a:spLocks noChangeAspect="1" noChangeArrowheads="1"/>
            </p:cNvSpPr>
            <p:nvPr/>
          </p:nvSpPr>
          <p:spPr bwMode="auto">
            <a:xfrm>
              <a:off x="4780500" y="4404803"/>
              <a:ext cx="1008000" cy="1008001"/>
            </a:xfrm>
            <a:prstGeom prst="ellipse">
              <a:avLst/>
            </a:prstGeom>
            <a:gradFill flip="none" rotWithShape="1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2700000" scaled="0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contourW="19050">
              <a:bevelT prst="convex"/>
              <a:bevelB w="0" h="0"/>
              <a:contourClr>
                <a:srgbClr val="AFEAFF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椭圆 50"/>
            <p:cNvSpPr>
              <a:spLocks/>
            </p:cNvSpPr>
            <p:nvPr/>
          </p:nvSpPr>
          <p:spPr>
            <a:xfrm rot="20299779">
              <a:off x="4740704" y="4456677"/>
              <a:ext cx="400951" cy="46804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45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ea typeface="微软雅黑" pitchFamily="34" charset="-122"/>
              </a:endParaRPr>
            </a:p>
          </p:txBody>
        </p:sp>
      </p:grpSp>
      <p:graphicFrame>
        <p:nvGraphicFramePr>
          <p:cNvPr id="6147" name="Object 8"/>
          <p:cNvGraphicFramePr>
            <a:graphicFrameLocks noChangeAspect="1"/>
          </p:cNvGraphicFramePr>
          <p:nvPr/>
        </p:nvGraphicFramePr>
        <p:xfrm>
          <a:off x="2428875" y="5021263"/>
          <a:ext cx="4648200" cy="1230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5" r:id="rId5" imgW="2120900" imgH="558800" progId="Equation.3">
                  <p:embed/>
                </p:oleObj>
              </mc:Choice>
              <mc:Fallback>
                <p:oleObj r:id="rId5" imgW="2120900" imgH="558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75" y="5021263"/>
                        <a:ext cx="4648200" cy="1230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AutoShape 75"/>
          <p:cNvSpPr>
            <a:spLocks noChangeArrowheads="1"/>
          </p:cNvSpPr>
          <p:nvPr/>
        </p:nvSpPr>
        <p:spPr bwMode="gray">
          <a:xfrm>
            <a:off x="3500430" y="4512712"/>
            <a:ext cx="2643206" cy="569210"/>
          </a:xfrm>
          <a:prstGeom prst="downArrow">
            <a:avLst>
              <a:gd name="adj1" fmla="val 80356"/>
              <a:gd name="adj2" fmla="val 54167"/>
            </a:avLst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6350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en-US" altLang="zh-CN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或</a:t>
            </a:r>
          </a:p>
        </p:txBody>
      </p:sp>
      <p:grpSp>
        <p:nvGrpSpPr>
          <p:cNvPr id="33" name="组合 14"/>
          <p:cNvGrpSpPr>
            <a:grpSpLocks/>
          </p:cNvGrpSpPr>
          <p:nvPr/>
        </p:nvGrpSpPr>
        <p:grpSpPr bwMode="auto">
          <a:xfrm>
            <a:off x="7131818" y="188640"/>
            <a:ext cx="1544638" cy="482895"/>
            <a:chOff x="428596" y="285728"/>
            <a:chExt cx="1544628" cy="357190"/>
          </a:xfrm>
        </p:grpSpPr>
        <p:sp>
          <p:nvSpPr>
            <p:cNvPr id="34" name="AutoShape 3"/>
            <p:cNvSpPr>
              <a:spLocks noChangeArrowheads="1"/>
            </p:cNvSpPr>
            <p:nvPr/>
          </p:nvSpPr>
          <p:spPr bwMode="auto">
            <a:xfrm>
              <a:off x="428596" y="285728"/>
              <a:ext cx="1544628" cy="35719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00034" y="285728"/>
              <a:ext cx="1428741" cy="2731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信息论</a:t>
              </a:r>
              <a:endPara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7914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2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9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r>
              <a:rPr lang="de-DE" altLang="en-US" smtClean="0"/>
              <a:t>Page </a:t>
            </a:r>
            <a:r>
              <a:rPr lang="de-DE" altLang="en-US" smtClean="0">
                <a:sym typeface="MS UI Gothic" pitchFamily="34" charset="-128"/>
              </a:rPr>
              <a:t></a:t>
            </a:r>
            <a:r>
              <a:rPr lang="de-DE" altLang="en-US" smtClean="0"/>
              <a:t> </a:t>
            </a:r>
            <a:fld id="{A832E913-AB6E-4C47-B7F0-9F5283D7A072}" type="slidenum">
              <a:rPr lang="zh-CN" altLang="en-US" smtClean="0"/>
              <a:pPr/>
              <a:t>12</a:t>
            </a:fld>
            <a:endParaRPr lang="en-US" altLang="zh-CN" smtClean="0"/>
          </a:p>
        </p:txBody>
      </p:sp>
      <p:sp>
        <p:nvSpPr>
          <p:cNvPr id="71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单击此处添加标题</a:t>
            </a:r>
            <a:endParaRPr lang="en-US" smtClean="0"/>
          </a:p>
        </p:txBody>
      </p:sp>
      <p:grpSp>
        <p:nvGrpSpPr>
          <p:cNvPr id="7175" name="Group 3"/>
          <p:cNvGrpSpPr>
            <a:grpSpLocks/>
          </p:cNvGrpSpPr>
          <p:nvPr/>
        </p:nvGrpSpPr>
        <p:grpSpPr bwMode="auto">
          <a:xfrm>
            <a:off x="873125" y="1357313"/>
            <a:ext cx="1463675" cy="4572000"/>
            <a:chOff x="0" y="0"/>
            <a:chExt cx="922" cy="839"/>
          </a:xfrm>
        </p:grpSpPr>
        <p:sp>
          <p:nvSpPr>
            <p:cNvPr id="7193" name="AutoShape 4"/>
            <p:cNvSpPr>
              <a:spLocks noChangeArrowheads="1"/>
            </p:cNvSpPr>
            <p:nvPr/>
          </p:nvSpPr>
          <p:spPr bwMode="auto">
            <a:xfrm>
              <a:off x="0" y="0"/>
              <a:ext cx="922" cy="839"/>
            </a:xfrm>
            <a:prstGeom prst="roundRect">
              <a:avLst>
                <a:gd name="adj" fmla="val 13125"/>
              </a:avLst>
            </a:prstGeom>
            <a:solidFill>
              <a:schemeClr val="accent2"/>
            </a:solidFill>
            <a:ln w="3175">
              <a:solidFill>
                <a:srgbClr val="1C1C1C">
                  <a:alpha val="58038"/>
                </a:srgb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 sz="2000" i="0">
                <a:solidFill>
                  <a:schemeClr val="bg1"/>
                </a:solidFill>
              </a:endParaRPr>
            </a:p>
          </p:txBody>
        </p:sp>
        <p:sp>
          <p:nvSpPr>
            <p:cNvPr id="7194" name="AutoShape 5"/>
            <p:cNvSpPr>
              <a:spLocks noChangeArrowheads="1"/>
            </p:cNvSpPr>
            <p:nvPr/>
          </p:nvSpPr>
          <p:spPr bwMode="auto">
            <a:xfrm rot="10800000">
              <a:off x="21" y="14"/>
              <a:ext cx="880" cy="356"/>
            </a:xfrm>
            <a:prstGeom prst="roundRect">
              <a:avLst>
                <a:gd name="adj" fmla="val 25574"/>
              </a:avLst>
            </a:prstGeom>
            <a:gradFill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59000"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7176" name="AutoShape 6"/>
          <p:cNvSpPr>
            <a:spLocks noChangeArrowheads="1"/>
          </p:cNvSpPr>
          <p:nvPr/>
        </p:nvSpPr>
        <p:spPr bwMode="auto">
          <a:xfrm>
            <a:off x="2508250" y="1412875"/>
            <a:ext cx="5664200" cy="1331913"/>
          </a:xfrm>
          <a:prstGeom prst="roundRect">
            <a:avLst>
              <a:gd name="adj" fmla="val 13125"/>
            </a:avLst>
          </a:prstGeom>
          <a:gradFill rotWithShape="1">
            <a:gsLst>
              <a:gs pos="0">
                <a:srgbClr val="F2F2F2"/>
              </a:gs>
              <a:gs pos="100000">
                <a:srgbClr val="DDDDDD"/>
              </a:gs>
            </a:gsLst>
            <a:lin ang="5400000" scaled="1"/>
          </a:gradFill>
          <a:ln w="3175">
            <a:solidFill>
              <a:srgbClr val="969696">
                <a:alpha val="67842"/>
              </a:srgbClr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en-US" sz="1600" i="0">
              <a:solidFill>
                <a:schemeClr val="tx2"/>
              </a:solidFill>
            </a:endParaRPr>
          </a:p>
        </p:txBody>
      </p:sp>
      <p:sp>
        <p:nvSpPr>
          <p:cNvPr id="7177" name="AutoShape 10"/>
          <p:cNvSpPr>
            <a:spLocks noChangeArrowheads="1"/>
          </p:cNvSpPr>
          <p:nvPr/>
        </p:nvSpPr>
        <p:spPr bwMode="auto">
          <a:xfrm>
            <a:off x="2508250" y="2906713"/>
            <a:ext cx="5664200" cy="1331912"/>
          </a:xfrm>
          <a:prstGeom prst="roundRect">
            <a:avLst>
              <a:gd name="adj" fmla="val 13125"/>
            </a:avLst>
          </a:prstGeom>
          <a:gradFill rotWithShape="1">
            <a:gsLst>
              <a:gs pos="0">
                <a:srgbClr val="F2F2F2"/>
              </a:gs>
              <a:gs pos="100000">
                <a:srgbClr val="DDDDDD"/>
              </a:gs>
            </a:gsLst>
            <a:lin ang="5400000" scaled="1"/>
          </a:gradFill>
          <a:ln w="3175">
            <a:solidFill>
              <a:srgbClr val="969696">
                <a:alpha val="67842"/>
              </a:srgbClr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en-US" sz="1600" i="0">
              <a:solidFill>
                <a:schemeClr val="tx2"/>
              </a:solidFill>
            </a:endParaRPr>
          </a:p>
        </p:txBody>
      </p:sp>
      <p:sp>
        <p:nvSpPr>
          <p:cNvPr id="7178" name="AutoShape 14"/>
          <p:cNvSpPr>
            <a:spLocks noChangeArrowheads="1"/>
          </p:cNvSpPr>
          <p:nvPr/>
        </p:nvSpPr>
        <p:spPr bwMode="auto">
          <a:xfrm>
            <a:off x="2508250" y="4430713"/>
            <a:ext cx="5664200" cy="1331912"/>
          </a:xfrm>
          <a:prstGeom prst="roundRect">
            <a:avLst>
              <a:gd name="adj" fmla="val 13125"/>
            </a:avLst>
          </a:prstGeom>
          <a:gradFill rotWithShape="1">
            <a:gsLst>
              <a:gs pos="0">
                <a:srgbClr val="F2F2F2"/>
              </a:gs>
              <a:gs pos="100000">
                <a:srgbClr val="DDDDDD"/>
              </a:gs>
            </a:gsLst>
            <a:lin ang="5400000" scaled="1"/>
          </a:gradFill>
          <a:ln w="3175">
            <a:solidFill>
              <a:srgbClr val="969696">
                <a:alpha val="67842"/>
              </a:srgbClr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en-US" sz="1600" i="0">
              <a:solidFill>
                <a:schemeClr val="tx2"/>
              </a:solidFill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0" y="0"/>
            <a:ext cx="6840538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zh-CN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凸函数</a:t>
            </a: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468313" y="315913"/>
            <a:ext cx="5832475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sz="2400" i="0" kern="0">
                <a:latin typeface="+mj-lt"/>
                <a:ea typeface="+mj-ea"/>
                <a:cs typeface="+mj-cs"/>
              </a:rPr>
              <a:t>单击此处添加标题</a:t>
            </a:r>
          </a:p>
        </p:txBody>
      </p:sp>
      <p:sp>
        <p:nvSpPr>
          <p:cNvPr id="18" name="Rectangle 20"/>
          <p:cNvSpPr txBox="1">
            <a:spLocks noChangeArrowheads="1"/>
          </p:cNvSpPr>
          <p:nvPr/>
        </p:nvSpPr>
        <p:spPr bwMode="auto">
          <a:xfrm>
            <a:off x="142875" y="188913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zh-CN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§2.1.1 </a:t>
            </a:r>
            <a:r>
              <a:rPr lang="zh-CN" altLang="en-US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条件自信息</a:t>
            </a:r>
            <a:endParaRPr lang="zh-CN" altLang="en-US" sz="36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428625" y="0"/>
            <a:ext cx="6840538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zh-CN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§2.1 </a:t>
            </a: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自信息和互信息</a:t>
            </a:r>
            <a:r>
              <a:rPr lang="zh-CN" altLang="en-US" sz="480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7184" name="AutoShape 13"/>
          <p:cNvSpPr>
            <a:spLocks noChangeArrowheads="1"/>
          </p:cNvSpPr>
          <p:nvPr/>
        </p:nvSpPr>
        <p:spPr bwMode="auto">
          <a:xfrm>
            <a:off x="71438" y="192088"/>
            <a:ext cx="6715125" cy="593725"/>
          </a:xfrm>
          <a:prstGeom prst="roundRect">
            <a:avLst>
              <a:gd name="adj" fmla="val 15657"/>
            </a:avLst>
          </a:prstGeom>
          <a:solidFill>
            <a:schemeClr val="accent2"/>
          </a:solidFill>
          <a:ln w="3175">
            <a:solidFill>
              <a:srgbClr val="969696">
                <a:alpha val="58038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Rectangle 2"/>
          <p:cNvSpPr txBox="1">
            <a:spLocks noRot="1" noChangeArrowheads="1"/>
          </p:cNvSpPr>
          <p:nvPr/>
        </p:nvSpPr>
        <p:spPr bwMode="auto">
          <a:xfrm>
            <a:off x="301625" y="-99392"/>
            <a:ext cx="8540750" cy="1143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zh-CN" sz="3200" b="1" i="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9.2.2  R(D)</a:t>
            </a:r>
            <a:r>
              <a:rPr lang="zh-CN" altLang="en-US" sz="3200" b="1" i="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函数的性质</a:t>
            </a:r>
          </a:p>
        </p:txBody>
      </p:sp>
      <p:sp>
        <p:nvSpPr>
          <p:cNvPr id="7186" name="矩形 25"/>
          <p:cNvSpPr>
            <a:spLocks noChangeArrowheads="1"/>
          </p:cNvSpPr>
          <p:nvPr/>
        </p:nvSpPr>
        <p:spPr bwMode="auto">
          <a:xfrm>
            <a:off x="1089025" y="2060575"/>
            <a:ext cx="962695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2800" b="1" i="0" dirty="0" smtClean="0">
                <a:solidFill>
                  <a:schemeClr val="bg1"/>
                </a:solidFill>
              </a:rPr>
              <a:t>1.</a:t>
            </a:r>
          </a:p>
          <a:p>
            <a:pPr algn="ctr"/>
            <a:r>
              <a:rPr lang="en-US" altLang="zh-CN" sz="2800" b="1" i="0" dirty="0" smtClean="0">
                <a:solidFill>
                  <a:schemeClr val="bg1"/>
                </a:solidFill>
              </a:rPr>
              <a:t>R(D)</a:t>
            </a:r>
          </a:p>
          <a:p>
            <a:pPr algn="ctr"/>
            <a:r>
              <a:rPr lang="zh-CN" altLang="en-US" sz="2800" b="1" i="0" dirty="0" smtClean="0">
                <a:solidFill>
                  <a:schemeClr val="bg1"/>
                </a:solidFill>
              </a:rPr>
              <a:t>定</a:t>
            </a:r>
            <a:endParaRPr lang="en-US" altLang="zh-CN" sz="2800" b="1" i="0" dirty="0">
              <a:solidFill>
                <a:schemeClr val="bg1"/>
              </a:solidFill>
            </a:endParaRPr>
          </a:p>
          <a:p>
            <a:pPr algn="ctr"/>
            <a:r>
              <a:rPr lang="zh-CN" altLang="en-US" sz="2800" b="1" i="0" dirty="0" smtClean="0">
                <a:solidFill>
                  <a:schemeClr val="bg1"/>
                </a:solidFill>
              </a:rPr>
              <a:t>义</a:t>
            </a:r>
            <a:endParaRPr lang="en-US" altLang="zh-CN" sz="2800" b="1" i="0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sz="2800" b="1" i="0" dirty="0" smtClean="0">
                <a:solidFill>
                  <a:schemeClr val="bg1"/>
                </a:solidFill>
              </a:rPr>
              <a:t>域</a:t>
            </a:r>
            <a:endParaRPr lang="en-US" altLang="zh-CN" sz="2800" b="1" i="0" dirty="0">
              <a:solidFill>
                <a:schemeClr val="bg1"/>
              </a:solidFill>
            </a:endParaRPr>
          </a:p>
        </p:txBody>
      </p:sp>
      <p:graphicFrame>
        <p:nvGraphicFramePr>
          <p:cNvPr id="7170" name="Object 16"/>
          <p:cNvGraphicFramePr>
            <a:graphicFrameLocks noChangeAspect="1"/>
          </p:cNvGraphicFramePr>
          <p:nvPr/>
        </p:nvGraphicFramePr>
        <p:xfrm>
          <a:off x="3500438" y="1857375"/>
          <a:ext cx="32004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3" name="Equation" r:id="rId3" imgW="1270000" imgH="228600" progId="">
                  <p:embed/>
                </p:oleObj>
              </mc:Choice>
              <mc:Fallback>
                <p:oleObj name="Equation" r:id="rId3" imgW="1270000" imgH="2286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438" y="1857375"/>
                        <a:ext cx="3200400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17"/>
          <p:cNvGraphicFramePr>
            <a:graphicFrameLocks noChangeAspect="1"/>
          </p:cNvGraphicFramePr>
          <p:nvPr/>
        </p:nvGraphicFramePr>
        <p:xfrm>
          <a:off x="3143250" y="3143250"/>
          <a:ext cx="4114800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4" name="Equation" r:id="rId5" imgW="1663700" imgH="342900" progId="">
                  <p:embed/>
                </p:oleObj>
              </mc:Choice>
              <mc:Fallback>
                <p:oleObj name="Equation" r:id="rId5" imgW="1663700" imgH="3429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3143250"/>
                        <a:ext cx="4114800" cy="846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18"/>
          <p:cNvGraphicFramePr>
            <a:graphicFrameLocks noChangeAspect="1"/>
          </p:cNvGraphicFramePr>
          <p:nvPr/>
        </p:nvGraphicFramePr>
        <p:xfrm>
          <a:off x="3000375" y="4786313"/>
          <a:ext cx="4114800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5" name="Equation" r:id="rId7" imgW="1651000" imgH="342900" progId="">
                  <p:embed/>
                </p:oleObj>
              </mc:Choice>
              <mc:Fallback>
                <p:oleObj name="Equation" r:id="rId7" imgW="1651000" imgH="34290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4786313"/>
                        <a:ext cx="4114800" cy="855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7" name="矩形 22"/>
          <p:cNvSpPr>
            <a:spLocks noChangeArrowheads="1"/>
          </p:cNvSpPr>
          <p:nvPr/>
        </p:nvSpPr>
        <p:spPr bwMode="auto">
          <a:xfrm>
            <a:off x="6929438" y="2286000"/>
            <a:ext cx="1198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/>
              <a:t>（ </a:t>
            </a:r>
            <a:r>
              <a:rPr lang="en-US" altLang="zh-CN" dirty="0"/>
              <a:t>9</a:t>
            </a:r>
            <a:r>
              <a:rPr lang="zh-CN" altLang="en-US" dirty="0"/>
              <a:t>．</a:t>
            </a:r>
            <a:r>
              <a:rPr lang="en-US" altLang="zh-CN" dirty="0"/>
              <a:t>9</a:t>
            </a:r>
            <a:r>
              <a:rPr lang="zh-CN" altLang="en-US" dirty="0"/>
              <a:t>）</a:t>
            </a:r>
          </a:p>
        </p:txBody>
      </p:sp>
      <p:sp>
        <p:nvSpPr>
          <p:cNvPr id="7188" name="矩形 23"/>
          <p:cNvSpPr>
            <a:spLocks noChangeArrowheads="1"/>
          </p:cNvSpPr>
          <p:nvPr/>
        </p:nvSpPr>
        <p:spPr bwMode="auto">
          <a:xfrm>
            <a:off x="6929438" y="3779838"/>
            <a:ext cx="1325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（ </a:t>
            </a:r>
            <a:r>
              <a:rPr lang="en-US" altLang="zh-CN"/>
              <a:t>9</a:t>
            </a:r>
            <a:r>
              <a:rPr lang="zh-CN" altLang="en-US"/>
              <a:t>．</a:t>
            </a:r>
            <a:r>
              <a:rPr lang="en-US" altLang="zh-CN"/>
              <a:t>10</a:t>
            </a:r>
            <a:r>
              <a:rPr lang="zh-CN" altLang="en-US"/>
              <a:t>）</a:t>
            </a:r>
          </a:p>
        </p:txBody>
      </p:sp>
      <p:sp>
        <p:nvSpPr>
          <p:cNvPr id="7189" name="矩形 25"/>
          <p:cNvSpPr>
            <a:spLocks noChangeArrowheads="1"/>
          </p:cNvSpPr>
          <p:nvPr/>
        </p:nvSpPr>
        <p:spPr bwMode="auto">
          <a:xfrm>
            <a:off x="6929438" y="5286375"/>
            <a:ext cx="13096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（ </a:t>
            </a:r>
            <a:r>
              <a:rPr lang="en-US" altLang="zh-CN"/>
              <a:t>9</a:t>
            </a:r>
            <a:r>
              <a:rPr lang="zh-CN" altLang="en-US"/>
              <a:t>．</a:t>
            </a:r>
            <a:r>
              <a:rPr lang="en-US" altLang="zh-CN"/>
              <a:t>11</a:t>
            </a:r>
            <a:r>
              <a:rPr lang="zh-CN" altLang="en-US"/>
              <a:t>）</a:t>
            </a:r>
          </a:p>
        </p:txBody>
      </p:sp>
      <p:sp>
        <p:nvSpPr>
          <p:cNvPr id="30" name="Text Box 89"/>
          <p:cNvSpPr txBox="1">
            <a:spLocks noChangeArrowheads="1"/>
          </p:cNvSpPr>
          <p:nvPr/>
        </p:nvSpPr>
        <p:spPr bwMode="auto">
          <a:xfrm>
            <a:off x="1089025" y="1595438"/>
            <a:ext cx="325438" cy="3063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algn="ctr">
              <a:defRPr/>
            </a:pPr>
            <a:endParaRPr lang="en-US" altLang="zh-CN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7" name="组合 14"/>
          <p:cNvGrpSpPr>
            <a:grpSpLocks/>
          </p:cNvGrpSpPr>
          <p:nvPr/>
        </p:nvGrpSpPr>
        <p:grpSpPr bwMode="auto">
          <a:xfrm>
            <a:off x="7131818" y="188640"/>
            <a:ext cx="1544638" cy="482895"/>
            <a:chOff x="428596" y="285728"/>
            <a:chExt cx="1544628" cy="357190"/>
          </a:xfrm>
        </p:grpSpPr>
        <p:sp>
          <p:nvSpPr>
            <p:cNvPr id="28" name="AutoShape 3"/>
            <p:cNvSpPr>
              <a:spLocks noChangeArrowheads="1"/>
            </p:cNvSpPr>
            <p:nvPr/>
          </p:nvSpPr>
          <p:spPr bwMode="auto">
            <a:xfrm>
              <a:off x="428596" y="285728"/>
              <a:ext cx="1544628" cy="35719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00034" y="285728"/>
              <a:ext cx="1428741" cy="2731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信息论</a:t>
              </a:r>
              <a:endPara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790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3"/>
          <p:cNvSpPr/>
          <p:nvPr/>
        </p:nvSpPr>
        <p:spPr bwMode="auto">
          <a:xfrm>
            <a:off x="1142976" y="1957988"/>
            <a:ext cx="7000924" cy="4495348"/>
          </a:xfrm>
          <a:prstGeom prst="roundRect">
            <a:avLst>
              <a:gd name="adj" fmla="val 7848"/>
            </a:avLst>
          </a:prstGeom>
          <a:gradFill flip="none" rotWithShape="1">
            <a:gsLst>
              <a:gs pos="3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2700000" scaled="1"/>
            <a:tileRect/>
          </a:gradFill>
          <a:ln w="38100">
            <a:gradFill>
              <a:gsLst>
                <a:gs pos="0">
                  <a:srgbClr val="00B0F0"/>
                </a:gs>
                <a:gs pos="100000">
                  <a:srgbClr val="002060"/>
                </a:gs>
              </a:gsLst>
              <a:lin ang="5400000" scaled="0"/>
            </a:gradFill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65100" h="1270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>
              <a:defRPr/>
            </a:pPr>
            <a:endParaRPr lang="en-US" altLang="zh-CN" sz="24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2028148" y="1500174"/>
            <a:ext cx="5044182" cy="642942"/>
          </a:xfrm>
          <a:prstGeom prst="roundRect">
            <a:avLst>
              <a:gd name="adj" fmla="val 10568"/>
            </a:avLst>
          </a:prstGeom>
          <a:gradFill flip="none" rotWithShape="1">
            <a:gsLst>
              <a:gs pos="0">
                <a:srgbClr val="00DFF6"/>
              </a:gs>
              <a:gs pos="90000">
                <a:srgbClr val="002774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prst="convex"/>
            <a:bevelB w="0" h="0"/>
            <a:contourClr>
              <a:srgbClr val="AFEAFF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04" name="矩形 37"/>
          <p:cNvSpPr>
            <a:spLocks noChangeArrowheads="1"/>
          </p:cNvSpPr>
          <p:nvPr/>
        </p:nvSpPr>
        <p:spPr bwMode="auto">
          <a:xfrm>
            <a:off x="4222750" y="1571625"/>
            <a:ext cx="800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i="0">
                <a:solidFill>
                  <a:schemeClr val="bg1"/>
                </a:solidFill>
              </a:rPr>
              <a:t>证明</a:t>
            </a:r>
          </a:p>
        </p:txBody>
      </p:sp>
      <p:sp>
        <p:nvSpPr>
          <p:cNvPr id="82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单击此处添加标题</a:t>
            </a:r>
            <a:endParaRPr lang="en-US" smtClean="0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6840538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zh-CN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凸函数</a:t>
            </a: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468313" y="315913"/>
            <a:ext cx="5832475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sz="2400" i="0" kern="0">
                <a:latin typeface="+mj-lt"/>
                <a:ea typeface="+mj-ea"/>
                <a:cs typeface="+mj-cs"/>
              </a:rPr>
              <a:t>单击此处添加标题</a:t>
            </a:r>
          </a:p>
        </p:txBody>
      </p:sp>
      <p:sp>
        <p:nvSpPr>
          <p:cNvPr id="15" name="Rectangle 20"/>
          <p:cNvSpPr txBox="1">
            <a:spLocks noChangeArrowheads="1"/>
          </p:cNvSpPr>
          <p:nvPr/>
        </p:nvSpPr>
        <p:spPr bwMode="auto">
          <a:xfrm>
            <a:off x="142875" y="188913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zh-CN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§2.1.1 </a:t>
            </a:r>
            <a:r>
              <a:rPr lang="zh-CN" altLang="en-US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条件自信息</a:t>
            </a:r>
            <a:endParaRPr lang="zh-CN" altLang="en-US" sz="36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428625" y="0"/>
            <a:ext cx="6840538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zh-CN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§2.1 </a:t>
            </a: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自信息和互信息</a:t>
            </a:r>
            <a:r>
              <a:rPr lang="zh-CN" altLang="en-US" sz="480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8211" name="AutoShape 13"/>
          <p:cNvSpPr>
            <a:spLocks noChangeArrowheads="1"/>
          </p:cNvSpPr>
          <p:nvPr/>
        </p:nvSpPr>
        <p:spPr bwMode="auto">
          <a:xfrm>
            <a:off x="71438" y="192088"/>
            <a:ext cx="6715125" cy="593725"/>
          </a:xfrm>
          <a:prstGeom prst="roundRect">
            <a:avLst>
              <a:gd name="adj" fmla="val 15657"/>
            </a:avLst>
          </a:prstGeom>
          <a:solidFill>
            <a:schemeClr val="accent2"/>
          </a:solidFill>
          <a:ln w="3175">
            <a:solidFill>
              <a:srgbClr val="969696">
                <a:alpha val="58038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Rectangle 2"/>
          <p:cNvSpPr txBox="1">
            <a:spLocks noRot="1" noChangeArrowheads="1"/>
          </p:cNvSpPr>
          <p:nvPr/>
        </p:nvSpPr>
        <p:spPr bwMode="auto">
          <a:xfrm>
            <a:off x="301625" y="-90265"/>
            <a:ext cx="8540750" cy="1143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zh-CN" sz="3200" b="1" i="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9.2.2  R(D)</a:t>
            </a:r>
            <a:r>
              <a:rPr lang="zh-CN" altLang="en-US" sz="3200" b="1" i="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函数的性质</a:t>
            </a:r>
          </a:p>
        </p:txBody>
      </p:sp>
      <p:sp>
        <p:nvSpPr>
          <p:cNvPr id="8213" name="矩形 22"/>
          <p:cNvSpPr>
            <a:spLocks noChangeArrowheads="1"/>
          </p:cNvSpPr>
          <p:nvPr/>
        </p:nvSpPr>
        <p:spPr bwMode="auto">
          <a:xfrm>
            <a:off x="1357313" y="2286000"/>
            <a:ext cx="19923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 i="0"/>
              <a:t>1</a:t>
            </a:r>
            <a:r>
              <a:rPr lang="zh-CN" altLang="en-US" b="1" i="0"/>
              <a:t>）</a:t>
            </a:r>
            <a:r>
              <a:rPr lang="zh-CN" altLang="en-US" b="1" i="0">
                <a:cs typeface="Times New Roman" pitchFamily="18" charset="0"/>
              </a:rPr>
              <a:t> </a:t>
            </a:r>
            <a:r>
              <a:rPr lang="zh-CN" altLang="en-US" b="1" i="0"/>
              <a:t>定义域下界：</a:t>
            </a:r>
          </a:p>
        </p:txBody>
      </p:sp>
      <p:graphicFrame>
        <p:nvGraphicFramePr>
          <p:cNvPr id="8194" name="Object 14"/>
          <p:cNvGraphicFramePr>
            <a:graphicFrameLocks noChangeAspect="1"/>
          </p:cNvGraphicFramePr>
          <p:nvPr/>
        </p:nvGraphicFramePr>
        <p:xfrm>
          <a:off x="2071688" y="2771775"/>
          <a:ext cx="24384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20" r:id="rId3" imgW="1726451" imgH="355446" progId="Equation.3">
                  <p:embed/>
                </p:oleObj>
              </mc:Choice>
              <mc:Fallback>
                <p:oleObj r:id="rId3" imgW="1726451" imgH="355446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2771775"/>
                        <a:ext cx="2438400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16"/>
          <p:cNvGraphicFramePr>
            <a:graphicFrameLocks noChangeAspect="1"/>
          </p:cNvGraphicFramePr>
          <p:nvPr/>
        </p:nvGraphicFramePr>
        <p:xfrm>
          <a:off x="2300288" y="3257550"/>
          <a:ext cx="2743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21" r:id="rId5" imgW="1853396" imgH="355446" progId="Equation.3">
                  <p:embed/>
                </p:oleObj>
              </mc:Choice>
              <mc:Fallback>
                <p:oleObj r:id="rId5" imgW="1853396" imgH="355446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0288" y="3257550"/>
                        <a:ext cx="27432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18"/>
          <p:cNvGraphicFramePr>
            <a:graphicFrameLocks noChangeAspect="1"/>
          </p:cNvGraphicFramePr>
          <p:nvPr/>
        </p:nvGraphicFramePr>
        <p:xfrm>
          <a:off x="5043488" y="3321050"/>
          <a:ext cx="23622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22" r:id="rId7" imgW="1536700" imgH="292100" progId="Equation.3">
                  <p:embed/>
                </p:oleObj>
              </mc:Choice>
              <mc:Fallback>
                <p:oleObj r:id="rId7" imgW="1536700" imgH="2921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3488" y="3321050"/>
                        <a:ext cx="2362200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20"/>
          <p:cNvGraphicFramePr>
            <a:graphicFrameLocks noChangeAspect="1"/>
          </p:cNvGraphicFramePr>
          <p:nvPr/>
        </p:nvGraphicFramePr>
        <p:xfrm>
          <a:off x="2300288" y="3778250"/>
          <a:ext cx="274320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23" r:id="rId9" imgW="1993900" imgH="355600" progId="Equation.3">
                  <p:embed/>
                </p:oleObj>
              </mc:Choice>
              <mc:Fallback>
                <p:oleObj r:id="rId9" imgW="1993900" imgH="355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0288" y="3778250"/>
                        <a:ext cx="2743200" cy="484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22"/>
          <p:cNvGraphicFramePr>
            <a:graphicFrameLocks noChangeAspect="1"/>
          </p:cNvGraphicFramePr>
          <p:nvPr/>
        </p:nvGraphicFramePr>
        <p:xfrm>
          <a:off x="2300288" y="4311650"/>
          <a:ext cx="220980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24" r:id="rId11" imgW="1600200" imgH="342900" progId="Equation.3">
                  <p:embed/>
                </p:oleObj>
              </mc:Choice>
              <mc:Fallback>
                <p:oleObj r:id="rId11" imgW="1600200" imgH="3429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0288" y="4311650"/>
                        <a:ext cx="2209800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24"/>
          <p:cNvGraphicFramePr>
            <a:graphicFrameLocks noChangeAspect="1"/>
          </p:cNvGraphicFramePr>
          <p:nvPr/>
        </p:nvGraphicFramePr>
        <p:xfrm>
          <a:off x="4814888" y="4313238"/>
          <a:ext cx="1447800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25" r:id="rId13" imgW="952087" imgH="203112" progId="Equation.3">
                  <p:embed/>
                </p:oleObj>
              </mc:Choice>
              <mc:Fallback>
                <p:oleObj r:id="rId13" imgW="952087" imgH="203112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4888" y="4313238"/>
                        <a:ext cx="1447800" cy="303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4" name="矩形 28"/>
          <p:cNvSpPr>
            <a:spLocks noChangeArrowheads="1"/>
          </p:cNvSpPr>
          <p:nvPr/>
        </p:nvSpPr>
        <p:spPr bwMode="auto">
          <a:xfrm>
            <a:off x="1285875" y="4786313"/>
            <a:ext cx="67865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zh-CN" altLang="en-US" i="0" dirty="0">
                <a:solidFill>
                  <a:srgbClr val="FF0000"/>
                </a:solidFill>
              </a:rPr>
              <a:t>对</a:t>
            </a:r>
            <a:r>
              <a:rPr lang="en-US" altLang="zh-CN" i="0" dirty="0">
                <a:solidFill>
                  <a:srgbClr val="FF0000"/>
                </a:solidFill>
              </a:rPr>
              <a:t>x</a:t>
            </a:r>
            <a:r>
              <a:rPr lang="zh-CN" altLang="en-US" i="0" dirty="0">
                <a:solidFill>
                  <a:srgbClr val="FF0000"/>
                </a:solidFill>
              </a:rPr>
              <a:t>的每一取值    ，令对应最小的                条件概率</a:t>
            </a:r>
            <a:r>
              <a:rPr lang="en-US" altLang="zh-CN" i="0" dirty="0">
                <a:solidFill>
                  <a:srgbClr val="FF0000"/>
                </a:solidFill>
              </a:rPr>
              <a:t>p(</a:t>
            </a:r>
            <a:r>
              <a:rPr lang="en-US" altLang="zh-CN" i="0" dirty="0" err="1">
                <a:solidFill>
                  <a:srgbClr val="FF0000"/>
                </a:solidFill>
              </a:rPr>
              <a:t>b</a:t>
            </a:r>
            <a:r>
              <a:rPr lang="en-US" altLang="zh-CN" i="0" baseline="-25000" dirty="0" err="1">
                <a:solidFill>
                  <a:srgbClr val="FF0000"/>
                </a:solidFill>
              </a:rPr>
              <a:t>j</a:t>
            </a:r>
            <a:r>
              <a:rPr lang="en-US" altLang="zh-CN" i="0" dirty="0" err="1">
                <a:solidFill>
                  <a:srgbClr val="FF0000"/>
                </a:solidFill>
              </a:rPr>
              <a:t>|a</a:t>
            </a:r>
            <a:r>
              <a:rPr lang="en-US" altLang="zh-CN" i="0" baseline="-25000" dirty="0" err="1">
                <a:solidFill>
                  <a:srgbClr val="FF0000"/>
                </a:solidFill>
              </a:rPr>
              <a:t>i</a:t>
            </a:r>
            <a:r>
              <a:rPr lang="en-US" altLang="zh-CN" i="0" dirty="0">
                <a:solidFill>
                  <a:srgbClr val="FF0000"/>
                </a:solidFill>
              </a:rPr>
              <a:t>)</a:t>
            </a:r>
            <a:r>
              <a:rPr lang="zh-CN" altLang="en-US" i="0" dirty="0">
                <a:solidFill>
                  <a:srgbClr val="FF0000"/>
                </a:solidFill>
              </a:rPr>
              <a:t>为</a:t>
            </a:r>
            <a:r>
              <a:rPr lang="en-US" altLang="zh-CN" i="0" dirty="0">
                <a:solidFill>
                  <a:srgbClr val="FF0000"/>
                </a:solidFill>
              </a:rPr>
              <a:t>1 ,</a:t>
            </a:r>
          </a:p>
          <a:p>
            <a:pPr algn="just"/>
            <a:r>
              <a:rPr lang="zh-CN" altLang="en-US" i="0" dirty="0">
                <a:solidFill>
                  <a:srgbClr val="FF0000"/>
                </a:solidFill>
              </a:rPr>
              <a:t>其余条件概率为零，就得到</a:t>
            </a:r>
            <a:r>
              <a:rPr lang="en-US" altLang="zh-CN" i="0" dirty="0" err="1">
                <a:solidFill>
                  <a:srgbClr val="FF0000"/>
                </a:solidFill>
              </a:rPr>
              <a:t>D</a:t>
            </a:r>
            <a:r>
              <a:rPr lang="en-US" altLang="zh-CN" i="0" baseline="-25000" dirty="0" err="1">
                <a:solidFill>
                  <a:srgbClr val="FF0000"/>
                </a:solidFill>
              </a:rPr>
              <a:t>min</a:t>
            </a:r>
            <a:r>
              <a:rPr lang="en-US" altLang="zh-CN" i="0" baseline="-25000" dirty="0">
                <a:solidFill>
                  <a:srgbClr val="FF0000"/>
                </a:solidFill>
              </a:rPr>
              <a:t> </a:t>
            </a:r>
            <a:r>
              <a:rPr lang="zh-CN" altLang="en-US" i="0" baseline="-25000" dirty="0"/>
              <a:t>。</a:t>
            </a:r>
          </a:p>
        </p:txBody>
      </p:sp>
      <p:graphicFrame>
        <p:nvGraphicFramePr>
          <p:cNvPr id="8200" name="Object 26"/>
          <p:cNvGraphicFramePr>
            <a:graphicFrameLocks noChangeAspect="1"/>
          </p:cNvGraphicFramePr>
          <p:nvPr/>
        </p:nvGraphicFramePr>
        <p:xfrm>
          <a:off x="2871788" y="4768850"/>
          <a:ext cx="254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26" r:id="rId15" imgW="152334" imgH="228501" progId="">
                  <p:embed/>
                </p:oleObj>
              </mc:Choice>
              <mc:Fallback>
                <p:oleObj r:id="rId15" imgW="152334" imgH="228501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1788" y="4768850"/>
                        <a:ext cx="2540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1" name="Object 28"/>
          <p:cNvGraphicFramePr>
            <a:graphicFrameLocks noChangeAspect="1"/>
          </p:cNvGraphicFramePr>
          <p:nvPr/>
        </p:nvGraphicFramePr>
        <p:xfrm>
          <a:off x="4724400" y="4786313"/>
          <a:ext cx="990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27" r:id="rId17" imgW="558558" imgH="241195" progId="">
                  <p:embed/>
                </p:oleObj>
              </mc:Choice>
              <mc:Fallback>
                <p:oleObj r:id="rId17" imgW="558558" imgH="241195" progId="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786313"/>
                        <a:ext cx="9906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组合 14"/>
          <p:cNvGrpSpPr>
            <a:grpSpLocks/>
          </p:cNvGrpSpPr>
          <p:nvPr/>
        </p:nvGrpSpPr>
        <p:grpSpPr bwMode="auto">
          <a:xfrm>
            <a:off x="7131818" y="188640"/>
            <a:ext cx="1544638" cy="482895"/>
            <a:chOff x="428596" y="285728"/>
            <a:chExt cx="1544628" cy="357190"/>
          </a:xfrm>
        </p:grpSpPr>
        <p:sp>
          <p:nvSpPr>
            <p:cNvPr id="26" name="AutoShape 3"/>
            <p:cNvSpPr>
              <a:spLocks noChangeArrowheads="1"/>
            </p:cNvSpPr>
            <p:nvPr/>
          </p:nvSpPr>
          <p:spPr bwMode="auto">
            <a:xfrm>
              <a:off x="428596" y="285728"/>
              <a:ext cx="1544628" cy="35719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00034" y="285728"/>
              <a:ext cx="1428741" cy="2731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信息论</a:t>
              </a:r>
              <a:endPara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</p:grpSp>
      <p:graphicFrame>
        <p:nvGraphicFramePr>
          <p:cNvPr id="2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7337290"/>
              </p:ext>
            </p:extLst>
          </p:nvPr>
        </p:nvGraphicFramePr>
        <p:xfrm>
          <a:off x="4841875" y="909638"/>
          <a:ext cx="3413125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28" name="Equation" r:id="rId19" imgW="1638000" imgH="342720" progId="Equation.DSMT4">
                  <p:embed/>
                </p:oleObj>
              </mc:Choice>
              <mc:Fallback>
                <p:oleObj name="Equation" r:id="rId19" imgW="163800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75" y="909638"/>
                        <a:ext cx="3413125" cy="5524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484040" y="5510020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当且仅当失真矩阵的每一行至少有一个零元素时，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此时，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6525344" y="5510020"/>
                <a:ext cx="11505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sub>
                      </m:sSub>
                      <m:r>
                        <a:rPr lang="zh-CN" altLang="en-US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5344" y="5510020"/>
                <a:ext cx="1150508" cy="369332"/>
              </a:xfrm>
              <a:prstGeom prst="rect">
                <a:avLst/>
              </a:prstGeom>
              <a:blipFill rotWithShape="0">
                <a:blip r:embed="rId21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3546248"/>
              </p:ext>
            </p:extLst>
          </p:nvPr>
        </p:nvGraphicFramePr>
        <p:xfrm>
          <a:off x="2236787" y="5871563"/>
          <a:ext cx="1313189" cy="28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29" name="Equation" r:id="rId22" imgW="1054080" imgH="228600" progId="Equation.DSMT4">
                  <p:embed/>
                </p:oleObj>
              </mc:Choice>
              <mc:Fallback>
                <p:oleObj name="Equation" r:id="rId22" imgW="10540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236787" y="5871563"/>
                        <a:ext cx="1313189" cy="284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859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3"/>
          <p:cNvSpPr/>
          <p:nvPr/>
        </p:nvSpPr>
        <p:spPr bwMode="auto">
          <a:xfrm>
            <a:off x="1071538" y="1957988"/>
            <a:ext cx="7000924" cy="4114218"/>
          </a:xfrm>
          <a:prstGeom prst="roundRect">
            <a:avLst>
              <a:gd name="adj" fmla="val 7848"/>
            </a:avLst>
          </a:prstGeom>
          <a:gradFill flip="none" rotWithShape="1">
            <a:gsLst>
              <a:gs pos="3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2700000" scaled="1"/>
            <a:tileRect/>
          </a:gradFill>
          <a:ln w="38100">
            <a:gradFill>
              <a:gsLst>
                <a:gs pos="0">
                  <a:srgbClr val="00B0F0"/>
                </a:gs>
                <a:gs pos="100000">
                  <a:srgbClr val="002060"/>
                </a:gs>
              </a:gsLst>
              <a:lin ang="5400000" scaled="0"/>
            </a:gradFill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65100" h="1270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>
              <a:defRPr/>
            </a:pPr>
            <a:endParaRPr lang="en-US" altLang="zh-CN" sz="24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2028148" y="1500174"/>
            <a:ext cx="5044182" cy="642942"/>
          </a:xfrm>
          <a:prstGeom prst="roundRect">
            <a:avLst>
              <a:gd name="adj" fmla="val 10568"/>
            </a:avLst>
          </a:prstGeom>
          <a:gradFill flip="none" rotWithShape="1">
            <a:gsLst>
              <a:gs pos="0">
                <a:srgbClr val="00DFF6"/>
              </a:gs>
              <a:gs pos="90000">
                <a:srgbClr val="002774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prst="convex"/>
            <a:bevelB w="0" h="0"/>
            <a:contourClr>
              <a:srgbClr val="AFEAFF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21" name="矩形 37"/>
          <p:cNvSpPr>
            <a:spLocks noChangeArrowheads="1"/>
          </p:cNvSpPr>
          <p:nvPr/>
        </p:nvSpPr>
        <p:spPr bwMode="auto">
          <a:xfrm>
            <a:off x="4222750" y="1571625"/>
            <a:ext cx="800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i="0">
                <a:solidFill>
                  <a:schemeClr val="bg1"/>
                </a:solidFill>
              </a:rPr>
              <a:t>证明</a:t>
            </a:r>
          </a:p>
        </p:txBody>
      </p:sp>
      <p:sp>
        <p:nvSpPr>
          <p:cNvPr id="92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单击此处添加标题</a:t>
            </a:r>
            <a:endParaRPr lang="en-US" smtClean="0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6840538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zh-CN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凸函数</a:t>
            </a: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468313" y="315913"/>
            <a:ext cx="5832475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sz="2400" i="0" kern="0">
                <a:latin typeface="+mj-lt"/>
                <a:ea typeface="+mj-ea"/>
                <a:cs typeface="+mj-cs"/>
              </a:rPr>
              <a:t>单击此处添加标题</a:t>
            </a:r>
          </a:p>
        </p:txBody>
      </p:sp>
      <p:sp>
        <p:nvSpPr>
          <p:cNvPr id="15" name="Rectangle 20"/>
          <p:cNvSpPr txBox="1">
            <a:spLocks noChangeArrowheads="1"/>
          </p:cNvSpPr>
          <p:nvPr/>
        </p:nvSpPr>
        <p:spPr bwMode="auto">
          <a:xfrm>
            <a:off x="142875" y="188913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zh-CN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§2.1.1 </a:t>
            </a:r>
            <a:r>
              <a:rPr lang="zh-CN" altLang="en-US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条件自信息</a:t>
            </a:r>
            <a:endParaRPr lang="zh-CN" altLang="en-US" sz="36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428625" y="0"/>
            <a:ext cx="6840538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zh-CN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§2.1 </a:t>
            </a: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自信息和互信息</a:t>
            </a:r>
            <a:r>
              <a:rPr lang="zh-CN" altLang="en-US" sz="480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9228" name="AutoShape 13"/>
          <p:cNvSpPr>
            <a:spLocks noChangeArrowheads="1"/>
          </p:cNvSpPr>
          <p:nvPr/>
        </p:nvSpPr>
        <p:spPr bwMode="auto">
          <a:xfrm>
            <a:off x="71438" y="192088"/>
            <a:ext cx="6715125" cy="593725"/>
          </a:xfrm>
          <a:prstGeom prst="roundRect">
            <a:avLst>
              <a:gd name="adj" fmla="val 15657"/>
            </a:avLst>
          </a:prstGeom>
          <a:solidFill>
            <a:schemeClr val="accent2"/>
          </a:solidFill>
          <a:ln w="3175">
            <a:solidFill>
              <a:srgbClr val="969696">
                <a:alpha val="58038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Rectangle 2"/>
          <p:cNvSpPr txBox="1">
            <a:spLocks noRot="1" noChangeArrowheads="1"/>
          </p:cNvSpPr>
          <p:nvPr/>
        </p:nvSpPr>
        <p:spPr bwMode="auto">
          <a:xfrm>
            <a:off x="301625" y="-99392"/>
            <a:ext cx="8540750" cy="1143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zh-CN" sz="3200" b="1" i="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9.2.2  R(D)</a:t>
            </a:r>
            <a:r>
              <a:rPr lang="zh-CN" altLang="en-US" sz="3200" b="1" i="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函数的性质</a:t>
            </a:r>
          </a:p>
        </p:txBody>
      </p:sp>
      <p:sp>
        <p:nvSpPr>
          <p:cNvPr id="9230" name="矩形 22"/>
          <p:cNvSpPr>
            <a:spLocks noChangeArrowheads="1"/>
          </p:cNvSpPr>
          <p:nvPr/>
        </p:nvSpPr>
        <p:spPr bwMode="auto">
          <a:xfrm>
            <a:off x="1357313" y="2286000"/>
            <a:ext cx="1889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b="1" i="0"/>
              <a:t>2</a:t>
            </a:r>
            <a:r>
              <a:rPr lang="zh-CN" altLang="en-US" sz="1600" b="1" i="0"/>
              <a:t>）</a:t>
            </a:r>
            <a:r>
              <a:rPr lang="zh-CN" altLang="en-US" b="1" i="0"/>
              <a:t>定义域上界：</a:t>
            </a:r>
          </a:p>
        </p:txBody>
      </p:sp>
      <p:sp>
        <p:nvSpPr>
          <p:cNvPr id="9231" name="矩形 24"/>
          <p:cNvSpPr>
            <a:spLocks noChangeArrowheads="1"/>
          </p:cNvSpPr>
          <p:nvPr/>
        </p:nvSpPr>
        <p:spPr bwMode="auto">
          <a:xfrm>
            <a:off x="1357313" y="2714625"/>
            <a:ext cx="63579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 i="0"/>
              <a:t> R(D)</a:t>
            </a:r>
            <a:r>
              <a:rPr lang="zh-CN" altLang="en-US" i="0"/>
              <a:t>为平均互信息，所以</a:t>
            </a:r>
            <a:r>
              <a:rPr lang="en-US" altLang="zh-CN" i="0"/>
              <a:t>R(D)≥0</a:t>
            </a:r>
            <a:r>
              <a:rPr lang="zh-CN" altLang="en-US" i="0"/>
              <a:t>。</a:t>
            </a:r>
            <a:endParaRPr lang="en-US" altLang="zh-CN" i="0"/>
          </a:p>
          <a:p>
            <a:pPr algn="just"/>
            <a:r>
              <a:rPr lang="zh-CN" altLang="en-US" i="0"/>
              <a:t>在较大范围内求极小值一定不大于在所含小范围内求的极小值，所以</a:t>
            </a:r>
            <a:r>
              <a:rPr lang="en-US" altLang="zh-CN" i="0"/>
              <a:t>D</a:t>
            </a:r>
            <a:r>
              <a:rPr lang="en-US" altLang="zh-CN" i="0" baseline="-25000"/>
              <a:t>1</a:t>
            </a:r>
            <a:r>
              <a:rPr lang="en-US" altLang="zh-CN" i="0"/>
              <a:t>&gt;D</a:t>
            </a:r>
            <a:r>
              <a:rPr lang="en-US" altLang="zh-CN" i="0" baseline="-25000"/>
              <a:t>2</a:t>
            </a:r>
            <a:r>
              <a:rPr lang="en-US" altLang="zh-CN" i="0"/>
              <a:t> =&gt; R(D</a:t>
            </a:r>
            <a:r>
              <a:rPr lang="en-US" altLang="zh-CN" i="0" baseline="-25000"/>
              <a:t>1</a:t>
            </a:r>
            <a:r>
              <a:rPr lang="en-US" altLang="zh-CN" i="0"/>
              <a:t>) ≤R(D</a:t>
            </a:r>
            <a:r>
              <a:rPr lang="en-US" altLang="zh-CN" i="0" baseline="-25000"/>
              <a:t>2</a:t>
            </a:r>
            <a:r>
              <a:rPr lang="en-US" altLang="zh-CN" i="0"/>
              <a:t>)</a:t>
            </a:r>
            <a:r>
              <a:rPr lang="zh-CN" altLang="en-US" i="0"/>
              <a:t>，即</a:t>
            </a:r>
            <a:r>
              <a:rPr lang="en-US" altLang="zh-CN" i="0"/>
              <a:t>R(D)</a:t>
            </a:r>
            <a:r>
              <a:rPr lang="zh-CN" altLang="en-US" i="0"/>
              <a:t>是</a:t>
            </a:r>
            <a:r>
              <a:rPr lang="en-US" altLang="zh-CN" i="0"/>
              <a:t>D</a:t>
            </a:r>
            <a:r>
              <a:rPr lang="zh-CN" altLang="en-US" i="0"/>
              <a:t>的非增函数。</a:t>
            </a:r>
          </a:p>
          <a:p>
            <a:pPr algn="just"/>
            <a:r>
              <a:rPr lang="zh-CN" altLang="en-US" i="0"/>
              <a:t>当</a:t>
            </a:r>
            <a:r>
              <a:rPr lang="en-US" altLang="zh-CN" i="0"/>
              <a:t>XY</a:t>
            </a:r>
            <a:r>
              <a:rPr lang="zh-CN" altLang="en-US" i="0"/>
              <a:t>独立时，</a:t>
            </a:r>
            <a:r>
              <a:rPr lang="en-US" altLang="zh-CN" i="0"/>
              <a:t>R(D) ≤I(X;Y)=0</a:t>
            </a:r>
            <a:r>
              <a:rPr lang="zh-CN" altLang="en-US" i="0"/>
              <a:t>，当</a:t>
            </a:r>
            <a:r>
              <a:rPr lang="en-US" altLang="zh-CN" i="0"/>
              <a:t>D</a:t>
            </a:r>
            <a:r>
              <a:rPr lang="zh-CN" altLang="en-US" i="0"/>
              <a:t>继续增加，</a:t>
            </a:r>
            <a:r>
              <a:rPr lang="en-US" altLang="zh-CN" i="0"/>
              <a:t>R(D)</a:t>
            </a:r>
            <a:r>
              <a:rPr lang="zh-CN" altLang="en-US" i="0"/>
              <a:t>仍然为</a:t>
            </a:r>
            <a:r>
              <a:rPr lang="en-US" altLang="zh-CN" i="0"/>
              <a:t>0</a:t>
            </a:r>
            <a:r>
              <a:rPr lang="zh-CN" altLang="en-US" i="0"/>
              <a:t>。</a:t>
            </a:r>
          </a:p>
        </p:txBody>
      </p:sp>
      <p:sp>
        <p:nvSpPr>
          <p:cNvPr id="9232" name="矩形 25"/>
          <p:cNvSpPr>
            <a:spLocks noChangeArrowheads="1"/>
          </p:cNvSpPr>
          <p:nvPr/>
        </p:nvSpPr>
        <p:spPr bwMode="auto">
          <a:xfrm>
            <a:off x="1428750" y="4149725"/>
            <a:ext cx="6357938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</a:pPr>
            <a:r>
              <a:rPr lang="zh-CN" altLang="en-US" i="0"/>
              <a:t>所以，</a:t>
            </a:r>
            <a:r>
              <a:rPr lang="en-US" altLang="zh-CN" i="0"/>
              <a:t>D</a:t>
            </a:r>
            <a:r>
              <a:rPr lang="en-US" altLang="zh-CN" i="0" baseline="-30000"/>
              <a:t>max</a:t>
            </a:r>
            <a:r>
              <a:rPr lang="zh-CN" altLang="en-US" i="0"/>
              <a:t>是使</a:t>
            </a:r>
            <a:r>
              <a:rPr lang="en-US" altLang="zh-CN" i="0"/>
              <a:t>R(D)=0</a:t>
            </a:r>
            <a:r>
              <a:rPr lang="zh-CN" altLang="en-US" i="0"/>
              <a:t>的最小平均失真。当</a:t>
            </a:r>
            <a:r>
              <a:rPr lang="en-US" altLang="zh-CN" i="0"/>
              <a:t>x,y</a:t>
            </a:r>
            <a:r>
              <a:rPr lang="zh-CN" altLang="en-US" i="0"/>
              <a:t>独立时，</a:t>
            </a:r>
            <a:r>
              <a:rPr lang="en-US" altLang="zh-CN" i="0"/>
              <a:t>p(x,y)=p(x)p(y) </a:t>
            </a:r>
            <a:r>
              <a:rPr lang="zh-CN" altLang="en-US" i="0"/>
              <a:t>，有</a:t>
            </a:r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gray">
          <a:xfrm>
            <a:off x="1143000" y="4786313"/>
            <a:ext cx="6858000" cy="77946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65000"/>
                </a:schemeClr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ko-KR" sz="2400" i="0">
                <a:solidFill>
                  <a:srgbClr val="FFFFFF"/>
                </a:solidFill>
                <a:latin typeface="华文细黑" pitchFamily="2" charset="-122"/>
              </a:rPr>
              <a:t> </a:t>
            </a:r>
          </a:p>
        </p:txBody>
      </p:sp>
      <p:graphicFrame>
        <p:nvGraphicFramePr>
          <p:cNvPr id="9218" name="Object 11"/>
          <p:cNvGraphicFramePr>
            <a:graphicFrameLocks noChangeAspect="1"/>
          </p:cNvGraphicFramePr>
          <p:nvPr/>
        </p:nvGraphicFramePr>
        <p:xfrm>
          <a:off x="1360488" y="4929188"/>
          <a:ext cx="6421437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4" name="Equation" r:id="rId3" imgW="3733800" imgH="355600" progId="Equation.3">
                  <p:embed/>
                </p:oleObj>
              </mc:Choice>
              <mc:Fallback>
                <p:oleObj name="Equation" r:id="rId3" imgW="3733800" imgH="355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0488" y="4929188"/>
                        <a:ext cx="6421437" cy="606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组合 14"/>
          <p:cNvGrpSpPr>
            <a:grpSpLocks/>
          </p:cNvGrpSpPr>
          <p:nvPr/>
        </p:nvGrpSpPr>
        <p:grpSpPr bwMode="auto">
          <a:xfrm>
            <a:off x="7131818" y="188640"/>
            <a:ext cx="1544638" cy="482895"/>
            <a:chOff x="428596" y="285728"/>
            <a:chExt cx="1544628" cy="357190"/>
          </a:xfrm>
        </p:grpSpPr>
        <p:sp>
          <p:nvSpPr>
            <p:cNvPr id="23" name="AutoShape 3"/>
            <p:cNvSpPr>
              <a:spLocks noChangeArrowheads="1"/>
            </p:cNvSpPr>
            <p:nvPr/>
          </p:nvSpPr>
          <p:spPr bwMode="auto">
            <a:xfrm>
              <a:off x="428596" y="285728"/>
              <a:ext cx="1544628" cy="35719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00034" y="285728"/>
              <a:ext cx="1428741" cy="2731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信息论</a:t>
              </a:r>
              <a:endPara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</p:grpSp>
      <p:graphicFrame>
        <p:nvGraphicFramePr>
          <p:cNvPr id="2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436681"/>
              </p:ext>
            </p:extLst>
          </p:nvPr>
        </p:nvGraphicFramePr>
        <p:xfrm>
          <a:off x="5305425" y="812800"/>
          <a:ext cx="3449638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5" name="Equation" r:id="rId5" imgW="1638000" imgH="342720" progId="Equation.DSMT4">
                  <p:embed/>
                </p:oleObj>
              </mc:Choice>
              <mc:Fallback>
                <p:oleObj name="Equation" r:id="rId5" imgW="163800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5425" y="812800"/>
                        <a:ext cx="3449638" cy="7223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3070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3"/>
          <p:cNvSpPr/>
          <p:nvPr/>
        </p:nvSpPr>
        <p:spPr bwMode="auto">
          <a:xfrm>
            <a:off x="1071538" y="1957988"/>
            <a:ext cx="7000924" cy="3256962"/>
          </a:xfrm>
          <a:prstGeom prst="roundRect">
            <a:avLst>
              <a:gd name="adj" fmla="val 7848"/>
            </a:avLst>
          </a:prstGeom>
          <a:gradFill flip="none" rotWithShape="1">
            <a:gsLst>
              <a:gs pos="3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2700000" scaled="1"/>
            <a:tileRect/>
          </a:gradFill>
          <a:ln w="38100">
            <a:gradFill>
              <a:gsLst>
                <a:gs pos="0">
                  <a:srgbClr val="00B0F0"/>
                </a:gs>
                <a:gs pos="100000">
                  <a:srgbClr val="002060"/>
                </a:gs>
              </a:gsLst>
              <a:lin ang="5400000" scaled="0"/>
            </a:gradFill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65100" h="1270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>
              <a:defRPr/>
            </a:pPr>
            <a:endParaRPr lang="en-US" altLang="zh-CN" sz="24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2028148" y="1500174"/>
            <a:ext cx="5044182" cy="642942"/>
          </a:xfrm>
          <a:prstGeom prst="roundRect">
            <a:avLst>
              <a:gd name="adj" fmla="val 10568"/>
            </a:avLst>
          </a:prstGeom>
          <a:gradFill flip="none" rotWithShape="1">
            <a:gsLst>
              <a:gs pos="0">
                <a:srgbClr val="00DFF6"/>
              </a:gs>
              <a:gs pos="90000">
                <a:srgbClr val="002774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prst="convex"/>
            <a:bevelB w="0" h="0"/>
            <a:contourClr>
              <a:srgbClr val="AFEAFF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47" name="矩形 37"/>
          <p:cNvSpPr>
            <a:spLocks noChangeArrowheads="1"/>
          </p:cNvSpPr>
          <p:nvPr/>
        </p:nvSpPr>
        <p:spPr bwMode="auto">
          <a:xfrm>
            <a:off x="4222750" y="1571625"/>
            <a:ext cx="800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i="0">
                <a:solidFill>
                  <a:schemeClr val="bg1"/>
                </a:solidFill>
              </a:rPr>
              <a:t>证明</a:t>
            </a:r>
          </a:p>
        </p:txBody>
      </p:sp>
      <p:sp>
        <p:nvSpPr>
          <p:cNvPr id="102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单击此处添加标题</a:t>
            </a:r>
            <a:endParaRPr lang="en-US" smtClean="0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6840538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zh-CN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凸函数</a:t>
            </a: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468313" y="315913"/>
            <a:ext cx="5832475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sz="2400" i="0" kern="0">
                <a:latin typeface="+mj-lt"/>
                <a:ea typeface="+mj-ea"/>
                <a:cs typeface="+mj-cs"/>
              </a:rPr>
              <a:t>单击此处添加标题</a:t>
            </a:r>
          </a:p>
        </p:txBody>
      </p:sp>
      <p:sp>
        <p:nvSpPr>
          <p:cNvPr id="15" name="Rectangle 20"/>
          <p:cNvSpPr txBox="1">
            <a:spLocks noChangeArrowheads="1"/>
          </p:cNvSpPr>
          <p:nvPr/>
        </p:nvSpPr>
        <p:spPr bwMode="auto">
          <a:xfrm>
            <a:off x="142875" y="188913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zh-CN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§2.1.1 </a:t>
            </a:r>
            <a:r>
              <a:rPr lang="zh-CN" altLang="en-US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条件自信息</a:t>
            </a:r>
            <a:endParaRPr lang="zh-CN" altLang="en-US" sz="36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428625" y="0"/>
            <a:ext cx="6840538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zh-CN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§2.1 </a:t>
            </a: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自信息和互信息</a:t>
            </a:r>
            <a:r>
              <a:rPr lang="zh-CN" altLang="en-US" sz="480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10254" name="AutoShape 13"/>
          <p:cNvSpPr>
            <a:spLocks noChangeArrowheads="1"/>
          </p:cNvSpPr>
          <p:nvPr/>
        </p:nvSpPr>
        <p:spPr bwMode="auto">
          <a:xfrm>
            <a:off x="71438" y="192088"/>
            <a:ext cx="6715125" cy="593725"/>
          </a:xfrm>
          <a:prstGeom prst="roundRect">
            <a:avLst>
              <a:gd name="adj" fmla="val 15657"/>
            </a:avLst>
          </a:prstGeom>
          <a:solidFill>
            <a:schemeClr val="accent2"/>
          </a:solidFill>
          <a:ln w="3175">
            <a:solidFill>
              <a:srgbClr val="969696">
                <a:alpha val="58038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Rectangle 2"/>
          <p:cNvSpPr txBox="1">
            <a:spLocks noRot="1" noChangeArrowheads="1"/>
          </p:cNvSpPr>
          <p:nvPr/>
        </p:nvSpPr>
        <p:spPr bwMode="auto">
          <a:xfrm>
            <a:off x="301625" y="-99392"/>
            <a:ext cx="8540750" cy="1143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zh-CN" sz="3200" b="1" i="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9.2.2  R(D)</a:t>
            </a:r>
            <a:r>
              <a:rPr lang="zh-CN" altLang="en-US" sz="3200" b="1" i="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函数的性质</a:t>
            </a:r>
          </a:p>
        </p:txBody>
      </p:sp>
      <p:sp>
        <p:nvSpPr>
          <p:cNvPr id="10257" name="矩形 23"/>
          <p:cNvSpPr>
            <a:spLocks noChangeArrowheads="1"/>
          </p:cNvSpPr>
          <p:nvPr/>
        </p:nvSpPr>
        <p:spPr bwMode="auto">
          <a:xfrm>
            <a:off x="1214438" y="2805113"/>
            <a:ext cx="6643687" cy="216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i="0"/>
              <a:t>由于		    已给定，而且对不同</a:t>
            </a:r>
            <a:r>
              <a:rPr lang="en-US" altLang="zh-CN" i="0"/>
              <a:t>y</a:t>
            </a:r>
            <a:r>
              <a:rPr lang="zh-CN" altLang="en-US" i="0"/>
              <a:t>，</a:t>
            </a:r>
          </a:p>
          <a:p>
            <a:pPr algn="just">
              <a:lnSpc>
                <a:spcPct val="150000"/>
              </a:lnSpc>
            </a:pPr>
            <a:r>
              <a:rPr lang="zh-CN" altLang="en-US" i="0"/>
              <a:t>也可能有不同的值。所以，求		       ，并使对应的</a:t>
            </a:r>
            <a:r>
              <a:rPr lang="en-US" altLang="zh-CN" i="0"/>
              <a:t>p(y)=1</a:t>
            </a:r>
            <a:r>
              <a:rPr lang="zh-CN" altLang="en-US" i="0"/>
              <a:t>，其余为</a:t>
            </a:r>
            <a:r>
              <a:rPr lang="en-US" altLang="zh-CN" i="0"/>
              <a:t>0</a:t>
            </a:r>
            <a:r>
              <a:rPr lang="zh-CN" altLang="en-US" i="0"/>
              <a:t>。这样就可使平均失真最小。所以得到（ </a:t>
            </a:r>
            <a:r>
              <a:rPr lang="en-US" altLang="zh-CN" i="0"/>
              <a:t>9</a:t>
            </a:r>
            <a:r>
              <a:rPr lang="zh-CN" altLang="en-US" i="0"/>
              <a:t>．</a:t>
            </a:r>
            <a:r>
              <a:rPr lang="en-US" altLang="zh-CN" i="0"/>
              <a:t>11</a:t>
            </a:r>
            <a:r>
              <a:rPr lang="zh-CN" altLang="en-US" i="0"/>
              <a:t>）式。  </a:t>
            </a:r>
            <a:endParaRPr lang="en-US" altLang="zh-CN" i="0"/>
          </a:p>
          <a:p>
            <a:pPr algn="just">
              <a:lnSpc>
                <a:spcPct val="150000"/>
              </a:lnSpc>
            </a:pPr>
            <a:r>
              <a:rPr lang="zh-CN" altLang="en-US" i="0"/>
              <a:t>证毕。          </a:t>
            </a:r>
          </a:p>
        </p:txBody>
      </p:sp>
      <p:graphicFrame>
        <p:nvGraphicFramePr>
          <p:cNvPr id="10242" name="Object 13"/>
          <p:cNvGraphicFramePr>
            <a:graphicFrameLocks noChangeAspect="1"/>
          </p:cNvGraphicFramePr>
          <p:nvPr/>
        </p:nvGraphicFramePr>
        <p:xfrm>
          <a:off x="1857375" y="2928938"/>
          <a:ext cx="1524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6" r:id="rId3" imgW="825500" imgH="203200" progId="">
                  <p:embed/>
                </p:oleObj>
              </mc:Choice>
              <mc:Fallback>
                <p:oleObj r:id="rId3" imgW="825500" imgH="2032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2928938"/>
                        <a:ext cx="15240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15"/>
          <p:cNvGraphicFramePr>
            <a:graphicFrameLocks noChangeAspect="1"/>
          </p:cNvGraphicFramePr>
          <p:nvPr/>
        </p:nvGraphicFramePr>
        <p:xfrm>
          <a:off x="5786438" y="2857500"/>
          <a:ext cx="16002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7" r:id="rId5" imgW="939392" imgH="342751" progId="Equation.3">
                  <p:embed/>
                </p:oleObj>
              </mc:Choice>
              <mc:Fallback>
                <p:oleObj r:id="rId5" imgW="939392" imgH="342751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6438" y="2857500"/>
                        <a:ext cx="1600200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17"/>
          <p:cNvGraphicFramePr>
            <a:graphicFrameLocks noChangeAspect="1"/>
          </p:cNvGraphicFramePr>
          <p:nvPr/>
        </p:nvGraphicFramePr>
        <p:xfrm>
          <a:off x="4357688" y="3286125"/>
          <a:ext cx="19050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8" r:id="rId7" imgW="1206500" imgH="342900" progId="Equation.3">
                  <p:embed/>
                </p:oleObj>
              </mc:Choice>
              <mc:Fallback>
                <p:oleObj r:id="rId7" imgW="1206500" imgH="3429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7688" y="3286125"/>
                        <a:ext cx="1905000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组合 14"/>
          <p:cNvGrpSpPr>
            <a:grpSpLocks/>
          </p:cNvGrpSpPr>
          <p:nvPr/>
        </p:nvGrpSpPr>
        <p:grpSpPr bwMode="auto">
          <a:xfrm>
            <a:off x="7131818" y="188640"/>
            <a:ext cx="1544638" cy="482895"/>
            <a:chOff x="428596" y="285728"/>
            <a:chExt cx="1544628" cy="357190"/>
          </a:xfrm>
        </p:grpSpPr>
        <p:sp>
          <p:nvSpPr>
            <p:cNvPr id="23" name="AutoShape 3"/>
            <p:cNvSpPr>
              <a:spLocks noChangeArrowheads="1"/>
            </p:cNvSpPr>
            <p:nvPr/>
          </p:nvSpPr>
          <p:spPr bwMode="auto">
            <a:xfrm>
              <a:off x="428596" y="285728"/>
              <a:ext cx="1544628" cy="35719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00034" y="285728"/>
              <a:ext cx="1428741" cy="2731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信息论</a:t>
              </a:r>
              <a:endPara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71538" y="5429264"/>
            <a:ext cx="7560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对应的试验信道为： 使                                 达到最小的</a:t>
            </a:r>
            <a:r>
              <a:rPr lang="en-US" altLang="zh-CN" b="1" dirty="0" smtClean="0">
                <a:solidFill>
                  <a:srgbClr val="FF0000"/>
                </a:solidFill>
              </a:rPr>
              <a:t>y</a:t>
            </a:r>
            <a:r>
              <a:rPr lang="zh-CN" altLang="en-US" b="1" dirty="0" smtClean="0">
                <a:solidFill>
                  <a:srgbClr val="FF0000"/>
                </a:solidFill>
              </a:rPr>
              <a:t>所对应的列为</a:t>
            </a:r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r>
              <a:rPr lang="zh-CN" altLang="en-US" b="1" dirty="0" smtClean="0">
                <a:solidFill>
                  <a:srgbClr val="FF0000"/>
                </a:solidFill>
              </a:rPr>
              <a:t>，其它列为</a:t>
            </a:r>
            <a:r>
              <a:rPr lang="en-US" altLang="zh-CN" b="1" dirty="0" smtClean="0">
                <a:solidFill>
                  <a:srgbClr val="FF0000"/>
                </a:solidFill>
              </a:rPr>
              <a:t>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686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3522088"/>
              </p:ext>
            </p:extLst>
          </p:nvPr>
        </p:nvGraphicFramePr>
        <p:xfrm>
          <a:off x="3579571" y="5434881"/>
          <a:ext cx="1905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9" r:id="rId9" imgW="1206500" imgH="342900" progId="Equation.3">
                  <p:embed/>
                </p:oleObj>
              </mc:Choice>
              <mc:Fallback>
                <p:oleObj r:id="rId9" imgW="1206500" imgH="3429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9571" y="5434881"/>
                        <a:ext cx="19050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3589857"/>
              </p:ext>
            </p:extLst>
          </p:nvPr>
        </p:nvGraphicFramePr>
        <p:xfrm>
          <a:off x="5305425" y="812800"/>
          <a:ext cx="3449638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50" name="Equation" r:id="rId10" imgW="1638000" imgH="342720" progId="Equation.DSMT4">
                  <p:embed/>
                </p:oleObj>
              </mc:Choice>
              <mc:Fallback>
                <p:oleObj name="Equation" r:id="rId10" imgW="163800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5425" y="812800"/>
                        <a:ext cx="3449638" cy="7223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5771680"/>
              </p:ext>
            </p:extLst>
          </p:nvPr>
        </p:nvGraphicFramePr>
        <p:xfrm>
          <a:off x="1321353" y="2262778"/>
          <a:ext cx="6421437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51" name="Equation" r:id="rId12" imgW="3733800" imgH="355600" progId="Equation.3">
                  <p:embed/>
                </p:oleObj>
              </mc:Choice>
              <mc:Fallback>
                <p:oleObj name="Equation" r:id="rId12" imgW="37338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1353" y="2262778"/>
                        <a:ext cx="6421437" cy="606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6319043"/>
              </p:ext>
            </p:extLst>
          </p:nvPr>
        </p:nvGraphicFramePr>
        <p:xfrm>
          <a:off x="3816018" y="6129329"/>
          <a:ext cx="1405810" cy="4217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52" name="Equation" r:id="rId14" imgW="761760" imgH="228600" progId="Equation.DSMT4">
                  <p:embed/>
                </p:oleObj>
              </mc:Choice>
              <mc:Fallback>
                <p:oleObj name="Equation" r:id="rId14" imgW="7617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816018" y="6129329"/>
                        <a:ext cx="1405810" cy="4217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873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r>
              <a:rPr lang="de-DE" altLang="en-US" smtClean="0"/>
              <a:t>Page </a:t>
            </a:r>
            <a:r>
              <a:rPr lang="de-DE" altLang="en-US" smtClean="0">
                <a:sym typeface="MS UI Gothic" pitchFamily="34" charset="-128"/>
              </a:rPr>
              <a:t></a:t>
            </a:r>
            <a:r>
              <a:rPr lang="de-DE" altLang="en-US" smtClean="0"/>
              <a:t> </a:t>
            </a:r>
            <a:fld id="{F5B204E4-1558-4D62-B016-F79728DD09A4}" type="slidenum">
              <a:rPr lang="zh-CN" altLang="en-US" smtClean="0"/>
              <a:pPr/>
              <a:t>16</a:t>
            </a:fld>
            <a:endParaRPr lang="en-US" altLang="zh-CN" smtClean="0"/>
          </a:p>
        </p:txBody>
      </p:sp>
      <p:sp>
        <p:nvSpPr>
          <p:cNvPr id="10242" name="AutoShape 2"/>
          <p:cNvSpPr>
            <a:spLocks noChangeArrowheads="1"/>
          </p:cNvSpPr>
          <p:nvPr/>
        </p:nvSpPr>
        <p:spPr bwMode="auto">
          <a:xfrm>
            <a:off x="720725" y="1573213"/>
            <a:ext cx="6280150" cy="4070350"/>
          </a:xfrm>
          <a:prstGeom prst="roundRect">
            <a:avLst>
              <a:gd name="adj" fmla="val 2644"/>
            </a:avLst>
          </a:prstGeom>
          <a:gradFill rotWithShape="1">
            <a:gsLst>
              <a:gs pos="0">
                <a:srgbClr val="DDDDDD">
                  <a:gamma/>
                  <a:tint val="36471"/>
                  <a:invGamma/>
                </a:srgbClr>
              </a:gs>
              <a:gs pos="100000">
                <a:srgbClr val="DDDDDD"/>
              </a:gs>
            </a:gsLst>
            <a:lin ang="5400000" scaled="1"/>
          </a:gradFill>
          <a:ln w="3175" cmpd="sng">
            <a:solidFill>
              <a:srgbClr val="969696">
                <a:alpha val="57999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pPr marL="263525" indent="-263525">
              <a:buClr>
                <a:schemeClr val="accent2"/>
              </a:buClr>
              <a:buFont typeface="Wingdings" pitchFamily="2" charset="2"/>
              <a:buChar char="n"/>
              <a:defRPr/>
            </a:pPr>
            <a:endParaRPr lang="zh-CN" altLang="en-US" sz="1600" i="0" dirty="0"/>
          </a:p>
          <a:p>
            <a:pPr>
              <a:defRPr/>
            </a:pPr>
            <a:r>
              <a:rPr lang="en-US" altLang="zh-CN" sz="2400" b="1" i="0" dirty="0">
                <a:solidFill>
                  <a:srgbClr val="004200"/>
                </a:solidFill>
                <a:latin typeface="黑体" pitchFamily="2" charset="-122"/>
                <a:ea typeface="黑体" pitchFamily="2" charset="-122"/>
              </a:rPr>
              <a:t>9.1</a:t>
            </a:r>
          </a:p>
          <a:p>
            <a:pPr marL="263525" indent="-263525">
              <a:buClr>
                <a:schemeClr val="accent2"/>
              </a:buClr>
              <a:buFont typeface="Wingdings" pitchFamily="2" charset="2"/>
              <a:buChar char="n"/>
              <a:defRPr/>
            </a:pPr>
            <a:endParaRPr lang="zh-CN" altLang="en-US" sz="1400" i="0" dirty="0"/>
          </a:p>
          <a:p>
            <a:pPr marL="263525" indent="-263525">
              <a:buClr>
                <a:schemeClr val="accent2"/>
              </a:buClr>
              <a:defRPr/>
            </a:pPr>
            <a:endParaRPr lang="zh-CN" altLang="en-US" sz="1400" i="0" dirty="0"/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smtClean="0"/>
              <a:t>单击此处添加标题</a:t>
            </a:r>
          </a:p>
        </p:txBody>
      </p:sp>
      <p:pic>
        <p:nvPicPr>
          <p:cNvPr id="1127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"/>
          <a:stretch>
            <a:fillRect/>
          </a:stretch>
        </p:blipFill>
        <p:spPr bwMode="auto">
          <a:xfrm>
            <a:off x="6786563" y="1052513"/>
            <a:ext cx="2000250" cy="402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2" name="AutoShape 5"/>
          <p:cNvSpPr>
            <a:spLocks noChangeArrowheads="1"/>
          </p:cNvSpPr>
          <p:nvPr/>
        </p:nvSpPr>
        <p:spPr bwMode="auto">
          <a:xfrm>
            <a:off x="720725" y="4735513"/>
            <a:ext cx="5106988" cy="611187"/>
          </a:xfrm>
          <a:prstGeom prst="roundRect">
            <a:avLst>
              <a:gd name="adj" fmla="val 15065"/>
            </a:avLst>
          </a:prstGeom>
          <a:gradFill rotWithShape="1">
            <a:gsLst>
              <a:gs pos="0">
                <a:srgbClr val="777777">
                  <a:alpha val="9000"/>
                </a:srgb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Rectangle 20"/>
          <p:cNvSpPr txBox="1">
            <a:spLocks noChangeArrowheads="1"/>
          </p:cNvSpPr>
          <p:nvPr/>
        </p:nvSpPr>
        <p:spPr bwMode="auto">
          <a:xfrm>
            <a:off x="142875" y="188913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zh-CN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§2.1.1 </a:t>
            </a:r>
            <a:r>
              <a:rPr lang="zh-CN" altLang="en-US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条件自信息</a:t>
            </a:r>
            <a:endParaRPr lang="zh-CN" altLang="en-US" sz="36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28625" y="0"/>
            <a:ext cx="6840538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zh-CN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§2.1 </a:t>
            </a: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自信息和互信息</a:t>
            </a:r>
            <a:r>
              <a:rPr lang="zh-CN" altLang="en-US" sz="480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11276" name="AutoShape 13"/>
          <p:cNvSpPr>
            <a:spLocks noChangeArrowheads="1"/>
          </p:cNvSpPr>
          <p:nvPr/>
        </p:nvSpPr>
        <p:spPr bwMode="auto">
          <a:xfrm>
            <a:off x="71438" y="192088"/>
            <a:ext cx="6715125" cy="593725"/>
          </a:xfrm>
          <a:prstGeom prst="roundRect">
            <a:avLst>
              <a:gd name="adj" fmla="val 15657"/>
            </a:avLst>
          </a:prstGeom>
          <a:solidFill>
            <a:schemeClr val="accent2"/>
          </a:solidFill>
          <a:ln w="3175">
            <a:solidFill>
              <a:srgbClr val="969696">
                <a:alpha val="58038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Rectangle 2"/>
          <p:cNvSpPr txBox="1">
            <a:spLocks noRot="1" noChangeArrowheads="1"/>
          </p:cNvSpPr>
          <p:nvPr/>
        </p:nvSpPr>
        <p:spPr bwMode="auto">
          <a:xfrm>
            <a:off x="301625" y="-99392"/>
            <a:ext cx="8540750" cy="1143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zh-CN" sz="3200" b="1" i="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9.2.2  R(D)</a:t>
            </a:r>
            <a:r>
              <a:rPr lang="zh-CN" altLang="en-US" sz="3200" b="1" i="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函数的性质</a:t>
            </a:r>
          </a:p>
        </p:txBody>
      </p:sp>
      <p:sp>
        <p:nvSpPr>
          <p:cNvPr id="11278" name="矩形 17"/>
          <p:cNvSpPr>
            <a:spLocks noChangeArrowheads="1"/>
          </p:cNvSpPr>
          <p:nvPr/>
        </p:nvSpPr>
        <p:spPr bwMode="auto">
          <a:xfrm>
            <a:off x="857250" y="2286000"/>
            <a:ext cx="600075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i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i="0" dirty="0">
                <a:latin typeface="Times New Roman" pitchFamily="18" charset="0"/>
                <a:cs typeface="Times New Roman" pitchFamily="18" charset="0"/>
              </a:rPr>
              <a:t>设试验信道输入符号             ，概率分别为</a:t>
            </a:r>
            <a:r>
              <a:rPr lang="en-US" altLang="zh-CN" sz="2800" i="0" dirty="0">
                <a:latin typeface="Times New Roman" pitchFamily="18" charset="0"/>
                <a:cs typeface="Times New Roman" pitchFamily="18" charset="0"/>
              </a:rPr>
              <a:t>1/3</a:t>
            </a:r>
            <a:r>
              <a:rPr lang="zh-CN" altLang="en-US" sz="2800" i="0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i="0" dirty="0">
                <a:latin typeface="Times New Roman" pitchFamily="18" charset="0"/>
                <a:cs typeface="Times New Roman" pitchFamily="18" charset="0"/>
              </a:rPr>
              <a:t>1/3</a:t>
            </a:r>
            <a:r>
              <a:rPr lang="zh-CN" altLang="en-US" sz="2800" i="0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i="0" dirty="0">
                <a:latin typeface="Times New Roman" pitchFamily="18" charset="0"/>
                <a:cs typeface="Times New Roman" pitchFamily="18" charset="0"/>
              </a:rPr>
              <a:t>1/3</a:t>
            </a:r>
            <a:r>
              <a:rPr lang="zh-CN" altLang="en-US" sz="2800" i="0" dirty="0">
                <a:latin typeface="Times New Roman" pitchFamily="18" charset="0"/>
                <a:cs typeface="Times New Roman" pitchFamily="18" charset="0"/>
              </a:rPr>
              <a:t>，失真矩阵如下所示，求</a:t>
            </a:r>
            <a:r>
              <a:rPr lang="en-US" altLang="zh-CN" sz="2800" i="0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800" i="0" baseline="-25000" dirty="0" err="1">
                <a:latin typeface="Times New Roman" pitchFamily="18" charset="0"/>
                <a:cs typeface="Times New Roman" pitchFamily="18" charset="0"/>
              </a:rPr>
              <a:t>min</a:t>
            </a:r>
            <a:r>
              <a:rPr lang="zh-CN" altLang="en-US" sz="2800" i="0"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800" i="0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800" i="0" baseline="-25000" dirty="0" err="1">
                <a:latin typeface="Times New Roman" pitchFamily="18" charset="0"/>
                <a:cs typeface="Times New Roman" pitchFamily="18" charset="0"/>
              </a:rPr>
              <a:t>max</a:t>
            </a:r>
            <a:r>
              <a:rPr lang="zh-CN" altLang="en-US" sz="2800" i="0" dirty="0">
                <a:latin typeface="Times New Roman" pitchFamily="18" charset="0"/>
                <a:cs typeface="Times New Roman" pitchFamily="18" charset="0"/>
              </a:rPr>
              <a:t>和相应的试验信道的转移概率矩阵。 </a:t>
            </a:r>
          </a:p>
        </p:txBody>
      </p:sp>
      <p:graphicFrame>
        <p:nvGraphicFramePr>
          <p:cNvPr id="11266" name="Object 3"/>
          <p:cNvGraphicFramePr>
            <a:graphicFrameLocks noChangeAspect="1"/>
          </p:cNvGraphicFramePr>
          <p:nvPr/>
        </p:nvGraphicFramePr>
        <p:xfrm>
          <a:off x="4214813" y="2357438"/>
          <a:ext cx="13716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6" name="Equation" r:id="rId4" imgW="672808" imgH="228501" progId="">
                  <p:embed/>
                </p:oleObj>
              </mc:Choice>
              <mc:Fallback>
                <p:oleObj name="Equation" r:id="rId4" imgW="672808" imgH="228501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4813" y="2357438"/>
                        <a:ext cx="137160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4"/>
          <p:cNvGraphicFramePr>
            <a:graphicFrameLocks noChangeAspect="1"/>
          </p:cNvGraphicFramePr>
          <p:nvPr/>
        </p:nvGraphicFramePr>
        <p:xfrm>
          <a:off x="2514600" y="4149725"/>
          <a:ext cx="2057400" cy="131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7" name="Equation" r:id="rId6" imgW="1117600" imgH="711200" progId="">
                  <p:embed/>
                </p:oleObj>
              </mc:Choice>
              <mc:Fallback>
                <p:oleObj name="Equation" r:id="rId6" imgW="1117600" imgH="7112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149725"/>
                        <a:ext cx="2057400" cy="1319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组合 14"/>
          <p:cNvGrpSpPr>
            <a:grpSpLocks/>
          </p:cNvGrpSpPr>
          <p:nvPr/>
        </p:nvGrpSpPr>
        <p:grpSpPr bwMode="auto">
          <a:xfrm>
            <a:off x="7131818" y="188640"/>
            <a:ext cx="1544638" cy="482895"/>
            <a:chOff x="428596" y="285728"/>
            <a:chExt cx="1544628" cy="357190"/>
          </a:xfrm>
        </p:grpSpPr>
        <p:sp>
          <p:nvSpPr>
            <p:cNvPr id="19" name="AutoShape 3"/>
            <p:cNvSpPr>
              <a:spLocks noChangeArrowheads="1"/>
            </p:cNvSpPr>
            <p:nvPr/>
          </p:nvSpPr>
          <p:spPr bwMode="auto">
            <a:xfrm>
              <a:off x="428596" y="285728"/>
              <a:ext cx="1544628" cy="35719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0034" y="285728"/>
              <a:ext cx="1428741" cy="2731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信息论</a:t>
              </a:r>
              <a:endPara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538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5" name="AutoShape 2"/>
          <p:cNvSpPr>
            <a:spLocks noChangeArrowheads="1"/>
          </p:cNvSpPr>
          <p:nvPr/>
        </p:nvSpPr>
        <p:spPr bwMode="auto">
          <a:xfrm>
            <a:off x="1285875" y="2214563"/>
            <a:ext cx="7643813" cy="4214812"/>
          </a:xfrm>
          <a:prstGeom prst="roundRect">
            <a:avLst>
              <a:gd name="adj" fmla="val 2778"/>
            </a:avLst>
          </a:prstGeom>
          <a:gradFill rotWithShape="1">
            <a:gsLst>
              <a:gs pos="0">
                <a:schemeClr val="bg1"/>
              </a:gs>
              <a:gs pos="100000">
                <a:schemeClr val="bg2"/>
              </a:gs>
            </a:gsLst>
            <a:lin ang="2700000" scaled="1"/>
          </a:gradFill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2296" name="组合 23"/>
          <p:cNvGrpSpPr>
            <a:grpSpLocks/>
          </p:cNvGrpSpPr>
          <p:nvPr/>
        </p:nvGrpSpPr>
        <p:grpSpPr bwMode="auto">
          <a:xfrm>
            <a:off x="1425575" y="1285875"/>
            <a:ext cx="1146175" cy="993775"/>
            <a:chOff x="4000500" y="2682875"/>
            <a:chExt cx="1146175" cy="993775"/>
          </a:xfrm>
        </p:grpSpPr>
        <p:sp>
          <p:nvSpPr>
            <p:cNvPr id="12306" name="AutoShape 14"/>
            <p:cNvSpPr>
              <a:spLocks noChangeArrowheads="1"/>
            </p:cNvSpPr>
            <p:nvPr/>
          </p:nvSpPr>
          <p:spPr bwMode="auto">
            <a:xfrm>
              <a:off x="4000500" y="2813050"/>
              <a:ext cx="1146175" cy="863600"/>
            </a:xfrm>
            <a:prstGeom prst="downArrow">
              <a:avLst>
                <a:gd name="adj1" fmla="val 52074"/>
                <a:gd name="adj2" fmla="val 57903"/>
              </a:avLst>
            </a:prstGeom>
            <a:gradFill rotWithShape="1">
              <a:gsLst>
                <a:gs pos="0">
                  <a:schemeClr val="accent2">
                    <a:alpha val="0"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7" name="AutoShape 23"/>
            <p:cNvSpPr>
              <a:spLocks noChangeArrowheads="1"/>
            </p:cNvSpPr>
            <p:nvPr/>
          </p:nvSpPr>
          <p:spPr bwMode="auto">
            <a:xfrm rot="-5400000">
              <a:off x="4092576" y="2671762"/>
              <a:ext cx="958850" cy="981075"/>
            </a:xfrm>
            <a:prstGeom prst="leftArrow">
              <a:avLst>
                <a:gd name="adj1" fmla="val 50000"/>
                <a:gd name="adj2" fmla="val 48301"/>
              </a:avLst>
            </a:prstGeom>
            <a:gradFill rotWithShape="1">
              <a:gsLst>
                <a:gs pos="0">
                  <a:schemeClr val="bg1">
                    <a:alpha val="45000"/>
                  </a:schemeClr>
                </a:gs>
                <a:gs pos="100000">
                  <a:schemeClr val="bg2">
                    <a:alpha val="0"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5" name="Rectangle 7"/>
          <p:cNvSpPr>
            <a:spLocks noChangeArrowheads="1"/>
          </p:cNvSpPr>
          <p:nvPr/>
        </p:nvSpPr>
        <p:spPr bwMode="auto">
          <a:xfrm>
            <a:off x="1779588" y="1571625"/>
            <a:ext cx="86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楷体_GB2312" pitchFamily="49" charset="-122"/>
              </a:rPr>
              <a:t>解：</a:t>
            </a:r>
          </a:p>
        </p:txBody>
      </p:sp>
      <p:sp>
        <p:nvSpPr>
          <p:cNvPr id="12300" name="AutoShape 13"/>
          <p:cNvSpPr>
            <a:spLocks noChangeArrowheads="1"/>
          </p:cNvSpPr>
          <p:nvPr/>
        </p:nvSpPr>
        <p:spPr bwMode="auto">
          <a:xfrm>
            <a:off x="71438" y="192088"/>
            <a:ext cx="6715125" cy="593725"/>
          </a:xfrm>
          <a:prstGeom prst="roundRect">
            <a:avLst>
              <a:gd name="adj" fmla="val 15657"/>
            </a:avLst>
          </a:prstGeom>
          <a:solidFill>
            <a:schemeClr val="accent2"/>
          </a:solidFill>
          <a:ln w="3175">
            <a:solidFill>
              <a:srgbClr val="969696">
                <a:alpha val="58038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Rectangle 2"/>
          <p:cNvSpPr txBox="1">
            <a:spLocks noRot="1" noChangeArrowheads="1"/>
          </p:cNvSpPr>
          <p:nvPr/>
        </p:nvSpPr>
        <p:spPr bwMode="auto">
          <a:xfrm>
            <a:off x="301625" y="-99392"/>
            <a:ext cx="8540750" cy="1143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zh-CN" sz="3200" b="1" i="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9.2.2  R(D)</a:t>
            </a:r>
            <a:r>
              <a:rPr lang="zh-CN" altLang="en-US" sz="3200" b="1" i="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函数的性质</a:t>
            </a:r>
          </a:p>
        </p:txBody>
      </p:sp>
      <p:graphicFrame>
        <p:nvGraphicFramePr>
          <p:cNvPr id="12290" name="Object 3"/>
          <p:cNvGraphicFramePr>
            <a:graphicFrameLocks noChangeAspect="1"/>
          </p:cNvGraphicFramePr>
          <p:nvPr/>
        </p:nvGraphicFramePr>
        <p:xfrm>
          <a:off x="2414588" y="2378075"/>
          <a:ext cx="35814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90" name="Equation" r:id="rId3" imgW="1663700" imgH="342900" progId="">
                  <p:embed/>
                </p:oleObj>
              </mc:Choice>
              <mc:Fallback>
                <p:oleObj name="Equation" r:id="rId3" imgW="1663700" imgH="3429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4588" y="2378075"/>
                        <a:ext cx="35814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4"/>
          <p:cNvGraphicFramePr>
            <a:graphicFrameLocks noChangeAspect="1"/>
          </p:cNvGraphicFramePr>
          <p:nvPr/>
        </p:nvGraphicFramePr>
        <p:xfrm>
          <a:off x="1385888" y="3143250"/>
          <a:ext cx="75438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91" name="Equation" r:id="rId5" imgW="3416300" imgH="228600" progId="">
                  <p:embed/>
                </p:oleObj>
              </mc:Choice>
              <mc:Fallback>
                <p:oleObj name="Equation" r:id="rId5" imgW="3416300" imgH="2286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5888" y="3143250"/>
                        <a:ext cx="7543800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2" name="矩形 17"/>
          <p:cNvSpPr>
            <a:spLocks noChangeArrowheads="1"/>
          </p:cNvSpPr>
          <p:nvPr/>
        </p:nvSpPr>
        <p:spPr bwMode="auto">
          <a:xfrm>
            <a:off x="1285875" y="3714750"/>
            <a:ext cx="6207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i="0"/>
              <a:t> </a:t>
            </a:r>
            <a:r>
              <a:rPr lang="en-US" altLang="zh-CN" sz="2400" i="0">
                <a:solidFill>
                  <a:srgbClr val="000000"/>
                </a:solidFill>
              </a:rPr>
              <a:t>=1</a:t>
            </a:r>
            <a:endParaRPr lang="zh-CN" altLang="en-US" sz="2400" i="0"/>
          </a:p>
        </p:txBody>
      </p:sp>
      <p:sp>
        <p:nvSpPr>
          <p:cNvPr id="12303" name="矩形 18"/>
          <p:cNvSpPr>
            <a:spLocks noChangeArrowheads="1"/>
          </p:cNvSpPr>
          <p:nvPr/>
        </p:nvSpPr>
        <p:spPr bwMode="auto">
          <a:xfrm>
            <a:off x="1357313" y="4143375"/>
            <a:ext cx="74295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 i="0"/>
              <a:t> </a:t>
            </a:r>
            <a:r>
              <a:rPr lang="zh-CN" altLang="en-US" sz="2400" i="0"/>
              <a:t>令对应最小               的                        ，其它为</a:t>
            </a:r>
            <a:r>
              <a:rPr lang="en-US" altLang="zh-CN" sz="2400" i="0"/>
              <a:t>0</a:t>
            </a:r>
            <a:r>
              <a:rPr lang="zh-CN" altLang="en-US" sz="2400" i="0"/>
              <a:t>。可得对应</a:t>
            </a:r>
            <a:r>
              <a:rPr lang="en-US" altLang="zh-CN" sz="2400" i="0"/>
              <a:t>Dmin </a:t>
            </a:r>
            <a:r>
              <a:rPr lang="zh-CN" altLang="en-US" sz="2400" i="0"/>
              <a:t>的转移概率矩阵为：  </a:t>
            </a:r>
          </a:p>
        </p:txBody>
      </p:sp>
      <p:graphicFrame>
        <p:nvGraphicFramePr>
          <p:cNvPr id="12292" name="Object 5"/>
          <p:cNvGraphicFramePr>
            <a:graphicFrameLocks noChangeAspect="1"/>
          </p:cNvGraphicFramePr>
          <p:nvPr/>
        </p:nvGraphicFramePr>
        <p:xfrm>
          <a:off x="3190875" y="4143375"/>
          <a:ext cx="114300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92" name="Equation" r:id="rId7" imgW="558558" imgH="241195" progId="">
                  <p:embed/>
                </p:oleObj>
              </mc:Choice>
              <mc:Fallback>
                <p:oleObj name="Equation" r:id="rId7" imgW="558558" imgH="241195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0875" y="4143375"/>
                        <a:ext cx="1143000" cy="484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6"/>
          <p:cNvGraphicFramePr>
            <a:graphicFrameLocks noChangeAspect="1"/>
          </p:cNvGraphicFramePr>
          <p:nvPr/>
        </p:nvGraphicFramePr>
        <p:xfrm>
          <a:off x="4643438" y="4071938"/>
          <a:ext cx="1790700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93" name="Equation" r:id="rId9" imgW="825500" imgH="241300" progId="">
                  <p:embed/>
                </p:oleObj>
              </mc:Choice>
              <mc:Fallback>
                <p:oleObj name="Equation" r:id="rId9" imgW="825500" imgH="24130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4071938"/>
                        <a:ext cx="1790700" cy="515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7"/>
          <p:cNvGraphicFramePr>
            <a:graphicFrameLocks noChangeAspect="1"/>
          </p:cNvGraphicFramePr>
          <p:nvPr/>
        </p:nvGraphicFramePr>
        <p:xfrm>
          <a:off x="3581400" y="5049838"/>
          <a:ext cx="1311275" cy="1347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94" name="Equation" r:id="rId11" imgW="698500" imgH="711200" progId="">
                  <p:embed/>
                </p:oleObj>
              </mc:Choice>
              <mc:Fallback>
                <p:oleObj name="Equation" r:id="rId11" imgW="698500" imgH="711200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5049838"/>
                        <a:ext cx="1311275" cy="1347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组合 14"/>
          <p:cNvGrpSpPr>
            <a:grpSpLocks/>
          </p:cNvGrpSpPr>
          <p:nvPr/>
        </p:nvGrpSpPr>
        <p:grpSpPr bwMode="auto">
          <a:xfrm>
            <a:off x="7131818" y="188640"/>
            <a:ext cx="1544638" cy="482895"/>
            <a:chOff x="428596" y="285728"/>
            <a:chExt cx="1544628" cy="357190"/>
          </a:xfrm>
        </p:grpSpPr>
        <p:sp>
          <p:nvSpPr>
            <p:cNvPr id="21" name="AutoShape 3"/>
            <p:cNvSpPr>
              <a:spLocks noChangeArrowheads="1"/>
            </p:cNvSpPr>
            <p:nvPr/>
          </p:nvSpPr>
          <p:spPr bwMode="auto">
            <a:xfrm>
              <a:off x="428596" y="285728"/>
              <a:ext cx="1544628" cy="35719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00034" y="285728"/>
              <a:ext cx="1428741" cy="2731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信息论</a:t>
              </a:r>
              <a:endPara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</p:grpSp>
      <p:graphicFrame>
        <p:nvGraphicFramePr>
          <p:cNvPr id="1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3621364"/>
              </p:ext>
            </p:extLst>
          </p:nvPr>
        </p:nvGraphicFramePr>
        <p:xfrm>
          <a:off x="6434138" y="959567"/>
          <a:ext cx="2057400" cy="131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95" name="Equation" r:id="rId13" imgW="1117600" imgH="711200" progId="">
                  <p:embed/>
                </p:oleObj>
              </mc:Choice>
              <mc:Fallback>
                <p:oleObj name="Equation" r:id="rId13" imgW="1117600" imgH="7112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4138" y="959567"/>
                        <a:ext cx="2057400" cy="1319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353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0" name="AutoShape 2"/>
          <p:cNvSpPr>
            <a:spLocks noChangeArrowheads="1"/>
          </p:cNvSpPr>
          <p:nvPr/>
        </p:nvSpPr>
        <p:spPr bwMode="auto">
          <a:xfrm>
            <a:off x="1285875" y="2000250"/>
            <a:ext cx="7643813" cy="4714875"/>
          </a:xfrm>
          <a:prstGeom prst="roundRect">
            <a:avLst>
              <a:gd name="adj" fmla="val 2778"/>
            </a:avLst>
          </a:prstGeom>
          <a:gradFill rotWithShape="1">
            <a:gsLst>
              <a:gs pos="0">
                <a:schemeClr val="bg1"/>
              </a:gs>
              <a:gs pos="100000">
                <a:schemeClr val="bg2"/>
              </a:gs>
            </a:gsLst>
            <a:lin ang="2700000" scaled="1"/>
          </a:gradFill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3321" name="组合 23"/>
          <p:cNvGrpSpPr>
            <a:grpSpLocks/>
          </p:cNvGrpSpPr>
          <p:nvPr/>
        </p:nvGrpSpPr>
        <p:grpSpPr bwMode="auto">
          <a:xfrm>
            <a:off x="1425575" y="1285875"/>
            <a:ext cx="1146175" cy="993775"/>
            <a:chOff x="4000500" y="2682875"/>
            <a:chExt cx="1146175" cy="993775"/>
          </a:xfrm>
        </p:grpSpPr>
        <p:sp>
          <p:nvSpPr>
            <p:cNvPr id="13331" name="AutoShape 14"/>
            <p:cNvSpPr>
              <a:spLocks noChangeArrowheads="1"/>
            </p:cNvSpPr>
            <p:nvPr/>
          </p:nvSpPr>
          <p:spPr bwMode="auto">
            <a:xfrm>
              <a:off x="4000500" y="2813050"/>
              <a:ext cx="1146175" cy="863600"/>
            </a:xfrm>
            <a:prstGeom prst="downArrow">
              <a:avLst>
                <a:gd name="adj1" fmla="val 52074"/>
                <a:gd name="adj2" fmla="val 57903"/>
              </a:avLst>
            </a:prstGeom>
            <a:gradFill rotWithShape="1">
              <a:gsLst>
                <a:gs pos="0">
                  <a:schemeClr val="accent2">
                    <a:alpha val="0"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2" name="AutoShape 23"/>
            <p:cNvSpPr>
              <a:spLocks noChangeArrowheads="1"/>
            </p:cNvSpPr>
            <p:nvPr/>
          </p:nvSpPr>
          <p:spPr bwMode="auto">
            <a:xfrm rot="-5400000">
              <a:off x="4092576" y="2671762"/>
              <a:ext cx="958850" cy="981075"/>
            </a:xfrm>
            <a:prstGeom prst="leftArrow">
              <a:avLst>
                <a:gd name="adj1" fmla="val 50000"/>
                <a:gd name="adj2" fmla="val 48301"/>
              </a:avLst>
            </a:prstGeom>
            <a:gradFill rotWithShape="1">
              <a:gsLst>
                <a:gs pos="0">
                  <a:schemeClr val="bg1">
                    <a:alpha val="45000"/>
                  </a:schemeClr>
                </a:gs>
                <a:gs pos="100000">
                  <a:schemeClr val="bg2">
                    <a:alpha val="0"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5" name="Rectangle 7"/>
          <p:cNvSpPr>
            <a:spLocks noChangeArrowheads="1"/>
          </p:cNvSpPr>
          <p:nvPr/>
        </p:nvSpPr>
        <p:spPr bwMode="auto">
          <a:xfrm>
            <a:off x="1779588" y="1571625"/>
            <a:ext cx="86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楷体_GB2312" pitchFamily="49" charset="-122"/>
              </a:rPr>
              <a:t>解：</a:t>
            </a:r>
          </a:p>
        </p:txBody>
      </p:sp>
      <p:grpSp>
        <p:nvGrpSpPr>
          <p:cNvPr id="13324" name="组合 25"/>
          <p:cNvGrpSpPr>
            <a:grpSpLocks/>
          </p:cNvGrpSpPr>
          <p:nvPr/>
        </p:nvGrpSpPr>
        <p:grpSpPr bwMode="auto">
          <a:xfrm>
            <a:off x="7143750" y="285750"/>
            <a:ext cx="1544638" cy="500063"/>
            <a:chOff x="428596" y="285728"/>
            <a:chExt cx="1544628" cy="369888"/>
          </a:xfrm>
        </p:grpSpPr>
        <p:sp>
          <p:nvSpPr>
            <p:cNvPr id="13329" name="AutoShape 3"/>
            <p:cNvSpPr>
              <a:spLocks noChangeArrowheads="1"/>
            </p:cNvSpPr>
            <p:nvPr/>
          </p:nvSpPr>
          <p:spPr bwMode="auto">
            <a:xfrm>
              <a:off x="428596" y="285728"/>
              <a:ext cx="1544628" cy="35719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00034" y="285728"/>
              <a:ext cx="1428741" cy="369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信息论基础</a:t>
              </a:r>
            </a:p>
          </p:txBody>
        </p:sp>
      </p:grpSp>
      <p:sp>
        <p:nvSpPr>
          <p:cNvPr id="13325" name="AutoShape 13"/>
          <p:cNvSpPr>
            <a:spLocks noChangeArrowheads="1"/>
          </p:cNvSpPr>
          <p:nvPr/>
        </p:nvSpPr>
        <p:spPr bwMode="auto">
          <a:xfrm>
            <a:off x="71438" y="192088"/>
            <a:ext cx="6715125" cy="593725"/>
          </a:xfrm>
          <a:prstGeom prst="roundRect">
            <a:avLst>
              <a:gd name="adj" fmla="val 15657"/>
            </a:avLst>
          </a:prstGeom>
          <a:solidFill>
            <a:schemeClr val="accent2"/>
          </a:solidFill>
          <a:ln w="3175">
            <a:solidFill>
              <a:srgbClr val="969696">
                <a:alpha val="58038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Rectangle 2"/>
          <p:cNvSpPr txBox="1">
            <a:spLocks noRot="1" noChangeArrowheads="1"/>
          </p:cNvSpPr>
          <p:nvPr/>
        </p:nvSpPr>
        <p:spPr bwMode="auto">
          <a:xfrm>
            <a:off x="301625" y="-71438"/>
            <a:ext cx="8540750" cy="1143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zh-CN" sz="3200" b="1" i="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9.2.2  R(D)</a:t>
            </a:r>
            <a:r>
              <a:rPr lang="zh-CN" altLang="en-US" sz="3200" b="1" i="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函数的性质</a:t>
            </a:r>
          </a:p>
        </p:txBody>
      </p:sp>
      <p:graphicFrame>
        <p:nvGraphicFramePr>
          <p:cNvPr id="13314" name="Object 7"/>
          <p:cNvGraphicFramePr>
            <a:graphicFrameLocks noChangeAspect="1"/>
          </p:cNvGraphicFramePr>
          <p:nvPr/>
        </p:nvGraphicFramePr>
        <p:xfrm>
          <a:off x="2547938" y="2166938"/>
          <a:ext cx="291465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4" name="Equation" r:id="rId3" imgW="1651000" imgH="342900" progId="">
                  <p:embed/>
                </p:oleObj>
              </mc:Choice>
              <mc:Fallback>
                <p:oleObj name="Equation" r:id="rId3" imgW="1651000" imgH="3429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7938" y="2166938"/>
                        <a:ext cx="2914650" cy="606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7" name="矩形 22"/>
          <p:cNvSpPr>
            <a:spLocks noChangeArrowheads="1"/>
          </p:cNvSpPr>
          <p:nvPr/>
        </p:nvSpPr>
        <p:spPr bwMode="auto">
          <a:xfrm>
            <a:off x="2786050" y="3714752"/>
            <a:ext cx="703263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i="0" dirty="0">
                <a:solidFill>
                  <a:srgbClr val="000000"/>
                </a:solidFill>
              </a:rPr>
              <a:t>= 5/3</a:t>
            </a:r>
          </a:p>
        </p:txBody>
      </p:sp>
      <p:sp>
        <p:nvSpPr>
          <p:cNvPr id="13328" name="矩形 23"/>
          <p:cNvSpPr>
            <a:spLocks noChangeArrowheads="1"/>
          </p:cNvSpPr>
          <p:nvPr/>
        </p:nvSpPr>
        <p:spPr bwMode="auto">
          <a:xfrm>
            <a:off x="1357313" y="4429125"/>
            <a:ext cx="742950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i="0" dirty="0"/>
              <a:t>上式中第</a:t>
            </a:r>
            <a:r>
              <a:rPr lang="en-US" altLang="zh-CN" sz="2400" i="0" dirty="0"/>
              <a:t>2</a:t>
            </a:r>
            <a:r>
              <a:rPr lang="zh-CN" altLang="en-US" sz="2400" i="0" dirty="0"/>
              <a:t>项最小，所以令                                         。可得对应</a:t>
            </a:r>
            <a:r>
              <a:rPr lang="en-US" altLang="zh-CN" sz="2400" i="0" dirty="0" err="1"/>
              <a:t>D</a:t>
            </a:r>
            <a:r>
              <a:rPr lang="en-US" altLang="zh-CN" sz="2400" i="0" baseline="-25000" dirty="0" err="1"/>
              <a:t>max</a:t>
            </a:r>
            <a:r>
              <a:rPr lang="en-US" altLang="zh-CN" sz="2400" i="0" dirty="0"/>
              <a:t> </a:t>
            </a:r>
            <a:r>
              <a:rPr lang="zh-CN" altLang="en-US" sz="2400" i="0" dirty="0"/>
              <a:t>的转移概率矩阵为： </a:t>
            </a:r>
          </a:p>
        </p:txBody>
      </p:sp>
      <p:graphicFrame>
        <p:nvGraphicFramePr>
          <p:cNvPr id="13317" name="Object 10"/>
          <p:cNvGraphicFramePr>
            <a:graphicFrameLocks noChangeAspect="1"/>
          </p:cNvGraphicFramePr>
          <p:nvPr/>
        </p:nvGraphicFramePr>
        <p:xfrm>
          <a:off x="5072063" y="4357688"/>
          <a:ext cx="11430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5" name="Equation" r:id="rId5" imgW="596900" imgH="228600" progId="">
                  <p:embed/>
                </p:oleObj>
              </mc:Choice>
              <mc:Fallback>
                <p:oleObj name="Equation" r:id="rId5" imgW="596900" imgH="2286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2063" y="4357688"/>
                        <a:ext cx="1143000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11"/>
          <p:cNvGraphicFramePr>
            <a:graphicFrameLocks noChangeAspect="1"/>
          </p:cNvGraphicFramePr>
          <p:nvPr/>
        </p:nvGraphicFramePr>
        <p:xfrm>
          <a:off x="6215063" y="4357688"/>
          <a:ext cx="21336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6" name="Equation" r:id="rId7" imgW="1104900" imgH="228600" progId="">
                  <p:embed/>
                </p:oleObj>
              </mc:Choice>
              <mc:Fallback>
                <p:oleObj name="Equation" r:id="rId7" imgW="1104900" imgH="22860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5063" y="4357688"/>
                        <a:ext cx="2133600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12"/>
          <p:cNvGraphicFramePr>
            <a:graphicFrameLocks noChangeAspect="1"/>
          </p:cNvGraphicFramePr>
          <p:nvPr/>
        </p:nvGraphicFramePr>
        <p:xfrm>
          <a:off x="3586163" y="5214938"/>
          <a:ext cx="1343025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7" name="Equation" r:id="rId9" imgW="685800" imgH="711200" progId="">
                  <p:embed/>
                </p:oleObj>
              </mc:Choice>
              <mc:Fallback>
                <p:oleObj name="Equation" r:id="rId9" imgW="685800" imgH="71120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6163" y="5214938"/>
                        <a:ext cx="1343025" cy="1400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1643042" y="2714620"/>
          <a:ext cx="7084223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8" name="公式" r:id="rId11" imgW="4445000" imgH="457200" progId="Equation.3">
                  <p:embed/>
                </p:oleObj>
              </mc:Choice>
              <mc:Fallback>
                <p:oleObj name="公式" r:id="rId11" imgW="4445000" imgH="4572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42" y="2714620"/>
                        <a:ext cx="7084223" cy="728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8425926"/>
              </p:ext>
            </p:extLst>
          </p:nvPr>
        </p:nvGraphicFramePr>
        <p:xfrm>
          <a:off x="6434138" y="959567"/>
          <a:ext cx="2057400" cy="131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9" name="Equation" r:id="rId13" imgW="1117600" imgH="711200" progId="">
                  <p:embed/>
                </p:oleObj>
              </mc:Choice>
              <mc:Fallback>
                <p:oleObj name="Equation" r:id="rId13" imgW="1117600" imgH="7112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4138" y="959567"/>
                        <a:ext cx="2057400" cy="1319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080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r>
              <a:rPr lang="de-DE" altLang="en-US" smtClean="0"/>
              <a:t>Page </a:t>
            </a:r>
            <a:r>
              <a:rPr lang="de-DE" altLang="en-US" smtClean="0">
                <a:sym typeface="MS UI Gothic" pitchFamily="34" charset="-128"/>
              </a:rPr>
              <a:t></a:t>
            </a:r>
            <a:r>
              <a:rPr lang="de-DE" altLang="en-US" smtClean="0"/>
              <a:t> </a:t>
            </a:r>
            <a:fld id="{EA361C52-0730-4854-93A1-BB3A7BC2D724}" type="slidenum">
              <a:rPr lang="zh-CN" altLang="en-US" smtClean="0"/>
              <a:pPr/>
              <a:t>19</a:t>
            </a:fld>
            <a:endParaRPr lang="en-US" altLang="zh-CN" smtClean="0"/>
          </a:p>
        </p:txBody>
      </p:sp>
      <p:sp>
        <p:nvSpPr>
          <p:cNvPr id="3" name="左箭头 2"/>
          <p:cNvSpPr/>
          <p:nvPr/>
        </p:nvSpPr>
        <p:spPr>
          <a:xfrm flipH="1">
            <a:off x="1357286" y="1771724"/>
            <a:ext cx="6929485" cy="3300350"/>
          </a:xfrm>
          <a:prstGeom prst="leftArrow">
            <a:avLst>
              <a:gd name="adj1" fmla="val 70395"/>
              <a:gd name="adj2" fmla="val 30068"/>
            </a:avLst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perspectiveRelaxed">
              <a:rot lat="17073600" lon="0" rev="0"/>
            </a:camera>
            <a:lightRig rig="flat" dir="t"/>
          </a:scene3d>
          <a:sp3d extrusionH="101600"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椭圆 3"/>
          <p:cNvSpPr/>
          <p:nvPr/>
        </p:nvSpPr>
        <p:spPr bwMode="auto">
          <a:xfrm>
            <a:off x="642910" y="1428736"/>
            <a:ext cx="7786742" cy="2687702"/>
          </a:xfrm>
          <a:prstGeom prst="ellipse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2700000" scaled="0"/>
            <a:tileRect/>
          </a:gradFill>
          <a:ln w="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>
              <a:rot lat="17399997" lon="0" rev="0"/>
            </a:camera>
            <a:lightRig rig="flat" dir="t"/>
          </a:scene3d>
          <a:sp3d extrusionH="127000">
            <a:bevelT w="254000" h="254000" prst="artDeco"/>
            <a:extrusionClr>
              <a:schemeClr val="bg1">
                <a:lumMod val="85000"/>
              </a:schemeClr>
            </a:extrusionClr>
            <a:contourClr>
              <a:srgbClr val="AFEAFF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tabLst>
                <a:tab pos="136525" algn="l"/>
              </a:tabLst>
              <a:defRPr/>
            </a:pPr>
            <a:endParaRPr lang="zh-CN" altLang="en-US" sz="15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928662" y="4305442"/>
            <a:ext cx="7929618" cy="1981078"/>
          </a:xfrm>
          <a:prstGeom prst="rect">
            <a:avLst/>
          </a:prstGeom>
          <a:solidFill>
            <a:schemeClr val="bg1">
              <a:alpha val="60000"/>
            </a:scheme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tabLst>
                <a:tab pos="136525" algn="l"/>
              </a:tabLst>
              <a:defRPr/>
            </a:pP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468313" y="315913"/>
            <a:ext cx="5832475" cy="59213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 sz="2400" i="0" kern="0">
                <a:latin typeface="+mj-lt"/>
                <a:ea typeface="+mj-ea"/>
                <a:cs typeface="+mj-cs"/>
              </a:rPr>
              <a:t>单击此处添加标题</a:t>
            </a:r>
          </a:p>
        </p:txBody>
      </p:sp>
      <p:grpSp>
        <p:nvGrpSpPr>
          <p:cNvPr id="14345" name="组合 25"/>
          <p:cNvGrpSpPr>
            <a:grpSpLocks/>
          </p:cNvGrpSpPr>
          <p:nvPr/>
        </p:nvGrpSpPr>
        <p:grpSpPr bwMode="auto">
          <a:xfrm>
            <a:off x="7143750" y="285750"/>
            <a:ext cx="1544638" cy="500063"/>
            <a:chOff x="428596" y="285728"/>
            <a:chExt cx="1544628" cy="369888"/>
          </a:xfrm>
        </p:grpSpPr>
        <p:sp>
          <p:nvSpPr>
            <p:cNvPr id="14359" name="AutoShape 3"/>
            <p:cNvSpPr>
              <a:spLocks noChangeArrowheads="1"/>
            </p:cNvSpPr>
            <p:nvPr/>
          </p:nvSpPr>
          <p:spPr bwMode="auto">
            <a:xfrm>
              <a:off x="428596" y="285728"/>
              <a:ext cx="1544628" cy="35719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0034" y="285728"/>
              <a:ext cx="1428741" cy="369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信息论基础</a:t>
              </a:r>
            </a:p>
          </p:txBody>
        </p:sp>
      </p:grpSp>
      <p:sp>
        <p:nvSpPr>
          <p:cNvPr id="14346" name="AutoShape 13"/>
          <p:cNvSpPr>
            <a:spLocks noChangeArrowheads="1"/>
          </p:cNvSpPr>
          <p:nvPr/>
        </p:nvSpPr>
        <p:spPr bwMode="auto">
          <a:xfrm>
            <a:off x="71438" y="192088"/>
            <a:ext cx="6715125" cy="593725"/>
          </a:xfrm>
          <a:prstGeom prst="roundRect">
            <a:avLst>
              <a:gd name="adj" fmla="val 15657"/>
            </a:avLst>
          </a:prstGeom>
          <a:solidFill>
            <a:schemeClr val="accent2"/>
          </a:solidFill>
          <a:ln w="3175">
            <a:solidFill>
              <a:srgbClr val="969696">
                <a:alpha val="58038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AutoShape 3"/>
          <p:cNvSpPr>
            <a:spLocks noChangeArrowheads="1"/>
          </p:cNvSpPr>
          <p:nvPr/>
        </p:nvSpPr>
        <p:spPr bwMode="auto">
          <a:xfrm>
            <a:off x="1571605" y="1276698"/>
            <a:ext cx="5643602" cy="652104"/>
          </a:xfrm>
          <a:prstGeom prst="roundRect">
            <a:avLst/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prst="convex"/>
            <a:bevelB w="0" h="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defRPr/>
            </a:pPr>
            <a:endParaRPr lang="zh-CN" altLang="zh-CN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1714479" y="1428736"/>
            <a:ext cx="4849245" cy="374571"/>
          </a:xfrm>
          <a:prstGeom prst="roundRect">
            <a:avLst/>
          </a:prstGeom>
          <a:noFill/>
          <a:scene3d>
            <a:camera prst="orthographicFront"/>
            <a:lightRig rig="threePt" dir="t"/>
          </a:scene3d>
          <a:sp3d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defRPr/>
            </a:pPr>
            <a:endParaRPr lang="zh-CN" altLang="zh-CN" sz="1600" dirty="0">
              <a:solidFill>
                <a:schemeClr val="bg1"/>
              </a:solidFill>
              <a:effectLst>
                <a:reflection blurRad="6350" stA="50000" endA="300" endPos="50000" dist="60007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4351" name="Group 36"/>
          <p:cNvGrpSpPr>
            <a:grpSpLocks/>
          </p:cNvGrpSpPr>
          <p:nvPr/>
        </p:nvGrpSpPr>
        <p:grpSpPr bwMode="auto">
          <a:xfrm>
            <a:off x="3929063" y="3571875"/>
            <a:ext cx="1714500" cy="1357313"/>
            <a:chOff x="0" y="0"/>
            <a:chExt cx="722" cy="544"/>
          </a:xfrm>
        </p:grpSpPr>
        <p:sp>
          <p:nvSpPr>
            <p:cNvPr id="14357" name="AutoShape 37"/>
            <p:cNvSpPr>
              <a:spLocks noChangeArrowheads="1"/>
            </p:cNvSpPr>
            <p:nvPr/>
          </p:nvSpPr>
          <p:spPr bwMode="auto">
            <a:xfrm>
              <a:off x="0" y="0"/>
              <a:ext cx="722" cy="544"/>
            </a:xfrm>
            <a:prstGeom prst="downArrow">
              <a:avLst>
                <a:gd name="adj1" fmla="val 52074"/>
                <a:gd name="adj2" fmla="val 57903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2">
                    <a:alpha val="0"/>
                  </a:schemeClr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8" name="AutoShape 38"/>
            <p:cNvSpPr>
              <a:spLocks noChangeArrowheads="1"/>
            </p:cNvSpPr>
            <p:nvPr/>
          </p:nvSpPr>
          <p:spPr bwMode="auto">
            <a:xfrm>
              <a:off x="79" y="70"/>
              <a:ext cx="564" cy="386"/>
            </a:xfrm>
            <a:prstGeom prst="downArrow">
              <a:avLst>
                <a:gd name="adj1" fmla="val 52074"/>
                <a:gd name="adj2" fmla="val 57903"/>
              </a:avLst>
            </a:prstGeom>
            <a:gradFill rotWithShape="1">
              <a:gsLst>
                <a:gs pos="0">
                  <a:schemeClr val="bg2">
                    <a:alpha val="0"/>
                  </a:schemeClr>
                </a:gs>
                <a:gs pos="100000">
                  <a:schemeClr val="bg1">
                    <a:alpha val="42000"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" name="Rectangle 2"/>
          <p:cNvSpPr txBox="1">
            <a:spLocks noRot="1" noChangeArrowheads="1"/>
          </p:cNvSpPr>
          <p:nvPr/>
        </p:nvSpPr>
        <p:spPr bwMode="auto">
          <a:xfrm>
            <a:off x="301625" y="-71438"/>
            <a:ext cx="8540750" cy="1143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zh-CN" sz="3200" b="1" i="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9.2.2  R(D)</a:t>
            </a:r>
            <a:r>
              <a:rPr lang="zh-CN" altLang="en-US" sz="3200" b="1" i="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函数的性质</a:t>
            </a:r>
          </a:p>
        </p:txBody>
      </p:sp>
      <p:sp>
        <p:nvSpPr>
          <p:cNvPr id="14353" name="矩形 21"/>
          <p:cNvSpPr>
            <a:spLocks noChangeArrowheads="1"/>
          </p:cNvSpPr>
          <p:nvPr/>
        </p:nvSpPr>
        <p:spPr bwMode="auto">
          <a:xfrm>
            <a:off x="1214438" y="2474913"/>
            <a:ext cx="66436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800" b="1" i="0" dirty="0"/>
              <a:t>设</a:t>
            </a:r>
            <a:r>
              <a:rPr lang="en-US" altLang="zh-CN" sz="2800" b="1" i="0" dirty="0"/>
              <a:t>D</a:t>
            </a:r>
            <a:r>
              <a:rPr lang="en-US" altLang="zh-CN" sz="2800" b="1" i="0" baseline="-25000" dirty="0"/>
              <a:t>1</a:t>
            </a:r>
            <a:r>
              <a:rPr lang="en-US" altLang="zh-CN" sz="2800" b="1" i="0" dirty="0"/>
              <a:t>,D</a:t>
            </a:r>
            <a:r>
              <a:rPr lang="en-US" altLang="zh-CN" sz="2800" b="1" i="0" baseline="-25000" dirty="0"/>
              <a:t>2</a:t>
            </a:r>
            <a:r>
              <a:rPr lang="zh-CN" altLang="en-US" sz="2800" b="1" i="0" dirty="0"/>
              <a:t>为任意两个平均失真，              ，</a:t>
            </a:r>
          </a:p>
        </p:txBody>
      </p:sp>
      <p:sp>
        <p:nvSpPr>
          <p:cNvPr id="14354" name="矩形 22"/>
          <p:cNvSpPr>
            <a:spLocks noChangeArrowheads="1"/>
          </p:cNvSpPr>
          <p:nvPr/>
        </p:nvSpPr>
        <p:spPr bwMode="auto">
          <a:xfrm>
            <a:off x="1908175" y="1357313"/>
            <a:ext cx="47355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800" b="1" i="0"/>
              <a:t>2</a:t>
            </a:r>
            <a:r>
              <a:rPr lang="zh-CN" altLang="en-US" sz="2800" b="1" i="0"/>
              <a:t>．</a:t>
            </a:r>
            <a:r>
              <a:rPr lang="en-US" altLang="zh-CN" sz="2800" b="1" i="0"/>
              <a:t>R(D) </a:t>
            </a:r>
            <a:r>
              <a:rPr lang="zh-CN" altLang="en-US" sz="2800" b="1" i="0"/>
              <a:t>是关于</a:t>
            </a:r>
            <a:r>
              <a:rPr lang="en-US" altLang="zh-CN" sz="2800" b="1" i="0"/>
              <a:t>D</a:t>
            </a:r>
            <a:r>
              <a:rPr lang="zh-CN" altLang="en-US" sz="2800" b="1" i="0"/>
              <a:t>的下凸函数</a:t>
            </a:r>
          </a:p>
        </p:txBody>
      </p:sp>
      <p:graphicFrame>
        <p:nvGraphicFramePr>
          <p:cNvPr id="14338" name="Object 5"/>
          <p:cNvGraphicFramePr>
            <a:graphicFrameLocks noChangeAspect="1"/>
          </p:cNvGraphicFramePr>
          <p:nvPr/>
        </p:nvGraphicFramePr>
        <p:xfrm>
          <a:off x="6072188" y="2500313"/>
          <a:ext cx="1524000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1" name="Equation" r:id="rId3" imgW="583693" imgH="177646" progId="">
                  <p:embed/>
                </p:oleObj>
              </mc:Choice>
              <mc:Fallback>
                <p:oleObj name="Equation" r:id="rId3" imgW="583693" imgH="177646" progId="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2188" y="2500313"/>
                        <a:ext cx="1524000" cy="474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6"/>
          <p:cNvGraphicFramePr>
            <a:graphicFrameLocks noChangeAspect="1"/>
          </p:cNvGraphicFramePr>
          <p:nvPr/>
        </p:nvGraphicFramePr>
        <p:xfrm>
          <a:off x="931863" y="5000625"/>
          <a:ext cx="7743825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2" name="Equation" r:id="rId5" imgW="2806700" imgH="215900" progId="">
                  <p:embed/>
                </p:oleObj>
              </mc:Choice>
              <mc:Fallback>
                <p:oleObj name="Equation" r:id="rId5" imgW="2806700" imgH="215900" progId="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1863" y="5000625"/>
                        <a:ext cx="7743825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6" name="矩形 21"/>
          <p:cNvSpPr>
            <a:spLocks noChangeArrowheads="1"/>
          </p:cNvSpPr>
          <p:nvPr/>
        </p:nvSpPr>
        <p:spPr bwMode="auto">
          <a:xfrm>
            <a:off x="7118350" y="5786438"/>
            <a:ext cx="15573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（ </a:t>
            </a:r>
            <a:r>
              <a:rPr lang="en-US" altLang="zh-CN"/>
              <a:t>9</a:t>
            </a:r>
            <a:r>
              <a:rPr lang="zh-CN" altLang="en-US"/>
              <a:t>．</a:t>
            </a:r>
            <a:r>
              <a:rPr lang="en-US" altLang="zh-CN"/>
              <a:t>2</a:t>
            </a:r>
            <a:r>
              <a:rPr lang="zh-CN" altLang="en-US"/>
              <a:t>．</a:t>
            </a:r>
            <a:r>
              <a:rPr lang="en-US" altLang="zh-CN"/>
              <a:t>6</a:t>
            </a:r>
            <a:r>
              <a:rPr lang="zh-CN" altLang="en-US"/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en-US">
                <a:latin typeface="+mn-ea"/>
                <a:ea typeface="+mn-ea"/>
              </a:rPr>
              <a:t>Page </a:t>
            </a:r>
            <a:r>
              <a:rPr lang="de-DE" altLang="en-US">
                <a:latin typeface="+mn-ea"/>
                <a:ea typeface="+mn-ea"/>
                <a:sym typeface="MS UI Gothic" pitchFamily="34" charset="-128"/>
              </a:rPr>
              <a:t></a:t>
            </a:r>
            <a:r>
              <a:rPr lang="de-DE" altLang="en-US">
                <a:latin typeface="+mn-ea"/>
                <a:ea typeface="+mn-ea"/>
              </a:rPr>
              <a:t> </a:t>
            </a:r>
            <a:fld id="{755FBE62-33E3-4271-AB85-79D8FC757C79}" type="slidenum">
              <a:rPr lang="zh-CN" altLang="en-US">
                <a:latin typeface="+mn-ea"/>
                <a:ea typeface="+mn-ea"/>
              </a:rPr>
              <a:pPr>
                <a:defRPr/>
              </a:pPr>
              <a:t>2</a:t>
            </a:fld>
            <a:endParaRPr lang="en-US">
              <a:latin typeface="+mn-ea"/>
              <a:ea typeface="+mn-ea"/>
            </a:endParaRPr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>
            <a:off x="468313" y="1428750"/>
            <a:ext cx="8207375" cy="4859338"/>
          </a:xfrm>
          <a:prstGeom prst="roundRect">
            <a:avLst>
              <a:gd name="adj" fmla="val 2773"/>
            </a:avLst>
          </a:prstGeom>
          <a:noFill/>
          <a:ln w="3175" cmpd="sng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+mn-ea"/>
              <a:ea typeface="+mn-ea"/>
            </a:endParaRPr>
          </a:p>
        </p:txBody>
      </p:sp>
      <p:sp>
        <p:nvSpPr>
          <p:cNvPr id="6148" name="AutoShape 4"/>
          <p:cNvSpPr>
            <a:spLocks noChangeArrowheads="1"/>
          </p:cNvSpPr>
          <p:nvPr/>
        </p:nvSpPr>
        <p:spPr bwMode="auto">
          <a:xfrm>
            <a:off x="949325" y="1268413"/>
            <a:ext cx="7231063" cy="303212"/>
          </a:xfrm>
          <a:prstGeom prst="roundRect">
            <a:avLst>
              <a:gd name="adj" fmla="val 15657"/>
            </a:avLst>
          </a:prstGeom>
          <a:solidFill>
            <a:schemeClr val="bg1"/>
          </a:solidFill>
          <a:ln w="3175" cmpd="sng">
            <a:solidFill>
              <a:srgbClr val="333333">
                <a:alpha val="57999"/>
              </a:srgb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zh-CN" altLang="en-US" sz="2400" b="1" dirty="0">
              <a:latin typeface="+mn-ea"/>
              <a:ea typeface="+mn-ea"/>
            </a:endParaRPr>
          </a:p>
        </p:txBody>
      </p:sp>
      <p:grpSp>
        <p:nvGrpSpPr>
          <p:cNvPr id="36869" name="Group 5"/>
          <p:cNvGrpSpPr>
            <a:grpSpLocks/>
          </p:cNvGrpSpPr>
          <p:nvPr/>
        </p:nvGrpSpPr>
        <p:grpSpPr bwMode="auto">
          <a:xfrm>
            <a:off x="755577" y="1643063"/>
            <a:ext cx="7560840" cy="857250"/>
            <a:chOff x="0" y="-35"/>
            <a:chExt cx="4246" cy="368"/>
          </a:xfrm>
        </p:grpSpPr>
        <p:grpSp>
          <p:nvGrpSpPr>
            <p:cNvPr id="36895" name="Group 6"/>
            <p:cNvGrpSpPr>
              <a:grpSpLocks/>
            </p:cNvGrpSpPr>
            <p:nvPr/>
          </p:nvGrpSpPr>
          <p:grpSpPr bwMode="auto">
            <a:xfrm>
              <a:off x="3" y="0"/>
              <a:ext cx="4243" cy="333"/>
              <a:chOff x="0" y="0"/>
              <a:chExt cx="4243" cy="333"/>
            </a:xfrm>
          </p:grpSpPr>
          <p:sp>
            <p:nvSpPr>
              <p:cNvPr id="6151" name="AutoShape 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243" cy="333"/>
              </a:xfrm>
              <a:prstGeom prst="roundRect">
                <a:avLst>
                  <a:gd name="adj" fmla="val 15657"/>
                </a:avLst>
              </a:prstGeom>
              <a:solidFill>
                <a:schemeClr val="accent2"/>
              </a:solidFill>
              <a:ln w="3175" cmpd="sng">
                <a:solidFill>
                  <a:srgbClr val="969696">
                    <a:alpha val="57999"/>
                  </a:srgb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i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6152" name="AutoShape 8"/>
              <p:cNvSpPr>
                <a:spLocks noChangeArrowheads="1"/>
              </p:cNvSpPr>
              <p:nvPr/>
            </p:nvSpPr>
            <p:spPr bwMode="auto">
              <a:xfrm flipV="1">
                <a:off x="27" y="12"/>
                <a:ext cx="4184" cy="190"/>
              </a:xfrm>
              <a:prstGeom prst="roundRect">
                <a:avLst>
                  <a:gd name="adj" fmla="val 14324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7999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rot="10800000" wrap="none" anchor="ctr"/>
              <a:lstStyle/>
              <a:p>
                <a:pPr algn="ctr">
                  <a:defRPr/>
                </a:pPr>
                <a:endParaRPr lang="zh-CN" altLang="en-US" i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6153" name="Text Box 9"/>
            <p:cNvSpPr txBox="1">
              <a:spLocks noChangeArrowheads="1"/>
            </p:cNvSpPr>
            <p:nvPr/>
          </p:nvSpPr>
          <p:spPr bwMode="auto">
            <a:xfrm>
              <a:off x="0" y="-35"/>
              <a:ext cx="4237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just">
                <a:lnSpc>
                  <a:spcPct val="90000"/>
                </a:lnSpc>
                <a:buFont typeface="Wingdings" pitchFamily="2" charset="2"/>
                <a:buChar char="Ø"/>
                <a:defRPr/>
              </a:pPr>
              <a:r>
                <a:rPr lang="zh-CN" altLang="en-US" sz="2000" i="0" dirty="0">
                  <a:solidFill>
                    <a:schemeClr val="bg1"/>
                  </a:solidFill>
                  <a:latin typeface="+mn-ea"/>
                  <a:ea typeface="+mn-ea"/>
                </a:rPr>
                <a:t>当信源信息以超过信道容量的速率传输时，必然产生差错或失真；</a:t>
              </a:r>
            </a:p>
          </p:txBody>
        </p:sp>
      </p:grpSp>
      <p:grpSp>
        <p:nvGrpSpPr>
          <p:cNvPr id="36870" name="Group 10"/>
          <p:cNvGrpSpPr>
            <a:grpSpLocks/>
          </p:cNvGrpSpPr>
          <p:nvPr/>
        </p:nvGrpSpPr>
        <p:grpSpPr bwMode="auto">
          <a:xfrm>
            <a:off x="760919" y="2643188"/>
            <a:ext cx="7555498" cy="730250"/>
            <a:chOff x="0" y="0"/>
            <a:chExt cx="4246" cy="333"/>
          </a:xfrm>
        </p:grpSpPr>
        <p:grpSp>
          <p:nvGrpSpPr>
            <p:cNvPr id="36891" name="Group 11"/>
            <p:cNvGrpSpPr>
              <a:grpSpLocks/>
            </p:cNvGrpSpPr>
            <p:nvPr/>
          </p:nvGrpSpPr>
          <p:grpSpPr bwMode="auto">
            <a:xfrm>
              <a:off x="3" y="0"/>
              <a:ext cx="4243" cy="333"/>
              <a:chOff x="0" y="0"/>
              <a:chExt cx="4243" cy="333"/>
            </a:xfrm>
          </p:grpSpPr>
          <p:sp>
            <p:nvSpPr>
              <p:cNvPr id="6156" name="AutoShape 1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243" cy="333"/>
              </a:xfrm>
              <a:prstGeom prst="roundRect">
                <a:avLst>
                  <a:gd name="adj" fmla="val 15657"/>
                </a:avLst>
              </a:prstGeom>
              <a:solidFill>
                <a:schemeClr val="accent2"/>
              </a:solidFill>
              <a:ln w="3175" cmpd="sng">
                <a:solidFill>
                  <a:srgbClr val="969696">
                    <a:alpha val="57999"/>
                  </a:srgb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i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6157" name="AutoShape 13"/>
              <p:cNvSpPr>
                <a:spLocks noChangeArrowheads="1"/>
              </p:cNvSpPr>
              <p:nvPr/>
            </p:nvSpPr>
            <p:spPr bwMode="auto">
              <a:xfrm flipV="1">
                <a:off x="27" y="12"/>
                <a:ext cx="4184" cy="190"/>
              </a:xfrm>
              <a:prstGeom prst="roundRect">
                <a:avLst>
                  <a:gd name="adj" fmla="val 14324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7999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i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6158" name="Text Box 14"/>
            <p:cNvSpPr txBox="1">
              <a:spLocks noChangeArrowheads="1"/>
            </p:cNvSpPr>
            <p:nvPr/>
          </p:nvSpPr>
          <p:spPr bwMode="auto">
            <a:xfrm>
              <a:off x="0" y="21"/>
              <a:ext cx="4237" cy="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just">
                <a:lnSpc>
                  <a:spcPct val="90000"/>
                </a:lnSpc>
                <a:buFont typeface="Wingdings" pitchFamily="2" charset="2"/>
                <a:buChar char="Ø"/>
                <a:defRPr/>
              </a:pPr>
              <a:r>
                <a:rPr lang="zh-CN" altLang="en-US" sz="2000" i="0" dirty="0">
                  <a:solidFill>
                    <a:schemeClr val="bg1"/>
                  </a:solidFill>
                  <a:latin typeface="+mn-ea"/>
                  <a:ea typeface="+mn-ea"/>
                </a:rPr>
                <a:t>由于信道噪声的干扰，信息在传输过程中也会产生差错或失真；   </a:t>
              </a:r>
            </a:p>
          </p:txBody>
        </p:sp>
      </p:grpSp>
      <p:grpSp>
        <p:nvGrpSpPr>
          <p:cNvPr id="36871" name="Group 15"/>
          <p:cNvGrpSpPr>
            <a:grpSpLocks/>
          </p:cNvGrpSpPr>
          <p:nvPr/>
        </p:nvGrpSpPr>
        <p:grpSpPr bwMode="auto">
          <a:xfrm>
            <a:off x="808999" y="3592513"/>
            <a:ext cx="7507418" cy="765175"/>
            <a:chOff x="0" y="0"/>
            <a:chExt cx="4246" cy="333"/>
          </a:xfrm>
        </p:grpSpPr>
        <p:grpSp>
          <p:nvGrpSpPr>
            <p:cNvPr id="36887" name="Group 16"/>
            <p:cNvGrpSpPr>
              <a:grpSpLocks/>
            </p:cNvGrpSpPr>
            <p:nvPr/>
          </p:nvGrpSpPr>
          <p:grpSpPr bwMode="auto">
            <a:xfrm>
              <a:off x="3" y="0"/>
              <a:ext cx="4243" cy="333"/>
              <a:chOff x="0" y="0"/>
              <a:chExt cx="4243" cy="333"/>
            </a:xfrm>
          </p:grpSpPr>
          <p:sp>
            <p:nvSpPr>
              <p:cNvPr id="6161" name="AutoShape 1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243" cy="333"/>
              </a:xfrm>
              <a:prstGeom prst="roundRect">
                <a:avLst>
                  <a:gd name="adj" fmla="val 15657"/>
                </a:avLst>
              </a:prstGeom>
              <a:solidFill>
                <a:schemeClr val="accent2"/>
              </a:solidFill>
              <a:ln w="3175" cmpd="sng">
                <a:solidFill>
                  <a:srgbClr val="969696">
                    <a:alpha val="57999"/>
                  </a:srgb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i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6162" name="AutoShape 18"/>
              <p:cNvSpPr>
                <a:spLocks noChangeArrowheads="1"/>
              </p:cNvSpPr>
              <p:nvPr/>
            </p:nvSpPr>
            <p:spPr bwMode="auto">
              <a:xfrm flipV="1">
                <a:off x="27" y="12"/>
                <a:ext cx="4184" cy="190"/>
              </a:xfrm>
              <a:prstGeom prst="roundRect">
                <a:avLst>
                  <a:gd name="adj" fmla="val 14324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7999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i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6163" name="Text Box 19"/>
            <p:cNvSpPr txBox="1">
              <a:spLocks noChangeArrowheads="1"/>
            </p:cNvSpPr>
            <p:nvPr/>
          </p:nvSpPr>
          <p:spPr bwMode="auto">
            <a:xfrm>
              <a:off x="0" y="37"/>
              <a:ext cx="4237" cy="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just">
                <a:lnSpc>
                  <a:spcPct val="90000"/>
                </a:lnSpc>
                <a:buFont typeface="Wingdings" pitchFamily="2" charset="2"/>
                <a:buChar char="Ø"/>
                <a:defRPr/>
              </a:pPr>
              <a:r>
                <a:rPr lang="zh-CN" altLang="en-US" sz="2000" i="0" dirty="0">
                  <a:solidFill>
                    <a:schemeClr val="bg1"/>
                  </a:solidFill>
                  <a:latin typeface="+mn-ea"/>
                  <a:ea typeface="+mn-ea"/>
                </a:rPr>
                <a:t>信宿的灵敏度和分辨力都是有限的，无需要求在传输过程中信息绝对无失真；</a:t>
              </a:r>
            </a:p>
          </p:txBody>
        </p:sp>
      </p:grpSp>
      <p:grpSp>
        <p:nvGrpSpPr>
          <p:cNvPr id="36872" name="Group 20"/>
          <p:cNvGrpSpPr>
            <a:grpSpLocks/>
          </p:cNvGrpSpPr>
          <p:nvPr/>
        </p:nvGrpSpPr>
        <p:grpSpPr bwMode="auto">
          <a:xfrm>
            <a:off x="862042" y="4624388"/>
            <a:ext cx="7438461" cy="661987"/>
            <a:chOff x="0" y="0"/>
            <a:chExt cx="4246" cy="333"/>
          </a:xfrm>
        </p:grpSpPr>
        <p:grpSp>
          <p:nvGrpSpPr>
            <p:cNvPr id="36883" name="Group 21"/>
            <p:cNvGrpSpPr>
              <a:grpSpLocks/>
            </p:cNvGrpSpPr>
            <p:nvPr/>
          </p:nvGrpSpPr>
          <p:grpSpPr bwMode="auto">
            <a:xfrm>
              <a:off x="3" y="0"/>
              <a:ext cx="4243" cy="333"/>
              <a:chOff x="0" y="0"/>
              <a:chExt cx="4243" cy="333"/>
            </a:xfrm>
          </p:grpSpPr>
          <p:sp>
            <p:nvSpPr>
              <p:cNvPr id="6166" name="AutoShape 2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243" cy="333"/>
              </a:xfrm>
              <a:prstGeom prst="roundRect">
                <a:avLst>
                  <a:gd name="adj" fmla="val 15657"/>
                </a:avLst>
              </a:prstGeom>
              <a:solidFill>
                <a:schemeClr val="accent2"/>
              </a:solidFill>
              <a:ln w="3175" cmpd="sng">
                <a:solidFill>
                  <a:srgbClr val="969696">
                    <a:alpha val="57999"/>
                  </a:srgb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i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6167" name="AutoShape 23"/>
              <p:cNvSpPr>
                <a:spLocks noChangeArrowheads="1"/>
              </p:cNvSpPr>
              <p:nvPr/>
            </p:nvSpPr>
            <p:spPr bwMode="auto">
              <a:xfrm flipV="1">
                <a:off x="27" y="12"/>
                <a:ext cx="4184" cy="190"/>
              </a:xfrm>
              <a:prstGeom prst="roundRect">
                <a:avLst>
                  <a:gd name="adj" fmla="val 14324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7999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i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6168" name="Text Box 24"/>
            <p:cNvSpPr txBox="1">
              <a:spLocks noChangeArrowheads="1"/>
            </p:cNvSpPr>
            <p:nvPr/>
          </p:nvSpPr>
          <p:spPr bwMode="auto">
            <a:xfrm>
              <a:off x="0" y="21"/>
              <a:ext cx="4237" cy="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just">
                <a:lnSpc>
                  <a:spcPct val="90000"/>
                </a:lnSpc>
                <a:buFont typeface="Wingdings" pitchFamily="2" charset="2"/>
                <a:buChar char="Ø"/>
                <a:defRPr/>
              </a:pPr>
              <a:r>
                <a:rPr lang="zh-CN" altLang="en-US" sz="2000" i="0" dirty="0">
                  <a:solidFill>
                    <a:schemeClr val="bg1"/>
                  </a:solidFill>
                  <a:latin typeface="+mn-ea"/>
                  <a:ea typeface="+mn-ea"/>
                </a:rPr>
                <a:t>允许信息有某些失真，这样可以降低信息传输速率，从而降低通信成本；</a:t>
              </a:r>
            </a:p>
          </p:txBody>
        </p:sp>
      </p:grpSp>
      <p:grpSp>
        <p:nvGrpSpPr>
          <p:cNvPr id="36873" name="Group 25"/>
          <p:cNvGrpSpPr>
            <a:grpSpLocks/>
          </p:cNvGrpSpPr>
          <p:nvPr/>
        </p:nvGrpSpPr>
        <p:grpSpPr bwMode="auto">
          <a:xfrm>
            <a:off x="867299" y="5430838"/>
            <a:ext cx="7449118" cy="712787"/>
            <a:chOff x="0" y="0"/>
            <a:chExt cx="4246" cy="333"/>
          </a:xfrm>
        </p:grpSpPr>
        <p:grpSp>
          <p:nvGrpSpPr>
            <p:cNvPr id="36879" name="Group 26"/>
            <p:cNvGrpSpPr>
              <a:grpSpLocks/>
            </p:cNvGrpSpPr>
            <p:nvPr/>
          </p:nvGrpSpPr>
          <p:grpSpPr bwMode="auto">
            <a:xfrm>
              <a:off x="3" y="0"/>
              <a:ext cx="4243" cy="333"/>
              <a:chOff x="0" y="0"/>
              <a:chExt cx="4243" cy="333"/>
            </a:xfrm>
          </p:grpSpPr>
          <p:sp>
            <p:nvSpPr>
              <p:cNvPr id="6171" name="AutoShape 2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243" cy="333"/>
              </a:xfrm>
              <a:prstGeom prst="roundRect">
                <a:avLst>
                  <a:gd name="adj" fmla="val 15657"/>
                </a:avLst>
              </a:prstGeom>
              <a:solidFill>
                <a:schemeClr val="accent2"/>
              </a:solidFill>
              <a:ln w="3175" cmpd="sng">
                <a:solidFill>
                  <a:srgbClr val="969696">
                    <a:alpha val="57999"/>
                  </a:srgb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i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6172" name="AutoShape 28"/>
              <p:cNvSpPr>
                <a:spLocks noChangeArrowheads="1"/>
              </p:cNvSpPr>
              <p:nvPr/>
            </p:nvSpPr>
            <p:spPr bwMode="auto">
              <a:xfrm flipV="1">
                <a:off x="27" y="12"/>
                <a:ext cx="4184" cy="190"/>
              </a:xfrm>
              <a:prstGeom prst="roundRect">
                <a:avLst>
                  <a:gd name="adj" fmla="val 14324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7999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i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6173" name="Text Box 29"/>
            <p:cNvSpPr txBox="1">
              <a:spLocks noChangeArrowheads="1"/>
            </p:cNvSpPr>
            <p:nvPr/>
          </p:nvSpPr>
          <p:spPr bwMode="auto">
            <a:xfrm>
              <a:off x="0" y="19"/>
              <a:ext cx="4237" cy="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marL="342900" indent="-342900" algn="ctr">
                <a:spcBef>
                  <a:spcPct val="50000"/>
                </a:spcBef>
                <a:buFont typeface="Wingdings" pitchFamily="2" charset="2"/>
                <a:buChar char="Ø"/>
                <a:defRPr/>
              </a:pPr>
              <a:r>
                <a:rPr lang="zh-CN" altLang="en-US" sz="2000" i="0" dirty="0">
                  <a:solidFill>
                    <a:schemeClr val="bg1"/>
                  </a:solidFill>
                  <a:latin typeface="+mn-ea"/>
                  <a:ea typeface="+mn-ea"/>
                </a:rPr>
                <a:t>对信源无失真压缩的极限是熵，如果再继续压缩就要</a:t>
              </a:r>
              <a:r>
                <a:rPr lang="zh-CN" altLang="en-US" sz="2000" i="0" dirty="0" smtClean="0">
                  <a:solidFill>
                    <a:schemeClr val="bg1"/>
                  </a:solidFill>
                  <a:latin typeface="+mn-ea"/>
                  <a:ea typeface="+mn-ea"/>
                </a:rPr>
                <a:t>失真。</a:t>
              </a:r>
              <a:endParaRPr lang="en-US" sz="2000" i="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35" name="AutoShape 13"/>
          <p:cNvSpPr>
            <a:spLocks noChangeArrowheads="1"/>
          </p:cNvSpPr>
          <p:nvPr/>
        </p:nvSpPr>
        <p:spPr bwMode="auto">
          <a:xfrm>
            <a:off x="103188" y="120650"/>
            <a:ext cx="6715125" cy="593725"/>
          </a:xfrm>
          <a:prstGeom prst="roundRect">
            <a:avLst>
              <a:gd name="adj" fmla="val 15657"/>
            </a:avLst>
          </a:prstGeom>
          <a:solidFill>
            <a:schemeClr val="accent2"/>
          </a:solidFill>
          <a:ln w="3175">
            <a:solidFill>
              <a:srgbClr val="969696">
                <a:alpha val="58038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i="0">
              <a:latin typeface="+mn-ea"/>
              <a:ea typeface="+mn-ea"/>
            </a:endParaRPr>
          </a:p>
        </p:txBody>
      </p:sp>
      <p:sp>
        <p:nvSpPr>
          <p:cNvPr id="36" name="Rectangle 2"/>
          <p:cNvSpPr txBox="1">
            <a:spLocks noChangeArrowheads="1"/>
          </p:cNvSpPr>
          <p:nvPr/>
        </p:nvSpPr>
        <p:spPr bwMode="auto">
          <a:xfrm>
            <a:off x="468313" y="142875"/>
            <a:ext cx="5832475" cy="59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90000"/>
              </a:lnSpc>
              <a:defRPr/>
            </a:pPr>
            <a:r>
              <a:rPr lang="en-US" altLang="zh-CN" sz="2400" b="1" i="0" kern="0">
                <a:solidFill>
                  <a:schemeClr val="bg1"/>
                </a:solidFill>
                <a:latin typeface="+mj-ea"/>
                <a:ea typeface="+mj-ea"/>
                <a:cs typeface="+mj-cs"/>
              </a:rPr>
              <a:t>9.1  </a:t>
            </a:r>
            <a:r>
              <a:rPr lang="zh-CN" altLang="en-US" sz="2400" b="1" i="0" kern="0">
                <a:solidFill>
                  <a:schemeClr val="bg1"/>
                </a:solidFill>
                <a:latin typeface="+mj-ea"/>
                <a:ea typeface="+mj-ea"/>
                <a:cs typeface="+mj-cs"/>
              </a:rPr>
              <a:t>概  述</a:t>
            </a:r>
            <a:r>
              <a:rPr lang="zh-CN" altLang="en-US" sz="2000" b="1" i="0" kern="0">
                <a:solidFill>
                  <a:schemeClr val="bg1"/>
                </a:solidFill>
                <a:latin typeface="+mj-ea"/>
                <a:ea typeface="+mj-ea"/>
                <a:cs typeface="+mj-cs"/>
              </a:rPr>
              <a:t>     </a:t>
            </a:r>
            <a:endParaRPr lang="zh-CN" altLang="en-US" sz="2000" b="1" i="0" kern="0" dirty="0">
              <a:solidFill>
                <a:schemeClr val="bg1"/>
              </a:solidFill>
              <a:latin typeface="+mj-ea"/>
              <a:ea typeface="+mj-ea"/>
              <a:cs typeface="+mj-cs"/>
            </a:endParaRPr>
          </a:p>
        </p:txBody>
      </p:sp>
      <p:grpSp>
        <p:nvGrpSpPr>
          <p:cNvPr id="40" name="组合 14"/>
          <p:cNvGrpSpPr>
            <a:grpSpLocks/>
          </p:cNvGrpSpPr>
          <p:nvPr/>
        </p:nvGrpSpPr>
        <p:grpSpPr bwMode="auto">
          <a:xfrm>
            <a:off x="7108032" y="188640"/>
            <a:ext cx="1544638" cy="482895"/>
            <a:chOff x="428596" y="285728"/>
            <a:chExt cx="1544628" cy="357190"/>
          </a:xfrm>
        </p:grpSpPr>
        <p:sp>
          <p:nvSpPr>
            <p:cNvPr id="41" name="AutoShape 3"/>
            <p:cNvSpPr>
              <a:spLocks noChangeArrowheads="1"/>
            </p:cNvSpPr>
            <p:nvPr/>
          </p:nvSpPr>
          <p:spPr bwMode="auto">
            <a:xfrm>
              <a:off x="428596" y="285728"/>
              <a:ext cx="1544628" cy="35719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00034" y="285728"/>
              <a:ext cx="1428741" cy="2731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信息论</a:t>
              </a:r>
              <a:endPara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987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3"/>
          <p:cNvSpPr/>
          <p:nvPr/>
        </p:nvSpPr>
        <p:spPr bwMode="auto">
          <a:xfrm>
            <a:off x="1071538" y="1957988"/>
            <a:ext cx="7000924" cy="3899904"/>
          </a:xfrm>
          <a:prstGeom prst="roundRect">
            <a:avLst>
              <a:gd name="adj" fmla="val 7848"/>
            </a:avLst>
          </a:prstGeom>
          <a:gradFill flip="none" rotWithShape="1">
            <a:gsLst>
              <a:gs pos="3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2700000" scaled="1"/>
            <a:tileRect/>
          </a:gradFill>
          <a:ln w="38100">
            <a:gradFill>
              <a:gsLst>
                <a:gs pos="0">
                  <a:srgbClr val="00B0F0"/>
                </a:gs>
                <a:gs pos="100000">
                  <a:srgbClr val="002060"/>
                </a:gs>
              </a:gsLst>
              <a:lin ang="5400000" scaled="0"/>
            </a:gradFill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65100" h="1270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>
              <a:defRPr/>
            </a:pPr>
            <a:endParaRPr lang="en-US" altLang="zh-CN" sz="24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2028148" y="1500174"/>
            <a:ext cx="5044182" cy="642942"/>
          </a:xfrm>
          <a:prstGeom prst="roundRect">
            <a:avLst>
              <a:gd name="adj" fmla="val 10568"/>
            </a:avLst>
          </a:prstGeom>
          <a:gradFill flip="none" rotWithShape="1">
            <a:gsLst>
              <a:gs pos="0">
                <a:srgbClr val="00DFF6"/>
              </a:gs>
              <a:gs pos="90000">
                <a:srgbClr val="002774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prst="convex"/>
            <a:bevelB w="0" h="0"/>
            <a:contourClr>
              <a:srgbClr val="AFEAFF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70" name="矩形 37"/>
          <p:cNvSpPr>
            <a:spLocks noChangeArrowheads="1"/>
          </p:cNvSpPr>
          <p:nvPr/>
        </p:nvSpPr>
        <p:spPr bwMode="auto">
          <a:xfrm>
            <a:off x="4222750" y="1571625"/>
            <a:ext cx="800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i="0">
                <a:solidFill>
                  <a:schemeClr val="bg1"/>
                </a:solidFill>
              </a:rPr>
              <a:t>证明</a:t>
            </a:r>
          </a:p>
        </p:txBody>
      </p:sp>
      <p:sp>
        <p:nvSpPr>
          <p:cNvPr id="15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单击此处添加标题</a:t>
            </a:r>
            <a:endParaRPr lang="en-US" smtClean="0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6840538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zh-CN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凸函数</a:t>
            </a: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468313" y="315913"/>
            <a:ext cx="5832475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sz="2400" i="0" kern="0">
                <a:latin typeface="+mj-lt"/>
                <a:ea typeface="+mj-ea"/>
                <a:cs typeface="+mj-cs"/>
              </a:rPr>
              <a:t>单击此处添加标题</a:t>
            </a:r>
          </a:p>
        </p:txBody>
      </p:sp>
      <p:sp>
        <p:nvSpPr>
          <p:cNvPr id="15" name="Rectangle 20"/>
          <p:cNvSpPr txBox="1">
            <a:spLocks noChangeArrowheads="1"/>
          </p:cNvSpPr>
          <p:nvPr/>
        </p:nvSpPr>
        <p:spPr bwMode="auto">
          <a:xfrm>
            <a:off x="142875" y="188913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zh-CN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§2.1.1 </a:t>
            </a:r>
            <a:r>
              <a:rPr lang="zh-CN" altLang="en-US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条件自信息</a:t>
            </a:r>
            <a:endParaRPr lang="zh-CN" altLang="en-US" sz="36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428625" y="0"/>
            <a:ext cx="6840538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zh-CN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§2.1 </a:t>
            </a: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自信息和互信息</a:t>
            </a:r>
            <a:r>
              <a:rPr lang="zh-CN" altLang="en-US" sz="480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grpSp>
        <p:nvGrpSpPr>
          <p:cNvPr id="15376" name="组合 25"/>
          <p:cNvGrpSpPr>
            <a:grpSpLocks/>
          </p:cNvGrpSpPr>
          <p:nvPr/>
        </p:nvGrpSpPr>
        <p:grpSpPr bwMode="auto">
          <a:xfrm>
            <a:off x="7143750" y="285750"/>
            <a:ext cx="1544638" cy="500063"/>
            <a:chOff x="428596" y="285728"/>
            <a:chExt cx="1544628" cy="369888"/>
          </a:xfrm>
        </p:grpSpPr>
        <p:sp>
          <p:nvSpPr>
            <p:cNvPr id="15380" name="AutoShape 3"/>
            <p:cNvSpPr>
              <a:spLocks noChangeArrowheads="1"/>
            </p:cNvSpPr>
            <p:nvPr/>
          </p:nvSpPr>
          <p:spPr bwMode="auto">
            <a:xfrm>
              <a:off x="428596" y="285728"/>
              <a:ext cx="1544628" cy="35719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0034" y="285728"/>
              <a:ext cx="1428741" cy="369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信息论基础</a:t>
              </a:r>
            </a:p>
          </p:txBody>
        </p:sp>
      </p:grpSp>
      <p:sp>
        <p:nvSpPr>
          <p:cNvPr id="15377" name="AutoShape 13"/>
          <p:cNvSpPr>
            <a:spLocks noChangeArrowheads="1"/>
          </p:cNvSpPr>
          <p:nvPr/>
        </p:nvSpPr>
        <p:spPr bwMode="auto">
          <a:xfrm>
            <a:off x="71438" y="192088"/>
            <a:ext cx="6715125" cy="593725"/>
          </a:xfrm>
          <a:prstGeom prst="roundRect">
            <a:avLst>
              <a:gd name="adj" fmla="val 15657"/>
            </a:avLst>
          </a:prstGeom>
          <a:solidFill>
            <a:schemeClr val="accent2"/>
          </a:solidFill>
          <a:ln w="3175">
            <a:solidFill>
              <a:srgbClr val="969696">
                <a:alpha val="58038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Rectangle 2"/>
          <p:cNvSpPr txBox="1">
            <a:spLocks noRot="1" noChangeArrowheads="1"/>
          </p:cNvSpPr>
          <p:nvPr/>
        </p:nvSpPr>
        <p:spPr bwMode="auto">
          <a:xfrm>
            <a:off x="301625" y="-71438"/>
            <a:ext cx="8540750" cy="1143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zh-CN" sz="3200" b="1" i="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9.2.2  R(D)</a:t>
            </a:r>
            <a:r>
              <a:rPr lang="zh-CN" altLang="en-US" sz="3200" b="1" i="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函数的性质</a:t>
            </a:r>
          </a:p>
        </p:txBody>
      </p:sp>
      <p:sp>
        <p:nvSpPr>
          <p:cNvPr id="15379" name="矩形 24"/>
          <p:cNvSpPr>
            <a:spLocks noChangeArrowheads="1"/>
          </p:cNvSpPr>
          <p:nvPr/>
        </p:nvSpPr>
        <p:spPr bwMode="auto">
          <a:xfrm>
            <a:off x="1428750" y="2500313"/>
            <a:ext cx="642937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i="0"/>
              <a:t>当信源分布给定后，        可以看成试验信道转移概率            的函数，即</a:t>
            </a:r>
          </a:p>
          <a:p>
            <a:r>
              <a:rPr lang="zh-CN" altLang="en-US" i="0"/>
              <a:t>						                                                             ，</a:t>
            </a:r>
          </a:p>
          <a:p>
            <a:r>
              <a:rPr lang="zh-CN" altLang="en-US" i="0"/>
              <a:t>						                                                             ，且有</a:t>
            </a:r>
          </a:p>
          <a:p>
            <a:pPr algn="just"/>
            <a:r>
              <a:rPr lang="zh-CN" altLang="en-US" i="0"/>
              <a:t>       </a:t>
            </a:r>
          </a:p>
        </p:txBody>
      </p:sp>
      <p:graphicFrame>
        <p:nvGraphicFramePr>
          <p:cNvPr id="15362" name="Object 15"/>
          <p:cNvGraphicFramePr>
            <a:graphicFrameLocks noChangeAspect="1"/>
          </p:cNvGraphicFramePr>
          <p:nvPr/>
        </p:nvGraphicFramePr>
        <p:xfrm>
          <a:off x="3495675" y="2566988"/>
          <a:ext cx="576263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8" name="Equation" r:id="rId3" imgW="380835" imgH="203112" progId="Equation.3">
                  <p:embed/>
                </p:oleObj>
              </mc:Choice>
              <mc:Fallback>
                <p:oleObj name="Equation" r:id="rId3" imgW="380835" imgH="203112" progId="Equation.3">
                  <p:embed/>
                  <p:pic>
                    <p:nvPicPr>
                      <p:cNvPr id="0" name="Picture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5675" y="2566988"/>
                        <a:ext cx="576263" cy="303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17"/>
          <p:cNvGraphicFramePr>
            <a:graphicFrameLocks noChangeAspect="1"/>
          </p:cNvGraphicFramePr>
          <p:nvPr/>
        </p:nvGraphicFramePr>
        <p:xfrm>
          <a:off x="6858000" y="2554288"/>
          <a:ext cx="792163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9" name="Equation" r:id="rId5" imgW="520474" imgH="203112" progId="Equation.3">
                  <p:embed/>
                </p:oleObj>
              </mc:Choice>
              <mc:Fallback>
                <p:oleObj name="Equation" r:id="rId5" imgW="520474" imgH="203112" progId="Equation.3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2554288"/>
                        <a:ext cx="792163" cy="303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19"/>
          <p:cNvGraphicFramePr>
            <a:graphicFrameLocks noChangeAspect="1"/>
          </p:cNvGraphicFramePr>
          <p:nvPr/>
        </p:nvGraphicFramePr>
        <p:xfrm>
          <a:off x="2124075" y="3143250"/>
          <a:ext cx="3960813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0" name="Equation" r:id="rId7" imgW="2540000" imgH="292100" progId="Equation.3">
                  <p:embed/>
                </p:oleObj>
              </mc:Choice>
              <mc:Fallback>
                <p:oleObj name="Equation" r:id="rId7" imgW="2540000" imgH="292100" progId="Equation.3">
                  <p:embed/>
                  <p:pic>
                    <p:nvPicPr>
                      <p:cNvPr id="0" name="Picture 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143250"/>
                        <a:ext cx="3960813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21"/>
          <p:cNvGraphicFramePr>
            <a:graphicFrameLocks noChangeAspect="1"/>
          </p:cNvGraphicFramePr>
          <p:nvPr/>
        </p:nvGraphicFramePr>
        <p:xfrm>
          <a:off x="2124075" y="3627438"/>
          <a:ext cx="3960813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1" name="Equation" r:id="rId9" imgW="2590800" imgH="292100" progId="Equation.3">
                  <p:embed/>
                </p:oleObj>
              </mc:Choice>
              <mc:Fallback>
                <p:oleObj name="Equation" r:id="rId9" imgW="2590800" imgH="292100" progId="Equation.3">
                  <p:embed/>
                  <p:pic>
                    <p:nvPicPr>
                      <p:cNvPr id="0" name="Picture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627438"/>
                        <a:ext cx="3960813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23"/>
          <p:cNvGraphicFramePr>
            <a:graphicFrameLocks noChangeAspect="1"/>
          </p:cNvGraphicFramePr>
          <p:nvPr/>
        </p:nvGraphicFramePr>
        <p:xfrm>
          <a:off x="2206625" y="4222750"/>
          <a:ext cx="4151313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2" name="Equation" r:id="rId11" imgW="2781300" imgH="355600" progId="">
                  <p:embed/>
                </p:oleObj>
              </mc:Choice>
              <mc:Fallback>
                <p:oleObj name="Equation" r:id="rId11" imgW="2781300" imgH="355600" progId="">
                  <p:embed/>
                  <p:pic>
                    <p:nvPicPr>
                      <p:cNvPr id="0" name="Picture 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6625" y="4222750"/>
                        <a:ext cx="4151313" cy="525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25"/>
          <p:cNvGraphicFramePr>
            <a:graphicFrameLocks noChangeAspect="1"/>
          </p:cNvGraphicFramePr>
          <p:nvPr/>
        </p:nvGraphicFramePr>
        <p:xfrm>
          <a:off x="2200275" y="4870450"/>
          <a:ext cx="4240213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3" name="Equation" r:id="rId13" imgW="2844800" imgH="355600" progId="">
                  <p:embed/>
                </p:oleObj>
              </mc:Choice>
              <mc:Fallback>
                <p:oleObj name="Equation" r:id="rId13" imgW="2844800" imgH="355600" progId="">
                  <p:embed/>
                  <p:pic>
                    <p:nvPicPr>
                      <p:cNvPr id="0" name="Picture 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0275" y="4870450"/>
                        <a:ext cx="4240213" cy="52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3"/>
          <p:cNvSpPr/>
          <p:nvPr/>
        </p:nvSpPr>
        <p:spPr bwMode="auto">
          <a:xfrm>
            <a:off x="1071538" y="1957988"/>
            <a:ext cx="7604150" cy="4257094"/>
          </a:xfrm>
          <a:prstGeom prst="roundRect">
            <a:avLst>
              <a:gd name="adj" fmla="val 7848"/>
            </a:avLst>
          </a:prstGeom>
          <a:gradFill flip="none" rotWithShape="1">
            <a:gsLst>
              <a:gs pos="3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2700000" scaled="1"/>
            <a:tileRect/>
          </a:gradFill>
          <a:ln w="38100">
            <a:gradFill>
              <a:gsLst>
                <a:gs pos="0">
                  <a:srgbClr val="00B0F0"/>
                </a:gs>
                <a:gs pos="100000">
                  <a:srgbClr val="002060"/>
                </a:gs>
              </a:gsLst>
              <a:lin ang="5400000" scaled="0"/>
            </a:gradFill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65100" h="1270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>
              <a:defRPr/>
            </a:pPr>
            <a:endParaRPr lang="en-US" altLang="zh-CN" sz="24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2028148" y="1500174"/>
            <a:ext cx="5044182" cy="642942"/>
          </a:xfrm>
          <a:prstGeom prst="roundRect">
            <a:avLst>
              <a:gd name="adj" fmla="val 10568"/>
            </a:avLst>
          </a:prstGeom>
          <a:gradFill flip="none" rotWithShape="1">
            <a:gsLst>
              <a:gs pos="0">
                <a:srgbClr val="00DFF6"/>
              </a:gs>
              <a:gs pos="90000">
                <a:srgbClr val="002774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prst="convex"/>
            <a:bevelB w="0" h="0"/>
            <a:contourClr>
              <a:srgbClr val="AFEAFF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395" name="矩形 37"/>
          <p:cNvSpPr>
            <a:spLocks noChangeArrowheads="1"/>
          </p:cNvSpPr>
          <p:nvPr/>
        </p:nvSpPr>
        <p:spPr bwMode="auto">
          <a:xfrm>
            <a:off x="4222750" y="1571625"/>
            <a:ext cx="800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i="0">
                <a:solidFill>
                  <a:schemeClr val="bg1"/>
                </a:solidFill>
              </a:rPr>
              <a:t>证明</a:t>
            </a:r>
          </a:p>
        </p:txBody>
      </p:sp>
      <p:sp>
        <p:nvSpPr>
          <p:cNvPr id="163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单击此处添加标题</a:t>
            </a:r>
            <a:endParaRPr lang="en-US" smtClean="0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6840538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zh-CN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凸函数</a:t>
            </a: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468313" y="315913"/>
            <a:ext cx="5832475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sz="2400" i="0" kern="0">
                <a:latin typeface="+mj-lt"/>
                <a:ea typeface="+mj-ea"/>
                <a:cs typeface="+mj-cs"/>
              </a:rPr>
              <a:t>单击此处添加标题</a:t>
            </a:r>
          </a:p>
        </p:txBody>
      </p:sp>
      <p:sp>
        <p:nvSpPr>
          <p:cNvPr id="15" name="Rectangle 20"/>
          <p:cNvSpPr txBox="1">
            <a:spLocks noChangeArrowheads="1"/>
          </p:cNvSpPr>
          <p:nvPr/>
        </p:nvSpPr>
        <p:spPr bwMode="auto">
          <a:xfrm>
            <a:off x="142875" y="188913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zh-CN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§2.1.1 </a:t>
            </a:r>
            <a:r>
              <a:rPr lang="zh-CN" altLang="en-US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条件自信息</a:t>
            </a:r>
            <a:endParaRPr lang="zh-CN" altLang="en-US" sz="36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428625" y="0"/>
            <a:ext cx="6840538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zh-CN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§2.1 </a:t>
            </a: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自信息和互信息</a:t>
            </a:r>
            <a:r>
              <a:rPr lang="zh-CN" altLang="en-US" sz="480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grpSp>
        <p:nvGrpSpPr>
          <p:cNvPr id="16401" name="组合 25"/>
          <p:cNvGrpSpPr>
            <a:grpSpLocks/>
          </p:cNvGrpSpPr>
          <p:nvPr/>
        </p:nvGrpSpPr>
        <p:grpSpPr bwMode="auto">
          <a:xfrm>
            <a:off x="7143750" y="285750"/>
            <a:ext cx="1544638" cy="500063"/>
            <a:chOff x="428596" y="285728"/>
            <a:chExt cx="1544628" cy="369888"/>
          </a:xfrm>
        </p:grpSpPr>
        <p:sp>
          <p:nvSpPr>
            <p:cNvPr id="16416" name="AutoShape 3"/>
            <p:cNvSpPr>
              <a:spLocks noChangeArrowheads="1"/>
            </p:cNvSpPr>
            <p:nvPr/>
          </p:nvSpPr>
          <p:spPr bwMode="auto">
            <a:xfrm>
              <a:off x="428596" y="285728"/>
              <a:ext cx="1544628" cy="35719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0034" y="285728"/>
              <a:ext cx="1428741" cy="369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信息论基础</a:t>
              </a:r>
            </a:p>
          </p:txBody>
        </p:sp>
      </p:grpSp>
      <p:sp>
        <p:nvSpPr>
          <p:cNvPr id="16402" name="AutoShape 13"/>
          <p:cNvSpPr>
            <a:spLocks noChangeArrowheads="1"/>
          </p:cNvSpPr>
          <p:nvPr/>
        </p:nvSpPr>
        <p:spPr bwMode="auto">
          <a:xfrm>
            <a:off x="71438" y="192088"/>
            <a:ext cx="6715125" cy="593725"/>
          </a:xfrm>
          <a:prstGeom prst="roundRect">
            <a:avLst>
              <a:gd name="adj" fmla="val 15657"/>
            </a:avLst>
          </a:prstGeom>
          <a:solidFill>
            <a:schemeClr val="accent2"/>
          </a:solidFill>
          <a:ln w="3175">
            <a:solidFill>
              <a:srgbClr val="969696">
                <a:alpha val="58038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Rectangle 2"/>
          <p:cNvSpPr txBox="1">
            <a:spLocks noRot="1" noChangeArrowheads="1"/>
          </p:cNvSpPr>
          <p:nvPr/>
        </p:nvSpPr>
        <p:spPr bwMode="auto">
          <a:xfrm>
            <a:off x="301625" y="-71438"/>
            <a:ext cx="8540750" cy="1143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zh-CN" sz="3200" b="1" i="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9.2.2  R(D)</a:t>
            </a:r>
            <a:r>
              <a:rPr lang="zh-CN" altLang="en-US" sz="3200" b="1" i="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函数的性质</a:t>
            </a:r>
          </a:p>
        </p:txBody>
      </p:sp>
      <p:sp>
        <p:nvSpPr>
          <p:cNvPr id="16404" name="Rectangle 10"/>
          <p:cNvSpPr>
            <a:spLocks noChangeArrowheads="1"/>
          </p:cNvSpPr>
          <p:nvPr/>
        </p:nvSpPr>
        <p:spPr bwMode="auto">
          <a:xfrm>
            <a:off x="0" y="4429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386" name="Object 11"/>
          <p:cNvGraphicFramePr>
            <a:graphicFrameLocks noChangeAspect="1"/>
          </p:cNvGraphicFramePr>
          <p:nvPr/>
        </p:nvGraphicFramePr>
        <p:xfrm>
          <a:off x="1625600" y="2328863"/>
          <a:ext cx="208915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0" name="Equation" r:id="rId3" imgW="1333500" imgH="228600" progId="Equation.3">
                  <p:embed/>
                </p:oleObj>
              </mc:Choice>
              <mc:Fallback>
                <p:oleObj name="Equation" r:id="rId3" imgW="1333500" imgH="228600" progId="Equation.3">
                  <p:embed/>
                  <p:pic>
                    <p:nvPicPr>
                      <p:cNvPr id="0" name="Picture 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5600" y="2328863"/>
                        <a:ext cx="2089150" cy="358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5" name="Rectangle 12"/>
          <p:cNvSpPr>
            <a:spLocks noChangeArrowheads="1"/>
          </p:cNvSpPr>
          <p:nvPr/>
        </p:nvSpPr>
        <p:spPr bwMode="auto">
          <a:xfrm>
            <a:off x="0" y="4429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387" name="Object 13"/>
          <p:cNvGraphicFramePr>
            <a:graphicFrameLocks noChangeAspect="1"/>
          </p:cNvGraphicFramePr>
          <p:nvPr/>
        </p:nvGraphicFramePr>
        <p:xfrm>
          <a:off x="3857625" y="2325688"/>
          <a:ext cx="3816350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1" name="Equation" r:id="rId5" imgW="2400300" imgH="228600" progId="Equation.3">
                  <p:embed/>
                </p:oleObj>
              </mc:Choice>
              <mc:Fallback>
                <p:oleObj name="Equation" r:id="rId5" imgW="2400300" imgH="228600" progId="Equation.3">
                  <p:embed/>
                  <p:pic>
                    <p:nvPicPr>
                      <p:cNvPr id="0" name="Picture 1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25" y="2325688"/>
                        <a:ext cx="3816350" cy="363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6" name="Rectangle 14"/>
          <p:cNvSpPr>
            <a:spLocks noChangeArrowheads="1"/>
          </p:cNvSpPr>
          <p:nvPr/>
        </p:nvSpPr>
        <p:spPr bwMode="auto">
          <a:xfrm>
            <a:off x="0" y="4367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388" name="Object 15"/>
          <p:cNvGraphicFramePr>
            <a:graphicFrameLocks noChangeAspect="1"/>
          </p:cNvGraphicFramePr>
          <p:nvPr/>
        </p:nvGraphicFramePr>
        <p:xfrm>
          <a:off x="1116013" y="2832100"/>
          <a:ext cx="7345362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2" name="Equation" r:id="rId7" imgW="4648200" imgH="355600" progId="Equation.3">
                  <p:embed/>
                </p:oleObj>
              </mc:Choice>
              <mc:Fallback>
                <p:oleObj name="Equation" r:id="rId7" imgW="4648200" imgH="355600" progId="Equation.3">
                  <p:embed/>
                  <p:pic>
                    <p:nvPicPr>
                      <p:cNvPr id="0" name="Picture 1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832100"/>
                        <a:ext cx="7345362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7" name="Rectangle 16"/>
          <p:cNvSpPr>
            <a:spLocks noChangeArrowheads="1"/>
          </p:cNvSpPr>
          <p:nvPr/>
        </p:nvSpPr>
        <p:spPr bwMode="auto">
          <a:xfrm>
            <a:off x="0" y="4429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389" name="Object 17"/>
          <p:cNvGraphicFramePr>
            <a:graphicFrameLocks noChangeAspect="1"/>
          </p:cNvGraphicFramePr>
          <p:nvPr/>
        </p:nvGraphicFramePr>
        <p:xfrm>
          <a:off x="1331913" y="3481388"/>
          <a:ext cx="2303462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3" name="Equation" r:id="rId9" imgW="1460500" imgH="228600" progId="Equation.3">
                  <p:embed/>
                </p:oleObj>
              </mc:Choice>
              <mc:Fallback>
                <p:oleObj name="Equation" r:id="rId9" imgW="1460500" imgH="228600" progId="Equation.3">
                  <p:embed/>
                  <p:pic>
                    <p:nvPicPr>
                      <p:cNvPr id="0" name="Picture 1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481388"/>
                        <a:ext cx="2303462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8" name="Rectangle 18"/>
          <p:cNvSpPr>
            <a:spLocks noChangeArrowheads="1"/>
          </p:cNvSpPr>
          <p:nvPr/>
        </p:nvSpPr>
        <p:spPr bwMode="auto">
          <a:xfrm>
            <a:off x="0" y="4429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409" name="Rectangle 19"/>
          <p:cNvSpPr>
            <a:spLocks noChangeArrowheads="1"/>
          </p:cNvSpPr>
          <p:nvPr/>
        </p:nvSpPr>
        <p:spPr bwMode="auto">
          <a:xfrm>
            <a:off x="0" y="44243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390" name="Object 20"/>
          <p:cNvGraphicFramePr>
            <a:graphicFrameLocks noChangeAspect="1"/>
          </p:cNvGraphicFramePr>
          <p:nvPr/>
        </p:nvGraphicFramePr>
        <p:xfrm>
          <a:off x="3886200" y="3481388"/>
          <a:ext cx="14414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4" name="Equation" r:id="rId11" imgW="901309" imgH="241195" progId="Equation.3">
                  <p:embed/>
                </p:oleObj>
              </mc:Choice>
              <mc:Fallback>
                <p:oleObj name="Equation" r:id="rId11" imgW="901309" imgH="241195" progId="Equation.3">
                  <p:embed/>
                  <p:pic>
                    <p:nvPicPr>
                      <p:cNvPr id="0" name="Picture 1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481388"/>
                        <a:ext cx="1441450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10" name="Rectangle 21"/>
          <p:cNvSpPr>
            <a:spLocks noChangeArrowheads="1"/>
          </p:cNvSpPr>
          <p:nvPr/>
        </p:nvSpPr>
        <p:spPr bwMode="auto">
          <a:xfrm>
            <a:off x="0" y="4348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391" name="Object 22"/>
          <p:cNvGraphicFramePr>
            <a:graphicFrameLocks noChangeAspect="1"/>
          </p:cNvGraphicFramePr>
          <p:nvPr/>
        </p:nvGraphicFramePr>
        <p:xfrm>
          <a:off x="1073150" y="4286250"/>
          <a:ext cx="7500938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5" name="Equation" r:id="rId13" imgW="4660900" imgH="381000" progId="">
                  <p:embed/>
                </p:oleObj>
              </mc:Choice>
              <mc:Fallback>
                <p:oleObj name="Equation" r:id="rId13" imgW="4660900" imgH="381000" progId="">
                  <p:embed/>
                  <p:pic>
                    <p:nvPicPr>
                      <p:cNvPr id="0" name="Picture 1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3150" y="4286250"/>
                        <a:ext cx="7500938" cy="608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11" name="Rectangle 23"/>
          <p:cNvSpPr>
            <a:spLocks noChangeArrowheads="1"/>
          </p:cNvSpPr>
          <p:nvPr/>
        </p:nvSpPr>
        <p:spPr bwMode="auto">
          <a:xfrm>
            <a:off x="0" y="44338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392" name="Object 24"/>
          <p:cNvGraphicFramePr>
            <a:graphicFrameLocks noChangeAspect="1"/>
          </p:cNvGraphicFramePr>
          <p:nvPr/>
        </p:nvGraphicFramePr>
        <p:xfrm>
          <a:off x="1547813" y="5048250"/>
          <a:ext cx="61214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6" name="Equation" r:id="rId15" imgW="3708400" imgH="215900" progId="Equation.3">
                  <p:embed/>
                </p:oleObj>
              </mc:Choice>
              <mc:Fallback>
                <p:oleObj name="Equation" r:id="rId15" imgW="3708400" imgH="215900" progId="Equation.3">
                  <p:embed/>
                  <p:pic>
                    <p:nvPicPr>
                      <p:cNvPr id="0" name="Picture 1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5048250"/>
                        <a:ext cx="6121400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12" name="矩形 40"/>
          <p:cNvSpPr>
            <a:spLocks noChangeArrowheads="1"/>
          </p:cNvSpPr>
          <p:nvPr/>
        </p:nvSpPr>
        <p:spPr bwMode="auto">
          <a:xfrm>
            <a:off x="1143000" y="2286000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i="0"/>
              <a:t>令</a:t>
            </a:r>
          </a:p>
        </p:txBody>
      </p:sp>
      <p:sp>
        <p:nvSpPr>
          <p:cNvPr id="16413" name="矩形 41"/>
          <p:cNvSpPr>
            <a:spLocks noChangeArrowheads="1"/>
          </p:cNvSpPr>
          <p:nvPr/>
        </p:nvSpPr>
        <p:spPr bwMode="auto">
          <a:xfrm>
            <a:off x="7715250" y="2286000"/>
            <a:ext cx="6461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i="0"/>
              <a:t>那么</a:t>
            </a:r>
          </a:p>
        </p:txBody>
      </p:sp>
      <p:sp>
        <p:nvSpPr>
          <p:cNvPr id="44" name="下箭头 43"/>
          <p:cNvSpPr/>
          <p:nvPr/>
        </p:nvSpPr>
        <p:spPr bwMode="auto">
          <a:xfrm>
            <a:off x="1428750" y="3857625"/>
            <a:ext cx="428625" cy="2921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415" name="矩形 44"/>
          <p:cNvSpPr>
            <a:spLocks noChangeArrowheads="1"/>
          </p:cNvSpPr>
          <p:nvPr/>
        </p:nvSpPr>
        <p:spPr bwMode="auto">
          <a:xfrm>
            <a:off x="1143000" y="5500688"/>
            <a:ext cx="8778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i="0"/>
              <a:t>证毕。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 bwMode="auto">
          <a:xfrm>
            <a:off x="1357290" y="3357561"/>
            <a:ext cx="6215106" cy="2286017"/>
          </a:xfrm>
          <a:prstGeom prst="roundRect">
            <a:avLst>
              <a:gd name="adj" fmla="val 7635"/>
            </a:avLst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1"/>
            <a:tileRect/>
          </a:gradFill>
          <a:ln w="38100">
            <a:gradFill>
              <a:gsLst>
                <a:gs pos="50000">
                  <a:srgbClr val="00DFF6"/>
                </a:gs>
                <a:gs pos="100000">
                  <a:srgbClr val="002774"/>
                </a:gs>
              </a:gsLst>
              <a:lin ang="5400000" scaled="0"/>
            </a:gradFill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27000" prst="convex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n"/>
              <a:tabLst>
                <a:tab pos="136525" algn="l"/>
              </a:tabLst>
              <a:defRPr/>
            </a:pP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五边形 4"/>
          <p:cNvSpPr/>
          <p:nvPr/>
        </p:nvSpPr>
        <p:spPr>
          <a:xfrm rot="5400000">
            <a:off x="3800483" y="-1200165"/>
            <a:ext cx="1714513" cy="7258072"/>
          </a:xfrm>
          <a:prstGeom prst="homePlate">
            <a:avLst>
              <a:gd name="adj" fmla="val 30956"/>
            </a:avLst>
          </a:prstGeom>
          <a:solidFill>
            <a:schemeClr val="bg1">
              <a:alpha val="60000"/>
            </a:scheme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tabLst>
                <a:tab pos="136525" algn="l"/>
              </a:tabLst>
              <a:defRPr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6840538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zh-CN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凸函数</a:t>
            </a:r>
          </a:p>
        </p:txBody>
      </p:sp>
      <p:sp>
        <p:nvSpPr>
          <p:cNvPr id="16" name="Rectangle 20"/>
          <p:cNvSpPr txBox="1">
            <a:spLocks noChangeArrowheads="1"/>
          </p:cNvSpPr>
          <p:nvPr/>
        </p:nvSpPr>
        <p:spPr bwMode="auto">
          <a:xfrm>
            <a:off x="142875" y="188913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zh-CN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§2.1.1 </a:t>
            </a:r>
            <a:r>
              <a:rPr lang="zh-CN" altLang="en-US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条件自信息</a:t>
            </a:r>
            <a:endParaRPr lang="zh-CN" altLang="en-US" sz="36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0967" name="AutoShape 13"/>
          <p:cNvSpPr>
            <a:spLocks noChangeArrowheads="1"/>
          </p:cNvSpPr>
          <p:nvPr/>
        </p:nvSpPr>
        <p:spPr bwMode="auto">
          <a:xfrm>
            <a:off x="71438" y="192088"/>
            <a:ext cx="6715125" cy="593725"/>
          </a:xfrm>
          <a:prstGeom prst="roundRect">
            <a:avLst>
              <a:gd name="adj" fmla="val 15657"/>
            </a:avLst>
          </a:prstGeom>
          <a:solidFill>
            <a:schemeClr val="accent2"/>
          </a:solidFill>
          <a:ln w="3175">
            <a:solidFill>
              <a:srgbClr val="969696">
                <a:alpha val="58038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0968" name="组合 12"/>
          <p:cNvGrpSpPr>
            <a:grpSpLocks/>
          </p:cNvGrpSpPr>
          <p:nvPr/>
        </p:nvGrpSpPr>
        <p:grpSpPr bwMode="auto">
          <a:xfrm>
            <a:off x="1233488" y="1785938"/>
            <a:ext cx="6715125" cy="857250"/>
            <a:chOff x="666746" y="1474054"/>
            <a:chExt cx="7817859" cy="1199916"/>
          </a:xfrm>
        </p:grpSpPr>
        <p:sp>
          <p:nvSpPr>
            <p:cNvPr id="6" name="AutoShape 3"/>
            <p:cNvSpPr>
              <a:spLocks noChangeArrowheads="1"/>
            </p:cNvSpPr>
            <p:nvPr/>
          </p:nvSpPr>
          <p:spPr bwMode="auto">
            <a:xfrm>
              <a:off x="666746" y="1474054"/>
              <a:ext cx="2333618" cy="1199916"/>
            </a:xfrm>
            <a:prstGeom prst="rect">
              <a:avLst/>
            </a:prstGeom>
            <a:gradFill flip="none" rotWithShape="1">
              <a:gsLst>
                <a:gs pos="0">
                  <a:srgbClr val="FFCF01"/>
                </a:gs>
                <a:gs pos="90000">
                  <a:srgbClr val="E22000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extrusionH="304800" contourW="19050">
              <a:bevelT w="101600" prst="convex"/>
              <a:bevelB w="0" h="63500"/>
              <a:contourClr>
                <a:srgbClr val="FFE593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zh-CN" altLang="zh-CN" sz="1600" dirty="0">
                <a:solidFill>
                  <a:schemeClr val="bg1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AutoShape 3"/>
            <p:cNvSpPr>
              <a:spLocks noChangeArrowheads="1"/>
            </p:cNvSpPr>
            <p:nvPr/>
          </p:nvSpPr>
          <p:spPr bwMode="auto">
            <a:xfrm>
              <a:off x="2945985" y="1474054"/>
              <a:ext cx="3272078" cy="1199916"/>
            </a:xfrm>
            <a:prstGeom prst="rect">
              <a:avLst/>
            </a:prstGeom>
            <a:gradFill flip="none" rotWithShape="1">
              <a:gsLst>
                <a:gs pos="0">
                  <a:srgbClr val="00DFF6"/>
                </a:gs>
                <a:gs pos="90000">
                  <a:srgbClr val="002774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extrusionH="304800" contourW="19050">
              <a:bevelT w="101600" prst="convex"/>
              <a:bevelB w="0" h="63500"/>
              <a:contourClr>
                <a:srgbClr val="AFEAFF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zh-CN" altLang="zh-CN" sz="1600" dirty="0">
                <a:solidFill>
                  <a:schemeClr val="bg1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AutoShape 3"/>
            <p:cNvSpPr>
              <a:spLocks noChangeArrowheads="1"/>
            </p:cNvSpPr>
            <p:nvPr/>
          </p:nvSpPr>
          <p:spPr bwMode="auto">
            <a:xfrm>
              <a:off x="6215074" y="1474054"/>
              <a:ext cx="2269531" cy="1199916"/>
            </a:xfrm>
            <a:prstGeom prst="rect">
              <a:avLst/>
            </a:prstGeom>
            <a:gradFill flip="none" rotWithShape="1">
              <a:gsLst>
                <a:gs pos="0">
                  <a:srgbClr val="6EFF01"/>
                </a:gs>
                <a:gs pos="90000">
                  <a:srgbClr val="0F5000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contourW="19050">
              <a:bevelT prst="convex"/>
              <a:bevelB w="0" h="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zh-CN" altLang="zh-CN" sz="1600" dirty="0">
                <a:solidFill>
                  <a:schemeClr val="bg1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0969" name="矩形 17"/>
          <p:cNvSpPr>
            <a:spLocks noChangeArrowheads="1"/>
          </p:cNvSpPr>
          <p:nvPr/>
        </p:nvSpPr>
        <p:spPr bwMode="auto">
          <a:xfrm>
            <a:off x="1114439" y="1980045"/>
            <a:ext cx="7086600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i="0" dirty="0">
                <a:solidFill>
                  <a:schemeClr val="bg1"/>
                </a:solidFill>
              </a:rPr>
              <a:t>3</a:t>
            </a:r>
            <a:r>
              <a:rPr lang="zh-CN" altLang="en-US" sz="2400" b="1" i="0" dirty="0">
                <a:solidFill>
                  <a:schemeClr val="bg1"/>
                </a:solidFill>
              </a:rPr>
              <a:t>、</a:t>
            </a:r>
            <a:r>
              <a:rPr lang="en-US" altLang="zh-CN" sz="2400" b="1" i="0" dirty="0">
                <a:solidFill>
                  <a:schemeClr val="bg1"/>
                </a:solidFill>
              </a:rPr>
              <a:t>R(D)</a:t>
            </a:r>
            <a:r>
              <a:rPr lang="zh-CN" altLang="en-US" sz="2400" b="1" i="0" dirty="0">
                <a:solidFill>
                  <a:schemeClr val="bg1"/>
                </a:solidFill>
              </a:rPr>
              <a:t>是</a:t>
            </a:r>
            <a:r>
              <a:rPr lang="en-US" altLang="zh-CN" sz="2400" b="1" i="0" dirty="0">
                <a:solidFill>
                  <a:schemeClr val="bg1"/>
                </a:solidFill>
              </a:rPr>
              <a:t>(</a:t>
            </a:r>
            <a:r>
              <a:rPr lang="en-US" altLang="zh-CN" sz="2400" b="1" i="0" dirty="0" err="1">
                <a:solidFill>
                  <a:schemeClr val="bg1"/>
                </a:solidFill>
              </a:rPr>
              <a:t>D</a:t>
            </a:r>
            <a:r>
              <a:rPr lang="en-US" altLang="zh-CN" sz="2400" b="1" i="0" baseline="-25000" dirty="0" err="1">
                <a:solidFill>
                  <a:schemeClr val="bg1"/>
                </a:solidFill>
              </a:rPr>
              <a:t>min</a:t>
            </a:r>
            <a:r>
              <a:rPr lang="en-US" altLang="zh-CN" sz="2400" b="1" i="0" dirty="0" err="1">
                <a:solidFill>
                  <a:schemeClr val="bg1"/>
                </a:solidFill>
              </a:rPr>
              <a:t>,D</a:t>
            </a:r>
            <a:r>
              <a:rPr lang="en-US" altLang="zh-CN" sz="2400" b="1" i="0" baseline="-25000" dirty="0" err="1">
                <a:solidFill>
                  <a:schemeClr val="bg1"/>
                </a:solidFill>
              </a:rPr>
              <a:t>max</a:t>
            </a:r>
            <a:r>
              <a:rPr lang="en-US" altLang="zh-CN" sz="2400" b="1" i="0" dirty="0">
                <a:solidFill>
                  <a:schemeClr val="bg1"/>
                </a:solidFill>
              </a:rPr>
              <a:t>)</a:t>
            </a:r>
            <a:r>
              <a:rPr lang="zh-CN" altLang="en-US" sz="2400" b="1" i="0" dirty="0">
                <a:solidFill>
                  <a:schemeClr val="bg1"/>
                </a:solidFill>
              </a:rPr>
              <a:t>区间的连续和严格递减函数</a:t>
            </a:r>
          </a:p>
        </p:txBody>
      </p:sp>
      <p:sp>
        <p:nvSpPr>
          <p:cNvPr id="22" name="Rectangle 2"/>
          <p:cNvSpPr txBox="1">
            <a:spLocks noRot="1" noChangeArrowheads="1"/>
          </p:cNvSpPr>
          <p:nvPr/>
        </p:nvSpPr>
        <p:spPr bwMode="auto">
          <a:xfrm>
            <a:off x="301625" y="-99392"/>
            <a:ext cx="8540750" cy="1143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zh-CN" sz="3200" b="1" i="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9.2.2  R(D)</a:t>
            </a:r>
            <a:r>
              <a:rPr lang="zh-CN" altLang="en-US" sz="3200" b="1" i="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函数的性质</a:t>
            </a:r>
          </a:p>
        </p:txBody>
      </p:sp>
      <p:sp>
        <p:nvSpPr>
          <p:cNvPr id="40971" name="矩形 18"/>
          <p:cNvSpPr>
            <a:spLocks noChangeArrowheads="1"/>
          </p:cNvSpPr>
          <p:nvPr/>
        </p:nvSpPr>
        <p:spPr bwMode="auto">
          <a:xfrm>
            <a:off x="1571625" y="3624263"/>
            <a:ext cx="62865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i="0"/>
              <a:t>证    </a:t>
            </a:r>
            <a:endParaRPr lang="en-US" altLang="zh-CN" i="0"/>
          </a:p>
          <a:p>
            <a:r>
              <a:rPr lang="zh-CN" altLang="en-US" sz="1100" i="0"/>
              <a:t>●    </a:t>
            </a:r>
            <a:r>
              <a:rPr lang="en-US" altLang="zh-CN" i="0"/>
              <a:t>R(D)</a:t>
            </a:r>
            <a:r>
              <a:rPr lang="zh-CN" altLang="en-US" i="0"/>
              <a:t>为凸函数 </a:t>
            </a:r>
            <a:r>
              <a:rPr lang="en-US" altLang="zh-CN" i="0"/>
              <a:t>=&gt; </a:t>
            </a:r>
            <a:r>
              <a:rPr lang="zh-CN" altLang="en-US" i="0"/>
              <a:t>连续</a:t>
            </a:r>
          </a:p>
          <a:p>
            <a:r>
              <a:rPr lang="zh-CN" altLang="en-US" i="0"/>
              <a:t>                                                             严格递减</a:t>
            </a:r>
            <a:endParaRPr lang="en-US" altLang="zh-CN" i="0"/>
          </a:p>
          <a:p>
            <a:r>
              <a:rPr lang="zh-CN" altLang="en-US" sz="1100" i="0"/>
              <a:t>●</a:t>
            </a:r>
            <a:r>
              <a:rPr lang="zh-CN" altLang="en-US" i="0"/>
              <a:t>  </a:t>
            </a:r>
            <a:r>
              <a:rPr lang="en-US" altLang="zh-CN" i="0"/>
              <a:t>R(D)</a:t>
            </a:r>
            <a:r>
              <a:rPr lang="zh-CN" altLang="en-US" i="0"/>
              <a:t>为非增函数又不是常数</a:t>
            </a:r>
          </a:p>
        </p:txBody>
      </p:sp>
      <p:sp>
        <p:nvSpPr>
          <p:cNvPr id="40972" name="AutoShape 12"/>
          <p:cNvSpPr>
            <a:spLocks/>
          </p:cNvSpPr>
          <p:nvPr/>
        </p:nvSpPr>
        <p:spPr bwMode="auto">
          <a:xfrm>
            <a:off x="5000625" y="3867150"/>
            <a:ext cx="304800" cy="990600"/>
          </a:xfrm>
          <a:prstGeom prst="rightBrace">
            <a:avLst>
              <a:gd name="adj1" fmla="val 2708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" name="组合 14"/>
          <p:cNvGrpSpPr>
            <a:grpSpLocks/>
          </p:cNvGrpSpPr>
          <p:nvPr/>
        </p:nvGrpSpPr>
        <p:grpSpPr bwMode="auto">
          <a:xfrm>
            <a:off x="7131818" y="188640"/>
            <a:ext cx="1544638" cy="482895"/>
            <a:chOff x="428596" y="285728"/>
            <a:chExt cx="1544628" cy="357190"/>
          </a:xfrm>
        </p:grpSpPr>
        <p:sp>
          <p:nvSpPr>
            <p:cNvPr id="19" name="AutoShape 3"/>
            <p:cNvSpPr>
              <a:spLocks noChangeArrowheads="1"/>
            </p:cNvSpPr>
            <p:nvPr/>
          </p:nvSpPr>
          <p:spPr bwMode="auto">
            <a:xfrm>
              <a:off x="428596" y="285728"/>
              <a:ext cx="1544628" cy="35719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0034" y="285728"/>
              <a:ext cx="1428741" cy="2731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信息论</a:t>
              </a:r>
              <a:endPara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75"/>
          <p:cNvSpPr>
            <a:spLocks noChangeArrowheads="1"/>
          </p:cNvSpPr>
          <p:nvPr/>
        </p:nvSpPr>
        <p:spPr bwMode="gray">
          <a:xfrm>
            <a:off x="1000100" y="2643182"/>
            <a:ext cx="7215238" cy="785818"/>
          </a:xfrm>
          <a:prstGeom prst="downArrow">
            <a:avLst>
              <a:gd name="adj1" fmla="val 80356"/>
              <a:gd name="adj2" fmla="val 54167"/>
            </a:avLst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6350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0" y="0"/>
            <a:ext cx="6840538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§2.2  </a:t>
            </a:r>
            <a:r>
              <a:rPr lang="zh-CN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信息熵的定义与计算</a:t>
            </a:r>
          </a:p>
        </p:txBody>
      </p:sp>
      <p:grpSp>
        <p:nvGrpSpPr>
          <p:cNvPr id="41988" name="组合 34"/>
          <p:cNvGrpSpPr>
            <a:grpSpLocks noChangeAspect="1"/>
          </p:cNvGrpSpPr>
          <p:nvPr/>
        </p:nvGrpSpPr>
        <p:grpSpPr bwMode="auto">
          <a:xfrm>
            <a:off x="1143000" y="1697038"/>
            <a:ext cx="6929438" cy="1017587"/>
            <a:chOff x="4776334" y="4404803"/>
            <a:chExt cx="1012166" cy="1008001"/>
          </a:xfrm>
        </p:grpSpPr>
        <p:sp>
          <p:nvSpPr>
            <p:cNvPr id="25" name="Oval 2"/>
            <p:cNvSpPr>
              <a:spLocks noChangeAspect="1" noChangeArrowheads="1"/>
            </p:cNvSpPr>
            <p:nvPr/>
          </p:nvSpPr>
          <p:spPr bwMode="auto">
            <a:xfrm>
              <a:off x="4780500" y="4404803"/>
              <a:ext cx="1008000" cy="1008001"/>
            </a:xfrm>
            <a:prstGeom prst="ellipse">
              <a:avLst/>
            </a:prstGeom>
            <a:gradFill flip="none" rotWithShape="1">
              <a:gsLst>
                <a:gs pos="0">
                  <a:srgbClr val="00DFF6"/>
                </a:gs>
                <a:gs pos="90000">
                  <a:srgbClr val="002774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contourW="19050">
              <a:bevelT prst="convex"/>
              <a:bevelB w="0" h="0"/>
              <a:contourClr>
                <a:srgbClr val="AFEAFF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椭圆 25"/>
            <p:cNvSpPr>
              <a:spLocks/>
            </p:cNvSpPr>
            <p:nvPr/>
          </p:nvSpPr>
          <p:spPr>
            <a:xfrm rot="21383704">
              <a:off x="4776334" y="4462987"/>
              <a:ext cx="684516" cy="46861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45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27" name="椭圆 26"/>
            <p:cNvSpPr>
              <a:spLocks noChangeAspect="1"/>
            </p:cNvSpPr>
            <p:nvPr/>
          </p:nvSpPr>
          <p:spPr>
            <a:xfrm>
              <a:off x="4888500" y="4512802"/>
              <a:ext cx="792000" cy="792000"/>
            </a:xfrm>
            <a:prstGeom prst="ellipse">
              <a:avLst/>
            </a:prstGeom>
            <a:gradFill flip="none" rotWithShape="1">
              <a:gsLst>
                <a:gs pos="10000">
                  <a:srgbClr val="2DD7FF">
                    <a:alpha val="50000"/>
                  </a:srgbClr>
                </a:gs>
                <a:gs pos="7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ea typeface="微软雅黑" pitchFamily="34" charset="-122"/>
              </a:endParaRPr>
            </a:p>
          </p:txBody>
        </p:sp>
      </p:grp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199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199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1992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2" name="Rectangle 2"/>
          <p:cNvSpPr>
            <a:spLocks noChangeArrowheads="1"/>
          </p:cNvSpPr>
          <p:nvPr/>
        </p:nvSpPr>
        <p:spPr bwMode="auto">
          <a:xfrm>
            <a:off x="142875" y="0"/>
            <a:ext cx="6840538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§2.3 </a:t>
            </a:r>
            <a:r>
              <a:rPr lang="zh-CN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平均互信息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44" name="Rectangle 4"/>
          <p:cNvSpPr>
            <a:spLocks noChangeArrowheads="1"/>
          </p:cNvSpPr>
          <p:nvPr/>
        </p:nvSpPr>
        <p:spPr bwMode="auto">
          <a:xfrm>
            <a:off x="0" y="0"/>
            <a:ext cx="6840538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zh-CN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凸函数</a:t>
            </a:r>
          </a:p>
        </p:txBody>
      </p:sp>
      <p:sp>
        <p:nvSpPr>
          <p:cNvPr id="46" name="Rectangle 20"/>
          <p:cNvSpPr txBox="1">
            <a:spLocks noChangeArrowheads="1"/>
          </p:cNvSpPr>
          <p:nvPr/>
        </p:nvSpPr>
        <p:spPr bwMode="auto">
          <a:xfrm>
            <a:off x="142875" y="188913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zh-CN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§2.1.1 </a:t>
            </a:r>
            <a:r>
              <a:rPr lang="zh-CN" altLang="en-US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自信息</a:t>
            </a:r>
            <a:endParaRPr lang="zh-CN" altLang="en-US" sz="36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9" name="Rectangle 4"/>
          <p:cNvSpPr>
            <a:spLocks noChangeArrowheads="1"/>
          </p:cNvSpPr>
          <p:nvPr/>
        </p:nvSpPr>
        <p:spPr bwMode="auto">
          <a:xfrm>
            <a:off x="0" y="0"/>
            <a:ext cx="6840538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熵的基本性质（</a:t>
            </a:r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）</a:t>
            </a:r>
          </a:p>
        </p:txBody>
      </p:sp>
      <p:sp>
        <p:nvSpPr>
          <p:cNvPr id="50" name="Rectangle 20"/>
          <p:cNvSpPr txBox="1">
            <a:spLocks noChangeArrowheads="1"/>
          </p:cNvSpPr>
          <p:nvPr/>
        </p:nvSpPr>
        <p:spPr bwMode="auto">
          <a:xfrm>
            <a:off x="142875" y="188913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zh-CN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§2.1.1 </a:t>
            </a:r>
            <a:r>
              <a:rPr lang="zh-CN" altLang="en-US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条件自信息</a:t>
            </a:r>
            <a:endParaRPr lang="zh-CN" altLang="en-US" sz="36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1" name="Rectangle 2"/>
          <p:cNvSpPr txBox="1">
            <a:spLocks noChangeArrowheads="1"/>
          </p:cNvSpPr>
          <p:nvPr/>
        </p:nvSpPr>
        <p:spPr bwMode="auto">
          <a:xfrm>
            <a:off x="428625" y="0"/>
            <a:ext cx="6840538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zh-CN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§2.1 </a:t>
            </a: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自信息和互信息</a:t>
            </a:r>
            <a:r>
              <a:rPr lang="zh-CN" altLang="en-US" sz="480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grpSp>
        <p:nvGrpSpPr>
          <p:cNvPr id="41999" name="组合 25"/>
          <p:cNvGrpSpPr>
            <a:grpSpLocks/>
          </p:cNvGrpSpPr>
          <p:nvPr/>
        </p:nvGrpSpPr>
        <p:grpSpPr bwMode="auto">
          <a:xfrm>
            <a:off x="7143750" y="285750"/>
            <a:ext cx="1544638" cy="500063"/>
            <a:chOff x="428596" y="285728"/>
            <a:chExt cx="1544628" cy="369888"/>
          </a:xfrm>
        </p:grpSpPr>
        <p:sp>
          <p:nvSpPr>
            <p:cNvPr id="42019" name="AutoShape 3"/>
            <p:cNvSpPr>
              <a:spLocks noChangeArrowheads="1"/>
            </p:cNvSpPr>
            <p:nvPr/>
          </p:nvSpPr>
          <p:spPr bwMode="auto">
            <a:xfrm>
              <a:off x="428596" y="285728"/>
              <a:ext cx="1544628" cy="35719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00034" y="285728"/>
              <a:ext cx="1428741" cy="369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信息论基础</a:t>
              </a:r>
            </a:p>
          </p:txBody>
        </p:sp>
      </p:grpSp>
      <p:sp>
        <p:nvSpPr>
          <p:cNvPr id="42000" name="AutoShape 13"/>
          <p:cNvSpPr>
            <a:spLocks noChangeArrowheads="1"/>
          </p:cNvSpPr>
          <p:nvPr/>
        </p:nvSpPr>
        <p:spPr bwMode="auto">
          <a:xfrm>
            <a:off x="71438" y="192088"/>
            <a:ext cx="6715125" cy="593725"/>
          </a:xfrm>
          <a:prstGeom prst="roundRect">
            <a:avLst>
              <a:gd name="adj" fmla="val 15657"/>
            </a:avLst>
          </a:prstGeom>
          <a:solidFill>
            <a:schemeClr val="accent2"/>
          </a:solidFill>
          <a:ln w="3175">
            <a:solidFill>
              <a:srgbClr val="969696">
                <a:alpha val="58038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285750" y="285750"/>
            <a:ext cx="4549775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3.3.2 </a:t>
            </a:r>
            <a:r>
              <a:rPr lang="zh-CN" altLang="zh-CN" sz="24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离散平稳有记忆信源的熵</a:t>
            </a:r>
            <a:endParaRPr lang="zh-CN" altLang="en-US" sz="2400" i="0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smtClean="0"/>
              <a:t>单击此处添加标题</a:t>
            </a:r>
          </a:p>
        </p:txBody>
      </p:sp>
      <p:sp>
        <p:nvSpPr>
          <p:cNvPr id="58" name="Rectangle 4"/>
          <p:cNvSpPr>
            <a:spLocks noChangeArrowheads="1"/>
          </p:cNvSpPr>
          <p:nvPr/>
        </p:nvSpPr>
        <p:spPr bwMode="auto">
          <a:xfrm>
            <a:off x="0" y="0"/>
            <a:ext cx="6840538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zh-CN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凸函数</a:t>
            </a:r>
          </a:p>
        </p:txBody>
      </p:sp>
      <p:sp>
        <p:nvSpPr>
          <p:cNvPr id="59" name="Rectangle 2"/>
          <p:cNvSpPr txBox="1">
            <a:spLocks noChangeArrowheads="1"/>
          </p:cNvSpPr>
          <p:nvPr/>
        </p:nvSpPr>
        <p:spPr bwMode="auto">
          <a:xfrm>
            <a:off x="468313" y="315913"/>
            <a:ext cx="5832475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sz="2400" i="0" kern="0">
                <a:latin typeface="+mj-lt"/>
                <a:ea typeface="+mj-ea"/>
                <a:cs typeface="+mj-cs"/>
              </a:rPr>
              <a:t>单击此处添加标题</a:t>
            </a:r>
          </a:p>
        </p:txBody>
      </p:sp>
      <p:sp>
        <p:nvSpPr>
          <p:cNvPr id="60" name="Rectangle 20"/>
          <p:cNvSpPr txBox="1">
            <a:spLocks noChangeArrowheads="1"/>
          </p:cNvSpPr>
          <p:nvPr/>
        </p:nvSpPr>
        <p:spPr bwMode="auto">
          <a:xfrm>
            <a:off x="142875" y="188913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zh-CN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§2.1.1 </a:t>
            </a:r>
            <a:r>
              <a:rPr lang="zh-CN" altLang="en-US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条件自信息</a:t>
            </a:r>
            <a:endParaRPr lang="zh-CN" altLang="en-US" sz="36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61" name="Rectangle 2"/>
          <p:cNvSpPr txBox="1">
            <a:spLocks noChangeArrowheads="1"/>
          </p:cNvSpPr>
          <p:nvPr/>
        </p:nvSpPr>
        <p:spPr bwMode="auto">
          <a:xfrm>
            <a:off x="428625" y="0"/>
            <a:ext cx="6840538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zh-CN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§2.1 </a:t>
            </a: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自信息和互信息</a:t>
            </a:r>
            <a:r>
              <a:rPr lang="zh-CN" altLang="en-US" sz="480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42008" name="AutoShape 13"/>
          <p:cNvSpPr>
            <a:spLocks noChangeArrowheads="1"/>
          </p:cNvSpPr>
          <p:nvPr/>
        </p:nvSpPr>
        <p:spPr bwMode="auto">
          <a:xfrm>
            <a:off x="71438" y="192088"/>
            <a:ext cx="6715125" cy="593725"/>
          </a:xfrm>
          <a:prstGeom prst="roundRect">
            <a:avLst>
              <a:gd name="adj" fmla="val 15657"/>
            </a:avLst>
          </a:prstGeom>
          <a:solidFill>
            <a:schemeClr val="accent2"/>
          </a:solidFill>
          <a:ln w="3175">
            <a:solidFill>
              <a:srgbClr val="969696">
                <a:alpha val="58038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2009" name="组合 39"/>
          <p:cNvGrpSpPr>
            <a:grpSpLocks/>
          </p:cNvGrpSpPr>
          <p:nvPr/>
        </p:nvGrpSpPr>
        <p:grpSpPr bwMode="auto">
          <a:xfrm>
            <a:off x="557213" y="3429000"/>
            <a:ext cx="8229600" cy="2214563"/>
            <a:chOff x="1346005" y="4284488"/>
            <a:chExt cx="2021875" cy="1031630"/>
          </a:xfrm>
        </p:grpSpPr>
        <p:sp>
          <p:nvSpPr>
            <p:cNvPr id="7" name="AutoShape 81"/>
            <p:cNvSpPr>
              <a:spLocks noChangeArrowheads="1"/>
            </p:cNvSpPr>
            <p:nvPr/>
          </p:nvSpPr>
          <p:spPr bwMode="auto">
            <a:xfrm>
              <a:off x="1387880" y="4356067"/>
              <a:ext cx="1980000" cy="960051"/>
            </a:xfrm>
            <a:prstGeom prst="roundRect">
              <a:avLst>
                <a:gd name="adj" fmla="val 8789"/>
              </a:avLst>
            </a:prstGeom>
            <a:solidFill>
              <a:schemeClr val="bg1">
                <a:alpha val="60000"/>
              </a:schemeClr>
            </a:soli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contourW="19050">
              <a:bevelT w="101600" prst="artDeco"/>
              <a:bevelB w="0" h="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000" b="1" i="0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2" charset="-122"/>
                  <a:sym typeface="Wingdings" pitchFamily="2" charset="2"/>
                </a:rPr>
                <a:t> </a:t>
              </a:r>
              <a:endParaRPr lang="zh-CN" altLang="en-US" sz="2000" b="1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endParaRPr>
            </a:p>
          </p:txBody>
        </p:sp>
        <p:grpSp>
          <p:nvGrpSpPr>
            <p:cNvPr id="42014" name="组合 42"/>
            <p:cNvGrpSpPr>
              <a:grpSpLocks/>
            </p:cNvGrpSpPr>
            <p:nvPr/>
          </p:nvGrpSpPr>
          <p:grpSpPr bwMode="auto">
            <a:xfrm>
              <a:off x="1346005" y="4284488"/>
              <a:ext cx="332299" cy="215922"/>
              <a:chOff x="1234737" y="4788273"/>
              <a:chExt cx="331965" cy="216660"/>
            </a:xfrm>
          </p:grpSpPr>
          <p:sp>
            <p:nvSpPr>
              <p:cNvPr id="32" name="Oval 84"/>
              <p:cNvSpPr>
                <a:spLocks noChangeAspect="1" noChangeArrowheads="1"/>
              </p:cNvSpPr>
              <p:nvPr/>
            </p:nvSpPr>
            <p:spPr bwMode="auto">
              <a:xfrm>
                <a:off x="1290787" y="4788273"/>
                <a:ext cx="216660" cy="216660"/>
              </a:xfrm>
              <a:prstGeom prst="ellipse">
                <a:avLst/>
              </a:prstGeom>
              <a:gradFill flip="none" rotWithShape="1">
                <a:gsLst>
                  <a:gs pos="0">
                    <a:srgbClr val="F6BB00"/>
                  </a:gs>
                  <a:gs pos="90000">
                    <a:srgbClr val="ED6601"/>
                  </a:gs>
                </a:gsLst>
                <a:lin ang="2700000" scaled="1"/>
                <a:tileRect/>
              </a:gradFill>
              <a:ln w="25400"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flat" dir="t"/>
              </a:scene3d>
              <a:sp3d extrusionH="304800" contourW="19050">
                <a:bevelT w="101600" prst="convex"/>
                <a:bevelB w="0" h="63500"/>
                <a:contourClr>
                  <a:schemeClr val="bg1"/>
                </a:contourClr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>
                <a:sp3d/>
              </a:bodyPr>
              <a:lstStyle/>
              <a:p>
                <a:pPr algn="ctr" defTabSz="912813" eaLnBrk="0" fontAlgn="ctr" hangingPunct="0"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70000"/>
                  <a:buFont typeface="Wingdings" pitchFamily="2" charset="2"/>
                  <a:buChar char="u"/>
                  <a:defRPr/>
                </a:pPr>
                <a:endParaRPr lang="zh-CN" altLang="en-US" sz="1400" i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" name="Text Box 85"/>
              <p:cNvSpPr txBox="1">
                <a:spLocks noChangeArrowheads="1"/>
              </p:cNvSpPr>
              <p:nvPr/>
            </p:nvSpPr>
            <p:spPr bwMode="auto">
              <a:xfrm>
                <a:off x="1234737" y="4797178"/>
                <a:ext cx="331965" cy="15805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>
                <a:prstShdw prst="shdw17" dist="17961" dir="27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  <p:txBody>
              <a:bodyPr>
                <a:spAutoFit/>
              </a:bodyPr>
              <a:lstStyle>
                <a:lvl1pPr eaLnBrk="0" hangingPunct="0">
                  <a:defRPr i="1">
                    <a:solidFill>
                      <a:schemeClr val="tx1"/>
                    </a:solidFill>
                    <a:latin typeface="Arial" charset="0"/>
                    <a:ea typeface="华文细黑" pitchFamily="2" charset="-122"/>
                  </a:defRPr>
                </a:lvl1pPr>
                <a:lvl2pPr marL="742950" indent="-285750" eaLnBrk="0" hangingPunct="0">
                  <a:defRPr i="1">
                    <a:solidFill>
                      <a:schemeClr val="tx1"/>
                    </a:solidFill>
                    <a:latin typeface="Arial" charset="0"/>
                    <a:ea typeface="华文细黑" pitchFamily="2" charset="-122"/>
                  </a:defRPr>
                </a:lvl2pPr>
                <a:lvl3pPr marL="1143000" indent="-228600" eaLnBrk="0" hangingPunct="0">
                  <a:defRPr i="1">
                    <a:solidFill>
                      <a:schemeClr val="tx1"/>
                    </a:solidFill>
                    <a:latin typeface="Arial" charset="0"/>
                    <a:ea typeface="华文细黑" pitchFamily="2" charset="-122"/>
                  </a:defRPr>
                </a:lvl3pPr>
                <a:lvl4pPr marL="1600200" indent="-228600" eaLnBrk="0" hangingPunct="0">
                  <a:defRPr i="1">
                    <a:solidFill>
                      <a:schemeClr val="tx1"/>
                    </a:solidFill>
                    <a:latin typeface="Arial" charset="0"/>
                    <a:ea typeface="华文细黑" pitchFamily="2" charset="-122"/>
                  </a:defRPr>
                </a:lvl4pPr>
                <a:lvl5pPr marL="2057400" indent="-228600" eaLnBrk="0" hangingPunct="0">
                  <a:defRPr i="1">
                    <a:solidFill>
                      <a:schemeClr val="tx1"/>
                    </a:solidFill>
                    <a:latin typeface="Arial" charset="0"/>
                    <a:ea typeface="华文细黑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charset="0"/>
                    <a:ea typeface="华文细黑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charset="0"/>
                    <a:ea typeface="华文细黑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charset="0"/>
                    <a:ea typeface="华文细黑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charset="0"/>
                    <a:ea typeface="华文细黑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 b="1" i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1</a:t>
                </a:r>
              </a:p>
            </p:txBody>
          </p:sp>
        </p:grpSp>
      </p:grpSp>
      <p:sp>
        <p:nvSpPr>
          <p:cNvPr id="42010" name="矩形 51"/>
          <p:cNvSpPr>
            <a:spLocks noChangeArrowheads="1"/>
          </p:cNvSpPr>
          <p:nvPr/>
        </p:nvSpPr>
        <p:spPr bwMode="auto">
          <a:xfrm>
            <a:off x="2195218" y="1992312"/>
            <a:ext cx="5280613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i="0" dirty="0">
                <a:solidFill>
                  <a:schemeClr val="bg1"/>
                </a:solidFill>
              </a:rPr>
              <a:t>4</a:t>
            </a:r>
            <a:r>
              <a:rPr lang="zh-CN" altLang="en-US" sz="2400" b="1" i="0" dirty="0">
                <a:solidFill>
                  <a:schemeClr val="bg1"/>
                </a:solidFill>
              </a:rPr>
              <a:t>．关于信息率失真函数的几点解释：</a:t>
            </a:r>
          </a:p>
        </p:txBody>
      </p:sp>
      <p:sp>
        <p:nvSpPr>
          <p:cNvPr id="55" name="Rectangle 2"/>
          <p:cNvSpPr txBox="1">
            <a:spLocks noRot="1" noChangeArrowheads="1"/>
          </p:cNvSpPr>
          <p:nvPr/>
        </p:nvSpPr>
        <p:spPr bwMode="auto">
          <a:xfrm>
            <a:off x="301625" y="-99392"/>
            <a:ext cx="8540750" cy="1143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zh-CN" sz="2800" b="1" i="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9.2.2  R(D)</a:t>
            </a:r>
            <a:r>
              <a:rPr lang="zh-CN" altLang="en-US" sz="2800" b="1" i="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函数的性质</a:t>
            </a:r>
          </a:p>
        </p:txBody>
      </p:sp>
      <p:sp>
        <p:nvSpPr>
          <p:cNvPr id="40" name="Rectangle 3"/>
          <p:cNvSpPr txBox="1">
            <a:spLocks noChangeArrowheads="1"/>
          </p:cNvSpPr>
          <p:nvPr/>
        </p:nvSpPr>
        <p:spPr bwMode="auto">
          <a:xfrm>
            <a:off x="857250" y="4149725"/>
            <a:ext cx="7572375" cy="197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defRPr/>
            </a:pPr>
            <a:r>
              <a:rPr lang="zh-CN" altLang="en-US" sz="2400" i="0" kern="0" dirty="0">
                <a:latin typeface="+mn-lt"/>
                <a:ea typeface="+mn-ea"/>
              </a:rPr>
              <a:t>在信道给定情况下：希望输入与输出之间的互信息最大；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defRPr/>
            </a:pPr>
            <a:endParaRPr lang="en-US" altLang="zh-CN" sz="2400" i="0" kern="0" dirty="0" smtClean="0">
              <a:latin typeface="+mn-lt"/>
              <a:ea typeface="+mn-ea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1"/>
              </a:buClr>
              <a:defRPr/>
            </a:pPr>
            <a:r>
              <a:rPr lang="zh-CN" altLang="en-US" sz="2400" i="0" kern="0" dirty="0" smtClean="0">
                <a:latin typeface="+mn-lt"/>
                <a:ea typeface="+mn-ea"/>
              </a:rPr>
              <a:t>在</a:t>
            </a:r>
            <a:r>
              <a:rPr lang="zh-CN" altLang="en-US" sz="2400" i="0" kern="0" dirty="0">
                <a:latin typeface="+mn-lt"/>
                <a:ea typeface="+mn-ea"/>
              </a:rPr>
              <a:t>信源给定情况下：满足失真要求的传输所需要的最小信道容量或传输速率，达到降低信道的复杂度和通信成本的目的。</a:t>
            </a:r>
          </a:p>
        </p:txBody>
      </p:sp>
      <p:grpSp>
        <p:nvGrpSpPr>
          <p:cNvPr id="41" name="组合 14"/>
          <p:cNvGrpSpPr>
            <a:grpSpLocks/>
          </p:cNvGrpSpPr>
          <p:nvPr/>
        </p:nvGrpSpPr>
        <p:grpSpPr bwMode="auto">
          <a:xfrm>
            <a:off x="7131818" y="281809"/>
            <a:ext cx="1544638" cy="482895"/>
            <a:chOff x="428596" y="285728"/>
            <a:chExt cx="1544628" cy="357190"/>
          </a:xfrm>
        </p:grpSpPr>
        <p:sp>
          <p:nvSpPr>
            <p:cNvPr id="43" name="AutoShape 3"/>
            <p:cNvSpPr>
              <a:spLocks noChangeArrowheads="1"/>
            </p:cNvSpPr>
            <p:nvPr/>
          </p:nvSpPr>
          <p:spPr bwMode="auto">
            <a:xfrm>
              <a:off x="428596" y="285728"/>
              <a:ext cx="1544628" cy="35719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00034" y="285728"/>
              <a:ext cx="1428741" cy="2731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信息论</a:t>
              </a:r>
              <a:endPara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75"/>
          <p:cNvSpPr>
            <a:spLocks noChangeArrowheads="1"/>
          </p:cNvSpPr>
          <p:nvPr/>
        </p:nvSpPr>
        <p:spPr bwMode="gray">
          <a:xfrm>
            <a:off x="1000100" y="2285992"/>
            <a:ext cx="7215238" cy="785818"/>
          </a:xfrm>
          <a:prstGeom prst="downArrow">
            <a:avLst>
              <a:gd name="adj1" fmla="val 80356"/>
              <a:gd name="adj2" fmla="val 54167"/>
            </a:avLst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6350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0" y="0"/>
            <a:ext cx="6840538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§2.2  </a:t>
            </a:r>
            <a:r>
              <a:rPr lang="zh-CN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信息熵的定义与计算</a:t>
            </a:r>
          </a:p>
        </p:txBody>
      </p:sp>
      <p:grpSp>
        <p:nvGrpSpPr>
          <p:cNvPr id="17413" name="组合 34"/>
          <p:cNvGrpSpPr>
            <a:grpSpLocks noChangeAspect="1"/>
          </p:cNvGrpSpPr>
          <p:nvPr/>
        </p:nvGrpSpPr>
        <p:grpSpPr bwMode="auto">
          <a:xfrm>
            <a:off x="1143000" y="1697038"/>
            <a:ext cx="6929438" cy="803275"/>
            <a:chOff x="4776334" y="4404803"/>
            <a:chExt cx="1012166" cy="1008001"/>
          </a:xfrm>
        </p:grpSpPr>
        <p:sp>
          <p:nvSpPr>
            <p:cNvPr id="25" name="Oval 2"/>
            <p:cNvSpPr>
              <a:spLocks noChangeAspect="1" noChangeArrowheads="1"/>
            </p:cNvSpPr>
            <p:nvPr/>
          </p:nvSpPr>
          <p:spPr bwMode="auto">
            <a:xfrm>
              <a:off x="4780500" y="4404803"/>
              <a:ext cx="1008000" cy="1008001"/>
            </a:xfrm>
            <a:prstGeom prst="ellipse">
              <a:avLst/>
            </a:prstGeom>
            <a:gradFill flip="none" rotWithShape="1">
              <a:gsLst>
                <a:gs pos="0">
                  <a:srgbClr val="00DFF6"/>
                </a:gs>
                <a:gs pos="90000">
                  <a:srgbClr val="002774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contourW="19050">
              <a:bevelT prst="convex"/>
              <a:bevelB w="0" h="0"/>
              <a:contourClr>
                <a:srgbClr val="AFEAFF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椭圆 25"/>
            <p:cNvSpPr>
              <a:spLocks/>
            </p:cNvSpPr>
            <p:nvPr/>
          </p:nvSpPr>
          <p:spPr>
            <a:xfrm rot="21383704">
              <a:off x="4776334" y="4462573"/>
              <a:ext cx="684516" cy="46814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45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27" name="椭圆 26"/>
            <p:cNvSpPr>
              <a:spLocks noChangeAspect="1"/>
            </p:cNvSpPr>
            <p:nvPr/>
          </p:nvSpPr>
          <p:spPr>
            <a:xfrm>
              <a:off x="4888500" y="4512802"/>
              <a:ext cx="792000" cy="792000"/>
            </a:xfrm>
            <a:prstGeom prst="ellipse">
              <a:avLst/>
            </a:prstGeom>
            <a:gradFill flip="none" rotWithShape="1">
              <a:gsLst>
                <a:gs pos="10000">
                  <a:srgbClr val="2DD7FF">
                    <a:alpha val="50000"/>
                  </a:srgbClr>
                </a:gs>
                <a:gs pos="7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ea typeface="微软雅黑" pitchFamily="34" charset="-122"/>
              </a:endParaRPr>
            </a:p>
          </p:txBody>
        </p:sp>
      </p:grp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416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41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2" name="Rectangle 2"/>
          <p:cNvSpPr>
            <a:spLocks noChangeArrowheads="1"/>
          </p:cNvSpPr>
          <p:nvPr/>
        </p:nvSpPr>
        <p:spPr bwMode="auto">
          <a:xfrm>
            <a:off x="142875" y="0"/>
            <a:ext cx="6840538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§2.3 </a:t>
            </a:r>
            <a:r>
              <a:rPr lang="zh-CN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平均互信息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44" name="Rectangle 4"/>
          <p:cNvSpPr>
            <a:spLocks noChangeArrowheads="1"/>
          </p:cNvSpPr>
          <p:nvPr/>
        </p:nvSpPr>
        <p:spPr bwMode="auto">
          <a:xfrm>
            <a:off x="0" y="0"/>
            <a:ext cx="6840538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zh-CN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凸函数</a:t>
            </a:r>
          </a:p>
        </p:txBody>
      </p:sp>
      <p:sp>
        <p:nvSpPr>
          <p:cNvPr id="46" name="Rectangle 20"/>
          <p:cNvSpPr txBox="1">
            <a:spLocks noChangeArrowheads="1"/>
          </p:cNvSpPr>
          <p:nvPr/>
        </p:nvSpPr>
        <p:spPr bwMode="auto">
          <a:xfrm>
            <a:off x="142875" y="188913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zh-CN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§2.1.1 </a:t>
            </a:r>
            <a:r>
              <a:rPr lang="zh-CN" altLang="en-US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自信息</a:t>
            </a:r>
            <a:endParaRPr lang="zh-CN" altLang="en-US" sz="36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9" name="Rectangle 4"/>
          <p:cNvSpPr>
            <a:spLocks noChangeArrowheads="1"/>
          </p:cNvSpPr>
          <p:nvPr/>
        </p:nvSpPr>
        <p:spPr bwMode="auto">
          <a:xfrm>
            <a:off x="0" y="0"/>
            <a:ext cx="6840538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熵的基本性质（</a:t>
            </a:r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）</a:t>
            </a:r>
          </a:p>
        </p:txBody>
      </p:sp>
      <p:sp>
        <p:nvSpPr>
          <p:cNvPr id="50" name="Rectangle 20"/>
          <p:cNvSpPr txBox="1">
            <a:spLocks noChangeArrowheads="1"/>
          </p:cNvSpPr>
          <p:nvPr/>
        </p:nvSpPr>
        <p:spPr bwMode="auto">
          <a:xfrm>
            <a:off x="142875" y="188913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zh-CN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§2.1.1 </a:t>
            </a:r>
            <a:r>
              <a:rPr lang="zh-CN" altLang="en-US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条件自信息</a:t>
            </a:r>
            <a:endParaRPr lang="zh-CN" altLang="en-US" sz="36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1" name="Rectangle 2"/>
          <p:cNvSpPr txBox="1">
            <a:spLocks noChangeArrowheads="1"/>
          </p:cNvSpPr>
          <p:nvPr/>
        </p:nvSpPr>
        <p:spPr bwMode="auto">
          <a:xfrm>
            <a:off x="428625" y="0"/>
            <a:ext cx="6840538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zh-CN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§2.1 </a:t>
            </a: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自信息和互信息</a:t>
            </a:r>
            <a:r>
              <a:rPr lang="zh-CN" altLang="en-US" sz="480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17425" name="AutoShape 13"/>
          <p:cNvSpPr>
            <a:spLocks noChangeArrowheads="1"/>
          </p:cNvSpPr>
          <p:nvPr/>
        </p:nvSpPr>
        <p:spPr bwMode="auto">
          <a:xfrm>
            <a:off x="71438" y="192088"/>
            <a:ext cx="6715125" cy="593725"/>
          </a:xfrm>
          <a:prstGeom prst="roundRect">
            <a:avLst>
              <a:gd name="adj" fmla="val 15657"/>
            </a:avLst>
          </a:prstGeom>
          <a:solidFill>
            <a:schemeClr val="accent2"/>
          </a:solidFill>
          <a:ln w="3175">
            <a:solidFill>
              <a:srgbClr val="969696">
                <a:alpha val="58038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285750" y="285750"/>
            <a:ext cx="4549775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3.3.2 </a:t>
            </a:r>
            <a:r>
              <a:rPr lang="zh-CN" altLang="zh-CN" sz="24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离散平稳有记忆信源的熵</a:t>
            </a:r>
            <a:endParaRPr lang="zh-CN" altLang="en-US" sz="2400" i="0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4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smtClean="0"/>
              <a:t>单击此处添加标题</a:t>
            </a:r>
          </a:p>
        </p:txBody>
      </p:sp>
      <p:sp>
        <p:nvSpPr>
          <p:cNvPr id="58" name="Rectangle 4"/>
          <p:cNvSpPr>
            <a:spLocks noChangeArrowheads="1"/>
          </p:cNvSpPr>
          <p:nvPr/>
        </p:nvSpPr>
        <p:spPr bwMode="auto">
          <a:xfrm>
            <a:off x="0" y="0"/>
            <a:ext cx="6840538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zh-CN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凸函数</a:t>
            </a:r>
          </a:p>
        </p:txBody>
      </p:sp>
      <p:sp>
        <p:nvSpPr>
          <p:cNvPr id="59" name="Rectangle 2"/>
          <p:cNvSpPr txBox="1">
            <a:spLocks noChangeArrowheads="1"/>
          </p:cNvSpPr>
          <p:nvPr/>
        </p:nvSpPr>
        <p:spPr bwMode="auto">
          <a:xfrm>
            <a:off x="468313" y="315913"/>
            <a:ext cx="5832475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sz="2400" i="0" kern="0">
                <a:latin typeface="+mj-lt"/>
                <a:ea typeface="+mj-ea"/>
                <a:cs typeface="+mj-cs"/>
              </a:rPr>
              <a:t>单击此处添加标题</a:t>
            </a:r>
          </a:p>
        </p:txBody>
      </p:sp>
      <p:sp>
        <p:nvSpPr>
          <p:cNvPr id="60" name="Rectangle 20"/>
          <p:cNvSpPr txBox="1">
            <a:spLocks noChangeArrowheads="1"/>
          </p:cNvSpPr>
          <p:nvPr/>
        </p:nvSpPr>
        <p:spPr bwMode="auto">
          <a:xfrm>
            <a:off x="142875" y="188913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zh-CN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§2.1.1 </a:t>
            </a:r>
            <a:r>
              <a:rPr lang="zh-CN" altLang="en-US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条件自信息</a:t>
            </a:r>
            <a:endParaRPr lang="zh-CN" altLang="en-US" sz="36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61" name="Rectangle 2"/>
          <p:cNvSpPr txBox="1">
            <a:spLocks noChangeArrowheads="1"/>
          </p:cNvSpPr>
          <p:nvPr/>
        </p:nvSpPr>
        <p:spPr bwMode="auto">
          <a:xfrm>
            <a:off x="428625" y="0"/>
            <a:ext cx="6840538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zh-CN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§2.1 </a:t>
            </a: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自信息和互信息</a:t>
            </a:r>
            <a:r>
              <a:rPr lang="zh-CN" altLang="en-US" sz="480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17433" name="AutoShape 13"/>
          <p:cNvSpPr>
            <a:spLocks noChangeArrowheads="1"/>
          </p:cNvSpPr>
          <p:nvPr/>
        </p:nvSpPr>
        <p:spPr bwMode="auto">
          <a:xfrm>
            <a:off x="71438" y="192088"/>
            <a:ext cx="6715125" cy="593725"/>
          </a:xfrm>
          <a:prstGeom prst="roundRect">
            <a:avLst>
              <a:gd name="adj" fmla="val 15657"/>
            </a:avLst>
          </a:prstGeom>
          <a:solidFill>
            <a:schemeClr val="accent2"/>
          </a:solidFill>
          <a:ln w="3175">
            <a:solidFill>
              <a:srgbClr val="969696">
                <a:alpha val="58038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434" name="组合 39"/>
          <p:cNvGrpSpPr>
            <a:grpSpLocks/>
          </p:cNvGrpSpPr>
          <p:nvPr/>
        </p:nvGrpSpPr>
        <p:grpSpPr bwMode="auto">
          <a:xfrm>
            <a:off x="214313" y="3125788"/>
            <a:ext cx="8572500" cy="2803525"/>
            <a:chOff x="1261752" y="4310105"/>
            <a:chExt cx="2106128" cy="1006013"/>
          </a:xfrm>
        </p:grpSpPr>
        <p:sp>
          <p:nvSpPr>
            <p:cNvPr id="7" name="AutoShape 81"/>
            <p:cNvSpPr>
              <a:spLocks noChangeArrowheads="1"/>
            </p:cNvSpPr>
            <p:nvPr/>
          </p:nvSpPr>
          <p:spPr bwMode="auto">
            <a:xfrm>
              <a:off x="1387880" y="4356067"/>
              <a:ext cx="1980000" cy="960051"/>
            </a:xfrm>
            <a:prstGeom prst="roundRect">
              <a:avLst>
                <a:gd name="adj" fmla="val 8789"/>
              </a:avLst>
            </a:prstGeom>
            <a:solidFill>
              <a:schemeClr val="bg1">
                <a:alpha val="60000"/>
              </a:schemeClr>
            </a:soli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contourW="19050">
              <a:bevelT w="101600" prst="artDeco"/>
              <a:bevelB w="0" h="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000" b="1" i="0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2" charset="-122"/>
                  <a:sym typeface="Wingdings" pitchFamily="2" charset="2"/>
                </a:rPr>
                <a:t> </a:t>
              </a:r>
              <a:endParaRPr lang="zh-CN" altLang="en-US" sz="2000" b="1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endParaRPr>
            </a:p>
          </p:txBody>
        </p:sp>
        <p:grpSp>
          <p:nvGrpSpPr>
            <p:cNvPr id="17439" name="组合 42"/>
            <p:cNvGrpSpPr>
              <a:grpSpLocks/>
            </p:cNvGrpSpPr>
            <p:nvPr/>
          </p:nvGrpSpPr>
          <p:grpSpPr bwMode="auto">
            <a:xfrm>
              <a:off x="1261752" y="4310105"/>
              <a:ext cx="332299" cy="160223"/>
              <a:chOff x="1150571" y="4813989"/>
              <a:chExt cx="331965" cy="160771"/>
            </a:xfrm>
          </p:grpSpPr>
          <p:sp>
            <p:nvSpPr>
              <p:cNvPr id="32" name="Oval 84"/>
              <p:cNvSpPr>
                <a:spLocks noChangeAspect="1" noChangeArrowheads="1"/>
              </p:cNvSpPr>
              <p:nvPr/>
            </p:nvSpPr>
            <p:spPr bwMode="auto">
              <a:xfrm>
                <a:off x="1220703" y="4813989"/>
                <a:ext cx="216660" cy="135054"/>
              </a:xfrm>
              <a:prstGeom prst="ellipse">
                <a:avLst/>
              </a:prstGeom>
              <a:gradFill flip="none" rotWithShape="1">
                <a:gsLst>
                  <a:gs pos="0">
                    <a:srgbClr val="F6BB00"/>
                  </a:gs>
                  <a:gs pos="90000">
                    <a:srgbClr val="ED6601"/>
                  </a:gs>
                </a:gsLst>
                <a:lin ang="2700000" scaled="1"/>
                <a:tileRect/>
              </a:gradFill>
              <a:ln w="25400"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flat" dir="t"/>
              </a:scene3d>
              <a:sp3d extrusionH="304800" contourW="19050">
                <a:bevelT w="101600" prst="convex"/>
                <a:bevelB w="0" h="63500"/>
                <a:contourClr>
                  <a:schemeClr val="bg1"/>
                </a:contourClr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>
                <a:sp3d/>
              </a:bodyPr>
              <a:lstStyle/>
              <a:p>
                <a:pPr algn="ctr" defTabSz="912813" eaLnBrk="0" fontAlgn="ctr" hangingPunct="0"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70000"/>
                  <a:buFont typeface="Wingdings" pitchFamily="2" charset="2"/>
                  <a:buChar char="u"/>
                  <a:defRPr/>
                </a:pPr>
                <a:endParaRPr lang="zh-CN" altLang="en-US" sz="1400" i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" name="Text Box 85"/>
              <p:cNvSpPr txBox="1">
                <a:spLocks noChangeArrowheads="1"/>
              </p:cNvSpPr>
              <p:nvPr/>
            </p:nvSpPr>
            <p:spPr bwMode="auto">
              <a:xfrm>
                <a:off x="1150571" y="4816275"/>
                <a:ext cx="331966" cy="15833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>
                <a:prstShdw prst="shdw17" dist="17961" dir="27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  <p:txBody>
              <a:bodyPr>
                <a:spAutoFit/>
              </a:bodyPr>
              <a:lstStyle>
                <a:lvl1pPr eaLnBrk="0" hangingPunct="0">
                  <a:defRPr i="1">
                    <a:solidFill>
                      <a:schemeClr val="tx1"/>
                    </a:solidFill>
                    <a:latin typeface="Arial" charset="0"/>
                    <a:ea typeface="华文细黑" pitchFamily="2" charset="-122"/>
                  </a:defRPr>
                </a:lvl1pPr>
                <a:lvl2pPr marL="742950" indent="-285750" eaLnBrk="0" hangingPunct="0">
                  <a:defRPr i="1">
                    <a:solidFill>
                      <a:schemeClr val="tx1"/>
                    </a:solidFill>
                    <a:latin typeface="Arial" charset="0"/>
                    <a:ea typeface="华文细黑" pitchFamily="2" charset="-122"/>
                  </a:defRPr>
                </a:lvl2pPr>
                <a:lvl3pPr marL="1143000" indent="-228600" eaLnBrk="0" hangingPunct="0">
                  <a:defRPr i="1">
                    <a:solidFill>
                      <a:schemeClr val="tx1"/>
                    </a:solidFill>
                    <a:latin typeface="Arial" charset="0"/>
                    <a:ea typeface="华文细黑" pitchFamily="2" charset="-122"/>
                  </a:defRPr>
                </a:lvl3pPr>
                <a:lvl4pPr marL="1600200" indent="-228600" eaLnBrk="0" hangingPunct="0">
                  <a:defRPr i="1">
                    <a:solidFill>
                      <a:schemeClr val="tx1"/>
                    </a:solidFill>
                    <a:latin typeface="Arial" charset="0"/>
                    <a:ea typeface="华文细黑" pitchFamily="2" charset="-122"/>
                  </a:defRPr>
                </a:lvl4pPr>
                <a:lvl5pPr marL="2057400" indent="-228600" eaLnBrk="0" hangingPunct="0">
                  <a:defRPr i="1">
                    <a:solidFill>
                      <a:schemeClr val="tx1"/>
                    </a:solidFill>
                    <a:latin typeface="Arial" charset="0"/>
                    <a:ea typeface="华文细黑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charset="0"/>
                    <a:ea typeface="华文细黑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charset="0"/>
                    <a:ea typeface="华文细黑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charset="0"/>
                    <a:ea typeface="华文细黑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charset="0"/>
                    <a:ea typeface="华文细黑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 b="1" i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2</a:t>
                </a:r>
              </a:p>
            </p:txBody>
          </p:sp>
        </p:grpSp>
      </p:grpSp>
      <p:sp>
        <p:nvSpPr>
          <p:cNvPr id="17435" name="矩形 51"/>
          <p:cNvSpPr>
            <a:spLocks noChangeArrowheads="1"/>
          </p:cNvSpPr>
          <p:nvPr/>
        </p:nvSpPr>
        <p:spPr bwMode="auto">
          <a:xfrm>
            <a:off x="2284413" y="1857375"/>
            <a:ext cx="44307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i="0">
                <a:solidFill>
                  <a:schemeClr val="bg1"/>
                </a:solidFill>
              </a:rPr>
              <a:t>4</a:t>
            </a:r>
            <a:r>
              <a:rPr lang="zh-CN" altLang="en-US" sz="2000" b="1" i="0">
                <a:solidFill>
                  <a:schemeClr val="bg1"/>
                </a:solidFill>
              </a:rPr>
              <a:t>．关于信息率失真函数的几点解释：</a:t>
            </a:r>
          </a:p>
        </p:txBody>
      </p:sp>
      <p:sp>
        <p:nvSpPr>
          <p:cNvPr id="55" name="Rectangle 2"/>
          <p:cNvSpPr txBox="1">
            <a:spLocks noRot="1" noChangeArrowheads="1"/>
          </p:cNvSpPr>
          <p:nvPr/>
        </p:nvSpPr>
        <p:spPr bwMode="auto">
          <a:xfrm>
            <a:off x="301625" y="-99392"/>
            <a:ext cx="8540750" cy="1143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zh-CN" sz="2800" b="1" i="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9.2.2  R(D)</a:t>
            </a:r>
            <a:r>
              <a:rPr lang="zh-CN" altLang="en-US" sz="2800" b="1" i="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函数的性质</a:t>
            </a:r>
          </a:p>
        </p:txBody>
      </p:sp>
      <p:sp>
        <p:nvSpPr>
          <p:cNvPr id="17437" name="矩形 40"/>
          <p:cNvSpPr>
            <a:spLocks noChangeArrowheads="1"/>
          </p:cNvSpPr>
          <p:nvPr/>
        </p:nvSpPr>
        <p:spPr bwMode="auto">
          <a:xfrm>
            <a:off x="785813" y="3536950"/>
            <a:ext cx="8001000" cy="153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i="0"/>
              <a:t>根据</a:t>
            </a:r>
            <a:r>
              <a:rPr lang="en-US" altLang="zh-CN" i="0"/>
              <a:t>R</a:t>
            </a:r>
            <a:r>
              <a:rPr lang="zh-CN" altLang="en-US" i="0"/>
              <a:t>（</a:t>
            </a:r>
            <a:r>
              <a:rPr lang="en-US" altLang="zh-CN" i="0"/>
              <a:t>D</a:t>
            </a:r>
            <a:r>
              <a:rPr lang="zh-CN" altLang="en-US" i="0"/>
              <a:t>）为单调减函数的性质，如果我们固定平均互信息，选择信道的转移概率使平均失真最小，可以得到同样的</a:t>
            </a:r>
            <a:r>
              <a:rPr lang="en-US" altLang="zh-CN" i="0"/>
              <a:t>R</a:t>
            </a:r>
            <a:r>
              <a:rPr lang="zh-CN" altLang="en-US" i="0"/>
              <a:t>（</a:t>
            </a:r>
            <a:r>
              <a:rPr lang="en-US" altLang="zh-CN" i="0"/>
              <a:t>D</a:t>
            </a:r>
            <a:r>
              <a:rPr lang="zh-CN" altLang="en-US" i="0"/>
              <a:t>）函数曲线，唯一的差别就是变量之间作用交换。这时就得到“失真率函数”（</a:t>
            </a:r>
            <a:r>
              <a:rPr lang="en-US" altLang="zh-CN" i="0"/>
              <a:t>distortion-rate function</a:t>
            </a:r>
            <a:r>
              <a:rPr lang="zh-CN" altLang="en-US" i="0"/>
              <a:t>）。</a:t>
            </a:r>
          </a:p>
          <a:p>
            <a:pPr>
              <a:lnSpc>
                <a:spcPct val="130000"/>
              </a:lnSpc>
            </a:pPr>
            <a:r>
              <a:rPr lang="zh-CN" altLang="en-US" i="0"/>
              <a:t> 失真率函数定义为</a:t>
            </a:r>
          </a:p>
        </p:txBody>
      </p:sp>
      <p:graphicFrame>
        <p:nvGraphicFramePr>
          <p:cNvPr id="17410" name="Object 5"/>
          <p:cNvGraphicFramePr>
            <a:graphicFrameLocks noChangeAspect="1"/>
          </p:cNvGraphicFramePr>
          <p:nvPr/>
        </p:nvGraphicFramePr>
        <p:xfrm>
          <a:off x="3143250" y="4857750"/>
          <a:ext cx="3962400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6" name="Equation" r:id="rId3" imgW="2019300" imgH="292100" progId="">
                  <p:embed/>
                </p:oleObj>
              </mc:Choice>
              <mc:Fallback>
                <p:oleObj name="Equation" r:id="rId3" imgW="2019300" imgH="292100" progId="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4857750"/>
                        <a:ext cx="3962400" cy="579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" name="组合 14"/>
          <p:cNvGrpSpPr>
            <a:grpSpLocks/>
          </p:cNvGrpSpPr>
          <p:nvPr/>
        </p:nvGrpSpPr>
        <p:grpSpPr bwMode="auto">
          <a:xfrm>
            <a:off x="7131818" y="188640"/>
            <a:ext cx="1544638" cy="482895"/>
            <a:chOff x="428596" y="285728"/>
            <a:chExt cx="1544628" cy="357190"/>
          </a:xfrm>
        </p:grpSpPr>
        <p:sp>
          <p:nvSpPr>
            <p:cNvPr id="43" name="AutoShape 3"/>
            <p:cNvSpPr>
              <a:spLocks noChangeArrowheads="1"/>
            </p:cNvSpPr>
            <p:nvPr/>
          </p:nvSpPr>
          <p:spPr bwMode="auto">
            <a:xfrm>
              <a:off x="428596" y="285728"/>
              <a:ext cx="1544628" cy="35719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00034" y="285728"/>
              <a:ext cx="1428741" cy="2731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信息论</a:t>
              </a:r>
              <a:endPara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r>
              <a:rPr lang="de-DE" altLang="en-US" smtClean="0"/>
              <a:t>Page </a:t>
            </a:r>
            <a:r>
              <a:rPr lang="de-DE" altLang="en-US" smtClean="0">
                <a:sym typeface="MS UI Gothic" pitchFamily="34" charset="-128"/>
              </a:rPr>
              <a:t></a:t>
            </a:r>
            <a:r>
              <a:rPr lang="de-DE" altLang="en-US" smtClean="0"/>
              <a:t> </a:t>
            </a:r>
            <a:fld id="{3090B455-79AD-4B2D-B39F-CD440656C42B}" type="slidenum">
              <a:rPr lang="zh-CN" altLang="en-US" smtClean="0"/>
              <a:pPr/>
              <a:t>25</a:t>
            </a:fld>
            <a:endParaRPr lang="en-US" altLang="zh-CN" smtClean="0"/>
          </a:p>
        </p:txBody>
      </p:sp>
      <p:sp>
        <p:nvSpPr>
          <p:cNvPr id="8" name="AutoShape 81"/>
          <p:cNvSpPr>
            <a:spLocks noChangeArrowheads="1"/>
          </p:cNvSpPr>
          <p:nvPr/>
        </p:nvSpPr>
        <p:spPr bwMode="auto">
          <a:xfrm>
            <a:off x="1857329" y="1367155"/>
            <a:ext cx="4929233" cy="1584176"/>
          </a:xfrm>
          <a:prstGeom prst="roundRect">
            <a:avLst>
              <a:gd name="adj" fmla="val 5005"/>
            </a:avLst>
          </a:prstGeom>
          <a:solidFill>
            <a:schemeClr val="bg1">
              <a:alpha val="60000"/>
            </a:schemeClr>
          </a:solidFill>
          <a:ln w="38100">
            <a:gradFill>
              <a:gsLst>
                <a:gs pos="50000">
                  <a:srgbClr val="FFCF01"/>
                </a:gs>
                <a:gs pos="100000">
                  <a:srgbClr val="E22000"/>
                </a:gs>
              </a:gsLst>
              <a:lin ang="5400000" scaled="0"/>
            </a:gradFill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n"/>
              <a:tabLst>
                <a:tab pos="136525" algn="l"/>
              </a:tabLst>
              <a:defRPr/>
            </a:pPr>
            <a:endParaRPr lang="zh-CN" altLang="en-US" sz="2000" i="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1857330" y="3952101"/>
            <a:ext cx="5215000" cy="699014"/>
          </a:xfrm>
          <a:prstGeom prst="roundRect">
            <a:avLst/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prst="convex"/>
            <a:bevelB w="0" h="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defRPr/>
            </a:pP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438" name="TextBox 22"/>
          <p:cNvSpPr txBox="1">
            <a:spLocks noChangeArrowheads="1"/>
          </p:cNvSpPr>
          <p:nvPr/>
        </p:nvSpPr>
        <p:spPr bwMode="auto">
          <a:xfrm>
            <a:off x="2143125" y="4116388"/>
            <a:ext cx="47863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/>
            <a:r>
              <a:rPr lang="zh-CN" altLang="en-US" sz="2000" b="1" i="0" dirty="0">
                <a:solidFill>
                  <a:schemeClr val="bg1"/>
                </a:solidFill>
              </a:rPr>
              <a:t>那么当</a:t>
            </a:r>
            <a:r>
              <a:rPr lang="en-US" altLang="zh-CN" sz="2000" b="1" i="0" dirty="0">
                <a:solidFill>
                  <a:schemeClr val="bg1"/>
                </a:solidFill>
              </a:rPr>
              <a:t>N</a:t>
            </a:r>
            <a:r>
              <a:rPr lang="zh-CN" altLang="en-US" sz="2000" b="1" i="0" dirty="0">
                <a:solidFill>
                  <a:schemeClr val="bg1"/>
                </a:solidFill>
              </a:rPr>
              <a:t>足够长时就存在无失真信源编码。</a:t>
            </a:r>
            <a:endParaRPr lang="zh-CN" altLang="en-US" sz="2000" b="1" i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2"/>
          <p:cNvSpPr txBox="1">
            <a:spLocks noChangeArrowheads="1"/>
          </p:cNvSpPr>
          <p:nvPr/>
        </p:nvSpPr>
        <p:spPr>
          <a:xfrm>
            <a:off x="468313" y="315913"/>
            <a:ext cx="5832475" cy="59213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 sz="2400" i="0" kern="0">
                <a:latin typeface="+mj-lt"/>
                <a:ea typeface="+mj-ea"/>
                <a:cs typeface="+mj-cs"/>
              </a:rPr>
              <a:t>单击此处添加标题</a:t>
            </a:r>
          </a:p>
        </p:txBody>
      </p:sp>
      <p:sp>
        <p:nvSpPr>
          <p:cNvPr id="53" name="Rectangle 2"/>
          <p:cNvSpPr>
            <a:spLocks noChangeArrowheads="1"/>
          </p:cNvSpPr>
          <p:nvPr/>
        </p:nvSpPr>
        <p:spPr bwMode="auto">
          <a:xfrm>
            <a:off x="142875" y="0"/>
            <a:ext cx="6840538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§2.3 </a:t>
            </a:r>
            <a:r>
              <a:rPr lang="zh-CN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平均互信息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54" name="Rectangle 20"/>
          <p:cNvSpPr txBox="1">
            <a:spLocks noChangeArrowheads="1"/>
          </p:cNvSpPr>
          <p:nvPr/>
        </p:nvSpPr>
        <p:spPr bwMode="auto">
          <a:xfrm>
            <a:off x="142875" y="188913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zh-CN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§2.1.1 </a:t>
            </a:r>
            <a:r>
              <a:rPr lang="zh-CN" altLang="en-US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自信息</a:t>
            </a:r>
            <a:endParaRPr lang="zh-CN" altLang="en-US" sz="36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5" name="Rectangle 20"/>
          <p:cNvSpPr txBox="1">
            <a:spLocks noChangeArrowheads="1"/>
          </p:cNvSpPr>
          <p:nvPr/>
        </p:nvSpPr>
        <p:spPr bwMode="auto">
          <a:xfrm>
            <a:off x="142875" y="188913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zh-CN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§2.1.1 </a:t>
            </a:r>
            <a:r>
              <a:rPr lang="zh-CN" altLang="en-US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条件自信息</a:t>
            </a:r>
            <a:endParaRPr lang="zh-CN" altLang="en-US" sz="36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6" name="Rectangle 2"/>
          <p:cNvSpPr txBox="1">
            <a:spLocks noChangeArrowheads="1"/>
          </p:cNvSpPr>
          <p:nvPr/>
        </p:nvSpPr>
        <p:spPr bwMode="auto">
          <a:xfrm>
            <a:off x="428625" y="0"/>
            <a:ext cx="6840538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zh-CN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§2.1 </a:t>
            </a: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自信息和互信息</a:t>
            </a:r>
            <a:r>
              <a:rPr lang="zh-CN" altLang="en-US" sz="480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18445" name="AutoShape 13"/>
          <p:cNvSpPr>
            <a:spLocks noChangeArrowheads="1"/>
          </p:cNvSpPr>
          <p:nvPr/>
        </p:nvSpPr>
        <p:spPr bwMode="auto">
          <a:xfrm>
            <a:off x="71438" y="192088"/>
            <a:ext cx="6715125" cy="593725"/>
          </a:xfrm>
          <a:prstGeom prst="roundRect">
            <a:avLst>
              <a:gd name="adj" fmla="val 15657"/>
            </a:avLst>
          </a:prstGeom>
          <a:solidFill>
            <a:schemeClr val="accent2"/>
          </a:solidFill>
          <a:ln w="3175">
            <a:solidFill>
              <a:srgbClr val="969696">
                <a:alpha val="58038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285750" y="285750"/>
            <a:ext cx="4549775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3.3.2 </a:t>
            </a:r>
            <a:r>
              <a:rPr lang="zh-CN" altLang="zh-CN" sz="24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离散平稳有记忆信源的熵</a:t>
            </a:r>
            <a:endParaRPr lang="zh-CN" altLang="en-US" sz="2400" i="0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2" name="Rectangle 2"/>
          <p:cNvSpPr txBox="1">
            <a:spLocks noChangeArrowheads="1"/>
          </p:cNvSpPr>
          <p:nvPr/>
        </p:nvSpPr>
        <p:spPr bwMode="auto">
          <a:xfrm>
            <a:off x="468313" y="315913"/>
            <a:ext cx="5832475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sz="2400" i="0" kern="0">
                <a:latin typeface="+mj-lt"/>
                <a:ea typeface="+mj-ea"/>
                <a:cs typeface="+mj-cs"/>
              </a:rPr>
              <a:t>单击此处添加标题</a:t>
            </a:r>
          </a:p>
        </p:txBody>
      </p:sp>
      <p:sp>
        <p:nvSpPr>
          <p:cNvPr id="63" name="Rectangle 2"/>
          <p:cNvSpPr txBox="1">
            <a:spLocks noChangeArrowheads="1"/>
          </p:cNvSpPr>
          <p:nvPr/>
        </p:nvSpPr>
        <p:spPr bwMode="auto">
          <a:xfrm>
            <a:off x="468313" y="315913"/>
            <a:ext cx="5832475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sz="2400" i="0" kern="0">
                <a:latin typeface="+mj-lt"/>
                <a:ea typeface="+mj-ea"/>
                <a:cs typeface="+mj-cs"/>
              </a:rPr>
              <a:t>单击此处添加标题</a:t>
            </a:r>
          </a:p>
        </p:txBody>
      </p:sp>
      <p:sp>
        <p:nvSpPr>
          <p:cNvPr id="64" name="Rectangle 20"/>
          <p:cNvSpPr txBox="1">
            <a:spLocks noChangeArrowheads="1"/>
          </p:cNvSpPr>
          <p:nvPr/>
        </p:nvSpPr>
        <p:spPr bwMode="auto">
          <a:xfrm>
            <a:off x="142875" y="188913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zh-CN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§2.1.1 </a:t>
            </a:r>
            <a:r>
              <a:rPr lang="zh-CN" altLang="en-US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条件自信息</a:t>
            </a:r>
            <a:endParaRPr lang="zh-CN" altLang="en-US" sz="36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65" name="Rectangle 2"/>
          <p:cNvSpPr txBox="1">
            <a:spLocks noChangeArrowheads="1"/>
          </p:cNvSpPr>
          <p:nvPr/>
        </p:nvSpPr>
        <p:spPr bwMode="auto">
          <a:xfrm>
            <a:off x="428625" y="0"/>
            <a:ext cx="6840538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zh-CN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§2.1 </a:t>
            </a: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自信息和互信息</a:t>
            </a:r>
            <a:r>
              <a:rPr lang="zh-CN" altLang="en-US" sz="480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18452" name="AutoShape 13"/>
          <p:cNvSpPr>
            <a:spLocks noChangeArrowheads="1"/>
          </p:cNvSpPr>
          <p:nvPr/>
        </p:nvSpPr>
        <p:spPr bwMode="auto">
          <a:xfrm>
            <a:off x="71438" y="192088"/>
            <a:ext cx="6715125" cy="593725"/>
          </a:xfrm>
          <a:prstGeom prst="roundRect">
            <a:avLst>
              <a:gd name="adj" fmla="val 15657"/>
            </a:avLst>
          </a:prstGeom>
          <a:solidFill>
            <a:schemeClr val="accent2"/>
          </a:solidFill>
          <a:ln w="3175">
            <a:solidFill>
              <a:srgbClr val="969696">
                <a:alpha val="58038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Rectangle 2"/>
          <p:cNvSpPr txBox="1">
            <a:spLocks noRot="1" noChangeArrowheads="1"/>
          </p:cNvSpPr>
          <p:nvPr/>
        </p:nvSpPr>
        <p:spPr bwMode="auto">
          <a:xfrm>
            <a:off x="301625" y="-99392"/>
            <a:ext cx="8540750" cy="1143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zh-CN" sz="2800" b="1" i="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9.3 </a:t>
            </a:r>
            <a:r>
              <a:rPr lang="zh-CN" altLang="en-US" sz="2800" b="1" i="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限失真信源编码定理</a:t>
            </a:r>
          </a:p>
        </p:txBody>
      </p:sp>
      <p:sp>
        <p:nvSpPr>
          <p:cNvPr id="18454" name="矩形 31"/>
          <p:cNvSpPr>
            <a:spLocks noChangeArrowheads="1"/>
          </p:cNvSpPr>
          <p:nvPr/>
        </p:nvSpPr>
        <p:spPr bwMode="auto">
          <a:xfrm>
            <a:off x="2004688" y="1474003"/>
            <a:ext cx="4517107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i="0" dirty="0"/>
              <a:t>设信源</a:t>
            </a:r>
            <a:r>
              <a:rPr lang="en-US" altLang="zh-CN" sz="2000" i="0" dirty="0"/>
              <a:t>X</a:t>
            </a:r>
            <a:r>
              <a:rPr lang="zh-CN" altLang="en-US" sz="2000" i="0" dirty="0"/>
              <a:t>发出长度为</a:t>
            </a:r>
            <a:r>
              <a:rPr lang="en-US" altLang="zh-CN" sz="2000" i="0" dirty="0"/>
              <a:t>N</a:t>
            </a:r>
            <a:r>
              <a:rPr lang="zh-CN" altLang="en-US" sz="2000" i="0" dirty="0"/>
              <a:t>的序列，而码字仅有</a:t>
            </a:r>
            <a:r>
              <a:rPr lang="en-US" altLang="zh-CN" sz="2000" i="0" dirty="0"/>
              <a:t>M</a:t>
            </a:r>
            <a:r>
              <a:rPr lang="zh-CN" altLang="en-US" sz="2000" i="0" dirty="0"/>
              <a:t>个，即仅对</a:t>
            </a:r>
            <a:r>
              <a:rPr lang="en-US" altLang="zh-CN" sz="2000" i="0" dirty="0"/>
              <a:t>M</a:t>
            </a:r>
            <a:r>
              <a:rPr lang="zh-CN" altLang="en-US" sz="2000" i="0" dirty="0"/>
              <a:t>个信源序列进行编码。设信源的熵为</a:t>
            </a:r>
            <a:r>
              <a:rPr lang="en-US" altLang="zh-CN" sz="2000" i="0" dirty="0"/>
              <a:t>H</a:t>
            </a:r>
            <a:r>
              <a:rPr lang="zh-CN" altLang="en-US" sz="2000" i="0" dirty="0"/>
              <a:t>，如果 </a:t>
            </a:r>
          </a:p>
        </p:txBody>
      </p:sp>
      <p:graphicFrame>
        <p:nvGraphicFramePr>
          <p:cNvPr id="1843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1914006"/>
              </p:ext>
            </p:extLst>
          </p:nvPr>
        </p:nvGraphicFramePr>
        <p:xfrm>
          <a:off x="5143478" y="2492896"/>
          <a:ext cx="85725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7" name="Equation" r:id="rId3" imgW="571252" imgH="190417" progId="">
                  <p:embed/>
                </p:oleObj>
              </mc:Choice>
              <mc:Fallback>
                <p:oleObj name="Equation" r:id="rId3" imgW="571252" imgH="190417" progId="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478" y="2492896"/>
                        <a:ext cx="857250" cy="28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下箭头 33"/>
          <p:cNvSpPr/>
          <p:nvPr/>
        </p:nvSpPr>
        <p:spPr bwMode="auto">
          <a:xfrm>
            <a:off x="3786156" y="3079479"/>
            <a:ext cx="1357322" cy="720725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28" name="组合 14"/>
          <p:cNvGrpSpPr>
            <a:grpSpLocks/>
          </p:cNvGrpSpPr>
          <p:nvPr/>
        </p:nvGrpSpPr>
        <p:grpSpPr bwMode="auto">
          <a:xfrm>
            <a:off x="7131818" y="188640"/>
            <a:ext cx="1544638" cy="482895"/>
            <a:chOff x="428596" y="285728"/>
            <a:chExt cx="1544628" cy="357190"/>
          </a:xfrm>
        </p:grpSpPr>
        <p:sp>
          <p:nvSpPr>
            <p:cNvPr id="29" name="AutoShape 3"/>
            <p:cNvSpPr>
              <a:spLocks noChangeArrowheads="1"/>
            </p:cNvSpPr>
            <p:nvPr/>
          </p:nvSpPr>
          <p:spPr bwMode="auto">
            <a:xfrm>
              <a:off x="428596" y="285728"/>
              <a:ext cx="1544628" cy="35719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0034" y="285728"/>
              <a:ext cx="1428741" cy="2731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信息论</a:t>
              </a:r>
              <a:endPara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r>
              <a:rPr lang="de-DE" altLang="en-US" smtClean="0"/>
              <a:t>Page </a:t>
            </a:r>
            <a:r>
              <a:rPr lang="de-DE" altLang="en-US" smtClean="0">
                <a:sym typeface="MS UI Gothic" pitchFamily="34" charset="-128"/>
              </a:rPr>
              <a:t></a:t>
            </a:r>
            <a:r>
              <a:rPr lang="de-DE" altLang="en-US" smtClean="0"/>
              <a:t> </a:t>
            </a:r>
            <a:fld id="{E4C0A766-E0F2-4692-8B36-BE651130B244}" type="slidenum">
              <a:rPr lang="zh-CN" altLang="en-US" smtClean="0"/>
              <a:pPr/>
              <a:t>26</a:t>
            </a:fld>
            <a:endParaRPr lang="en-US" altLang="zh-CN" smtClean="0"/>
          </a:p>
        </p:txBody>
      </p:sp>
      <p:sp>
        <p:nvSpPr>
          <p:cNvPr id="11" name="矩形 10"/>
          <p:cNvSpPr/>
          <p:nvPr/>
        </p:nvSpPr>
        <p:spPr bwMode="auto">
          <a:xfrm>
            <a:off x="642910" y="1857365"/>
            <a:ext cx="8072494" cy="2000264"/>
          </a:xfrm>
          <a:prstGeom prst="rect">
            <a:avLst/>
          </a:prstGeom>
          <a:solidFill>
            <a:schemeClr val="bg1">
              <a:alpha val="60000"/>
            </a:scheme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endParaRPr lang="zh-CN" altLang="en-US" sz="1400" i="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63" name="矩形 40"/>
          <p:cNvSpPr>
            <a:spLocks noChangeArrowheads="1"/>
          </p:cNvSpPr>
          <p:nvPr/>
        </p:nvSpPr>
        <p:spPr bwMode="auto">
          <a:xfrm>
            <a:off x="857250" y="2071688"/>
            <a:ext cx="7786688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i="0"/>
              <a:t>令                     ，就有           。但如果          ，编码就会产生失真。这就是限失真信源编码要解决的问题。由于压缩了码率，可以提高信息传输速率，从而减小了通信的成本。</a:t>
            </a:r>
          </a:p>
        </p:txBody>
      </p:sp>
      <p:sp>
        <p:nvSpPr>
          <p:cNvPr id="4" name="上箭头 3"/>
          <p:cNvSpPr>
            <a:spLocks/>
          </p:cNvSpPr>
          <p:nvPr/>
        </p:nvSpPr>
        <p:spPr>
          <a:xfrm>
            <a:off x="2143108" y="3714752"/>
            <a:ext cx="4857784" cy="1088430"/>
          </a:xfrm>
          <a:prstGeom prst="upArrow">
            <a:avLst>
              <a:gd name="adj1" fmla="val 71345"/>
              <a:gd name="adj2" fmla="val 49683"/>
            </a:avLst>
          </a:prstGeom>
          <a:gradFill flip="none" rotWithShape="1">
            <a:gsLst>
              <a:gs pos="0">
                <a:srgbClr val="00DFF6"/>
              </a:gs>
              <a:gs pos="90000">
                <a:srgbClr val="002774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perspectiveRelaxed" fov="2700000"/>
            <a:lightRig rig="flood" dir="t"/>
          </a:scene3d>
          <a:sp3d extrusionH="304800" contourW="19050">
            <a:bevelT w="101600" prst="convex"/>
            <a:bevelB w="0" h="38100"/>
            <a:contourClr>
              <a:srgbClr val="AFEAFF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9458" name="Object 10"/>
          <p:cNvGraphicFramePr>
            <a:graphicFrameLocks noChangeAspect="1"/>
          </p:cNvGraphicFramePr>
          <p:nvPr/>
        </p:nvGraphicFramePr>
        <p:xfrm>
          <a:off x="1214438" y="2214563"/>
          <a:ext cx="182880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9" name="Equation" r:id="rId3" imgW="1054100" imgH="228600" progId="">
                  <p:embed/>
                </p:oleObj>
              </mc:Choice>
              <mc:Fallback>
                <p:oleObj name="Equation" r:id="rId3" imgW="1054100" imgH="228600" progId="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2214563"/>
                        <a:ext cx="1828800" cy="395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11"/>
          <p:cNvGraphicFramePr>
            <a:graphicFrameLocks noChangeAspect="1"/>
          </p:cNvGraphicFramePr>
          <p:nvPr/>
        </p:nvGraphicFramePr>
        <p:xfrm>
          <a:off x="4000500" y="2143125"/>
          <a:ext cx="83820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0" name="Equation" r:id="rId5" imgW="431613" imgH="165028" progId="">
                  <p:embed/>
                </p:oleObj>
              </mc:Choice>
              <mc:Fallback>
                <p:oleObj name="Equation" r:id="rId5" imgW="431613" imgH="165028" progId="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0" y="2143125"/>
                        <a:ext cx="838200" cy="315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12"/>
          <p:cNvGraphicFramePr>
            <a:graphicFrameLocks noChangeAspect="1"/>
          </p:cNvGraphicFramePr>
          <p:nvPr/>
        </p:nvGraphicFramePr>
        <p:xfrm>
          <a:off x="6072188" y="2143125"/>
          <a:ext cx="83820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1" name="Equation" r:id="rId7" imgW="431613" imgH="165028" progId="">
                  <p:embed/>
                </p:oleObj>
              </mc:Choice>
              <mc:Fallback>
                <p:oleObj name="Equation" r:id="rId7" imgW="431613" imgH="165028" progId="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2188" y="2143125"/>
                        <a:ext cx="838200" cy="315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2"/>
          <p:cNvSpPr txBox="1">
            <a:spLocks noChangeArrowheads="1"/>
          </p:cNvSpPr>
          <p:nvPr/>
        </p:nvSpPr>
        <p:spPr>
          <a:xfrm>
            <a:off x="468313" y="315913"/>
            <a:ext cx="5832475" cy="59213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 sz="2400" i="0" kern="0">
                <a:latin typeface="+mj-lt"/>
                <a:ea typeface="+mj-ea"/>
                <a:cs typeface="+mj-cs"/>
              </a:rPr>
              <a:t>单击此处添加标题</a:t>
            </a:r>
          </a:p>
        </p:txBody>
      </p:sp>
      <p:sp>
        <p:nvSpPr>
          <p:cNvPr id="31" name="Rectangle 2"/>
          <p:cNvSpPr>
            <a:spLocks noChangeArrowheads="1"/>
          </p:cNvSpPr>
          <p:nvPr/>
        </p:nvSpPr>
        <p:spPr bwMode="auto">
          <a:xfrm>
            <a:off x="142875" y="0"/>
            <a:ext cx="6840538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§2.3 </a:t>
            </a:r>
            <a:r>
              <a:rPr lang="zh-CN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平均互信息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33" name="Rectangle 20"/>
          <p:cNvSpPr txBox="1">
            <a:spLocks noChangeArrowheads="1"/>
          </p:cNvSpPr>
          <p:nvPr/>
        </p:nvSpPr>
        <p:spPr bwMode="auto">
          <a:xfrm>
            <a:off x="142875" y="188913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zh-CN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§2.1.1 </a:t>
            </a:r>
            <a:r>
              <a:rPr lang="zh-CN" altLang="en-US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自信息</a:t>
            </a:r>
            <a:endParaRPr lang="zh-CN" altLang="en-US" sz="36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4" name="Rectangle 20"/>
          <p:cNvSpPr txBox="1">
            <a:spLocks noChangeArrowheads="1"/>
          </p:cNvSpPr>
          <p:nvPr/>
        </p:nvSpPr>
        <p:spPr bwMode="auto">
          <a:xfrm>
            <a:off x="142875" y="188913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zh-CN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§2.1.1 </a:t>
            </a:r>
            <a:r>
              <a:rPr lang="zh-CN" altLang="en-US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条件自信息</a:t>
            </a:r>
            <a:endParaRPr lang="zh-CN" altLang="en-US" sz="36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5" name="Rectangle 2"/>
          <p:cNvSpPr txBox="1">
            <a:spLocks noChangeArrowheads="1"/>
          </p:cNvSpPr>
          <p:nvPr/>
        </p:nvSpPr>
        <p:spPr bwMode="auto">
          <a:xfrm>
            <a:off x="428625" y="0"/>
            <a:ext cx="6840538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zh-CN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§2.1 </a:t>
            </a: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自信息和互信息</a:t>
            </a:r>
            <a:r>
              <a:rPr lang="zh-CN" altLang="en-US" sz="480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19471" name="AutoShape 13"/>
          <p:cNvSpPr>
            <a:spLocks noChangeArrowheads="1"/>
          </p:cNvSpPr>
          <p:nvPr/>
        </p:nvSpPr>
        <p:spPr bwMode="auto">
          <a:xfrm>
            <a:off x="71438" y="192088"/>
            <a:ext cx="6715125" cy="593725"/>
          </a:xfrm>
          <a:prstGeom prst="roundRect">
            <a:avLst>
              <a:gd name="adj" fmla="val 15657"/>
            </a:avLst>
          </a:prstGeom>
          <a:solidFill>
            <a:schemeClr val="accent2"/>
          </a:solidFill>
          <a:ln w="3175">
            <a:solidFill>
              <a:srgbClr val="969696">
                <a:alpha val="58038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285750" y="285750"/>
            <a:ext cx="4549775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3.3.2 </a:t>
            </a:r>
            <a:r>
              <a:rPr lang="zh-CN" altLang="zh-CN" sz="24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离散平稳有记忆信源的熵</a:t>
            </a:r>
            <a:endParaRPr lang="zh-CN" altLang="en-US" sz="2400" i="0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1" name="Rectangle 2"/>
          <p:cNvSpPr txBox="1">
            <a:spLocks noChangeArrowheads="1"/>
          </p:cNvSpPr>
          <p:nvPr/>
        </p:nvSpPr>
        <p:spPr bwMode="auto">
          <a:xfrm>
            <a:off x="468313" y="315913"/>
            <a:ext cx="5832475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sz="2400" i="0" kern="0">
                <a:latin typeface="+mj-lt"/>
                <a:ea typeface="+mj-ea"/>
                <a:cs typeface="+mj-cs"/>
              </a:rPr>
              <a:t>单击此处添加标题</a:t>
            </a:r>
          </a:p>
        </p:txBody>
      </p:sp>
      <p:sp>
        <p:nvSpPr>
          <p:cNvPr id="42" name="Rectangle 2"/>
          <p:cNvSpPr txBox="1">
            <a:spLocks noChangeArrowheads="1"/>
          </p:cNvSpPr>
          <p:nvPr/>
        </p:nvSpPr>
        <p:spPr bwMode="auto">
          <a:xfrm>
            <a:off x="468313" y="315913"/>
            <a:ext cx="5832475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sz="2400" i="0" kern="0">
                <a:latin typeface="+mj-lt"/>
                <a:ea typeface="+mj-ea"/>
                <a:cs typeface="+mj-cs"/>
              </a:rPr>
              <a:t>单击此处添加标题</a:t>
            </a:r>
          </a:p>
        </p:txBody>
      </p:sp>
      <p:sp>
        <p:nvSpPr>
          <p:cNvPr id="43" name="Rectangle 20"/>
          <p:cNvSpPr txBox="1">
            <a:spLocks noChangeArrowheads="1"/>
          </p:cNvSpPr>
          <p:nvPr/>
        </p:nvSpPr>
        <p:spPr bwMode="auto">
          <a:xfrm>
            <a:off x="142875" y="188913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zh-CN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§2.1.1 </a:t>
            </a:r>
            <a:r>
              <a:rPr lang="zh-CN" altLang="en-US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条件自信息</a:t>
            </a:r>
            <a:endParaRPr lang="zh-CN" altLang="en-US" sz="36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4" name="Rectangle 2"/>
          <p:cNvSpPr txBox="1">
            <a:spLocks noChangeArrowheads="1"/>
          </p:cNvSpPr>
          <p:nvPr/>
        </p:nvSpPr>
        <p:spPr bwMode="auto">
          <a:xfrm>
            <a:off x="428625" y="0"/>
            <a:ext cx="6840538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zh-CN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§2.1 </a:t>
            </a: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自信息和互信息</a:t>
            </a:r>
            <a:r>
              <a:rPr lang="zh-CN" altLang="en-US" sz="480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19478" name="AutoShape 13"/>
          <p:cNvSpPr>
            <a:spLocks noChangeArrowheads="1"/>
          </p:cNvSpPr>
          <p:nvPr/>
        </p:nvSpPr>
        <p:spPr bwMode="auto">
          <a:xfrm>
            <a:off x="71438" y="192088"/>
            <a:ext cx="6715125" cy="593725"/>
          </a:xfrm>
          <a:prstGeom prst="roundRect">
            <a:avLst>
              <a:gd name="adj" fmla="val 15657"/>
            </a:avLst>
          </a:prstGeom>
          <a:solidFill>
            <a:schemeClr val="accent2"/>
          </a:solidFill>
          <a:ln w="3175">
            <a:solidFill>
              <a:srgbClr val="969696">
                <a:alpha val="58038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2"/>
          <p:cNvSpPr txBox="1">
            <a:spLocks noRot="1" noChangeArrowheads="1"/>
          </p:cNvSpPr>
          <p:nvPr/>
        </p:nvSpPr>
        <p:spPr bwMode="auto">
          <a:xfrm>
            <a:off x="301625" y="-90265"/>
            <a:ext cx="8540750" cy="1143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zh-CN" sz="2800" b="1" i="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9.3 </a:t>
            </a:r>
            <a:r>
              <a:rPr lang="zh-CN" altLang="en-US" sz="2800" b="1" i="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限失真信源编码定理</a:t>
            </a:r>
          </a:p>
        </p:txBody>
      </p:sp>
      <p:grpSp>
        <p:nvGrpSpPr>
          <p:cNvPr id="28" name="组合 14"/>
          <p:cNvGrpSpPr>
            <a:grpSpLocks/>
          </p:cNvGrpSpPr>
          <p:nvPr/>
        </p:nvGrpSpPr>
        <p:grpSpPr bwMode="auto">
          <a:xfrm>
            <a:off x="7131818" y="188640"/>
            <a:ext cx="1544638" cy="482895"/>
            <a:chOff x="428596" y="285728"/>
            <a:chExt cx="1544628" cy="357190"/>
          </a:xfrm>
        </p:grpSpPr>
        <p:sp>
          <p:nvSpPr>
            <p:cNvPr id="29" name="AutoShape 3"/>
            <p:cNvSpPr>
              <a:spLocks noChangeArrowheads="1"/>
            </p:cNvSpPr>
            <p:nvPr/>
          </p:nvSpPr>
          <p:spPr bwMode="auto">
            <a:xfrm>
              <a:off x="428596" y="285728"/>
              <a:ext cx="1544628" cy="35719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00034" y="285728"/>
              <a:ext cx="1428741" cy="2731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信息论</a:t>
              </a:r>
              <a:endPara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 rot="5400000">
            <a:off x="4121954" y="-1735951"/>
            <a:ext cx="1071572" cy="7258072"/>
          </a:xfrm>
          <a:prstGeom prst="homePlate">
            <a:avLst>
              <a:gd name="adj" fmla="val 30956"/>
            </a:avLst>
          </a:prstGeom>
          <a:solidFill>
            <a:schemeClr val="bg1">
              <a:alpha val="60000"/>
            </a:scheme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tabLst>
                <a:tab pos="136525" algn="l"/>
              </a:tabLst>
              <a:defRPr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6840538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zh-CN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凸函数</a:t>
            </a:r>
          </a:p>
        </p:txBody>
      </p:sp>
      <p:sp>
        <p:nvSpPr>
          <p:cNvPr id="9" name="圆角矩形 8"/>
          <p:cNvSpPr/>
          <p:nvPr/>
        </p:nvSpPr>
        <p:spPr bwMode="auto">
          <a:xfrm>
            <a:off x="571472" y="2571744"/>
            <a:ext cx="8358246" cy="2214578"/>
          </a:xfrm>
          <a:prstGeom prst="roundRect">
            <a:avLst>
              <a:gd name="adj" fmla="val 7635"/>
            </a:avLst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1"/>
            <a:tileRect/>
          </a:gradFill>
          <a:ln w="38100">
            <a:gradFill>
              <a:gsLst>
                <a:gs pos="50000">
                  <a:srgbClr val="00DFF6"/>
                </a:gs>
                <a:gs pos="100000">
                  <a:srgbClr val="002774"/>
                </a:gs>
              </a:gsLst>
              <a:lin ang="5400000" scaled="0"/>
            </a:gradFill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27000" prst="convex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n"/>
              <a:tabLst>
                <a:tab pos="136525" algn="l"/>
              </a:tabLst>
              <a:defRPr/>
            </a:pP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smtClean="0"/>
              <a:t>单击此处添加标题</a:t>
            </a:r>
          </a:p>
        </p:txBody>
      </p:sp>
      <p:sp>
        <p:nvSpPr>
          <p:cNvPr id="16" name="Rectangle 20"/>
          <p:cNvSpPr txBox="1">
            <a:spLocks noChangeArrowheads="1"/>
          </p:cNvSpPr>
          <p:nvPr/>
        </p:nvSpPr>
        <p:spPr bwMode="auto">
          <a:xfrm>
            <a:off x="142875" y="188913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zh-CN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§2.1.1 </a:t>
            </a:r>
            <a:r>
              <a:rPr lang="zh-CN" altLang="en-US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条件自信息</a:t>
            </a:r>
            <a:endParaRPr lang="zh-CN" altLang="en-US" sz="36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428625" y="0"/>
            <a:ext cx="6840538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zh-CN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§2.1 </a:t>
            </a: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自信息和互信息</a:t>
            </a:r>
            <a:r>
              <a:rPr lang="zh-CN" altLang="en-US" sz="480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43017" name="AutoShape 13"/>
          <p:cNvSpPr>
            <a:spLocks noChangeArrowheads="1"/>
          </p:cNvSpPr>
          <p:nvPr/>
        </p:nvSpPr>
        <p:spPr bwMode="auto">
          <a:xfrm>
            <a:off x="71438" y="192088"/>
            <a:ext cx="6715125" cy="593725"/>
          </a:xfrm>
          <a:prstGeom prst="roundRect">
            <a:avLst>
              <a:gd name="adj" fmla="val 15657"/>
            </a:avLst>
          </a:prstGeom>
          <a:solidFill>
            <a:schemeClr val="accent2"/>
          </a:solidFill>
          <a:ln w="3175">
            <a:solidFill>
              <a:srgbClr val="969696">
                <a:alpha val="58038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3018" name="组合 12"/>
          <p:cNvGrpSpPr>
            <a:grpSpLocks/>
          </p:cNvGrpSpPr>
          <p:nvPr/>
        </p:nvGrpSpPr>
        <p:grpSpPr bwMode="auto">
          <a:xfrm>
            <a:off x="1233488" y="1428750"/>
            <a:ext cx="6715125" cy="642938"/>
            <a:chOff x="666746" y="1474054"/>
            <a:chExt cx="7817859" cy="1199916"/>
          </a:xfrm>
        </p:grpSpPr>
        <p:sp>
          <p:nvSpPr>
            <p:cNvPr id="6" name="AutoShape 3"/>
            <p:cNvSpPr>
              <a:spLocks noChangeArrowheads="1"/>
            </p:cNvSpPr>
            <p:nvPr/>
          </p:nvSpPr>
          <p:spPr bwMode="auto">
            <a:xfrm>
              <a:off x="666746" y="1474054"/>
              <a:ext cx="2333618" cy="1199916"/>
            </a:xfrm>
            <a:prstGeom prst="rect">
              <a:avLst/>
            </a:prstGeom>
            <a:gradFill flip="none" rotWithShape="1">
              <a:gsLst>
                <a:gs pos="0">
                  <a:srgbClr val="FFCF01"/>
                </a:gs>
                <a:gs pos="90000">
                  <a:srgbClr val="E22000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extrusionH="304800" contourW="19050">
              <a:bevelT w="101600" prst="convex"/>
              <a:bevelB w="0" h="63500"/>
              <a:contourClr>
                <a:srgbClr val="FFE593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zh-CN" altLang="zh-CN" sz="1600" dirty="0">
                <a:solidFill>
                  <a:schemeClr val="bg1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AutoShape 3"/>
            <p:cNvSpPr>
              <a:spLocks noChangeArrowheads="1"/>
            </p:cNvSpPr>
            <p:nvPr/>
          </p:nvSpPr>
          <p:spPr bwMode="auto">
            <a:xfrm>
              <a:off x="2945985" y="1474054"/>
              <a:ext cx="3272078" cy="1199916"/>
            </a:xfrm>
            <a:prstGeom prst="rect">
              <a:avLst/>
            </a:prstGeom>
            <a:gradFill flip="none" rotWithShape="1">
              <a:gsLst>
                <a:gs pos="0">
                  <a:srgbClr val="00DFF6"/>
                </a:gs>
                <a:gs pos="90000">
                  <a:srgbClr val="002774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extrusionH="304800" contourW="19050">
              <a:bevelT w="101600" prst="convex"/>
              <a:bevelB w="0" h="63500"/>
              <a:contourClr>
                <a:srgbClr val="AFEAFF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zh-CN" altLang="zh-CN" sz="1600" dirty="0">
                <a:solidFill>
                  <a:schemeClr val="bg1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AutoShape 3"/>
            <p:cNvSpPr>
              <a:spLocks noChangeArrowheads="1"/>
            </p:cNvSpPr>
            <p:nvPr/>
          </p:nvSpPr>
          <p:spPr bwMode="auto">
            <a:xfrm>
              <a:off x="6215074" y="1474054"/>
              <a:ext cx="2269531" cy="1199916"/>
            </a:xfrm>
            <a:prstGeom prst="rect">
              <a:avLst/>
            </a:prstGeom>
            <a:gradFill flip="none" rotWithShape="1">
              <a:gsLst>
                <a:gs pos="0">
                  <a:srgbClr val="6EFF01"/>
                </a:gs>
                <a:gs pos="90000">
                  <a:srgbClr val="0F5000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contourW="19050">
              <a:bevelT prst="convex"/>
              <a:bevelB w="0" h="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zh-CN" altLang="zh-CN" sz="1600" dirty="0">
                <a:solidFill>
                  <a:schemeClr val="bg1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3" name="Rectangle 2"/>
          <p:cNvSpPr txBox="1">
            <a:spLocks noRot="1" noChangeArrowheads="1"/>
          </p:cNvSpPr>
          <p:nvPr/>
        </p:nvSpPr>
        <p:spPr>
          <a:xfrm>
            <a:off x="301625" y="214313"/>
            <a:ext cx="8540750" cy="1143000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en-US" altLang="zh-CN" sz="3200" b="1" i="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9.3.1</a:t>
            </a:r>
            <a:r>
              <a:rPr lang="zh-CN" altLang="en-US" sz="3200" b="1" i="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码率的压缩</a:t>
            </a:r>
          </a:p>
        </p:txBody>
      </p:sp>
      <p:sp>
        <p:nvSpPr>
          <p:cNvPr id="43020" name="Rectangle 7"/>
          <p:cNvSpPr>
            <a:spLocks noChangeArrowheads="1"/>
          </p:cNvSpPr>
          <p:nvPr/>
        </p:nvSpPr>
        <p:spPr bwMode="auto">
          <a:xfrm>
            <a:off x="3103563" y="1428750"/>
            <a:ext cx="30400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="1" i="0">
                <a:solidFill>
                  <a:schemeClr val="bg1"/>
                </a:solidFill>
              </a:rPr>
              <a:t>限失真信源编码系统 </a:t>
            </a:r>
          </a:p>
        </p:txBody>
      </p:sp>
      <p:pic>
        <p:nvPicPr>
          <p:cNvPr id="43021" name="Picture 6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0100" y="2928938"/>
            <a:ext cx="7843838" cy="1643062"/>
          </a:xfrm>
        </p:spPr>
      </p:pic>
      <p:grpSp>
        <p:nvGrpSpPr>
          <p:cNvPr id="19" name="组合 14"/>
          <p:cNvGrpSpPr>
            <a:grpSpLocks/>
          </p:cNvGrpSpPr>
          <p:nvPr/>
        </p:nvGrpSpPr>
        <p:grpSpPr bwMode="auto">
          <a:xfrm>
            <a:off x="7131818" y="188640"/>
            <a:ext cx="1544638" cy="482895"/>
            <a:chOff x="428596" y="285728"/>
            <a:chExt cx="1544628" cy="357190"/>
          </a:xfrm>
        </p:grpSpPr>
        <p:sp>
          <p:nvSpPr>
            <p:cNvPr id="21" name="AutoShape 3"/>
            <p:cNvSpPr>
              <a:spLocks noChangeArrowheads="1"/>
            </p:cNvSpPr>
            <p:nvPr/>
          </p:nvSpPr>
          <p:spPr bwMode="auto">
            <a:xfrm>
              <a:off x="428596" y="285728"/>
              <a:ext cx="1544628" cy="35719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00034" y="285728"/>
              <a:ext cx="1428741" cy="2731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信息论</a:t>
              </a:r>
              <a:endPara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r>
              <a:rPr lang="de-DE" altLang="en-US" smtClean="0"/>
              <a:t>Page </a:t>
            </a:r>
            <a:r>
              <a:rPr lang="de-DE" altLang="en-US" smtClean="0">
                <a:sym typeface="MS UI Gothic" pitchFamily="34" charset="-128"/>
              </a:rPr>
              <a:t></a:t>
            </a:r>
            <a:r>
              <a:rPr lang="de-DE" altLang="en-US" smtClean="0"/>
              <a:t> </a:t>
            </a:r>
            <a:fld id="{2DF25EEE-EC28-4A34-93B9-7536BC714373}" type="slidenum">
              <a:rPr lang="zh-CN" altLang="en-US" smtClean="0"/>
              <a:pPr/>
              <a:t>28</a:t>
            </a:fld>
            <a:endParaRPr lang="en-US" altLang="zh-CN" smtClean="0"/>
          </a:p>
        </p:txBody>
      </p:sp>
      <p:sp>
        <p:nvSpPr>
          <p:cNvPr id="10242" name="AutoShape 2"/>
          <p:cNvSpPr>
            <a:spLocks noChangeArrowheads="1"/>
          </p:cNvSpPr>
          <p:nvPr/>
        </p:nvSpPr>
        <p:spPr bwMode="auto">
          <a:xfrm>
            <a:off x="720725" y="1573213"/>
            <a:ext cx="6280150" cy="4498975"/>
          </a:xfrm>
          <a:prstGeom prst="roundRect">
            <a:avLst>
              <a:gd name="adj" fmla="val 2644"/>
            </a:avLst>
          </a:prstGeom>
          <a:gradFill rotWithShape="1">
            <a:gsLst>
              <a:gs pos="0">
                <a:srgbClr val="DDDDDD">
                  <a:gamma/>
                  <a:tint val="36471"/>
                  <a:invGamma/>
                </a:srgbClr>
              </a:gs>
              <a:gs pos="100000">
                <a:srgbClr val="DDDDDD"/>
              </a:gs>
            </a:gsLst>
            <a:lin ang="5400000" scaled="1"/>
          </a:gradFill>
          <a:ln w="3175" cmpd="sng">
            <a:solidFill>
              <a:srgbClr val="969696">
                <a:alpha val="57999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pPr marL="263525" indent="-263525">
              <a:buClr>
                <a:schemeClr val="accent2"/>
              </a:buClr>
              <a:buFont typeface="Wingdings" pitchFamily="2" charset="2"/>
              <a:buChar char="n"/>
              <a:defRPr/>
            </a:pPr>
            <a:endParaRPr lang="zh-CN" altLang="en-US" sz="1600" i="0" dirty="0"/>
          </a:p>
          <a:p>
            <a:pPr>
              <a:defRPr/>
            </a:pPr>
            <a:r>
              <a:rPr lang="en-US" altLang="zh-CN" sz="2400" b="1" i="0" dirty="0">
                <a:solidFill>
                  <a:srgbClr val="004200"/>
                </a:solidFill>
                <a:latin typeface="黑体" pitchFamily="2" charset="-122"/>
                <a:ea typeface="黑体" pitchFamily="2" charset="-122"/>
              </a:rPr>
              <a:t>9.3.1</a:t>
            </a:r>
          </a:p>
          <a:p>
            <a:pPr marL="263525" indent="-263525">
              <a:buClr>
                <a:schemeClr val="accent2"/>
              </a:buClr>
              <a:buFont typeface="Wingdings" pitchFamily="2" charset="2"/>
              <a:buChar char="n"/>
              <a:defRPr/>
            </a:pPr>
            <a:endParaRPr lang="zh-CN" altLang="en-US" sz="1400" i="0" dirty="0"/>
          </a:p>
          <a:p>
            <a:pPr marL="263525" indent="-263525">
              <a:buClr>
                <a:schemeClr val="accent2"/>
              </a:buClr>
              <a:defRPr/>
            </a:pPr>
            <a:endParaRPr lang="zh-CN" altLang="en-US" sz="1400" i="0" dirty="0"/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smtClean="0"/>
              <a:t>单击此处添加标题</a:t>
            </a:r>
          </a:p>
        </p:txBody>
      </p:sp>
      <p:pic>
        <p:nvPicPr>
          <p:cNvPr id="2048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"/>
          <a:stretch>
            <a:fillRect/>
          </a:stretch>
        </p:blipFill>
        <p:spPr bwMode="auto">
          <a:xfrm>
            <a:off x="6357938" y="1052513"/>
            <a:ext cx="2428875" cy="402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7" name="AutoShape 5"/>
          <p:cNvSpPr>
            <a:spLocks noChangeArrowheads="1"/>
          </p:cNvSpPr>
          <p:nvPr/>
        </p:nvSpPr>
        <p:spPr bwMode="auto">
          <a:xfrm>
            <a:off x="720725" y="4735513"/>
            <a:ext cx="5106988" cy="611187"/>
          </a:xfrm>
          <a:prstGeom prst="roundRect">
            <a:avLst>
              <a:gd name="adj" fmla="val 15065"/>
            </a:avLst>
          </a:prstGeom>
          <a:gradFill rotWithShape="1">
            <a:gsLst>
              <a:gs pos="0">
                <a:srgbClr val="777777">
                  <a:alpha val="9000"/>
                </a:srgb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Rectangle 20"/>
          <p:cNvSpPr txBox="1">
            <a:spLocks noChangeArrowheads="1"/>
          </p:cNvSpPr>
          <p:nvPr/>
        </p:nvSpPr>
        <p:spPr bwMode="auto">
          <a:xfrm>
            <a:off x="142875" y="188913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zh-CN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§2.1.1 </a:t>
            </a:r>
            <a:r>
              <a:rPr lang="zh-CN" altLang="en-US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条件自信息</a:t>
            </a:r>
            <a:endParaRPr lang="zh-CN" altLang="en-US" sz="36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28625" y="0"/>
            <a:ext cx="6840538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zh-CN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§2.1 </a:t>
            </a: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自信息和互信息</a:t>
            </a:r>
            <a:r>
              <a:rPr lang="zh-CN" altLang="en-US" sz="480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20491" name="AutoShape 13"/>
          <p:cNvSpPr>
            <a:spLocks noChangeArrowheads="1"/>
          </p:cNvSpPr>
          <p:nvPr/>
        </p:nvSpPr>
        <p:spPr bwMode="auto">
          <a:xfrm>
            <a:off x="71438" y="192088"/>
            <a:ext cx="6715125" cy="593725"/>
          </a:xfrm>
          <a:prstGeom prst="roundRect">
            <a:avLst>
              <a:gd name="adj" fmla="val 15657"/>
            </a:avLst>
          </a:prstGeom>
          <a:solidFill>
            <a:schemeClr val="accent2"/>
          </a:solidFill>
          <a:ln w="3175">
            <a:solidFill>
              <a:srgbClr val="969696">
                <a:alpha val="58038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2" name="矩形 18"/>
          <p:cNvSpPr>
            <a:spLocks noChangeArrowheads="1"/>
          </p:cNvSpPr>
          <p:nvPr/>
        </p:nvSpPr>
        <p:spPr bwMode="auto">
          <a:xfrm>
            <a:off x="928688" y="2286000"/>
            <a:ext cx="5357812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400" i="0" dirty="0"/>
              <a:t>设信源</a:t>
            </a:r>
            <a:r>
              <a:rPr lang="en-US" altLang="zh-CN" sz="2400" i="0" dirty="0"/>
              <a:t>X</a:t>
            </a:r>
            <a:r>
              <a:rPr lang="zh-CN" altLang="en-US" sz="2400" i="0" dirty="0"/>
              <a:t>，符号集为</a:t>
            </a:r>
            <a:r>
              <a:rPr lang="en-US" altLang="zh-CN" sz="2400" i="0" dirty="0"/>
              <a:t>{a</a:t>
            </a:r>
            <a:r>
              <a:rPr lang="en-US" altLang="zh-CN" sz="2400" i="0" baseline="-25000" dirty="0"/>
              <a:t>1</a:t>
            </a:r>
            <a:r>
              <a:rPr lang="en-US" altLang="zh-CN" sz="2400" i="0" dirty="0"/>
              <a:t>,a</a:t>
            </a:r>
            <a:r>
              <a:rPr lang="en-US" altLang="zh-CN" sz="2400" i="0" baseline="-25000" dirty="0"/>
              <a:t>2</a:t>
            </a:r>
            <a:r>
              <a:rPr lang="en-US" altLang="zh-CN" sz="2400" i="0" dirty="0"/>
              <a:t>,…,a</a:t>
            </a:r>
            <a:r>
              <a:rPr lang="en-US" altLang="zh-CN" sz="2400" i="0" baseline="-25000" dirty="0"/>
              <a:t>2n</a:t>
            </a:r>
            <a:r>
              <a:rPr lang="en-US" altLang="zh-CN" sz="2400" i="0" dirty="0"/>
              <a:t>}</a:t>
            </a:r>
            <a:r>
              <a:rPr lang="zh-CN" altLang="en-US" sz="2400" i="0" dirty="0"/>
              <a:t>，等概分布</a:t>
            </a:r>
            <a:r>
              <a:rPr lang="en-US" altLang="zh-CN" sz="2400" i="0" dirty="0"/>
              <a:t>p</a:t>
            </a:r>
            <a:r>
              <a:rPr lang="en-US" altLang="zh-CN" sz="2400" i="0" baseline="-25000" dirty="0"/>
              <a:t>i</a:t>
            </a:r>
            <a:r>
              <a:rPr lang="en-US" altLang="zh-CN" sz="2400" i="0" dirty="0"/>
              <a:t>=1/2n</a:t>
            </a:r>
            <a:r>
              <a:rPr lang="zh-CN" altLang="en-US" sz="2400" i="0" dirty="0"/>
              <a:t>，</a:t>
            </a:r>
            <a:r>
              <a:rPr lang="en-US" altLang="zh-CN" sz="2400" i="0" dirty="0" err="1"/>
              <a:t>i</a:t>
            </a:r>
            <a:r>
              <a:rPr lang="en-US" altLang="zh-CN" sz="2400" i="0" dirty="0"/>
              <a:t>=1,…,2n</a:t>
            </a:r>
            <a:r>
              <a:rPr lang="zh-CN" altLang="en-US" sz="2400" i="0" dirty="0"/>
              <a:t>，给定失真测度为                        ，</a:t>
            </a:r>
            <a:endParaRPr lang="en-US" altLang="zh-CN" sz="2400" i="0" dirty="0"/>
          </a:p>
          <a:p>
            <a:pPr>
              <a:buFont typeface="Wingdings" pitchFamily="2" charset="2"/>
              <a:buNone/>
            </a:pPr>
            <a:endParaRPr lang="en-US" altLang="zh-CN" sz="2400" i="0" dirty="0"/>
          </a:p>
          <a:p>
            <a:pPr>
              <a:buFont typeface="Wingdings" pitchFamily="2" charset="2"/>
              <a:buNone/>
            </a:pPr>
            <a:r>
              <a:rPr lang="zh-CN" altLang="en-US" sz="2400" i="0" dirty="0"/>
              <a:t>设计 一种单符号压缩算法使得平均失真</a:t>
            </a:r>
            <a:r>
              <a:rPr lang="en-US" altLang="zh-CN" sz="2400" i="0" dirty="0"/>
              <a:t>D=1/2</a:t>
            </a:r>
            <a:r>
              <a:rPr lang="zh-CN" altLang="en-US" sz="2400" i="0" dirty="0"/>
              <a:t>并求压缩后的码率</a:t>
            </a:r>
            <a:r>
              <a:rPr lang="en-US" altLang="zh-CN" sz="2400" i="0" dirty="0"/>
              <a:t>R.</a:t>
            </a:r>
            <a:r>
              <a:rPr lang="zh-CN" altLang="en-US" sz="2400" i="0" dirty="0"/>
              <a:t>。</a:t>
            </a:r>
          </a:p>
        </p:txBody>
      </p:sp>
      <p:graphicFrame>
        <p:nvGraphicFramePr>
          <p:cNvPr id="20482" name="Object 4"/>
          <p:cNvGraphicFramePr>
            <a:graphicFrameLocks noChangeAspect="1"/>
          </p:cNvGraphicFramePr>
          <p:nvPr/>
        </p:nvGraphicFramePr>
        <p:xfrm>
          <a:off x="2428875" y="3000375"/>
          <a:ext cx="1676400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1" name="Equation" r:id="rId4" imgW="952500" imgH="457200" progId="">
                  <p:embed/>
                </p:oleObj>
              </mc:Choice>
              <mc:Fallback>
                <p:oleObj name="Equation" r:id="rId4" imgW="952500" imgH="457200" progId="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75" y="3000375"/>
                        <a:ext cx="1676400" cy="804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2"/>
          <p:cNvSpPr txBox="1">
            <a:spLocks noRot="1" noChangeArrowheads="1"/>
          </p:cNvSpPr>
          <p:nvPr/>
        </p:nvSpPr>
        <p:spPr>
          <a:xfrm>
            <a:off x="301625" y="214313"/>
            <a:ext cx="8540750" cy="1143000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en-US" altLang="zh-CN" sz="3200" b="1" i="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9.3.1</a:t>
            </a:r>
            <a:r>
              <a:rPr lang="zh-CN" altLang="en-US" sz="3200" b="1" i="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码率的压缩</a:t>
            </a:r>
          </a:p>
        </p:txBody>
      </p:sp>
      <p:grpSp>
        <p:nvGrpSpPr>
          <p:cNvPr id="16" name="组合 14"/>
          <p:cNvGrpSpPr>
            <a:grpSpLocks/>
          </p:cNvGrpSpPr>
          <p:nvPr/>
        </p:nvGrpSpPr>
        <p:grpSpPr bwMode="auto">
          <a:xfrm>
            <a:off x="7131818" y="188640"/>
            <a:ext cx="1544638" cy="482895"/>
            <a:chOff x="428596" y="285728"/>
            <a:chExt cx="1544628" cy="357190"/>
          </a:xfrm>
        </p:grpSpPr>
        <p:sp>
          <p:nvSpPr>
            <p:cNvPr id="17" name="AutoShape 3"/>
            <p:cNvSpPr>
              <a:spLocks noChangeArrowheads="1"/>
            </p:cNvSpPr>
            <p:nvPr/>
          </p:nvSpPr>
          <p:spPr bwMode="auto">
            <a:xfrm>
              <a:off x="428596" y="285728"/>
              <a:ext cx="1544628" cy="35719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00034" y="285728"/>
              <a:ext cx="1428741" cy="2731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信息论</a:t>
              </a:r>
              <a:endPara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AutoShape 2"/>
          <p:cNvSpPr>
            <a:spLocks noChangeArrowheads="1"/>
          </p:cNvSpPr>
          <p:nvPr/>
        </p:nvSpPr>
        <p:spPr bwMode="auto">
          <a:xfrm>
            <a:off x="1285875" y="2214563"/>
            <a:ext cx="7643813" cy="4214812"/>
          </a:xfrm>
          <a:prstGeom prst="roundRect">
            <a:avLst>
              <a:gd name="adj" fmla="val 2778"/>
            </a:avLst>
          </a:prstGeom>
          <a:gradFill rotWithShape="1">
            <a:gsLst>
              <a:gs pos="0">
                <a:schemeClr val="bg1"/>
              </a:gs>
              <a:gs pos="100000">
                <a:schemeClr val="bg2"/>
              </a:gs>
            </a:gsLst>
            <a:lin ang="2700000" scaled="1"/>
          </a:gradFill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1509" name="组合 23"/>
          <p:cNvGrpSpPr>
            <a:grpSpLocks/>
          </p:cNvGrpSpPr>
          <p:nvPr/>
        </p:nvGrpSpPr>
        <p:grpSpPr bwMode="auto">
          <a:xfrm>
            <a:off x="1425575" y="1285875"/>
            <a:ext cx="1146175" cy="993775"/>
            <a:chOff x="4000500" y="2682875"/>
            <a:chExt cx="1146175" cy="993775"/>
          </a:xfrm>
        </p:grpSpPr>
        <p:sp>
          <p:nvSpPr>
            <p:cNvPr id="21518" name="AutoShape 14"/>
            <p:cNvSpPr>
              <a:spLocks noChangeArrowheads="1"/>
            </p:cNvSpPr>
            <p:nvPr/>
          </p:nvSpPr>
          <p:spPr bwMode="auto">
            <a:xfrm>
              <a:off x="4000500" y="2813050"/>
              <a:ext cx="1146175" cy="863600"/>
            </a:xfrm>
            <a:prstGeom prst="downArrow">
              <a:avLst>
                <a:gd name="adj1" fmla="val 52074"/>
                <a:gd name="adj2" fmla="val 57903"/>
              </a:avLst>
            </a:prstGeom>
            <a:gradFill rotWithShape="1">
              <a:gsLst>
                <a:gs pos="0">
                  <a:schemeClr val="accent2">
                    <a:alpha val="0"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9" name="AutoShape 23"/>
            <p:cNvSpPr>
              <a:spLocks noChangeArrowheads="1"/>
            </p:cNvSpPr>
            <p:nvPr/>
          </p:nvSpPr>
          <p:spPr bwMode="auto">
            <a:xfrm rot="-5400000">
              <a:off x="4092576" y="2671762"/>
              <a:ext cx="958850" cy="981075"/>
            </a:xfrm>
            <a:prstGeom prst="leftArrow">
              <a:avLst>
                <a:gd name="adj1" fmla="val 50000"/>
                <a:gd name="adj2" fmla="val 48301"/>
              </a:avLst>
            </a:prstGeom>
            <a:gradFill rotWithShape="1">
              <a:gsLst>
                <a:gs pos="0">
                  <a:schemeClr val="bg1">
                    <a:alpha val="45000"/>
                  </a:schemeClr>
                </a:gs>
                <a:gs pos="100000">
                  <a:schemeClr val="bg2">
                    <a:alpha val="0"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5" name="Rectangle 7"/>
          <p:cNvSpPr>
            <a:spLocks noChangeArrowheads="1"/>
          </p:cNvSpPr>
          <p:nvPr/>
        </p:nvSpPr>
        <p:spPr bwMode="auto">
          <a:xfrm>
            <a:off x="1779588" y="1571625"/>
            <a:ext cx="86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楷体_GB2312" pitchFamily="49" charset="-122"/>
              </a:rPr>
              <a:t>解：</a:t>
            </a:r>
          </a:p>
        </p:txBody>
      </p:sp>
      <p:sp>
        <p:nvSpPr>
          <p:cNvPr id="21513" name="AutoShape 13"/>
          <p:cNvSpPr>
            <a:spLocks noChangeArrowheads="1"/>
          </p:cNvSpPr>
          <p:nvPr/>
        </p:nvSpPr>
        <p:spPr bwMode="auto">
          <a:xfrm>
            <a:off x="71438" y="192088"/>
            <a:ext cx="6715125" cy="593725"/>
          </a:xfrm>
          <a:prstGeom prst="roundRect">
            <a:avLst>
              <a:gd name="adj" fmla="val 15657"/>
            </a:avLst>
          </a:prstGeom>
          <a:solidFill>
            <a:schemeClr val="accent2"/>
          </a:solidFill>
          <a:ln w="3175">
            <a:solidFill>
              <a:srgbClr val="969696">
                <a:alpha val="58038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Rectangle 2"/>
          <p:cNvSpPr txBox="1">
            <a:spLocks noRot="1" noChangeArrowheads="1"/>
          </p:cNvSpPr>
          <p:nvPr/>
        </p:nvSpPr>
        <p:spPr>
          <a:xfrm>
            <a:off x="301625" y="214313"/>
            <a:ext cx="8540750" cy="1143000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en-US" altLang="zh-CN" sz="3200" b="1" i="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9.3.1</a:t>
            </a:r>
            <a:r>
              <a:rPr lang="zh-CN" altLang="en-US" sz="3200" b="1" i="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码率的压缩</a:t>
            </a:r>
          </a:p>
        </p:txBody>
      </p:sp>
      <p:sp>
        <p:nvSpPr>
          <p:cNvPr id="21" name="Rectangle 3"/>
          <p:cNvSpPr txBox="1">
            <a:spLocks noRot="1" noChangeArrowheads="1"/>
          </p:cNvSpPr>
          <p:nvPr/>
        </p:nvSpPr>
        <p:spPr bwMode="auto">
          <a:xfrm>
            <a:off x="1143000" y="2328863"/>
            <a:ext cx="770255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i="0" kern="0" dirty="0">
                <a:latin typeface="+mn-lt"/>
                <a:ea typeface="+mn-ea"/>
              </a:rPr>
              <a:t>   </a:t>
            </a:r>
            <a:r>
              <a:rPr lang="zh-CN" altLang="en-US" sz="2400" i="0" kern="0" dirty="0">
                <a:latin typeface="+mn-lt"/>
                <a:ea typeface="+mn-ea"/>
              </a:rPr>
              <a:t>失真测度为汉明测度，实际上要求误码率为</a:t>
            </a:r>
            <a:r>
              <a:rPr lang="en-US" altLang="zh-CN" sz="2400" i="0" kern="0" dirty="0">
                <a:latin typeface="+mn-lt"/>
                <a:ea typeface="+mn-ea"/>
              </a:rPr>
              <a:t>1/2</a:t>
            </a:r>
            <a:r>
              <a:rPr lang="zh-CN" altLang="en-US" sz="2400" i="0" kern="0" dirty="0">
                <a:latin typeface="+mn-lt"/>
                <a:ea typeface="+mn-ea"/>
              </a:rPr>
              <a:t>。设</a:t>
            </a:r>
            <a:r>
              <a:rPr lang="en-US" altLang="zh-CN" sz="2400" i="0" kern="0" dirty="0">
                <a:latin typeface="+mn-lt"/>
                <a:ea typeface="+mn-ea"/>
              </a:rPr>
              <a:t>Y</a:t>
            </a:r>
            <a:r>
              <a:rPr lang="zh-CN" altLang="en-US" sz="2400" i="0" kern="0" dirty="0">
                <a:latin typeface="+mn-lt"/>
                <a:ea typeface="+mn-ea"/>
              </a:rPr>
              <a:t>为</a:t>
            </a:r>
            <a:r>
              <a:rPr lang="en-US" altLang="zh-CN" sz="2400" i="0" kern="0" dirty="0">
                <a:latin typeface="+mn-lt"/>
                <a:ea typeface="+mn-ea"/>
              </a:rPr>
              <a:t>X</a:t>
            </a:r>
            <a:r>
              <a:rPr lang="zh-CN" altLang="en-US" sz="2400" i="0" kern="0" dirty="0">
                <a:latin typeface="+mn-lt"/>
                <a:ea typeface="+mn-ea"/>
              </a:rPr>
              <a:t>的压缩编码，符号集为</a:t>
            </a:r>
            <a:r>
              <a:rPr lang="en-US" altLang="zh-CN" sz="2400" i="0" kern="0" dirty="0">
                <a:latin typeface="+mn-lt"/>
                <a:ea typeface="+mn-ea"/>
              </a:rPr>
              <a:t>{b</a:t>
            </a:r>
            <a:r>
              <a:rPr lang="en-US" altLang="zh-CN" sz="2400" i="0" kern="0" baseline="-25000" dirty="0">
                <a:latin typeface="+mn-lt"/>
                <a:ea typeface="+mn-ea"/>
              </a:rPr>
              <a:t>1</a:t>
            </a:r>
            <a:r>
              <a:rPr lang="en-US" altLang="zh-CN" sz="2400" i="0" kern="0" dirty="0">
                <a:latin typeface="+mn-lt"/>
                <a:ea typeface="+mn-ea"/>
              </a:rPr>
              <a:t>,b</a:t>
            </a:r>
            <a:r>
              <a:rPr lang="en-US" altLang="zh-CN" sz="2400" i="0" kern="0" baseline="-25000" dirty="0">
                <a:latin typeface="+mn-lt"/>
                <a:ea typeface="+mn-ea"/>
              </a:rPr>
              <a:t>2</a:t>
            </a:r>
            <a:r>
              <a:rPr lang="en-US" altLang="zh-CN" sz="2400" i="0" kern="0" dirty="0">
                <a:latin typeface="+mn-lt"/>
                <a:ea typeface="+mn-ea"/>
              </a:rPr>
              <a:t>,…,</a:t>
            </a:r>
            <a:r>
              <a:rPr lang="en-US" altLang="zh-CN" sz="2400" i="0" kern="0" dirty="0" err="1">
                <a:latin typeface="+mn-lt"/>
                <a:ea typeface="+mn-ea"/>
              </a:rPr>
              <a:t>b</a:t>
            </a:r>
            <a:r>
              <a:rPr lang="en-US" altLang="zh-CN" sz="2400" i="0" kern="0" baseline="-25000" dirty="0" err="1">
                <a:latin typeface="+mn-lt"/>
                <a:ea typeface="+mn-ea"/>
              </a:rPr>
              <a:t>n</a:t>
            </a:r>
            <a:r>
              <a:rPr lang="en-US" altLang="zh-CN" sz="2400" i="0" kern="0" dirty="0">
                <a:latin typeface="+mn-lt"/>
                <a:ea typeface="+mn-ea"/>
              </a:rPr>
              <a:t>}</a:t>
            </a:r>
            <a:r>
              <a:rPr lang="zh-CN" altLang="en-US" sz="2400" i="0" kern="0" dirty="0">
                <a:latin typeface="+mn-lt"/>
                <a:ea typeface="+mn-ea"/>
              </a:rPr>
              <a:t>，下面为压缩算法和对应的试验信道转移概率矩阵：</a:t>
            </a:r>
          </a:p>
        </p:txBody>
      </p:sp>
      <p:graphicFrame>
        <p:nvGraphicFramePr>
          <p:cNvPr id="21506" name="Object 7"/>
          <p:cNvGraphicFramePr>
            <a:graphicFrameLocks noChangeAspect="1"/>
          </p:cNvGraphicFramePr>
          <p:nvPr/>
        </p:nvGraphicFramePr>
        <p:xfrm>
          <a:off x="2143125" y="3643313"/>
          <a:ext cx="234791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0" name="Equation" r:id="rId3" imgW="1562100" imgH="1574800" progId="">
                  <p:embed/>
                </p:oleObj>
              </mc:Choice>
              <mc:Fallback>
                <p:oleObj name="Equation" r:id="rId3" imgW="1562100" imgH="1574800" progId="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25" y="3643313"/>
                        <a:ext cx="2347913" cy="2362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8"/>
          <p:cNvGraphicFramePr>
            <a:graphicFrameLocks noChangeAspect="1"/>
          </p:cNvGraphicFramePr>
          <p:nvPr/>
        </p:nvGraphicFramePr>
        <p:xfrm>
          <a:off x="5534025" y="3643313"/>
          <a:ext cx="2109788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1" name="Equation" r:id="rId5" imgW="1587500" imgH="1778000" progId="">
                  <p:embed/>
                </p:oleObj>
              </mc:Choice>
              <mc:Fallback>
                <p:oleObj name="Equation" r:id="rId5" imgW="1587500" imgH="1778000" progId="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4025" y="3643313"/>
                        <a:ext cx="2109788" cy="2362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组合 14"/>
          <p:cNvGrpSpPr>
            <a:grpSpLocks/>
          </p:cNvGrpSpPr>
          <p:nvPr/>
        </p:nvGrpSpPr>
        <p:grpSpPr bwMode="auto">
          <a:xfrm>
            <a:off x="7131818" y="188640"/>
            <a:ext cx="1544638" cy="482895"/>
            <a:chOff x="428596" y="285728"/>
            <a:chExt cx="1544628" cy="357190"/>
          </a:xfrm>
        </p:grpSpPr>
        <p:sp>
          <p:nvSpPr>
            <p:cNvPr id="17" name="AutoShape 3"/>
            <p:cNvSpPr>
              <a:spLocks noChangeArrowheads="1"/>
            </p:cNvSpPr>
            <p:nvPr/>
          </p:nvSpPr>
          <p:spPr bwMode="auto">
            <a:xfrm>
              <a:off x="428596" y="285728"/>
              <a:ext cx="1544628" cy="35719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00034" y="285728"/>
              <a:ext cx="1428741" cy="2731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信息论</a:t>
              </a:r>
              <a:endPara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r>
              <a:rPr lang="de-DE" altLang="en-US" smtClean="0"/>
              <a:t>Page </a:t>
            </a:r>
            <a:r>
              <a:rPr lang="de-DE" altLang="en-US" smtClean="0">
                <a:sym typeface="MS UI Gothic" pitchFamily="34" charset="-128"/>
              </a:rPr>
              <a:t></a:t>
            </a:r>
            <a:r>
              <a:rPr lang="de-DE" altLang="en-US" smtClean="0"/>
              <a:t> </a:t>
            </a:r>
            <a:fld id="{725C85F1-3F4E-47EE-9760-C923FD077E12}" type="slidenum">
              <a:rPr lang="zh-CN" altLang="en-US" smtClean="0"/>
              <a:pPr/>
              <a:t>3</a:t>
            </a:fld>
            <a:endParaRPr lang="en-US" altLang="zh-CN" smtClean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68313" y="315913"/>
            <a:ext cx="5832475" cy="592137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zh-CN" sz="2400" b="1" i="0" kern="0" dirty="0">
                <a:latin typeface="+mj-ea"/>
                <a:ea typeface="+mj-ea"/>
                <a:cs typeface="+mj-cs"/>
              </a:rPr>
              <a:t>9.1  </a:t>
            </a:r>
            <a:r>
              <a:rPr lang="zh-CN" altLang="en-US" sz="2400" b="1" i="0" kern="0" dirty="0">
                <a:latin typeface="+mj-ea"/>
                <a:ea typeface="+mj-ea"/>
                <a:cs typeface="+mj-cs"/>
              </a:rPr>
              <a:t>概  述</a:t>
            </a:r>
            <a:r>
              <a:rPr lang="zh-CN" altLang="en-US" sz="2000" b="1" i="0" kern="0" dirty="0">
                <a:latin typeface="+mj-ea"/>
                <a:ea typeface="+mj-ea"/>
                <a:cs typeface="+mj-cs"/>
              </a:rPr>
              <a:t>     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gray">
          <a:xfrm>
            <a:off x="1214438" y="2090738"/>
            <a:ext cx="7096125" cy="1504950"/>
          </a:xfrm>
          <a:prstGeom prst="rect">
            <a:avLst/>
          </a:prstGeom>
          <a:gradFill rotWithShape="1">
            <a:gsLst>
              <a:gs pos="0">
                <a:srgbClr val="E6E6E6"/>
              </a:gs>
              <a:gs pos="7499">
                <a:srgbClr val="7D8496"/>
              </a:gs>
              <a:gs pos="26500">
                <a:srgbClr val="E6E6E6"/>
              </a:gs>
              <a:gs pos="34000">
                <a:srgbClr val="7D8496"/>
              </a:gs>
              <a:gs pos="46500">
                <a:srgbClr val="E6E6E6"/>
              </a:gs>
              <a:gs pos="50000">
                <a:srgbClr val="FFFFFF"/>
              </a:gs>
              <a:gs pos="53501">
                <a:srgbClr val="E6E6E6"/>
              </a:gs>
              <a:gs pos="66001">
                <a:srgbClr val="7D8496"/>
              </a:gs>
              <a:gs pos="73500">
                <a:srgbClr val="E6E6E6"/>
              </a:gs>
              <a:gs pos="92501">
                <a:srgbClr val="7D8496"/>
              </a:gs>
              <a:gs pos="100000">
                <a:srgbClr val="E6E6E6"/>
              </a:gs>
            </a:gsLst>
            <a:lin ang="2700000" scaled="1"/>
          </a:gradFill>
          <a:ln w="9525" algn="ctr">
            <a:solidFill>
              <a:srgbClr val="969696"/>
            </a:solidFill>
            <a:miter lim="800000"/>
            <a:headEnd/>
            <a:tailEnd/>
          </a:ln>
          <a:effectLst>
            <a:outerShdw dist="99190" dir="2388334" algn="ctr" rotWithShape="0">
              <a:srgbClr val="969696">
                <a:alpha val="50000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en-US" b="1" i="0">
              <a:latin typeface="+mn-ea"/>
              <a:ea typeface="+mn-ea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ltGray">
          <a:xfrm>
            <a:off x="2336800" y="2314575"/>
            <a:ext cx="5573713" cy="1017588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b="1" i="0">
              <a:latin typeface="+mn-ea"/>
              <a:ea typeface="+mn-ea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black">
          <a:xfrm>
            <a:off x="2339752" y="2644228"/>
            <a:ext cx="5616624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defRPr/>
            </a:pPr>
            <a:r>
              <a:rPr lang="zh-CN" altLang="en-US" sz="2400" i="0" dirty="0">
                <a:solidFill>
                  <a:schemeClr val="bg1"/>
                </a:solidFill>
                <a:latin typeface="+mn-ea"/>
                <a:ea typeface="+mn-ea"/>
              </a:rPr>
              <a:t>失真是不可避免的，有时甚至是必要</a:t>
            </a:r>
            <a:r>
              <a:rPr lang="zh-CN" altLang="en-US" sz="2400" i="0" dirty="0" smtClean="0">
                <a:solidFill>
                  <a:schemeClr val="bg1"/>
                </a:solidFill>
                <a:latin typeface="+mn-ea"/>
                <a:ea typeface="+mn-ea"/>
              </a:rPr>
              <a:t>的</a:t>
            </a:r>
            <a:endParaRPr lang="zh-CN" altLang="en-US" sz="2400" i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1428750" y="2571750"/>
            <a:ext cx="1211263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FFFFFF">
                <a:alpha val="50000"/>
              </a:srgb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zh-CN" altLang="en-US" sz="24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结论</a:t>
            </a:r>
            <a:r>
              <a:rPr lang="zh-CN" altLang="en-US" sz="3200" b="1" i="0" dirty="0">
                <a:latin typeface="+mn-ea"/>
                <a:ea typeface="+mn-ea"/>
              </a:rPr>
              <a:t>：</a:t>
            </a:r>
            <a:endParaRPr lang="en-US" altLang="zh-CN" sz="3200" b="1" i="0" dirty="0">
              <a:latin typeface="+mn-ea"/>
              <a:ea typeface="+mn-ea"/>
            </a:endParaRPr>
          </a:p>
        </p:txBody>
      </p:sp>
      <p:sp>
        <p:nvSpPr>
          <p:cNvPr id="12" name="Line 51"/>
          <p:cNvSpPr>
            <a:spLocks noChangeShapeType="1"/>
          </p:cNvSpPr>
          <p:nvPr/>
        </p:nvSpPr>
        <p:spPr bwMode="ltGray">
          <a:xfrm>
            <a:off x="3357563" y="1387475"/>
            <a:ext cx="0" cy="666750"/>
          </a:xfrm>
          <a:prstGeom prst="line">
            <a:avLst/>
          </a:prstGeom>
          <a:noFill/>
          <a:ln w="57150" cap="rnd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>
            <a:outerShdw dist="56796" dir="3806097" algn="ctr" rotWithShape="0">
              <a:srgbClr val="B2B2B2">
                <a:alpha val="50000"/>
              </a:srgbClr>
            </a:outerShdw>
          </a:effectLst>
        </p:spPr>
        <p:txBody>
          <a:bodyPr vert="eaVert" wrap="none" lIns="92075" tIns="46038" rIns="92075" bIns="46038" anchor="ctr"/>
          <a:lstStyle/>
          <a:p>
            <a:pPr>
              <a:defRPr/>
            </a:pPr>
            <a:endParaRPr lang="zh-CN" altLang="en-US" b="1" i="0">
              <a:latin typeface="+mn-ea"/>
              <a:ea typeface="+mn-ea"/>
            </a:endParaRPr>
          </a:p>
        </p:txBody>
      </p:sp>
      <p:sp>
        <p:nvSpPr>
          <p:cNvPr id="13" name="Line 53"/>
          <p:cNvSpPr>
            <a:spLocks noChangeShapeType="1"/>
          </p:cNvSpPr>
          <p:nvPr/>
        </p:nvSpPr>
        <p:spPr bwMode="ltGray">
          <a:xfrm>
            <a:off x="6929438" y="1311275"/>
            <a:ext cx="0" cy="742950"/>
          </a:xfrm>
          <a:prstGeom prst="line">
            <a:avLst/>
          </a:prstGeom>
          <a:noFill/>
          <a:ln w="57150" cap="rnd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>
            <a:outerShdw dist="56796" dir="3806097" algn="ctr" rotWithShape="0">
              <a:srgbClr val="B2B2B2">
                <a:alpha val="50000"/>
              </a:srgbClr>
            </a:outerShdw>
          </a:effectLst>
        </p:spPr>
        <p:txBody>
          <a:bodyPr vert="eaVert" wrap="none" lIns="92075" tIns="46038" rIns="92075" bIns="46038" anchor="ctr"/>
          <a:lstStyle/>
          <a:p>
            <a:pPr>
              <a:defRPr/>
            </a:pPr>
            <a:endParaRPr lang="zh-CN" altLang="en-US" b="1" i="0">
              <a:latin typeface="+mn-ea"/>
              <a:ea typeface="+mn-ea"/>
            </a:endParaRPr>
          </a:p>
        </p:txBody>
      </p:sp>
      <p:sp>
        <p:nvSpPr>
          <p:cNvPr id="14" name="AutoShape 13"/>
          <p:cNvSpPr>
            <a:spLocks noChangeArrowheads="1"/>
          </p:cNvSpPr>
          <p:nvPr/>
        </p:nvSpPr>
        <p:spPr bwMode="auto">
          <a:xfrm>
            <a:off x="103188" y="120650"/>
            <a:ext cx="6715125" cy="593725"/>
          </a:xfrm>
          <a:prstGeom prst="roundRect">
            <a:avLst>
              <a:gd name="adj" fmla="val 15657"/>
            </a:avLst>
          </a:prstGeom>
          <a:solidFill>
            <a:schemeClr val="accent2"/>
          </a:solidFill>
          <a:ln w="3175">
            <a:solidFill>
              <a:srgbClr val="969696">
                <a:alpha val="58038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i="0">
              <a:latin typeface="+mn-ea"/>
              <a:ea typeface="+mn-ea"/>
            </a:endParaRP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103188" y="142875"/>
            <a:ext cx="5832475" cy="59213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zh-CN" sz="2400" b="1" i="0" kern="0">
                <a:solidFill>
                  <a:schemeClr val="bg1"/>
                </a:solidFill>
                <a:latin typeface="+mj-ea"/>
                <a:ea typeface="+mj-ea"/>
                <a:cs typeface="+mj-cs"/>
              </a:rPr>
              <a:t>9.1  </a:t>
            </a:r>
            <a:r>
              <a:rPr lang="zh-CN" altLang="en-US" sz="2400" b="1" i="0" kern="0">
                <a:solidFill>
                  <a:schemeClr val="bg1"/>
                </a:solidFill>
                <a:latin typeface="+mj-ea"/>
                <a:ea typeface="+mj-ea"/>
                <a:cs typeface="+mj-cs"/>
              </a:rPr>
              <a:t>概  述</a:t>
            </a:r>
            <a:r>
              <a:rPr lang="zh-CN" altLang="en-US" sz="2000" b="1" i="0" kern="0">
                <a:solidFill>
                  <a:schemeClr val="bg1"/>
                </a:solidFill>
                <a:latin typeface="+mj-ea"/>
                <a:ea typeface="+mj-ea"/>
                <a:cs typeface="+mj-cs"/>
              </a:rPr>
              <a:t>     </a:t>
            </a:r>
            <a:endParaRPr lang="zh-CN" altLang="en-US" sz="2000" b="1" i="0" kern="0" dirty="0">
              <a:solidFill>
                <a:schemeClr val="bg1"/>
              </a:solidFill>
              <a:latin typeface="+mj-ea"/>
              <a:ea typeface="+mj-ea"/>
              <a:cs typeface="+mj-cs"/>
            </a:endParaRPr>
          </a:p>
        </p:txBody>
      </p:sp>
      <p:grpSp>
        <p:nvGrpSpPr>
          <p:cNvPr id="16" name="组合 14"/>
          <p:cNvGrpSpPr>
            <a:grpSpLocks/>
          </p:cNvGrpSpPr>
          <p:nvPr/>
        </p:nvGrpSpPr>
        <p:grpSpPr bwMode="auto">
          <a:xfrm>
            <a:off x="7236296" y="252118"/>
            <a:ext cx="1544638" cy="482895"/>
            <a:chOff x="428596" y="285728"/>
            <a:chExt cx="1544628" cy="357190"/>
          </a:xfrm>
        </p:grpSpPr>
        <p:sp>
          <p:nvSpPr>
            <p:cNvPr id="17" name="AutoShape 3"/>
            <p:cNvSpPr>
              <a:spLocks noChangeArrowheads="1"/>
            </p:cNvSpPr>
            <p:nvPr/>
          </p:nvSpPr>
          <p:spPr bwMode="auto">
            <a:xfrm>
              <a:off x="428596" y="285728"/>
              <a:ext cx="1544628" cy="35719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00034" y="285728"/>
              <a:ext cx="1428741" cy="2731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信息论</a:t>
              </a:r>
              <a:endPara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443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AutoShape 2"/>
          <p:cNvSpPr>
            <a:spLocks noChangeArrowheads="1"/>
          </p:cNvSpPr>
          <p:nvPr/>
        </p:nvSpPr>
        <p:spPr bwMode="auto">
          <a:xfrm>
            <a:off x="1285875" y="1857375"/>
            <a:ext cx="7643813" cy="4643438"/>
          </a:xfrm>
          <a:prstGeom prst="roundRect">
            <a:avLst>
              <a:gd name="adj" fmla="val 2778"/>
            </a:avLst>
          </a:prstGeom>
          <a:gradFill rotWithShape="1">
            <a:gsLst>
              <a:gs pos="0">
                <a:schemeClr val="bg1"/>
              </a:gs>
              <a:gs pos="100000">
                <a:schemeClr val="bg2"/>
              </a:gs>
            </a:gsLst>
            <a:lin ang="2700000" scaled="1"/>
          </a:gradFill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2535" name="组合 23"/>
          <p:cNvGrpSpPr>
            <a:grpSpLocks/>
          </p:cNvGrpSpPr>
          <p:nvPr/>
        </p:nvGrpSpPr>
        <p:grpSpPr bwMode="auto">
          <a:xfrm>
            <a:off x="1425575" y="928688"/>
            <a:ext cx="1146175" cy="993775"/>
            <a:chOff x="4000500" y="2682875"/>
            <a:chExt cx="1146175" cy="993775"/>
          </a:xfrm>
        </p:grpSpPr>
        <p:sp>
          <p:nvSpPr>
            <p:cNvPr id="22544" name="AutoShape 14"/>
            <p:cNvSpPr>
              <a:spLocks noChangeArrowheads="1"/>
            </p:cNvSpPr>
            <p:nvPr/>
          </p:nvSpPr>
          <p:spPr bwMode="auto">
            <a:xfrm>
              <a:off x="4000500" y="2813050"/>
              <a:ext cx="1146175" cy="863600"/>
            </a:xfrm>
            <a:prstGeom prst="downArrow">
              <a:avLst>
                <a:gd name="adj1" fmla="val 52074"/>
                <a:gd name="adj2" fmla="val 57903"/>
              </a:avLst>
            </a:prstGeom>
            <a:gradFill rotWithShape="1">
              <a:gsLst>
                <a:gs pos="0">
                  <a:schemeClr val="accent2">
                    <a:alpha val="0"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5" name="AutoShape 23"/>
            <p:cNvSpPr>
              <a:spLocks noChangeArrowheads="1"/>
            </p:cNvSpPr>
            <p:nvPr/>
          </p:nvSpPr>
          <p:spPr bwMode="auto">
            <a:xfrm rot="-5400000">
              <a:off x="4092576" y="2671762"/>
              <a:ext cx="958850" cy="981075"/>
            </a:xfrm>
            <a:prstGeom prst="leftArrow">
              <a:avLst>
                <a:gd name="adj1" fmla="val 50000"/>
                <a:gd name="adj2" fmla="val 48301"/>
              </a:avLst>
            </a:prstGeom>
            <a:gradFill rotWithShape="1">
              <a:gsLst>
                <a:gs pos="0">
                  <a:schemeClr val="bg1">
                    <a:alpha val="45000"/>
                  </a:schemeClr>
                </a:gs>
                <a:gs pos="100000">
                  <a:schemeClr val="bg2">
                    <a:alpha val="0"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5" name="Rectangle 7"/>
          <p:cNvSpPr>
            <a:spLocks noChangeArrowheads="1"/>
          </p:cNvSpPr>
          <p:nvPr/>
        </p:nvSpPr>
        <p:spPr bwMode="auto">
          <a:xfrm>
            <a:off x="1779588" y="1214438"/>
            <a:ext cx="86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楷体_GB2312" pitchFamily="49" charset="-122"/>
              </a:rPr>
              <a:t>解：</a:t>
            </a:r>
          </a:p>
        </p:txBody>
      </p:sp>
      <p:sp>
        <p:nvSpPr>
          <p:cNvPr id="22539" name="AutoShape 13"/>
          <p:cNvSpPr>
            <a:spLocks noChangeArrowheads="1"/>
          </p:cNvSpPr>
          <p:nvPr/>
        </p:nvSpPr>
        <p:spPr bwMode="auto">
          <a:xfrm>
            <a:off x="71438" y="192088"/>
            <a:ext cx="6715125" cy="593725"/>
          </a:xfrm>
          <a:prstGeom prst="roundRect">
            <a:avLst>
              <a:gd name="adj" fmla="val 15657"/>
            </a:avLst>
          </a:prstGeom>
          <a:solidFill>
            <a:schemeClr val="accent2"/>
          </a:solidFill>
          <a:ln w="3175">
            <a:solidFill>
              <a:srgbClr val="969696">
                <a:alpha val="58038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Rectangle 2"/>
          <p:cNvSpPr txBox="1">
            <a:spLocks noRot="1" noChangeArrowheads="1"/>
          </p:cNvSpPr>
          <p:nvPr/>
        </p:nvSpPr>
        <p:spPr>
          <a:xfrm>
            <a:off x="301625" y="214313"/>
            <a:ext cx="8540750" cy="1143000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en-US" altLang="zh-CN" sz="3200" b="1" i="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9.3.1</a:t>
            </a:r>
            <a:r>
              <a:rPr lang="zh-CN" altLang="en-US" sz="3200" b="1" i="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码率的压缩</a:t>
            </a:r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1677988" y="2103438"/>
          <a:ext cx="2024062" cy="240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6" name="Equation" r:id="rId3" imgW="1346200" imgH="1600200" progId="">
                  <p:embed/>
                </p:oleObj>
              </mc:Choice>
              <mc:Fallback>
                <p:oleObj name="Equation" r:id="rId3" imgW="1346200" imgH="1600200" progId="">
                  <p:embed/>
                  <p:pic>
                    <p:nvPicPr>
                      <p:cNvPr id="0" name="Picture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7988" y="2103438"/>
                        <a:ext cx="2024062" cy="2400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4"/>
          <p:cNvGraphicFramePr>
            <a:graphicFrameLocks noChangeAspect="1"/>
          </p:cNvGraphicFramePr>
          <p:nvPr/>
        </p:nvGraphicFramePr>
        <p:xfrm>
          <a:off x="5205413" y="2000250"/>
          <a:ext cx="3224212" cy="185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7" name="Equation" r:id="rId5" imgW="2425700" imgH="1397000" progId="">
                  <p:embed/>
                </p:oleObj>
              </mc:Choice>
              <mc:Fallback>
                <p:oleObj name="Equation" r:id="rId5" imgW="2425700" imgH="1397000" progId="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5413" y="2000250"/>
                        <a:ext cx="3224212" cy="1855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1" name="Rectangle 3"/>
          <p:cNvSpPr>
            <a:spLocks noRot="1" noChangeArrowheads="1"/>
          </p:cNvSpPr>
          <p:nvPr/>
        </p:nvSpPr>
        <p:spPr bwMode="auto">
          <a:xfrm>
            <a:off x="1285875" y="3824288"/>
            <a:ext cx="328612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i="0"/>
              <a:t>  </a:t>
            </a:r>
            <a:r>
              <a:rPr lang="zh-CN" altLang="en-US" sz="2000" i="0"/>
              <a:t>试验信道转移概率矩阵：</a:t>
            </a:r>
          </a:p>
        </p:txBody>
      </p:sp>
      <p:graphicFrame>
        <p:nvGraphicFramePr>
          <p:cNvPr id="22532" name="Object 2"/>
          <p:cNvGraphicFramePr>
            <a:graphicFrameLocks noChangeAspect="1"/>
          </p:cNvGraphicFramePr>
          <p:nvPr/>
        </p:nvGraphicFramePr>
        <p:xfrm>
          <a:off x="1714500" y="4286250"/>
          <a:ext cx="2043113" cy="240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8" name="Equation" r:id="rId7" imgW="1358900" imgH="1600200" progId="">
                  <p:embed/>
                </p:oleObj>
              </mc:Choice>
              <mc:Fallback>
                <p:oleObj name="Equation" r:id="rId7" imgW="1358900" imgH="1600200" progId="">
                  <p:embed/>
                  <p:pic>
                    <p:nvPicPr>
                      <p:cNvPr id="0" name="Picture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4286250"/>
                        <a:ext cx="2043113" cy="2400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3"/>
          <p:cNvGraphicFramePr>
            <a:graphicFrameLocks noChangeAspect="1"/>
          </p:cNvGraphicFramePr>
          <p:nvPr/>
        </p:nvGraphicFramePr>
        <p:xfrm>
          <a:off x="5387975" y="4270375"/>
          <a:ext cx="2530475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9" name="Equation" r:id="rId9" imgW="1905000" imgH="1625600" progId="">
                  <p:embed/>
                </p:oleObj>
              </mc:Choice>
              <mc:Fallback>
                <p:oleObj name="Equation" r:id="rId9" imgW="1905000" imgH="1625600" progId="">
                  <p:embed/>
                  <p:pic>
                    <p:nvPicPr>
                      <p:cNvPr id="0" name="Picture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7975" y="4270375"/>
                        <a:ext cx="2530475" cy="215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组合 14"/>
          <p:cNvGrpSpPr>
            <a:grpSpLocks/>
          </p:cNvGrpSpPr>
          <p:nvPr/>
        </p:nvGrpSpPr>
        <p:grpSpPr bwMode="auto">
          <a:xfrm>
            <a:off x="7131818" y="188640"/>
            <a:ext cx="1544638" cy="482895"/>
            <a:chOff x="428596" y="285728"/>
            <a:chExt cx="1544628" cy="357190"/>
          </a:xfrm>
        </p:grpSpPr>
        <p:sp>
          <p:nvSpPr>
            <p:cNvPr id="19" name="AutoShape 3"/>
            <p:cNvSpPr>
              <a:spLocks noChangeArrowheads="1"/>
            </p:cNvSpPr>
            <p:nvPr/>
          </p:nvSpPr>
          <p:spPr bwMode="auto">
            <a:xfrm>
              <a:off x="428596" y="285728"/>
              <a:ext cx="1544628" cy="35719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0034" y="285728"/>
              <a:ext cx="1428741" cy="2731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信息论</a:t>
              </a:r>
              <a:endPara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0" name="AutoShape 2"/>
          <p:cNvSpPr>
            <a:spLocks noChangeArrowheads="1"/>
          </p:cNvSpPr>
          <p:nvPr/>
        </p:nvSpPr>
        <p:spPr bwMode="auto">
          <a:xfrm>
            <a:off x="1285875" y="2214563"/>
            <a:ext cx="7643813" cy="4214812"/>
          </a:xfrm>
          <a:prstGeom prst="roundRect">
            <a:avLst>
              <a:gd name="adj" fmla="val 2778"/>
            </a:avLst>
          </a:prstGeom>
          <a:gradFill rotWithShape="1">
            <a:gsLst>
              <a:gs pos="0">
                <a:schemeClr val="bg1"/>
              </a:gs>
              <a:gs pos="100000">
                <a:schemeClr val="bg2"/>
              </a:gs>
            </a:gsLst>
            <a:lin ang="2700000" scaled="1"/>
          </a:gradFill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3561" name="组合 23"/>
          <p:cNvGrpSpPr>
            <a:grpSpLocks/>
          </p:cNvGrpSpPr>
          <p:nvPr/>
        </p:nvGrpSpPr>
        <p:grpSpPr bwMode="auto">
          <a:xfrm>
            <a:off x="1425575" y="1285875"/>
            <a:ext cx="1146175" cy="993775"/>
            <a:chOff x="4000500" y="2682875"/>
            <a:chExt cx="1146175" cy="993775"/>
          </a:xfrm>
        </p:grpSpPr>
        <p:sp>
          <p:nvSpPr>
            <p:cNvPr id="23570" name="AutoShape 14"/>
            <p:cNvSpPr>
              <a:spLocks noChangeArrowheads="1"/>
            </p:cNvSpPr>
            <p:nvPr/>
          </p:nvSpPr>
          <p:spPr bwMode="auto">
            <a:xfrm>
              <a:off x="4000500" y="2813050"/>
              <a:ext cx="1146175" cy="863600"/>
            </a:xfrm>
            <a:prstGeom prst="downArrow">
              <a:avLst>
                <a:gd name="adj1" fmla="val 52074"/>
                <a:gd name="adj2" fmla="val 57903"/>
              </a:avLst>
            </a:prstGeom>
            <a:gradFill rotWithShape="1">
              <a:gsLst>
                <a:gs pos="0">
                  <a:schemeClr val="accent2">
                    <a:alpha val="0"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1" name="AutoShape 23"/>
            <p:cNvSpPr>
              <a:spLocks noChangeArrowheads="1"/>
            </p:cNvSpPr>
            <p:nvPr/>
          </p:nvSpPr>
          <p:spPr bwMode="auto">
            <a:xfrm rot="-5400000">
              <a:off x="4092576" y="2671762"/>
              <a:ext cx="958850" cy="981075"/>
            </a:xfrm>
            <a:prstGeom prst="leftArrow">
              <a:avLst>
                <a:gd name="adj1" fmla="val 50000"/>
                <a:gd name="adj2" fmla="val 48301"/>
              </a:avLst>
            </a:prstGeom>
            <a:gradFill rotWithShape="1">
              <a:gsLst>
                <a:gs pos="0">
                  <a:schemeClr val="bg1">
                    <a:alpha val="45000"/>
                  </a:schemeClr>
                </a:gs>
                <a:gs pos="100000">
                  <a:schemeClr val="bg2">
                    <a:alpha val="0"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5" name="Rectangle 7"/>
          <p:cNvSpPr>
            <a:spLocks noChangeArrowheads="1"/>
          </p:cNvSpPr>
          <p:nvPr/>
        </p:nvSpPr>
        <p:spPr bwMode="auto">
          <a:xfrm>
            <a:off x="1779588" y="1571625"/>
            <a:ext cx="86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楷体_GB2312" pitchFamily="49" charset="-122"/>
              </a:rPr>
              <a:t>解：</a:t>
            </a:r>
          </a:p>
        </p:txBody>
      </p:sp>
      <p:pic>
        <p:nvPicPr>
          <p:cNvPr id="23563" name="Picture 18" descr="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"/>
          <a:stretch>
            <a:fillRect/>
          </a:stretch>
        </p:blipFill>
        <p:spPr bwMode="auto">
          <a:xfrm>
            <a:off x="393700" y="2428875"/>
            <a:ext cx="1177925" cy="505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5" name="AutoShape 13"/>
          <p:cNvSpPr>
            <a:spLocks noChangeArrowheads="1"/>
          </p:cNvSpPr>
          <p:nvPr/>
        </p:nvSpPr>
        <p:spPr bwMode="auto">
          <a:xfrm>
            <a:off x="71438" y="192088"/>
            <a:ext cx="6715125" cy="593725"/>
          </a:xfrm>
          <a:prstGeom prst="roundRect">
            <a:avLst>
              <a:gd name="adj" fmla="val 15657"/>
            </a:avLst>
          </a:prstGeom>
          <a:solidFill>
            <a:schemeClr val="accent2"/>
          </a:solidFill>
          <a:ln w="3175">
            <a:solidFill>
              <a:srgbClr val="969696">
                <a:alpha val="58038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Rectangle 2"/>
          <p:cNvSpPr txBox="1">
            <a:spLocks noRot="1" noChangeArrowheads="1"/>
          </p:cNvSpPr>
          <p:nvPr/>
        </p:nvSpPr>
        <p:spPr>
          <a:xfrm>
            <a:off x="301625" y="214313"/>
            <a:ext cx="8540750" cy="1143000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en-US" altLang="zh-CN" sz="3200" b="1" i="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9.3.1</a:t>
            </a:r>
            <a:r>
              <a:rPr lang="zh-CN" altLang="en-US" sz="3200" b="1" i="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码率的压缩</a:t>
            </a:r>
          </a:p>
        </p:txBody>
      </p:sp>
      <p:sp>
        <p:nvSpPr>
          <p:cNvPr id="23567" name="矩形 16"/>
          <p:cNvSpPr>
            <a:spLocks noChangeArrowheads="1"/>
          </p:cNvSpPr>
          <p:nvPr/>
        </p:nvSpPr>
        <p:spPr bwMode="auto">
          <a:xfrm>
            <a:off x="1714500" y="2571750"/>
            <a:ext cx="45720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800" i="0"/>
              <a:t>平均失真                                                      算法满足要求。</a:t>
            </a:r>
          </a:p>
          <a:p>
            <a:pPr>
              <a:buFont typeface="Wingdings" pitchFamily="2" charset="2"/>
              <a:buNone/>
            </a:pPr>
            <a:r>
              <a:rPr lang="zh-CN" altLang="en-US" sz="2800" i="0"/>
              <a:t>                           的概率分布为：                                     所以</a:t>
            </a:r>
          </a:p>
        </p:txBody>
      </p:sp>
      <p:graphicFrame>
        <p:nvGraphicFramePr>
          <p:cNvPr id="23554" name="Object 4"/>
          <p:cNvGraphicFramePr>
            <a:graphicFrameLocks noChangeAspect="1"/>
          </p:cNvGraphicFramePr>
          <p:nvPr/>
        </p:nvGraphicFramePr>
        <p:xfrm>
          <a:off x="3319463" y="2500313"/>
          <a:ext cx="5181600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22" name="Equation" r:id="rId4" imgW="2844800" imgH="444500" progId="">
                  <p:embed/>
                </p:oleObj>
              </mc:Choice>
              <mc:Fallback>
                <p:oleObj name="Equation" r:id="rId4" imgW="2844800" imgH="444500" progId="">
                  <p:embed/>
                  <p:pic>
                    <p:nvPicPr>
                      <p:cNvPr id="0" name="Picture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9463" y="2500313"/>
                        <a:ext cx="5181600" cy="814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5"/>
          <p:cNvGraphicFramePr>
            <a:graphicFrameLocks noChangeAspect="1"/>
          </p:cNvGraphicFramePr>
          <p:nvPr/>
        </p:nvGraphicFramePr>
        <p:xfrm>
          <a:off x="1785938" y="3422650"/>
          <a:ext cx="22860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23" name="Equation" r:id="rId6" imgW="939392" imgH="241195" progId="">
                  <p:embed/>
                </p:oleObj>
              </mc:Choice>
              <mc:Fallback>
                <p:oleObj name="Equation" r:id="rId6" imgW="939392" imgH="241195" progId="">
                  <p:embed/>
                  <p:pic>
                    <p:nvPicPr>
                      <p:cNvPr id="0" name="Picture 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38" y="3422650"/>
                        <a:ext cx="2286000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6"/>
          <p:cNvGraphicFramePr>
            <a:graphicFrameLocks noChangeAspect="1"/>
          </p:cNvGraphicFramePr>
          <p:nvPr/>
        </p:nvGraphicFramePr>
        <p:xfrm>
          <a:off x="2786063" y="3857625"/>
          <a:ext cx="175260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24" name="Equation" r:id="rId8" imgW="1016000" imgH="368300" progId="">
                  <p:embed/>
                </p:oleObj>
              </mc:Choice>
              <mc:Fallback>
                <p:oleObj name="Equation" r:id="rId8" imgW="1016000" imgH="368300" progId="">
                  <p:embed/>
                  <p:pic>
                    <p:nvPicPr>
                      <p:cNvPr id="0" name="Picture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63" y="3857625"/>
                        <a:ext cx="1752600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7"/>
          <p:cNvGraphicFramePr>
            <a:graphicFrameLocks noChangeAspect="1"/>
          </p:cNvGraphicFramePr>
          <p:nvPr/>
        </p:nvGraphicFramePr>
        <p:xfrm>
          <a:off x="5000625" y="4000500"/>
          <a:ext cx="16764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25" name="Equation" r:id="rId10" imgW="672808" imgH="203112" progId="">
                  <p:embed/>
                </p:oleObj>
              </mc:Choice>
              <mc:Fallback>
                <p:oleObj name="Equation" r:id="rId10" imgW="672808" imgH="203112" progId="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25" y="4000500"/>
                        <a:ext cx="16764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8"/>
          <p:cNvGraphicFramePr>
            <a:graphicFrameLocks noChangeAspect="1"/>
          </p:cNvGraphicFramePr>
          <p:nvPr/>
        </p:nvGraphicFramePr>
        <p:xfrm>
          <a:off x="2786063" y="4681538"/>
          <a:ext cx="3981450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26" name="Equation" r:id="rId12" imgW="2260600" imgH="393700" progId="">
                  <p:embed/>
                </p:oleObj>
              </mc:Choice>
              <mc:Fallback>
                <p:oleObj name="Equation" r:id="rId12" imgW="2260600" imgH="393700" progId="">
                  <p:embed/>
                  <p:pic>
                    <p:nvPicPr>
                      <p:cNvPr id="0" name="Picture 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63" y="4681538"/>
                        <a:ext cx="3981450" cy="688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9"/>
          <p:cNvGraphicFramePr>
            <a:graphicFrameLocks noChangeAspect="1"/>
          </p:cNvGraphicFramePr>
          <p:nvPr/>
        </p:nvGraphicFramePr>
        <p:xfrm>
          <a:off x="2881313" y="5727700"/>
          <a:ext cx="388620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27" name="Equation" r:id="rId14" imgW="2159000" imgH="393700" progId="">
                  <p:embed/>
                </p:oleObj>
              </mc:Choice>
              <mc:Fallback>
                <p:oleObj name="Equation" r:id="rId14" imgW="2159000" imgH="393700" progId="">
                  <p:embed/>
                  <p:pic>
                    <p:nvPicPr>
                      <p:cNvPr id="0" name="Picture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1313" y="5727700"/>
                        <a:ext cx="3886200" cy="701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组合 14"/>
          <p:cNvGrpSpPr>
            <a:grpSpLocks/>
          </p:cNvGrpSpPr>
          <p:nvPr/>
        </p:nvGrpSpPr>
        <p:grpSpPr bwMode="auto">
          <a:xfrm>
            <a:off x="7131818" y="188640"/>
            <a:ext cx="1544638" cy="482895"/>
            <a:chOff x="428596" y="285728"/>
            <a:chExt cx="1544628" cy="357190"/>
          </a:xfrm>
        </p:grpSpPr>
        <p:sp>
          <p:nvSpPr>
            <p:cNvPr id="22" name="AutoShape 3"/>
            <p:cNvSpPr>
              <a:spLocks noChangeArrowheads="1"/>
            </p:cNvSpPr>
            <p:nvPr/>
          </p:nvSpPr>
          <p:spPr bwMode="auto">
            <a:xfrm>
              <a:off x="428596" y="285728"/>
              <a:ext cx="1544628" cy="35719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00034" y="285728"/>
              <a:ext cx="1428741" cy="2731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信息论</a:t>
              </a:r>
              <a:endPara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2" name="AutoShape 2"/>
          <p:cNvSpPr>
            <a:spLocks noChangeArrowheads="1"/>
          </p:cNvSpPr>
          <p:nvPr/>
        </p:nvSpPr>
        <p:spPr bwMode="auto">
          <a:xfrm>
            <a:off x="1285875" y="1785938"/>
            <a:ext cx="7643813" cy="4643437"/>
          </a:xfrm>
          <a:prstGeom prst="roundRect">
            <a:avLst>
              <a:gd name="adj" fmla="val 2778"/>
            </a:avLst>
          </a:prstGeom>
          <a:gradFill rotWithShape="1">
            <a:gsLst>
              <a:gs pos="0">
                <a:schemeClr val="bg1"/>
              </a:gs>
              <a:gs pos="100000">
                <a:schemeClr val="bg2"/>
              </a:gs>
            </a:gsLst>
            <a:lin ang="2700000" scaled="1"/>
          </a:gradFill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4583" name="组合 23"/>
          <p:cNvGrpSpPr>
            <a:grpSpLocks/>
          </p:cNvGrpSpPr>
          <p:nvPr/>
        </p:nvGrpSpPr>
        <p:grpSpPr bwMode="auto">
          <a:xfrm>
            <a:off x="1425575" y="928688"/>
            <a:ext cx="1146175" cy="993775"/>
            <a:chOff x="4000500" y="2682875"/>
            <a:chExt cx="1146175" cy="993775"/>
          </a:xfrm>
        </p:grpSpPr>
        <p:sp>
          <p:nvSpPr>
            <p:cNvPr id="24597" name="AutoShape 14"/>
            <p:cNvSpPr>
              <a:spLocks noChangeArrowheads="1"/>
            </p:cNvSpPr>
            <p:nvPr/>
          </p:nvSpPr>
          <p:spPr bwMode="auto">
            <a:xfrm>
              <a:off x="4000500" y="2813050"/>
              <a:ext cx="1146175" cy="863600"/>
            </a:xfrm>
            <a:prstGeom prst="downArrow">
              <a:avLst>
                <a:gd name="adj1" fmla="val 52074"/>
                <a:gd name="adj2" fmla="val 57903"/>
              </a:avLst>
            </a:prstGeom>
            <a:gradFill rotWithShape="1">
              <a:gsLst>
                <a:gs pos="0">
                  <a:schemeClr val="accent2">
                    <a:alpha val="0"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8" name="AutoShape 23"/>
            <p:cNvSpPr>
              <a:spLocks noChangeArrowheads="1"/>
            </p:cNvSpPr>
            <p:nvPr/>
          </p:nvSpPr>
          <p:spPr bwMode="auto">
            <a:xfrm rot="-5400000">
              <a:off x="4092576" y="2671762"/>
              <a:ext cx="958850" cy="981075"/>
            </a:xfrm>
            <a:prstGeom prst="leftArrow">
              <a:avLst>
                <a:gd name="adj1" fmla="val 50000"/>
                <a:gd name="adj2" fmla="val 48301"/>
              </a:avLst>
            </a:prstGeom>
            <a:gradFill rotWithShape="1">
              <a:gsLst>
                <a:gs pos="0">
                  <a:schemeClr val="bg1">
                    <a:alpha val="45000"/>
                  </a:schemeClr>
                </a:gs>
                <a:gs pos="100000">
                  <a:schemeClr val="bg2">
                    <a:alpha val="0"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5" name="Rectangle 7"/>
          <p:cNvSpPr>
            <a:spLocks noChangeArrowheads="1"/>
          </p:cNvSpPr>
          <p:nvPr/>
        </p:nvSpPr>
        <p:spPr bwMode="auto">
          <a:xfrm>
            <a:off x="1779588" y="1214438"/>
            <a:ext cx="86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楷体_GB2312" pitchFamily="49" charset="-122"/>
              </a:rPr>
              <a:t>解：</a:t>
            </a:r>
          </a:p>
        </p:txBody>
      </p:sp>
      <p:pic>
        <p:nvPicPr>
          <p:cNvPr id="24585" name="Picture 18" descr="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"/>
          <a:stretch>
            <a:fillRect/>
          </a:stretch>
        </p:blipFill>
        <p:spPr bwMode="auto">
          <a:xfrm>
            <a:off x="393700" y="2428875"/>
            <a:ext cx="1177925" cy="505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7" name="AutoShape 13"/>
          <p:cNvSpPr>
            <a:spLocks noChangeArrowheads="1"/>
          </p:cNvSpPr>
          <p:nvPr/>
        </p:nvSpPr>
        <p:spPr bwMode="auto">
          <a:xfrm>
            <a:off x="71438" y="192088"/>
            <a:ext cx="6715125" cy="593725"/>
          </a:xfrm>
          <a:prstGeom prst="roundRect">
            <a:avLst>
              <a:gd name="adj" fmla="val 15657"/>
            </a:avLst>
          </a:prstGeom>
          <a:solidFill>
            <a:schemeClr val="accent2"/>
          </a:solidFill>
          <a:ln w="3175">
            <a:solidFill>
              <a:srgbClr val="969696">
                <a:alpha val="58038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Rectangle 2"/>
          <p:cNvSpPr txBox="1">
            <a:spLocks noRot="1" noChangeArrowheads="1"/>
          </p:cNvSpPr>
          <p:nvPr/>
        </p:nvSpPr>
        <p:spPr>
          <a:xfrm>
            <a:off x="301625" y="214313"/>
            <a:ext cx="8540750" cy="1143000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en-US" altLang="zh-CN" sz="3200" b="1" i="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9.3.1</a:t>
            </a:r>
            <a:r>
              <a:rPr lang="zh-CN" altLang="en-US" sz="3200" b="1" i="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码率的压缩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1397000" y="1928813"/>
            <a:ext cx="7386638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altLang="zh-CN" sz="2000" i="0" kern="0">
                <a:latin typeface="+mn-lt"/>
                <a:ea typeface="+mn-ea"/>
              </a:rPr>
              <a:t> </a:t>
            </a:r>
            <a:r>
              <a:rPr lang="zh-CN" altLang="en-US" sz="2000" i="0" kern="0">
                <a:latin typeface="+mn-lt"/>
                <a:ea typeface="+mn-ea"/>
              </a:rPr>
              <a:t>对于一个</a:t>
            </a:r>
            <a:r>
              <a:rPr lang="en-US" altLang="zh-CN" sz="2000" kern="0">
                <a:latin typeface="+mn-lt"/>
                <a:ea typeface="+mn-ea"/>
              </a:rPr>
              <a:t>n</a:t>
            </a:r>
            <a:r>
              <a:rPr lang="zh-CN" altLang="en-US" sz="2000" i="0" kern="0">
                <a:latin typeface="+mn-lt"/>
                <a:ea typeface="+mn-ea"/>
              </a:rPr>
              <a:t>元等概率无记忆信源，如果具有对称失真测度，则                                                   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zh-CN" altLang="en-US" sz="2000" i="0" kern="0">
                <a:latin typeface="+mn-lt"/>
                <a:ea typeface="+mn-ea"/>
              </a:rPr>
              <a:t> </a:t>
            </a:r>
          </a:p>
        </p:txBody>
      </p:sp>
      <p:graphicFrame>
        <p:nvGraphicFramePr>
          <p:cNvPr id="24578" name="Object 5"/>
          <p:cNvGraphicFramePr>
            <a:graphicFrameLocks noChangeAspect="1"/>
          </p:cNvGraphicFramePr>
          <p:nvPr/>
        </p:nvGraphicFramePr>
        <p:xfrm>
          <a:off x="2044700" y="2286000"/>
          <a:ext cx="1803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9" name="Equation" r:id="rId4" imgW="990600" imgH="457200" progId="">
                  <p:embed/>
                </p:oleObj>
              </mc:Choice>
              <mc:Fallback>
                <p:oleObj name="Equation" r:id="rId4" imgW="990600" imgH="457200" progId="">
                  <p:embed/>
                  <p:pic>
                    <p:nvPicPr>
                      <p:cNvPr id="0" name="Picture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4700" y="2286000"/>
                        <a:ext cx="18034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0" name="Rectangle 6"/>
          <p:cNvSpPr>
            <a:spLocks noChangeArrowheads="1"/>
          </p:cNvSpPr>
          <p:nvPr/>
        </p:nvSpPr>
        <p:spPr bwMode="auto">
          <a:xfrm>
            <a:off x="785813" y="4787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591" name="Rectangle 10"/>
          <p:cNvSpPr>
            <a:spLocks noChangeArrowheads="1"/>
          </p:cNvSpPr>
          <p:nvPr/>
        </p:nvSpPr>
        <p:spPr bwMode="auto">
          <a:xfrm>
            <a:off x="785813" y="4368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592" name="Rectangle 11"/>
          <p:cNvSpPr>
            <a:spLocks noChangeArrowheads="1"/>
          </p:cNvSpPr>
          <p:nvPr/>
        </p:nvSpPr>
        <p:spPr bwMode="auto">
          <a:xfrm>
            <a:off x="785813" y="5184775"/>
            <a:ext cx="2222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100"/>
              <a:t> </a:t>
            </a:r>
            <a:endParaRPr lang="en-US" altLang="zh-CN"/>
          </a:p>
        </p:txBody>
      </p:sp>
      <p:sp>
        <p:nvSpPr>
          <p:cNvPr id="24593" name="Rectangle 14"/>
          <p:cNvSpPr>
            <a:spLocks noChangeArrowheads="1"/>
          </p:cNvSpPr>
          <p:nvPr/>
        </p:nvSpPr>
        <p:spPr bwMode="auto">
          <a:xfrm>
            <a:off x="785813" y="4394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4579" name="Object 22"/>
          <p:cNvGraphicFramePr>
            <a:graphicFrameLocks noChangeAspect="1"/>
          </p:cNvGraphicFramePr>
          <p:nvPr/>
        </p:nvGraphicFramePr>
        <p:xfrm>
          <a:off x="1979613" y="3136900"/>
          <a:ext cx="4727575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00" name="Equation" r:id="rId6" imgW="4622800" imgH="1092200" progId="">
                  <p:embed/>
                </p:oleObj>
              </mc:Choice>
              <mc:Fallback>
                <p:oleObj name="Equation" r:id="rId6" imgW="4622800" imgH="1092200" progId="">
                  <p:embed/>
                  <p:pic>
                    <p:nvPicPr>
                      <p:cNvPr id="0" name="Picture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3136900"/>
                        <a:ext cx="4727575" cy="110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26"/>
          <p:cNvGraphicFramePr>
            <a:graphicFrameLocks noChangeAspect="1"/>
          </p:cNvGraphicFramePr>
          <p:nvPr/>
        </p:nvGraphicFramePr>
        <p:xfrm>
          <a:off x="2044700" y="4857750"/>
          <a:ext cx="5646738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01" name="Equation" r:id="rId8" imgW="3136900" imgH="419100" progId="">
                  <p:embed/>
                </p:oleObj>
              </mc:Choice>
              <mc:Fallback>
                <p:oleObj name="Equation" r:id="rId8" imgW="3136900" imgH="419100" progId="">
                  <p:embed/>
                  <p:pic>
                    <p:nvPicPr>
                      <p:cNvPr id="0" name="Picture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4700" y="4857750"/>
                        <a:ext cx="5646738" cy="746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4" name="Rectangle 27"/>
          <p:cNvSpPr>
            <a:spLocks noChangeArrowheads="1"/>
          </p:cNvSpPr>
          <p:nvPr/>
        </p:nvSpPr>
        <p:spPr bwMode="auto">
          <a:xfrm>
            <a:off x="1254125" y="4643438"/>
            <a:ext cx="15827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sz="2000" i="0"/>
              <a:t> </a:t>
            </a:r>
            <a:r>
              <a:rPr lang="zh-CN" altLang="en-US" sz="2000" i="0"/>
              <a:t>本题中：                                                  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 sz="2000" i="0"/>
              <a:t> </a:t>
            </a:r>
          </a:p>
        </p:txBody>
      </p:sp>
      <p:graphicFrame>
        <p:nvGraphicFramePr>
          <p:cNvPr id="24581" name="Object 31"/>
          <p:cNvGraphicFramePr>
            <a:graphicFrameLocks noChangeAspect="1"/>
          </p:cNvGraphicFramePr>
          <p:nvPr/>
        </p:nvGraphicFramePr>
        <p:xfrm>
          <a:off x="2117725" y="5643563"/>
          <a:ext cx="1439863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02" name="Equation" r:id="rId10" imgW="799753" imgH="393529" progId="">
                  <p:embed/>
                </p:oleObj>
              </mc:Choice>
              <mc:Fallback>
                <p:oleObj name="Equation" r:id="rId10" imgW="799753" imgH="393529" progId="">
                  <p:embed/>
                  <p:pic>
                    <p:nvPicPr>
                      <p:cNvPr id="0" name="Picture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7725" y="5643563"/>
                        <a:ext cx="1439863" cy="701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" name="组合 14"/>
          <p:cNvGrpSpPr>
            <a:grpSpLocks/>
          </p:cNvGrpSpPr>
          <p:nvPr/>
        </p:nvGrpSpPr>
        <p:grpSpPr bwMode="auto">
          <a:xfrm>
            <a:off x="7131818" y="188640"/>
            <a:ext cx="1544638" cy="482895"/>
            <a:chOff x="428596" y="285728"/>
            <a:chExt cx="1544628" cy="357190"/>
          </a:xfrm>
        </p:grpSpPr>
        <p:sp>
          <p:nvSpPr>
            <p:cNvPr id="24" name="AutoShape 3"/>
            <p:cNvSpPr>
              <a:spLocks noChangeArrowheads="1"/>
            </p:cNvSpPr>
            <p:nvPr/>
          </p:nvSpPr>
          <p:spPr bwMode="auto">
            <a:xfrm>
              <a:off x="428596" y="285728"/>
              <a:ext cx="1544628" cy="35719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00034" y="285728"/>
              <a:ext cx="1428741" cy="2731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信息论</a:t>
              </a:r>
              <a:endPara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6" name="Group 2"/>
          <p:cNvGrpSpPr>
            <a:grpSpLocks/>
          </p:cNvGrpSpPr>
          <p:nvPr/>
        </p:nvGrpSpPr>
        <p:grpSpPr bwMode="auto">
          <a:xfrm>
            <a:off x="900112" y="1982788"/>
            <a:ext cx="7958167" cy="4089400"/>
            <a:chOff x="567" y="1071"/>
            <a:chExt cx="4581" cy="3039"/>
          </a:xfrm>
        </p:grpSpPr>
        <p:sp>
          <p:nvSpPr>
            <p:cNvPr id="25626" name="AutoShape 3"/>
            <p:cNvSpPr>
              <a:spLocks noChangeArrowheads="1"/>
            </p:cNvSpPr>
            <p:nvPr/>
          </p:nvSpPr>
          <p:spPr bwMode="auto">
            <a:xfrm>
              <a:off x="842" y="1252"/>
              <a:ext cx="4306" cy="2858"/>
            </a:xfrm>
            <a:prstGeom prst="roundRect">
              <a:avLst>
                <a:gd name="adj" fmla="val 8676"/>
              </a:avLst>
            </a:prstGeom>
            <a:gradFill rotWithShape="1">
              <a:gsLst>
                <a:gs pos="0">
                  <a:srgbClr val="669900"/>
                </a:gs>
                <a:gs pos="100000">
                  <a:srgbClr val="CCFF33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7" name="AutoShape 4"/>
            <p:cNvSpPr>
              <a:spLocks noChangeArrowheads="1"/>
            </p:cNvSpPr>
            <p:nvPr/>
          </p:nvSpPr>
          <p:spPr bwMode="auto">
            <a:xfrm>
              <a:off x="567" y="1071"/>
              <a:ext cx="1787" cy="1078"/>
            </a:xfrm>
            <a:prstGeom prst="roundRect">
              <a:avLst>
                <a:gd name="adj" fmla="val 18366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" name="Rectangle 20"/>
          <p:cNvSpPr txBox="1">
            <a:spLocks noChangeArrowheads="1"/>
          </p:cNvSpPr>
          <p:nvPr/>
        </p:nvSpPr>
        <p:spPr bwMode="auto">
          <a:xfrm>
            <a:off x="142875" y="188913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zh-CN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§2.1.1 </a:t>
            </a:r>
            <a:r>
              <a:rPr lang="zh-CN" altLang="en-US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条件自信息</a:t>
            </a:r>
            <a:endParaRPr lang="zh-CN" altLang="en-US" sz="36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grpSp>
        <p:nvGrpSpPr>
          <p:cNvPr id="25608" name="组合 36"/>
          <p:cNvGrpSpPr>
            <a:grpSpLocks/>
          </p:cNvGrpSpPr>
          <p:nvPr/>
        </p:nvGrpSpPr>
        <p:grpSpPr bwMode="auto">
          <a:xfrm>
            <a:off x="920750" y="1428750"/>
            <a:ext cx="2722563" cy="1858963"/>
            <a:chOff x="736600" y="1293813"/>
            <a:chExt cx="2722563" cy="1858962"/>
          </a:xfrm>
        </p:grpSpPr>
        <p:sp>
          <p:nvSpPr>
            <p:cNvPr id="25620" name="Freeform 7"/>
            <p:cNvSpPr>
              <a:spLocks/>
            </p:cNvSpPr>
            <p:nvPr/>
          </p:nvSpPr>
          <p:spPr bwMode="auto">
            <a:xfrm rot="10800000">
              <a:off x="736600" y="1293813"/>
              <a:ext cx="1309688" cy="890587"/>
            </a:xfrm>
            <a:custGeom>
              <a:avLst/>
              <a:gdLst>
                <a:gd name="T0" fmla="*/ 2147483647 w 946"/>
                <a:gd name="T1" fmla="*/ 2147483647 h 946"/>
                <a:gd name="T2" fmla="*/ 2147483647 w 946"/>
                <a:gd name="T3" fmla="*/ 2147483647 h 946"/>
                <a:gd name="T4" fmla="*/ 2147483647 w 946"/>
                <a:gd name="T5" fmla="*/ 2147483647 h 946"/>
                <a:gd name="T6" fmla="*/ 2147483647 w 946"/>
                <a:gd name="T7" fmla="*/ 2147483647 h 946"/>
                <a:gd name="T8" fmla="*/ 2147483647 w 946"/>
                <a:gd name="T9" fmla="*/ 2147483647 h 946"/>
                <a:gd name="T10" fmla="*/ 2147483647 w 946"/>
                <a:gd name="T11" fmla="*/ 2147483647 h 946"/>
                <a:gd name="T12" fmla="*/ 2147483647 w 946"/>
                <a:gd name="T13" fmla="*/ 2147483647 h 946"/>
                <a:gd name="T14" fmla="*/ 2147483647 w 946"/>
                <a:gd name="T15" fmla="*/ 2147483647 h 946"/>
                <a:gd name="T16" fmla="*/ 2147483647 w 946"/>
                <a:gd name="T17" fmla="*/ 2147483647 h 946"/>
                <a:gd name="T18" fmla="*/ 2147483647 w 946"/>
                <a:gd name="T19" fmla="*/ 2147483647 h 946"/>
                <a:gd name="T20" fmla="*/ 2147483647 w 946"/>
                <a:gd name="T21" fmla="*/ 2147483647 h 946"/>
                <a:gd name="T22" fmla="*/ 2147483647 w 946"/>
                <a:gd name="T23" fmla="*/ 2147483647 h 946"/>
                <a:gd name="T24" fmla="*/ 2147483647 w 946"/>
                <a:gd name="T25" fmla="*/ 2147483647 h 946"/>
                <a:gd name="T26" fmla="*/ 2147483647 w 946"/>
                <a:gd name="T27" fmla="*/ 2147483647 h 946"/>
                <a:gd name="T28" fmla="*/ 2147483647 w 946"/>
                <a:gd name="T29" fmla="*/ 2147483647 h 946"/>
                <a:gd name="T30" fmla="*/ 2147483647 w 946"/>
                <a:gd name="T31" fmla="*/ 2147483647 h 946"/>
                <a:gd name="T32" fmla="*/ 2147483647 w 946"/>
                <a:gd name="T33" fmla="*/ 2147483647 h 946"/>
                <a:gd name="T34" fmla="*/ 2147483647 w 946"/>
                <a:gd name="T35" fmla="*/ 2147483647 h 946"/>
                <a:gd name="T36" fmla="*/ 2147483647 w 946"/>
                <a:gd name="T37" fmla="*/ 2147483647 h 946"/>
                <a:gd name="T38" fmla="*/ 2147483647 w 946"/>
                <a:gd name="T39" fmla="*/ 2147483647 h 946"/>
                <a:gd name="T40" fmla="*/ 2147483647 w 946"/>
                <a:gd name="T41" fmla="*/ 2147483647 h 946"/>
                <a:gd name="T42" fmla="*/ 2147483647 w 946"/>
                <a:gd name="T43" fmla="*/ 2147483647 h 946"/>
                <a:gd name="T44" fmla="*/ 2147483647 w 946"/>
                <a:gd name="T45" fmla="*/ 2147483647 h 946"/>
                <a:gd name="T46" fmla="*/ 2147483647 w 946"/>
                <a:gd name="T47" fmla="*/ 2147483647 h 946"/>
                <a:gd name="T48" fmla="*/ 2147483647 w 946"/>
                <a:gd name="T49" fmla="*/ 2147483647 h 946"/>
                <a:gd name="T50" fmla="*/ 2147483647 w 946"/>
                <a:gd name="T51" fmla="*/ 2147483647 h 946"/>
                <a:gd name="T52" fmla="*/ 2147483647 w 946"/>
                <a:gd name="T53" fmla="*/ 0 h 946"/>
                <a:gd name="T54" fmla="*/ 2147483647 w 946"/>
                <a:gd name="T55" fmla="*/ 2147483647 h 946"/>
                <a:gd name="T56" fmla="*/ 2147483647 w 946"/>
                <a:gd name="T57" fmla="*/ 2147483647 h 946"/>
                <a:gd name="T58" fmla="*/ 2147483647 w 946"/>
                <a:gd name="T59" fmla="*/ 2147483647 h 946"/>
                <a:gd name="T60" fmla="*/ 2147483647 w 946"/>
                <a:gd name="T61" fmla="*/ 2147483647 h 946"/>
                <a:gd name="T62" fmla="*/ 2147483647 w 946"/>
                <a:gd name="T63" fmla="*/ 2147483647 h 946"/>
                <a:gd name="T64" fmla="*/ 2147483647 w 946"/>
                <a:gd name="T65" fmla="*/ 2147483647 h 946"/>
                <a:gd name="T66" fmla="*/ 2147483647 w 946"/>
                <a:gd name="T67" fmla="*/ 2147483647 h 946"/>
                <a:gd name="T68" fmla="*/ 2147483647 w 946"/>
                <a:gd name="T69" fmla="*/ 2147483647 h 946"/>
                <a:gd name="T70" fmla="*/ 0 w 946"/>
                <a:gd name="T71" fmla="*/ 2147483647 h 946"/>
                <a:gd name="T72" fmla="*/ 2147483647 w 946"/>
                <a:gd name="T73" fmla="*/ 2147483647 h 946"/>
                <a:gd name="T74" fmla="*/ 2147483647 w 946"/>
                <a:gd name="T75" fmla="*/ 2147483647 h 946"/>
                <a:gd name="T76" fmla="*/ 2147483647 w 946"/>
                <a:gd name="T77" fmla="*/ 2147483647 h 946"/>
                <a:gd name="T78" fmla="*/ 2147483647 w 946"/>
                <a:gd name="T79" fmla="*/ 2147483647 h 946"/>
                <a:gd name="T80" fmla="*/ 2147483647 w 946"/>
                <a:gd name="T81" fmla="*/ 2147483647 h 946"/>
                <a:gd name="T82" fmla="*/ 2147483647 w 946"/>
                <a:gd name="T83" fmla="*/ 2147483647 h 946"/>
                <a:gd name="T84" fmla="*/ 2147483647 w 946"/>
                <a:gd name="T85" fmla="*/ 2147483647 h 946"/>
                <a:gd name="T86" fmla="*/ 2147483647 w 946"/>
                <a:gd name="T87" fmla="*/ 2147483647 h 946"/>
                <a:gd name="T88" fmla="*/ 2147483647 w 946"/>
                <a:gd name="T89" fmla="*/ 2147483647 h 94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946"/>
                <a:gd name="T136" fmla="*/ 0 h 946"/>
                <a:gd name="T137" fmla="*/ 946 w 946"/>
                <a:gd name="T138" fmla="*/ 946 h 94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946" h="946">
                  <a:moveTo>
                    <a:pt x="186" y="946"/>
                  </a:moveTo>
                  <a:lnTo>
                    <a:pt x="498" y="946"/>
                  </a:lnTo>
                  <a:lnTo>
                    <a:pt x="500" y="924"/>
                  </a:lnTo>
                  <a:lnTo>
                    <a:pt x="504" y="904"/>
                  </a:lnTo>
                  <a:lnTo>
                    <a:pt x="509" y="882"/>
                  </a:lnTo>
                  <a:lnTo>
                    <a:pt x="515" y="861"/>
                  </a:lnTo>
                  <a:lnTo>
                    <a:pt x="521" y="841"/>
                  </a:lnTo>
                  <a:lnTo>
                    <a:pt x="528" y="820"/>
                  </a:lnTo>
                  <a:lnTo>
                    <a:pt x="535" y="801"/>
                  </a:lnTo>
                  <a:lnTo>
                    <a:pt x="545" y="782"/>
                  </a:lnTo>
                  <a:lnTo>
                    <a:pt x="555" y="762"/>
                  </a:lnTo>
                  <a:lnTo>
                    <a:pt x="564" y="744"/>
                  </a:lnTo>
                  <a:lnTo>
                    <a:pt x="576" y="727"/>
                  </a:lnTo>
                  <a:lnTo>
                    <a:pt x="587" y="709"/>
                  </a:lnTo>
                  <a:lnTo>
                    <a:pt x="600" y="692"/>
                  </a:lnTo>
                  <a:lnTo>
                    <a:pt x="614" y="676"/>
                  </a:lnTo>
                  <a:lnTo>
                    <a:pt x="627" y="661"/>
                  </a:lnTo>
                  <a:lnTo>
                    <a:pt x="643" y="646"/>
                  </a:lnTo>
                  <a:lnTo>
                    <a:pt x="657" y="632"/>
                  </a:lnTo>
                  <a:lnTo>
                    <a:pt x="673" y="618"/>
                  </a:lnTo>
                  <a:lnTo>
                    <a:pt x="690" y="605"/>
                  </a:lnTo>
                  <a:lnTo>
                    <a:pt x="707" y="593"/>
                  </a:lnTo>
                  <a:lnTo>
                    <a:pt x="724" y="581"/>
                  </a:lnTo>
                  <a:lnTo>
                    <a:pt x="742" y="570"/>
                  </a:lnTo>
                  <a:lnTo>
                    <a:pt x="761" y="560"/>
                  </a:lnTo>
                  <a:lnTo>
                    <a:pt x="779" y="551"/>
                  </a:lnTo>
                  <a:lnTo>
                    <a:pt x="799" y="542"/>
                  </a:lnTo>
                  <a:lnTo>
                    <a:pt x="819" y="535"/>
                  </a:lnTo>
                  <a:lnTo>
                    <a:pt x="840" y="528"/>
                  </a:lnTo>
                  <a:lnTo>
                    <a:pt x="860" y="523"/>
                  </a:lnTo>
                  <a:lnTo>
                    <a:pt x="881" y="517"/>
                  </a:lnTo>
                  <a:lnTo>
                    <a:pt x="903" y="513"/>
                  </a:lnTo>
                  <a:lnTo>
                    <a:pt x="924" y="510"/>
                  </a:lnTo>
                  <a:lnTo>
                    <a:pt x="946" y="508"/>
                  </a:lnTo>
                  <a:lnTo>
                    <a:pt x="946" y="187"/>
                  </a:lnTo>
                  <a:lnTo>
                    <a:pt x="945" y="168"/>
                  </a:lnTo>
                  <a:lnTo>
                    <a:pt x="942" y="149"/>
                  </a:lnTo>
                  <a:lnTo>
                    <a:pt x="938" y="131"/>
                  </a:lnTo>
                  <a:lnTo>
                    <a:pt x="932" y="114"/>
                  </a:lnTo>
                  <a:lnTo>
                    <a:pt x="923" y="97"/>
                  </a:lnTo>
                  <a:lnTo>
                    <a:pt x="915" y="82"/>
                  </a:lnTo>
                  <a:lnTo>
                    <a:pt x="904" y="68"/>
                  </a:lnTo>
                  <a:lnTo>
                    <a:pt x="892" y="55"/>
                  </a:lnTo>
                  <a:lnTo>
                    <a:pt x="878" y="43"/>
                  </a:lnTo>
                  <a:lnTo>
                    <a:pt x="864" y="32"/>
                  </a:lnTo>
                  <a:lnTo>
                    <a:pt x="848" y="23"/>
                  </a:lnTo>
                  <a:lnTo>
                    <a:pt x="831" y="14"/>
                  </a:lnTo>
                  <a:lnTo>
                    <a:pt x="814" y="8"/>
                  </a:lnTo>
                  <a:lnTo>
                    <a:pt x="796" y="3"/>
                  </a:lnTo>
                  <a:lnTo>
                    <a:pt x="778" y="1"/>
                  </a:lnTo>
                  <a:lnTo>
                    <a:pt x="759" y="0"/>
                  </a:lnTo>
                  <a:lnTo>
                    <a:pt x="186" y="0"/>
                  </a:lnTo>
                  <a:lnTo>
                    <a:pt x="168" y="1"/>
                  </a:lnTo>
                  <a:lnTo>
                    <a:pt x="149" y="3"/>
                  </a:lnTo>
                  <a:lnTo>
                    <a:pt x="130" y="8"/>
                  </a:lnTo>
                  <a:lnTo>
                    <a:pt x="114" y="14"/>
                  </a:lnTo>
                  <a:lnTo>
                    <a:pt x="98" y="23"/>
                  </a:lnTo>
                  <a:lnTo>
                    <a:pt x="82" y="32"/>
                  </a:lnTo>
                  <a:lnTo>
                    <a:pt x="68" y="43"/>
                  </a:lnTo>
                  <a:lnTo>
                    <a:pt x="54" y="55"/>
                  </a:lnTo>
                  <a:lnTo>
                    <a:pt x="42" y="68"/>
                  </a:lnTo>
                  <a:lnTo>
                    <a:pt x="31" y="82"/>
                  </a:lnTo>
                  <a:lnTo>
                    <a:pt x="22" y="97"/>
                  </a:lnTo>
                  <a:lnTo>
                    <a:pt x="14" y="114"/>
                  </a:lnTo>
                  <a:lnTo>
                    <a:pt x="8" y="131"/>
                  </a:lnTo>
                  <a:lnTo>
                    <a:pt x="4" y="149"/>
                  </a:lnTo>
                  <a:lnTo>
                    <a:pt x="1" y="168"/>
                  </a:lnTo>
                  <a:lnTo>
                    <a:pt x="0" y="187"/>
                  </a:lnTo>
                  <a:lnTo>
                    <a:pt x="0" y="760"/>
                  </a:lnTo>
                  <a:lnTo>
                    <a:pt x="1" y="779"/>
                  </a:lnTo>
                  <a:lnTo>
                    <a:pt x="4" y="797"/>
                  </a:lnTo>
                  <a:lnTo>
                    <a:pt x="8" y="815"/>
                  </a:lnTo>
                  <a:lnTo>
                    <a:pt x="14" y="832"/>
                  </a:lnTo>
                  <a:lnTo>
                    <a:pt x="22" y="848"/>
                  </a:lnTo>
                  <a:lnTo>
                    <a:pt x="31" y="864"/>
                  </a:lnTo>
                  <a:lnTo>
                    <a:pt x="42" y="878"/>
                  </a:lnTo>
                  <a:lnTo>
                    <a:pt x="54" y="892"/>
                  </a:lnTo>
                  <a:lnTo>
                    <a:pt x="68" y="904"/>
                  </a:lnTo>
                  <a:lnTo>
                    <a:pt x="82" y="914"/>
                  </a:lnTo>
                  <a:lnTo>
                    <a:pt x="98" y="924"/>
                  </a:lnTo>
                  <a:lnTo>
                    <a:pt x="114" y="931"/>
                  </a:lnTo>
                  <a:lnTo>
                    <a:pt x="130" y="937"/>
                  </a:lnTo>
                  <a:lnTo>
                    <a:pt x="149" y="942"/>
                  </a:lnTo>
                  <a:lnTo>
                    <a:pt x="168" y="946"/>
                  </a:lnTo>
                  <a:lnTo>
                    <a:pt x="186" y="946"/>
                  </a:lnTo>
                  <a:close/>
                </a:path>
              </a:pathLst>
            </a:custGeom>
            <a:gradFill rotWithShape="1">
              <a:gsLst>
                <a:gs pos="0">
                  <a:srgbClr val="FFCC66"/>
                </a:gs>
                <a:gs pos="100000">
                  <a:srgbClr val="FF33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1" name="Text Box 8"/>
            <p:cNvSpPr txBox="1">
              <a:spLocks noChangeArrowheads="1"/>
            </p:cNvSpPr>
            <p:nvPr/>
          </p:nvSpPr>
          <p:spPr bwMode="auto">
            <a:xfrm>
              <a:off x="1053931" y="1312119"/>
              <a:ext cx="69923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9pPr>
            </a:lstStyle>
            <a:p>
              <a:pPr eaLnBrk="1" hangingPunct="1"/>
              <a:r>
                <a:rPr lang="zh-CN" altLang="en-US" sz="4000" b="1">
                  <a:solidFill>
                    <a:srgbClr val="333333"/>
                  </a:solidFill>
                  <a:latin typeface="黑体" pitchFamily="2" charset="-122"/>
                  <a:ea typeface="黑体" pitchFamily="2" charset="-122"/>
                </a:rPr>
                <a:t>定</a:t>
              </a:r>
              <a:endParaRPr lang="en-US" altLang="zh-CN" sz="4000" b="1">
                <a:solidFill>
                  <a:srgbClr val="333333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5622" name="Freeform 9"/>
            <p:cNvSpPr>
              <a:spLocks/>
            </p:cNvSpPr>
            <p:nvPr/>
          </p:nvSpPr>
          <p:spPr bwMode="auto">
            <a:xfrm rot="10800000">
              <a:off x="2149475" y="1293813"/>
              <a:ext cx="1309688" cy="890587"/>
            </a:xfrm>
            <a:custGeom>
              <a:avLst/>
              <a:gdLst>
                <a:gd name="T0" fmla="*/ 2147483647 w 946"/>
                <a:gd name="T1" fmla="*/ 2147483647 h 946"/>
                <a:gd name="T2" fmla="*/ 2147483647 w 946"/>
                <a:gd name="T3" fmla="*/ 2147483647 h 946"/>
                <a:gd name="T4" fmla="*/ 2147483647 w 946"/>
                <a:gd name="T5" fmla="*/ 2147483647 h 946"/>
                <a:gd name="T6" fmla="*/ 2147483647 w 946"/>
                <a:gd name="T7" fmla="*/ 2147483647 h 946"/>
                <a:gd name="T8" fmla="*/ 2147483647 w 946"/>
                <a:gd name="T9" fmla="*/ 2147483647 h 946"/>
                <a:gd name="T10" fmla="*/ 2147483647 w 946"/>
                <a:gd name="T11" fmla="*/ 2147483647 h 946"/>
                <a:gd name="T12" fmla="*/ 2147483647 w 946"/>
                <a:gd name="T13" fmla="*/ 2147483647 h 946"/>
                <a:gd name="T14" fmla="*/ 2147483647 w 946"/>
                <a:gd name="T15" fmla="*/ 2147483647 h 946"/>
                <a:gd name="T16" fmla="*/ 2147483647 w 946"/>
                <a:gd name="T17" fmla="*/ 2147483647 h 946"/>
                <a:gd name="T18" fmla="*/ 2147483647 w 946"/>
                <a:gd name="T19" fmla="*/ 2147483647 h 946"/>
                <a:gd name="T20" fmla="*/ 2147483647 w 946"/>
                <a:gd name="T21" fmla="*/ 2147483647 h 946"/>
                <a:gd name="T22" fmla="*/ 2147483647 w 946"/>
                <a:gd name="T23" fmla="*/ 2147483647 h 946"/>
                <a:gd name="T24" fmla="*/ 2147483647 w 946"/>
                <a:gd name="T25" fmla="*/ 2147483647 h 946"/>
                <a:gd name="T26" fmla="*/ 2147483647 w 946"/>
                <a:gd name="T27" fmla="*/ 2147483647 h 946"/>
                <a:gd name="T28" fmla="*/ 2147483647 w 946"/>
                <a:gd name="T29" fmla="*/ 2147483647 h 946"/>
                <a:gd name="T30" fmla="*/ 2147483647 w 946"/>
                <a:gd name="T31" fmla="*/ 2147483647 h 946"/>
                <a:gd name="T32" fmla="*/ 2147483647 w 946"/>
                <a:gd name="T33" fmla="*/ 2147483647 h 946"/>
                <a:gd name="T34" fmla="*/ 2147483647 w 946"/>
                <a:gd name="T35" fmla="*/ 2147483647 h 946"/>
                <a:gd name="T36" fmla="*/ 2147483647 w 946"/>
                <a:gd name="T37" fmla="*/ 2147483647 h 946"/>
                <a:gd name="T38" fmla="*/ 2147483647 w 946"/>
                <a:gd name="T39" fmla="*/ 2147483647 h 946"/>
                <a:gd name="T40" fmla="*/ 2147483647 w 946"/>
                <a:gd name="T41" fmla="*/ 2147483647 h 946"/>
                <a:gd name="T42" fmla="*/ 2147483647 w 946"/>
                <a:gd name="T43" fmla="*/ 2147483647 h 946"/>
                <a:gd name="T44" fmla="*/ 2147483647 w 946"/>
                <a:gd name="T45" fmla="*/ 2147483647 h 946"/>
                <a:gd name="T46" fmla="*/ 2147483647 w 946"/>
                <a:gd name="T47" fmla="*/ 2147483647 h 946"/>
                <a:gd name="T48" fmla="*/ 2147483647 w 946"/>
                <a:gd name="T49" fmla="*/ 2147483647 h 946"/>
                <a:gd name="T50" fmla="*/ 2147483647 w 946"/>
                <a:gd name="T51" fmla="*/ 2147483647 h 946"/>
                <a:gd name="T52" fmla="*/ 2147483647 w 946"/>
                <a:gd name="T53" fmla="*/ 0 h 946"/>
                <a:gd name="T54" fmla="*/ 2147483647 w 946"/>
                <a:gd name="T55" fmla="*/ 2147483647 h 946"/>
                <a:gd name="T56" fmla="*/ 2147483647 w 946"/>
                <a:gd name="T57" fmla="*/ 2147483647 h 946"/>
                <a:gd name="T58" fmla="*/ 2147483647 w 946"/>
                <a:gd name="T59" fmla="*/ 2147483647 h 946"/>
                <a:gd name="T60" fmla="*/ 2147483647 w 946"/>
                <a:gd name="T61" fmla="*/ 2147483647 h 946"/>
                <a:gd name="T62" fmla="*/ 2147483647 w 946"/>
                <a:gd name="T63" fmla="*/ 2147483647 h 946"/>
                <a:gd name="T64" fmla="*/ 2147483647 w 946"/>
                <a:gd name="T65" fmla="*/ 2147483647 h 946"/>
                <a:gd name="T66" fmla="*/ 2147483647 w 946"/>
                <a:gd name="T67" fmla="*/ 2147483647 h 946"/>
                <a:gd name="T68" fmla="*/ 2147483647 w 946"/>
                <a:gd name="T69" fmla="*/ 2147483647 h 946"/>
                <a:gd name="T70" fmla="*/ 0 w 946"/>
                <a:gd name="T71" fmla="*/ 2147483647 h 946"/>
                <a:gd name="T72" fmla="*/ 2147483647 w 946"/>
                <a:gd name="T73" fmla="*/ 2147483647 h 946"/>
                <a:gd name="T74" fmla="*/ 2147483647 w 946"/>
                <a:gd name="T75" fmla="*/ 2147483647 h 946"/>
                <a:gd name="T76" fmla="*/ 2147483647 w 946"/>
                <a:gd name="T77" fmla="*/ 2147483647 h 946"/>
                <a:gd name="T78" fmla="*/ 2147483647 w 946"/>
                <a:gd name="T79" fmla="*/ 2147483647 h 946"/>
                <a:gd name="T80" fmla="*/ 2147483647 w 946"/>
                <a:gd name="T81" fmla="*/ 2147483647 h 946"/>
                <a:gd name="T82" fmla="*/ 2147483647 w 946"/>
                <a:gd name="T83" fmla="*/ 2147483647 h 946"/>
                <a:gd name="T84" fmla="*/ 2147483647 w 946"/>
                <a:gd name="T85" fmla="*/ 2147483647 h 946"/>
                <a:gd name="T86" fmla="*/ 2147483647 w 946"/>
                <a:gd name="T87" fmla="*/ 2147483647 h 946"/>
                <a:gd name="T88" fmla="*/ 2147483647 w 946"/>
                <a:gd name="T89" fmla="*/ 2147483647 h 94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946"/>
                <a:gd name="T136" fmla="*/ 0 h 946"/>
                <a:gd name="T137" fmla="*/ 946 w 946"/>
                <a:gd name="T138" fmla="*/ 946 h 94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946" h="946">
                  <a:moveTo>
                    <a:pt x="186" y="946"/>
                  </a:moveTo>
                  <a:lnTo>
                    <a:pt x="498" y="946"/>
                  </a:lnTo>
                  <a:lnTo>
                    <a:pt x="500" y="924"/>
                  </a:lnTo>
                  <a:lnTo>
                    <a:pt x="504" y="904"/>
                  </a:lnTo>
                  <a:lnTo>
                    <a:pt x="509" y="882"/>
                  </a:lnTo>
                  <a:lnTo>
                    <a:pt x="515" y="861"/>
                  </a:lnTo>
                  <a:lnTo>
                    <a:pt x="521" y="841"/>
                  </a:lnTo>
                  <a:lnTo>
                    <a:pt x="528" y="820"/>
                  </a:lnTo>
                  <a:lnTo>
                    <a:pt x="535" y="801"/>
                  </a:lnTo>
                  <a:lnTo>
                    <a:pt x="545" y="782"/>
                  </a:lnTo>
                  <a:lnTo>
                    <a:pt x="555" y="762"/>
                  </a:lnTo>
                  <a:lnTo>
                    <a:pt x="564" y="744"/>
                  </a:lnTo>
                  <a:lnTo>
                    <a:pt x="576" y="727"/>
                  </a:lnTo>
                  <a:lnTo>
                    <a:pt x="587" y="709"/>
                  </a:lnTo>
                  <a:lnTo>
                    <a:pt x="600" y="692"/>
                  </a:lnTo>
                  <a:lnTo>
                    <a:pt x="614" y="676"/>
                  </a:lnTo>
                  <a:lnTo>
                    <a:pt x="627" y="661"/>
                  </a:lnTo>
                  <a:lnTo>
                    <a:pt x="643" y="646"/>
                  </a:lnTo>
                  <a:lnTo>
                    <a:pt x="657" y="632"/>
                  </a:lnTo>
                  <a:lnTo>
                    <a:pt x="673" y="618"/>
                  </a:lnTo>
                  <a:lnTo>
                    <a:pt x="690" y="605"/>
                  </a:lnTo>
                  <a:lnTo>
                    <a:pt x="707" y="593"/>
                  </a:lnTo>
                  <a:lnTo>
                    <a:pt x="724" y="581"/>
                  </a:lnTo>
                  <a:lnTo>
                    <a:pt x="742" y="570"/>
                  </a:lnTo>
                  <a:lnTo>
                    <a:pt x="761" y="560"/>
                  </a:lnTo>
                  <a:lnTo>
                    <a:pt x="779" y="551"/>
                  </a:lnTo>
                  <a:lnTo>
                    <a:pt x="799" y="542"/>
                  </a:lnTo>
                  <a:lnTo>
                    <a:pt x="819" y="535"/>
                  </a:lnTo>
                  <a:lnTo>
                    <a:pt x="840" y="528"/>
                  </a:lnTo>
                  <a:lnTo>
                    <a:pt x="860" y="523"/>
                  </a:lnTo>
                  <a:lnTo>
                    <a:pt x="881" y="517"/>
                  </a:lnTo>
                  <a:lnTo>
                    <a:pt x="903" y="513"/>
                  </a:lnTo>
                  <a:lnTo>
                    <a:pt x="924" y="510"/>
                  </a:lnTo>
                  <a:lnTo>
                    <a:pt x="946" y="508"/>
                  </a:lnTo>
                  <a:lnTo>
                    <a:pt x="946" y="187"/>
                  </a:lnTo>
                  <a:lnTo>
                    <a:pt x="945" y="168"/>
                  </a:lnTo>
                  <a:lnTo>
                    <a:pt x="942" y="149"/>
                  </a:lnTo>
                  <a:lnTo>
                    <a:pt x="938" y="131"/>
                  </a:lnTo>
                  <a:lnTo>
                    <a:pt x="932" y="114"/>
                  </a:lnTo>
                  <a:lnTo>
                    <a:pt x="923" y="97"/>
                  </a:lnTo>
                  <a:lnTo>
                    <a:pt x="915" y="82"/>
                  </a:lnTo>
                  <a:lnTo>
                    <a:pt x="904" y="68"/>
                  </a:lnTo>
                  <a:lnTo>
                    <a:pt x="892" y="55"/>
                  </a:lnTo>
                  <a:lnTo>
                    <a:pt x="878" y="43"/>
                  </a:lnTo>
                  <a:lnTo>
                    <a:pt x="864" y="32"/>
                  </a:lnTo>
                  <a:lnTo>
                    <a:pt x="848" y="23"/>
                  </a:lnTo>
                  <a:lnTo>
                    <a:pt x="831" y="14"/>
                  </a:lnTo>
                  <a:lnTo>
                    <a:pt x="814" y="8"/>
                  </a:lnTo>
                  <a:lnTo>
                    <a:pt x="796" y="3"/>
                  </a:lnTo>
                  <a:lnTo>
                    <a:pt x="778" y="1"/>
                  </a:lnTo>
                  <a:lnTo>
                    <a:pt x="759" y="0"/>
                  </a:lnTo>
                  <a:lnTo>
                    <a:pt x="186" y="0"/>
                  </a:lnTo>
                  <a:lnTo>
                    <a:pt x="168" y="1"/>
                  </a:lnTo>
                  <a:lnTo>
                    <a:pt x="149" y="3"/>
                  </a:lnTo>
                  <a:lnTo>
                    <a:pt x="130" y="8"/>
                  </a:lnTo>
                  <a:lnTo>
                    <a:pt x="114" y="14"/>
                  </a:lnTo>
                  <a:lnTo>
                    <a:pt x="98" y="23"/>
                  </a:lnTo>
                  <a:lnTo>
                    <a:pt x="82" y="32"/>
                  </a:lnTo>
                  <a:lnTo>
                    <a:pt x="68" y="43"/>
                  </a:lnTo>
                  <a:lnTo>
                    <a:pt x="54" y="55"/>
                  </a:lnTo>
                  <a:lnTo>
                    <a:pt x="42" y="68"/>
                  </a:lnTo>
                  <a:lnTo>
                    <a:pt x="31" y="82"/>
                  </a:lnTo>
                  <a:lnTo>
                    <a:pt x="22" y="97"/>
                  </a:lnTo>
                  <a:lnTo>
                    <a:pt x="14" y="114"/>
                  </a:lnTo>
                  <a:lnTo>
                    <a:pt x="8" y="131"/>
                  </a:lnTo>
                  <a:lnTo>
                    <a:pt x="4" y="149"/>
                  </a:lnTo>
                  <a:lnTo>
                    <a:pt x="1" y="168"/>
                  </a:lnTo>
                  <a:lnTo>
                    <a:pt x="0" y="187"/>
                  </a:lnTo>
                  <a:lnTo>
                    <a:pt x="0" y="760"/>
                  </a:lnTo>
                  <a:lnTo>
                    <a:pt x="1" y="779"/>
                  </a:lnTo>
                  <a:lnTo>
                    <a:pt x="4" y="797"/>
                  </a:lnTo>
                  <a:lnTo>
                    <a:pt x="8" y="815"/>
                  </a:lnTo>
                  <a:lnTo>
                    <a:pt x="14" y="832"/>
                  </a:lnTo>
                  <a:lnTo>
                    <a:pt x="22" y="848"/>
                  </a:lnTo>
                  <a:lnTo>
                    <a:pt x="31" y="864"/>
                  </a:lnTo>
                  <a:lnTo>
                    <a:pt x="42" y="878"/>
                  </a:lnTo>
                  <a:lnTo>
                    <a:pt x="54" y="892"/>
                  </a:lnTo>
                  <a:lnTo>
                    <a:pt x="68" y="904"/>
                  </a:lnTo>
                  <a:lnTo>
                    <a:pt x="82" y="914"/>
                  </a:lnTo>
                  <a:lnTo>
                    <a:pt x="98" y="924"/>
                  </a:lnTo>
                  <a:lnTo>
                    <a:pt x="114" y="931"/>
                  </a:lnTo>
                  <a:lnTo>
                    <a:pt x="130" y="937"/>
                  </a:lnTo>
                  <a:lnTo>
                    <a:pt x="149" y="942"/>
                  </a:lnTo>
                  <a:lnTo>
                    <a:pt x="168" y="946"/>
                  </a:lnTo>
                  <a:lnTo>
                    <a:pt x="186" y="946"/>
                  </a:lnTo>
                  <a:close/>
                </a:path>
              </a:pathLst>
            </a:custGeom>
            <a:gradFill rotWithShape="1">
              <a:gsLst>
                <a:gs pos="0">
                  <a:srgbClr val="669900"/>
                </a:gs>
                <a:gs pos="100000">
                  <a:srgbClr val="CCFF33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3" name="Freeform 11"/>
            <p:cNvSpPr>
              <a:spLocks/>
            </p:cNvSpPr>
            <p:nvPr/>
          </p:nvSpPr>
          <p:spPr bwMode="auto">
            <a:xfrm rot="10800000">
              <a:off x="736600" y="2262188"/>
              <a:ext cx="1309688" cy="890587"/>
            </a:xfrm>
            <a:custGeom>
              <a:avLst/>
              <a:gdLst>
                <a:gd name="T0" fmla="*/ 2147483647 w 946"/>
                <a:gd name="T1" fmla="*/ 2147483647 h 946"/>
                <a:gd name="T2" fmla="*/ 2147483647 w 946"/>
                <a:gd name="T3" fmla="*/ 2147483647 h 946"/>
                <a:gd name="T4" fmla="*/ 2147483647 w 946"/>
                <a:gd name="T5" fmla="*/ 2147483647 h 946"/>
                <a:gd name="T6" fmla="*/ 2147483647 w 946"/>
                <a:gd name="T7" fmla="*/ 2147483647 h 946"/>
                <a:gd name="T8" fmla="*/ 2147483647 w 946"/>
                <a:gd name="T9" fmla="*/ 2147483647 h 946"/>
                <a:gd name="T10" fmla="*/ 2147483647 w 946"/>
                <a:gd name="T11" fmla="*/ 2147483647 h 946"/>
                <a:gd name="T12" fmla="*/ 2147483647 w 946"/>
                <a:gd name="T13" fmla="*/ 2147483647 h 946"/>
                <a:gd name="T14" fmla="*/ 2147483647 w 946"/>
                <a:gd name="T15" fmla="*/ 2147483647 h 946"/>
                <a:gd name="T16" fmla="*/ 2147483647 w 946"/>
                <a:gd name="T17" fmla="*/ 2147483647 h 946"/>
                <a:gd name="T18" fmla="*/ 2147483647 w 946"/>
                <a:gd name="T19" fmla="*/ 2147483647 h 946"/>
                <a:gd name="T20" fmla="*/ 2147483647 w 946"/>
                <a:gd name="T21" fmla="*/ 2147483647 h 946"/>
                <a:gd name="T22" fmla="*/ 2147483647 w 946"/>
                <a:gd name="T23" fmla="*/ 2147483647 h 946"/>
                <a:gd name="T24" fmla="*/ 2147483647 w 946"/>
                <a:gd name="T25" fmla="*/ 2147483647 h 946"/>
                <a:gd name="T26" fmla="*/ 2147483647 w 946"/>
                <a:gd name="T27" fmla="*/ 2147483647 h 946"/>
                <a:gd name="T28" fmla="*/ 2147483647 w 946"/>
                <a:gd name="T29" fmla="*/ 2147483647 h 946"/>
                <a:gd name="T30" fmla="*/ 2147483647 w 946"/>
                <a:gd name="T31" fmla="*/ 2147483647 h 946"/>
                <a:gd name="T32" fmla="*/ 2147483647 w 946"/>
                <a:gd name="T33" fmla="*/ 2147483647 h 946"/>
                <a:gd name="T34" fmla="*/ 2147483647 w 946"/>
                <a:gd name="T35" fmla="*/ 2147483647 h 946"/>
                <a:gd name="T36" fmla="*/ 2147483647 w 946"/>
                <a:gd name="T37" fmla="*/ 2147483647 h 946"/>
                <a:gd name="T38" fmla="*/ 2147483647 w 946"/>
                <a:gd name="T39" fmla="*/ 2147483647 h 946"/>
                <a:gd name="T40" fmla="*/ 2147483647 w 946"/>
                <a:gd name="T41" fmla="*/ 2147483647 h 946"/>
                <a:gd name="T42" fmla="*/ 2147483647 w 946"/>
                <a:gd name="T43" fmla="*/ 2147483647 h 946"/>
                <a:gd name="T44" fmla="*/ 2147483647 w 946"/>
                <a:gd name="T45" fmla="*/ 2147483647 h 946"/>
                <a:gd name="T46" fmla="*/ 2147483647 w 946"/>
                <a:gd name="T47" fmla="*/ 2147483647 h 946"/>
                <a:gd name="T48" fmla="*/ 2147483647 w 946"/>
                <a:gd name="T49" fmla="*/ 2147483647 h 946"/>
                <a:gd name="T50" fmla="*/ 2147483647 w 946"/>
                <a:gd name="T51" fmla="*/ 2147483647 h 946"/>
                <a:gd name="T52" fmla="*/ 2147483647 w 946"/>
                <a:gd name="T53" fmla="*/ 0 h 946"/>
                <a:gd name="T54" fmla="*/ 2147483647 w 946"/>
                <a:gd name="T55" fmla="*/ 2147483647 h 946"/>
                <a:gd name="T56" fmla="*/ 2147483647 w 946"/>
                <a:gd name="T57" fmla="*/ 2147483647 h 946"/>
                <a:gd name="T58" fmla="*/ 2147483647 w 946"/>
                <a:gd name="T59" fmla="*/ 2147483647 h 946"/>
                <a:gd name="T60" fmla="*/ 2147483647 w 946"/>
                <a:gd name="T61" fmla="*/ 2147483647 h 946"/>
                <a:gd name="T62" fmla="*/ 2147483647 w 946"/>
                <a:gd name="T63" fmla="*/ 2147483647 h 946"/>
                <a:gd name="T64" fmla="*/ 2147483647 w 946"/>
                <a:gd name="T65" fmla="*/ 2147483647 h 946"/>
                <a:gd name="T66" fmla="*/ 2147483647 w 946"/>
                <a:gd name="T67" fmla="*/ 2147483647 h 946"/>
                <a:gd name="T68" fmla="*/ 2147483647 w 946"/>
                <a:gd name="T69" fmla="*/ 2147483647 h 946"/>
                <a:gd name="T70" fmla="*/ 0 w 946"/>
                <a:gd name="T71" fmla="*/ 2147483647 h 946"/>
                <a:gd name="T72" fmla="*/ 2147483647 w 946"/>
                <a:gd name="T73" fmla="*/ 2147483647 h 946"/>
                <a:gd name="T74" fmla="*/ 2147483647 w 946"/>
                <a:gd name="T75" fmla="*/ 2147483647 h 946"/>
                <a:gd name="T76" fmla="*/ 2147483647 w 946"/>
                <a:gd name="T77" fmla="*/ 2147483647 h 946"/>
                <a:gd name="T78" fmla="*/ 2147483647 w 946"/>
                <a:gd name="T79" fmla="*/ 2147483647 h 946"/>
                <a:gd name="T80" fmla="*/ 2147483647 w 946"/>
                <a:gd name="T81" fmla="*/ 2147483647 h 946"/>
                <a:gd name="T82" fmla="*/ 2147483647 w 946"/>
                <a:gd name="T83" fmla="*/ 2147483647 h 946"/>
                <a:gd name="T84" fmla="*/ 2147483647 w 946"/>
                <a:gd name="T85" fmla="*/ 2147483647 h 946"/>
                <a:gd name="T86" fmla="*/ 2147483647 w 946"/>
                <a:gd name="T87" fmla="*/ 2147483647 h 946"/>
                <a:gd name="T88" fmla="*/ 2147483647 w 946"/>
                <a:gd name="T89" fmla="*/ 2147483647 h 94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946"/>
                <a:gd name="T136" fmla="*/ 0 h 946"/>
                <a:gd name="T137" fmla="*/ 946 w 946"/>
                <a:gd name="T138" fmla="*/ 946 h 94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946" h="946">
                  <a:moveTo>
                    <a:pt x="186" y="946"/>
                  </a:moveTo>
                  <a:lnTo>
                    <a:pt x="498" y="946"/>
                  </a:lnTo>
                  <a:lnTo>
                    <a:pt x="500" y="924"/>
                  </a:lnTo>
                  <a:lnTo>
                    <a:pt x="504" y="904"/>
                  </a:lnTo>
                  <a:lnTo>
                    <a:pt x="509" y="882"/>
                  </a:lnTo>
                  <a:lnTo>
                    <a:pt x="515" y="861"/>
                  </a:lnTo>
                  <a:lnTo>
                    <a:pt x="521" y="841"/>
                  </a:lnTo>
                  <a:lnTo>
                    <a:pt x="528" y="820"/>
                  </a:lnTo>
                  <a:lnTo>
                    <a:pt x="535" y="801"/>
                  </a:lnTo>
                  <a:lnTo>
                    <a:pt x="545" y="782"/>
                  </a:lnTo>
                  <a:lnTo>
                    <a:pt x="555" y="762"/>
                  </a:lnTo>
                  <a:lnTo>
                    <a:pt x="564" y="744"/>
                  </a:lnTo>
                  <a:lnTo>
                    <a:pt x="576" y="727"/>
                  </a:lnTo>
                  <a:lnTo>
                    <a:pt x="587" y="709"/>
                  </a:lnTo>
                  <a:lnTo>
                    <a:pt x="600" y="692"/>
                  </a:lnTo>
                  <a:lnTo>
                    <a:pt x="614" y="676"/>
                  </a:lnTo>
                  <a:lnTo>
                    <a:pt x="627" y="661"/>
                  </a:lnTo>
                  <a:lnTo>
                    <a:pt x="643" y="646"/>
                  </a:lnTo>
                  <a:lnTo>
                    <a:pt x="657" y="632"/>
                  </a:lnTo>
                  <a:lnTo>
                    <a:pt x="673" y="618"/>
                  </a:lnTo>
                  <a:lnTo>
                    <a:pt x="690" y="605"/>
                  </a:lnTo>
                  <a:lnTo>
                    <a:pt x="707" y="593"/>
                  </a:lnTo>
                  <a:lnTo>
                    <a:pt x="724" y="581"/>
                  </a:lnTo>
                  <a:lnTo>
                    <a:pt x="742" y="570"/>
                  </a:lnTo>
                  <a:lnTo>
                    <a:pt x="761" y="560"/>
                  </a:lnTo>
                  <a:lnTo>
                    <a:pt x="779" y="551"/>
                  </a:lnTo>
                  <a:lnTo>
                    <a:pt x="799" y="542"/>
                  </a:lnTo>
                  <a:lnTo>
                    <a:pt x="819" y="535"/>
                  </a:lnTo>
                  <a:lnTo>
                    <a:pt x="840" y="528"/>
                  </a:lnTo>
                  <a:lnTo>
                    <a:pt x="860" y="523"/>
                  </a:lnTo>
                  <a:lnTo>
                    <a:pt x="881" y="517"/>
                  </a:lnTo>
                  <a:lnTo>
                    <a:pt x="903" y="513"/>
                  </a:lnTo>
                  <a:lnTo>
                    <a:pt x="924" y="510"/>
                  </a:lnTo>
                  <a:lnTo>
                    <a:pt x="946" y="508"/>
                  </a:lnTo>
                  <a:lnTo>
                    <a:pt x="946" y="187"/>
                  </a:lnTo>
                  <a:lnTo>
                    <a:pt x="945" y="168"/>
                  </a:lnTo>
                  <a:lnTo>
                    <a:pt x="942" y="149"/>
                  </a:lnTo>
                  <a:lnTo>
                    <a:pt x="938" y="131"/>
                  </a:lnTo>
                  <a:lnTo>
                    <a:pt x="932" y="114"/>
                  </a:lnTo>
                  <a:lnTo>
                    <a:pt x="923" y="97"/>
                  </a:lnTo>
                  <a:lnTo>
                    <a:pt x="915" y="82"/>
                  </a:lnTo>
                  <a:lnTo>
                    <a:pt x="904" y="68"/>
                  </a:lnTo>
                  <a:lnTo>
                    <a:pt x="892" y="55"/>
                  </a:lnTo>
                  <a:lnTo>
                    <a:pt x="878" y="43"/>
                  </a:lnTo>
                  <a:lnTo>
                    <a:pt x="864" y="32"/>
                  </a:lnTo>
                  <a:lnTo>
                    <a:pt x="848" y="23"/>
                  </a:lnTo>
                  <a:lnTo>
                    <a:pt x="831" y="14"/>
                  </a:lnTo>
                  <a:lnTo>
                    <a:pt x="814" y="8"/>
                  </a:lnTo>
                  <a:lnTo>
                    <a:pt x="796" y="3"/>
                  </a:lnTo>
                  <a:lnTo>
                    <a:pt x="778" y="1"/>
                  </a:lnTo>
                  <a:lnTo>
                    <a:pt x="759" y="0"/>
                  </a:lnTo>
                  <a:lnTo>
                    <a:pt x="186" y="0"/>
                  </a:lnTo>
                  <a:lnTo>
                    <a:pt x="168" y="1"/>
                  </a:lnTo>
                  <a:lnTo>
                    <a:pt x="149" y="3"/>
                  </a:lnTo>
                  <a:lnTo>
                    <a:pt x="130" y="8"/>
                  </a:lnTo>
                  <a:lnTo>
                    <a:pt x="114" y="14"/>
                  </a:lnTo>
                  <a:lnTo>
                    <a:pt x="98" y="23"/>
                  </a:lnTo>
                  <a:lnTo>
                    <a:pt x="82" y="32"/>
                  </a:lnTo>
                  <a:lnTo>
                    <a:pt x="68" y="43"/>
                  </a:lnTo>
                  <a:lnTo>
                    <a:pt x="54" y="55"/>
                  </a:lnTo>
                  <a:lnTo>
                    <a:pt x="42" y="68"/>
                  </a:lnTo>
                  <a:lnTo>
                    <a:pt x="31" y="82"/>
                  </a:lnTo>
                  <a:lnTo>
                    <a:pt x="22" y="97"/>
                  </a:lnTo>
                  <a:lnTo>
                    <a:pt x="14" y="114"/>
                  </a:lnTo>
                  <a:lnTo>
                    <a:pt x="8" y="131"/>
                  </a:lnTo>
                  <a:lnTo>
                    <a:pt x="4" y="149"/>
                  </a:lnTo>
                  <a:lnTo>
                    <a:pt x="1" y="168"/>
                  </a:lnTo>
                  <a:lnTo>
                    <a:pt x="0" y="187"/>
                  </a:lnTo>
                  <a:lnTo>
                    <a:pt x="0" y="760"/>
                  </a:lnTo>
                  <a:lnTo>
                    <a:pt x="1" y="779"/>
                  </a:lnTo>
                  <a:lnTo>
                    <a:pt x="4" y="797"/>
                  </a:lnTo>
                  <a:lnTo>
                    <a:pt x="8" y="815"/>
                  </a:lnTo>
                  <a:lnTo>
                    <a:pt x="14" y="832"/>
                  </a:lnTo>
                  <a:lnTo>
                    <a:pt x="22" y="848"/>
                  </a:lnTo>
                  <a:lnTo>
                    <a:pt x="31" y="864"/>
                  </a:lnTo>
                  <a:lnTo>
                    <a:pt x="42" y="878"/>
                  </a:lnTo>
                  <a:lnTo>
                    <a:pt x="54" y="892"/>
                  </a:lnTo>
                  <a:lnTo>
                    <a:pt x="68" y="904"/>
                  </a:lnTo>
                  <a:lnTo>
                    <a:pt x="82" y="914"/>
                  </a:lnTo>
                  <a:lnTo>
                    <a:pt x="98" y="924"/>
                  </a:lnTo>
                  <a:lnTo>
                    <a:pt x="114" y="931"/>
                  </a:lnTo>
                  <a:lnTo>
                    <a:pt x="130" y="937"/>
                  </a:lnTo>
                  <a:lnTo>
                    <a:pt x="149" y="942"/>
                  </a:lnTo>
                  <a:lnTo>
                    <a:pt x="168" y="946"/>
                  </a:lnTo>
                  <a:lnTo>
                    <a:pt x="186" y="946"/>
                  </a:lnTo>
                  <a:close/>
                </a:path>
              </a:pathLst>
            </a:custGeom>
            <a:gradFill rotWithShape="1">
              <a:gsLst>
                <a:gs pos="0">
                  <a:srgbClr val="99CCFF"/>
                </a:gs>
                <a:gs pos="100000">
                  <a:schemeClr val="fol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4" name="Freeform 13"/>
            <p:cNvSpPr>
              <a:spLocks/>
            </p:cNvSpPr>
            <p:nvPr/>
          </p:nvSpPr>
          <p:spPr bwMode="auto">
            <a:xfrm rot="10800000">
              <a:off x="2151063" y="2262188"/>
              <a:ext cx="1308100" cy="890587"/>
            </a:xfrm>
            <a:custGeom>
              <a:avLst/>
              <a:gdLst>
                <a:gd name="T0" fmla="*/ 2147483647 w 946"/>
                <a:gd name="T1" fmla="*/ 2147483647 h 946"/>
                <a:gd name="T2" fmla="*/ 2147483647 w 946"/>
                <a:gd name="T3" fmla="*/ 2147483647 h 946"/>
                <a:gd name="T4" fmla="*/ 2147483647 w 946"/>
                <a:gd name="T5" fmla="*/ 2147483647 h 946"/>
                <a:gd name="T6" fmla="*/ 2147483647 w 946"/>
                <a:gd name="T7" fmla="*/ 2147483647 h 946"/>
                <a:gd name="T8" fmla="*/ 2147483647 w 946"/>
                <a:gd name="T9" fmla="*/ 2147483647 h 946"/>
                <a:gd name="T10" fmla="*/ 2147483647 w 946"/>
                <a:gd name="T11" fmla="*/ 2147483647 h 946"/>
                <a:gd name="T12" fmla="*/ 2147483647 w 946"/>
                <a:gd name="T13" fmla="*/ 2147483647 h 946"/>
                <a:gd name="T14" fmla="*/ 2147483647 w 946"/>
                <a:gd name="T15" fmla="*/ 2147483647 h 946"/>
                <a:gd name="T16" fmla="*/ 2147483647 w 946"/>
                <a:gd name="T17" fmla="*/ 2147483647 h 946"/>
                <a:gd name="T18" fmla="*/ 2147483647 w 946"/>
                <a:gd name="T19" fmla="*/ 2147483647 h 946"/>
                <a:gd name="T20" fmla="*/ 2147483647 w 946"/>
                <a:gd name="T21" fmla="*/ 2147483647 h 946"/>
                <a:gd name="T22" fmla="*/ 2147483647 w 946"/>
                <a:gd name="T23" fmla="*/ 2147483647 h 946"/>
                <a:gd name="T24" fmla="*/ 2147483647 w 946"/>
                <a:gd name="T25" fmla="*/ 2147483647 h 946"/>
                <a:gd name="T26" fmla="*/ 2147483647 w 946"/>
                <a:gd name="T27" fmla="*/ 2147483647 h 946"/>
                <a:gd name="T28" fmla="*/ 2147483647 w 946"/>
                <a:gd name="T29" fmla="*/ 2147483647 h 946"/>
                <a:gd name="T30" fmla="*/ 2147483647 w 946"/>
                <a:gd name="T31" fmla="*/ 2147483647 h 946"/>
                <a:gd name="T32" fmla="*/ 2147483647 w 946"/>
                <a:gd name="T33" fmla="*/ 2147483647 h 946"/>
                <a:gd name="T34" fmla="*/ 2147483647 w 946"/>
                <a:gd name="T35" fmla="*/ 2147483647 h 946"/>
                <a:gd name="T36" fmla="*/ 2147483647 w 946"/>
                <a:gd name="T37" fmla="*/ 2147483647 h 946"/>
                <a:gd name="T38" fmla="*/ 2147483647 w 946"/>
                <a:gd name="T39" fmla="*/ 2147483647 h 946"/>
                <a:gd name="T40" fmla="*/ 2147483647 w 946"/>
                <a:gd name="T41" fmla="*/ 2147483647 h 946"/>
                <a:gd name="T42" fmla="*/ 2147483647 w 946"/>
                <a:gd name="T43" fmla="*/ 2147483647 h 946"/>
                <a:gd name="T44" fmla="*/ 2147483647 w 946"/>
                <a:gd name="T45" fmla="*/ 2147483647 h 946"/>
                <a:gd name="T46" fmla="*/ 2147483647 w 946"/>
                <a:gd name="T47" fmla="*/ 2147483647 h 946"/>
                <a:gd name="T48" fmla="*/ 2147483647 w 946"/>
                <a:gd name="T49" fmla="*/ 2147483647 h 946"/>
                <a:gd name="T50" fmla="*/ 2147483647 w 946"/>
                <a:gd name="T51" fmla="*/ 2147483647 h 946"/>
                <a:gd name="T52" fmla="*/ 2147483647 w 946"/>
                <a:gd name="T53" fmla="*/ 0 h 946"/>
                <a:gd name="T54" fmla="*/ 2147483647 w 946"/>
                <a:gd name="T55" fmla="*/ 2147483647 h 946"/>
                <a:gd name="T56" fmla="*/ 2147483647 w 946"/>
                <a:gd name="T57" fmla="*/ 2147483647 h 946"/>
                <a:gd name="T58" fmla="*/ 2147483647 w 946"/>
                <a:gd name="T59" fmla="*/ 2147483647 h 946"/>
                <a:gd name="T60" fmla="*/ 2147483647 w 946"/>
                <a:gd name="T61" fmla="*/ 2147483647 h 946"/>
                <a:gd name="T62" fmla="*/ 2147483647 w 946"/>
                <a:gd name="T63" fmla="*/ 2147483647 h 946"/>
                <a:gd name="T64" fmla="*/ 2147483647 w 946"/>
                <a:gd name="T65" fmla="*/ 2147483647 h 946"/>
                <a:gd name="T66" fmla="*/ 2147483647 w 946"/>
                <a:gd name="T67" fmla="*/ 2147483647 h 946"/>
                <a:gd name="T68" fmla="*/ 2147483647 w 946"/>
                <a:gd name="T69" fmla="*/ 2147483647 h 946"/>
                <a:gd name="T70" fmla="*/ 0 w 946"/>
                <a:gd name="T71" fmla="*/ 2147483647 h 946"/>
                <a:gd name="T72" fmla="*/ 2147483647 w 946"/>
                <a:gd name="T73" fmla="*/ 2147483647 h 946"/>
                <a:gd name="T74" fmla="*/ 2147483647 w 946"/>
                <a:gd name="T75" fmla="*/ 2147483647 h 946"/>
                <a:gd name="T76" fmla="*/ 2147483647 w 946"/>
                <a:gd name="T77" fmla="*/ 2147483647 h 946"/>
                <a:gd name="T78" fmla="*/ 2147483647 w 946"/>
                <a:gd name="T79" fmla="*/ 2147483647 h 946"/>
                <a:gd name="T80" fmla="*/ 2147483647 w 946"/>
                <a:gd name="T81" fmla="*/ 2147483647 h 946"/>
                <a:gd name="T82" fmla="*/ 2147483647 w 946"/>
                <a:gd name="T83" fmla="*/ 2147483647 h 946"/>
                <a:gd name="T84" fmla="*/ 2147483647 w 946"/>
                <a:gd name="T85" fmla="*/ 2147483647 h 946"/>
                <a:gd name="T86" fmla="*/ 2147483647 w 946"/>
                <a:gd name="T87" fmla="*/ 2147483647 h 946"/>
                <a:gd name="T88" fmla="*/ 2147483647 w 946"/>
                <a:gd name="T89" fmla="*/ 2147483647 h 94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946"/>
                <a:gd name="T136" fmla="*/ 0 h 946"/>
                <a:gd name="T137" fmla="*/ 946 w 946"/>
                <a:gd name="T138" fmla="*/ 946 h 94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946" h="946">
                  <a:moveTo>
                    <a:pt x="186" y="946"/>
                  </a:moveTo>
                  <a:lnTo>
                    <a:pt x="498" y="946"/>
                  </a:lnTo>
                  <a:lnTo>
                    <a:pt x="500" y="924"/>
                  </a:lnTo>
                  <a:lnTo>
                    <a:pt x="504" y="904"/>
                  </a:lnTo>
                  <a:lnTo>
                    <a:pt x="509" y="882"/>
                  </a:lnTo>
                  <a:lnTo>
                    <a:pt x="515" y="861"/>
                  </a:lnTo>
                  <a:lnTo>
                    <a:pt x="521" y="841"/>
                  </a:lnTo>
                  <a:lnTo>
                    <a:pt x="528" y="820"/>
                  </a:lnTo>
                  <a:lnTo>
                    <a:pt x="535" y="801"/>
                  </a:lnTo>
                  <a:lnTo>
                    <a:pt x="545" y="782"/>
                  </a:lnTo>
                  <a:lnTo>
                    <a:pt x="555" y="762"/>
                  </a:lnTo>
                  <a:lnTo>
                    <a:pt x="564" y="744"/>
                  </a:lnTo>
                  <a:lnTo>
                    <a:pt x="576" y="727"/>
                  </a:lnTo>
                  <a:lnTo>
                    <a:pt x="587" y="709"/>
                  </a:lnTo>
                  <a:lnTo>
                    <a:pt x="600" y="692"/>
                  </a:lnTo>
                  <a:lnTo>
                    <a:pt x="614" y="676"/>
                  </a:lnTo>
                  <a:lnTo>
                    <a:pt x="627" y="661"/>
                  </a:lnTo>
                  <a:lnTo>
                    <a:pt x="643" y="646"/>
                  </a:lnTo>
                  <a:lnTo>
                    <a:pt x="657" y="632"/>
                  </a:lnTo>
                  <a:lnTo>
                    <a:pt x="673" y="618"/>
                  </a:lnTo>
                  <a:lnTo>
                    <a:pt x="690" y="605"/>
                  </a:lnTo>
                  <a:lnTo>
                    <a:pt x="707" y="593"/>
                  </a:lnTo>
                  <a:lnTo>
                    <a:pt x="724" y="581"/>
                  </a:lnTo>
                  <a:lnTo>
                    <a:pt x="742" y="570"/>
                  </a:lnTo>
                  <a:lnTo>
                    <a:pt x="761" y="560"/>
                  </a:lnTo>
                  <a:lnTo>
                    <a:pt x="779" y="551"/>
                  </a:lnTo>
                  <a:lnTo>
                    <a:pt x="799" y="542"/>
                  </a:lnTo>
                  <a:lnTo>
                    <a:pt x="819" y="535"/>
                  </a:lnTo>
                  <a:lnTo>
                    <a:pt x="840" y="528"/>
                  </a:lnTo>
                  <a:lnTo>
                    <a:pt x="860" y="523"/>
                  </a:lnTo>
                  <a:lnTo>
                    <a:pt x="881" y="517"/>
                  </a:lnTo>
                  <a:lnTo>
                    <a:pt x="903" y="513"/>
                  </a:lnTo>
                  <a:lnTo>
                    <a:pt x="924" y="510"/>
                  </a:lnTo>
                  <a:lnTo>
                    <a:pt x="946" y="508"/>
                  </a:lnTo>
                  <a:lnTo>
                    <a:pt x="946" y="187"/>
                  </a:lnTo>
                  <a:lnTo>
                    <a:pt x="945" y="168"/>
                  </a:lnTo>
                  <a:lnTo>
                    <a:pt x="942" y="149"/>
                  </a:lnTo>
                  <a:lnTo>
                    <a:pt x="938" y="131"/>
                  </a:lnTo>
                  <a:lnTo>
                    <a:pt x="932" y="114"/>
                  </a:lnTo>
                  <a:lnTo>
                    <a:pt x="923" y="97"/>
                  </a:lnTo>
                  <a:lnTo>
                    <a:pt x="915" y="82"/>
                  </a:lnTo>
                  <a:lnTo>
                    <a:pt x="904" y="68"/>
                  </a:lnTo>
                  <a:lnTo>
                    <a:pt x="892" y="55"/>
                  </a:lnTo>
                  <a:lnTo>
                    <a:pt x="878" y="43"/>
                  </a:lnTo>
                  <a:lnTo>
                    <a:pt x="864" y="32"/>
                  </a:lnTo>
                  <a:lnTo>
                    <a:pt x="848" y="23"/>
                  </a:lnTo>
                  <a:lnTo>
                    <a:pt x="831" y="14"/>
                  </a:lnTo>
                  <a:lnTo>
                    <a:pt x="814" y="8"/>
                  </a:lnTo>
                  <a:lnTo>
                    <a:pt x="796" y="3"/>
                  </a:lnTo>
                  <a:lnTo>
                    <a:pt x="778" y="1"/>
                  </a:lnTo>
                  <a:lnTo>
                    <a:pt x="759" y="0"/>
                  </a:lnTo>
                  <a:lnTo>
                    <a:pt x="186" y="0"/>
                  </a:lnTo>
                  <a:lnTo>
                    <a:pt x="168" y="1"/>
                  </a:lnTo>
                  <a:lnTo>
                    <a:pt x="149" y="3"/>
                  </a:lnTo>
                  <a:lnTo>
                    <a:pt x="130" y="8"/>
                  </a:lnTo>
                  <a:lnTo>
                    <a:pt x="114" y="14"/>
                  </a:lnTo>
                  <a:lnTo>
                    <a:pt x="98" y="23"/>
                  </a:lnTo>
                  <a:lnTo>
                    <a:pt x="82" y="32"/>
                  </a:lnTo>
                  <a:lnTo>
                    <a:pt x="68" y="43"/>
                  </a:lnTo>
                  <a:lnTo>
                    <a:pt x="54" y="55"/>
                  </a:lnTo>
                  <a:lnTo>
                    <a:pt x="42" y="68"/>
                  </a:lnTo>
                  <a:lnTo>
                    <a:pt x="31" y="82"/>
                  </a:lnTo>
                  <a:lnTo>
                    <a:pt x="22" y="97"/>
                  </a:lnTo>
                  <a:lnTo>
                    <a:pt x="14" y="114"/>
                  </a:lnTo>
                  <a:lnTo>
                    <a:pt x="8" y="131"/>
                  </a:lnTo>
                  <a:lnTo>
                    <a:pt x="4" y="149"/>
                  </a:lnTo>
                  <a:lnTo>
                    <a:pt x="1" y="168"/>
                  </a:lnTo>
                  <a:lnTo>
                    <a:pt x="0" y="187"/>
                  </a:lnTo>
                  <a:lnTo>
                    <a:pt x="0" y="760"/>
                  </a:lnTo>
                  <a:lnTo>
                    <a:pt x="1" y="779"/>
                  </a:lnTo>
                  <a:lnTo>
                    <a:pt x="4" y="797"/>
                  </a:lnTo>
                  <a:lnTo>
                    <a:pt x="8" y="815"/>
                  </a:lnTo>
                  <a:lnTo>
                    <a:pt x="14" y="832"/>
                  </a:lnTo>
                  <a:lnTo>
                    <a:pt x="22" y="848"/>
                  </a:lnTo>
                  <a:lnTo>
                    <a:pt x="31" y="864"/>
                  </a:lnTo>
                  <a:lnTo>
                    <a:pt x="42" y="878"/>
                  </a:lnTo>
                  <a:lnTo>
                    <a:pt x="54" y="892"/>
                  </a:lnTo>
                  <a:lnTo>
                    <a:pt x="68" y="904"/>
                  </a:lnTo>
                  <a:lnTo>
                    <a:pt x="82" y="914"/>
                  </a:lnTo>
                  <a:lnTo>
                    <a:pt x="98" y="924"/>
                  </a:lnTo>
                  <a:lnTo>
                    <a:pt x="114" y="931"/>
                  </a:lnTo>
                  <a:lnTo>
                    <a:pt x="130" y="937"/>
                  </a:lnTo>
                  <a:lnTo>
                    <a:pt x="149" y="942"/>
                  </a:lnTo>
                  <a:lnTo>
                    <a:pt x="168" y="946"/>
                  </a:lnTo>
                  <a:lnTo>
                    <a:pt x="186" y="946"/>
                  </a:lnTo>
                  <a:close/>
                </a:path>
              </a:pathLst>
            </a:custGeom>
            <a:gradFill rotWithShape="1">
              <a:gsLst>
                <a:gs pos="0">
                  <a:srgbClr val="990000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5" name="Text Box 12"/>
            <p:cNvSpPr txBox="1">
              <a:spLocks noChangeArrowheads="1"/>
            </p:cNvSpPr>
            <p:nvPr/>
          </p:nvSpPr>
          <p:spPr bwMode="auto">
            <a:xfrm>
              <a:off x="2474174" y="2371862"/>
              <a:ext cx="69923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9pPr>
            </a:lstStyle>
            <a:p>
              <a:pPr eaLnBrk="1" hangingPunct="1"/>
              <a:r>
                <a:rPr lang="zh-CN" altLang="en-US" sz="4000" b="1">
                  <a:solidFill>
                    <a:srgbClr val="333333"/>
                  </a:solidFill>
                  <a:latin typeface="黑体" pitchFamily="2" charset="-122"/>
                  <a:ea typeface="黑体" pitchFamily="2" charset="-122"/>
                </a:rPr>
                <a:t>理</a:t>
              </a:r>
              <a:endParaRPr lang="en-US" altLang="zh-CN" sz="4000">
                <a:solidFill>
                  <a:srgbClr val="333333"/>
                </a:solidFill>
                <a:latin typeface="Arial Black" pitchFamily="34" charset="0"/>
              </a:endParaRPr>
            </a:p>
          </p:txBody>
        </p:sp>
      </p:grpSp>
      <p:sp>
        <p:nvSpPr>
          <p:cNvPr id="35" name="Rectangle 2"/>
          <p:cNvSpPr txBox="1">
            <a:spLocks noChangeArrowheads="1"/>
          </p:cNvSpPr>
          <p:nvPr/>
        </p:nvSpPr>
        <p:spPr bwMode="auto">
          <a:xfrm>
            <a:off x="428625" y="0"/>
            <a:ext cx="6840538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zh-CN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§2.1 </a:t>
            </a: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自信息和互信息</a:t>
            </a:r>
            <a:r>
              <a:rPr lang="zh-CN" altLang="en-US" sz="480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25611" name="AutoShape 13"/>
          <p:cNvSpPr>
            <a:spLocks noChangeArrowheads="1"/>
          </p:cNvSpPr>
          <p:nvPr/>
        </p:nvSpPr>
        <p:spPr bwMode="auto">
          <a:xfrm>
            <a:off x="71438" y="192088"/>
            <a:ext cx="6715125" cy="593725"/>
          </a:xfrm>
          <a:prstGeom prst="roundRect">
            <a:avLst>
              <a:gd name="adj" fmla="val 15657"/>
            </a:avLst>
          </a:prstGeom>
          <a:solidFill>
            <a:schemeClr val="accent2"/>
          </a:solidFill>
          <a:ln w="3175">
            <a:solidFill>
              <a:srgbClr val="969696">
                <a:alpha val="58038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2875" y="-99392"/>
            <a:ext cx="8540750" cy="1143001"/>
          </a:xfrm>
        </p:spPr>
        <p:txBody>
          <a:bodyPr/>
          <a:lstStyle/>
          <a:p>
            <a:r>
              <a:rPr lang="en-US" altLang="zh-CN" sz="3200" b="1" smtClean="0">
                <a:solidFill>
                  <a:schemeClr val="bg1"/>
                </a:solidFill>
              </a:rPr>
              <a:t>9.3.2  </a:t>
            </a:r>
            <a:r>
              <a:rPr lang="zh-CN" altLang="en-US" sz="3200" b="1" smtClean="0">
                <a:solidFill>
                  <a:schemeClr val="bg1"/>
                </a:solidFill>
              </a:rPr>
              <a:t>限失真信源编码定理</a:t>
            </a:r>
          </a:p>
        </p:txBody>
      </p:sp>
      <p:sp>
        <p:nvSpPr>
          <p:cNvPr id="27" name="Rectangle 3"/>
          <p:cNvSpPr txBox="1">
            <a:spLocks noRot="1" noChangeArrowheads="1"/>
          </p:cNvSpPr>
          <p:nvPr/>
        </p:nvSpPr>
        <p:spPr>
          <a:xfrm>
            <a:off x="3643313" y="2328863"/>
            <a:ext cx="4214812" cy="1457325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n"/>
              <a:defRPr/>
            </a:pPr>
            <a:r>
              <a:rPr lang="zh-CN" altLang="en-US" sz="2400" i="0" kern="0" dirty="0">
                <a:latin typeface="+mn-lt"/>
                <a:ea typeface="+mn-ea"/>
              </a:rPr>
              <a:t>任意给定            ，总存在一种信源编码，使当                                                      时，</a:t>
            </a:r>
          </a:p>
        </p:txBody>
      </p:sp>
      <p:sp>
        <p:nvSpPr>
          <p:cNvPr id="28" name="矩形 27"/>
          <p:cNvSpPr/>
          <p:nvPr/>
        </p:nvSpPr>
        <p:spPr>
          <a:xfrm>
            <a:off x="1785938" y="3643313"/>
            <a:ext cx="6500812" cy="83026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i="0" kern="0" dirty="0"/>
              <a:t>平均失真                ；反之，如果</a:t>
            </a:r>
            <a:r>
              <a:rPr lang="en-US" altLang="zh-CN" sz="2400" i="0" kern="0" dirty="0"/>
              <a:t>R&lt;R(D)</a:t>
            </a:r>
            <a:r>
              <a:rPr lang="zh-CN" altLang="en-US" sz="2400" i="0" kern="0" dirty="0"/>
              <a:t>，就不可能存在使平均失真          的编码。</a:t>
            </a:r>
            <a:endParaRPr lang="zh-CN" altLang="en-US" sz="2400" dirty="0"/>
          </a:p>
        </p:txBody>
      </p:sp>
      <p:graphicFrame>
        <p:nvGraphicFramePr>
          <p:cNvPr id="25602" name="Object 4"/>
          <p:cNvGraphicFramePr>
            <a:graphicFrameLocks noChangeAspect="1"/>
          </p:cNvGraphicFramePr>
          <p:nvPr/>
        </p:nvGraphicFramePr>
        <p:xfrm>
          <a:off x="5410200" y="2389188"/>
          <a:ext cx="8382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8" name="Equation" r:id="rId4" imgW="355138" imgH="177569" progId="">
                  <p:embed/>
                </p:oleObj>
              </mc:Choice>
              <mc:Fallback>
                <p:oleObj name="Equation" r:id="rId4" imgW="355138" imgH="177569" progId="">
                  <p:embed/>
                  <p:pic>
                    <p:nvPicPr>
                      <p:cNvPr id="0" name="Picture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389188"/>
                        <a:ext cx="838200" cy="430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5"/>
          <p:cNvGraphicFramePr>
            <a:graphicFrameLocks noChangeAspect="1"/>
          </p:cNvGraphicFramePr>
          <p:nvPr/>
        </p:nvGraphicFramePr>
        <p:xfrm>
          <a:off x="6858000" y="2768600"/>
          <a:ext cx="142875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9" name="Equation" r:id="rId6" imgW="837836" imgH="203112" progId="">
                  <p:embed/>
                </p:oleObj>
              </mc:Choice>
              <mc:Fallback>
                <p:oleObj name="Equation" r:id="rId6" imgW="837836" imgH="203112" progId="">
                  <p:embed/>
                  <p:pic>
                    <p:nvPicPr>
                      <p:cNvPr id="0" name="Picture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2768600"/>
                        <a:ext cx="1428750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6"/>
          <p:cNvGraphicFramePr>
            <a:graphicFrameLocks noChangeAspect="1"/>
          </p:cNvGraphicFramePr>
          <p:nvPr/>
        </p:nvGraphicFramePr>
        <p:xfrm>
          <a:off x="3143250" y="3690938"/>
          <a:ext cx="1371600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30" name="Equation" r:id="rId8" imgW="520474" imgH="165028" progId="">
                  <p:embed/>
                </p:oleObj>
              </mc:Choice>
              <mc:Fallback>
                <p:oleObj name="Equation" r:id="rId8" imgW="520474" imgH="165028" progId="">
                  <p:embed/>
                  <p:pic>
                    <p:nvPicPr>
                      <p:cNvPr id="0" name="Picture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3690938"/>
                        <a:ext cx="1371600" cy="423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7"/>
          <p:cNvGraphicFramePr>
            <a:graphicFrameLocks noChangeAspect="1"/>
          </p:cNvGraphicFramePr>
          <p:nvPr/>
        </p:nvGraphicFramePr>
        <p:xfrm>
          <a:off x="5000625" y="4000500"/>
          <a:ext cx="78263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31" name="Equation" r:id="rId10" imgW="291847" imgH="164957" progId="">
                  <p:embed/>
                </p:oleObj>
              </mc:Choice>
              <mc:Fallback>
                <p:oleObj name="Equation" r:id="rId10" imgW="291847" imgH="164957" progId="">
                  <p:embed/>
                  <p:pic>
                    <p:nvPicPr>
                      <p:cNvPr id="0" name="Picture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25" y="4000500"/>
                        <a:ext cx="782638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矩形 24"/>
          <p:cNvSpPr/>
          <p:nvPr/>
        </p:nvSpPr>
        <p:spPr>
          <a:xfrm>
            <a:off x="3857620" y="1875909"/>
            <a:ext cx="4969630" cy="4001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b="1" i="0" dirty="0"/>
              <a:t>限失真信源编码定理</a:t>
            </a:r>
            <a:r>
              <a:rPr lang="en-US" altLang="zh-CN" sz="2000" i="0" dirty="0"/>
              <a:t>-----</a:t>
            </a:r>
            <a:r>
              <a:rPr lang="zh-CN" altLang="en-US" sz="2000" i="0" dirty="0"/>
              <a:t>仙农第三编码定理</a:t>
            </a:r>
          </a:p>
        </p:txBody>
      </p:sp>
      <p:grpSp>
        <p:nvGrpSpPr>
          <p:cNvPr id="26" name="组合 14"/>
          <p:cNvGrpSpPr>
            <a:grpSpLocks/>
          </p:cNvGrpSpPr>
          <p:nvPr/>
        </p:nvGrpSpPr>
        <p:grpSpPr bwMode="auto">
          <a:xfrm>
            <a:off x="7131818" y="188640"/>
            <a:ext cx="1544638" cy="482895"/>
            <a:chOff x="428596" y="285728"/>
            <a:chExt cx="1544628" cy="357190"/>
          </a:xfrm>
        </p:grpSpPr>
        <p:sp>
          <p:nvSpPr>
            <p:cNvPr id="29" name="AutoShape 3"/>
            <p:cNvSpPr>
              <a:spLocks noChangeArrowheads="1"/>
            </p:cNvSpPr>
            <p:nvPr/>
          </p:nvSpPr>
          <p:spPr bwMode="auto">
            <a:xfrm>
              <a:off x="428596" y="285728"/>
              <a:ext cx="1544628" cy="35719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0034" y="285728"/>
              <a:ext cx="1428741" cy="2731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信息论</a:t>
              </a:r>
              <a:endPara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r>
              <a:rPr lang="de-DE" altLang="en-US" smtClean="0"/>
              <a:t>Page </a:t>
            </a:r>
            <a:r>
              <a:rPr lang="de-DE" altLang="en-US" smtClean="0">
                <a:sym typeface="MS UI Gothic" pitchFamily="34" charset="-128"/>
              </a:rPr>
              <a:t></a:t>
            </a:r>
            <a:r>
              <a:rPr lang="de-DE" altLang="en-US" smtClean="0"/>
              <a:t> </a:t>
            </a:r>
            <a:fld id="{5667216B-6ADE-459D-ACF2-9770735F4F7B}" type="slidenum">
              <a:rPr lang="zh-CN" altLang="en-US" smtClean="0"/>
              <a:pPr/>
              <a:t>34</a:t>
            </a:fld>
            <a:endParaRPr lang="en-US" altLang="zh-CN" smtClean="0"/>
          </a:p>
        </p:txBody>
      </p:sp>
      <p:sp>
        <p:nvSpPr>
          <p:cNvPr id="44035" name="AutoShape 7"/>
          <p:cNvSpPr>
            <a:spLocks noChangeArrowheads="1"/>
          </p:cNvSpPr>
          <p:nvPr/>
        </p:nvSpPr>
        <p:spPr bwMode="auto">
          <a:xfrm>
            <a:off x="571500" y="1704975"/>
            <a:ext cx="2857500" cy="492125"/>
          </a:xfrm>
          <a:prstGeom prst="roundRect">
            <a:avLst>
              <a:gd name="adj" fmla="val 13125"/>
            </a:avLst>
          </a:prstGeom>
          <a:solidFill>
            <a:schemeClr val="accent2"/>
          </a:solidFill>
          <a:ln w="3175">
            <a:solidFill>
              <a:srgbClr val="1C1C1C">
                <a:alpha val="58038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zh-CN" altLang="en-US"/>
          </a:p>
        </p:txBody>
      </p:sp>
      <p:sp>
        <p:nvSpPr>
          <p:cNvPr id="44036" name="AutoShape 9"/>
          <p:cNvSpPr>
            <a:spLocks noChangeArrowheads="1"/>
          </p:cNvSpPr>
          <p:nvPr/>
        </p:nvSpPr>
        <p:spPr bwMode="auto">
          <a:xfrm>
            <a:off x="574675" y="2332038"/>
            <a:ext cx="2857500" cy="1812925"/>
          </a:xfrm>
          <a:prstGeom prst="roundRect">
            <a:avLst>
              <a:gd name="adj" fmla="val 5657"/>
            </a:avLst>
          </a:prstGeom>
          <a:gradFill rotWithShape="1">
            <a:gsLst>
              <a:gs pos="0">
                <a:srgbClr val="F2F2F2"/>
              </a:gs>
              <a:gs pos="100000">
                <a:srgbClr val="DDDDDD"/>
              </a:gs>
            </a:gsLst>
            <a:lin ang="5400000" scaled="1"/>
          </a:gradFill>
          <a:ln w="3175">
            <a:solidFill>
              <a:srgbClr val="969696">
                <a:alpha val="67842"/>
              </a:srgbClr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en-US" sz="1400" i="0">
              <a:solidFill>
                <a:schemeClr val="tx2"/>
              </a:solidFill>
            </a:endParaRPr>
          </a:p>
        </p:txBody>
      </p:sp>
      <p:sp>
        <p:nvSpPr>
          <p:cNvPr id="44037" name="矩形 127"/>
          <p:cNvSpPr>
            <a:spLocks noChangeArrowheads="1"/>
          </p:cNvSpPr>
          <p:nvPr/>
        </p:nvSpPr>
        <p:spPr bwMode="auto">
          <a:xfrm>
            <a:off x="1785938" y="1727200"/>
            <a:ext cx="355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i="0">
                <a:solidFill>
                  <a:schemeClr val="bg1"/>
                </a:solidFill>
              </a:rPr>
              <a:t>1</a:t>
            </a:r>
            <a:endParaRPr lang="zh-CN" altLang="en-US" sz="2400" b="1" i="0">
              <a:solidFill>
                <a:schemeClr val="bg1"/>
              </a:solidFill>
            </a:endParaRPr>
          </a:p>
        </p:txBody>
      </p:sp>
      <p:sp>
        <p:nvSpPr>
          <p:cNvPr id="44038" name="AutoShape 7"/>
          <p:cNvSpPr>
            <a:spLocks noChangeArrowheads="1"/>
          </p:cNvSpPr>
          <p:nvPr/>
        </p:nvSpPr>
        <p:spPr bwMode="auto">
          <a:xfrm>
            <a:off x="3714750" y="1709738"/>
            <a:ext cx="4568825" cy="492125"/>
          </a:xfrm>
          <a:prstGeom prst="roundRect">
            <a:avLst>
              <a:gd name="adj" fmla="val 13125"/>
            </a:avLst>
          </a:prstGeom>
          <a:solidFill>
            <a:schemeClr val="accent2"/>
          </a:solidFill>
          <a:ln w="3175">
            <a:solidFill>
              <a:srgbClr val="1C1C1C">
                <a:alpha val="58038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zh-CN" altLang="en-US"/>
          </a:p>
        </p:txBody>
      </p:sp>
      <p:sp>
        <p:nvSpPr>
          <p:cNvPr id="44039" name="AutoShape 9"/>
          <p:cNvSpPr>
            <a:spLocks noChangeArrowheads="1"/>
          </p:cNvSpPr>
          <p:nvPr/>
        </p:nvSpPr>
        <p:spPr bwMode="auto">
          <a:xfrm>
            <a:off x="3717925" y="2336800"/>
            <a:ext cx="4568825" cy="1812925"/>
          </a:xfrm>
          <a:prstGeom prst="roundRect">
            <a:avLst>
              <a:gd name="adj" fmla="val 5657"/>
            </a:avLst>
          </a:prstGeom>
          <a:gradFill rotWithShape="1">
            <a:gsLst>
              <a:gs pos="0">
                <a:srgbClr val="F2F2F2"/>
              </a:gs>
              <a:gs pos="100000">
                <a:srgbClr val="DDDDDD"/>
              </a:gs>
            </a:gsLst>
            <a:lin ang="5400000" scaled="1"/>
          </a:gradFill>
          <a:ln w="3175">
            <a:solidFill>
              <a:srgbClr val="969696">
                <a:alpha val="67842"/>
              </a:srgbClr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en-US" sz="1400" i="0">
              <a:solidFill>
                <a:schemeClr val="tx2"/>
              </a:solidFill>
            </a:endParaRPr>
          </a:p>
        </p:txBody>
      </p:sp>
      <p:sp>
        <p:nvSpPr>
          <p:cNvPr id="44040" name="矩形 141"/>
          <p:cNvSpPr>
            <a:spLocks noChangeArrowheads="1"/>
          </p:cNvSpPr>
          <p:nvPr/>
        </p:nvSpPr>
        <p:spPr bwMode="auto">
          <a:xfrm>
            <a:off x="5000625" y="1714500"/>
            <a:ext cx="19796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i="0">
                <a:solidFill>
                  <a:schemeClr val="bg1"/>
                </a:solidFill>
              </a:rPr>
              <a:t>2 </a:t>
            </a:r>
            <a:r>
              <a:rPr lang="zh-CN" altLang="en-US" sz="2400" b="1" i="0">
                <a:solidFill>
                  <a:schemeClr val="bg1"/>
                </a:solidFill>
              </a:rPr>
              <a:t>定理的含义</a:t>
            </a:r>
          </a:p>
        </p:txBody>
      </p:sp>
      <p:sp>
        <p:nvSpPr>
          <p:cNvPr id="44041" name="矩形 128"/>
          <p:cNvSpPr>
            <a:spLocks noChangeArrowheads="1"/>
          </p:cNvSpPr>
          <p:nvPr/>
        </p:nvSpPr>
        <p:spPr bwMode="auto">
          <a:xfrm>
            <a:off x="642938" y="2428875"/>
            <a:ext cx="28575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i="0"/>
              <a:t>该定理是非构造性的，它仅指出了编码的存在性，并未给出编码的实际方法。</a:t>
            </a:r>
          </a:p>
        </p:txBody>
      </p:sp>
      <p:sp>
        <p:nvSpPr>
          <p:cNvPr id="44042" name="矩形 129"/>
          <p:cNvSpPr>
            <a:spLocks noChangeArrowheads="1"/>
          </p:cNvSpPr>
          <p:nvPr/>
        </p:nvSpPr>
        <p:spPr bwMode="auto">
          <a:xfrm>
            <a:off x="3786188" y="2395538"/>
            <a:ext cx="4357687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i="0"/>
              <a:t>在给定的保真度准则下，可对信源进行压缩，所需的编码速率（或每信源符号所需的比特数）</a:t>
            </a:r>
            <a:r>
              <a:rPr lang="en-US" altLang="zh-CN" i="0"/>
              <a:t>R≥R(D),</a:t>
            </a:r>
          </a:p>
          <a:p>
            <a:r>
              <a:rPr lang="zh-CN" altLang="en-US" i="0"/>
              <a:t>即</a:t>
            </a:r>
            <a:r>
              <a:rPr lang="en-US" altLang="zh-CN" b="1" i="0"/>
              <a:t>R(D)</a:t>
            </a:r>
            <a:r>
              <a:rPr lang="zh-CN" altLang="en-US" b="1" i="0"/>
              <a:t>是满足</a:t>
            </a:r>
            <a:r>
              <a:rPr lang="en-US" altLang="zh-CN" b="1" i="0"/>
              <a:t>D</a:t>
            </a:r>
            <a:r>
              <a:rPr lang="zh-CN" altLang="en-US" b="1" i="0"/>
              <a:t>准则下传送每信源符号所需最小的比特数</a:t>
            </a:r>
            <a:r>
              <a:rPr lang="zh-CN" altLang="en-US" i="0"/>
              <a:t>。</a:t>
            </a:r>
          </a:p>
        </p:txBody>
      </p:sp>
      <p:sp>
        <p:nvSpPr>
          <p:cNvPr id="131" name="矩形 130"/>
          <p:cNvSpPr/>
          <p:nvPr/>
        </p:nvSpPr>
        <p:spPr>
          <a:xfrm>
            <a:off x="857224" y="4500570"/>
            <a:ext cx="7429552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i="0" dirty="0"/>
              <a:t> 因此，</a:t>
            </a:r>
            <a:r>
              <a:rPr lang="en-US" altLang="zh-CN" i="0" dirty="0"/>
              <a:t>R(D)</a:t>
            </a:r>
            <a:r>
              <a:rPr lang="zh-CN" altLang="en-US" i="0" dirty="0"/>
              <a:t>是衡量在给定失真测度下数据压缩有效性的标准。码率越接近</a:t>
            </a:r>
            <a:r>
              <a:rPr lang="en-US" altLang="zh-CN" i="0" dirty="0"/>
              <a:t>R(D)</a:t>
            </a:r>
            <a:r>
              <a:rPr lang="zh-CN" altLang="en-US" i="0" dirty="0"/>
              <a:t>，就说明编码越有效，而实际上，编码复杂度或代价也就越高。</a:t>
            </a:r>
          </a:p>
        </p:txBody>
      </p:sp>
      <p:sp>
        <p:nvSpPr>
          <p:cNvPr id="133" name="Rectangle 20"/>
          <p:cNvSpPr txBox="1">
            <a:spLocks noChangeArrowheads="1"/>
          </p:cNvSpPr>
          <p:nvPr/>
        </p:nvSpPr>
        <p:spPr bwMode="auto">
          <a:xfrm>
            <a:off x="142875" y="188913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zh-CN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§2.1.1 </a:t>
            </a:r>
            <a:r>
              <a:rPr lang="zh-CN" altLang="en-US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条件自信息</a:t>
            </a:r>
            <a:endParaRPr lang="zh-CN" altLang="en-US" sz="36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34" name="Rectangle 2"/>
          <p:cNvSpPr txBox="1">
            <a:spLocks noChangeArrowheads="1"/>
          </p:cNvSpPr>
          <p:nvPr/>
        </p:nvSpPr>
        <p:spPr bwMode="auto">
          <a:xfrm>
            <a:off x="428625" y="0"/>
            <a:ext cx="6840538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zh-CN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§2.1 </a:t>
            </a: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自信息和互信息</a:t>
            </a:r>
            <a:r>
              <a:rPr lang="zh-CN" altLang="en-US" sz="480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44050" name="AutoShape 13"/>
          <p:cNvSpPr>
            <a:spLocks noChangeArrowheads="1"/>
          </p:cNvSpPr>
          <p:nvPr/>
        </p:nvSpPr>
        <p:spPr bwMode="auto">
          <a:xfrm>
            <a:off x="71438" y="192088"/>
            <a:ext cx="6715125" cy="593725"/>
          </a:xfrm>
          <a:prstGeom prst="roundRect">
            <a:avLst>
              <a:gd name="adj" fmla="val 15657"/>
            </a:avLst>
          </a:prstGeom>
          <a:solidFill>
            <a:schemeClr val="accent2"/>
          </a:solidFill>
          <a:ln w="3175">
            <a:solidFill>
              <a:srgbClr val="969696">
                <a:alpha val="58038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0" name="Rectangle 2"/>
          <p:cNvSpPr txBox="1">
            <a:spLocks noRot="1" noChangeArrowheads="1"/>
          </p:cNvSpPr>
          <p:nvPr/>
        </p:nvSpPr>
        <p:spPr bwMode="auto">
          <a:xfrm>
            <a:off x="142875" y="-99392"/>
            <a:ext cx="8540750" cy="1143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zh-CN" sz="3200" b="1" i="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9.3.2  </a:t>
            </a:r>
            <a:r>
              <a:rPr lang="zh-CN" altLang="en-US" sz="3200" b="1" i="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限失真信源编码定理</a:t>
            </a:r>
          </a:p>
        </p:txBody>
      </p:sp>
      <p:grpSp>
        <p:nvGrpSpPr>
          <p:cNvPr id="20" name="组合 14"/>
          <p:cNvGrpSpPr>
            <a:grpSpLocks/>
          </p:cNvGrpSpPr>
          <p:nvPr/>
        </p:nvGrpSpPr>
        <p:grpSpPr bwMode="auto">
          <a:xfrm>
            <a:off x="7131818" y="188640"/>
            <a:ext cx="1544638" cy="482895"/>
            <a:chOff x="428596" y="285728"/>
            <a:chExt cx="1544628" cy="357190"/>
          </a:xfrm>
        </p:grpSpPr>
        <p:sp>
          <p:nvSpPr>
            <p:cNvPr id="21" name="AutoShape 3"/>
            <p:cNvSpPr>
              <a:spLocks noChangeArrowheads="1"/>
            </p:cNvSpPr>
            <p:nvPr/>
          </p:nvSpPr>
          <p:spPr bwMode="auto">
            <a:xfrm>
              <a:off x="428596" y="285728"/>
              <a:ext cx="1544628" cy="35719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00034" y="285728"/>
              <a:ext cx="1428741" cy="2731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信息论</a:t>
              </a:r>
              <a:endPara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8" name="Group 2"/>
          <p:cNvGrpSpPr>
            <a:grpSpLocks/>
          </p:cNvGrpSpPr>
          <p:nvPr/>
        </p:nvGrpSpPr>
        <p:grpSpPr bwMode="auto">
          <a:xfrm>
            <a:off x="642938" y="1071563"/>
            <a:ext cx="7573962" cy="5000625"/>
            <a:chOff x="612" y="1026"/>
            <a:chExt cx="4580" cy="2763"/>
          </a:xfrm>
        </p:grpSpPr>
        <p:sp>
          <p:nvSpPr>
            <p:cNvPr id="26760" name="AutoShape 3"/>
            <p:cNvSpPr>
              <a:spLocks noChangeArrowheads="1"/>
            </p:cNvSpPr>
            <p:nvPr/>
          </p:nvSpPr>
          <p:spPr bwMode="auto">
            <a:xfrm>
              <a:off x="1174" y="1500"/>
              <a:ext cx="4018" cy="2289"/>
            </a:xfrm>
            <a:prstGeom prst="roundRect">
              <a:avLst>
                <a:gd name="adj" fmla="val 8676"/>
              </a:avLst>
            </a:prstGeom>
            <a:gradFill rotWithShape="1">
              <a:gsLst>
                <a:gs pos="0">
                  <a:srgbClr val="FF3300"/>
                </a:gs>
                <a:gs pos="100000">
                  <a:srgbClr val="FFCC66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61" name="AutoShape 4"/>
            <p:cNvSpPr>
              <a:spLocks noChangeArrowheads="1"/>
            </p:cNvSpPr>
            <p:nvPr/>
          </p:nvSpPr>
          <p:spPr bwMode="auto">
            <a:xfrm>
              <a:off x="612" y="1026"/>
              <a:ext cx="1769" cy="1078"/>
            </a:xfrm>
            <a:prstGeom prst="roundRect">
              <a:avLst>
                <a:gd name="adj" fmla="val 18366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6629" name="组合 28"/>
          <p:cNvGrpSpPr>
            <a:grpSpLocks/>
          </p:cNvGrpSpPr>
          <p:nvPr/>
        </p:nvGrpSpPr>
        <p:grpSpPr bwMode="auto">
          <a:xfrm>
            <a:off x="571500" y="1285875"/>
            <a:ext cx="2714625" cy="1643063"/>
            <a:chOff x="684213" y="1266825"/>
            <a:chExt cx="2774950" cy="1885950"/>
          </a:xfrm>
        </p:grpSpPr>
        <p:sp>
          <p:nvSpPr>
            <p:cNvPr id="26752" name="Freeform 7"/>
            <p:cNvSpPr>
              <a:spLocks/>
            </p:cNvSpPr>
            <p:nvPr/>
          </p:nvSpPr>
          <p:spPr bwMode="auto">
            <a:xfrm rot="10800000">
              <a:off x="736600" y="1293813"/>
              <a:ext cx="1309688" cy="890587"/>
            </a:xfrm>
            <a:custGeom>
              <a:avLst/>
              <a:gdLst>
                <a:gd name="T0" fmla="*/ 2147483647 w 946"/>
                <a:gd name="T1" fmla="*/ 2147483647 h 946"/>
                <a:gd name="T2" fmla="*/ 2147483647 w 946"/>
                <a:gd name="T3" fmla="*/ 2147483647 h 946"/>
                <a:gd name="T4" fmla="*/ 2147483647 w 946"/>
                <a:gd name="T5" fmla="*/ 2147483647 h 946"/>
                <a:gd name="T6" fmla="*/ 2147483647 w 946"/>
                <a:gd name="T7" fmla="*/ 2147483647 h 946"/>
                <a:gd name="T8" fmla="*/ 2147483647 w 946"/>
                <a:gd name="T9" fmla="*/ 2147483647 h 946"/>
                <a:gd name="T10" fmla="*/ 2147483647 w 946"/>
                <a:gd name="T11" fmla="*/ 2147483647 h 946"/>
                <a:gd name="T12" fmla="*/ 2147483647 w 946"/>
                <a:gd name="T13" fmla="*/ 2147483647 h 946"/>
                <a:gd name="T14" fmla="*/ 2147483647 w 946"/>
                <a:gd name="T15" fmla="*/ 2147483647 h 946"/>
                <a:gd name="T16" fmla="*/ 2147483647 w 946"/>
                <a:gd name="T17" fmla="*/ 2147483647 h 946"/>
                <a:gd name="T18" fmla="*/ 2147483647 w 946"/>
                <a:gd name="T19" fmla="*/ 2147483647 h 946"/>
                <a:gd name="T20" fmla="*/ 2147483647 w 946"/>
                <a:gd name="T21" fmla="*/ 2147483647 h 946"/>
                <a:gd name="T22" fmla="*/ 2147483647 w 946"/>
                <a:gd name="T23" fmla="*/ 2147483647 h 946"/>
                <a:gd name="T24" fmla="*/ 2147483647 w 946"/>
                <a:gd name="T25" fmla="*/ 2147483647 h 946"/>
                <a:gd name="T26" fmla="*/ 2147483647 w 946"/>
                <a:gd name="T27" fmla="*/ 2147483647 h 946"/>
                <a:gd name="T28" fmla="*/ 2147483647 w 946"/>
                <a:gd name="T29" fmla="*/ 2147483647 h 946"/>
                <a:gd name="T30" fmla="*/ 2147483647 w 946"/>
                <a:gd name="T31" fmla="*/ 2147483647 h 946"/>
                <a:gd name="T32" fmla="*/ 2147483647 w 946"/>
                <a:gd name="T33" fmla="*/ 2147483647 h 946"/>
                <a:gd name="T34" fmla="*/ 2147483647 w 946"/>
                <a:gd name="T35" fmla="*/ 2147483647 h 946"/>
                <a:gd name="T36" fmla="*/ 2147483647 w 946"/>
                <a:gd name="T37" fmla="*/ 2147483647 h 946"/>
                <a:gd name="T38" fmla="*/ 2147483647 w 946"/>
                <a:gd name="T39" fmla="*/ 2147483647 h 946"/>
                <a:gd name="T40" fmla="*/ 2147483647 w 946"/>
                <a:gd name="T41" fmla="*/ 2147483647 h 946"/>
                <a:gd name="T42" fmla="*/ 2147483647 w 946"/>
                <a:gd name="T43" fmla="*/ 2147483647 h 946"/>
                <a:gd name="T44" fmla="*/ 2147483647 w 946"/>
                <a:gd name="T45" fmla="*/ 2147483647 h 946"/>
                <a:gd name="T46" fmla="*/ 2147483647 w 946"/>
                <a:gd name="T47" fmla="*/ 2147483647 h 946"/>
                <a:gd name="T48" fmla="*/ 2147483647 w 946"/>
                <a:gd name="T49" fmla="*/ 2147483647 h 946"/>
                <a:gd name="T50" fmla="*/ 2147483647 w 946"/>
                <a:gd name="T51" fmla="*/ 2147483647 h 946"/>
                <a:gd name="T52" fmla="*/ 2147483647 w 946"/>
                <a:gd name="T53" fmla="*/ 0 h 946"/>
                <a:gd name="T54" fmla="*/ 2147483647 w 946"/>
                <a:gd name="T55" fmla="*/ 2147483647 h 946"/>
                <a:gd name="T56" fmla="*/ 2147483647 w 946"/>
                <a:gd name="T57" fmla="*/ 2147483647 h 946"/>
                <a:gd name="T58" fmla="*/ 2147483647 w 946"/>
                <a:gd name="T59" fmla="*/ 2147483647 h 946"/>
                <a:gd name="T60" fmla="*/ 2147483647 w 946"/>
                <a:gd name="T61" fmla="*/ 2147483647 h 946"/>
                <a:gd name="T62" fmla="*/ 2147483647 w 946"/>
                <a:gd name="T63" fmla="*/ 2147483647 h 946"/>
                <a:gd name="T64" fmla="*/ 2147483647 w 946"/>
                <a:gd name="T65" fmla="*/ 2147483647 h 946"/>
                <a:gd name="T66" fmla="*/ 2147483647 w 946"/>
                <a:gd name="T67" fmla="*/ 2147483647 h 946"/>
                <a:gd name="T68" fmla="*/ 2147483647 w 946"/>
                <a:gd name="T69" fmla="*/ 2147483647 h 946"/>
                <a:gd name="T70" fmla="*/ 0 w 946"/>
                <a:gd name="T71" fmla="*/ 2147483647 h 946"/>
                <a:gd name="T72" fmla="*/ 2147483647 w 946"/>
                <a:gd name="T73" fmla="*/ 2147483647 h 946"/>
                <a:gd name="T74" fmla="*/ 2147483647 w 946"/>
                <a:gd name="T75" fmla="*/ 2147483647 h 946"/>
                <a:gd name="T76" fmla="*/ 2147483647 w 946"/>
                <a:gd name="T77" fmla="*/ 2147483647 h 946"/>
                <a:gd name="T78" fmla="*/ 2147483647 w 946"/>
                <a:gd name="T79" fmla="*/ 2147483647 h 946"/>
                <a:gd name="T80" fmla="*/ 2147483647 w 946"/>
                <a:gd name="T81" fmla="*/ 2147483647 h 946"/>
                <a:gd name="T82" fmla="*/ 2147483647 w 946"/>
                <a:gd name="T83" fmla="*/ 2147483647 h 946"/>
                <a:gd name="T84" fmla="*/ 2147483647 w 946"/>
                <a:gd name="T85" fmla="*/ 2147483647 h 946"/>
                <a:gd name="T86" fmla="*/ 2147483647 w 946"/>
                <a:gd name="T87" fmla="*/ 2147483647 h 946"/>
                <a:gd name="T88" fmla="*/ 2147483647 w 946"/>
                <a:gd name="T89" fmla="*/ 2147483647 h 94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946"/>
                <a:gd name="T136" fmla="*/ 0 h 946"/>
                <a:gd name="T137" fmla="*/ 946 w 946"/>
                <a:gd name="T138" fmla="*/ 946 h 94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946" h="946">
                  <a:moveTo>
                    <a:pt x="186" y="946"/>
                  </a:moveTo>
                  <a:lnTo>
                    <a:pt x="498" y="946"/>
                  </a:lnTo>
                  <a:lnTo>
                    <a:pt x="500" y="924"/>
                  </a:lnTo>
                  <a:lnTo>
                    <a:pt x="504" y="904"/>
                  </a:lnTo>
                  <a:lnTo>
                    <a:pt x="509" y="882"/>
                  </a:lnTo>
                  <a:lnTo>
                    <a:pt x="515" y="861"/>
                  </a:lnTo>
                  <a:lnTo>
                    <a:pt x="521" y="841"/>
                  </a:lnTo>
                  <a:lnTo>
                    <a:pt x="528" y="820"/>
                  </a:lnTo>
                  <a:lnTo>
                    <a:pt x="535" y="801"/>
                  </a:lnTo>
                  <a:lnTo>
                    <a:pt x="545" y="782"/>
                  </a:lnTo>
                  <a:lnTo>
                    <a:pt x="555" y="762"/>
                  </a:lnTo>
                  <a:lnTo>
                    <a:pt x="564" y="744"/>
                  </a:lnTo>
                  <a:lnTo>
                    <a:pt x="576" y="727"/>
                  </a:lnTo>
                  <a:lnTo>
                    <a:pt x="587" y="709"/>
                  </a:lnTo>
                  <a:lnTo>
                    <a:pt x="600" y="692"/>
                  </a:lnTo>
                  <a:lnTo>
                    <a:pt x="614" y="676"/>
                  </a:lnTo>
                  <a:lnTo>
                    <a:pt x="627" y="661"/>
                  </a:lnTo>
                  <a:lnTo>
                    <a:pt x="643" y="646"/>
                  </a:lnTo>
                  <a:lnTo>
                    <a:pt x="657" y="632"/>
                  </a:lnTo>
                  <a:lnTo>
                    <a:pt x="673" y="618"/>
                  </a:lnTo>
                  <a:lnTo>
                    <a:pt x="690" y="605"/>
                  </a:lnTo>
                  <a:lnTo>
                    <a:pt x="707" y="593"/>
                  </a:lnTo>
                  <a:lnTo>
                    <a:pt x="724" y="581"/>
                  </a:lnTo>
                  <a:lnTo>
                    <a:pt x="742" y="570"/>
                  </a:lnTo>
                  <a:lnTo>
                    <a:pt x="761" y="560"/>
                  </a:lnTo>
                  <a:lnTo>
                    <a:pt x="779" y="551"/>
                  </a:lnTo>
                  <a:lnTo>
                    <a:pt x="799" y="542"/>
                  </a:lnTo>
                  <a:lnTo>
                    <a:pt x="819" y="535"/>
                  </a:lnTo>
                  <a:lnTo>
                    <a:pt x="840" y="528"/>
                  </a:lnTo>
                  <a:lnTo>
                    <a:pt x="860" y="523"/>
                  </a:lnTo>
                  <a:lnTo>
                    <a:pt x="881" y="517"/>
                  </a:lnTo>
                  <a:lnTo>
                    <a:pt x="903" y="513"/>
                  </a:lnTo>
                  <a:lnTo>
                    <a:pt x="924" y="510"/>
                  </a:lnTo>
                  <a:lnTo>
                    <a:pt x="946" y="508"/>
                  </a:lnTo>
                  <a:lnTo>
                    <a:pt x="946" y="187"/>
                  </a:lnTo>
                  <a:lnTo>
                    <a:pt x="945" y="168"/>
                  </a:lnTo>
                  <a:lnTo>
                    <a:pt x="942" y="149"/>
                  </a:lnTo>
                  <a:lnTo>
                    <a:pt x="938" y="131"/>
                  </a:lnTo>
                  <a:lnTo>
                    <a:pt x="932" y="114"/>
                  </a:lnTo>
                  <a:lnTo>
                    <a:pt x="923" y="97"/>
                  </a:lnTo>
                  <a:lnTo>
                    <a:pt x="915" y="82"/>
                  </a:lnTo>
                  <a:lnTo>
                    <a:pt x="904" y="68"/>
                  </a:lnTo>
                  <a:lnTo>
                    <a:pt x="892" y="55"/>
                  </a:lnTo>
                  <a:lnTo>
                    <a:pt x="878" y="43"/>
                  </a:lnTo>
                  <a:lnTo>
                    <a:pt x="864" y="32"/>
                  </a:lnTo>
                  <a:lnTo>
                    <a:pt x="848" y="23"/>
                  </a:lnTo>
                  <a:lnTo>
                    <a:pt x="831" y="14"/>
                  </a:lnTo>
                  <a:lnTo>
                    <a:pt x="814" y="8"/>
                  </a:lnTo>
                  <a:lnTo>
                    <a:pt x="796" y="3"/>
                  </a:lnTo>
                  <a:lnTo>
                    <a:pt x="778" y="1"/>
                  </a:lnTo>
                  <a:lnTo>
                    <a:pt x="759" y="0"/>
                  </a:lnTo>
                  <a:lnTo>
                    <a:pt x="186" y="0"/>
                  </a:lnTo>
                  <a:lnTo>
                    <a:pt x="168" y="1"/>
                  </a:lnTo>
                  <a:lnTo>
                    <a:pt x="149" y="3"/>
                  </a:lnTo>
                  <a:lnTo>
                    <a:pt x="130" y="8"/>
                  </a:lnTo>
                  <a:lnTo>
                    <a:pt x="114" y="14"/>
                  </a:lnTo>
                  <a:lnTo>
                    <a:pt x="98" y="23"/>
                  </a:lnTo>
                  <a:lnTo>
                    <a:pt x="82" y="32"/>
                  </a:lnTo>
                  <a:lnTo>
                    <a:pt x="68" y="43"/>
                  </a:lnTo>
                  <a:lnTo>
                    <a:pt x="54" y="55"/>
                  </a:lnTo>
                  <a:lnTo>
                    <a:pt x="42" y="68"/>
                  </a:lnTo>
                  <a:lnTo>
                    <a:pt x="31" y="82"/>
                  </a:lnTo>
                  <a:lnTo>
                    <a:pt x="22" y="97"/>
                  </a:lnTo>
                  <a:lnTo>
                    <a:pt x="14" y="114"/>
                  </a:lnTo>
                  <a:lnTo>
                    <a:pt x="8" y="131"/>
                  </a:lnTo>
                  <a:lnTo>
                    <a:pt x="4" y="149"/>
                  </a:lnTo>
                  <a:lnTo>
                    <a:pt x="1" y="168"/>
                  </a:lnTo>
                  <a:lnTo>
                    <a:pt x="0" y="187"/>
                  </a:lnTo>
                  <a:lnTo>
                    <a:pt x="0" y="760"/>
                  </a:lnTo>
                  <a:lnTo>
                    <a:pt x="1" y="779"/>
                  </a:lnTo>
                  <a:lnTo>
                    <a:pt x="4" y="797"/>
                  </a:lnTo>
                  <a:lnTo>
                    <a:pt x="8" y="815"/>
                  </a:lnTo>
                  <a:lnTo>
                    <a:pt x="14" y="832"/>
                  </a:lnTo>
                  <a:lnTo>
                    <a:pt x="22" y="848"/>
                  </a:lnTo>
                  <a:lnTo>
                    <a:pt x="31" y="864"/>
                  </a:lnTo>
                  <a:lnTo>
                    <a:pt x="42" y="878"/>
                  </a:lnTo>
                  <a:lnTo>
                    <a:pt x="54" y="892"/>
                  </a:lnTo>
                  <a:lnTo>
                    <a:pt x="68" y="904"/>
                  </a:lnTo>
                  <a:lnTo>
                    <a:pt x="82" y="914"/>
                  </a:lnTo>
                  <a:lnTo>
                    <a:pt x="98" y="924"/>
                  </a:lnTo>
                  <a:lnTo>
                    <a:pt x="114" y="931"/>
                  </a:lnTo>
                  <a:lnTo>
                    <a:pt x="130" y="937"/>
                  </a:lnTo>
                  <a:lnTo>
                    <a:pt x="149" y="942"/>
                  </a:lnTo>
                  <a:lnTo>
                    <a:pt x="168" y="946"/>
                  </a:lnTo>
                  <a:lnTo>
                    <a:pt x="186" y="946"/>
                  </a:lnTo>
                  <a:close/>
                </a:path>
              </a:pathLst>
            </a:custGeom>
            <a:gradFill rotWithShape="1">
              <a:gsLst>
                <a:gs pos="0">
                  <a:srgbClr val="FFCC66"/>
                </a:gs>
                <a:gs pos="100000">
                  <a:srgbClr val="FF33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53" name="Text Box 8"/>
            <p:cNvSpPr txBox="1">
              <a:spLocks noChangeArrowheads="1"/>
            </p:cNvSpPr>
            <p:nvPr/>
          </p:nvSpPr>
          <p:spPr bwMode="auto">
            <a:xfrm>
              <a:off x="704850" y="1266825"/>
              <a:ext cx="184731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9pPr>
            </a:lstStyle>
            <a:p>
              <a:pPr eaLnBrk="1" hangingPunct="1"/>
              <a:endParaRPr lang="en-US" altLang="zh-CN" sz="4800">
                <a:solidFill>
                  <a:srgbClr val="333333"/>
                </a:solidFill>
                <a:latin typeface="Arial Black" pitchFamily="34" charset="0"/>
              </a:endParaRPr>
            </a:p>
          </p:txBody>
        </p:sp>
        <p:sp>
          <p:nvSpPr>
            <p:cNvPr id="26754" name="Freeform 9"/>
            <p:cNvSpPr>
              <a:spLocks/>
            </p:cNvSpPr>
            <p:nvPr/>
          </p:nvSpPr>
          <p:spPr bwMode="auto">
            <a:xfrm rot="10800000">
              <a:off x="2149475" y="1293813"/>
              <a:ext cx="1309688" cy="890587"/>
            </a:xfrm>
            <a:custGeom>
              <a:avLst/>
              <a:gdLst>
                <a:gd name="T0" fmla="*/ 2147483647 w 946"/>
                <a:gd name="T1" fmla="*/ 2147483647 h 946"/>
                <a:gd name="T2" fmla="*/ 2147483647 w 946"/>
                <a:gd name="T3" fmla="*/ 2147483647 h 946"/>
                <a:gd name="T4" fmla="*/ 2147483647 w 946"/>
                <a:gd name="T5" fmla="*/ 2147483647 h 946"/>
                <a:gd name="T6" fmla="*/ 2147483647 w 946"/>
                <a:gd name="T7" fmla="*/ 2147483647 h 946"/>
                <a:gd name="T8" fmla="*/ 2147483647 w 946"/>
                <a:gd name="T9" fmla="*/ 2147483647 h 946"/>
                <a:gd name="T10" fmla="*/ 2147483647 w 946"/>
                <a:gd name="T11" fmla="*/ 2147483647 h 946"/>
                <a:gd name="T12" fmla="*/ 2147483647 w 946"/>
                <a:gd name="T13" fmla="*/ 2147483647 h 946"/>
                <a:gd name="T14" fmla="*/ 2147483647 w 946"/>
                <a:gd name="T15" fmla="*/ 2147483647 h 946"/>
                <a:gd name="T16" fmla="*/ 2147483647 w 946"/>
                <a:gd name="T17" fmla="*/ 2147483647 h 946"/>
                <a:gd name="T18" fmla="*/ 2147483647 w 946"/>
                <a:gd name="T19" fmla="*/ 2147483647 h 946"/>
                <a:gd name="T20" fmla="*/ 2147483647 w 946"/>
                <a:gd name="T21" fmla="*/ 2147483647 h 946"/>
                <a:gd name="T22" fmla="*/ 2147483647 w 946"/>
                <a:gd name="T23" fmla="*/ 2147483647 h 946"/>
                <a:gd name="T24" fmla="*/ 2147483647 w 946"/>
                <a:gd name="T25" fmla="*/ 2147483647 h 946"/>
                <a:gd name="T26" fmla="*/ 2147483647 w 946"/>
                <a:gd name="T27" fmla="*/ 2147483647 h 946"/>
                <a:gd name="T28" fmla="*/ 2147483647 w 946"/>
                <a:gd name="T29" fmla="*/ 2147483647 h 946"/>
                <a:gd name="T30" fmla="*/ 2147483647 w 946"/>
                <a:gd name="T31" fmla="*/ 2147483647 h 946"/>
                <a:gd name="T32" fmla="*/ 2147483647 w 946"/>
                <a:gd name="T33" fmla="*/ 2147483647 h 946"/>
                <a:gd name="T34" fmla="*/ 2147483647 w 946"/>
                <a:gd name="T35" fmla="*/ 2147483647 h 946"/>
                <a:gd name="T36" fmla="*/ 2147483647 w 946"/>
                <a:gd name="T37" fmla="*/ 2147483647 h 946"/>
                <a:gd name="T38" fmla="*/ 2147483647 w 946"/>
                <a:gd name="T39" fmla="*/ 2147483647 h 946"/>
                <a:gd name="T40" fmla="*/ 2147483647 w 946"/>
                <a:gd name="T41" fmla="*/ 2147483647 h 946"/>
                <a:gd name="T42" fmla="*/ 2147483647 w 946"/>
                <a:gd name="T43" fmla="*/ 2147483647 h 946"/>
                <a:gd name="T44" fmla="*/ 2147483647 w 946"/>
                <a:gd name="T45" fmla="*/ 2147483647 h 946"/>
                <a:gd name="T46" fmla="*/ 2147483647 w 946"/>
                <a:gd name="T47" fmla="*/ 2147483647 h 946"/>
                <a:gd name="T48" fmla="*/ 2147483647 w 946"/>
                <a:gd name="T49" fmla="*/ 2147483647 h 946"/>
                <a:gd name="T50" fmla="*/ 2147483647 w 946"/>
                <a:gd name="T51" fmla="*/ 2147483647 h 946"/>
                <a:gd name="T52" fmla="*/ 2147483647 w 946"/>
                <a:gd name="T53" fmla="*/ 0 h 946"/>
                <a:gd name="T54" fmla="*/ 2147483647 w 946"/>
                <a:gd name="T55" fmla="*/ 2147483647 h 946"/>
                <a:gd name="T56" fmla="*/ 2147483647 w 946"/>
                <a:gd name="T57" fmla="*/ 2147483647 h 946"/>
                <a:gd name="T58" fmla="*/ 2147483647 w 946"/>
                <a:gd name="T59" fmla="*/ 2147483647 h 946"/>
                <a:gd name="T60" fmla="*/ 2147483647 w 946"/>
                <a:gd name="T61" fmla="*/ 2147483647 h 946"/>
                <a:gd name="T62" fmla="*/ 2147483647 w 946"/>
                <a:gd name="T63" fmla="*/ 2147483647 h 946"/>
                <a:gd name="T64" fmla="*/ 2147483647 w 946"/>
                <a:gd name="T65" fmla="*/ 2147483647 h 946"/>
                <a:gd name="T66" fmla="*/ 2147483647 w 946"/>
                <a:gd name="T67" fmla="*/ 2147483647 h 946"/>
                <a:gd name="T68" fmla="*/ 2147483647 w 946"/>
                <a:gd name="T69" fmla="*/ 2147483647 h 946"/>
                <a:gd name="T70" fmla="*/ 0 w 946"/>
                <a:gd name="T71" fmla="*/ 2147483647 h 946"/>
                <a:gd name="T72" fmla="*/ 2147483647 w 946"/>
                <a:gd name="T73" fmla="*/ 2147483647 h 946"/>
                <a:gd name="T74" fmla="*/ 2147483647 w 946"/>
                <a:gd name="T75" fmla="*/ 2147483647 h 946"/>
                <a:gd name="T76" fmla="*/ 2147483647 w 946"/>
                <a:gd name="T77" fmla="*/ 2147483647 h 946"/>
                <a:gd name="T78" fmla="*/ 2147483647 w 946"/>
                <a:gd name="T79" fmla="*/ 2147483647 h 946"/>
                <a:gd name="T80" fmla="*/ 2147483647 w 946"/>
                <a:gd name="T81" fmla="*/ 2147483647 h 946"/>
                <a:gd name="T82" fmla="*/ 2147483647 w 946"/>
                <a:gd name="T83" fmla="*/ 2147483647 h 946"/>
                <a:gd name="T84" fmla="*/ 2147483647 w 946"/>
                <a:gd name="T85" fmla="*/ 2147483647 h 946"/>
                <a:gd name="T86" fmla="*/ 2147483647 w 946"/>
                <a:gd name="T87" fmla="*/ 2147483647 h 946"/>
                <a:gd name="T88" fmla="*/ 2147483647 w 946"/>
                <a:gd name="T89" fmla="*/ 2147483647 h 94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946"/>
                <a:gd name="T136" fmla="*/ 0 h 946"/>
                <a:gd name="T137" fmla="*/ 946 w 946"/>
                <a:gd name="T138" fmla="*/ 946 h 94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946" h="946">
                  <a:moveTo>
                    <a:pt x="186" y="946"/>
                  </a:moveTo>
                  <a:lnTo>
                    <a:pt x="498" y="946"/>
                  </a:lnTo>
                  <a:lnTo>
                    <a:pt x="500" y="924"/>
                  </a:lnTo>
                  <a:lnTo>
                    <a:pt x="504" y="904"/>
                  </a:lnTo>
                  <a:lnTo>
                    <a:pt x="509" y="882"/>
                  </a:lnTo>
                  <a:lnTo>
                    <a:pt x="515" y="861"/>
                  </a:lnTo>
                  <a:lnTo>
                    <a:pt x="521" y="841"/>
                  </a:lnTo>
                  <a:lnTo>
                    <a:pt x="528" y="820"/>
                  </a:lnTo>
                  <a:lnTo>
                    <a:pt x="535" y="801"/>
                  </a:lnTo>
                  <a:lnTo>
                    <a:pt x="545" y="782"/>
                  </a:lnTo>
                  <a:lnTo>
                    <a:pt x="555" y="762"/>
                  </a:lnTo>
                  <a:lnTo>
                    <a:pt x="564" y="744"/>
                  </a:lnTo>
                  <a:lnTo>
                    <a:pt x="576" y="727"/>
                  </a:lnTo>
                  <a:lnTo>
                    <a:pt x="587" y="709"/>
                  </a:lnTo>
                  <a:lnTo>
                    <a:pt x="600" y="692"/>
                  </a:lnTo>
                  <a:lnTo>
                    <a:pt x="614" y="676"/>
                  </a:lnTo>
                  <a:lnTo>
                    <a:pt x="627" y="661"/>
                  </a:lnTo>
                  <a:lnTo>
                    <a:pt x="643" y="646"/>
                  </a:lnTo>
                  <a:lnTo>
                    <a:pt x="657" y="632"/>
                  </a:lnTo>
                  <a:lnTo>
                    <a:pt x="673" y="618"/>
                  </a:lnTo>
                  <a:lnTo>
                    <a:pt x="690" y="605"/>
                  </a:lnTo>
                  <a:lnTo>
                    <a:pt x="707" y="593"/>
                  </a:lnTo>
                  <a:lnTo>
                    <a:pt x="724" y="581"/>
                  </a:lnTo>
                  <a:lnTo>
                    <a:pt x="742" y="570"/>
                  </a:lnTo>
                  <a:lnTo>
                    <a:pt x="761" y="560"/>
                  </a:lnTo>
                  <a:lnTo>
                    <a:pt x="779" y="551"/>
                  </a:lnTo>
                  <a:lnTo>
                    <a:pt x="799" y="542"/>
                  </a:lnTo>
                  <a:lnTo>
                    <a:pt x="819" y="535"/>
                  </a:lnTo>
                  <a:lnTo>
                    <a:pt x="840" y="528"/>
                  </a:lnTo>
                  <a:lnTo>
                    <a:pt x="860" y="523"/>
                  </a:lnTo>
                  <a:lnTo>
                    <a:pt x="881" y="517"/>
                  </a:lnTo>
                  <a:lnTo>
                    <a:pt x="903" y="513"/>
                  </a:lnTo>
                  <a:lnTo>
                    <a:pt x="924" y="510"/>
                  </a:lnTo>
                  <a:lnTo>
                    <a:pt x="946" y="508"/>
                  </a:lnTo>
                  <a:lnTo>
                    <a:pt x="946" y="187"/>
                  </a:lnTo>
                  <a:lnTo>
                    <a:pt x="945" y="168"/>
                  </a:lnTo>
                  <a:lnTo>
                    <a:pt x="942" y="149"/>
                  </a:lnTo>
                  <a:lnTo>
                    <a:pt x="938" y="131"/>
                  </a:lnTo>
                  <a:lnTo>
                    <a:pt x="932" y="114"/>
                  </a:lnTo>
                  <a:lnTo>
                    <a:pt x="923" y="97"/>
                  </a:lnTo>
                  <a:lnTo>
                    <a:pt x="915" y="82"/>
                  </a:lnTo>
                  <a:lnTo>
                    <a:pt x="904" y="68"/>
                  </a:lnTo>
                  <a:lnTo>
                    <a:pt x="892" y="55"/>
                  </a:lnTo>
                  <a:lnTo>
                    <a:pt x="878" y="43"/>
                  </a:lnTo>
                  <a:lnTo>
                    <a:pt x="864" y="32"/>
                  </a:lnTo>
                  <a:lnTo>
                    <a:pt x="848" y="23"/>
                  </a:lnTo>
                  <a:lnTo>
                    <a:pt x="831" y="14"/>
                  </a:lnTo>
                  <a:lnTo>
                    <a:pt x="814" y="8"/>
                  </a:lnTo>
                  <a:lnTo>
                    <a:pt x="796" y="3"/>
                  </a:lnTo>
                  <a:lnTo>
                    <a:pt x="778" y="1"/>
                  </a:lnTo>
                  <a:lnTo>
                    <a:pt x="759" y="0"/>
                  </a:lnTo>
                  <a:lnTo>
                    <a:pt x="186" y="0"/>
                  </a:lnTo>
                  <a:lnTo>
                    <a:pt x="168" y="1"/>
                  </a:lnTo>
                  <a:lnTo>
                    <a:pt x="149" y="3"/>
                  </a:lnTo>
                  <a:lnTo>
                    <a:pt x="130" y="8"/>
                  </a:lnTo>
                  <a:lnTo>
                    <a:pt x="114" y="14"/>
                  </a:lnTo>
                  <a:lnTo>
                    <a:pt x="98" y="23"/>
                  </a:lnTo>
                  <a:lnTo>
                    <a:pt x="82" y="32"/>
                  </a:lnTo>
                  <a:lnTo>
                    <a:pt x="68" y="43"/>
                  </a:lnTo>
                  <a:lnTo>
                    <a:pt x="54" y="55"/>
                  </a:lnTo>
                  <a:lnTo>
                    <a:pt x="42" y="68"/>
                  </a:lnTo>
                  <a:lnTo>
                    <a:pt x="31" y="82"/>
                  </a:lnTo>
                  <a:lnTo>
                    <a:pt x="22" y="97"/>
                  </a:lnTo>
                  <a:lnTo>
                    <a:pt x="14" y="114"/>
                  </a:lnTo>
                  <a:lnTo>
                    <a:pt x="8" y="131"/>
                  </a:lnTo>
                  <a:lnTo>
                    <a:pt x="4" y="149"/>
                  </a:lnTo>
                  <a:lnTo>
                    <a:pt x="1" y="168"/>
                  </a:lnTo>
                  <a:lnTo>
                    <a:pt x="0" y="187"/>
                  </a:lnTo>
                  <a:lnTo>
                    <a:pt x="0" y="760"/>
                  </a:lnTo>
                  <a:lnTo>
                    <a:pt x="1" y="779"/>
                  </a:lnTo>
                  <a:lnTo>
                    <a:pt x="4" y="797"/>
                  </a:lnTo>
                  <a:lnTo>
                    <a:pt x="8" y="815"/>
                  </a:lnTo>
                  <a:lnTo>
                    <a:pt x="14" y="832"/>
                  </a:lnTo>
                  <a:lnTo>
                    <a:pt x="22" y="848"/>
                  </a:lnTo>
                  <a:lnTo>
                    <a:pt x="31" y="864"/>
                  </a:lnTo>
                  <a:lnTo>
                    <a:pt x="42" y="878"/>
                  </a:lnTo>
                  <a:lnTo>
                    <a:pt x="54" y="892"/>
                  </a:lnTo>
                  <a:lnTo>
                    <a:pt x="68" y="904"/>
                  </a:lnTo>
                  <a:lnTo>
                    <a:pt x="82" y="914"/>
                  </a:lnTo>
                  <a:lnTo>
                    <a:pt x="98" y="924"/>
                  </a:lnTo>
                  <a:lnTo>
                    <a:pt x="114" y="931"/>
                  </a:lnTo>
                  <a:lnTo>
                    <a:pt x="130" y="937"/>
                  </a:lnTo>
                  <a:lnTo>
                    <a:pt x="149" y="942"/>
                  </a:lnTo>
                  <a:lnTo>
                    <a:pt x="168" y="946"/>
                  </a:lnTo>
                  <a:lnTo>
                    <a:pt x="186" y="946"/>
                  </a:lnTo>
                  <a:close/>
                </a:path>
              </a:pathLst>
            </a:custGeom>
            <a:gradFill rotWithShape="1">
              <a:gsLst>
                <a:gs pos="0">
                  <a:srgbClr val="669900"/>
                </a:gs>
                <a:gs pos="100000">
                  <a:srgbClr val="CCFF33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55" name="Text Box 10"/>
            <p:cNvSpPr txBox="1">
              <a:spLocks noChangeArrowheads="1"/>
            </p:cNvSpPr>
            <p:nvPr/>
          </p:nvSpPr>
          <p:spPr bwMode="auto">
            <a:xfrm>
              <a:off x="2124075" y="1266825"/>
              <a:ext cx="184731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9pPr>
            </a:lstStyle>
            <a:p>
              <a:pPr eaLnBrk="1" hangingPunct="1"/>
              <a:endParaRPr lang="en-US" altLang="zh-CN" sz="4800">
                <a:solidFill>
                  <a:srgbClr val="333333"/>
                </a:solidFill>
                <a:latin typeface="Arial Black" pitchFamily="34" charset="0"/>
              </a:endParaRPr>
            </a:p>
          </p:txBody>
        </p:sp>
        <p:sp>
          <p:nvSpPr>
            <p:cNvPr id="26756" name="Freeform 11"/>
            <p:cNvSpPr>
              <a:spLocks/>
            </p:cNvSpPr>
            <p:nvPr/>
          </p:nvSpPr>
          <p:spPr bwMode="auto">
            <a:xfrm rot="10800000">
              <a:off x="736600" y="2262188"/>
              <a:ext cx="1309688" cy="890587"/>
            </a:xfrm>
            <a:custGeom>
              <a:avLst/>
              <a:gdLst>
                <a:gd name="T0" fmla="*/ 2147483647 w 946"/>
                <a:gd name="T1" fmla="*/ 2147483647 h 946"/>
                <a:gd name="T2" fmla="*/ 2147483647 w 946"/>
                <a:gd name="T3" fmla="*/ 2147483647 h 946"/>
                <a:gd name="T4" fmla="*/ 2147483647 w 946"/>
                <a:gd name="T5" fmla="*/ 2147483647 h 946"/>
                <a:gd name="T6" fmla="*/ 2147483647 w 946"/>
                <a:gd name="T7" fmla="*/ 2147483647 h 946"/>
                <a:gd name="T8" fmla="*/ 2147483647 w 946"/>
                <a:gd name="T9" fmla="*/ 2147483647 h 946"/>
                <a:gd name="T10" fmla="*/ 2147483647 w 946"/>
                <a:gd name="T11" fmla="*/ 2147483647 h 946"/>
                <a:gd name="T12" fmla="*/ 2147483647 w 946"/>
                <a:gd name="T13" fmla="*/ 2147483647 h 946"/>
                <a:gd name="T14" fmla="*/ 2147483647 w 946"/>
                <a:gd name="T15" fmla="*/ 2147483647 h 946"/>
                <a:gd name="T16" fmla="*/ 2147483647 w 946"/>
                <a:gd name="T17" fmla="*/ 2147483647 h 946"/>
                <a:gd name="T18" fmla="*/ 2147483647 w 946"/>
                <a:gd name="T19" fmla="*/ 2147483647 h 946"/>
                <a:gd name="T20" fmla="*/ 2147483647 w 946"/>
                <a:gd name="T21" fmla="*/ 2147483647 h 946"/>
                <a:gd name="T22" fmla="*/ 2147483647 w 946"/>
                <a:gd name="T23" fmla="*/ 2147483647 h 946"/>
                <a:gd name="T24" fmla="*/ 2147483647 w 946"/>
                <a:gd name="T25" fmla="*/ 2147483647 h 946"/>
                <a:gd name="T26" fmla="*/ 2147483647 w 946"/>
                <a:gd name="T27" fmla="*/ 2147483647 h 946"/>
                <a:gd name="T28" fmla="*/ 2147483647 w 946"/>
                <a:gd name="T29" fmla="*/ 2147483647 h 946"/>
                <a:gd name="T30" fmla="*/ 2147483647 w 946"/>
                <a:gd name="T31" fmla="*/ 2147483647 h 946"/>
                <a:gd name="T32" fmla="*/ 2147483647 w 946"/>
                <a:gd name="T33" fmla="*/ 2147483647 h 946"/>
                <a:gd name="T34" fmla="*/ 2147483647 w 946"/>
                <a:gd name="T35" fmla="*/ 2147483647 h 946"/>
                <a:gd name="T36" fmla="*/ 2147483647 w 946"/>
                <a:gd name="T37" fmla="*/ 2147483647 h 946"/>
                <a:gd name="T38" fmla="*/ 2147483647 w 946"/>
                <a:gd name="T39" fmla="*/ 2147483647 h 946"/>
                <a:gd name="T40" fmla="*/ 2147483647 w 946"/>
                <a:gd name="T41" fmla="*/ 2147483647 h 946"/>
                <a:gd name="T42" fmla="*/ 2147483647 w 946"/>
                <a:gd name="T43" fmla="*/ 2147483647 h 946"/>
                <a:gd name="T44" fmla="*/ 2147483647 w 946"/>
                <a:gd name="T45" fmla="*/ 2147483647 h 946"/>
                <a:gd name="T46" fmla="*/ 2147483647 w 946"/>
                <a:gd name="T47" fmla="*/ 2147483647 h 946"/>
                <a:gd name="T48" fmla="*/ 2147483647 w 946"/>
                <a:gd name="T49" fmla="*/ 2147483647 h 946"/>
                <a:gd name="T50" fmla="*/ 2147483647 w 946"/>
                <a:gd name="T51" fmla="*/ 2147483647 h 946"/>
                <a:gd name="T52" fmla="*/ 2147483647 w 946"/>
                <a:gd name="T53" fmla="*/ 0 h 946"/>
                <a:gd name="T54" fmla="*/ 2147483647 w 946"/>
                <a:gd name="T55" fmla="*/ 2147483647 h 946"/>
                <a:gd name="T56" fmla="*/ 2147483647 w 946"/>
                <a:gd name="T57" fmla="*/ 2147483647 h 946"/>
                <a:gd name="T58" fmla="*/ 2147483647 w 946"/>
                <a:gd name="T59" fmla="*/ 2147483647 h 946"/>
                <a:gd name="T60" fmla="*/ 2147483647 w 946"/>
                <a:gd name="T61" fmla="*/ 2147483647 h 946"/>
                <a:gd name="T62" fmla="*/ 2147483647 w 946"/>
                <a:gd name="T63" fmla="*/ 2147483647 h 946"/>
                <a:gd name="T64" fmla="*/ 2147483647 w 946"/>
                <a:gd name="T65" fmla="*/ 2147483647 h 946"/>
                <a:gd name="T66" fmla="*/ 2147483647 w 946"/>
                <a:gd name="T67" fmla="*/ 2147483647 h 946"/>
                <a:gd name="T68" fmla="*/ 2147483647 w 946"/>
                <a:gd name="T69" fmla="*/ 2147483647 h 946"/>
                <a:gd name="T70" fmla="*/ 0 w 946"/>
                <a:gd name="T71" fmla="*/ 2147483647 h 946"/>
                <a:gd name="T72" fmla="*/ 2147483647 w 946"/>
                <a:gd name="T73" fmla="*/ 2147483647 h 946"/>
                <a:gd name="T74" fmla="*/ 2147483647 w 946"/>
                <a:gd name="T75" fmla="*/ 2147483647 h 946"/>
                <a:gd name="T76" fmla="*/ 2147483647 w 946"/>
                <a:gd name="T77" fmla="*/ 2147483647 h 946"/>
                <a:gd name="T78" fmla="*/ 2147483647 w 946"/>
                <a:gd name="T79" fmla="*/ 2147483647 h 946"/>
                <a:gd name="T80" fmla="*/ 2147483647 w 946"/>
                <a:gd name="T81" fmla="*/ 2147483647 h 946"/>
                <a:gd name="T82" fmla="*/ 2147483647 w 946"/>
                <a:gd name="T83" fmla="*/ 2147483647 h 946"/>
                <a:gd name="T84" fmla="*/ 2147483647 w 946"/>
                <a:gd name="T85" fmla="*/ 2147483647 h 946"/>
                <a:gd name="T86" fmla="*/ 2147483647 w 946"/>
                <a:gd name="T87" fmla="*/ 2147483647 h 946"/>
                <a:gd name="T88" fmla="*/ 2147483647 w 946"/>
                <a:gd name="T89" fmla="*/ 2147483647 h 94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946"/>
                <a:gd name="T136" fmla="*/ 0 h 946"/>
                <a:gd name="T137" fmla="*/ 946 w 946"/>
                <a:gd name="T138" fmla="*/ 946 h 94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946" h="946">
                  <a:moveTo>
                    <a:pt x="186" y="946"/>
                  </a:moveTo>
                  <a:lnTo>
                    <a:pt x="498" y="946"/>
                  </a:lnTo>
                  <a:lnTo>
                    <a:pt x="500" y="924"/>
                  </a:lnTo>
                  <a:lnTo>
                    <a:pt x="504" y="904"/>
                  </a:lnTo>
                  <a:lnTo>
                    <a:pt x="509" y="882"/>
                  </a:lnTo>
                  <a:lnTo>
                    <a:pt x="515" y="861"/>
                  </a:lnTo>
                  <a:lnTo>
                    <a:pt x="521" y="841"/>
                  </a:lnTo>
                  <a:lnTo>
                    <a:pt x="528" y="820"/>
                  </a:lnTo>
                  <a:lnTo>
                    <a:pt x="535" y="801"/>
                  </a:lnTo>
                  <a:lnTo>
                    <a:pt x="545" y="782"/>
                  </a:lnTo>
                  <a:lnTo>
                    <a:pt x="555" y="762"/>
                  </a:lnTo>
                  <a:lnTo>
                    <a:pt x="564" y="744"/>
                  </a:lnTo>
                  <a:lnTo>
                    <a:pt x="576" y="727"/>
                  </a:lnTo>
                  <a:lnTo>
                    <a:pt x="587" y="709"/>
                  </a:lnTo>
                  <a:lnTo>
                    <a:pt x="600" y="692"/>
                  </a:lnTo>
                  <a:lnTo>
                    <a:pt x="614" y="676"/>
                  </a:lnTo>
                  <a:lnTo>
                    <a:pt x="627" y="661"/>
                  </a:lnTo>
                  <a:lnTo>
                    <a:pt x="643" y="646"/>
                  </a:lnTo>
                  <a:lnTo>
                    <a:pt x="657" y="632"/>
                  </a:lnTo>
                  <a:lnTo>
                    <a:pt x="673" y="618"/>
                  </a:lnTo>
                  <a:lnTo>
                    <a:pt x="690" y="605"/>
                  </a:lnTo>
                  <a:lnTo>
                    <a:pt x="707" y="593"/>
                  </a:lnTo>
                  <a:lnTo>
                    <a:pt x="724" y="581"/>
                  </a:lnTo>
                  <a:lnTo>
                    <a:pt x="742" y="570"/>
                  </a:lnTo>
                  <a:lnTo>
                    <a:pt x="761" y="560"/>
                  </a:lnTo>
                  <a:lnTo>
                    <a:pt x="779" y="551"/>
                  </a:lnTo>
                  <a:lnTo>
                    <a:pt x="799" y="542"/>
                  </a:lnTo>
                  <a:lnTo>
                    <a:pt x="819" y="535"/>
                  </a:lnTo>
                  <a:lnTo>
                    <a:pt x="840" y="528"/>
                  </a:lnTo>
                  <a:lnTo>
                    <a:pt x="860" y="523"/>
                  </a:lnTo>
                  <a:lnTo>
                    <a:pt x="881" y="517"/>
                  </a:lnTo>
                  <a:lnTo>
                    <a:pt x="903" y="513"/>
                  </a:lnTo>
                  <a:lnTo>
                    <a:pt x="924" y="510"/>
                  </a:lnTo>
                  <a:lnTo>
                    <a:pt x="946" y="508"/>
                  </a:lnTo>
                  <a:lnTo>
                    <a:pt x="946" y="187"/>
                  </a:lnTo>
                  <a:lnTo>
                    <a:pt x="945" y="168"/>
                  </a:lnTo>
                  <a:lnTo>
                    <a:pt x="942" y="149"/>
                  </a:lnTo>
                  <a:lnTo>
                    <a:pt x="938" y="131"/>
                  </a:lnTo>
                  <a:lnTo>
                    <a:pt x="932" y="114"/>
                  </a:lnTo>
                  <a:lnTo>
                    <a:pt x="923" y="97"/>
                  </a:lnTo>
                  <a:lnTo>
                    <a:pt x="915" y="82"/>
                  </a:lnTo>
                  <a:lnTo>
                    <a:pt x="904" y="68"/>
                  </a:lnTo>
                  <a:lnTo>
                    <a:pt x="892" y="55"/>
                  </a:lnTo>
                  <a:lnTo>
                    <a:pt x="878" y="43"/>
                  </a:lnTo>
                  <a:lnTo>
                    <a:pt x="864" y="32"/>
                  </a:lnTo>
                  <a:lnTo>
                    <a:pt x="848" y="23"/>
                  </a:lnTo>
                  <a:lnTo>
                    <a:pt x="831" y="14"/>
                  </a:lnTo>
                  <a:lnTo>
                    <a:pt x="814" y="8"/>
                  </a:lnTo>
                  <a:lnTo>
                    <a:pt x="796" y="3"/>
                  </a:lnTo>
                  <a:lnTo>
                    <a:pt x="778" y="1"/>
                  </a:lnTo>
                  <a:lnTo>
                    <a:pt x="759" y="0"/>
                  </a:lnTo>
                  <a:lnTo>
                    <a:pt x="186" y="0"/>
                  </a:lnTo>
                  <a:lnTo>
                    <a:pt x="168" y="1"/>
                  </a:lnTo>
                  <a:lnTo>
                    <a:pt x="149" y="3"/>
                  </a:lnTo>
                  <a:lnTo>
                    <a:pt x="130" y="8"/>
                  </a:lnTo>
                  <a:lnTo>
                    <a:pt x="114" y="14"/>
                  </a:lnTo>
                  <a:lnTo>
                    <a:pt x="98" y="23"/>
                  </a:lnTo>
                  <a:lnTo>
                    <a:pt x="82" y="32"/>
                  </a:lnTo>
                  <a:lnTo>
                    <a:pt x="68" y="43"/>
                  </a:lnTo>
                  <a:lnTo>
                    <a:pt x="54" y="55"/>
                  </a:lnTo>
                  <a:lnTo>
                    <a:pt x="42" y="68"/>
                  </a:lnTo>
                  <a:lnTo>
                    <a:pt x="31" y="82"/>
                  </a:lnTo>
                  <a:lnTo>
                    <a:pt x="22" y="97"/>
                  </a:lnTo>
                  <a:lnTo>
                    <a:pt x="14" y="114"/>
                  </a:lnTo>
                  <a:lnTo>
                    <a:pt x="8" y="131"/>
                  </a:lnTo>
                  <a:lnTo>
                    <a:pt x="4" y="149"/>
                  </a:lnTo>
                  <a:lnTo>
                    <a:pt x="1" y="168"/>
                  </a:lnTo>
                  <a:lnTo>
                    <a:pt x="0" y="187"/>
                  </a:lnTo>
                  <a:lnTo>
                    <a:pt x="0" y="760"/>
                  </a:lnTo>
                  <a:lnTo>
                    <a:pt x="1" y="779"/>
                  </a:lnTo>
                  <a:lnTo>
                    <a:pt x="4" y="797"/>
                  </a:lnTo>
                  <a:lnTo>
                    <a:pt x="8" y="815"/>
                  </a:lnTo>
                  <a:lnTo>
                    <a:pt x="14" y="832"/>
                  </a:lnTo>
                  <a:lnTo>
                    <a:pt x="22" y="848"/>
                  </a:lnTo>
                  <a:lnTo>
                    <a:pt x="31" y="864"/>
                  </a:lnTo>
                  <a:lnTo>
                    <a:pt x="42" y="878"/>
                  </a:lnTo>
                  <a:lnTo>
                    <a:pt x="54" y="892"/>
                  </a:lnTo>
                  <a:lnTo>
                    <a:pt x="68" y="904"/>
                  </a:lnTo>
                  <a:lnTo>
                    <a:pt x="82" y="914"/>
                  </a:lnTo>
                  <a:lnTo>
                    <a:pt x="98" y="924"/>
                  </a:lnTo>
                  <a:lnTo>
                    <a:pt x="114" y="931"/>
                  </a:lnTo>
                  <a:lnTo>
                    <a:pt x="130" y="937"/>
                  </a:lnTo>
                  <a:lnTo>
                    <a:pt x="149" y="942"/>
                  </a:lnTo>
                  <a:lnTo>
                    <a:pt x="168" y="946"/>
                  </a:lnTo>
                  <a:lnTo>
                    <a:pt x="186" y="946"/>
                  </a:lnTo>
                  <a:close/>
                </a:path>
              </a:pathLst>
            </a:custGeom>
            <a:gradFill rotWithShape="1">
              <a:gsLst>
                <a:gs pos="0">
                  <a:srgbClr val="99CCFF"/>
                </a:gs>
                <a:gs pos="100000">
                  <a:schemeClr val="fol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57" name="Text Box 12"/>
            <p:cNvSpPr txBox="1">
              <a:spLocks noChangeArrowheads="1"/>
            </p:cNvSpPr>
            <p:nvPr/>
          </p:nvSpPr>
          <p:spPr bwMode="auto">
            <a:xfrm>
              <a:off x="684213" y="2238375"/>
              <a:ext cx="184731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9pPr>
            </a:lstStyle>
            <a:p>
              <a:pPr eaLnBrk="1" hangingPunct="1"/>
              <a:endParaRPr lang="en-US" altLang="zh-CN" sz="4800">
                <a:solidFill>
                  <a:srgbClr val="333333"/>
                </a:solidFill>
                <a:latin typeface="Arial Black" pitchFamily="34" charset="0"/>
              </a:endParaRPr>
            </a:p>
          </p:txBody>
        </p:sp>
        <p:sp>
          <p:nvSpPr>
            <p:cNvPr id="26758" name="Freeform 13"/>
            <p:cNvSpPr>
              <a:spLocks/>
            </p:cNvSpPr>
            <p:nvPr/>
          </p:nvSpPr>
          <p:spPr bwMode="auto">
            <a:xfrm rot="10800000">
              <a:off x="2151063" y="2262188"/>
              <a:ext cx="1308100" cy="890587"/>
            </a:xfrm>
            <a:custGeom>
              <a:avLst/>
              <a:gdLst>
                <a:gd name="T0" fmla="*/ 2147483647 w 946"/>
                <a:gd name="T1" fmla="*/ 2147483647 h 946"/>
                <a:gd name="T2" fmla="*/ 2147483647 w 946"/>
                <a:gd name="T3" fmla="*/ 2147483647 h 946"/>
                <a:gd name="T4" fmla="*/ 2147483647 w 946"/>
                <a:gd name="T5" fmla="*/ 2147483647 h 946"/>
                <a:gd name="T6" fmla="*/ 2147483647 w 946"/>
                <a:gd name="T7" fmla="*/ 2147483647 h 946"/>
                <a:gd name="T8" fmla="*/ 2147483647 w 946"/>
                <a:gd name="T9" fmla="*/ 2147483647 h 946"/>
                <a:gd name="T10" fmla="*/ 2147483647 w 946"/>
                <a:gd name="T11" fmla="*/ 2147483647 h 946"/>
                <a:gd name="T12" fmla="*/ 2147483647 w 946"/>
                <a:gd name="T13" fmla="*/ 2147483647 h 946"/>
                <a:gd name="T14" fmla="*/ 2147483647 w 946"/>
                <a:gd name="T15" fmla="*/ 2147483647 h 946"/>
                <a:gd name="T16" fmla="*/ 2147483647 w 946"/>
                <a:gd name="T17" fmla="*/ 2147483647 h 946"/>
                <a:gd name="T18" fmla="*/ 2147483647 w 946"/>
                <a:gd name="T19" fmla="*/ 2147483647 h 946"/>
                <a:gd name="T20" fmla="*/ 2147483647 w 946"/>
                <a:gd name="T21" fmla="*/ 2147483647 h 946"/>
                <a:gd name="T22" fmla="*/ 2147483647 w 946"/>
                <a:gd name="T23" fmla="*/ 2147483647 h 946"/>
                <a:gd name="T24" fmla="*/ 2147483647 w 946"/>
                <a:gd name="T25" fmla="*/ 2147483647 h 946"/>
                <a:gd name="T26" fmla="*/ 2147483647 w 946"/>
                <a:gd name="T27" fmla="*/ 2147483647 h 946"/>
                <a:gd name="T28" fmla="*/ 2147483647 w 946"/>
                <a:gd name="T29" fmla="*/ 2147483647 h 946"/>
                <a:gd name="T30" fmla="*/ 2147483647 w 946"/>
                <a:gd name="T31" fmla="*/ 2147483647 h 946"/>
                <a:gd name="T32" fmla="*/ 2147483647 w 946"/>
                <a:gd name="T33" fmla="*/ 2147483647 h 946"/>
                <a:gd name="T34" fmla="*/ 2147483647 w 946"/>
                <a:gd name="T35" fmla="*/ 2147483647 h 946"/>
                <a:gd name="T36" fmla="*/ 2147483647 w 946"/>
                <a:gd name="T37" fmla="*/ 2147483647 h 946"/>
                <a:gd name="T38" fmla="*/ 2147483647 w 946"/>
                <a:gd name="T39" fmla="*/ 2147483647 h 946"/>
                <a:gd name="T40" fmla="*/ 2147483647 w 946"/>
                <a:gd name="T41" fmla="*/ 2147483647 h 946"/>
                <a:gd name="T42" fmla="*/ 2147483647 w 946"/>
                <a:gd name="T43" fmla="*/ 2147483647 h 946"/>
                <a:gd name="T44" fmla="*/ 2147483647 w 946"/>
                <a:gd name="T45" fmla="*/ 2147483647 h 946"/>
                <a:gd name="T46" fmla="*/ 2147483647 w 946"/>
                <a:gd name="T47" fmla="*/ 2147483647 h 946"/>
                <a:gd name="T48" fmla="*/ 2147483647 w 946"/>
                <a:gd name="T49" fmla="*/ 2147483647 h 946"/>
                <a:gd name="T50" fmla="*/ 2147483647 w 946"/>
                <a:gd name="T51" fmla="*/ 2147483647 h 946"/>
                <a:gd name="T52" fmla="*/ 2147483647 w 946"/>
                <a:gd name="T53" fmla="*/ 0 h 946"/>
                <a:gd name="T54" fmla="*/ 2147483647 w 946"/>
                <a:gd name="T55" fmla="*/ 2147483647 h 946"/>
                <a:gd name="T56" fmla="*/ 2147483647 w 946"/>
                <a:gd name="T57" fmla="*/ 2147483647 h 946"/>
                <a:gd name="T58" fmla="*/ 2147483647 w 946"/>
                <a:gd name="T59" fmla="*/ 2147483647 h 946"/>
                <a:gd name="T60" fmla="*/ 2147483647 w 946"/>
                <a:gd name="T61" fmla="*/ 2147483647 h 946"/>
                <a:gd name="T62" fmla="*/ 2147483647 w 946"/>
                <a:gd name="T63" fmla="*/ 2147483647 h 946"/>
                <a:gd name="T64" fmla="*/ 2147483647 w 946"/>
                <a:gd name="T65" fmla="*/ 2147483647 h 946"/>
                <a:gd name="T66" fmla="*/ 2147483647 w 946"/>
                <a:gd name="T67" fmla="*/ 2147483647 h 946"/>
                <a:gd name="T68" fmla="*/ 2147483647 w 946"/>
                <a:gd name="T69" fmla="*/ 2147483647 h 946"/>
                <a:gd name="T70" fmla="*/ 0 w 946"/>
                <a:gd name="T71" fmla="*/ 2147483647 h 946"/>
                <a:gd name="T72" fmla="*/ 2147483647 w 946"/>
                <a:gd name="T73" fmla="*/ 2147483647 h 946"/>
                <a:gd name="T74" fmla="*/ 2147483647 w 946"/>
                <a:gd name="T75" fmla="*/ 2147483647 h 946"/>
                <a:gd name="T76" fmla="*/ 2147483647 w 946"/>
                <a:gd name="T77" fmla="*/ 2147483647 h 946"/>
                <a:gd name="T78" fmla="*/ 2147483647 w 946"/>
                <a:gd name="T79" fmla="*/ 2147483647 h 946"/>
                <a:gd name="T80" fmla="*/ 2147483647 w 946"/>
                <a:gd name="T81" fmla="*/ 2147483647 h 946"/>
                <a:gd name="T82" fmla="*/ 2147483647 w 946"/>
                <a:gd name="T83" fmla="*/ 2147483647 h 946"/>
                <a:gd name="T84" fmla="*/ 2147483647 w 946"/>
                <a:gd name="T85" fmla="*/ 2147483647 h 946"/>
                <a:gd name="T86" fmla="*/ 2147483647 w 946"/>
                <a:gd name="T87" fmla="*/ 2147483647 h 946"/>
                <a:gd name="T88" fmla="*/ 2147483647 w 946"/>
                <a:gd name="T89" fmla="*/ 2147483647 h 94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946"/>
                <a:gd name="T136" fmla="*/ 0 h 946"/>
                <a:gd name="T137" fmla="*/ 946 w 946"/>
                <a:gd name="T138" fmla="*/ 946 h 94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946" h="946">
                  <a:moveTo>
                    <a:pt x="186" y="946"/>
                  </a:moveTo>
                  <a:lnTo>
                    <a:pt x="498" y="946"/>
                  </a:lnTo>
                  <a:lnTo>
                    <a:pt x="500" y="924"/>
                  </a:lnTo>
                  <a:lnTo>
                    <a:pt x="504" y="904"/>
                  </a:lnTo>
                  <a:lnTo>
                    <a:pt x="509" y="882"/>
                  </a:lnTo>
                  <a:lnTo>
                    <a:pt x="515" y="861"/>
                  </a:lnTo>
                  <a:lnTo>
                    <a:pt x="521" y="841"/>
                  </a:lnTo>
                  <a:lnTo>
                    <a:pt x="528" y="820"/>
                  </a:lnTo>
                  <a:lnTo>
                    <a:pt x="535" y="801"/>
                  </a:lnTo>
                  <a:lnTo>
                    <a:pt x="545" y="782"/>
                  </a:lnTo>
                  <a:lnTo>
                    <a:pt x="555" y="762"/>
                  </a:lnTo>
                  <a:lnTo>
                    <a:pt x="564" y="744"/>
                  </a:lnTo>
                  <a:lnTo>
                    <a:pt x="576" y="727"/>
                  </a:lnTo>
                  <a:lnTo>
                    <a:pt x="587" y="709"/>
                  </a:lnTo>
                  <a:lnTo>
                    <a:pt x="600" y="692"/>
                  </a:lnTo>
                  <a:lnTo>
                    <a:pt x="614" y="676"/>
                  </a:lnTo>
                  <a:lnTo>
                    <a:pt x="627" y="661"/>
                  </a:lnTo>
                  <a:lnTo>
                    <a:pt x="643" y="646"/>
                  </a:lnTo>
                  <a:lnTo>
                    <a:pt x="657" y="632"/>
                  </a:lnTo>
                  <a:lnTo>
                    <a:pt x="673" y="618"/>
                  </a:lnTo>
                  <a:lnTo>
                    <a:pt x="690" y="605"/>
                  </a:lnTo>
                  <a:lnTo>
                    <a:pt x="707" y="593"/>
                  </a:lnTo>
                  <a:lnTo>
                    <a:pt x="724" y="581"/>
                  </a:lnTo>
                  <a:lnTo>
                    <a:pt x="742" y="570"/>
                  </a:lnTo>
                  <a:lnTo>
                    <a:pt x="761" y="560"/>
                  </a:lnTo>
                  <a:lnTo>
                    <a:pt x="779" y="551"/>
                  </a:lnTo>
                  <a:lnTo>
                    <a:pt x="799" y="542"/>
                  </a:lnTo>
                  <a:lnTo>
                    <a:pt x="819" y="535"/>
                  </a:lnTo>
                  <a:lnTo>
                    <a:pt x="840" y="528"/>
                  </a:lnTo>
                  <a:lnTo>
                    <a:pt x="860" y="523"/>
                  </a:lnTo>
                  <a:lnTo>
                    <a:pt x="881" y="517"/>
                  </a:lnTo>
                  <a:lnTo>
                    <a:pt x="903" y="513"/>
                  </a:lnTo>
                  <a:lnTo>
                    <a:pt x="924" y="510"/>
                  </a:lnTo>
                  <a:lnTo>
                    <a:pt x="946" y="508"/>
                  </a:lnTo>
                  <a:lnTo>
                    <a:pt x="946" y="187"/>
                  </a:lnTo>
                  <a:lnTo>
                    <a:pt x="945" y="168"/>
                  </a:lnTo>
                  <a:lnTo>
                    <a:pt x="942" y="149"/>
                  </a:lnTo>
                  <a:lnTo>
                    <a:pt x="938" y="131"/>
                  </a:lnTo>
                  <a:lnTo>
                    <a:pt x="932" y="114"/>
                  </a:lnTo>
                  <a:lnTo>
                    <a:pt x="923" y="97"/>
                  </a:lnTo>
                  <a:lnTo>
                    <a:pt x="915" y="82"/>
                  </a:lnTo>
                  <a:lnTo>
                    <a:pt x="904" y="68"/>
                  </a:lnTo>
                  <a:lnTo>
                    <a:pt x="892" y="55"/>
                  </a:lnTo>
                  <a:lnTo>
                    <a:pt x="878" y="43"/>
                  </a:lnTo>
                  <a:lnTo>
                    <a:pt x="864" y="32"/>
                  </a:lnTo>
                  <a:lnTo>
                    <a:pt x="848" y="23"/>
                  </a:lnTo>
                  <a:lnTo>
                    <a:pt x="831" y="14"/>
                  </a:lnTo>
                  <a:lnTo>
                    <a:pt x="814" y="8"/>
                  </a:lnTo>
                  <a:lnTo>
                    <a:pt x="796" y="3"/>
                  </a:lnTo>
                  <a:lnTo>
                    <a:pt x="778" y="1"/>
                  </a:lnTo>
                  <a:lnTo>
                    <a:pt x="759" y="0"/>
                  </a:lnTo>
                  <a:lnTo>
                    <a:pt x="186" y="0"/>
                  </a:lnTo>
                  <a:lnTo>
                    <a:pt x="168" y="1"/>
                  </a:lnTo>
                  <a:lnTo>
                    <a:pt x="149" y="3"/>
                  </a:lnTo>
                  <a:lnTo>
                    <a:pt x="130" y="8"/>
                  </a:lnTo>
                  <a:lnTo>
                    <a:pt x="114" y="14"/>
                  </a:lnTo>
                  <a:lnTo>
                    <a:pt x="98" y="23"/>
                  </a:lnTo>
                  <a:lnTo>
                    <a:pt x="82" y="32"/>
                  </a:lnTo>
                  <a:lnTo>
                    <a:pt x="68" y="43"/>
                  </a:lnTo>
                  <a:lnTo>
                    <a:pt x="54" y="55"/>
                  </a:lnTo>
                  <a:lnTo>
                    <a:pt x="42" y="68"/>
                  </a:lnTo>
                  <a:lnTo>
                    <a:pt x="31" y="82"/>
                  </a:lnTo>
                  <a:lnTo>
                    <a:pt x="22" y="97"/>
                  </a:lnTo>
                  <a:lnTo>
                    <a:pt x="14" y="114"/>
                  </a:lnTo>
                  <a:lnTo>
                    <a:pt x="8" y="131"/>
                  </a:lnTo>
                  <a:lnTo>
                    <a:pt x="4" y="149"/>
                  </a:lnTo>
                  <a:lnTo>
                    <a:pt x="1" y="168"/>
                  </a:lnTo>
                  <a:lnTo>
                    <a:pt x="0" y="187"/>
                  </a:lnTo>
                  <a:lnTo>
                    <a:pt x="0" y="760"/>
                  </a:lnTo>
                  <a:lnTo>
                    <a:pt x="1" y="779"/>
                  </a:lnTo>
                  <a:lnTo>
                    <a:pt x="4" y="797"/>
                  </a:lnTo>
                  <a:lnTo>
                    <a:pt x="8" y="815"/>
                  </a:lnTo>
                  <a:lnTo>
                    <a:pt x="14" y="832"/>
                  </a:lnTo>
                  <a:lnTo>
                    <a:pt x="22" y="848"/>
                  </a:lnTo>
                  <a:lnTo>
                    <a:pt x="31" y="864"/>
                  </a:lnTo>
                  <a:lnTo>
                    <a:pt x="42" y="878"/>
                  </a:lnTo>
                  <a:lnTo>
                    <a:pt x="54" y="892"/>
                  </a:lnTo>
                  <a:lnTo>
                    <a:pt x="68" y="904"/>
                  </a:lnTo>
                  <a:lnTo>
                    <a:pt x="82" y="914"/>
                  </a:lnTo>
                  <a:lnTo>
                    <a:pt x="98" y="924"/>
                  </a:lnTo>
                  <a:lnTo>
                    <a:pt x="114" y="931"/>
                  </a:lnTo>
                  <a:lnTo>
                    <a:pt x="130" y="937"/>
                  </a:lnTo>
                  <a:lnTo>
                    <a:pt x="149" y="942"/>
                  </a:lnTo>
                  <a:lnTo>
                    <a:pt x="168" y="946"/>
                  </a:lnTo>
                  <a:lnTo>
                    <a:pt x="186" y="946"/>
                  </a:lnTo>
                  <a:close/>
                </a:path>
              </a:pathLst>
            </a:custGeom>
            <a:gradFill rotWithShape="1">
              <a:gsLst>
                <a:gs pos="0">
                  <a:srgbClr val="990000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59" name="Text Box 14"/>
            <p:cNvSpPr txBox="1">
              <a:spLocks noChangeArrowheads="1"/>
            </p:cNvSpPr>
            <p:nvPr/>
          </p:nvSpPr>
          <p:spPr bwMode="auto">
            <a:xfrm>
              <a:off x="2108200" y="2238375"/>
              <a:ext cx="184731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9pPr>
            </a:lstStyle>
            <a:p>
              <a:pPr eaLnBrk="1" hangingPunct="1"/>
              <a:endParaRPr lang="en-US" altLang="zh-CN" sz="4800">
                <a:solidFill>
                  <a:srgbClr val="333333"/>
                </a:solidFill>
                <a:latin typeface="Arial Black" pitchFamily="34" charset="0"/>
              </a:endParaRPr>
            </a:p>
          </p:txBody>
        </p:sp>
      </p:grpSp>
      <p:sp>
        <p:nvSpPr>
          <p:cNvPr id="28" name="Rectangle 20"/>
          <p:cNvSpPr txBox="1">
            <a:spLocks noChangeArrowheads="1"/>
          </p:cNvSpPr>
          <p:nvPr/>
        </p:nvSpPr>
        <p:spPr bwMode="auto">
          <a:xfrm>
            <a:off x="142875" y="188913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zh-CN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§2.1.1 </a:t>
            </a:r>
            <a:r>
              <a:rPr lang="zh-CN" altLang="en-US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自信息</a:t>
            </a:r>
            <a:endParaRPr lang="zh-CN" altLang="en-US" sz="36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9" name="Rectangle 20"/>
          <p:cNvSpPr txBox="1">
            <a:spLocks noChangeArrowheads="1"/>
          </p:cNvSpPr>
          <p:nvPr/>
        </p:nvSpPr>
        <p:spPr bwMode="auto">
          <a:xfrm>
            <a:off x="142875" y="188913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zh-CN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§2.1.1 </a:t>
            </a:r>
            <a:r>
              <a:rPr lang="zh-CN" altLang="en-US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条件自信息</a:t>
            </a:r>
            <a:endParaRPr lang="zh-CN" altLang="en-US" sz="36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142875" y="0"/>
            <a:ext cx="6840538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§2.3 </a:t>
            </a:r>
            <a:r>
              <a:rPr lang="zh-CN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平均互信息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22" name="Rectangle 20"/>
          <p:cNvSpPr txBox="1">
            <a:spLocks noChangeArrowheads="1"/>
          </p:cNvSpPr>
          <p:nvPr/>
        </p:nvSpPr>
        <p:spPr bwMode="auto">
          <a:xfrm>
            <a:off x="142875" y="188913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zh-CN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§2.1.1 </a:t>
            </a:r>
            <a:r>
              <a:rPr lang="zh-CN" altLang="en-US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自信息</a:t>
            </a:r>
            <a:endParaRPr lang="zh-CN" altLang="en-US" sz="36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3" name="Rectangle 20"/>
          <p:cNvSpPr txBox="1">
            <a:spLocks noChangeArrowheads="1"/>
          </p:cNvSpPr>
          <p:nvPr/>
        </p:nvSpPr>
        <p:spPr bwMode="auto">
          <a:xfrm>
            <a:off x="142875" y="188913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zh-CN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§2.1.1 </a:t>
            </a:r>
            <a:r>
              <a:rPr lang="zh-CN" altLang="en-US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条件自信息</a:t>
            </a:r>
            <a:endParaRPr lang="zh-CN" altLang="en-US" sz="36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4" name="Rectangle 2"/>
          <p:cNvSpPr txBox="1">
            <a:spLocks noChangeArrowheads="1"/>
          </p:cNvSpPr>
          <p:nvPr/>
        </p:nvSpPr>
        <p:spPr bwMode="auto">
          <a:xfrm>
            <a:off x="428625" y="0"/>
            <a:ext cx="6840538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zh-CN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§2.1 </a:t>
            </a: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自信息和互信息</a:t>
            </a:r>
            <a:r>
              <a:rPr lang="zh-CN" altLang="en-US" sz="480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26638" name="AutoShape 13"/>
          <p:cNvSpPr>
            <a:spLocks noChangeArrowheads="1"/>
          </p:cNvSpPr>
          <p:nvPr/>
        </p:nvSpPr>
        <p:spPr bwMode="auto">
          <a:xfrm>
            <a:off x="71438" y="192088"/>
            <a:ext cx="6715125" cy="593725"/>
          </a:xfrm>
          <a:prstGeom prst="roundRect">
            <a:avLst>
              <a:gd name="adj" fmla="val 15657"/>
            </a:avLst>
          </a:prstGeom>
          <a:solidFill>
            <a:schemeClr val="accent2"/>
          </a:solidFill>
          <a:ln w="3175">
            <a:solidFill>
              <a:srgbClr val="969696">
                <a:alpha val="58038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285750" y="285750"/>
            <a:ext cx="4549775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3.3.2 </a:t>
            </a:r>
            <a:r>
              <a:rPr lang="zh-CN" altLang="zh-CN" sz="24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离散平稳有记忆信源的熵</a:t>
            </a:r>
            <a:endParaRPr lang="zh-CN" altLang="en-US" sz="2400" i="0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2" name="Rectangle 2"/>
          <p:cNvSpPr txBox="1">
            <a:spLocks noChangeArrowheads="1"/>
          </p:cNvSpPr>
          <p:nvPr/>
        </p:nvSpPr>
        <p:spPr bwMode="auto">
          <a:xfrm>
            <a:off x="468313" y="315913"/>
            <a:ext cx="5832475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sz="2400" i="0" kern="0">
                <a:latin typeface="+mj-lt"/>
                <a:ea typeface="+mj-ea"/>
                <a:cs typeface="+mj-cs"/>
              </a:rPr>
              <a:t>单击此处添加标题</a:t>
            </a:r>
          </a:p>
        </p:txBody>
      </p:sp>
      <p:sp>
        <p:nvSpPr>
          <p:cNvPr id="33" name="Rectangle 2"/>
          <p:cNvSpPr txBox="1">
            <a:spLocks noChangeArrowheads="1"/>
          </p:cNvSpPr>
          <p:nvPr/>
        </p:nvSpPr>
        <p:spPr bwMode="auto">
          <a:xfrm>
            <a:off x="468313" y="315913"/>
            <a:ext cx="5832475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sz="2400" i="0" kern="0">
                <a:latin typeface="+mj-lt"/>
                <a:ea typeface="+mj-ea"/>
                <a:cs typeface="+mj-cs"/>
              </a:rPr>
              <a:t>单击此处添加标题</a:t>
            </a:r>
          </a:p>
        </p:txBody>
      </p:sp>
      <p:sp>
        <p:nvSpPr>
          <p:cNvPr id="34" name="Rectangle 20"/>
          <p:cNvSpPr txBox="1">
            <a:spLocks noChangeArrowheads="1"/>
          </p:cNvSpPr>
          <p:nvPr/>
        </p:nvSpPr>
        <p:spPr bwMode="auto">
          <a:xfrm>
            <a:off x="142875" y="188913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zh-CN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§2.1.1 </a:t>
            </a:r>
            <a:r>
              <a:rPr lang="zh-CN" altLang="en-US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条件自信息</a:t>
            </a:r>
            <a:endParaRPr lang="zh-CN" altLang="en-US" sz="36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5" name="Rectangle 2"/>
          <p:cNvSpPr txBox="1">
            <a:spLocks noChangeArrowheads="1"/>
          </p:cNvSpPr>
          <p:nvPr/>
        </p:nvSpPr>
        <p:spPr bwMode="auto">
          <a:xfrm>
            <a:off x="428625" y="0"/>
            <a:ext cx="6840538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zh-CN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§2.1 </a:t>
            </a: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自信息和互信息</a:t>
            </a:r>
            <a:r>
              <a:rPr lang="zh-CN" altLang="en-US" sz="480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26645" name="AutoShape 13"/>
          <p:cNvSpPr>
            <a:spLocks noChangeArrowheads="1"/>
          </p:cNvSpPr>
          <p:nvPr/>
        </p:nvSpPr>
        <p:spPr bwMode="auto">
          <a:xfrm>
            <a:off x="71438" y="192088"/>
            <a:ext cx="6715125" cy="593725"/>
          </a:xfrm>
          <a:prstGeom prst="roundRect">
            <a:avLst>
              <a:gd name="adj" fmla="val 15657"/>
            </a:avLst>
          </a:prstGeom>
          <a:solidFill>
            <a:schemeClr val="accent2"/>
          </a:solidFill>
          <a:ln w="3175">
            <a:solidFill>
              <a:srgbClr val="969696">
                <a:alpha val="58038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285750" y="285750"/>
            <a:ext cx="3594100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3.4.2  </a:t>
            </a:r>
            <a:r>
              <a:rPr lang="zh-CN" altLang="en-US" sz="24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齐次马氏链（</a:t>
            </a:r>
            <a:r>
              <a:rPr lang="en-US" altLang="zh-CN" sz="24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6</a:t>
            </a:r>
            <a:r>
              <a:rPr lang="zh-CN" altLang="en-US" sz="24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）</a:t>
            </a:r>
            <a:endParaRPr lang="zh-CN" altLang="en-US" sz="2400" i="0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0" y="0"/>
            <a:ext cx="6840538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zh-CN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凸函数</a:t>
            </a:r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0" y="0"/>
            <a:ext cx="6840538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zh-CN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凸函数</a:t>
            </a:r>
          </a:p>
        </p:txBody>
      </p:sp>
      <p:sp>
        <p:nvSpPr>
          <p:cNvPr id="43" name="Rectangle 4"/>
          <p:cNvSpPr>
            <a:spLocks noChangeArrowheads="1"/>
          </p:cNvSpPr>
          <p:nvPr/>
        </p:nvSpPr>
        <p:spPr bwMode="auto">
          <a:xfrm>
            <a:off x="0" y="0"/>
            <a:ext cx="6840538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§2.2  </a:t>
            </a:r>
            <a:r>
              <a:rPr lang="zh-CN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信息熵的含义</a:t>
            </a:r>
          </a:p>
        </p:txBody>
      </p:sp>
      <p:sp>
        <p:nvSpPr>
          <p:cNvPr id="44" name="Rectangle 2"/>
          <p:cNvSpPr>
            <a:spLocks noChangeArrowheads="1"/>
          </p:cNvSpPr>
          <p:nvPr/>
        </p:nvSpPr>
        <p:spPr bwMode="auto">
          <a:xfrm>
            <a:off x="142875" y="0"/>
            <a:ext cx="6840538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§2.3 </a:t>
            </a:r>
            <a:r>
              <a:rPr lang="zh-CN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平均互信息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45" name="Rectangle 20"/>
          <p:cNvSpPr txBox="1">
            <a:spLocks noChangeArrowheads="1"/>
          </p:cNvSpPr>
          <p:nvPr/>
        </p:nvSpPr>
        <p:spPr bwMode="auto">
          <a:xfrm>
            <a:off x="142875" y="188913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zh-CN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§2.1.1 </a:t>
            </a:r>
            <a:r>
              <a:rPr lang="zh-CN" altLang="en-US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自信息</a:t>
            </a:r>
            <a:endParaRPr lang="zh-CN" altLang="en-US" sz="36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6" name="Rectangle 20"/>
          <p:cNvSpPr txBox="1">
            <a:spLocks noChangeArrowheads="1"/>
          </p:cNvSpPr>
          <p:nvPr/>
        </p:nvSpPr>
        <p:spPr bwMode="auto">
          <a:xfrm>
            <a:off x="142875" y="188913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zh-CN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§2.1.1 </a:t>
            </a:r>
            <a:r>
              <a:rPr lang="zh-CN" altLang="en-US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条件自信息</a:t>
            </a:r>
            <a:endParaRPr lang="zh-CN" altLang="en-US" sz="36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7" name="Rectangle 2"/>
          <p:cNvSpPr txBox="1">
            <a:spLocks noChangeArrowheads="1"/>
          </p:cNvSpPr>
          <p:nvPr/>
        </p:nvSpPr>
        <p:spPr bwMode="auto">
          <a:xfrm>
            <a:off x="428625" y="0"/>
            <a:ext cx="6840538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zh-CN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§2.1 </a:t>
            </a: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自信息和互信息</a:t>
            </a:r>
            <a:r>
              <a:rPr lang="zh-CN" altLang="en-US" sz="480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26655" name="AutoShape 13"/>
          <p:cNvSpPr>
            <a:spLocks noChangeArrowheads="1"/>
          </p:cNvSpPr>
          <p:nvPr/>
        </p:nvSpPr>
        <p:spPr bwMode="auto">
          <a:xfrm>
            <a:off x="71438" y="192088"/>
            <a:ext cx="6715125" cy="593725"/>
          </a:xfrm>
          <a:prstGeom prst="roundRect">
            <a:avLst>
              <a:gd name="adj" fmla="val 15657"/>
            </a:avLst>
          </a:prstGeom>
          <a:solidFill>
            <a:schemeClr val="accent2"/>
          </a:solidFill>
          <a:ln w="3175">
            <a:solidFill>
              <a:srgbClr val="969696">
                <a:alpha val="58038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285750" y="285750"/>
            <a:ext cx="4549775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3.3.2 </a:t>
            </a:r>
            <a:r>
              <a:rPr lang="zh-CN" altLang="zh-CN" sz="24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离散平稳有记忆信源的熵</a:t>
            </a:r>
            <a:endParaRPr lang="zh-CN" altLang="en-US" sz="2400" i="0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3" name="Rectangle 2"/>
          <p:cNvSpPr txBox="1">
            <a:spLocks noChangeArrowheads="1"/>
          </p:cNvSpPr>
          <p:nvPr/>
        </p:nvSpPr>
        <p:spPr bwMode="auto">
          <a:xfrm>
            <a:off x="468313" y="315913"/>
            <a:ext cx="5832475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sz="2400" i="0" kern="0">
                <a:latin typeface="+mj-lt"/>
                <a:ea typeface="+mj-ea"/>
                <a:cs typeface="+mj-cs"/>
              </a:rPr>
              <a:t>单击此处添加标题</a:t>
            </a:r>
          </a:p>
        </p:txBody>
      </p:sp>
      <p:sp>
        <p:nvSpPr>
          <p:cNvPr id="54" name="Rectangle 2"/>
          <p:cNvSpPr txBox="1">
            <a:spLocks noChangeArrowheads="1"/>
          </p:cNvSpPr>
          <p:nvPr/>
        </p:nvSpPr>
        <p:spPr bwMode="auto">
          <a:xfrm>
            <a:off x="468313" y="315913"/>
            <a:ext cx="5832475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sz="2400" i="0" kern="0">
                <a:latin typeface="+mj-lt"/>
                <a:ea typeface="+mj-ea"/>
                <a:cs typeface="+mj-cs"/>
              </a:rPr>
              <a:t>单击此处添加标题</a:t>
            </a:r>
          </a:p>
        </p:txBody>
      </p:sp>
      <p:sp>
        <p:nvSpPr>
          <p:cNvPr id="55" name="Rectangle 20"/>
          <p:cNvSpPr txBox="1">
            <a:spLocks noChangeArrowheads="1"/>
          </p:cNvSpPr>
          <p:nvPr/>
        </p:nvSpPr>
        <p:spPr bwMode="auto">
          <a:xfrm>
            <a:off x="142875" y="188913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zh-CN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§2.1.1 </a:t>
            </a:r>
            <a:r>
              <a:rPr lang="zh-CN" altLang="en-US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条件自信息</a:t>
            </a:r>
            <a:endParaRPr lang="zh-CN" altLang="en-US" sz="36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6" name="Rectangle 2"/>
          <p:cNvSpPr txBox="1">
            <a:spLocks noChangeArrowheads="1"/>
          </p:cNvSpPr>
          <p:nvPr/>
        </p:nvSpPr>
        <p:spPr bwMode="auto">
          <a:xfrm>
            <a:off x="428625" y="0"/>
            <a:ext cx="6840538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zh-CN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§2.1 </a:t>
            </a: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自信息和互信息</a:t>
            </a:r>
            <a:r>
              <a:rPr lang="zh-CN" altLang="en-US" sz="480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26662" name="AutoShape 13"/>
          <p:cNvSpPr>
            <a:spLocks noChangeArrowheads="1"/>
          </p:cNvSpPr>
          <p:nvPr/>
        </p:nvSpPr>
        <p:spPr bwMode="auto">
          <a:xfrm>
            <a:off x="71438" y="192088"/>
            <a:ext cx="6715125" cy="593725"/>
          </a:xfrm>
          <a:prstGeom prst="roundRect">
            <a:avLst>
              <a:gd name="adj" fmla="val 15657"/>
            </a:avLst>
          </a:prstGeom>
          <a:solidFill>
            <a:schemeClr val="accent2"/>
          </a:solidFill>
          <a:ln w="3175">
            <a:solidFill>
              <a:srgbClr val="969696">
                <a:alpha val="58038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285750" y="285750"/>
            <a:ext cx="4298950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zh-CN" sz="24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pitchFamily="2" charset="-122"/>
              </a:rPr>
              <a:t>Kolmogorov-Chapman方程</a:t>
            </a:r>
            <a:r>
              <a:rPr lang="en-US" altLang="zh-CN" sz="24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pitchFamily="2" charset="-122"/>
              </a:rPr>
              <a:t>(4)</a:t>
            </a:r>
          </a:p>
        </p:txBody>
      </p:sp>
      <p:sp>
        <p:nvSpPr>
          <p:cNvPr id="62" name="Rectangle 2"/>
          <p:cNvSpPr>
            <a:spLocks noChangeArrowheads="1"/>
          </p:cNvSpPr>
          <p:nvPr/>
        </p:nvSpPr>
        <p:spPr bwMode="auto">
          <a:xfrm>
            <a:off x="142875" y="0"/>
            <a:ext cx="6840538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§2.3 </a:t>
            </a:r>
            <a:r>
              <a:rPr lang="zh-CN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平均互信息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63" name="Rectangle 20"/>
          <p:cNvSpPr txBox="1">
            <a:spLocks noChangeArrowheads="1"/>
          </p:cNvSpPr>
          <p:nvPr/>
        </p:nvSpPr>
        <p:spPr bwMode="auto">
          <a:xfrm>
            <a:off x="142875" y="188913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zh-CN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§2.1.1 </a:t>
            </a:r>
            <a:r>
              <a:rPr lang="zh-CN" altLang="en-US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自信息</a:t>
            </a:r>
            <a:endParaRPr lang="zh-CN" altLang="en-US" sz="36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64" name="Rectangle 20"/>
          <p:cNvSpPr txBox="1">
            <a:spLocks noChangeArrowheads="1"/>
          </p:cNvSpPr>
          <p:nvPr/>
        </p:nvSpPr>
        <p:spPr bwMode="auto">
          <a:xfrm>
            <a:off x="142875" y="188913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zh-CN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§2.1.1 </a:t>
            </a:r>
            <a:r>
              <a:rPr lang="zh-CN" altLang="en-US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条件自信息</a:t>
            </a:r>
            <a:endParaRPr lang="zh-CN" altLang="en-US" sz="36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65" name="Rectangle 2"/>
          <p:cNvSpPr txBox="1">
            <a:spLocks noChangeArrowheads="1"/>
          </p:cNvSpPr>
          <p:nvPr/>
        </p:nvSpPr>
        <p:spPr bwMode="auto">
          <a:xfrm>
            <a:off x="428625" y="0"/>
            <a:ext cx="6840538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zh-CN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§2.1 </a:t>
            </a: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自信息和互信息</a:t>
            </a:r>
            <a:r>
              <a:rPr lang="zh-CN" altLang="en-US" sz="480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26669" name="AutoShape 13"/>
          <p:cNvSpPr>
            <a:spLocks noChangeArrowheads="1"/>
          </p:cNvSpPr>
          <p:nvPr/>
        </p:nvSpPr>
        <p:spPr bwMode="auto">
          <a:xfrm>
            <a:off x="71438" y="192088"/>
            <a:ext cx="6715125" cy="593725"/>
          </a:xfrm>
          <a:prstGeom prst="roundRect">
            <a:avLst>
              <a:gd name="adj" fmla="val 15657"/>
            </a:avLst>
          </a:prstGeom>
          <a:solidFill>
            <a:schemeClr val="accent2"/>
          </a:solidFill>
          <a:ln w="3175">
            <a:solidFill>
              <a:srgbClr val="969696">
                <a:alpha val="58038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285750" y="285750"/>
            <a:ext cx="4549775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3.3.2 </a:t>
            </a:r>
            <a:r>
              <a:rPr lang="zh-CN" altLang="zh-CN" sz="24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离散平稳有记忆信源的熵</a:t>
            </a:r>
            <a:endParaRPr lang="zh-CN" altLang="en-US" sz="2400" i="0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1" name="Rectangle 2"/>
          <p:cNvSpPr txBox="1">
            <a:spLocks noChangeArrowheads="1"/>
          </p:cNvSpPr>
          <p:nvPr/>
        </p:nvSpPr>
        <p:spPr bwMode="auto">
          <a:xfrm>
            <a:off x="468313" y="315913"/>
            <a:ext cx="5832475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sz="2400" i="0" kern="0">
                <a:latin typeface="+mj-lt"/>
                <a:ea typeface="+mj-ea"/>
                <a:cs typeface="+mj-cs"/>
              </a:rPr>
              <a:t>单击此处添加标题</a:t>
            </a:r>
          </a:p>
        </p:txBody>
      </p:sp>
      <p:sp>
        <p:nvSpPr>
          <p:cNvPr id="72" name="Rectangle 2"/>
          <p:cNvSpPr txBox="1">
            <a:spLocks noChangeArrowheads="1"/>
          </p:cNvSpPr>
          <p:nvPr/>
        </p:nvSpPr>
        <p:spPr bwMode="auto">
          <a:xfrm>
            <a:off x="468313" y="315913"/>
            <a:ext cx="5832475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sz="2400" i="0" kern="0">
                <a:latin typeface="+mj-lt"/>
                <a:ea typeface="+mj-ea"/>
                <a:cs typeface="+mj-cs"/>
              </a:rPr>
              <a:t>单击此处添加标题</a:t>
            </a:r>
          </a:p>
        </p:txBody>
      </p:sp>
      <p:sp>
        <p:nvSpPr>
          <p:cNvPr id="73" name="Rectangle 20"/>
          <p:cNvSpPr txBox="1">
            <a:spLocks noChangeArrowheads="1"/>
          </p:cNvSpPr>
          <p:nvPr/>
        </p:nvSpPr>
        <p:spPr bwMode="auto">
          <a:xfrm>
            <a:off x="142875" y="188913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zh-CN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§2.1.1 </a:t>
            </a:r>
            <a:r>
              <a:rPr lang="zh-CN" altLang="en-US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条件自信息</a:t>
            </a:r>
            <a:endParaRPr lang="zh-CN" altLang="en-US" sz="36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6676" name="AutoShape 13"/>
          <p:cNvSpPr>
            <a:spLocks noChangeArrowheads="1"/>
          </p:cNvSpPr>
          <p:nvPr/>
        </p:nvSpPr>
        <p:spPr bwMode="auto">
          <a:xfrm>
            <a:off x="71438" y="192088"/>
            <a:ext cx="6715125" cy="593725"/>
          </a:xfrm>
          <a:prstGeom prst="roundRect">
            <a:avLst>
              <a:gd name="adj" fmla="val 15657"/>
            </a:avLst>
          </a:prstGeom>
          <a:solidFill>
            <a:schemeClr val="accent2"/>
          </a:solidFill>
          <a:ln w="3175">
            <a:solidFill>
              <a:srgbClr val="969696">
                <a:alpha val="58038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285750" y="285750"/>
            <a:ext cx="3594100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3.4.2  </a:t>
            </a:r>
            <a:r>
              <a:rPr lang="zh-CN" altLang="en-US" sz="24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齐次马氏链（</a:t>
            </a:r>
            <a:r>
              <a:rPr lang="en-US" altLang="zh-CN" sz="24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6</a:t>
            </a:r>
            <a:r>
              <a:rPr lang="zh-CN" altLang="en-US" sz="24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）</a:t>
            </a:r>
            <a:endParaRPr lang="zh-CN" altLang="en-US" sz="2400" i="0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0" y="0"/>
            <a:ext cx="6840538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zh-CN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凸函数</a:t>
            </a:r>
          </a:p>
        </p:txBody>
      </p:sp>
      <p:sp>
        <p:nvSpPr>
          <p:cNvPr id="81" name="Rectangle 4"/>
          <p:cNvSpPr>
            <a:spLocks noChangeArrowheads="1"/>
          </p:cNvSpPr>
          <p:nvPr/>
        </p:nvSpPr>
        <p:spPr bwMode="auto">
          <a:xfrm>
            <a:off x="0" y="0"/>
            <a:ext cx="6840538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zh-CN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凸函数</a:t>
            </a:r>
          </a:p>
        </p:txBody>
      </p:sp>
      <p:sp>
        <p:nvSpPr>
          <p:cNvPr id="82" name="Rectangle 4"/>
          <p:cNvSpPr>
            <a:spLocks noChangeArrowheads="1"/>
          </p:cNvSpPr>
          <p:nvPr/>
        </p:nvSpPr>
        <p:spPr bwMode="auto">
          <a:xfrm>
            <a:off x="0" y="0"/>
            <a:ext cx="6840538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§2.2  </a:t>
            </a:r>
            <a:r>
              <a:rPr lang="zh-CN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信息熵的含义</a:t>
            </a:r>
          </a:p>
        </p:txBody>
      </p:sp>
      <p:sp>
        <p:nvSpPr>
          <p:cNvPr id="83" name="Rectangle 2"/>
          <p:cNvSpPr>
            <a:spLocks noChangeArrowheads="1"/>
          </p:cNvSpPr>
          <p:nvPr/>
        </p:nvSpPr>
        <p:spPr bwMode="auto">
          <a:xfrm>
            <a:off x="142875" y="0"/>
            <a:ext cx="6840538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§2.3 </a:t>
            </a:r>
            <a:r>
              <a:rPr lang="zh-CN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平均互信息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26686" name="AutoShape 13"/>
          <p:cNvSpPr>
            <a:spLocks noChangeArrowheads="1"/>
          </p:cNvSpPr>
          <p:nvPr/>
        </p:nvSpPr>
        <p:spPr bwMode="auto">
          <a:xfrm>
            <a:off x="71438" y="192088"/>
            <a:ext cx="6715125" cy="593725"/>
          </a:xfrm>
          <a:prstGeom prst="roundRect">
            <a:avLst>
              <a:gd name="adj" fmla="val 15657"/>
            </a:avLst>
          </a:prstGeom>
          <a:solidFill>
            <a:schemeClr val="accent2"/>
          </a:solidFill>
          <a:ln w="3175">
            <a:solidFill>
              <a:srgbClr val="969696">
                <a:alpha val="58038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285750" y="285750"/>
            <a:ext cx="4549775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3.3.2 </a:t>
            </a:r>
            <a:r>
              <a:rPr lang="zh-CN" altLang="zh-CN" sz="24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离散平稳有记忆信源的熵</a:t>
            </a:r>
            <a:endParaRPr lang="zh-CN" altLang="en-US" sz="2400" i="0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2" name="Rectangle 2"/>
          <p:cNvSpPr txBox="1">
            <a:spLocks noChangeArrowheads="1"/>
          </p:cNvSpPr>
          <p:nvPr/>
        </p:nvSpPr>
        <p:spPr bwMode="auto">
          <a:xfrm>
            <a:off x="468313" y="315913"/>
            <a:ext cx="5832475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sz="2400" i="0" kern="0">
                <a:latin typeface="+mj-lt"/>
                <a:ea typeface="+mj-ea"/>
                <a:cs typeface="+mj-cs"/>
              </a:rPr>
              <a:t>单击此处添加标题</a:t>
            </a:r>
          </a:p>
        </p:txBody>
      </p:sp>
      <p:sp>
        <p:nvSpPr>
          <p:cNvPr id="26693" name="AutoShape 13"/>
          <p:cNvSpPr>
            <a:spLocks noChangeArrowheads="1"/>
          </p:cNvSpPr>
          <p:nvPr/>
        </p:nvSpPr>
        <p:spPr bwMode="auto">
          <a:xfrm>
            <a:off x="71438" y="192088"/>
            <a:ext cx="6715125" cy="593725"/>
          </a:xfrm>
          <a:prstGeom prst="roundRect">
            <a:avLst>
              <a:gd name="adj" fmla="val 15657"/>
            </a:avLst>
          </a:prstGeom>
          <a:solidFill>
            <a:schemeClr val="accent2"/>
          </a:solidFill>
          <a:ln w="3175">
            <a:solidFill>
              <a:srgbClr val="969696">
                <a:alpha val="58038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" name="矩形 99"/>
          <p:cNvSpPr/>
          <p:nvPr/>
        </p:nvSpPr>
        <p:spPr>
          <a:xfrm>
            <a:off x="285750" y="285750"/>
            <a:ext cx="4298950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zh-CN" sz="24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pitchFamily="2" charset="-122"/>
              </a:rPr>
              <a:t>Kolmogorov-Chapman方程</a:t>
            </a:r>
            <a:r>
              <a:rPr lang="en-US" altLang="zh-CN" sz="24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pitchFamily="2" charset="-122"/>
              </a:rPr>
              <a:t>(4)</a:t>
            </a:r>
          </a:p>
        </p:txBody>
      </p:sp>
      <p:sp>
        <p:nvSpPr>
          <p:cNvPr id="26702" name="AutoShape 13"/>
          <p:cNvSpPr>
            <a:spLocks noChangeArrowheads="1"/>
          </p:cNvSpPr>
          <p:nvPr/>
        </p:nvSpPr>
        <p:spPr bwMode="auto">
          <a:xfrm>
            <a:off x="71438" y="192088"/>
            <a:ext cx="6715125" cy="593725"/>
          </a:xfrm>
          <a:prstGeom prst="roundRect">
            <a:avLst>
              <a:gd name="adj" fmla="val 15657"/>
            </a:avLst>
          </a:prstGeom>
          <a:solidFill>
            <a:schemeClr val="accent2"/>
          </a:solidFill>
          <a:ln w="3175">
            <a:solidFill>
              <a:srgbClr val="969696">
                <a:alpha val="58038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" name="矩形 110"/>
          <p:cNvSpPr/>
          <p:nvPr/>
        </p:nvSpPr>
        <p:spPr>
          <a:xfrm>
            <a:off x="285750" y="285750"/>
            <a:ext cx="4549775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3.3.2 </a:t>
            </a:r>
            <a:r>
              <a:rPr lang="zh-CN" altLang="zh-CN" sz="24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离散平稳有记忆信源的熵</a:t>
            </a:r>
            <a:endParaRPr lang="zh-CN" altLang="en-US" sz="2400" i="0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6709" name="AutoShape 13"/>
          <p:cNvSpPr>
            <a:spLocks noChangeArrowheads="1"/>
          </p:cNvSpPr>
          <p:nvPr/>
        </p:nvSpPr>
        <p:spPr bwMode="auto">
          <a:xfrm>
            <a:off x="71438" y="192088"/>
            <a:ext cx="6715125" cy="593725"/>
          </a:xfrm>
          <a:prstGeom prst="roundRect">
            <a:avLst>
              <a:gd name="adj" fmla="val 15657"/>
            </a:avLst>
          </a:prstGeom>
          <a:solidFill>
            <a:schemeClr val="accent2"/>
          </a:solidFill>
          <a:ln w="3175">
            <a:solidFill>
              <a:srgbClr val="969696">
                <a:alpha val="58038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" name="矩形 119"/>
          <p:cNvSpPr/>
          <p:nvPr/>
        </p:nvSpPr>
        <p:spPr>
          <a:xfrm>
            <a:off x="285750" y="285750"/>
            <a:ext cx="3594100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3.4.2  </a:t>
            </a:r>
            <a:r>
              <a:rPr lang="zh-CN" altLang="en-US" sz="24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齐次马氏链（</a:t>
            </a:r>
            <a:r>
              <a:rPr lang="en-US" altLang="zh-CN" sz="24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6</a:t>
            </a:r>
            <a:r>
              <a:rPr lang="zh-CN" altLang="en-US" sz="24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）</a:t>
            </a:r>
            <a:endParaRPr lang="zh-CN" altLang="en-US" sz="2400" i="0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6715" name="AutoShape 13"/>
          <p:cNvSpPr>
            <a:spLocks noChangeArrowheads="1"/>
          </p:cNvSpPr>
          <p:nvPr/>
        </p:nvSpPr>
        <p:spPr bwMode="auto">
          <a:xfrm>
            <a:off x="71438" y="192088"/>
            <a:ext cx="6715125" cy="593725"/>
          </a:xfrm>
          <a:prstGeom prst="roundRect">
            <a:avLst>
              <a:gd name="adj" fmla="val 15657"/>
            </a:avLst>
          </a:prstGeom>
          <a:solidFill>
            <a:schemeClr val="accent2"/>
          </a:solidFill>
          <a:ln w="3175">
            <a:solidFill>
              <a:srgbClr val="969696">
                <a:alpha val="58038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9" name="矩形 128"/>
          <p:cNvSpPr/>
          <p:nvPr/>
        </p:nvSpPr>
        <p:spPr>
          <a:xfrm>
            <a:off x="285750" y="285750"/>
            <a:ext cx="4549775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3.3.2 </a:t>
            </a:r>
            <a:r>
              <a:rPr lang="zh-CN" altLang="zh-CN" sz="24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离散平稳有记忆信源的熵</a:t>
            </a:r>
            <a:endParaRPr lang="zh-CN" altLang="en-US" sz="2400" i="0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6720" name="AutoShape 13"/>
          <p:cNvSpPr>
            <a:spLocks noChangeArrowheads="1"/>
          </p:cNvSpPr>
          <p:nvPr/>
        </p:nvSpPr>
        <p:spPr bwMode="auto">
          <a:xfrm>
            <a:off x="71438" y="192088"/>
            <a:ext cx="6715125" cy="593725"/>
          </a:xfrm>
          <a:prstGeom prst="roundRect">
            <a:avLst>
              <a:gd name="adj" fmla="val 15657"/>
            </a:avLst>
          </a:prstGeom>
          <a:solidFill>
            <a:schemeClr val="accent2"/>
          </a:solidFill>
          <a:ln w="3175">
            <a:solidFill>
              <a:srgbClr val="969696">
                <a:alpha val="58038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21" name="Text Box 8"/>
          <p:cNvSpPr txBox="1">
            <a:spLocks noChangeArrowheads="1"/>
          </p:cNvSpPr>
          <p:nvPr/>
        </p:nvSpPr>
        <p:spPr bwMode="auto">
          <a:xfrm>
            <a:off x="1071563" y="1285875"/>
            <a:ext cx="68421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/>
            <a:r>
              <a:rPr lang="zh-CN" altLang="en-US" sz="4800" b="1">
                <a:solidFill>
                  <a:srgbClr val="333333"/>
                </a:solidFill>
                <a:latin typeface="黑体" pitchFamily="2" charset="-122"/>
                <a:ea typeface="黑体" pitchFamily="2" charset="-122"/>
              </a:rPr>
              <a:t>定</a:t>
            </a:r>
            <a:endParaRPr lang="en-US" altLang="zh-CN" sz="4800" b="1">
              <a:solidFill>
                <a:srgbClr val="333333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6722" name="Text Box 8"/>
          <p:cNvSpPr txBox="1">
            <a:spLocks noChangeArrowheads="1"/>
          </p:cNvSpPr>
          <p:nvPr/>
        </p:nvSpPr>
        <p:spPr bwMode="auto">
          <a:xfrm>
            <a:off x="2428875" y="2071688"/>
            <a:ext cx="68421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/>
            <a:r>
              <a:rPr lang="zh-CN" altLang="en-US" sz="4800" b="1">
                <a:solidFill>
                  <a:srgbClr val="333333"/>
                </a:solidFill>
                <a:latin typeface="黑体" pitchFamily="2" charset="-122"/>
                <a:ea typeface="黑体" pitchFamily="2" charset="-122"/>
              </a:rPr>
              <a:t>理</a:t>
            </a:r>
            <a:endParaRPr lang="en-US" altLang="zh-CN" sz="4800" b="1">
              <a:solidFill>
                <a:srgbClr val="333333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4" name="AutoShape 3"/>
          <p:cNvSpPr>
            <a:spLocks noChangeArrowheads="1"/>
          </p:cNvSpPr>
          <p:nvPr/>
        </p:nvSpPr>
        <p:spPr bwMode="gray">
          <a:xfrm>
            <a:off x="3357563" y="3786188"/>
            <a:ext cx="3929062" cy="7143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2400">
                <a:latin typeface="Verdana" pitchFamily="34" charset="0"/>
              </a:rPr>
              <a:t> </a:t>
            </a:r>
          </a:p>
        </p:txBody>
      </p:sp>
      <p:sp>
        <p:nvSpPr>
          <p:cNvPr id="137" name="Rectangle 2"/>
          <p:cNvSpPr txBox="1">
            <a:spLocks noRot="1" noChangeArrowheads="1"/>
          </p:cNvSpPr>
          <p:nvPr/>
        </p:nvSpPr>
        <p:spPr bwMode="auto">
          <a:xfrm>
            <a:off x="301625" y="-99392"/>
            <a:ext cx="8540750" cy="1143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zh-CN" sz="3200" b="1" i="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9.3.3  </a:t>
            </a:r>
            <a:r>
              <a:rPr lang="zh-CN" altLang="en-US" sz="3200" b="1" i="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限失真信源信道编码定理</a:t>
            </a:r>
          </a:p>
        </p:txBody>
      </p:sp>
      <p:sp>
        <p:nvSpPr>
          <p:cNvPr id="26725" name="矩形 137"/>
          <p:cNvSpPr>
            <a:spLocks noChangeArrowheads="1"/>
          </p:cNvSpPr>
          <p:nvPr/>
        </p:nvSpPr>
        <p:spPr bwMode="auto">
          <a:xfrm>
            <a:off x="3643313" y="2143125"/>
            <a:ext cx="45720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i="0" dirty="0"/>
              <a:t>设离散无记忆信源的信息率失真函数</a:t>
            </a:r>
            <a:r>
              <a:rPr lang="zh-CN" altLang="en-US" sz="2400" i="0" dirty="0" smtClean="0"/>
              <a:t>为          </a:t>
            </a:r>
            <a:r>
              <a:rPr lang="en-US" altLang="zh-CN" sz="2400" i="0" dirty="0" smtClean="0"/>
              <a:t>(</a:t>
            </a:r>
            <a:r>
              <a:rPr lang="zh-CN" altLang="en-US" sz="2400" i="0" dirty="0"/>
              <a:t>比特</a:t>
            </a:r>
            <a:r>
              <a:rPr lang="en-US" altLang="zh-CN" sz="2400" i="0" dirty="0"/>
              <a:t>/</a:t>
            </a:r>
            <a:r>
              <a:rPr lang="zh-CN" altLang="en-US" sz="2400" i="0" dirty="0"/>
              <a:t>秒</a:t>
            </a:r>
            <a:r>
              <a:rPr lang="en-US" altLang="zh-CN" sz="2400" i="0" dirty="0"/>
              <a:t>)</a:t>
            </a:r>
            <a:r>
              <a:rPr lang="zh-CN" altLang="en-US" sz="2400" i="0" dirty="0"/>
              <a:t>，离散无记忆信道的容量为</a:t>
            </a:r>
            <a:r>
              <a:rPr lang="en-US" altLang="zh-CN" sz="2400" i="0" dirty="0"/>
              <a:t>C</a:t>
            </a:r>
            <a:r>
              <a:rPr lang="zh-CN" altLang="en-US" sz="2400" i="0" dirty="0"/>
              <a:t>（比特</a:t>
            </a:r>
            <a:r>
              <a:rPr lang="en-US" altLang="zh-CN" sz="2400" i="0" dirty="0"/>
              <a:t>/</a:t>
            </a:r>
            <a:r>
              <a:rPr lang="zh-CN" altLang="en-US" sz="2400" i="0" dirty="0"/>
              <a:t>秒），若满足</a:t>
            </a:r>
          </a:p>
        </p:txBody>
      </p:sp>
      <p:graphicFrame>
        <p:nvGraphicFramePr>
          <p:cNvPr id="26626" name="Object 4"/>
          <p:cNvGraphicFramePr>
            <a:graphicFrameLocks noChangeAspect="1"/>
          </p:cNvGraphicFramePr>
          <p:nvPr/>
        </p:nvGraphicFramePr>
        <p:xfrm>
          <a:off x="4486275" y="3998913"/>
          <a:ext cx="13716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95" name="Equation" r:id="rId4" imgW="634725" imgH="203112" progId="">
                  <p:embed/>
                </p:oleObj>
              </mc:Choice>
              <mc:Fallback>
                <p:oleObj name="Equation" r:id="rId4" imgW="634725" imgH="203112" progId="">
                  <p:embed/>
                  <p:pic>
                    <p:nvPicPr>
                      <p:cNvPr id="0" name="Picture 1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6275" y="3998913"/>
                        <a:ext cx="1371600" cy="430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726" name="矩形 139"/>
          <p:cNvSpPr>
            <a:spLocks noChangeArrowheads="1"/>
          </p:cNvSpPr>
          <p:nvPr/>
        </p:nvSpPr>
        <p:spPr bwMode="auto">
          <a:xfrm>
            <a:off x="1643063" y="4786313"/>
            <a:ext cx="65722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i="0"/>
              <a:t>则信源序列通过信道传输后的平均失真小于</a:t>
            </a:r>
            <a:r>
              <a:rPr lang="en-US" altLang="zh-CN" sz="2400" i="0"/>
              <a:t>D</a:t>
            </a:r>
            <a:r>
              <a:rPr lang="zh-CN" altLang="en-US" sz="2400" i="0"/>
              <a:t>  ；反之则信源序列通过信道传输后的平均失真大于</a:t>
            </a:r>
            <a:r>
              <a:rPr lang="en-US" altLang="zh-CN" sz="2400" i="0"/>
              <a:t>D</a:t>
            </a:r>
            <a:r>
              <a:rPr lang="zh-CN" altLang="en-US" sz="2400" i="0"/>
              <a:t>。</a:t>
            </a:r>
          </a:p>
        </p:txBody>
      </p:sp>
      <p:sp>
        <p:nvSpPr>
          <p:cNvPr id="2672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38" name="组合 14"/>
          <p:cNvGrpSpPr>
            <a:grpSpLocks/>
          </p:cNvGrpSpPr>
          <p:nvPr/>
        </p:nvGrpSpPr>
        <p:grpSpPr bwMode="auto">
          <a:xfrm>
            <a:off x="7131818" y="188640"/>
            <a:ext cx="1544638" cy="482895"/>
            <a:chOff x="428596" y="285728"/>
            <a:chExt cx="1544628" cy="357190"/>
          </a:xfrm>
        </p:grpSpPr>
        <p:sp>
          <p:nvSpPr>
            <p:cNvPr id="139" name="AutoShape 3"/>
            <p:cNvSpPr>
              <a:spLocks noChangeArrowheads="1"/>
            </p:cNvSpPr>
            <p:nvPr/>
          </p:nvSpPr>
          <p:spPr bwMode="auto">
            <a:xfrm>
              <a:off x="428596" y="285728"/>
              <a:ext cx="1544628" cy="35719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500034" y="285728"/>
              <a:ext cx="1428741" cy="2731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信息论</a:t>
              </a:r>
              <a:endPara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</p:grpSp>
      <p:graphicFrame>
        <p:nvGraphicFramePr>
          <p:cNvPr id="26784" name="Object 160"/>
          <p:cNvGraphicFramePr>
            <a:graphicFrameLocks noChangeAspect="1"/>
          </p:cNvGraphicFramePr>
          <p:nvPr/>
        </p:nvGraphicFramePr>
        <p:xfrm>
          <a:off x="4643438" y="2571744"/>
          <a:ext cx="785818" cy="419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96" name="Equation" r:id="rId6" imgW="380835" imgH="203112" progId="">
                  <p:embed/>
                </p:oleObj>
              </mc:Choice>
              <mc:Fallback>
                <p:oleObj name="Equation" r:id="rId6" imgW="380835" imgH="203112" progId="">
                  <p:embed/>
                  <p:pic>
                    <p:nvPicPr>
                      <p:cNvPr id="0" name="Picture 1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2571744"/>
                        <a:ext cx="785818" cy="4191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r>
              <a:rPr lang="de-DE" altLang="en-US" smtClean="0"/>
              <a:t>Page </a:t>
            </a:r>
            <a:r>
              <a:rPr lang="de-DE" altLang="en-US" smtClean="0">
                <a:sym typeface="MS UI Gothic" pitchFamily="34" charset="-128"/>
              </a:rPr>
              <a:t></a:t>
            </a:r>
            <a:r>
              <a:rPr lang="de-DE" altLang="en-US" smtClean="0"/>
              <a:t> </a:t>
            </a:r>
            <a:fld id="{07165707-CB0D-4850-A6E1-23D7BA45A574}" type="slidenum">
              <a:rPr lang="zh-CN" altLang="en-US" smtClean="0"/>
              <a:pPr/>
              <a:t>36</a:t>
            </a:fld>
            <a:endParaRPr lang="en-US" altLang="zh-CN" smtClean="0"/>
          </a:p>
        </p:txBody>
      </p:sp>
      <p:sp>
        <p:nvSpPr>
          <p:cNvPr id="45059" name="AutoShape 2"/>
          <p:cNvSpPr>
            <a:spLocks noChangeArrowheads="1"/>
          </p:cNvSpPr>
          <p:nvPr/>
        </p:nvSpPr>
        <p:spPr bwMode="auto">
          <a:xfrm>
            <a:off x="720725" y="1573213"/>
            <a:ext cx="5099050" cy="3125787"/>
          </a:xfrm>
          <a:prstGeom prst="roundRect">
            <a:avLst>
              <a:gd name="adj" fmla="val 2644"/>
            </a:avLst>
          </a:prstGeom>
          <a:gradFill rotWithShape="1">
            <a:gsLst>
              <a:gs pos="0">
                <a:srgbClr val="F3F3F3"/>
              </a:gs>
              <a:gs pos="100000">
                <a:srgbClr val="DDDDDD"/>
              </a:gs>
            </a:gsLst>
            <a:lin ang="5400000" scaled="1"/>
          </a:gradFill>
          <a:ln w="3175">
            <a:solidFill>
              <a:srgbClr val="969696">
                <a:alpha val="58038"/>
              </a:srgbClr>
            </a:solidFill>
            <a:round/>
            <a:headEnd/>
            <a:tailEnd/>
          </a:ln>
        </p:spPr>
        <p:txBody>
          <a:bodyPr/>
          <a:lstStyle/>
          <a:p>
            <a:pPr marL="263525" indent="-263525">
              <a:buClr>
                <a:schemeClr val="accent2"/>
              </a:buClr>
              <a:buFont typeface="Wingdings" pitchFamily="2" charset="2"/>
              <a:buChar char="n"/>
            </a:pPr>
            <a:endParaRPr lang="zh-CN" altLang="en-US" sz="1600" i="0"/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smtClean="0"/>
              <a:t>单击此处添加标题</a:t>
            </a:r>
          </a:p>
        </p:txBody>
      </p:sp>
      <p:pic>
        <p:nvPicPr>
          <p:cNvPr id="4506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"/>
          <a:stretch>
            <a:fillRect/>
          </a:stretch>
        </p:blipFill>
        <p:spPr bwMode="auto">
          <a:xfrm>
            <a:off x="5461000" y="1052513"/>
            <a:ext cx="2884488" cy="402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2" name="AutoShape 5"/>
          <p:cNvSpPr>
            <a:spLocks noChangeArrowheads="1"/>
          </p:cNvSpPr>
          <p:nvPr/>
        </p:nvSpPr>
        <p:spPr bwMode="auto">
          <a:xfrm>
            <a:off x="720725" y="4735513"/>
            <a:ext cx="5106988" cy="611187"/>
          </a:xfrm>
          <a:prstGeom prst="roundRect">
            <a:avLst>
              <a:gd name="adj" fmla="val 15065"/>
            </a:avLst>
          </a:prstGeom>
          <a:gradFill rotWithShape="1">
            <a:gsLst>
              <a:gs pos="0">
                <a:srgbClr val="777777">
                  <a:alpha val="9000"/>
                </a:srgb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8313" y="315913"/>
            <a:ext cx="5832475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sz="2400" i="0" kern="0">
                <a:latin typeface="+mj-lt"/>
                <a:ea typeface="+mj-ea"/>
                <a:cs typeface="+mj-cs"/>
              </a:rPr>
              <a:t>单击此处添加标题</a:t>
            </a:r>
          </a:p>
        </p:txBody>
      </p:sp>
      <p:sp>
        <p:nvSpPr>
          <p:cNvPr id="8" name="Rectangle 20"/>
          <p:cNvSpPr txBox="1">
            <a:spLocks noChangeArrowheads="1"/>
          </p:cNvSpPr>
          <p:nvPr/>
        </p:nvSpPr>
        <p:spPr bwMode="auto">
          <a:xfrm>
            <a:off x="142875" y="188913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zh-CN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§2.1.1 </a:t>
            </a:r>
            <a:r>
              <a:rPr lang="zh-CN" altLang="en-US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条件自信息</a:t>
            </a:r>
            <a:endParaRPr lang="zh-CN" altLang="en-US" sz="36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5066" name="AutoShape 13"/>
          <p:cNvSpPr>
            <a:spLocks noChangeArrowheads="1"/>
          </p:cNvSpPr>
          <p:nvPr/>
        </p:nvSpPr>
        <p:spPr bwMode="auto">
          <a:xfrm>
            <a:off x="71438" y="192088"/>
            <a:ext cx="6715125" cy="593725"/>
          </a:xfrm>
          <a:prstGeom prst="roundRect">
            <a:avLst>
              <a:gd name="adj" fmla="val 15657"/>
            </a:avLst>
          </a:prstGeom>
          <a:solidFill>
            <a:schemeClr val="accent2"/>
          </a:solidFill>
          <a:ln w="3175">
            <a:solidFill>
              <a:srgbClr val="969696">
                <a:alpha val="58038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7" name="Rectangle 19"/>
          <p:cNvSpPr>
            <a:spLocks noChangeArrowheads="1"/>
          </p:cNvSpPr>
          <p:nvPr/>
        </p:nvSpPr>
        <p:spPr bwMode="auto">
          <a:xfrm>
            <a:off x="928688" y="1643063"/>
            <a:ext cx="20716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b="1" i="0">
                <a:solidFill>
                  <a:srgbClr val="004200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400" b="1" i="0">
                <a:solidFill>
                  <a:srgbClr val="004200"/>
                </a:solidFill>
                <a:latin typeface="黑体" pitchFamily="2" charset="-122"/>
                <a:ea typeface="黑体" pitchFamily="2" charset="-122"/>
              </a:rPr>
              <a:t>9.4.1</a:t>
            </a:r>
          </a:p>
        </p:txBody>
      </p:sp>
      <p:sp>
        <p:nvSpPr>
          <p:cNvPr id="45068" name="矩形 17"/>
          <p:cNvSpPr>
            <a:spLocks noChangeArrowheads="1"/>
          </p:cNvSpPr>
          <p:nvPr/>
        </p:nvSpPr>
        <p:spPr bwMode="auto">
          <a:xfrm>
            <a:off x="857250" y="2428875"/>
            <a:ext cx="45720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i="0" dirty="0"/>
              <a:t>一个二元信源，符号集</a:t>
            </a:r>
            <a:r>
              <a:rPr lang="en-US" altLang="zh-CN" sz="2400" i="0" dirty="0"/>
              <a:t>A={0,1}</a:t>
            </a:r>
            <a:r>
              <a:rPr lang="zh-CN" altLang="en-US" sz="2400" i="0" dirty="0"/>
              <a:t>，概率为</a:t>
            </a:r>
            <a:r>
              <a:rPr lang="en-US" altLang="zh-CN" sz="2400" i="0" dirty="0"/>
              <a:t>p(0)=p</a:t>
            </a:r>
            <a:r>
              <a:rPr lang="en-US" altLang="zh-CN" sz="2400" i="0" baseline="-25000" dirty="0"/>
              <a:t>1</a:t>
            </a:r>
            <a:r>
              <a:rPr lang="en-US" altLang="zh-CN" sz="2400" i="0" dirty="0"/>
              <a:t>=p</a:t>
            </a:r>
            <a:r>
              <a:rPr lang="zh-CN" altLang="en-US" sz="2400" i="0" dirty="0"/>
              <a:t>，</a:t>
            </a:r>
            <a:r>
              <a:rPr lang="en-US" altLang="zh-CN" sz="2400" i="0" dirty="0"/>
              <a:t>p(1)=p</a:t>
            </a:r>
            <a:r>
              <a:rPr lang="en-US" altLang="zh-CN" sz="2400" i="0" baseline="-25000" dirty="0"/>
              <a:t>2</a:t>
            </a:r>
            <a:r>
              <a:rPr lang="en-US" altLang="zh-CN" sz="2400" i="0" dirty="0"/>
              <a:t>=1-p</a:t>
            </a:r>
            <a:r>
              <a:rPr lang="zh-CN" altLang="en-US" sz="2400" i="0" dirty="0"/>
              <a:t>，其中</a:t>
            </a:r>
            <a:r>
              <a:rPr lang="en-US" altLang="zh-CN" sz="2400" i="0" dirty="0"/>
              <a:t>p≤1/2</a:t>
            </a:r>
            <a:r>
              <a:rPr lang="zh-CN" altLang="en-US" sz="2400" i="0" dirty="0"/>
              <a:t>；试验信道输出符号集</a:t>
            </a:r>
            <a:r>
              <a:rPr lang="en-US" altLang="zh-CN" sz="2400" i="0" dirty="0"/>
              <a:t>B={0,1}</a:t>
            </a:r>
            <a:r>
              <a:rPr lang="zh-CN" altLang="en-US" sz="2400" i="0" dirty="0"/>
              <a:t>，失真测度函数为汉明失真，求</a:t>
            </a:r>
            <a:r>
              <a:rPr lang="en-US" altLang="zh-CN" sz="2400" i="0" dirty="0"/>
              <a:t>R(D)</a:t>
            </a:r>
            <a:r>
              <a:rPr lang="zh-CN" altLang="en-US" sz="2400" i="0" dirty="0"/>
              <a:t>函数。</a:t>
            </a:r>
          </a:p>
        </p:txBody>
      </p:sp>
      <p:sp>
        <p:nvSpPr>
          <p:cNvPr id="19" name="Rectangle 2"/>
          <p:cNvSpPr txBox="1">
            <a:spLocks noRot="1" noChangeArrowheads="1"/>
          </p:cNvSpPr>
          <p:nvPr/>
        </p:nvSpPr>
        <p:spPr bwMode="auto">
          <a:xfrm>
            <a:off x="301625" y="-99392"/>
            <a:ext cx="8540750" cy="1143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zh-CN" sz="2800" b="1" i="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9.4</a:t>
            </a:r>
            <a:r>
              <a:rPr lang="zh-CN" altLang="en-US" sz="2800" b="1" i="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离散信源信息率失真函数的计算</a:t>
            </a:r>
          </a:p>
        </p:txBody>
      </p:sp>
      <p:grpSp>
        <p:nvGrpSpPr>
          <p:cNvPr id="16" name="组合 14"/>
          <p:cNvGrpSpPr>
            <a:grpSpLocks/>
          </p:cNvGrpSpPr>
          <p:nvPr/>
        </p:nvGrpSpPr>
        <p:grpSpPr bwMode="auto">
          <a:xfrm>
            <a:off x="7131818" y="188640"/>
            <a:ext cx="1544638" cy="482895"/>
            <a:chOff x="428596" y="285728"/>
            <a:chExt cx="1544628" cy="357190"/>
          </a:xfrm>
        </p:grpSpPr>
        <p:sp>
          <p:nvSpPr>
            <p:cNvPr id="17" name="AutoShape 3"/>
            <p:cNvSpPr>
              <a:spLocks noChangeArrowheads="1"/>
            </p:cNvSpPr>
            <p:nvPr/>
          </p:nvSpPr>
          <p:spPr bwMode="auto">
            <a:xfrm>
              <a:off x="428596" y="285728"/>
              <a:ext cx="1544628" cy="35719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00034" y="285728"/>
              <a:ext cx="1428741" cy="2731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信息论</a:t>
              </a:r>
              <a:endPara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AutoShape 2"/>
          <p:cNvSpPr>
            <a:spLocks noChangeArrowheads="1"/>
          </p:cNvSpPr>
          <p:nvPr/>
        </p:nvSpPr>
        <p:spPr bwMode="auto">
          <a:xfrm>
            <a:off x="1643063" y="2000250"/>
            <a:ext cx="7286625" cy="3929063"/>
          </a:xfrm>
          <a:prstGeom prst="roundRect">
            <a:avLst>
              <a:gd name="adj" fmla="val 2778"/>
            </a:avLst>
          </a:prstGeom>
          <a:gradFill rotWithShape="1">
            <a:gsLst>
              <a:gs pos="0">
                <a:schemeClr val="bg1"/>
              </a:gs>
              <a:gs pos="100000">
                <a:schemeClr val="bg2"/>
              </a:gs>
            </a:gsLst>
            <a:lin ang="2700000" scaled="1"/>
          </a:gradFill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7653" name="组合 23"/>
          <p:cNvGrpSpPr>
            <a:grpSpLocks/>
          </p:cNvGrpSpPr>
          <p:nvPr/>
        </p:nvGrpSpPr>
        <p:grpSpPr bwMode="auto">
          <a:xfrm>
            <a:off x="1425575" y="1285875"/>
            <a:ext cx="1146175" cy="993775"/>
            <a:chOff x="4000500" y="2682875"/>
            <a:chExt cx="1146175" cy="993775"/>
          </a:xfrm>
        </p:grpSpPr>
        <p:sp>
          <p:nvSpPr>
            <p:cNvPr id="27665" name="AutoShape 14"/>
            <p:cNvSpPr>
              <a:spLocks noChangeArrowheads="1"/>
            </p:cNvSpPr>
            <p:nvPr/>
          </p:nvSpPr>
          <p:spPr bwMode="auto">
            <a:xfrm>
              <a:off x="4000500" y="2813050"/>
              <a:ext cx="1146175" cy="863600"/>
            </a:xfrm>
            <a:prstGeom prst="downArrow">
              <a:avLst>
                <a:gd name="adj1" fmla="val 52074"/>
                <a:gd name="adj2" fmla="val 57903"/>
              </a:avLst>
            </a:prstGeom>
            <a:gradFill rotWithShape="1">
              <a:gsLst>
                <a:gs pos="0">
                  <a:schemeClr val="accent2">
                    <a:alpha val="0"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6" name="AutoShape 23"/>
            <p:cNvSpPr>
              <a:spLocks noChangeArrowheads="1"/>
            </p:cNvSpPr>
            <p:nvPr/>
          </p:nvSpPr>
          <p:spPr bwMode="auto">
            <a:xfrm rot="-5400000">
              <a:off x="4092576" y="2671762"/>
              <a:ext cx="958850" cy="981075"/>
            </a:xfrm>
            <a:prstGeom prst="leftArrow">
              <a:avLst>
                <a:gd name="adj1" fmla="val 50000"/>
                <a:gd name="adj2" fmla="val 48301"/>
              </a:avLst>
            </a:prstGeom>
            <a:gradFill rotWithShape="1">
              <a:gsLst>
                <a:gs pos="0">
                  <a:schemeClr val="bg1">
                    <a:alpha val="45000"/>
                  </a:schemeClr>
                </a:gs>
                <a:gs pos="100000">
                  <a:schemeClr val="bg2">
                    <a:alpha val="0"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5" name="Rectangle 7"/>
          <p:cNvSpPr>
            <a:spLocks noChangeArrowheads="1"/>
          </p:cNvSpPr>
          <p:nvPr/>
        </p:nvSpPr>
        <p:spPr bwMode="auto">
          <a:xfrm>
            <a:off x="1779588" y="1571625"/>
            <a:ext cx="86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楷体_GB2312" pitchFamily="49" charset="-122"/>
              </a:rPr>
              <a:t>解：</a:t>
            </a:r>
          </a:p>
        </p:txBody>
      </p:sp>
      <p:pic>
        <p:nvPicPr>
          <p:cNvPr id="27655" name="Picture 18" descr="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"/>
          <a:stretch>
            <a:fillRect/>
          </a:stretch>
        </p:blipFill>
        <p:spPr bwMode="auto">
          <a:xfrm>
            <a:off x="1214438" y="3021013"/>
            <a:ext cx="1177925" cy="505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7650" name="Object 5"/>
          <p:cNvGraphicFramePr>
            <a:graphicFrameLocks noChangeAspect="1"/>
          </p:cNvGraphicFramePr>
          <p:nvPr/>
        </p:nvGraphicFramePr>
        <p:xfrm>
          <a:off x="2428875" y="2203450"/>
          <a:ext cx="5386388" cy="194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7" name="公式" r:id="rId4" imgW="2603500" imgH="939800" progId="Equation.3">
                  <p:embed/>
                </p:oleObj>
              </mc:Choice>
              <mc:Fallback>
                <p:oleObj name="公式" r:id="rId4" imgW="2603500" imgH="939800" progId="Equation.3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75" y="2203450"/>
                        <a:ext cx="5386388" cy="1946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" name="Object 4"/>
          <p:cNvGraphicFramePr>
            <a:graphicFrameLocks noChangeAspect="1"/>
          </p:cNvGraphicFramePr>
          <p:nvPr/>
        </p:nvGraphicFramePr>
        <p:xfrm>
          <a:off x="2357438" y="4175125"/>
          <a:ext cx="5832475" cy="168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8" name="公式" r:id="rId6" imgW="2819400" imgH="812800" progId="Equation.3">
                  <p:embed/>
                </p:oleObj>
              </mc:Choice>
              <mc:Fallback>
                <p:oleObj name="公式" r:id="rId6" imgW="2819400" imgH="812800" progId="Equation.3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38" y="4175125"/>
                        <a:ext cx="5832475" cy="168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Rectangle 3"/>
          <p:cNvSpPr txBox="1">
            <a:spLocks noChangeArrowheads="1"/>
          </p:cNvSpPr>
          <p:nvPr/>
        </p:nvSpPr>
        <p:spPr bwMode="auto">
          <a:xfrm>
            <a:off x="468313" y="315913"/>
            <a:ext cx="5832475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sz="2400" i="0" kern="0">
                <a:latin typeface="+mj-lt"/>
                <a:ea typeface="+mj-ea"/>
                <a:cs typeface="+mj-cs"/>
              </a:rPr>
              <a:t>单击此处添加标题</a:t>
            </a:r>
          </a:p>
        </p:txBody>
      </p:sp>
      <p:sp>
        <p:nvSpPr>
          <p:cNvPr id="48" name="Rectangle 2"/>
          <p:cNvSpPr txBox="1">
            <a:spLocks noChangeArrowheads="1"/>
          </p:cNvSpPr>
          <p:nvPr/>
        </p:nvSpPr>
        <p:spPr bwMode="auto">
          <a:xfrm>
            <a:off x="468313" y="315913"/>
            <a:ext cx="5832475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sz="2400" i="0" kern="0">
                <a:latin typeface="+mj-lt"/>
                <a:ea typeface="+mj-ea"/>
                <a:cs typeface="+mj-cs"/>
              </a:rPr>
              <a:t>单击此处添加标题</a:t>
            </a:r>
          </a:p>
        </p:txBody>
      </p:sp>
      <p:sp>
        <p:nvSpPr>
          <p:cNvPr id="49" name="Rectangle 20"/>
          <p:cNvSpPr txBox="1">
            <a:spLocks noChangeArrowheads="1"/>
          </p:cNvSpPr>
          <p:nvPr/>
        </p:nvSpPr>
        <p:spPr bwMode="auto">
          <a:xfrm>
            <a:off x="142875" y="188913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zh-CN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§2.1.1 </a:t>
            </a:r>
            <a:r>
              <a:rPr lang="zh-CN" altLang="en-US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条件自信息</a:t>
            </a:r>
            <a:endParaRPr lang="zh-CN" altLang="en-US" sz="36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7661" name="AutoShape 13"/>
          <p:cNvSpPr>
            <a:spLocks noChangeArrowheads="1"/>
          </p:cNvSpPr>
          <p:nvPr/>
        </p:nvSpPr>
        <p:spPr bwMode="auto">
          <a:xfrm>
            <a:off x="71438" y="192088"/>
            <a:ext cx="6715125" cy="593725"/>
          </a:xfrm>
          <a:prstGeom prst="roundRect">
            <a:avLst>
              <a:gd name="adj" fmla="val 15657"/>
            </a:avLst>
          </a:prstGeom>
          <a:solidFill>
            <a:schemeClr val="accent2"/>
          </a:solidFill>
          <a:ln w="3175">
            <a:solidFill>
              <a:srgbClr val="969696">
                <a:alpha val="58038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Rectangle 2"/>
          <p:cNvSpPr txBox="1">
            <a:spLocks noRot="1" noChangeArrowheads="1"/>
          </p:cNvSpPr>
          <p:nvPr/>
        </p:nvSpPr>
        <p:spPr bwMode="auto">
          <a:xfrm>
            <a:off x="301625" y="-99392"/>
            <a:ext cx="8540750" cy="1143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zh-CN" sz="2800" b="1" i="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9.4</a:t>
            </a:r>
            <a:r>
              <a:rPr lang="zh-CN" altLang="en-US" sz="2800" b="1" i="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离散信源信息率失真函数的计算</a:t>
            </a:r>
          </a:p>
        </p:txBody>
      </p:sp>
      <p:grpSp>
        <p:nvGrpSpPr>
          <p:cNvPr id="19" name="组合 14"/>
          <p:cNvGrpSpPr>
            <a:grpSpLocks/>
          </p:cNvGrpSpPr>
          <p:nvPr/>
        </p:nvGrpSpPr>
        <p:grpSpPr bwMode="auto">
          <a:xfrm>
            <a:off x="7131818" y="188640"/>
            <a:ext cx="1544638" cy="482895"/>
            <a:chOff x="428596" y="285728"/>
            <a:chExt cx="1544628" cy="357190"/>
          </a:xfrm>
        </p:grpSpPr>
        <p:sp>
          <p:nvSpPr>
            <p:cNvPr id="20" name="AutoShape 3"/>
            <p:cNvSpPr>
              <a:spLocks noChangeArrowheads="1"/>
            </p:cNvSpPr>
            <p:nvPr/>
          </p:nvSpPr>
          <p:spPr bwMode="auto">
            <a:xfrm>
              <a:off x="428596" y="285728"/>
              <a:ext cx="1544628" cy="35719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0034" y="285728"/>
              <a:ext cx="1428741" cy="2731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信息论</a:t>
              </a:r>
              <a:endPara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AutoShape 2"/>
          <p:cNvSpPr>
            <a:spLocks noChangeArrowheads="1"/>
          </p:cNvSpPr>
          <p:nvPr/>
        </p:nvSpPr>
        <p:spPr bwMode="auto">
          <a:xfrm>
            <a:off x="1500188" y="2000250"/>
            <a:ext cx="7429500" cy="4214813"/>
          </a:xfrm>
          <a:prstGeom prst="roundRect">
            <a:avLst>
              <a:gd name="adj" fmla="val 2778"/>
            </a:avLst>
          </a:prstGeom>
          <a:gradFill rotWithShape="1">
            <a:gsLst>
              <a:gs pos="0">
                <a:schemeClr val="bg1"/>
              </a:gs>
              <a:gs pos="100000">
                <a:schemeClr val="bg2"/>
              </a:gs>
            </a:gsLst>
            <a:lin ang="2700000" scaled="1"/>
          </a:gradFill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8677" name="组合 23"/>
          <p:cNvGrpSpPr>
            <a:grpSpLocks/>
          </p:cNvGrpSpPr>
          <p:nvPr/>
        </p:nvGrpSpPr>
        <p:grpSpPr bwMode="auto">
          <a:xfrm>
            <a:off x="1425575" y="1285875"/>
            <a:ext cx="1146175" cy="993775"/>
            <a:chOff x="4000500" y="2682875"/>
            <a:chExt cx="1146175" cy="993775"/>
          </a:xfrm>
        </p:grpSpPr>
        <p:sp>
          <p:nvSpPr>
            <p:cNvPr id="28689" name="AutoShape 14"/>
            <p:cNvSpPr>
              <a:spLocks noChangeArrowheads="1"/>
            </p:cNvSpPr>
            <p:nvPr/>
          </p:nvSpPr>
          <p:spPr bwMode="auto">
            <a:xfrm>
              <a:off x="4000500" y="2813050"/>
              <a:ext cx="1146175" cy="863600"/>
            </a:xfrm>
            <a:prstGeom prst="downArrow">
              <a:avLst>
                <a:gd name="adj1" fmla="val 52074"/>
                <a:gd name="adj2" fmla="val 57903"/>
              </a:avLst>
            </a:prstGeom>
            <a:gradFill rotWithShape="1">
              <a:gsLst>
                <a:gs pos="0">
                  <a:schemeClr val="accent2">
                    <a:alpha val="0"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0" name="AutoShape 23"/>
            <p:cNvSpPr>
              <a:spLocks noChangeArrowheads="1"/>
            </p:cNvSpPr>
            <p:nvPr/>
          </p:nvSpPr>
          <p:spPr bwMode="auto">
            <a:xfrm rot="-5400000">
              <a:off x="4092576" y="2671762"/>
              <a:ext cx="958850" cy="981075"/>
            </a:xfrm>
            <a:prstGeom prst="leftArrow">
              <a:avLst>
                <a:gd name="adj1" fmla="val 50000"/>
                <a:gd name="adj2" fmla="val 48301"/>
              </a:avLst>
            </a:prstGeom>
            <a:gradFill rotWithShape="1">
              <a:gsLst>
                <a:gs pos="0">
                  <a:schemeClr val="bg1">
                    <a:alpha val="45000"/>
                  </a:schemeClr>
                </a:gs>
                <a:gs pos="100000">
                  <a:schemeClr val="bg2">
                    <a:alpha val="0"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5" name="Rectangle 7"/>
          <p:cNvSpPr>
            <a:spLocks noChangeArrowheads="1"/>
          </p:cNvSpPr>
          <p:nvPr/>
        </p:nvSpPr>
        <p:spPr bwMode="auto">
          <a:xfrm>
            <a:off x="1779588" y="1571625"/>
            <a:ext cx="86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楷体_GB2312" pitchFamily="49" charset="-122"/>
              </a:rPr>
              <a:t>解：</a:t>
            </a:r>
          </a:p>
        </p:txBody>
      </p:sp>
      <p:pic>
        <p:nvPicPr>
          <p:cNvPr id="28679" name="Picture 18" descr="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"/>
          <a:stretch>
            <a:fillRect/>
          </a:stretch>
        </p:blipFill>
        <p:spPr bwMode="auto">
          <a:xfrm>
            <a:off x="714375" y="2928938"/>
            <a:ext cx="1177925" cy="505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8674" name="Object 6"/>
          <p:cNvGraphicFramePr>
            <a:graphicFrameLocks noChangeAspect="1"/>
          </p:cNvGraphicFramePr>
          <p:nvPr/>
        </p:nvGraphicFramePr>
        <p:xfrm>
          <a:off x="1714500" y="2425700"/>
          <a:ext cx="7200900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1" name="公式" r:id="rId4" imgW="3657600" imgH="1295400" progId="Equation.3">
                  <p:embed/>
                </p:oleObj>
              </mc:Choice>
              <mc:Fallback>
                <p:oleObj name="公式" r:id="rId4" imgW="3657600" imgH="1295400" progId="Equation.3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2425700"/>
                        <a:ext cx="7200900" cy="2552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5" name="Object 11"/>
          <p:cNvGraphicFramePr>
            <a:graphicFrameLocks noChangeAspect="1"/>
          </p:cNvGraphicFramePr>
          <p:nvPr/>
        </p:nvGraphicFramePr>
        <p:xfrm>
          <a:off x="1643063" y="5048250"/>
          <a:ext cx="4291012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2" name="公式" r:id="rId6" imgW="2184400" imgH="457200" progId="Equation.3">
                  <p:embed/>
                </p:oleObj>
              </mc:Choice>
              <mc:Fallback>
                <p:oleObj name="公式" r:id="rId6" imgW="2184400" imgH="457200" progId="Equation.3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5048250"/>
                        <a:ext cx="4291012" cy="896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Rectangle 3"/>
          <p:cNvSpPr txBox="1">
            <a:spLocks noChangeArrowheads="1"/>
          </p:cNvSpPr>
          <p:nvPr/>
        </p:nvSpPr>
        <p:spPr bwMode="auto">
          <a:xfrm>
            <a:off x="468313" y="315913"/>
            <a:ext cx="5832475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sz="2400" i="0" kern="0">
                <a:latin typeface="+mj-lt"/>
                <a:ea typeface="+mj-ea"/>
                <a:cs typeface="+mj-cs"/>
              </a:rPr>
              <a:t>单击此处添加标题</a:t>
            </a:r>
          </a:p>
        </p:txBody>
      </p:sp>
      <p:sp>
        <p:nvSpPr>
          <p:cNvPr id="42" name="Rectangle 2"/>
          <p:cNvSpPr txBox="1">
            <a:spLocks noChangeArrowheads="1"/>
          </p:cNvSpPr>
          <p:nvPr/>
        </p:nvSpPr>
        <p:spPr bwMode="auto">
          <a:xfrm>
            <a:off x="468313" y="315913"/>
            <a:ext cx="5832475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sz="2400" i="0" kern="0">
                <a:latin typeface="+mj-lt"/>
                <a:ea typeface="+mj-ea"/>
                <a:cs typeface="+mj-cs"/>
              </a:rPr>
              <a:t>单击此处添加标题</a:t>
            </a:r>
          </a:p>
        </p:txBody>
      </p:sp>
      <p:sp>
        <p:nvSpPr>
          <p:cNvPr id="43" name="Rectangle 20"/>
          <p:cNvSpPr txBox="1">
            <a:spLocks noChangeArrowheads="1"/>
          </p:cNvSpPr>
          <p:nvPr/>
        </p:nvSpPr>
        <p:spPr bwMode="auto">
          <a:xfrm>
            <a:off x="142875" y="188913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zh-CN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§2.1.1 </a:t>
            </a:r>
            <a:r>
              <a:rPr lang="zh-CN" altLang="en-US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条件自信息</a:t>
            </a:r>
            <a:endParaRPr lang="zh-CN" altLang="en-US" sz="36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8685" name="AutoShape 13"/>
          <p:cNvSpPr>
            <a:spLocks noChangeArrowheads="1"/>
          </p:cNvSpPr>
          <p:nvPr/>
        </p:nvSpPr>
        <p:spPr bwMode="auto">
          <a:xfrm>
            <a:off x="71438" y="192088"/>
            <a:ext cx="6715125" cy="593725"/>
          </a:xfrm>
          <a:prstGeom prst="roundRect">
            <a:avLst>
              <a:gd name="adj" fmla="val 15657"/>
            </a:avLst>
          </a:prstGeom>
          <a:solidFill>
            <a:schemeClr val="accent2"/>
          </a:solidFill>
          <a:ln w="3175">
            <a:solidFill>
              <a:srgbClr val="969696">
                <a:alpha val="58038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2"/>
          <p:cNvSpPr txBox="1">
            <a:spLocks noRot="1" noChangeArrowheads="1"/>
          </p:cNvSpPr>
          <p:nvPr/>
        </p:nvSpPr>
        <p:spPr bwMode="auto">
          <a:xfrm>
            <a:off x="301625" y="-99392"/>
            <a:ext cx="8540750" cy="1143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zh-CN" sz="2800" b="1" i="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9.4</a:t>
            </a:r>
            <a:r>
              <a:rPr lang="zh-CN" altLang="en-US" sz="2800" b="1" i="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离散信源信息率失真函数的计算</a:t>
            </a:r>
          </a:p>
        </p:txBody>
      </p:sp>
      <p:grpSp>
        <p:nvGrpSpPr>
          <p:cNvPr id="19" name="组合 14"/>
          <p:cNvGrpSpPr>
            <a:grpSpLocks/>
          </p:cNvGrpSpPr>
          <p:nvPr/>
        </p:nvGrpSpPr>
        <p:grpSpPr bwMode="auto">
          <a:xfrm>
            <a:off x="7131818" y="188640"/>
            <a:ext cx="1544638" cy="482895"/>
            <a:chOff x="428596" y="285728"/>
            <a:chExt cx="1544628" cy="357190"/>
          </a:xfrm>
        </p:grpSpPr>
        <p:sp>
          <p:nvSpPr>
            <p:cNvPr id="20" name="AutoShape 3"/>
            <p:cNvSpPr>
              <a:spLocks noChangeArrowheads="1"/>
            </p:cNvSpPr>
            <p:nvPr/>
          </p:nvSpPr>
          <p:spPr bwMode="auto">
            <a:xfrm>
              <a:off x="428596" y="285728"/>
              <a:ext cx="1544628" cy="35719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0034" y="285728"/>
              <a:ext cx="1428741" cy="2731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信息论</a:t>
              </a:r>
              <a:endPara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9" name="Group 16"/>
          <p:cNvGrpSpPr>
            <a:grpSpLocks/>
          </p:cNvGrpSpPr>
          <p:nvPr/>
        </p:nvGrpSpPr>
        <p:grpSpPr bwMode="auto">
          <a:xfrm>
            <a:off x="1366838" y="1228725"/>
            <a:ext cx="6711950" cy="361950"/>
            <a:chOff x="0" y="0"/>
            <a:chExt cx="1887" cy="228"/>
          </a:xfrm>
        </p:grpSpPr>
        <p:sp>
          <p:nvSpPr>
            <p:cNvPr id="29711" name="AutoShape 17"/>
            <p:cNvSpPr>
              <a:spLocks noChangeArrowheads="1"/>
            </p:cNvSpPr>
            <p:nvPr/>
          </p:nvSpPr>
          <p:spPr bwMode="auto">
            <a:xfrm>
              <a:off x="0" y="0"/>
              <a:ext cx="1882" cy="228"/>
            </a:xfrm>
            <a:prstGeom prst="roundRect">
              <a:avLst>
                <a:gd name="adj" fmla="val 13125"/>
              </a:avLst>
            </a:prstGeom>
            <a:solidFill>
              <a:schemeClr val="accent2"/>
            </a:solidFill>
            <a:ln w="3175">
              <a:solidFill>
                <a:srgbClr val="C0C0C0">
                  <a:alpha val="58038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2" name="AutoShape 18"/>
            <p:cNvSpPr>
              <a:spLocks noChangeArrowheads="1"/>
            </p:cNvSpPr>
            <p:nvPr/>
          </p:nvSpPr>
          <p:spPr bwMode="auto">
            <a:xfrm rot="10800000">
              <a:off x="11" y="9"/>
              <a:ext cx="1859" cy="127"/>
            </a:xfrm>
            <a:prstGeom prst="roundRect">
              <a:avLst>
                <a:gd name="adj" fmla="val 10236"/>
              </a:avLst>
            </a:prstGeom>
            <a:gradFill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39000"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3" name="Text Box 19"/>
            <p:cNvSpPr txBox="1">
              <a:spLocks noChangeArrowheads="1"/>
            </p:cNvSpPr>
            <p:nvPr/>
          </p:nvSpPr>
          <p:spPr bwMode="auto">
            <a:xfrm>
              <a:off x="0" y="0"/>
              <a:ext cx="18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altLang="zh-CN" sz="1600" b="1" i="0">
                <a:solidFill>
                  <a:schemeClr val="bg1"/>
                </a:solidFill>
              </a:endParaRPr>
            </a:p>
          </p:txBody>
        </p:sp>
      </p:grpSp>
      <p:sp>
        <p:nvSpPr>
          <p:cNvPr id="29700" name="AutoShape 20"/>
          <p:cNvSpPr>
            <a:spLocks noChangeArrowheads="1"/>
          </p:cNvSpPr>
          <p:nvPr/>
        </p:nvSpPr>
        <p:spPr bwMode="auto">
          <a:xfrm>
            <a:off x="1357313" y="1660525"/>
            <a:ext cx="6729412" cy="4840288"/>
          </a:xfrm>
          <a:prstGeom prst="roundRect">
            <a:avLst>
              <a:gd name="adj" fmla="val 2644"/>
            </a:avLst>
          </a:prstGeom>
          <a:gradFill rotWithShape="1">
            <a:gsLst>
              <a:gs pos="0">
                <a:srgbClr val="F2F2F2"/>
              </a:gs>
              <a:gs pos="100000">
                <a:srgbClr val="DDDDDD"/>
              </a:gs>
            </a:gsLst>
            <a:lin ang="5400000" scaled="1"/>
          </a:gradFill>
          <a:ln w="3175">
            <a:solidFill>
              <a:srgbClr val="969696">
                <a:alpha val="67842"/>
              </a:srgbClr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120000"/>
              </a:lnSpc>
            </a:pPr>
            <a:endParaRPr lang="zh-CN" altLang="en-US" sz="1200" i="0">
              <a:solidFill>
                <a:schemeClr val="tx2"/>
              </a:solidFill>
            </a:endParaRPr>
          </a:p>
          <a:p>
            <a:pPr>
              <a:lnSpc>
                <a:spcPct val="120000"/>
              </a:lnSpc>
              <a:buClr>
                <a:schemeClr val="accent2"/>
              </a:buClr>
            </a:pPr>
            <a:endParaRPr lang="zh-CN" altLang="en-US" sz="1200" i="0">
              <a:solidFill>
                <a:schemeClr val="tx2"/>
              </a:solidFill>
            </a:endParaRPr>
          </a:p>
        </p:txBody>
      </p:sp>
      <p:sp>
        <p:nvSpPr>
          <p:cNvPr id="29701" name="矩形 49"/>
          <p:cNvSpPr>
            <a:spLocks noChangeArrowheads="1"/>
          </p:cNvSpPr>
          <p:nvPr/>
        </p:nvSpPr>
        <p:spPr bwMode="auto">
          <a:xfrm>
            <a:off x="2714625" y="1181100"/>
            <a:ext cx="37703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 i="0">
                <a:solidFill>
                  <a:schemeClr val="bg1"/>
                </a:solidFill>
              </a:rPr>
              <a:t> </a:t>
            </a:r>
            <a:r>
              <a:rPr lang="zh-CN" altLang="en-US" b="1" i="0">
                <a:solidFill>
                  <a:schemeClr val="bg1"/>
                </a:solidFill>
              </a:rPr>
              <a:t>图</a:t>
            </a:r>
            <a:r>
              <a:rPr lang="en-US" altLang="zh-CN" b="1" i="0">
                <a:solidFill>
                  <a:schemeClr val="bg1"/>
                </a:solidFill>
              </a:rPr>
              <a:t>9.4.1  </a:t>
            </a:r>
            <a:r>
              <a:rPr lang="zh-CN" altLang="en-US" b="1" i="0">
                <a:solidFill>
                  <a:schemeClr val="bg1"/>
                </a:solidFill>
              </a:rPr>
              <a:t>二元信源的</a:t>
            </a:r>
            <a:r>
              <a:rPr lang="en-US" altLang="zh-CN" b="1" i="0">
                <a:solidFill>
                  <a:schemeClr val="bg1"/>
                </a:solidFill>
              </a:rPr>
              <a:t>R(D)</a:t>
            </a:r>
            <a:r>
              <a:rPr lang="zh-CN" altLang="en-US" b="1" i="0">
                <a:solidFill>
                  <a:schemeClr val="bg1"/>
                </a:solidFill>
              </a:rPr>
              <a:t>函数曲线</a:t>
            </a:r>
            <a:r>
              <a:rPr lang="zh-CN" altLang="en-US" sz="2400" b="1" i="0">
                <a:solidFill>
                  <a:schemeClr val="bg1"/>
                </a:solidFill>
              </a:rPr>
              <a:t> </a:t>
            </a:r>
            <a:endParaRPr lang="zh-CN" altLang="en-US" b="1" i="0">
              <a:solidFill>
                <a:schemeClr val="bg1"/>
              </a:solidFill>
            </a:endParaRPr>
          </a:p>
        </p:txBody>
      </p:sp>
      <p:graphicFrame>
        <p:nvGraphicFramePr>
          <p:cNvPr id="29698" name="Object 3"/>
          <p:cNvGraphicFramePr>
            <a:graphicFrameLocks noChangeAspect="1"/>
          </p:cNvGraphicFramePr>
          <p:nvPr/>
        </p:nvGraphicFramePr>
        <p:xfrm>
          <a:off x="1303338" y="1816100"/>
          <a:ext cx="6769100" cy="518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9" name="Visio" r:id="rId3" imgW="4816800" imgH="5266966" progId="Visio.Drawing.11">
                  <p:embed/>
                </p:oleObj>
              </mc:Choice>
              <mc:Fallback>
                <p:oleObj name="Visio" r:id="rId3" imgW="4816800" imgH="5266966" progId="Visio.Drawing.11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3338" y="1816100"/>
                        <a:ext cx="6769100" cy="5184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Rectangle 3"/>
          <p:cNvSpPr txBox="1">
            <a:spLocks noChangeArrowheads="1"/>
          </p:cNvSpPr>
          <p:nvPr/>
        </p:nvSpPr>
        <p:spPr bwMode="auto">
          <a:xfrm>
            <a:off x="468313" y="315913"/>
            <a:ext cx="5832475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sz="2400" i="0" kern="0">
                <a:latin typeface="+mj-lt"/>
                <a:ea typeface="+mj-ea"/>
                <a:cs typeface="+mj-cs"/>
              </a:rPr>
              <a:t>单击此处添加标题</a:t>
            </a:r>
          </a:p>
        </p:txBody>
      </p:sp>
      <p:sp>
        <p:nvSpPr>
          <p:cNvPr id="46" name="Rectangle 2"/>
          <p:cNvSpPr txBox="1">
            <a:spLocks noChangeArrowheads="1"/>
          </p:cNvSpPr>
          <p:nvPr/>
        </p:nvSpPr>
        <p:spPr bwMode="auto">
          <a:xfrm>
            <a:off x="468313" y="315913"/>
            <a:ext cx="5832475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sz="2400" i="0" kern="0">
                <a:latin typeface="+mj-lt"/>
                <a:ea typeface="+mj-ea"/>
                <a:cs typeface="+mj-cs"/>
              </a:rPr>
              <a:t>单击此处添加标题</a:t>
            </a:r>
          </a:p>
        </p:txBody>
      </p:sp>
      <p:sp>
        <p:nvSpPr>
          <p:cNvPr id="48" name="Rectangle 20"/>
          <p:cNvSpPr txBox="1">
            <a:spLocks noChangeArrowheads="1"/>
          </p:cNvSpPr>
          <p:nvPr/>
        </p:nvSpPr>
        <p:spPr bwMode="auto">
          <a:xfrm>
            <a:off x="142875" y="188913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zh-CN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§2.1.1 </a:t>
            </a:r>
            <a:r>
              <a:rPr lang="zh-CN" altLang="en-US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条件自信息</a:t>
            </a:r>
            <a:endParaRPr lang="zh-CN" altLang="en-US" sz="36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9707" name="AutoShape 13"/>
          <p:cNvSpPr>
            <a:spLocks noChangeArrowheads="1"/>
          </p:cNvSpPr>
          <p:nvPr/>
        </p:nvSpPr>
        <p:spPr bwMode="auto">
          <a:xfrm>
            <a:off x="71438" y="192088"/>
            <a:ext cx="6715125" cy="593725"/>
          </a:xfrm>
          <a:prstGeom prst="roundRect">
            <a:avLst>
              <a:gd name="adj" fmla="val 15657"/>
            </a:avLst>
          </a:prstGeom>
          <a:solidFill>
            <a:schemeClr val="accent2"/>
          </a:solidFill>
          <a:ln w="3175">
            <a:solidFill>
              <a:srgbClr val="969696">
                <a:alpha val="58038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Rectangle 2"/>
          <p:cNvSpPr txBox="1">
            <a:spLocks noRot="1" noChangeArrowheads="1"/>
          </p:cNvSpPr>
          <p:nvPr/>
        </p:nvSpPr>
        <p:spPr bwMode="auto">
          <a:xfrm>
            <a:off x="301625" y="-99392"/>
            <a:ext cx="8540750" cy="1143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zh-CN" sz="2800" b="1" i="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9.4</a:t>
            </a:r>
            <a:r>
              <a:rPr lang="zh-CN" altLang="en-US" sz="2800" b="1" i="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离散信源信息率失真函数的计算</a:t>
            </a:r>
          </a:p>
        </p:txBody>
      </p:sp>
      <p:grpSp>
        <p:nvGrpSpPr>
          <p:cNvPr id="18" name="组合 14"/>
          <p:cNvGrpSpPr>
            <a:grpSpLocks/>
          </p:cNvGrpSpPr>
          <p:nvPr/>
        </p:nvGrpSpPr>
        <p:grpSpPr bwMode="auto">
          <a:xfrm>
            <a:off x="7131818" y="188640"/>
            <a:ext cx="1544638" cy="482895"/>
            <a:chOff x="428596" y="285728"/>
            <a:chExt cx="1544628" cy="357190"/>
          </a:xfrm>
        </p:grpSpPr>
        <p:sp>
          <p:nvSpPr>
            <p:cNvPr id="19" name="AutoShape 3"/>
            <p:cNvSpPr>
              <a:spLocks noChangeArrowheads="1"/>
            </p:cNvSpPr>
            <p:nvPr/>
          </p:nvSpPr>
          <p:spPr bwMode="auto">
            <a:xfrm>
              <a:off x="428596" y="285728"/>
              <a:ext cx="1544628" cy="35719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0034" y="285728"/>
              <a:ext cx="1428741" cy="2731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信息论</a:t>
              </a:r>
              <a:endPara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929322" y="2143116"/>
            <a:ext cx="2571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信源分布越接近等概率，</a:t>
            </a:r>
            <a:r>
              <a:rPr lang="en-US" altLang="zh-CN" dirty="0" smtClean="0"/>
              <a:t>R(D)</a:t>
            </a:r>
            <a:r>
              <a:rPr lang="zh-CN" altLang="en-US" dirty="0" smtClean="0"/>
              <a:t>越大，越难压缩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AutoShape 13"/>
          <p:cNvSpPr>
            <a:spLocks noChangeArrowheads="1"/>
          </p:cNvSpPr>
          <p:nvPr/>
        </p:nvSpPr>
        <p:spPr bwMode="auto">
          <a:xfrm>
            <a:off x="103188" y="120650"/>
            <a:ext cx="6715125" cy="593725"/>
          </a:xfrm>
          <a:prstGeom prst="roundRect">
            <a:avLst>
              <a:gd name="adj" fmla="val 15657"/>
            </a:avLst>
          </a:prstGeom>
          <a:solidFill>
            <a:schemeClr val="accent2"/>
          </a:solidFill>
          <a:ln w="3175">
            <a:solidFill>
              <a:srgbClr val="969696">
                <a:alpha val="58038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i="0">
              <a:latin typeface="+mn-ea"/>
              <a:ea typeface="+mn-ea"/>
            </a:endParaRPr>
          </a:p>
        </p:txBody>
      </p:sp>
      <p:sp>
        <p:nvSpPr>
          <p:cNvPr id="3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en-US">
                <a:latin typeface="+mn-ea"/>
                <a:ea typeface="+mn-ea"/>
              </a:rPr>
              <a:t>Page </a:t>
            </a:r>
            <a:r>
              <a:rPr lang="de-DE" altLang="en-US">
                <a:latin typeface="+mn-ea"/>
                <a:ea typeface="+mn-ea"/>
                <a:sym typeface="MS UI Gothic" pitchFamily="34" charset="-128"/>
              </a:rPr>
              <a:t></a:t>
            </a:r>
            <a:r>
              <a:rPr lang="de-DE" altLang="en-US">
                <a:latin typeface="+mn-ea"/>
                <a:ea typeface="+mn-ea"/>
              </a:rPr>
              <a:t> </a:t>
            </a:r>
            <a:fld id="{17851BC3-C796-494F-9FD1-634443D01F14}" type="slidenum">
              <a:rPr lang="zh-CN" altLang="en-US">
                <a:latin typeface="+mn-ea"/>
                <a:ea typeface="+mn-ea"/>
              </a:rPr>
              <a:pPr>
                <a:defRPr/>
              </a:pPr>
              <a:t>4</a:t>
            </a:fld>
            <a:endParaRPr lang="en-US">
              <a:latin typeface="+mn-ea"/>
              <a:ea typeface="+mn-ea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42875"/>
            <a:ext cx="5832475" cy="5921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b="1" dirty="0" smtClean="0">
                <a:solidFill>
                  <a:schemeClr val="bg1"/>
                </a:solidFill>
                <a:latin typeface="+mj-ea"/>
              </a:rPr>
              <a:t>9.1  </a:t>
            </a:r>
            <a:r>
              <a:rPr lang="zh-CN" altLang="en-US" b="1" dirty="0" smtClean="0">
                <a:solidFill>
                  <a:schemeClr val="bg1"/>
                </a:solidFill>
                <a:latin typeface="+mj-ea"/>
              </a:rPr>
              <a:t>概  述</a:t>
            </a:r>
            <a:r>
              <a:rPr lang="zh-CN" altLang="en-US" sz="2000" b="1" dirty="0" smtClean="0">
                <a:solidFill>
                  <a:schemeClr val="bg1"/>
                </a:solidFill>
                <a:latin typeface="+mj-ea"/>
              </a:rPr>
              <a:t>     </a:t>
            </a:r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>
            <a:off x="468313" y="1160463"/>
            <a:ext cx="8207375" cy="4859337"/>
          </a:xfrm>
          <a:prstGeom prst="roundRect">
            <a:avLst>
              <a:gd name="adj" fmla="val 2773"/>
            </a:avLst>
          </a:prstGeom>
          <a:noFill/>
          <a:ln w="3175" cmpd="sng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+mn-ea"/>
              <a:ea typeface="+mn-ea"/>
            </a:endParaRPr>
          </a:p>
        </p:txBody>
      </p:sp>
      <p:sp>
        <p:nvSpPr>
          <p:cNvPr id="6148" name="AutoShape 4"/>
          <p:cNvSpPr>
            <a:spLocks noChangeArrowheads="1"/>
          </p:cNvSpPr>
          <p:nvPr/>
        </p:nvSpPr>
        <p:spPr bwMode="auto">
          <a:xfrm>
            <a:off x="949325" y="1000125"/>
            <a:ext cx="7231063" cy="303213"/>
          </a:xfrm>
          <a:prstGeom prst="roundRect">
            <a:avLst>
              <a:gd name="adj" fmla="val 15657"/>
            </a:avLst>
          </a:prstGeom>
          <a:solidFill>
            <a:schemeClr val="bg1"/>
          </a:solidFill>
          <a:ln w="3175" cmpd="sng">
            <a:solidFill>
              <a:srgbClr val="333333">
                <a:alpha val="57999"/>
              </a:srgb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zh-CN" altLang="en-US" sz="2400" b="1" dirty="0">
              <a:latin typeface="+mn-ea"/>
              <a:ea typeface="+mn-ea"/>
            </a:endParaRPr>
          </a:p>
        </p:txBody>
      </p:sp>
      <p:grpSp>
        <p:nvGrpSpPr>
          <p:cNvPr id="38919" name="Group 5"/>
          <p:cNvGrpSpPr>
            <a:grpSpLocks/>
          </p:cNvGrpSpPr>
          <p:nvPr/>
        </p:nvGrpSpPr>
        <p:grpSpPr bwMode="auto">
          <a:xfrm>
            <a:off x="1190625" y="1374775"/>
            <a:ext cx="6740525" cy="857250"/>
            <a:chOff x="0" y="-35"/>
            <a:chExt cx="4246" cy="368"/>
          </a:xfrm>
        </p:grpSpPr>
        <p:grpSp>
          <p:nvGrpSpPr>
            <p:cNvPr id="38939" name="Group 6"/>
            <p:cNvGrpSpPr>
              <a:grpSpLocks/>
            </p:cNvGrpSpPr>
            <p:nvPr/>
          </p:nvGrpSpPr>
          <p:grpSpPr bwMode="auto">
            <a:xfrm>
              <a:off x="3" y="0"/>
              <a:ext cx="4243" cy="333"/>
              <a:chOff x="0" y="0"/>
              <a:chExt cx="4243" cy="333"/>
            </a:xfrm>
          </p:grpSpPr>
          <p:sp>
            <p:nvSpPr>
              <p:cNvPr id="6151" name="AutoShape 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243" cy="333"/>
              </a:xfrm>
              <a:prstGeom prst="roundRect">
                <a:avLst>
                  <a:gd name="adj" fmla="val 15657"/>
                </a:avLst>
              </a:prstGeom>
              <a:solidFill>
                <a:schemeClr val="accent2"/>
              </a:solidFill>
              <a:ln w="3175" cmpd="sng">
                <a:solidFill>
                  <a:srgbClr val="969696">
                    <a:alpha val="57999"/>
                  </a:srgb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i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6152" name="AutoShape 8"/>
              <p:cNvSpPr>
                <a:spLocks noChangeArrowheads="1"/>
              </p:cNvSpPr>
              <p:nvPr/>
            </p:nvSpPr>
            <p:spPr bwMode="auto">
              <a:xfrm flipV="1">
                <a:off x="27" y="12"/>
                <a:ext cx="4184" cy="190"/>
              </a:xfrm>
              <a:prstGeom prst="roundRect">
                <a:avLst>
                  <a:gd name="adj" fmla="val 14324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7999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rot="10800000" wrap="none" anchor="ctr"/>
              <a:lstStyle/>
              <a:p>
                <a:pPr algn="ctr">
                  <a:defRPr/>
                </a:pPr>
                <a:endParaRPr lang="zh-CN" altLang="en-US" i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6153" name="Text Box 9"/>
            <p:cNvSpPr txBox="1">
              <a:spLocks noChangeArrowheads="1"/>
            </p:cNvSpPr>
            <p:nvPr/>
          </p:nvSpPr>
          <p:spPr bwMode="auto">
            <a:xfrm>
              <a:off x="0" y="-35"/>
              <a:ext cx="4237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just">
                <a:buFont typeface="Wingdings" pitchFamily="2" charset="2"/>
                <a:buChar char="Ø"/>
                <a:defRPr/>
              </a:pPr>
              <a:r>
                <a:rPr lang="zh-CN" altLang="en-US" sz="2000" i="0" dirty="0">
                  <a:solidFill>
                    <a:schemeClr val="bg1"/>
                  </a:solidFill>
                  <a:latin typeface="+mn-ea"/>
                  <a:ea typeface="+mn-ea"/>
                </a:rPr>
                <a:t>从信源的输出抽取重要信息并压缩冗余信息的装置称数据压缩算法；</a:t>
              </a:r>
            </a:p>
          </p:txBody>
        </p:sp>
      </p:grpSp>
      <p:grpSp>
        <p:nvGrpSpPr>
          <p:cNvPr id="38920" name="Group 10"/>
          <p:cNvGrpSpPr>
            <a:grpSpLocks/>
          </p:cNvGrpSpPr>
          <p:nvPr/>
        </p:nvGrpSpPr>
        <p:grpSpPr bwMode="auto">
          <a:xfrm>
            <a:off x="1190625" y="2374900"/>
            <a:ext cx="6740525" cy="730250"/>
            <a:chOff x="0" y="0"/>
            <a:chExt cx="4246" cy="333"/>
          </a:xfrm>
        </p:grpSpPr>
        <p:grpSp>
          <p:nvGrpSpPr>
            <p:cNvPr id="38935" name="Group 11"/>
            <p:cNvGrpSpPr>
              <a:grpSpLocks/>
            </p:cNvGrpSpPr>
            <p:nvPr/>
          </p:nvGrpSpPr>
          <p:grpSpPr bwMode="auto">
            <a:xfrm>
              <a:off x="3" y="0"/>
              <a:ext cx="4243" cy="333"/>
              <a:chOff x="0" y="0"/>
              <a:chExt cx="4243" cy="333"/>
            </a:xfrm>
          </p:grpSpPr>
          <p:sp>
            <p:nvSpPr>
              <p:cNvPr id="6156" name="AutoShape 1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243" cy="333"/>
              </a:xfrm>
              <a:prstGeom prst="roundRect">
                <a:avLst>
                  <a:gd name="adj" fmla="val 15657"/>
                </a:avLst>
              </a:prstGeom>
              <a:solidFill>
                <a:schemeClr val="accent2"/>
              </a:solidFill>
              <a:ln w="3175" cmpd="sng">
                <a:solidFill>
                  <a:srgbClr val="969696">
                    <a:alpha val="57999"/>
                  </a:srgb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i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6157" name="AutoShape 13"/>
              <p:cNvSpPr>
                <a:spLocks noChangeArrowheads="1"/>
              </p:cNvSpPr>
              <p:nvPr/>
            </p:nvSpPr>
            <p:spPr bwMode="auto">
              <a:xfrm flipV="1">
                <a:off x="27" y="12"/>
                <a:ext cx="4184" cy="190"/>
              </a:xfrm>
              <a:prstGeom prst="roundRect">
                <a:avLst>
                  <a:gd name="adj" fmla="val 14324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7999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i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6158" name="Text Box 14"/>
            <p:cNvSpPr txBox="1">
              <a:spLocks noChangeArrowheads="1"/>
            </p:cNvSpPr>
            <p:nvPr/>
          </p:nvSpPr>
          <p:spPr bwMode="auto">
            <a:xfrm>
              <a:off x="0" y="21"/>
              <a:ext cx="4237" cy="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just">
                <a:buFont typeface="Wingdings" pitchFamily="2" charset="2"/>
                <a:buChar char="Ø"/>
                <a:defRPr/>
              </a:pPr>
              <a:r>
                <a:rPr lang="zh-CN" altLang="en-US" sz="2000" i="0" dirty="0">
                  <a:solidFill>
                    <a:schemeClr val="bg1"/>
                  </a:solidFill>
                  <a:latin typeface="+mn-ea"/>
                  <a:ea typeface="+mn-ea"/>
                </a:rPr>
                <a:t>通过压缩所得到的编码序列不能完全恢复原来信源的信息，是有失真信源编码；</a:t>
              </a:r>
            </a:p>
          </p:txBody>
        </p:sp>
      </p:grpSp>
      <p:grpSp>
        <p:nvGrpSpPr>
          <p:cNvPr id="38922" name="Group 15"/>
          <p:cNvGrpSpPr>
            <a:grpSpLocks/>
          </p:cNvGrpSpPr>
          <p:nvPr/>
        </p:nvGrpSpPr>
        <p:grpSpPr bwMode="auto">
          <a:xfrm>
            <a:off x="1190625" y="3324225"/>
            <a:ext cx="6740525" cy="1622425"/>
            <a:chOff x="0" y="0"/>
            <a:chExt cx="4246" cy="333"/>
          </a:xfrm>
        </p:grpSpPr>
        <p:grpSp>
          <p:nvGrpSpPr>
            <p:cNvPr id="38929" name="Group 16"/>
            <p:cNvGrpSpPr>
              <a:grpSpLocks/>
            </p:cNvGrpSpPr>
            <p:nvPr/>
          </p:nvGrpSpPr>
          <p:grpSpPr bwMode="auto">
            <a:xfrm>
              <a:off x="3" y="0"/>
              <a:ext cx="4243" cy="333"/>
              <a:chOff x="0" y="0"/>
              <a:chExt cx="4243" cy="333"/>
            </a:xfrm>
          </p:grpSpPr>
          <p:sp>
            <p:nvSpPr>
              <p:cNvPr id="37" name="AutoShape 1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243" cy="333"/>
              </a:xfrm>
              <a:prstGeom prst="roundRect">
                <a:avLst>
                  <a:gd name="adj" fmla="val 15657"/>
                </a:avLst>
              </a:prstGeom>
              <a:solidFill>
                <a:schemeClr val="accent2"/>
              </a:solidFill>
              <a:ln w="3175" cmpd="sng">
                <a:solidFill>
                  <a:srgbClr val="969696">
                    <a:alpha val="57999"/>
                  </a:srgb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i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38" name="AutoShape 18"/>
              <p:cNvSpPr>
                <a:spLocks noChangeArrowheads="1"/>
              </p:cNvSpPr>
              <p:nvPr/>
            </p:nvSpPr>
            <p:spPr bwMode="auto">
              <a:xfrm flipV="1">
                <a:off x="27" y="12"/>
                <a:ext cx="4184" cy="190"/>
              </a:xfrm>
              <a:prstGeom prst="roundRect">
                <a:avLst>
                  <a:gd name="adj" fmla="val 14324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7999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i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38930" name="Text Box 19"/>
            <p:cNvSpPr txBox="1">
              <a:spLocks noChangeArrowheads="1"/>
            </p:cNvSpPr>
            <p:nvPr/>
          </p:nvSpPr>
          <p:spPr bwMode="auto">
            <a:xfrm>
              <a:off x="0" y="10"/>
              <a:ext cx="4237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9pPr>
            </a:lstStyle>
            <a:p>
              <a:pPr algn="just" eaLnBrk="1" hangingPunct="1">
                <a:buFont typeface="Wingdings" pitchFamily="2" charset="2"/>
                <a:buChar char="Ø"/>
              </a:pPr>
              <a:r>
                <a:rPr lang="zh-CN" altLang="en-US" sz="2000" i="0" dirty="0">
                  <a:solidFill>
                    <a:schemeClr val="bg1"/>
                  </a:solidFill>
                  <a:latin typeface="宋体" charset="-122"/>
                </a:rPr>
                <a:t>总希望在不大于一定编码速率（即传送每信源符号所需的平均的二进数字数）的条件下，使平均失真限制到最小；或者在平均失真不大于某个值的条件下，使编码速率限制到最小（限失真信源编码）；</a:t>
              </a:r>
            </a:p>
          </p:txBody>
        </p:sp>
      </p:grpSp>
      <p:sp>
        <p:nvSpPr>
          <p:cNvPr id="39" name="Text Box 29"/>
          <p:cNvSpPr txBox="1">
            <a:spLocks noChangeArrowheads="1"/>
          </p:cNvSpPr>
          <p:nvPr/>
        </p:nvSpPr>
        <p:spPr bwMode="auto">
          <a:xfrm>
            <a:off x="1190625" y="5203825"/>
            <a:ext cx="6726238" cy="61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000" i="0" dirty="0">
                <a:solidFill>
                  <a:schemeClr val="bg1"/>
                </a:solidFill>
                <a:latin typeface="+mn-ea"/>
                <a:ea typeface="+mn-ea"/>
              </a:rPr>
              <a:t>对信源无失真压缩的极限是熵，如果再继续压缩就要失真；</a:t>
            </a:r>
            <a:endParaRPr lang="en-US" sz="2000" i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38924" name="Group 20"/>
          <p:cNvGrpSpPr>
            <a:grpSpLocks/>
          </p:cNvGrpSpPr>
          <p:nvPr/>
        </p:nvGrpSpPr>
        <p:grpSpPr bwMode="auto">
          <a:xfrm>
            <a:off x="1190625" y="5141913"/>
            <a:ext cx="6740525" cy="661987"/>
            <a:chOff x="0" y="0"/>
            <a:chExt cx="4246" cy="333"/>
          </a:xfrm>
        </p:grpSpPr>
        <p:grpSp>
          <p:nvGrpSpPr>
            <p:cNvPr id="38925" name="Group 21"/>
            <p:cNvGrpSpPr>
              <a:grpSpLocks/>
            </p:cNvGrpSpPr>
            <p:nvPr/>
          </p:nvGrpSpPr>
          <p:grpSpPr bwMode="auto">
            <a:xfrm>
              <a:off x="3" y="0"/>
              <a:ext cx="4243" cy="333"/>
              <a:chOff x="0" y="0"/>
              <a:chExt cx="4243" cy="333"/>
            </a:xfrm>
          </p:grpSpPr>
          <p:sp>
            <p:nvSpPr>
              <p:cNvPr id="43" name="AutoShape 2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243" cy="333"/>
              </a:xfrm>
              <a:prstGeom prst="roundRect">
                <a:avLst>
                  <a:gd name="adj" fmla="val 15657"/>
                </a:avLst>
              </a:prstGeom>
              <a:solidFill>
                <a:schemeClr val="accent2"/>
              </a:solidFill>
              <a:ln w="3175" cmpd="sng">
                <a:solidFill>
                  <a:srgbClr val="969696">
                    <a:alpha val="57999"/>
                  </a:srgb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i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44" name="AutoShape 23"/>
              <p:cNvSpPr>
                <a:spLocks noChangeArrowheads="1"/>
              </p:cNvSpPr>
              <p:nvPr/>
            </p:nvSpPr>
            <p:spPr bwMode="auto">
              <a:xfrm flipV="1">
                <a:off x="27" y="12"/>
                <a:ext cx="4184" cy="190"/>
              </a:xfrm>
              <a:prstGeom prst="roundRect">
                <a:avLst>
                  <a:gd name="adj" fmla="val 14324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7999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i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38926" name="Text Box 24"/>
            <p:cNvSpPr txBox="1">
              <a:spLocks noChangeArrowheads="1"/>
            </p:cNvSpPr>
            <p:nvPr/>
          </p:nvSpPr>
          <p:spPr bwMode="auto">
            <a:xfrm>
              <a:off x="0" y="21"/>
              <a:ext cx="4237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9pPr>
            </a:lstStyle>
            <a:p>
              <a:pPr algn="just" eaLnBrk="1" hangingPunct="1">
                <a:buFont typeface="Wingdings" pitchFamily="2" charset="2"/>
                <a:buChar char="Ø"/>
              </a:pPr>
              <a:r>
                <a:rPr lang="zh-CN" altLang="en-US" sz="2000" i="0" dirty="0">
                  <a:solidFill>
                    <a:schemeClr val="bg1"/>
                  </a:solidFill>
                  <a:latin typeface="宋体" charset="-122"/>
                </a:rPr>
                <a:t>从信息论的观点处理数据压缩的学科称为信息率失真理论，信息率失真理论是数据压缩的基本理论。</a:t>
              </a:r>
            </a:p>
          </p:txBody>
        </p:sp>
      </p:grpSp>
      <p:grpSp>
        <p:nvGrpSpPr>
          <p:cNvPr id="31" name="组合 14"/>
          <p:cNvGrpSpPr>
            <a:grpSpLocks/>
          </p:cNvGrpSpPr>
          <p:nvPr/>
        </p:nvGrpSpPr>
        <p:grpSpPr bwMode="auto">
          <a:xfrm>
            <a:off x="7131818" y="188640"/>
            <a:ext cx="1544638" cy="482895"/>
            <a:chOff x="428596" y="285728"/>
            <a:chExt cx="1544628" cy="357190"/>
          </a:xfrm>
        </p:grpSpPr>
        <p:sp>
          <p:nvSpPr>
            <p:cNvPr id="34" name="AutoShape 3"/>
            <p:cNvSpPr>
              <a:spLocks noChangeArrowheads="1"/>
            </p:cNvSpPr>
            <p:nvPr/>
          </p:nvSpPr>
          <p:spPr bwMode="auto">
            <a:xfrm>
              <a:off x="428596" y="285728"/>
              <a:ext cx="1544628" cy="35719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00034" y="285728"/>
              <a:ext cx="1428741" cy="2731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信息论</a:t>
              </a:r>
              <a:endPara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451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6" name="AutoShape 20"/>
          <p:cNvSpPr>
            <a:spLocks noChangeArrowheads="1"/>
          </p:cNvSpPr>
          <p:nvPr/>
        </p:nvSpPr>
        <p:spPr bwMode="auto">
          <a:xfrm>
            <a:off x="1214438" y="2000250"/>
            <a:ext cx="7143750" cy="785813"/>
          </a:xfrm>
          <a:prstGeom prst="roundRect">
            <a:avLst>
              <a:gd name="adj" fmla="val 2644"/>
            </a:avLst>
          </a:prstGeom>
          <a:gradFill rotWithShape="1">
            <a:gsLst>
              <a:gs pos="0">
                <a:srgbClr val="F2F2F2"/>
              </a:gs>
              <a:gs pos="100000">
                <a:srgbClr val="DDDDDD"/>
              </a:gs>
            </a:gsLst>
            <a:lin ang="5400000" scaled="1"/>
          </a:gradFill>
          <a:ln w="3175">
            <a:solidFill>
              <a:srgbClr val="969696">
                <a:alpha val="67842"/>
              </a:srgbClr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120000"/>
              </a:lnSpc>
            </a:pPr>
            <a:endParaRPr lang="zh-CN" altLang="en-US" sz="1200" i="0">
              <a:solidFill>
                <a:schemeClr val="tx2"/>
              </a:solidFill>
            </a:endParaRPr>
          </a:p>
          <a:p>
            <a:pPr>
              <a:lnSpc>
                <a:spcPct val="120000"/>
              </a:lnSpc>
              <a:buClr>
                <a:schemeClr val="accent2"/>
              </a:buClr>
            </a:pPr>
            <a:endParaRPr lang="zh-CN" altLang="en-US" sz="1200" i="0">
              <a:solidFill>
                <a:schemeClr val="tx2"/>
              </a:solidFill>
            </a:endParaRPr>
          </a:p>
        </p:txBody>
      </p:sp>
      <p:sp>
        <p:nvSpPr>
          <p:cNvPr id="30727" name="AutoShape 20"/>
          <p:cNvSpPr>
            <a:spLocks noChangeArrowheads="1"/>
          </p:cNvSpPr>
          <p:nvPr/>
        </p:nvSpPr>
        <p:spPr bwMode="auto">
          <a:xfrm>
            <a:off x="1214438" y="3643313"/>
            <a:ext cx="7143750" cy="2428875"/>
          </a:xfrm>
          <a:prstGeom prst="roundRect">
            <a:avLst>
              <a:gd name="adj" fmla="val 2644"/>
            </a:avLst>
          </a:prstGeom>
          <a:gradFill rotWithShape="1">
            <a:gsLst>
              <a:gs pos="0">
                <a:srgbClr val="F2F2F2"/>
              </a:gs>
              <a:gs pos="100000">
                <a:srgbClr val="DDDDDD"/>
              </a:gs>
            </a:gsLst>
            <a:lin ang="5400000" scaled="1"/>
          </a:gradFill>
          <a:ln w="3175">
            <a:solidFill>
              <a:srgbClr val="969696">
                <a:alpha val="67842"/>
              </a:srgbClr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120000"/>
              </a:lnSpc>
            </a:pPr>
            <a:endParaRPr lang="zh-CN" altLang="en-US" sz="1200" i="0">
              <a:solidFill>
                <a:schemeClr val="tx2"/>
              </a:solidFill>
            </a:endParaRPr>
          </a:p>
          <a:p>
            <a:pPr>
              <a:lnSpc>
                <a:spcPct val="120000"/>
              </a:lnSpc>
              <a:buClr>
                <a:schemeClr val="accent2"/>
              </a:buClr>
            </a:pPr>
            <a:endParaRPr lang="zh-CN" altLang="en-US" sz="1200" i="0">
              <a:solidFill>
                <a:schemeClr val="tx2"/>
              </a:solidFill>
            </a:endParaRPr>
          </a:p>
        </p:txBody>
      </p:sp>
      <p:sp>
        <p:nvSpPr>
          <p:cNvPr id="30728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r>
              <a:rPr lang="de-DE" altLang="en-US" smtClean="0"/>
              <a:t>Page </a:t>
            </a:r>
            <a:r>
              <a:rPr lang="de-DE" altLang="en-US" smtClean="0">
                <a:sym typeface="MS UI Gothic" pitchFamily="34" charset="-128"/>
              </a:rPr>
              <a:t></a:t>
            </a:r>
            <a:r>
              <a:rPr lang="de-DE" altLang="en-US" smtClean="0"/>
              <a:t> </a:t>
            </a:r>
            <a:fld id="{76CCC00A-D181-418E-96BC-72D5234C618C}" type="slidenum">
              <a:rPr lang="zh-CN" altLang="en-US" smtClean="0"/>
              <a:pPr/>
              <a:t>40</a:t>
            </a:fld>
            <a:endParaRPr lang="en-US" altLang="zh-CN" smtClean="0"/>
          </a:p>
        </p:txBody>
      </p:sp>
      <p:sp>
        <p:nvSpPr>
          <p:cNvPr id="307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smtClean="0"/>
              <a:t>单击此处添加标题</a:t>
            </a:r>
          </a:p>
        </p:txBody>
      </p:sp>
      <p:sp>
        <p:nvSpPr>
          <p:cNvPr id="30730" name="AutoShape 3"/>
          <p:cNvSpPr>
            <a:spLocks noChangeArrowheads="1"/>
          </p:cNvSpPr>
          <p:nvPr/>
        </p:nvSpPr>
        <p:spPr bwMode="auto">
          <a:xfrm>
            <a:off x="468313" y="1357313"/>
            <a:ext cx="8207375" cy="4929187"/>
          </a:xfrm>
          <a:prstGeom prst="roundRect">
            <a:avLst>
              <a:gd name="adj" fmla="val 2773"/>
            </a:avLst>
          </a:prstGeom>
          <a:noFill/>
          <a:ln w="3175">
            <a:solidFill>
              <a:srgbClr val="3333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0731" name="Group 5"/>
          <p:cNvGrpSpPr>
            <a:grpSpLocks/>
          </p:cNvGrpSpPr>
          <p:nvPr/>
        </p:nvGrpSpPr>
        <p:grpSpPr bwMode="auto">
          <a:xfrm>
            <a:off x="1190625" y="1571625"/>
            <a:ext cx="7167563" cy="488950"/>
            <a:chOff x="0" y="0"/>
            <a:chExt cx="4246" cy="333"/>
          </a:xfrm>
        </p:grpSpPr>
        <p:grpSp>
          <p:nvGrpSpPr>
            <p:cNvPr id="30767" name="Group 6"/>
            <p:cNvGrpSpPr>
              <a:grpSpLocks/>
            </p:cNvGrpSpPr>
            <p:nvPr/>
          </p:nvGrpSpPr>
          <p:grpSpPr bwMode="auto">
            <a:xfrm>
              <a:off x="3" y="0"/>
              <a:ext cx="4243" cy="333"/>
              <a:chOff x="0" y="0"/>
              <a:chExt cx="4243" cy="333"/>
            </a:xfrm>
          </p:grpSpPr>
          <p:sp>
            <p:nvSpPr>
              <p:cNvPr id="30769" name="AutoShape 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243" cy="333"/>
              </a:xfrm>
              <a:prstGeom prst="roundRect">
                <a:avLst>
                  <a:gd name="adj" fmla="val 15657"/>
                </a:avLst>
              </a:prstGeom>
              <a:solidFill>
                <a:schemeClr val="accent2"/>
              </a:solidFill>
              <a:ln w="3175">
                <a:solidFill>
                  <a:srgbClr val="969696">
                    <a:alpha val="58038"/>
                  </a:srgb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b="1" i="0"/>
              </a:p>
            </p:txBody>
          </p:sp>
          <p:sp>
            <p:nvSpPr>
              <p:cNvPr id="30770" name="AutoShape 8"/>
              <p:cNvSpPr>
                <a:spLocks noChangeArrowheads="1"/>
              </p:cNvSpPr>
              <p:nvPr/>
            </p:nvSpPr>
            <p:spPr bwMode="auto">
              <a:xfrm flipV="1">
                <a:off x="27" y="12"/>
                <a:ext cx="4184" cy="190"/>
              </a:xfrm>
              <a:prstGeom prst="roundRect">
                <a:avLst>
                  <a:gd name="adj" fmla="val 14324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7999"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/>
              <a:p>
                <a:pPr algn="ctr"/>
                <a:endParaRPr lang="zh-CN" altLang="en-US" b="1" i="0"/>
              </a:p>
            </p:txBody>
          </p:sp>
        </p:grpSp>
        <p:sp>
          <p:nvSpPr>
            <p:cNvPr id="30768" name="Text Box 9"/>
            <p:cNvSpPr txBox="1">
              <a:spLocks noChangeArrowheads="1"/>
            </p:cNvSpPr>
            <p:nvPr/>
          </p:nvSpPr>
          <p:spPr bwMode="auto">
            <a:xfrm>
              <a:off x="0" y="97"/>
              <a:ext cx="4237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i="0" dirty="0">
                  <a:solidFill>
                    <a:schemeClr val="bg1"/>
                  </a:solidFill>
                </a:rPr>
                <a:t>1</a:t>
              </a:r>
              <a:r>
                <a:rPr lang="zh-CN" altLang="en-US" sz="2000" b="1" i="0" dirty="0">
                  <a:solidFill>
                    <a:schemeClr val="bg1"/>
                  </a:solidFill>
                </a:rPr>
                <a:t>、</a:t>
              </a:r>
              <a:r>
                <a:rPr lang="en-US" altLang="zh-CN" sz="2000" b="1" i="0" dirty="0">
                  <a:solidFill>
                    <a:schemeClr val="bg1"/>
                  </a:solidFill>
                </a:rPr>
                <a:t>R(D)</a:t>
              </a:r>
              <a:r>
                <a:rPr lang="zh-CN" altLang="en-US" sz="2000" b="1" i="0" dirty="0">
                  <a:solidFill>
                    <a:schemeClr val="bg1"/>
                  </a:solidFill>
                </a:rPr>
                <a:t>函数定义：</a:t>
              </a:r>
              <a:endParaRPr lang="en-US" altLang="zh-CN" sz="2000" b="1" i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732" name="Group 10"/>
          <p:cNvGrpSpPr>
            <a:grpSpLocks/>
          </p:cNvGrpSpPr>
          <p:nvPr/>
        </p:nvGrpSpPr>
        <p:grpSpPr bwMode="auto">
          <a:xfrm>
            <a:off x="1190625" y="3201988"/>
            <a:ext cx="7167563" cy="528637"/>
            <a:chOff x="0" y="0"/>
            <a:chExt cx="4246" cy="333"/>
          </a:xfrm>
        </p:grpSpPr>
        <p:grpSp>
          <p:nvGrpSpPr>
            <p:cNvPr id="30763" name="Group 11"/>
            <p:cNvGrpSpPr>
              <a:grpSpLocks/>
            </p:cNvGrpSpPr>
            <p:nvPr/>
          </p:nvGrpSpPr>
          <p:grpSpPr bwMode="auto">
            <a:xfrm>
              <a:off x="3" y="0"/>
              <a:ext cx="4243" cy="333"/>
              <a:chOff x="0" y="0"/>
              <a:chExt cx="4243" cy="333"/>
            </a:xfrm>
          </p:grpSpPr>
          <p:sp>
            <p:nvSpPr>
              <p:cNvPr id="30765" name="AutoShape 1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243" cy="333"/>
              </a:xfrm>
              <a:prstGeom prst="roundRect">
                <a:avLst>
                  <a:gd name="adj" fmla="val 15657"/>
                </a:avLst>
              </a:prstGeom>
              <a:solidFill>
                <a:schemeClr val="accent2"/>
              </a:solidFill>
              <a:ln w="3175">
                <a:solidFill>
                  <a:srgbClr val="969696">
                    <a:alpha val="58038"/>
                  </a:srgb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66" name="AutoShape 13"/>
              <p:cNvSpPr>
                <a:spLocks noChangeArrowheads="1"/>
              </p:cNvSpPr>
              <p:nvPr/>
            </p:nvSpPr>
            <p:spPr bwMode="auto">
              <a:xfrm flipV="1">
                <a:off x="27" y="12"/>
                <a:ext cx="4184" cy="190"/>
              </a:xfrm>
              <a:prstGeom prst="roundRect">
                <a:avLst>
                  <a:gd name="adj" fmla="val 14324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7999"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0764" name="Text Box 14"/>
            <p:cNvSpPr txBox="1">
              <a:spLocks noChangeArrowheads="1"/>
            </p:cNvSpPr>
            <p:nvPr/>
          </p:nvSpPr>
          <p:spPr bwMode="auto">
            <a:xfrm>
              <a:off x="0" y="21"/>
              <a:ext cx="4237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altLang="zh-CN" sz="2000" i="0">
                <a:solidFill>
                  <a:schemeClr val="bg1"/>
                </a:solidFill>
              </a:endParaRPr>
            </a:p>
          </p:txBody>
        </p:sp>
      </p:grpSp>
      <p:sp>
        <p:nvSpPr>
          <p:cNvPr id="31" name="Rectangle 2"/>
          <p:cNvSpPr txBox="1">
            <a:spLocks noChangeArrowheads="1"/>
          </p:cNvSpPr>
          <p:nvPr/>
        </p:nvSpPr>
        <p:spPr bwMode="auto">
          <a:xfrm>
            <a:off x="468313" y="315913"/>
            <a:ext cx="5832475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sz="2400" i="0" kern="0">
                <a:latin typeface="+mj-lt"/>
                <a:ea typeface="+mj-ea"/>
                <a:cs typeface="+mj-cs"/>
              </a:rPr>
              <a:t>单击此处添加标题</a:t>
            </a:r>
          </a:p>
        </p:txBody>
      </p:sp>
      <p:sp>
        <p:nvSpPr>
          <p:cNvPr id="32" name="Rectangle 2"/>
          <p:cNvSpPr>
            <a:spLocks noChangeArrowheads="1"/>
          </p:cNvSpPr>
          <p:nvPr/>
        </p:nvSpPr>
        <p:spPr bwMode="auto">
          <a:xfrm>
            <a:off x="142875" y="0"/>
            <a:ext cx="6840538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§2.3 </a:t>
            </a:r>
            <a:r>
              <a:rPr lang="zh-CN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平均互信息</a:t>
            </a:r>
            <a:endParaRPr lang="zh-CN" altLang="en-US" sz="4400" b="1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3" name="Rectangle 20"/>
          <p:cNvSpPr txBox="1">
            <a:spLocks noChangeArrowheads="1"/>
          </p:cNvSpPr>
          <p:nvPr/>
        </p:nvSpPr>
        <p:spPr bwMode="auto">
          <a:xfrm>
            <a:off x="142875" y="188913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zh-CN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§2.1.1 </a:t>
            </a:r>
            <a:r>
              <a:rPr lang="zh-CN" altLang="en-US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自信息</a:t>
            </a:r>
            <a:endParaRPr lang="zh-CN" altLang="en-US" sz="36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4" name="Rectangle 20"/>
          <p:cNvSpPr txBox="1">
            <a:spLocks noChangeArrowheads="1"/>
          </p:cNvSpPr>
          <p:nvPr/>
        </p:nvSpPr>
        <p:spPr bwMode="auto">
          <a:xfrm>
            <a:off x="142875" y="188913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zh-CN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§2.1.1 </a:t>
            </a:r>
            <a:r>
              <a:rPr lang="zh-CN" altLang="en-US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条件自信息</a:t>
            </a:r>
            <a:endParaRPr lang="zh-CN" altLang="en-US" sz="36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5" name="Rectangle 2"/>
          <p:cNvSpPr txBox="1">
            <a:spLocks noChangeArrowheads="1"/>
          </p:cNvSpPr>
          <p:nvPr/>
        </p:nvSpPr>
        <p:spPr bwMode="auto">
          <a:xfrm>
            <a:off x="428625" y="0"/>
            <a:ext cx="6840538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zh-CN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§2.1 </a:t>
            </a: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自信息和互信息</a:t>
            </a:r>
            <a:r>
              <a:rPr lang="zh-CN" altLang="en-US" sz="480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30739" name="AutoShape 13"/>
          <p:cNvSpPr>
            <a:spLocks noChangeArrowheads="1"/>
          </p:cNvSpPr>
          <p:nvPr/>
        </p:nvSpPr>
        <p:spPr bwMode="auto">
          <a:xfrm>
            <a:off x="71438" y="192088"/>
            <a:ext cx="6715125" cy="593725"/>
          </a:xfrm>
          <a:prstGeom prst="roundRect">
            <a:avLst>
              <a:gd name="adj" fmla="val 15657"/>
            </a:avLst>
          </a:prstGeom>
          <a:solidFill>
            <a:schemeClr val="accent2"/>
          </a:solidFill>
          <a:ln w="3175">
            <a:solidFill>
              <a:srgbClr val="969696">
                <a:alpha val="58038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285750" y="285750"/>
            <a:ext cx="4549775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3.3.2 </a:t>
            </a:r>
            <a:r>
              <a:rPr lang="zh-CN" altLang="zh-CN" sz="24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离散平稳有记忆信源的熵</a:t>
            </a:r>
            <a:endParaRPr lang="zh-CN" altLang="en-US" sz="2400" i="0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1" name="Rectangle 2"/>
          <p:cNvSpPr txBox="1">
            <a:spLocks noChangeArrowheads="1"/>
          </p:cNvSpPr>
          <p:nvPr/>
        </p:nvSpPr>
        <p:spPr bwMode="auto">
          <a:xfrm>
            <a:off x="468313" y="315913"/>
            <a:ext cx="5832475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sz="2400" i="0" kern="0">
                <a:latin typeface="+mj-lt"/>
                <a:ea typeface="+mj-ea"/>
                <a:cs typeface="+mj-cs"/>
              </a:rPr>
              <a:t>单击此处添加标题</a:t>
            </a:r>
          </a:p>
        </p:txBody>
      </p:sp>
      <p:sp>
        <p:nvSpPr>
          <p:cNvPr id="42" name="Rectangle 2"/>
          <p:cNvSpPr txBox="1">
            <a:spLocks noChangeArrowheads="1"/>
          </p:cNvSpPr>
          <p:nvPr/>
        </p:nvSpPr>
        <p:spPr bwMode="auto">
          <a:xfrm>
            <a:off x="468313" y="315913"/>
            <a:ext cx="5832475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sz="2400" i="0" kern="0">
                <a:latin typeface="+mj-lt"/>
                <a:ea typeface="+mj-ea"/>
                <a:cs typeface="+mj-cs"/>
              </a:rPr>
              <a:t>单击此处添加标题</a:t>
            </a:r>
          </a:p>
        </p:txBody>
      </p:sp>
      <p:sp>
        <p:nvSpPr>
          <p:cNvPr id="43" name="Rectangle 20"/>
          <p:cNvSpPr txBox="1">
            <a:spLocks noChangeArrowheads="1"/>
          </p:cNvSpPr>
          <p:nvPr/>
        </p:nvSpPr>
        <p:spPr bwMode="auto">
          <a:xfrm>
            <a:off x="142875" y="188913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zh-CN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§2.1.1 </a:t>
            </a:r>
            <a:r>
              <a:rPr lang="zh-CN" altLang="en-US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条件自信息</a:t>
            </a:r>
            <a:endParaRPr lang="zh-CN" altLang="en-US" sz="36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4" name="Rectangle 2"/>
          <p:cNvSpPr txBox="1">
            <a:spLocks noChangeArrowheads="1"/>
          </p:cNvSpPr>
          <p:nvPr/>
        </p:nvSpPr>
        <p:spPr bwMode="auto">
          <a:xfrm>
            <a:off x="428625" y="0"/>
            <a:ext cx="6840538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zh-CN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§2.1 </a:t>
            </a: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自信息和互信息</a:t>
            </a:r>
            <a:r>
              <a:rPr lang="zh-CN" altLang="en-US" sz="480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30746" name="AutoShape 13"/>
          <p:cNvSpPr>
            <a:spLocks noChangeArrowheads="1"/>
          </p:cNvSpPr>
          <p:nvPr/>
        </p:nvSpPr>
        <p:spPr bwMode="auto">
          <a:xfrm>
            <a:off x="71438" y="192088"/>
            <a:ext cx="6715125" cy="593725"/>
          </a:xfrm>
          <a:prstGeom prst="roundRect">
            <a:avLst>
              <a:gd name="adj" fmla="val 15657"/>
            </a:avLst>
          </a:prstGeom>
          <a:solidFill>
            <a:schemeClr val="accent2"/>
          </a:solidFill>
          <a:ln w="3175">
            <a:solidFill>
              <a:srgbClr val="969696">
                <a:alpha val="58038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285750" y="285750"/>
            <a:ext cx="3594100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3.4.2  </a:t>
            </a:r>
            <a:r>
              <a:rPr lang="zh-CN" altLang="en-US" sz="24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齐次马氏链（</a:t>
            </a:r>
            <a:r>
              <a:rPr lang="en-US" altLang="zh-CN" sz="24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sz="24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）</a:t>
            </a:r>
            <a:endParaRPr lang="zh-CN" altLang="en-US" sz="2400" i="0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468313" y="315913"/>
            <a:ext cx="5832475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sz="2400" i="0" kern="0">
                <a:latin typeface="+mj-lt"/>
                <a:ea typeface="+mj-ea"/>
                <a:cs typeface="+mj-cs"/>
              </a:rPr>
              <a:t>单击此处添加标题</a:t>
            </a:r>
          </a:p>
        </p:txBody>
      </p:sp>
      <p:sp>
        <p:nvSpPr>
          <p:cNvPr id="51" name="Rectangle 2"/>
          <p:cNvSpPr txBox="1">
            <a:spLocks noChangeArrowheads="1"/>
          </p:cNvSpPr>
          <p:nvPr/>
        </p:nvSpPr>
        <p:spPr bwMode="auto">
          <a:xfrm>
            <a:off x="468313" y="315913"/>
            <a:ext cx="5832475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sz="2400" i="0" kern="0">
                <a:latin typeface="+mj-lt"/>
                <a:ea typeface="+mj-ea"/>
                <a:cs typeface="+mj-cs"/>
              </a:rPr>
              <a:t>单击此处添加标题</a:t>
            </a:r>
          </a:p>
        </p:txBody>
      </p:sp>
      <p:sp>
        <p:nvSpPr>
          <p:cNvPr id="52" name="Rectangle 20"/>
          <p:cNvSpPr txBox="1">
            <a:spLocks noChangeArrowheads="1"/>
          </p:cNvSpPr>
          <p:nvPr/>
        </p:nvSpPr>
        <p:spPr bwMode="auto">
          <a:xfrm>
            <a:off x="142875" y="188913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zh-CN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§2.1.1 </a:t>
            </a:r>
            <a:r>
              <a:rPr lang="zh-CN" altLang="en-US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条件自信息</a:t>
            </a:r>
            <a:endParaRPr lang="zh-CN" altLang="en-US" sz="36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3" name="Rectangle 2"/>
          <p:cNvSpPr txBox="1">
            <a:spLocks noChangeArrowheads="1"/>
          </p:cNvSpPr>
          <p:nvPr/>
        </p:nvSpPr>
        <p:spPr bwMode="auto">
          <a:xfrm>
            <a:off x="428625" y="0"/>
            <a:ext cx="6840538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zh-CN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§2.1 </a:t>
            </a: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自信息和互信息</a:t>
            </a:r>
            <a:r>
              <a:rPr lang="zh-CN" altLang="en-US" sz="480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30753" name="AutoShape 13"/>
          <p:cNvSpPr>
            <a:spLocks noChangeArrowheads="1"/>
          </p:cNvSpPr>
          <p:nvPr/>
        </p:nvSpPr>
        <p:spPr bwMode="auto">
          <a:xfrm>
            <a:off x="71438" y="192088"/>
            <a:ext cx="6715125" cy="593725"/>
          </a:xfrm>
          <a:prstGeom prst="roundRect">
            <a:avLst>
              <a:gd name="adj" fmla="val 15657"/>
            </a:avLst>
          </a:prstGeom>
          <a:solidFill>
            <a:schemeClr val="accent2"/>
          </a:solidFill>
          <a:ln w="3175">
            <a:solidFill>
              <a:srgbClr val="969696">
                <a:alpha val="58038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Rectangle 2"/>
          <p:cNvSpPr txBox="1">
            <a:spLocks noRot="1" noChangeArrowheads="1"/>
          </p:cNvSpPr>
          <p:nvPr/>
        </p:nvSpPr>
        <p:spPr bwMode="auto">
          <a:xfrm>
            <a:off x="174625" y="-90265"/>
            <a:ext cx="8540750" cy="1143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zh-CN" altLang="en-US" sz="2800" b="1" i="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本章小结</a:t>
            </a:r>
          </a:p>
        </p:txBody>
      </p:sp>
      <p:sp>
        <p:nvSpPr>
          <p:cNvPr id="30755" name="矩形 58"/>
          <p:cNvSpPr>
            <a:spLocks noChangeArrowheads="1"/>
          </p:cNvSpPr>
          <p:nvPr/>
        </p:nvSpPr>
        <p:spPr bwMode="auto">
          <a:xfrm>
            <a:off x="1428750" y="3286125"/>
            <a:ext cx="6786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000" b="1" i="0" dirty="0">
                <a:solidFill>
                  <a:schemeClr val="bg1"/>
                </a:solidFill>
              </a:rPr>
              <a:t>2</a:t>
            </a:r>
            <a:r>
              <a:rPr lang="zh-CN" altLang="en-US" sz="2000" b="1" i="0" dirty="0">
                <a:solidFill>
                  <a:schemeClr val="bg1"/>
                </a:solidFill>
              </a:rPr>
              <a:t>、</a:t>
            </a:r>
            <a:r>
              <a:rPr lang="en-US" altLang="zh-CN" sz="2000" b="1" i="0" dirty="0">
                <a:solidFill>
                  <a:schemeClr val="bg1"/>
                </a:solidFill>
              </a:rPr>
              <a:t> R</a:t>
            </a:r>
            <a:r>
              <a:rPr lang="zh-CN" altLang="en-US" sz="2000" b="1" i="0" dirty="0">
                <a:solidFill>
                  <a:schemeClr val="bg1"/>
                </a:solidFill>
              </a:rPr>
              <a:t>（</a:t>
            </a:r>
            <a:r>
              <a:rPr lang="en-US" altLang="zh-CN" sz="2000" b="1" i="0" dirty="0">
                <a:solidFill>
                  <a:schemeClr val="bg1"/>
                </a:solidFill>
              </a:rPr>
              <a:t>D</a:t>
            </a:r>
            <a:r>
              <a:rPr lang="zh-CN" altLang="en-US" sz="2000" b="1" i="0" dirty="0">
                <a:solidFill>
                  <a:schemeClr val="bg1"/>
                </a:solidFill>
              </a:rPr>
              <a:t>）函数的性质</a:t>
            </a:r>
          </a:p>
        </p:txBody>
      </p:sp>
      <p:graphicFrame>
        <p:nvGraphicFramePr>
          <p:cNvPr id="30722" name="Object 5"/>
          <p:cNvGraphicFramePr>
            <a:graphicFrameLocks noChangeAspect="1"/>
          </p:cNvGraphicFramePr>
          <p:nvPr/>
        </p:nvGraphicFramePr>
        <p:xfrm>
          <a:off x="3276600" y="2155825"/>
          <a:ext cx="309562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1" r:id="rId3" imgW="1447172" imgH="291973" progId="">
                  <p:embed/>
                </p:oleObj>
              </mc:Choice>
              <mc:Fallback>
                <p:oleObj r:id="rId3" imgW="1447172" imgH="291973" progId="">
                  <p:embed/>
                  <p:pic>
                    <p:nvPicPr>
                      <p:cNvPr id="0" name="Picture 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155825"/>
                        <a:ext cx="3095625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56" name="矩形 58"/>
          <p:cNvSpPr>
            <a:spLocks noChangeArrowheads="1"/>
          </p:cNvSpPr>
          <p:nvPr/>
        </p:nvSpPr>
        <p:spPr bwMode="auto">
          <a:xfrm>
            <a:off x="1357313" y="3965575"/>
            <a:ext cx="1825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i="0"/>
              <a:t>（</a:t>
            </a:r>
            <a:r>
              <a:rPr lang="en-US" altLang="zh-CN" i="0"/>
              <a:t>1</a:t>
            </a:r>
            <a:r>
              <a:rPr lang="zh-CN" altLang="en-US" i="0"/>
              <a:t>） 定义域： </a:t>
            </a:r>
          </a:p>
        </p:txBody>
      </p:sp>
      <p:graphicFrame>
        <p:nvGraphicFramePr>
          <p:cNvPr id="30723" name="Object 7"/>
          <p:cNvGraphicFramePr>
            <a:graphicFrameLocks noChangeAspect="1"/>
          </p:cNvGraphicFramePr>
          <p:nvPr/>
        </p:nvGraphicFramePr>
        <p:xfrm>
          <a:off x="3333750" y="3929063"/>
          <a:ext cx="2303463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2" name="公式" r:id="rId5" imgW="1270000" imgH="228600" progId="Equation.3">
                  <p:embed/>
                </p:oleObj>
              </mc:Choice>
              <mc:Fallback>
                <p:oleObj name="公式" r:id="rId5" imgW="1270000" imgH="228600" progId="Equation.3">
                  <p:embed/>
                  <p:pic>
                    <p:nvPicPr>
                      <p:cNvPr id="0" name="Picture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3750" y="3929063"/>
                        <a:ext cx="2303463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Object 9"/>
          <p:cNvGraphicFramePr>
            <a:graphicFrameLocks noChangeAspect="1"/>
          </p:cNvGraphicFramePr>
          <p:nvPr/>
        </p:nvGraphicFramePr>
        <p:xfrm>
          <a:off x="3189288" y="4621213"/>
          <a:ext cx="3097212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3" name="公式" r:id="rId7" imgW="1663700" imgH="342900" progId="Equation.3">
                  <p:embed/>
                </p:oleObj>
              </mc:Choice>
              <mc:Fallback>
                <p:oleObj name="公式" r:id="rId7" imgW="1663700" imgH="342900" progId="Equation.3">
                  <p:embed/>
                  <p:pic>
                    <p:nvPicPr>
                      <p:cNvPr id="0" name="Picture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9288" y="4621213"/>
                        <a:ext cx="3097212" cy="636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11"/>
          <p:cNvGraphicFramePr>
            <a:graphicFrameLocks noChangeAspect="1"/>
          </p:cNvGraphicFramePr>
          <p:nvPr/>
        </p:nvGraphicFramePr>
        <p:xfrm>
          <a:off x="3260725" y="5446713"/>
          <a:ext cx="2879725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4" name="公式" r:id="rId9" imgW="1651000" imgH="342900" progId="Equation.3">
                  <p:embed/>
                </p:oleObj>
              </mc:Choice>
              <mc:Fallback>
                <p:oleObj name="公式" r:id="rId9" imgW="1651000" imgH="342900" progId="Equation.3">
                  <p:embed/>
                  <p:pic>
                    <p:nvPicPr>
                      <p:cNvPr id="0" name="Picture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0725" y="5446713"/>
                        <a:ext cx="2879725" cy="598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" name="组合 14"/>
          <p:cNvGrpSpPr>
            <a:grpSpLocks/>
          </p:cNvGrpSpPr>
          <p:nvPr/>
        </p:nvGrpSpPr>
        <p:grpSpPr bwMode="auto">
          <a:xfrm>
            <a:off x="7131818" y="188640"/>
            <a:ext cx="1544638" cy="482895"/>
            <a:chOff x="428596" y="285728"/>
            <a:chExt cx="1544628" cy="357190"/>
          </a:xfrm>
        </p:grpSpPr>
        <p:sp>
          <p:nvSpPr>
            <p:cNvPr id="55" name="AutoShape 3"/>
            <p:cNvSpPr>
              <a:spLocks noChangeArrowheads="1"/>
            </p:cNvSpPr>
            <p:nvPr/>
          </p:nvSpPr>
          <p:spPr bwMode="auto">
            <a:xfrm>
              <a:off x="428596" y="285728"/>
              <a:ext cx="1544628" cy="35719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00034" y="285728"/>
              <a:ext cx="1428741" cy="2731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信息论</a:t>
              </a:r>
              <a:endPara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AutoShape 20"/>
          <p:cNvSpPr>
            <a:spLocks noChangeArrowheads="1"/>
          </p:cNvSpPr>
          <p:nvPr/>
        </p:nvSpPr>
        <p:spPr bwMode="auto">
          <a:xfrm>
            <a:off x="1214438" y="2084388"/>
            <a:ext cx="7143750" cy="1630362"/>
          </a:xfrm>
          <a:prstGeom prst="roundRect">
            <a:avLst>
              <a:gd name="adj" fmla="val 2644"/>
            </a:avLst>
          </a:prstGeom>
          <a:gradFill rotWithShape="1">
            <a:gsLst>
              <a:gs pos="0">
                <a:srgbClr val="F2F2F2"/>
              </a:gs>
              <a:gs pos="100000">
                <a:srgbClr val="DDDDDD"/>
              </a:gs>
            </a:gsLst>
            <a:lin ang="5400000" scaled="1"/>
          </a:gradFill>
          <a:ln w="3175">
            <a:solidFill>
              <a:srgbClr val="969696">
                <a:alpha val="67842"/>
              </a:srgbClr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120000"/>
              </a:lnSpc>
            </a:pPr>
            <a:endParaRPr lang="zh-CN" altLang="en-US" sz="1200" i="0">
              <a:solidFill>
                <a:schemeClr val="tx2"/>
              </a:solidFill>
            </a:endParaRPr>
          </a:p>
          <a:p>
            <a:pPr>
              <a:lnSpc>
                <a:spcPct val="120000"/>
              </a:lnSpc>
              <a:buClr>
                <a:schemeClr val="accent2"/>
              </a:buClr>
            </a:pPr>
            <a:endParaRPr lang="zh-CN" altLang="en-US" sz="1200" i="0">
              <a:solidFill>
                <a:schemeClr val="tx2"/>
              </a:solidFill>
            </a:endParaRPr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r>
              <a:rPr lang="de-DE" altLang="en-US" smtClean="0"/>
              <a:t>Page </a:t>
            </a:r>
            <a:r>
              <a:rPr lang="de-DE" altLang="en-US" smtClean="0">
                <a:sym typeface="MS UI Gothic" pitchFamily="34" charset="-128"/>
              </a:rPr>
              <a:t></a:t>
            </a:r>
            <a:r>
              <a:rPr lang="de-DE" altLang="en-US" smtClean="0"/>
              <a:t> </a:t>
            </a:r>
            <a:fld id="{A476D22C-EE43-4064-9301-5FA2CAB63510}" type="slidenum">
              <a:rPr lang="zh-CN" altLang="en-US" smtClean="0"/>
              <a:pPr/>
              <a:t>41</a:t>
            </a:fld>
            <a:endParaRPr lang="en-US" altLang="zh-CN" smtClean="0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smtClean="0"/>
              <a:t>单击此处添加标题</a:t>
            </a:r>
          </a:p>
        </p:txBody>
      </p:sp>
      <p:sp>
        <p:nvSpPr>
          <p:cNvPr id="31750" name="AutoShape 3"/>
          <p:cNvSpPr>
            <a:spLocks noChangeArrowheads="1"/>
          </p:cNvSpPr>
          <p:nvPr/>
        </p:nvSpPr>
        <p:spPr bwMode="auto">
          <a:xfrm>
            <a:off x="468313" y="1357313"/>
            <a:ext cx="8207375" cy="4929187"/>
          </a:xfrm>
          <a:prstGeom prst="roundRect">
            <a:avLst>
              <a:gd name="adj" fmla="val 2773"/>
            </a:avLst>
          </a:prstGeom>
          <a:noFill/>
          <a:ln w="3175">
            <a:solidFill>
              <a:srgbClr val="3333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1751" name="Group 10"/>
          <p:cNvGrpSpPr>
            <a:grpSpLocks/>
          </p:cNvGrpSpPr>
          <p:nvPr/>
        </p:nvGrpSpPr>
        <p:grpSpPr bwMode="auto">
          <a:xfrm>
            <a:off x="1190625" y="1643063"/>
            <a:ext cx="7167563" cy="528637"/>
            <a:chOff x="0" y="0"/>
            <a:chExt cx="4246" cy="333"/>
          </a:xfrm>
        </p:grpSpPr>
        <p:grpSp>
          <p:nvGrpSpPr>
            <p:cNvPr id="31790" name="Group 11"/>
            <p:cNvGrpSpPr>
              <a:grpSpLocks/>
            </p:cNvGrpSpPr>
            <p:nvPr/>
          </p:nvGrpSpPr>
          <p:grpSpPr bwMode="auto">
            <a:xfrm>
              <a:off x="3" y="0"/>
              <a:ext cx="4243" cy="333"/>
              <a:chOff x="0" y="0"/>
              <a:chExt cx="4243" cy="333"/>
            </a:xfrm>
          </p:grpSpPr>
          <p:sp>
            <p:nvSpPr>
              <p:cNvPr id="31792" name="AutoShape 1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243" cy="333"/>
              </a:xfrm>
              <a:prstGeom prst="roundRect">
                <a:avLst>
                  <a:gd name="adj" fmla="val 15657"/>
                </a:avLst>
              </a:prstGeom>
              <a:solidFill>
                <a:schemeClr val="accent2"/>
              </a:solidFill>
              <a:ln w="3175">
                <a:solidFill>
                  <a:srgbClr val="969696">
                    <a:alpha val="58038"/>
                  </a:srgb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93" name="AutoShape 13"/>
              <p:cNvSpPr>
                <a:spLocks noChangeArrowheads="1"/>
              </p:cNvSpPr>
              <p:nvPr/>
            </p:nvSpPr>
            <p:spPr bwMode="auto">
              <a:xfrm flipV="1">
                <a:off x="27" y="12"/>
                <a:ext cx="4184" cy="190"/>
              </a:xfrm>
              <a:prstGeom prst="roundRect">
                <a:avLst>
                  <a:gd name="adj" fmla="val 14324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7999"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1791" name="Text Box 14"/>
            <p:cNvSpPr txBox="1">
              <a:spLocks noChangeArrowheads="1"/>
            </p:cNvSpPr>
            <p:nvPr/>
          </p:nvSpPr>
          <p:spPr bwMode="auto">
            <a:xfrm>
              <a:off x="0" y="21"/>
              <a:ext cx="4237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altLang="zh-CN" sz="2000" i="0">
                <a:solidFill>
                  <a:schemeClr val="bg1"/>
                </a:solidFill>
              </a:endParaRPr>
            </a:p>
          </p:txBody>
        </p:sp>
      </p:grpSp>
      <p:sp>
        <p:nvSpPr>
          <p:cNvPr id="31" name="Rectangle 2"/>
          <p:cNvSpPr txBox="1">
            <a:spLocks noChangeArrowheads="1"/>
          </p:cNvSpPr>
          <p:nvPr/>
        </p:nvSpPr>
        <p:spPr bwMode="auto">
          <a:xfrm>
            <a:off x="468313" y="315913"/>
            <a:ext cx="5832475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sz="2400" i="0" kern="0">
                <a:latin typeface="+mj-lt"/>
                <a:ea typeface="+mj-ea"/>
                <a:cs typeface="+mj-cs"/>
              </a:rPr>
              <a:t>单击此处添加标题</a:t>
            </a:r>
          </a:p>
        </p:txBody>
      </p:sp>
      <p:sp>
        <p:nvSpPr>
          <p:cNvPr id="32" name="Rectangle 2"/>
          <p:cNvSpPr>
            <a:spLocks noChangeArrowheads="1"/>
          </p:cNvSpPr>
          <p:nvPr/>
        </p:nvSpPr>
        <p:spPr bwMode="auto">
          <a:xfrm>
            <a:off x="142875" y="0"/>
            <a:ext cx="6840538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§2.3 </a:t>
            </a:r>
            <a:r>
              <a:rPr lang="zh-CN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平均互信息</a:t>
            </a:r>
            <a:endParaRPr lang="zh-CN" altLang="en-US" sz="4400" b="1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3" name="Rectangle 20"/>
          <p:cNvSpPr txBox="1">
            <a:spLocks noChangeArrowheads="1"/>
          </p:cNvSpPr>
          <p:nvPr/>
        </p:nvSpPr>
        <p:spPr bwMode="auto">
          <a:xfrm>
            <a:off x="142875" y="188913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zh-CN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§2.1.1 </a:t>
            </a:r>
            <a:r>
              <a:rPr lang="zh-CN" altLang="en-US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自信息</a:t>
            </a:r>
            <a:endParaRPr lang="zh-CN" altLang="en-US" sz="36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4" name="Rectangle 20"/>
          <p:cNvSpPr txBox="1">
            <a:spLocks noChangeArrowheads="1"/>
          </p:cNvSpPr>
          <p:nvPr/>
        </p:nvSpPr>
        <p:spPr bwMode="auto">
          <a:xfrm>
            <a:off x="142875" y="188913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zh-CN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§2.1.1 </a:t>
            </a:r>
            <a:r>
              <a:rPr lang="zh-CN" altLang="en-US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条件自信息</a:t>
            </a:r>
            <a:endParaRPr lang="zh-CN" altLang="en-US" sz="36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5" name="Rectangle 2"/>
          <p:cNvSpPr txBox="1">
            <a:spLocks noChangeArrowheads="1"/>
          </p:cNvSpPr>
          <p:nvPr/>
        </p:nvSpPr>
        <p:spPr bwMode="auto">
          <a:xfrm>
            <a:off x="428625" y="0"/>
            <a:ext cx="6840538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zh-CN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§2.1 </a:t>
            </a: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自信息和互信息</a:t>
            </a:r>
            <a:r>
              <a:rPr lang="zh-CN" altLang="en-US" sz="480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31758" name="AutoShape 13"/>
          <p:cNvSpPr>
            <a:spLocks noChangeArrowheads="1"/>
          </p:cNvSpPr>
          <p:nvPr/>
        </p:nvSpPr>
        <p:spPr bwMode="auto">
          <a:xfrm>
            <a:off x="71438" y="192088"/>
            <a:ext cx="6715125" cy="593725"/>
          </a:xfrm>
          <a:prstGeom prst="roundRect">
            <a:avLst>
              <a:gd name="adj" fmla="val 15657"/>
            </a:avLst>
          </a:prstGeom>
          <a:solidFill>
            <a:schemeClr val="accent2"/>
          </a:solidFill>
          <a:ln w="3175">
            <a:solidFill>
              <a:srgbClr val="969696">
                <a:alpha val="58038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285750" y="285750"/>
            <a:ext cx="4549775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3.3.2 </a:t>
            </a:r>
            <a:r>
              <a:rPr lang="zh-CN" altLang="zh-CN" sz="24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离散平稳有记忆信源的熵</a:t>
            </a:r>
            <a:endParaRPr lang="zh-CN" altLang="en-US" sz="2400" i="0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1" name="Rectangle 2"/>
          <p:cNvSpPr txBox="1">
            <a:spLocks noChangeArrowheads="1"/>
          </p:cNvSpPr>
          <p:nvPr/>
        </p:nvSpPr>
        <p:spPr bwMode="auto">
          <a:xfrm>
            <a:off x="468313" y="315913"/>
            <a:ext cx="5832475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sz="2400" i="0" kern="0">
                <a:latin typeface="+mj-lt"/>
                <a:ea typeface="+mj-ea"/>
                <a:cs typeface="+mj-cs"/>
              </a:rPr>
              <a:t>单击此处添加标题</a:t>
            </a:r>
          </a:p>
        </p:txBody>
      </p:sp>
      <p:sp>
        <p:nvSpPr>
          <p:cNvPr id="42" name="Rectangle 2"/>
          <p:cNvSpPr txBox="1">
            <a:spLocks noChangeArrowheads="1"/>
          </p:cNvSpPr>
          <p:nvPr/>
        </p:nvSpPr>
        <p:spPr bwMode="auto">
          <a:xfrm>
            <a:off x="468313" y="315913"/>
            <a:ext cx="5832475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sz="2400" i="0" kern="0">
                <a:latin typeface="+mj-lt"/>
                <a:ea typeface="+mj-ea"/>
                <a:cs typeface="+mj-cs"/>
              </a:rPr>
              <a:t>单击此处添加标题</a:t>
            </a:r>
          </a:p>
        </p:txBody>
      </p:sp>
      <p:sp>
        <p:nvSpPr>
          <p:cNvPr id="43" name="Rectangle 20"/>
          <p:cNvSpPr txBox="1">
            <a:spLocks noChangeArrowheads="1"/>
          </p:cNvSpPr>
          <p:nvPr/>
        </p:nvSpPr>
        <p:spPr bwMode="auto">
          <a:xfrm>
            <a:off x="142875" y="188913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zh-CN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§2.1.1 </a:t>
            </a:r>
            <a:r>
              <a:rPr lang="zh-CN" altLang="en-US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条件自信息</a:t>
            </a:r>
            <a:endParaRPr lang="zh-CN" altLang="en-US" sz="36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4" name="Rectangle 2"/>
          <p:cNvSpPr txBox="1">
            <a:spLocks noChangeArrowheads="1"/>
          </p:cNvSpPr>
          <p:nvPr/>
        </p:nvSpPr>
        <p:spPr bwMode="auto">
          <a:xfrm>
            <a:off x="428625" y="0"/>
            <a:ext cx="6840538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zh-CN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§2.1 </a:t>
            </a: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自信息和互信息</a:t>
            </a:r>
            <a:r>
              <a:rPr lang="zh-CN" altLang="en-US" sz="480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31765" name="AutoShape 13"/>
          <p:cNvSpPr>
            <a:spLocks noChangeArrowheads="1"/>
          </p:cNvSpPr>
          <p:nvPr/>
        </p:nvSpPr>
        <p:spPr bwMode="auto">
          <a:xfrm>
            <a:off x="71438" y="192088"/>
            <a:ext cx="6715125" cy="593725"/>
          </a:xfrm>
          <a:prstGeom prst="roundRect">
            <a:avLst>
              <a:gd name="adj" fmla="val 15657"/>
            </a:avLst>
          </a:prstGeom>
          <a:solidFill>
            <a:schemeClr val="accent2"/>
          </a:solidFill>
          <a:ln w="3175">
            <a:solidFill>
              <a:srgbClr val="969696">
                <a:alpha val="58038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285750" y="285750"/>
            <a:ext cx="3594100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3.4.2  </a:t>
            </a:r>
            <a:r>
              <a:rPr lang="zh-CN" altLang="en-US" sz="24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齐次马氏链（</a:t>
            </a:r>
            <a:r>
              <a:rPr lang="en-US" altLang="zh-CN" sz="24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sz="24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）</a:t>
            </a:r>
            <a:endParaRPr lang="zh-CN" altLang="en-US" sz="2400" i="0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468313" y="315913"/>
            <a:ext cx="5832475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sz="2400" i="0" kern="0">
                <a:latin typeface="+mj-lt"/>
                <a:ea typeface="+mj-ea"/>
                <a:cs typeface="+mj-cs"/>
              </a:rPr>
              <a:t>单击此处添加标题</a:t>
            </a:r>
          </a:p>
        </p:txBody>
      </p:sp>
      <p:sp>
        <p:nvSpPr>
          <p:cNvPr id="51" name="Rectangle 2"/>
          <p:cNvSpPr txBox="1">
            <a:spLocks noChangeArrowheads="1"/>
          </p:cNvSpPr>
          <p:nvPr/>
        </p:nvSpPr>
        <p:spPr bwMode="auto">
          <a:xfrm>
            <a:off x="468313" y="315913"/>
            <a:ext cx="5832475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sz="2400" i="0" kern="0">
                <a:latin typeface="+mj-lt"/>
                <a:ea typeface="+mj-ea"/>
                <a:cs typeface="+mj-cs"/>
              </a:rPr>
              <a:t>单击此处添加标题</a:t>
            </a:r>
          </a:p>
        </p:txBody>
      </p:sp>
      <p:sp>
        <p:nvSpPr>
          <p:cNvPr id="52" name="Rectangle 20"/>
          <p:cNvSpPr txBox="1">
            <a:spLocks noChangeArrowheads="1"/>
          </p:cNvSpPr>
          <p:nvPr/>
        </p:nvSpPr>
        <p:spPr bwMode="auto">
          <a:xfrm>
            <a:off x="142875" y="188913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zh-CN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§2.1.1 </a:t>
            </a:r>
            <a:r>
              <a:rPr lang="zh-CN" altLang="en-US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条件自信息</a:t>
            </a:r>
            <a:endParaRPr lang="zh-CN" altLang="en-US" sz="36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3" name="Rectangle 2"/>
          <p:cNvSpPr txBox="1">
            <a:spLocks noChangeArrowheads="1"/>
          </p:cNvSpPr>
          <p:nvPr/>
        </p:nvSpPr>
        <p:spPr bwMode="auto">
          <a:xfrm>
            <a:off x="428625" y="0"/>
            <a:ext cx="6840538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zh-CN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§2.1 </a:t>
            </a: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自信息和互信息</a:t>
            </a:r>
            <a:r>
              <a:rPr lang="zh-CN" altLang="en-US" sz="480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31772" name="AutoShape 13"/>
          <p:cNvSpPr>
            <a:spLocks noChangeArrowheads="1"/>
          </p:cNvSpPr>
          <p:nvPr/>
        </p:nvSpPr>
        <p:spPr bwMode="auto">
          <a:xfrm>
            <a:off x="71438" y="192088"/>
            <a:ext cx="6715125" cy="593725"/>
          </a:xfrm>
          <a:prstGeom prst="roundRect">
            <a:avLst>
              <a:gd name="adj" fmla="val 15657"/>
            </a:avLst>
          </a:prstGeom>
          <a:solidFill>
            <a:schemeClr val="accent2"/>
          </a:solidFill>
          <a:ln w="3175">
            <a:solidFill>
              <a:srgbClr val="969696">
                <a:alpha val="58038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Rectangle 2"/>
          <p:cNvSpPr txBox="1">
            <a:spLocks noRot="1" noChangeArrowheads="1"/>
          </p:cNvSpPr>
          <p:nvPr/>
        </p:nvSpPr>
        <p:spPr bwMode="auto">
          <a:xfrm>
            <a:off x="174625" y="-99392"/>
            <a:ext cx="8540750" cy="1143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zh-CN" altLang="en-US" sz="2800" b="1" i="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本章小结</a:t>
            </a:r>
          </a:p>
        </p:txBody>
      </p:sp>
      <p:sp>
        <p:nvSpPr>
          <p:cNvPr id="31774" name="矩形 58"/>
          <p:cNvSpPr>
            <a:spLocks noChangeArrowheads="1"/>
          </p:cNvSpPr>
          <p:nvPr/>
        </p:nvSpPr>
        <p:spPr bwMode="auto">
          <a:xfrm>
            <a:off x="1428750" y="1727200"/>
            <a:ext cx="6786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000" b="1" i="0" dirty="0">
                <a:solidFill>
                  <a:schemeClr val="bg1"/>
                </a:solidFill>
              </a:rPr>
              <a:t>2</a:t>
            </a:r>
            <a:r>
              <a:rPr lang="zh-CN" altLang="en-US" sz="2000" b="1" i="0" dirty="0">
                <a:solidFill>
                  <a:schemeClr val="bg1"/>
                </a:solidFill>
              </a:rPr>
              <a:t>、</a:t>
            </a:r>
            <a:r>
              <a:rPr lang="en-US" altLang="zh-CN" sz="2000" b="1" i="0" dirty="0">
                <a:solidFill>
                  <a:schemeClr val="bg1"/>
                </a:solidFill>
              </a:rPr>
              <a:t> R</a:t>
            </a:r>
            <a:r>
              <a:rPr lang="zh-CN" altLang="en-US" sz="2000" b="1" i="0" dirty="0">
                <a:solidFill>
                  <a:schemeClr val="bg1"/>
                </a:solidFill>
              </a:rPr>
              <a:t>（</a:t>
            </a:r>
            <a:r>
              <a:rPr lang="en-US" altLang="zh-CN" sz="2000" b="1" i="0" dirty="0">
                <a:solidFill>
                  <a:schemeClr val="bg1"/>
                </a:solidFill>
              </a:rPr>
              <a:t>D</a:t>
            </a:r>
            <a:r>
              <a:rPr lang="zh-CN" altLang="en-US" sz="2000" b="1" i="0" dirty="0">
                <a:solidFill>
                  <a:schemeClr val="bg1"/>
                </a:solidFill>
              </a:rPr>
              <a:t>）函数的性质</a:t>
            </a:r>
          </a:p>
        </p:txBody>
      </p:sp>
      <p:sp>
        <p:nvSpPr>
          <p:cNvPr id="31775" name="矩形 54"/>
          <p:cNvSpPr>
            <a:spLocks noChangeArrowheads="1"/>
          </p:cNvSpPr>
          <p:nvPr/>
        </p:nvSpPr>
        <p:spPr bwMode="auto">
          <a:xfrm>
            <a:off x="1428750" y="2357438"/>
            <a:ext cx="65722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i="0"/>
              <a:t>   (2</a:t>
            </a:r>
            <a:r>
              <a:rPr lang="zh-CN" altLang="en-US" i="0"/>
              <a:t>）下凸性：</a:t>
            </a:r>
            <a:r>
              <a:rPr lang="en-US" altLang="zh-CN" i="0"/>
              <a:t>R</a:t>
            </a:r>
            <a:r>
              <a:rPr lang="zh-CN" altLang="en-US" i="0"/>
              <a:t>（</a:t>
            </a:r>
            <a:r>
              <a:rPr lang="en-US" altLang="zh-CN" i="0"/>
              <a:t>D</a:t>
            </a:r>
            <a:r>
              <a:rPr lang="zh-CN" altLang="en-US" i="0"/>
              <a:t>）是</a:t>
            </a:r>
            <a:r>
              <a:rPr lang="en-US" altLang="zh-CN" i="0"/>
              <a:t>D</a:t>
            </a:r>
            <a:r>
              <a:rPr lang="zh-CN" altLang="en-US" i="0"/>
              <a:t>的下凸函数</a:t>
            </a:r>
            <a:endParaRPr lang="en-US" altLang="zh-CN" i="0"/>
          </a:p>
          <a:p>
            <a:endParaRPr lang="zh-CN" altLang="en-US" i="0"/>
          </a:p>
          <a:p>
            <a:r>
              <a:rPr lang="zh-CN" altLang="en-US" i="0"/>
              <a:t>（</a:t>
            </a:r>
            <a:r>
              <a:rPr lang="en-US" altLang="zh-CN" i="0"/>
              <a:t>3</a:t>
            </a:r>
            <a:r>
              <a:rPr lang="zh-CN" altLang="en-US" i="0"/>
              <a:t>）连续严格递减函数：在（</a:t>
            </a:r>
            <a:r>
              <a:rPr lang="en-US" altLang="zh-CN" i="0"/>
              <a:t>D</a:t>
            </a:r>
            <a:r>
              <a:rPr lang="en-US" altLang="zh-CN" i="0" baseline="-25000"/>
              <a:t>min</a:t>
            </a:r>
            <a:r>
              <a:rPr lang="zh-CN" altLang="en-US" i="0"/>
              <a:t>，</a:t>
            </a:r>
            <a:r>
              <a:rPr lang="en-US" altLang="zh-CN" i="0"/>
              <a:t>D</a:t>
            </a:r>
            <a:r>
              <a:rPr lang="en-US" altLang="zh-CN" i="0" baseline="-25000"/>
              <a:t>max</a:t>
            </a:r>
            <a:r>
              <a:rPr lang="zh-CN" altLang="en-US" i="0"/>
              <a:t>）区间是</a:t>
            </a:r>
            <a:r>
              <a:rPr lang="en-US" altLang="zh-CN" i="0"/>
              <a:t>D</a:t>
            </a:r>
            <a:r>
              <a:rPr lang="zh-CN" altLang="en-US" i="0"/>
              <a:t>的严格递减函数</a:t>
            </a:r>
            <a:endParaRPr lang="en-US" altLang="zh-CN" i="0"/>
          </a:p>
        </p:txBody>
      </p:sp>
      <p:sp>
        <p:nvSpPr>
          <p:cNvPr id="31776" name="AutoShape 20"/>
          <p:cNvSpPr>
            <a:spLocks noChangeArrowheads="1"/>
          </p:cNvSpPr>
          <p:nvPr/>
        </p:nvSpPr>
        <p:spPr bwMode="auto">
          <a:xfrm>
            <a:off x="1166813" y="4513263"/>
            <a:ext cx="7143750" cy="1630362"/>
          </a:xfrm>
          <a:prstGeom prst="roundRect">
            <a:avLst>
              <a:gd name="adj" fmla="val 2644"/>
            </a:avLst>
          </a:prstGeom>
          <a:gradFill rotWithShape="1">
            <a:gsLst>
              <a:gs pos="0">
                <a:srgbClr val="F2F2F2"/>
              </a:gs>
              <a:gs pos="100000">
                <a:srgbClr val="DDDDDD"/>
              </a:gs>
            </a:gsLst>
            <a:lin ang="5400000" scaled="1"/>
          </a:gradFill>
          <a:ln w="3175">
            <a:solidFill>
              <a:srgbClr val="969696">
                <a:alpha val="67842"/>
              </a:srgbClr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120000"/>
              </a:lnSpc>
            </a:pPr>
            <a:endParaRPr lang="zh-CN" altLang="en-US" sz="1200">
              <a:solidFill>
                <a:schemeClr val="tx2"/>
              </a:solidFill>
            </a:endParaRPr>
          </a:p>
          <a:p>
            <a:pPr>
              <a:lnSpc>
                <a:spcPct val="120000"/>
              </a:lnSpc>
              <a:buClr>
                <a:schemeClr val="accent2"/>
              </a:buClr>
            </a:pPr>
            <a:endParaRPr lang="zh-CN" altLang="en-US" sz="1200">
              <a:solidFill>
                <a:schemeClr val="tx2"/>
              </a:solidFill>
            </a:endParaRPr>
          </a:p>
        </p:txBody>
      </p:sp>
      <p:grpSp>
        <p:nvGrpSpPr>
          <p:cNvPr id="31777" name="Group 10"/>
          <p:cNvGrpSpPr>
            <a:grpSpLocks/>
          </p:cNvGrpSpPr>
          <p:nvPr/>
        </p:nvGrpSpPr>
        <p:grpSpPr bwMode="auto">
          <a:xfrm>
            <a:off x="1143000" y="4071938"/>
            <a:ext cx="7167563" cy="528637"/>
            <a:chOff x="0" y="0"/>
            <a:chExt cx="4246" cy="333"/>
          </a:xfrm>
        </p:grpSpPr>
        <p:grpSp>
          <p:nvGrpSpPr>
            <p:cNvPr id="31780" name="Group 11"/>
            <p:cNvGrpSpPr>
              <a:grpSpLocks/>
            </p:cNvGrpSpPr>
            <p:nvPr/>
          </p:nvGrpSpPr>
          <p:grpSpPr bwMode="auto">
            <a:xfrm>
              <a:off x="3" y="0"/>
              <a:ext cx="4243" cy="333"/>
              <a:chOff x="0" y="0"/>
              <a:chExt cx="4243" cy="333"/>
            </a:xfrm>
          </p:grpSpPr>
          <p:sp>
            <p:nvSpPr>
              <p:cNvPr id="31782" name="AutoShape 1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243" cy="333"/>
              </a:xfrm>
              <a:prstGeom prst="roundRect">
                <a:avLst>
                  <a:gd name="adj" fmla="val 15657"/>
                </a:avLst>
              </a:prstGeom>
              <a:solidFill>
                <a:schemeClr val="accent2"/>
              </a:solidFill>
              <a:ln w="3175">
                <a:solidFill>
                  <a:srgbClr val="969696">
                    <a:alpha val="58038"/>
                  </a:srgb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83" name="AutoShape 13"/>
              <p:cNvSpPr>
                <a:spLocks noChangeArrowheads="1"/>
              </p:cNvSpPr>
              <p:nvPr/>
            </p:nvSpPr>
            <p:spPr bwMode="auto">
              <a:xfrm flipV="1">
                <a:off x="27" y="12"/>
                <a:ext cx="4184" cy="190"/>
              </a:xfrm>
              <a:prstGeom prst="roundRect">
                <a:avLst>
                  <a:gd name="adj" fmla="val 14324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7999"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1781" name="Text Box 14"/>
            <p:cNvSpPr txBox="1">
              <a:spLocks noChangeArrowheads="1"/>
            </p:cNvSpPr>
            <p:nvPr/>
          </p:nvSpPr>
          <p:spPr bwMode="auto">
            <a:xfrm>
              <a:off x="0" y="21"/>
              <a:ext cx="4237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altLang="zh-CN" sz="2000" i="0">
                <a:solidFill>
                  <a:schemeClr val="bg1"/>
                </a:solidFill>
              </a:endParaRPr>
            </a:p>
          </p:txBody>
        </p:sp>
      </p:grpSp>
      <p:sp>
        <p:nvSpPr>
          <p:cNvPr id="31778" name="矩形 58"/>
          <p:cNvSpPr>
            <a:spLocks noChangeArrowheads="1"/>
          </p:cNvSpPr>
          <p:nvPr/>
        </p:nvSpPr>
        <p:spPr bwMode="auto">
          <a:xfrm>
            <a:off x="1381125" y="4156075"/>
            <a:ext cx="6786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000" i="0" dirty="0">
                <a:solidFill>
                  <a:schemeClr val="bg1"/>
                </a:solidFill>
              </a:rPr>
              <a:t>3</a:t>
            </a:r>
            <a:r>
              <a:rPr lang="zh-CN" altLang="en-US" sz="2000" i="0" dirty="0">
                <a:solidFill>
                  <a:schemeClr val="bg1"/>
                </a:solidFill>
              </a:rPr>
              <a:t>、</a:t>
            </a:r>
            <a:r>
              <a:rPr lang="zh-CN" altLang="en-US" sz="2000" b="1" i="0" dirty="0">
                <a:solidFill>
                  <a:schemeClr val="bg1"/>
                </a:solidFill>
              </a:rPr>
              <a:t>重要的</a:t>
            </a:r>
            <a:r>
              <a:rPr lang="en-US" altLang="zh-CN" sz="2000" b="1" i="0" dirty="0">
                <a:solidFill>
                  <a:schemeClr val="bg1"/>
                </a:solidFill>
              </a:rPr>
              <a:t>R</a:t>
            </a:r>
            <a:r>
              <a:rPr lang="zh-CN" altLang="en-US" sz="2000" b="1" i="0" dirty="0">
                <a:solidFill>
                  <a:schemeClr val="bg1"/>
                </a:solidFill>
              </a:rPr>
              <a:t>（</a:t>
            </a:r>
            <a:r>
              <a:rPr lang="en-US" altLang="zh-CN" sz="2000" b="1" i="0" dirty="0">
                <a:solidFill>
                  <a:schemeClr val="bg1"/>
                </a:solidFill>
              </a:rPr>
              <a:t>D</a:t>
            </a:r>
            <a:r>
              <a:rPr lang="zh-CN" altLang="en-US" sz="2000" b="1" i="0" dirty="0">
                <a:solidFill>
                  <a:schemeClr val="bg1"/>
                </a:solidFill>
              </a:rPr>
              <a:t>）函数</a:t>
            </a:r>
          </a:p>
        </p:txBody>
      </p:sp>
      <p:sp>
        <p:nvSpPr>
          <p:cNvPr id="31779" name="矩形 68"/>
          <p:cNvSpPr>
            <a:spLocks noChangeArrowheads="1"/>
          </p:cNvSpPr>
          <p:nvPr/>
        </p:nvSpPr>
        <p:spPr bwMode="auto">
          <a:xfrm>
            <a:off x="1357313" y="4714875"/>
            <a:ext cx="354488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609600" indent="-609600">
              <a:lnSpc>
                <a:spcPct val="90000"/>
              </a:lnSpc>
            </a:pPr>
            <a:r>
              <a:rPr lang="zh-CN" altLang="en-US" i="0"/>
              <a:t>（</a:t>
            </a:r>
            <a:r>
              <a:rPr lang="en-US" altLang="zh-CN" i="0"/>
              <a:t>1</a:t>
            </a:r>
            <a:r>
              <a:rPr lang="zh-CN" altLang="en-US" i="0"/>
              <a:t>）对称二元信源（汉明失真）</a:t>
            </a:r>
          </a:p>
        </p:txBody>
      </p:sp>
      <p:graphicFrame>
        <p:nvGraphicFramePr>
          <p:cNvPr id="31746" name="对象 1"/>
          <p:cNvGraphicFramePr>
            <a:graphicFrameLocks noChangeAspect="1"/>
          </p:cNvGraphicFramePr>
          <p:nvPr/>
        </p:nvGraphicFramePr>
        <p:xfrm>
          <a:off x="2376488" y="5143500"/>
          <a:ext cx="4391025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9" name="公式" r:id="rId3" imgW="2222500" imgH="457200" progId="Equation.3">
                  <p:embed/>
                </p:oleObj>
              </mc:Choice>
              <mc:Fallback>
                <p:oleObj name="公式" r:id="rId3" imgW="2222500" imgH="457200" progId="Equation.3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6488" y="5143500"/>
                        <a:ext cx="4391025" cy="904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" name="组合 14"/>
          <p:cNvGrpSpPr>
            <a:grpSpLocks/>
          </p:cNvGrpSpPr>
          <p:nvPr/>
        </p:nvGrpSpPr>
        <p:grpSpPr bwMode="auto">
          <a:xfrm>
            <a:off x="7131818" y="188640"/>
            <a:ext cx="1544638" cy="482895"/>
            <a:chOff x="428596" y="285728"/>
            <a:chExt cx="1544628" cy="357190"/>
          </a:xfrm>
        </p:grpSpPr>
        <p:sp>
          <p:nvSpPr>
            <p:cNvPr id="55" name="AutoShape 3"/>
            <p:cNvSpPr>
              <a:spLocks noChangeArrowheads="1"/>
            </p:cNvSpPr>
            <p:nvPr/>
          </p:nvSpPr>
          <p:spPr bwMode="auto">
            <a:xfrm>
              <a:off x="428596" y="285728"/>
              <a:ext cx="1544628" cy="35719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00034" y="285728"/>
              <a:ext cx="1428741" cy="2731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信息论</a:t>
              </a:r>
              <a:endPara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6" name="AutoShape 20"/>
          <p:cNvSpPr>
            <a:spLocks noChangeArrowheads="1"/>
          </p:cNvSpPr>
          <p:nvPr/>
        </p:nvSpPr>
        <p:spPr bwMode="auto">
          <a:xfrm>
            <a:off x="1214438" y="2441575"/>
            <a:ext cx="7143750" cy="987425"/>
          </a:xfrm>
          <a:prstGeom prst="roundRect">
            <a:avLst>
              <a:gd name="adj" fmla="val 2644"/>
            </a:avLst>
          </a:prstGeom>
          <a:gradFill rotWithShape="1">
            <a:gsLst>
              <a:gs pos="0">
                <a:srgbClr val="F2F2F2"/>
              </a:gs>
              <a:gs pos="100000">
                <a:srgbClr val="DDDDDD"/>
              </a:gs>
            </a:gsLst>
            <a:lin ang="5400000" scaled="1"/>
          </a:gradFill>
          <a:ln w="3175">
            <a:solidFill>
              <a:srgbClr val="969696">
                <a:alpha val="67842"/>
              </a:srgbClr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120000"/>
              </a:lnSpc>
            </a:pPr>
            <a:endParaRPr lang="zh-CN" altLang="en-US" sz="1200" i="0">
              <a:solidFill>
                <a:schemeClr val="tx2"/>
              </a:solidFill>
            </a:endParaRPr>
          </a:p>
          <a:p>
            <a:pPr>
              <a:lnSpc>
                <a:spcPct val="120000"/>
              </a:lnSpc>
              <a:buClr>
                <a:schemeClr val="accent2"/>
              </a:buClr>
            </a:pPr>
            <a:endParaRPr lang="zh-CN" altLang="en-US" sz="1200" i="0">
              <a:solidFill>
                <a:schemeClr val="tx2"/>
              </a:solidFill>
            </a:endParaRPr>
          </a:p>
        </p:txBody>
      </p:sp>
      <p:sp>
        <p:nvSpPr>
          <p:cNvPr id="32777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r>
              <a:rPr lang="de-DE" altLang="en-US" smtClean="0"/>
              <a:t>Page </a:t>
            </a:r>
            <a:r>
              <a:rPr lang="de-DE" altLang="en-US" smtClean="0">
                <a:sym typeface="MS UI Gothic" pitchFamily="34" charset="-128"/>
              </a:rPr>
              <a:t></a:t>
            </a:r>
            <a:r>
              <a:rPr lang="de-DE" altLang="en-US" smtClean="0"/>
              <a:t> </a:t>
            </a:r>
            <a:fld id="{D4A0C9E6-86D0-483D-A843-EE2C89210E6C}" type="slidenum">
              <a:rPr lang="zh-CN" altLang="en-US" smtClean="0"/>
              <a:pPr/>
              <a:t>42</a:t>
            </a:fld>
            <a:endParaRPr lang="en-US" altLang="zh-CN" smtClean="0"/>
          </a:p>
        </p:txBody>
      </p:sp>
      <p:sp>
        <p:nvSpPr>
          <p:cNvPr id="32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smtClean="0"/>
              <a:t>单击此处添加标题</a:t>
            </a:r>
          </a:p>
        </p:txBody>
      </p:sp>
      <p:sp>
        <p:nvSpPr>
          <p:cNvPr id="32779" name="AutoShape 3"/>
          <p:cNvSpPr>
            <a:spLocks noChangeArrowheads="1"/>
          </p:cNvSpPr>
          <p:nvPr/>
        </p:nvSpPr>
        <p:spPr bwMode="auto">
          <a:xfrm>
            <a:off x="468313" y="1357313"/>
            <a:ext cx="8207375" cy="4572000"/>
          </a:xfrm>
          <a:prstGeom prst="roundRect">
            <a:avLst>
              <a:gd name="adj" fmla="val 2773"/>
            </a:avLst>
          </a:prstGeom>
          <a:noFill/>
          <a:ln w="3175">
            <a:solidFill>
              <a:srgbClr val="3333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2780" name="Group 10"/>
          <p:cNvGrpSpPr>
            <a:grpSpLocks/>
          </p:cNvGrpSpPr>
          <p:nvPr/>
        </p:nvGrpSpPr>
        <p:grpSpPr bwMode="auto">
          <a:xfrm>
            <a:off x="1190625" y="2000250"/>
            <a:ext cx="7167563" cy="528638"/>
            <a:chOff x="0" y="0"/>
            <a:chExt cx="4246" cy="333"/>
          </a:xfrm>
        </p:grpSpPr>
        <p:grpSp>
          <p:nvGrpSpPr>
            <p:cNvPr id="32819" name="Group 11"/>
            <p:cNvGrpSpPr>
              <a:grpSpLocks/>
            </p:cNvGrpSpPr>
            <p:nvPr/>
          </p:nvGrpSpPr>
          <p:grpSpPr bwMode="auto">
            <a:xfrm>
              <a:off x="3" y="0"/>
              <a:ext cx="4243" cy="333"/>
              <a:chOff x="0" y="0"/>
              <a:chExt cx="4243" cy="333"/>
            </a:xfrm>
          </p:grpSpPr>
          <p:sp>
            <p:nvSpPr>
              <p:cNvPr id="32821" name="AutoShape 1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243" cy="333"/>
              </a:xfrm>
              <a:prstGeom prst="roundRect">
                <a:avLst>
                  <a:gd name="adj" fmla="val 15657"/>
                </a:avLst>
              </a:prstGeom>
              <a:solidFill>
                <a:schemeClr val="accent2"/>
              </a:solidFill>
              <a:ln w="3175">
                <a:solidFill>
                  <a:srgbClr val="969696">
                    <a:alpha val="58038"/>
                  </a:srgb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22" name="AutoShape 13"/>
              <p:cNvSpPr>
                <a:spLocks noChangeArrowheads="1"/>
              </p:cNvSpPr>
              <p:nvPr/>
            </p:nvSpPr>
            <p:spPr bwMode="auto">
              <a:xfrm flipV="1">
                <a:off x="27" y="12"/>
                <a:ext cx="4184" cy="190"/>
              </a:xfrm>
              <a:prstGeom prst="roundRect">
                <a:avLst>
                  <a:gd name="adj" fmla="val 14324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7999"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2820" name="Text Box 14"/>
            <p:cNvSpPr txBox="1">
              <a:spLocks noChangeArrowheads="1"/>
            </p:cNvSpPr>
            <p:nvPr/>
          </p:nvSpPr>
          <p:spPr bwMode="auto">
            <a:xfrm>
              <a:off x="0" y="21"/>
              <a:ext cx="4237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altLang="zh-CN" sz="2000" i="0">
                <a:solidFill>
                  <a:schemeClr val="bg1"/>
                </a:solidFill>
              </a:endParaRPr>
            </a:p>
          </p:txBody>
        </p:sp>
      </p:grpSp>
      <p:sp>
        <p:nvSpPr>
          <p:cNvPr id="31" name="Rectangle 2"/>
          <p:cNvSpPr txBox="1">
            <a:spLocks noChangeArrowheads="1"/>
          </p:cNvSpPr>
          <p:nvPr/>
        </p:nvSpPr>
        <p:spPr bwMode="auto">
          <a:xfrm>
            <a:off x="468313" y="315913"/>
            <a:ext cx="5832475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sz="2400" i="0" kern="0">
                <a:latin typeface="+mj-lt"/>
                <a:ea typeface="+mj-ea"/>
                <a:cs typeface="+mj-cs"/>
              </a:rPr>
              <a:t>单击此处添加标题</a:t>
            </a:r>
          </a:p>
        </p:txBody>
      </p:sp>
      <p:sp>
        <p:nvSpPr>
          <p:cNvPr id="32" name="Rectangle 2"/>
          <p:cNvSpPr>
            <a:spLocks noChangeArrowheads="1"/>
          </p:cNvSpPr>
          <p:nvPr/>
        </p:nvSpPr>
        <p:spPr bwMode="auto">
          <a:xfrm>
            <a:off x="142875" y="0"/>
            <a:ext cx="6840538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§2.3 </a:t>
            </a:r>
            <a:r>
              <a:rPr lang="zh-CN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平均互信息</a:t>
            </a:r>
            <a:endParaRPr lang="zh-CN" altLang="en-US" sz="4400" b="1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3" name="Rectangle 20"/>
          <p:cNvSpPr txBox="1">
            <a:spLocks noChangeArrowheads="1"/>
          </p:cNvSpPr>
          <p:nvPr/>
        </p:nvSpPr>
        <p:spPr bwMode="auto">
          <a:xfrm>
            <a:off x="142875" y="188913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zh-CN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§2.1.1 </a:t>
            </a:r>
            <a:r>
              <a:rPr lang="zh-CN" altLang="en-US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自信息</a:t>
            </a:r>
            <a:endParaRPr lang="zh-CN" altLang="en-US" sz="36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4" name="Rectangle 20"/>
          <p:cNvSpPr txBox="1">
            <a:spLocks noChangeArrowheads="1"/>
          </p:cNvSpPr>
          <p:nvPr/>
        </p:nvSpPr>
        <p:spPr bwMode="auto">
          <a:xfrm>
            <a:off x="142875" y="188913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zh-CN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§2.1.1 </a:t>
            </a:r>
            <a:r>
              <a:rPr lang="zh-CN" altLang="en-US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条件自信息</a:t>
            </a:r>
            <a:endParaRPr lang="zh-CN" altLang="en-US" sz="36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5" name="Rectangle 2"/>
          <p:cNvSpPr txBox="1">
            <a:spLocks noChangeArrowheads="1"/>
          </p:cNvSpPr>
          <p:nvPr/>
        </p:nvSpPr>
        <p:spPr bwMode="auto">
          <a:xfrm>
            <a:off x="428625" y="0"/>
            <a:ext cx="6840538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zh-CN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§2.1 </a:t>
            </a: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自信息和互信息</a:t>
            </a:r>
            <a:r>
              <a:rPr lang="zh-CN" altLang="en-US" sz="480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32787" name="AutoShape 13"/>
          <p:cNvSpPr>
            <a:spLocks noChangeArrowheads="1"/>
          </p:cNvSpPr>
          <p:nvPr/>
        </p:nvSpPr>
        <p:spPr bwMode="auto">
          <a:xfrm>
            <a:off x="71438" y="192088"/>
            <a:ext cx="6715125" cy="593725"/>
          </a:xfrm>
          <a:prstGeom prst="roundRect">
            <a:avLst>
              <a:gd name="adj" fmla="val 15657"/>
            </a:avLst>
          </a:prstGeom>
          <a:solidFill>
            <a:schemeClr val="accent2"/>
          </a:solidFill>
          <a:ln w="3175">
            <a:solidFill>
              <a:srgbClr val="969696">
                <a:alpha val="58038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285750" y="285750"/>
            <a:ext cx="4549775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3.3.2 </a:t>
            </a:r>
            <a:r>
              <a:rPr lang="zh-CN" altLang="zh-CN" sz="24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离散平稳有记忆信源的熵</a:t>
            </a:r>
            <a:endParaRPr lang="zh-CN" altLang="en-US" sz="2400" i="0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1" name="Rectangle 2"/>
          <p:cNvSpPr txBox="1">
            <a:spLocks noChangeArrowheads="1"/>
          </p:cNvSpPr>
          <p:nvPr/>
        </p:nvSpPr>
        <p:spPr bwMode="auto">
          <a:xfrm>
            <a:off x="468313" y="315913"/>
            <a:ext cx="5832475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sz="2400" i="0" kern="0">
                <a:latin typeface="+mj-lt"/>
                <a:ea typeface="+mj-ea"/>
                <a:cs typeface="+mj-cs"/>
              </a:rPr>
              <a:t>单击此处添加标题</a:t>
            </a:r>
          </a:p>
        </p:txBody>
      </p:sp>
      <p:sp>
        <p:nvSpPr>
          <p:cNvPr id="42" name="Rectangle 2"/>
          <p:cNvSpPr txBox="1">
            <a:spLocks noChangeArrowheads="1"/>
          </p:cNvSpPr>
          <p:nvPr/>
        </p:nvSpPr>
        <p:spPr bwMode="auto">
          <a:xfrm>
            <a:off x="468313" y="315913"/>
            <a:ext cx="5832475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sz="2400" i="0" kern="0">
                <a:latin typeface="+mj-lt"/>
                <a:ea typeface="+mj-ea"/>
                <a:cs typeface="+mj-cs"/>
              </a:rPr>
              <a:t>单击此处添加标题</a:t>
            </a:r>
          </a:p>
        </p:txBody>
      </p:sp>
      <p:sp>
        <p:nvSpPr>
          <p:cNvPr id="43" name="Rectangle 20"/>
          <p:cNvSpPr txBox="1">
            <a:spLocks noChangeArrowheads="1"/>
          </p:cNvSpPr>
          <p:nvPr/>
        </p:nvSpPr>
        <p:spPr bwMode="auto">
          <a:xfrm>
            <a:off x="142875" y="188913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zh-CN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§2.1.1 </a:t>
            </a:r>
            <a:r>
              <a:rPr lang="zh-CN" altLang="en-US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条件自信息</a:t>
            </a:r>
            <a:endParaRPr lang="zh-CN" altLang="en-US" sz="36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4" name="Rectangle 2"/>
          <p:cNvSpPr txBox="1">
            <a:spLocks noChangeArrowheads="1"/>
          </p:cNvSpPr>
          <p:nvPr/>
        </p:nvSpPr>
        <p:spPr bwMode="auto">
          <a:xfrm>
            <a:off x="428625" y="0"/>
            <a:ext cx="6840538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zh-CN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§2.1 </a:t>
            </a: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自信息和互信息</a:t>
            </a:r>
            <a:r>
              <a:rPr lang="zh-CN" altLang="en-US" sz="480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32794" name="AutoShape 13"/>
          <p:cNvSpPr>
            <a:spLocks noChangeArrowheads="1"/>
          </p:cNvSpPr>
          <p:nvPr/>
        </p:nvSpPr>
        <p:spPr bwMode="auto">
          <a:xfrm>
            <a:off x="71438" y="192088"/>
            <a:ext cx="6715125" cy="593725"/>
          </a:xfrm>
          <a:prstGeom prst="roundRect">
            <a:avLst>
              <a:gd name="adj" fmla="val 15657"/>
            </a:avLst>
          </a:prstGeom>
          <a:solidFill>
            <a:schemeClr val="accent2"/>
          </a:solidFill>
          <a:ln w="3175">
            <a:solidFill>
              <a:srgbClr val="969696">
                <a:alpha val="58038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285750" y="285750"/>
            <a:ext cx="3594100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3.4.2  </a:t>
            </a:r>
            <a:r>
              <a:rPr lang="zh-CN" altLang="en-US" sz="24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齐次马氏链（</a:t>
            </a:r>
            <a:r>
              <a:rPr lang="en-US" altLang="zh-CN" sz="24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sz="24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）</a:t>
            </a:r>
            <a:endParaRPr lang="zh-CN" altLang="en-US" sz="2400" i="0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468313" y="315913"/>
            <a:ext cx="5832475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sz="2400" i="0" kern="0">
                <a:latin typeface="+mj-lt"/>
                <a:ea typeface="+mj-ea"/>
                <a:cs typeface="+mj-cs"/>
              </a:rPr>
              <a:t>单击此处添加标题</a:t>
            </a:r>
          </a:p>
        </p:txBody>
      </p:sp>
      <p:sp>
        <p:nvSpPr>
          <p:cNvPr id="51" name="Rectangle 2"/>
          <p:cNvSpPr txBox="1">
            <a:spLocks noChangeArrowheads="1"/>
          </p:cNvSpPr>
          <p:nvPr/>
        </p:nvSpPr>
        <p:spPr bwMode="auto">
          <a:xfrm>
            <a:off x="468313" y="315913"/>
            <a:ext cx="5832475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sz="2400" i="0" kern="0">
                <a:latin typeface="+mj-lt"/>
                <a:ea typeface="+mj-ea"/>
                <a:cs typeface="+mj-cs"/>
              </a:rPr>
              <a:t>单击此处添加标题</a:t>
            </a:r>
          </a:p>
        </p:txBody>
      </p:sp>
      <p:sp>
        <p:nvSpPr>
          <p:cNvPr id="53" name="Rectangle 2"/>
          <p:cNvSpPr txBox="1">
            <a:spLocks noChangeArrowheads="1"/>
          </p:cNvSpPr>
          <p:nvPr/>
        </p:nvSpPr>
        <p:spPr bwMode="auto">
          <a:xfrm>
            <a:off x="428625" y="0"/>
            <a:ext cx="6840538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zh-CN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§2.1 </a:t>
            </a: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自信息和互信息</a:t>
            </a:r>
            <a:r>
              <a:rPr lang="zh-CN" altLang="en-US" sz="480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32801" name="AutoShape 13"/>
          <p:cNvSpPr>
            <a:spLocks noChangeArrowheads="1"/>
          </p:cNvSpPr>
          <p:nvPr/>
        </p:nvSpPr>
        <p:spPr bwMode="auto">
          <a:xfrm>
            <a:off x="71438" y="192088"/>
            <a:ext cx="6715125" cy="593725"/>
          </a:xfrm>
          <a:prstGeom prst="roundRect">
            <a:avLst>
              <a:gd name="adj" fmla="val 15657"/>
            </a:avLst>
          </a:prstGeom>
          <a:solidFill>
            <a:schemeClr val="accent2"/>
          </a:solidFill>
          <a:ln w="3175">
            <a:solidFill>
              <a:srgbClr val="969696">
                <a:alpha val="58038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Rectangle 2"/>
          <p:cNvSpPr txBox="1">
            <a:spLocks noRot="1" noChangeArrowheads="1"/>
          </p:cNvSpPr>
          <p:nvPr/>
        </p:nvSpPr>
        <p:spPr bwMode="auto">
          <a:xfrm>
            <a:off x="174625" y="-99392"/>
            <a:ext cx="8540750" cy="1143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zh-CN" altLang="en-US" sz="2800" b="1" i="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本章小结</a:t>
            </a:r>
          </a:p>
        </p:txBody>
      </p:sp>
      <p:sp>
        <p:nvSpPr>
          <p:cNvPr id="32803" name="矩形 58"/>
          <p:cNvSpPr>
            <a:spLocks noChangeArrowheads="1"/>
          </p:cNvSpPr>
          <p:nvPr/>
        </p:nvSpPr>
        <p:spPr bwMode="auto">
          <a:xfrm>
            <a:off x="1428750" y="2084388"/>
            <a:ext cx="6786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000" b="1" i="0" dirty="0">
                <a:solidFill>
                  <a:schemeClr val="bg1"/>
                </a:solidFill>
              </a:rPr>
              <a:t>4</a:t>
            </a:r>
            <a:r>
              <a:rPr lang="zh-CN" altLang="en-US" sz="2000" b="1" i="0" dirty="0">
                <a:solidFill>
                  <a:schemeClr val="bg1"/>
                </a:solidFill>
              </a:rPr>
              <a:t>、限失真信源编码定理</a:t>
            </a:r>
          </a:p>
        </p:txBody>
      </p:sp>
      <p:sp>
        <p:nvSpPr>
          <p:cNvPr id="32804" name="AutoShape 20"/>
          <p:cNvSpPr>
            <a:spLocks noChangeArrowheads="1"/>
          </p:cNvSpPr>
          <p:nvPr/>
        </p:nvSpPr>
        <p:spPr bwMode="auto">
          <a:xfrm>
            <a:off x="1166813" y="4370388"/>
            <a:ext cx="7143750" cy="1130300"/>
          </a:xfrm>
          <a:prstGeom prst="roundRect">
            <a:avLst>
              <a:gd name="adj" fmla="val 2644"/>
            </a:avLst>
          </a:prstGeom>
          <a:gradFill rotWithShape="1">
            <a:gsLst>
              <a:gs pos="0">
                <a:srgbClr val="F2F2F2"/>
              </a:gs>
              <a:gs pos="100000">
                <a:srgbClr val="DDDDDD"/>
              </a:gs>
            </a:gsLst>
            <a:lin ang="5400000" scaled="1"/>
          </a:gradFill>
          <a:ln w="3175">
            <a:solidFill>
              <a:srgbClr val="969696">
                <a:alpha val="67842"/>
              </a:srgbClr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120000"/>
              </a:lnSpc>
            </a:pPr>
            <a:endParaRPr lang="zh-CN" altLang="en-US" sz="1200">
              <a:solidFill>
                <a:schemeClr val="tx2"/>
              </a:solidFill>
            </a:endParaRPr>
          </a:p>
          <a:p>
            <a:pPr>
              <a:lnSpc>
                <a:spcPct val="120000"/>
              </a:lnSpc>
              <a:buClr>
                <a:schemeClr val="accent2"/>
              </a:buClr>
            </a:pPr>
            <a:endParaRPr lang="zh-CN" altLang="en-US" sz="1200">
              <a:solidFill>
                <a:schemeClr val="tx2"/>
              </a:solidFill>
            </a:endParaRPr>
          </a:p>
        </p:txBody>
      </p:sp>
      <p:grpSp>
        <p:nvGrpSpPr>
          <p:cNvPr id="32805" name="Group 10"/>
          <p:cNvGrpSpPr>
            <a:grpSpLocks/>
          </p:cNvGrpSpPr>
          <p:nvPr/>
        </p:nvGrpSpPr>
        <p:grpSpPr bwMode="auto">
          <a:xfrm>
            <a:off x="1143000" y="3929063"/>
            <a:ext cx="7167563" cy="528637"/>
            <a:chOff x="0" y="0"/>
            <a:chExt cx="4246" cy="333"/>
          </a:xfrm>
        </p:grpSpPr>
        <p:grpSp>
          <p:nvGrpSpPr>
            <p:cNvPr id="32809" name="Group 11"/>
            <p:cNvGrpSpPr>
              <a:grpSpLocks/>
            </p:cNvGrpSpPr>
            <p:nvPr/>
          </p:nvGrpSpPr>
          <p:grpSpPr bwMode="auto">
            <a:xfrm>
              <a:off x="3" y="0"/>
              <a:ext cx="4243" cy="333"/>
              <a:chOff x="0" y="0"/>
              <a:chExt cx="4243" cy="333"/>
            </a:xfrm>
          </p:grpSpPr>
          <p:sp>
            <p:nvSpPr>
              <p:cNvPr id="32811" name="AutoShape 1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243" cy="333"/>
              </a:xfrm>
              <a:prstGeom prst="roundRect">
                <a:avLst>
                  <a:gd name="adj" fmla="val 15657"/>
                </a:avLst>
              </a:prstGeom>
              <a:solidFill>
                <a:schemeClr val="accent2"/>
              </a:solidFill>
              <a:ln w="3175">
                <a:solidFill>
                  <a:srgbClr val="969696">
                    <a:alpha val="58038"/>
                  </a:srgb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12" name="AutoShape 13"/>
              <p:cNvSpPr>
                <a:spLocks noChangeArrowheads="1"/>
              </p:cNvSpPr>
              <p:nvPr/>
            </p:nvSpPr>
            <p:spPr bwMode="auto">
              <a:xfrm flipV="1">
                <a:off x="27" y="12"/>
                <a:ext cx="4184" cy="190"/>
              </a:xfrm>
              <a:prstGeom prst="roundRect">
                <a:avLst>
                  <a:gd name="adj" fmla="val 14324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7999"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2810" name="Text Box 14"/>
            <p:cNvSpPr txBox="1">
              <a:spLocks noChangeArrowheads="1"/>
            </p:cNvSpPr>
            <p:nvPr/>
          </p:nvSpPr>
          <p:spPr bwMode="auto">
            <a:xfrm>
              <a:off x="0" y="21"/>
              <a:ext cx="4237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altLang="zh-CN" sz="2000" i="0">
                <a:solidFill>
                  <a:schemeClr val="bg1"/>
                </a:solidFill>
              </a:endParaRPr>
            </a:p>
          </p:txBody>
        </p:sp>
      </p:grpSp>
      <p:sp>
        <p:nvSpPr>
          <p:cNvPr id="32806" name="矩形 58"/>
          <p:cNvSpPr>
            <a:spLocks noChangeArrowheads="1"/>
          </p:cNvSpPr>
          <p:nvPr/>
        </p:nvSpPr>
        <p:spPr bwMode="auto">
          <a:xfrm>
            <a:off x="1381125" y="4013200"/>
            <a:ext cx="6786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000" b="1" i="0" dirty="0">
                <a:solidFill>
                  <a:schemeClr val="bg1"/>
                </a:solidFill>
              </a:rPr>
              <a:t>5</a:t>
            </a:r>
            <a:r>
              <a:rPr lang="zh-CN" altLang="en-US" sz="2000" b="1" i="0" dirty="0">
                <a:solidFill>
                  <a:schemeClr val="bg1"/>
                </a:solidFill>
              </a:rPr>
              <a:t>、</a:t>
            </a:r>
            <a:r>
              <a:rPr lang="zh-CN" altLang="en-US" sz="2000" i="0" dirty="0">
                <a:solidFill>
                  <a:schemeClr val="bg1"/>
                </a:solidFill>
              </a:rPr>
              <a:t>限失真信源信道编码定理</a:t>
            </a:r>
            <a:endParaRPr lang="zh-CN" altLang="en-US" sz="2000" b="1" i="0" dirty="0">
              <a:solidFill>
                <a:schemeClr val="bg1"/>
              </a:solidFill>
            </a:endParaRPr>
          </a:p>
        </p:txBody>
      </p:sp>
      <p:sp>
        <p:nvSpPr>
          <p:cNvPr id="32807" name="矩形 53"/>
          <p:cNvSpPr>
            <a:spLocks noChangeArrowheads="1"/>
          </p:cNvSpPr>
          <p:nvPr/>
        </p:nvSpPr>
        <p:spPr bwMode="auto">
          <a:xfrm>
            <a:off x="3559175" y="2786063"/>
            <a:ext cx="38138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i="0" dirty="0" smtClean="0"/>
              <a:t>       存在平均</a:t>
            </a:r>
            <a:r>
              <a:rPr lang="zh-CN" altLang="en-US" i="0" dirty="0"/>
              <a:t>失真          的信源编码</a:t>
            </a:r>
          </a:p>
        </p:txBody>
      </p:sp>
      <p:graphicFrame>
        <p:nvGraphicFramePr>
          <p:cNvPr id="32770" name="Object 5"/>
          <p:cNvGraphicFramePr>
            <a:graphicFrameLocks noChangeAspect="1"/>
          </p:cNvGraphicFramePr>
          <p:nvPr/>
        </p:nvGraphicFramePr>
        <p:xfrm>
          <a:off x="2584450" y="2814638"/>
          <a:ext cx="1008063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3" name="公式" r:id="rId3" imgW="647419" imgH="203112" progId="Equation.3">
                  <p:embed/>
                </p:oleObj>
              </mc:Choice>
              <mc:Fallback>
                <p:oleObj name="公式" r:id="rId3" imgW="647419" imgH="203112" progId="Equation.3">
                  <p:embed/>
                  <p:pic>
                    <p:nvPicPr>
                      <p:cNvPr id="0" name="Picture 1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4450" y="2814638"/>
                        <a:ext cx="1008063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1" name="Object 7"/>
          <p:cNvGraphicFramePr>
            <a:graphicFrameLocks noChangeAspect="1"/>
          </p:cNvGraphicFramePr>
          <p:nvPr/>
        </p:nvGraphicFramePr>
        <p:xfrm>
          <a:off x="3643306" y="2857496"/>
          <a:ext cx="431800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4" name="公式" r:id="rId5" imgW="203024" imgH="152268" progId="Equation.3">
                  <p:embed/>
                </p:oleObj>
              </mc:Choice>
              <mc:Fallback>
                <p:oleObj name="公式" r:id="rId5" imgW="203024" imgH="152268" progId="Equation.3">
                  <p:embed/>
                  <p:pic>
                    <p:nvPicPr>
                      <p:cNvPr id="0" name="Picture 1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306" y="2857496"/>
                        <a:ext cx="431800" cy="328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2" name="Object 9"/>
          <p:cNvGraphicFramePr>
            <a:graphicFrameLocks noChangeAspect="1"/>
          </p:cNvGraphicFramePr>
          <p:nvPr/>
        </p:nvGraphicFramePr>
        <p:xfrm>
          <a:off x="5429256" y="2808288"/>
          <a:ext cx="649287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5" name="公式" r:id="rId7" imgW="291973" imgH="152334" progId="Equation.3">
                  <p:embed/>
                </p:oleObj>
              </mc:Choice>
              <mc:Fallback>
                <p:oleObj name="公式" r:id="rId7" imgW="291973" imgH="152334" progId="Equation.3">
                  <p:embed/>
                  <p:pic>
                    <p:nvPicPr>
                      <p:cNvPr id="0" name="Picture 1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6" y="2808288"/>
                        <a:ext cx="649287" cy="334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08" name="矩形 58"/>
          <p:cNvSpPr>
            <a:spLocks noChangeArrowheads="1"/>
          </p:cNvSpPr>
          <p:nvPr/>
        </p:nvSpPr>
        <p:spPr bwMode="auto">
          <a:xfrm>
            <a:off x="1357313" y="4572000"/>
            <a:ext cx="3762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609600" indent="-609600"/>
            <a:r>
              <a:rPr lang="zh-CN" altLang="en-US" i="0"/>
              <a:t>存在平均失真         的信源信道编码</a:t>
            </a:r>
          </a:p>
        </p:txBody>
      </p:sp>
      <p:graphicFrame>
        <p:nvGraphicFramePr>
          <p:cNvPr id="32773" name="Object 12"/>
          <p:cNvGraphicFramePr>
            <a:graphicFrameLocks noChangeAspect="1"/>
          </p:cNvGraphicFramePr>
          <p:nvPr/>
        </p:nvGraphicFramePr>
        <p:xfrm>
          <a:off x="5786438" y="4572000"/>
          <a:ext cx="187166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6" name="公式" r:id="rId9" imgW="1040948" imgH="241195" progId="Equation.3">
                  <p:embed/>
                </p:oleObj>
              </mc:Choice>
              <mc:Fallback>
                <p:oleObj name="公式" r:id="rId9" imgW="1040948" imgH="241195" progId="Equation.3">
                  <p:embed/>
                  <p:pic>
                    <p:nvPicPr>
                      <p:cNvPr id="0" name="Picture 1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6438" y="4572000"/>
                        <a:ext cx="1871662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Object 14"/>
          <p:cNvGraphicFramePr>
            <a:graphicFrameLocks noChangeAspect="1"/>
          </p:cNvGraphicFramePr>
          <p:nvPr/>
        </p:nvGraphicFramePr>
        <p:xfrm>
          <a:off x="5072063" y="4572000"/>
          <a:ext cx="503237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7" name="公式" r:id="rId11" imgW="203024" imgH="152268" progId="Equation.3">
                  <p:embed/>
                </p:oleObj>
              </mc:Choice>
              <mc:Fallback>
                <p:oleObj name="公式" r:id="rId11" imgW="203024" imgH="152268" progId="Equation.3">
                  <p:embed/>
                  <p:pic>
                    <p:nvPicPr>
                      <p:cNvPr id="0" name="Picture 1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2063" y="4572000"/>
                        <a:ext cx="503237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5" name="Object 16"/>
          <p:cNvGraphicFramePr>
            <a:graphicFrameLocks noChangeAspect="1"/>
          </p:cNvGraphicFramePr>
          <p:nvPr/>
        </p:nvGraphicFramePr>
        <p:xfrm>
          <a:off x="2857500" y="4643438"/>
          <a:ext cx="57150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8" name="公式" r:id="rId12" imgW="291973" imgH="152334" progId="Equation.3">
                  <p:embed/>
                </p:oleObj>
              </mc:Choice>
              <mc:Fallback>
                <p:oleObj name="公式" r:id="rId12" imgW="291973" imgH="152334" progId="Equation.3">
                  <p:embed/>
                  <p:pic>
                    <p:nvPicPr>
                      <p:cNvPr id="0" name="Picture 1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4643438"/>
                        <a:ext cx="571500" cy="29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" name="组合 14"/>
          <p:cNvGrpSpPr>
            <a:grpSpLocks/>
          </p:cNvGrpSpPr>
          <p:nvPr/>
        </p:nvGrpSpPr>
        <p:grpSpPr bwMode="auto">
          <a:xfrm>
            <a:off x="7131818" y="188640"/>
            <a:ext cx="1544638" cy="482895"/>
            <a:chOff x="428596" y="285728"/>
            <a:chExt cx="1544628" cy="357190"/>
          </a:xfrm>
        </p:grpSpPr>
        <p:sp>
          <p:nvSpPr>
            <p:cNvPr id="57" name="AutoShape 3"/>
            <p:cNvSpPr>
              <a:spLocks noChangeArrowheads="1"/>
            </p:cNvSpPr>
            <p:nvPr/>
          </p:nvSpPr>
          <p:spPr bwMode="auto">
            <a:xfrm>
              <a:off x="428596" y="285728"/>
              <a:ext cx="1544628" cy="35719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00034" y="285728"/>
              <a:ext cx="1428741" cy="2731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信息论</a:t>
              </a:r>
              <a:endPara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 descr="bg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163" y="0"/>
            <a:ext cx="9174163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3179104" y="2091166"/>
            <a:ext cx="3889375" cy="1553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/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lang="zh-CN" altLang="en-US" sz="6000" b="1" i="0" dirty="0" smtClean="0"/>
              <a:t>谢  谢！</a:t>
            </a:r>
            <a:endParaRPr lang="zh-CN" altLang="en-US" sz="6000" b="1" i="0" dirty="0"/>
          </a:p>
          <a:p>
            <a:pPr algn="ctr">
              <a:lnSpc>
                <a:spcPct val="120000"/>
              </a:lnSpc>
              <a:spcBef>
                <a:spcPct val="20000"/>
              </a:spcBef>
            </a:pPr>
            <a:endParaRPr lang="zh-CN" altLang="en-US" sz="6000" i="0" dirty="0"/>
          </a:p>
        </p:txBody>
      </p:sp>
      <p:grpSp>
        <p:nvGrpSpPr>
          <p:cNvPr id="7" name="组合 14"/>
          <p:cNvGrpSpPr>
            <a:grpSpLocks/>
          </p:cNvGrpSpPr>
          <p:nvPr/>
        </p:nvGrpSpPr>
        <p:grpSpPr bwMode="auto">
          <a:xfrm>
            <a:off x="7131818" y="188640"/>
            <a:ext cx="1544638" cy="482895"/>
            <a:chOff x="428596" y="285728"/>
            <a:chExt cx="1544628" cy="357190"/>
          </a:xfrm>
        </p:grpSpPr>
        <p:sp>
          <p:nvSpPr>
            <p:cNvPr id="8" name="AutoShape 3"/>
            <p:cNvSpPr>
              <a:spLocks noChangeArrowheads="1"/>
            </p:cNvSpPr>
            <p:nvPr/>
          </p:nvSpPr>
          <p:spPr bwMode="auto">
            <a:xfrm>
              <a:off x="428596" y="285728"/>
              <a:ext cx="1544628" cy="35719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00034" y="285728"/>
              <a:ext cx="1428741" cy="2731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信息论</a:t>
              </a:r>
              <a:endPara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7" name="Group 10"/>
          <p:cNvGrpSpPr>
            <a:grpSpLocks/>
          </p:cNvGrpSpPr>
          <p:nvPr/>
        </p:nvGrpSpPr>
        <p:grpSpPr bwMode="auto">
          <a:xfrm>
            <a:off x="4025900" y="2143125"/>
            <a:ext cx="1092200" cy="1214438"/>
            <a:chOff x="0" y="0"/>
            <a:chExt cx="688" cy="587"/>
          </a:xfrm>
        </p:grpSpPr>
        <p:sp>
          <p:nvSpPr>
            <p:cNvPr id="1044" name="AutoShape 11"/>
            <p:cNvSpPr>
              <a:spLocks noChangeArrowheads="1"/>
            </p:cNvSpPr>
            <p:nvPr/>
          </p:nvSpPr>
          <p:spPr bwMode="auto">
            <a:xfrm rot="-5400000">
              <a:off x="58" y="-43"/>
              <a:ext cx="572" cy="688"/>
            </a:xfrm>
            <a:prstGeom prst="leftArrow">
              <a:avLst>
                <a:gd name="adj1" fmla="val 50000"/>
                <a:gd name="adj2" fmla="val 48301"/>
              </a:avLst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5" name="AutoShape 12"/>
            <p:cNvSpPr>
              <a:spLocks noChangeArrowheads="1"/>
            </p:cNvSpPr>
            <p:nvPr/>
          </p:nvSpPr>
          <p:spPr bwMode="auto">
            <a:xfrm rot="-5400000">
              <a:off x="58" y="-23"/>
              <a:ext cx="572" cy="618"/>
            </a:xfrm>
            <a:prstGeom prst="leftArrow">
              <a:avLst>
                <a:gd name="adj1" fmla="val 50000"/>
                <a:gd name="adj2" fmla="val 48301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2">
                    <a:alpha val="0"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7" name="AutoShape 28"/>
          <p:cNvSpPr>
            <a:spLocks noChangeArrowheads="1"/>
          </p:cNvSpPr>
          <p:nvPr/>
        </p:nvSpPr>
        <p:spPr bwMode="auto">
          <a:xfrm>
            <a:off x="468312" y="1266800"/>
            <a:ext cx="8389968" cy="1019192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en-US" i="0">
                <a:latin typeface="+mn-ea"/>
                <a:ea typeface="+mn-ea"/>
              </a:rPr>
              <a:t>Page </a:t>
            </a:r>
            <a:r>
              <a:rPr lang="de-DE" altLang="en-US" i="0">
                <a:latin typeface="+mn-ea"/>
                <a:ea typeface="+mn-ea"/>
                <a:sym typeface="MS UI Gothic" pitchFamily="34" charset="-128"/>
              </a:rPr>
              <a:t></a:t>
            </a:r>
            <a:r>
              <a:rPr lang="de-DE" altLang="en-US" i="0">
                <a:latin typeface="+mn-ea"/>
                <a:ea typeface="+mn-ea"/>
              </a:rPr>
              <a:t> </a:t>
            </a:r>
            <a:fld id="{18DCFD80-DF91-4634-8DC5-69B39B2AD129}" type="slidenum">
              <a:rPr lang="zh-CN" altLang="en-US" i="0">
                <a:latin typeface="+mn-ea"/>
                <a:ea typeface="+mn-ea"/>
              </a:rPr>
              <a:pPr>
                <a:defRPr/>
              </a:pPr>
              <a:t>5</a:t>
            </a:fld>
            <a:endParaRPr lang="en-US" i="0">
              <a:latin typeface="+mn-ea"/>
              <a:ea typeface="+mn-ea"/>
            </a:endParaRPr>
          </a:p>
        </p:txBody>
      </p:sp>
      <p:sp>
        <p:nvSpPr>
          <p:cNvPr id="15363" name="Oval 3"/>
          <p:cNvSpPr>
            <a:spLocks noChangeArrowheads="1"/>
          </p:cNvSpPr>
          <p:nvPr/>
        </p:nvSpPr>
        <p:spPr bwMode="auto">
          <a:xfrm>
            <a:off x="3294063" y="4832350"/>
            <a:ext cx="2520950" cy="371475"/>
          </a:xfrm>
          <a:prstGeom prst="ellipse">
            <a:avLst/>
          </a:prstGeom>
          <a:gradFill rotWithShape="1">
            <a:gsLst>
              <a:gs pos="0">
                <a:schemeClr val="tx1">
                  <a:alpha val="39999"/>
                </a:schemeClr>
              </a:gs>
              <a:gs pos="100000">
                <a:schemeClr val="tx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i="0">
              <a:latin typeface="+mn-ea"/>
              <a:ea typeface="+mn-ea"/>
            </a:endParaRPr>
          </a:p>
        </p:txBody>
      </p:sp>
      <p:sp>
        <p:nvSpPr>
          <p:cNvPr id="15368" name="AutoShape 8"/>
          <p:cNvSpPr>
            <a:spLocks noChangeArrowheads="1"/>
          </p:cNvSpPr>
          <p:nvPr/>
        </p:nvSpPr>
        <p:spPr bwMode="auto">
          <a:xfrm rot="10800000">
            <a:off x="12700" y="4706938"/>
            <a:ext cx="9131300" cy="719137"/>
          </a:xfrm>
          <a:custGeom>
            <a:avLst/>
            <a:gdLst>
              <a:gd name="G0" fmla="+- 3458 0 0"/>
              <a:gd name="G1" fmla="+- 21600 0 3458"/>
              <a:gd name="G2" fmla="*/ 3458 1 2"/>
              <a:gd name="G3" fmla="+- 21600 0 G2"/>
              <a:gd name="G4" fmla="+/ 3458 21600 2"/>
              <a:gd name="G5" fmla="+/ G1 0 2"/>
              <a:gd name="G6" fmla="*/ 21600 21600 3458"/>
              <a:gd name="G7" fmla="*/ G6 1 2"/>
              <a:gd name="G8" fmla="+- 21600 0 G7"/>
              <a:gd name="G9" fmla="*/ 21600 1 2"/>
              <a:gd name="G10" fmla="+- 3458 0 G9"/>
              <a:gd name="G11" fmla="?: G10 G8 0"/>
              <a:gd name="G12" fmla="?: G10 G7 21600"/>
              <a:gd name="T0" fmla="*/ 19871 w 21600"/>
              <a:gd name="T1" fmla="*/ 10800 h 21600"/>
              <a:gd name="T2" fmla="*/ 10800 w 21600"/>
              <a:gd name="T3" fmla="*/ 21600 h 21600"/>
              <a:gd name="T4" fmla="*/ 1729 w 21600"/>
              <a:gd name="T5" fmla="*/ 10800 h 21600"/>
              <a:gd name="T6" fmla="*/ 10800 w 21600"/>
              <a:gd name="T7" fmla="*/ 0 h 21600"/>
              <a:gd name="T8" fmla="*/ 3529 w 21600"/>
              <a:gd name="T9" fmla="*/ 3529 h 21600"/>
              <a:gd name="T10" fmla="*/ 18071 w 21600"/>
              <a:gd name="T11" fmla="*/ 1807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3458" y="21600"/>
                </a:lnTo>
                <a:lnTo>
                  <a:pt x="18142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i="0">
              <a:latin typeface="+mn-ea"/>
              <a:ea typeface="+mn-ea"/>
            </a:endParaRPr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12700" y="5445125"/>
            <a:ext cx="9131300" cy="1412875"/>
          </a:xfrm>
          <a:prstGeom prst="rect">
            <a:avLst/>
          </a:prstGeom>
          <a:gradFill rotWithShape="1">
            <a:gsLst>
              <a:gs pos="0">
                <a:srgbClr val="B2B2B2">
                  <a:alpha val="34000"/>
                </a:srgb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i="0">
              <a:latin typeface="+mn-ea"/>
              <a:ea typeface="+mn-ea"/>
            </a:endParaRPr>
          </a:p>
        </p:txBody>
      </p:sp>
      <p:sp>
        <p:nvSpPr>
          <p:cNvPr id="35" name="Rectangle 2"/>
          <p:cNvSpPr txBox="1">
            <a:spLocks noChangeArrowheads="1"/>
          </p:cNvSpPr>
          <p:nvPr/>
        </p:nvSpPr>
        <p:spPr bwMode="auto">
          <a:xfrm>
            <a:off x="468313" y="36513"/>
            <a:ext cx="5832475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90000"/>
              </a:lnSpc>
              <a:defRPr/>
            </a:pPr>
            <a:r>
              <a:rPr lang="en-US" altLang="zh-CN" sz="2400" b="1" i="0" dirty="0">
                <a:latin typeface="+mn-ea"/>
                <a:ea typeface="+mn-ea"/>
              </a:rPr>
              <a:t>9. 1. 1  </a:t>
            </a:r>
            <a:r>
              <a:rPr lang="zh-CN" altLang="en-US" sz="2400" b="1" i="0" dirty="0">
                <a:latin typeface="+mn-ea"/>
                <a:ea typeface="+mn-ea"/>
              </a:rPr>
              <a:t>系统模型 </a:t>
            </a:r>
            <a:endParaRPr lang="zh-CN" altLang="en-US" sz="2000" b="1" i="0" kern="0" dirty="0">
              <a:latin typeface="+mn-ea"/>
              <a:ea typeface="+mn-ea"/>
              <a:cs typeface="+mj-cs"/>
            </a:endParaRP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1371600" y="3405188"/>
          <a:ext cx="6324600" cy="173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9" r:id="rId3" imgW="6124575" imgH="1685925" progId="Visio.Drawing.11">
                  <p:embed/>
                </p:oleObj>
              </mc:Choice>
              <mc:Fallback>
                <p:oleObj r:id="rId3" imgW="6124575" imgH="1685925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405188"/>
                        <a:ext cx="6324600" cy="1738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矩形 39"/>
          <p:cNvSpPr/>
          <p:nvPr/>
        </p:nvSpPr>
        <p:spPr>
          <a:xfrm>
            <a:off x="3143250" y="5572125"/>
            <a:ext cx="3049588" cy="3381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 i="0" dirty="0">
                <a:latin typeface="+mn-ea"/>
                <a:ea typeface="+mn-ea"/>
              </a:rPr>
              <a:t>图</a:t>
            </a:r>
            <a:r>
              <a:rPr lang="en-US" altLang="zh-CN" sz="1600" i="0" dirty="0">
                <a:latin typeface="+mn-ea"/>
                <a:ea typeface="+mn-ea"/>
              </a:rPr>
              <a:t>9. 1. 1 </a:t>
            </a:r>
            <a:r>
              <a:rPr lang="zh-CN" altLang="en-US" sz="1600" i="0" dirty="0">
                <a:latin typeface="+mn-ea"/>
                <a:ea typeface="+mn-ea"/>
              </a:rPr>
              <a:t>限失真编码的系统模型</a:t>
            </a:r>
          </a:p>
        </p:txBody>
      </p:sp>
      <p:sp>
        <p:nvSpPr>
          <p:cNvPr id="42" name="矩形 41"/>
          <p:cNvSpPr/>
          <p:nvPr/>
        </p:nvSpPr>
        <p:spPr>
          <a:xfrm>
            <a:off x="521719" y="1340768"/>
            <a:ext cx="811028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i="0" dirty="0">
                <a:solidFill>
                  <a:schemeClr val="bg1"/>
                </a:solidFill>
                <a:latin typeface="+mn-ea"/>
                <a:ea typeface="+mn-ea"/>
              </a:rPr>
              <a:t>设试验信道的输入</a:t>
            </a:r>
            <a:r>
              <a:rPr lang="en-US" altLang="zh-CN" sz="2000" b="1" i="0" dirty="0">
                <a:solidFill>
                  <a:schemeClr val="bg1"/>
                </a:solidFill>
                <a:latin typeface="+mn-ea"/>
                <a:ea typeface="+mn-ea"/>
              </a:rPr>
              <a:t>X</a:t>
            </a:r>
            <a:r>
              <a:rPr lang="zh-CN" altLang="en-US" sz="2000" b="1" i="0" dirty="0">
                <a:solidFill>
                  <a:schemeClr val="bg1"/>
                </a:solidFill>
                <a:latin typeface="+mn-ea"/>
                <a:ea typeface="+mn-ea"/>
              </a:rPr>
              <a:t>，符号集</a:t>
            </a:r>
            <a:r>
              <a:rPr lang="en-US" altLang="zh-CN" sz="2000" b="1" i="0" dirty="0">
                <a:solidFill>
                  <a:schemeClr val="bg1"/>
                </a:solidFill>
                <a:latin typeface="+mn-ea"/>
                <a:ea typeface="+mn-ea"/>
              </a:rPr>
              <a:t>A={a</a:t>
            </a:r>
            <a:r>
              <a:rPr lang="en-US" altLang="zh-CN" sz="2000" b="1" i="0" baseline="-30000" dirty="0">
                <a:solidFill>
                  <a:schemeClr val="bg1"/>
                </a:solidFill>
                <a:latin typeface="+mn-ea"/>
                <a:ea typeface="+mn-ea"/>
              </a:rPr>
              <a:t>1</a:t>
            </a:r>
            <a:r>
              <a:rPr lang="en-US" altLang="zh-CN" sz="2000" b="1" i="0" dirty="0">
                <a:solidFill>
                  <a:schemeClr val="bg1"/>
                </a:solidFill>
                <a:latin typeface="+mn-ea"/>
                <a:ea typeface="+mn-ea"/>
              </a:rPr>
              <a:t>,…,a</a:t>
            </a:r>
            <a:r>
              <a:rPr lang="en-US" altLang="zh-CN" sz="2000" b="1" i="0" baseline="-30000" dirty="0">
                <a:solidFill>
                  <a:schemeClr val="bg1"/>
                </a:solidFill>
                <a:latin typeface="+mn-ea"/>
                <a:ea typeface="+mn-ea"/>
              </a:rPr>
              <a:t>n</a:t>
            </a:r>
            <a:r>
              <a:rPr lang="en-US" altLang="zh-CN" sz="2000" b="1" i="0" dirty="0">
                <a:solidFill>
                  <a:schemeClr val="bg1"/>
                </a:solidFill>
                <a:latin typeface="+mn-ea"/>
                <a:ea typeface="+mn-ea"/>
              </a:rPr>
              <a:t>}</a:t>
            </a:r>
            <a:r>
              <a:rPr lang="zh-CN" altLang="en-US" sz="2000" b="1" i="0" dirty="0">
                <a:solidFill>
                  <a:schemeClr val="bg1"/>
                </a:solidFill>
                <a:latin typeface="+mn-ea"/>
                <a:ea typeface="+mn-ea"/>
              </a:rPr>
              <a:t>；信道的输出 </a:t>
            </a:r>
            <a:r>
              <a:rPr lang="en-US" altLang="zh-CN" sz="2000" b="1" i="0" dirty="0">
                <a:solidFill>
                  <a:schemeClr val="bg1"/>
                </a:solidFill>
                <a:latin typeface="+mn-ea"/>
                <a:ea typeface="+mn-ea"/>
              </a:rPr>
              <a:t>Y</a:t>
            </a:r>
            <a:r>
              <a:rPr lang="zh-CN" altLang="en-US" sz="2000" b="1" i="0" dirty="0">
                <a:solidFill>
                  <a:schemeClr val="bg1"/>
                </a:solidFill>
                <a:latin typeface="+mn-ea"/>
                <a:ea typeface="+mn-ea"/>
              </a:rPr>
              <a:t>，符号集</a:t>
            </a:r>
            <a:r>
              <a:rPr lang="en-US" altLang="zh-CN" sz="2000" b="1" i="0" dirty="0">
                <a:solidFill>
                  <a:schemeClr val="bg1"/>
                </a:solidFill>
                <a:latin typeface="+mn-ea"/>
                <a:ea typeface="+mn-ea"/>
              </a:rPr>
              <a:t>B={b</a:t>
            </a:r>
            <a:r>
              <a:rPr lang="en-US" altLang="zh-CN" sz="2000" b="1" i="0" baseline="-30000" dirty="0">
                <a:solidFill>
                  <a:schemeClr val="bg1"/>
                </a:solidFill>
                <a:latin typeface="+mn-ea"/>
                <a:ea typeface="+mn-ea"/>
              </a:rPr>
              <a:t>1</a:t>
            </a:r>
            <a:r>
              <a:rPr lang="en-US" altLang="zh-CN" sz="2000" b="1" i="0" dirty="0">
                <a:solidFill>
                  <a:schemeClr val="bg1"/>
                </a:solidFill>
                <a:latin typeface="+mn-ea"/>
                <a:ea typeface="+mn-ea"/>
              </a:rPr>
              <a:t>,…,</a:t>
            </a:r>
            <a:r>
              <a:rPr lang="en-US" altLang="zh-CN" sz="2000" b="1" i="0" dirty="0" err="1">
                <a:solidFill>
                  <a:schemeClr val="bg1"/>
                </a:solidFill>
                <a:latin typeface="+mn-ea"/>
                <a:ea typeface="+mn-ea"/>
              </a:rPr>
              <a:t>b</a:t>
            </a:r>
            <a:r>
              <a:rPr lang="en-US" altLang="zh-CN" sz="2000" b="1" i="0" baseline="-30000" dirty="0" err="1">
                <a:solidFill>
                  <a:schemeClr val="bg1"/>
                </a:solidFill>
                <a:latin typeface="+mn-ea"/>
                <a:ea typeface="+mn-ea"/>
              </a:rPr>
              <a:t>m</a:t>
            </a:r>
            <a:r>
              <a:rPr lang="en-US" altLang="zh-CN" sz="2000" b="1" i="0" dirty="0">
                <a:solidFill>
                  <a:schemeClr val="bg1"/>
                </a:solidFill>
                <a:latin typeface="+mn-ea"/>
                <a:ea typeface="+mn-ea"/>
              </a:rPr>
              <a:t>}</a:t>
            </a:r>
            <a:r>
              <a:rPr lang="zh-CN" altLang="en-US" sz="2000" b="1" i="0" dirty="0">
                <a:solidFill>
                  <a:schemeClr val="bg1"/>
                </a:solidFill>
                <a:latin typeface="+mn-ea"/>
                <a:ea typeface="+mn-ea"/>
              </a:rPr>
              <a:t>。 </a:t>
            </a:r>
          </a:p>
        </p:txBody>
      </p:sp>
      <p:sp>
        <p:nvSpPr>
          <p:cNvPr id="49" name="AutoShape 13"/>
          <p:cNvSpPr>
            <a:spLocks noChangeArrowheads="1"/>
          </p:cNvSpPr>
          <p:nvPr/>
        </p:nvSpPr>
        <p:spPr bwMode="auto">
          <a:xfrm>
            <a:off x="103188" y="120650"/>
            <a:ext cx="6715125" cy="593725"/>
          </a:xfrm>
          <a:prstGeom prst="roundRect">
            <a:avLst>
              <a:gd name="adj" fmla="val 15657"/>
            </a:avLst>
          </a:prstGeom>
          <a:solidFill>
            <a:schemeClr val="accent2"/>
          </a:solidFill>
          <a:ln w="3175">
            <a:solidFill>
              <a:srgbClr val="969696">
                <a:alpha val="58038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i="0">
              <a:latin typeface="+mn-ea"/>
              <a:ea typeface="+mn-ea"/>
            </a:endParaRPr>
          </a:p>
        </p:txBody>
      </p:sp>
      <p:sp>
        <p:nvSpPr>
          <p:cNvPr id="50" name="Rectangle 2"/>
          <p:cNvSpPr txBox="1">
            <a:spLocks noChangeArrowheads="1"/>
          </p:cNvSpPr>
          <p:nvPr/>
        </p:nvSpPr>
        <p:spPr bwMode="auto">
          <a:xfrm>
            <a:off x="468313" y="122238"/>
            <a:ext cx="5832475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90000"/>
              </a:lnSpc>
              <a:defRPr/>
            </a:pPr>
            <a:r>
              <a:rPr lang="en-US" altLang="zh-CN" sz="2400" b="1" i="0" dirty="0">
                <a:solidFill>
                  <a:schemeClr val="bg1"/>
                </a:solidFill>
                <a:latin typeface="+mn-ea"/>
                <a:ea typeface="+mn-ea"/>
              </a:rPr>
              <a:t>9. 1. 1  </a:t>
            </a:r>
            <a:r>
              <a:rPr lang="zh-CN" altLang="en-US" sz="2400" b="1" i="0" dirty="0">
                <a:solidFill>
                  <a:schemeClr val="bg1"/>
                </a:solidFill>
                <a:latin typeface="+mn-ea"/>
                <a:ea typeface="+mn-ea"/>
              </a:rPr>
              <a:t>系统模型 </a:t>
            </a:r>
            <a:endParaRPr lang="zh-CN" altLang="en-US" sz="2000" b="1" i="0" kern="0" dirty="0"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grpSp>
        <p:nvGrpSpPr>
          <p:cNvPr id="21" name="组合 14"/>
          <p:cNvGrpSpPr>
            <a:grpSpLocks/>
          </p:cNvGrpSpPr>
          <p:nvPr/>
        </p:nvGrpSpPr>
        <p:grpSpPr bwMode="auto">
          <a:xfrm>
            <a:off x="7131818" y="188640"/>
            <a:ext cx="1544638" cy="482895"/>
            <a:chOff x="428596" y="285728"/>
            <a:chExt cx="1544628" cy="357190"/>
          </a:xfrm>
        </p:grpSpPr>
        <p:sp>
          <p:nvSpPr>
            <p:cNvPr id="22" name="AutoShape 3"/>
            <p:cNvSpPr>
              <a:spLocks noChangeArrowheads="1"/>
            </p:cNvSpPr>
            <p:nvPr/>
          </p:nvSpPr>
          <p:spPr bwMode="auto">
            <a:xfrm>
              <a:off x="428596" y="285728"/>
              <a:ext cx="1544628" cy="35719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00034" y="285728"/>
              <a:ext cx="1428741" cy="2731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信息论</a:t>
              </a:r>
              <a:endPara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955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AutoShape 13"/>
          <p:cNvSpPr>
            <a:spLocks noChangeArrowheads="1"/>
          </p:cNvSpPr>
          <p:nvPr/>
        </p:nvSpPr>
        <p:spPr bwMode="auto">
          <a:xfrm>
            <a:off x="103188" y="120650"/>
            <a:ext cx="6715125" cy="593725"/>
          </a:xfrm>
          <a:prstGeom prst="roundRect">
            <a:avLst>
              <a:gd name="adj" fmla="val 15657"/>
            </a:avLst>
          </a:prstGeom>
          <a:solidFill>
            <a:schemeClr val="accent2"/>
          </a:solidFill>
          <a:ln w="3175">
            <a:solidFill>
              <a:srgbClr val="969696">
                <a:alpha val="58038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i="0">
              <a:latin typeface="+mn-ea"/>
              <a:ea typeface="+mn-ea"/>
            </a:endParaRPr>
          </a:p>
        </p:txBody>
      </p:sp>
      <p:sp>
        <p:nvSpPr>
          <p:cNvPr id="39939" name="AutoShape 12"/>
          <p:cNvSpPr>
            <a:spLocks noChangeArrowheads="1"/>
          </p:cNvSpPr>
          <p:nvPr/>
        </p:nvSpPr>
        <p:spPr bwMode="gray">
          <a:xfrm>
            <a:off x="1966962" y="1604963"/>
            <a:ext cx="6493469" cy="1126892"/>
          </a:xfrm>
          <a:prstGeom prst="roundRect">
            <a:avLst>
              <a:gd name="adj" fmla="val 11505"/>
            </a:avLst>
          </a:prstGeom>
          <a:gradFill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39940" name="AutoShape 17"/>
          <p:cNvSpPr>
            <a:spLocks noChangeArrowheads="1"/>
          </p:cNvSpPr>
          <p:nvPr/>
        </p:nvSpPr>
        <p:spPr bwMode="gray">
          <a:xfrm>
            <a:off x="1966962" y="2970213"/>
            <a:ext cx="6421461" cy="911225"/>
          </a:xfrm>
          <a:prstGeom prst="roundRect">
            <a:avLst>
              <a:gd name="adj" fmla="val 11505"/>
            </a:avLst>
          </a:prstGeom>
          <a:gradFill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39941" name="AutoShape 19"/>
          <p:cNvSpPr>
            <a:spLocks noChangeArrowheads="1"/>
          </p:cNvSpPr>
          <p:nvPr/>
        </p:nvSpPr>
        <p:spPr bwMode="gray">
          <a:xfrm>
            <a:off x="1966963" y="4360863"/>
            <a:ext cx="6421460" cy="911225"/>
          </a:xfrm>
          <a:prstGeom prst="roundRect">
            <a:avLst>
              <a:gd name="adj" fmla="val 11505"/>
            </a:avLst>
          </a:prstGeom>
          <a:gradFill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26" name="Text Box 14"/>
          <p:cNvSpPr txBox="1">
            <a:spLocks noChangeArrowheads="1"/>
          </p:cNvSpPr>
          <p:nvPr/>
        </p:nvSpPr>
        <p:spPr bwMode="gray">
          <a:xfrm>
            <a:off x="2760713" y="1604963"/>
            <a:ext cx="5770140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000" i="0" dirty="0">
                <a:latin typeface="+mn-ea"/>
                <a:ea typeface="+mn-ea"/>
              </a:rPr>
              <a:t>信源发出的消息</a:t>
            </a:r>
            <a:r>
              <a:rPr lang="en-US" altLang="zh-CN" sz="2000" i="0" dirty="0">
                <a:latin typeface="+mn-ea"/>
                <a:ea typeface="+mn-ea"/>
              </a:rPr>
              <a:t>X</a:t>
            </a:r>
            <a:r>
              <a:rPr lang="zh-CN" altLang="en-US" sz="2000" i="0" dirty="0">
                <a:latin typeface="+mn-ea"/>
                <a:ea typeface="+mn-ea"/>
              </a:rPr>
              <a:t>通过有失真的信源编码，通过理想无噪声信道传输，经译码器的输出为</a:t>
            </a:r>
            <a:r>
              <a:rPr lang="en-US" altLang="zh-CN" sz="2000" i="0" dirty="0">
                <a:latin typeface="+mn-ea"/>
                <a:ea typeface="+mn-ea"/>
              </a:rPr>
              <a:t>Y</a:t>
            </a:r>
            <a:r>
              <a:rPr lang="zh-CN" altLang="en-US" sz="2000" i="0" dirty="0">
                <a:latin typeface="+mn-ea"/>
                <a:ea typeface="+mn-ea"/>
              </a:rPr>
              <a:t>，由于编码有失真，所以</a:t>
            </a:r>
            <a:r>
              <a:rPr lang="en-US" altLang="zh-CN" sz="2000" i="0" dirty="0">
                <a:latin typeface="+mn-ea"/>
                <a:ea typeface="+mn-ea"/>
              </a:rPr>
              <a:t>Y</a:t>
            </a:r>
            <a:r>
              <a:rPr lang="zh-CN" altLang="en-US" sz="2000" i="0" dirty="0">
                <a:latin typeface="+mn-ea"/>
                <a:ea typeface="+mn-ea"/>
              </a:rPr>
              <a:t>不是</a:t>
            </a:r>
            <a:r>
              <a:rPr lang="en-US" altLang="zh-CN" sz="2000" i="0" dirty="0">
                <a:latin typeface="+mn-ea"/>
                <a:ea typeface="+mn-ea"/>
              </a:rPr>
              <a:t>X</a:t>
            </a:r>
            <a:r>
              <a:rPr lang="zh-CN" altLang="en-US" sz="2000" i="0" dirty="0">
                <a:latin typeface="+mn-ea"/>
                <a:ea typeface="+mn-ea"/>
              </a:rPr>
              <a:t>的精确复现。</a:t>
            </a:r>
            <a:endParaRPr lang="en-US" altLang="zh-CN" sz="2000" i="0" dirty="0">
              <a:latin typeface="+mn-ea"/>
              <a:ea typeface="+mn-ea"/>
            </a:endParaRPr>
          </a:p>
        </p:txBody>
      </p:sp>
      <p:sp>
        <p:nvSpPr>
          <p:cNvPr id="27" name="Text Box 18"/>
          <p:cNvSpPr txBox="1">
            <a:spLocks noChangeArrowheads="1"/>
          </p:cNvSpPr>
          <p:nvPr/>
        </p:nvSpPr>
        <p:spPr bwMode="gray">
          <a:xfrm>
            <a:off x="2770238" y="3097213"/>
            <a:ext cx="547417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None/>
              <a:defRPr/>
            </a:pPr>
            <a:r>
              <a:rPr lang="zh-CN" altLang="en-US" sz="2000" i="0" dirty="0">
                <a:latin typeface="+mn-ea"/>
                <a:ea typeface="+mn-ea"/>
              </a:rPr>
              <a:t>可以把信源编码器和信源译码器之间看成一个有噪声的信道，这个信道称做</a:t>
            </a:r>
            <a:r>
              <a:rPr lang="zh-CN" altLang="en-US" sz="2000" b="1" i="0" dirty="0">
                <a:latin typeface="+mn-ea"/>
                <a:ea typeface="+mn-ea"/>
              </a:rPr>
              <a:t>试验信道</a:t>
            </a:r>
            <a:r>
              <a:rPr lang="zh-CN" altLang="en-US" sz="2000" i="0" dirty="0">
                <a:latin typeface="+mn-ea"/>
                <a:ea typeface="+mn-ea"/>
              </a:rPr>
              <a:t>。</a:t>
            </a:r>
          </a:p>
        </p:txBody>
      </p:sp>
      <p:sp>
        <p:nvSpPr>
          <p:cNvPr id="28" name="Text Box 20"/>
          <p:cNvSpPr txBox="1">
            <a:spLocks noChangeArrowheads="1"/>
          </p:cNvSpPr>
          <p:nvPr/>
        </p:nvSpPr>
        <p:spPr bwMode="gray">
          <a:xfrm>
            <a:off x="2760713" y="4506913"/>
            <a:ext cx="5483695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000" i="0" dirty="0">
                <a:latin typeface="+mn-ea"/>
                <a:ea typeface="+mn-ea"/>
              </a:rPr>
              <a:t>通过研究试验信道输入与输出之间的互信息来研究限失真信源编码</a:t>
            </a:r>
            <a:endParaRPr lang="en-US" altLang="zh-CN" sz="2000" i="0" dirty="0">
              <a:latin typeface="+mn-ea"/>
              <a:ea typeface="+mn-ea"/>
            </a:endParaRPr>
          </a:p>
        </p:txBody>
      </p:sp>
      <p:sp>
        <p:nvSpPr>
          <p:cNvPr id="39945" name="AutoShape 21"/>
          <p:cNvSpPr>
            <a:spLocks noChangeArrowheads="1"/>
          </p:cNvSpPr>
          <p:nvPr/>
        </p:nvSpPr>
        <p:spPr bwMode="white">
          <a:xfrm>
            <a:off x="2182863" y="1909763"/>
            <a:ext cx="533400" cy="381000"/>
          </a:xfrm>
          <a:prstGeom prst="rightArrow">
            <a:avLst>
              <a:gd name="adj1" fmla="val 50000"/>
              <a:gd name="adj2" fmla="val 5833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39946" name="AutoShape 22"/>
          <p:cNvSpPr>
            <a:spLocks noChangeArrowheads="1"/>
          </p:cNvSpPr>
          <p:nvPr/>
        </p:nvSpPr>
        <p:spPr bwMode="white">
          <a:xfrm>
            <a:off x="2190800" y="3198813"/>
            <a:ext cx="533400" cy="381000"/>
          </a:xfrm>
          <a:prstGeom prst="rightArrow">
            <a:avLst>
              <a:gd name="adj1" fmla="val 50000"/>
              <a:gd name="adj2" fmla="val 5833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39947" name="AutoShape 23"/>
          <p:cNvSpPr>
            <a:spLocks noChangeArrowheads="1"/>
          </p:cNvSpPr>
          <p:nvPr/>
        </p:nvSpPr>
        <p:spPr bwMode="white">
          <a:xfrm>
            <a:off x="2181275" y="4637088"/>
            <a:ext cx="533400" cy="381000"/>
          </a:xfrm>
          <a:prstGeom prst="rightArrow">
            <a:avLst>
              <a:gd name="adj1" fmla="val 50000"/>
              <a:gd name="adj2" fmla="val 5833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grpSp>
        <p:nvGrpSpPr>
          <p:cNvPr id="39948" name="Group 3"/>
          <p:cNvGrpSpPr>
            <a:grpSpLocks/>
          </p:cNvGrpSpPr>
          <p:nvPr/>
        </p:nvGrpSpPr>
        <p:grpSpPr bwMode="auto">
          <a:xfrm>
            <a:off x="971600" y="4135438"/>
            <a:ext cx="1138238" cy="1365250"/>
            <a:chOff x="471" y="272"/>
            <a:chExt cx="1161" cy="1539"/>
          </a:xfrm>
        </p:grpSpPr>
        <p:sp>
          <p:nvSpPr>
            <p:cNvPr id="39962" name="Oval 4"/>
            <p:cNvSpPr>
              <a:spLocks noChangeArrowheads="1"/>
            </p:cNvSpPr>
            <p:nvPr/>
          </p:nvSpPr>
          <p:spPr bwMode="ltGray">
            <a:xfrm>
              <a:off x="471" y="1438"/>
              <a:ext cx="1159" cy="362"/>
            </a:xfrm>
            <a:prstGeom prst="ellipse">
              <a:avLst/>
            </a:prstGeom>
            <a:gradFill rotWithShape="1">
              <a:gsLst>
                <a:gs pos="0">
                  <a:srgbClr val="C1CF9D"/>
                </a:gs>
                <a:gs pos="50000">
                  <a:srgbClr val="E5EBD5"/>
                </a:gs>
                <a:gs pos="100000">
                  <a:srgbClr val="C1CF9D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34" name="AutoShape 5"/>
            <p:cNvSpPr>
              <a:spLocks noChangeArrowheads="1"/>
            </p:cNvSpPr>
            <p:nvPr/>
          </p:nvSpPr>
          <p:spPr bwMode="ltGray">
            <a:xfrm>
              <a:off x="473" y="272"/>
              <a:ext cx="1159" cy="1539"/>
            </a:xfrm>
            <a:prstGeom prst="can">
              <a:avLst>
                <a:gd name="adj" fmla="val 33197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>
                    <a:alpha val="50000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39949" name="Group 6"/>
          <p:cNvGrpSpPr>
            <a:grpSpLocks/>
          </p:cNvGrpSpPr>
          <p:nvPr/>
        </p:nvGrpSpPr>
        <p:grpSpPr bwMode="auto">
          <a:xfrm>
            <a:off x="971600" y="2747963"/>
            <a:ext cx="1138238" cy="1365250"/>
            <a:chOff x="471" y="272"/>
            <a:chExt cx="1161" cy="1539"/>
          </a:xfrm>
        </p:grpSpPr>
        <p:sp>
          <p:nvSpPr>
            <p:cNvPr id="39960" name="Oval 7"/>
            <p:cNvSpPr>
              <a:spLocks noChangeArrowheads="1"/>
            </p:cNvSpPr>
            <p:nvPr/>
          </p:nvSpPr>
          <p:spPr bwMode="ltGray">
            <a:xfrm>
              <a:off x="471" y="1438"/>
              <a:ext cx="1159" cy="362"/>
            </a:xfrm>
            <a:prstGeom prst="ellipse">
              <a:avLst/>
            </a:prstGeom>
            <a:gradFill rotWithShape="1">
              <a:gsLst>
                <a:gs pos="0">
                  <a:srgbClr val="C1CF9D"/>
                </a:gs>
                <a:gs pos="50000">
                  <a:srgbClr val="E5EBD5"/>
                </a:gs>
                <a:gs pos="100000">
                  <a:srgbClr val="C1CF9D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37" name="AutoShape 8"/>
            <p:cNvSpPr>
              <a:spLocks noChangeArrowheads="1"/>
            </p:cNvSpPr>
            <p:nvPr/>
          </p:nvSpPr>
          <p:spPr bwMode="ltGray">
            <a:xfrm>
              <a:off x="473" y="272"/>
              <a:ext cx="1159" cy="1539"/>
            </a:xfrm>
            <a:prstGeom prst="can">
              <a:avLst>
                <a:gd name="adj" fmla="val 33197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>
                    <a:alpha val="50000"/>
                  </a:schemeClr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39950" name="Group 9"/>
          <p:cNvGrpSpPr>
            <a:grpSpLocks/>
          </p:cNvGrpSpPr>
          <p:nvPr/>
        </p:nvGrpSpPr>
        <p:grpSpPr bwMode="auto">
          <a:xfrm>
            <a:off x="971600" y="1376363"/>
            <a:ext cx="1138238" cy="1365250"/>
            <a:chOff x="471" y="272"/>
            <a:chExt cx="1161" cy="1539"/>
          </a:xfrm>
        </p:grpSpPr>
        <p:sp>
          <p:nvSpPr>
            <p:cNvPr id="39958" name="Oval 10"/>
            <p:cNvSpPr>
              <a:spLocks noChangeArrowheads="1"/>
            </p:cNvSpPr>
            <p:nvPr/>
          </p:nvSpPr>
          <p:spPr bwMode="ltGray">
            <a:xfrm>
              <a:off x="471" y="1438"/>
              <a:ext cx="1159" cy="362"/>
            </a:xfrm>
            <a:prstGeom prst="ellipse">
              <a:avLst/>
            </a:prstGeom>
            <a:gradFill rotWithShape="1">
              <a:gsLst>
                <a:gs pos="0">
                  <a:srgbClr val="C1CF9D"/>
                </a:gs>
                <a:gs pos="50000">
                  <a:srgbClr val="E5EBD5"/>
                </a:gs>
                <a:gs pos="100000">
                  <a:srgbClr val="C1CF9D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40" name="AutoShape 11"/>
            <p:cNvSpPr>
              <a:spLocks noChangeArrowheads="1"/>
            </p:cNvSpPr>
            <p:nvPr/>
          </p:nvSpPr>
          <p:spPr bwMode="ltGray">
            <a:xfrm>
              <a:off x="473" y="272"/>
              <a:ext cx="1159" cy="1539"/>
            </a:xfrm>
            <a:prstGeom prst="can">
              <a:avLst>
                <a:gd name="adj" fmla="val 33197"/>
              </a:avLst>
            </a:prstGeom>
            <a:gradFill rotWithShape="1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>
                    <a:alpha val="50000"/>
                  </a:schemeClr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39951" name="Text Box 13"/>
          <p:cNvSpPr txBox="1">
            <a:spLocks noChangeArrowheads="1"/>
          </p:cNvSpPr>
          <p:nvPr/>
        </p:nvSpPr>
        <p:spPr bwMode="black">
          <a:xfrm>
            <a:off x="1054150" y="1970088"/>
            <a:ext cx="10556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FFFFFF"/>
                </a:solidFill>
                <a:ea typeface="宋体" charset="-122"/>
              </a:rPr>
              <a:t>  </a:t>
            </a:r>
            <a:r>
              <a:rPr lang="en-US" altLang="zh-CN" sz="2000" b="1">
                <a:solidFill>
                  <a:srgbClr val="FFFFFF"/>
                </a:solidFill>
                <a:ea typeface="宋体" charset="-122"/>
              </a:rPr>
              <a:t>1</a:t>
            </a:r>
          </a:p>
        </p:txBody>
      </p:sp>
      <p:sp>
        <p:nvSpPr>
          <p:cNvPr id="39952" name="Text Box 15"/>
          <p:cNvSpPr txBox="1">
            <a:spLocks noChangeArrowheads="1"/>
          </p:cNvSpPr>
          <p:nvPr/>
        </p:nvSpPr>
        <p:spPr bwMode="black">
          <a:xfrm>
            <a:off x="1054150" y="3346450"/>
            <a:ext cx="10556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FFFFFF"/>
                </a:solidFill>
                <a:ea typeface="宋体" charset="-122"/>
              </a:rPr>
              <a:t>  </a:t>
            </a:r>
            <a:r>
              <a:rPr lang="en-US" altLang="zh-CN" sz="2000" b="1">
                <a:solidFill>
                  <a:srgbClr val="FFFFFF"/>
                </a:solidFill>
                <a:ea typeface="宋体" charset="-122"/>
              </a:rPr>
              <a:t>2</a:t>
            </a:r>
          </a:p>
        </p:txBody>
      </p:sp>
      <p:sp>
        <p:nvSpPr>
          <p:cNvPr id="39953" name="Text Box 16"/>
          <p:cNvSpPr txBox="1">
            <a:spLocks noChangeArrowheads="1"/>
          </p:cNvSpPr>
          <p:nvPr/>
        </p:nvSpPr>
        <p:spPr bwMode="black">
          <a:xfrm>
            <a:off x="1054150" y="4768850"/>
            <a:ext cx="10556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FFFFFF"/>
                </a:solidFill>
                <a:ea typeface="宋体" charset="-122"/>
              </a:rPr>
              <a:t>3</a:t>
            </a:r>
          </a:p>
        </p:txBody>
      </p:sp>
      <p:sp>
        <p:nvSpPr>
          <p:cNvPr id="32" name="Rectangle 2"/>
          <p:cNvSpPr txBox="1">
            <a:spLocks noChangeArrowheads="1"/>
          </p:cNvSpPr>
          <p:nvPr/>
        </p:nvSpPr>
        <p:spPr bwMode="auto">
          <a:xfrm>
            <a:off x="468313" y="122238"/>
            <a:ext cx="5832475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90000"/>
              </a:lnSpc>
              <a:defRPr/>
            </a:pPr>
            <a:r>
              <a:rPr lang="en-US" altLang="zh-CN" sz="2400" b="1" i="0" dirty="0">
                <a:solidFill>
                  <a:schemeClr val="bg1"/>
                </a:solidFill>
                <a:latin typeface="+mn-ea"/>
                <a:ea typeface="+mn-ea"/>
              </a:rPr>
              <a:t>9. 1. 1  </a:t>
            </a:r>
            <a:r>
              <a:rPr lang="zh-CN" altLang="en-US" sz="2400" b="1" i="0" dirty="0">
                <a:solidFill>
                  <a:schemeClr val="bg1"/>
                </a:solidFill>
                <a:latin typeface="+mn-ea"/>
                <a:ea typeface="+mn-ea"/>
              </a:rPr>
              <a:t>系统模型 </a:t>
            </a:r>
            <a:endParaRPr lang="zh-CN" altLang="en-US" sz="2000" b="1" i="0" kern="0" dirty="0"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grpSp>
        <p:nvGrpSpPr>
          <p:cNvPr id="29" name="组合 14"/>
          <p:cNvGrpSpPr>
            <a:grpSpLocks/>
          </p:cNvGrpSpPr>
          <p:nvPr/>
        </p:nvGrpSpPr>
        <p:grpSpPr bwMode="auto">
          <a:xfrm>
            <a:off x="7131818" y="188640"/>
            <a:ext cx="1544638" cy="482895"/>
            <a:chOff x="428596" y="285728"/>
            <a:chExt cx="1544628" cy="357190"/>
          </a:xfrm>
        </p:grpSpPr>
        <p:sp>
          <p:nvSpPr>
            <p:cNvPr id="30" name="AutoShape 3"/>
            <p:cNvSpPr>
              <a:spLocks noChangeArrowheads="1"/>
            </p:cNvSpPr>
            <p:nvPr/>
          </p:nvSpPr>
          <p:spPr bwMode="auto">
            <a:xfrm>
              <a:off x="428596" y="285728"/>
              <a:ext cx="1544628" cy="35719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00034" y="285728"/>
              <a:ext cx="1428741" cy="2731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信息论</a:t>
              </a:r>
              <a:endPara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951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714375" y="1500188"/>
            <a:ext cx="7643813" cy="4500562"/>
            <a:chOff x="612" y="1026"/>
            <a:chExt cx="4536" cy="3039"/>
          </a:xfrm>
        </p:grpSpPr>
        <p:sp>
          <p:nvSpPr>
            <p:cNvPr id="8403" name="AutoShape 3"/>
            <p:cNvSpPr>
              <a:spLocks noChangeArrowheads="1"/>
            </p:cNvSpPr>
            <p:nvPr/>
          </p:nvSpPr>
          <p:spPr bwMode="auto">
            <a:xfrm>
              <a:off x="884" y="1207"/>
              <a:ext cx="4264" cy="2858"/>
            </a:xfrm>
            <a:prstGeom prst="roundRect">
              <a:avLst>
                <a:gd name="adj" fmla="val 8676"/>
              </a:avLst>
            </a:prstGeom>
            <a:gradFill rotWithShape="1">
              <a:gsLst>
                <a:gs pos="0">
                  <a:srgbClr val="FF3300"/>
                </a:gs>
                <a:gs pos="100000">
                  <a:srgbClr val="FFCC66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i="0">
                <a:latin typeface="+mn-ea"/>
                <a:ea typeface="+mn-ea"/>
              </a:endParaRPr>
            </a:p>
          </p:txBody>
        </p:sp>
        <p:sp>
          <p:nvSpPr>
            <p:cNvPr id="8404" name="AutoShape 4"/>
            <p:cNvSpPr>
              <a:spLocks noChangeArrowheads="1"/>
            </p:cNvSpPr>
            <p:nvPr/>
          </p:nvSpPr>
          <p:spPr bwMode="auto">
            <a:xfrm>
              <a:off x="612" y="1026"/>
              <a:ext cx="1769" cy="1078"/>
            </a:xfrm>
            <a:prstGeom prst="roundRect">
              <a:avLst>
                <a:gd name="adj" fmla="val 18366"/>
              </a:avLst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i="0">
                <a:latin typeface="+mn-ea"/>
                <a:ea typeface="+mn-ea"/>
              </a:endParaRPr>
            </a:p>
          </p:txBody>
        </p:sp>
      </p:grpSp>
      <p:grpSp>
        <p:nvGrpSpPr>
          <p:cNvPr id="3" name="组合 28"/>
          <p:cNvGrpSpPr>
            <a:grpSpLocks/>
          </p:cNvGrpSpPr>
          <p:nvPr/>
        </p:nvGrpSpPr>
        <p:grpSpPr bwMode="auto">
          <a:xfrm>
            <a:off x="1143000" y="1428750"/>
            <a:ext cx="2428875" cy="1533525"/>
            <a:chOff x="684213" y="1266825"/>
            <a:chExt cx="2774950" cy="2120849"/>
          </a:xfrm>
        </p:grpSpPr>
        <p:sp>
          <p:nvSpPr>
            <p:cNvPr id="8395" name="Freeform 7"/>
            <p:cNvSpPr>
              <a:spLocks/>
            </p:cNvSpPr>
            <p:nvPr/>
          </p:nvSpPr>
          <p:spPr bwMode="auto">
            <a:xfrm rot="10800000">
              <a:off x="736811" y="1293171"/>
              <a:ext cx="1309486" cy="891371"/>
            </a:xfrm>
            <a:custGeom>
              <a:avLst/>
              <a:gdLst>
                <a:gd name="T0" fmla="*/ 2147483647 w 946"/>
                <a:gd name="T1" fmla="*/ 2147483647 h 946"/>
                <a:gd name="T2" fmla="*/ 2147483647 w 946"/>
                <a:gd name="T3" fmla="*/ 2147483647 h 946"/>
                <a:gd name="T4" fmla="*/ 2147483647 w 946"/>
                <a:gd name="T5" fmla="*/ 2147483647 h 946"/>
                <a:gd name="T6" fmla="*/ 2147483647 w 946"/>
                <a:gd name="T7" fmla="*/ 2147483647 h 946"/>
                <a:gd name="T8" fmla="*/ 2147483647 w 946"/>
                <a:gd name="T9" fmla="*/ 2147483647 h 946"/>
                <a:gd name="T10" fmla="*/ 2147483647 w 946"/>
                <a:gd name="T11" fmla="*/ 2147483647 h 946"/>
                <a:gd name="T12" fmla="*/ 2147483647 w 946"/>
                <a:gd name="T13" fmla="*/ 2147483647 h 946"/>
                <a:gd name="T14" fmla="*/ 2147483647 w 946"/>
                <a:gd name="T15" fmla="*/ 2147483647 h 946"/>
                <a:gd name="T16" fmla="*/ 2147483647 w 946"/>
                <a:gd name="T17" fmla="*/ 2147483647 h 946"/>
                <a:gd name="T18" fmla="*/ 2147483647 w 946"/>
                <a:gd name="T19" fmla="*/ 2147483647 h 946"/>
                <a:gd name="T20" fmla="*/ 2147483647 w 946"/>
                <a:gd name="T21" fmla="*/ 2147483647 h 946"/>
                <a:gd name="T22" fmla="*/ 2147483647 w 946"/>
                <a:gd name="T23" fmla="*/ 2147483647 h 946"/>
                <a:gd name="T24" fmla="*/ 2147483647 w 946"/>
                <a:gd name="T25" fmla="*/ 2147483647 h 946"/>
                <a:gd name="T26" fmla="*/ 2147483647 w 946"/>
                <a:gd name="T27" fmla="*/ 2147483647 h 946"/>
                <a:gd name="T28" fmla="*/ 2147483647 w 946"/>
                <a:gd name="T29" fmla="*/ 2147483647 h 946"/>
                <a:gd name="T30" fmla="*/ 2147483647 w 946"/>
                <a:gd name="T31" fmla="*/ 2147483647 h 946"/>
                <a:gd name="T32" fmla="*/ 2147483647 w 946"/>
                <a:gd name="T33" fmla="*/ 2147483647 h 946"/>
                <a:gd name="T34" fmla="*/ 2147483647 w 946"/>
                <a:gd name="T35" fmla="*/ 2147483647 h 946"/>
                <a:gd name="T36" fmla="*/ 2147483647 w 946"/>
                <a:gd name="T37" fmla="*/ 2147483647 h 946"/>
                <a:gd name="T38" fmla="*/ 2147483647 w 946"/>
                <a:gd name="T39" fmla="*/ 2147483647 h 946"/>
                <a:gd name="T40" fmla="*/ 2147483647 w 946"/>
                <a:gd name="T41" fmla="*/ 2147483647 h 946"/>
                <a:gd name="T42" fmla="*/ 2147483647 w 946"/>
                <a:gd name="T43" fmla="*/ 2147483647 h 946"/>
                <a:gd name="T44" fmla="*/ 2147483647 w 946"/>
                <a:gd name="T45" fmla="*/ 2147483647 h 946"/>
                <a:gd name="T46" fmla="*/ 2147483647 w 946"/>
                <a:gd name="T47" fmla="*/ 2147483647 h 946"/>
                <a:gd name="T48" fmla="*/ 2147483647 w 946"/>
                <a:gd name="T49" fmla="*/ 2147483647 h 946"/>
                <a:gd name="T50" fmla="*/ 2147483647 w 946"/>
                <a:gd name="T51" fmla="*/ 2147483647 h 946"/>
                <a:gd name="T52" fmla="*/ 2147483647 w 946"/>
                <a:gd name="T53" fmla="*/ 0 h 946"/>
                <a:gd name="T54" fmla="*/ 2147483647 w 946"/>
                <a:gd name="T55" fmla="*/ 2147483647 h 946"/>
                <a:gd name="T56" fmla="*/ 2147483647 w 946"/>
                <a:gd name="T57" fmla="*/ 2147483647 h 946"/>
                <a:gd name="T58" fmla="*/ 2147483647 w 946"/>
                <a:gd name="T59" fmla="*/ 2147483647 h 946"/>
                <a:gd name="T60" fmla="*/ 2147483647 w 946"/>
                <a:gd name="T61" fmla="*/ 2147483647 h 946"/>
                <a:gd name="T62" fmla="*/ 2147483647 w 946"/>
                <a:gd name="T63" fmla="*/ 2147483647 h 946"/>
                <a:gd name="T64" fmla="*/ 2147483647 w 946"/>
                <a:gd name="T65" fmla="*/ 2147483647 h 946"/>
                <a:gd name="T66" fmla="*/ 2147483647 w 946"/>
                <a:gd name="T67" fmla="*/ 2147483647 h 946"/>
                <a:gd name="T68" fmla="*/ 2147483647 w 946"/>
                <a:gd name="T69" fmla="*/ 2147483647 h 946"/>
                <a:gd name="T70" fmla="*/ 0 w 946"/>
                <a:gd name="T71" fmla="*/ 2147483647 h 946"/>
                <a:gd name="T72" fmla="*/ 2147483647 w 946"/>
                <a:gd name="T73" fmla="*/ 2147483647 h 946"/>
                <a:gd name="T74" fmla="*/ 2147483647 w 946"/>
                <a:gd name="T75" fmla="*/ 2147483647 h 946"/>
                <a:gd name="T76" fmla="*/ 2147483647 w 946"/>
                <a:gd name="T77" fmla="*/ 2147483647 h 946"/>
                <a:gd name="T78" fmla="*/ 2147483647 w 946"/>
                <a:gd name="T79" fmla="*/ 2147483647 h 946"/>
                <a:gd name="T80" fmla="*/ 2147483647 w 946"/>
                <a:gd name="T81" fmla="*/ 2147483647 h 946"/>
                <a:gd name="T82" fmla="*/ 2147483647 w 946"/>
                <a:gd name="T83" fmla="*/ 2147483647 h 946"/>
                <a:gd name="T84" fmla="*/ 2147483647 w 946"/>
                <a:gd name="T85" fmla="*/ 2147483647 h 946"/>
                <a:gd name="T86" fmla="*/ 2147483647 w 946"/>
                <a:gd name="T87" fmla="*/ 2147483647 h 946"/>
                <a:gd name="T88" fmla="*/ 2147483647 w 946"/>
                <a:gd name="T89" fmla="*/ 2147483647 h 94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946"/>
                <a:gd name="T136" fmla="*/ 0 h 946"/>
                <a:gd name="T137" fmla="*/ 946 w 946"/>
                <a:gd name="T138" fmla="*/ 946 h 94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946" h="946">
                  <a:moveTo>
                    <a:pt x="186" y="946"/>
                  </a:moveTo>
                  <a:lnTo>
                    <a:pt x="498" y="946"/>
                  </a:lnTo>
                  <a:lnTo>
                    <a:pt x="500" y="924"/>
                  </a:lnTo>
                  <a:lnTo>
                    <a:pt x="504" y="904"/>
                  </a:lnTo>
                  <a:lnTo>
                    <a:pt x="509" y="882"/>
                  </a:lnTo>
                  <a:lnTo>
                    <a:pt x="515" y="861"/>
                  </a:lnTo>
                  <a:lnTo>
                    <a:pt x="521" y="841"/>
                  </a:lnTo>
                  <a:lnTo>
                    <a:pt x="528" y="820"/>
                  </a:lnTo>
                  <a:lnTo>
                    <a:pt x="535" y="801"/>
                  </a:lnTo>
                  <a:lnTo>
                    <a:pt x="545" y="782"/>
                  </a:lnTo>
                  <a:lnTo>
                    <a:pt x="555" y="762"/>
                  </a:lnTo>
                  <a:lnTo>
                    <a:pt x="564" y="744"/>
                  </a:lnTo>
                  <a:lnTo>
                    <a:pt x="576" y="727"/>
                  </a:lnTo>
                  <a:lnTo>
                    <a:pt x="587" y="709"/>
                  </a:lnTo>
                  <a:lnTo>
                    <a:pt x="600" y="692"/>
                  </a:lnTo>
                  <a:lnTo>
                    <a:pt x="614" y="676"/>
                  </a:lnTo>
                  <a:lnTo>
                    <a:pt x="627" y="661"/>
                  </a:lnTo>
                  <a:lnTo>
                    <a:pt x="643" y="646"/>
                  </a:lnTo>
                  <a:lnTo>
                    <a:pt x="657" y="632"/>
                  </a:lnTo>
                  <a:lnTo>
                    <a:pt x="673" y="618"/>
                  </a:lnTo>
                  <a:lnTo>
                    <a:pt x="690" y="605"/>
                  </a:lnTo>
                  <a:lnTo>
                    <a:pt x="707" y="593"/>
                  </a:lnTo>
                  <a:lnTo>
                    <a:pt x="724" y="581"/>
                  </a:lnTo>
                  <a:lnTo>
                    <a:pt x="742" y="570"/>
                  </a:lnTo>
                  <a:lnTo>
                    <a:pt x="761" y="560"/>
                  </a:lnTo>
                  <a:lnTo>
                    <a:pt x="779" y="551"/>
                  </a:lnTo>
                  <a:lnTo>
                    <a:pt x="799" y="542"/>
                  </a:lnTo>
                  <a:lnTo>
                    <a:pt x="819" y="535"/>
                  </a:lnTo>
                  <a:lnTo>
                    <a:pt x="840" y="528"/>
                  </a:lnTo>
                  <a:lnTo>
                    <a:pt x="860" y="523"/>
                  </a:lnTo>
                  <a:lnTo>
                    <a:pt x="881" y="517"/>
                  </a:lnTo>
                  <a:lnTo>
                    <a:pt x="903" y="513"/>
                  </a:lnTo>
                  <a:lnTo>
                    <a:pt x="924" y="510"/>
                  </a:lnTo>
                  <a:lnTo>
                    <a:pt x="946" y="508"/>
                  </a:lnTo>
                  <a:lnTo>
                    <a:pt x="946" y="187"/>
                  </a:lnTo>
                  <a:lnTo>
                    <a:pt x="945" y="168"/>
                  </a:lnTo>
                  <a:lnTo>
                    <a:pt x="942" y="149"/>
                  </a:lnTo>
                  <a:lnTo>
                    <a:pt x="938" y="131"/>
                  </a:lnTo>
                  <a:lnTo>
                    <a:pt x="932" y="114"/>
                  </a:lnTo>
                  <a:lnTo>
                    <a:pt x="923" y="97"/>
                  </a:lnTo>
                  <a:lnTo>
                    <a:pt x="915" y="82"/>
                  </a:lnTo>
                  <a:lnTo>
                    <a:pt x="904" y="68"/>
                  </a:lnTo>
                  <a:lnTo>
                    <a:pt x="892" y="55"/>
                  </a:lnTo>
                  <a:lnTo>
                    <a:pt x="878" y="43"/>
                  </a:lnTo>
                  <a:lnTo>
                    <a:pt x="864" y="32"/>
                  </a:lnTo>
                  <a:lnTo>
                    <a:pt x="848" y="23"/>
                  </a:lnTo>
                  <a:lnTo>
                    <a:pt x="831" y="14"/>
                  </a:lnTo>
                  <a:lnTo>
                    <a:pt x="814" y="8"/>
                  </a:lnTo>
                  <a:lnTo>
                    <a:pt x="796" y="3"/>
                  </a:lnTo>
                  <a:lnTo>
                    <a:pt x="778" y="1"/>
                  </a:lnTo>
                  <a:lnTo>
                    <a:pt x="759" y="0"/>
                  </a:lnTo>
                  <a:lnTo>
                    <a:pt x="186" y="0"/>
                  </a:lnTo>
                  <a:lnTo>
                    <a:pt x="168" y="1"/>
                  </a:lnTo>
                  <a:lnTo>
                    <a:pt x="149" y="3"/>
                  </a:lnTo>
                  <a:lnTo>
                    <a:pt x="130" y="8"/>
                  </a:lnTo>
                  <a:lnTo>
                    <a:pt x="114" y="14"/>
                  </a:lnTo>
                  <a:lnTo>
                    <a:pt x="98" y="23"/>
                  </a:lnTo>
                  <a:lnTo>
                    <a:pt x="82" y="32"/>
                  </a:lnTo>
                  <a:lnTo>
                    <a:pt x="68" y="43"/>
                  </a:lnTo>
                  <a:lnTo>
                    <a:pt x="54" y="55"/>
                  </a:lnTo>
                  <a:lnTo>
                    <a:pt x="42" y="68"/>
                  </a:lnTo>
                  <a:lnTo>
                    <a:pt x="31" y="82"/>
                  </a:lnTo>
                  <a:lnTo>
                    <a:pt x="22" y="97"/>
                  </a:lnTo>
                  <a:lnTo>
                    <a:pt x="14" y="114"/>
                  </a:lnTo>
                  <a:lnTo>
                    <a:pt x="8" y="131"/>
                  </a:lnTo>
                  <a:lnTo>
                    <a:pt x="4" y="149"/>
                  </a:lnTo>
                  <a:lnTo>
                    <a:pt x="1" y="168"/>
                  </a:lnTo>
                  <a:lnTo>
                    <a:pt x="0" y="187"/>
                  </a:lnTo>
                  <a:lnTo>
                    <a:pt x="0" y="760"/>
                  </a:lnTo>
                  <a:lnTo>
                    <a:pt x="1" y="779"/>
                  </a:lnTo>
                  <a:lnTo>
                    <a:pt x="4" y="797"/>
                  </a:lnTo>
                  <a:lnTo>
                    <a:pt x="8" y="815"/>
                  </a:lnTo>
                  <a:lnTo>
                    <a:pt x="14" y="832"/>
                  </a:lnTo>
                  <a:lnTo>
                    <a:pt x="22" y="848"/>
                  </a:lnTo>
                  <a:lnTo>
                    <a:pt x="31" y="864"/>
                  </a:lnTo>
                  <a:lnTo>
                    <a:pt x="42" y="878"/>
                  </a:lnTo>
                  <a:lnTo>
                    <a:pt x="54" y="892"/>
                  </a:lnTo>
                  <a:lnTo>
                    <a:pt x="68" y="904"/>
                  </a:lnTo>
                  <a:lnTo>
                    <a:pt x="82" y="914"/>
                  </a:lnTo>
                  <a:lnTo>
                    <a:pt x="98" y="924"/>
                  </a:lnTo>
                  <a:lnTo>
                    <a:pt x="114" y="931"/>
                  </a:lnTo>
                  <a:lnTo>
                    <a:pt x="130" y="937"/>
                  </a:lnTo>
                  <a:lnTo>
                    <a:pt x="149" y="942"/>
                  </a:lnTo>
                  <a:lnTo>
                    <a:pt x="168" y="946"/>
                  </a:lnTo>
                  <a:lnTo>
                    <a:pt x="186" y="946"/>
                  </a:lnTo>
                  <a:close/>
                </a:path>
              </a:pathLst>
            </a:custGeom>
            <a:gradFill rotWithShape="1">
              <a:gsLst>
                <a:gs pos="0">
                  <a:srgbClr val="FFCC66"/>
                </a:gs>
                <a:gs pos="100000">
                  <a:srgbClr val="FF3300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i="0">
                <a:latin typeface="+mn-ea"/>
                <a:ea typeface="+mn-ea"/>
              </a:endParaRPr>
            </a:p>
          </p:txBody>
        </p:sp>
        <p:sp>
          <p:nvSpPr>
            <p:cNvPr id="8396" name="Text Box 8"/>
            <p:cNvSpPr txBox="1">
              <a:spLocks noChangeArrowheads="1"/>
            </p:cNvSpPr>
            <p:nvPr/>
          </p:nvSpPr>
          <p:spPr bwMode="auto">
            <a:xfrm>
              <a:off x="704164" y="1266825"/>
              <a:ext cx="212201" cy="11482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en-US" altLang="zh-CN" sz="4800" i="0">
                <a:latin typeface="+mn-ea"/>
                <a:ea typeface="+mn-ea"/>
              </a:endParaRPr>
            </a:p>
          </p:txBody>
        </p:sp>
        <p:sp>
          <p:nvSpPr>
            <p:cNvPr id="8397" name="Freeform 9"/>
            <p:cNvSpPr>
              <a:spLocks/>
            </p:cNvSpPr>
            <p:nvPr/>
          </p:nvSpPr>
          <p:spPr bwMode="auto">
            <a:xfrm rot="10800000">
              <a:off x="2149677" y="1293171"/>
              <a:ext cx="1309486" cy="891371"/>
            </a:xfrm>
            <a:custGeom>
              <a:avLst/>
              <a:gdLst>
                <a:gd name="T0" fmla="*/ 2147483647 w 946"/>
                <a:gd name="T1" fmla="*/ 2147483647 h 946"/>
                <a:gd name="T2" fmla="*/ 2147483647 w 946"/>
                <a:gd name="T3" fmla="*/ 2147483647 h 946"/>
                <a:gd name="T4" fmla="*/ 2147483647 w 946"/>
                <a:gd name="T5" fmla="*/ 2147483647 h 946"/>
                <a:gd name="T6" fmla="*/ 2147483647 w 946"/>
                <a:gd name="T7" fmla="*/ 2147483647 h 946"/>
                <a:gd name="T8" fmla="*/ 2147483647 w 946"/>
                <a:gd name="T9" fmla="*/ 2147483647 h 946"/>
                <a:gd name="T10" fmla="*/ 2147483647 w 946"/>
                <a:gd name="T11" fmla="*/ 2147483647 h 946"/>
                <a:gd name="T12" fmla="*/ 2147483647 w 946"/>
                <a:gd name="T13" fmla="*/ 2147483647 h 946"/>
                <a:gd name="T14" fmla="*/ 2147483647 w 946"/>
                <a:gd name="T15" fmla="*/ 2147483647 h 946"/>
                <a:gd name="T16" fmla="*/ 2147483647 w 946"/>
                <a:gd name="T17" fmla="*/ 2147483647 h 946"/>
                <a:gd name="T18" fmla="*/ 2147483647 w 946"/>
                <a:gd name="T19" fmla="*/ 2147483647 h 946"/>
                <a:gd name="T20" fmla="*/ 2147483647 w 946"/>
                <a:gd name="T21" fmla="*/ 2147483647 h 946"/>
                <a:gd name="T22" fmla="*/ 2147483647 w 946"/>
                <a:gd name="T23" fmla="*/ 2147483647 h 946"/>
                <a:gd name="T24" fmla="*/ 2147483647 w 946"/>
                <a:gd name="T25" fmla="*/ 2147483647 h 946"/>
                <a:gd name="T26" fmla="*/ 2147483647 w 946"/>
                <a:gd name="T27" fmla="*/ 2147483647 h 946"/>
                <a:gd name="T28" fmla="*/ 2147483647 w 946"/>
                <a:gd name="T29" fmla="*/ 2147483647 h 946"/>
                <a:gd name="T30" fmla="*/ 2147483647 w 946"/>
                <a:gd name="T31" fmla="*/ 2147483647 h 946"/>
                <a:gd name="T32" fmla="*/ 2147483647 w 946"/>
                <a:gd name="T33" fmla="*/ 2147483647 h 946"/>
                <a:gd name="T34" fmla="*/ 2147483647 w 946"/>
                <a:gd name="T35" fmla="*/ 2147483647 h 946"/>
                <a:gd name="T36" fmla="*/ 2147483647 w 946"/>
                <a:gd name="T37" fmla="*/ 2147483647 h 946"/>
                <a:gd name="T38" fmla="*/ 2147483647 w 946"/>
                <a:gd name="T39" fmla="*/ 2147483647 h 946"/>
                <a:gd name="T40" fmla="*/ 2147483647 w 946"/>
                <a:gd name="T41" fmla="*/ 2147483647 h 946"/>
                <a:gd name="T42" fmla="*/ 2147483647 w 946"/>
                <a:gd name="T43" fmla="*/ 2147483647 h 946"/>
                <a:gd name="T44" fmla="*/ 2147483647 w 946"/>
                <a:gd name="T45" fmla="*/ 2147483647 h 946"/>
                <a:gd name="T46" fmla="*/ 2147483647 w 946"/>
                <a:gd name="T47" fmla="*/ 2147483647 h 946"/>
                <a:gd name="T48" fmla="*/ 2147483647 w 946"/>
                <a:gd name="T49" fmla="*/ 2147483647 h 946"/>
                <a:gd name="T50" fmla="*/ 2147483647 w 946"/>
                <a:gd name="T51" fmla="*/ 2147483647 h 946"/>
                <a:gd name="T52" fmla="*/ 2147483647 w 946"/>
                <a:gd name="T53" fmla="*/ 0 h 946"/>
                <a:gd name="T54" fmla="*/ 2147483647 w 946"/>
                <a:gd name="T55" fmla="*/ 2147483647 h 946"/>
                <a:gd name="T56" fmla="*/ 2147483647 w 946"/>
                <a:gd name="T57" fmla="*/ 2147483647 h 946"/>
                <a:gd name="T58" fmla="*/ 2147483647 w 946"/>
                <a:gd name="T59" fmla="*/ 2147483647 h 946"/>
                <a:gd name="T60" fmla="*/ 2147483647 w 946"/>
                <a:gd name="T61" fmla="*/ 2147483647 h 946"/>
                <a:gd name="T62" fmla="*/ 2147483647 w 946"/>
                <a:gd name="T63" fmla="*/ 2147483647 h 946"/>
                <a:gd name="T64" fmla="*/ 2147483647 w 946"/>
                <a:gd name="T65" fmla="*/ 2147483647 h 946"/>
                <a:gd name="T66" fmla="*/ 2147483647 w 946"/>
                <a:gd name="T67" fmla="*/ 2147483647 h 946"/>
                <a:gd name="T68" fmla="*/ 2147483647 w 946"/>
                <a:gd name="T69" fmla="*/ 2147483647 h 946"/>
                <a:gd name="T70" fmla="*/ 0 w 946"/>
                <a:gd name="T71" fmla="*/ 2147483647 h 946"/>
                <a:gd name="T72" fmla="*/ 2147483647 w 946"/>
                <a:gd name="T73" fmla="*/ 2147483647 h 946"/>
                <a:gd name="T74" fmla="*/ 2147483647 w 946"/>
                <a:gd name="T75" fmla="*/ 2147483647 h 946"/>
                <a:gd name="T76" fmla="*/ 2147483647 w 946"/>
                <a:gd name="T77" fmla="*/ 2147483647 h 946"/>
                <a:gd name="T78" fmla="*/ 2147483647 w 946"/>
                <a:gd name="T79" fmla="*/ 2147483647 h 946"/>
                <a:gd name="T80" fmla="*/ 2147483647 w 946"/>
                <a:gd name="T81" fmla="*/ 2147483647 h 946"/>
                <a:gd name="T82" fmla="*/ 2147483647 w 946"/>
                <a:gd name="T83" fmla="*/ 2147483647 h 946"/>
                <a:gd name="T84" fmla="*/ 2147483647 w 946"/>
                <a:gd name="T85" fmla="*/ 2147483647 h 946"/>
                <a:gd name="T86" fmla="*/ 2147483647 w 946"/>
                <a:gd name="T87" fmla="*/ 2147483647 h 946"/>
                <a:gd name="T88" fmla="*/ 2147483647 w 946"/>
                <a:gd name="T89" fmla="*/ 2147483647 h 94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946"/>
                <a:gd name="T136" fmla="*/ 0 h 946"/>
                <a:gd name="T137" fmla="*/ 946 w 946"/>
                <a:gd name="T138" fmla="*/ 946 h 94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946" h="946">
                  <a:moveTo>
                    <a:pt x="186" y="946"/>
                  </a:moveTo>
                  <a:lnTo>
                    <a:pt x="498" y="946"/>
                  </a:lnTo>
                  <a:lnTo>
                    <a:pt x="500" y="924"/>
                  </a:lnTo>
                  <a:lnTo>
                    <a:pt x="504" y="904"/>
                  </a:lnTo>
                  <a:lnTo>
                    <a:pt x="509" y="882"/>
                  </a:lnTo>
                  <a:lnTo>
                    <a:pt x="515" y="861"/>
                  </a:lnTo>
                  <a:lnTo>
                    <a:pt x="521" y="841"/>
                  </a:lnTo>
                  <a:lnTo>
                    <a:pt x="528" y="820"/>
                  </a:lnTo>
                  <a:lnTo>
                    <a:pt x="535" y="801"/>
                  </a:lnTo>
                  <a:lnTo>
                    <a:pt x="545" y="782"/>
                  </a:lnTo>
                  <a:lnTo>
                    <a:pt x="555" y="762"/>
                  </a:lnTo>
                  <a:lnTo>
                    <a:pt x="564" y="744"/>
                  </a:lnTo>
                  <a:lnTo>
                    <a:pt x="576" y="727"/>
                  </a:lnTo>
                  <a:lnTo>
                    <a:pt x="587" y="709"/>
                  </a:lnTo>
                  <a:lnTo>
                    <a:pt x="600" y="692"/>
                  </a:lnTo>
                  <a:lnTo>
                    <a:pt x="614" y="676"/>
                  </a:lnTo>
                  <a:lnTo>
                    <a:pt x="627" y="661"/>
                  </a:lnTo>
                  <a:lnTo>
                    <a:pt x="643" y="646"/>
                  </a:lnTo>
                  <a:lnTo>
                    <a:pt x="657" y="632"/>
                  </a:lnTo>
                  <a:lnTo>
                    <a:pt x="673" y="618"/>
                  </a:lnTo>
                  <a:lnTo>
                    <a:pt x="690" y="605"/>
                  </a:lnTo>
                  <a:lnTo>
                    <a:pt x="707" y="593"/>
                  </a:lnTo>
                  <a:lnTo>
                    <a:pt x="724" y="581"/>
                  </a:lnTo>
                  <a:lnTo>
                    <a:pt x="742" y="570"/>
                  </a:lnTo>
                  <a:lnTo>
                    <a:pt x="761" y="560"/>
                  </a:lnTo>
                  <a:lnTo>
                    <a:pt x="779" y="551"/>
                  </a:lnTo>
                  <a:lnTo>
                    <a:pt x="799" y="542"/>
                  </a:lnTo>
                  <a:lnTo>
                    <a:pt x="819" y="535"/>
                  </a:lnTo>
                  <a:lnTo>
                    <a:pt x="840" y="528"/>
                  </a:lnTo>
                  <a:lnTo>
                    <a:pt x="860" y="523"/>
                  </a:lnTo>
                  <a:lnTo>
                    <a:pt x="881" y="517"/>
                  </a:lnTo>
                  <a:lnTo>
                    <a:pt x="903" y="513"/>
                  </a:lnTo>
                  <a:lnTo>
                    <a:pt x="924" y="510"/>
                  </a:lnTo>
                  <a:lnTo>
                    <a:pt x="946" y="508"/>
                  </a:lnTo>
                  <a:lnTo>
                    <a:pt x="946" y="187"/>
                  </a:lnTo>
                  <a:lnTo>
                    <a:pt x="945" y="168"/>
                  </a:lnTo>
                  <a:lnTo>
                    <a:pt x="942" y="149"/>
                  </a:lnTo>
                  <a:lnTo>
                    <a:pt x="938" y="131"/>
                  </a:lnTo>
                  <a:lnTo>
                    <a:pt x="932" y="114"/>
                  </a:lnTo>
                  <a:lnTo>
                    <a:pt x="923" y="97"/>
                  </a:lnTo>
                  <a:lnTo>
                    <a:pt x="915" y="82"/>
                  </a:lnTo>
                  <a:lnTo>
                    <a:pt x="904" y="68"/>
                  </a:lnTo>
                  <a:lnTo>
                    <a:pt x="892" y="55"/>
                  </a:lnTo>
                  <a:lnTo>
                    <a:pt x="878" y="43"/>
                  </a:lnTo>
                  <a:lnTo>
                    <a:pt x="864" y="32"/>
                  </a:lnTo>
                  <a:lnTo>
                    <a:pt x="848" y="23"/>
                  </a:lnTo>
                  <a:lnTo>
                    <a:pt x="831" y="14"/>
                  </a:lnTo>
                  <a:lnTo>
                    <a:pt x="814" y="8"/>
                  </a:lnTo>
                  <a:lnTo>
                    <a:pt x="796" y="3"/>
                  </a:lnTo>
                  <a:lnTo>
                    <a:pt x="778" y="1"/>
                  </a:lnTo>
                  <a:lnTo>
                    <a:pt x="759" y="0"/>
                  </a:lnTo>
                  <a:lnTo>
                    <a:pt x="186" y="0"/>
                  </a:lnTo>
                  <a:lnTo>
                    <a:pt x="168" y="1"/>
                  </a:lnTo>
                  <a:lnTo>
                    <a:pt x="149" y="3"/>
                  </a:lnTo>
                  <a:lnTo>
                    <a:pt x="130" y="8"/>
                  </a:lnTo>
                  <a:lnTo>
                    <a:pt x="114" y="14"/>
                  </a:lnTo>
                  <a:lnTo>
                    <a:pt x="98" y="23"/>
                  </a:lnTo>
                  <a:lnTo>
                    <a:pt x="82" y="32"/>
                  </a:lnTo>
                  <a:lnTo>
                    <a:pt x="68" y="43"/>
                  </a:lnTo>
                  <a:lnTo>
                    <a:pt x="54" y="55"/>
                  </a:lnTo>
                  <a:lnTo>
                    <a:pt x="42" y="68"/>
                  </a:lnTo>
                  <a:lnTo>
                    <a:pt x="31" y="82"/>
                  </a:lnTo>
                  <a:lnTo>
                    <a:pt x="22" y="97"/>
                  </a:lnTo>
                  <a:lnTo>
                    <a:pt x="14" y="114"/>
                  </a:lnTo>
                  <a:lnTo>
                    <a:pt x="8" y="131"/>
                  </a:lnTo>
                  <a:lnTo>
                    <a:pt x="4" y="149"/>
                  </a:lnTo>
                  <a:lnTo>
                    <a:pt x="1" y="168"/>
                  </a:lnTo>
                  <a:lnTo>
                    <a:pt x="0" y="187"/>
                  </a:lnTo>
                  <a:lnTo>
                    <a:pt x="0" y="760"/>
                  </a:lnTo>
                  <a:lnTo>
                    <a:pt x="1" y="779"/>
                  </a:lnTo>
                  <a:lnTo>
                    <a:pt x="4" y="797"/>
                  </a:lnTo>
                  <a:lnTo>
                    <a:pt x="8" y="815"/>
                  </a:lnTo>
                  <a:lnTo>
                    <a:pt x="14" y="832"/>
                  </a:lnTo>
                  <a:lnTo>
                    <a:pt x="22" y="848"/>
                  </a:lnTo>
                  <a:lnTo>
                    <a:pt x="31" y="864"/>
                  </a:lnTo>
                  <a:lnTo>
                    <a:pt x="42" y="878"/>
                  </a:lnTo>
                  <a:lnTo>
                    <a:pt x="54" y="892"/>
                  </a:lnTo>
                  <a:lnTo>
                    <a:pt x="68" y="904"/>
                  </a:lnTo>
                  <a:lnTo>
                    <a:pt x="82" y="914"/>
                  </a:lnTo>
                  <a:lnTo>
                    <a:pt x="98" y="924"/>
                  </a:lnTo>
                  <a:lnTo>
                    <a:pt x="114" y="931"/>
                  </a:lnTo>
                  <a:lnTo>
                    <a:pt x="130" y="937"/>
                  </a:lnTo>
                  <a:lnTo>
                    <a:pt x="149" y="942"/>
                  </a:lnTo>
                  <a:lnTo>
                    <a:pt x="168" y="946"/>
                  </a:lnTo>
                  <a:lnTo>
                    <a:pt x="186" y="946"/>
                  </a:lnTo>
                  <a:close/>
                </a:path>
              </a:pathLst>
            </a:custGeom>
            <a:gradFill rotWithShape="1">
              <a:gsLst>
                <a:gs pos="0">
                  <a:srgbClr val="669900"/>
                </a:gs>
                <a:gs pos="100000">
                  <a:srgbClr val="CCFF33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i="0">
                <a:latin typeface="+mn-ea"/>
                <a:ea typeface="+mn-ea"/>
              </a:endParaRPr>
            </a:p>
          </p:txBody>
        </p:sp>
        <p:sp>
          <p:nvSpPr>
            <p:cNvPr id="8398" name="Text Box 10"/>
            <p:cNvSpPr txBox="1">
              <a:spLocks noChangeArrowheads="1"/>
            </p:cNvSpPr>
            <p:nvPr/>
          </p:nvSpPr>
          <p:spPr bwMode="auto">
            <a:xfrm>
              <a:off x="2124285" y="1266825"/>
              <a:ext cx="210388" cy="11482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en-US" altLang="zh-CN" sz="4800" i="0">
                <a:latin typeface="+mn-ea"/>
                <a:ea typeface="+mn-ea"/>
              </a:endParaRPr>
            </a:p>
          </p:txBody>
        </p:sp>
        <p:sp>
          <p:nvSpPr>
            <p:cNvPr id="8399" name="Freeform 11"/>
            <p:cNvSpPr>
              <a:spLocks/>
            </p:cNvSpPr>
            <p:nvPr/>
          </p:nvSpPr>
          <p:spPr bwMode="auto">
            <a:xfrm rot="10800000">
              <a:off x="736811" y="2261385"/>
              <a:ext cx="1309486" cy="891371"/>
            </a:xfrm>
            <a:custGeom>
              <a:avLst/>
              <a:gdLst>
                <a:gd name="T0" fmla="*/ 2147483647 w 946"/>
                <a:gd name="T1" fmla="*/ 2147483647 h 946"/>
                <a:gd name="T2" fmla="*/ 2147483647 w 946"/>
                <a:gd name="T3" fmla="*/ 2147483647 h 946"/>
                <a:gd name="T4" fmla="*/ 2147483647 w 946"/>
                <a:gd name="T5" fmla="*/ 2147483647 h 946"/>
                <a:gd name="T6" fmla="*/ 2147483647 w 946"/>
                <a:gd name="T7" fmla="*/ 2147483647 h 946"/>
                <a:gd name="T8" fmla="*/ 2147483647 w 946"/>
                <a:gd name="T9" fmla="*/ 2147483647 h 946"/>
                <a:gd name="T10" fmla="*/ 2147483647 w 946"/>
                <a:gd name="T11" fmla="*/ 2147483647 h 946"/>
                <a:gd name="T12" fmla="*/ 2147483647 w 946"/>
                <a:gd name="T13" fmla="*/ 2147483647 h 946"/>
                <a:gd name="T14" fmla="*/ 2147483647 w 946"/>
                <a:gd name="T15" fmla="*/ 2147483647 h 946"/>
                <a:gd name="T16" fmla="*/ 2147483647 w 946"/>
                <a:gd name="T17" fmla="*/ 2147483647 h 946"/>
                <a:gd name="T18" fmla="*/ 2147483647 w 946"/>
                <a:gd name="T19" fmla="*/ 2147483647 h 946"/>
                <a:gd name="T20" fmla="*/ 2147483647 w 946"/>
                <a:gd name="T21" fmla="*/ 2147483647 h 946"/>
                <a:gd name="T22" fmla="*/ 2147483647 w 946"/>
                <a:gd name="T23" fmla="*/ 2147483647 h 946"/>
                <a:gd name="T24" fmla="*/ 2147483647 w 946"/>
                <a:gd name="T25" fmla="*/ 2147483647 h 946"/>
                <a:gd name="T26" fmla="*/ 2147483647 w 946"/>
                <a:gd name="T27" fmla="*/ 2147483647 h 946"/>
                <a:gd name="T28" fmla="*/ 2147483647 w 946"/>
                <a:gd name="T29" fmla="*/ 2147483647 h 946"/>
                <a:gd name="T30" fmla="*/ 2147483647 w 946"/>
                <a:gd name="T31" fmla="*/ 2147483647 h 946"/>
                <a:gd name="T32" fmla="*/ 2147483647 w 946"/>
                <a:gd name="T33" fmla="*/ 2147483647 h 946"/>
                <a:gd name="T34" fmla="*/ 2147483647 w 946"/>
                <a:gd name="T35" fmla="*/ 2147483647 h 946"/>
                <a:gd name="T36" fmla="*/ 2147483647 w 946"/>
                <a:gd name="T37" fmla="*/ 2147483647 h 946"/>
                <a:gd name="T38" fmla="*/ 2147483647 w 946"/>
                <a:gd name="T39" fmla="*/ 2147483647 h 946"/>
                <a:gd name="T40" fmla="*/ 2147483647 w 946"/>
                <a:gd name="T41" fmla="*/ 2147483647 h 946"/>
                <a:gd name="T42" fmla="*/ 2147483647 w 946"/>
                <a:gd name="T43" fmla="*/ 2147483647 h 946"/>
                <a:gd name="T44" fmla="*/ 2147483647 w 946"/>
                <a:gd name="T45" fmla="*/ 2147483647 h 946"/>
                <a:gd name="T46" fmla="*/ 2147483647 w 946"/>
                <a:gd name="T47" fmla="*/ 2147483647 h 946"/>
                <a:gd name="T48" fmla="*/ 2147483647 w 946"/>
                <a:gd name="T49" fmla="*/ 2147483647 h 946"/>
                <a:gd name="T50" fmla="*/ 2147483647 w 946"/>
                <a:gd name="T51" fmla="*/ 2147483647 h 946"/>
                <a:gd name="T52" fmla="*/ 2147483647 w 946"/>
                <a:gd name="T53" fmla="*/ 0 h 946"/>
                <a:gd name="T54" fmla="*/ 2147483647 w 946"/>
                <a:gd name="T55" fmla="*/ 2147483647 h 946"/>
                <a:gd name="T56" fmla="*/ 2147483647 w 946"/>
                <a:gd name="T57" fmla="*/ 2147483647 h 946"/>
                <a:gd name="T58" fmla="*/ 2147483647 w 946"/>
                <a:gd name="T59" fmla="*/ 2147483647 h 946"/>
                <a:gd name="T60" fmla="*/ 2147483647 w 946"/>
                <a:gd name="T61" fmla="*/ 2147483647 h 946"/>
                <a:gd name="T62" fmla="*/ 2147483647 w 946"/>
                <a:gd name="T63" fmla="*/ 2147483647 h 946"/>
                <a:gd name="T64" fmla="*/ 2147483647 w 946"/>
                <a:gd name="T65" fmla="*/ 2147483647 h 946"/>
                <a:gd name="T66" fmla="*/ 2147483647 w 946"/>
                <a:gd name="T67" fmla="*/ 2147483647 h 946"/>
                <a:gd name="T68" fmla="*/ 2147483647 w 946"/>
                <a:gd name="T69" fmla="*/ 2147483647 h 946"/>
                <a:gd name="T70" fmla="*/ 0 w 946"/>
                <a:gd name="T71" fmla="*/ 2147483647 h 946"/>
                <a:gd name="T72" fmla="*/ 2147483647 w 946"/>
                <a:gd name="T73" fmla="*/ 2147483647 h 946"/>
                <a:gd name="T74" fmla="*/ 2147483647 w 946"/>
                <a:gd name="T75" fmla="*/ 2147483647 h 946"/>
                <a:gd name="T76" fmla="*/ 2147483647 w 946"/>
                <a:gd name="T77" fmla="*/ 2147483647 h 946"/>
                <a:gd name="T78" fmla="*/ 2147483647 w 946"/>
                <a:gd name="T79" fmla="*/ 2147483647 h 946"/>
                <a:gd name="T80" fmla="*/ 2147483647 w 946"/>
                <a:gd name="T81" fmla="*/ 2147483647 h 946"/>
                <a:gd name="T82" fmla="*/ 2147483647 w 946"/>
                <a:gd name="T83" fmla="*/ 2147483647 h 946"/>
                <a:gd name="T84" fmla="*/ 2147483647 w 946"/>
                <a:gd name="T85" fmla="*/ 2147483647 h 946"/>
                <a:gd name="T86" fmla="*/ 2147483647 w 946"/>
                <a:gd name="T87" fmla="*/ 2147483647 h 946"/>
                <a:gd name="T88" fmla="*/ 2147483647 w 946"/>
                <a:gd name="T89" fmla="*/ 2147483647 h 94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946"/>
                <a:gd name="T136" fmla="*/ 0 h 946"/>
                <a:gd name="T137" fmla="*/ 946 w 946"/>
                <a:gd name="T138" fmla="*/ 946 h 94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946" h="946">
                  <a:moveTo>
                    <a:pt x="186" y="946"/>
                  </a:moveTo>
                  <a:lnTo>
                    <a:pt x="498" y="946"/>
                  </a:lnTo>
                  <a:lnTo>
                    <a:pt x="500" y="924"/>
                  </a:lnTo>
                  <a:lnTo>
                    <a:pt x="504" y="904"/>
                  </a:lnTo>
                  <a:lnTo>
                    <a:pt x="509" y="882"/>
                  </a:lnTo>
                  <a:lnTo>
                    <a:pt x="515" y="861"/>
                  </a:lnTo>
                  <a:lnTo>
                    <a:pt x="521" y="841"/>
                  </a:lnTo>
                  <a:lnTo>
                    <a:pt x="528" y="820"/>
                  </a:lnTo>
                  <a:lnTo>
                    <a:pt x="535" y="801"/>
                  </a:lnTo>
                  <a:lnTo>
                    <a:pt x="545" y="782"/>
                  </a:lnTo>
                  <a:lnTo>
                    <a:pt x="555" y="762"/>
                  </a:lnTo>
                  <a:lnTo>
                    <a:pt x="564" y="744"/>
                  </a:lnTo>
                  <a:lnTo>
                    <a:pt x="576" y="727"/>
                  </a:lnTo>
                  <a:lnTo>
                    <a:pt x="587" y="709"/>
                  </a:lnTo>
                  <a:lnTo>
                    <a:pt x="600" y="692"/>
                  </a:lnTo>
                  <a:lnTo>
                    <a:pt x="614" y="676"/>
                  </a:lnTo>
                  <a:lnTo>
                    <a:pt x="627" y="661"/>
                  </a:lnTo>
                  <a:lnTo>
                    <a:pt x="643" y="646"/>
                  </a:lnTo>
                  <a:lnTo>
                    <a:pt x="657" y="632"/>
                  </a:lnTo>
                  <a:lnTo>
                    <a:pt x="673" y="618"/>
                  </a:lnTo>
                  <a:lnTo>
                    <a:pt x="690" y="605"/>
                  </a:lnTo>
                  <a:lnTo>
                    <a:pt x="707" y="593"/>
                  </a:lnTo>
                  <a:lnTo>
                    <a:pt x="724" y="581"/>
                  </a:lnTo>
                  <a:lnTo>
                    <a:pt x="742" y="570"/>
                  </a:lnTo>
                  <a:lnTo>
                    <a:pt x="761" y="560"/>
                  </a:lnTo>
                  <a:lnTo>
                    <a:pt x="779" y="551"/>
                  </a:lnTo>
                  <a:lnTo>
                    <a:pt x="799" y="542"/>
                  </a:lnTo>
                  <a:lnTo>
                    <a:pt x="819" y="535"/>
                  </a:lnTo>
                  <a:lnTo>
                    <a:pt x="840" y="528"/>
                  </a:lnTo>
                  <a:lnTo>
                    <a:pt x="860" y="523"/>
                  </a:lnTo>
                  <a:lnTo>
                    <a:pt x="881" y="517"/>
                  </a:lnTo>
                  <a:lnTo>
                    <a:pt x="903" y="513"/>
                  </a:lnTo>
                  <a:lnTo>
                    <a:pt x="924" y="510"/>
                  </a:lnTo>
                  <a:lnTo>
                    <a:pt x="946" y="508"/>
                  </a:lnTo>
                  <a:lnTo>
                    <a:pt x="946" y="187"/>
                  </a:lnTo>
                  <a:lnTo>
                    <a:pt x="945" y="168"/>
                  </a:lnTo>
                  <a:lnTo>
                    <a:pt x="942" y="149"/>
                  </a:lnTo>
                  <a:lnTo>
                    <a:pt x="938" y="131"/>
                  </a:lnTo>
                  <a:lnTo>
                    <a:pt x="932" y="114"/>
                  </a:lnTo>
                  <a:lnTo>
                    <a:pt x="923" y="97"/>
                  </a:lnTo>
                  <a:lnTo>
                    <a:pt x="915" y="82"/>
                  </a:lnTo>
                  <a:lnTo>
                    <a:pt x="904" y="68"/>
                  </a:lnTo>
                  <a:lnTo>
                    <a:pt x="892" y="55"/>
                  </a:lnTo>
                  <a:lnTo>
                    <a:pt x="878" y="43"/>
                  </a:lnTo>
                  <a:lnTo>
                    <a:pt x="864" y="32"/>
                  </a:lnTo>
                  <a:lnTo>
                    <a:pt x="848" y="23"/>
                  </a:lnTo>
                  <a:lnTo>
                    <a:pt x="831" y="14"/>
                  </a:lnTo>
                  <a:lnTo>
                    <a:pt x="814" y="8"/>
                  </a:lnTo>
                  <a:lnTo>
                    <a:pt x="796" y="3"/>
                  </a:lnTo>
                  <a:lnTo>
                    <a:pt x="778" y="1"/>
                  </a:lnTo>
                  <a:lnTo>
                    <a:pt x="759" y="0"/>
                  </a:lnTo>
                  <a:lnTo>
                    <a:pt x="186" y="0"/>
                  </a:lnTo>
                  <a:lnTo>
                    <a:pt x="168" y="1"/>
                  </a:lnTo>
                  <a:lnTo>
                    <a:pt x="149" y="3"/>
                  </a:lnTo>
                  <a:lnTo>
                    <a:pt x="130" y="8"/>
                  </a:lnTo>
                  <a:lnTo>
                    <a:pt x="114" y="14"/>
                  </a:lnTo>
                  <a:lnTo>
                    <a:pt x="98" y="23"/>
                  </a:lnTo>
                  <a:lnTo>
                    <a:pt x="82" y="32"/>
                  </a:lnTo>
                  <a:lnTo>
                    <a:pt x="68" y="43"/>
                  </a:lnTo>
                  <a:lnTo>
                    <a:pt x="54" y="55"/>
                  </a:lnTo>
                  <a:lnTo>
                    <a:pt x="42" y="68"/>
                  </a:lnTo>
                  <a:lnTo>
                    <a:pt x="31" y="82"/>
                  </a:lnTo>
                  <a:lnTo>
                    <a:pt x="22" y="97"/>
                  </a:lnTo>
                  <a:lnTo>
                    <a:pt x="14" y="114"/>
                  </a:lnTo>
                  <a:lnTo>
                    <a:pt x="8" y="131"/>
                  </a:lnTo>
                  <a:lnTo>
                    <a:pt x="4" y="149"/>
                  </a:lnTo>
                  <a:lnTo>
                    <a:pt x="1" y="168"/>
                  </a:lnTo>
                  <a:lnTo>
                    <a:pt x="0" y="187"/>
                  </a:lnTo>
                  <a:lnTo>
                    <a:pt x="0" y="760"/>
                  </a:lnTo>
                  <a:lnTo>
                    <a:pt x="1" y="779"/>
                  </a:lnTo>
                  <a:lnTo>
                    <a:pt x="4" y="797"/>
                  </a:lnTo>
                  <a:lnTo>
                    <a:pt x="8" y="815"/>
                  </a:lnTo>
                  <a:lnTo>
                    <a:pt x="14" y="832"/>
                  </a:lnTo>
                  <a:lnTo>
                    <a:pt x="22" y="848"/>
                  </a:lnTo>
                  <a:lnTo>
                    <a:pt x="31" y="864"/>
                  </a:lnTo>
                  <a:lnTo>
                    <a:pt x="42" y="878"/>
                  </a:lnTo>
                  <a:lnTo>
                    <a:pt x="54" y="892"/>
                  </a:lnTo>
                  <a:lnTo>
                    <a:pt x="68" y="904"/>
                  </a:lnTo>
                  <a:lnTo>
                    <a:pt x="82" y="914"/>
                  </a:lnTo>
                  <a:lnTo>
                    <a:pt x="98" y="924"/>
                  </a:lnTo>
                  <a:lnTo>
                    <a:pt x="114" y="931"/>
                  </a:lnTo>
                  <a:lnTo>
                    <a:pt x="130" y="937"/>
                  </a:lnTo>
                  <a:lnTo>
                    <a:pt x="149" y="942"/>
                  </a:lnTo>
                  <a:lnTo>
                    <a:pt x="168" y="946"/>
                  </a:lnTo>
                  <a:lnTo>
                    <a:pt x="186" y="946"/>
                  </a:lnTo>
                  <a:close/>
                </a:path>
              </a:pathLst>
            </a:custGeom>
            <a:gradFill rotWithShape="1">
              <a:gsLst>
                <a:gs pos="0">
                  <a:srgbClr val="99CCFF"/>
                </a:gs>
                <a:gs pos="100000">
                  <a:schemeClr val="folHlink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i="0">
                <a:latin typeface="+mn-ea"/>
                <a:ea typeface="+mn-ea"/>
              </a:endParaRPr>
            </a:p>
          </p:txBody>
        </p:sp>
        <p:sp>
          <p:nvSpPr>
            <p:cNvPr id="8400" name="Text Box 12"/>
            <p:cNvSpPr txBox="1">
              <a:spLocks noChangeArrowheads="1"/>
            </p:cNvSpPr>
            <p:nvPr/>
          </p:nvSpPr>
          <p:spPr bwMode="auto">
            <a:xfrm>
              <a:off x="684213" y="2239430"/>
              <a:ext cx="210388" cy="1148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en-US" altLang="zh-CN" sz="4800" i="0">
                <a:latin typeface="+mn-ea"/>
                <a:ea typeface="+mn-ea"/>
              </a:endParaRPr>
            </a:p>
          </p:txBody>
        </p:sp>
        <p:sp>
          <p:nvSpPr>
            <p:cNvPr id="8401" name="Freeform 13"/>
            <p:cNvSpPr>
              <a:spLocks/>
            </p:cNvSpPr>
            <p:nvPr/>
          </p:nvSpPr>
          <p:spPr bwMode="auto">
            <a:xfrm rot="10800000">
              <a:off x="2151491" y="2261385"/>
              <a:ext cx="1307672" cy="891371"/>
            </a:xfrm>
            <a:custGeom>
              <a:avLst/>
              <a:gdLst>
                <a:gd name="T0" fmla="*/ 2147483647 w 946"/>
                <a:gd name="T1" fmla="*/ 2147483647 h 946"/>
                <a:gd name="T2" fmla="*/ 2147483647 w 946"/>
                <a:gd name="T3" fmla="*/ 2147483647 h 946"/>
                <a:gd name="T4" fmla="*/ 2147483647 w 946"/>
                <a:gd name="T5" fmla="*/ 2147483647 h 946"/>
                <a:gd name="T6" fmla="*/ 2147483647 w 946"/>
                <a:gd name="T7" fmla="*/ 2147483647 h 946"/>
                <a:gd name="T8" fmla="*/ 2147483647 w 946"/>
                <a:gd name="T9" fmla="*/ 2147483647 h 946"/>
                <a:gd name="T10" fmla="*/ 2147483647 w 946"/>
                <a:gd name="T11" fmla="*/ 2147483647 h 946"/>
                <a:gd name="T12" fmla="*/ 2147483647 w 946"/>
                <a:gd name="T13" fmla="*/ 2147483647 h 946"/>
                <a:gd name="T14" fmla="*/ 2147483647 w 946"/>
                <a:gd name="T15" fmla="*/ 2147483647 h 946"/>
                <a:gd name="T16" fmla="*/ 2147483647 w 946"/>
                <a:gd name="T17" fmla="*/ 2147483647 h 946"/>
                <a:gd name="T18" fmla="*/ 2147483647 w 946"/>
                <a:gd name="T19" fmla="*/ 2147483647 h 946"/>
                <a:gd name="T20" fmla="*/ 2147483647 w 946"/>
                <a:gd name="T21" fmla="*/ 2147483647 h 946"/>
                <a:gd name="T22" fmla="*/ 2147483647 w 946"/>
                <a:gd name="T23" fmla="*/ 2147483647 h 946"/>
                <a:gd name="T24" fmla="*/ 2147483647 w 946"/>
                <a:gd name="T25" fmla="*/ 2147483647 h 946"/>
                <a:gd name="T26" fmla="*/ 2147483647 w 946"/>
                <a:gd name="T27" fmla="*/ 2147483647 h 946"/>
                <a:gd name="T28" fmla="*/ 2147483647 w 946"/>
                <a:gd name="T29" fmla="*/ 2147483647 h 946"/>
                <a:gd name="T30" fmla="*/ 2147483647 w 946"/>
                <a:gd name="T31" fmla="*/ 2147483647 h 946"/>
                <a:gd name="T32" fmla="*/ 2147483647 w 946"/>
                <a:gd name="T33" fmla="*/ 2147483647 h 946"/>
                <a:gd name="T34" fmla="*/ 2147483647 w 946"/>
                <a:gd name="T35" fmla="*/ 2147483647 h 946"/>
                <a:gd name="T36" fmla="*/ 2147483647 w 946"/>
                <a:gd name="T37" fmla="*/ 2147483647 h 946"/>
                <a:gd name="T38" fmla="*/ 2147483647 w 946"/>
                <a:gd name="T39" fmla="*/ 2147483647 h 946"/>
                <a:gd name="T40" fmla="*/ 2147483647 w 946"/>
                <a:gd name="T41" fmla="*/ 2147483647 h 946"/>
                <a:gd name="T42" fmla="*/ 2147483647 w 946"/>
                <a:gd name="T43" fmla="*/ 2147483647 h 946"/>
                <a:gd name="T44" fmla="*/ 2147483647 w 946"/>
                <a:gd name="T45" fmla="*/ 2147483647 h 946"/>
                <a:gd name="T46" fmla="*/ 2147483647 w 946"/>
                <a:gd name="T47" fmla="*/ 2147483647 h 946"/>
                <a:gd name="T48" fmla="*/ 2147483647 w 946"/>
                <a:gd name="T49" fmla="*/ 2147483647 h 946"/>
                <a:gd name="T50" fmla="*/ 2147483647 w 946"/>
                <a:gd name="T51" fmla="*/ 2147483647 h 946"/>
                <a:gd name="T52" fmla="*/ 2147483647 w 946"/>
                <a:gd name="T53" fmla="*/ 0 h 946"/>
                <a:gd name="T54" fmla="*/ 2147483647 w 946"/>
                <a:gd name="T55" fmla="*/ 2147483647 h 946"/>
                <a:gd name="T56" fmla="*/ 2147483647 w 946"/>
                <a:gd name="T57" fmla="*/ 2147483647 h 946"/>
                <a:gd name="T58" fmla="*/ 2147483647 w 946"/>
                <a:gd name="T59" fmla="*/ 2147483647 h 946"/>
                <a:gd name="T60" fmla="*/ 2147483647 w 946"/>
                <a:gd name="T61" fmla="*/ 2147483647 h 946"/>
                <a:gd name="T62" fmla="*/ 2147483647 w 946"/>
                <a:gd name="T63" fmla="*/ 2147483647 h 946"/>
                <a:gd name="T64" fmla="*/ 2147483647 w 946"/>
                <a:gd name="T65" fmla="*/ 2147483647 h 946"/>
                <a:gd name="T66" fmla="*/ 2147483647 w 946"/>
                <a:gd name="T67" fmla="*/ 2147483647 h 946"/>
                <a:gd name="T68" fmla="*/ 2147483647 w 946"/>
                <a:gd name="T69" fmla="*/ 2147483647 h 946"/>
                <a:gd name="T70" fmla="*/ 0 w 946"/>
                <a:gd name="T71" fmla="*/ 2147483647 h 946"/>
                <a:gd name="T72" fmla="*/ 2147483647 w 946"/>
                <a:gd name="T73" fmla="*/ 2147483647 h 946"/>
                <a:gd name="T74" fmla="*/ 2147483647 w 946"/>
                <a:gd name="T75" fmla="*/ 2147483647 h 946"/>
                <a:gd name="T76" fmla="*/ 2147483647 w 946"/>
                <a:gd name="T77" fmla="*/ 2147483647 h 946"/>
                <a:gd name="T78" fmla="*/ 2147483647 w 946"/>
                <a:gd name="T79" fmla="*/ 2147483647 h 946"/>
                <a:gd name="T80" fmla="*/ 2147483647 w 946"/>
                <a:gd name="T81" fmla="*/ 2147483647 h 946"/>
                <a:gd name="T82" fmla="*/ 2147483647 w 946"/>
                <a:gd name="T83" fmla="*/ 2147483647 h 946"/>
                <a:gd name="T84" fmla="*/ 2147483647 w 946"/>
                <a:gd name="T85" fmla="*/ 2147483647 h 946"/>
                <a:gd name="T86" fmla="*/ 2147483647 w 946"/>
                <a:gd name="T87" fmla="*/ 2147483647 h 946"/>
                <a:gd name="T88" fmla="*/ 2147483647 w 946"/>
                <a:gd name="T89" fmla="*/ 2147483647 h 94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946"/>
                <a:gd name="T136" fmla="*/ 0 h 946"/>
                <a:gd name="T137" fmla="*/ 946 w 946"/>
                <a:gd name="T138" fmla="*/ 946 h 94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946" h="946">
                  <a:moveTo>
                    <a:pt x="186" y="946"/>
                  </a:moveTo>
                  <a:lnTo>
                    <a:pt x="498" y="946"/>
                  </a:lnTo>
                  <a:lnTo>
                    <a:pt x="500" y="924"/>
                  </a:lnTo>
                  <a:lnTo>
                    <a:pt x="504" y="904"/>
                  </a:lnTo>
                  <a:lnTo>
                    <a:pt x="509" y="882"/>
                  </a:lnTo>
                  <a:lnTo>
                    <a:pt x="515" y="861"/>
                  </a:lnTo>
                  <a:lnTo>
                    <a:pt x="521" y="841"/>
                  </a:lnTo>
                  <a:lnTo>
                    <a:pt x="528" y="820"/>
                  </a:lnTo>
                  <a:lnTo>
                    <a:pt x="535" y="801"/>
                  </a:lnTo>
                  <a:lnTo>
                    <a:pt x="545" y="782"/>
                  </a:lnTo>
                  <a:lnTo>
                    <a:pt x="555" y="762"/>
                  </a:lnTo>
                  <a:lnTo>
                    <a:pt x="564" y="744"/>
                  </a:lnTo>
                  <a:lnTo>
                    <a:pt x="576" y="727"/>
                  </a:lnTo>
                  <a:lnTo>
                    <a:pt x="587" y="709"/>
                  </a:lnTo>
                  <a:lnTo>
                    <a:pt x="600" y="692"/>
                  </a:lnTo>
                  <a:lnTo>
                    <a:pt x="614" y="676"/>
                  </a:lnTo>
                  <a:lnTo>
                    <a:pt x="627" y="661"/>
                  </a:lnTo>
                  <a:lnTo>
                    <a:pt x="643" y="646"/>
                  </a:lnTo>
                  <a:lnTo>
                    <a:pt x="657" y="632"/>
                  </a:lnTo>
                  <a:lnTo>
                    <a:pt x="673" y="618"/>
                  </a:lnTo>
                  <a:lnTo>
                    <a:pt x="690" y="605"/>
                  </a:lnTo>
                  <a:lnTo>
                    <a:pt x="707" y="593"/>
                  </a:lnTo>
                  <a:lnTo>
                    <a:pt x="724" y="581"/>
                  </a:lnTo>
                  <a:lnTo>
                    <a:pt x="742" y="570"/>
                  </a:lnTo>
                  <a:lnTo>
                    <a:pt x="761" y="560"/>
                  </a:lnTo>
                  <a:lnTo>
                    <a:pt x="779" y="551"/>
                  </a:lnTo>
                  <a:lnTo>
                    <a:pt x="799" y="542"/>
                  </a:lnTo>
                  <a:lnTo>
                    <a:pt x="819" y="535"/>
                  </a:lnTo>
                  <a:lnTo>
                    <a:pt x="840" y="528"/>
                  </a:lnTo>
                  <a:lnTo>
                    <a:pt x="860" y="523"/>
                  </a:lnTo>
                  <a:lnTo>
                    <a:pt x="881" y="517"/>
                  </a:lnTo>
                  <a:lnTo>
                    <a:pt x="903" y="513"/>
                  </a:lnTo>
                  <a:lnTo>
                    <a:pt x="924" y="510"/>
                  </a:lnTo>
                  <a:lnTo>
                    <a:pt x="946" y="508"/>
                  </a:lnTo>
                  <a:lnTo>
                    <a:pt x="946" y="187"/>
                  </a:lnTo>
                  <a:lnTo>
                    <a:pt x="945" y="168"/>
                  </a:lnTo>
                  <a:lnTo>
                    <a:pt x="942" y="149"/>
                  </a:lnTo>
                  <a:lnTo>
                    <a:pt x="938" y="131"/>
                  </a:lnTo>
                  <a:lnTo>
                    <a:pt x="932" y="114"/>
                  </a:lnTo>
                  <a:lnTo>
                    <a:pt x="923" y="97"/>
                  </a:lnTo>
                  <a:lnTo>
                    <a:pt x="915" y="82"/>
                  </a:lnTo>
                  <a:lnTo>
                    <a:pt x="904" y="68"/>
                  </a:lnTo>
                  <a:lnTo>
                    <a:pt x="892" y="55"/>
                  </a:lnTo>
                  <a:lnTo>
                    <a:pt x="878" y="43"/>
                  </a:lnTo>
                  <a:lnTo>
                    <a:pt x="864" y="32"/>
                  </a:lnTo>
                  <a:lnTo>
                    <a:pt x="848" y="23"/>
                  </a:lnTo>
                  <a:lnTo>
                    <a:pt x="831" y="14"/>
                  </a:lnTo>
                  <a:lnTo>
                    <a:pt x="814" y="8"/>
                  </a:lnTo>
                  <a:lnTo>
                    <a:pt x="796" y="3"/>
                  </a:lnTo>
                  <a:lnTo>
                    <a:pt x="778" y="1"/>
                  </a:lnTo>
                  <a:lnTo>
                    <a:pt x="759" y="0"/>
                  </a:lnTo>
                  <a:lnTo>
                    <a:pt x="186" y="0"/>
                  </a:lnTo>
                  <a:lnTo>
                    <a:pt x="168" y="1"/>
                  </a:lnTo>
                  <a:lnTo>
                    <a:pt x="149" y="3"/>
                  </a:lnTo>
                  <a:lnTo>
                    <a:pt x="130" y="8"/>
                  </a:lnTo>
                  <a:lnTo>
                    <a:pt x="114" y="14"/>
                  </a:lnTo>
                  <a:lnTo>
                    <a:pt x="98" y="23"/>
                  </a:lnTo>
                  <a:lnTo>
                    <a:pt x="82" y="32"/>
                  </a:lnTo>
                  <a:lnTo>
                    <a:pt x="68" y="43"/>
                  </a:lnTo>
                  <a:lnTo>
                    <a:pt x="54" y="55"/>
                  </a:lnTo>
                  <a:lnTo>
                    <a:pt x="42" y="68"/>
                  </a:lnTo>
                  <a:lnTo>
                    <a:pt x="31" y="82"/>
                  </a:lnTo>
                  <a:lnTo>
                    <a:pt x="22" y="97"/>
                  </a:lnTo>
                  <a:lnTo>
                    <a:pt x="14" y="114"/>
                  </a:lnTo>
                  <a:lnTo>
                    <a:pt x="8" y="131"/>
                  </a:lnTo>
                  <a:lnTo>
                    <a:pt x="4" y="149"/>
                  </a:lnTo>
                  <a:lnTo>
                    <a:pt x="1" y="168"/>
                  </a:lnTo>
                  <a:lnTo>
                    <a:pt x="0" y="187"/>
                  </a:lnTo>
                  <a:lnTo>
                    <a:pt x="0" y="760"/>
                  </a:lnTo>
                  <a:lnTo>
                    <a:pt x="1" y="779"/>
                  </a:lnTo>
                  <a:lnTo>
                    <a:pt x="4" y="797"/>
                  </a:lnTo>
                  <a:lnTo>
                    <a:pt x="8" y="815"/>
                  </a:lnTo>
                  <a:lnTo>
                    <a:pt x="14" y="832"/>
                  </a:lnTo>
                  <a:lnTo>
                    <a:pt x="22" y="848"/>
                  </a:lnTo>
                  <a:lnTo>
                    <a:pt x="31" y="864"/>
                  </a:lnTo>
                  <a:lnTo>
                    <a:pt x="42" y="878"/>
                  </a:lnTo>
                  <a:lnTo>
                    <a:pt x="54" y="892"/>
                  </a:lnTo>
                  <a:lnTo>
                    <a:pt x="68" y="904"/>
                  </a:lnTo>
                  <a:lnTo>
                    <a:pt x="82" y="914"/>
                  </a:lnTo>
                  <a:lnTo>
                    <a:pt x="98" y="924"/>
                  </a:lnTo>
                  <a:lnTo>
                    <a:pt x="114" y="931"/>
                  </a:lnTo>
                  <a:lnTo>
                    <a:pt x="130" y="937"/>
                  </a:lnTo>
                  <a:lnTo>
                    <a:pt x="149" y="942"/>
                  </a:lnTo>
                  <a:lnTo>
                    <a:pt x="168" y="946"/>
                  </a:lnTo>
                  <a:lnTo>
                    <a:pt x="186" y="946"/>
                  </a:lnTo>
                  <a:close/>
                </a:path>
              </a:pathLst>
            </a:custGeom>
            <a:gradFill rotWithShape="1">
              <a:gsLst>
                <a:gs pos="0">
                  <a:srgbClr val="990000"/>
                </a:gs>
                <a:gs pos="100000">
                  <a:srgbClr val="FF0000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i="0">
                <a:latin typeface="+mn-ea"/>
                <a:ea typeface="+mn-ea"/>
              </a:endParaRPr>
            </a:p>
          </p:txBody>
        </p:sp>
        <p:sp>
          <p:nvSpPr>
            <p:cNvPr id="8402" name="Text Box 14"/>
            <p:cNvSpPr txBox="1">
              <a:spLocks noChangeArrowheads="1"/>
            </p:cNvSpPr>
            <p:nvPr/>
          </p:nvSpPr>
          <p:spPr bwMode="auto">
            <a:xfrm>
              <a:off x="2107962" y="2239430"/>
              <a:ext cx="210388" cy="1148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en-US" altLang="zh-CN" sz="4800" i="0">
                <a:latin typeface="+mn-ea"/>
                <a:ea typeface="+mn-ea"/>
              </a:endParaRPr>
            </a:p>
          </p:txBody>
        </p:sp>
      </p:grpSp>
      <p:sp>
        <p:nvSpPr>
          <p:cNvPr id="145" name="AutoShape 5"/>
          <p:cNvSpPr>
            <a:spLocks noChangeArrowheads="1"/>
          </p:cNvSpPr>
          <p:nvPr/>
        </p:nvSpPr>
        <p:spPr bwMode="gray">
          <a:xfrm>
            <a:off x="2204885" y="3212976"/>
            <a:ext cx="4998371" cy="216024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3">
                  <a:shade val="51000"/>
                  <a:satMod val="130000"/>
                  <a:alpha val="50000"/>
                </a:schemeClr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ko-KR" sz="2400" i="0">
                <a:solidFill>
                  <a:srgbClr val="FFFFFF"/>
                </a:solidFill>
                <a:latin typeface="华文细黑" pitchFamily="2" charset="-122"/>
              </a:rPr>
              <a:t> </a:t>
            </a:r>
          </a:p>
        </p:txBody>
      </p:sp>
      <p:grpSp>
        <p:nvGrpSpPr>
          <p:cNvPr id="2059" name="组合 215"/>
          <p:cNvGrpSpPr>
            <a:grpSpLocks/>
          </p:cNvGrpSpPr>
          <p:nvPr/>
        </p:nvGrpSpPr>
        <p:grpSpPr bwMode="auto">
          <a:xfrm>
            <a:off x="103188" y="98526"/>
            <a:ext cx="8631485" cy="738186"/>
            <a:chOff x="71438" y="431877"/>
            <a:chExt cx="8631485" cy="738188"/>
          </a:xfrm>
        </p:grpSpPr>
        <p:sp>
          <p:nvSpPr>
            <p:cNvPr id="8350" name="AutoShape 13"/>
            <p:cNvSpPr>
              <a:spLocks noChangeArrowheads="1"/>
            </p:cNvSpPr>
            <p:nvPr/>
          </p:nvSpPr>
          <p:spPr bwMode="auto">
            <a:xfrm>
              <a:off x="71438" y="498451"/>
              <a:ext cx="6715125" cy="593726"/>
            </a:xfrm>
            <a:prstGeom prst="roundRect">
              <a:avLst>
                <a:gd name="adj" fmla="val 15657"/>
              </a:avLst>
            </a:prstGeom>
            <a:solidFill>
              <a:schemeClr val="accent2"/>
            </a:solidFill>
            <a:ln w="3175">
              <a:solidFill>
                <a:srgbClr val="969696">
                  <a:alpha val="58038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i="0">
                <a:latin typeface="+mn-ea"/>
                <a:ea typeface="+mn-ea"/>
              </a:endParaRPr>
            </a:p>
          </p:txBody>
        </p:sp>
        <p:sp>
          <p:nvSpPr>
            <p:cNvPr id="219" name="Rectangle 2"/>
            <p:cNvSpPr txBox="1">
              <a:spLocks noRot="1" noChangeArrowheads="1"/>
            </p:cNvSpPr>
            <p:nvPr/>
          </p:nvSpPr>
          <p:spPr bwMode="auto">
            <a:xfrm>
              <a:off x="162173" y="431877"/>
              <a:ext cx="8540750" cy="738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eaLnBrk="0" hangingPunct="0">
                <a:defRPr/>
              </a:pPr>
              <a:r>
                <a:rPr lang="en-US" altLang="zh-CN" sz="2800" b="1" i="0" dirty="0">
                  <a:solidFill>
                    <a:schemeClr val="bg1"/>
                  </a:solidFill>
                  <a:latin typeface="+mn-ea"/>
                  <a:ea typeface="+mn-ea"/>
                </a:rPr>
                <a:t>9. 1. 2 </a:t>
              </a:r>
              <a:r>
                <a:rPr lang="zh-CN" altLang="en-US" sz="2800" b="1" i="0" dirty="0">
                  <a:solidFill>
                    <a:schemeClr val="bg1"/>
                  </a:solidFill>
                  <a:latin typeface="+mn-ea"/>
                  <a:ea typeface="+mn-ea"/>
                </a:rPr>
                <a:t>失真测度 </a:t>
              </a:r>
              <a:endParaRPr lang="zh-CN" altLang="en-US" sz="2800" b="1" i="0" kern="0" dirty="0">
                <a:solidFill>
                  <a:schemeClr val="bg1"/>
                </a:solidFill>
                <a:latin typeface="+mn-ea"/>
                <a:ea typeface="+mn-ea"/>
                <a:cs typeface="+mj-cs"/>
              </a:endParaRPr>
            </a:p>
          </p:txBody>
        </p:sp>
      </p:grpSp>
      <p:sp>
        <p:nvSpPr>
          <p:cNvPr id="8353" name="矩形 219"/>
          <p:cNvSpPr>
            <a:spLocks noChangeArrowheads="1"/>
          </p:cNvSpPr>
          <p:nvPr/>
        </p:nvSpPr>
        <p:spPr bwMode="auto">
          <a:xfrm>
            <a:off x="3714750" y="2273300"/>
            <a:ext cx="4572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i="0" dirty="0">
                <a:latin typeface="+mn-ea"/>
                <a:ea typeface="+mn-ea"/>
              </a:rPr>
              <a:t>单符号失真测度           ，                  。</a:t>
            </a:r>
            <a:endParaRPr lang="zh-CN" altLang="en-US" sz="2000" b="1" i="0" dirty="0">
              <a:latin typeface="+mn-ea"/>
              <a:ea typeface="+mn-ea"/>
            </a:endParaRPr>
          </a:p>
        </p:txBody>
      </p:sp>
      <p:graphicFrame>
        <p:nvGraphicFramePr>
          <p:cNvPr id="2050" name="Object 6"/>
          <p:cNvGraphicFramePr>
            <a:graphicFrameLocks noChangeAspect="1"/>
          </p:cNvGraphicFramePr>
          <p:nvPr/>
        </p:nvGraphicFramePr>
        <p:xfrm>
          <a:off x="5643563" y="2344738"/>
          <a:ext cx="609600" cy="26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8" r:id="rId4" imgW="482391" imgH="203112" progId="Equation.3">
                  <p:embed/>
                </p:oleObj>
              </mc:Choice>
              <mc:Fallback>
                <p:oleObj r:id="rId4" imgW="482391" imgH="203112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3563" y="2344738"/>
                        <a:ext cx="609600" cy="261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8"/>
          <p:cNvGraphicFramePr>
            <a:graphicFrameLocks noChangeAspect="1"/>
          </p:cNvGraphicFramePr>
          <p:nvPr>
            <p:extLst/>
          </p:nvPr>
        </p:nvGraphicFramePr>
        <p:xfrm>
          <a:off x="6444208" y="2334449"/>
          <a:ext cx="1219200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9" r:id="rId6" imgW="812447" imgH="190417" progId="Equation.3">
                  <p:embed/>
                </p:oleObj>
              </mc:Choice>
              <mc:Fallback>
                <p:oleObj r:id="rId6" imgW="812447" imgH="190417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4208" y="2334449"/>
                        <a:ext cx="1219200" cy="277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7" name="矩形 216"/>
          <p:cNvSpPr/>
          <p:nvPr/>
        </p:nvSpPr>
        <p:spPr>
          <a:xfrm>
            <a:off x="3722688" y="2812866"/>
            <a:ext cx="18582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b="1" i="0" dirty="0">
                <a:latin typeface="+mn-ea"/>
                <a:ea typeface="+mn-ea"/>
              </a:rPr>
              <a:t> 定义失真矩阵</a:t>
            </a:r>
            <a:r>
              <a:rPr lang="en-US" altLang="zh-CN" sz="2000" b="1" i="0" dirty="0">
                <a:latin typeface="+mn-ea"/>
                <a:ea typeface="+mn-ea"/>
              </a:rPr>
              <a:t>:</a:t>
            </a:r>
            <a:endParaRPr lang="zh-CN" altLang="en-US" sz="2000" b="1" i="0" dirty="0">
              <a:latin typeface="+mn-ea"/>
              <a:ea typeface="+mn-ea"/>
            </a:endParaRPr>
          </a:p>
        </p:txBody>
      </p:sp>
      <p:graphicFrame>
        <p:nvGraphicFramePr>
          <p:cNvPr id="2052" name="Object 10"/>
          <p:cNvGraphicFramePr>
            <a:graphicFrameLocks noChangeAspect="1"/>
          </p:cNvGraphicFramePr>
          <p:nvPr>
            <p:extLst/>
          </p:nvPr>
        </p:nvGraphicFramePr>
        <p:xfrm>
          <a:off x="2831746" y="3429000"/>
          <a:ext cx="3684470" cy="1728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0" r:id="rId8" imgW="2006600" imgH="939800" progId="Equation.3">
                  <p:embed/>
                </p:oleObj>
              </mc:Choice>
              <mc:Fallback>
                <p:oleObj r:id="rId8" imgW="2006600" imgH="9398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1746" y="3429000"/>
                        <a:ext cx="3684470" cy="17281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0" name="矩形 219"/>
          <p:cNvSpPr/>
          <p:nvPr/>
        </p:nvSpPr>
        <p:spPr>
          <a:xfrm>
            <a:off x="6215063" y="5637113"/>
            <a:ext cx="1973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i="0" dirty="0">
                <a:latin typeface="+mn-ea"/>
                <a:ea typeface="+mn-ea"/>
              </a:rPr>
              <a:t>其中，                   </a:t>
            </a:r>
          </a:p>
        </p:txBody>
      </p:sp>
      <p:graphicFrame>
        <p:nvGraphicFramePr>
          <p:cNvPr id="2053" name="Object 12"/>
          <p:cNvGraphicFramePr>
            <a:graphicFrameLocks noChangeAspect="1"/>
          </p:cNvGraphicFramePr>
          <p:nvPr>
            <p:extLst/>
          </p:nvPr>
        </p:nvGraphicFramePr>
        <p:xfrm>
          <a:off x="6858000" y="5661248"/>
          <a:ext cx="11430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1" r:id="rId10" imgW="799753" imgH="241195" progId="Equation.3">
                  <p:embed/>
                </p:oleObj>
              </mc:Choice>
              <mc:Fallback>
                <p:oleObj r:id="rId10" imgW="799753" imgH="241195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5661248"/>
                        <a:ext cx="11430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组合 14"/>
          <p:cNvGrpSpPr>
            <a:grpSpLocks/>
          </p:cNvGrpSpPr>
          <p:nvPr/>
        </p:nvGrpSpPr>
        <p:grpSpPr bwMode="auto">
          <a:xfrm>
            <a:off x="7131818" y="188640"/>
            <a:ext cx="1544638" cy="482895"/>
            <a:chOff x="428596" y="285728"/>
            <a:chExt cx="1544628" cy="357190"/>
          </a:xfrm>
        </p:grpSpPr>
        <p:sp>
          <p:nvSpPr>
            <p:cNvPr id="31" name="AutoShape 3"/>
            <p:cNvSpPr>
              <a:spLocks noChangeArrowheads="1"/>
            </p:cNvSpPr>
            <p:nvPr/>
          </p:nvSpPr>
          <p:spPr bwMode="auto">
            <a:xfrm>
              <a:off x="428596" y="285728"/>
              <a:ext cx="1544628" cy="35719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00034" y="285728"/>
              <a:ext cx="1428741" cy="2731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信息论</a:t>
              </a:r>
              <a:endPara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1763688" y="1957320"/>
            <a:ext cx="1210588" cy="4001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just">
              <a:defRPr/>
            </a:pPr>
            <a:r>
              <a:rPr lang="zh-CN" altLang="en-US" sz="2000" b="1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失真矩阵</a:t>
            </a:r>
            <a:endParaRPr lang="zh-CN" altLang="en-US" sz="2000" b="1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24228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8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9" dur="100" decel="5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0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1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714375" y="1214438"/>
            <a:ext cx="7643813" cy="5000625"/>
            <a:chOff x="612" y="1026"/>
            <a:chExt cx="4536" cy="3039"/>
          </a:xfrm>
        </p:grpSpPr>
        <p:sp>
          <p:nvSpPr>
            <p:cNvPr id="8403" name="AutoShape 3"/>
            <p:cNvSpPr>
              <a:spLocks noChangeArrowheads="1"/>
            </p:cNvSpPr>
            <p:nvPr/>
          </p:nvSpPr>
          <p:spPr bwMode="auto">
            <a:xfrm>
              <a:off x="884" y="1207"/>
              <a:ext cx="4264" cy="2858"/>
            </a:xfrm>
            <a:prstGeom prst="roundRect">
              <a:avLst>
                <a:gd name="adj" fmla="val 8676"/>
              </a:avLst>
            </a:prstGeom>
            <a:gradFill rotWithShape="1">
              <a:gsLst>
                <a:gs pos="0">
                  <a:srgbClr val="FF3300"/>
                </a:gs>
                <a:gs pos="100000">
                  <a:srgbClr val="FFCC66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i="0">
                <a:latin typeface="+mn-ea"/>
                <a:ea typeface="+mn-ea"/>
              </a:endParaRPr>
            </a:p>
          </p:txBody>
        </p:sp>
        <p:sp>
          <p:nvSpPr>
            <p:cNvPr id="8404" name="AutoShape 4"/>
            <p:cNvSpPr>
              <a:spLocks noChangeArrowheads="1"/>
            </p:cNvSpPr>
            <p:nvPr/>
          </p:nvSpPr>
          <p:spPr bwMode="auto">
            <a:xfrm>
              <a:off x="612" y="1026"/>
              <a:ext cx="1769" cy="1078"/>
            </a:xfrm>
            <a:prstGeom prst="roundRect">
              <a:avLst>
                <a:gd name="adj" fmla="val 18366"/>
              </a:avLst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i="0">
                <a:latin typeface="+mn-ea"/>
                <a:ea typeface="+mn-ea"/>
              </a:endParaRPr>
            </a:p>
          </p:txBody>
        </p:sp>
      </p:grpSp>
      <p:sp>
        <p:nvSpPr>
          <p:cNvPr id="145" name="AutoShape 5"/>
          <p:cNvSpPr>
            <a:spLocks noChangeArrowheads="1"/>
          </p:cNvSpPr>
          <p:nvPr/>
        </p:nvSpPr>
        <p:spPr bwMode="gray">
          <a:xfrm>
            <a:off x="2999581" y="3068960"/>
            <a:ext cx="4308723" cy="216024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3">
                  <a:shade val="51000"/>
                  <a:satMod val="130000"/>
                  <a:alpha val="50000"/>
                </a:schemeClr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ko-KR" sz="2400" i="0">
                <a:solidFill>
                  <a:srgbClr val="FFFFFF"/>
                </a:solidFill>
                <a:latin typeface="华文细黑" pitchFamily="2" charset="-122"/>
              </a:rPr>
              <a:t> </a:t>
            </a:r>
          </a:p>
        </p:txBody>
      </p:sp>
      <p:grpSp>
        <p:nvGrpSpPr>
          <p:cNvPr id="3079" name="组合 215"/>
          <p:cNvGrpSpPr>
            <a:grpSpLocks/>
          </p:cNvGrpSpPr>
          <p:nvPr/>
        </p:nvGrpSpPr>
        <p:grpSpPr bwMode="auto">
          <a:xfrm>
            <a:off x="103188" y="98525"/>
            <a:ext cx="8683625" cy="738187"/>
            <a:chOff x="71438" y="431876"/>
            <a:chExt cx="8683625" cy="738188"/>
          </a:xfrm>
        </p:grpSpPr>
        <p:sp>
          <p:nvSpPr>
            <p:cNvPr id="8350" name="AutoShape 13"/>
            <p:cNvSpPr>
              <a:spLocks noChangeArrowheads="1"/>
            </p:cNvSpPr>
            <p:nvPr/>
          </p:nvSpPr>
          <p:spPr bwMode="auto">
            <a:xfrm>
              <a:off x="71438" y="498451"/>
              <a:ext cx="6715125" cy="593726"/>
            </a:xfrm>
            <a:prstGeom prst="roundRect">
              <a:avLst>
                <a:gd name="adj" fmla="val 15657"/>
              </a:avLst>
            </a:prstGeom>
            <a:solidFill>
              <a:schemeClr val="accent2"/>
            </a:solidFill>
            <a:ln w="3175">
              <a:solidFill>
                <a:srgbClr val="969696">
                  <a:alpha val="58038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i="0">
                <a:latin typeface="+mn-ea"/>
                <a:ea typeface="+mn-ea"/>
              </a:endParaRPr>
            </a:p>
          </p:txBody>
        </p:sp>
        <p:sp>
          <p:nvSpPr>
            <p:cNvPr id="219" name="Rectangle 2"/>
            <p:cNvSpPr txBox="1">
              <a:spLocks noRot="1" noChangeArrowheads="1"/>
            </p:cNvSpPr>
            <p:nvPr/>
          </p:nvSpPr>
          <p:spPr bwMode="auto">
            <a:xfrm>
              <a:off x="214313" y="431876"/>
              <a:ext cx="8540750" cy="738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eaLnBrk="0" hangingPunct="0">
                <a:defRPr/>
              </a:pPr>
              <a:r>
                <a:rPr lang="en-US" altLang="zh-CN" sz="2800" b="1" i="0" dirty="0">
                  <a:solidFill>
                    <a:schemeClr val="bg1"/>
                  </a:solidFill>
                  <a:latin typeface="+mn-ea"/>
                  <a:ea typeface="+mn-ea"/>
                </a:rPr>
                <a:t>9. 1. 2 </a:t>
              </a:r>
              <a:r>
                <a:rPr lang="zh-CN" altLang="en-US" sz="2800" b="1" i="0" dirty="0">
                  <a:solidFill>
                    <a:schemeClr val="bg1"/>
                  </a:solidFill>
                  <a:latin typeface="+mn-ea"/>
                  <a:ea typeface="+mn-ea"/>
                </a:rPr>
                <a:t>失真测度 </a:t>
              </a:r>
              <a:endParaRPr lang="zh-CN" altLang="en-US" sz="2800" b="1" i="0" kern="0" dirty="0">
                <a:solidFill>
                  <a:schemeClr val="bg1"/>
                </a:solidFill>
                <a:latin typeface="+mn-ea"/>
                <a:ea typeface="+mn-ea"/>
                <a:cs typeface="+mj-cs"/>
              </a:endParaRPr>
            </a:p>
          </p:txBody>
        </p:sp>
      </p:grpSp>
      <p:sp>
        <p:nvSpPr>
          <p:cNvPr id="31" name="矩形 30"/>
          <p:cNvSpPr/>
          <p:nvPr/>
        </p:nvSpPr>
        <p:spPr>
          <a:xfrm>
            <a:off x="3754121" y="1916113"/>
            <a:ext cx="4572000" cy="9239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en-US" i="0" dirty="0">
                <a:latin typeface="+mn-ea"/>
                <a:ea typeface="+mn-ea"/>
              </a:rPr>
              <a:t>如果规定       		    ，</a:t>
            </a:r>
            <a:endParaRPr lang="en-US" altLang="zh-CN" i="0" dirty="0"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i="0" dirty="0">
                <a:latin typeface="+mn-ea"/>
                <a:ea typeface="+mn-ea"/>
              </a:rPr>
              <a:t>那么失真矩阵变为</a:t>
            </a:r>
            <a:r>
              <a:rPr lang="zh-CN" altLang="en-US" b="1" i="0" dirty="0">
                <a:latin typeface="+mn-ea"/>
                <a:ea typeface="+mn-ea"/>
              </a:rPr>
              <a:t>汉明失真矩阵</a:t>
            </a:r>
            <a:r>
              <a:rPr lang="en-US" altLang="zh-CN" i="0" dirty="0">
                <a:latin typeface="+mn-ea"/>
                <a:ea typeface="+mn-ea"/>
              </a:rPr>
              <a:t>:</a:t>
            </a:r>
            <a:endParaRPr lang="zh-CN" altLang="en-US" i="0" dirty="0">
              <a:latin typeface="+mn-ea"/>
              <a:ea typeface="+mn-ea"/>
            </a:endParaRPr>
          </a:p>
        </p:txBody>
      </p:sp>
      <p:graphicFrame>
        <p:nvGraphicFramePr>
          <p:cNvPr id="3074" name="Object 16"/>
          <p:cNvGraphicFramePr>
            <a:graphicFrameLocks noChangeAspect="1"/>
          </p:cNvGraphicFramePr>
          <p:nvPr>
            <p:extLst/>
          </p:nvPr>
        </p:nvGraphicFramePr>
        <p:xfrm>
          <a:off x="3680470" y="3177450"/>
          <a:ext cx="2763738" cy="18549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2" name="公式" r:id="rId4" imgW="1384300" imgH="927100" progId="Equation.3">
                  <p:embed/>
                </p:oleObj>
              </mc:Choice>
              <mc:Fallback>
                <p:oleObj name="公式" r:id="rId4" imgW="1384300" imgH="9271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0470" y="3177450"/>
                        <a:ext cx="2763738" cy="18549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矩形 32"/>
          <p:cNvSpPr/>
          <p:nvPr/>
        </p:nvSpPr>
        <p:spPr>
          <a:xfrm>
            <a:off x="1835696" y="5751664"/>
            <a:ext cx="5715040" cy="3416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lnSpc>
                <a:spcPct val="90000"/>
              </a:lnSpc>
              <a:defRPr/>
            </a:pPr>
            <a:r>
              <a:rPr lang="zh-CN" altLang="en-US" i="0" dirty="0">
                <a:latin typeface="+mn-ea"/>
              </a:rPr>
              <a:t>特点：对角线上元素全为零，其他元素都为</a:t>
            </a:r>
            <a:r>
              <a:rPr lang="en-US" altLang="zh-CN" i="0" dirty="0">
                <a:latin typeface="+mn-ea"/>
              </a:rPr>
              <a:t>1</a:t>
            </a:r>
            <a:r>
              <a:rPr lang="zh-CN" altLang="en-US" i="0" dirty="0">
                <a:latin typeface="+mn-ea"/>
              </a:rPr>
              <a:t>。</a:t>
            </a:r>
          </a:p>
        </p:txBody>
      </p:sp>
      <p:graphicFrame>
        <p:nvGraphicFramePr>
          <p:cNvPr id="3075" name="Object 14"/>
          <p:cNvGraphicFramePr>
            <a:graphicFrameLocks noChangeAspect="1"/>
          </p:cNvGraphicFramePr>
          <p:nvPr>
            <p:extLst/>
          </p:nvPr>
        </p:nvGraphicFramePr>
        <p:xfrm>
          <a:off x="4902366" y="1844824"/>
          <a:ext cx="1981200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3" r:id="rId6" imgW="1320800" imgH="457200" progId="Equation.3">
                  <p:embed/>
                </p:oleObj>
              </mc:Choice>
              <mc:Fallback>
                <p:oleObj r:id="rId6" imgW="1320800" imgH="457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2366" y="1844824"/>
                        <a:ext cx="1981200" cy="684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28"/>
          <p:cNvGrpSpPr>
            <a:grpSpLocks/>
          </p:cNvGrpSpPr>
          <p:nvPr/>
        </p:nvGrpSpPr>
        <p:grpSpPr bwMode="auto">
          <a:xfrm>
            <a:off x="1143000" y="1428750"/>
            <a:ext cx="2428875" cy="1533525"/>
            <a:chOff x="684213" y="1266825"/>
            <a:chExt cx="2774950" cy="2120849"/>
          </a:xfrm>
        </p:grpSpPr>
        <p:sp>
          <p:nvSpPr>
            <p:cNvPr id="29" name="Freeform 7"/>
            <p:cNvSpPr>
              <a:spLocks/>
            </p:cNvSpPr>
            <p:nvPr/>
          </p:nvSpPr>
          <p:spPr bwMode="auto">
            <a:xfrm rot="10800000">
              <a:off x="736811" y="1293171"/>
              <a:ext cx="1309486" cy="891371"/>
            </a:xfrm>
            <a:custGeom>
              <a:avLst/>
              <a:gdLst>
                <a:gd name="T0" fmla="*/ 2147483647 w 946"/>
                <a:gd name="T1" fmla="*/ 2147483647 h 946"/>
                <a:gd name="T2" fmla="*/ 2147483647 w 946"/>
                <a:gd name="T3" fmla="*/ 2147483647 h 946"/>
                <a:gd name="T4" fmla="*/ 2147483647 w 946"/>
                <a:gd name="T5" fmla="*/ 2147483647 h 946"/>
                <a:gd name="T6" fmla="*/ 2147483647 w 946"/>
                <a:gd name="T7" fmla="*/ 2147483647 h 946"/>
                <a:gd name="T8" fmla="*/ 2147483647 w 946"/>
                <a:gd name="T9" fmla="*/ 2147483647 h 946"/>
                <a:gd name="T10" fmla="*/ 2147483647 w 946"/>
                <a:gd name="T11" fmla="*/ 2147483647 h 946"/>
                <a:gd name="T12" fmla="*/ 2147483647 w 946"/>
                <a:gd name="T13" fmla="*/ 2147483647 h 946"/>
                <a:gd name="T14" fmla="*/ 2147483647 w 946"/>
                <a:gd name="T15" fmla="*/ 2147483647 h 946"/>
                <a:gd name="T16" fmla="*/ 2147483647 w 946"/>
                <a:gd name="T17" fmla="*/ 2147483647 h 946"/>
                <a:gd name="T18" fmla="*/ 2147483647 w 946"/>
                <a:gd name="T19" fmla="*/ 2147483647 h 946"/>
                <a:gd name="T20" fmla="*/ 2147483647 w 946"/>
                <a:gd name="T21" fmla="*/ 2147483647 h 946"/>
                <a:gd name="T22" fmla="*/ 2147483647 w 946"/>
                <a:gd name="T23" fmla="*/ 2147483647 h 946"/>
                <a:gd name="T24" fmla="*/ 2147483647 w 946"/>
                <a:gd name="T25" fmla="*/ 2147483647 h 946"/>
                <a:gd name="T26" fmla="*/ 2147483647 w 946"/>
                <a:gd name="T27" fmla="*/ 2147483647 h 946"/>
                <a:gd name="T28" fmla="*/ 2147483647 w 946"/>
                <a:gd name="T29" fmla="*/ 2147483647 h 946"/>
                <a:gd name="T30" fmla="*/ 2147483647 w 946"/>
                <a:gd name="T31" fmla="*/ 2147483647 h 946"/>
                <a:gd name="T32" fmla="*/ 2147483647 w 946"/>
                <a:gd name="T33" fmla="*/ 2147483647 h 946"/>
                <a:gd name="T34" fmla="*/ 2147483647 w 946"/>
                <a:gd name="T35" fmla="*/ 2147483647 h 946"/>
                <a:gd name="T36" fmla="*/ 2147483647 w 946"/>
                <a:gd name="T37" fmla="*/ 2147483647 h 946"/>
                <a:gd name="T38" fmla="*/ 2147483647 w 946"/>
                <a:gd name="T39" fmla="*/ 2147483647 h 946"/>
                <a:gd name="T40" fmla="*/ 2147483647 w 946"/>
                <a:gd name="T41" fmla="*/ 2147483647 h 946"/>
                <a:gd name="T42" fmla="*/ 2147483647 w 946"/>
                <a:gd name="T43" fmla="*/ 2147483647 h 946"/>
                <a:gd name="T44" fmla="*/ 2147483647 w 946"/>
                <a:gd name="T45" fmla="*/ 2147483647 h 946"/>
                <a:gd name="T46" fmla="*/ 2147483647 w 946"/>
                <a:gd name="T47" fmla="*/ 2147483647 h 946"/>
                <a:gd name="T48" fmla="*/ 2147483647 w 946"/>
                <a:gd name="T49" fmla="*/ 2147483647 h 946"/>
                <a:gd name="T50" fmla="*/ 2147483647 w 946"/>
                <a:gd name="T51" fmla="*/ 2147483647 h 946"/>
                <a:gd name="T52" fmla="*/ 2147483647 w 946"/>
                <a:gd name="T53" fmla="*/ 0 h 946"/>
                <a:gd name="T54" fmla="*/ 2147483647 w 946"/>
                <a:gd name="T55" fmla="*/ 2147483647 h 946"/>
                <a:gd name="T56" fmla="*/ 2147483647 w 946"/>
                <a:gd name="T57" fmla="*/ 2147483647 h 946"/>
                <a:gd name="T58" fmla="*/ 2147483647 w 946"/>
                <a:gd name="T59" fmla="*/ 2147483647 h 946"/>
                <a:gd name="T60" fmla="*/ 2147483647 w 946"/>
                <a:gd name="T61" fmla="*/ 2147483647 h 946"/>
                <a:gd name="T62" fmla="*/ 2147483647 w 946"/>
                <a:gd name="T63" fmla="*/ 2147483647 h 946"/>
                <a:gd name="T64" fmla="*/ 2147483647 w 946"/>
                <a:gd name="T65" fmla="*/ 2147483647 h 946"/>
                <a:gd name="T66" fmla="*/ 2147483647 w 946"/>
                <a:gd name="T67" fmla="*/ 2147483647 h 946"/>
                <a:gd name="T68" fmla="*/ 2147483647 w 946"/>
                <a:gd name="T69" fmla="*/ 2147483647 h 946"/>
                <a:gd name="T70" fmla="*/ 0 w 946"/>
                <a:gd name="T71" fmla="*/ 2147483647 h 946"/>
                <a:gd name="T72" fmla="*/ 2147483647 w 946"/>
                <a:gd name="T73" fmla="*/ 2147483647 h 946"/>
                <a:gd name="T74" fmla="*/ 2147483647 w 946"/>
                <a:gd name="T75" fmla="*/ 2147483647 h 946"/>
                <a:gd name="T76" fmla="*/ 2147483647 w 946"/>
                <a:gd name="T77" fmla="*/ 2147483647 h 946"/>
                <a:gd name="T78" fmla="*/ 2147483647 w 946"/>
                <a:gd name="T79" fmla="*/ 2147483647 h 946"/>
                <a:gd name="T80" fmla="*/ 2147483647 w 946"/>
                <a:gd name="T81" fmla="*/ 2147483647 h 946"/>
                <a:gd name="T82" fmla="*/ 2147483647 w 946"/>
                <a:gd name="T83" fmla="*/ 2147483647 h 946"/>
                <a:gd name="T84" fmla="*/ 2147483647 w 946"/>
                <a:gd name="T85" fmla="*/ 2147483647 h 946"/>
                <a:gd name="T86" fmla="*/ 2147483647 w 946"/>
                <a:gd name="T87" fmla="*/ 2147483647 h 946"/>
                <a:gd name="T88" fmla="*/ 2147483647 w 946"/>
                <a:gd name="T89" fmla="*/ 2147483647 h 94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946"/>
                <a:gd name="T136" fmla="*/ 0 h 946"/>
                <a:gd name="T137" fmla="*/ 946 w 946"/>
                <a:gd name="T138" fmla="*/ 946 h 94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946" h="946">
                  <a:moveTo>
                    <a:pt x="186" y="946"/>
                  </a:moveTo>
                  <a:lnTo>
                    <a:pt x="498" y="946"/>
                  </a:lnTo>
                  <a:lnTo>
                    <a:pt x="500" y="924"/>
                  </a:lnTo>
                  <a:lnTo>
                    <a:pt x="504" y="904"/>
                  </a:lnTo>
                  <a:lnTo>
                    <a:pt x="509" y="882"/>
                  </a:lnTo>
                  <a:lnTo>
                    <a:pt x="515" y="861"/>
                  </a:lnTo>
                  <a:lnTo>
                    <a:pt x="521" y="841"/>
                  </a:lnTo>
                  <a:lnTo>
                    <a:pt x="528" y="820"/>
                  </a:lnTo>
                  <a:lnTo>
                    <a:pt x="535" y="801"/>
                  </a:lnTo>
                  <a:lnTo>
                    <a:pt x="545" y="782"/>
                  </a:lnTo>
                  <a:lnTo>
                    <a:pt x="555" y="762"/>
                  </a:lnTo>
                  <a:lnTo>
                    <a:pt x="564" y="744"/>
                  </a:lnTo>
                  <a:lnTo>
                    <a:pt x="576" y="727"/>
                  </a:lnTo>
                  <a:lnTo>
                    <a:pt x="587" y="709"/>
                  </a:lnTo>
                  <a:lnTo>
                    <a:pt x="600" y="692"/>
                  </a:lnTo>
                  <a:lnTo>
                    <a:pt x="614" y="676"/>
                  </a:lnTo>
                  <a:lnTo>
                    <a:pt x="627" y="661"/>
                  </a:lnTo>
                  <a:lnTo>
                    <a:pt x="643" y="646"/>
                  </a:lnTo>
                  <a:lnTo>
                    <a:pt x="657" y="632"/>
                  </a:lnTo>
                  <a:lnTo>
                    <a:pt x="673" y="618"/>
                  </a:lnTo>
                  <a:lnTo>
                    <a:pt x="690" y="605"/>
                  </a:lnTo>
                  <a:lnTo>
                    <a:pt x="707" y="593"/>
                  </a:lnTo>
                  <a:lnTo>
                    <a:pt x="724" y="581"/>
                  </a:lnTo>
                  <a:lnTo>
                    <a:pt x="742" y="570"/>
                  </a:lnTo>
                  <a:lnTo>
                    <a:pt x="761" y="560"/>
                  </a:lnTo>
                  <a:lnTo>
                    <a:pt x="779" y="551"/>
                  </a:lnTo>
                  <a:lnTo>
                    <a:pt x="799" y="542"/>
                  </a:lnTo>
                  <a:lnTo>
                    <a:pt x="819" y="535"/>
                  </a:lnTo>
                  <a:lnTo>
                    <a:pt x="840" y="528"/>
                  </a:lnTo>
                  <a:lnTo>
                    <a:pt x="860" y="523"/>
                  </a:lnTo>
                  <a:lnTo>
                    <a:pt x="881" y="517"/>
                  </a:lnTo>
                  <a:lnTo>
                    <a:pt x="903" y="513"/>
                  </a:lnTo>
                  <a:lnTo>
                    <a:pt x="924" y="510"/>
                  </a:lnTo>
                  <a:lnTo>
                    <a:pt x="946" y="508"/>
                  </a:lnTo>
                  <a:lnTo>
                    <a:pt x="946" y="187"/>
                  </a:lnTo>
                  <a:lnTo>
                    <a:pt x="945" y="168"/>
                  </a:lnTo>
                  <a:lnTo>
                    <a:pt x="942" y="149"/>
                  </a:lnTo>
                  <a:lnTo>
                    <a:pt x="938" y="131"/>
                  </a:lnTo>
                  <a:lnTo>
                    <a:pt x="932" y="114"/>
                  </a:lnTo>
                  <a:lnTo>
                    <a:pt x="923" y="97"/>
                  </a:lnTo>
                  <a:lnTo>
                    <a:pt x="915" y="82"/>
                  </a:lnTo>
                  <a:lnTo>
                    <a:pt x="904" y="68"/>
                  </a:lnTo>
                  <a:lnTo>
                    <a:pt x="892" y="55"/>
                  </a:lnTo>
                  <a:lnTo>
                    <a:pt x="878" y="43"/>
                  </a:lnTo>
                  <a:lnTo>
                    <a:pt x="864" y="32"/>
                  </a:lnTo>
                  <a:lnTo>
                    <a:pt x="848" y="23"/>
                  </a:lnTo>
                  <a:lnTo>
                    <a:pt x="831" y="14"/>
                  </a:lnTo>
                  <a:lnTo>
                    <a:pt x="814" y="8"/>
                  </a:lnTo>
                  <a:lnTo>
                    <a:pt x="796" y="3"/>
                  </a:lnTo>
                  <a:lnTo>
                    <a:pt x="778" y="1"/>
                  </a:lnTo>
                  <a:lnTo>
                    <a:pt x="759" y="0"/>
                  </a:lnTo>
                  <a:lnTo>
                    <a:pt x="186" y="0"/>
                  </a:lnTo>
                  <a:lnTo>
                    <a:pt x="168" y="1"/>
                  </a:lnTo>
                  <a:lnTo>
                    <a:pt x="149" y="3"/>
                  </a:lnTo>
                  <a:lnTo>
                    <a:pt x="130" y="8"/>
                  </a:lnTo>
                  <a:lnTo>
                    <a:pt x="114" y="14"/>
                  </a:lnTo>
                  <a:lnTo>
                    <a:pt x="98" y="23"/>
                  </a:lnTo>
                  <a:lnTo>
                    <a:pt x="82" y="32"/>
                  </a:lnTo>
                  <a:lnTo>
                    <a:pt x="68" y="43"/>
                  </a:lnTo>
                  <a:lnTo>
                    <a:pt x="54" y="55"/>
                  </a:lnTo>
                  <a:lnTo>
                    <a:pt x="42" y="68"/>
                  </a:lnTo>
                  <a:lnTo>
                    <a:pt x="31" y="82"/>
                  </a:lnTo>
                  <a:lnTo>
                    <a:pt x="22" y="97"/>
                  </a:lnTo>
                  <a:lnTo>
                    <a:pt x="14" y="114"/>
                  </a:lnTo>
                  <a:lnTo>
                    <a:pt x="8" y="131"/>
                  </a:lnTo>
                  <a:lnTo>
                    <a:pt x="4" y="149"/>
                  </a:lnTo>
                  <a:lnTo>
                    <a:pt x="1" y="168"/>
                  </a:lnTo>
                  <a:lnTo>
                    <a:pt x="0" y="187"/>
                  </a:lnTo>
                  <a:lnTo>
                    <a:pt x="0" y="760"/>
                  </a:lnTo>
                  <a:lnTo>
                    <a:pt x="1" y="779"/>
                  </a:lnTo>
                  <a:lnTo>
                    <a:pt x="4" y="797"/>
                  </a:lnTo>
                  <a:lnTo>
                    <a:pt x="8" y="815"/>
                  </a:lnTo>
                  <a:lnTo>
                    <a:pt x="14" y="832"/>
                  </a:lnTo>
                  <a:lnTo>
                    <a:pt x="22" y="848"/>
                  </a:lnTo>
                  <a:lnTo>
                    <a:pt x="31" y="864"/>
                  </a:lnTo>
                  <a:lnTo>
                    <a:pt x="42" y="878"/>
                  </a:lnTo>
                  <a:lnTo>
                    <a:pt x="54" y="892"/>
                  </a:lnTo>
                  <a:lnTo>
                    <a:pt x="68" y="904"/>
                  </a:lnTo>
                  <a:lnTo>
                    <a:pt x="82" y="914"/>
                  </a:lnTo>
                  <a:lnTo>
                    <a:pt x="98" y="924"/>
                  </a:lnTo>
                  <a:lnTo>
                    <a:pt x="114" y="931"/>
                  </a:lnTo>
                  <a:lnTo>
                    <a:pt x="130" y="937"/>
                  </a:lnTo>
                  <a:lnTo>
                    <a:pt x="149" y="942"/>
                  </a:lnTo>
                  <a:lnTo>
                    <a:pt x="168" y="946"/>
                  </a:lnTo>
                  <a:lnTo>
                    <a:pt x="186" y="946"/>
                  </a:lnTo>
                  <a:close/>
                </a:path>
              </a:pathLst>
            </a:custGeom>
            <a:gradFill rotWithShape="1">
              <a:gsLst>
                <a:gs pos="0">
                  <a:srgbClr val="FFCC66"/>
                </a:gs>
                <a:gs pos="100000">
                  <a:srgbClr val="FF3300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i="0">
                <a:latin typeface="+mn-ea"/>
                <a:ea typeface="+mn-ea"/>
              </a:endParaRPr>
            </a:p>
          </p:txBody>
        </p:sp>
        <p:sp>
          <p:nvSpPr>
            <p:cNvPr id="30" name="Text Box 8"/>
            <p:cNvSpPr txBox="1">
              <a:spLocks noChangeArrowheads="1"/>
            </p:cNvSpPr>
            <p:nvPr/>
          </p:nvSpPr>
          <p:spPr bwMode="auto">
            <a:xfrm>
              <a:off x="704164" y="1266825"/>
              <a:ext cx="212201" cy="11482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en-US" altLang="zh-CN" sz="4800" i="0">
                <a:latin typeface="+mn-ea"/>
                <a:ea typeface="+mn-ea"/>
              </a:endParaRPr>
            </a:p>
          </p:txBody>
        </p:sp>
        <p:sp>
          <p:nvSpPr>
            <p:cNvPr id="32" name="Freeform 9"/>
            <p:cNvSpPr>
              <a:spLocks/>
            </p:cNvSpPr>
            <p:nvPr/>
          </p:nvSpPr>
          <p:spPr bwMode="auto">
            <a:xfrm rot="10800000">
              <a:off x="2149677" y="1293171"/>
              <a:ext cx="1309486" cy="891371"/>
            </a:xfrm>
            <a:custGeom>
              <a:avLst/>
              <a:gdLst>
                <a:gd name="T0" fmla="*/ 2147483647 w 946"/>
                <a:gd name="T1" fmla="*/ 2147483647 h 946"/>
                <a:gd name="T2" fmla="*/ 2147483647 w 946"/>
                <a:gd name="T3" fmla="*/ 2147483647 h 946"/>
                <a:gd name="T4" fmla="*/ 2147483647 w 946"/>
                <a:gd name="T5" fmla="*/ 2147483647 h 946"/>
                <a:gd name="T6" fmla="*/ 2147483647 w 946"/>
                <a:gd name="T7" fmla="*/ 2147483647 h 946"/>
                <a:gd name="T8" fmla="*/ 2147483647 w 946"/>
                <a:gd name="T9" fmla="*/ 2147483647 h 946"/>
                <a:gd name="T10" fmla="*/ 2147483647 w 946"/>
                <a:gd name="T11" fmla="*/ 2147483647 h 946"/>
                <a:gd name="T12" fmla="*/ 2147483647 w 946"/>
                <a:gd name="T13" fmla="*/ 2147483647 h 946"/>
                <a:gd name="T14" fmla="*/ 2147483647 w 946"/>
                <a:gd name="T15" fmla="*/ 2147483647 h 946"/>
                <a:gd name="T16" fmla="*/ 2147483647 w 946"/>
                <a:gd name="T17" fmla="*/ 2147483647 h 946"/>
                <a:gd name="T18" fmla="*/ 2147483647 w 946"/>
                <a:gd name="T19" fmla="*/ 2147483647 h 946"/>
                <a:gd name="T20" fmla="*/ 2147483647 w 946"/>
                <a:gd name="T21" fmla="*/ 2147483647 h 946"/>
                <a:gd name="T22" fmla="*/ 2147483647 w 946"/>
                <a:gd name="T23" fmla="*/ 2147483647 h 946"/>
                <a:gd name="T24" fmla="*/ 2147483647 w 946"/>
                <a:gd name="T25" fmla="*/ 2147483647 h 946"/>
                <a:gd name="T26" fmla="*/ 2147483647 w 946"/>
                <a:gd name="T27" fmla="*/ 2147483647 h 946"/>
                <a:gd name="T28" fmla="*/ 2147483647 w 946"/>
                <a:gd name="T29" fmla="*/ 2147483647 h 946"/>
                <a:gd name="T30" fmla="*/ 2147483647 w 946"/>
                <a:gd name="T31" fmla="*/ 2147483647 h 946"/>
                <a:gd name="T32" fmla="*/ 2147483647 w 946"/>
                <a:gd name="T33" fmla="*/ 2147483647 h 946"/>
                <a:gd name="T34" fmla="*/ 2147483647 w 946"/>
                <a:gd name="T35" fmla="*/ 2147483647 h 946"/>
                <a:gd name="T36" fmla="*/ 2147483647 w 946"/>
                <a:gd name="T37" fmla="*/ 2147483647 h 946"/>
                <a:gd name="T38" fmla="*/ 2147483647 w 946"/>
                <a:gd name="T39" fmla="*/ 2147483647 h 946"/>
                <a:gd name="T40" fmla="*/ 2147483647 w 946"/>
                <a:gd name="T41" fmla="*/ 2147483647 h 946"/>
                <a:gd name="T42" fmla="*/ 2147483647 w 946"/>
                <a:gd name="T43" fmla="*/ 2147483647 h 946"/>
                <a:gd name="T44" fmla="*/ 2147483647 w 946"/>
                <a:gd name="T45" fmla="*/ 2147483647 h 946"/>
                <a:gd name="T46" fmla="*/ 2147483647 w 946"/>
                <a:gd name="T47" fmla="*/ 2147483647 h 946"/>
                <a:gd name="T48" fmla="*/ 2147483647 w 946"/>
                <a:gd name="T49" fmla="*/ 2147483647 h 946"/>
                <a:gd name="T50" fmla="*/ 2147483647 w 946"/>
                <a:gd name="T51" fmla="*/ 2147483647 h 946"/>
                <a:gd name="T52" fmla="*/ 2147483647 w 946"/>
                <a:gd name="T53" fmla="*/ 0 h 946"/>
                <a:gd name="T54" fmla="*/ 2147483647 w 946"/>
                <a:gd name="T55" fmla="*/ 2147483647 h 946"/>
                <a:gd name="T56" fmla="*/ 2147483647 w 946"/>
                <a:gd name="T57" fmla="*/ 2147483647 h 946"/>
                <a:gd name="T58" fmla="*/ 2147483647 w 946"/>
                <a:gd name="T59" fmla="*/ 2147483647 h 946"/>
                <a:gd name="T60" fmla="*/ 2147483647 w 946"/>
                <a:gd name="T61" fmla="*/ 2147483647 h 946"/>
                <a:gd name="T62" fmla="*/ 2147483647 w 946"/>
                <a:gd name="T63" fmla="*/ 2147483647 h 946"/>
                <a:gd name="T64" fmla="*/ 2147483647 w 946"/>
                <a:gd name="T65" fmla="*/ 2147483647 h 946"/>
                <a:gd name="T66" fmla="*/ 2147483647 w 946"/>
                <a:gd name="T67" fmla="*/ 2147483647 h 946"/>
                <a:gd name="T68" fmla="*/ 2147483647 w 946"/>
                <a:gd name="T69" fmla="*/ 2147483647 h 946"/>
                <a:gd name="T70" fmla="*/ 0 w 946"/>
                <a:gd name="T71" fmla="*/ 2147483647 h 946"/>
                <a:gd name="T72" fmla="*/ 2147483647 w 946"/>
                <a:gd name="T73" fmla="*/ 2147483647 h 946"/>
                <a:gd name="T74" fmla="*/ 2147483647 w 946"/>
                <a:gd name="T75" fmla="*/ 2147483647 h 946"/>
                <a:gd name="T76" fmla="*/ 2147483647 w 946"/>
                <a:gd name="T77" fmla="*/ 2147483647 h 946"/>
                <a:gd name="T78" fmla="*/ 2147483647 w 946"/>
                <a:gd name="T79" fmla="*/ 2147483647 h 946"/>
                <a:gd name="T80" fmla="*/ 2147483647 w 946"/>
                <a:gd name="T81" fmla="*/ 2147483647 h 946"/>
                <a:gd name="T82" fmla="*/ 2147483647 w 946"/>
                <a:gd name="T83" fmla="*/ 2147483647 h 946"/>
                <a:gd name="T84" fmla="*/ 2147483647 w 946"/>
                <a:gd name="T85" fmla="*/ 2147483647 h 946"/>
                <a:gd name="T86" fmla="*/ 2147483647 w 946"/>
                <a:gd name="T87" fmla="*/ 2147483647 h 946"/>
                <a:gd name="T88" fmla="*/ 2147483647 w 946"/>
                <a:gd name="T89" fmla="*/ 2147483647 h 94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946"/>
                <a:gd name="T136" fmla="*/ 0 h 946"/>
                <a:gd name="T137" fmla="*/ 946 w 946"/>
                <a:gd name="T138" fmla="*/ 946 h 94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946" h="946">
                  <a:moveTo>
                    <a:pt x="186" y="946"/>
                  </a:moveTo>
                  <a:lnTo>
                    <a:pt x="498" y="946"/>
                  </a:lnTo>
                  <a:lnTo>
                    <a:pt x="500" y="924"/>
                  </a:lnTo>
                  <a:lnTo>
                    <a:pt x="504" y="904"/>
                  </a:lnTo>
                  <a:lnTo>
                    <a:pt x="509" y="882"/>
                  </a:lnTo>
                  <a:lnTo>
                    <a:pt x="515" y="861"/>
                  </a:lnTo>
                  <a:lnTo>
                    <a:pt x="521" y="841"/>
                  </a:lnTo>
                  <a:lnTo>
                    <a:pt x="528" y="820"/>
                  </a:lnTo>
                  <a:lnTo>
                    <a:pt x="535" y="801"/>
                  </a:lnTo>
                  <a:lnTo>
                    <a:pt x="545" y="782"/>
                  </a:lnTo>
                  <a:lnTo>
                    <a:pt x="555" y="762"/>
                  </a:lnTo>
                  <a:lnTo>
                    <a:pt x="564" y="744"/>
                  </a:lnTo>
                  <a:lnTo>
                    <a:pt x="576" y="727"/>
                  </a:lnTo>
                  <a:lnTo>
                    <a:pt x="587" y="709"/>
                  </a:lnTo>
                  <a:lnTo>
                    <a:pt x="600" y="692"/>
                  </a:lnTo>
                  <a:lnTo>
                    <a:pt x="614" y="676"/>
                  </a:lnTo>
                  <a:lnTo>
                    <a:pt x="627" y="661"/>
                  </a:lnTo>
                  <a:lnTo>
                    <a:pt x="643" y="646"/>
                  </a:lnTo>
                  <a:lnTo>
                    <a:pt x="657" y="632"/>
                  </a:lnTo>
                  <a:lnTo>
                    <a:pt x="673" y="618"/>
                  </a:lnTo>
                  <a:lnTo>
                    <a:pt x="690" y="605"/>
                  </a:lnTo>
                  <a:lnTo>
                    <a:pt x="707" y="593"/>
                  </a:lnTo>
                  <a:lnTo>
                    <a:pt x="724" y="581"/>
                  </a:lnTo>
                  <a:lnTo>
                    <a:pt x="742" y="570"/>
                  </a:lnTo>
                  <a:lnTo>
                    <a:pt x="761" y="560"/>
                  </a:lnTo>
                  <a:lnTo>
                    <a:pt x="779" y="551"/>
                  </a:lnTo>
                  <a:lnTo>
                    <a:pt x="799" y="542"/>
                  </a:lnTo>
                  <a:lnTo>
                    <a:pt x="819" y="535"/>
                  </a:lnTo>
                  <a:lnTo>
                    <a:pt x="840" y="528"/>
                  </a:lnTo>
                  <a:lnTo>
                    <a:pt x="860" y="523"/>
                  </a:lnTo>
                  <a:lnTo>
                    <a:pt x="881" y="517"/>
                  </a:lnTo>
                  <a:lnTo>
                    <a:pt x="903" y="513"/>
                  </a:lnTo>
                  <a:lnTo>
                    <a:pt x="924" y="510"/>
                  </a:lnTo>
                  <a:lnTo>
                    <a:pt x="946" y="508"/>
                  </a:lnTo>
                  <a:lnTo>
                    <a:pt x="946" y="187"/>
                  </a:lnTo>
                  <a:lnTo>
                    <a:pt x="945" y="168"/>
                  </a:lnTo>
                  <a:lnTo>
                    <a:pt x="942" y="149"/>
                  </a:lnTo>
                  <a:lnTo>
                    <a:pt x="938" y="131"/>
                  </a:lnTo>
                  <a:lnTo>
                    <a:pt x="932" y="114"/>
                  </a:lnTo>
                  <a:lnTo>
                    <a:pt x="923" y="97"/>
                  </a:lnTo>
                  <a:lnTo>
                    <a:pt x="915" y="82"/>
                  </a:lnTo>
                  <a:lnTo>
                    <a:pt x="904" y="68"/>
                  </a:lnTo>
                  <a:lnTo>
                    <a:pt x="892" y="55"/>
                  </a:lnTo>
                  <a:lnTo>
                    <a:pt x="878" y="43"/>
                  </a:lnTo>
                  <a:lnTo>
                    <a:pt x="864" y="32"/>
                  </a:lnTo>
                  <a:lnTo>
                    <a:pt x="848" y="23"/>
                  </a:lnTo>
                  <a:lnTo>
                    <a:pt x="831" y="14"/>
                  </a:lnTo>
                  <a:lnTo>
                    <a:pt x="814" y="8"/>
                  </a:lnTo>
                  <a:lnTo>
                    <a:pt x="796" y="3"/>
                  </a:lnTo>
                  <a:lnTo>
                    <a:pt x="778" y="1"/>
                  </a:lnTo>
                  <a:lnTo>
                    <a:pt x="759" y="0"/>
                  </a:lnTo>
                  <a:lnTo>
                    <a:pt x="186" y="0"/>
                  </a:lnTo>
                  <a:lnTo>
                    <a:pt x="168" y="1"/>
                  </a:lnTo>
                  <a:lnTo>
                    <a:pt x="149" y="3"/>
                  </a:lnTo>
                  <a:lnTo>
                    <a:pt x="130" y="8"/>
                  </a:lnTo>
                  <a:lnTo>
                    <a:pt x="114" y="14"/>
                  </a:lnTo>
                  <a:lnTo>
                    <a:pt x="98" y="23"/>
                  </a:lnTo>
                  <a:lnTo>
                    <a:pt x="82" y="32"/>
                  </a:lnTo>
                  <a:lnTo>
                    <a:pt x="68" y="43"/>
                  </a:lnTo>
                  <a:lnTo>
                    <a:pt x="54" y="55"/>
                  </a:lnTo>
                  <a:lnTo>
                    <a:pt x="42" y="68"/>
                  </a:lnTo>
                  <a:lnTo>
                    <a:pt x="31" y="82"/>
                  </a:lnTo>
                  <a:lnTo>
                    <a:pt x="22" y="97"/>
                  </a:lnTo>
                  <a:lnTo>
                    <a:pt x="14" y="114"/>
                  </a:lnTo>
                  <a:lnTo>
                    <a:pt x="8" y="131"/>
                  </a:lnTo>
                  <a:lnTo>
                    <a:pt x="4" y="149"/>
                  </a:lnTo>
                  <a:lnTo>
                    <a:pt x="1" y="168"/>
                  </a:lnTo>
                  <a:lnTo>
                    <a:pt x="0" y="187"/>
                  </a:lnTo>
                  <a:lnTo>
                    <a:pt x="0" y="760"/>
                  </a:lnTo>
                  <a:lnTo>
                    <a:pt x="1" y="779"/>
                  </a:lnTo>
                  <a:lnTo>
                    <a:pt x="4" y="797"/>
                  </a:lnTo>
                  <a:lnTo>
                    <a:pt x="8" y="815"/>
                  </a:lnTo>
                  <a:lnTo>
                    <a:pt x="14" y="832"/>
                  </a:lnTo>
                  <a:lnTo>
                    <a:pt x="22" y="848"/>
                  </a:lnTo>
                  <a:lnTo>
                    <a:pt x="31" y="864"/>
                  </a:lnTo>
                  <a:lnTo>
                    <a:pt x="42" y="878"/>
                  </a:lnTo>
                  <a:lnTo>
                    <a:pt x="54" y="892"/>
                  </a:lnTo>
                  <a:lnTo>
                    <a:pt x="68" y="904"/>
                  </a:lnTo>
                  <a:lnTo>
                    <a:pt x="82" y="914"/>
                  </a:lnTo>
                  <a:lnTo>
                    <a:pt x="98" y="924"/>
                  </a:lnTo>
                  <a:lnTo>
                    <a:pt x="114" y="931"/>
                  </a:lnTo>
                  <a:lnTo>
                    <a:pt x="130" y="937"/>
                  </a:lnTo>
                  <a:lnTo>
                    <a:pt x="149" y="942"/>
                  </a:lnTo>
                  <a:lnTo>
                    <a:pt x="168" y="946"/>
                  </a:lnTo>
                  <a:lnTo>
                    <a:pt x="186" y="946"/>
                  </a:lnTo>
                  <a:close/>
                </a:path>
              </a:pathLst>
            </a:custGeom>
            <a:gradFill rotWithShape="1">
              <a:gsLst>
                <a:gs pos="0">
                  <a:srgbClr val="669900"/>
                </a:gs>
                <a:gs pos="100000">
                  <a:srgbClr val="CCFF33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i="0">
                <a:latin typeface="+mn-ea"/>
                <a:ea typeface="+mn-ea"/>
              </a:endParaRPr>
            </a:p>
          </p:txBody>
        </p:sp>
        <p:sp>
          <p:nvSpPr>
            <p:cNvPr id="34" name="Text Box 10"/>
            <p:cNvSpPr txBox="1">
              <a:spLocks noChangeArrowheads="1"/>
            </p:cNvSpPr>
            <p:nvPr/>
          </p:nvSpPr>
          <p:spPr bwMode="auto">
            <a:xfrm>
              <a:off x="2124285" y="1266825"/>
              <a:ext cx="210388" cy="11482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en-US" altLang="zh-CN" sz="4800" i="0">
                <a:latin typeface="+mn-ea"/>
                <a:ea typeface="+mn-ea"/>
              </a:endParaRPr>
            </a:p>
          </p:txBody>
        </p:sp>
        <p:sp>
          <p:nvSpPr>
            <p:cNvPr id="35" name="Freeform 11"/>
            <p:cNvSpPr>
              <a:spLocks/>
            </p:cNvSpPr>
            <p:nvPr/>
          </p:nvSpPr>
          <p:spPr bwMode="auto">
            <a:xfrm rot="10800000">
              <a:off x="736811" y="2261385"/>
              <a:ext cx="1309486" cy="891371"/>
            </a:xfrm>
            <a:custGeom>
              <a:avLst/>
              <a:gdLst>
                <a:gd name="T0" fmla="*/ 2147483647 w 946"/>
                <a:gd name="T1" fmla="*/ 2147483647 h 946"/>
                <a:gd name="T2" fmla="*/ 2147483647 w 946"/>
                <a:gd name="T3" fmla="*/ 2147483647 h 946"/>
                <a:gd name="T4" fmla="*/ 2147483647 w 946"/>
                <a:gd name="T5" fmla="*/ 2147483647 h 946"/>
                <a:gd name="T6" fmla="*/ 2147483647 w 946"/>
                <a:gd name="T7" fmla="*/ 2147483647 h 946"/>
                <a:gd name="T8" fmla="*/ 2147483647 w 946"/>
                <a:gd name="T9" fmla="*/ 2147483647 h 946"/>
                <a:gd name="T10" fmla="*/ 2147483647 w 946"/>
                <a:gd name="T11" fmla="*/ 2147483647 h 946"/>
                <a:gd name="T12" fmla="*/ 2147483647 w 946"/>
                <a:gd name="T13" fmla="*/ 2147483647 h 946"/>
                <a:gd name="T14" fmla="*/ 2147483647 w 946"/>
                <a:gd name="T15" fmla="*/ 2147483647 h 946"/>
                <a:gd name="T16" fmla="*/ 2147483647 w 946"/>
                <a:gd name="T17" fmla="*/ 2147483647 h 946"/>
                <a:gd name="T18" fmla="*/ 2147483647 w 946"/>
                <a:gd name="T19" fmla="*/ 2147483647 h 946"/>
                <a:gd name="T20" fmla="*/ 2147483647 w 946"/>
                <a:gd name="T21" fmla="*/ 2147483647 h 946"/>
                <a:gd name="T22" fmla="*/ 2147483647 w 946"/>
                <a:gd name="T23" fmla="*/ 2147483647 h 946"/>
                <a:gd name="T24" fmla="*/ 2147483647 w 946"/>
                <a:gd name="T25" fmla="*/ 2147483647 h 946"/>
                <a:gd name="T26" fmla="*/ 2147483647 w 946"/>
                <a:gd name="T27" fmla="*/ 2147483647 h 946"/>
                <a:gd name="T28" fmla="*/ 2147483647 w 946"/>
                <a:gd name="T29" fmla="*/ 2147483647 h 946"/>
                <a:gd name="T30" fmla="*/ 2147483647 w 946"/>
                <a:gd name="T31" fmla="*/ 2147483647 h 946"/>
                <a:gd name="T32" fmla="*/ 2147483647 w 946"/>
                <a:gd name="T33" fmla="*/ 2147483647 h 946"/>
                <a:gd name="T34" fmla="*/ 2147483647 w 946"/>
                <a:gd name="T35" fmla="*/ 2147483647 h 946"/>
                <a:gd name="T36" fmla="*/ 2147483647 w 946"/>
                <a:gd name="T37" fmla="*/ 2147483647 h 946"/>
                <a:gd name="T38" fmla="*/ 2147483647 w 946"/>
                <a:gd name="T39" fmla="*/ 2147483647 h 946"/>
                <a:gd name="T40" fmla="*/ 2147483647 w 946"/>
                <a:gd name="T41" fmla="*/ 2147483647 h 946"/>
                <a:gd name="T42" fmla="*/ 2147483647 w 946"/>
                <a:gd name="T43" fmla="*/ 2147483647 h 946"/>
                <a:gd name="T44" fmla="*/ 2147483647 w 946"/>
                <a:gd name="T45" fmla="*/ 2147483647 h 946"/>
                <a:gd name="T46" fmla="*/ 2147483647 w 946"/>
                <a:gd name="T47" fmla="*/ 2147483647 h 946"/>
                <a:gd name="T48" fmla="*/ 2147483647 w 946"/>
                <a:gd name="T49" fmla="*/ 2147483647 h 946"/>
                <a:gd name="T50" fmla="*/ 2147483647 w 946"/>
                <a:gd name="T51" fmla="*/ 2147483647 h 946"/>
                <a:gd name="T52" fmla="*/ 2147483647 w 946"/>
                <a:gd name="T53" fmla="*/ 0 h 946"/>
                <a:gd name="T54" fmla="*/ 2147483647 w 946"/>
                <a:gd name="T55" fmla="*/ 2147483647 h 946"/>
                <a:gd name="T56" fmla="*/ 2147483647 w 946"/>
                <a:gd name="T57" fmla="*/ 2147483647 h 946"/>
                <a:gd name="T58" fmla="*/ 2147483647 w 946"/>
                <a:gd name="T59" fmla="*/ 2147483647 h 946"/>
                <a:gd name="T60" fmla="*/ 2147483647 w 946"/>
                <a:gd name="T61" fmla="*/ 2147483647 h 946"/>
                <a:gd name="T62" fmla="*/ 2147483647 w 946"/>
                <a:gd name="T63" fmla="*/ 2147483647 h 946"/>
                <a:gd name="T64" fmla="*/ 2147483647 w 946"/>
                <a:gd name="T65" fmla="*/ 2147483647 h 946"/>
                <a:gd name="T66" fmla="*/ 2147483647 w 946"/>
                <a:gd name="T67" fmla="*/ 2147483647 h 946"/>
                <a:gd name="T68" fmla="*/ 2147483647 w 946"/>
                <a:gd name="T69" fmla="*/ 2147483647 h 946"/>
                <a:gd name="T70" fmla="*/ 0 w 946"/>
                <a:gd name="T71" fmla="*/ 2147483647 h 946"/>
                <a:gd name="T72" fmla="*/ 2147483647 w 946"/>
                <a:gd name="T73" fmla="*/ 2147483647 h 946"/>
                <a:gd name="T74" fmla="*/ 2147483647 w 946"/>
                <a:gd name="T75" fmla="*/ 2147483647 h 946"/>
                <a:gd name="T76" fmla="*/ 2147483647 w 946"/>
                <a:gd name="T77" fmla="*/ 2147483647 h 946"/>
                <a:gd name="T78" fmla="*/ 2147483647 w 946"/>
                <a:gd name="T79" fmla="*/ 2147483647 h 946"/>
                <a:gd name="T80" fmla="*/ 2147483647 w 946"/>
                <a:gd name="T81" fmla="*/ 2147483647 h 946"/>
                <a:gd name="T82" fmla="*/ 2147483647 w 946"/>
                <a:gd name="T83" fmla="*/ 2147483647 h 946"/>
                <a:gd name="T84" fmla="*/ 2147483647 w 946"/>
                <a:gd name="T85" fmla="*/ 2147483647 h 946"/>
                <a:gd name="T86" fmla="*/ 2147483647 w 946"/>
                <a:gd name="T87" fmla="*/ 2147483647 h 946"/>
                <a:gd name="T88" fmla="*/ 2147483647 w 946"/>
                <a:gd name="T89" fmla="*/ 2147483647 h 94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946"/>
                <a:gd name="T136" fmla="*/ 0 h 946"/>
                <a:gd name="T137" fmla="*/ 946 w 946"/>
                <a:gd name="T138" fmla="*/ 946 h 94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946" h="946">
                  <a:moveTo>
                    <a:pt x="186" y="946"/>
                  </a:moveTo>
                  <a:lnTo>
                    <a:pt x="498" y="946"/>
                  </a:lnTo>
                  <a:lnTo>
                    <a:pt x="500" y="924"/>
                  </a:lnTo>
                  <a:lnTo>
                    <a:pt x="504" y="904"/>
                  </a:lnTo>
                  <a:lnTo>
                    <a:pt x="509" y="882"/>
                  </a:lnTo>
                  <a:lnTo>
                    <a:pt x="515" y="861"/>
                  </a:lnTo>
                  <a:lnTo>
                    <a:pt x="521" y="841"/>
                  </a:lnTo>
                  <a:lnTo>
                    <a:pt x="528" y="820"/>
                  </a:lnTo>
                  <a:lnTo>
                    <a:pt x="535" y="801"/>
                  </a:lnTo>
                  <a:lnTo>
                    <a:pt x="545" y="782"/>
                  </a:lnTo>
                  <a:lnTo>
                    <a:pt x="555" y="762"/>
                  </a:lnTo>
                  <a:lnTo>
                    <a:pt x="564" y="744"/>
                  </a:lnTo>
                  <a:lnTo>
                    <a:pt x="576" y="727"/>
                  </a:lnTo>
                  <a:lnTo>
                    <a:pt x="587" y="709"/>
                  </a:lnTo>
                  <a:lnTo>
                    <a:pt x="600" y="692"/>
                  </a:lnTo>
                  <a:lnTo>
                    <a:pt x="614" y="676"/>
                  </a:lnTo>
                  <a:lnTo>
                    <a:pt x="627" y="661"/>
                  </a:lnTo>
                  <a:lnTo>
                    <a:pt x="643" y="646"/>
                  </a:lnTo>
                  <a:lnTo>
                    <a:pt x="657" y="632"/>
                  </a:lnTo>
                  <a:lnTo>
                    <a:pt x="673" y="618"/>
                  </a:lnTo>
                  <a:lnTo>
                    <a:pt x="690" y="605"/>
                  </a:lnTo>
                  <a:lnTo>
                    <a:pt x="707" y="593"/>
                  </a:lnTo>
                  <a:lnTo>
                    <a:pt x="724" y="581"/>
                  </a:lnTo>
                  <a:lnTo>
                    <a:pt x="742" y="570"/>
                  </a:lnTo>
                  <a:lnTo>
                    <a:pt x="761" y="560"/>
                  </a:lnTo>
                  <a:lnTo>
                    <a:pt x="779" y="551"/>
                  </a:lnTo>
                  <a:lnTo>
                    <a:pt x="799" y="542"/>
                  </a:lnTo>
                  <a:lnTo>
                    <a:pt x="819" y="535"/>
                  </a:lnTo>
                  <a:lnTo>
                    <a:pt x="840" y="528"/>
                  </a:lnTo>
                  <a:lnTo>
                    <a:pt x="860" y="523"/>
                  </a:lnTo>
                  <a:lnTo>
                    <a:pt x="881" y="517"/>
                  </a:lnTo>
                  <a:lnTo>
                    <a:pt x="903" y="513"/>
                  </a:lnTo>
                  <a:lnTo>
                    <a:pt x="924" y="510"/>
                  </a:lnTo>
                  <a:lnTo>
                    <a:pt x="946" y="508"/>
                  </a:lnTo>
                  <a:lnTo>
                    <a:pt x="946" y="187"/>
                  </a:lnTo>
                  <a:lnTo>
                    <a:pt x="945" y="168"/>
                  </a:lnTo>
                  <a:lnTo>
                    <a:pt x="942" y="149"/>
                  </a:lnTo>
                  <a:lnTo>
                    <a:pt x="938" y="131"/>
                  </a:lnTo>
                  <a:lnTo>
                    <a:pt x="932" y="114"/>
                  </a:lnTo>
                  <a:lnTo>
                    <a:pt x="923" y="97"/>
                  </a:lnTo>
                  <a:lnTo>
                    <a:pt x="915" y="82"/>
                  </a:lnTo>
                  <a:lnTo>
                    <a:pt x="904" y="68"/>
                  </a:lnTo>
                  <a:lnTo>
                    <a:pt x="892" y="55"/>
                  </a:lnTo>
                  <a:lnTo>
                    <a:pt x="878" y="43"/>
                  </a:lnTo>
                  <a:lnTo>
                    <a:pt x="864" y="32"/>
                  </a:lnTo>
                  <a:lnTo>
                    <a:pt x="848" y="23"/>
                  </a:lnTo>
                  <a:lnTo>
                    <a:pt x="831" y="14"/>
                  </a:lnTo>
                  <a:lnTo>
                    <a:pt x="814" y="8"/>
                  </a:lnTo>
                  <a:lnTo>
                    <a:pt x="796" y="3"/>
                  </a:lnTo>
                  <a:lnTo>
                    <a:pt x="778" y="1"/>
                  </a:lnTo>
                  <a:lnTo>
                    <a:pt x="759" y="0"/>
                  </a:lnTo>
                  <a:lnTo>
                    <a:pt x="186" y="0"/>
                  </a:lnTo>
                  <a:lnTo>
                    <a:pt x="168" y="1"/>
                  </a:lnTo>
                  <a:lnTo>
                    <a:pt x="149" y="3"/>
                  </a:lnTo>
                  <a:lnTo>
                    <a:pt x="130" y="8"/>
                  </a:lnTo>
                  <a:lnTo>
                    <a:pt x="114" y="14"/>
                  </a:lnTo>
                  <a:lnTo>
                    <a:pt x="98" y="23"/>
                  </a:lnTo>
                  <a:lnTo>
                    <a:pt x="82" y="32"/>
                  </a:lnTo>
                  <a:lnTo>
                    <a:pt x="68" y="43"/>
                  </a:lnTo>
                  <a:lnTo>
                    <a:pt x="54" y="55"/>
                  </a:lnTo>
                  <a:lnTo>
                    <a:pt x="42" y="68"/>
                  </a:lnTo>
                  <a:lnTo>
                    <a:pt x="31" y="82"/>
                  </a:lnTo>
                  <a:lnTo>
                    <a:pt x="22" y="97"/>
                  </a:lnTo>
                  <a:lnTo>
                    <a:pt x="14" y="114"/>
                  </a:lnTo>
                  <a:lnTo>
                    <a:pt x="8" y="131"/>
                  </a:lnTo>
                  <a:lnTo>
                    <a:pt x="4" y="149"/>
                  </a:lnTo>
                  <a:lnTo>
                    <a:pt x="1" y="168"/>
                  </a:lnTo>
                  <a:lnTo>
                    <a:pt x="0" y="187"/>
                  </a:lnTo>
                  <a:lnTo>
                    <a:pt x="0" y="760"/>
                  </a:lnTo>
                  <a:lnTo>
                    <a:pt x="1" y="779"/>
                  </a:lnTo>
                  <a:lnTo>
                    <a:pt x="4" y="797"/>
                  </a:lnTo>
                  <a:lnTo>
                    <a:pt x="8" y="815"/>
                  </a:lnTo>
                  <a:lnTo>
                    <a:pt x="14" y="832"/>
                  </a:lnTo>
                  <a:lnTo>
                    <a:pt x="22" y="848"/>
                  </a:lnTo>
                  <a:lnTo>
                    <a:pt x="31" y="864"/>
                  </a:lnTo>
                  <a:lnTo>
                    <a:pt x="42" y="878"/>
                  </a:lnTo>
                  <a:lnTo>
                    <a:pt x="54" y="892"/>
                  </a:lnTo>
                  <a:lnTo>
                    <a:pt x="68" y="904"/>
                  </a:lnTo>
                  <a:lnTo>
                    <a:pt x="82" y="914"/>
                  </a:lnTo>
                  <a:lnTo>
                    <a:pt x="98" y="924"/>
                  </a:lnTo>
                  <a:lnTo>
                    <a:pt x="114" y="931"/>
                  </a:lnTo>
                  <a:lnTo>
                    <a:pt x="130" y="937"/>
                  </a:lnTo>
                  <a:lnTo>
                    <a:pt x="149" y="942"/>
                  </a:lnTo>
                  <a:lnTo>
                    <a:pt x="168" y="946"/>
                  </a:lnTo>
                  <a:lnTo>
                    <a:pt x="186" y="946"/>
                  </a:lnTo>
                  <a:close/>
                </a:path>
              </a:pathLst>
            </a:custGeom>
            <a:gradFill rotWithShape="1">
              <a:gsLst>
                <a:gs pos="0">
                  <a:srgbClr val="99CCFF"/>
                </a:gs>
                <a:gs pos="100000">
                  <a:schemeClr val="folHlink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i="0">
                <a:latin typeface="+mn-ea"/>
                <a:ea typeface="+mn-ea"/>
              </a:endParaRPr>
            </a:p>
          </p:txBody>
        </p:sp>
        <p:sp>
          <p:nvSpPr>
            <p:cNvPr id="36" name="Text Box 12"/>
            <p:cNvSpPr txBox="1">
              <a:spLocks noChangeArrowheads="1"/>
            </p:cNvSpPr>
            <p:nvPr/>
          </p:nvSpPr>
          <p:spPr bwMode="auto">
            <a:xfrm>
              <a:off x="684213" y="2239430"/>
              <a:ext cx="210388" cy="1148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en-US" altLang="zh-CN" sz="4800" i="0">
                <a:latin typeface="+mn-ea"/>
                <a:ea typeface="+mn-ea"/>
              </a:endParaRPr>
            </a:p>
          </p:txBody>
        </p:sp>
        <p:sp>
          <p:nvSpPr>
            <p:cNvPr id="37" name="Freeform 13"/>
            <p:cNvSpPr>
              <a:spLocks/>
            </p:cNvSpPr>
            <p:nvPr/>
          </p:nvSpPr>
          <p:spPr bwMode="auto">
            <a:xfrm rot="10800000">
              <a:off x="2151491" y="2261385"/>
              <a:ext cx="1307672" cy="891371"/>
            </a:xfrm>
            <a:custGeom>
              <a:avLst/>
              <a:gdLst>
                <a:gd name="T0" fmla="*/ 2147483647 w 946"/>
                <a:gd name="T1" fmla="*/ 2147483647 h 946"/>
                <a:gd name="T2" fmla="*/ 2147483647 w 946"/>
                <a:gd name="T3" fmla="*/ 2147483647 h 946"/>
                <a:gd name="T4" fmla="*/ 2147483647 w 946"/>
                <a:gd name="T5" fmla="*/ 2147483647 h 946"/>
                <a:gd name="T6" fmla="*/ 2147483647 w 946"/>
                <a:gd name="T7" fmla="*/ 2147483647 h 946"/>
                <a:gd name="T8" fmla="*/ 2147483647 w 946"/>
                <a:gd name="T9" fmla="*/ 2147483647 h 946"/>
                <a:gd name="T10" fmla="*/ 2147483647 w 946"/>
                <a:gd name="T11" fmla="*/ 2147483647 h 946"/>
                <a:gd name="T12" fmla="*/ 2147483647 w 946"/>
                <a:gd name="T13" fmla="*/ 2147483647 h 946"/>
                <a:gd name="T14" fmla="*/ 2147483647 w 946"/>
                <a:gd name="T15" fmla="*/ 2147483647 h 946"/>
                <a:gd name="T16" fmla="*/ 2147483647 w 946"/>
                <a:gd name="T17" fmla="*/ 2147483647 h 946"/>
                <a:gd name="T18" fmla="*/ 2147483647 w 946"/>
                <a:gd name="T19" fmla="*/ 2147483647 h 946"/>
                <a:gd name="T20" fmla="*/ 2147483647 w 946"/>
                <a:gd name="T21" fmla="*/ 2147483647 h 946"/>
                <a:gd name="T22" fmla="*/ 2147483647 w 946"/>
                <a:gd name="T23" fmla="*/ 2147483647 h 946"/>
                <a:gd name="T24" fmla="*/ 2147483647 w 946"/>
                <a:gd name="T25" fmla="*/ 2147483647 h 946"/>
                <a:gd name="T26" fmla="*/ 2147483647 w 946"/>
                <a:gd name="T27" fmla="*/ 2147483647 h 946"/>
                <a:gd name="T28" fmla="*/ 2147483647 w 946"/>
                <a:gd name="T29" fmla="*/ 2147483647 h 946"/>
                <a:gd name="T30" fmla="*/ 2147483647 w 946"/>
                <a:gd name="T31" fmla="*/ 2147483647 h 946"/>
                <a:gd name="T32" fmla="*/ 2147483647 w 946"/>
                <a:gd name="T33" fmla="*/ 2147483647 h 946"/>
                <a:gd name="T34" fmla="*/ 2147483647 w 946"/>
                <a:gd name="T35" fmla="*/ 2147483647 h 946"/>
                <a:gd name="T36" fmla="*/ 2147483647 w 946"/>
                <a:gd name="T37" fmla="*/ 2147483647 h 946"/>
                <a:gd name="T38" fmla="*/ 2147483647 w 946"/>
                <a:gd name="T39" fmla="*/ 2147483647 h 946"/>
                <a:gd name="T40" fmla="*/ 2147483647 w 946"/>
                <a:gd name="T41" fmla="*/ 2147483647 h 946"/>
                <a:gd name="T42" fmla="*/ 2147483647 w 946"/>
                <a:gd name="T43" fmla="*/ 2147483647 h 946"/>
                <a:gd name="T44" fmla="*/ 2147483647 w 946"/>
                <a:gd name="T45" fmla="*/ 2147483647 h 946"/>
                <a:gd name="T46" fmla="*/ 2147483647 w 946"/>
                <a:gd name="T47" fmla="*/ 2147483647 h 946"/>
                <a:gd name="T48" fmla="*/ 2147483647 w 946"/>
                <a:gd name="T49" fmla="*/ 2147483647 h 946"/>
                <a:gd name="T50" fmla="*/ 2147483647 w 946"/>
                <a:gd name="T51" fmla="*/ 2147483647 h 946"/>
                <a:gd name="T52" fmla="*/ 2147483647 w 946"/>
                <a:gd name="T53" fmla="*/ 0 h 946"/>
                <a:gd name="T54" fmla="*/ 2147483647 w 946"/>
                <a:gd name="T55" fmla="*/ 2147483647 h 946"/>
                <a:gd name="T56" fmla="*/ 2147483647 w 946"/>
                <a:gd name="T57" fmla="*/ 2147483647 h 946"/>
                <a:gd name="T58" fmla="*/ 2147483647 w 946"/>
                <a:gd name="T59" fmla="*/ 2147483647 h 946"/>
                <a:gd name="T60" fmla="*/ 2147483647 w 946"/>
                <a:gd name="T61" fmla="*/ 2147483647 h 946"/>
                <a:gd name="T62" fmla="*/ 2147483647 w 946"/>
                <a:gd name="T63" fmla="*/ 2147483647 h 946"/>
                <a:gd name="T64" fmla="*/ 2147483647 w 946"/>
                <a:gd name="T65" fmla="*/ 2147483647 h 946"/>
                <a:gd name="T66" fmla="*/ 2147483647 w 946"/>
                <a:gd name="T67" fmla="*/ 2147483647 h 946"/>
                <a:gd name="T68" fmla="*/ 2147483647 w 946"/>
                <a:gd name="T69" fmla="*/ 2147483647 h 946"/>
                <a:gd name="T70" fmla="*/ 0 w 946"/>
                <a:gd name="T71" fmla="*/ 2147483647 h 946"/>
                <a:gd name="T72" fmla="*/ 2147483647 w 946"/>
                <a:gd name="T73" fmla="*/ 2147483647 h 946"/>
                <a:gd name="T74" fmla="*/ 2147483647 w 946"/>
                <a:gd name="T75" fmla="*/ 2147483647 h 946"/>
                <a:gd name="T76" fmla="*/ 2147483647 w 946"/>
                <a:gd name="T77" fmla="*/ 2147483647 h 946"/>
                <a:gd name="T78" fmla="*/ 2147483647 w 946"/>
                <a:gd name="T79" fmla="*/ 2147483647 h 946"/>
                <a:gd name="T80" fmla="*/ 2147483647 w 946"/>
                <a:gd name="T81" fmla="*/ 2147483647 h 946"/>
                <a:gd name="T82" fmla="*/ 2147483647 w 946"/>
                <a:gd name="T83" fmla="*/ 2147483647 h 946"/>
                <a:gd name="T84" fmla="*/ 2147483647 w 946"/>
                <a:gd name="T85" fmla="*/ 2147483647 h 946"/>
                <a:gd name="T86" fmla="*/ 2147483647 w 946"/>
                <a:gd name="T87" fmla="*/ 2147483647 h 946"/>
                <a:gd name="T88" fmla="*/ 2147483647 w 946"/>
                <a:gd name="T89" fmla="*/ 2147483647 h 94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946"/>
                <a:gd name="T136" fmla="*/ 0 h 946"/>
                <a:gd name="T137" fmla="*/ 946 w 946"/>
                <a:gd name="T138" fmla="*/ 946 h 94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946" h="946">
                  <a:moveTo>
                    <a:pt x="186" y="946"/>
                  </a:moveTo>
                  <a:lnTo>
                    <a:pt x="498" y="946"/>
                  </a:lnTo>
                  <a:lnTo>
                    <a:pt x="500" y="924"/>
                  </a:lnTo>
                  <a:lnTo>
                    <a:pt x="504" y="904"/>
                  </a:lnTo>
                  <a:lnTo>
                    <a:pt x="509" y="882"/>
                  </a:lnTo>
                  <a:lnTo>
                    <a:pt x="515" y="861"/>
                  </a:lnTo>
                  <a:lnTo>
                    <a:pt x="521" y="841"/>
                  </a:lnTo>
                  <a:lnTo>
                    <a:pt x="528" y="820"/>
                  </a:lnTo>
                  <a:lnTo>
                    <a:pt x="535" y="801"/>
                  </a:lnTo>
                  <a:lnTo>
                    <a:pt x="545" y="782"/>
                  </a:lnTo>
                  <a:lnTo>
                    <a:pt x="555" y="762"/>
                  </a:lnTo>
                  <a:lnTo>
                    <a:pt x="564" y="744"/>
                  </a:lnTo>
                  <a:lnTo>
                    <a:pt x="576" y="727"/>
                  </a:lnTo>
                  <a:lnTo>
                    <a:pt x="587" y="709"/>
                  </a:lnTo>
                  <a:lnTo>
                    <a:pt x="600" y="692"/>
                  </a:lnTo>
                  <a:lnTo>
                    <a:pt x="614" y="676"/>
                  </a:lnTo>
                  <a:lnTo>
                    <a:pt x="627" y="661"/>
                  </a:lnTo>
                  <a:lnTo>
                    <a:pt x="643" y="646"/>
                  </a:lnTo>
                  <a:lnTo>
                    <a:pt x="657" y="632"/>
                  </a:lnTo>
                  <a:lnTo>
                    <a:pt x="673" y="618"/>
                  </a:lnTo>
                  <a:lnTo>
                    <a:pt x="690" y="605"/>
                  </a:lnTo>
                  <a:lnTo>
                    <a:pt x="707" y="593"/>
                  </a:lnTo>
                  <a:lnTo>
                    <a:pt x="724" y="581"/>
                  </a:lnTo>
                  <a:lnTo>
                    <a:pt x="742" y="570"/>
                  </a:lnTo>
                  <a:lnTo>
                    <a:pt x="761" y="560"/>
                  </a:lnTo>
                  <a:lnTo>
                    <a:pt x="779" y="551"/>
                  </a:lnTo>
                  <a:lnTo>
                    <a:pt x="799" y="542"/>
                  </a:lnTo>
                  <a:lnTo>
                    <a:pt x="819" y="535"/>
                  </a:lnTo>
                  <a:lnTo>
                    <a:pt x="840" y="528"/>
                  </a:lnTo>
                  <a:lnTo>
                    <a:pt x="860" y="523"/>
                  </a:lnTo>
                  <a:lnTo>
                    <a:pt x="881" y="517"/>
                  </a:lnTo>
                  <a:lnTo>
                    <a:pt x="903" y="513"/>
                  </a:lnTo>
                  <a:lnTo>
                    <a:pt x="924" y="510"/>
                  </a:lnTo>
                  <a:lnTo>
                    <a:pt x="946" y="508"/>
                  </a:lnTo>
                  <a:lnTo>
                    <a:pt x="946" y="187"/>
                  </a:lnTo>
                  <a:lnTo>
                    <a:pt x="945" y="168"/>
                  </a:lnTo>
                  <a:lnTo>
                    <a:pt x="942" y="149"/>
                  </a:lnTo>
                  <a:lnTo>
                    <a:pt x="938" y="131"/>
                  </a:lnTo>
                  <a:lnTo>
                    <a:pt x="932" y="114"/>
                  </a:lnTo>
                  <a:lnTo>
                    <a:pt x="923" y="97"/>
                  </a:lnTo>
                  <a:lnTo>
                    <a:pt x="915" y="82"/>
                  </a:lnTo>
                  <a:lnTo>
                    <a:pt x="904" y="68"/>
                  </a:lnTo>
                  <a:lnTo>
                    <a:pt x="892" y="55"/>
                  </a:lnTo>
                  <a:lnTo>
                    <a:pt x="878" y="43"/>
                  </a:lnTo>
                  <a:lnTo>
                    <a:pt x="864" y="32"/>
                  </a:lnTo>
                  <a:lnTo>
                    <a:pt x="848" y="23"/>
                  </a:lnTo>
                  <a:lnTo>
                    <a:pt x="831" y="14"/>
                  </a:lnTo>
                  <a:lnTo>
                    <a:pt x="814" y="8"/>
                  </a:lnTo>
                  <a:lnTo>
                    <a:pt x="796" y="3"/>
                  </a:lnTo>
                  <a:lnTo>
                    <a:pt x="778" y="1"/>
                  </a:lnTo>
                  <a:lnTo>
                    <a:pt x="759" y="0"/>
                  </a:lnTo>
                  <a:lnTo>
                    <a:pt x="186" y="0"/>
                  </a:lnTo>
                  <a:lnTo>
                    <a:pt x="168" y="1"/>
                  </a:lnTo>
                  <a:lnTo>
                    <a:pt x="149" y="3"/>
                  </a:lnTo>
                  <a:lnTo>
                    <a:pt x="130" y="8"/>
                  </a:lnTo>
                  <a:lnTo>
                    <a:pt x="114" y="14"/>
                  </a:lnTo>
                  <a:lnTo>
                    <a:pt x="98" y="23"/>
                  </a:lnTo>
                  <a:lnTo>
                    <a:pt x="82" y="32"/>
                  </a:lnTo>
                  <a:lnTo>
                    <a:pt x="68" y="43"/>
                  </a:lnTo>
                  <a:lnTo>
                    <a:pt x="54" y="55"/>
                  </a:lnTo>
                  <a:lnTo>
                    <a:pt x="42" y="68"/>
                  </a:lnTo>
                  <a:lnTo>
                    <a:pt x="31" y="82"/>
                  </a:lnTo>
                  <a:lnTo>
                    <a:pt x="22" y="97"/>
                  </a:lnTo>
                  <a:lnTo>
                    <a:pt x="14" y="114"/>
                  </a:lnTo>
                  <a:lnTo>
                    <a:pt x="8" y="131"/>
                  </a:lnTo>
                  <a:lnTo>
                    <a:pt x="4" y="149"/>
                  </a:lnTo>
                  <a:lnTo>
                    <a:pt x="1" y="168"/>
                  </a:lnTo>
                  <a:lnTo>
                    <a:pt x="0" y="187"/>
                  </a:lnTo>
                  <a:lnTo>
                    <a:pt x="0" y="760"/>
                  </a:lnTo>
                  <a:lnTo>
                    <a:pt x="1" y="779"/>
                  </a:lnTo>
                  <a:lnTo>
                    <a:pt x="4" y="797"/>
                  </a:lnTo>
                  <a:lnTo>
                    <a:pt x="8" y="815"/>
                  </a:lnTo>
                  <a:lnTo>
                    <a:pt x="14" y="832"/>
                  </a:lnTo>
                  <a:lnTo>
                    <a:pt x="22" y="848"/>
                  </a:lnTo>
                  <a:lnTo>
                    <a:pt x="31" y="864"/>
                  </a:lnTo>
                  <a:lnTo>
                    <a:pt x="42" y="878"/>
                  </a:lnTo>
                  <a:lnTo>
                    <a:pt x="54" y="892"/>
                  </a:lnTo>
                  <a:lnTo>
                    <a:pt x="68" y="904"/>
                  </a:lnTo>
                  <a:lnTo>
                    <a:pt x="82" y="914"/>
                  </a:lnTo>
                  <a:lnTo>
                    <a:pt x="98" y="924"/>
                  </a:lnTo>
                  <a:lnTo>
                    <a:pt x="114" y="931"/>
                  </a:lnTo>
                  <a:lnTo>
                    <a:pt x="130" y="937"/>
                  </a:lnTo>
                  <a:lnTo>
                    <a:pt x="149" y="942"/>
                  </a:lnTo>
                  <a:lnTo>
                    <a:pt x="168" y="946"/>
                  </a:lnTo>
                  <a:lnTo>
                    <a:pt x="186" y="946"/>
                  </a:lnTo>
                  <a:close/>
                </a:path>
              </a:pathLst>
            </a:custGeom>
            <a:gradFill rotWithShape="1">
              <a:gsLst>
                <a:gs pos="0">
                  <a:srgbClr val="990000"/>
                </a:gs>
                <a:gs pos="100000">
                  <a:srgbClr val="FF0000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i="0">
                <a:latin typeface="+mn-ea"/>
                <a:ea typeface="+mn-ea"/>
              </a:endParaRPr>
            </a:p>
          </p:txBody>
        </p:sp>
        <p:sp>
          <p:nvSpPr>
            <p:cNvPr id="38" name="Text Box 14"/>
            <p:cNvSpPr txBox="1">
              <a:spLocks noChangeArrowheads="1"/>
            </p:cNvSpPr>
            <p:nvPr/>
          </p:nvSpPr>
          <p:spPr bwMode="auto">
            <a:xfrm>
              <a:off x="2107962" y="2239430"/>
              <a:ext cx="210388" cy="1148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en-US" altLang="zh-CN" sz="4800" i="0">
                <a:latin typeface="+mn-ea"/>
                <a:ea typeface="+mn-ea"/>
              </a:endParaRPr>
            </a:p>
          </p:txBody>
        </p:sp>
      </p:grpSp>
      <p:grpSp>
        <p:nvGrpSpPr>
          <p:cNvPr id="27" name="组合 14"/>
          <p:cNvGrpSpPr>
            <a:grpSpLocks/>
          </p:cNvGrpSpPr>
          <p:nvPr/>
        </p:nvGrpSpPr>
        <p:grpSpPr bwMode="auto">
          <a:xfrm>
            <a:off x="7131818" y="188640"/>
            <a:ext cx="1544638" cy="482895"/>
            <a:chOff x="428596" y="285728"/>
            <a:chExt cx="1544628" cy="357190"/>
          </a:xfrm>
        </p:grpSpPr>
        <p:sp>
          <p:nvSpPr>
            <p:cNvPr id="28" name="AutoShape 3"/>
            <p:cNvSpPr>
              <a:spLocks noChangeArrowheads="1"/>
            </p:cNvSpPr>
            <p:nvPr/>
          </p:nvSpPr>
          <p:spPr bwMode="auto">
            <a:xfrm>
              <a:off x="428596" y="285728"/>
              <a:ext cx="1544628" cy="35719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00034" y="285728"/>
              <a:ext cx="1428741" cy="2731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信息论</a:t>
              </a:r>
              <a:endPara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</p:grpSp>
      <p:sp>
        <p:nvSpPr>
          <p:cNvPr id="41" name="矩形 40"/>
          <p:cNvSpPr/>
          <p:nvPr/>
        </p:nvSpPr>
        <p:spPr>
          <a:xfrm>
            <a:off x="1763688" y="1957320"/>
            <a:ext cx="1210588" cy="4001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just">
              <a:defRPr/>
            </a:pPr>
            <a:r>
              <a:rPr lang="zh-CN" altLang="en-US" sz="2000" b="1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汉明失真</a:t>
            </a:r>
            <a:endParaRPr lang="zh-CN" altLang="en-US" sz="2000" b="1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90520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100" decel="5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4" name="组合 215"/>
          <p:cNvGrpSpPr>
            <a:grpSpLocks/>
          </p:cNvGrpSpPr>
          <p:nvPr/>
        </p:nvGrpSpPr>
        <p:grpSpPr bwMode="auto">
          <a:xfrm>
            <a:off x="103188" y="98525"/>
            <a:ext cx="8683625" cy="738187"/>
            <a:chOff x="71438" y="431876"/>
            <a:chExt cx="8683625" cy="738188"/>
          </a:xfrm>
        </p:grpSpPr>
        <p:sp>
          <p:nvSpPr>
            <p:cNvPr id="8350" name="AutoShape 13"/>
            <p:cNvSpPr>
              <a:spLocks noChangeArrowheads="1"/>
            </p:cNvSpPr>
            <p:nvPr/>
          </p:nvSpPr>
          <p:spPr bwMode="auto">
            <a:xfrm>
              <a:off x="71438" y="498451"/>
              <a:ext cx="6715125" cy="593726"/>
            </a:xfrm>
            <a:prstGeom prst="roundRect">
              <a:avLst>
                <a:gd name="adj" fmla="val 15657"/>
              </a:avLst>
            </a:prstGeom>
            <a:solidFill>
              <a:schemeClr val="accent2"/>
            </a:solidFill>
            <a:ln w="3175">
              <a:solidFill>
                <a:srgbClr val="969696">
                  <a:alpha val="58038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i="0">
                <a:latin typeface="+mn-ea"/>
                <a:ea typeface="+mn-ea"/>
              </a:endParaRPr>
            </a:p>
          </p:txBody>
        </p:sp>
        <p:sp>
          <p:nvSpPr>
            <p:cNvPr id="219" name="Rectangle 2"/>
            <p:cNvSpPr txBox="1">
              <a:spLocks noRot="1" noChangeArrowheads="1"/>
            </p:cNvSpPr>
            <p:nvPr/>
          </p:nvSpPr>
          <p:spPr bwMode="auto">
            <a:xfrm>
              <a:off x="214313" y="431876"/>
              <a:ext cx="8540750" cy="738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eaLnBrk="0" hangingPunct="0">
                <a:defRPr/>
              </a:pPr>
              <a:r>
                <a:rPr lang="en-US" altLang="zh-CN" sz="2800" b="1" i="0" dirty="0">
                  <a:solidFill>
                    <a:schemeClr val="bg1"/>
                  </a:solidFill>
                  <a:latin typeface="+mn-ea"/>
                  <a:ea typeface="+mn-ea"/>
                </a:rPr>
                <a:t>9. 1. 2 </a:t>
              </a:r>
              <a:r>
                <a:rPr lang="zh-CN" altLang="en-US" sz="2800" b="1" i="0" dirty="0">
                  <a:solidFill>
                    <a:schemeClr val="bg1"/>
                  </a:solidFill>
                  <a:latin typeface="+mn-ea"/>
                  <a:ea typeface="+mn-ea"/>
                </a:rPr>
                <a:t>失真测度 </a:t>
              </a:r>
              <a:endParaRPr lang="zh-CN" altLang="en-US" sz="2800" b="1" i="0" kern="0" dirty="0">
                <a:solidFill>
                  <a:schemeClr val="bg1"/>
                </a:solidFill>
                <a:latin typeface="+mn-ea"/>
                <a:ea typeface="+mn-ea"/>
                <a:cs typeface="+mj-cs"/>
              </a:endParaRPr>
            </a:p>
          </p:txBody>
        </p:sp>
      </p:grpSp>
      <p:sp>
        <p:nvSpPr>
          <p:cNvPr id="27" name="Freeform 11"/>
          <p:cNvSpPr>
            <a:spLocks/>
          </p:cNvSpPr>
          <p:nvPr/>
        </p:nvSpPr>
        <p:spPr bwMode="auto">
          <a:xfrm rot="10800000">
            <a:off x="971600" y="1571624"/>
            <a:ext cx="7390581" cy="4881711"/>
          </a:xfrm>
          <a:custGeom>
            <a:avLst/>
            <a:gdLst>
              <a:gd name="T0" fmla="*/ 2147483647 w 946"/>
              <a:gd name="T1" fmla="*/ 2147483647 h 946"/>
              <a:gd name="T2" fmla="*/ 2147483647 w 946"/>
              <a:gd name="T3" fmla="*/ 2147483647 h 946"/>
              <a:gd name="T4" fmla="*/ 2147483647 w 946"/>
              <a:gd name="T5" fmla="*/ 2147483647 h 946"/>
              <a:gd name="T6" fmla="*/ 2147483647 w 946"/>
              <a:gd name="T7" fmla="*/ 2147483647 h 946"/>
              <a:gd name="T8" fmla="*/ 2147483647 w 946"/>
              <a:gd name="T9" fmla="*/ 2147483647 h 946"/>
              <a:gd name="T10" fmla="*/ 2147483647 w 946"/>
              <a:gd name="T11" fmla="*/ 2147483647 h 946"/>
              <a:gd name="T12" fmla="*/ 2147483647 w 946"/>
              <a:gd name="T13" fmla="*/ 2147483647 h 946"/>
              <a:gd name="T14" fmla="*/ 2147483647 w 946"/>
              <a:gd name="T15" fmla="*/ 2147483647 h 946"/>
              <a:gd name="T16" fmla="*/ 2147483647 w 946"/>
              <a:gd name="T17" fmla="*/ 2147483647 h 946"/>
              <a:gd name="T18" fmla="*/ 2147483647 w 946"/>
              <a:gd name="T19" fmla="*/ 2147483647 h 946"/>
              <a:gd name="T20" fmla="*/ 2147483647 w 946"/>
              <a:gd name="T21" fmla="*/ 2147483647 h 946"/>
              <a:gd name="T22" fmla="*/ 2147483647 w 946"/>
              <a:gd name="T23" fmla="*/ 2147483647 h 946"/>
              <a:gd name="T24" fmla="*/ 2147483647 w 946"/>
              <a:gd name="T25" fmla="*/ 2147483647 h 946"/>
              <a:gd name="T26" fmla="*/ 2147483647 w 946"/>
              <a:gd name="T27" fmla="*/ 2147483647 h 946"/>
              <a:gd name="T28" fmla="*/ 2147483647 w 946"/>
              <a:gd name="T29" fmla="*/ 2147483647 h 946"/>
              <a:gd name="T30" fmla="*/ 2147483647 w 946"/>
              <a:gd name="T31" fmla="*/ 2147483647 h 946"/>
              <a:gd name="T32" fmla="*/ 2147483647 w 946"/>
              <a:gd name="T33" fmla="*/ 2147483647 h 946"/>
              <a:gd name="T34" fmla="*/ 2147483647 w 946"/>
              <a:gd name="T35" fmla="*/ 2147483647 h 946"/>
              <a:gd name="T36" fmla="*/ 2147483647 w 946"/>
              <a:gd name="T37" fmla="*/ 2147483647 h 946"/>
              <a:gd name="T38" fmla="*/ 2147483647 w 946"/>
              <a:gd name="T39" fmla="*/ 2147483647 h 946"/>
              <a:gd name="T40" fmla="*/ 2147483647 w 946"/>
              <a:gd name="T41" fmla="*/ 2147483647 h 946"/>
              <a:gd name="T42" fmla="*/ 2147483647 w 946"/>
              <a:gd name="T43" fmla="*/ 2147483647 h 946"/>
              <a:gd name="T44" fmla="*/ 2147483647 w 946"/>
              <a:gd name="T45" fmla="*/ 2147483647 h 946"/>
              <a:gd name="T46" fmla="*/ 2147483647 w 946"/>
              <a:gd name="T47" fmla="*/ 2147483647 h 946"/>
              <a:gd name="T48" fmla="*/ 2147483647 w 946"/>
              <a:gd name="T49" fmla="*/ 2147483647 h 946"/>
              <a:gd name="T50" fmla="*/ 2147483647 w 946"/>
              <a:gd name="T51" fmla="*/ 2147483647 h 946"/>
              <a:gd name="T52" fmla="*/ 2147483647 w 946"/>
              <a:gd name="T53" fmla="*/ 0 h 946"/>
              <a:gd name="T54" fmla="*/ 2147483647 w 946"/>
              <a:gd name="T55" fmla="*/ 2147483647 h 946"/>
              <a:gd name="T56" fmla="*/ 2147483647 w 946"/>
              <a:gd name="T57" fmla="*/ 2147483647 h 946"/>
              <a:gd name="T58" fmla="*/ 2147483647 w 946"/>
              <a:gd name="T59" fmla="*/ 2147483647 h 946"/>
              <a:gd name="T60" fmla="*/ 2147483647 w 946"/>
              <a:gd name="T61" fmla="*/ 2147483647 h 946"/>
              <a:gd name="T62" fmla="*/ 2147483647 w 946"/>
              <a:gd name="T63" fmla="*/ 2147483647 h 946"/>
              <a:gd name="T64" fmla="*/ 2147483647 w 946"/>
              <a:gd name="T65" fmla="*/ 2147483647 h 946"/>
              <a:gd name="T66" fmla="*/ 2147483647 w 946"/>
              <a:gd name="T67" fmla="*/ 2147483647 h 946"/>
              <a:gd name="T68" fmla="*/ 2147483647 w 946"/>
              <a:gd name="T69" fmla="*/ 2147483647 h 946"/>
              <a:gd name="T70" fmla="*/ 0 w 946"/>
              <a:gd name="T71" fmla="*/ 2147483647 h 946"/>
              <a:gd name="T72" fmla="*/ 2147483647 w 946"/>
              <a:gd name="T73" fmla="*/ 2147483647 h 946"/>
              <a:gd name="T74" fmla="*/ 2147483647 w 946"/>
              <a:gd name="T75" fmla="*/ 2147483647 h 946"/>
              <a:gd name="T76" fmla="*/ 2147483647 w 946"/>
              <a:gd name="T77" fmla="*/ 2147483647 h 946"/>
              <a:gd name="T78" fmla="*/ 2147483647 w 946"/>
              <a:gd name="T79" fmla="*/ 2147483647 h 946"/>
              <a:gd name="T80" fmla="*/ 2147483647 w 946"/>
              <a:gd name="T81" fmla="*/ 2147483647 h 946"/>
              <a:gd name="T82" fmla="*/ 2147483647 w 946"/>
              <a:gd name="T83" fmla="*/ 2147483647 h 946"/>
              <a:gd name="T84" fmla="*/ 2147483647 w 946"/>
              <a:gd name="T85" fmla="*/ 2147483647 h 946"/>
              <a:gd name="T86" fmla="*/ 2147483647 w 946"/>
              <a:gd name="T87" fmla="*/ 2147483647 h 946"/>
              <a:gd name="T88" fmla="*/ 2147483647 w 946"/>
              <a:gd name="T89" fmla="*/ 2147483647 h 94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946"/>
              <a:gd name="T136" fmla="*/ 0 h 946"/>
              <a:gd name="T137" fmla="*/ 946 w 946"/>
              <a:gd name="T138" fmla="*/ 946 h 94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946" h="946">
                <a:moveTo>
                  <a:pt x="186" y="946"/>
                </a:moveTo>
                <a:lnTo>
                  <a:pt x="498" y="946"/>
                </a:lnTo>
                <a:lnTo>
                  <a:pt x="500" y="924"/>
                </a:lnTo>
                <a:lnTo>
                  <a:pt x="504" y="904"/>
                </a:lnTo>
                <a:lnTo>
                  <a:pt x="509" y="882"/>
                </a:lnTo>
                <a:lnTo>
                  <a:pt x="515" y="861"/>
                </a:lnTo>
                <a:lnTo>
                  <a:pt x="521" y="841"/>
                </a:lnTo>
                <a:lnTo>
                  <a:pt x="528" y="820"/>
                </a:lnTo>
                <a:lnTo>
                  <a:pt x="535" y="801"/>
                </a:lnTo>
                <a:lnTo>
                  <a:pt x="545" y="782"/>
                </a:lnTo>
                <a:lnTo>
                  <a:pt x="555" y="762"/>
                </a:lnTo>
                <a:lnTo>
                  <a:pt x="564" y="744"/>
                </a:lnTo>
                <a:lnTo>
                  <a:pt x="576" y="727"/>
                </a:lnTo>
                <a:lnTo>
                  <a:pt x="587" y="709"/>
                </a:lnTo>
                <a:lnTo>
                  <a:pt x="600" y="692"/>
                </a:lnTo>
                <a:lnTo>
                  <a:pt x="614" y="676"/>
                </a:lnTo>
                <a:lnTo>
                  <a:pt x="627" y="661"/>
                </a:lnTo>
                <a:lnTo>
                  <a:pt x="643" y="646"/>
                </a:lnTo>
                <a:lnTo>
                  <a:pt x="657" y="632"/>
                </a:lnTo>
                <a:lnTo>
                  <a:pt x="673" y="618"/>
                </a:lnTo>
                <a:lnTo>
                  <a:pt x="690" y="605"/>
                </a:lnTo>
                <a:lnTo>
                  <a:pt x="707" y="593"/>
                </a:lnTo>
                <a:lnTo>
                  <a:pt x="724" y="581"/>
                </a:lnTo>
                <a:lnTo>
                  <a:pt x="742" y="570"/>
                </a:lnTo>
                <a:lnTo>
                  <a:pt x="761" y="560"/>
                </a:lnTo>
                <a:lnTo>
                  <a:pt x="779" y="551"/>
                </a:lnTo>
                <a:lnTo>
                  <a:pt x="799" y="542"/>
                </a:lnTo>
                <a:lnTo>
                  <a:pt x="819" y="535"/>
                </a:lnTo>
                <a:lnTo>
                  <a:pt x="840" y="528"/>
                </a:lnTo>
                <a:lnTo>
                  <a:pt x="860" y="523"/>
                </a:lnTo>
                <a:lnTo>
                  <a:pt x="881" y="517"/>
                </a:lnTo>
                <a:lnTo>
                  <a:pt x="903" y="513"/>
                </a:lnTo>
                <a:lnTo>
                  <a:pt x="924" y="510"/>
                </a:lnTo>
                <a:lnTo>
                  <a:pt x="946" y="508"/>
                </a:lnTo>
                <a:lnTo>
                  <a:pt x="946" y="187"/>
                </a:lnTo>
                <a:lnTo>
                  <a:pt x="945" y="168"/>
                </a:lnTo>
                <a:lnTo>
                  <a:pt x="942" y="149"/>
                </a:lnTo>
                <a:lnTo>
                  <a:pt x="938" y="131"/>
                </a:lnTo>
                <a:lnTo>
                  <a:pt x="932" y="114"/>
                </a:lnTo>
                <a:lnTo>
                  <a:pt x="923" y="97"/>
                </a:lnTo>
                <a:lnTo>
                  <a:pt x="915" y="82"/>
                </a:lnTo>
                <a:lnTo>
                  <a:pt x="904" y="68"/>
                </a:lnTo>
                <a:lnTo>
                  <a:pt x="892" y="55"/>
                </a:lnTo>
                <a:lnTo>
                  <a:pt x="878" y="43"/>
                </a:lnTo>
                <a:lnTo>
                  <a:pt x="864" y="32"/>
                </a:lnTo>
                <a:lnTo>
                  <a:pt x="848" y="23"/>
                </a:lnTo>
                <a:lnTo>
                  <a:pt x="831" y="14"/>
                </a:lnTo>
                <a:lnTo>
                  <a:pt x="814" y="8"/>
                </a:lnTo>
                <a:lnTo>
                  <a:pt x="796" y="3"/>
                </a:lnTo>
                <a:lnTo>
                  <a:pt x="778" y="1"/>
                </a:lnTo>
                <a:lnTo>
                  <a:pt x="759" y="0"/>
                </a:lnTo>
                <a:lnTo>
                  <a:pt x="186" y="0"/>
                </a:lnTo>
                <a:lnTo>
                  <a:pt x="168" y="1"/>
                </a:lnTo>
                <a:lnTo>
                  <a:pt x="149" y="3"/>
                </a:lnTo>
                <a:lnTo>
                  <a:pt x="130" y="8"/>
                </a:lnTo>
                <a:lnTo>
                  <a:pt x="114" y="14"/>
                </a:lnTo>
                <a:lnTo>
                  <a:pt x="98" y="23"/>
                </a:lnTo>
                <a:lnTo>
                  <a:pt x="82" y="32"/>
                </a:lnTo>
                <a:lnTo>
                  <a:pt x="68" y="43"/>
                </a:lnTo>
                <a:lnTo>
                  <a:pt x="54" y="55"/>
                </a:lnTo>
                <a:lnTo>
                  <a:pt x="42" y="68"/>
                </a:lnTo>
                <a:lnTo>
                  <a:pt x="31" y="82"/>
                </a:lnTo>
                <a:lnTo>
                  <a:pt x="22" y="97"/>
                </a:lnTo>
                <a:lnTo>
                  <a:pt x="14" y="114"/>
                </a:lnTo>
                <a:lnTo>
                  <a:pt x="8" y="131"/>
                </a:lnTo>
                <a:lnTo>
                  <a:pt x="4" y="149"/>
                </a:lnTo>
                <a:lnTo>
                  <a:pt x="1" y="168"/>
                </a:lnTo>
                <a:lnTo>
                  <a:pt x="0" y="187"/>
                </a:lnTo>
                <a:lnTo>
                  <a:pt x="0" y="760"/>
                </a:lnTo>
                <a:lnTo>
                  <a:pt x="1" y="779"/>
                </a:lnTo>
                <a:lnTo>
                  <a:pt x="4" y="797"/>
                </a:lnTo>
                <a:lnTo>
                  <a:pt x="8" y="815"/>
                </a:lnTo>
                <a:lnTo>
                  <a:pt x="14" y="832"/>
                </a:lnTo>
                <a:lnTo>
                  <a:pt x="22" y="848"/>
                </a:lnTo>
                <a:lnTo>
                  <a:pt x="31" y="864"/>
                </a:lnTo>
                <a:lnTo>
                  <a:pt x="42" y="878"/>
                </a:lnTo>
                <a:lnTo>
                  <a:pt x="54" y="892"/>
                </a:lnTo>
                <a:lnTo>
                  <a:pt x="68" y="904"/>
                </a:lnTo>
                <a:lnTo>
                  <a:pt x="82" y="914"/>
                </a:lnTo>
                <a:lnTo>
                  <a:pt x="98" y="924"/>
                </a:lnTo>
                <a:lnTo>
                  <a:pt x="114" y="931"/>
                </a:lnTo>
                <a:lnTo>
                  <a:pt x="130" y="937"/>
                </a:lnTo>
                <a:lnTo>
                  <a:pt x="149" y="942"/>
                </a:lnTo>
                <a:lnTo>
                  <a:pt x="168" y="946"/>
                </a:lnTo>
                <a:lnTo>
                  <a:pt x="186" y="946"/>
                </a:lnTo>
                <a:close/>
              </a:path>
            </a:pathLst>
          </a:custGeom>
          <a:gradFill rotWithShape="1">
            <a:gsLst>
              <a:gs pos="0">
                <a:srgbClr val="99CCFF"/>
              </a:gs>
              <a:gs pos="100000">
                <a:schemeClr val="folHlink"/>
              </a:gs>
            </a:gsLst>
            <a:lin ang="189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i="0" dirty="0">
              <a:latin typeface="+mn-ea"/>
              <a:ea typeface="+mn-ea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878733" y="2470151"/>
            <a:ext cx="4941739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zh-CN" altLang="en-US" i="0" dirty="0">
                <a:latin typeface="+mn-ea"/>
                <a:ea typeface="+mn-ea"/>
              </a:rPr>
              <a:t> </a:t>
            </a:r>
            <a:r>
              <a:rPr lang="zh-CN" altLang="en-US" sz="2000" i="0" dirty="0">
                <a:latin typeface="+mn-ea"/>
                <a:ea typeface="+mn-ea"/>
              </a:rPr>
              <a:t>设		  </a:t>
            </a:r>
            <a:r>
              <a:rPr lang="en-US" altLang="zh-CN" sz="2000" i="0" dirty="0" smtClean="0">
                <a:latin typeface="+mn-ea"/>
                <a:ea typeface="+mn-ea"/>
              </a:rPr>
              <a:t>, </a:t>
            </a:r>
            <a:r>
              <a:rPr lang="zh-CN" altLang="en-US" sz="2000" i="0" dirty="0" smtClean="0">
                <a:latin typeface="+mn-ea"/>
                <a:ea typeface="+mn-ea"/>
              </a:rPr>
              <a:t>其中     取自</a:t>
            </a:r>
            <a:r>
              <a:rPr lang="zh-CN" altLang="en-US" sz="2000" i="0" dirty="0">
                <a:latin typeface="+mn-ea"/>
                <a:ea typeface="+mn-ea"/>
              </a:rPr>
              <a:t>符号集</a:t>
            </a:r>
            <a:r>
              <a:rPr lang="en-US" altLang="zh-CN" sz="2000" i="0" dirty="0" smtClean="0">
                <a:latin typeface="+mn-ea"/>
                <a:ea typeface="+mn-ea"/>
              </a:rPr>
              <a:t>A</a:t>
            </a:r>
          </a:p>
          <a:p>
            <a:pPr algn="just">
              <a:defRPr/>
            </a:pPr>
            <a:r>
              <a:rPr lang="zh-CN" altLang="en-US" sz="2000" i="0" dirty="0">
                <a:latin typeface="+mn-ea"/>
                <a:ea typeface="+mn-ea"/>
              </a:rPr>
              <a:t>	            </a:t>
            </a:r>
            <a:r>
              <a:rPr lang="zh-CN" altLang="en-US" sz="2000" i="0" dirty="0" smtClean="0">
                <a:latin typeface="+mn-ea"/>
                <a:ea typeface="+mn-ea"/>
              </a:rPr>
              <a:t>      其中     </a:t>
            </a:r>
            <a:r>
              <a:rPr lang="zh-CN" altLang="en-US" sz="2000" i="0" dirty="0">
                <a:latin typeface="+mn-ea"/>
                <a:ea typeface="+mn-ea"/>
              </a:rPr>
              <a:t>取自符号集</a:t>
            </a:r>
            <a:r>
              <a:rPr lang="en-US" altLang="zh-CN" sz="2000" i="0" dirty="0" smtClean="0">
                <a:latin typeface="+mn-ea"/>
                <a:ea typeface="+mn-ea"/>
              </a:rPr>
              <a:t>B</a:t>
            </a:r>
            <a:endParaRPr lang="zh-CN" altLang="en-US" sz="2000" i="0" dirty="0">
              <a:latin typeface="+mn-ea"/>
              <a:ea typeface="+mn-ea"/>
            </a:endParaRPr>
          </a:p>
          <a:p>
            <a:pPr algn="just">
              <a:defRPr/>
            </a:pPr>
            <a:r>
              <a:rPr lang="zh-CN" altLang="en-US" sz="2000" i="0" dirty="0">
                <a:latin typeface="+mn-ea"/>
                <a:ea typeface="+mn-ea"/>
              </a:rPr>
              <a:t>	 </a:t>
            </a:r>
            <a:endParaRPr lang="en-US" altLang="zh-CN" sz="2000" i="0" dirty="0">
              <a:latin typeface="+mn-ea"/>
              <a:ea typeface="+mn-ea"/>
            </a:endParaRPr>
          </a:p>
          <a:p>
            <a:pPr algn="just">
              <a:defRPr/>
            </a:pPr>
            <a:endParaRPr lang="en-US" altLang="zh-CN" sz="2000" i="0" dirty="0" smtClean="0">
              <a:latin typeface="+mn-ea"/>
              <a:ea typeface="+mn-ea"/>
            </a:endParaRPr>
          </a:p>
          <a:p>
            <a:pPr algn="just">
              <a:defRPr/>
            </a:pPr>
            <a:r>
              <a:rPr lang="zh-CN" altLang="en-US" sz="2000" b="1" i="0" dirty="0" smtClean="0">
                <a:latin typeface="+mn-ea"/>
                <a:ea typeface="+mn-ea"/>
              </a:rPr>
              <a:t>序列</a:t>
            </a:r>
            <a:r>
              <a:rPr lang="zh-CN" altLang="en-US" sz="2000" b="1" i="0" dirty="0">
                <a:latin typeface="+mn-ea"/>
                <a:ea typeface="+mn-ea"/>
              </a:rPr>
              <a:t>失真测度</a:t>
            </a:r>
            <a:r>
              <a:rPr lang="zh-CN" altLang="en-US" sz="2000" i="0" dirty="0">
                <a:latin typeface="+mn-ea"/>
                <a:ea typeface="+mn-ea"/>
              </a:rPr>
              <a:t>定义为</a:t>
            </a:r>
            <a:r>
              <a:rPr lang="zh-CN" altLang="en-US" sz="2000" i="0" dirty="0" smtClean="0">
                <a:latin typeface="+mn-ea"/>
                <a:ea typeface="+mn-ea"/>
              </a:rPr>
              <a:t>：</a:t>
            </a:r>
            <a:endParaRPr lang="zh-CN" altLang="en-US" sz="800" i="0" dirty="0">
              <a:latin typeface="+mn-ea"/>
              <a:ea typeface="+mn-ea"/>
            </a:endParaRPr>
          </a:p>
          <a:p>
            <a:pPr algn="just">
              <a:defRPr/>
            </a:pPr>
            <a:r>
              <a:rPr lang="zh-CN" altLang="en-US" i="0" dirty="0">
                <a:latin typeface="+mn-ea"/>
                <a:ea typeface="+mn-ea"/>
              </a:rPr>
              <a:t>                                               				 </a:t>
            </a:r>
            <a:endParaRPr lang="en-US" altLang="zh-CN" i="0" dirty="0">
              <a:latin typeface="+mn-ea"/>
              <a:ea typeface="+mn-ea"/>
            </a:endParaRPr>
          </a:p>
          <a:p>
            <a:pPr algn="just">
              <a:defRPr/>
            </a:pPr>
            <a:r>
              <a:rPr lang="zh-CN" altLang="en-US" i="0" dirty="0">
                <a:latin typeface="+mn-ea"/>
                <a:ea typeface="+mn-ea"/>
              </a:rPr>
              <a:t>                                                            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>
            <p:extLst/>
          </p:nvPr>
        </p:nvGraphicFramePr>
        <p:xfrm>
          <a:off x="4283968" y="2504962"/>
          <a:ext cx="16002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1" r:id="rId4" imgW="914400" imgH="228600" progId="Equation.3">
                  <p:embed/>
                </p:oleObj>
              </mc:Choice>
              <mc:Fallback>
                <p:oleObj r:id="rId4" imgW="91440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2504962"/>
                        <a:ext cx="1600200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6"/>
          <p:cNvGraphicFramePr>
            <a:graphicFrameLocks noChangeAspect="1"/>
          </p:cNvGraphicFramePr>
          <p:nvPr>
            <p:extLst/>
          </p:nvPr>
        </p:nvGraphicFramePr>
        <p:xfrm>
          <a:off x="6551951" y="2467744"/>
          <a:ext cx="304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2" r:id="rId6" imgW="152334" imgH="228501" progId="Equation.3">
                  <p:embed/>
                </p:oleObj>
              </mc:Choice>
              <mc:Fallback>
                <p:oleObj r:id="rId6" imgW="152334" imgH="228501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1951" y="2467744"/>
                        <a:ext cx="304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8"/>
          <p:cNvGraphicFramePr>
            <a:graphicFrameLocks noChangeAspect="1"/>
          </p:cNvGraphicFramePr>
          <p:nvPr>
            <p:extLst/>
          </p:nvPr>
        </p:nvGraphicFramePr>
        <p:xfrm>
          <a:off x="4324639" y="2836739"/>
          <a:ext cx="1524000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3" r:id="rId8" imgW="939800" imgH="228600" progId="Equation.3">
                  <p:embed/>
                </p:oleObj>
              </mc:Choice>
              <mc:Fallback>
                <p:oleObj r:id="rId8" imgW="93980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4639" y="2836739"/>
                        <a:ext cx="1524000" cy="376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10"/>
          <p:cNvGraphicFramePr>
            <a:graphicFrameLocks noChangeAspect="1"/>
          </p:cNvGraphicFramePr>
          <p:nvPr>
            <p:extLst/>
          </p:nvPr>
        </p:nvGraphicFramePr>
        <p:xfrm>
          <a:off x="6496711" y="2793876"/>
          <a:ext cx="29686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4" r:id="rId10" imgW="165028" imgH="228501" progId="Equation.3">
                  <p:embed/>
                </p:oleObj>
              </mc:Choice>
              <mc:Fallback>
                <p:oleObj r:id="rId10" imgW="165028" imgH="228501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6711" y="2793876"/>
                        <a:ext cx="296863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AutoShape 5"/>
          <p:cNvSpPr>
            <a:spLocks noChangeArrowheads="1"/>
          </p:cNvSpPr>
          <p:nvPr/>
        </p:nvSpPr>
        <p:spPr bwMode="gray">
          <a:xfrm>
            <a:off x="3714749" y="4665761"/>
            <a:ext cx="4189387" cy="106749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3">
                  <a:shade val="51000"/>
                  <a:satMod val="130000"/>
                  <a:alpha val="50000"/>
                </a:schemeClr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ko-KR" sz="2400" i="0">
                <a:solidFill>
                  <a:srgbClr val="FFFFFF"/>
                </a:solidFill>
                <a:latin typeface="华文细黑" pitchFamily="2" charset="-122"/>
              </a:rPr>
              <a:t> </a:t>
            </a:r>
          </a:p>
        </p:txBody>
      </p:sp>
      <p:graphicFrame>
        <p:nvGraphicFramePr>
          <p:cNvPr id="4102" name="Object 12"/>
          <p:cNvGraphicFramePr>
            <a:graphicFrameLocks noChangeAspect="1"/>
          </p:cNvGraphicFramePr>
          <p:nvPr>
            <p:extLst/>
          </p:nvPr>
        </p:nvGraphicFramePr>
        <p:xfrm>
          <a:off x="3857624" y="4668935"/>
          <a:ext cx="3965601" cy="10631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5" r:id="rId12" imgW="1600200" imgH="431800" progId="Equation.3">
                  <p:embed/>
                </p:oleObj>
              </mc:Choice>
              <mc:Fallback>
                <p:oleObj r:id="rId12" imgW="1600200" imgH="4318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24" y="4668935"/>
                        <a:ext cx="3965601" cy="106314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28"/>
          <p:cNvGrpSpPr>
            <a:grpSpLocks/>
          </p:cNvGrpSpPr>
          <p:nvPr/>
        </p:nvGrpSpPr>
        <p:grpSpPr bwMode="auto">
          <a:xfrm>
            <a:off x="928688" y="1428750"/>
            <a:ext cx="3071812" cy="1533525"/>
            <a:chOff x="684213" y="1266825"/>
            <a:chExt cx="2774950" cy="2120849"/>
          </a:xfrm>
        </p:grpSpPr>
        <p:sp>
          <p:nvSpPr>
            <p:cNvPr id="29" name="Freeform 7"/>
            <p:cNvSpPr>
              <a:spLocks/>
            </p:cNvSpPr>
            <p:nvPr/>
          </p:nvSpPr>
          <p:spPr bwMode="auto">
            <a:xfrm rot="10800000">
              <a:off x="737274" y="1293171"/>
              <a:ext cx="1309318" cy="891371"/>
            </a:xfrm>
            <a:custGeom>
              <a:avLst/>
              <a:gdLst>
                <a:gd name="T0" fmla="*/ 2147483647 w 946"/>
                <a:gd name="T1" fmla="*/ 2147483647 h 946"/>
                <a:gd name="T2" fmla="*/ 2147483647 w 946"/>
                <a:gd name="T3" fmla="*/ 2147483647 h 946"/>
                <a:gd name="T4" fmla="*/ 2147483647 w 946"/>
                <a:gd name="T5" fmla="*/ 2147483647 h 946"/>
                <a:gd name="T6" fmla="*/ 2147483647 w 946"/>
                <a:gd name="T7" fmla="*/ 2147483647 h 946"/>
                <a:gd name="T8" fmla="*/ 2147483647 w 946"/>
                <a:gd name="T9" fmla="*/ 2147483647 h 946"/>
                <a:gd name="T10" fmla="*/ 2147483647 w 946"/>
                <a:gd name="T11" fmla="*/ 2147483647 h 946"/>
                <a:gd name="T12" fmla="*/ 2147483647 w 946"/>
                <a:gd name="T13" fmla="*/ 2147483647 h 946"/>
                <a:gd name="T14" fmla="*/ 2147483647 w 946"/>
                <a:gd name="T15" fmla="*/ 2147483647 h 946"/>
                <a:gd name="T16" fmla="*/ 2147483647 w 946"/>
                <a:gd name="T17" fmla="*/ 2147483647 h 946"/>
                <a:gd name="T18" fmla="*/ 2147483647 w 946"/>
                <a:gd name="T19" fmla="*/ 2147483647 h 946"/>
                <a:gd name="T20" fmla="*/ 2147483647 w 946"/>
                <a:gd name="T21" fmla="*/ 2147483647 h 946"/>
                <a:gd name="T22" fmla="*/ 2147483647 w 946"/>
                <a:gd name="T23" fmla="*/ 2147483647 h 946"/>
                <a:gd name="T24" fmla="*/ 2147483647 w 946"/>
                <a:gd name="T25" fmla="*/ 2147483647 h 946"/>
                <a:gd name="T26" fmla="*/ 2147483647 w 946"/>
                <a:gd name="T27" fmla="*/ 2147483647 h 946"/>
                <a:gd name="T28" fmla="*/ 2147483647 w 946"/>
                <a:gd name="T29" fmla="*/ 2147483647 h 946"/>
                <a:gd name="T30" fmla="*/ 2147483647 w 946"/>
                <a:gd name="T31" fmla="*/ 2147483647 h 946"/>
                <a:gd name="T32" fmla="*/ 2147483647 w 946"/>
                <a:gd name="T33" fmla="*/ 2147483647 h 946"/>
                <a:gd name="T34" fmla="*/ 2147483647 w 946"/>
                <a:gd name="T35" fmla="*/ 2147483647 h 946"/>
                <a:gd name="T36" fmla="*/ 2147483647 w 946"/>
                <a:gd name="T37" fmla="*/ 2147483647 h 946"/>
                <a:gd name="T38" fmla="*/ 2147483647 w 946"/>
                <a:gd name="T39" fmla="*/ 2147483647 h 946"/>
                <a:gd name="T40" fmla="*/ 2147483647 w 946"/>
                <a:gd name="T41" fmla="*/ 2147483647 h 946"/>
                <a:gd name="T42" fmla="*/ 2147483647 w 946"/>
                <a:gd name="T43" fmla="*/ 2147483647 h 946"/>
                <a:gd name="T44" fmla="*/ 2147483647 w 946"/>
                <a:gd name="T45" fmla="*/ 2147483647 h 946"/>
                <a:gd name="T46" fmla="*/ 2147483647 w 946"/>
                <a:gd name="T47" fmla="*/ 2147483647 h 946"/>
                <a:gd name="T48" fmla="*/ 2147483647 w 946"/>
                <a:gd name="T49" fmla="*/ 2147483647 h 946"/>
                <a:gd name="T50" fmla="*/ 2147483647 w 946"/>
                <a:gd name="T51" fmla="*/ 2147483647 h 946"/>
                <a:gd name="T52" fmla="*/ 2147483647 w 946"/>
                <a:gd name="T53" fmla="*/ 0 h 946"/>
                <a:gd name="T54" fmla="*/ 2147483647 w 946"/>
                <a:gd name="T55" fmla="*/ 2147483647 h 946"/>
                <a:gd name="T56" fmla="*/ 2147483647 w 946"/>
                <a:gd name="T57" fmla="*/ 2147483647 h 946"/>
                <a:gd name="T58" fmla="*/ 2147483647 w 946"/>
                <a:gd name="T59" fmla="*/ 2147483647 h 946"/>
                <a:gd name="T60" fmla="*/ 2147483647 w 946"/>
                <a:gd name="T61" fmla="*/ 2147483647 h 946"/>
                <a:gd name="T62" fmla="*/ 2147483647 w 946"/>
                <a:gd name="T63" fmla="*/ 2147483647 h 946"/>
                <a:gd name="T64" fmla="*/ 2147483647 w 946"/>
                <a:gd name="T65" fmla="*/ 2147483647 h 946"/>
                <a:gd name="T66" fmla="*/ 2147483647 w 946"/>
                <a:gd name="T67" fmla="*/ 2147483647 h 946"/>
                <a:gd name="T68" fmla="*/ 2147483647 w 946"/>
                <a:gd name="T69" fmla="*/ 2147483647 h 946"/>
                <a:gd name="T70" fmla="*/ 0 w 946"/>
                <a:gd name="T71" fmla="*/ 2147483647 h 946"/>
                <a:gd name="T72" fmla="*/ 2147483647 w 946"/>
                <a:gd name="T73" fmla="*/ 2147483647 h 946"/>
                <a:gd name="T74" fmla="*/ 2147483647 w 946"/>
                <a:gd name="T75" fmla="*/ 2147483647 h 946"/>
                <a:gd name="T76" fmla="*/ 2147483647 w 946"/>
                <a:gd name="T77" fmla="*/ 2147483647 h 946"/>
                <a:gd name="T78" fmla="*/ 2147483647 w 946"/>
                <a:gd name="T79" fmla="*/ 2147483647 h 946"/>
                <a:gd name="T80" fmla="*/ 2147483647 w 946"/>
                <a:gd name="T81" fmla="*/ 2147483647 h 946"/>
                <a:gd name="T82" fmla="*/ 2147483647 w 946"/>
                <a:gd name="T83" fmla="*/ 2147483647 h 946"/>
                <a:gd name="T84" fmla="*/ 2147483647 w 946"/>
                <a:gd name="T85" fmla="*/ 2147483647 h 946"/>
                <a:gd name="T86" fmla="*/ 2147483647 w 946"/>
                <a:gd name="T87" fmla="*/ 2147483647 h 946"/>
                <a:gd name="T88" fmla="*/ 2147483647 w 946"/>
                <a:gd name="T89" fmla="*/ 2147483647 h 94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946"/>
                <a:gd name="T136" fmla="*/ 0 h 946"/>
                <a:gd name="T137" fmla="*/ 946 w 946"/>
                <a:gd name="T138" fmla="*/ 946 h 94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946" h="946">
                  <a:moveTo>
                    <a:pt x="186" y="946"/>
                  </a:moveTo>
                  <a:lnTo>
                    <a:pt x="498" y="946"/>
                  </a:lnTo>
                  <a:lnTo>
                    <a:pt x="500" y="924"/>
                  </a:lnTo>
                  <a:lnTo>
                    <a:pt x="504" y="904"/>
                  </a:lnTo>
                  <a:lnTo>
                    <a:pt x="509" y="882"/>
                  </a:lnTo>
                  <a:lnTo>
                    <a:pt x="515" y="861"/>
                  </a:lnTo>
                  <a:lnTo>
                    <a:pt x="521" y="841"/>
                  </a:lnTo>
                  <a:lnTo>
                    <a:pt x="528" y="820"/>
                  </a:lnTo>
                  <a:lnTo>
                    <a:pt x="535" y="801"/>
                  </a:lnTo>
                  <a:lnTo>
                    <a:pt x="545" y="782"/>
                  </a:lnTo>
                  <a:lnTo>
                    <a:pt x="555" y="762"/>
                  </a:lnTo>
                  <a:lnTo>
                    <a:pt x="564" y="744"/>
                  </a:lnTo>
                  <a:lnTo>
                    <a:pt x="576" y="727"/>
                  </a:lnTo>
                  <a:lnTo>
                    <a:pt x="587" y="709"/>
                  </a:lnTo>
                  <a:lnTo>
                    <a:pt x="600" y="692"/>
                  </a:lnTo>
                  <a:lnTo>
                    <a:pt x="614" y="676"/>
                  </a:lnTo>
                  <a:lnTo>
                    <a:pt x="627" y="661"/>
                  </a:lnTo>
                  <a:lnTo>
                    <a:pt x="643" y="646"/>
                  </a:lnTo>
                  <a:lnTo>
                    <a:pt x="657" y="632"/>
                  </a:lnTo>
                  <a:lnTo>
                    <a:pt x="673" y="618"/>
                  </a:lnTo>
                  <a:lnTo>
                    <a:pt x="690" y="605"/>
                  </a:lnTo>
                  <a:lnTo>
                    <a:pt x="707" y="593"/>
                  </a:lnTo>
                  <a:lnTo>
                    <a:pt x="724" y="581"/>
                  </a:lnTo>
                  <a:lnTo>
                    <a:pt x="742" y="570"/>
                  </a:lnTo>
                  <a:lnTo>
                    <a:pt x="761" y="560"/>
                  </a:lnTo>
                  <a:lnTo>
                    <a:pt x="779" y="551"/>
                  </a:lnTo>
                  <a:lnTo>
                    <a:pt x="799" y="542"/>
                  </a:lnTo>
                  <a:lnTo>
                    <a:pt x="819" y="535"/>
                  </a:lnTo>
                  <a:lnTo>
                    <a:pt x="840" y="528"/>
                  </a:lnTo>
                  <a:lnTo>
                    <a:pt x="860" y="523"/>
                  </a:lnTo>
                  <a:lnTo>
                    <a:pt x="881" y="517"/>
                  </a:lnTo>
                  <a:lnTo>
                    <a:pt x="903" y="513"/>
                  </a:lnTo>
                  <a:lnTo>
                    <a:pt x="924" y="510"/>
                  </a:lnTo>
                  <a:lnTo>
                    <a:pt x="946" y="508"/>
                  </a:lnTo>
                  <a:lnTo>
                    <a:pt x="946" y="187"/>
                  </a:lnTo>
                  <a:lnTo>
                    <a:pt x="945" y="168"/>
                  </a:lnTo>
                  <a:lnTo>
                    <a:pt x="942" y="149"/>
                  </a:lnTo>
                  <a:lnTo>
                    <a:pt x="938" y="131"/>
                  </a:lnTo>
                  <a:lnTo>
                    <a:pt x="932" y="114"/>
                  </a:lnTo>
                  <a:lnTo>
                    <a:pt x="923" y="97"/>
                  </a:lnTo>
                  <a:lnTo>
                    <a:pt x="915" y="82"/>
                  </a:lnTo>
                  <a:lnTo>
                    <a:pt x="904" y="68"/>
                  </a:lnTo>
                  <a:lnTo>
                    <a:pt x="892" y="55"/>
                  </a:lnTo>
                  <a:lnTo>
                    <a:pt x="878" y="43"/>
                  </a:lnTo>
                  <a:lnTo>
                    <a:pt x="864" y="32"/>
                  </a:lnTo>
                  <a:lnTo>
                    <a:pt x="848" y="23"/>
                  </a:lnTo>
                  <a:lnTo>
                    <a:pt x="831" y="14"/>
                  </a:lnTo>
                  <a:lnTo>
                    <a:pt x="814" y="8"/>
                  </a:lnTo>
                  <a:lnTo>
                    <a:pt x="796" y="3"/>
                  </a:lnTo>
                  <a:lnTo>
                    <a:pt x="778" y="1"/>
                  </a:lnTo>
                  <a:lnTo>
                    <a:pt x="759" y="0"/>
                  </a:lnTo>
                  <a:lnTo>
                    <a:pt x="186" y="0"/>
                  </a:lnTo>
                  <a:lnTo>
                    <a:pt x="168" y="1"/>
                  </a:lnTo>
                  <a:lnTo>
                    <a:pt x="149" y="3"/>
                  </a:lnTo>
                  <a:lnTo>
                    <a:pt x="130" y="8"/>
                  </a:lnTo>
                  <a:lnTo>
                    <a:pt x="114" y="14"/>
                  </a:lnTo>
                  <a:lnTo>
                    <a:pt x="98" y="23"/>
                  </a:lnTo>
                  <a:lnTo>
                    <a:pt x="82" y="32"/>
                  </a:lnTo>
                  <a:lnTo>
                    <a:pt x="68" y="43"/>
                  </a:lnTo>
                  <a:lnTo>
                    <a:pt x="54" y="55"/>
                  </a:lnTo>
                  <a:lnTo>
                    <a:pt x="42" y="68"/>
                  </a:lnTo>
                  <a:lnTo>
                    <a:pt x="31" y="82"/>
                  </a:lnTo>
                  <a:lnTo>
                    <a:pt x="22" y="97"/>
                  </a:lnTo>
                  <a:lnTo>
                    <a:pt x="14" y="114"/>
                  </a:lnTo>
                  <a:lnTo>
                    <a:pt x="8" y="131"/>
                  </a:lnTo>
                  <a:lnTo>
                    <a:pt x="4" y="149"/>
                  </a:lnTo>
                  <a:lnTo>
                    <a:pt x="1" y="168"/>
                  </a:lnTo>
                  <a:lnTo>
                    <a:pt x="0" y="187"/>
                  </a:lnTo>
                  <a:lnTo>
                    <a:pt x="0" y="760"/>
                  </a:lnTo>
                  <a:lnTo>
                    <a:pt x="1" y="779"/>
                  </a:lnTo>
                  <a:lnTo>
                    <a:pt x="4" y="797"/>
                  </a:lnTo>
                  <a:lnTo>
                    <a:pt x="8" y="815"/>
                  </a:lnTo>
                  <a:lnTo>
                    <a:pt x="14" y="832"/>
                  </a:lnTo>
                  <a:lnTo>
                    <a:pt x="22" y="848"/>
                  </a:lnTo>
                  <a:lnTo>
                    <a:pt x="31" y="864"/>
                  </a:lnTo>
                  <a:lnTo>
                    <a:pt x="42" y="878"/>
                  </a:lnTo>
                  <a:lnTo>
                    <a:pt x="54" y="892"/>
                  </a:lnTo>
                  <a:lnTo>
                    <a:pt x="68" y="904"/>
                  </a:lnTo>
                  <a:lnTo>
                    <a:pt x="82" y="914"/>
                  </a:lnTo>
                  <a:lnTo>
                    <a:pt x="98" y="924"/>
                  </a:lnTo>
                  <a:lnTo>
                    <a:pt x="114" y="931"/>
                  </a:lnTo>
                  <a:lnTo>
                    <a:pt x="130" y="937"/>
                  </a:lnTo>
                  <a:lnTo>
                    <a:pt x="149" y="942"/>
                  </a:lnTo>
                  <a:lnTo>
                    <a:pt x="168" y="946"/>
                  </a:lnTo>
                  <a:lnTo>
                    <a:pt x="186" y="946"/>
                  </a:lnTo>
                  <a:close/>
                </a:path>
              </a:pathLst>
            </a:custGeom>
            <a:gradFill rotWithShape="1">
              <a:gsLst>
                <a:gs pos="0">
                  <a:srgbClr val="FFCC66"/>
                </a:gs>
                <a:gs pos="100000">
                  <a:srgbClr val="FF3300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i="0">
                <a:latin typeface="+mn-ea"/>
                <a:ea typeface="+mn-ea"/>
              </a:endParaRPr>
            </a:p>
          </p:txBody>
        </p:sp>
        <p:sp>
          <p:nvSpPr>
            <p:cNvPr id="30" name="Text Box 8"/>
            <p:cNvSpPr txBox="1">
              <a:spLocks noChangeArrowheads="1"/>
            </p:cNvSpPr>
            <p:nvPr/>
          </p:nvSpPr>
          <p:spPr bwMode="auto">
            <a:xfrm>
              <a:off x="704290" y="1266825"/>
              <a:ext cx="212244" cy="11482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en-US" altLang="zh-CN" sz="4800" i="0">
                <a:latin typeface="+mn-ea"/>
                <a:ea typeface="+mn-ea"/>
              </a:endParaRPr>
            </a:p>
          </p:txBody>
        </p:sp>
        <p:sp>
          <p:nvSpPr>
            <p:cNvPr id="32" name="Freeform 9"/>
            <p:cNvSpPr>
              <a:spLocks/>
            </p:cNvSpPr>
            <p:nvPr/>
          </p:nvSpPr>
          <p:spPr bwMode="auto">
            <a:xfrm rot="10800000">
              <a:off x="2149846" y="1293171"/>
              <a:ext cx="1309317" cy="891371"/>
            </a:xfrm>
            <a:custGeom>
              <a:avLst/>
              <a:gdLst>
                <a:gd name="T0" fmla="*/ 2147483647 w 946"/>
                <a:gd name="T1" fmla="*/ 2147483647 h 946"/>
                <a:gd name="T2" fmla="*/ 2147483647 w 946"/>
                <a:gd name="T3" fmla="*/ 2147483647 h 946"/>
                <a:gd name="T4" fmla="*/ 2147483647 w 946"/>
                <a:gd name="T5" fmla="*/ 2147483647 h 946"/>
                <a:gd name="T6" fmla="*/ 2147483647 w 946"/>
                <a:gd name="T7" fmla="*/ 2147483647 h 946"/>
                <a:gd name="T8" fmla="*/ 2147483647 w 946"/>
                <a:gd name="T9" fmla="*/ 2147483647 h 946"/>
                <a:gd name="T10" fmla="*/ 2147483647 w 946"/>
                <a:gd name="T11" fmla="*/ 2147483647 h 946"/>
                <a:gd name="T12" fmla="*/ 2147483647 w 946"/>
                <a:gd name="T13" fmla="*/ 2147483647 h 946"/>
                <a:gd name="T14" fmla="*/ 2147483647 w 946"/>
                <a:gd name="T15" fmla="*/ 2147483647 h 946"/>
                <a:gd name="T16" fmla="*/ 2147483647 w 946"/>
                <a:gd name="T17" fmla="*/ 2147483647 h 946"/>
                <a:gd name="T18" fmla="*/ 2147483647 w 946"/>
                <a:gd name="T19" fmla="*/ 2147483647 h 946"/>
                <a:gd name="T20" fmla="*/ 2147483647 w 946"/>
                <a:gd name="T21" fmla="*/ 2147483647 h 946"/>
                <a:gd name="T22" fmla="*/ 2147483647 w 946"/>
                <a:gd name="T23" fmla="*/ 2147483647 h 946"/>
                <a:gd name="T24" fmla="*/ 2147483647 w 946"/>
                <a:gd name="T25" fmla="*/ 2147483647 h 946"/>
                <a:gd name="T26" fmla="*/ 2147483647 w 946"/>
                <a:gd name="T27" fmla="*/ 2147483647 h 946"/>
                <a:gd name="T28" fmla="*/ 2147483647 w 946"/>
                <a:gd name="T29" fmla="*/ 2147483647 h 946"/>
                <a:gd name="T30" fmla="*/ 2147483647 w 946"/>
                <a:gd name="T31" fmla="*/ 2147483647 h 946"/>
                <a:gd name="T32" fmla="*/ 2147483647 w 946"/>
                <a:gd name="T33" fmla="*/ 2147483647 h 946"/>
                <a:gd name="T34" fmla="*/ 2147483647 w 946"/>
                <a:gd name="T35" fmla="*/ 2147483647 h 946"/>
                <a:gd name="T36" fmla="*/ 2147483647 w 946"/>
                <a:gd name="T37" fmla="*/ 2147483647 h 946"/>
                <a:gd name="T38" fmla="*/ 2147483647 w 946"/>
                <a:gd name="T39" fmla="*/ 2147483647 h 946"/>
                <a:gd name="T40" fmla="*/ 2147483647 w 946"/>
                <a:gd name="T41" fmla="*/ 2147483647 h 946"/>
                <a:gd name="T42" fmla="*/ 2147483647 w 946"/>
                <a:gd name="T43" fmla="*/ 2147483647 h 946"/>
                <a:gd name="T44" fmla="*/ 2147483647 w 946"/>
                <a:gd name="T45" fmla="*/ 2147483647 h 946"/>
                <a:gd name="T46" fmla="*/ 2147483647 w 946"/>
                <a:gd name="T47" fmla="*/ 2147483647 h 946"/>
                <a:gd name="T48" fmla="*/ 2147483647 w 946"/>
                <a:gd name="T49" fmla="*/ 2147483647 h 946"/>
                <a:gd name="T50" fmla="*/ 2147483647 w 946"/>
                <a:gd name="T51" fmla="*/ 2147483647 h 946"/>
                <a:gd name="T52" fmla="*/ 2147483647 w 946"/>
                <a:gd name="T53" fmla="*/ 0 h 946"/>
                <a:gd name="T54" fmla="*/ 2147483647 w 946"/>
                <a:gd name="T55" fmla="*/ 2147483647 h 946"/>
                <a:gd name="T56" fmla="*/ 2147483647 w 946"/>
                <a:gd name="T57" fmla="*/ 2147483647 h 946"/>
                <a:gd name="T58" fmla="*/ 2147483647 w 946"/>
                <a:gd name="T59" fmla="*/ 2147483647 h 946"/>
                <a:gd name="T60" fmla="*/ 2147483647 w 946"/>
                <a:gd name="T61" fmla="*/ 2147483647 h 946"/>
                <a:gd name="T62" fmla="*/ 2147483647 w 946"/>
                <a:gd name="T63" fmla="*/ 2147483647 h 946"/>
                <a:gd name="T64" fmla="*/ 2147483647 w 946"/>
                <a:gd name="T65" fmla="*/ 2147483647 h 946"/>
                <a:gd name="T66" fmla="*/ 2147483647 w 946"/>
                <a:gd name="T67" fmla="*/ 2147483647 h 946"/>
                <a:gd name="T68" fmla="*/ 2147483647 w 946"/>
                <a:gd name="T69" fmla="*/ 2147483647 h 946"/>
                <a:gd name="T70" fmla="*/ 0 w 946"/>
                <a:gd name="T71" fmla="*/ 2147483647 h 946"/>
                <a:gd name="T72" fmla="*/ 2147483647 w 946"/>
                <a:gd name="T73" fmla="*/ 2147483647 h 946"/>
                <a:gd name="T74" fmla="*/ 2147483647 w 946"/>
                <a:gd name="T75" fmla="*/ 2147483647 h 946"/>
                <a:gd name="T76" fmla="*/ 2147483647 w 946"/>
                <a:gd name="T77" fmla="*/ 2147483647 h 946"/>
                <a:gd name="T78" fmla="*/ 2147483647 w 946"/>
                <a:gd name="T79" fmla="*/ 2147483647 h 946"/>
                <a:gd name="T80" fmla="*/ 2147483647 w 946"/>
                <a:gd name="T81" fmla="*/ 2147483647 h 946"/>
                <a:gd name="T82" fmla="*/ 2147483647 w 946"/>
                <a:gd name="T83" fmla="*/ 2147483647 h 946"/>
                <a:gd name="T84" fmla="*/ 2147483647 w 946"/>
                <a:gd name="T85" fmla="*/ 2147483647 h 946"/>
                <a:gd name="T86" fmla="*/ 2147483647 w 946"/>
                <a:gd name="T87" fmla="*/ 2147483647 h 946"/>
                <a:gd name="T88" fmla="*/ 2147483647 w 946"/>
                <a:gd name="T89" fmla="*/ 2147483647 h 94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946"/>
                <a:gd name="T136" fmla="*/ 0 h 946"/>
                <a:gd name="T137" fmla="*/ 946 w 946"/>
                <a:gd name="T138" fmla="*/ 946 h 94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946" h="946">
                  <a:moveTo>
                    <a:pt x="186" y="946"/>
                  </a:moveTo>
                  <a:lnTo>
                    <a:pt x="498" y="946"/>
                  </a:lnTo>
                  <a:lnTo>
                    <a:pt x="500" y="924"/>
                  </a:lnTo>
                  <a:lnTo>
                    <a:pt x="504" y="904"/>
                  </a:lnTo>
                  <a:lnTo>
                    <a:pt x="509" y="882"/>
                  </a:lnTo>
                  <a:lnTo>
                    <a:pt x="515" y="861"/>
                  </a:lnTo>
                  <a:lnTo>
                    <a:pt x="521" y="841"/>
                  </a:lnTo>
                  <a:lnTo>
                    <a:pt x="528" y="820"/>
                  </a:lnTo>
                  <a:lnTo>
                    <a:pt x="535" y="801"/>
                  </a:lnTo>
                  <a:lnTo>
                    <a:pt x="545" y="782"/>
                  </a:lnTo>
                  <a:lnTo>
                    <a:pt x="555" y="762"/>
                  </a:lnTo>
                  <a:lnTo>
                    <a:pt x="564" y="744"/>
                  </a:lnTo>
                  <a:lnTo>
                    <a:pt x="576" y="727"/>
                  </a:lnTo>
                  <a:lnTo>
                    <a:pt x="587" y="709"/>
                  </a:lnTo>
                  <a:lnTo>
                    <a:pt x="600" y="692"/>
                  </a:lnTo>
                  <a:lnTo>
                    <a:pt x="614" y="676"/>
                  </a:lnTo>
                  <a:lnTo>
                    <a:pt x="627" y="661"/>
                  </a:lnTo>
                  <a:lnTo>
                    <a:pt x="643" y="646"/>
                  </a:lnTo>
                  <a:lnTo>
                    <a:pt x="657" y="632"/>
                  </a:lnTo>
                  <a:lnTo>
                    <a:pt x="673" y="618"/>
                  </a:lnTo>
                  <a:lnTo>
                    <a:pt x="690" y="605"/>
                  </a:lnTo>
                  <a:lnTo>
                    <a:pt x="707" y="593"/>
                  </a:lnTo>
                  <a:lnTo>
                    <a:pt x="724" y="581"/>
                  </a:lnTo>
                  <a:lnTo>
                    <a:pt x="742" y="570"/>
                  </a:lnTo>
                  <a:lnTo>
                    <a:pt x="761" y="560"/>
                  </a:lnTo>
                  <a:lnTo>
                    <a:pt x="779" y="551"/>
                  </a:lnTo>
                  <a:lnTo>
                    <a:pt x="799" y="542"/>
                  </a:lnTo>
                  <a:lnTo>
                    <a:pt x="819" y="535"/>
                  </a:lnTo>
                  <a:lnTo>
                    <a:pt x="840" y="528"/>
                  </a:lnTo>
                  <a:lnTo>
                    <a:pt x="860" y="523"/>
                  </a:lnTo>
                  <a:lnTo>
                    <a:pt x="881" y="517"/>
                  </a:lnTo>
                  <a:lnTo>
                    <a:pt x="903" y="513"/>
                  </a:lnTo>
                  <a:lnTo>
                    <a:pt x="924" y="510"/>
                  </a:lnTo>
                  <a:lnTo>
                    <a:pt x="946" y="508"/>
                  </a:lnTo>
                  <a:lnTo>
                    <a:pt x="946" y="187"/>
                  </a:lnTo>
                  <a:lnTo>
                    <a:pt x="945" y="168"/>
                  </a:lnTo>
                  <a:lnTo>
                    <a:pt x="942" y="149"/>
                  </a:lnTo>
                  <a:lnTo>
                    <a:pt x="938" y="131"/>
                  </a:lnTo>
                  <a:lnTo>
                    <a:pt x="932" y="114"/>
                  </a:lnTo>
                  <a:lnTo>
                    <a:pt x="923" y="97"/>
                  </a:lnTo>
                  <a:lnTo>
                    <a:pt x="915" y="82"/>
                  </a:lnTo>
                  <a:lnTo>
                    <a:pt x="904" y="68"/>
                  </a:lnTo>
                  <a:lnTo>
                    <a:pt x="892" y="55"/>
                  </a:lnTo>
                  <a:lnTo>
                    <a:pt x="878" y="43"/>
                  </a:lnTo>
                  <a:lnTo>
                    <a:pt x="864" y="32"/>
                  </a:lnTo>
                  <a:lnTo>
                    <a:pt x="848" y="23"/>
                  </a:lnTo>
                  <a:lnTo>
                    <a:pt x="831" y="14"/>
                  </a:lnTo>
                  <a:lnTo>
                    <a:pt x="814" y="8"/>
                  </a:lnTo>
                  <a:lnTo>
                    <a:pt x="796" y="3"/>
                  </a:lnTo>
                  <a:lnTo>
                    <a:pt x="778" y="1"/>
                  </a:lnTo>
                  <a:lnTo>
                    <a:pt x="759" y="0"/>
                  </a:lnTo>
                  <a:lnTo>
                    <a:pt x="186" y="0"/>
                  </a:lnTo>
                  <a:lnTo>
                    <a:pt x="168" y="1"/>
                  </a:lnTo>
                  <a:lnTo>
                    <a:pt x="149" y="3"/>
                  </a:lnTo>
                  <a:lnTo>
                    <a:pt x="130" y="8"/>
                  </a:lnTo>
                  <a:lnTo>
                    <a:pt x="114" y="14"/>
                  </a:lnTo>
                  <a:lnTo>
                    <a:pt x="98" y="23"/>
                  </a:lnTo>
                  <a:lnTo>
                    <a:pt x="82" y="32"/>
                  </a:lnTo>
                  <a:lnTo>
                    <a:pt x="68" y="43"/>
                  </a:lnTo>
                  <a:lnTo>
                    <a:pt x="54" y="55"/>
                  </a:lnTo>
                  <a:lnTo>
                    <a:pt x="42" y="68"/>
                  </a:lnTo>
                  <a:lnTo>
                    <a:pt x="31" y="82"/>
                  </a:lnTo>
                  <a:lnTo>
                    <a:pt x="22" y="97"/>
                  </a:lnTo>
                  <a:lnTo>
                    <a:pt x="14" y="114"/>
                  </a:lnTo>
                  <a:lnTo>
                    <a:pt x="8" y="131"/>
                  </a:lnTo>
                  <a:lnTo>
                    <a:pt x="4" y="149"/>
                  </a:lnTo>
                  <a:lnTo>
                    <a:pt x="1" y="168"/>
                  </a:lnTo>
                  <a:lnTo>
                    <a:pt x="0" y="187"/>
                  </a:lnTo>
                  <a:lnTo>
                    <a:pt x="0" y="760"/>
                  </a:lnTo>
                  <a:lnTo>
                    <a:pt x="1" y="779"/>
                  </a:lnTo>
                  <a:lnTo>
                    <a:pt x="4" y="797"/>
                  </a:lnTo>
                  <a:lnTo>
                    <a:pt x="8" y="815"/>
                  </a:lnTo>
                  <a:lnTo>
                    <a:pt x="14" y="832"/>
                  </a:lnTo>
                  <a:lnTo>
                    <a:pt x="22" y="848"/>
                  </a:lnTo>
                  <a:lnTo>
                    <a:pt x="31" y="864"/>
                  </a:lnTo>
                  <a:lnTo>
                    <a:pt x="42" y="878"/>
                  </a:lnTo>
                  <a:lnTo>
                    <a:pt x="54" y="892"/>
                  </a:lnTo>
                  <a:lnTo>
                    <a:pt x="68" y="904"/>
                  </a:lnTo>
                  <a:lnTo>
                    <a:pt x="82" y="914"/>
                  </a:lnTo>
                  <a:lnTo>
                    <a:pt x="98" y="924"/>
                  </a:lnTo>
                  <a:lnTo>
                    <a:pt x="114" y="931"/>
                  </a:lnTo>
                  <a:lnTo>
                    <a:pt x="130" y="937"/>
                  </a:lnTo>
                  <a:lnTo>
                    <a:pt x="149" y="942"/>
                  </a:lnTo>
                  <a:lnTo>
                    <a:pt x="168" y="946"/>
                  </a:lnTo>
                  <a:lnTo>
                    <a:pt x="186" y="946"/>
                  </a:lnTo>
                  <a:close/>
                </a:path>
              </a:pathLst>
            </a:custGeom>
            <a:gradFill rotWithShape="1">
              <a:gsLst>
                <a:gs pos="0">
                  <a:srgbClr val="669900"/>
                </a:gs>
                <a:gs pos="100000">
                  <a:srgbClr val="CCFF33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i="0">
                <a:latin typeface="+mn-ea"/>
                <a:ea typeface="+mn-ea"/>
              </a:endParaRPr>
            </a:p>
          </p:txBody>
        </p:sp>
        <p:sp>
          <p:nvSpPr>
            <p:cNvPr id="34" name="Text Box 10"/>
            <p:cNvSpPr txBox="1">
              <a:spLocks noChangeArrowheads="1"/>
            </p:cNvSpPr>
            <p:nvPr/>
          </p:nvSpPr>
          <p:spPr bwMode="auto">
            <a:xfrm>
              <a:off x="2124032" y="1266825"/>
              <a:ext cx="210810" cy="11482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en-US" altLang="zh-CN" sz="4800" i="0">
                <a:latin typeface="+mn-ea"/>
                <a:ea typeface="+mn-ea"/>
              </a:endParaRPr>
            </a:p>
          </p:txBody>
        </p:sp>
        <p:sp>
          <p:nvSpPr>
            <p:cNvPr id="35" name="Freeform 11"/>
            <p:cNvSpPr>
              <a:spLocks/>
            </p:cNvSpPr>
            <p:nvPr/>
          </p:nvSpPr>
          <p:spPr bwMode="auto">
            <a:xfrm rot="10800000">
              <a:off x="737274" y="2261385"/>
              <a:ext cx="1309318" cy="891371"/>
            </a:xfrm>
            <a:custGeom>
              <a:avLst/>
              <a:gdLst>
                <a:gd name="T0" fmla="*/ 2147483647 w 946"/>
                <a:gd name="T1" fmla="*/ 2147483647 h 946"/>
                <a:gd name="T2" fmla="*/ 2147483647 w 946"/>
                <a:gd name="T3" fmla="*/ 2147483647 h 946"/>
                <a:gd name="T4" fmla="*/ 2147483647 w 946"/>
                <a:gd name="T5" fmla="*/ 2147483647 h 946"/>
                <a:gd name="T6" fmla="*/ 2147483647 w 946"/>
                <a:gd name="T7" fmla="*/ 2147483647 h 946"/>
                <a:gd name="T8" fmla="*/ 2147483647 w 946"/>
                <a:gd name="T9" fmla="*/ 2147483647 h 946"/>
                <a:gd name="T10" fmla="*/ 2147483647 w 946"/>
                <a:gd name="T11" fmla="*/ 2147483647 h 946"/>
                <a:gd name="T12" fmla="*/ 2147483647 w 946"/>
                <a:gd name="T13" fmla="*/ 2147483647 h 946"/>
                <a:gd name="T14" fmla="*/ 2147483647 w 946"/>
                <a:gd name="T15" fmla="*/ 2147483647 h 946"/>
                <a:gd name="T16" fmla="*/ 2147483647 w 946"/>
                <a:gd name="T17" fmla="*/ 2147483647 h 946"/>
                <a:gd name="T18" fmla="*/ 2147483647 w 946"/>
                <a:gd name="T19" fmla="*/ 2147483647 h 946"/>
                <a:gd name="T20" fmla="*/ 2147483647 w 946"/>
                <a:gd name="T21" fmla="*/ 2147483647 h 946"/>
                <a:gd name="T22" fmla="*/ 2147483647 w 946"/>
                <a:gd name="T23" fmla="*/ 2147483647 h 946"/>
                <a:gd name="T24" fmla="*/ 2147483647 w 946"/>
                <a:gd name="T25" fmla="*/ 2147483647 h 946"/>
                <a:gd name="T26" fmla="*/ 2147483647 w 946"/>
                <a:gd name="T27" fmla="*/ 2147483647 h 946"/>
                <a:gd name="T28" fmla="*/ 2147483647 w 946"/>
                <a:gd name="T29" fmla="*/ 2147483647 h 946"/>
                <a:gd name="T30" fmla="*/ 2147483647 w 946"/>
                <a:gd name="T31" fmla="*/ 2147483647 h 946"/>
                <a:gd name="T32" fmla="*/ 2147483647 w 946"/>
                <a:gd name="T33" fmla="*/ 2147483647 h 946"/>
                <a:gd name="T34" fmla="*/ 2147483647 w 946"/>
                <a:gd name="T35" fmla="*/ 2147483647 h 946"/>
                <a:gd name="T36" fmla="*/ 2147483647 w 946"/>
                <a:gd name="T37" fmla="*/ 2147483647 h 946"/>
                <a:gd name="T38" fmla="*/ 2147483647 w 946"/>
                <a:gd name="T39" fmla="*/ 2147483647 h 946"/>
                <a:gd name="T40" fmla="*/ 2147483647 w 946"/>
                <a:gd name="T41" fmla="*/ 2147483647 h 946"/>
                <a:gd name="T42" fmla="*/ 2147483647 w 946"/>
                <a:gd name="T43" fmla="*/ 2147483647 h 946"/>
                <a:gd name="T44" fmla="*/ 2147483647 w 946"/>
                <a:gd name="T45" fmla="*/ 2147483647 h 946"/>
                <a:gd name="T46" fmla="*/ 2147483647 w 946"/>
                <a:gd name="T47" fmla="*/ 2147483647 h 946"/>
                <a:gd name="T48" fmla="*/ 2147483647 w 946"/>
                <a:gd name="T49" fmla="*/ 2147483647 h 946"/>
                <a:gd name="T50" fmla="*/ 2147483647 w 946"/>
                <a:gd name="T51" fmla="*/ 2147483647 h 946"/>
                <a:gd name="T52" fmla="*/ 2147483647 w 946"/>
                <a:gd name="T53" fmla="*/ 0 h 946"/>
                <a:gd name="T54" fmla="*/ 2147483647 w 946"/>
                <a:gd name="T55" fmla="*/ 2147483647 h 946"/>
                <a:gd name="T56" fmla="*/ 2147483647 w 946"/>
                <a:gd name="T57" fmla="*/ 2147483647 h 946"/>
                <a:gd name="T58" fmla="*/ 2147483647 w 946"/>
                <a:gd name="T59" fmla="*/ 2147483647 h 946"/>
                <a:gd name="T60" fmla="*/ 2147483647 w 946"/>
                <a:gd name="T61" fmla="*/ 2147483647 h 946"/>
                <a:gd name="T62" fmla="*/ 2147483647 w 946"/>
                <a:gd name="T63" fmla="*/ 2147483647 h 946"/>
                <a:gd name="T64" fmla="*/ 2147483647 w 946"/>
                <a:gd name="T65" fmla="*/ 2147483647 h 946"/>
                <a:gd name="T66" fmla="*/ 2147483647 w 946"/>
                <a:gd name="T67" fmla="*/ 2147483647 h 946"/>
                <a:gd name="T68" fmla="*/ 2147483647 w 946"/>
                <a:gd name="T69" fmla="*/ 2147483647 h 946"/>
                <a:gd name="T70" fmla="*/ 0 w 946"/>
                <a:gd name="T71" fmla="*/ 2147483647 h 946"/>
                <a:gd name="T72" fmla="*/ 2147483647 w 946"/>
                <a:gd name="T73" fmla="*/ 2147483647 h 946"/>
                <a:gd name="T74" fmla="*/ 2147483647 w 946"/>
                <a:gd name="T75" fmla="*/ 2147483647 h 946"/>
                <a:gd name="T76" fmla="*/ 2147483647 w 946"/>
                <a:gd name="T77" fmla="*/ 2147483647 h 946"/>
                <a:gd name="T78" fmla="*/ 2147483647 w 946"/>
                <a:gd name="T79" fmla="*/ 2147483647 h 946"/>
                <a:gd name="T80" fmla="*/ 2147483647 w 946"/>
                <a:gd name="T81" fmla="*/ 2147483647 h 946"/>
                <a:gd name="T82" fmla="*/ 2147483647 w 946"/>
                <a:gd name="T83" fmla="*/ 2147483647 h 946"/>
                <a:gd name="T84" fmla="*/ 2147483647 w 946"/>
                <a:gd name="T85" fmla="*/ 2147483647 h 946"/>
                <a:gd name="T86" fmla="*/ 2147483647 w 946"/>
                <a:gd name="T87" fmla="*/ 2147483647 h 946"/>
                <a:gd name="T88" fmla="*/ 2147483647 w 946"/>
                <a:gd name="T89" fmla="*/ 2147483647 h 94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946"/>
                <a:gd name="T136" fmla="*/ 0 h 946"/>
                <a:gd name="T137" fmla="*/ 946 w 946"/>
                <a:gd name="T138" fmla="*/ 946 h 94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946" h="946">
                  <a:moveTo>
                    <a:pt x="186" y="946"/>
                  </a:moveTo>
                  <a:lnTo>
                    <a:pt x="498" y="946"/>
                  </a:lnTo>
                  <a:lnTo>
                    <a:pt x="500" y="924"/>
                  </a:lnTo>
                  <a:lnTo>
                    <a:pt x="504" y="904"/>
                  </a:lnTo>
                  <a:lnTo>
                    <a:pt x="509" y="882"/>
                  </a:lnTo>
                  <a:lnTo>
                    <a:pt x="515" y="861"/>
                  </a:lnTo>
                  <a:lnTo>
                    <a:pt x="521" y="841"/>
                  </a:lnTo>
                  <a:lnTo>
                    <a:pt x="528" y="820"/>
                  </a:lnTo>
                  <a:lnTo>
                    <a:pt x="535" y="801"/>
                  </a:lnTo>
                  <a:lnTo>
                    <a:pt x="545" y="782"/>
                  </a:lnTo>
                  <a:lnTo>
                    <a:pt x="555" y="762"/>
                  </a:lnTo>
                  <a:lnTo>
                    <a:pt x="564" y="744"/>
                  </a:lnTo>
                  <a:lnTo>
                    <a:pt x="576" y="727"/>
                  </a:lnTo>
                  <a:lnTo>
                    <a:pt x="587" y="709"/>
                  </a:lnTo>
                  <a:lnTo>
                    <a:pt x="600" y="692"/>
                  </a:lnTo>
                  <a:lnTo>
                    <a:pt x="614" y="676"/>
                  </a:lnTo>
                  <a:lnTo>
                    <a:pt x="627" y="661"/>
                  </a:lnTo>
                  <a:lnTo>
                    <a:pt x="643" y="646"/>
                  </a:lnTo>
                  <a:lnTo>
                    <a:pt x="657" y="632"/>
                  </a:lnTo>
                  <a:lnTo>
                    <a:pt x="673" y="618"/>
                  </a:lnTo>
                  <a:lnTo>
                    <a:pt x="690" y="605"/>
                  </a:lnTo>
                  <a:lnTo>
                    <a:pt x="707" y="593"/>
                  </a:lnTo>
                  <a:lnTo>
                    <a:pt x="724" y="581"/>
                  </a:lnTo>
                  <a:lnTo>
                    <a:pt x="742" y="570"/>
                  </a:lnTo>
                  <a:lnTo>
                    <a:pt x="761" y="560"/>
                  </a:lnTo>
                  <a:lnTo>
                    <a:pt x="779" y="551"/>
                  </a:lnTo>
                  <a:lnTo>
                    <a:pt x="799" y="542"/>
                  </a:lnTo>
                  <a:lnTo>
                    <a:pt x="819" y="535"/>
                  </a:lnTo>
                  <a:lnTo>
                    <a:pt x="840" y="528"/>
                  </a:lnTo>
                  <a:lnTo>
                    <a:pt x="860" y="523"/>
                  </a:lnTo>
                  <a:lnTo>
                    <a:pt x="881" y="517"/>
                  </a:lnTo>
                  <a:lnTo>
                    <a:pt x="903" y="513"/>
                  </a:lnTo>
                  <a:lnTo>
                    <a:pt x="924" y="510"/>
                  </a:lnTo>
                  <a:lnTo>
                    <a:pt x="946" y="508"/>
                  </a:lnTo>
                  <a:lnTo>
                    <a:pt x="946" y="187"/>
                  </a:lnTo>
                  <a:lnTo>
                    <a:pt x="945" y="168"/>
                  </a:lnTo>
                  <a:lnTo>
                    <a:pt x="942" y="149"/>
                  </a:lnTo>
                  <a:lnTo>
                    <a:pt x="938" y="131"/>
                  </a:lnTo>
                  <a:lnTo>
                    <a:pt x="932" y="114"/>
                  </a:lnTo>
                  <a:lnTo>
                    <a:pt x="923" y="97"/>
                  </a:lnTo>
                  <a:lnTo>
                    <a:pt x="915" y="82"/>
                  </a:lnTo>
                  <a:lnTo>
                    <a:pt x="904" y="68"/>
                  </a:lnTo>
                  <a:lnTo>
                    <a:pt x="892" y="55"/>
                  </a:lnTo>
                  <a:lnTo>
                    <a:pt x="878" y="43"/>
                  </a:lnTo>
                  <a:lnTo>
                    <a:pt x="864" y="32"/>
                  </a:lnTo>
                  <a:lnTo>
                    <a:pt x="848" y="23"/>
                  </a:lnTo>
                  <a:lnTo>
                    <a:pt x="831" y="14"/>
                  </a:lnTo>
                  <a:lnTo>
                    <a:pt x="814" y="8"/>
                  </a:lnTo>
                  <a:lnTo>
                    <a:pt x="796" y="3"/>
                  </a:lnTo>
                  <a:lnTo>
                    <a:pt x="778" y="1"/>
                  </a:lnTo>
                  <a:lnTo>
                    <a:pt x="759" y="0"/>
                  </a:lnTo>
                  <a:lnTo>
                    <a:pt x="186" y="0"/>
                  </a:lnTo>
                  <a:lnTo>
                    <a:pt x="168" y="1"/>
                  </a:lnTo>
                  <a:lnTo>
                    <a:pt x="149" y="3"/>
                  </a:lnTo>
                  <a:lnTo>
                    <a:pt x="130" y="8"/>
                  </a:lnTo>
                  <a:lnTo>
                    <a:pt x="114" y="14"/>
                  </a:lnTo>
                  <a:lnTo>
                    <a:pt x="98" y="23"/>
                  </a:lnTo>
                  <a:lnTo>
                    <a:pt x="82" y="32"/>
                  </a:lnTo>
                  <a:lnTo>
                    <a:pt x="68" y="43"/>
                  </a:lnTo>
                  <a:lnTo>
                    <a:pt x="54" y="55"/>
                  </a:lnTo>
                  <a:lnTo>
                    <a:pt x="42" y="68"/>
                  </a:lnTo>
                  <a:lnTo>
                    <a:pt x="31" y="82"/>
                  </a:lnTo>
                  <a:lnTo>
                    <a:pt x="22" y="97"/>
                  </a:lnTo>
                  <a:lnTo>
                    <a:pt x="14" y="114"/>
                  </a:lnTo>
                  <a:lnTo>
                    <a:pt x="8" y="131"/>
                  </a:lnTo>
                  <a:lnTo>
                    <a:pt x="4" y="149"/>
                  </a:lnTo>
                  <a:lnTo>
                    <a:pt x="1" y="168"/>
                  </a:lnTo>
                  <a:lnTo>
                    <a:pt x="0" y="187"/>
                  </a:lnTo>
                  <a:lnTo>
                    <a:pt x="0" y="760"/>
                  </a:lnTo>
                  <a:lnTo>
                    <a:pt x="1" y="779"/>
                  </a:lnTo>
                  <a:lnTo>
                    <a:pt x="4" y="797"/>
                  </a:lnTo>
                  <a:lnTo>
                    <a:pt x="8" y="815"/>
                  </a:lnTo>
                  <a:lnTo>
                    <a:pt x="14" y="832"/>
                  </a:lnTo>
                  <a:lnTo>
                    <a:pt x="22" y="848"/>
                  </a:lnTo>
                  <a:lnTo>
                    <a:pt x="31" y="864"/>
                  </a:lnTo>
                  <a:lnTo>
                    <a:pt x="42" y="878"/>
                  </a:lnTo>
                  <a:lnTo>
                    <a:pt x="54" y="892"/>
                  </a:lnTo>
                  <a:lnTo>
                    <a:pt x="68" y="904"/>
                  </a:lnTo>
                  <a:lnTo>
                    <a:pt x="82" y="914"/>
                  </a:lnTo>
                  <a:lnTo>
                    <a:pt x="98" y="924"/>
                  </a:lnTo>
                  <a:lnTo>
                    <a:pt x="114" y="931"/>
                  </a:lnTo>
                  <a:lnTo>
                    <a:pt x="130" y="937"/>
                  </a:lnTo>
                  <a:lnTo>
                    <a:pt x="149" y="942"/>
                  </a:lnTo>
                  <a:lnTo>
                    <a:pt x="168" y="946"/>
                  </a:lnTo>
                  <a:lnTo>
                    <a:pt x="186" y="946"/>
                  </a:lnTo>
                  <a:close/>
                </a:path>
              </a:pathLst>
            </a:custGeom>
            <a:gradFill rotWithShape="1">
              <a:gsLst>
                <a:gs pos="0">
                  <a:srgbClr val="99CCFF"/>
                </a:gs>
                <a:gs pos="100000">
                  <a:schemeClr val="folHlink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i="0">
                <a:latin typeface="+mn-ea"/>
                <a:ea typeface="+mn-ea"/>
              </a:endParaRPr>
            </a:p>
          </p:txBody>
        </p:sp>
        <p:sp>
          <p:nvSpPr>
            <p:cNvPr id="36" name="Text Box 12"/>
            <p:cNvSpPr txBox="1">
              <a:spLocks noChangeArrowheads="1"/>
            </p:cNvSpPr>
            <p:nvPr/>
          </p:nvSpPr>
          <p:spPr bwMode="auto">
            <a:xfrm>
              <a:off x="684213" y="2239430"/>
              <a:ext cx="210810" cy="1148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en-US" altLang="zh-CN" sz="4800" i="0">
                <a:latin typeface="+mn-ea"/>
                <a:ea typeface="+mn-ea"/>
              </a:endParaRPr>
            </a:p>
          </p:txBody>
        </p:sp>
        <p:sp>
          <p:nvSpPr>
            <p:cNvPr id="37" name="Freeform 13"/>
            <p:cNvSpPr>
              <a:spLocks/>
            </p:cNvSpPr>
            <p:nvPr/>
          </p:nvSpPr>
          <p:spPr bwMode="auto">
            <a:xfrm rot="10800000">
              <a:off x="2151279" y="2261385"/>
              <a:ext cx="1307884" cy="891371"/>
            </a:xfrm>
            <a:custGeom>
              <a:avLst/>
              <a:gdLst>
                <a:gd name="T0" fmla="*/ 2147483647 w 946"/>
                <a:gd name="T1" fmla="*/ 2147483647 h 946"/>
                <a:gd name="T2" fmla="*/ 2147483647 w 946"/>
                <a:gd name="T3" fmla="*/ 2147483647 h 946"/>
                <a:gd name="T4" fmla="*/ 2147483647 w 946"/>
                <a:gd name="T5" fmla="*/ 2147483647 h 946"/>
                <a:gd name="T6" fmla="*/ 2147483647 w 946"/>
                <a:gd name="T7" fmla="*/ 2147483647 h 946"/>
                <a:gd name="T8" fmla="*/ 2147483647 w 946"/>
                <a:gd name="T9" fmla="*/ 2147483647 h 946"/>
                <a:gd name="T10" fmla="*/ 2147483647 w 946"/>
                <a:gd name="T11" fmla="*/ 2147483647 h 946"/>
                <a:gd name="T12" fmla="*/ 2147483647 w 946"/>
                <a:gd name="T13" fmla="*/ 2147483647 h 946"/>
                <a:gd name="T14" fmla="*/ 2147483647 w 946"/>
                <a:gd name="T15" fmla="*/ 2147483647 h 946"/>
                <a:gd name="T16" fmla="*/ 2147483647 w 946"/>
                <a:gd name="T17" fmla="*/ 2147483647 h 946"/>
                <a:gd name="T18" fmla="*/ 2147483647 w 946"/>
                <a:gd name="T19" fmla="*/ 2147483647 h 946"/>
                <a:gd name="T20" fmla="*/ 2147483647 w 946"/>
                <a:gd name="T21" fmla="*/ 2147483647 h 946"/>
                <a:gd name="T22" fmla="*/ 2147483647 w 946"/>
                <a:gd name="T23" fmla="*/ 2147483647 h 946"/>
                <a:gd name="T24" fmla="*/ 2147483647 w 946"/>
                <a:gd name="T25" fmla="*/ 2147483647 h 946"/>
                <a:gd name="T26" fmla="*/ 2147483647 w 946"/>
                <a:gd name="T27" fmla="*/ 2147483647 h 946"/>
                <a:gd name="T28" fmla="*/ 2147483647 w 946"/>
                <a:gd name="T29" fmla="*/ 2147483647 h 946"/>
                <a:gd name="T30" fmla="*/ 2147483647 w 946"/>
                <a:gd name="T31" fmla="*/ 2147483647 h 946"/>
                <a:gd name="T32" fmla="*/ 2147483647 w 946"/>
                <a:gd name="T33" fmla="*/ 2147483647 h 946"/>
                <a:gd name="T34" fmla="*/ 2147483647 w 946"/>
                <a:gd name="T35" fmla="*/ 2147483647 h 946"/>
                <a:gd name="T36" fmla="*/ 2147483647 w 946"/>
                <a:gd name="T37" fmla="*/ 2147483647 h 946"/>
                <a:gd name="T38" fmla="*/ 2147483647 w 946"/>
                <a:gd name="T39" fmla="*/ 2147483647 h 946"/>
                <a:gd name="T40" fmla="*/ 2147483647 w 946"/>
                <a:gd name="T41" fmla="*/ 2147483647 h 946"/>
                <a:gd name="T42" fmla="*/ 2147483647 w 946"/>
                <a:gd name="T43" fmla="*/ 2147483647 h 946"/>
                <a:gd name="T44" fmla="*/ 2147483647 w 946"/>
                <a:gd name="T45" fmla="*/ 2147483647 h 946"/>
                <a:gd name="T46" fmla="*/ 2147483647 w 946"/>
                <a:gd name="T47" fmla="*/ 2147483647 h 946"/>
                <a:gd name="T48" fmla="*/ 2147483647 w 946"/>
                <a:gd name="T49" fmla="*/ 2147483647 h 946"/>
                <a:gd name="T50" fmla="*/ 2147483647 w 946"/>
                <a:gd name="T51" fmla="*/ 2147483647 h 946"/>
                <a:gd name="T52" fmla="*/ 2147483647 w 946"/>
                <a:gd name="T53" fmla="*/ 0 h 946"/>
                <a:gd name="T54" fmla="*/ 2147483647 w 946"/>
                <a:gd name="T55" fmla="*/ 2147483647 h 946"/>
                <a:gd name="T56" fmla="*/ 2147483647 w 946"/>
                <a:gd name="T57" fmla="*/ 2147483647 h 946"/>
                <a:gd name="T58" fmla="*/ 2147483647 w 946"/>
                <a:gd name="T59" fmla="*/ 2147483647 h 946"/>
                <a:gd name="T60" fmla="*/ 2147483647 w 946"/>
                <a:gd name="T61" fmla="*/ 2147483647 h 946"/>
                <a:gd name="T62" fmla="*/ 2147483647 w 946"/>
                <a:gd name="T63" fmla="*/ 2147483647 h 946"/>
                <a:gd name="T64" fmla="*/ 2147483647 w 946"/>
                <a:gd name="T65" fmla="*/ 2147483647 h 946"/>
                <a:gd name="T66" fmla="*/ 2147483647 w 946"/>
                <a:gd name="T67" fmla="*/ 2147483647 h 946"/>
                <a:gd name="T68" fmla="*/ 2147483647 w 946"/>
                <a:gd name="T69" fmla="*/ 2147483647 h 946"/>
                <a:gd name="T70" fmla="*/ 0 w 946"/>
                <a:gd name="T71" fmla="*/ 2147483647 h 946"/>
                <a:gd name="T72" fmla="*/ 2147483647 w 946"/>
                <a:gd name="T73" fmla="*/ 2147483647 h 946"/>
                <a:gd name="T74" fmla="*/ 2147483647 w 946"/>
                <a:gd name="T75" fmla="*/ 2147483647 h 946"/>
                <a:gd name="T76" fmla="*/ 2147483647 w 946"/>
                <a:gd name="T77" fmla="*/ 2147483647 h 946"/>
                <a:gd name="T78" fmla="*/ 2147483647 w 946"/>
                <a:gd name="T79" fmla="*/ 2147483647 h 946"/>
                <a:gd name="T80" fmla="*/ 2147483647 w 946"/>
                <a:gd name="T81" fmla="*/ 2147483647 h 946"/>
                <a:gd name="T82" fmla="*/ 2147483647 w 946"/>
                <a:gd name="T83" fmla="*/ 2147483647 h 946"/>
                <a:gd name="T84" fmla="*/ 2147483647 w 946"/>
                <a:gd name="T85" fmla="*/ 2147483647 h 946"/>
                <a:gd name="T86" fmla="*/ 2147483647 w 946"/>
                <a:gd name="T87" fmla="*/ 2147483647 h 946"/>
                <a:gd name="T88" fmla="*/ 2147483647 w 946"/>
                <a:gd name="T89" fmla="*/ 2147483647 h 94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946"/>
                <a:gd name="T136" fmla="*/ 0 h 946"/>
                <a:gd name="T137" fmla="*/ 946 w 946"/>
                <a:gd name="T138" fmla="*/ 946 h 94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946" h="946">
                  <a:moveTo>
                    <a:pt x="186" y="946"/>
                  </a:moveTo>
                  <a:lnTo>
                    <a:pt x="498" y="946"/>
                  </a:lnTo>
                  <a:lnTo>
                    <a:pt x="500" y="924"/>
                  </a:lnTo>
                  <a:lnTo>
                    <a:pt x="504" y="904"/>
                  </a:lnTo>
                  <a:lnTo>
                    <a:pt x="509" y="882"/>
                  </a:lnTo>
                  <a:lnTo>
                    <a:pt x="515" y="861"/>
                  </a:lnTo>
                  <a:lnTo>
                    <a:pt x="521" y="841"/>
                  </a:lnTo>
                  <a:lnTo>
                    <a:pt x="528" y="820"/>
                  </a:lnTo>
                  <a:lnTo>
                    <a:pt x="535" y="801"/>
                  </a:lnTo>
                  <a:lnTo>
                    <a:pt x="545" y="782"/>
                  </a:lnTo>
                  <a:lnTo>
                    <a:pt x="555" y="762"/>
                  </a:lnTo>
                  <a:lnTo>
                    <a:pt x="564" y="744"/>
                  </a:lnTo>
                  <a:lnTo>
                    <a:pt x="576" y="727"/>
                  </a:lnTo>
                  <a:lnTo>
                    <a:pt x="587" y="709"/>
                  </a:lnTo>
                  <a:lnTo>
                    <a:pt x="600" y="692"/>
                  </a:lnTo>
                  <a:lnTo>
                    <a:pt x="614" y="676"/>
                  </a:lnTo>
                  <a:lnTo>
                    <a:pt x="627" y="661"/>
                  </a:lnTo>
                  <a:lnTo>
                    <a:pt x="643" y="646"/>
                  </a:lnTo>
                  <a:lnTo>
                    <a:pt x="657" y="632"/>
                  </a:lnTo>
                  <a:lnTo>
                    <a:pt x="673" y="618"/>
                  </a:lnTo>
                  <a:lnTo>
                    <a:pt x="690" y="605"/>
                  </a:lnTo>
                  <a:lnTo>
                    <a:pt x="707" y="593"/>
                  </a:lnTo>
                  <a:lnTo>
                    <a:pt x="724" y="581"/>
                  </a:lnTo>
                  <a:lnTo>
                    <a:pt x="742" y="570"/>
                  </a:lnTo>
                  <a:lnTo>
                    <a:pt x="761" y="560"/>
                  </a:lnTo>
                  <a:lnTo>
                    <a:pt x="779" y="551"/>
                  </a:lnTo>
                  <a:lnTo>
                    <a:pt x="799" y="542"/>
                  </a:lnTo>
                  <a:lnTo>
                    <a:pt x="819" y="535"/>
                  </a:lnTo>
                  <a:lnTo>
                    <a:pt x="840" y="528"/>
                  </a:lnTo>
                  <a:lnTo>
                    <a:pt x="860" y="523"/>
                  </a:lnTo>
                  <a:lnTo>
                    <a:pt x="881" y="517"/>
                  </a:lnTo>
                  <a:lnTo>
                    <a:pt x="903" y="513"/>
                  </a:lnTo>
                  <a:lnTo>
                    <a:pt x="924" y="510"/>
                  </a:lnTo>
                  <a:lnTo>
                    <a:pt x="946" y="508"/>
                  </a:lnTo>
                  <a:lnTo>
                    <a:pt x="946" y="187"/>
                  </a:lnTo>
                  <a:lnTo>
                    <a:pt x="945" y="168"/>
                  </a:lnTo>
                  <a:lnTo>
                    <a:pt x="942" y="149"/>
                  </a:lnTo>
                  <a:lnTo>
                    <a:pt x="938" y="131"/>
                  </a:lnTo>
                  <a:lnTo>
                    <a:pt x="932" y="114"/>
                  </a:lnTo>
                  <a:lnTo>
                    <a:pt x="923" y="97"/>
                  </a:lnTo>
                  <a:lnTo>
                    <a:pt x="915" y="82"/>
                  </a:lnTo>
                  <a:lnTo>
                    <a:pt x="904" y="68"/>
                  </a:lnTo>
                  <a:lnTo>
                    <a:pt x="892" y="55"/>
                  </a:lnTo>
                  <a:lnTo>
                    <a:pt x="878" y="43"/>
                  </a:lnTo>
                  <a:lnTo>
                    <a:pt x="864" y="32"/>
                  </a:lnTo>
                  <a:lnTo>
                    <a:pt x="848" y="23"/>
                  </a:lnTo>
                  <a:lnTo>
                    <a:pt x="831" y="14"/>
                  </a:lnTo>
                  <a:lnTo>
                    <a:pt x="814" y="8"/>
                  </a:lnTo>
                  <a:lnTo>
                    <a:pt x="796" y="3"/>
                  </a:lnTo>
                  <a:lnTo>
                    <a:pt x="778" y="1"/>
                  </a:lnTo>
                  <a:lnTo>
                    <a:pt x="759" y="0"/>
                  </a:lnTo>
                  <a:lnTo>
                    <a:pt x="186" y="0"/>
                  </a:lnTo>
                  <a:lnTo>
                    <a:pt x="168" y="1"/>
                  </a:lnTo>
                  <a:lnTo>
                    <a:pt x="149" y="3"/>
                  </a:lnTo>
                  <a:lnTo>
                    <a:pt x="130" y="8"/>
                  </a:lnTo>
                  <a:lnTo>
                    <a:pt x="114" y="14"/>
                  </a:lnTo>
                  <a:lnTo>
                    <a:pt x="98" y="23"/>
                  </a:lnTo>
                  <a:lnTo>
                    <a:pt x="82" y="32"/>
                  </a:lnTo>
                  <a:lnTo>
                    <a:pt x="68" y="43"/>
                  </a:lnTo>
                  <a:lnTo>
                    <a:pt x="54" y="55"/>
                  </a:lnTo>
                  <a:lnTo>
                    <a:pt x="42" y="68"/>
                  </a:lnTo>
                  <a:lnTo>
                    <a:pt x="31" y="82"/>
                  </a:lnTo>
                  <a:lnTo>
                    <a:pt x="22" y="97"/>
                  </a:lnTo>
                  <a:lnTo>
                    <a:pt x="14" y="114"/>
                  </a:lnTo>
                  <a:lnTo>
                    <a:pt x="8" y="131"/>
                  </a:lnTo>
                  <a:lnTo>
                    <a:pt x="4" y="149"/>
                  </a:lnTo>
                  <a:lnTo>
                    <a:pt x="1" y="168"/>
                  </a:lnTo>
                  <a:lnTo>
                    <a:pt x="0" y="187"/>
                  </a:lnTo>
                  <a:lnTo>
                    <a:pt x="0" y="760"/>
                  </a:lnTo>
                  <a:lnTo>
                    <a:pt x="1" y="779"/>
                  </a:lnTo>
                  <a:lnTo>
                    <a:pt x="4" y="797"/>
                  </a:lnTo>
                  <a:lnTo>
                    <a:pt x="8" y="815"/>
                  </a:lnTo>
                  <a:lnTo>
                    <a:pt x="14" y="832"/>
                  </a:lnTo>
                  <a:lnTo>
                    <a:pt x="22" y="848"/>
                  </a:lnTo>
                  <a:lnTo>
                    <a:pt x="31" y="864"/>
                  </a:lnTo>
                  <a:lnTo>
                    <a:pt x="42" y="878"/>
                  </a:lnTo>
                  <a:lnTo>
                    <a:pt x="54" y="892"/>
                  </a:lnTo>
                  <a:lnTo>
                    <a:pt x="68" y="904"/>
                  </a:lnTo>
                  <a:lnTo>
                    <a:pt x="82" y="914"/>
                  </a:lnTo>
                  <a:lnTo>
                    <a:pt x="98" y="924"/>
                  </a:lnTo>
                  <a:lnTo>
                    <a:pt x="114" y="931"/>
                  </a:lnTo>
                  <a:lnTo>
                    <a:pt x="130" y="937"/>
                  </a:lnTo>
                  <a:lnTo>
                    <a:pt x="149" y="942"/>
                  </a:lnTo>
                  <a:lnTo>
                    <a:pt x="168" y="946"/>
                  </a:lnTo>
                  <a:lnTo>
                    <a:pt x="186" y="946"/>
                  </a:lnTo>
                  <a:close/>
                </a:path>
              </a:pathLst>
            </a:custGeom>
            <a:gradFill rotWithShape="1">
              <a:gsLst>
                <a:gs pos="0">
                  <a:srgbClr val="990000"/>
                </a:gs>
                <a:gs pos="100000">
                  <a:srgbClr val="FF0000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i="0">
                <a:latin typeface="+mn-ea"/>
                <a:ea typeface="+mn-ea"/>
              </a:endParaRPr>
            </a:p>
          </p:txBody>
        </p:sp>
        <p:sp>
          <p:nvSpPr>
            <p:cNvPr id="38" name="Text Box 14"/>
            <p:cNvSpPr txBox="1">
              <a:spLocks noChangeArrowheads="1"/>
            </p:cNvSpPr>
            <p:nvPr/>
          </p:nvSpPr>
          <p:spPr bwMode="auto">
            <a:xfrm>
              <a:off x="2108257" y="2239430"/>
              <a:ext cx="209376" cy="1148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en-US" altLang="zh-CN" sz="4800" i="0">
                <a:latin typeface="+mn-ea"/>
                <a:ea typeface="+mn-ea"/>
              </a:endParaRPr>
            </a:p>
          </p:txBody>
        </p:sp>
      </p:grpSp>
      <p:grpSp>
        <p:nvGrpSpPr>
          <p:cNvPr id="26" name="组合 14"/>
          <p:cNvGrpSpPr>
            <a:grpSpLocks/>
          </p:cNvGrpSpPr>
          <p:nvPr/>
        </p:nvGrpSpPr>
        <p:grpSpPr bwMode="auto">
          <a:xfrm>
            <a:off x="7131818" y="188640"/>
            <a:ext cx="1544638" cy="482895"/>
            <a:chOff x="428596" y="285728"/>
            <a:chExt cx="1544628" cy="357190"/>
          </a:xfrm>
        </p:grpSpPr>
        <p:sp>
          <p:nvSpPr>
            <p:cNvPr id="28" name="AutoShape 3"/>
            <p:cNvSpPr>
              <a:spLocks noChangeArrowheads="1"/>
            </p:cNvSpPr>
            <p:nvPr/>
          </p:nvSpPr>
          <p:spPr bwMode="auto">
            <a:xfrm>
              <a:off x="428596" y="285728"/>
              <a:ext cx="1544628" cy="35719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00034" y="285728"/>
              <a:ext cx="1428741" cy="2731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信息论</a:t>
              </a:r>
              <a:endPara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</p:grpSp>
      <p:sp>
        <p:nvSpPr>
          <p:cNvPr id="39" name="矩形 38"/>
          <p:cNvSpPr/>
          <p:nvPr/>
        </p:nvSpPr>
        <p:spPr>
          <a:xfrm>
            <a:off x="1729012" y="1957320"/>
            <a:ext cx="1723549" cy="4001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just">
              <a:defRPr/>
            </a:pPr>
            <a:r>
              <a:rPr lang="zh-CN" altLang="en-US" sz="2000" b="1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序列失真测度</a:t>
            </a:r>
            <a:endParaRPr lang="zh-CN" altLang="en-US" sz="2000" b="1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68593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theme/theme1.xml><?xml version="1.0" encoding="utf-8"?>
<a:theme xmlns:a="http://schemas.openxmlformats.org/drawingml/2006/main" name="演示设计">
  <a:themeElements>
    <a:clrScheme name="演示设计 6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FF0517"/>
      </a:accent1>
      <a:accent2>
        <a:srgbClr val="BC000D"/>
      </a:accent2>
      <a:accent3>
        <a:srgbClr val="FFFFFF"/>
      </a:accent3>
      <a:accent4>
        <a:srgbClr val="000000"/>
      </a:accent4>
      <a:accent5>
        <a:srgbClr val="FFAAAB"/>
      </a:accent5>
      <a:accent6>
        <a:srgbClr val="AA000B"/>
      </a:accent6>
      <a:hlink>
        <a:srgbClr val="3A0004"/>
      </a:hlink>
      <a:folHlink>
        <a:srgbClr val="FF3B3B"/>
      </a:folHlink>
    </a:clrScheme>
    <a:fontScheme name="演示设计">
      <a:majorFont>
        <a:latin typeface="Arial"/>
        <a:ea typeface="华文细黑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华文细黑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华文细黑" pitchFamily="2" charset="-122"/>
          </a:defRPr>
        </a:defPPr>
      </a:lstStyle>
    </a:lnDef>
  </a:objectDefaults>
  <a:extraClrSchemeLst>
    <a:extraClrScheme>
      <a:clrScheme name="演示设计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463900"/>
        </a:hlink>
        <a:folHlink>
          <a:srgbClr val="FFE6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设计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021"/>
        </a:accent1>
        <a:accent2>
          <a:srgbClr val="DA5800"/>
        </a:accent2>
        <a:accent3>
          <a:srgbClr val="FFFFFF"/>
        </a:accent3>
        <a:accent4>
          <a:srgbClr val="000000"/>
        </a:accent4>
        <a:accent5>
          <a:srgbClr val="FFC6AB"/>
        </a:accent5>
        <a:accent6>
          <a:srgbClr val="C54F00"/>
        </a:accent6>
        <a:hlink>
          <a:srgbClr val="963D00"/>
        </a:hlink>
        <a:folHlink>
          <a:srgbClr val="FFAD5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设计 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5C5DD"/>
        </a:accent5>
        <a:accent6>
          <a:srgbClr val="254D75"/>
        </a:accent6>
        <a:hlink>
          <a:srgbClr val="002850"/>
        </a:hlink>
        <a:folHlink>
          <a:srgbClr val="2A94F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设计 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B2B2B2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555555"/>
        </a:accent6>
        <a:hlink>
          <a:srgbClr val="1C1C1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设计 5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F59B8"/>
        </a:accent1>
        <a:accent2>
          <a:srgbClr val="884183"/>
        </a:accent2>
        <a:accent3>
          <a:srgbClr val="FFFFFF"/>
        </a:accent3>
        <a:accent4>
          <a:srgbClr val="000000"/>
        </a:accent4>
        <a:accent5>
          <a:srgbClr val="DCB5D8"/>
        </a:accent5>
        <a:accent6>
          <a:srgbClr val="7B3A76"/>
        </a:accent6>
        <a:hlink>
          <a:srgbClr val="371535"/>
        </a:hlink>
        <a:folHlink>
          <a:srgbClr val="C468B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设计 6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0517"/>
        </a:accent1>
        <a:accent2>
          <a:srgbClr val="BC000D"/>
        </a:accent2>
        <a:accent3>
          <a:srgbClr val="FFFFFF"/>
        </a:accent3>
        <a:accent4>
          <a:srgbClr val="000000"/>
        </a:accent4>
        <a:accent5>
          <a:srgbClr val="FFAAAB"/>
        </a:accent5>
        <a:accent6>
          <a:srgbClr val="AA000B"/>
        </a:accent6>
        <a:hlink>
          <a:srgbClr val="3A0004"/>
        </a:hlink>
        <a:folHlink>
          <a:srgbClr val="FF3B3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设计 7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DFE0BE"/>
        </a:accent1>
        <a:accent2>
          <a:srgbClr val="D1D46B"/>
        </a:accent2>
        <a:accent3>
          <a:srgbClr val="FFFFFF"/>
        </a:accent3>
        <a:accent4>
          <a:srgbClr val="000000"/>
        </a:accent4>
        <a:accent5>
          <a:srgbClr val="ECEDDB"/>
        </a:accent5>
        <a:accent6>
          <a:srgbClr val="BDC060"/>
        </a:accent6>
        <a:hlink>
          <a:srgbClr val="3A3B11"/>
        </a:hlink>
        <a:folHlink>
          <a:srgbClr val="DDDF9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设计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6FC01E"/>
        </a:accent1>
        <a:accent2>
          <a:srgbClr val="4F7913"/>
        </a:accent2>
        <a:accent3>
          <a:srgbClr val="FFFFFF"/>
        </a:accent3>
        <a:accent4>
          <a:srgbClr val="000000"/>
        </a:accent4>
        <a:accent5>
          <a:srgbClr val="BBDCAB"/>
        </a:accent5>
        <a:accent6>
          <a:srgbClr val="476D10"/>
        </a:accent6>
        <a:hlink>
          <a:srgbClr val="26420A"/>
        </a:hlink>
        <a:folHlink>
          <a:srgbClr val="7BD52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6511</TotalTime>
  <Pages>0</Pages>
  <Words>2753</Words>
  <Characters>0</Characters>
  <Application>Microsoft Office PowerPoint</Application>
  <DocSecurity>0</DocSecurity>
  <PresentationFormat>全屏显示(4:3)</PresentationFormat>
  <Lines>0</Lines>
  <Paragraphs>473</Paragraphs>
  <Slides>43</Slides>
  <Notes>7</Notes>
  <HiddenSlides>2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43</vt:i4>
      </vt:variant>
    </vt:vector>
  </HeadingPairs>
  <TitlesOfParts>
    <vt:vector size="63" baseType="lpstr">
      <vt:lpstr>MS UI Gothic</vt:lpstr>
      <vt:lpstr>黑体</vt:lpstr>
      <vt:lpstr>华文细黑</vt:lpstr>
      <vt:lpstr>楷体_GB2312</vt:lpstr>
      <vt:lpstr>宋体</vt:lpstr>
      <vt:lpstr>微软雅黑</vt:lpstr>
      <vt:lpstr>Arial</vt:lpstr>
      <vt:lpstr>Arial Black</vt:lpstr>
      <vt:lpstr>Cambria Math</vt:lpstr>
      <vt:lpstr>Comic Sans MS</vt:lpstr>
      <vt:lpstr>Times New Roman</vt:lpstr>
      <vt:lpstr>Verdana</vt:lpstr>
      <vt:lpstr>Wingdings</vt:lpstr>
      <vt:lpstr>演示设计</vt:lpstr>
      <vt:lpstr>Microsoft Visio 2003-2010 绘图</vt:lpstr>
      <vt:lpstr>Microsoft 公式 3.0</vt:lpstr>
      <vt:lpstr>公式</vt:lpstr>
      <vt:lpstr>Equation</vt:lpstr>
      <vt:lpstr>Visio</vt:lpstr>
      <vt:lpstr>MathType 6.0 Equation</vt:lpstr>
      <vt:lpstr>第9章  信息率失真函数</vt:lpstr>
      <vt:lpstr>PowerPoint 演示文稿</vt:lpstr>
      <vt:lpstr>PowerPoint 演示文稿</vt:lpstr>
      <vt:lpstr>9.1  概  述  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单击此处添加标题</vt:lpstr>
      <vt:lpstr>单击此处添加标题</vt:lpstr>
      <vt:lpstr>单击此处添加标题</vt:lpstr>
      <vt:lpstr>单击此处添加标题</vt:lpstr>
      <vt:lpstr>单击此处添加标题</vt:lpstr>
      <vt:lpstr>PowerPoint 演示文稿</vt:lpstr>
      <vt:lpstr>PowerPoint 演示文稿</vt:lpstr>
      <vt:lpstr>PowerPoint 演示文稿</vt:lpstr>
      <vt:lpstr>单击此处添加标题</vt:lpstr>
      <vt:lpstr>单击此处添加标题</vt:lpstr>
      <vt:lpstr>PowerPoint 演示文稿</vt:lpstr>
      <vt:lpstr>单击此处添加标题</vt:lpstr>
      <vt:lpstr>单击此处添加标题</vt:lpstr>
      <vt:lpstr>PowerPoint 演示文稿</vt:lpstr>
      <vt:lpstr>PowerPoint 演示文稿</vt:lpstr>
      <vt:lpstr>单击此处添加标题</vt:lpstr>
      <vt:lpstr>单击此处添加标题</vt:lpstr>
      <vt:lpstr>PowerPoint 演示文稿</vt:lpstr>
      <vt:lpstr>PowerPoint 演示文稿</vt:lpstr>
      <vt:lpstr>PowerPoint 演示文稿</vt:lpstr>
      <vt:lpstr>PowerPoint 演示文稿</vt:lpstr>
      <vt:lpstr>9.3.2  限失真信源编码定理</vt:lpstr>
      <vt:lpstr>PowerPoint 演示文稿</vt:lpstr>
      <vt:lpstr>PowerPoint 演示文稿</vt:lpstr>
      <vt:lpstr>单击此处添加标题</vt:lpstr>
      <vt:lpstr>PowerPoint 演示文稿</vt:lpstr>
      <vt:lpstr>PowerPoint 演示文稿</vt:lpstr>
      <vt:lpstr>PowerPoint 演示文稿</vt:lpstr>
      <vt:lpstr>单击此处添加标题</vt:lpstr>
      <vt:lpstr>单击此处添加标题</vt:lpstr>
      <vt:lpstr>单击此处添加标题</vt:lpstr>
      <vt:lpstr>PowerPoint 演示文稿</vt:lpstr>
    </vt:vector>
  </TitlesOfParts>
  <Company>NordriDesign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第9章  信息率失真函数</dc:title>
  <dc:creator>Lenovo</dc:creator>
  <cp:lastModifiedBy>lenovo</cp:lastModifiedBy>
  <cp:revision>345</cp:revision>
  <cp:lastPrinted>1899-12-30T00:00:00Z</cp:lastPrinted>
  <dcterms:created xsi:type="dcterms:W3CDTF">2008-05-06T01:42:58Z</dcterms:created>
  <dcterms:modified xsi:type="dcterms:W3CDTF">2017-01-03T01:36:32Z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2052-6.6.0.2461</vt:lpwstr>
  </property>
</Properties>
</file>