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</p:sldMasterIdLst>
  <p:notesMasterIdLst>
    <p:notesMasterId r:id="rId29"/>
  </p:notesMasterIdLst>
  <p:handoutMasterIdLst>
    <p:handoutMasterId r:id="rId30"/>
  </p:handoutMasterIdLst>
  <p:sldIdLst>
    <p:sldId id="257" r:id="rId11"/>
    <p:sldId id="483" r:id="rId12"/>
    <p:sldId id="485" r:id="rId13"/>
    <p:sldId id="490" r:id="rId14"/>
    <p:sldId id="491" r:id="rId15"/>
    <p:sldId id="492" r:id="rId16"/>
    <p:sldId id="493" r:id="rId17"/>
    <p:sldId id="521" r:id="rId18"/>
    <p:sldId id="494" r:id="rId19"/>
    <p:sldId id="495" r:id="rId20"/>
    <p:sldId id="497" r:id="rId21"/>
    <p:sldId id="498" r:id="rId22"/>
    <p:sldId id="499" r:id="rId23"/>
    <p:sldId id="517" r:id="rId24"/>
    <p:sldId id="519" r:id="rId25"/>
    <p:sldId id="520" r:id="rId26"/>
    <p:sldId id="518" r:id="rId27"/>
    <p:sldId id="356" r:id="rId28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C4101D"/>
    <a:srgbClr val="FFFF00"/>
    <a:srgbClr val="EC1822"/>
    <a:srgbClr val="656F9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7" autoAdjust="0"/>
    <p:restoredTop sz="93786" autoAdjust="0"/>
  </p:normalViewPr>
  <p:slideViewPr>
    <p:cSldViewPr>
      <p:cViewPr varScale="1">
        <p:scale>
          <a:sx n="109" d="100"/>
          <a:sy n="109" d="100"/>
        </p:scale>
        <p:origin x="1440" y="78"/>
      </p:cViewPr>
      <p:guideLst>
        <p:guide orient="horz" pos="2124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30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image" Target="../media/image60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3DE2A-BEE7-4C51-923D-A44155EA2878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669CA-D2A2-434D-8571-DC45498A4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66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26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3FD344B4-51DE-4294-88D3-D323974AF99C}" type="datetime1">
              <a:rPr lang="zh-CN" altLang="en-US"/>
              <a:pPr>
                <a:defRPr/>
              </a:pPr>
              <a:t>2016/11/10</a:t>
            </a:fld>
            <a:endParaRPr lang="zh-CN" altLang="en-US" sz="1200"/>
          </a:p>
        </p:txBody>
      </p:sp>
      <p:sp>
        <p:nvSpPr>
          <p:cNvPr id="18739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1269" name="备注占位符 4"/>
          <p:cNvSpPr>
            <a:spLocks noGrp="1" noRot="1" noChangeAspect="1" noChangeArrowheads="1"/>
          </p:cNvSpPr>
          <p:nvPr/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第五级</a:t>
            </a:r>
          </a:p>
        </p:txBody>
      </p:sp>
      <p:sp>
        <p:nvSpPr>
          <p:cNvPr id="1127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27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929CD58C-8C96-49B3-BA23-50F1A751C41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655667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7B41A-5B04-4AE3-9AA3-76F82114F207}" type="slidenum">
              <a:rPr lang="zh-CN" altLang="en-US" sz="1200" smtClean="0">
                <a:solidFill>
                  <a:srgbClr val="000000"/>
                </a:solidFill>
              </a:rPr>
              <a:pPr/>
              <a:t>17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ABD10-B904-47D2-931B-EF9C641F20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F8D1C-59D9-402E-B28F-C217EA289E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99CEC-2817-4B93-9BB3-5375E591FB8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01061-A36E-48C3-ACDA-0B4055DF162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01BBF-ECA2-4FD7-9DFB-8A66C7CE1B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E60B3-F3A0-4FFF-B7F7-2AC8A8099AA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A891-ADB7-4184-98CA-A780C18716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7D73-DE11-4897-9256-1A07B8D3A2F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F6809-8F0A-469A-969F-2115E5AC92A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45866-2C7E-479B-9AC5-0454645DE8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FFC1E-D57B-4D74-B409-CEF2068967E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5D1D8-0512-4DD3-9B9C-6BDDBEE036D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F2A1A-C574-44A5-8F3C-657BFDF2C9B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39E46-205A-4C8F-86C1-CF57C2BDA9A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40094-C529-4056-AF2D-4BB0AA7990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2C3BB-C8A2-45E6-A159-CFEBB83E0A9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BAFE-3565-46C5-9651-386C43C88FD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DA363-AAE6-4485-A948-5F7FC640AA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E5A-30CF-491B-AED3-7E307856B9C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7027F-2CC6-42EF-858D-62139356E8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30723-2206-481C-A8C7-B997CFAA35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53A73-D5F2-41B3-A493-C89E662387F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B9F02-D4E4-401F-8332-BF0BC66716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15D17-0C3A-4BE8-8A67-1188A547622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32E6F-7893-440B-BDBD-62F4FF8808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69B23-2E39-4931-A4DD-0AC24AF1C4C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CB24C-5E4D-4FBE-B973-CF625A1EB4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19762-884E-4329-B36E-5C818D433DF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E4BC1-2278-43FB-B51A-6D15DA4052D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51C7D-823D-4892-8ED4-A046919259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8E0E-9FA8-4730-AFBE-1330E0BED9E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834A-ED0A-4C31-83A0-F71AD831EF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2F5A-C3CD-4D9B-8D62-DE27632B18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8927D-34A3-45FC-B7FA-FC2CAD317E5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2605E-B3C9-4BF3-8F26-5651D0FC85E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643CD-055E-49B2-998E-7671E95C854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0C071-69DB-42B6-ACC7-F4F406DB05B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33A88-FEE6-4CC0-ACB8-995591116C7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F42E9-358A-4BD2-A224-CDB45BF330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FF63A-3F45-45DD-BA64-78147900D8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DF1E4-777B-4F6C-A406-722E461D3D7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C9620-E5DB-4F2C-9ED7-30F6D04CE90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3F533-0721-4B7A-BC83-6753D329D2E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F054B-7347-4C9E-8459-D45627FE55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38D0-B4AD-4C23-A0CA-62DCA87808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306AD-10D0-46E0-9E35-D735C2241F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3D6B0-5ED6-4D62-B834-760B0F0F25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C52-B420-4A98-A967-D98D54B025A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A0A9-EE16-4CA0-8C76-6D038764364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27A38-F60B-412F-9DD4-F4E9D1D93B9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9509E-9B33-4ABA-90D8-A34CDC51FF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BA0BE-C548-4B36-B929-04270A8D06C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D4DA3-56C4-4654-ACDA-D1A6FA75EC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CB155-9019-4FDE-94A4-1F8CAA424DC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B5DE-F299-4858-9160-315A7C78ACB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C1B2A-FD22-436A-B43D-57C29ACFFE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AEEB8-7A79-4347-9B35-8EE7ACC6B18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071CC-CDF4-4552-8EDD-641C3C57E6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AFF7E-C9C5-419E-9098-315B8B5CBA9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7E5AF-9F7A-46B7-B6A0-4C11AFB81D4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05EAC-1A4B-4CBF-8CEE-D6B58828A58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FBADD-1A5C-4CD5-866B-A66BABDB54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BBD98-8820-418D-8499-9DE9C176E95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D986A-8A96-4645-B5DF-025DA8CD43A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1A363-B8FD-4EFE-85D7-A615DA126E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E447E-D625-4E48-8E4C-D24DA1A1F4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8D77D-922D-4805-B294-829C9BF0F9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8FD74-D469-4F46-93D9-5BA9534A7BF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FA127-60D1-4E0E-8991-0A50EF3380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EDD4A-BC90-49E7-8A27-D046E1BC06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844F8-0246-4503-BD2C-413609428D9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A2D09-ACD3-445C-B1A3-815133BEF10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1F-3DDC-4398-918F-CCFF363794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A6A6C-9963-4890-B4D7-A837A708B2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23155-E95B-46AC-94A2-333A972244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E09BB-0BA8-4380-A035-7405EB0E34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7071-2358-4675-94DD-E66AFD664F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E9DE0-11F1-4B23-AF7A-C0AB369C21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9FAD-D16A-4C7F-947F-593C4D3C14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387CC-7148-4779-B5F7-FC521555FF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C2A17-33D0-4E33-8E0C-16B9359137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11A4B-3247-40D0-8C31-F353C1FE97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5D140-A053-450A-9C0F-97B822248CA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877C5-2241-4F66-86D4-BE3CA3AC3D5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B147-F153-4240-88B7-8DBDE4BDFC4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74028-8AFF-4F9E-BE49-58A0BB72D2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939E0-FDB0-47C3-9FBE-54666F283FA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D1C45-BABF-4865-A23A-9D654480FA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E1FB5-7214-4119-A07C-D69B5F8434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028D7-9C8B-43E5-859B-93FDAB00919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5D1E2-AFB6-4242-B51F-BE6B1CFE93E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87CE8-D9C0-4927-ACB0-2DA75367755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E69BB-DB87-4F43-9687-BA681200E7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09C12-606A-47A0-A8E5-4192A0A1BD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05613-E310-43A6-8A83-2C68422E094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760CA-6BB1-420B-8805-394B4FBCE8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6FBE6-B6CF-40F9-855A-14241F63FA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B26C4-40D9-422B-9D4A-3CE7EFD4E5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DBD38-EC13-48D6-8A53-DADDB5AEE5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0CCD0-2AC1-48E0-8332-828FC4E135A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4E8BE-24EC-47A2-B60E-6DCFF30028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63635-AD12-4B93-B1C3-89B13D469DE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E544D-1AAD-4060-BE99-3E44F10224F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5C3E-1B94-46B9-9155-A0F170C1FBA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67C3-043E-4ACA-8084-53AD94D527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507B7-DCB9-4BF1-BCC0-FC871C52532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5E822-BB86-41F5-BACD-A6CD95F027F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F7AA-B951-4DE0-9767-AE55B4252D7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02F74-17AE-4CAB-B263-1124CD3557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2A429-3B8A-40EE-9A19-133D45E213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42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44E2CBC9-471E-42ED-8404-4C21E6DE2765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634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1024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4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4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5765697A-F860-4C95-924F-421E06CA7B54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52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003E7662-A50D-4ED2-86C2-9EB2CDFE1E6E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63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8B57A7C0-FF6B-463B-9546-B4C10F90FDF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62" r:id="rId3"/>
    <p:sldLayoutId id="2147484463" r:id="rId4"/>
    <p:sldLayoutId id="2147484464" r:id="rId5"/>
    <p:sldLayoutId id="2147484465" r:id="rId6"/>
    <p:sldLayoutId id="2147484466" r:id="rId7"/>
    <p:sldLayoutId id="2147484467" r:id="rId8"/>
    <p:sldLayoutId id="2147484468" r:id="rId9"/>
    <p:sldLayoutId id="2147484469" r:id="rId10"/>
    <p:sldLayoutId id="21474844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73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BD3FF410-B500-4141-B8F4-77E786D424A6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83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7B3CC3AD-3650-445D-9571-FFE607D2AB93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2" r:id="rId1"/>
    <p:sldLayoutId id="2147484483" r:id="rId2"/>
    <p:sldLayoutId id="2147484484" r:id="rId3"/>
    <p:sldLayoutId id="2147484485" r:id="rId4"/>
    <p:sldLayoutId id="2147484486" r:id="rId5"/>
    <p:sldLayoutId id="2147484487" r:id="rId6"/>
    <p:sldLayoutId id="2147484488" r:id="rId7"/>
    <p:sldLayoutId id="2147484489" r:id="rId8"/>
    <p:sldLayoutId id="2147484490" r:id="rId9"/>
    <p:sldLayoutId id="2147484491" r:id="rId10"/>
    <p:sldLayoutId id="21474844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93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8478114B-899A-4DCF-87C6-10681C16D36B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3" r:id="rId1"/>
    <p:sldLayoutId id="2147484494" r:id="rId2"/>
    <p:sldLayoutId id="2147484495" r:id="rId3"/>
    <p:sldLayoutId id="2147484496" r:id="rId4"/>
    <p:sldLayoutId id="2147484497" r:id="rId5"/>
    <p:sldLayoutId id="2147484498" r:id="rId6"/>
    <p:sldLayoutId id="2147484499" r:id="rId7"/>
    <p:sldLayoutId id="2147484500" r:id="rId8"/>
    <p:sldLayoutId id="2147484501" r:id="rId9"/>
    <p:sldLayoutId id="2147484502" r:id="rId10"/>
    <p:sldLayoutId id="21474845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604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717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C09C1EC2-9455-4244-ABB2-55AD24B962B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614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819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19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19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A7294C1E-FCA9-444E-A643-F765DBFC7886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624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922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8D0C9576-3E98-4902-BD0D-F28057D0EB58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21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9.wmf"/><Relationship Id="rId3" Type="http://schemas.openxmlformats.org/officeDocument/2006/relationships/image" Target="../media/image31.png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31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3.wmf"/><Relationship Id="rId5" Type="http://schemas.openxmlformats.org/officeDocument/2006/relationships/image" Target="../media/image50.e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16.png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2.wmf"/><Relationship Id="rId25" Type="http://schemas.openxmlformats.org/officeDocument/2006/relationships/image" Target="../media/image15.wmf"/><Relationship Id="rId2" Type="http://schemas.openxmlformats.org/officeDocument/2006/relationships/slideLayout" Target="../slideLayouts/slideLayout34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31.png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34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1768475"/>
            <a:ext cx="4068762" cy="3244850"/>
          </a:xfrm>
        </p:spPr>
        <p:txBody>
          <a:bodyPr/>
          <a:lstStyle/>
          <a:p>
            <a:pPr algn="ctr"/>
            <a:r>
              <a:rPr lang="zh-CN" altLang="en-US" sz="4700" smtClean="0">
                <a:latin typeface="黑体" pitchFamily="49" charset="-122"/>
                <a:sym typeface="黑体" pitchFamily="49" charset="-122"/>
              </a:rPr>
              <a:t>第</a:t>
            </a:r>
            <a:r>
              <a:rPr lang="en-US" altLang="zh-CN" sz="4700" smtClean="0">
                <a:latin typeface="黑体" pitchFamily="49" charset="-122"/>
                <a:sym typeface="黑体" pitchFamily="49" charset="-122"/>
              </a:rPr>
              <a:t>4</a:t>
            </a:r>
            <a:r>
              <a:rPr lang="zh-CN" altLang="en-US" sz="4700" smtClean="0">
                <a:latin typeface="黑体" pitchFamily="49" charset="-122"/>
                <a:sym typeface="黑体" pitchFamily="49" charset="-122"/>
              </a:rPr>
              <a:t>章 </a:t>
            </a:r>
            <a:br>
              <a:rPr lang="zh-CN" altLang="en-US" sz="4700" smtClean="0">
                <a:latin typeface="黑体" pitchFamily="49" charset="-122"/>
                <a:sym typeface="黑体" pitchFamily="49" charset="-122"/>
              </a:rPr>
            </a:br>
            <a:r>
              <a:rPr lang="zh-CN" altLang="en-US" sz="4700" smtClean="0">
                <a:latin typeface="黑体" pitchFamily="49" charset="-122"/>
                <a:sym typeface="黑体" pitchFamily="49" charset="-122"/>
              </a:rPr>
              <a:t>  </a:t>
            </a:r>
            <a:br>
              <a:rPr lang="zh-CN" altLang="en-US" sz="4700" smtClean="0">
                <a:latin typeface="黑体" pitchFamily="49" charset="-122"/>
                <a:sym typeface="黑体" pitchFamily="49" charset="-122"/>
              </a:rPr>
            </a:br>
            <a:r>
              <a:rPr lang="zh-CN" altLang="en-US" sz="4700" smtClean="0">
                <a:latin typeface="黑体" pitchFamily="49" charset="-122"/>
                <a:sym typeface="黑体" pitchFamily="49" charset="-122"/>
              </a:rPr>
              <a:t>连续信息与</a:t>
            </a:r>
            <a:br>
              <a:rPr lang="zh-CN" altLang="en-US" sz="4700" smtClean="0">
                <a:latin typeface="黑体" pitchFamily="49" charset="-122"/>
                <a:sym typeface="黑体" pitchFamily="49" charset="-122"/>
              </a:rPr>
            </a:br>
            <a:r>
              <a:rPr lang="zh-CN" altLang="en-US" sz="4700" smtClean="0">
                <a:latin typeface="黑体" pitchFamily="49" charset="-122"/>
                <a:sym typeface="黑体" pitchFamily="49" charset="-122"/>
              </a:rPr>
              <a:t>连续信源</a:t>
            </a:r>
            <a:br>
              <a:rPr lang="zh-CN" altLang="en-US" sz="4700" smtClean="0">
                <a:latin typeface="黑体" pitchFamily="49" charset="-122"/>
                <a:sym typeface="黑体" pitchFamily="49" charset="-122"/>
              </a:rPr>
            </a:br>
            <a:endParaRPr lang="zh-CN" altLang="en-US" sz="4000" smtClean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77155" name="TextBox 6"/>
          <p:cNvSpPr>
            <a:spLocks noChangeArrowheads="1"/>
          </p:cNvSpPr>
          <p:nvPr/>
        </p:nvSpPr>
        <p:spPr bwMode="auto">
          <a:xfrm>
            <a:off x="6357938" y="0"/>
            <a:ext cx="2786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北京邮电大学信息论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7" name="Group 2"/>
          <p:cNvGrpSpPr>
            <a:grpSpLocks/>
          </p:cNvGrpSpPr>
          <p:nvPr/>
        </p:nvGrpSpPr>
        <p:grpSpPr bwMode="auto">
          <a:xfrm>
            <a:off x="612775" y="1701800"/>
            <a:ext cx="7600950" cy="4943475"/>
            <a:chOff x="0" y="0"/>
            <a:chExt cx="4581" cy="3039"/>
          </a:xfrm>
        </p:grpSpPr>
        <p:sp>
          <p:nvSpPr>
            <p:cNvPr id="47121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7122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7108" name="Freeform 7"/>
          <p:cNvSpPr>
            <a:spLocks noChangeArrowheads="1"/>
          </p:cNvSpPr>
          <p:nvPr/>
        </p:nvSpPr>
        <p:spPr bwMode="auto">
          <a:xfrm rot="10800000">
            <a:off x="736600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9" name="Text Box 8"/>
          <p:cNvSpPr>
            <a:spLocks noChangeArrowheads="1"/>
          </p:cNvSpPr>
          <p:nvPr/>
        </p:nvSpPr>
        <p:spPr bwMode="auto">
          <a:xfrm>
            <a:off x="1054100" y="12668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47110" name="Freeform 9"/>
          <p:cNvSpPr>
            <a:spLocks noChangeArrowheads="1"/>
          </p:cNvSpPr>
          <p:nvPr/>
        </p:nvSpPr>
        <p:spPr bwMode="auto">
          <a:xfrm rot="10800000">
            <a:off x="2149475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1" name="Freeform 11"/>
          <p:cNvSpPr>
            <a:spLocks noChangeArrowheads="1"/>
          </p:cNvSpPr>
          <p:nvPr/>
        </p:nvSpPr>
        <p:spPr bwMode="auto">
          <a:xfrm rot="10800000">
            <a:off x="736600" y="2262188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2" name="Freeform 13"/>
          <p:cNvSpPr>
            <a:spLocks noChangeArrowheads="1"/>
          </p:cNvSpPr>
          <p:nvPr/>
        </p:nvSpPr>
        <p:spPr bwMode="auto">
          <a:xfrm rot="10800000">
            <a:off x="2195513" y="2276475"/>
            <a:ext cx="1308100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14"/>
          <p:cNvSpPr>
            <a:spLocks noChangeArrowheads="1"/>
          </p:cNvSpPr>
          <p:nvPr/>
        </p:nvSpPr>
        <p:spPr bwMode="auto">
          <a:xfrm>
            <a:off x="2482850" y="23844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47114" name="Rectangle 2"/>
          <p:cNvSpPr>
            <a:spLocks noChangeArrowheads="1"/>
          </p:cNvSpPr>
          <p:nvPr/>
        </p:nvSpPr>
        <p:spPr bwMode="auto">
          <a:xfrm>
            <a:off x="-61913" y="142875"/>
            <a:ext cx="8737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8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5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r>
              <a:rPr lang="zh-CN" altLang="en-US" sz="2800" b="1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离散事件与连续事件之间的平均互信息</a:t>
            </a:r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sym typeface="华文细黑" pitchFamily="2" charset="-122"/>
              </a:rPr>
              <a:t> </a:t>
            </a:r>
          </a:p>
        </p:txBody>
      </p:sp>
      <p:sp>
        <p:nvSpPr>
          <p:cNvPr id="47115" name="Rectangle 15"/>
          <p:cNvSpPr>
            <a:spLocks noChangeArrowheads="1"/>
          </p:cNvSpPr>
          <p:nvPr/>
        </p:nvSpPr>
        <p:spPr bwMode="auto">
          <a:xfrm>
            <a:off x="487363" y="4321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47116" name="Freeform 11"/>
          <p:cNvSpPr>
            <a:spLocks noChangeArrowheads="1"/>
          </p:cNvSpPr>
          <p:nvPr/>
        </p:nvSpPr>
        <p:spPr bwMode="auto">
          <a:xfrm rot="10800000">
            <a:off x="863600" y="2389188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7" name="Freeform 13"/>
          <p:cNvSpPr>
            <a:spLocks noChangeArrowheads="1"/>
          </p:cNvSpPr>
          <p:nvPr/>
        </p:nvSpPr>
        <p:spPr bwMode="auto">
          <a:xfrm rot="10800000">
            <a:off x="2151063" y="2262188"/>
            <a:ext cx="1308100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8" name="Text Box 14"/>
          <p:cNvSpPr>
            <a:spLocks noChangeArrowheads="1"/>
          </p:cNvSpPr>
          <p:nvPr/>
        </p:nvSpPr>
        <p:spPr bwMode="auto">
          <a:xfrm>
            <a:off x="2609850" y="25114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66576" name="Rectangle 3"/>
          <p:cNvSpPr>
            <a:spLocks noGrp="1" noRot="1" noChangeArrowheads="1"/>
          </p:cNvSpPr>
          <p:nvPr/>
        </p:nvSpPr>
        <p:spPr bwMode="auto">
          <a:xfrm>
            <a:off x="3565525" y="1989138"/>
            <a:ext cx="46085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★</a:t>
            </a:r>
            <a:r>
              <a:rPr lang="zh-CN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 </a:t>
            </a:r>
            <a:r>
              <a:rPr lang="zh-CN" sz="2400" dirty="0">
                <a:latin typeface="楷体_GB2312" pitchFamily="1" charset="-122"/>
                <a:ea typeface="楷体_GB2312" pitchFamily="1" charset="-122"/>
                <a:sym typeface="华文细黑" charset="-122"/>
              </a:rPr>
              <a:t>集合与集合的平均互信息定义如下：</a:t>
            </a:r>
            <a:r>
              <a:rPr 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 </a:t>
            </a:r>
          </a:p>
          <a:p>
            <a:pPr marL="342900" indent="-342900" defTabSz="0">
              <a:spcBef>
                <a:spcPct val="20000"/>
              </a:spcBef>
              <a:defRPr/>
            </a:pPr>
            <a:r>
              <a:rPr 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 </a:t>
            </a:r>
          </a:p>
        </p:txBody>
      </p:sp>
      <p:graphicFrame>
        <p:nvGraphicFramePr>
          <p:cNvPr id="47106" name="Object 17"/>
          <p:cNvGraphicFramePr>
            <a:graphicFrameLocks noChangeAspect="1"/>
          </p:cNvGraphicFramePr>
          <p:nvPr/>
        </p:nvGraphicFramePr>
        <p:xfrm>
          <a:off x="3708400" y="2852738"/>
          <a:ext cx="4257675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r:id="rId3" imgW="2095517" imgH="889157" progId="Equation.DSMT4">
                  <p:embed/>
                </p:oleObj>
              </mc:Choice>
              <mc:Fallback>
                <p:oleObj r:id="rId3" imgW="2095517" imgH="88915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852738"/>
                        <a:ext cx="4257675" cy="179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0" name="灯片编号占位符 3"/>
          <p:cNvSpPr>
            <a:spLocks noGrp="1" noChangeArrowheads="1"/>
          </p:cNvSpPr>
          <p:nvPr/>
        </p:nvSpPr>
        <p:spPr bwMode="auto">
          <a:xfrm>
            <a:off x="3143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043844B1-1C9A-4625-8A6F-A8B19740C26C}" type="slidenum">
              <a:rPr lang="en-US" altLang="zh-CN" sz="1200">
                <a:solidFill>
                  <a:srgbClr val="898989"/>
                </a:solidFill>
              </a:rPr>
              <a:pPr/>
              <a:t>10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3" cstate="print"/>
          <a:srcRect b="43"/>
          <a:stretch>
            <a:fillRect/>
          </a:stretch>
        </p:blipFill>
        <p:spPr bwMode="auto">
          <a:xfrm>
            <a:off x="-74613" y="3206750"/>
            <a:ext cx="2146301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4" name="Rectangle 20"/>
          <p:cNvSpPr>
            <a:spLocks noChangeArrowheads="1"/>
          </p:cNvSpPr>
          <p:nvPr/>
        </p:nvSpPr>
        <p:spPr bwMode="auto">
          <a:xfrm>
            <a:off x="349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8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5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r>
              <a:rPr lang="zh-CN" altLang="en-US" sz="2800" b="1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离散事件与连续事件之间的平均互信息</a:t>
            </a:r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sym typeface="华文细黑" pitchFamily="2" charset="-122"/>
              </a:rPr>
              <a:t> 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076450" y="2084388"/>
            <a:ext cx="6464300" cy="3773487"/>
            <a:chOff x="0" y="0"/>
            <a:chExt cx="6072230" cy="3773487"/>
          </a:xfrm>
        </p:grpSpPr>
        <p:sp>
          <p:nvSpPr>
            <p:cNvPr id="48139" name="AutoShape 2"/>
            <p:cNvSpPr>
              <a:spLocks noChangeArrowheads="1"/>
            </p:cNvSpPr>
            <p:nvPr/>
          </p:nvSpPr>
          <p:spPr bwMode="auto">
            <a:xfrm>
              <a:off x="0" y="0"/>
              <a:ext cx="6072230" cy="3427423"/>
            </a:xfrm>
            <a:prstGeom prst="roundRect">
              <a:avLst>
                <a:gd name="adj" fmla="val 2644"/>
              </a:avLst>
            </a:prstGeom>
            <a:gradFill rotWithShape="1">
              <a:gsLst>
                <a:gs pos="0">
                  <a:srgbClr val="F3F3F3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969696">
                  <a:alpha val="5294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263525" indent="-263525">
                <a:buClr>
                  <a:srgbClr val="BC000D"/>
                </a:buClr>
                <a:buFont typeface="Wingdings" pitchFamily="2" charset="2"/>
                <a:buChar char="n"/>
              </a:pPr>
              <a:endParaRPr lang="zh-CN" altLang="zh-CN" sz="14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8140" name="AutoShape 5"/>
            <p:cNvSpPr>
              <a:spLocks noChangeArrowheads="1"/>
            </p:cNvSpPr>
            <p:nvPr/>
          </p:nvSpPr>
          <p:spPr bwMode="auto">
            <a:xfrm>
              <a:off x="506443" y="3162300"/>
              <a:ext cx="5106988" cy="611187"/>
            </a:xfrm>
            <a:prstGeom prst="roundRect">
              <a:avLst>
                <a:gd name="adj" fmla="val 15065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2144713" y="2297113"/>
            <a:ext cx="6532562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已知一信道的输入和输出分别为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，其中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等概率取值为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+1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，        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且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为在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-2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之间均匀分布的随机变量；（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求概率密度     ；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）求信道输入与输出之间的互信息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48137" name="AutoShape 4"/>
          <p:cNvSpPr>
            <a:spLocks noChangeArrowheads="1"/>
          </p:cNvSpPr>
          <p:nvPr/>
        </p:nvSpPr>
        <p:spPr bwMode="auto">
          <a:xfrm>
            <a:off x="1592263" y="1643063"/>
            <a:ext cx="1050925" cy="500062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例</a:t>
            </a:r>
            <a:r>
              <a:rPr lang="en-US" altLang="zh-CN" sz="2000">
                <a:solidFill>
                  <a:srgbClr val="FFFFFF"/>
                </a:solidFill>
                <a:sym typeface="Arial" pitchFamily="34" charset="0"/>
              </a:rPr>
              <a:t>4.5</a:t>
            </a:r>
            <a:endParaRPr lang="zh-CN" altLang="en-US" sz="2000">
              <a:solidFill>
                <a:srgbClr val="FFFFFF"/>
              </a:solidFill>
              <a:sym typeface="Arial" pitchFamily="34" charset="0"/>
            </a:endParaRPr>
          </a:p>
        </p:txBody>
      </p:sp>
      <p:graphicFrame>
        <p:nvGraphicFramePr>
          <p:cNvPr id="481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887249"/>
              </p:ext>
            </p:extLst>
          </p:nvPr>
        </p:nvGraphicFramePr>
        <p:xfrm>
          <a:off x="4716010" y="2884373"/>
          <a:ext cx="13303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9" r:id="rId4" imgW="662153" imgH="165776" progId="Equation.DSMT4">
                  <p:embed/>
                </p:oleObj>
              </mc:Choice>
              <mc:Fallback>
                <p:oleObj r:id="rId4" imgW="662153" imgH="16577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0" y="2884373"/>
                        <a:ext cx="1330325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04159"/>
              </p:ext>
            </p:extLst>
          </p:nvPr>
        </p:nvGraphicFramePr>
        <p:xfrm>
          <a:off x="2555860" y="3808305"/>
          <a:ext cx="647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0" r:id="rId6" imgW="319201" imgH="204403" progId="Equation.DSMT4">
                  <p:embed/>
                </p:oleObj>
              </mc:Choice>
              <mc:Fallback>
                <p:oleObj r:id="rId6" imgW="319201" imgH="20440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60" y="3808305"/>
                        <a:ext cx="6477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032984"/>
              </p:ext>
            </p:extLst>
          </p:nvPr>
        </p:nvGraphicFramePr>
        <p:xfrm>
          <a:off x="2555875" y="4293060"/>
          <a:ext cx="10080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1" r:id="rId8" imgW="509422" imgH="203959" progId="Equation.DSMT4">
                  <p:embed/>
                </p:oleObj>
              </mc:Choice>
              <mc:Fallback>
                <p:oleObj r:id="rId8" imgW="509422" imgH="20395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93060"/>
                        <a:ext cx="10080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灯片编号占位符 3"/>
          <p:cNvSpPr>
            <a:spLocks noGrp="1" noChangeArrowheads="1"/>
          </p:cNvSpPr>
          <p:nvPr/>
        </p:nvSpPr>
        <p:spPr bwMode="auto">
          <a:xfrm>
            <a:off x="673100" y="64277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D3FD331A-9A2A-4CC3-A57B-63388E391EC8}" type="slidenum">
              <a:rPr lang="en-US" altLang="zh-CN" sz="1200">
                <a:solidFill>
                  <a:srgbClr val="898989"/>
                </a:solidFill>
              </a:rPr>
              <a:pPr/>
              <a:t>11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2"/>
          <p:cNvSpPr>
            <a:spLocks noChangeArrowheads="1"/>
          </p:cNvSpPr>
          <p:nvPr/>
        </p:nvSpPr>
        <p:spPr bwMode="auto">
          <a:xfrm>
            <a:off x="1116013" y="1989138"/>
            <a:ext cx="7742237" cy="4357687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   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    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sz="2000" dirty="0" smtClean="0">
                <a:latin typeface="楷体_GB2312" pitchFamily="1" charset="-122"/>
                <a:ea typeface="楷体_GB2312" pitchFamily="1" charset="-122"/>
              </a:rPr>
              <a:t>其中，          和           为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条件概率密度。</a:t>
            </a:r>
          </a:p>
          <a:p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        设</a:t>
            </a:r>
            <a:r>
              <a:rPr lang="en-US" altLang="zh-CN" sz="2000" i="1" dirty="0">
                <a:latin typeface="Times New Roman" pitchFamily="18" charset="0"/>
                <a:ea typeface="楷体_GB2312" pitchFamily="1" charset="-122"/>
              </a:rPr>
              <a:t>P</a:t>
            </a:r>
            <a:r>
              <a:rPr lang="en-US" altLang="zh-CN" sz="2000" i="1" baseline="-25000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0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000" i="1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0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为 </a:t>
            </a:r>
            <a:r>
              <a:rPr lang="en-US" altLang="zh-CN" sz="2000" i="1" dirty="0">
                <a:latin typeface="Times New Roman" pitchFamily="18" charset="0"/>
                <a:ea typeface="楷体_GB2312" pitchFamily="1" charset="-122"/>
              </a:rPr>
              <a:t>z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的概率密度，可得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</a:t>
            </a:r>
          </a:p>
          <a:p>
            <a:endParaRPr lang="zh-CN" alt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854075" y="1285875"/>
            <a:ext cx="1146175" cy="993775"/>
            <a:chOff x="0" y="0"/>
            <a:chExt cx="1146175" cy="993775"/>
          </a:xfrm>
        </p:grpSpPr>
        <p:sp>
          <p:nvSpPr>
            <p:cNvPr id="49166" name="AutoShape 14"/>
            <p:cNvSpPr>
              <a:spLocks noChangeArrowheads="1"/>
            </p:cNvSpPr>
            <p:nvPr/>
          </p:nvSpPr>
          <p:spPr bwMode="auto">
            <a:xfrm>
              <a:off x="0" y="130175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FF0517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9167" name="AutoShape 23"/>
            <p:cNvSpPr>
              <a:spLocks noChangeArrowheads="1"/>
            </p:cNvSpPr>
            <p:nvPr/>
          </p:nvSpPr>
          <p:spPr bwMode="auto">
            <a:xfrm rot="-5400000">
              <a:off x="92071" y="-11114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9161" name="Rectangle 6"/>
          <p:cNvSpPr>
            <a:spLocks noChangeArrowheads="1"/>
          </p:cNvSpPr>
          <p:nvPr/>
        </p:nvSpPr>
        <p:spPr bwMode="auto">
          <a:xfrm>
            <a:off x="1366838" y="2178050"/>
            <a:ext cx="7777162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endParaRPr lang="zh-CN" altLang="zh-CN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1208088" y="1571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Comic Sans MS" pitchFamily="66" charset="0"/>
                <a:ea typeface="楷体_GB2312" pitchFamily="1" charset="-122"/>
                <a:sym typeface="Comic Sans MS" pitchFamily="66" charset="0"/>
              </a:rPr>
              <a:t>解：</a:t>
            </a:r>
            <a:endParaRPr lang="zh-CN" altLang="en-US"/>
          </a:p>
        </p:txBody>
      </p:sp>
      <p:pic>
        <p:nvPicPr>
          <p:cNvPr id="49163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4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8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5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r>
              <a:rPr lang="zh-CN" altLang="en-US" sz="2800" b="1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离散事件与连续事件之间的平均互信息</a:t>
            </a:r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sym typeface="华文细黑" pitchFamily="2" charset="-122"/>
              </a:rPr>
              <a:t> </a:t>
            </a: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2192338" y="2359025"/>
          <a:ext cx="62690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9" r:id="rId4" imgW="3416617" imgH="203517" progId="Equation.DSMT4">
                  <p:embed/>
                </p:oleObj>
              </mc:Choice>
              <mc:Fallback>
                <p:oleObj r:id="rId4" imgW="3416617" imgH="20351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2359025"/>
                        <a:ext cx="6269037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2840038" y="2790825"/>
          <a:ext cx="41751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0" r:id="rId6" imgW="2159317" imgH="203517" progId="Equation.DSMT4">
                  <p:embed/>
                </p:oleObj>
              </mc:Choice>
              <mc:Fallback>
                <p:oleObj r:id="rId6" imgW="2159317" imgH="20351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2790825"/>
                        <a:ext cx="41751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4211638" y="3357563"/>
          <a:ext cx="12588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1" r:id="rId8" imgW="814885" imgH="203959" progId="Equation.DSMT4">
                  <p:embed/>
                </p:oleObj>
              </mc:Choice>
              <mc:Fallback>
                <p:oleObj r:id="rId8" imgW="814885" imgH="20395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57563"/>
                        <a:ext cx="12588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2268538" y="4005263"/>
          <a:ext cx="5848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2" r:id="rId10" imgW="3137217" imgH="228917" progId="Equation.DSMT4">
                  <p:embed/>
                </p:oleObj>
              </mc:Choice>
              <mc:Fallback>
                <p:oleObj r:id="rId10" imgW="3137217" imgH="22891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05263"/>
                        <a:ext cx="58483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2484438" y="3357563"/>
          <a:ext cx="13319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3" r:id="rId12" imgW="814885" imgH="203959" progId="Equation.DSMT4">
                  <p:embed/>
                </p:oleObj>
              </mc:Choice>
              <mc:Fallback>
                <p:oleObj r:id="rId12" imgW="814885" imgH="20395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1331912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灯片编号占位符 3"/>
          <p:cNvSpPr>
            <a:spLocks noGrp="1" noChangeArrowheads="1"/>
          </p:cNvSpPr>
          <p:nvPr/>
        </p:nvSpPr>
        <p:spPr bwMode="auto">
          <a:xfrm>
            <a:off x="385763" y="62849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099BD792-C615-4560-A43D-D271F08B1B3E}" type="slidenum">
              <a:rPr lang="en-US" altLang="zh-CN" sz="1200">
                <a:solidFill>
                  <a:srgbClr val="898989"/>
                </a:solidFill>
              </a:rPr>
              <a:pPr/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ChangeArrowheads="1"/>
          </p:cNvSpPr>
          <p:nvPr/>
        </p:nvSpPr>
        <p:spPr bwMode="auto">
          <a:xfrm>
            <a:off x="1116013" y="1917700"/>
            <a:ext cx="7742237" cy="4356100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854075" y="1285875"/>
            <a:ext cx="1146175" cy="993775"/>
            <a:chOff x="0" y="0"/>
            <a:chExt cx="1146175" cy="993775"/>
          </a:xfrm>
        </p:grpSpPr>
        <p:sp>
          <p:nvSpPr>
            <p:cNvPr id="50192" name="AutoShape 14"/>
            <p:cNvSpPr>
              <a:spLocks noChangeArrowheads="1"/>
            </p:cNvSpPr>
            <p:nvPr/>
          </p:nvSpPr>
          <p:spPr bwMode="auto">
            <a:xfrm>
              <a:off x="0" y="130175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FF0517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50193" name="AutoShape 23"/>
            <p:cNvSpPr>
              <a:spLocks noChangeArrowheads="1"/>
            </p:cNvSpPr>
            <p:nvPr/>
          </p:nvSpPr>
          <p:spPr bwMode="auto">
            <a:xfrm rot="-5400000">
              <a:off x="92071" y="-11114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366838" y="2178050"/>
            <a:ext cx="7777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endParaRPr lang="zh-CN" altLang="zh-CN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208088" y="1571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Comic Sans MS" pitchFamily="66" charset="0"/>
                <a:ea typeface="楷体_GB2312" pitchFamily="1" charset="-122"/>
                <a:sym typeface="Comic Sans MS" pitchFamily="66" charset="0"/>
              </a:rPr>
              <a:t>解：</a:t>
            </a:r>
            <a:endParaRPr lang="zh-CN" altLang="en-US"/>
          </a:p>
        </p:txBody>
      </p:sp>
      <p:pic>
        <p:nvPicPr>
          <p:cNvPr id="50186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7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8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5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r>
              <a:rPr lang="zh-CN" altLang="en-US" sz="2800" b="1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离散事件与连续事件之间的平均互信息</a:t>
            </a:r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sym typeface="华文细黑" pitchFamily="2" charset="-122"/>
              </a:rPr>
              <a:t> </a:t>
            </a:r>
          </a:p>
        </p:txBody>
      </p:sp>
      <p:sp>
        <p:nvSpPr>
          <p:cNvPr id="69642" name="Rectangle 2"/>
          <p:cNvSpPr>
            <a:spLocks noGrp="1" noRot="1" noChangeArrowheads="1"/>
          </p:cNvSpPr>
          <p:nvPr/>
        </p:nvSpPr>
        <p:spPr bwMode="auto">
          <a:xfrm>
            <a:off x="5722938" y="2565400"/>
            <a:ext cx="40386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0">
              <a:spcBef>
                <a:spcPct val="20000"/>
              </a:spcBef>
            </a:pPr>
            <a:r>
              <a:rPr lang="zh-CN" altLang="zh-CN" sz="2400">
                <a:latin typeface="华文细黑" pitchFamily="2" charset="-122"/>
                <a:ea typeface="楷体_GB2312" pitchFamily="1" charset="-122"/>
                <a:sym typeface="华文细黑" pitchFamily="2" charset="-122"/>
              </a:rPr>
              <a:t>   </a:t>
            </a:r>
            <a:r>
              <a:rPr lang="zh-CN" sz="2000">
                <a:latin typeface="华文细黑" pitchFamily="2" charset="-122"/>
                <a:ea typeface="楷体_GB2312" pitchFamily="1" charset="-122"/>
                <a:sym typeface="华文细黑" pitchFamily="2" charset="-122"/>
              </a:rPr>
              <a:t>如图，可得</a:t>
            </a:r>
          </a:p>
        </p:txBody>
      </p:sp>
      <p:graphicFrame>
        <p:nvGraphicFramePr>
          <p:cNvPr id="69643" name="Object 3"/>
          <p:cNvGraphicFramePr>
            <a:graphicFrameLocks noGrp="1" noChangeAspect="1"/>
          </p:cNvGraphicFramePr>
          <p:nvPr/>
        </p:nvGraphicFramePr>
        <p:xfrm>
          <a:off x="1763713" y="2533650"/>
          <a:ext cx="39655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0" r:id="rId4" imgW="5072040" imgH="3162960" progId="">
                  <p:embed/>
                </p:oleObj>
              </mc:Choice>
              <mc:Fallback>
                <p:oleObj r:id="rId4" imgW="5072040" imgH="3162960" progId="">
                  <p:embed/>
                  <p:pic>
                    <p:nvPicPr>
                      <p:cNvPr id="0" name="Object 3"/>
                      <p:cNvPicPr>
                        <a:picLocks noGrp="1" noRot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33650"/>
                        <a:ext cx="396557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Rectangle 4"/>
          <p:cNvSpPr>
            <a:spLocks noChangeArrowheads="1"/>
          </p:cNvSpPr>
          <p:nvPr/>
        </p:nvSpPr>
        <p:spPr bwMode="auto">
          <a:xfrm>
            <a:off x="788988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5938838" y="3155950"/>
          <a:ext cx="2735262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1" r:id="rId6" imgW="1638617" imgH="914717" progId="Equation.DSMT4">
                  <p:embed/>
                </p:oleObj>
              </mc:Choice>
              <mc:Fallback>
                <p:oleObj r:id="rId6" imgW="1638617" imgH="91471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155950"/>
                        <a:ext cx="2735262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Text Box 6"/>
          <p:cNvSpPr txBox="1">
            <a:spLocks noChangeArrowheads="1"/>
          </p:cNvSpPr>
          <p:nvPr/>
        </p:nvSpPr>
        <p:spPr bwMode="auto">
          <a:xfrm>
            <a:off x="1619250" y="5229225"/>
            <a:ext cx="720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0">
              <a:spcBef>
                <a:spcPct val="50000"/>
              </a:spcBef>
            </a:pPr>
            <a:r>
              <a:rPr lang="zh-CN" altLang="en-US" dirty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（</a:t>
            </a:r>
            <a:r>
              <a:rPr lang="en-US" altLang="zh-CN" dirty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2</a:t>
            </a:r>
            <a:r>
              <a:rPr lang="zh-CN" altLang="en-US" dirty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）                                                                                         </a:t>
            </a:r>
            <a:r>
              <a:rPr lang="en-US" altLang="zh-CN" dirty="0" smtClean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=0.5 bit.</a:t>
            </a:r>
            <a:r>
              <a:rPr lang="zh-CN" altLang="en-US" dirty="0" smtClean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                              </a:t>
            </a:r>
            <a:r>
              <a:rPr lang="en-US" altLang="zh-CN" dirty="0" smtClean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 </a:t>
            </a:r>
            <a:endParaRPr lang="en-US" altLang="zh-CN" dirty="0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2225675" y="5062538"/>
          <a:ext cx="51546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2" name="Equation" r:id="rId8" imgW="3238817" imgH="470217" progId="Equation.DSMT4">
                  <p:embed/>
                </p:oleObj>
              </mc:Choice>
              <mc:Fallback>
                <p:oleObj name="Equation" r:id="rId8" imgW="3238817" imgH="47021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062538"/>
                        <a:ext cx="515461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297149"/>
              </p:ext>
            </p:extLst>
          </p:nvPr>
        </p:nvGraphicFramePr>
        <p:xfrm>
          <a:off x="2699870" y="1189470"/>
          <a:ext cx="40084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3" name="Equation" r:id="rId10" imgW="2591117" imgH="432117" progId="Equation.DSMT4">
                  <p:embed/>
                </p:oleObj>
              </mc:Choice>
              <mc:Fallback>
                <p:oleObj name="Equation" r:id="rId10" imgW="2591117" imgH="43211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70" y="1189470"/>
                        <a:ext cx="4008437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灯片编号占位符 3"/>
          <p:cNvSpPr>
            <a:spLocks noGrp="1" noChangeArrowheads="1"/>
          </p:cNvSpPr>
          <p:nvPr/>
        </p:nvSpPr>
        <p:spPr bwMode="auto">
          <a:xfrm>
            <a:off x="314325" y="62849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2EC5300C-420B-49F9-BBA0-30F14718B825}" type="slidenum">
              <a:rPr lang="en-US" altLang="zh-CN" sz="1200">
                <a:solidFill>
                  <a:srgbClr val="898989"/>
                </a:solidFill>
              </a:rPr>
              <a:pPr/>
              <a:t>13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  <p:bldP spid="69638" grpId="0"/>
      <p:bldP spid="69639" grpId="0"/>
      <p:bldP spid="69642" grpId="0"/>
      <p:bldP spid="696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44"/>
          <p:cNvSpPr>
            <a:spLocks noChangeArrowheads="1"/>
          </p:cNvSpPr>
          <p:nvPr/>
        </p:nvSpPr>
        <p:spPr bwMode="auto">
          <a:xfrm>
            <a:off x="0" y="0"/>
            <a:ext cx="59039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本 章 小 结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(1)</a:t>
            </a:r>
            <a:endParaRPr lang="en-US" altLang="zh-CN" sz="44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组合 40"/>
          <p:cNvGrpSpPr>
            <a:grpSpLocks/>
          </p:cNvGrpSpPr>
          <p:nvPr/>
        </p:nvGrpSpPr>
        <p:grpSpPr bwMode="auto">
          <a:xfrm>
            <a:off x="357188" y="1628775"/>
            <a:ext cx="7670800" cy="1092200"/>
            <a:chOff x="357188" y="1628775"/>
            <a:chExt cx="7670800" cy="1092200"/>
          </a:xfrm>
        </p:grpSpPr>
        <p:sp>
          <p:nvSpPr>
            <p:cNvPr id="51229" name="AutoShape 9"/>
            <p:cNvSpPr>
              <a:spLocks noChangeArrowheads="1"/>
            </p:cNvSpPr>
            <p:nvPr/>
          </p:nvSpPr>
          <p:spPr bwMode="auto">
            <a:xfrm>
              <a:off x="357188" y="2433638"/>
              <a:ext cx="7670800" cy="28733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30" name="组合 35"/>
            <p:cNvGrpSpPr>
              <a:grpSpLocks/>
            </p:cNvGrpSpPr>
            <p:nvPr/>
          </p:nvGrpSpPr>
          <p:grpSpPr bwMode="auto">
            <a:xfrm>
              <a:off x="357188" y="1628775"/>
              <a:ext cx="7670800" cy="804863"/>
              <a:chOff x="357159" y="1628775"/>
              <a:chExt cx="7670830" cy="804863"/>
            </a:xfrm>
          </p:grpSpPr>
          <p:sp>
            <p:nvSpPr>
              <p:cNvPr id="51231" name="Rectangle 5"/>
              <p:cNvSpPr>
                <a:spLocks noChangeArrowheads="1"/>
              </p:cNvSpPr>
              <p:nvPr/>
            </p:nvSpPr>
            <p:spPr bwMode="auto">
              <a:xfrm>
                <a:off x="357159" y="1714500"/>
                <a:ext cx="7670830" cy="719138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2" name="Rectangle 6"/>
              <p:cNvSpPr>
                <a:spLocks noChangeArrowheads="1"/>
              </p:cNvSpPr>
              <p:nvPr/>
            </p:nvSpPr>
            <p:spPr bwMode="auto">
              <a:xfrm>
                <a:off x="676042" y="1628775"/>
                <a:ext cx="2671855" cy="517525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3" name="AutoShape 10"/>
              <p:cNvSpPr>
                <a:spLocks noChangeArrowheads="1"/>
              </p:cNvSpPr>
              <p:nvPr/>
            </p:nvSpPr>
            <p:spPr bwMode="auto">
              <a:xfrm>
                <a:off x="676042" y="2136775"/>
                <a:ext cx="2527845" cy="14014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0 h 21600"/>
                  <a:gd name="T4" fmla="*/ 0 w 21600"/>
                  <a:gd name="T5" fmla="*/ 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7 w 21600"/>
                  <a:gd name="T13" fmla="*/ 2387 h 21600"/>
                  <a:gd name="T14" fmla="*/ 19263 w 21600"/>
                  <a:gd name="T15" fmla="*/ 192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4" name="Text Box 1045"/>
              <p:cNvSpPr txBox="1">
                <a:spLocks noChangeArrowheads="1"/>
              </p:cNvSpPr>
              <p:nvPr/>
            </p:nvSpPr>
            <p:spPr bwMode="auto">
              <a:xfrm>
                <a:off x="570905" y="1643063"/>
                <a:ext cx="299300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sz="2000" b="1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rPr>
                  <a:t>连续随机变量集的熵</a:t>
                </a:r>
              </a:p>
            </p:txBody>
          </p:sp>
        </p:grpSp>
      </p:grpSp>
      <p:grpSp>
        <p:nvGrpSpPr>
          <p:cNvPr id="4" name="组合 38"/>
          <p:cNvGrpSpPr>
            <a:grpSpLocks/>
          </p:cNvGrpSpPr>
          <p:nvPr/>
        </p:nvGrpSpPr>
        <p:grpSpPr bwMode="auto">
          <a:xfrm>
            <a:off x="285750" y="2708275"/>
            <a:ext cx="8031163" cy="1092200"/>
            <a:chOff x="285721" y="2693988"/>
            <a:chExt cx="7742268" cy="1092201"/>
          </a:xfrm>
        </p:grpSpPr>
        <p:sp>
          <p:nvSpPr>
            <p:cNvPr id="51223" name="Line 3"/>
            <p:cNvSpPr>
              <a:spLocks noChangeShapeType="1"/>
            </p:cNvSpPr>
            <p:nvPr/>
          </p:nvSpPr>
          <p:spPr bwMode="auto">
            <a:xfrm>
              <a:off x="1116013" y="3759200"/>
              <a:ext cx="691197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Rectangle 12"/>
            <p:cNvSpPr>
              <a:spLocks noChangeArrowheads="1"/>
            </p:cNvSpPr>
            <p:nvPr/>
          </p:nvSpPr>
          <p:spPr bwMode="auto">
            <a:xfrm>
              <a:off x="285721" y="2779713"/>
              <a:ext cx="7742268" cy="71913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25" name="Rectangle 13"/>
            <p:cNvSpPr>
              <a:spLocks noChangeArrowheads="1"/>
            </p:cNvSpPr>
            <p:nvPr/>
          </p:nvSpPr>
          <p:spPr bwMode="auto">
            <a:xfrm>
              <a:off x="607575" y="2693988"/>
              <a:ext cx="2956339" cy="51752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26" name="AutoShape 16"/>
            <p:cNvSpPr>
              <a:spLocks noChangeArrowheads="1"/>
            </p:cNvSpPr>
            <p:nvPr/>
          </p:nvSpPr>
          <p:spPr bwMode="auto">
            <a:xfrm>
              <a:off x="285721" y="3498851"/>
              <a:ext cx="7742268" cy="287338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AutoShape 17"/>
            <p:cNvSpPr>
              <a:spLocks noChangeArrowheads="1"/>
            </p:cNvSpPr>
            <p:nvPr/>
          </p:nvSpPr>
          <p:spPr bwMode="auto">
            <a:xfrm>
              <a:off x="607575" y="3201988"/>
              <a:ext cx="2884333" cy="15500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0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矩形 36"/>
            <p:cNvSpPr>
              <a:spLocks noChangeArrowheads="1"/>
            </p:cNvSpPr>
            <p:nvPr/>
          </p:nvSpPr>
          <p:spPr bwMode="auto">
            <a:xfrm>
              <a:off x="461155" y="2743200"/>
              <a:ext cx="3005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0850" indent="-450850" algn="ctr">
                <a:spcBef>
                  <a:spcPct val="50000"/>
                </a:spcBef>
              </a:pPr>
              <a:r>
                <a:rPr lang="zh-CN" altLang="zh-CN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连续随机变量集的</a:t>
              </a:r>
              <a:r>
                <a:rPr lang="zh-CN" altLang="en-US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条件</a:t>
              </a:r>
              <a:r>
                <a:rPr lang="zh-CN" altLang="zh-CN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熵</a:t>
              </a:r>
            </a:p>
          </p:txBody>
        </p:sp>
        <p:graphicFrame>
          <p:nvGraphicFramePr>
            <p:cNvPr id="51202" name="Object 3"/>
            <p:cNvGraphicFramePr>
              <a:graphicFrameLocks noChangeAspect="1"/>
            </p:cNvGraphicFramePr>
            <p:nvPr/>
          </p:nvGraphicFramePr>
          <p:xfrm>
            <a:off x="3635920" y="2852960"/>
            <a:ext cx="4392069" cy="487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4" name="Equation" r:id="rId3" imgW="3771720" imgH="317160" progId="Equation.DSMT4">
                    <p:embed/>
                  </p:oleObj>
                </mc:Choice>
                <mc:Fallback>
                  <p:oleObj name="Equation" r:id="rId3" imgW="3771720" imgH="3171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920" y="2852960"/>
                          <a:ext cx="4392069" cy="487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2"/>
          <p:cNvGrpSpPr>
            <a:grpSpLocks/>
          </p:cNvGrpSpPr>
          <p:nvPr/>
        </p:nvGrpSpPr>
        <p:grpSpPr bwMode="auto">
          <a:xfrm>
            <a:off x="285750" y="3992563"/>
            <a:ext cx="7742238" cy="1092200"/>
            <a:chOff x="285750" y="3732213"/>
            <a:chExt cx="7742238" cy="1092200"/>
          </a:xfrm>
        </p:grpSpPr>
        <p:grpSp>
          <p:nvGrpSpPr>
            <p:cNvPr id="51217" name="Group 18"/>
            <p:cNvGrpSpPr>
              <a:grpSpLocks/>
            </p:cNvGrpSpPr>
            <p:nvPr/>
          </p:nvGrpSpPr>
          <p:grpSpPr bwMode="auto">
            <a:xfrm>
              <a:off x="285750" y="3732213"/>
              <a:ext cx="7742238" cy="1092200"/>
              <a:chOff x="0" y="0"/>
              <a:chExt cx="4354" cy="688"/>
            </a:xfrm>
          </p:grpSpPr>
          <p:sp>
            <p:nvSpPr>
              <p:cNvPr id="51219" name="Rectangle 19"/>
              <p:cNvSpPr>
                <a:spLocks noChangeArrowheads="1"/>
              </p:cNvSpPr>
              <p:nvPr/>
            </p:nvSpPr>
            <p:spPr bwMode="auto">
              <a:xfrm>
                <a:off x="0" y="54"/>
                <a:ext cx="4354" cy="453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0" name="Rectangle 20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663" cy="326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1" name="AutoShape 23"/>
              <p:cNvSpPr>
                <a:spLocks noChangeArrowheads="1"/>
              </p:cNvSpPr>
              <p:nvPr/>
            </p:nvSpPr>
            <p:spPr bwMode="auto">
              <a:xfrm>
                <a:off x="0" y="507"/>
                <a:ext cx="4354" cy="18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7 w 21600"/>
                  <a:gd name="T13" fmla="*/ 2387 h 21600"/>
                  <a:gd name="T14" fmla="*/ 19263 w 21600"/>
                  <a:gd name="T15" fmla="*/ 192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2" name="AutoShape 24"/>
              <p:cNvSpPr>
                <a:spLocks noChangeArrowheads="1"/>
              </p:cNvSpPr>
              <p:nvPr/>
            </p:nvSpPr>
            <p:spPr bwMode="auto">
              <a:xfrm>
                <a:off x="181" y="304"/>
                <a:ext cx="1582" cy="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5 w 21600"/>
                  <a:gd name="T13" fmla="*/ 2501 h 21600"/>
                  <a:gd name="T14" fmla="*/ 19265 w 21600"/>
                  <a:gd name="T15" fmla="*/ 1909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18" name="矩形 39"/>
            <p:cNvSpPr>
              <a:spLocks noChangeArrowheads="1"/>
            </p:cNvSpPr>
            <p:nvPr/>
          </p:nvSpPr>
          <p:spPr bwMode="auto">
            <a:xfrm>
              <a:off x="611725" y="3786188"/>
              <a:ext cx="30242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 algn="ctr">
                <a:spcBef>
                  <a:spcPct val="50000"/>
                </a:spcBef>
              </a:pPr>
              <a:r>
                <a:rPr lang="zh-CN" altLang="zh-CN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连续随机变量集的联合熵</a:t>
              </a:r>
            </a:p>
          </p:txBody>
        </p:sp>
      </p:grpSp>
      <p:grpSp>
        <p:nvGrpSpPr>
          <p:cNvPr id="7" name="组合 43"/>
          <p:cNvGrpSpPr>
            <a:grpSpLocks/>
          </p:cNvGrpSpPr>
          <p:nvPr/>
        </p:nvGrpSpPr>
        <p:grpSpPr bwMode="auto">
          <a:xfrm>
            <a:off x="258763" y="5157788"/>
            <a:ext cx="8456612" cy="1020762"/>
            <a:chOff x="258763" y="5837238"/>
            <a:chExt cx="8456612" cy="1020762"/>
          </a:xfrm>
        </p:grpSpPr>
        <p:grpSp>
          <p:nvGrpSpPr>
            <p:cNvPr id="51211" name="Group 25"/>
            <p:cNvGrpSpPr>
              <a:grpSpLocks/>
            </p:cNvGrpSpPr>
            <p:nvPr/>
          </p:nvGrpSpPr>
          <p:grpSpPr bwMode="auto">
            <a:xfrm>
              <a:off x="258763" y="5837238"/>
              <a:ext cx="8456612" cy="1020762"/>
              <a:chOff x="0" y="0"/>
              <a:chExt cx="4756" cy="643"/>
            </a:xfrm>
          </p:grpSpPr>
          <p:sp>
            <p:nvSpPr>
              <p:cNvPr id="51213" name="Rectangle 26"/>
              <p:cNvSpPr>
                <a:spLocks noChangeArrowheads="1"/>
              </p:cNvSpPr>
              <p:nvPr/>
            </p:nvSpPr>
            <p:spPr bwMode="auto">
              <a:xfrm>
                <a:off x="0" y="54"/>
                <a:ext cx="4756" cy="453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4" name="Rectangle 27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961" cy="326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5" name="AutoShape 30"/>
              <p:cNvSpPr>
                <a:spLocks noChangeArrowheads="1"/>
              </p:cNvSpPr>
              <p:nvPr/>
            </p:nvSpPr>
            <p:spPr bwMode="auto">
              <a:xfrm>
                <a:off x="0" y="507"/>
                <a:ext cx="4716" cy="1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6 w 21600"/>
                  <a:gd name="T13" fmla="*/ 2382 h 21600"/>
                  <a:gd name="T14" fmla="*/ 19264 w 21600"/>
                  <a:gd name="T15" fmla="*/ 1921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6" name="AutoShape 31"/>
              <p:cNvSpPr>
                <a:spLocks noChangeArrowheads="1"/>
              </p:cNvSpPr>
              <p:nvPr/>
            </p:nvSpPr>
            <p:spPr bwMode="auto">
              <a:xfrm>
                <a:off x="181" y="320"/>
                <a:ext cx="1880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2 w 21600"/>
                  <a:gd name="T13" fmla="*/ 2413 h 21600"/>
                  <a:gd name="T14" fmla="*/ 19268 w 21600"/>
                  <a:gd name="T15" fmla="*/ 1918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12" name="Text Box 1051"/>
            <p:cNvSpPr txBox="1">
              <a:spLocks noChangeArrowheads="1"/>
            </p:cNvSpPr>
            <p:nvPr/>
          </p:nvSpPr>
          <p:spPr bwMode="auto">
            <a:xfrm>
              <a:off x="571499" y="5929313"/>
              <a:ext cx="356847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连续随机变量集合的信息散度 </a:t>
              </a:r>
            </a:p>
          </p:txBody>
        </p:sp>
      </p:grpSp>
      <p:graphicFrame>
        <p:nvGraphicFramePr>
          <p:cNvPr id="51243" name="Object 43"/>
          <p:cNvGraphicFramePr>
            <a:graphicFrameLocks noChangeAspect="1"/>
          </p:cNvGraphicFramePr>
          <p:nvPr/>
        </p:nvGraphicFramePr>
        <p:xfrm>
          <a:off x="3635375" y="1773238"/>
          <a:ext cx="37449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5" name="Equation" r:id="rId5" imgW="2958840" imgH="317160" progId="Equation.DSMT4">
                  <p:embed/>
                </p:oleObj>
              </mc:Choice>
              <mc:Fallback>
                <p:oleObj name="Equation" r:id="rId5" imgW="2958840" imgH="31716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73238"/>
                        <a:ext cx="37449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4" name="Object 44"/>
          <p:cNvGraphicFramePr>
            <a:graphicFrameLocks noChangeAspect="1"/>
          </p:cNvGraphicFramePr>
          <p:nvPr/>
        </p:nvGraphicFramePr>
        <p:xfrm>
          <a:off x="3708400" y="4194175"/>
          <a:ext cx="41751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6" name="Equation" r:id="rId7" imgW="2882880" imgH="380880" progId="Equation.DSMT4">
                  <p:embed/>
                </p:oleObj>
              </mc:Choice>
              <mc:Fallback>
                <p:oleObj name="Equation" r:id="rId7" imgW="2882880" imgH="3808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194175"/>
                        <a:ext cx="41751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5" name="Object 45"/>
          <p:cNvGraphicFramePr>
            <a:graphicFrameLocks noChangeAspect="1"/>
          </p:cNvGraphicFramePr>
          <p:nvPr/>
        </p:nvGraphicFramePr>
        <p:xfrm>
          <a:off x="4427538" y="5300663"/>
          <a:ext cx="30241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7" name="Equation" r:id="rId9" imgW="1841400" imgH="419040" progId="Equation.DSMT4">
                  <p:embed/>
                </p:oleObj>
              </mc:Choice>
              <mc:Fallback>
                <p:oleObj name="Equation" r:id="rId9" imgW="1841400" imgH="4190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300663"/>
                        <a:ext cx="30241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3" tmFilter="0, 0; 0.125,0.2665; 0.25,0.4; 0.375,0.465; 0.5,0.5;  0.625,0.535; 0.75,0.6; 0.875,0.7335; 1,1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2" decel="50000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2" decel="50000">
                                          <p:stCondLst>
                                            <p:cond delay="67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2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2" decel="50000">
                                          <p:stCondLst>
                                            <p:cond delay="91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44"/>
          <p:cNvSpPr>
            <a:spLocks noChangeArrowheads="1"/>
          </p:cNvSpPr>
          <p:nvPr/>
        </p:nvSpPr>
        <p:spPr bwMode="auto">
          <a:xfrm>
            <a:off x="0" y="0"/>
            <a:ext cx="59039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本 章 小 结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(2)</a:t>
            </a:r>
            <a:endParaRPr lang="en-US" altLang="zh-CN" sz="44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组合 40"/>
          <p:cNvGrpSpPr>
            <a:grpSpLocks/>
          </p:cNvGrpSpPr>
          <p:nvPr/>
        </p:nvGrpSpPr>
        <p:grpSpPr bwMode="auto">
          <a:xfrm>
            <a:off x="357188" y="2205038"/>
            <a:ext cx="7670800" cy="1092200"/>
            <a:chOff x="357188" y="1628775"/>
            <a:chExt cx="7670800" cy="1092200"/>
          </a:xfrm>
        </p:grpSpPr>
        <p:sp>
          <p:nvSpPr>
            <p:cNvPr id="52245" name="AutoShape 9"/>
            <p:cNvSpPr>
              <a:spLocks noChangeArrowheads="1"/>
            </p:cNvSpPr>
            <p:nvPr/>
          </p:nvSpPr>
          <p:spPr bwMode="auto">
            <a:xfrm>
              <a:off x="357188" y="2433638"/>
              <a:ext cx="7670800" cy="28733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246" name="组合 35"/>
            <p:cNvGrpSpPr>
              <a:grpSpLocks/>
            </p:cNvGrpSpPr>
            <p:nvPr/>
          </p:nvGrpSpPr>
          <p:grpSpPr bwMode="auto">
            <a:xfrm>
              <a:off x="357188" y="1628775"/>
              <a:ext cx="7670800" cy="804863"/>
              <a:chOff x="357159" y="1628775"/>
              <a:chExt cx="7670830" cy="804863"/>
            </a:xfrm>
          </p:grpSpPr>
          <p:sp>
            <p:nvSpPr>
              <p:cNvPr id="52247" name="Rectangle 5"/>
              <p:cNvSpPr>
                <a:spLocks noChangeArrowheads="1"/>
              </p:cNvSpPr>
              <p:nvPr/>
            </p:nvSpPr>
            <p:spPr bwMode="auto">
              <a:xfrm>
                <a:off x="357159" y="1714500"/>
                <a:ext cx="7670830" cy="719138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48" name="Rectangle 6"/>
              <p:cNvSpPr>
                <a:spLocks noChangeArrowheads="1"/>
              </p:cNvSpPr>
              <p:nvPr/>
            </p:nvSpPr>
            <p:spPr bwMode="auto">
              <a:xfrm>
                <a:off x="676042" y="1628775"/>
                <a:ext cx="3031882" cy="517525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49" name="AutoShape 10"/>
              <p:cNvSpPr>
                <a:spLocks noChangeArrowheads="1"/>
              </p:cNvSpPr>
              <p:nvPr/>
            </p:nvSpPr>
            <p:spPr bwMode="auto">
              <a:xfrm>
                <a:off x="676042" y="2136775"/>
                <a:ext cx="2887871" cy="212150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0 h 21600"/>
                  <a:gd name="T4" fmla="*/ 0 w 21600"/>
                  <a:gd name="T5" fmla="*/ 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7 w 21600"/>
                  <a:gd name="T13" fmla="*/ 2387 h 21600"/>
                  <a:gd name="T14" fmla="*/ 19263 w 21600"/>
                  <a:gd name="T15" fmla="*/ 192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0" name="Text Box 1045"/>
              <p:cNvSpPr txBox="1">
                <a:spLocks noChangeArrowheads="1"/>
              </p:cNvSpPr>
              <p:nvPr/>
            </p:nvSpPr>
            <p:spPr bwMode="auto">
              <a:xfrm>
                <a:off x="642910" y="1628875"/>
                <a:ext cx="313701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  <a:sym typeface="黑体" pitchFamily="49" charset="-122"/>
                  </a:rPr>
                  <a:t>一维高斯随机变量集的熵</a:t>
                </a:r>
              </a:p>
            </p:txBody>
          </p:sp>
        </p:grpSp>
      </p:grpSp>
      <p:grpSp>
        <p:nvGrpSpPr>
          <p:cNvPr id="4" name="组合 38"/>
          <p:cNvGrpSpPr>
            <a:grpSpLocks/>
          </p:cNvGrpSpPr>
          <p:nvPr/>
        </p:nvGrpSpPr>
        <p:grpSpPr bwMode="auto">
          <a:xfrm>
            <a:off x="285750" y="3284538"/>
            <a:ext cx="8031163" cy="1092200"/>
            <a:chOff x="285721" y="2693988"/>
            <a:chExt cx="7742268" cy="1092201"/>
          </a:xfrm>
        </p:grpSpPr>
        <p:sp>
          <p:nvSpPr>
            <p:cNvPr id="52239" name="Line 3"/>
            <p:cNvSpPr>
              <a:spLocks noChangeShapeType="1"/>
            </p:cNvSpPr>
            <p:nvPr/>
          </p:nvSpPr>
          <p:spPr bwMode="auto">
            <a:xfrm>
              <a:off x="1116013" y="3759200"/>
              <a:ext cx="691197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Rectangle 12"/>
            <p:cNvSpPr>
              <a:spLocks noChangeArrowheads="1"/>
            </p:cNvSpPr>
            <p:nvPr/>
          </p:nvSpPr>
          <p:spPr bwMode="auto">
            <a:xfrm>
              <a:off x="285721" y="2779713"/>
              <a:ext cx="7742268" cy="71913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241" name="Rectangle 13"/>
            <p:cNvSpPr>
              <a:spLocks noChangeArrowheads="1"/>
            </p:cNvSpPr>
            <p:nvPr/>
          </p:nvSpPr>
          <p:spPr bwMode="auto">
            <a:xfrm>
              <a:off x="530575" y="2693988"/>
              <a:ext cx="3324604" cy="51752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242" name="AutoShape 16"/>
            <p:cNvSpPr>
              <a:spLocks noChangeArrowheads="1"/>
            </p:cNvSpPr>
            <p:nvPr/>
          </p:nvSpPr>
          <p:spPr bwMode="auto">
            <a:xfrm>
              <a:off x="285721" y="3498851"/>
              <a:ext cx="7742268" cy="287338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AutoShape 17"/>
            <p:cNvSpPr>
              <a:spLocks noChangeArrowheads="1"/>
            </p:cNvSpPr>
            <p:nvPr/>
          </p:nvSpPr>
          <p:spPr bwMode="auto">
            <a:xfrm>
              <a:off x="607575" y="3201988"/>
              <a:ext cx="2884333" cy="15500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0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矩形 36"/>
            <p:cNvSpPr>
              <a:spLocks noChangeArrowheads="1"/>
            </p:cNvSpPr>
            <p:nvPr/>
          </p:nvSpPr>
          <p:spPr bwMode="auto">
            <a:xfrm>
              <a:off x="391734" y="2765993"/>
              <a:ext cx="3525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  <a:sym typeface="黑体" pitchFamily="49" charset="-122"/>
                </a:rPr>
                <a:t>多维独立高斯随机变量集的熵</a:t>
              </a:r>
              <a:endParaRPr lang="zh-CN" altLang="zh-CN" sz="20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黑体" pitchFamily="49" charset="-122"/>
              </a:endParaRPr>
            </a:p>
          </p:txBody>
        </p:sp>
      </p:grpSp>
      <p:grpSp>
        <p:nvGrpSpPr>
          <p:cNvPr id="5" name="组合 42"/>
          <p:cNvGrpSpPr>
            <a:grpSpLocks/>
          </p:cNvGrpSpPr>
          <p:nvPr/>
        </p:nvGrpSpPr>
        <p:grpSpPr bwMode="auto">
          <a:xfrm>
            <a:off x="285750" y="4568825"/>
            <a:ext cx="7742238" cy="1092200"/>
            <a:chOff x="285750" y="3732213"/>
            <a:chExt cx="7742238" cy="1092200"/>
          </a:xfrm>
        </p:grpSpPr>
        <p:grpSp>
          <p:nvGrpSpPr>
            <p:cNvPr id="52233" name="Group 18"/>
            <p:cNvGrpSpPr>
              <a:grpSpLocks/>
            </p:cNvGrpSpPr>
            <p:nvPr/>
          </p:nvGrpSpPr>
          <p:grpSpPr bwMode="auto">
            <a:xfrm>
              <a:off x="285750" y="3732213"/>
              <a:ext cx="7742238" cy="1092200"/>
              <a:chOff x="0" y="0"/>
              <a:chExt cx="4354" cy="688"/>
            </a:xfrm>
          </p:grpSpPr>
          <p:sp>
            <p:nvSpPr>
              <p:cNvPr id="52235" name="Rectangle 19"/>
              <p:cNvSpPr>
                <a:spLocks noChangeArrowheads="1"/>
              </p:cNvSpPr>
              <p:nvPr/>
            </p:nvSpPr>
            <p:spPr bwMode="auto">
              <a:xfrm>
                <a:off x="0" y="54"/>
                <a:ext cx="4354" cy="453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36" name="Rectangle 20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946" cy="326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37" name="AutoShape 23"/>
              <p:cNvSpPr>
                <a:spLocks noChangeArrowheads="1"/>
              </p:cNvSpPr>
              <p:nvPr/>
            </p:nvSpPr>
            <p:spPr bwMode="auto">
              <a:xfrm>
                <a:off x="0" y="507"/>
                <a:ext cx="4354" cy="18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7 w 21600"/>
                  <a:gd name="T13" fmla="*/ 2387 h 21600"/>
                  <a:gd name="T14" fmla="*/ 19263 w 21600"/>
                  <a:gd name="T15" fmla="*/ 192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AutoShape 24"/>
              <p:cNvSpPr>
                <a:spLocks noChangeArrowheads="1"/>
              </p:cNvSpPr>
              <p:nvPr/>
            </p:nvSpPr>
            <p:spPr bwMode="auto">
              <a:xfrm>
                <a:off x="181" y="304"/>
                <a:ext cx="1582" cy="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5 w 21600"/>
                  <a:gd name="T13" fmla="*/ 2501 h 21600"/>
                  <a:gd name="T14" fmla="*/ 19265 w 21600"/>
                  <a:gd name="T15" fmla="*/ 1909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34" name="矩形 39"/>
            <p:cNvSpPr>
              <a:spLocks noChangeArrowheads="1"/>
            </p:cNvSpPr>
            <p:nvPr/>
          </p:nvSpPr>
          <p:spPr bwMode="auto">
            <a:xfrm>
              <a:off x="611724" y="3786188"/>
              <a:ext cx="35282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  <a:sym typeface="黑体" pitchFamily="49" charset="-122"/>
                </a:rPr>
                <a:t>多维相关高斯随机变量集的熵</a:t>
              </a:r>
              <a:endParaRPr lang="zh-CN" altLang="zh-CN" sz="20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黑体" pitchFamily="49" charset="-122"/>
              </a:endParaRPr>
            </a:p>
          </p:txBody>
        </p:sp>
      </p:grpSp>
      <p:graphicFrame>
        <p:nvGraphicFramePr>
          <p:cNvPr id="300038" name="Object 6"/>
          <p:cNvGraphicFramePr>
            <a:graphicFrameLocks noChangeAspect="1"/>
          </p:cNvGraphicFramePr>
          <p:nvPr/>
        </p:nvGraphicFramePr>
        <p:xfrm>
          <a:off x="4021138" y="2276475"/>
          <a:ext cx="24955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5" name="Equation" r:id="rId3" imgW="1346040" imgH="393480" progId="Equation.DSMT4">
                  <p:embed/>
                </p:oleObj>
              </mc:Choice>
              <mc:Fallback>
                <p:oleObj name="Equation" r:id="rId3" imgW="134604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2276475"/>
                        <a:ext cx="24955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4211638" y="4652963"/>
          <a:ext cx="35290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6" name="Equation" r:id="rId5" imgW="1854000" imgH="393480" progId="Equation.DSMT4">
                  <p:embed/>
                </p:oleObj>
              </mc:Choice>
              <mc:Fallback>
                <p:oleObj name="Equation" r:id="rId5" imgW="18540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652963"/>
                        <a:ext cx="35290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0" name="Object 8"/>
          <p:cNvGraphicFramePr>
            <a:graphicFrameLocks noChangeAspect="1"/>
          </p:cNvGraphicFramePr>
          <p:nvPr/>
        </p:nvGraphicFramePr>
        <p:xfrm>
          <a:off x="4103688" y="3357563"/>
          <a:ext cx="3852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7" name="Equation" r:id="rId7" imgW="2222280" imgH="393480" progId="Equation.DSMT4">
                  <p:embed/>
                </p:oleObj>
              </mc:Choice>
              <mc:Fallback>
                <p:oleObj name="Equation" r:id="rId7" imgW="22222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3357563"/>
                        <a:ext cx="38528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3" tmFilter="0, 0; 0.125,0.2665; 0.25,0.4; 0.375,0.465; 0.5,0.5;  0.625,0.535; 0.75,0.6; 0.875,0.7335; 1,1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2" decel="50000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2" decel="50000">
                                          <p:stCondLst>
                                            <p:cond delay="67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2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2" decel="50000">
                                          <p:stCondLst>
                                            <p:cond delay="91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44"/>
          <p:cNvSpPr>
            <a:spLocks noChangeArrowheads="1"/>
          </p:cNvSpPr>
          <p:nvPr/>
        </p:nvSpPr>
        <p:spPr bwMode="auto">
          <a:xfrm>
            <a:off x="0" y="0"/>
            <a:ext cx="59039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本 章 小 结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(3)</a:t>
            </a:r>
            <a:endParaRPr lang="en-US" altLang="zh-CN" sz="44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95288" y="1828800"/>
            <a:ext cx="2493962" cy="4171950"/>
            <a:chOff x="0" y="0"/>
            <a:chExt cx="3509673" cy="4171967"/>
          </a:xfrm>
        </p:grpSpPr>
        <p:sp>
          <p:nvSpPr>
            <p:cNvPr id="185358" name="圆角矩形 5"/>
            <p:cNvSpPr>
              <a:spLocks noChangeArrowheads="1"/>
            </p:cNvSpPr>
            <p:nvPr/>
          </p:nvSpPr>
          <p:spPr bwMode="auto">
            <a:xfrm>
              <a:off x="0" y="1020494"/>
              <a:ext cx="3509673" cy="3151473"/>
            </a:xfrm>
            <a:prstGeom prst="roundRect">
              <a:avLst>
                <a:gd name="adj" fmla="val 5866"/>
              </a:avLst>
            </a:prstGeom>
            <a:solidFill>
              <a:srgbClr val="FFFFFF">
                <a:alpha val="59999"/>
              </a:srgbClr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</a:pPr>
              <a:endParaRPr lang="zh-CN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59" name="圆角矩形 6"/>
            <p:cNvSpPr>
              <a:spLocks noChangeArrowheads="1"/>
            </p:cNvSpPr>
            <p:nvPr/>
          </p:nvSpPr>
          <p:spPr bwMode="auto">
            <a:xfrm>
              <a:off x="101358" y="0"/>
              <a:ext cx="3344826" cy="81938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F01"/>
                </a:gs>
                <a:gs pos="89999">
                  <a:srgbClr val="E22000"/>
                </a:gs>
                <a:gs pos="100000">
                  <a:srgbClr val="E220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u"/>
              </a:pP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60" name="Text Box 9"/>
            <p:cNvSpPr>
              <a:spLocks noChangeArrowheads="1"/>
            </p:cNvSpPr>
            <p:nvPr/>
          </p:nvSpPr>
          <p:spPr bwMode="auto">
            <a:xfrm>
              <a:off x="101358" y="171451"/>
              <a:ext cx="3344826" cy="46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峰值最大熵定理</a:t>
              </a:r>
            </a:p>
          </p:txBody>
        </p:sp>
        <p:sp>
          <p:nvSpPr>
            <p:cNvPr id="185361" name="Rectangle 13"/>
            <p:cNvSpPr>
              <a:spLocks noChangeArrowheads="1"/>
            </p:cNvSpPr>
            <p:nvPr/>
          </p:nvSpPr>
          <p:spPr bwMode="auto">
            <a:xfrm>
              <a:off x="217470" y="1314455"/>
              <a:ext cx="3214421" cy="1569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1" charset="-122"/>
                  <a:ea typeface="楷体_GB2312" pitchFamily="1" charset="-122"/>
                </a:rPr>
                <a:t>幅度受限的随机变量，当均匀分布时有最大的熵。</a:t>
              </a:r>
              <a:endParaRPr lang="zh-CN" sz="2400">
                <a:latin typeface="楷体_GB2312" pitchFamily="1" charset="-122"/>
                <a:ea typeface="楷体_GB2312" pitchFamily="1" charset="-122"/>
              </a:endParaRP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32138" y="1844675"/>
            <a:ext cx="2492375" cy="4171950"/>
            <a:chOff x="0" y="0"/>
            <a:chExt cx="3509673" cy="4171967"/>
          </a:xfrm>
        </p:grpSpPr>
        <p:sp>
          <p:nvSpPr>
            <p:cNvPr id="185354" name="圆角矩形 5"/>
            <p:cNvSpPr>
              <a:spLocks noChangeArrowheads="1"/>
            </p:cNvSpPr>
            <p:nvPr/>
          </p:nvSpPr>
          <p:spPr bwMode="auto">
            <a:xfrm>
              <a:off x="0" y="1020494"/>
              <a:ext cx="3509673" cy="3151473"/>
            </a:xfrm>
            <a:prstGeom prst="roundRect">
              <a:avLst>
                <a:gd name="adj" fmla="val 5866"/>
              </a:avLst>
            </a:prstGeom>
            <a:solidFill>
              <a:srgbClr val="FFFFFF">
                <a:alpha val="59999"/>
              </a:srgbClr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</a:pPr>
              <a:endParaRPr lang="zh-CN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55" name="圆角矩形 6"/>
            <p:cNvSpPr>
              <a:spLocks noChangeArrowheads="1"/>
            </p:cNvSpPr>
            <p:nvPr/>
          </p:nvSpPr>
          <p:spPr bwMode="auto">
            <a:xfrm>
              <a:off x="1" y="0"/>
              <a:ext cx="3446185" cy="81938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F01"/>
                </a:gs>
                <a:gs pos="89999">
                  <a:srgbClr val="E22000"/>
                </a:gs>
                <a:gs pos="100000">
                  <a:srgbClr val="E220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u"/>
              </a:pP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56" name="Text Box 9"/>
            <p:cNvSpPr>
              <a:spLocks noChangeArrowheads="1"/>
            </p:cNvSpPr>
            <p:nvPr/>
          </p:nvSpPr>
          <p:spPr bwMode="auto">
            <a:xfrm>
              <a:off x="0" y="171451"/>
              <a:ext cx="3344825" cy="46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功率最大熵定理</a:t>
              </a:r>
            </a:p>
          </p:txBody>
        </p:sp>
        <p:sp>
          <p:nvSpPr>
            <p:cNvPr id="185357" name="Rectangle 13"/>
            <p:cNvSpPr>
              <a:spLocks noChangeArrowheads="1"/>
            </p:cNvSpPr>
            <p:nvPr/>
          </p:nvSpPr>
          <p:spPr bwMode="auto">
            <a:xfrm>
              <a:off x="217470" y="1314455"/>
              <a:ext cx="3214421" cy="1569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1" charset="-122"/>
                  <a:ea typeface="楷体_GB2312" pitchFamily="1" charset="-122"/>
                  <a:sym typeface="Arial" pitchFamily="34" charset="0"/>
                </a:rPr>
                <a:t>功率受限的随机变量，当高斯分布时有最大的熵。</a:t>
              </a:r>
              <a:endParaRPr lang="zh-CN" sz="2400">
                <a:latin typeface="楷体_GB2312" pitchFamily="1" charset="-122"/>
                <a:ea typeface="楷体_GB2312" pitchFamily="1" charset="-122"/>
              </a:endParaRPr>
            </a:p>
          </p:txBody>
        </p:sp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5795963" y="1844675"/>
            <a:ext cx="2565400" cy="4171950"/>
            <a:chOff x="-101358" y="0"/>
            <a:chExt cx="3611031" cy="4171967"/>
          </a:xfrm>
        </p:grpSpPr>
        <p:sp>
          <p:nvSpPr>
            <p:cNvPr id="185350" name="圆角矩形 5"/>
            <p:cNvSpPr>
              <a:spLocks noChangeArrowheads="1"/>
            </p:cNvSpPr>
            <p:nvPr/>
          </p:nvSpPr>
          <p:spPr bwMode="auto">
            <a:xfrm>
              <a:off x="0" y="1020494"/>
              <a:ext cx="3509673" cy="3151473"/>
            </a:xfrm>
            <a:prstGeom prst="roundRect">
              <a:avLst>
                <a:gd name="adj" fmla="val 5866"/>
              </a:avLst>
            </a:prstGeom>
            <a:solidFill>
              <a:srgbClr val="FFFFFF">
                <a:alpha val="59999"/>
              </a:srgbClr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</a:pPr>
              <a:endParaRPr lang="zh-CN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51" name="圆角矩形 6"/>
            <p:cNvSpPr>
              <a:spLocks noChangeArrowheads="1"/>
            </p:cNvSpPr>
            <p:nvPr/>
          </p:nvSpPr>
          <p:spPr bwMode="auto">
            <a:xfrm>
              <a:off x="0" y="0"/>
              <a:ext cx="3446183" cy="81938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F01"/>
                </a:gs>
                <a:gs pos="89999">
                  <a:srgbClr val="E22000"/>
                </a:gs>
                <a:gs pos="100000">
                  <a:srgbClr val="E220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u"/>
              </a:pP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52" name="Text Box 9"/>
            <p:cNvSpPr>
              <a:spLocks noChangeArrowheads="1"/>
            </p:cNvSpPr>
            <p:nvPr/>
          </p:nvSpPr>
          <p:spPr bwMode="auto">
            <a:xfrm>
              <a:off x="-101358" y="171451"/>
              <a:ext cx="3446185" cy="46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 algn="ctr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熵功率和剩余度</a:t>
              </a:r>
              <a:r>
                <a:rPr lang="zh-CN" altLang="en-US" sz="24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5353" name="Rectangle 13"/>
            <p:cNvSpPr>
              <a:spLocks noChangeArrowheads="1"/>
            </p:cNvSpPr>
            <p:nvPr/>
          </p:nvSpPr>
          <p:spPr bwMode="auto">
            <a:xfrm>
              <a:off x="217470" y="1314455"/>
              <a:ext cx="3228714" cy="193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1" charset="-122"/>
                  <a:ea typeface="楷体_GB2312" pitchFamily="1" charset="-122"/>
                  <a:sym typeface="Arial" pitchFamily="34" charset="0"/>
                </a:rPr>
                <a:t>连续信源的熵功率就是具有相同差熵的高斯信源的平均功率。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643042" y="2177722"/>
            <a:ext cx="5953168" cy="182278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5720" y="4827198"/>
            <a:ext cx="7886530" cy="14099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 rot="21316131">
            <a:off x="-214346" y="1418105"/>
            <a:ext cx="2569967" cy="4454493"/>
          </a:xfrm>
          <a:custGeom>
            <a:avLst/>
            <a:gdLst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69060 w 2755557"/>
              <a:gd name="connsiteY5" fmla="*/ 271849 h 4411362"/>
              <a:gd name="connsiteX6" fmla="*/ 0 w 2755557"/>
              <a:gd name="connsiteY6" fmla="*/ 4411362 h 4411362"/>
              <a:gd name="connsiteX0" fmla="*/ 0 w 3152139"/>
              <a:gd name="connsiteY0" fmla="*/ 4411362 h 4411362"/>
              <a:gd name="connsiteX1" fmla="*/ 2483708 w 3152139"/>
              <a:gd name="connsiteY1" fmla="*/ 185352 h 4411362"/>
              <a:gd name="connsiteX2" fmla="*/ 2397211 w 3152139"/>
              <a:gd name="connsiteY2" fmla="*/ 123568 h 4411362"/>
              <a:gd name="connsiteX3" fmla="*/ 2730844 w 3152139"/>
              <a:gd name="connsiteY3" fmla="*/ 0 h 4411362"/>
              <a:gd name="connsiteX4" fmla="*/ 2755557 w 3152139"/>
              <a:gd name="connsiteY4" fmla="*/ 321276 h 4411362"/>
              <a:gd name="connsiteX5" fmla="*/ 3152139 w 3152139"/>
              <a:gd name="connsiteY5" fmla="*/ 2212793 h 4411362"/>
              <a:gd name="connsiteX6" fmla="*/ 0 w 3152139"/>
              <a:gd name="connsiteY6" fmla="*/ 4411362 h 4411362"/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43180 w 2755557"/>
              <a:gd name="connsiteY5" fmla="*/ 323608 h 4411362"/>
              <a:gd name="connsiteX6" fmla="*/ 0 w 2755557"/>
              <a:gd name="connsiteY6" fmla="*/ 4411362 h 4411362"/>
              <a:gd name="connsiteX0" fmla="*/ 0 w 3928749"/>
              <a:gd name="connsiteY0" fmla="*/ 4411362 h 4411362"/>
              <a:gd name="connsiteX1" fmla="*/ 2483708 w 3928749"/>
              <a:gd name="connsiteY1" fmla="*/ 185352 h 4411362"/>
              <a:gd name="connsiteX2" fmla="*/ 2397211 w 3928749"/>
              <a:gd name="connsiteY2" fmla="*/ 123568 h 4411362"/>
              <a:gd name="connsiteX3" fmla="*/ 2730844 w 3928749"/>
              <a:gd name="connsiteY3" fmla="*/ 0 h 4411362"/>
              <a:gd name="connsiteX4" fmla="*/ 3928749 w 3928749"/>
              <a:gd name="connsiteY4" fmla="*/ 2417495 h 4411362"/>
              <a:gd name="connsiteX5" fmla="*/ 2643180 w 3928749"/>
              <a:gd name="connsiteY5" fmla="*/ 323608 h 4411362"/>
              <a:gd name="connsiteX6" fmla="*/ 0 w 3928749"/>
              <a:gd name="connsiteY6" fmla="*/ 4411362 h 4411362"/>
              <a:gd name="connsiteX0" fmla="*/ 0 w 2738304"/>
              <a:gd name="connsiteY0" fmla="*/ 4411362 h 4411362"/>
              <a:gd name="connsiteX1" fmla="*/ 2483708 w 2738304"/>
              <a:gd name="connsiteY1" fmla="*/ 185352 h 4411362"/>
              <a:gd name="connsiteX2" fmla="*/ 2397211 w 2738304"/>
              <a:gd name="connsiteY2" fmla="*/ 123568 h 4411362"/>
              <a:gd name="connsiteX3" fmla="*/ 2730844 w 2738304"/>
              <a:gd name="connsiteY3" fmla="*/ 0 h 4411362"/>
              <a:gd name="connsiteX4" fmla="*/ 2738304 w 2738304"/>
              <a:gd name="connsiteY4" fmla="*/ 373034 h 4411362"/>
              <a:gd name="connsiteX5" fmla="*/ 2643180 w 2738304"/>
              <a:gd name="connsiteY5" fmla="*/ 323608 h 4411362"/>
              <a:gd name="connsiteX6" fmla="*/ 0 w 2738304"/>
              <a:gd name="connsiteY6" fmla="*/ 4411362 h 4411362"/>
              <a:gd name="connsiteX0" fmla="*/ 0 w 4766678"/>
              <a:gd name="connsiteY0" fmla="*/ 4635648 h 4635648"/>
              <a:gd name="connsiteX1" fmla="*/ 2483708 w 4766678"/>
              <a:gd name="connsiteY1" fmla="*/ 409638 h 4635648"/>
              <a:gd name="connsiteX2" fmla="*/ 2397211 w 4766678"/>
              <a:gd name="connsiteY2" fmla="*/ 347854 h 4635648"/>
              <a:gd name="connsiteX3" fmla="*/ 4766678 w 4766678"/>
              <a:gd name="connsiteY3" fmla="*/ 0 h 4635648"/>
              <a:gd name="connsiteX4" fmla="*/ 2738304 w 4766678"/>
              <a:gd name="connsiteY4" fmla="*/ 597320 h 4635648"/>
              <a:gd name="connsiteX5" fmla="*/ 2643180 w 4766678"/>
              <a:gd name="connsiteY5" fmla="*/ 547894 h 4635648"/>
              <a:gd name="connsiteX6" fmla="*/ 0 w 4766678"/>
              <a:gd name="connsiteY6" fmla="*/ 4635648 h 4635648"/>
              <a:gd name="connsiteX0" fmla="*/ 0 w 2748097"/>
              <a:gd name="connsiteY0" fmla="*/ 4454493 h 4454493"/>
              <a:gd name="connsiteX1" fmla="*/ 2483708 w 2748097"/>
              <a:gd name="connsiteY1" fmla="*/ 228483 h 4454493"/>
              <a:gd name="connsiteX2" fmla="*/ 2397211 w 2748097"/>
              <a:gd name="connsiteY2" fmla="*/ 166699 h 4454493"/>
              <a:gd name="connsiteX3" fmla="*/ 2748097 w 2748097"/>
              <a:gd name="connsiteY3" fmla="*/ 0 h 4454493"/>
              <a:gd name="connsiteX4" fmla="*/ 2738304 w 2748097"/>
              <a:gd name="connsiteY4" fmla="*/ 416165 h 4454493"/>
              <a:gd name="connsiteX5" fmla="*/ 2643180 w 2748097"/>
              <a:gd name="connsiteY5" fmla="*/ 366739 h 4454493"/>
              <a:gd name="connsiteX6" fmla="*/ 0 w 2748097"/>
              <a:gd name="connsiteY6" fmla="*/ 4454493 h 4454493"/>
              <a:gd name="connsiteX0" fmla="*/ 0 w 2569967"/>
              <a:gd name="connsiteY0" fmla="*/ 4454493 h 4454493"/>
              <a:gd name="connsiteX1" fmla="*/ 2305578 w 2569967"/>
              <a:gd name="connsiteY1" fmla="*/ 228483 h 4454493"/>
              <a:gd name="connsiteX2" fmla="*/ 2219081 w 2569967"/>
              <a:gd name="connsiteY2" fmla="*/ 166699 h 4454493"/>
              <a:gd name="connsiteX3" fmla="*/ 2569967 w 2569967"/>
              <a:gd name="connsiteY3" fmla="*/ 0 h 4454493"/>
              <a:gd name="connsiteX4" fmla="*/ 2560174 w 2569967"/>
              <a:gd name="connsiteY4" fmla="*/ 416165 h 4454493"/>
              <a:gd name="connsiteX5" fmla="*/ 2465050 w 2569967"/>
              <a:gd name="connsiteY5" fmla="*/ 366739 h 4454493"/>
              <a:gd name="connsiteX6" fmla="*/ 0 w 2569967"/>
              <a:gd name="connsiteY6" fmla="*/ 4454493 h 44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9967" h="4454493">
                <a:moveTo>
                  <a:pt x="0" y="4454493"/>
                </a:moveTo>
                <a:lnTo>
                  <a:pt x="2305578" y="228483"/>
                </a:lnTo>
                <a:lnTo>
                  <a:pt x="2219081" y="166699"/>
                </a:lnTo>
                <a:lnTo>
                  <a:pt x="2569967" y="0"/>
                </a:lnTo>
                <a:lnTo>
                  <a:pt x="2560174" y="416165"/>
                </a:lnTo>
                <a:lnTo>
                  <a:pt x="2465050" y="366739"/>
                </a:lnTo>
                <a:lnTo>
                  <a:pt x="0" y="4454493"/>
                </a:lnTo>
                <a:close/>
              </a:path>
            </a:pathLst>
          </a:custGeom>
          <a:gradFill flip="none" rotWithShape="1">
            <a:gsLst>
              <a:gs pos="0">
                <a:srgbClr val="00DFF6"/>
              </a:gs>
              <a:gs pos="70000">
                <a:srgbClr val="002774"/>
              </a:gs>
            </a:gsLst>
            <a:lin ang="54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3000000"/>
            </a:lightRig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19074" y="3203933"/>
            <a:ext cx="6621145" cy="143970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4908" y="3944374"/>
            <a:ext cx="7371327" cy="143970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044"/>
          <p:cNvSpPr>
            <a:spLocks noChangeArrowheads="1"/>
          </p:cNvSpPr>
          <p:nvPr/>
        </p:nvSpPr>
        <p:spPr bwMode="auto">
          <a:xfrm>
            <a:off x="0" y="0"/>
            <a:ext cx="59039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本 章 小 </a:t>
            </a:r>
            <a:r>
              <a:rPr lang="zh-CN" alt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结</a:t>
            </a:r>
            <a:r>
              <a:rPr lang="en-US" altLang="zh-CN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(4)</a:t>
            </a:r>
            <a:endParaRPr lang="en-US" altLang="zh-CN" sz="44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2071688" y="1293813"/>
            <a:ext cx="5237162" cy="1441450"/>
            <a:chOff x="2071670" y="1294563"/>
            <a:chExt cx="5786478" cy="1440000"/>
          </a:xfrm>
        </p:grpSpPr>
        <p:sp>
          <p:nvSpPr>
            <p:cNvPr id="5" name="矩形 4"/>
            <p:cNvSpPr/>
            <p:nvPr/>
          </p:nvSpPr>
          <p:spPr bwMode="auto">
            <a:xfrm>
              <a:off x="2071670" y="1294563"/>
              <a:ext cx="5786478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lumMod val="50000"/>
                    <a:alpha val="50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">
                <a:rot lat="17373598" lon="0" rev="0"/>
              </a:camera>
              <a:lightRig rig="flat" dir="t"/>
            </a:scene3d>
            <a:sp3d extrusionH="127000"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278" name="组合 32"/>
            <p:cNvGrpSpPr>
              <a:grpSpLocks/>
            </p:cNvGrpSpPr>
            <p:nvPr/>
          </p:nvGrpSpPr>
          <p:grpSpPr bwMode="auto">
            <a:xfrm>
              <a:off x="2428875" y="1357313"/>
              <a:ext cx="3634962" cy="441011"/>
              <a:chOff x="2428875" y="1357313"/>
              <a:chExt cx="3634962" cy="441011"/>
            </a:xfrm>
          </p:grpSpPr>
          <p:grpSp>
            <p:nvGrpSpPr>
              <p:cNvPr id="53279" name="组合 29"/>
              <p:cNvGrpSpPr>
                <a:grpSpLocks/>
              </p:cNvGrpSpPr>
              <p:nvPr/>
            </p:nvGrpSpPr>
            <p:grpSpPr bwMode="auto">
              <a:xfrm>
                <a:off x="2428875" y="1357313"/>
                <a:ext cx="431800" cy="431800"/>
                <a:chOff x="3357554" y="1675014"/>
                <a:chExt cx="432000" cy="432000"/>
              </a:xfrm>
            </p:grpSpPr>
            <p:sp>
              <p:nvSpPr>
                <p:cNvPr id="25" name="圆角矩形 24"/>
                <p:cNvSpPr>
                  <a:spLocks noChangeAspect="1"/>
                </p:cNvSpPr>
                <p:nvPr/>
              </p:nvSpPr>
              <p:spPr bwMode="auto">
                <a:xfrm>
                  <a:off x="3357554" y="1675014"/>
                  <a:ext cx="432000" cy="432000"/>
                </a:xfrm>
                <a:prstGeom prst="roundRect">
                  <a:avLst/>
                </a:prstGeom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n w="38100">
                  <a:gradFill>
                    <a:gsLst>
                      <a:gs pos="50000">
                        <a:srgbClr val="6EFF01"/>
                      </a:gs>
                      <a:gs pos="100000">
                        <a:srgbClr val="0F5000"/>
                      </a:gs>
                    </a:gsLst>
                    <a:lin ang="5400000" scaled="0"/>
                  </a:gradFill>
                </a:ln>
                <a:effectLst>
                  <a:outerShdw blurRad="225425" dist="38100" dir="5220000" algn="ctr">
                    <a:srgbClr val="000000">
                      <a:alpha val="33000"/>
                    </a:srgbClr>
                  </a:outerShdw>
                </a:effectLst>
                <a:scene3d>
                  <a:camera prst="orthographicFront"/>
                  <a:lightRig rig="flat" dir="t"/>
                </a:scene3d>
                <a:sp3d contourW="19050">
                  <a:bevelT w="152400" h="127000" prst="convex"/>
                  <a:bevelB w="0" h="0"/>
                  <a:contourClr>
                    <a:schemeClr val="bg1"/>
                  </a:contourClr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>
                  <a:sp3d/>
                </a:bodyPr>
                <a:lstStyle/>
                <a:p>
                  <a:pPr marL="0" lvl="2" algn="ctr" eaLnBrk="0" fontAlgn="ctr" hangingPunct="0"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tabLst>
                      <a:tab pos="136525" algn="l"/>
                    </a:tabLst>
                    <a:defRPr/>
                  </a:pPr>
                  <a:endParaRPr lang="zh-CN" altLang="en-US" sz="14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328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357554" y="1714488"/>
                  <a:ext cx="379412" cy="3079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buFontTx/>
                    <a:buNone/>
                  </a:pPr>
                  <a:r>
                    <a:rPr lang="en-US" altLang="zh-CN" sz="1400" b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1</a:t>
                  </a:r>
                  <a:endParaRPr lang="zh-CN" altLang="en-US" sz="14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8" name="矩形 27"/>
              <p:cNvSpPr/>
              <p:nvPr/>
            </p:nvSpPr>
            <p:spPr>
              <a:xfrm>
                <a:off x="2857467" y="1429364"/>
                <a:ext cx="3206330" cy="369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</a:rPr>
                  <a:t>连续随机变量集的平均互信息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endParaRPr>
              </a:p>
            </p:txBody>
          </p:sp>
        </p:grpSp>
      </p:grpSp>
      <p:grpSp>
        <p:nvGrpSpPr>
          <p:cNvPr id="10" name="组合 37"/>
          <p:cNvGrpSpPr>
            <a:grpSpLocks/>
          </p:cNvGrpSpPr>
          <p:nvPr/>
        </p:nvGrpSpPr>
        <p:grpSpPr bwMode="auto">
          <a:xfrm>
            <a:off x="1907815" y="2500313"/>
            <a:ext cx="3241675" cy="469900"/>
            <a:chOff x="1714500" y="2500313"/>
            <a:chExt cx="3241519" cy="470011"/>
          </a:xfrm>
        </p:grpSpPr>
        <p:sp>
          <p:nvSpPr>
            <p:cNvPr id="12" name="圆角矩形 11"/>
            <p:cNvSpPr>
              <a:spLocks noChangeAspect="1"/>
            </p:cNvSpPr>
            <p:nvPr/>
          </p:nvSpPr>
          <p:spPr bwMode="auto">
            <a:xfrm>
              <a:off x="1714500" y="2538413"/>
              <a:ext cx="431997" cy="431911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75" name="TextBox 61"/>
            <p:cNvSpPr txBox="1">
              <a:spLocks noChangeArrowheads="1"/>
            </p:cNvSpPr>
            <p:nvPr/>
          </p:nvSpPr>
          <p:spPr bwMode="auto">
            <a:xfrm>
              <a:off x="1763715" y="2600936"/>
              <a:ext cx="379410" cy="307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214539" y="2500313"/>
              <a:ext cx="2741480" cy="369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0850" indent="-450850">
                <a:spcBef>
                  <a:spcPct val="50000"/>
                </a:spcBef>
                <a:defRPr/>
              </a:pPr>
              <a:r>
                <a:rPr lang="pt-BR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平均互信息与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差</a:t>
              </a:r>
              <a:r>
                <a:rPr lang="pt-BR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熵的关系</a:t>
              </a:r>
              <a:endPara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endParaRPr>
            </a:p>
          </p:txBody>
        </p:sp>
      </p:grpSp>
      <p:grpSp>
        <p:nvGrpSpPr>
          <p:cNvPr id="11" name="组合 40"/>
          <p:cNvGrpSpPr>
            <a:grpSpLocks/>
          </p:cNvGrpSpPr>
          <p:nvPr/>
        </p:nvGrpSpPr>
        <p:grpSpPr bwMode="auto">
          <a:xfrm>
            <a:off x="1398588" y="3571875"/>
            <a:ext cx="3271837" cy="431800"/>
            <a:chOff x="1398212" y="3572287"/>
            <a:chExt cx="3271975" cy="431911"/>
          </a:xfrm>
        </p:grpSpPr>
        <p:sp>
          <p:nvSpPr>
            <p:cNvPr id="15" name="圆角矩形 14"/>
            <p:cNvSpPr>
              <a:spLocks noChangeAspect="1"/>
            </p:cNvSpPr>
            <p:nvPr/>
          </p:nvSpPr>
          <p:spPr bwMode="auto">
            <a:xfrm>
              <a:off x="1398212" y="3572287"/>
              <a:ext cx="431997" cy="431911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0000"/>
                  </a:gs>
                  <a:gs pos="100000">
                    <a:srgbClr val="860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72" name="TextBox 61"/>
            <p:cNvSpPr txBox="1">
              <a:spLocks noChangeArrowheads="1"/>
            </p:cNvSpPr>
            <p:nvPr/>
          </p:nvSpPr>
          <p:spPr bwMode="auto">
            <a:xfrm>
              <a:off x="1423981" y="3621492"/>
              <a:ext cx="379409" cy="307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</a:pPr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28459" y="3631040"/>
              <a:ext cx="2741728" cy="369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平均互信息都具有非负性</a:t>
              </a:r>
              <a:endPara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endParaRPr>
            </a:p>
          </p:txBody>
        </p:sp>
      </p:grpSp>
      <p:grpSp>
        <p:nvGrpSpPr>
          <p:cNvPr id="13" name="组合 41"/>
          <p:cNvGrpSpPr>
            <a:grpSpLocks/>
          </p:cNvGrpSpPr>
          <p:nvPr/>
        </p:nvGrpSpPr>
        <p:grpSpPr bwMode="auto">
          <a:xfrm>
            <a:off x="925957" y="4365295"/>
            <a:ext cx="2493963" cy="431800"/>
            <a:chOff x="864306" y="4311098"/>
            <a:chExt cx="2494096" cy="431911"/>
          </a:xfrm>
        </p:grpSpPr>
        <p:sp>
          <p:nvSpPr>
            <p:cNvPr id="17" name="圆角矩形 16"/>
            <p:cNvSpPr>
              <a:spLocks noChangeAspect="1"/>
            </p:cNvSpPr>
            <p:nvPr/>
          </p:nvSpPr>
          <p:spPr bwMode="auto">
            <a:xfrm>
              <a:off x="864306" y="4311098"/>
              <a:ext cx="431997" cy="431911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3219E"/>
                  </a:gs>
                  <a:gs pos="100000">
                    <a:srgbClr val="610348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9" name="TextBox 61"/>
            <p:cNvSpPr txBox="1">
              <a:spLocks noChangeArrowheads="1"/>
            </p:cNvSpPr>
            <p:nvPr/>
          </p:nvSpPr>
          <p:spPr bwMode="auto">
            <a:xfrm>
              <a:off x="890585" y="4373809"/>
              <a:ext cx="379409" cy="306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15180" y="4357148"/>
              <a:ext cx="2043222" cy="369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平均互信息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对称性</a:t>
              </a:r>
            </a:p>
          </p:txBody>
        </p:sp>
      </p:grpSp>
      <p:grpSp>
        <p:nvGrpSpPr>
          <p:cNvPr id="14" name="组合 42"/>
          <p:cNvGrpSpPr>
            <a:grpSpLocks/>
          </p:cNvGrpSpPr>
          <p:nvPr/>
        </p:nvGrpSpPr>
        <p:grpSpPr bwMode="auto">
          <a:xfrm>
            <a:off x="428625" y="5214938"/>
            <a:ext cx="4010025" cy="431800"/>
            <a:chOff x="428596" y="5214938"/>
            <a:chExt cx="4010279" cy="432012"/>
          </a:xfrm>
        </p:grpSpPr>
        <p:sp>
          <p:nvSpPr>
            <p:cNvPr id="19" name="圆角矩形 18"/>
            <p:cNvSpPr>
              <a:spLocks noChangeAspect="1"/>
            </p:cNvSpPr>
            <p:nvPr/>
          </p:nvSpPr>
          <p:spPr bwMode="auto">
            <a:xfrm>
              <a:off x="428596" y="5214950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00DFF6"/>
                  </a:gs>
                  <a:gs pos="100000">
                    <a:srgbClr val="002774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6" name="TextBox 61"/>
            <p:cNvSpPr txBox="1">
              <a:spLocks noChangeArrowheads="1"/>
            </p:cNvSpPr>
            <p:nvPr/>
          </p:nvSpPr>
          <p:spPr bwMode="auto">
            <a:xfrm>
              <a:off x="428625" y="5257863"/>
              <a:ext cx="377822" cy="307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7" name="矩形 38"/>
            <p:cNvSpPr>
              <a:spLocks noChangeArrowheads="1"/>
            </p:cNvSpPr>
            <p:nvPr/>
          </p:nvSpPr>
          <p:spPr bwMode="auto">
            <a:xfrm>
              <a:off x="1000098" y="5214938"/>
              <a:ext cx="34387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宋体" pitchFamily="2" charset="-122"/>
                  <a:sym typeface="Arial" pitchFamily="34" charset="0"/>
                </a:rPr>
                <a:t>线性变换下平均互信息的不变性</a:t>
              </a:r>
            </a:p>
          </p:txBody>
        </p:sp>
      </p:grpSp>
      <p:graphicFrame>
        <p:nvGraphicFramePr>
          <p:cNvPr id="52262" name="Object 38"/>
          <p:cNvGraphicFramePr>
            <a:graphicFrameLocks noChangeAspect="1"/>
          </p:cNvGraphicFramePr>
          <p:nvPr/>
        </p:nvGraphicFramePr>
        <p:xfrm>
          <a:off x="2916238" y="1773238"/>
          <a:ext cx="2879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2" name="Equation" r:id="rId4" imgW="3340080" imgH="787320" progId="Equation.DSMT4">
                  <p:embed/>
                </p:oleObj>
              </mc:Choice>
              <mc:Fallback>
                <p:oleObj name="Equation" r:id="rId4" imgW="3340080" imgH="78732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73238"/>
                        <a:ext cx="2879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53"/>
          <p:cNvGraphicFramePr>
            <a:graphicFrameLocks noChangeAspect="1"/>
          </p:cNvGraphicFramePr>
          <p:nvPr/>
        </p:nvGraphicFramePr>
        <p:xfrm>
          <a:off x="2771775" y="2997200"/>
          <a:ext cx="33131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3" r:id="rId6" imgW="1968817" imgH="203517" progId="Equation.DSMT4">
                  <p:embed/>
                </p:oleObj>
              </mc:Choice>
              <mc:Fallback>
                <p:oleObj r:id="rId6" imgW="1968817" imgH="203517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97200"/>
                        <a:ext cx="331311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4" name="Object 52"/>
          <p:cNvGraphicFramePr>
            <a:graphicFrameLocks noChangeAspect="1"/>
          </p:cNvGraphicFramePr>
          <p:nvPr/>
        </p:nvGraphicFramePr>
        <p:xfrm>
          <a:off x="4716463" y="3708400"/>
          <a:ext cx="13684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4" r:id="rId8" imgW="929433" imgH="203959" progId="Equation.DSMT4">
                  <p:embed/>
                </p:oleObj>
              </mc:Choice>
              <mc:Fallback>
                <p:oleObj r:id="rId8" imgW="929433" imgH="203959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708400"/>
                        <a:ext cx="1368425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5" name="Object 51"/>
          <p:cNvGraphicFramePr>
            <a:graphicFrameLocks noChangeAspect="1"/>
          </p:cNvGraphicFramePr>
          <p:nvPr/>
        </p:nvGraphicFramePr>
        <p:xfrm>
          <a:off x="3708400" y="4508500"/>
          <a:ext cx="2447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5" r:id="rId10" imgW="1486217" imgH="203517" progId="Equation.DSMT4">
                  <p:embed/>
                </p:oleObj>
              </mc:Choice>
              <mc:Fallback>
                <p:oleObj r:id="rId10" imgW="1486217" imgH="203517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08500"/>
                        <a:ext cx="2447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0"/>
                            </p:stCondLst>
                            <p:childTnLst>
                              <p:par>
                                <p:cTn id="16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D5723-BA8D-4982-9043-96192103B290}" type="slidenum">
              <a:rPr lang="zh-CN" altLang="en-US"/>
              <a:pPr>
                <a:defRPr/>
              </a:pPr>
              <a:t>18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2276475"/>
            <a:ext cx="5327650" cy="1470025"/>
          </a:xfrm>
        </p:spPr>
        <p:txBody>
          <a:bodyPr/>
          <a:lstStyle/>
          <a:p>
            <a:pPr algn="ctr"/>
            <a:r>
              <a:rPr lang="zh-CN" altLang="en-US" sz="4800" smtClean="0"/>
              <a:t>谢谢</a:t>
            </a:r>
            <a:r>
              <a:rPr lang="en-US" altLang="zh-CN" sz="4800" smtClean="0"/>
              <a:t>!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3" name="Group 2"/>
          <p:cNvGrpSpPr>
            <a:grpSpLocks/>
          </p:cNvGrpSpPr>
          <p:nvPr/>
        </p:nvGrpSpPr>
        <p:grpSpPr bwMode="auto">
          <a:xfrm>
            <a:off x="611188" y="1701800"/>
            <a:ext cx="7600950" cy="4943475"/>
            <a:chOff x="0" y="0"/>
            <a:chExt cx="4581" cy="3039"/>
          </a:xfrm>
        </p:grpSpPr>
        <p:sp>
          <p:nvSpPr>
            <p:cNvPr id="37903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37904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37894" name="Freeform 7"/>
          <p:cNvSpPr>
            <a:spLocks noChangeArrowheads="1"/>
          </p:cNvSpPr>
          <p:nvPr/>
        </p:nvSpPr>
        <p:spPr bwMode="auto">
          <a:xfrm rot="10800000">
            <a:off x="736600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Text Box 8"/>
          <p:cNvSpPr>
            <a:spLocks noChangeArrowheads="1"/>
          </p:cNvSpPr>
          <p:nvPr/>
        </p:nvSpPr>
        <p:spPr bwMode="auto">
          <a:xfrm>
            <a:off x="1054100" y="12668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37896" name="Freeform 9"/>
          <p:cNvSpPr>
            <a:spLocks noChangeArrowheads="1"/>
          </p:cNvSpPr>
          <p:nvPr/>
        </p:nvSpPr>
        <p:spPr bwMode="auto">
          <a:xfrm rot="10800000">
            <a:off x="2149475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7" name="Freeform 11"/>
          <p:cNvSpPr>
            <a:spLocks noChangeArrowheads="1"/>
          </p:cNvSpPr>
          <p:nvPr/>
        </p:nvSpPr>
        <p:spPr bwMode="auto">
          <a:xfrm rot="10800000">
            <a:off x="736600" y="2262188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8" name="Freeform 13"/>
          <p:cNvSpPr>
            <a:spLocks noChangeArrowheads="1"/>
          </p:cNvSpPr>
          <p:nvPr/>
        </p:nvSpPr>
        <p:spPr bwMode="auto">
          <a:xfrm rot="10800000">
            <a:off x="2195513" y="2276475"/>
            <a:ext cx="1308100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9" name="Text Box 14"/>
          <p:cNvSpPr>
            <a:spLocks noChangeArrowheads="1"/>
          </p:cNvSpPr>
          <p:nvPr/>
        </p:nvSpPr>
        <p:spPr bwMode="auto">
          <a:xfrm>
            <a:off x="2482850" y="23844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37900" name="Rectangle 2"/>
          <p:cNvSpPr>
            <a:spLocks noChangeArrowheads="1"/>
          </p:cNvSpPr>
          <p:nvPr/>
        </p:nvSpPr>
        <p:spPr bwMode="auto">
          <a:xfrm>
            <a:off x="-61913" y="142875"/>
            <a:ext cx="822007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4.4.1 </a:t>
            </a:r>
            <a:r>
              <a:rPr lang="zh-CN" altLang="en-US" sz="3600" b="1">
                <a:solidFill>
                  <a:schemeClr val="bg1"/>
                </a:solidFill>
              </a:rPr>
              <a:t>连续随机变量集的平均互信息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7890" name="Object 13"/>
          <p:cNvGraphicFramePr>
            <a:graphicFrameLocks noChangeAspect="1"/>
          </p:cNvGraphicFramePr>
          <p:nvPr/>
        </p:nvGraphicFramePr>
        <p:xfrm>
          <a:off x="3997325" y="2217738"/>
          <a:ext cx="20875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r:id="rId3" imgW="1005799" imgH="203959" progId="Equation.DSMT4">
                  <p:embed/>
                </p:oleObj>
              </mc:Choice>
              <mc:Fallback>
                <p:oleObj r:id="rId3" imgW="1005799" imgH="20395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2217738"/>
                        <a:ext cx="20875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218914"/>
              </p:ext>
            </p:extLst>
          </p:nvPr>
        </p:nvGraphicFramePr>
        <p:xfrm>
          <a:off x="5033963" y="2578579"/>
          <a:ext cx="14398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r:id="rId5" imgW="713064" imgH="203959" progId="Equation.DSMT4">
                  <p:embed/>
                </p:oleObj>
              </mc:Choice>
              <mc:Fallback>
                <p:oleObj r:id="rId5" imgW="713064" imgH="20395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2578579"/>
                        <a:ext cx="1439862" cy="400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5"/>
          <p:cNvGraphicFramePr>
            <a:graphicFrameLocks noChangeAspect="1"/>
          </p:cNvGraphicFramePr>
          <p:nvPr/>
        </p:nvGraphicFramePr>
        <p:xfrm>
          <a:off x="3165475" y="3681413"/>
          <a:ext cx="4935538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Equation" r:id="rId7" imgW="4952880" imgH="2552400" progId="Equation.DSMT4">
                  <p:embed/>
                </p:oleObj>
              </mc:Choice>
              <mc:Fallback>
                <p:oleObj name="Equation" r:id="rId7" imgW="4952880" imgH="255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3681413"/>
                        <a:ext cx="4935538" cy="255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3503613" y="2132910"/>
            <a:ext cx="450056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当                  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时</a:t>
            </a:r>
            <a:r>
              <a:rPr lang="en-US" altLang="zh-CN" sz="240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趋近于          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因此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dirty="0"/>
          </a:p>
        </p:txBody>
      </p:sp>
      <p:sp>
        <p:nvSpPr>
          <p:cNvPr id="37902" name="灯片编号占位符 3"/>
          <p:cNvSpPr>
            <a:spLocks noGrp="1" noChangeArrowheads="1"/>
          </p:cNvSpPr>
          <p:nvPr/>
        </p:nvSpPr>
        <p:spPr bwMode="auto">
          <a:xfrm>
            <a:off x="3143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0154E256-89B8-48D5-89D6-7F2612F090D2}" type="slidenum">
              <a:rPr lang="en-US" altLang="zh-CN" sz="1200">
                <a:solidFill>
                  <a:srgbClr val="898989"/>
                </a:solidFill>
              </a:rPr>
              <a:pPr/>
              <a:t>2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6" name="矩形 46"/>
          <p:cNvSpPr>
            <a:spLocks noChangeArrowheads="1"/>
          </p:cNvSpPr>
          <p:nvPr/>
        </p:nvSpPr>
        <p:spPr bwMode="auto">
          <a:xfrm>
            <a:off x="1330325" y="3068638"/>
            <a:ext cx="109696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sz="24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平均互</a:t>
            </a:r>
          </a:p>
          <a:p>
            <a:r>
              <a:rPr lang="zh-CN" sz="24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信息</a:t>
            </a:r>
          </a:p>
        </p:txBody>
      </p:sp>
      <p:sp>
        <p:nvSpPr>
          <p:cNvPr id="38927" name="Rectangle 8"/>
          <p:cNvSpPr>
            <a:spLocks noChangeArrowheads="1"/>
          </p:cNvSpPr>
          <p:nvPr/>
        </p:nvSpPr>
        <p:spPr bwMode="auto">
          <a:xfrm rot="8660019">
            <a:off x="-352425" y="2949575"/>
            <a:ext cx="5588000" cy="523875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2B2B2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28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CCBA168B-2A23-4198-8725-827E02604696}" type="slidenum">
              <a:rPr lang="en-US" altLang="zh-CN" sz="1200">
                <a:solidFill>
                  <a:srgbClr val="898989"/>
                </a:solidFill>
              </a:rPr>
              <a:pPr/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8929" name="AutoShape 9"/>
          <p:cNvSpPr>
            <a:spLocks noChangeArrowheads="1"/>
          </p:cNvSpPr>
          <p:nvPr/>
        </p:nvSpPr>
        <p:spPr bwMode="auto">
          <a:xfrm rot="-2153873">
            <a:off x="2463800" y="2843213"/>
            <a:ext cx="268288" cy="381000"/>
          </a:xfrm>
          <a:prstGeom prst="chevron">
            <a:avLst>
              <a:gd name="adj" fmla="val 55468"/>
            </a:avLst>
          </a:prstGeom>
          <a:gradFill rotWithShape="1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pic>
        <p:nvPicPr>
          <p:cNvPr id="38930" name="Picture 37" descr="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2627313"/>
            <a:ext cx="107156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31" name="Rectangle 4"/>
          <p:cNvSpPr>
            <a:spLocks noChangeArrowheads="1"/>
          </p:cNvSpPr>
          <p:nvPr/>
        </p:nvSpPr>
        <p:spPr bwMode="auto">
          <a:xfrm>
            <a:off x="0" y="147638"/>
            <a:ext cx="838676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</a:t>
            </a:r>
            <a:r>
              <a:rPr lang="zh-CN" altLang="en-US" sz="3600" b="1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连续随机变量集的平均互信息的性质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932" name="Rectangle 4"/>
          <p:cNvSpPr>
            <a:spLocks noChangeArrowheads="1"/>
          </p:cNvSpPr>
          <p:nvPr/>
        </p:nvSpPr>
        <p:spPr bwMode="auto">
          <a:xfrm>
            <a:off x="4511675" y="1709738"/>
            <a:ext cx="3903663" cy="1247775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33" name="AutoShape 10"/>
          <p:cNvSpPr>
            <a:spLocks noChangeArrowheads="1"/>
          </p:cNvSpPr>
          <p:nvPr/>
        </p:nvSpPr>
        <p:spPr bwMode="auto">
          <a:xfrm rot="-2153873">
            <a:off x="3930650" y="1854200"/>
            <a:ext cx="268288" cy="379413"/>
          </a:xfrm>
          <a:prstGeom prst="chevron">
            <a:avLst>
              <a:gd name="adj" fmla="val 55468"/>
            </a:avLst>
          </a:prstGeom>
          <a:gradFill rotWithShape="1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34" name="Rectangle 13"/>
          <p:cNvSpPr>
            <a:spLocks noChangeArrowheads="1"/>
          </p:cNvSpPr>
          <p:nvPr/>
        </p:nvSpPr>
        <p:spPr bwMode="auto">
          <a:xfrm>
            <a:off x="4932363" y="2133600"/>
            <a:ext cx="3571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8935" name="Rectangle 3"/>
          <p:cNvSpPr>
            <a:spLocks noChangeArrowheads="1"/>
          </p:cNvSpPr>
          <p:nvPr/>
        </p:nvSpPr>
        <p:spPr bwMode="auto">
          <a:xfrm>
            <a:off x="3105150" y="2565400"/>
            <a:ext cx="3905250" cy="1247775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36" name="Rectangle 15"/>
          <p:cNvSpPr>
            <a:spLocks noChangeArrowheads="1"/>
          </p:cNvSpPr>
          <p:nvPr/>
        </p:nvSpPr>
        <p:spPr bwMode="auto">
          <a:xfrm>
            <a:off x="3552825" y="2798763"/>
            <a:ext cx="3286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8937" name="Rectangle 16"/>
          <p:cNvSpPr>
            <a:spLocks noChangeArrowheads="1"/>
          </p:cNvSpPr>
          <p:nvPr/>
        </p:nvSpPr>
        <p:spPr bwMode="auto">
          <a:xfrm>
            <a:off x="4789488" y="34559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8938" name="Rectangle 7"/>
          <p:cNvSpPr>
            <a:spLocks noChangeArrowheads="1"/>
          </p:cNvSpPr>
          <p:nvPr/>
        </p:nvSpPr>
        <p:spPr bwMode="auto">
          <a:xfrm>
            <a:off x="1814513" y="3571875"/>
            <a:ext cx="5614987" cy="1247775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39" name="Rectangle 4"/>
          <p:cNvSpPr>
            <a:spLocks noChangeArrowheads="1"/>
          </p:cNvSpPr>
          <p:nvPr/>
        </p:nvSpPr>
        <p:spPr bwMode="auto">
          <a:xfrm>
            <a:off x="830263" y="4716463"/>
            <a:ext cx="7053262" cy="1522412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 设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、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定义在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R</a:t>
            </a:r>
            <a:r>
              <a:rPr lang="en-US" altLang="zh-CN" sz="2400" baseline="30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空间中的两个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维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矢量，   、         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分别为   、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可逆线性变换，即                ，                   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，那么</a:t>
            </a:r>
            <a:endParaRPr lang="zh-CN" altLang="en-US" dirty="0">
              <a:solidFill>
                <a:srgbClr val="000000"/>
              </a:solidFill>
              <a:sym typeface="Arial" pitchFamily="34" charset="0"/>
            </a:endParaRPr>
          </a:p>
        </p:txBody>
      </p:sp>
      <p:grpSp>
        <p:nvGrpSpPr>
          <p:cNvPr id="38940" name="组合 55"/>
          <p:cNvGrpSpPr>
            <a:grpSpLocks/>
          </p:cNvGrpSpPr>
          <p:nvPr/>
        </p:nvGrpSpPr>
        <p:grpSpPr bwMode="auto">
          <a:xfrm>
            <a:off x="4021138" y="1014413"/>
            <a:ext cx="1357312" cy="1104900"/>
            <a:chOff x="0" y="0"/>
            <a:chExt cx="1357321" cy="1104900"/>
          </a:xfrm>
        </p:grpSpPr>
        <p:grpSp>
          <p:nvGrpSpPr>
            <p:cNvPr id="38956" name="Group 29"/>
            <p:cNvGrpSpPr>
              <a:grpSpLocks/>
            </p:cNvGrpSpPr>
            <p:nvPr/>
          </p:nvGrpSpPr>
          <p:grpSpPr bwMode="auto">
            <a:xfrm rot="650306">
              <a:off x="78657" y="0"/>
              <a:ext cx="1278664" cy="1104900"/>
              <a:chOff x="0" y="0"/>
              <a:chExt cx="1136" cy="1134"/>
            </a:xfrm>
          </p:grpSpPr>
          <p:sp>
            <p:nvSpPr>
              <p:cNvPr id="38958" name="Oval 30"/>
              <p:cNvSpPr>
                <a:spLocks noChangeArrowheads="1"/>
              </p:cNvSpPr>
              <p:nvPr/>
            </p:nvSpPr>
            <p:spPr bwMode="auto">
              <a:xfrm>
                <a:off x="2" y="0"/>
                <a:ext cx="1134" cy="1134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50000">
                    <a:srgbClr val="FFFFFF"/>
                  </a:gs>
                  <a:gs pos="100000">
                    <a:srgbClr val="B2B2B2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38959" name="Oval 31"/>
              <p:cNvSpPr>
                <a:spLocks noChangeArrowheads="1"/>
              </p:cNvSpPr>
              <p:nvPr/>
            </p:nvSpPr>
            <p:spPr bwMode="auto">
              <a:xfrm>
                <a:off x="64" y="62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990000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8957" name="Text Box 9"/>
            <p:cNvSpPr>
              <a:spLocks noChangeArrowheads="1"/>
            </p:cNvSpPr>
            <p:nvPr/>
          </p:nvSpPr>
          <p:spPr bwMode="auto">
            <a:xfrm>
              <a:off x="0" y="285750"/>
              <a:ext cx="128588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对称性</a:t>
              </a:r>
              <a:endParaRPr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</p:grpSp>
      <p:grpSp>
        <p:nvGrpSpPr>
          <p:cNvPr id="38941" name="组合 56"/>
          <p:cNvGrpSpPr>
            <a:grpSpLocks/>
          </p:cNvGrpSpPr>
          <p:nvPr/>
        </p:nvGrpSpPr>
        <p:grpSpPr bwMode="auto">
          <a:xfrm>
            <a:off x="2649538" y="1928813"/>
            <a:ext cx="1276350" cy="1104900"/>
            <a:chOff x="0" y="0"/>
            <a:chExt cx="1278663" cy="1104900"/>
          </a:xfrm>
        </p:grpSpPr>
        <p:grpSp>
          <p:nvGrpSpPr>
            <p:cNvPr id="38952" name="Group 23"/>
            <p:cNvGrpSpPr>
              <a:grpSpLocks/>
            </p:cNvGrpSpPr>
            <p:nvPr/>
          </p:nvGrpSpPr>
          <p:grpSpPr bwMode="auto">
            <a:xfrm rot="650306">
              <a:off x="0" y="0"/>
              <a:ext cx="1278663" cy="1104900"/>
              <a:chOff x="0" y="0"/>
              <a:chExt cx="1136" cy="1134"/>
            </a:xfrm>
          </p:grpSpPr>
          <p:sp>
            <p:nvSpPr>
              <p:cNvPr id="38954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50000">
                    <a:srgbClr val="FFFFFF"/>
                  </a:gs>
                  <a:gs pos="100000">
                    <a:srgbClr val="B2B2B2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38955" name="Oval 25"/>
              <p:cNvSpPr>
                <a:spLocks noChangeArrowheads="1"/>
              </p:cNvSpPr>
              <p:nvPr/>
            </p:nvSpPr>
            <p:spPr bwMode="auto">
              <a:xfrm>
                <a:off x="64" y="62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rgbClr val="FF0517"/>
                  </a:gs>
                  <a:gs pos="100000">
                    <a:srgbClr val="BC000D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8953" name="矩形 43"/>
            <p:cNvSpPr>
              <a:spLocks noChangeArrowheads="1"/>
            </p:cNvSpPr>
            <p:nvPr/>
          </p:nvSpPr>
          <p:spPr bwMode="auto">
            <a:xfrm>
              <a:off x="88951" y="350837"/>
              <a:ext cx="95939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非负性</a:t>
              </a:r>
              <a:endParaRPr lang="zh-CN" altLang="en-US" sz="2400" b="1">
                <a:solidFill>
                  <a:schemeClr val="bg1"/>
                </a:solidFill>
                <a:latin typeface="黑体" pitchFamily="49" charset="-122"/>
                <a:sym typeface="黑体" pitchFamily="49" charset="-122"/>
              </a:endParaRPr>
            </a:p>
          </p:txBody>
        </p:sp>
      </p:grpSp>
      <p:grpSp>
        <p:nvGrpSpPr>
          <p:cNvPr id="38942" name="Group 17"/>
          <p:cNvGrpSpPr>
            <a:grpSpLocks/>
          </p:cNvGrpSpPr>
          <p:nvPr/>
        </p:nvGrpSpPr>
        <p:grpSpPr bwMode="auto">
          <a:xfrm rot="650306">
            <a:off x="1235075" y="2943225"/>
            <a:ext cx="1277938" cy="1104900"/>
            <a:chOff x="0" y="0"/>
            <a:chExt cx="1136" cy="1134"/>
          </a:xfrm>
        </p:grpSpPr>
        <p:sp>
          <p:nvSpPr>
            <p:cNvPr id="38950" name="Oval 18"/>
            <p:cNvSpPr>
              <a:spLocks noChangeArrowheads="1"/>
            </p:cNvSpPr>
            <p:nvPr/>
          </p:nvSpPr>
          <p:spPr bwMode="auto">
            <a:xfrm>
              <a:off x="0" y="0"/>
              <a:ext cx="1136" cy="1134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38951" name="Oval 19"/>
            <p:cNvSpPr>
              <a:spLocks noChangeArrowheads="1"/>
            </p:cNvSpPr>
            <p:nvPr/>
          </p:nvSpPr>
          <p:spPr bwMode="auto">
            <a:xfrm>
              <a:off x="64" y="62"/>
              <a:ext cx="1008" cy="1010"/>
            </a:xfrm>
            <a:prstGeom prst="ellipse">
              <a:avLst/>
            </a:prstGeom>
            <a:gradFill rotWithShape="1">
              <a:gsLst>
                <a:gs pos="0">
                  <a:srgbClr val="FF0517"/>
                </a:gs>
                <a:gs pos="100000">
                  <a:srgbClr val="BC000D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38943" name="Rectangle 34"/>
          <p:cNvSpPr>
            <a:spLocks noChangeArrowheads="1"/>
          </p:cNvSpPr>
          <p:nvPr/>
        </p:nvSpPr>
        <p:spPr bwMode="auto">
          <a:xfrm>
            <a:off x="1235075" y="3230563"/>
            <a:ext cx="1298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400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38944" name="Group 29"/>
          <p:cNvGrpSpPr>
            <a:grpSpLocks/>
          </p:cNvGrpSpPr>
          <p:nvPr/>
        </p:nvGrpSpPr>
        <p:grpSpPr bwMode="auto">
          <a:xfrm rot="600000">
            <a:off x="6350" y="4014788"/>
            <a:ext cx="1266825" cy="1104900"/>
            <a:chOff x="0" y="0"/>
            <a:chExt cx="1136" cy="1134"/>
          </a:xfrm>
        </p:grpSpPr>
        <p:sp>
          <p:nvSpPr>
            <p:cNvPr id="38948" name="Oval 30"/>
            <p:cNvSpPr>
              <a:spLocks noChangeArrowheads="1"/>
            </p:cNvSpPr>
            <p:nvPr/>
          </p:nvSpPr>
          <p:spPr bwMode="auto">
            <a:xfrm>
              <a:off x="0" y="0"/>
              <a:ext cx="1136" cy="1134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38949" name="Oval 31"/>
            <p:cNvSpPr>
              <a:spLocks noChangeArrowheads="1"/>
            </p:cNvSpPr>
            <p:nvPr/>
          </p:nvSpPr>
          <p:spPr bwMode="auto">
            <a:xfrm>
              <a:off x="64" y="62"/>
              <a:ext cx="1008" cy="101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990000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38945" name="Text Box 9"/>
          <p:cNvSpPr>
            <a:spLocks noChangeArrowheads="1"/>
          </p:cNvSpPr>
          <p:nvPr/>
        </p:nvSpPr>
        <p:spPr bwMode="auto">
          <a:xfrm>
            <a:off x="74613" y="43180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不变性</a:t>
            </a:r>
          </a:p>
        </p:txBody>
      </p:sp>
      <p:sp>
        <p:nvSpPr>
          <p:cNvPr id="38946" name="AutoShape 9"/>
          <p:cNvSpPr>
            <a:spLocks noChangeArrowheads="1"/>
          </p:cNvSpPr>
          <p:nvPr/>
        </p:nvSpPr>
        <p:spPr bwMode="auto">
          <a:xfrm rot="-2153873">
            <a:off x="1106488" y="3843338"/>
            <a:ext cx="268287" cy="381000"/>
          </a:xfrm>
          <a:prstGeom prst="chevron">
            <a:avLst>
              <a:gd name="adj" fmla="val 55468"/>
            </a:avLst>
          </a:prstGeom>
          <a:gradFill rotWithShape="1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graphicFrame>
        <p:nvGraphicFramePr>
          <p:cNvPr id="38914" name="Object 51"/>
          <p:cNvGraphicFramePr>
            <a:graphicFrameLocks noChangeAspect="1"/>
          </p:cNvGraphicFramePr>
          <p:nvPr/>
        </p:nvGraphicFramePr>
        <p:xfrm>
          <a:off x="5076825" y="1955800"/>
          <a:ext cx="34559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0" r:id="rId4" imgW="1486217" imgH="203517" progId="Equation.DSMT4">
                  <p:embed/>
                </p:oleObj>
              </mc:Choice>
              <mc:Fallback>
                <p:oleObj r:id="rId4" imgW="1486217" imgH="203517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955800"/>
                        <a:ext cx="3455988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52"/>
          <p:cNvGraphicFramePr>
            <a:graphicFrameLocks noChangeAspect="1"/>
          </p:cNvGraphicFramePr>
          <p:nvPr/>
        </p:nvGraphicFramePr>
        <p:xfrm>
          <a:off x="3995738" y="2852738"/>
          <a:ext cx="20875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" r:id="rId6" imgW="929433" imgH="203959" progId="Equation.DSMT4">
                  <p:embed/>
                </p:oleObj>
              </mc:Choice>
              <mc:Fallback>
                <p:oleObj r:id="rId6" imgW="929433" imgH="203959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852738"/>
                        <a:ext cx="2087562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53"/>
          <p:cNvGraphicFramePr>
            <a:graphicFrameLocks noChangeAspect="1"/>
          </p:cNvGraphicFramePr>
          <p:nvPr/>
        </p:nvGraphicFramePr>
        <p:xfrm>
          <a:off x="2484438" y="3789363"/>
          <a:ext cx="46926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2" r:id="rId8" imgW="1968817" imgH="203517" progId="Equation.DSMT4">
                  <p:embed/>
                </p:oleObj>
              </mc:Choice>
              <mc:Fallback>
                <p:oleObj r:id="rId8" imgW="1968817" imgH="203517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46926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557395"/>
              </p:ext>
            </p:extLst>
          </p:nvPr>
        </p:nvGraphicFramePr>
        <p:xfrm>
          <a:off x="1762125" y="4926480"/>
          <a:ext cx="4333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3" r:id="rId10" imgW="230717" imgH="192317" progId="Equation.DSMT4">
                  <p:embed/>
                </p:oleObj>
              </mc:Choice>
              <mc:Fallback>
                <p:oleObj r:id="rId10" imgW="230717" imgH="192317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926480"/>
                        <a:ext cx="4333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708506"/>
              </p:ext>
            </p:extLst>
          </p:nvPr>
        </p:nvGraphicFramePr>
        <p:xfrm>
          <a:off x="1293813" y="4910605"/>
          <a:ext cx="469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4" r:id="rId12" imgW="230717" imgH="192317" progId="Equation.DSMT4">
                  <p:embed/>
                </p:oleObj>
              </mc:Choice>
              <mc:Fallback>
                <p:oleObj r:id="rId12" imgW="230717" imgH="192317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910605"/>
                        <a:ext cx="4699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642985"/>
              </p:ext>
            </p:extLst>
          </p:nvPr>
        </p:nvGraphicFramePr>
        <p:xfrm>
          <a:off x="3386153" y="5661025"/>
          <a:ext cx="32019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5" r:id="rId14" imgW="1486217" imgH="228917" progId="Equation.DSMT4">
                  <p:embed/>
                </p:oleObj>
              </mc:Choice>
              <mc:Fallback>
                <p:oleObj r:id="rId14" imgW="1486217" imgH="228917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53" y="5661025"/>
                        <a:ext cx="32019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97806"/>
              </p:ext>
            </p:extLst>
          </p:nvPr>
        </p:nvGraphicFramePr>
        <p:xfrm>
          <a:off x="6839878" y="4941888"/>
          <a:ext cx="4683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6" r:id="rId16" imgW="230616" imgH="205027" progId="Equation.DSMT4">
                  <p:embed/>
                </p:oleObj>
              </mc:Choice>
              <mc:Fallback>
                <p:oleObj r:id="rId16" imgW="230616" imgH="205027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878" y="4941888"/>
                        <a:ext cx="46831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508033"/>
              </p:ext>
            </p:extLst>
          </p:nvPr>
        </p:nvGraphicFramePr>
        <p:xfrm>
          <a:off x="7452200" y="4956175"/>
          <a:ext cx="4873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7" r:id="rId18" imgW="243411" imgH="205027" progId="Equation.DSMT4">
                  <p:embed/>
                </p:oleObj>
              </mc:Choice>
              <mc:Fallback>
                <p:oleObj r:id="rId18" imgW="243411" imgH="205027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200" y="4956175"/>
                        <a:ext cx="4873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59"/>
          <p:cNvGraphicFramePr>
            <a:graphicFrameLocks noChangeAspect="1"/>
          </p:cNvGraphicFramePr>
          <p:nvPr/>
        </p:nvGraphicFramePr>
        <p:xfrm>
          <a:off x="2339975" y="5300663"/>
          <a:ext cx="4333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8" r:id="rId20" imgW="230717" imgH="192317" progId="Equation.DSMT4">
                  <p:embed/>
                </p:oleObj>
              </mc:Choice>
              <mc:Fallback>
                <p:oleObj r:id="rId20" imgW="230717" imgH="192317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00663"/>
                        <a:ext cx="4333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60"/>
          <p:cNvGraphicFramePr>
            <a:graphicFrameLocks noChangeAspect="1"/>
          </p:cNvGraphicFramePr>
          <p:nvPr/>
        </p:nvGraphicFramePr>
        <p:xfrm>
          <a:off x="1798638" y="5284788"/>
          <a:ext cx="469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9" r:id="rId21" imgW="230717" imgH="192317" progId="Equation.DSMT4">
                  <p:embed/>
                </p:oleObj>
              </mc:Choice>
              <mc:Fallback>
                <p:oleObj r:id="rId21" imgW="230717" imgH="192317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284788"/>
                        <a:ext cx="4699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61"/>
          <p:cNvGraphicFramePr>
            <a:graphicFrameLocks noChangeAspect="1"/>
          </p:cNvGraphicFramePr>
          <p:nvPr/>
        </p:nvGraphicFramePr>
        <p:xfrm>
          <a:off x="5508625" y="5286375"/>
          <a:ext cx="1535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0" r:id="rId22" imgW="700336" imgH="178504" progId="Equation.DSMT4">
                  <p:embed/>
                </p:oleObj>
              </mc:Choice>
              <mc:Fallback>
                <p:oleObj r:id="rId22" imgW="700336" imgH="178504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286375"/>
                        <a:ext cx="153511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62"/>
          <p:cNvGraphicFramePr>
            <a:graphicFrameLocks noChangeAspect="1"/>
          </p:cNvGraphicFramePr>
          <p:nvPr/>
        </p:nvGraphicFramePr>
        <p:xfrm>
          <a:off x="900113" y="5662613"/>
          <a:ext cx="15113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1" r:id="rId24" imgW="687908" imgH="204048" progId="Equation.DSMT4">
                  <p:embed/>
                </p:oleObj>
              </mc:Choice>
              <mc:Fallback>
                <p:oleObj r:id="rId24" imgW="687908" imgH="204048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2613"/>
                        <a:ext cx="15113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7" name="矩形 43"/>
          <p:cNvSpPr>
            <a:spLocks noChangeArrowheads="1"/>
          </p:cNvSpPr>
          <p:nvPr/>
        </p:nvSpPr>
        <p:spPr bwMode="auto">
          <a:xfrm>
            <a:off x="1403350" y="3284538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差熵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3" cstate="print"/>
          <a:srcRect b="43"/>
          <a:stretch>
            <a:fillRect/>
          </a:stretch>
        </p:blipFill>
        <p:spPr bwMode="auto">
          <a:xfrm>
            <a:off x="-74613" y="3206750"/>
            <a:ext cx="2146301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chemeClr val="bg1"/>
              </a:solidFill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979613" y="2133600"/>
            <a:ext cx="7072312" cy="3771900"/>
            <a:chOff x="0" y="0"/>
            <a:chExt cx="6643734" cy="3773487"/>
          </a:xfrm>
        </p:grpSpPr>
        <p:grpSp>
          <p:nvGrpSpPr>
            <p:cNvPr id="43021" name="组合 9"/>
            <p:cNvGrpSpPr>
              <a:grpSpLocks/>
            </p:cNvGrpSpPr>
            <p:nvPr/>
          </p:nvGrpSpPr>
          <p:grpSpPr bwMode="auto">
            <a:xfrm>
              <a:off x="71438" y="0"/>
              <a:ext cx="6072230" cy="3773487"/>
              <a:chOff x="0" y="0"/>
              <a:chExt cx="6072230" cy="3773487"/>
            </a:xfrm>
          </p:grpSpPr>
          <p:sp>
            <p:nvSpPr>
              <p:cNvPr id="43023" name="AutoShape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072230" cy="3427423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3F3F3"/>
                  </a:gs>
                  <a:gs pos="100000">
                    <a:srgbClr val="DDDDDD"/>
                  </a:gs>
                </a:gsLst>
                <a:lin ang="5400000" scaled="1"/>
              </a:gradFill>
              <a:ln w="3175">
                <a:solidFill>
                  <a:srgbClr val="969696">
                    <a:alpha val="5294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263525" indent="-263525">
                  <a:buClr>
                    <a:srgbClr val="BC000D"/>
                  </a:buClr>
                  <a:buFont typeface="Wingdings" pitchFamily="2" charset="2"/>
                  <a:buChar char="n"/>
                </a:pPr>
                <a:endParaRPr lang="zh-CN" altLang="zh-CN" sz="14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43024" name="AutoShape 5"/>
              <p:cNvSpPr>
                <a:spLocks noChangeArrowheads="1"/>
              </p:cNvSpPr>
              <p:nvPr/>
            </p:nvSpPr>
            <p:spPr bwMode="auto">
              <a:xfrm>
                <a:off x="506443" y="3162300"/>
                <a:ext cx="5106988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3022" name="Rectangle 6"/>
            <p:cNvSpPr>
              <a:spLocks noChangeArrowheads="1"/>
            </p:cNvSpPr>
            <p:nvPr/>
          </p:nvSpPr>
          <p:spPr bwMode="auto">
            <a:xfrm>
              <a:off x="0" y="212725"/>
              <a:ext cx="6643734" cy="504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43017" name="AutoShape 4"/>
          <p:cNvSpPr>
            <a:spLocks noChangeArrowheads="1"/>
          </p:cNvSpPr>
          <p:nvPr/>
        </p:nvSpPr>
        <p:spPr bwMode="auto">
          <a:xfrm>
            <a:off x="1592263" y="1643063"/>
            <a:ext cx="1050925" cy="500062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例</a:t>
            </a:r>
            <a:r>
              <a:rPr lang="en-US" altLang="zh-CN" sz="2000">
                <a:solidFill>
                  <a:srgbClr val="FFFFFF"/>
                </a:solidFill>
                <a:sym typeface="Arial" pitchFamily="34" charset="0"/>
              </a:rPr>
              <a:t>4.4</a:t>
            </a:r>
            <a:endParaRPr lang="zh-CN" altLang="en-US" sz="20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2268538" y="2636838"/>
            <a:ext cx="61912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已知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为零均值、互相独立的高斯随机变量集合，方差分别为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；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为独立于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的零均值高斯噪声，方差为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；设                     ，               ，其中，</a:t>
            </a:r>
            <a:r>
              <a:rPr lang="el-GR" altLang="en-US" sz="2400" i="1" dirty="0">
                <a:latin typeface="Times New Roman" pitchFamily="18" charset="0"/>
                <a:ea typeface="楷体_GB2312" pitchFamily="1" charset="-122"/>
              </a:rPr>
              <a:t>α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为常数。求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：</a:t>
            </a:r>
            <a:endParaRPr lang="en-US" altLang="zh-CN" sz="2400" dirty="0" smtClean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； 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endParaRPr lang="zh-CN" altLang="en-US" sz="2400" dirty="0"/>
          </a:p>
        </p:txBody>
      </p:sp>
      <p:graphicFrame>
        <p:nvGraphicFramePr>
          <p:cNvPr id="43010" name="Object 13"/>
          <p:cNvGraphicFramePr>
            <a:graphicFrameLocks noChangeAspect="1"/>
          </p:cNvGraphicFramePr>
          <p:nvPr/>
        </p:nvGraphicFramePr>
        <p:xfrm>
          <a:off x="2771775" y="3781425"/>
          <a:ext cx="1793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2" r:id="rId4" imgW="916706" imgH="178504" progId="Equation.DSMT4">
                  <p:embed/>
                </p:oleObj>
              </mc:Choice>
              <mc:Fallback>
                <p:oleObj r:id="rId4" imgW="916706" imgH="17850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81425"/>
                        <a:ext cx="17938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14"/>
          <p:cNvGraphicFramePr>
            <a:graphicFrameLocks noChangeAspect="1"/>
          </p:cNvGraphicFramePr>
          <p:nvPr/>
        </p:nvGraphicFramePr>
        <p:xfrm>
          <a:off x="4787900" y="3789363"/>
          <a:ext cx="151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3" r:id="rId6" imgW="776364" imgH="178426" progId="Equation.DSMT4">
                  <p:embed/>
                </p:oleObj>
              </mc:Choice>
              <mc:Fallback>
                <p:oleObj r:id="rId6" imgW="776364" imgH="17842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89363"/>
                        <a:ext cx="1511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475430"/>
              </p:ext>
            </p:extLst>
          </p:nvPr>
        </p:nvGraphicFramePr>
        <p:xfrm>
          <a:off x="3131900" y="4570412"/>
          <a:ext cx="968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4" r:id="rId8" imgW="496478" imgH="203870" progId="Equation.DSMT4">
                  <p:embed/>
                </p:oleObj>
              </mc:Choice>
              <mc:Fallback>
                <p:oleObj r:id="rId8" imgW="496478" imgH="20387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00" y="4570412"/>
                        <a:ext cx="968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2077"/>
              </p:ext>
            </p:extLst>
          </p:nvPr>
        </p:nvGraphicFramePr>
        <p:xfrm>
          <a:off x="5364163" y="4570412"/>
          <a:ext cx="971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5" r:id="rId10" imgW="496478" imgH="203870" progId="Equation.DSMT4">
                  <p:embed/>
                </p:oleObj>
              </mc:Choice>
              <mc:Fallback>
                <p:oleObj r:id="rId10" imgW="496478" imgH="20387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70412"/>
                        <a:ext cx="9715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Rectangle 20"/>
          <p:cNvSpPr>
            <a:spLocks noChangeArrowheads="1"/>
          </p:cNvSpPr>
          <p:nvPr/>
        </p:nvSpPr>
        <p:spPr bwMode="auto">
          <a:xfrm>
            <a:off x="0" y="46038"/>
            <a:ext cx="8534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</a:t>
            </a:r>
            <a:r>
              <a:rPr lang="zh-CN" altLang="en-US" sz="3600" b="1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连续随机变量集的平均互信息的性质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endParaRPr lang="zh-CN" altLang="en-US"/>
          </a:p>
        </p:txBody>
      </p:sp>
      <p:sp>
        <p:nvSpPr>
          <p:cNvPr id="43020" name="灯片编号占位符 3"/>
          <p:cNvSpPr>
            <a:spLocks noGrp="1" noChangeArrowheads="1"/>
          </p:cNvSpPr>
          <p:nvPr/>
        </p:nvSpPr>
        <p:spPr bwMode="auto">
          <a:xfrm>
            <a:off x="600075" y="64992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8D2CA132-CFBA-466F-B4F0-052C8B959C22}" type="slidenum">
              <a:rPr lang="en-US" altLang="zh-CN" sz="1200">
                <a:solidFill>
                  <a:srgbClr val="898989"/>
                </a:solidFill>
              </a:rPr>
              <a:pPr/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900113" y="1270000"/>
            <a:ext cx="8289925" cy="5256213"/>
            <a:chOff x="0" y="0"/>
            <a:chExt cx="8289943" cy="5000660"/>
          </a:xfrm>
        </p:grpSpPr>
        <p:sp>
          <p:nvSpPr>
            <p:cNvPr id="44048" name="AutoShape 2"/>
            <p:cNvSpPr>
              <a:spLocks noChangeArrowheads="1"/>
            </p:cNvSpPr>
            <p:nvPr/>
          </p:nvSpPr>
          <p:spPr bwMode="auto">
            <a:xfrm>
              <a:off x="288919" y="642942"/>
              <a:ext cx="7740680" cy="4357718"/>
            </a:xfrm>
            <a:prstGeom prst="roundRect">
              <a:avLst>
                <a:gd name="adj" fmla="val 277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44049" name="组合 23"/>
            <p:cNvGrpSpPr>
              <a:grpSpLocks/>
            </p:cNvGrpSpPr>
            <p:nvPr/>
          </p:nvGrpSpPr>
          <p:grpSpPr bwMode="auto">
            <a:xfrm>
              <a:off x="0" y="0"/>
              <a:ext cx="1146175" cy="993775"/>
              <a:chOff x="0" y="0"/>
              <a:chExt cx="1146175" cy="993775"/>
            </a:xfrm>
          </p:grpSpPr>
          <p:sp>
            <p:nvSpPr>
              <p:cNvPr id="44052" name="AutoShape 14"/>
              <p:cNvSpPr>
                <a:spLocks noChangeArrowheads="1"/>
              </p:cNvSpPr>
              <p:nvPr/>
            </p:nvSpPr>
            <p:spPr bwMode="auto">
              <a:xfrm>
                <a:off x="0" y="130175"/>
                <a:ext cx="1146175" cy="863600"/>
              </a:xfrm>
              <a:prstGeom prst="downArrow">
                <a:avLst>
                  <a:gd name="adj1" fmla="val 52074"/>
                  <a:gd name="adj2" fmla="val 57903"/>
                </a:avLst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44053" name="AutoShape 23"/>
              <p:cNvSpPr>
                <a:spLocks noChangeArrowheads="1"/>
              </p:cNvSpPr>
              <p:nvPr/>
            </p:nvSpPr>
            <p:spPr bwMode="auto">
              <a:xfrm rot="-5400000">
                <a:off x="92071" y="-11114"/>
                <a:ext cx="958850" cy="981075"/>
              </a:xfrm>
              <a:prstGeom prst="leftArrow">
                <a:avLst>
                  <a:gd name="adj1" fmla="val 50000"/>
                  <a:gd name="adj2" fmla="val 48301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4050" name="Rectangle 6"/>
            <p:cNvSpPr>
              <a:spLocks noChangeArrowheads="1"/>
            </p:cNvSpPr>
            <p:nvPr/>
          </p:nvSpPr>
          <p:spPr bwMode="auto">
            <a:xfrm>
              <a:off x="512764" y="892269"/>
              <a:ext cx="7777179" cy="461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楷体_GB2312" pitchFamily="1" charset="-122"/>
                  <a:ea typeface="楷体_GB2312" pitchFamily="1" charset="-122"/>
                </a:rPr>
                <a:t>  由已知条件可得</a:t>
              </a:r>
            </a:p>
            <a:p>
              <a:endPara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4051" name="Rectangle 7"/>
            <p:cNvSpPr>
              <a:spLocks noChangeArrowheads="1"/>
            </p:cNvSpPr>
            <p:nvPr/>
          </p:nvSpPr>
          <p:spPr bwMode="auto">
            <a:xfrm>
              <a:off x="354014" y="285780"/>
              <a:ext cx="863602" cy="457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Comic Sans MS" pitchFamily="66" charset="0"/>
                  <a:ea typeface="楷体_GB2312" pitchFamily="1" charset="-122"/>
                  <a:sym typeface="Comic Sans MS" pitchFamily="66" charset="0"/>
                </a:rPr>
                <a:t>解：</a:t>
              </a:r>
              <a:endParaRPr lang="zh-CN" altLang="en-US" dirty="0"/>
            </a:p>
          </p:txBody>
        </p:sp>
      </p:grpSp>
      <p:pic>
        <p:nvPicPr>
          <p:cNvPr id="44041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2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zh-CN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1617663" y="3132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44044" name="Rectangle 14"/>
          <p:cNvSpPr>
            <a:spLocks noChangeArrowheads="1"/>
          </p:cNvSpPr>
          <p:nvPr/>
        </p:nvSpPr>
        <p:spPr bwMode="auto">
          <a:xfrm>
            <a:off x="1617663" y="3141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3563938" y="2276475"/>
          <a:ext cx="12842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8" r:id="rId4" imgW="814885" imgH="203959" progId="Equation.DSMT4">
                  <p:embed/>
                </p:oleObj>
              </mc:Choice>
              <mc:Fallback>
                <p:oleObj r:id="rId4" imgW="814885" imgH="20395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276475"/>
                        <a:ext cx="12842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5075238" y="2276475"/>
          <a:ext cx="12239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9" r:id="rId6" imgW="776702" imgH="203959" progId="Equation.DSMT4">
                  <p:embed/>
                </p:oleObj>
              </mc:Choice>
              <mc:Fallback>
                <p:oleObj r:id="rId6" imgW="776702" imgH="20395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276475"/>
                        <a:ext cx="122396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6588125" y="2276475"/>
          <a:ext cx="12684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0" r:id="rId8" imgW="802157" imgH="203959" progId="Equation.DSMT4">
                  <p:embed/>
                </p:oleObj>
              </mc:Choice>
              <mc:Fallback>
                <p:oleObj r:id="rId8" imgW="802157" imgH="20395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276475"/>
                        <a:ext cx="126841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2473325" y="2708275"/>
          <a:ext cx="20986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1" r:id="rId10" imgW="1323990" imgH="203959" progId="Equation.DSMT4">
                  <p:embed/>
                </p:oleObj>
              </mc:Choice>
              <mc:Fallback>
                <p:oleObj r:id="rId10" imgW="1323990" imgH="20395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708275"/>
                        <a:ext cx="209867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4873625" y="2636838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2" r:id="rId12" imgW="1222169" imgH="254869" progId="Equation.DSMT4">
                  <p:embed/>
                </p:oleObj>
              </mc:Choice>
              <mc:Fallback>
                <p:oleObj r:id="rId12" imgW="1222169" imgH="25486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636838"/>
                        <a:ext cx="1930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Rectangle 12"/>
          <p:cNvSpPr>
            <a:spLocks noChangeArrowheads="1"/>
          </p:cNvSpPr>
          <p:nvPr/>
        </p:nvSpPr>
        <p:spPr bwMode="auto">
          <a:xfrm>
            <a:off x="215900" y="334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2319338" y="3122613"/>
          <a:ext cx="61595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3" r:id="rId14" imgW="6845617" imgH="3048317" progId="Equation.DSMT4">
                  <p:embed/>
                </p:oleObj>
              </mc:Choice>
              <mc:Fallback>
                <p:oleObj r:id="rId14" imgW="6845617" imgH="3048317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122613"/>
                        <a:ext cx="6159500" cy="275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Rectangle 20"/>
          <p:cNvSpPr>
            <a:spLocks noChangeArrowheads="1"/>
          </p:cNvSpPr>
          <p:nvPr/>
        </p:nvSpPr>
        <p:spPr bwMode="auto">
          <a:xfrm>
            <a:off x="0" y="46038"/>
            <a:ext cx="8534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</a:t>
            </a:r>
            <a:r>
              <a:rPr lang="zh-CN" altLang="en-US" sz="3600" b="1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连续随机变量集的平均互信息的性质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endParaRPr lang="zh-CN" altLang="en-US"/>
          </a:p>
        </p:txBody>
      </p:sp>
      <p:sp>
        <p:nvSpPr>
          <p:cNvPr id="44047" name="灯片编号占位符 3"/>
          <p:cNvSpPr>
            <a:spLocks noGrp="1" noChangeArrowheads="1"/>
          </p:cNvSpPr>
          <p:nvPr/>
        </p:nvSpPr>
        <p:spPr bwMode="auto">
          <a:xfrm>
            <a:off x="385763" y="64277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CA957922-88F0-401E-9764-19A4DA171A49}" type="slidenum">
              <a:rPr lang="en-US" altLang="zh-CN" sz="1200">
                <a:solidFill>
                  <a:srgbClr val="898989"/>
                </a:solidFill>
              </a:rPr>
              <a:pPr/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aphicFrame>
        <p:nvGraphicFramePr>
          <p:cNvPr id="2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625682"/>
              </p:ext>
            </p:extLst>
          </p:nvPr>
        </p:nvGraphicFramePr>
        <p:xfrm>
          <a:off x="2027240" y="1128395"/>
          <a:ext cx="3437396" cy="62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4" name="Equation" r:id="rId16" imgW="2387600" imgH="431800" progId="">
                  <p:embed/>
                </p:oleObj>
              </mc:Choice>
              <mc:Fallback>
                <p:oleObj name="Equation" r:id="rId16" imgW="23876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40" y="1128395"/>
                        <a:ext cx="3437396" cy="620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43299"/>
              </p:ext>
            </p:extLst>
          </p:nvPr>
        </p:nvGraphicFramePr>
        <p:xfrm>
          <a:off x="5512624" y="1114443"/>
          <a:ext cx="1987987" cy="73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5" name="Equation" r:id="rId18" imgW="1205977" imgH="444307" progId="Equation.3">
                  <p:embed/>
                </p:oleObj>
              </mc:Choice>
              <mc:Fallback>
                <p:oleObj name="Equation" r:id="rId18" imgW="120597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624" y="1114443"/>
                        <a:ext cx="1987987" cy="732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21167"/>
              </p:ext>
            </p:extLst>
          </p:nvPr>
        </p:nvGraphicFramePr>
        <p:xfrm>
          <a:off x="1530350" y="6165851"/>
          <a:ext cx="35290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6" name="Equation" r:id="rId20" imgW="1854000" imgH="393480" progId="Equation.DSMT4">
                  <p:embed/>
                </p:oleObj>
              </mc:Choice>
              <mc:Fallback>
                <p:oleObj name="Equation" r:id="rId20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6165851"/>
                        <a:ext cx="35290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 bwMode="auto">
          <a:xfrm>
            <a:off x="1412876" y="6121401"/>
            <a:ext cx="3986212" cy="68421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noFill/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1962145" y="1083689"/>
            <a:ext cx="3537098" cy="68421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noFill/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498199" y="1141862"/>
            <a:ext cx="2002412" cy="68421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noFill/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900113" y="1198563"/>
            <a:ext cx="8289925" cy="5472112"/>
            <a:chOff x="0" y="0"/>
            <a:chExt cx="8289943" cy="5000660"/>
          </a:xfrm>
        </p:grpSpPr>
        <p:sp>
          <p:nvSpPr>
            <p:cNvPr id="45071" name="AutoShape 2"/>
            <p:cNvSpPr>
              <a:spLocks noChangeArrowheads="1"/>
            </p:cNvSpPr>
            <p:nvPr/>
          </p:nvSpPr>
          <p:spPr bwMode="auto">
            <a:xfrm>
              <a:off x="288919" y="642942"/>
              <a:ext cx="7740680" cy="4357718"/>
            </a:xfrm>
            <a:prstGeom prst="roundRect">
              <a:avLst>
                <a:gd name="adj" fmla="val 277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45072" name="组合 23"/>
            <p:cNvGrpSpPr>
              <a:grpSpLocks/>
            </p:cNvGrpSpPr>
            <p:nvPr/>
          </p:nvGrpSpPr>
          <p:grpSpPr bwMode="auto">
            <a:xfrm>
              <a:off x="0" y="0"/>
              <a:ext cx="1146175" cy="993775"/>
              <a:chOff x="0" y="0"/>
              <a:chExt cx="1146175" cy="993775"/>
            </a:xfrm>
          </p:grpSpPr>
          <p:sp>
            <p:nvSpPr>
              <p:cNvPr id="45075" name="AutoShape 14"/>
              <p:cNvSpPr>
                <a:spLocks noChangeArrowheads="1"/>
              </p:cNvSpPr>
              <p:nvPr/>
            </p:nvSpPr>
            <p:spPr bwMode="auto">
              <a:xfrm>
                <a:off x="0" y="130175"/>
                <a:ext cx="1146175" cy="863600"/>
              </a:xfrm>
              <a:prstGeom prst="downArrow">
                <a:avLst>
                  <a:gd name="adj1" fmla="val 52074"/>
                  <a:gd name="adj2" fmla="val 57903"/>
                </a:avLst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45076" name="AutoShape 23"/>
              <p:cNvSpPr>
                <a:spLocks noChangeArrowheads="1"/>
              </p:cNvSpPr>
              <p:nvPr/>
            </p:nvSpPr>
            <p:spPr bwMode="auto">
              <a:xfrm rot="-5400000">
                <a:off x="92071" y="-11114"/>
                <a:ext cx="958850" cy="981075"/>
              </a:xfrm>
              <a:prstGeom prst="leftArrow">
                <a:avLst>
                  <a:gd name="adj1" fmla="val 50000"/>
                  <a:gd name="adj2" fmla="val 48301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5073" name="Rectangle 6"/>
            <p:cNvSpPr>
              <a:spLocks noChangeArrowheads="1"/>
            </p:cNvSpPr>
            <p:nvPr/>
          </p:nvSpPr>
          <p:spPr bwMode="auto">
            <a:xfrm>
              <a:off x="512764" y="892269"/>
              <a:ext cx="7777179" cy="461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2400"/>
            </a:p>
            <a:p>
              <a:endParaRPr lang="zh-CN" altLang="zh-CN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5074" name="Rectangle 7"/>
            <p:cNvSpPr>
              <a:spLocks noChangeArrowheads="1"/>
            </p:cNvSpPr>
            <p:nvPr/>
          </p:nvSpPr>
          <p:spPr bwMode="auto">
            <a:xfrm>
              <a:off x="354014" y="285780"/>
              <a:ext cx="863602" cy="457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Comic Sans MS" pitchFamily="66" charset="0"/>
                  <a:ea typeface="楷体_GB2312" pitchFamily="1" charset="-122"/>
                  <a:sym typeface="Comic Sans MS" pitchFamily="66" charset="0"/>
                </a:rPr>
                <a:t>解：</a:t>
              </a:r>
              <a:endParaRPr lang="zh-CN" altLang="en-US"/>
            </a:p>
          </p:txBody>
        </p:sp>
      </p:grpSp>
      <p:pic>
        <p:nvPicPr>
          <p:cNvPr id="45063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1833563" y="485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45066" name="Rectangle 14"/>
          <p:cNvSpPr>
            <a:spLocks noChangeArrowheads="1"/>
          </p:cNvSpPr>
          <p:nvPr/>
        </p:nvSpPr>
        <p:spPr bwMode="auto">
          <a:xfrm>
            <a:off x="1833563" y="4864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45067" name="Rectangle 2"/>
          <p:cNvSpPr>
            <a:spLocks noGrp="1" noRot="1" noChangeArrowheads="1"/>
          </p:cNvSpPr>
          <p:nvPr/>
        </p:nvSpPr>
        <p:spPr bwMode="auto">
          <a:xfrm>
            <a:off x="539750" y="1555750"/>
            <a:ext cx="8229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defTabSz="0">
              <a:spcBef>
                <a:spcPct val="20000"/>
              </a:spcBef>
            </a:pPr>
            <a:endParaRPr lang="zh-CN" altLang="en-US" sz="2800" dirty="0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r>
              <a:rPr lang="zh-CN" altLang="en-US" sz="2800" dirty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      </a:t>
            </a: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r>
              <a:rPr lang="zh-CN" altLang="en-US" sz="2800" dirty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    </a:t>
            </a: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</p:txBody>
      </p:sp>
      <p:sp>
        <p:nvSpPr>
          <p:cNvPr id="45068" name="Rectangle 3"/>
          <p:cNvSpPr>
            <a:spLocks noChangeArrowheads="1"/>
          </p:cNvSpPr>
          <p:nvPr/>
        </p:nvSpPr>
        <p:spPr bwMode="auto">
          <a:xfrm>
            <a:off x="788988" y="445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45058" name="Object 16"/>
          <p:cNvGraphicFramePr>
            <a:graphicFrameLocks noChangeAspect="1"/>
          </p:cNvGraphicFramePr>
          <p:nvPr/>
        </p:nvGraphicFramePr>
        <p:xfrm>
          <a:off x="1868488" y="2486025"/>
          <a:ext cx="68770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0" r:id="rId4" imgW="4077017" imgH="470217" progId="Equation.DSMT4">
                  <p:embed/>
                </p:oleObj>
              </mc:Choice>
              <mc:Fallback>
                <p:oleObj r:id="rId4" imgW="4077017" imgH="47021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86025"/>
                        <a:ext cx="68770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17"/>
          <p:cNvGraphicFramePr>
            <a:graphicFrameLocks noChangeAspect="1"/>
          </p:cNvGraphicFramePr>
          <p:nvPr/>
        </p:nvGraphicFramePr>
        <p:xfrm>
          <a:off x="1762125" y="3597275"/>
          <a:ext cx="3524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1" r:id="rId6" imgW="2083117" imgH="203517" progId="Equation.DSMT4">
                  <p:embed/>
                </p:oleObj>
              </mc:Choice>
              <mc:Fallback>
                <p:oleObj r:id="rId6" imgW="2083117" imgH="20351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597275"/>
                        <a:ext cx="35242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18"/>
          <p:cNvGraphicFramePr>
            <a:graphicFrameLocks noChangeAspect="1"/>
          </p:cNvGraphicFramePr>
          <p:nvPr/>
        </p:nvGraphicFramePr>
        <p:xfrm>
          <a:off x="2609850" y="4098925"/>
          <a:ext cx="527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2" r:id="rId8" imgW="5270817" imgH="609917" progId="Equation.DSMT4">
                  <p:embed/>
                </p:oleObj>
              </mc:Choice>
              <mc:Fallback>
                <p:oleObj r:id="rId8" imgW="5270817" imgH="60991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098925"/>
                        <a:ext cx="5270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9"/>
          <p:cNvGraphicFramePr>
            <a:graphicFrameLocks noChangeAspect="1"/>
          </p:cNvGraphicFramePr>
          <p:nvPr/>
        </p:nvGraphicFramePr>
        <p:xfrm>
          <a:off x="2570163" y="4765675"/>
          <a:ext cx="63230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3" r:id="rId10" imgW="3873817" imgH="482917" progId="Equation.DSMT4">
                  <p:embed/>
                </p:oleObj>
              </mc:Choice>
              <mc:Fallback>
                <p:oleObj r:id="rId10" imgW="3873817" imgH="48291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765675"/>
                        <a:ext cx="632301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Rectangle 20"/>
          <p:cNvSpPr>
            <a:spLocks noChangeArrowheads="1"/>
          </p:cNvSpPr>
          <p:nvPr/>
        </p:nvSpPr>
        <p:spPr bwMode="auto">
          <a:xfrm>
            <a:off x="0" y="46038"/>
            <a:ext cx="8534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</a:t>
            </a:r>
            <a:r>
              <a:rPr lang="zh-CN" altLang="en-US" sz="3600" b="1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连续随机变量集的平均互信息的性质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endParaRPr lang="zh-CN" altLang="en-US"/>
          </a:p>
        </p:txBody>
      </p:sp>
      <p:sp>
        <p:nvSpPr>
          <p:cNvPr id="45070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453318EC-97F4-471B-918D-675432DC9711}" type="slidenum">
              <a:rPr lang="en-US" altLang="zh-CN" sz="1200">
                <a:solidFill>
                  <a:srgbClr val="898989"/>
                </a:solidFill>
              </a:rPr>
              <a:pPr/>
              <a:t>6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7BECF158-F295-47F3-A7D2-9F965836C6D4}" type="slidenum">
              <a:rPr lang="en-US" altLang="zh-CN" sz="1200">
                <a:solidFill>
                  <a:srgbClr val="898989"/>
                </a:solidFill>
              </a:rPr>
              <a:pPr/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84323" name="AutoShape 3"/>
          <p:cNvSpPr>
            <a:spLocks noChangeArrowheads="1"/>
          </p:cNvSpPr>
          <p:nvPr/>
        </p:nvSpPr>
        <p:spPr bwMode="auto">
          <a:xfrm>
            <a:off x="857250" y="2071688"/>
            <a:ext cx="7215188" cy="3878262"/>
          </a:xfrm>
          <a:prstGeom prst="roundRect">
            <a:avLst>
              <a:gd name="adj" fmla="val 19352"/>
            </a:avLst>
          </a:prstGeom>
          <a:noFill/>
          <a:ln w="3175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4324" name="Rectangle 2"/>
          <p:cNvSpPr>
            <a:spLocks noChangeArrowheads="1"/>
          </p:cNvSpPr>
          <p:nvPr/>
        </p:nvSpPr>
        <p:spPr bwMode="auto">
          <a:xfrm>
            <a:off x="0" y="73025"/>
            <a:ext cx="78835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4.5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</a:rPr>
              <a:t>离散集与连续集之间的互信息</a:t>
            </a:r>
          </a:p>
        </p:txBody>
      </p:sp>
      <p:grpSp>
        <p:nvGrpSpPr>
          <p:cNvPr id="184325" name="Group 6"/>
          <p:cNvGrpSpPr>
            <a:grpSpLocks/>
          </p:cNvGrpSpPr>
          <p:nvPr/>
        </p:nvGrpSpPr>
        <p:grpSpPr bwMode="auto">
          <a:xfrm>
            <a:off x="1187450" y="3117850"/>
            <a:ext cx="6735763" cy="528638"/>
            <a:chOff x="0" y="0"/>
            <a:chExt cx="4243" cy="333"/>
          </a:xfrm>
        </p:grpSpPr>
        <p:sp>
          <p:nvSpPr>
            <p:cNvPr id="184331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4243" cy="333"/>
            </a:xfrm>
            <a:prstGeom prst="roundRect">
              <a:avLst>
                <a:gd name="adj" fmla="val 15653"/>
              </a:avLst>
            </a:prstGeom>
            <a:solidFill>
              <a:srgbClr val="C4101D"/>
            </a:solidFill>
            <a:ln w="3175">
              <a:solidFill>
                <a:srgbClr val="969696">
                  <a:alpha val="52940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84332" name="AutoShape 8"/>
            <p:cNvSpPr>
              <a:spLocks noChangeArrowheads="1"/>
            </p:cNvSpPr>
            <p:nvPr/>
          </p:nvSpPr>
          <p:spPr bwMode="auto">
            <a:xfrm flipV="1">
              <a:off x="27" y="12"/>
              <a:ext cx="4184" cy="190"/>
            </a:xfrm>
            <a:prstGeom prst="roundRect">
              <a:avLst>
                <a:gd name="adj" fmla="val 14319"/>
              </a:avLst>
            </a:prstGeom>
            <a:solidFill>
              <a:srgbClr val="C4101D"/>
            </a:solidFill>
            <a:ln w="9525">
              <a:noFill/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64520" name="Text Box 4"/>
          <p:cNvSpPr>
            <a:spLocks noChangeArrowheads="1"/>
          </p:cNvSpPr>
          <p:nvPr/>
        </p:nvSpPr>
        <p:spPr bwMode="auto">
          <a:xfrm>
            <a:off x="1538288" y="3182938"/>
            <a:ext cx="6121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  <a:sym typeface="黑体" pitchFamily="49" charset="-122"/>
              </a:rPr>
              <a:t>★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</a:rPr>
              <a:t>离散事件与连续事件之间的互信息</a:t>
            </a:r>
          </a:p>
        </p:txBody>
      </p:sp>
      <p:grpSp>
        <p:nvGrpSpPr>
          <p:cNvPr id="184327" name="Group 11"/>
          <p:cNvGrpSpPr>
            <a:grpSpLocks/>
          </p:cNvGrpSpPr>
          <p:nvPr/>
        </p:nvGrpSpPr>
        <p:grpSpPr bwMode="auto">
          <a:xfrm>
            <a:off x="1187450" y="3860800"/>
            <a:ext cx="6735763" cy="563563"/>
            <a:chOff x="0" y="0"/>
            <a:chExt cx="4243" cy="333"/>
          </a:xfrm>
        </p:grpSpPr>
        <p:sp>
          <p:nvSpPr>
            <p:cNvPr id="184329" name="AutoShape 12"/>
            <p:cNvSpPr>
              <a:spLocks noChangeArrowheads="1"/>
            </p:cNvSpPr>
            <p:nvPr/>
          </p:nvSpPr>
          <p:spPr bwMode="auto">
            <a:xfrm>
              <a:off x="0" y="0"/>
              <a:ext cx="4243" cy="333"/>
            </a:xfrm>
            <a:prstGeom prst="roundRect">
              <a:avLst>
                <a:gd name="adj" fmla="val 15653"/>
              </a:avLst>
            </a:prstGeom>
            <a:solidFill>
              <a:srgbClr val="C4101D"/>
            </a:solidFill>
            <a:ln w="3175">
              <a:solidFill>
                <a:srgbClr val="969696">
                  <a:alpha val="52940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84330" name="AutoShape 13"/>
            <p:cNvSpPr>
              <a:spLocks noChangeArrowheads="1"/>
            </p:cNvSpPr>
            <p:nvPr/>
          </p:nvSpPr>
          <p:spPr bwMode="auto">
            <a:xfrm flipV="1">
              <a:off x="27" y="12"/>
              <a:ext cx="4184" cy="190"/>
            </a:xfrm>
            <a:prstGeom prst="roundRect">
              <a:avLst>
                <a:gd name="adj" fmla="val 14319"/>
              </a:avLst>
            </a:prstGeom>
            <a:solidFill>
              <a:srgbClr val="C4101D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962150" y="3933825"/>
            <a:ext cx="52085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0" indent="-450850"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黑体" pitchFamily="49" charset="-122"/>
                <a:ea typeface="楷体_GB2312"/>
                <a:sym typeface="黑体" pitchFamily="49" charset="-122"/>
              </a:rPr>
              <a:t>★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</a:rPr>
              <a:t>离散集合与连续集合的平均互信息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14500"/>
            <a:ext cx="75692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571500" y="1571625"/>
            <a:ext cx="1571625" cy="1857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rot="5400000" flipH="1" flipV="1">
            <a:off x="250031" y="3393282"/>
            <a:ext cx="714375" cy="3571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40005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离散</a:t>
            </a:r>
          </a:p>
        </p:txBody>
      </p:sp>
      <p:sp>
        <p:nvSpPr>
          <p:cNvPr id="7" name="椭圆 6"/>
          <p:cNvSpPr/>
          <p:nvPr/>
        </p:nvSpPr>
        <p:spPr>
          <a:xfrm>
            <a:off x="6143625" y="1714500"/>
            <a:ext cx="1571625" cy="1857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16200000" flipV="1">
            <a:off x="7215188" y="3643313"/>
            <a:ext cx="714375" cy="142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86625" y="4071938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连续</a:t>
            </a:r>
          </a:p>
        </p:txBody>
      </p:sp>
    </p:spTree>
    <p:extLst>
      <p:ext uri="{BB962C8B-B14F-4D97-AF65-F5344CB8AC3E}">
        <p14:creationId xmlns:p14="http://schemas.microsoft.com/office/powerpoint/2010/main" val="32953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6" name="Group 2"/>
          <p:cNvGrpSpPr>
            <a:grpSpLocks/>
          </p:cNvGrpSpPr>
          <p:nvPr/>
        </p:nvGrpSpPr>
        <p:grpSpPr bwMode="auto">
          <a:xfrm>
            <a:off x="611188" y="1701800"/>
            <a:ext cx="7600950" cy="4943475"/>
            <a:chOff x="0" y="0"/>
            <a:chExt cx="4581" cy="3039"/>
          </a:xfrm>
        </p:grpSpPr>
        <p:sp>
          <p:nvSpPr>
            <p:cNvPr id="46099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6100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6087" name="Freeform 7"/>
          <p:cNvSpPr>
            <a:spLocks noChangeArrowheads="1"/>
          </p:cNvSpPr>
          <p:nvPr/>
        </p:nvSpPr>
        <p:spPr bwMode="auto">
          <a:xfrm rot="10800000">
            <a:off x="736600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8" name="Text Box 8"/>
          <p:cNvSpPr>
            <a:spLocks noChangeArrowheads="1"/>
          </p:cNvSpPr>
          <p:nvPr/>
        </p:nvSpPr>
        <p:spPr bwMode="auto">
          <a:xfrm>
            <a:off x="1054100" y="12668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46089" name="Freeform 9"/>
          <p:cNvSpPr>
            <a:spLocks noChangeArrowheads="1"/>
          </p:cNvSpPr>
          <p:nvPr/>
        </p:nvSpPr>
        <p:spPr bwMode="auto">
          <a:xfrm rot="10800000">
            <a:off x="2149475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0" name="Freeform 11"/>
          <p:cNvSpPr>
            <a:spLocks noChangeArrowheads="1"/>
          </p:cNvSpPr>
          <p:nvPr/>
        </p:nvSpPr>
        <p:spPr bwMode="auto">
          <a:xfrm rot="10800000">
            <a:off x="736600" y="2262188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1" name="Freeform 13"/>
          <p:cNvSpPr>
            <a:spLocks noChangeArrowheads="1"/>
          </p:cNvSpPr>
          <p:nvPr/>
        </p:nvSpPr>
        <p:spPr bwMode="auto">
          <a:xfrm rot="10800000">
            <a:off x="2151063" y="2262188"/>
            <a:ext cx="1308100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2" name="Text Box 14"/>
          <p:cNvSpPr>
            <a:spLocks noChangeArrowheads="1"/>
          </p:cNvSpPr>
          <p:nvPr/>
        </p:nvSpPr>
        <p:spPr bwMode="auto">
          <a:xfrm>
            <a:off x="2482850" y="23844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65547" name="Rectangle 2"/>
          <p:cNvSpPr>
            <a:spLocks noChangeArrowheads="1"/>
          </p:cNvSpPr>
          <p:nvPr/>
        </p:nvSpPr>
        <p:spPr bwMode="auto">
          <a:xfrm>
            <a:off x="-61913" y="142875"/>
            <a:ext cx="822007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 b="1" dirty="0">
                <a:solidFill>
                  <a:srgbClr val="FFFFFF"/>
                </a:solidFill>
                <a:latin typeface="黑体" pitchFamily="49" charset="-122"/>
                <a:sym typeface="华文细黑" charset="-122"/>
              </a:rPr>
              <a:t>§</a:t>
            </a:r>
            <a:r>
              <a:rPr lang="en-US" sz="3200" b="1" dirty="0">
                <a:solidFill>
                  <a:schemeClr val="bg1"/>
                </a:solidFill>
                <a:latin typeface="+mn-ea"/>
                <a:ea typeface="+mn-ea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en-US" sz="3200" b="1" dirty="0">
                <a:solidFill>
                  <a:schemeClr val="bg1"/>
                </a:solidFill>
                <a:latin typeface="+mn-ea"/>
                <a:ea typeface="+mn-ea"/>
              </a:rPr>
              <a:t>.1 </a:t>
            </a:r>
            <a:r>
              <a:rPr lang="zh-CN" altLang="en-US" sz="3200" b="1" dirty="0">
                <a:solidFill>
                  <a:schemeClr val="bg1"/>
                </a:solidFill>
              </a:rPr>
              <a:t>离散事件与连续事件之间的互信息</a:t>
            </a:r>
            <a:r>
              <a:rPr lang="zh-CN" altLang="en-US" sz="3200" b="1" dirty="0">
                <a:solidFill>
                  <a:srgbClr val="FFFFFF"/>
                </a:solidFill>
                <a:latin typeface="+mn-ea"/>
                <a:ea typeface="+mn-ea"/>
                <a:sym typeface="华文细黑" charset="-122"/>
              </a:rPr>
              <a:t> </a:t>
            </a:r>
          </a:p>
        </p:txBody>
      </p:sp>
      <p:sp>
        <p:nvSpPr>
          <p:cNvPr id="65548" name="Rectangle 3"/>
          <p:cNvSpPr>
            <a:spLocks noGrp="1" noRot="1" noChangeArrowheads="1"/>
          </p:cNvSpPr>
          <p:nvPr/>
        </p:nvSpPr>
        <p:spPr bwMode="auto">
          <a:xfrm>
            <a:off x="3563938" y="1989138"/>
            <a:ext cx="46085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★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设事件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x ∈X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，取自字母表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A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，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为连续集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中的事件，定义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x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与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之间的互信息为： </a:t>
            </a:r>
          </a:p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  </a:t>
            </a:r>
          </a:p>
          <a:p>
            <a:pPr marL="342900" indent="-342900" defTabSz="0">
              <a:spcBef>
                <a:spcPct val="20000"/>
              </a:spcBef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1" charset="-122"/>
              <a:ea typeface="楷体_GB2312" pitchFamily="1" charset="-122"/>
              <a:sym typeface="华文细黑" charset="-122"/>
            </a:endParaRPr>
          </a:p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其中，  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为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的概率密度。</a:t>
            </a:r>
          </a:p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且                                  ，</a:t>
            </a:r>
          </a:p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 </a:t>
            </a:r>
          </a:p>
        </p:txBody>
      </p:sp>
      <p:sp>
        <p:nvSpPr>
          <p:cNvPr id="46095" name="Rectangle 4"/>
          <p:cNvSpPr>
            <a:spLocks noChangeArrowheads="1"/>
          </p:cNvSpPr>
          <p:nvPr/>
        </p:nvSpPr>
        <p:spPr bwMode="auto">
          <a:xfrm>
            <a:off x="523875" y="445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46082" name="Object 14"/>
          <p:cNvGraphicFramePr>
            <a:graphicFrameLocks noChangeAspect="1"/>
          </p:cNvGraphicFramePr>
          <p:nvPr/>
        </p:nvGraphicFramePr>
        <p:xfrm>
          <a:off x="3563938" y="3286125"/>
          <a:ext cx="42116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4" r:id="rId3" imgW="2146617" imgH="419417" progId="Equation.DSMT4">
                  <p:embed/>
                </p:oleObj>
              </mc:Choice>
              <mc:Fallback>
                <p:oleObj r:id="rId3" imgW="2146617" imgH="41941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86125"/>
                        <a:ext cx="4211637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Rectangle 6"/>
          <p:cNvSpPr>
            <a:spLocks noChangeArrowheads="1"/>
          </p:cNvSpPr>
          <p:nvPr/>
        </p:nvSpPr>
        <p:spPr bwMode="auto">
          <a:xfrm>
            <a:off x="523875" y="456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46083" name="Object 16"/>
          <p:cNvGraphicFramePr>
            <a:graphicFrameLocks noChangeAspect="1"/>
          </p:cNvGraphicFramePr>
          <p:nvPr/>
        </p:nvGraphicFramePr>
        <p:xfrm>
          <a:off x="4427538" y="4076700"/>
          <a:ext cx="719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5" r:id="rId5" imgW="319201" imgH="204403" progId="Equation.DSMT4">
                  <p:embed/>
                </p:oleObj>
              </mc:Choice>
              <mc:Fallback>
                <p:oleObj r:id="rId5" imgW="319201" imgH="20440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76700"/>
                        <a:ext cx="7191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17"/>
          <p:cNvGraphicFramePr>
            <a:graphicFrameLocks noChangeAspect="1"/>
          </p:cNvGraphicFramePr>
          <p:nvPr/>
        </p:nvGraphicFramePr>
        <p:xfrm>
          <a:off x="4213225" y="4508500"/>
          <a:ext cx="2914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6" r:id="rId7" imgW="1472878" imgH="266901" progId="Equation.DSMT4">
                  <p:embed/>
                </p:oleObj>
              </mc:Choice>
              <mc:Fallback>
                <p:oleObj r:id="rId7" imgW="1472878" imgH="2669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4508500"/>
                        <a:ext cx="29146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Rectangle 10"/>
          <p:cNvSpPr>
            <a:spLocks noChangeArrowheads="1"/>
          </p:cNvSpPr>
          <p:nvPr/>
        </p:nvSpPr>
        <p:spPr bwMode="auto">
          <a:xfrm>
            <a:off x="650875" y="4578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46085" name="Object 19"/>
          <p:cNvGraphicFramePr>
            <a:graphicFrameLocks noChangeAspect="1"/>
          </p:cNvGraphicFramePr>
          <p:nvPr/>
        </p:nvGraphicFramePr>
        <p:xfrm>
          <a:off x="4213225" y="5013325"/>
          <a:ext cx="27717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7" r:id="rId9" imgW="1426431" imgH="420511" progId="Equation.DSMT4">
                  <p:embed/>
                </p:oleObj>
              </mc:Choice>
              <mc:Fallback>
                <p:oleObj r:id="rId9" imgW="1426431" imgH="42051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5013325"/>
                        <a:ext cx="27717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灯片编号占位符 3"/>
          <p:cNvSpPr>
            <a:spLocks noGrp="1" noChangeArrowheads="1"/>
          </p:cNvSpPr>
          <p:nvPr/>
        </p:nvSpPr>
        <p:spPr bwMode="auto">
          <a:xfrm>
            <a:off x="3143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DA4C298A-0B62-4F85-873F-1236CF005CBF}" type="slidenum">
              <a:rPr lang="en-US" altLang="zh-CN" sz="1200">
                <a:solidFill>
                  <a:srgbClr val="898989"/>
                </a:solidFill>
              </a:rPr>
              <a:pPr/>
              <a:t>9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10.xml><?xml version="1.0" encoding="utf-8"?>
<a:theme xmlns:a="http://schemas.openxmlformats.org/drawingml/2006/main" name="9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9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1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2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3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3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4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4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5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5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6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6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7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7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9.xml><?xml version="1.0" encoding="utf-8"?>
<a:theme xmlns:a="http://schemas.openxmlformats.org/drawingml/2006/main" name="8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8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Pages>0</Pages>
  <Words>605</Words>
  <Characters>0</Characters>
  <Application>Microsoft Office PowerPoint</Application>
  <DocSecurity>0</DocSecurity>
  <PresentationFormat>全屏显示(4:3)</PresentationFormat>
  <Lines>0</Lines>
  <Paragraphs>110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MS UI Gothic</vt:lpstr>
      <vt:lpstr>黑体</vt:lpstr>
      <vt:lpstr>华文细黑</vt:lpstr>
      <vt:lpstr>楷体_GB2312</vt:lpstr>
      <vt:lpstr>宋体</vt:lpstr>
      <vt:lpstr>微软雅黑</vt:lpstr>
      <vt:lpstr>Arial</vt:lpstr>
      <vt:lpstr>Arial Black</vt:lpstr>
      <vt:lpstr>Comic Sans MS</vt:lpstr>
      <vt:lpstr>Times New Roman</vt:lpstr>
      <vt:lpstr>Wingdings</vt:lpstr>
      <vt:lpstr>演示设计</vt:lpstr>
      <vt:lpstr>1_演示设计</vt:lpstr>
      <vt:lpstr>2_演示设计</vt:lpstr>
      <vt:lpstr>3_演示设计</vt:lpstr>
      <vt:lpstr>4_演示设计</vt:lpstr>
      <vt:lpstr>5_演示设计</vt:lpstr>
      <vt:lpstr>6_演示设计</vt:lpstr>
      <vt:lpstr>7_演示设计</vt:lpstr>
      <vt:lpstr>8_演示设计</vt:lpstr>
      <vt:lpstr>9_演示设计</vt:lpstr>
      <vt:lpstr>MathType 6.0 Equation</vt:lpstr>
      <vt:lpstr>Equation</vt:lpstr>
      <vt:lpstr>第4章     连续信息与 连续信源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谢谢!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            离 散 信 息           的 度 量</dc:title>
  <dc:creator>BigApple</dc:creator>
  <cp:lastModifiedBy>lenovo</cp:lastModifiedBy>
  <cp:revision>123</cp:revision>
  <cp:lastPrinted>2016-11-07T05:49:07Z</cp:lastPrinted>
  <dcterms:created xsi:type="dcterms:W3CDTF">2014-11-04T00:39:00Z</dcterms:created>
  <dcterms:modified xsi:type="dcterms:W3CDTF">2016-11-10T01:55:12Z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