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</p:sldMasterIdLst>
  <p:notesMasterIdLst>
    <p:notesMasterId r:id="rId67"/>
  </p:notesMasterIdLst>
  <p:handoutMasterIdLst>
    <p:handoutMasterId r:id="rId68"/>
  </p:handoutMasterIdLst>
  <p:sldIdLst>
    <p:sldId id="257" r:id="rId11"/>
    <p:sldId id="505" r:id="rId12"/>
    <p:sldId id="507" r:id="rId13"/>
    <p:sldId id="509" r:id="rId14"/>
    <p:sldId id="511" r:id="rId15"/>
    <p:sldId id="512" r:id="rId16"/>
    <p:sldId id="513" r:id="rId17"/>
    <p:sldId id="508" r:id="rId18"/>
    <p:sldId id="514" r:id="rId19"/>
    <p:sldId id="515" r:id="rId20"/>
    <p:sldId id="516" r:id="rId21"/>
    <p:sldId id="358" r:id="rId22"/>
    <p:sldId id="359" r:id="rId23"/>
    <p:sldId id="360" r:id="rId24"/>
    <p:sldId id="361" r:id="rId25"/>
    <p:sldId id="362" r:id="rId26"/>
    <p:sldId id="365" r:id="rId27"/>
    <p:sldId id="366" r:id="rId28"/>
    <p:sldId id="367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5" r:id="rId49"/>
    <p:sldId id="486" r:id="rId50"/>
    <p:sldId id="487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7" r:id="rId59"/>
    <p:sldId id="498" r:id="rId60"/>
    <p:sldId id="499" r:id="rId61"/>
    <p:sldId id="517" r:id="rId62"/>
    <p:sldId id="519" r:id="rId63"/>
    <p:sldId id="520" r:id="rId64"/>
    <p:sldId id="518" r:id="rId65"/>
    <p:sldId id="356" r:id="rId66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C4101D"/>
    <a:srgbClr val="FFFF00"/>
    <a:srgbClr val="EC1822"/>
    <a:srgbClr val="656F9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 autoAdjust="0"/>
    <p:restoredTop sz="93786" autoAdjust="0"/>
  </p:normalViewPr>
  <p:slideViewPr>
    <p:cSldViewPr>
      <p:cViewPr varScale="1">
        <p:scale>
          <a:sx n="109" d="100"/>
          <a:sy n="109" d="100"/>
        </p:scale>
        <p:origin x="1440" y="162"/>
      </p:cViewPr>
      <p:guideLst>
        <p:guide orient="horz" pos="2124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6.wmf"/><Relationship Id="rId7" Type="http://schemas.openxmlformats.org/officeDocument/2006/relationships/image" Target="../media/image112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emf"/><Relationship Id="rId4" Type="http://schemas.openxmlformats.org/officeDocument/2006/relationships/image" Target="../media/image19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7.wmf"/><Relationship Id="rId1" Type="http://schemas.openxmlformats.org/officeDocument/2006/relationships/image" Target="../media/image198.wmf"/><Relationship Id="rId4" Type="http://schemas.openxmlformats.org/officeDocument/2006/relationships/image" Target="../media/image1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2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2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3DE2A-BEE7-4C51-923D-A44155EA2878}" type="datetimeFigureOut">
              <a:rPr lang="zh-CN" altLang="en-US" smtClean="0"/>
              <a:t>2016/11/8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669CA-D2A2-434D-8571-DC45498A4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6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6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3FD344B4-51DE-4294-88D3-D323974AF99C}" type="datetime1">
              <a:rPr lang="zh-CN" altLang="en-US"/>
              <a:pPr>
                <a:defRPr/>
              </a:pPr>
              <a:t>2016/11/8</a:t>
            </a:fld>
            <a:endParaRPr lang="zh-CN" altLang="en-US" sz="1200"/>
          </a:p>
        </p:txBody>
      </p:sp>
      <p:sp>
        <p:nvSpPr>
          <p:cNvPr id="18739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1269" name="备注占位符 4"/>
          <p:cNvSpPr>
            <a:spLocks noGrp="1" noRot="1" noChangeAspect="1" noChangeArrowheads="1"/>
          </p:cNvSpPr>
          <p:nvPr/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第五级</a:t>
            </a:r>
          </a:p>
        </p:txBody>
      </p:sp>
      <p:sp>
        <p:nvSpPr>
          <p:cNvPr id="1127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7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929CD58C-8C96-49B3-BA23-50F1A751C41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55667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7B41A-5B04-4AE3-9AA3-76F82114F207}" type="slidenum">
              <a:rPr lang="zh-CN" altLang="en-US" sz="1200" smtClean="0">
                <a:solidFill>
                  <a:srgbClr val="000000"/>
                </a:solidFill>
              </a:rPr>
              <a:pPr/>
              <a:t>55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ABD10-B904-47D2-931B-EF9C641F20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8D1C-59D9-402E-B28F-C217EA289E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99CEC-2817-4B93-9BB3-5375E591FB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1061-A36E-48C3-ACDA-0B4055DF162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01BBF-ECA2-4FD7-9DFB-8A66C7CE1B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E60B3-F3A0-4FFF-B7F7-2AC8A8099AA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A891-ADB7-4184-98CA-A780C18716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7D73-DE11-4897-9256-1A07B8D3A2F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F6809-8F0A-469A-969F-2115E5AC92A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5866-2C7E-479B-9AC5-0454645DE8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FFC1E-D57B-4D74-B409-CEF2068967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D1D8-0512-4DD3-9B9C-6BDDBEE036D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F2A1A-C574-44A5-8F3C-657BFDF2C9B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39E46-205A-4C8F-86C1-CF57C2BDA9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0094-C529-4056-AF2D-4BB0AA7990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C3BB-C8A2-45E6-A159-CFEBB83E0A9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BAFE-3565-46C5-9651-386C43C88F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DA363-AAE6-4485-A948-5F7FC640AA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EE5A-30CF-491B-AED3-7E307856B9C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7027F-2CC6-42EF-858D-62139356E8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30723-2206-481C-A8C7-B997CFAA359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53A73-D5F2-41B3-A493-C89E662387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B9F02-D4E4-401F-8332-BF0BC66716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5D17-0C3A-4BE8-8A67-1188A547622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32E6F-7893-440B-BDBD-62F4FF8808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69B23-2E39-4931-A4DD-0AC24AF1C4C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CB24C-5E4D-4FBE-B973-CF625A1EB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9762-884E-4329-B36E-5C818D433D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E4BC1-2278-43FB-B51A-6D15DA4052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51C7D-823D-4892-8ED4-A046919259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8E0E-9FA8-4730-AFBE-1330E0BED9E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834A-ED0A-4C31-83A0-F71AD831EF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2F5A-C3CD-4D9B-8D62-DE27632B18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927D-34A3-45FC-B7FA-FC2CAD317E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605E-B3C9-4BF3-8F26-5651D0FC85E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43CD-055E-49B2-998E-7671E95C854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0C071-69DB-42B6-ACC7-F4F406DB05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33A88-FEE6-4CC0-ACB8-995591116C7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F42E9-358A-4BD2-A224-CDB45BF330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FF63A-3F45-45DD-BA64-78147900D8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F1E4-777B-4F6C-A406-722E461D3D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C9620-E5DB-4F2C-9ED7-30F6D04CE90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3F533-0721-4B7A-BC83-6753D329D2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F054B-7347-4C9E-8459-D45627FE55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38D0-B4AD-4C23-A0CA-62DCA87808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306AD-10D0-46E0-9E35-D735C2241F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3D6B0-5ED6-4D62-B834-760B0F0F25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C52-B420-4A98-A967-D98D54B025A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A0A9-EE16-4CA0-8C76-6D03876436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27A38-F60B-412F-9DD4-F4E9D1D93B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9509E-9B33-4ABA-90D8-A34CDC51FF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A0BE-C548-4B36-B929-04270A8D06C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D4DA3-56C4-4654-ACDA-D1A6FA75EC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CB155-9019-4FDE-94A4-1F8CAA424D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B5DE-F299-4858-9160-315A7C78AC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C1B2A-FD22-436A-B43D-57C29ACFFE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AEEB8-7A79-4347-9B35-8EE7ACC6B18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071CC-CDF4-4552-8EDD-641C3C57E6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AFF7E-C9C5-419E-9098-315B8B5CBA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7E5AF-9F7A-46B7-B6A0-4C11AFB81D4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05EAC-1A4B-4CBF-8CEE-D6B58828A5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BADD-1A5C-4CD5-866B-A66BABDB54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BBD98-8820-418D-8499-9DE9C176E9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D986A-8A96-4645-B5DF-025DA8CD43A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1A363-B8FD-4EFE-85D7-A615DA126E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E447E-D625-4E48-8E4C-D24DA1A1F4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8D77D-922D-4805-B294-829C9BF0F9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8FD74-D469-4F46-93D9-5BA9534A7B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FA127-60D1-4E0E-8991-0A50EF3380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DD4A-BC90-49E7-8A27-D046E1BC06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844F8-0246-4503-BD2C-413609428D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A2D09-ACD3-445C-B1A3-815133BEF1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1F-3DDC-4398-918F-CCFF363794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A6A6C-9963-4890-B4D7-A837A708B2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3155-E95B-46AC-94A2-333A972244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E09BB-0BA8-4380-A035-7405EB0E34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7071-2358-4675-94DD-E66AFD664F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E9DE0-11F1-4B23-AF7A-C0AB369C21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9FAD-D16A-4C7F-947F-593C4D3C14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387CC-7148-4779-B5F7-FC521555FF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2A17-33D0-4E33-8E0C-16B9359137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11A4B-3247-40D0-8C31-F353C1FE97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D140-A053-450A-9C0F-97B822248C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877C5-2241-4F66-86D4-BE3CA3AC3D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B147-F153-4240-88B7-8DBDE4BDFC4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74028-8AFF-4F9E-BE49-58A0BB72D2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939E0-FDB0-47C3-9FBE-54666F283FA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D1C45-BABF-4865-A23A-9D654480FA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1FB5-7214-4119-A07C-D69B5F8434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028D7-9C8B-43E5-859B-93FDAB00919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5D1E2-AFB6-4242-B51F-BE6B1CFE93E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87CE8-D9C0-4927-ACB0-2DA75367755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E69BB-DB87-4F43-9687-BA681200E7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09C12-606A-47A0-A8E5-4192A0A1BD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05613-E310-43A6-8A83-2C68422E094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760CA-6BB1-420B-8805-394B4FBCE8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FBE6-B6CF-40F9-855A-14241F63FA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26C4-40D9-422B-9D4A-3CE7EFD4E5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DBD38-EC13-48D6-8A53-DADDB5AEE5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0CCD0-2AC1-48E0-8332-828FC4E135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4E8BE-24EC-47A2-B60E-6DCFF30028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3635-AD12-4B93-B1C3-89B13D469DE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E544D-1AAD-4060-BE99-3E44F10224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5C3E-1B94-46B9-9155-A0F170C1FBA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67C3-043E-4ACA-8084-53AD94D527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07B7-DCB9-4BF1-BCC0-FC871C5253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5E822-BB86-41F5-BACD-A6CD95F027F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华文细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F7AA-B951-4DE0-9767-AE55B4252D7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2F74-17AE-4CAB-B263-1124CD3557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050" y="188913"/>
            <a:ext cx="20637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188913"/>
            <a:ext cx="604202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2A429-3B8A-40EE-9A19-133D45E213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42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44E2CBC9-471E-42ED-8404-4C21E6DE2765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34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1024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4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4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5765697A-F860-4C95-924F-421E06CA7B54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52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003E7662-A50D-4ED2-86C2-9EB2CDFE1E6E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6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8B57A7C0-FF6B-463B-9546-B4C10F90FDF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7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BD3FF410-B500-4141-B8F4-77E786D424A6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83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7B3CC3AD-3650-445D-9571-FFE607D2AB93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593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8478114B-899A-4DCF-87C6-10681C16D36B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3" r:id="rId1"/>
    <p:sldLayoutId id="2147484494" r:id="rId2"/>
    <p:sldLayoutId id="2147484495" r:id="rId3"/>
    <p:sldLayoutId id="2147484496" r:id="rId4"/>
    <p:sldLayoutId id="2147484497" r:id="rId5"/>
    <p:sldLayoutId id="2147484498" r:id="rId6"/>
    <p:sldLayoutId id="2147484499" r:id="rId7"/>
    <p:sldLayoutId id="2147484500" r:id="rId8"/>
    <p:sldLayoutId id="2147484501" r:id="rId9"/>
    <p:sldLayoutId id="2147484502" r:id="rId10"/>
    <p:sldLayoutId id="21474845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04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717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C09C1EC2-9455-4244-ABB2-55AD24B962BA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14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819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A7294C1E-FCA9-444E-A643-F765DBFC7886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86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单击此处编辑母版标题样式</a:t>
            </a:r>
          </a:p>
        </p:txBody>
      </p:sp>
      <p:sp>
        <p:nvSpPr>
          <p:cNvPr id="624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华文细黑" pitchFamily="2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华文细黑" pitchFamily="2" charset="-122"/>
              </a:rPr>
              <a:t>第二级</a:t>
            </a:r>
          </a:p>
          <a:p>
            <a:pPr lvl="2"/>
            <a:r>
              <a:rPr lang="zh-CN" smtClean="0">
                <a:sym typeface="华文细黑" pitchFamily="2" charset="-122"/>
              </a:rPr>
              <a:t>第三级</a:t>
            </a:r>
          </a:p>
          <a:p>
            <a:pPr lvl="3"/>
            <a:r>
              <a:rPr lang="zh-CN" smtClean="0">
                <a:sym typeface="华文细黑" pitchFamily="2" charset="-122"/>
              </a:rPr>
              <a:t>第四级</a:t>
            </a:r>
          </a:p>
          <a:p>
            <a:pPr lvl="4"/>
            <a:r>
              <a:rPr lang="zh-CN" smtClean="0">
                <a:sym typeface="华文细黑" pitchFamily="2" charset="-122"/>
              </a:rPr>
              <a:t>第五级</a:t>
            </a:r>
          </a:p>
        </p:txBody>
      </p:sp>
      <p:sp>
        <p:nvSpPr>
          <p:cNvPr id="922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305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  <a:sym typeface="黑体" pitchFamily="49" charset="-122"/>
              </a:defRPr>
            </a:lvl1pPr>
          </a:lstStyle>
          <a:p>
            <a:pPr>
              <a:defRPr/>
            </a:pPr>
            <a:fld id="{8D0C9576-3E98-4902-BD0D-F28057D0EB58}" type="slidenum">
              <a:rPr lang="zh-CN" altLang="en-US"/>
              <a:pPr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华文细黑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charset="-122"/>
          <a:ea typeface="黑体" pitchFamily="49" charset="-122"/>
          <a:sym typeface="华文细黑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华文细黑" pitchFamily="2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华文细黑" pitchFamily="2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华文细黑" pitchFamily="2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pitchFamily="2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华文细黑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3.bin"/><Relationship Id="rId3" Type="http://schemas.openxmlformats.org/officeDocument/2006/relationships/image" Target="../media/image62.png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6.wmf"/><Relationship Id="rId3" Type="http://schemas.openxmlformats.org/officeDocument/2006/relationships/image" Target="../media/image77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2.wmf"/><Relationship Id="rId3" Type="http://schemas.openxmlformats.org/officeDocument/2006/relationships/image" Target="../media/image84.png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77.pn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84.png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84.png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84.pn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9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64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41.bin"/><Relationship Id="rId3" Type="http://schemas.openxmlformats.org/officeDocument/2006/relationships/image" Target="../media/image145.png"/><Relationship Id="rId21" Type="http://schemas.openxmlformats.org/officeDocument/2006/relationships/oleObject" Target="../embeddings/oleObject143.bin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1.wmf"/><Relationship Id="rId25" Type="http://schemas.openxmlformats.org/officeDocument/2006/relationships/image" Target="../media/image144.w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45.bin"/><Relationship Id="rId5" Type="http://schemas.openxmlformats.org/officeDocument/2006/relationships/image" Target="../media/image135.wmf"/><Relationship Id="rId15" Type="http://schemas.openxmlformats.org/officeDocument/2006/relationships/image" Target="../media/image140.wmf"/><Relationship Id="rId23" Type="http://schemas.openxmlformats.org/officeDocument/2006/relationships/image" Target="../media/image143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42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2.wmf"/><Relationship Id="rId3" Type="http://schemas.openxmlformats.org/officeDocument/2006/relationships/image" Target="../media/image77.png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49.bin"/><Relationship Id="rId19" Type="http://schemas.openxmlformats.org/officeDocument/2006/relationships/oleObject" Target="../embeddings/oleObject154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8.wmf"/><Relationship Id="rId14" Type="http://schemas.openxmlformats.org/officeDocument/2006/relationships/image" Target="../media/image15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84.png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6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84.png"/><Relationship Id="rId7" Type="http://schemas.openxmlformats.org/officeDocument/2006/relationships/image" Target="../media/image157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5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image" Target="../media/image77.png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6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68.wmf"/><Relationship Id="rId3" Type="http://schemas.openxmlformats.org/officeDocument/2006/relationships/image" Target="../media/image84.png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7.wmf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7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image" Target="../media/image84.png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7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77.png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86.wmf"/><Relationship Id="rId3" Type="http://schemas.openxmlformats.org/officeDocument/2006/relationships/image" Target="../media/image84.png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image" Target="../media/image84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90.wmf"/><Relationship Id="rId5" Type="http://schemas.openxmlformats.org/officeDocument/2006/relationships/image" Target="../media/image187.e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8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35.wmf"/><Relationship Id="rId5" Type="http://schemas.openxmlformats.org/officeDocument/2006/relationships/image" Target="../media/image198.w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36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image" Target="../media/image22.wmf"/><Relationship Id="rId19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2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1768475"/>
            <a:ext cx="4068762" cy="3244850"/>
          </a:xfrm>
        </p:spPr>
        <p:txBody>
          <a:bodyPr/>
          <a:lstStyle/>
          <a:p>
            <a:pPr algn="ctr"/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第</a:t>
            </a:r>
            <a:r>
              <a:rPr lang="en-US" altLang="zh-CN" sz="4700" smtClean="0">
                <a:latin typeface="黑体" pitchFamily="49" charset="-122"/>
                <a:sym typeface="黑体" pitchFamily="49" charset="-122"/>
              </a:rPr>
              <a:t>4</a:t>
            </a: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章 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  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连续信息与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r>
              <a:rPr lang="zh-CN" altLang="en-US" sz="4700" smtClean="0">
                <a:latin typeface="黑体" pitchFamily="49" charset="-122"/>
                <a:sym typeface="黑体" pitchFamily="49" charset="-122"/>
              </a:rPr>
              <a:t>连续信源</a:t>
            </a:r>
            <a:br>
              <a:rPr lang="zh-CN" altLang="en-US" sz="4700" smtClean="0">
                <a:latin typeface="黑体" pitchFamily="49" charset="-122"/>
                <a:sym typeface="黑体" pitchFamily="49" charset="-122"/>
              </a:rPr>
            </a:br>
            <a:endParaRPr lang="zh-CN" altLang="en-US" sz="4000" smtClean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77155" name="TextBox 6"/>
          <p:cNvSpPr>
            <a:spLocks noChangeArrowheads="1"/>
          </p:cNvSpPr>
          <p:nvPr/>
        </p:nvSpPr>
        <p:spPr bwMode="auto">
          <a:xfrm>
            <a:off x="6357938" y="0"/>
            <a:ext cx="2786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北京邮电大学信息论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3" name="Group 2"/>
          <p:cNvGrpSpPr>
            <a:grpSpLocks/>
          </p:cNvGrpSpPr>
          <p:nvPr/>
        </p:nvGrpSpPr>
        <p:grpSpPr bwMode="auto">
          <a:xfrm>
            <a:off x="357188" y="1357313"/>
            <a:ext cx="7558087" cy="5286375"/>
            <a:chOff x="0" y="0"/>
            <a:chExt cx="4536" cy="3039"/>
          </a:xfrm>
        </p:grpSpPr>
        <p:sp>
          <p:nvSpPr>
            <p:cNvPr id="14363" name="AutoShape 3"/>
            <p:cNvSpPr>
              <a:spLocks noChangeArrowheads="1"/>
            </p:cNvSpPr>
            <p:nvPr/>
          </p:nvSpPr>
          <p:spPr bwMode="auto">
            <a:xfrm>
              <a:off x="272" y="181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4364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0" y="0"/>
            <a:chExt cx="2774950" cy="1885950"/>
          </a:xfrm>
        </p:grpSpPr>
        <p:sp>
          <p:nvSpPr>
            <p:cNvPr id="14355" name="Freeform 7"/>
            <p:cNvSpPr>
              <a:spLocks noChangeArrowheads="1"/>
            </p:cNvSpPr>
            <p:nvPr/>
          </p:nvSpPr>
          <p:spPr bwMode="auto">
            <a:xfrm rot="10800000">
              <a:off x="52387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Text Box 8"/>
            <p:cNvSpPr>
              <a:spLocks noChangeArrowheads="1"/>
            </p:cNvSpPr>
            <p:nvPr/>
          </p:nvSpPr>
          <p:spPr bwMode="auto">
            <a:xfrm>
              <a:off x="20637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14357" name="Freeform 9"/>
            <p:cNvSpPr>
              <a:spLocks noChangeArrowheads="1"/>
            </p:cNvSpPr>
            <p:nvPr/>
          </p:nvSpPr>
          <p:spPr bwMode="auto">
            <a:xfrm rot="10800000">
              <a:off x="1465262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10"/>
            <p:cNvSpPr>
              <a:spLocks noChangeArrowheads="1"/>
            </p:cNvSpPr>
            <p:nvPr/>
          </p:nvSpPr>
          <p:spPr bwMode="auto">
            <a:xfrm>
              <a:off x="1439862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14359" name="Freeform 11"/>
            <p:cNvSpPr>
              <a:spLocks noChangeArrowheads="1"/>
            </p:cNvSpPr>
            <p:nvPr/>
          </p:nvSpPr>
          <p:spPr bwMode="auto">
            <a:xfrm rot="10800000">
              <a:off x="52387" y="99536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Text Box 12"/>
            <p:cNvSpPr>
              <a:spLocks noChangeArrowheads="1"/>
            </p:cNvSpPr>
            <p:nvPr/>
          </p:nvSpPr>
          <p:spPr bwMode="auto">
            <a:xfrm>
              <a:off x="0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14361" name="Freeform 13"/>
            <p:cNvSpPr>
              <a:spLocks noChangeArrowheads="1"/>
            </p:cNvSpPr>
            <p:nvPr/>
          </p:nvSpPr>
          <p:spPr bwMode="auto">
            <a:xfrm rot="10800000">
              <a:off x="1466850" y="995363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14"/>
            <p:cNvSpPr>
              <a:spLocks noChangeArrowheads="1"/>
            </p:cNvSpPr>
            <p:nvPr/>
          </p:nvSpPr>
          <p:spPr bwMode="auto">
            <a:xfrm>
              <a:off x="1423987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</p:grpSp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4.1.6 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连续随机变量集合的信息散度</a:t>
            </a:r>
          </a:p>
        </p:txBody>
      </p:sp>
      <p:sp>
        <p:nvSpPr>
          <p:cNvPr id="14346" name="Text Box 8"/>
          <p:cNvSpPr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FFFFFF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4347" name="Text Box 14"/>
          <p:cNvSpPr>
            <a:spLocks noChangeArrowheads="1"/>
          </p:cNvSpPr>
          <p:nvPr/>
        </p:nvSpPr>
        <p:spPr bwMode="auto">
          <a:xfrm>
            <a:off x="2214563" y="2357438"/>
            <a:ext cx="7921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FFFF"/>
                </a:solidFill>
                <a:latin typeface="Arial Black" pitchFamily="34" charset="0"/>
                <a:sym typeface="Arial Black" pitchFamily="34" charset="0"/>
              </a:rPr>
              <a:t>义</a:t>
            </a:r>
            <a:endParaRPr lang="en-US" sz="4800">
              <a:solidFill>
                <a:srgbClr val="FFFFFF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27665" name="Rectangle 15"/>
          <p:cNvSpPr>
            <a:spLocks noChangeArrowheads="1"/>
          </p:cNvSpPr>
          <p:nvPr/>
        </p:nvSpPr>
        <p:spPr bwMode="auto">
          <a:xfrm>
            <a:off x="1835150" y="4292600"/>
            <a:ext cx="51133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grpSp>
        <p:nvGrpSpPr>
          <p:cNvPr id="14349" name="Group 18"/>
          <p:cNvGrpSpPr>
            <a:grpSpLocks/>
          </p:cNvGrpSpPr>
          <p:nvPr/>
        </p:nvGrpSpPr>
        <p:grpSpPr bwMode="auto">
          <a:xfrm>
            <a:off x="3492500" y="1844675"/>
            <a:ext cx="4429125" cy="2492375"/>
            <a:chOff x="0" y="0"/>
            <a:chExt cx="6975" cy="3926"/>
          </a:xfrm>
        </p:grpSpPr>
        <p:sp>
          <p:nvSpPr>
            <p:cNvPr id="14354" name="Text Box 14"/>
            <p:cNvSpPr>
              <a:spLocks noChangeArrowheads="1"/>
            </p:cNvSpPr>
            <p:nvPr/>
          </p:nvSpPr>
          <p:spPr bwMode="auto">
            <a:xfrm>
              <a:off x="0" y="0"/>
              <a:ext cx="6975" cy="3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15963" indent="-715963">
                <a:spcBef>
                  <a:spcPct val="50000"/>
                </a:spcBef>
              </a:pPr>
              <a:r>
                <a:rPr lang="zh-CN" altLang="en-US" sz="3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★ </a:t>
              </a: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设  </a:t>
              </a:r>
              <a:r>
                <a:rPr lang="zh-CN" altLang="en-US" sz="2400" dirty="0" smtClean="0">
                  <a:latin typeface="楷体_GB2312" pitchFamily="1" charset="-122"/>
                  <a:ea typeface="楷体_GB2312" pitchFamily="1" charset="-122"/>
                </a:rPr>
                <a:t>和  </a:t>
              </a: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为定义在同一概率空间的两个概率密度，定义  </a:t>
              </a:r>
              <a:r>
                <a:rPr lang="zh-CN" altLang="en-US" sz="2400" dirty="0" smtClean="0">
                  <a:latin typeface="楷体_GB2312" pitchFamily="1" charset="-122"/>
                  <a:ea typeface="楷体_GB2312" pitchFamily="1" charset="-122"/>
                </a:rPr>
                <a:t>相对</a:t>
              </a: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于  的散度为：</a:t>
              </a:r>
            </a:p>
            <a:p>
              <a:pPr marL="715963" indent="-715963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                                       </a:t>
              </a:r>
              <a:endParaRPr lang="en-US" altLang="zh-CN" sz="2400" dirty="0">
                <a:latin typeface="楷体_GB2312" pitchFamily="1" charset="-122"/>
                <a:ea typeface="楷体_GB2312" pitchFamily="1" charset="-122"/>
              </a:endParaRPr>
            </a:p>
            <a:p>
              <a:pPr marL="715963" indent="-715963">
                <a:spcBef>
                  <a:spcPct val="50000"/>
                </a:spcBef>
              </a:pPr>
              <a:r>
                <a:rPr lang="en-US" altLang="zh-CN" sz="2400" dirty="0">
                  <a:latin typeface="楷体_GB2312" pitchFamily="1" charset="-122"/>
                  <a:ea typeface="楷体_GB2312" pitchFamily="1" charset="-122"/>
                </a:rPr>
                <a:t>  </a:t>
              </a:r>
              <a:r>
                <a:rPr lang="zh-CN" altLang="en-US" sz="2400" dirty="0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graphicFrame>
          <p:nvGraphicFramePr>
            <p:cNvPr id="14338" name="Object 20"/>
            <p:cNvGraphicFramePr>
              <a:graphicFrameLocks noChangeAspect="1"/>
            </p:cNvGraphicFramePr>
            <p:nvPr/>
          </p:nvGraphicFramePr>
          <p:xfrm>
            <a:off x="1700" y="455"/>
            <a:ext cx="42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3" r:id="rId3" imgW="154186" imgH="167009" progId="Equation.DSMT4">
                    <p:embed/>
                  </p:oleObj>
                </mc:Choice>
                <mc:Fallback>
                  <p:oleObj r:id="rId3" imgW="154186" imgH="16700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455"/>
                          <a:ext cx="425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21"/>
            <p:cNvGraphicFramePr>
              <a:graphicFrameLocks noChangeAspect="1"/>
            </p:cNvGraphicFramePr>
            <p:nvPr/>
          </p:nvGraphicFramePr>
          <p:xfrm>
            <a:off x="2720" y="455"/>
            <a:ext cx="34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4" r:id="rId5" imgW="128429" imgH="166863" progId="Equation.DSMT4">
                    <p:embed/>
                  </p:oleObj>
                </mc:Choice>
                <mc:Fallback>
                  <p:oleObj r:id="rId5" imgW="128429" imgH="166863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455"/>
                          <a:ext cx="345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22"/>
            <p:cNvGraphicFramePr>
              <a:graphicFrameLocks noChangeAspect="1"/>
            </p:cNvGraphicFramePr>
            <p:nvPr/>
          </p:nvGraphicFramePr>
          <p:xfrm>
            <a:off x="2295" y="1588"/>
            <a:ext cx="42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5" r:id="rId7" imgW="154186" imgH="167009" progId="Equation.DSMT4">
                    <p:embed/>
                  </p:oleObj>
                </mc:Choice>
                <mc:Fallback>
                  <p:oleObj r:id="rId7" imgW="154186" imgH="167009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1588"/>
                          <a:ext cx="425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9381044"/>
                </p:ext>
              </p:extLst>
            </p:nvPr>
          </p:nvGraphicFramePr>
          <p:xfrm>
            <a:off x="4188" y="1588"/>
            <a:ext cx="347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6" r:id="rId8" imgW="128429" imgH="166863" progId="Equation.DSMT4">
                    <p:embed/>
                  </p:oleObj>
                </mc:Choice>
                <mc:Fallback>
                  <p:oleObj r:id="rId8" imgW="128429" imgH="166863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1588"/>
                          <a:ext cx="347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24"/>
            <p:cNvGraphicFramePr>
              <a:graphicFrameLocks noChangeAspect="1"/>
            </p:cNvGraphicFramePr>
            <p:nvPr/>
          </p:nvGraphicFramePr>
          <p:xfrm>
            <a:off x="680" y="2610"/>
            <a:ext cx="5670" cy="1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7" name="Equation" r:id="rId9" imgW="1867217" imgH="419417" progId="Equation.DSMT4">
                    <p:embed/>
                  </p:oleObj>
                </mc:Choice>
                <mc:Fallback>
                  <p:oleObj name="Equation" r:id="rId9" imgW="1867217" imgH="419417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610"/>
                          <a:ext cx="5670" cy="10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1400175" y="4654550"/>
            <a:ext cx="6340475" cy="461963"/>
            <a:chOff x="-80722" y="0"/>
            <a:chExt cx="6652972" cy="461665"/>
          </a:xfrm>
        </p:grpSpPr>
        <p:sp>
          <p:nvSpPr>
            <p:cNvPr id="14352" name="Text Box 8"/>
            <p:cNvSpPr>
              <a:spLocks noChangeArrowheads="1"/>
            </p:cNvSpPr>
            <p:nvPr/>
          </p:nvSpPr>
          <p:spPr bwMode="auto">
            <a:xfrm>
              <a:off x="0" y="0"/>
              <a:ext cx="657225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  <p:sp>
          <p:nvSpPr>
            <p:cNvPr id="14353" name="矩形 20"/>
            <p:cNvSpPr>
              <a:spLocks noChangeArrowheads="1"/>
            </p:cNvSpPr>
            <p:nvPr/>
          </p:nvSpPr>
          <p:spPr bwMode="auto">
            <a:xfrm>
              <a:off x="-80722" y="58700"/>
              <a:ext cx="6652520" cy="369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sym typeface="Arial" pitchFamily="34" charset="0"/>
                </a:rPr>
                <a:t>上式中，概率分布的维数不限，可以是一维，也可以是多维。</a:t>
              </a:r>
              <a:endParaRPr lang="zh-CN" altLang="en-US"/>
            </a:p>
          </p:txBody>
        </p:sp>
      </p:grpSp>
      <p:sp>
        <p:nvSpPr>
          <p:cNvPr id="14351" name="灯片编号占位符 3"/>
          <p:cNvSpPr>
            <a:spLocks noGrp="1" noChangeArrowheads="1"/>
          </p:cNvSpPr>
          <p:nvPr/>
        </p:nvSpPr>
        <p:spPr bwMode="auto">
          <a:xfrm>
            <a:off x="109538" y="64531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6650C6C1-0301-48B5-803E-387EC60C78CF}" type="slidenum">
              <a:rPr lang="en-US" altLang="zh-CN" sz="1200">
                <a:solidFill>
                  <a:srgbClr val="898989"/>
                </a:solidFill>
              </a:rPr>
              <a:pPr/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6" name="Group 2"/>
          <p:cNvGrpSpPr>
            <a:grpSpLocks/>
          </p:cNvGrpSpPr>
          <p:nvPr/>
        </p:nvGrpSpPr>
        <p:grpSpPr bwMode="auto">
          <a:xfrm>
            <a:off x="357188" y="1357313"/>
            <a:ext cx="7558087" cy="5286375"/>
            <a:chOff x="0" y="0"/>
            <a:chExt cx="4536" cy="3039"/>
          </a:xfrm>
        </p:grpSpPr>
        <p:sp>
          <p:nvSpPr>
            <p:cNvPr id="15382" name="AutoShape 3"/>
            <p:cNvSpPr>
              <a:spLocks noChangeArrowheads="1"/>
            </p:cNvSpPr>
            <p:nvPr/>
          </p:nvSpPr>
          <p:spPr bwMode="auto">
            <a:xfrm>
              <a:off x="272" y="181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538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0" y="0"/>
            <a:chExt cx="2774950" cy="1885950"/>
          </a:xfrm>
        </p:grpSpPr>
        <p:sp>
          <p:nvSpPr>
            <p:cNvPr id="15374" name="Freeform 7"/>
            <p:cNvSpPr>
              <a:spLocks noChangeArrowheads="1"/>
            </p:cNvSpPr>
            <p:nvPr/>
          </p:nvSpPr>
          <p:spPr bwMode="auto">
            <a:xfrm rot="10800000">
              <a:off x="52387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Text Box 8"/>
            <p:cNvSpPr>
              <a:spLocks noChangeArrowheads="1"/>
            </p:cNvSpPr>
            <p:nvPr/>
          </p:nvSpPr>
          <p:spPr bwMode="auto">
            <a:xfrm>
              <a:off x="20637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15376" name="Freeform 9"/>
            <p:cNvSpPr>
              <a:spLocks noChangeArrowheads="1"/>
            </p:cNvSpPr>
            <p:nvPr/>
          </p:nvSpPr>
          <p:spPr bwMode="auto">
            <a:xfrm rot="10800000">
              <a:off x="1465262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Text Box 10"/>
            <p:cNvSpPr>
              <a:spLocks noChangeArrowheads="1"/>
            </p:cNvSpPr>
            <p:nvPr/>
          </p:nvSpPr>
          <p:spPr bwMode="auto">
            <a:xfrm>
              <a:off x="1439862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15378" name="Freeform 11"/>
            <p:cNvSpPr>
              <a:spLocks noChangeArrowheads="1"/>
            </p:cNvSpPr>
            <p:nvPr/>
          </p:nvSpPr>
          <p:spPr bwMode="auto">
            <a:xfrm rot="10800000">
              <a:off x="52387" y="99536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Text Box 12"/>
            <p:cNvSpPr>
              <a:spLocks noChangeArrowheads="1"/>
            </p:cNvSpPr>
            <p:nvPr/>
          </p:nvSpPr>
          <p:spPr bwMode="auto">
            <a:xfrm>
              <a:off x="0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15380" name="Freeform 13"/>
            <p:cNvSpPr>
              <a:spLocks noChangeArrowheads="1"/>
            </p:cNvSpPr>
            <p:nvPr/>
          </p:nvSpPr>
          <p:spPr bwMode="auto">
            <a:xfrm rot="10800000">
              <a:off x="1466850" y="995363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Text Box 14"/>
            <p:cNvSpPr>
              <a:spLocks noChangeArrowheads="1"/>
            </p:cNvSpPr>
            <p:nvPr/>
          </p:nvSpPr>
          <p:spPr bwMode="auto">
            <a:xfrm>
              <a:off x="1423987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</p:grp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4.1.6 </a:t>
            </a:r>
            <a:r>
              <a:rPr lang="zh-CN" altLang="en-US" sz="36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连续随机变量集合的信息散度</a:t>
            </a:r>
          </a:p>
        </p:txBody>
      </p:sp>
      <p:sp>
        <p:nvSpPr>
          <p:cNvPr id="15369" name="Text Box 8"/>
          <p:cNvSpPr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FFFFFF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5370" name="Text Box 14"/>
          <p:cNvSpPr>
            <a:spLocks noChangeArrowheads="1"/>
          </p:cNvSpPr>
          <p:nvPr/>
        </p:nvSpPr>
        <p:spPr bwMode="auto">
          <a:xfrm>
            <a:off x="2214563" y="23574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理</a:t>
            </a:r>
            <a:endParaRPr lang="en-US" sz="4800">
              <a:solidFill>
                <a:srgbClr val="FFFFFF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28689" name="Text Box 14"/>
          <p:cNvSpPr>
            <a:spLocks noChangeArrowheads="1"/>
          </p:cNvSpPr>
          <p:nvPr/>
        </p:nvSpPr>
        <p:spPr bwMode="auto">
          <a:xfrm>
            <a:off x="3357563" y="1857375"/>
            <a:ext cx="44291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5963" indent="-715963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散度不等式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如果两个连续随机矢量概率密度分别为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 和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，那么</a:t>
            </a:r>
          </a:p>
          <a:p>
            <a:pPr marL="715963" indent="-715963">
              <a:spcBef>
                <a:spcPct val="5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2624138" y="4292600"/>
            <a:ext cx="5113337" cy="396875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当且仅当对所有                       时</a:t>
            </a:r>
            <a:r>
              <a:rPr lang="en-US" altLang="zh-CN" sz="2000" b="1">
                <a:solidFill>
                  <a:srgbClr val="000000"/>
                </a:solidFill>
                <a:sym typeface="Arial" pitchFamily="34" charset="0"/>
              </a:rPr>
              <a:t>,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等式成立。</a:t>
            </a:r>
            <a:endParaRPr lang="zh-CN" altLang="en-US"/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26626"/>
              </p:ext>
            </p:extLst>
          </p:nvPr>
        </p:nvGraphicFramePr>
        <p:xfrm>
          <a:off x="4501360" y="2851150"/>
          <a:ext cx="574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r:id="rId3" imgW="332101" imgH="204492" progId="Equation.DSMT4">
                  <p:embed/>
                </p:oleObj>
              </mc:Choice>
              <mc:Fallback>
                <p:oleObj r:id="rId3" imgW="332101" imgH="20449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360" y="2851150"/>
                        <a:ext cx="5746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01525"/>
              </p:ext>
            </p:extLst>
          </p:nvPr>
        </p:nvGraphicFramePr>
        <p:xfrm>
          <a:off x="5435270" y="2851150"/>
          <a:ext cx="5048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r:id="rId5" imgW="319201" imgH="204403" progId="Equation.DSMT4">
                  <p:embed/>
                </p:oleObj>
              </mc:Choice>
              <mc:Fallback>
                <p:oleObj r:id="rId5" imgW="319201" imgH="20440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270" y="2851150"/>
                        <a:ext cx="5048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4643438" y="3502025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r:id="rId7" imgW="827972" imgH="204048" progId="Equation.DSMT4">
                  <p:embed/>
                </p:oleObj>
              </mc:Choice>
              <mc:Fallback>
                <p:oleObj r:id="rId7" imgW="827972" imgH="204048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02025"/>
                        <a:ext cx="1800225" cy="434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497388" y="4292600"/>
          <a:ext cx="1584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r:id="rId9" imgW="891250" imgH="203959" progId="Equation.DSMT4">
                  <p:embed/>
                </p:oleObj>
              </mc:Choice>
              <mc:Fallback>
                <p:oleObj r:id="rId9" imgW="891250" imgH="20395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292600"/>
                        <a:ext cx="15843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灯片编号占位符 3"/>
          <p:cNvSpPr>
            <a:spLocks noGrp="1" noChangeArrowheads="1"/>
          </p:cNvSpPr>
          <p:nvPr/>
        </p:nvSpPr>
        <p:spPr bwMode="auto">
          <a:xfrm>
            <a:off x="180975" y="64531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73B0872B-BBF0-45D8-97ED-B63EFA0D25CF}" type="slidenum">
              <a:rPr lang="en-US" altLang="zh-CN" sz="1200">
                <a:solidFill>
                  <a:srgbClr val="898989"/>
                </a:solidFill>
              </a:rPr>
              <a:pPr/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ldLvl="0" autoUpdateAnimBg="0"/>
      <p:bldP spid="2869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A72ADE35-40CE-485E-BE62-6FB1F0FD5048}" type="slidenum">
              <a:rPr lang="en-US" altLang="zh-CN" sz="1200">
                <a:solidFill>
                  <a:srgbClr val="898989"/>
                </a:solidFill>
              </a:rPr>
              <a:pPr/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 rot="-5400000">
            <a:off x="2203702" y="2865568"/>
            <a:ext cx="1146175" cy="863600"/>
            <a:chOff x="0" y="0"/>
            <a:chExt cx="722" cy="544"/>
          </a:xfrm>
        </p:grpSpPr>
        <p:sp>
          <p:nvSpPr>
            <p:cNvPr id="179238" name="AutoShape 37"/>
            <p:cNvSpPr>
              <a:spLocks noChangeArrowheads="1"/>
            </p:cNvSpPr>
            <p:nvPr/>
          </p:nvSpPr>
          <p:spPr bwMode="auto">
            <a:xfrm>
              <a:off x="0" y="0"/>
              <a:ext cx="722" cy="544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BC000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39" name="AutoShape 38"/>
            <p:cNvSpPr>
              <a:spLocks noChangeArrowheads="1"/>
            </p:cNvSpPr>
            <p:nvPr/>
          </p:nvSpPr>
          <p:spPr bwMode="auto">
            <a:xfrm>
              <a:off x="79" y="70"/>
              <a:ext cx="564" cy="386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0"/>
            <a:ext cx="716438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§4.2  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离散时间高斯信源的熵 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9990" y="2148017"/>
            <a:ext cx="2143125" cy="3513138"/>
            <a:chOff x="0" y="0"/>
            <a:chExt cx="3374" cy="5533"/>
          </a:xfrm>
        </p:grpSpPr>
        <p:sp>
          <p:nvSpPr>
            <p:cNvPr id="179229" name="Rectangle 3"/>
            <p:cNvSpPr>
              <a:spLocks noChangeArrowheads="1"/>
            </p:cNvSpPr>
            <p:nvPr/>
          </p:nvSpPr>
          <p:spPr bwMode="auto">
            <a:xfrm>
              <a:off x="338" y="0"/>
              <a:ext cx="2680" cy="4195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30" name="AutoShape 4"/>
            <p:cNvSpPr>
              <a:spLocks noChangeArrowheads="1"/>
            </p:cNvSpPr>
            <p:nvPr/>
          </p:nvSpPr>
          <p:spPr bwMode="auto">
            <a:xfrm rot="10800000">
              <a:off x="0" y="4155"/>
              <a:ext cx="3375" cy="1378"/>
            </a:xfrm>
            <a:custGeom>
              <a:avLst/>
              <a:gdLst>
                <a:gd name="T0" fmla="*/ 8191990 w 21600"/>
                <a:gd name="T1" fmla="*/ 557591 h 21600"/>
                <a:gd name="T2" fmla="*/ 8191990 w 21600"/>
                <a:gd name="T3" fmla="*/ 557591 h 21600"/>
                <a:gd name="T4" fmla="*/ 8191990 w 21600"/>
                <a:gd name="T5" fmla="*/ 557591 h 21600"/>
                <a:gd name="T6" fmla="*/ 819199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99" y="21600"/>
                  </a:lnTo>
                  <a:lnTo>
                    <a:pt x="188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1" name="Oval 5"/>
            <p:cNvSpPr>
              <a:spLocks noChangeArrowheads="1"/>
            </p:cNvSpPr>
            <p:nvPr/>
          </p:nvSpPr>
          <p:spPr bwMode="auto">
            <a:xfrm flipV="1">
              <a:off x="785" y="4745"/>
              <a:ext cx="2280" cy="22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grpSp>
          <p:nvGrpSpPr>
            <p:cNvPr id="179232" name="Group 7"/>
            <p:cNvGrpSpPr>
              <a:grpSpLocks/>
            </p:cNvGrpSpPr>
            <p:nvPr/>
          </p:nvGrpSpPr>
          <p:grpSpPr bwMode="auto">
            <a:xfrm rot="600000">
              <a:off x="795" y="2835"/>
              <a:ext cx="1745" cy="1740"/>
              <a:chOff x="0" y="0"/>
              <a:chExt cx="1136" cy="1134"/>
            </a:xfrm>
          </p:grpSpPr>
          <p:sp>
            <p:nvSpPr>
              <p:cNvPr id="179236" name="Oval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179237" name="Oval 9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C000D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179233" name="Rectangle 12"/>
            <p:cNvSpPr>
              <a:spLocks noChangeArrowheads="1"/>
            </p:cNvSpPr>
            <p:nvPr/>
          </p:nvSpPr>
          <p:spPr bwMode="auto">
            <a:xfrm>
              <a:off x="788" y="3388"/>
              <a:ext cx="1775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sym typeface="Arial" pitchFamily="34" charset="0"/>
                </a:rPr>
                <a:t>1</a:t>
              </a:r>
              <a:endParaRPr lang="zh-CN" altLang="en-US" b="1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79234" name="Rectangle 33"/>
            <p:cNvSpPr>
              <a:spLocks noChangeArrowheads="1"/>
            </p:cNvSpPr>
            <p:nvPr/>
          </p:nvSpPr>
          <p:spPr bwMode="auto">
            <a:xfrm>
              <a:off x="865" y="0"/>
              <a:ext cx="2153" cy="1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400" b="1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35" name="Text Box 5"/>
            <p:cNvSpPr>
              <a:spLocks noChangeArrowheads="1"/>
            </p:cNvSpPr>
            <p:nvPr/>
          </p:nvSpPr>
          <p:spPr bwMode="auto">
            <a:xfrm>
              <a:off x="225" y="1075"/>
              <a:ext cx="2813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★</a:t>
              </a: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一维高斯随机变量集的熵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 rot="-5400000">
            <a:off x="4880227" y="2937005"/>
            <a:ext cx="1146175" cy="863600"/>
            <a:chOff x="0" y="0"/>
            <a:chExt cx="722" cy="544"/>
          </a:xfrm>
        </p:grpSpPr>
        <p:sp>
          <p:nvSpPr>
            <p:cNvPr id="179227" name="AutoShape 37"/>
            <p:cNvSpPr>
              <a:spLocks noChangeArrowheads="1"/>
            </p:cNvSpPr>
            <p:nvPr/>
          </p:nvSpPr>
          <p:spPr bwMode="auto">
            <a:xfrm>
              <a:off x="0" y="0"/>
              <a:ext cx="722" cy="544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BC000D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28" name="AutoShape 38"/>
            <p:cNvSpPr>
              <a:spLocks noChangeArrowheads="1"/>
            </p:cNvSpPr>
            <p:nvPr/>
          </p:nvSpPr>
          <p:spPr bwMode="auto">
            <a:xfrm>
              <a:off x="79" y="70"/>
              <a:ext cx="564" cy="386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885115" y="2090867"/>
            <a:ext cx="2143125" cy="3514725"/>
            <a:chOff x="0" y="0"/>
            <a:chExt cx="3374" cy="5535"/>
          </a:xfrm>
        </p:grpSpPr>
        <p:sp>
          <p:nvSpPr>
            <p:cNvPr id="179218" name="Rectangle 3"/>
            <p:cNvSpPr>
              <a:spLocks noChangeArrowheads="1"/>
            </p:cNvSpPr>
            <p:nvPr/>
          </p:nvSpPr>
          <p:spPr bwMode="auto">
            <a:xfrm>
              <a:off x="338" y="0"/>
              <a:ext cx="2680" cy="4195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19" name="AutoShape 4"/>
            <p:cNvSpPr>
              <a:spLocks noChangeArrowheads="1"/>
            </p:cNvSpPr>
            <p:nvPr/>
          </p:nvSpPr>
          <p:spPr bwMode="auto">
            <a:xfrm rot="10800000">
              <a:off x="0" y="4155"/>
              <a:ext cx="3375" cy="1380"/>
            </a:xfrm>
            <a:custGeom>
              <a:avLst/>
              <a:gdLst>
                <a:gd name="T0" fmla="*/ 8191990 w 21600"/>
                <a:gd name="T1" fmla="*/ 560022 h 21600"/>
                <a:gd name="T2" fmla="*/ 8191990 w 21600"/>
                <a:gd name="T3" fmla="*/ 560022 h 21600"/>
                <a:gd name="T4" fmla="*/ 8191990 w 21600"/>
                <a:gd name="T5" fmla="*/ 560022 h 21600"/>
                <a:gd name="T6" fmla="*/ 819199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99" y="21600"/>
                  </a:lnTo>
                  <a:lnTo>
                    <a:pt x="188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0" name="Oval 5"/>
            <p:cNvSpPr>
              <a:spLocks noChangeArrowheads="1"/>
            </p:cNvSpPr>
            <p:nvPr/>
          </p:nvSpPr>
          <p:spPr bwMode="auto">
            <a:xfrm flipV="1">
              <a:off x="785" y="4748"/>
              <a:ext cx="2280" cy="22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grpSp>
          <p:nvGrpSpPr>
            <p:cNvPr id="179221" name="Group 7"/>
            <p:cNvGrpSpPr>
              <a:grpSpLocks/>
            </p:cNvGrpSpPr>
            <p:nvPr/>
          </p:nvGrpSpPr>
          <p:grpSpPr bwMode="auto">
            <a:xfrm rot="600000">
              <a:off x="785" y="2910"/>
              <a:ext cx="1748" cy="1740"/>
              <a:chOff x="0" y="0"/>
              <a:chExt cx="1136" cy="1134"/>
            </a:xfrm>
          </p:grpSpPr>
          <p:sp>
            <p:nvSpPr>
              <p:cNvPr id="179225" name="Oval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179226" name="Oval 9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C000D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179222" name="Rectangle 12"/>
            <p:cNvSpPr>
              <a:spLocks noChangeArrowheads="1"/>
            </p:cNvSpPr>
            <p:nvPr/>
          </p:nvSpPr>
          <p:spPr bwMode="auto">
            <a:xfrm>
              <a:off x="788" y="3390"/>
              <a:ext cx="1775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sym typeface="Arial" pitchFamily="34" charset="0"/>
                </a:rPr>
                <a:t>3</a:t>
              </a:r>
              <a:endParaRPr lang="zh-CN" altLang="en-US" b="1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79223" name="Rectangle 33"/>
            <p:cNvSpPr>
              <a:spLocks noChangeArrowheads="1"/>
            </p:cNvSpPr>
            <p:nvPr/>
          </p:nvSpPr>
          <p:spPr bwMode="auto">
            <a:xfrm>
              <a:off x="865" y="0"/>
              <a:ext cx="2153" cy="1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400" b="1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24" name="Text Box 5"/>
            <p:cNvSpPr>
              <a:spLocks noChangeArrowheads="1"/>
            </p:cNvSpPr>
            <p:nvPr/>
          </p:nvSpPr>
          <p:spPr bwMode="auto">
            <a:xfrm>
              <a:off x="225" y="1075"/>
              <a:ext cx="2813" cy="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★</a:t>
              </a: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多维相关高斯随机变量集的熵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148265" y="2148017"/>
            <a:ext cx="2143125" cy="3513138"/>
            <a:chOff x="0" y="0"/>
            <a:chExt cx="3374" cy="5533"/>
          </a:xfrm>
        </p:grpSpPr>
        <p:sp>
          <p:nvSpPr>
            <p:cNvPr id="179209" name="Rectangle 3"/>
            <p:cNvSpPr>
              <a:spLocks noChangeArrowheads="1"/>
            </p:cNvSpPr>
            <p:nvPr/>
          </p:nvSpPr>
          <p:spPr bwMode="auto">
            <a:xfrm>
              <a:off x="338" y="0"/>
              <a:ext cx="2680" cy="4195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10" name="AutoShape 4"/>
            <p:cNvSpPr>
              <a:spLocks noChangeArrowheads="1"/>
            </p:cNvSpPr>
            <p:nvPr/>
          </p:nvSpPr>
          <p:spPr bwMode="auto">
            <a:xfrm rot="10800000">
              <a:off x="0" y="4155"/>
              <a:ext cx="3375" cy="1378"/>
            </a:xfrm>
            <a:custGeom>
              <a:avLst/>
              <a:gdLst>
                <a:gd name="T0" fmla="*/ 8191990 w 21600"/>
                <a:gd name="T1" fmla="*/ 557591 h 21600"/>
                <a:gd name="T2" fmla="*/ 8191990 w 21600"/>
                <a:gd name="T3" fmla="*/ 557591 h 21600"/>
                <a:gd name="T4" fmla="*/ 8191990 w 21600"/>
                <a:gd name="T5" fmla="*/ 557591 h 21600"/>
                <a:gd name="T6" fmla="*/ 819199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99" y="21600"/>
                  </a:lnTo>
                  <a:lnTo>
                    <a:pt x="188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1" name="Oval 5"/>
            <p:cNvSpPr>
              <a:spLocks noChangeArrowheads="1"/>
            </p:cNvSpPr>
            <p:nvPr/>
          </p:nvSpPr>
          <p:spPr bwMode="auto">
            <a:xfrm flipV="1">
              <a:off x="785" y="4745"/>
              <a:ext cx="2280" cy="22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grpSp>
          <p:nvGrpSpPr>
            <p:cNvPr id="179212" name="Group 7"/>
            <p:cNvGrpSpPr>
              <a:grpSpLocks/>
            </p:cNvGrpSpPr>
            <p:nvPr/>
          </p:nvGrpSpPr>
          <p:grpSpPr bwMode="auto">
            <a:xfrm rot="600000">
              <a:off x="785" y="2910"/>
              <a:ext cx="1748" cy="1740"/>
              <a:chOff x="0" y="0"/>
              <a:chExt cx="1136" cy="1134"/>
            </a:xfrm>
          </p:grpSpPr>
          <p:sp>
            <p:nvSpPr>
              <p:cNvPr id="179216" name="Oval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179217" name="Oval 9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C000D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179213" name="Rectangle 33"/>
            <p:cNvSpPr>
              <a:spLocks noChangeArrowheads="1"/>
            </p:cNvSpPr>
            <p:nvPr/>
          </p:nvSpPr>
          <p:spPr bwMode="auto">
            <a:xfrm>
              <a:off x="865" y="0"/>
              <a:ext cx="2153" cy="1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400" b="1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9214" name="Text Box 5"/>
            <p:cNvSpPr>
              <a:spLocks noChangeArrowheads="1"/>
            </p:cNvSpPr>
            <p:nvPr/>
          </p:nvSpPr>
          <p:spPr bwMode="auto">
            <a:xfrm>
              <a:off x="225" y="1075"/>
              <a:ext cx="2813" cy="1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★</a:t>
              </a:r>
              <a:r>
                <a:rPr lang="zh-CN" altLang="en-US" sz="20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多维独立高斯随机变量集的熵</a:t>
              </a:r>
            </a:p>
          </p:txBody>
        </p:sp>
        <p:sp>
          <p:nvSpPr>
            <p:cNvPr id="179215" name="Text Box 39"/>
            <p:cNvSpPr txBox="1">
              <a:spLocks noChangeArrowheads="1"/>
            </p:cNvSpPr>
            <p:nvPr/>
          </p:nvSpPr>
          <p:spPr bwMode="auto">
            <a:xfrm>
              <a:off x="1405" y="3515"/>
              <a:ext cx="488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FFFF"/>
                  </a:solidFill>
                  <a:sym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0" name="Group 2"/>
          <p:cNvGrpSpPr>
            <a:grpSpLocks/>
          </p:cNvGrpSpPr>
          <p:nvPr/>
        </p:nvGrpSpPr>
        <p:grpSpPr bwMode="auto">
          <a:xfrm>
            <a:off x="395288" y="1485900"/>
            <a:ext cx="8640762" cy="5159375"/>
            <a:chOff x="0" y="0"/>
            <a:chExt cx="4581" cy="3039"/>
          </a:xfrm>
        </p:grpSpPr>
        <p:sp>
          <p:nvSpPr>
            <p:cNvPr id="16401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6402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16391" name="Freeform 7"/>
          <p:cNvSpPr>
            <a:spLocks noChangeArrowheads="1"/>
          </p:cNvSpPr>
          <p:nvPr/>
        </p:nvSpPr>
        <p:spPr bwMode="auto">
          <a:xfrm rot="10800000">
            <a:off x="879475" y="1365250"/>
            <a:ext cx="1311275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9"/>
          <p:cNvSpPr>
            <a:spLocks noChangeArrowheads="1"/>
          </p:cNvSpPr>
          <p:nvPr/>
        </p:nvSpPr>
        <p:spPr bwMode="auto">
          <a:xfrm rot="10800000">
            <a:off x="2292350" y="1365250"/>
            <a:ext cx="1311275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11"/>
          <p:cNvSpPr>
            <a:spLocks noChangeArrowheads="1"/>
          </p:cNvSpPr>
          <p:nvPr/>
        </p:nvSpPr>
        <p:spPr bwMode="auto">
          <a:xfrm rot="10800000">
            <a:off x="879475" y="2333625"/>
            <a:ext cx="1311275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5" name="Freeform 13"/>
          <p:cNvSpPr>
            <a:spLocks noChangeArrowheads="1"/>
          </p:cNvSpPr>
          <p:nvPr/>
        </p:nvSpPr>
        <p:spPr bwMode="auto">
          <a:xfrm rot="10800000">
            <a:off x="2295525" y="2333625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§4.2.1 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一维高斯随机变量集的熵</a:t>
            </a:r>
            <a:endParaRPr lang="zh-CN" altLang="en-US" sz="4000" b="1">
              <a:solidFill>
                <a:srgbClr val="FFFFFF"/>
              </a:solidFill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16398" name="Text Box 1045"/>
          <p:cNvSpPr>
            <a:spLocks noChangeArrowheads="1"/>
          </p:cNvSpPr>
          <p:nvPr/>
        </p:nvSpPr>
        <p:spPr bwMode="auto">
          <a:xfrm>
            <a:off x="3781425" y="1857375"/>
            <a:ext cx="53276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一维高斯随机变量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的概率密度分布为                     ,    </a:t>
            </a:r>
          </a:p>
          <a:p>
            <a:pPr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  <a:ea typeface="楷体_GB2312" pitchFamily="1" charset="-122"/>
              </a:rPr>
              <a:t>m</a:t>
            </a:r>
            <a:r>
              <a:rPr lang="zh-CN" altLang="en-US" sz="2400" i="1">
                <a:latin typeface="Times New Roman" pitchFamily="18" charset="0"/>
                <a:ea typeface="楷体_GB2312" pitchFamily="1" charset="-122"/>
              </a:rPr>
              <a:t>,</a:t>
            </a:r>
            <a:r>
              <a:rPr lang="en-US" altLang="zh-CN" sz="2400" i="1">
                <a:latin typeface="Times New Roman" pitchFamily="18" charset="0"/>
                <a:ea typeface="楷体_GB2312" pitchFamily="1" charset="-122"/>
              </a:rPr>
              <a:t>σ</a:t>
            </a:r>
            <a:r>
              <a:rPr lang="en-US" altLang="zh-CN" sz="2400" baseline="30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分别为随机变量</a:t>
            </a:r>
            <a:r>
              <a:rPr lang="en-US" altLang="zh-CN" sz="24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的均值和方差， 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先计算</a:t>
            </a:r>
          </a:p>
          <a:p>
            <a:pPr>
              <a:spcBef>
                <a:spcPct val="50000"/>
              </a:spcBef>
            </a:pPr>
            <a:endParaRPr lang="en-US" altLang="zh-CN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一维高斯随机矢量集合的熵为：</a:t>
            </a:r>
          </a:p>
        </p:txBody>
      </p:sp>
      <p:sp>
        <p:nvSpPr>
          <p:cNvPr id="30733" name="Text Box 8"/>
          <p:cNvSpPr>
            <a:spLocks noChangeArrowheads="1"/>
          </p:cNvSpPr>
          <p:nvPr/>
        </p:nvSpPr>
        <p:spPr bwMode="auto">
          <a:xfrm>
            <a:off x="1187450" y="4365625"/>
            <a:ext cx="2160588" cy="12001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高斯信源的熵仅与方差有关而与均值无关。</a:t>
            </a:r>
          </a:p>
        </p:txBody>
      </p:sp>
      <p:graphicFrame>
        <p:nvGraphicFramePr>
          <p:cNvPr id="16386" name="Object 14"/>
          <p:cNvGraphicFramePr>
            <a:graphicFrameLocks noChangeAspect="1"/>
          </p:cNvGraphicFramePr>
          <p:nvPr/>
        </p:nvGraphicFramePr>
        <p:xfrm>
          <a:off x="4645025" y="2349500"/>
          <a:ext cx="32400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r:id="rId3" imgW="1905317" imgH="444817" progId="Equation.DSMT4">
                  <p:embed/>
                </p:oleObj>
              </mc:Choice>
              <mc:Fallback>
                <p:oleObj r:id="rId3" imgW="1905317" imgH="4448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349500"/>
                        <a:ext cx="32400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5"/>
          <p:cNvGraphicFramePr>
            <a:graphicFrameLocks noChangeAspect="1"/>
          </p:cNvGraphicFramePr>
          <p:nvPr/>
        </p:nvGraphicFramePr>
        <p:xfrm>
          <a:off x="3635375" y="3789363"/>
          <a:ext cx="52578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r:id="rId5" imgW="2603817" imgH="419417" progId="Equation.DSMT4">
                  <p:embed/>
                </p:oleObj>
              </mc:Choice>
              <mc:Fallback>
                <p:oleObj r:id="rId5" imgW="2603817" imgH="4194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89363"/>
                        <a:ext cx="525780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6"/>
          <p:cNvGraphicFramePr>
            <a:graphicFrameLocks noChangeAspect="1"/>
          </p:cNvGraphicFramePr>
          <p:nvPr/>
        </p:nvGraphicFramePr>
        <p:xfrm>
          <a:off x="4213225" y="5086350"/>
          <a:ext cx="38877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r:id="rId7" imgW="2197397" imgH="901757" progId="Equation.DSMT4">
                  <p:embed/>
                </p:oleObj>
              </mc:Choice>
              <mc:Fallback>
                <p:oleObj r:id="rId7" imgW="2197397" imgH="9017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5086350"/>
                        <a:ext cx="3887788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7"/>
          <p:cNvGraphicFramePr>
            <a:graphicFrameLocks/>
          </p:cNvGraphicFramePr>
          <p:nvPr/>
        </p:nvGraphicFramePr>
        <p:xfrm>
          <a:off x="4286250" y="6022975"/>
          <a:ext cx="1582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Equation" r:id="rId9" imgW="991848" imgH="394262" progId="Equation.DSMT4">
                  <p:embed/>
                </p:oleObj>
              </mc:Choice>
              <mc:Fallback>
                <p:oleObj name="Equation" r:id="rId9" imgW="991848" imgH="394262" progId="Equation.DSMT4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6022975"/>
                        <a:ext cx="1582738" cy="576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灯片编号占位符 3"/>
          <p:cNvSpPr>
            <a:spLocks noGrp="1" noChangeArrowheads="1"/>
          </p:cNvSpPr>
          <p:nvPr/>
        </p:nvSpPr>
        <p:spPr bwMode="auto">
          <a:xfrm>
            <a:off x="169863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B77A278D-A27C-4AE4-88E8-48DA6D8D8F90}" type="slidenum">
              <a:rPr lang="en-US" altLang="zh-CN" sz="1200">
                <a:solidFill>
                  <a:srgbClr val="898989"/>
                </a:solidFill>
              </a:rPr>
              <a:pPr/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9" name="Text Box 8"/>
          <p:cNvSpPr>
            <a:spLocks noChangeArrowheads="1"/>
          </p:cNvSpPr>
          <p:nvPr/>
        </p:nvSpPr>
        <p:spPr bwMode="auto">
          <a:xfrm>
            <a:off x="1187895" y="1340855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 dirty="0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20" name="Text Box 14"/>
          <p:cNvSpPr>
            <a:spLocks noChangeArrowheads="1"/>
          </p:cNvSpPr>
          <p:nvPr/>
        </p:nvSpPr>
        <p:spPr bwMode="auto">
          <a:xfrm>
            <a:off x="2616645" y="2458455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6" name="Group 2"/>
          <p:cNvGrpSpPr>
            <a:grpSpLocks/>
          </p:cNvGrpSpPr>
          <p:nvPr/>
        </p:nvGrpSpPr>
        <p:grpSpPr bwMode="auto">
          <a:xfrm>
            <a:off x="571500" y="1700213"/>
            <a:ext cx="7600950" cy="4943475"/>
            <a:chOff x="0" y="0"/>
            <a:chExt cx="4581" cy="3039"/>
          </a:xfrm>
        </p:grpSpPr>
        <p:sp>
          <p:nvSpPr>
            <p:cNvPr id="17435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436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17417" name="Freeform 7"/>
          <p:cNvSpPr>
            <a:spLocks noChangeArrowheads="1"/>
          </p:cNvSpPr>
          <p:nvPr/>
        </p:nvSpPr>
        <p:spPr bwMode="auto">
          <a:xfrm rot="10800000">
            <a:off x="736600" y="1508125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8" name="Text Box 8"/>
          <p:cNvSpPr>
            <a:spLocks noChangeArrowheads="1"/>
          </p:cNvSpPr>
          <p:nvPr/>
        </p:nvSpPr>
        <p:spPr bwMode="auto">
          <a:xfrm>
            <a:off x="1054100" y="14811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 dirty="0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7419" name="Freeform 9"/>
          <p:cNvSpPr>
            <a:spLocks noChangeArrowheads="1"/>
          </p:cNvSpPr>
          <p:nvPr/>
        </p:nvSpPr>
        <p:spPr bwMode="auto">
          <a:xfrm rot="10800000">
            <a:off x="2149475" y="1508125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0" name="Freeform 11"/>
          <p:cNvSpPr>
            <a:spLocks noChangeArrowheads="1"/>
          </p:cNvSpPr>
          <p:nvPr/>
        </p:nvSpPr>
        <p:spPr bwMode="auto">
          <a:xfrm rot="10800000">
            <a:off x="736600" y="2476500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1" name="Freeform 13"/>
          <p:cNvSpPr>
            <a:spLocks noChangeArrowheads="1"/>
          </p:cNvSpPr>
          <p:nvPr/>
        </p:nvSpPr>
        <p:spPr bwMode="auto">
          <a:xfrm rot="10800000">
            <a:off x="2151063" y="2476500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Text Box 14"/>
          <p:cNvSpPr>
            <a:spLocks noChangeArrowheads="1"/>
          </p:cNvSpPr>
          <p:nvPr/>
        </p:nvSpPr>
        <p:spPr bwMode="auto">
          <a:xfrm>
            <a:off x="2482850" y="25987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17423" name="Rectangle 2"/>
          <p:cNvSpPr>
            <a:spLocks noChangeArrowheads="1"/>
          </p:cNvSpPr>
          <p:nvPr/>
        </p:nvSpPr>
        <p:spPr bwMode="auto">
          <a:xfrm>
            <a:off x="-61913" y="142875"/>
            <a:ext cx="837882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§4.2.2 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多维独立高斯随机变量集的熵</a:t>
            </a:r>
            <a:endParaRPr lang="zh-CN" altLang="en-US" sz="3600" b="1">
              <a:solidFill>
                <a:srgbClr val="FFFFFF"/>
              </a:solidFill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17424" name="Text Box 1045"/>
          <p:cNvSpPr>
            <a:spLocks noChangeArrowheads="1"/>
          </p:cNvSpPr>
          <p:nvPr/>
        </p:nvSpPr>
        <p:spPr bwMode="auto">
          <a:xfrm>
            <a:off x="3500438" y="2000250"/>
            <a:ext cx="467201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维独立高斯随机变量的分布密度为                      ，</a:t>
            </a:r>
            <a:endParaRPr 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其中，    分别为随机矢量  的均值和方差，多维独立高斯随机矢量集合的熵：</a:t>
            </a: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47813" y="4591050"/>
            <a:ext cx="1722437" cy="1143000"/>
            <a:chOff x="0" y="0"/>
            <a:chExt cx="987" cy="966"/>
          </a:xfrm>
        </p:grpSpPr>
        <p:grpSp>
          <p:nvGrpSpPr>
            <p:cNvPr id="17431" name="Group 8"/>
            <p:cNvGrpSpPr>
              <a:grpSpLocks/>
            </p:cNvGrpSpPr>
            <p:nvPr/>
          </p:nvGrpSpPr>
          <p:grpSpPr bwMode="auto">
            <a:xfrm>
              <a:off x="0" y="0"/>
              <a:ext cx="987" cy="966"/>
              <a:chOff x="0" y="0"/>
              <a:chExt cx="1042" cy="1019"/>
            </a:xfrm>
          </p:grpSpPr>
          <p:pic>
            <p:nvPicPr>
              <p:cNvPr id="17433" name="Picture 9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34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C000D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pic>
          <p:nvPicPr>
            <p:cNvPr id="17432" name="Picture 11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" y="9"/>
              <a:ext cx="77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30"/>
          <p:cNvGrpSpPr>
            <a:grpSpLocks/>
          </p:cNvGrpSpPr>
          <p:nvPr/>
        </p:nvGrpSpPr>
        <p:grpSpPr bwMode="auto">
          <a:xfrm rot="-5400000">
            <a:off x="3140869" y="4663282"/>
            <a:ext cx="1146175" cy="992187"/>
            <a:chOff x="0" y="0"/>
            <a:chExt cx="1146175" cy="992186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0" y="128586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7430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1765" name="Rectangle 1037"/>
          <p:cNvSpPr>
            <a:spLocks noChangeArrowheads="1"/>
          </p:cNvSpPr>
          <p:nvPr/>
        </p:nvSpPr>
        <p:spPr bwMode="auto">
          <a:xfrm>
            <a:off x="1349375" y="4911725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熵的可加性</a:t>
            </a:r>
          </a:p>
        </p:txBody>
      </p:sp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4860925" y="5518150"/>
          <a:ext cx="31686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5" imgW="1803717" imgH="394017" progId="Equation.DSMT4">
                  <p:embed/>
                </p:oleObj>
              </mc:Choice>
              <mc:Fallback>
                <p:oleObj name="Equation" r:id="rId5" imgW="1803717" imgH="394017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5518150"/>
                        <a:ext cx="3168650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3"/>
          <p:cNvGraphicFramePr>
            <a:graphicFrameLocks noChangeAspect="1"/>
          </p:cNvGraphicFramePr>
          <p:nvPr/>
        </p:nvGraphicFramePr>
        <p:xfrm>
          <a:off x="4500563" y="2349500"/>
          <a:ext cx="3455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r:id="rId7" imgW="2349817" imgH="457517" progId="Equation.DSMT4">
                  <p:embed/>
                </p:oleObj>
              </mc:Choice>
              <mc:Fallback>
                <p:oleObj r:id="rId7" imgW="2349817" imgH="45751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349500"/>
                        <a:ext cx="345598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4"/>
          <p:cNvGraphicFramePr>
            <a:graphicFrameLocks noChangeAspect="1"/>
          </p:cNvGraphicFramePr>
          <p:nvPr/>
        </p:nvGraphicFramePr>
        <p:xfrm>
          <a:off x="4356100" y="2998788"/>
          <a:ext cx="7921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r:id="rId9" imgW="421428" imgH="242775" progId="Equation.DSMT4">
                  <p:embed/>
                </p:oleObj>
              </mc:Choice>
              <mc:Fallback>
                <p:oleObj r:id="rId9" imgW="421428" imgH="24277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998788"/>
                        <a:ext cx="792163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25"/>
          <p:cNvGraphicFramePr>
            <a:graphicFrameLocks noChangeAspect="1"/>
          </p:cNvGraphicFramePr>
          <p:nvPr/>
        </p:nvGraphicFramePr>
        <p:xfrm>
          <a:off x="7235825" y="2997200"/>
          <a:ext cx="3000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" r:id="rId11" imgW="192317" imgH="230717" progId="Equation.DSMT4">
                  <p:embed/>
                </p:oleObj>
              </mc:Choice>
              <mc:Fallback>
                <p:oleObj r:id="rId11" imgW="192317" imgH="230717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97200"/>
                        <a:ext cx="3000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3989388" y="4121150"/>
          <a:ext cx="24479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" r:id="rId13" imgW="1260900" imgH="293180" progId="Equation.DSMT4">
                  <p:embed/>
                </p:oleObj>
              </mc:Choice>
              <mc:Fallback>
                <p:oleObj r:id="rId13" imgW="1260900" imgH="2931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4121150"/>
                        <a:ext cx="24479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4852988" y="4714875"/>
          <a:ext cx="2016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r:id="rId15" imgW="1171258" imgH="433056" progId="Equation.DSMT4">
                  <p:embed/>
                </p:oleObj>
              </mc:Choice>
              <mc:Fallback>
                <p:oleObj r:id="rId15" imgW="1171258" imgH="43305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714875"/>
                        <a:ext cx="20161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灯片编号占位符 3"/>
          <p:cNvSpPr>
            <a:spLocks noGrp="1" noChangeArrowheads="1"/>
          </p:cNvSpPr>
          <p:nvPr/>
        </p:nvSpPr>
        <p:spPr bwMode="auto">
          <a:xfrm>
            <a:off x="169863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5C7C73ED-E935-4666-AF83-DE3D254091E5}" type="slidenum">
              <a:rPr lang="en-US" altLang="zh-CN" sz="1200">
                <a:solidFill>
                  <a:srgbClr val="898989"/>
                </a:solidFill>
              </a:rPr>
              <a:pPr/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99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98"/>
                            </p:stCondLst>
                            <p:childTnLst>
                              <p:par>
                                <p:cTn id="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2" name="Group 2"/>
          <p:cNvGrpSpPr>
            <a:grpSpLocks/>
          </p:cNvGrpSpPr>
          <p:nvPr/>
        </p:nvGrpSpPr>
        <p:grpSpPr bwMode="auto">
          <a:xfrm>
            <a:off x="571500" y="1701800"/>
            <a:ext cx="8393113" cy="4943475"/>
            <a:chOff x="0" y="0"/>
            <a:chExt cx="4581" cy="3039"/>
          </a:xfrm>
        </p:grpSpPr>
        <p:sp>
          <p:nvSpPr>
            <p:cNvPr id="18452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845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18443" name="Freeform 7"/>
          <p:cNvSpPr>
            <a:spLocks noChangeArrowheads="1"/>
          </p:cNvSpPr>
          <p:nvPr/>
        </p:nvSpPr>
        <p:spPr bwMode="auto">
          <a:xfrm rot="10800000">
            <a:off x="736600" y="1508125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8"/>
          <p:cNvSpPr>
            <a:spLocks noChangeArrowheads="1"/>
          </p:cNvSpPr>
          <p:nvPr/>
        </p:nvSpPr>
        <p:spPr bwMode="auto">
          <a:xfrm>
            <a:off x="1054100" y="14811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18445" name="Freeform 9"/>
          <p:cNvSpPr>
            <a:spLocks noChangeArrowheads="1"/>
          </p:cNvSpPr>
          <p:nvPr/>
        </p:nvSpPr>
        <p:spPr bwMode="auto">
          <a:xfrm rot="10800000">
            <a:off x="2149475" y="1508125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1"/>
          <p:cNvSpPr>
            <a:spLocks noChangeArrowheads="1"/>
          </p:cNvSpPr>
          <p:nvPr/>
        </p:nvSpPr>
        <p:spPr bwMode="auto">
          <a:xfrm rot="10800000">
            <a:off x="736600" y="2476500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Freeform 13"/>
          <p:cNvSpPr>
            <a:spLocks noChangeArrowheads="1"/>
          </p:cNvSpPr>
          <p:nvPr/>
        </p:nvSpPr>
        <p:spPr bwMode="auto">
          <a:xfrm rot="10800000">
            <a:off x="2151063" y="2476500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Text Box 14"/>
          <p:cNvSpPr>
            <a:spLocks noChangeArrowheads="1"/>
          </p:cNvSpPr>
          <p:nvPr/>
        </p:nvSpPr>
        <p:spPr bwMode="auto">
          <a:xfrm>
            <a:off x="2482850" y="25987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18449" name="Rectangle 2"/>
          <p:cNvSpPr>
            <a:spLocks noChangeArrowheads="1"/>
          </p:cNvSpPr>
          <p:nvPr/>
        </p:nvSpPr>
        <p:spPr bwMode="auto">
          <a:xfrm>
            <a:off x="-61913" y="142875"/>
            <a:ext cx="837882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§4.2.3 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多维相关高斯随机变量集的熵</a:t>
            </a:r>
            <a:endParaRPr lang="zh-CN" altLang="en-US" sz="3600" b="1">
              <a:solidFill>
                <a:srgbClr val="FFFFFF"/>
              </a:solidFill>
              <a:sym typeface="华文细黑" pitchFamily="2" charset="-122"/>
            </a:endParaRPr>
          </a:p>
        </p:txBody>
      </p:sp>
      <p:sp>
        <p:nvSpPr>
          <p:cNvPr id="18450" name="Text Box 1045"/>
          <p:cNvSpPr>
            <a:spLocks noChangeArrowheads="1"/>
          </p:cNvSpPr>
          <p:nvPr/>
        </p:nvSpPr>
        <p:spPr bwMode="auto">
          <a:xfrm>
            <a:off x="3852863" y="2000250"/>
            <a:ext cx="51117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维高斯随机变量  的分布密度为</a:t>
            </a: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其中      为   协方差矩阵，其中，                   </a:t>
            </a: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                    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               为  的均值矢量</a:t>
            </a:r>
            <a:endParaRPr 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多维相关高斯随机矢量集合的熵：</a:t>
            </a: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18434" name="Object 13"/>
          <p:cNvGraphicFramePr>
            <a:graphicFrameLocks noChangeAspect="1"/>
          </p:cNvGraphicFramePr>
          <p:nvPr/>
        </p:nvGraphicFramePr>
        <p:xfrm>
          <a:off x="3914775" y="2349500"/>
          <a:ext cx="48339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r:id="rId3" imgW="3162617" imgH="444817" progId="Equation.DSMT4">
                  <p:embed/>
                </p:oleObj>
              </mc:Choice>
              <mc:Fallback>
                <p:oleObj r:id="rId3" imgW="3162617" imgH="4448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2349500"/>
                        <a:ext cx="4833938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4"/>
          <p:cNvGraphicFramePr>
            <a:graphicFrameLocks noChangeAspect="1"/>
          </p:cNvGraphicFramePr>
          <p:nvPr/>
        </p:nvGraphicFramePr>
        <p:xfrm>
          <a:off x="4572000" y="3143250"/>
          <a:ext cx="936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1" r:id="rId5" imgW="585788" imgH="280325" progId="Equation.DSMT4">
                  <p:embed/>
                </p:oleObj>
              </mc:Choice>
              <mc:Fallback>
                <p:oleObj r:id="rId5" imgW="585788" imgH="28032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3250"/>
                        <a:ext cx="9366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5"/>
          <p:cNvGraphicFramePr>
            <a:graphicFrameLocks noChangeAspect="1"/>
          </p:cNvGraphicFramePr>
          <p:nvPr/>
        </p:nvGraphicFramePr>
        <p:xfrm>
          <a:off x="5795963" y="3214688"/>
          <a:ext cx="3603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2" r:id="rId7" imgW="230717" imgH="192317" progId="Equation.DSMT4">
                  <p:embed/>
                </p:oleObj>
              </mc:Choice>
              <mc:Fallback>
                <p:oleObj r:id="rId7" imgW="230717" imgH="1923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214688"/>
                        <a:ext cx="36036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6"/>
          <p:cNvGraphicFramePr>
            <a:graphicFrameLocks noChangeAspect="1"/>
          </p:cNvGraphicFramePr>
          <p:nvPr/>
        </p:nvGraphicFramePr>
        <p:xfrm>
          <a:off x="3995738" y="3573463"/>
          <a:ext cx="2879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r:id="rId9" imgW="1943417" imgH="279717" progId="Equation.DSMT4">
                  <p:embed/>
                </p:oleObj>
              </mc:Choice>
              <mc:Fallback>
                <p:oleObj r:id="rId9" imgW="1943417" imgH="2797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28797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7"/>
          <p:cNvGraphicFramePr>
            <a:graphicFrameLocks noChangeAspect="1"/>
          </p:cNvGraphicFramePr>
          <p:nvPr/>
        </p:nvGraphicFramePr>
        <p:xfrm>
          <a:off x="3852863" y="4222750"/>
          <a:ext cx="2592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r:id="rId11" imgW="1350032" imgH="242247" progId="Equation.DSMT4">
                  <p:embed/>
                </p:oleObj>
              </mc:Choice>
              <mc:Fallback>
                <p:oleObj r:id="rId11" imgW="1350032" imgH="24224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222750"/>
                        <a:ext cx="25923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8"/>
          <p:cNvGraphicFramePr>
            <a:graphicFrameLocks noChangeAspect="1"/>
          </p:cNvGraphicFramePr>
          <p:nvPr/>
        </p:nvGraphicFramePr>
        <p:xfrm>
          <a:off x="6662738" y="4294188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r:id="rId13" imgW="128373" imgH="179595" progId="Equation.DSMT4">
                  <p:embed/>
                </p:oleObj>
              </mc:Choice>
              <mc:Fallback>
                <p:oleObj r:id="rId13" imgW="128373" imgH="1795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4294188"/>
                        <a:ext cx="36036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3851275" y="5230813"/>
          <a:ext cx="453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Equation" r:id="rId15" imgW="1866407" imgH="393846" progId="Equation.DSMT4">
                  <p:embed/>
                </p:oleObj>
              </mc:Choice>
              <mc:Fallback>
                <p:oleObj name="Equation" r:id="rId15" imgW="1866407" imgH="3938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230813"/>
                        <a:ext cx="4537075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0"/>
          <p:cNvGraphicFramePr>
            <a:graphicFrameLocks noChangeAspect="1"/>
          </p:cNvGraphicFramePr>
          <p:nvPr/>
        </p:nvGraphicFramePr>
        <p:xfrm>
          <a:off x="6518275" y="2062163"/>
          <a:ext cx="3587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r:id="rId17" imgW="256205" imgH="192233" progId="Equation.DSMT4">
                  <p:embed/>
                </p:oleObj>
              </mc:Choice>
              <mc:Fallback>
                <p:oleObj r:id="rId17" imgW="256205" imgH="19223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2062163"/>
                        <a:ext cx="3587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灯片编号占位符 3"/>
          <p:cNvSpPr>
            <a:spLocks noGrp="1" noChangeArrowheads="1"/>
          </p:cNvSpPr>
          <p:nvPr/>
        </p:nvSpPr>
        <p:spPr bwMode="auto">
          <a:xfrm>
            <a:off x="180975" y="63817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A033F013-FB23-4FBF-B85E-3D55BD5F3390}" type="slidenum">
              <a:rPr lang="en-US" altLang="zh-CN" sz="1200">
                <a:solidFill>
                  <a:srgbClr val="898989"/>
                </a:solidFill>
              </a:rPr>
              <a:pPr/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4.2.3 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多维相关高斯随机变量集的熵</a:t>
            </a:r>
            <a:endParaRPr lang="zh-CN" altLang="en-US" sz="3600">
              <a:solidFill>
                <a:srgbClr val="FFFFFF"/>
              </a:solidFill>
              <a:sym typeface="华文细黑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979613" y="2133600"/>
            <a:ext cx="7072312" cy="3771900"/>
            <a:chOff x="0" y="0"/>
            <a:chExt cx="6643734" cy="3773487"/>
          </a:xfrm>
        </p:grpSpPr>
        <p:grpSp>
          <p:nvGrpSpPr>
            <p:cNvPr id="19469" name="组合 9"/>
            <p:cNvGrpSpPr>
              <a:grpSpLocks/>
            </p:cNvGrpSpPr>
            <p:nvPr/>
          </p:nvGrpSpPr>
          <p:grpSpPr bwMode="auto">
            <a:xfrm>
              <a:off x="71438" y="0"/>
              <a:ext cx="6072230" cy="3773487"/>
              <a:chOff x="0" y="0"/>
              <a:chExt cx="6072230" cy="3773487"/>
            </a:xfrm>
          </p:grpSpPr>
          <p:sp>
            <p:nvSpPr>
              <p:cNvPr id="19471" name="AutoShap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072230" cy="3427423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3F3F3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5294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263525" indent="-263525">
                  <a:buClr>
                    <a:srgbClr val="BC000D"/>
                  </a:buClr>
                  <a:buFont typeface="Wingdings" pitchFamily="2" charset="2"/>
                  <a:buChar char="n"/>
                </a:pPr>
                <a:endParaRPr lang="zh-CN" altLang="zh-CN" sz="14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19472" name="AutoShape 5"/>
              <p:cNvSpPr>
                <a:spLocks noChangeArrowheads="1"/>
              </p:cNvSpPr>
              <p:nvPr/>
            </p:nvSpPr>
            <p:spPr bwMode="auto">
              <a:xfrm>
                <a:off x="506443" y="3162300"/>
                <a:ext cx="5106988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19470" name="Rectangle 6"/>
            <p:cNvSpPr>
              <a:spLocks noChangeArrowheads="1"/>
            </p:cNvSpPr>
            <p:nvPr/>
          </p:nvSpPr>
          <p:spPr bwMode="auto">
            <a:xfrm>
              <a:off x="0" y="212725"/>
              <a:ext cx="6643734" cy="50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19466" name="AutoShape 4"/>
          <p:cNvSpPr>
            <a:spLocks noChangeArrowheads="1"/>
          </p:cNvSpPr>
          <p:nvPr/>
        </p:nvSpPr>
        <p:spPr bwMode="auto">
          <a:xfrm>
            <a:off x="1592263" y="1643063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4.1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67" name="矩形 12"/>
          <p:cNvSpPr>
            <a:spLocks noChangeArrowheads="1"/>
          </p:cNvSpPr>
          <p:nvPr/>
        </p:nvSpPr>
        <p:spPr bwMode="auto">
          <a:xfrm>
            <a:off x="2555875" y="2420938"/>
            <a:ext cx="59055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设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是分别具有均值      ，方差       </a:t>
            </a: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     的两个独立的高斯随机变量集合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且                ；试求      。</a:t>
            </a:r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/>
        </p:nvGraphicFramePr>
        <p:xfrm>
          <a:off x="6292850" y="3213100"/>
          <a:ext cx="863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r:id="rId4" imgW="446666" imgH="204321" progId="Equation.DSMT4">
                  <p:embed/>
                </p:oleObj>
              </mc:Choice>
              <mc:Fallback>
                <p:oleObj r:id="rId4" imgW="446666" imgH="20432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3213100"/>
                        <a:ext cx="8636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2"/>
          <p:cNvGraphicFramePr>
            <a:graphicFrameLocks noChangeAspect="1"/>
          </p:cNvGraphicFramePr>
          <p:nvPr/>
        </p:nvGraphicFramePr>
        <p:xfrm>
          <a:off x="5664200" y="2419350"/>
          <a:ext cx="952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r:id="rId6" imgW="434006" imgH="242662" progId="Equation.DSMT4">
                  <p:embed/>
                </p:oleObj>
              </mc:Choice>
              <mc:Fallback>
                <p:oleObj r:id="rId6" imgW="434006" imgH="24266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419350"/>
                        <a:ext cx="9525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2628900" y="2781300"/>
          <a:ext cx="908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r:id="rId8" imgW="434006" imgH="255322" progId="Equation.DSMT4">
                  <p:embed/>
                </p:oleObj>
              </mc:Choice>
              <mc:Fallback>
                <p:oleObj r:id="rId8" imgW="434006" imgH="25532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781300"/>
                        <a:ext cx="9080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2989263" y="3213100"/>
          <a:ext cx="10795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r:id="rId10" imgW="674750" imgH="178217" progId="Equation.DSMT4">
                  <p:embed/>
                </p:oleObj>
              </mc:Choice>
              <mc:Fallback>
                <p:oleObj r:id="rId10" imgW="674750" imgH="1782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213100"/>
                        <a:ext cx="107950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/>
          <p:cNvGraphicFramePr>
            <a:graphicFrameLocks noChangeAspect="1"/>
          </p:cNvGraphicFramePr>
          <p:nvPr/>
        </p:nvGraphicFramePr>
        <p:xfrm>
          <a:off x="4154488" y="3213100"/>
          <a:ext cx="1152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r:id="rId12" imgW="662120" imgH="178217" progId="Equation.DSMT4">
                  <p:embed/>
                </p:oleObj>
              </mc:Choice>
              <mc:Fallback>
                <p:oleObj r:id="rId12" imgW="662120" imgH="1782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3213100"/>
                        <a:ext cx="11525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灯片编号占位符 3"/>
          <p:cNvSpPr>
            <a:spLocks noGrp="1" noChangeArrowheads="1"/>
          </p:cNvSpPr>
          <p:nvPr/>
        </p:nvSpPr>
        <p:spPr bwMode="auto">
          <a:xfrm>
            <a:off x="612775" y="65246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4E6126A7-3317-4509-BCA2-12A9142BC128}" type="slidenum">
              <a:rPr lang="en-US" altLang="zh-CN" sz="1200">
                <a:solidFill>
                  <a:srgbClr val="898989"/>
                </a:solidFill>
              </a:rPr>
              <a:pPr/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AutoShape 2"/>
          <p:cNvSpPr>
            <a:spLocks noChangeArrowheads="1"/>
          </p:cNvSpPr>
          <p:nvPr/>
        </p:nvSpPr>
        <p:spPr bwMode="auto">
          <a:xfrm>
            <a:off x="1189038" y="1946275"/>
            <a:ext cx="7740650" cy="4579938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0488" name="组合 23"/>
          <p:cNvGrpSpPr>
            <a:grpSpLocks/>
          </p:cNvGrpSpPr>
          <p:nvPr/>
        </p:nvGrpSpPr>
        <p:grpSpPr bwMode="auto">
          <a:xfrm>
            <a:off x="900113" y="1270000"/>
            <a:ext cx="1146175" cy="1044575"/>
            <a:chOff x="0" y="0"/>
            <a:chExt cx="1146175" cy="993775"/>
          </a:xfrm>
        </p:grpSpPr>
        <p:sp>
          <p:nvSpPr>
            <p:cNvPr id="20497" name="AutoShape 14"/>
            <p:cNvSpPr>
              <a:spLocks noChangeArrowheads="1"/>
            </p:cNvSpPr>
            <p:nvPr/>
          </p:nvSpPr>
          <p:spPr bwMode="auto">
            <a:xfrm>
              <a:off x="0" y="130175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20498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1412875" y="2208213"/>
            <a:ext cx="777716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490" name="Rectangle 7"/>
          <p:cNvSpPr>
            <a:spLocks noChangeArrowheads="1"/>
          </p:cNvSpPr>
          <p:nvPr/>
        </p:nvSpPr>
        <p:spPr bwMode="auto">
          <a:xfrm>
            <a:off x="1254125" y="1570038"/>
            <a:ext cx="8636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Comic Sans MS" pitchFamily="66" charset="0"/>
                <a:ea typeface="楷体_GB2312" pitchFamily="1" charset="-122"/>
                <a:sym typeface="Comic Sans MS" pitchFamily="66" charset="0"/>
              </a:rPr>
              <a:t>解：</a:t>
            </a:r>
            <a:endParaRPr lang="zh-CN" altLang="en-US"/>
          </a:p>
        </p:txBody>
      </p:sp>
      <p:pic>
        <p:nvPicPr>
          <p:cNvPr id="20491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4.2.3 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多维相关高斯随机变量集的熵</a:t>
            </a:r>
            <a:endParaRPr lang="zh-CN" altLang="en-US" sz="3600">
              <a:solidFill>
                <a:srgbClr val="FFFFFF"/>
              </a:solidFill>
              <a:sym typeface="华文细黑" pitchFamily="2" charset="-122"/>
            </a:endParaRPr>
          </a:p>
        </p:txBody>
      </p:sp>
      <p:sp>
        <p:nvSpPr>
          <p:cNvPr id="20493" name="矩形 20"/>
          <p:cNvSpPr>
            <a:spLocks noChangeArrowheads="1"/>
          </p:cNvSpPr>
          <p:nvPr/>
        </p:nvSpPr>
        <p:spPr bwMode="auto">
          <a:xfrm>
            <a:off x="1835150" y="2206625"/>
            <a:ext cx="20891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根据题意，有</a:t>
            </a:r>
          </a:p>
        </p:txBody>
      </p:sp>
      <p:sp>
        <p:nvSpPr>
          <p:cNvPr id="20494" name="矩形 26"/>
          <p:cNvSpPr>
            <a:spLocks noChangeArrowheads="1"/>
          </p:cNvSpPr>
          <p:nvPr/>
        </p:nvSpPr>
        <p:spPr bwMode="auto">
          <a:xfrm>
            <a:off x="1692275" y="3575050"/>
            <a:ext cx="475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根据                     ，有</a:t>
            </a:r>
          </a:p>
        </p:txBody>
      </p:sp>
      <p:graphicFrame>
        <p:nvGraphicFramePr>
          <p:cNvPr id="20482" name="Object 12"/>
          <p:cNvGraphicFramePr>
            <a:graphicFrameLocks noChangeAspect="1"/>
          </p:cNvGraphicFramePr>
          <p:nvPr/>
        </p:nvGraphicFramePr>
        <p:xfrm>
          <a:off x="3779838" y="2638425"/>
          <a:ext cx="23034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r:id="rId4" imgW="1171283" imgH="458600" progId="Equation.DSMT4">
                  <p:embed/>
                </p:oleObj>
              </mc:Choice>
              <mc:Fallback>
                <p:oleObj r:id="rId4" imgW="1171283" imgH="45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638425"/>
                        <a:ext cx="230346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3"/>
          <p:cNvGraphicFramePr>
            <a:graphicFrameLocks noChangeAspect="1"/>
          </p:cNvGraphicFramePr>
          <p:nvPr/>
        </p:nvGraphicFramePr>
        <p:xfrm>
          <a:off x="2486025" y="4006850"/>
          <a:ext cx="4030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r:id="rId6" imgW="2082917" imgH="482717" progId="Equation.DSMT4">
                  <p:embed/>
                </p:oleObj>
              </mc:Choice>
              <mc:Fallback>
                <p:oleObj r:id="rId6" imgW="2082917" imgH="4827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006850"/>
                        <a:ext cx="403066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4"/>
          <p:cNvGraphicFramePr>
            <a:graphicFrameLocks noChangeAspect="1"/>
          </p:cNvGraphicFramePr>
          <p:nvPr/>
        </p:nvGraphicFramePr>
        <p:xfrm>
          <a:off x="3348038" y="4868863"/>
          <a:ext cx="3097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r:id="rId8" imgW="1451305" imgH="242088" progId="Equation.DSMT4">
                  <p:embed/>
                </p:oleObj>
              </mc:Choice>
              <mc:Fallback>
                <p:oleObj r:id="rId8" imgW="1451305" imgH="24208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868863"/>
                        <a:ext cx="30972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5"/>
          <p:cNvGraphicFramePr>
            <a:graphicFrameLocks noChangeAspect="1"/>
          </p:cNvGraphicFramePr>
          <p:nvPr/>
        </p:nvGraphicFramePr>
        <p:xfrm>
          <a:off x="3419475" y="5445125"/>
          <a:ext cx="2089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r:id="rId10" imgW="1018642" imgH="242088" progId="Equation.DSMT4">
                  <p:embed/>
                </p:oleObj>
              </mc:Choice>
              <mc:Fallback>
                <p:oleObj r:id="rId10" imgW="1018642" imgH="24208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20891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 Box 8"/>
          <p:cNvSpPr>
            <a:spLocks noChangeArrowheads="1"/>
          </p:cNvSpPr>
          <p:nvPr/>
        </p:nvSpPr>
        <p:spPr bwMode="auto">
          <a:xfrm>
            <a:off x="2914650" y="5876925"/>
            <a:ext cx="4248150" cy="482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上面利用了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Y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的独立性。</a:t>
            </a:r>
          </a:p>
        </p:txBody>
      </p:sp>
      <p:graphicFrame>
        <p:nvGraphicFramePr>
          <p:cNvPr id="20486" name="Object 17"/>
          <p:cNvGraphicFramePr>
            <a:graphicFrameLocks noChangeAspect="1"/>
          </p:cNvGraphicFramePr>
          <p:nvPr/>
        </p:nvGraphicFramePr>
        <p:xfrm>
          <a:off x="2555875" y="3646488"/>
          <a:ext cx="3238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r:id="rId12" imgW="1777997" imgH="254117" progId="Equation.DSMT4">
                  <p:embed/>
                </p:oleObj>
              </mc:Choice>
              <mc:Fallback>
                <p:oleObj r:id="rId12" imgW="1777997" imgH="25411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46488"/>
                        <a:ext cx="32385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灯片编号占位符 3"/>
          <p:cNvSpPr>
            <a:spLocks noGrp="1" noChangeArrowheads="1"/>
          </p:cNvSpPr>
          <p:nvPr/>
        </p:nvSpPr>
        <p:spPr bwMode="auto">
          <a:xfrm>
            <a:off x="180975" y="64531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A8834047-A92A-4426-ACDF-9F9D2115A1B5}" type="slidenum">
              <a:rPr lang="en-US" altLang="zh-CN" sz="1200">
                <a:solidFill>
                  <a:srgbClr val="898989"/>
                </a:solidFill>
              </a:rPr>
              <a:pPr/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19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93759"/>
              </p:ext>
            </p:extLst>
          </p:nvPr>
        </p:nvGraphicFramePr>
        <p:xfrm>
          <a:off x="7070725" y="2147888"/>
          <a:ext cx="1397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14" imgW="876240" imgH="393480" progId="Equation.DSMT4">
                  <p:embed/>
                </p:oleObj>
              </mc:Choice>
              <mc:Fallback>
                <p:oleObj name="Equation" r:id="rId14" imgW="87624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2147888"/>
                        <a:ext cx="1397000" cy="576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A4EA1-138A-42EC-8E95-7ED9308A9D12}" type="slidenum">
              <a:rPr lang="zh-CN" altLang="en-US"/>
              <a:pPr>
                <a:defRPr/>
              </a:pPr>
              <a:t>18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4.2.3 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多维相关高斯随机变量集的熵</a:t>
            </a:r>
            <a:endParaRPr lang="zh-CN" altLang="en-US" sz="3600">
              <a:solidFill>
                <a:srgbClr val="FFFFFF"/>
              </a:solidFill>
              <a:sym typeface="华文细黑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979613" y="2060575"/>
            <a:ext cx="7200900" cy="3773488"/>
            <a:chOff x="0" y="0"/>
            <a:chExt cx="6643734" cy="3773487"/>
          </a:xfrm>
        </p:grpSpPr>
        <p:grpSp>
          <p:nvGrpSpPr>
            <p:cNvPr id="21516" name="组合 9"/>
            <p:cNvGrpSpPr>
              <a:grpSpLocks/>
            </p:cNvGrpSpPr>
            <p:nvPr/>
          </p:nvGrpSpPr>
          <p:grpSpPr bwMode="auto">
            <a:xfrm>
              <a:off x="71438" y="0"/>
              <a:ext cx="6072230" cy="3773487"/>
              <a:chOff x="0" y="0"/>
              <a:chExt cx="6072230" cy="3773487"/>
            </a:xfrm>
          </p:grpSpPr>
          <p:sp>
            <p:nvSpPr>
              <p:cNvPr id="21518" name="AutoShap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072230" cy="3427423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3F3F3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5294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263525" indent="-263525">
                  <a:buClr>
                    <a:srgbClr val="BC000D"/>
                  </a:buClr>
                  <a:buFont typeface="Wingdings" pitchFamily="2" charset="2"/>
                  <a:buChar char="n"/>
                </a:pPr>
                <a:endParaRPr lang="zh-CN" altLang="zh-CN" sz="14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AutoShape 5"/>
              <p:cNvSpPr>
                <a:spLocks noChangeArrowheads="1"/>
              </p:cNvSpPr>
              <p:nvPr/>
            </p:nvSpPr>
            <p:spPr bwMode="auto">
              <a:xfrm>
                <a:off x="506443" y="3162300"/>
                <a:ext cx="5106988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1517" name="Rectangle 6"/>
            <p:cNvSpPr>
              <a:spLocks noChangeArrowheads="1"/>
            </p:cNvSpPr>
            <p:nvPr/>
          </p:nvSpPr>
          <p:spPr bwMode="auto">
            <a:xfrm>
              <a:off x="0" y="212725"/>
              <a:ext cx="6643734" cy="50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21513" name="矩形 12"/>
          <p:cNvSpPr>
            <a:spLocks noChangeArrowheads="1"/>
          </p:cNvSpPr>
          <p:nvPr/>
        </p:nvSpPr>
        <p:spPr bwMode="auto">
          <a:xfrm>
            <a:off x="2555875" y="2420938"/>
            <a:ext cx="5976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（续）将变换为            ，          ，试求      。</a:t>
            </a:r>
          </a:p>
        </p:txBody>
      </p:sp>
      <p:graphicFrame>
        <p:nvGraphicFramePr>
          <p:cNvPr id="21506" name="Object 10"/>
          <p:cNvGraphicFramePr>
            <a:graphicFrameLocks noChangeAspect="1"/>
          </p:cNvGraphicFramePr>
          <p:nvPr/>
        </p:nvGraphicFramePr>
        <p:xfrm>
          <a:off x="4786313" y="2459038"/>
          <a:ext cx="1895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r:id="rId4" imgW="1082153" imgH="242088" progId="Equation.DSMT4">
                  <p:embed/>
                </p:oleObj>
              </mc:Choice>
              <mc:Fallback>
                <p:oleObj r:id="rId4" imgW="1082153" imgH="24208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459038"/>
                        <a:ext cx="189547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1"/>
          <p:cNvGraphicFramePr>
            <a:graphicFrameLocks noChangeAspect="1"/>
          </p:cNvGraphicFramePr>
          <p:nvPr/>
        </p:nvGraphicFramePr>
        <p:xfrm>
          <a:off x="6731000" y="2490788"/>
          <a:ext cx="17287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r:id="rId6" imgW="1056893" imgH="242088" progId="Equation.DSMT4">
                  <p:embed/>
                </p:oleObj>
              </mc:Choice>
              <mc:Fallback>
                <p:oleObj r:id="rId6" imgW="1056893" imgH="24208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490788"/>
                        <a:ext cx="1728788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2"/>
          <p:cNvGraphicFramePr>
            <a:graphicFrameLocks noChangeAspect="1"/>
          </p:cNvGraphicFramePr>
          <p:nvPr/>
        </p:nvGraphicFramePr>
        <p:xfrm>
          <a:off x="3270250" y="2824163"/>
          <a:ext cx="935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r:id="rId8" imgW="446666" imgH="204321" progId="Equation.DSMT4">
                  <p:embed/>
                </p:oleObj>
              </mc:Choice>
              <mc:Fallback>
                <p:oleObj r:id="rId8" imgW="446666" imgH="20432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824163"/>
                        <a:ext cx="9350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AutoShape 4"/>
          <p:cNvSpPr>
            <a:spLocks noChangeArrowheads="1"/>
          </p:cNvSpPr>
          <p:nvPr/>
        </p:nvSpPr>
        <p:spPr bwMode="auto">
          <a:xfrm>
            <a:off x="1585913" y="1620838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4.2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1515" name="灯片编号占位符 3"/>
          <p:cNvSpPr>
            <a:spLocks noGrp="1" noChangeArrowheads="1"/>
          </p:cNvSpPr>
          <p:nvPr/>
        </p:nvSpPr>
        <p:spPr bwMode="auto">
          <a:xfrm>
            <a:off x="744538" y="64992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EF3CC2C3-7039-42B5-95AA-5B4A25388BCB}" type="slidenum">
              <a:rPr lang="en-US" altLang="zh-CN" sz="1200">
                <a:solidFill>
                  <a:srgbClr val="898989"/>
                </a:solidFill>
              </a:rPr>
              <a:pPr/>
              <a:t>18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AutoShape 2"/>
          <p:cNvSpPr>
            <a:spLocks noChangeArrowheads="1"/>
          </p:cNvSpPr>
          <p:nvPr/>
        </p:nvSpPr>
        <p:spPr bwMode="auto">
          <a:xfrm>
            <a:off x="1189038" y="1912938"/>
            <a:ext cx="7740650" cy="4357687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2534" name="组合 23"/>
          <p:cNvGrpSpPr>
            <a:grpSpLocks/>
          </p:cNvGrpSpPr>
          <p:nvPr/>
        </p:nvGrpSpPr>
        <p:grpSpPr bwMode="auto">
          <a:xfrm>
            <a:off x="900113" y="1270000"/>
            <a:ext cx="1146175" cy="993775"/>
            <a:chOff x="0" y="0"/>
            <a:chExt cx="1146175" cy="993775"/>
          </a:xfrm>
        </p:grpSpPr>
        <p:sp>
          <p:nvSpPr>
            <p:cNvPr id="22541" name="AutoShape 14"/>
            <p:cNvSpPr>
              <a:spLocks noChangeArrowheads="1"/>
            </p:cNvSpPr>
            <p:nvPr/>
          </p:nvSpPr>
          <p:spPr bwMode="auto">
            <a:xfrm>
              <a:off x="0" y="130175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22542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412875" y="2162175"/>
            <a:ext cx="7777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254125" y="155575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Comic Sans MS" pitchFamily="66" charset="0"/>
                <a:ea typeface="楷体_GB2312" pitchFamily="1" charset="-122"/>
                <a:sym typeface="Comic Sans MS" pitchFamily="66" charset="0"/>
              </a:rPr>
              <a:t>解：</a:t>
            </a:r>
            <a:endParaRPr lang="zh-CN" altLang="en-US"/>
          </a:p>
        </p:txBody>
      </p:sp>
      <p:pic>
        <p:nvPicPr>
          <p:cNvPr id="22537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4.2.3 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多维相关高斯随机变量集的熵</a:t>
            </a:r>
            <a:endParaRPr lang="zh-CN" altLang="en-US" sz="3600">
              <a:solidFill>
                <a:srgbClr val="FFFFFF"/>
              </a:solidFill>
              <a:sym typeface="华文细黑" pitchFamily="2" charset="-122"/>
            </a:endParaRPr>
          </a:p>
        </p:txBody>
      </p:sp>
      <p:sp>
        <p:nvSpPr>
          <p:cNvPr id="22539" name="矩形 19"/>
          <p:cNvSpPr>
            <a:spLocks noChangeArrowheads="1"/>
          </p:cNvSpPr>
          <p:nvPr/>
        </p:nvSpPr>
        <p:spPr bwMode="auto">
          <a:xfrm>
            <a:off x="2195513" y="3068638"/>
            <a:ext cx="604837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此时           到             的变换是正交变换，变换后熵不变，所以</a:t>
            </a:r>
          </a:p>
        </p:txBody>
      </p:sp>
      <p:graphicFrame>
        <p:nvGraphicFramePr>
          <p:cNvPr id="22530" name="Object 11"/>
          <p:cNvGraphicFramePr>
            <a:graphicFrameLocks noChangeAspect="1"/>
          </p:cNvGraphicFramePr>
          <p:nvPr/>
        </p:nvGraphicFramePr>
        <p:xfrm>
          <a:off x="3273425" y="4006850"/>
          <a:ext cx="31686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r:id="rId4" imgW="1451305" imgH="242088" progId="Equation.DSMT4">
                  <p:embed/>
                </p:oleObj>
              </mc:Choice>
              <mc:Fallback>
                <p:oleObj r:id="rId4" imgW="1451305" imgH="24208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006850"/>
                        <a:ext cx="3168650" cy="522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2"/>
          <p:cNvGraphicFramePr>
            <a:graphicFrameLocks noChangeAspect="1"/>
          </p:cNvGraphicFramePr>
          <p:nvPr/>
        </p:nvGraphicFramePr>
        <p:xfrm>
          <a:off x="2927350" y="3070225"/>
          <a:ext cx="841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r:id="rId6" imgW="472347" imgH="255322" progId="Equation.DSMT4">
                  <p:embed/>
                </p:oleObj>
              </mc:Choice>
              <mc:Fallback>
                <p:oleObj r:id="rId6" imgW="472347" imgH="25532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070225"/>
                        <a:ext cx="841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3"/>
          <p:cNvGraphicFramePr>
            <a:graphicFrameLocks noChangeAspect="1"/>
          </p:cNvGraphicFramePr>
          <p:nvPr/>
        </p:nvGraphicFramePr>
        <p:xfrm>
          <a:off x="4222750" y="3070225"/>
          <a:ext cx="793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r:id="rId8" imgW="459687" imgH="255322" progId="Equation.DSMT4">
                  <p:embed/>
                </p:oleObj>
              </mc:Choice>
              <mc:Fallback>
                <p:oleObj r:id="rId8" imgW="459687" imgH="25532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070225"/>
                        <a:ext cx="7937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灯片编号占位符 3"/>
          <p:cNvSpPr>
            <a:spLocks noGrp="1" noChangeArrowheads="1"/>
          </p:cNvSpPr>
          <p:nvPr/>
        </p:nvSpPr>
        <p:spPr bwMode="auto">
          <a:xfrm>
            <a:off x="169863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1C86BD28-5472-4000-A6F0-D0D1D16374BC}" type="slidenum">
              <a:rPr lang="en-US" altLang="zh-CN" sz="1200">
                <a:solidFill>
                  <a:srgbClr val="898989"/>
                </a:solidFill>
              </a:rPr>
              <a:pPr/>
              <a:t>19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圆角矩形 3"/>
          <p:cNvSpPr>
            <a:spLocks noChangeArrowheads="1"/>
          </p:cNvSpPr>
          <p:nvPr/>
        </p:nvSpPr>
        <p:spPr bwMode="auto">
          <a:xfrm>
            <a:off x="255588" y="2493963"/>
            <a:ext cx="8278812" cy="3095625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     </a:t>
            </a:r>
            <a:endParaRPr lang="zh-CN" altLang="zh-CN"/>
          </a:p>
        </p:txBody>
      </p:sp>
      <p:sp>
        <p:nvSpPr>
          <p:cNvPr id="4102" name="Rectangle 3"/>
          <p:cNvSpPr>
            <a:spLocks noGrp="1" noRot="1" noChangeArrowheads="1"/>
          </p:cNvSpPr>
          <p:nvPr/>
        </p:nvSpPr>
        <p:spPr bwMode="auto">
          <a:xfrm>
            <a:off x="-26988" y="2489200"/>
            <a:ext cx="8631238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连续信源的熵由两部分组成：一部分为绝对熵，其值为无限大，用     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表示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；另一部为差熵（或微分熵），用   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表示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。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通常所说的连续信源的熵就是差熵，可写成：</a:t>
            </a:r>
          </a:p>
          <a:p>
            <a:pPr marL="342900" indent="-342900" defTabSz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                               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差熵的单位为：比特</a:t>
            </a:r>
            <a:r>
              <a:rPr lang="en-US" altLang="zh-CN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(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奈特</a:t>
            </a:r>
            <a:r>
              <a:rPr lang="en-US" altLang="zh-CN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)/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自由度。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8100" y="-15875"/>
            <a:ext cx="76311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§4.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1.2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连续随机变量集的熵</a:t>
            </a:r>
          </a:p>
          <a:p>
            <a:endParaRPr lang="zh-CN" altLang="en-US" sz="40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-565150" y="3419475"/>
            <a:ext cx="9128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-565150" y="3400425"/>
            <a:ext cx="9128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026575"/>
              </p:ext>
            </p:extLst>
          </p:nvPr>
        </p:nvGraphicFramePr>
        <p:xfrm>
          <a:off x="2987890" y="2971800"/>
          <a:ext cx="687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r:id="rId3" imgW="357623" imgH="230014" progId="Equation.DSMT4">
                  <p:embed/>
                </p:oleObj>
              </mc:Choice>
              <mc:Fallback>
                <p:oleObj r:id="rId3" imgW="357623" imgH="23001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90" y="2971800"/>
                        <a:ext cx="6873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64769"/>
              </p:ext>
            </p:extLst>
          </p:nvPr>
        </p:nvGraphicFramePr>
        <p:xfrm>
          <a:off x="1831975" y="3494318"/>
          <a:ext cx="5762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r:id="rId5" imgW="319201" imgH="204403" progId="Equation.DSMT4">
                  <p:embed/>
                </p:oleObj>
              </mc:Choice>
              <mc:Fallback>
                <p:oleObj r:id="rId5" imgW="319201" imgH="20440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494318"/>
                        <a:ext cx="576263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473200" y="4510088"/>
          <a:ext cx="51847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7" imgW="2958840" imgH="317160" progId="Equation.DSMT4">
                  <p:embed/>
                </p:oleObj>
              </mc:Choice>
              <mc:Fallback>
                <p:oleObj name="Equation" r:id="rId7" imgW="295884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510088"/>
                        <a:ext cx="5184775" cy="576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BA01FAB8-4688-4EDF-8C62-4C7AC2519958}" type="slidenum">
              <a:rPr lang="en-US" altLang="zh-CN" sz="1200">
                <a:solidFill>
                  <a:srgbClr val="898989"/>
                </a:solidFill>
              </a:rPr>
              <a:pPr/>
              <a:t>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7A716CB-F3D1-493B-B72B-5B35970A40F4}" type="slidenum">
              <a:rPr lang="en-US" altLang="zh-CN" sz="1200">
                <a:solidFill>
                  <a:srgbClr val="898989"/>
                </a:solidFill>
              </a:rPr>
              <a:pPr/>
              <a:t>20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80227" name="AutoShape 3"/>
          <p:cNvSpPr>
            <a:spLocks noChangeArrowheads="1"/>
          </p:cNvSpPr>
          <p:nvPr/>
        </p:nvSpPr>
        <p:spPr bwMode="auto">
          <a:xfrm>
            <a:off x="828675" y="2060575"/>
            <a:ext cx="7215188" cy="3878263"/>
          </a:xfrm>
          <a:prstGeom prst="roundRect">
            <a:avLst>
              <a:gd name="adj" fmla="val 19352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0228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.3 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连续最大熵定理</a:t>
            </a:r>
          </a:p>
        </p:txBody>
      </p:sp>
      <p:sp>
        <p:nvSpPr>
          <p:cNvPr id="37893" name="AutoShape 7"/>
          <p:cNvSpPr>
            <a:spLocks noChangeArrowheads="1"/>
          </p:cNvSpPr>
          <p:nvPr/>
        </p:nvSpPr>
        <p:spPr bwMode="auto">
          <a:xfrm>
            <a:off x="1052513" y="2901950"/>
            <a:ext cx="6735762" cy="528638"/>
          </a:xfrm>
          <a:prstGeom prst="roundRect">
            <a:avLst>
              <a:gd name="adj" fmla="val 15653"/>
            </a:avLst>
          </a:prstGeom>
          <a:solidFill>
            <a:schemeClr val="accent2"/>
          </a:solidFill>
          <a:ln w="3175">
            <a:solidFill>
              <a:srgbClr val="969696">
                <a:alpha val="5294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7894" name="Text Box 4"/>
          <p:cNvSpPr>
            <a:spLocks noChangeArrowheads="1"/>
          </p:cNvSpPr>
          <p:nvPr/>
        </p:nvSpPr>
        <p:spPr bwMode="auto">
          <a:xfrm>
            <a:off x="1403350" y="28987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ctr">
              <a:spcBef>
                <a:spcPct val="50000"/>
              </a:spcBef>
            </a:pPr>
            <a:r>
              <a:rPr lang="zh-CN" altLang="en-US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限峰值最大熵定理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895" name="AutoShape 12"/>
          <p:cNvSpPr>
            <a:spLocks noChangeArrowheads="1"/>
          </p:cNvSpPr>
          <p:nvPr/>
        </p:nvSpPr>
        <p:spPr bwMode="auto">
          <a:xfrm>
            <a:off x="1052513" y="3746500"/>
            <a:ext cx="6735762" cy="528638"/>
          </a:xfrm>
          <a:prstGeom prst="roundRect">
            <a:avLst>
              <a:gd name="adj" fmla="val 15653"/>
            </a:avLst>
          </a:prstGeom>
          <a:solidFill>
            <a:schemeClr val="accent2"/>
          </a:solidFill>
          <a:ln w="3175">
            <a:solidFill>
              <a:srgbClr val="969696">
                <a:alpha val="5294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7896" name="Text Box 6"/>
          <p:cNvSpPr>
            <a:spLocks noChangeArrowheads="1"/>
          </p:cNvSpPr>
          <p:nvPr/>
        </p:nvSpPr>
        <p:spPr bwMode="auto">
          <a:xfrm>
            <a:off x="1357313" y="3759200"/>
            <a:ext cx="626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ctr">
              <a:spcBef>
                <a:spcPct val="50000"/>
              </a:spcBef>
            </a:pPr>
            <a:r>
              <a:rPr lang="zh-CN" altLang="en-US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限功率最大熵定理</a:t>
            </a:r>
            <a:r>
              <a:rPr lang="zh-CN" altLang="en-US" sz="2800" b="1">
                <a:solidFill>
                  <a:srgbClr val="6F1A09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  <p:sp>
        <p:nvSpPr>
          <p:cNvPr id="37897" name="AutoShape 17"/>
          <p:cNvSpPr>
            <a:spLocks noChangeArrowheads="1"/>
          </p:cNvSpPr>
          <p:nvPr/>
        </p:nvSpPr>
        <p:spPr bwMode="auto">
          <a:xfrm>
            <a:off x="1052513" y="4616450"/>
            <a:ext cx="6735762" cy="528638"/>
          </a:xfrm>
          <a:prstGeom prst="roundRect">
            <a:avLst>
              <a:gd name="adj" fmla="val 15653"/>
            </a:avLst>
          </a:prstGeom>
          <a:solidFill>
            <a:schemeClr val="accent2"/>
          </a:solidFill>
          <a:ln w="3175">
            <a:solidFill>
              <a:srgbClr val="969696">
                <a:alpha val="5294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7898" name="Text Box 7"/>
          <p:cNvSpPr>
            <a:spLocks noChangeArrowheads="1"/>
          </p:cNvSpPr>
          <p:nvPr/>
        </p:nvSpPr>
        <p:spPr bwMode="auto">
          <a:xfrm>
            <a:off x="1187450" y="4667250"/>
            <a:ext cx="626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ctr">
              <a:spcBef>
                <a:spcPct val="50000"/>
              </a:spcBef>
            </a:pPr>
            <a:r>
              <a:rPr lang="zh-CN" altLang="en-US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熵功率和剩余度</a:t>
            </a:r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ldLvl="0" animBg="1" autoUpdateAnimBg="0"/>
      <p:bldP spid="37894" grpId="0" bldLvl="0" autoUpdateAnimBg="0"/>
      <p:bldP spid="37895" grpId="0" bldLvl="0" animBg="1" autoUpdateAnimBg="0"/>
      <p:bldP spid="37896" grpId="0" bldLvl="0" autoUpdateAnimBg="0"/>
      <p:bldP spid="37897" grpId="0" bldLvl="0" animBg="1" autoUpdateAnimBg="0"/>
      <p:bldP spid="37898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46A032A4-6817-49D2-A569-FF195980E6B3}" type="slidenum">
              <a:rPr lang="en-US" altLang="zh-CN" sz="1200">
                <a:solidFill>
                  <a:srgbClr val="898989"/>
                </a:solidFill>
              </a:rPr>
              <a:pPr/>
              <a:t>21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81251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.3 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连续最大熵定理</a:t>
            </a: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82638" y="1828800"/>
            <a:ext cx="3509962" cy="4171950"/>
            <a:chOff x="0" y="0"/>
            <a:chExt cx="3509673" cy="4171967"/>
          </a:xfrm>
        </p:grpSpPr>
        <p:sp>
          <p:nvSpPr>
            <p:cNvPr id="181260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1261" name="圆角矩形 6"/>
            <p:cNvSpPr>
              <a:spLocks noChangeArrowheads="1"/>
            </p:cNvSpPr>
            <p:nvPr/>
          </p:nvSpPr>
          <p:spPr bwMode="auto">
            <a:xfrm>
              <a:off x="335483" y="0"/>
              <a:ext cx="2838706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1262" name="Text Box 9"/>
            <p:cNvSpPr>
              <a:spLocks noChangeArrowheads="1"/>
            </p:cNvSpPr>
            <p:nvPr/>
          </p:nvSpPr>
          <p:spPr bwMode="auto">
            <a:xfrm>
              <a:off x="703205" y="171451"/>
              <a:ext cx="1871507" cy="457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>
                <a:spcBef>
                  <a:spcPct val="50000"/>
                </a:spcBef>
              </a:pPr>
              <a:r>
                <a:rPr lang="zh-CN" altLang="en-US" sz="240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★ </a:t>
              </a:r>
              <a:r>
                <a:rPr lang="zh-CN" altLang="en-US" sz="240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离散信源</a:t>
              </a:r>
            </a:p>
          </p:txBody>
        </p:sp>
        <p:sp>
          <p:nvSpPr>
            <p:cNvPr id="181263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14421" cy="2308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sz="2400">
                  <a:latin typeface="Times New Roman" pitchFamily="18" charset="0"/>
                  <a:ea typeface="楷体_GB2312" pitchFamily="1" charset="-122"/>
                </a:rPr>
                <a:t>信源符号等概率分布</a:t>
              </a:r>
              <a:r>
                <a:rPr lang="zh-CN" sz="2400">
                  <a:latin typeface="楷体_GB2312" pitchFamily="1" charset="-122"/>
                  <a:ea typeface="楷体_GB2312" pitchFamily="1" charset="-122"/>
                </a:rPr>
                <a:t>时信源的熵取最大值</a:t>
              </a: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4370388" y="1620838"/>
            <a:ext cx="4030662" cy="4670425"/>
            <a:chOff x="0" y="0"/>
            <a:chExt cx="4029131" cy="4669555"/>
          </a:xfrm>
        </p:grpSpPr>
        <p:sp>
          <p:nvSpPr>
            <p:cNvPr id="181255" name="圆角矩形 4"/>
            <p:cNvSpPr>
              <a:spLocks noChangeArrowheads="1"/>
            </p:cNvSpPr>
            <p:nvPr/>
          </p:nvSpPr>
          <p:spPr bwMode="auto">
            <a:xfrm>
              <a:off x="598544" y="207265"/>
              <a:ext cx="2838706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1256" name="矩形 8"/>
            <p:cNvSpPr>
              <a:spLocks noChangeArrowheads="1"/>
            </p:cNvSpPr>
            <p:nvPr/>
          </p:nvSpPr>
          <p:spPr bwMode="auto">
            <a:xfrm>
              <a:off x="757537" y="270207"/>
              <a:ext cx="25207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1257" name="圆角矩形 9"/>
            <p:cNvSpPr>
              <a:spLocks noChangeArrowheads="1"/>
            </p:cNvSpPr>
            <p:nvPr/>
          </p:nvSpPr>
          <p:spPr bwMode="auto">
            <a:xfrm>
              <a:off x="263060" y="1227759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1258" name="Text Box 10"/>
            <p:cNvSpPr>
              <a:spLocks noChangeArrowheads="1"/>
            </p:cNvSpPr>
            <p:nvPr/>
          </p:nvSpPr>
          <p:spPr bwMode="auto">
            <a:xfrm>
              <a:off x="1042591" y="350772"/>
              <a:ext cx="2015359" cy="457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★ </a:t>
              </a:r>
              <a:r>
                <a:rPr lang="zh-CN" altLang="en-US" sz="240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连续信源</a:t>
              </a:r>
            </a:p>
          </p:txBody>
        </p:sp>
        <p:sp>
          <p:nvSpPr>
            <p:cNvPr id="181259" name="Rectangle 14"/>
            <p:cNvSpPr>
              <a:spLocks noChangeArrowheads="1"/>
            </p:cNvSpPr>
            <p:nvPr/>
          </p:nvSpPr>
          <p:spPr bwMode="auto">
            <a:xfrm>
              <a:off x="344356" y="1593553"/>
              <a:ext cx="3499108" cy="1187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sz="2400">
                  <a:latin typeface="楷体_GB2312" pitchFamily="1" charset="-122"/>
                  <a:ea typeface="楷体_GB2312" pitchFamily="1" charset="-122"/>
                </a:rPr>
                <a:t>差熵可以通过改变信源的概率密度求最大值</a:t>
              </a:r>
            </a:p>
          </p:txBody>
        </p:sp>
      </p:grpSp>
      <p:sp>
        <p:nvSpPr>
          <p:cNvPr id="38927" name="燕尾形 17"/>
          <p:cNvSpPr>
            <a:spLocks noChangeArrowheads="1"/>
          </p:cNvSpPr>
          <p:nvPr/>
        </p:nvSpPr>
        <p:spPr bwMode="auto">
          <a:xfrm rot="10800000" flipH="1" flipV="1">
            <a:off x="4052888" y="3965575"/>
            <a:ext cx="733425" cy="576263"/>
          </a:xfrm>
          <a:prstGeom prst="chevron">
            <a:avLst>
              <a:gd name="adj" fmla="val 39343"/>
            </a:avLst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4"/>
          <p:cNvSpPr>
            <a:spLocks noChangeArrowheads="1"/>
          </p:cNvSpPr>
          <p:nvPr/>
        </p:nvSpPr>
        <p:spPr bwMode="auto">
          <a:xfrm>
            <a:off x="2266950" y="1416050"/>
            <a:ext cx="4714875" cy="554038"/>
          </a:xfrm>
          <a:prstGeom prst="roundRect">
            <a:avLst>
              <a:gd name="adj" fmla="val 5426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 i="1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title"/>
          </p:nvPr>
        </p:nvSpPr>
        <p:spPr>
          <a:xfrm>
            <a:off x="69850" y="117475"/>
            <a:ext cx="8229600" cy="654050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 </a:t>
            </a:r>
            <a:r>
              <a:rPr lang="zh-CN" altLang="en-US" sz="40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连续最大熵定理</a:t>
            </a:r>
          </a:p>
        </p:txBody>
      </p:sp>
      <p:sp>
        <p:nvSpPr>
          <p:cNvPr id="39940" name="AutoShape 2"/>
          <p:cNvSpPr>
            <a:spLocks noChangeArrowheads="1"/>
          </p:cNvSpPr>
          <p:nvPr/>
        </p:nvSpPr>
        <p:spPr bwMode="auto">
          <a:xfrm>
            <a:off x="614363" y="3429000"/>
            <a:ext cx="7920037" cy="2663825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 cap="flat" cmpd="sng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一般情况下对概率密度的非负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归一化               的约束条件之外，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还必须附加其他的约束条件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。这些附加约束通常是对随机变量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矩的约束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，最重要的约束是对信源输出的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峰值约束和功率约束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，即在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一阶矩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二阶矩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的约束条件下求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                                           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的极值问题</a:t>
            </a:r>
            <a:endParaRPr lang="zh-CN" altLang="en-US" sz="2400" dirty="0">
              <a:solidFill>
                <a:srgbClr val="000000"/>
              </a:solidFill>
              <a:sym typeface="Arial" pitchFamily="34" charset="0"/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6129338" y="2286000"/>
            <a:ext cx="1092200" cy="915988"/>
            <a:chOff x="0" y="0"/>
            <a:chExt cx="1092200" cy="915988"/>
          </a:xfrm>
        </p:grpSpPr>
        <p:sp>
          <p:nvSpPr>
            <p:cNvPr id="23566" name="AutoShape 21"/>
            <p:cNvSpPr>
              <a:spLocks noChangeArrowheads="1"/>
            </p:cNvSpPr>
            <p:nvPr/>
          </p:nvSpPr>
          <p:spPr bwMode="auto">
            <a:xfrm rot="-5400000">
              <a:off x="92075" y="-92075"/>
              <a:ext cx="908050" cy="1092200"/>
            </a:xfrm>
            <a:prstGeom prst="leftArrow">
              <a:avLst>
                <a:gd name="adj1" fmla="val 50000"/>
                <a:gd name="adj2" fmla="val 48301"/>
              </a:avLst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23567" name="AutoShape 22"/>
            <p:cNvSpPr>
              <a:spLocks noChangeArrowheads="1"/>
            </p:cNvSpPr>
            <p:nvPr/>
          </p:nvSpPr>
          <p:spPr bwMode="auto">
            <a:xfrm rot="-5400000">
              <a:off x="114296" y="-6351"/>
              <a:ext cx="86360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9944" name="Text Box 7"/>
          <p:cNvSpPr>
            <a:spLocks noChangeArrowheads="1"/>
          </p:cNvSpPr>
          <p:nvPr/>
        </p:nvSpPr>
        <p:spPr bwMode="auto">
          <a:xfrm>
            <a:off x="2266950" y="141605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ctr"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连续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信源的概率密度</a:t>
            </a: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645025" y="3495675"/>
          <a:ext cx="11525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r:id="rId3" imgW="560332" imgH="203959" progId="Equation.DSMT4">
                  <p:embed/>
                </p:oleObj>
              </mc:Choice>
              <mc:Fallback>
                <p:oleObj r:id="rId3" imgW="560332" imgH="20395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495675"/>
                        <a:ext cx="11525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6948488" y="3352800"/>
          <a:ext cx="16192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r:id="rId5" imgW="878905" imgH="331379" progId="Equation.DSMT4">
                  <p:embed/>
                </p:oleObj>
              </mc:Choice>
              <mc:Fallback>
                <p:oleObj r:id="rId5" imgW="878905" imgH="33137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352800"/>
                        <a:ext cx="16192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02137"/>
              </p:ext>
            </p:extLst>
          </p:nvPr>
        </p:nvGraphicFramePr>
        <p:xfrm>
          <a:off x="2412999" y="4941105"/>
          <a:ext cx="3600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r:id="rId7" imgW="1702117" imgH="330517" progId="Equation.DSMT4">
                  <p:embed/>
                </p:oleObj>
              </mc:Choice>
              <mc:Fallback>
                <p:oleObj r:id="rId7" imgW="1702117" imgH="33051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999" y="4941105"/>
                        <a:ext cx="360045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2413000" y="2276475"/>
            <a:ext cx="1092200" cy="917575"/>
            <a:chOff x="0" y="0"/>
            <a:chExt cx="1092200" cy="915988"/>
          </a:xfrm>
        </p:grpSpPr>
        <p:sp>
          <p:nvSpPr>
            <p:cNvPr id="23564" name="AutoShape 21"/>
            <p:cNvSpPr>
              <a:spLocks noChangeArrowheads="1"/>
            </p:cNvSpPr>
            <p:nvPr/>
          </p:nvSpPr>
          <p:spPr bwMode="auto">
            <a:xfrm rot="-5400000">
              <a:off x="92075" y="-92075"/>
              <a:ext cx="908050" cy="1092200"/>
            </a:xfrm>
            <a:prstGeom prst="leftArrow">
              <a:avLst>
                <a:gd name="adj1" fmla="val 50000"/>
                <a:gd name="adj2" fmla="val 48301"/>
              </a:avLst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23565" name="AutoShape 22"/>
            <p:cNvSpPr>
              <a:spLocks noChangeArrowheads="1"/>
            </p:cNvSpPr>
            <p:nvPr/>
          </p:nvSpPr>
          <p:spPr bwMode="auto">
            <a:xfrm rot="-5400000">
              <a:off x="114296" y="-6351"/>
              <a:ext cx="86360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23563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9CE21F5B-01E6-4A07-B3AE-9025B7062FE0}" type="slidenum">
              <a:rPr lang="en-US" altLang="zh-CN" sz="1200">
                <a:solidFill>
                  <a:srgbClr val="898989"/>
                </a:solidFill>
              </a:rPr>
              <a:pPr/>
              <a:t>22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 autoUpdateAnimBg="0"/>
      <p:bldP spid="39940" grpId="0" bldLvl="0" animBg="1" autoUpdateAnimBg="0"/>
      <p:bldP spid="39944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3E325C87-069A-42BE-9FE9-0D64A4651218}" type="slidenum">
              <a:rPr lang="en-US" altLang="zh-CN" sz="1200">
                <a:solidFill>
                  <a:srgbClr val="898989"/>
                </a:solidFill>
              </a:rPr>
              <a:pPr/>
              <a:t>23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.1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限峰值最大熵定理</a:t>
            </a:r>
          </a:p>
        </p:txBody>
      </p:sp>
      <p:sp>
        <p:nvSpPr>
          <p:cNvPr id="24583" name="AutoShape 2"/>
          <p:cNvSpPr>
            <a:spLocks noChangeArrowheads="1"/>
          </p:cNvSpPr>
          <p:nvPr/>
        </p:nvSpPr>
        <p:spPr bwMode="auto">
          <a:xfrm>
            <a:off x="1331913" y="2133600"/>
            <a:ext cx="6740525" cy="4000500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 rot="-5400000">
            <a:off x="1571625" y="1000126"/>
            <a:ext cx="1000125" cy="1143000"/>
            <a:chOff x="0" y="0"/>
            <a:chExt cx="1643073" cy="1428759"/>
          </a:xfrm>
        </p:grpSpPr>
        <p:grpSp>
          <p:nvGrpSpPr>
            <p:cNvPr id="24591" name="组合 23"/>
            <p:cNvGrpSpPr>
              <a:grpSpLocks/>
            </p:cNvGrpSpPr>
            <p:nvPr/>
          </p:nvGrpSpPr>
          <p:grpSpPr bwMode="auto">
            <a:xfrm>
              <a:off x="0" y="0"/>
              <a:ext cx="1643073" cy="1428759"/>
              <a:chOff x="0" y="0"/>
              <a:chExt cx="1146175" cy="993775"/>
            </a:xfrm>
          </p:grpSpPr>
          <p:sp>
            <p:nvSpPr>
              <p:cNvPr id="24593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24594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4592" name="Rectangle 7"/>
            <p:cNvSpPr>
              <a:spLocks noChangeArrowheads="1"/>
            </p:cNvSpPr>
            <p:nvPr/>
          </p:nvSpPr>
          <p:spPr bwMode="auto">
            <a:xfrm>
              <a:off x="453801" y="311548"/>
              <a:ext cx="863266" cy="46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pic>
        <p:nvPicPr>
          <p:cNvPr id="24585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5138" y="2698750"/>
            <a:ext cx="1177925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1" name="AutoShape 8"/>
          <p:cNvSpPr>
            <a:spLocks noChangeArrowheads="1"/>
          </p:cNvSpPr>
          <p:nvPr/>
        </p:nvSpPr>
        <p:spPr bwMode="auto">
          <a:xfrm>
            <a:off x="2555875" y="1270000"/>
            <a:ext cx="1604963" cy="500063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zh-CN" sz="2000" b="1">
              <a:solidFill>
                <a:srgbClr val="FFFFFF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0972" name="矩形 21"/>
          <p:cNvSpPr>
            <a:spLocks noChangeArrowheads="1"/>
          </p:cNvSpPr>
          <p:nvPr/>
        </p:nvSpPr>
        <p:spPr bwMode="auto">
          <a:xfrm>
            <a:off x="2571750" y="1354138"/>
            <a:ext cx="155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限峰值的含义</a:t>
            </a:r>
            <a:endParaRPr lang="zh-CN" altLang="en-US"/>
          </a:p>
        </p:txBody>
      </p:sp>
      <p:sp>
        <p:nvSpPr>
          <p:cNvPr id="40973" name="矩形 22"/>
          <p:cNvSpPr>
            <a:spLocks noChangeArrowheads="1"/>
          </p:cNvSpPr>
          <p:nvPr/>
        </p:nvSpPr>
        <p:spPr bwMode="auto">
          <a:xfrm>
            <a:off x="1355725" y="1357313"/>
            <a:ext cx="1096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  <a:sym typeface="黑体" pitchFamily="49" charset="-122"/>
              </a:rPr>
              <a:t>具体说明</a:t>
            </a:r>
          </a:p>
        </p:txBody>
      </p:sp>
      <p:sp>
        <p:nvSpPr>
          <p:cNvPr id="40974" name="矩形 23"/>
          <p:cNvSpPr>
            <a:spLocks noChangeArrowheads="1"/>
          </p:cNvSpPr>
          <p:nvPr/>
        </p:nvSpPr>
        <p:spPr bwMode="auto">
          <a:xfrm>
            <a:off x="1619250" y="2349500"/>
            <a:ext cx="6384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若信源输出信号的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峰值受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限为</a:t>
            </a:r>
            <a:r>
              <a:rPr lang="en-US" altLang="zh-CN" sz="2000" i="1" dirty="0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，即信源输出信号的瞬时电压限定在    ，等价于信源输出连续随机变量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的取值幅度受限于     内取值，即在约束              下，求信源熵的极值。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47720"/>
              </p:ext>
            </p:extLst>
          </p:nvPr>
        </p:nvGraphicFramePr>
        <p:xfrm>
          <a:off x="3207545" y="2684254"/>
          <a:ext cx="5762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" r:id="rId4" imgW="357467" imgH="217158" progId="Equation.DSMT4">
                  <p:embed/>
                </p:oleObj>
              </mc:Choice>
              <mc:Fallback>
                <p:oleObj r:id="rId4" imgW="357467" imgH="21715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45" y="2684254"/>
                        <a:ext cx="57626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12503"/>
              </p:ext>
            </p:extLst>
          </p:nvPr>
        </p:nvGraphicFramePr>
        <p:xfrm>
          <a:off x="3565526" y="2961269"/>
          <a:ext cx="595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r:id="rId6" imgW="357467" imgH="255424" progId="Equation.DSMT4">
                  <p:embed/>
                </p:oleObj>
              </mc:Choice>
              <mc:Fallback>
                <p:oleObj r:id="rId6" imgW="357467" imgH="255424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2961269"/>
                        <a:ext cx="5953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59552"/>
              </p:ext>
            </p:extLst>
          </p:nvPr>
        </p:nvGraphicFramePr>
        <p:xfrm>
          <a:off x="6158991" y="2928387"/>
          <a:ext cx="13668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r:id="rId8" imgW="827425" imgH="331088" progId="Equation.DSMT4">
                  <p:embed/>
                </p:oleObj>
              </mc:Choice>
              <mc:Fallback>
                <p:oleObj r:id="rId8" imgW="827425" imgH="33108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991" y="2928387"/>
                        <a:ext cx="136683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AutoShape 8"/>
          <p:cNvSpPr>
            <a:spLocks noChangeArrowheads="1"/>
          </p:cNvSpPr>
          <p:nvPr/>
        </p:nvSpPr>
        <p:spPr bwMode="auto">
          <a:xfrm>
            <a:off x="1693863" y="3938588"/>
            <a:ext cx="6046787" cy="863600"/>
          </a:xfrm>
          <a:prstGeom prst="roundRect">
            <a:avLst>
              <a:gd name="adj" fmla="val 13125"/>
            </a:avLst>
          </a:prstGeom>
          <a:solidFill>
            <a:schemeClr val="bg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sz="2400">
                <a:latin typeface="楷体_GB2312" pitchFamily="1" charset="-122"/>
                <a:ea typeface="楷体_GB2312" pitchFamily="1" charset="-122"/>
              </a:rPr>
              <a:t>峰值功率受限等价于将信源输出的幅度限制在一个有限区间内</a:t>
            </a:r>
            <a:endParaRPr lang="zh-CN" sz="2400" b="1">
              <a:solidFill>
                <a:srgbClr val="FFFFFF"/>
              </a:solidFill>
              <a:latin typeface="楷体_GB2312" pitchFamily="1" charset="-122"/>
              <a:ea typeface="楷体_GB2312" pitchFamily="1" charset="-122"/>
              <a:sym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6" dur="1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bldLvl="0" animBg="1" autoUpdateAnimBg="0"/>
      <p:bldP spid="40972" grpId="0" bldLvl="0" autoUpdateAnimBg="0"/>
      <p:bldP spid="40973" grpId="0" bldLvl="0" autoUpdateAnimBg="0"/>
      <p:bldP spid="40974" grpId="0" bldLvl="0" autoUpdateAnimBg="0"/>
      <p:bldP spid="4097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5" name="Group 2"/>
          <p:cNvGrpSpPr>
            <a:grpSpLocks/>
          </p:cNvGrpSpPr>
          <p:nvPr/>
        </p:nvGrpSpPr>
        <p:grpSpPr bwMode="auto">
          <a:xfrm>
            <a:off x="395288" y="1341438"/>
            <a:ext cx="7558087" cy="5286375"/>
            <a:chOff x="0" y="0"/>
            <a:chExt cx="4536" cy="3039"/>
          </a:xfrm>
        </p:grpSpPr>
        <p:sp>
          <p:nvSpPr>
            <p:cNvPr id="25621" name="AutoShape 3"/>
            <p:cNvSpPr>
              <a:spLocks noChangeArrowheads="1"/>
            </p:cNvSpPr>
            <p:nvPr/>
          </p:nvSpPr>
          <p:spPr bwMode="auto">
            <a:xfrm>
              <a:off x="272" y="181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25622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0" y="0"/>
            <a:chExt cx="2774950" cy="1885950"/>
          </a:xfrm>
        </p:grpSpPr>
        <p:sp>
          <p:nvSpPr>
            <p:cNvPr id="25613" name="Freeform 7"/>
            <p:cNvSpPr>
              <a:spLocks noChangeArrowheads="1"/>
            </p:cNvSpPr>
            <p:nvPr/>
          </p:nvSpPr>
          <p:spPr bwMode="auto">
            <a:xfrm rot="10800000">
              <a:off x="52387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Text Box 8"/>
            <p:cNvSpPr>
              <a:spLocks noChangeArrowheads="1"/>
            </p:cNvSpPr>
            <p:nvPr/>
          </p:nvSpPr>
          <p:spPr bwMode="auto">
            <a:xfrm>
              <a:off x="20637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25615" name="Freeform 9"/>
            <p:cNvSpPr>
              <a:spLocks noChangeArrowheads="1"/>
            </p:cNvSpPr>
            <p:nvPr/>
          </p:nvSpPr>
          <p:spPr bwMode="auto">
            <a:xfrm rot="10800000">
              <a:off x="1465262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Text Box 10"/>
            <p:cNvSpPr>
              <a:spLocks noChangeArrowheads="1"/>
            </p:cNvSpPr>
            <p:nvPr/>
          </p:nvSpPr>
          <p:spPr bwMode="auto">
            <a:xfrm>
              <a:off x="1439862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25617" name="Freeform 11"/>
            <p:cNvSpPr>
              <a:spLocks noChangeArrowheads="1"/>
            </p:cNvSpPr>
            <p:nvPr/>
          </p:nvSpPr>
          <p:spPr bwMode="auto">
            <a:xfrm rot="10800000">
              <a:off x="52387" y="99536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Text Box 12"/>
            <p:cNvSpPr>
              <a:spLocks noChangeArrowheads="1"/>
            </p:cNvSpPr>
            <p:nvPr/>
          </p:nvSpPr>
          <p:spPr bwMode="auto">
            <a:xfrm>
              <a:off x="0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25619" name="Freeform 13"/>
            <p:cNvSpPr>
              <a:spLocks noChangeArrowheads="1"/>
            </p:cNvSpPr>
            <p:nvPr/>
          </p:nvSpPr>
          <p:spPr bwMode="auto">
            <a:xfrm rot="10800000">
              <a:off x="1466850" y="995363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Text Box 14"/>
            <p:cNvSpPr>
              <a:spLocks noChangeArrowheads="1"/>
            </p:cNvSpPr>
            <p:nvPr/>
          </p:nvSpPr>
          <p:spPr bwMode="auto">
            <a:xfrm>
              <a:off x="1423987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</p:grpSp>
      <p:sp>
        <p:nvSpPr>
          <p:cNvPr id="25607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.1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限峰值最大熵定理</a:t>
            </a:r>
          </a:p>
        </p:txBody>
      </p:sp>
      <p:sp>
        <p:nvSpPr>
          <p:cNvPr id="25608" name="Text Box 8"/>
          <p:cNvSpPr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FFFFFF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25609" name="Text Box 14"/>
          <p:cNvSpPr>
            <a:spLocks noChangeArrowheads="1"/>
          </p:cNvSpPr>
          <p:nvPr/>
        </p:nvSpPr>
        <p:spPr bwMode="auto">
          <a:xfrm>
            <a:off x="2214563" y="23574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理</a:t>
            </a:r>
            <a:endParaRPr lang="en-US" sz="4800">
              <a:solidFill>
                <a:srgbClr val="FFFFFF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42001" name="Text Box 14"/>
          <p:cNvSpPr>
            <a:spLocks noChangeArrowheads="1"/>
          </p:cNvSpPr>
          <p:nvPr/>
        </p:nvSpPr>
        <p:spPr bwMode="auto">
          <a:xfrm>
            <a:off x="3357563" y="1857375"/>
            <a:ext cx="4429125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5963" indent="-715963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幅度受限的随机变量，当均匀分布时有最大的熵。</a:t>
            </a:r>
          </a:p>
          <a:p>
            <a:pPr marL="715963" indent="-715963">
              <a:spcBef>
                <a:spcPct val="50000"/>
              </a:spcBef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 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042988" y="3357563"/>
            <a:ext cx="69865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400" b="1" dirty="0">
              <a:solidFill>
                <a:srgbClr val="990000"/>
              </a:solidFill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当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N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维随机矢量                    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具有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概率密度       ，分布区间为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（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），（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</a:rPr>
              <a:t> a</a:t>
            </a:r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），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…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（</a:t>
            </a:r>
            <a:r>
              <a:rPr lang="en-US" altLang="zh-CN" sz="20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000" i="1" dirty="0" err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0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i="1" dirty="0" err="1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0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i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）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时，其熵满足</a:t>
            </a:r>
          </a:p>
          <a:p>
            <a:endParaRPr lang="zh-CN" altLang="en-US" sz="2400" b="1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15414"/>
              </p:ext>
            </p:extLst>
          </p:nvPr>
        </p:nvGraphicFramePr>
        <p:xfrm>
          <a:off x="2773255" y="3703530"/>
          <a:ext cx="2590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3" r:id="rId3" imgW="1146301" imgH="229514" progId="Equation.DSMT4">
                  <p:embed/>
                </p:oleObj>
              </mc:Choice>
              <mc:Fallback>
                <p:oleObj r:id="rId3" imgW="1146301" imgH="22951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255" y="3703530"/>
                        <a:ext cx="25908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9170"/>
              </p:ext>
            </p:extLst>
          </p:nvPr>
        </p:nvGraphicFramePr>
        <p:xfrm>
          <a:off x="7092175" y="3717020"/>
          <a:ext cx="6842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r:id="rId5" imgW="332101" imgH="204492" progId="Equation.DSMT4">
                  <p:embed/>
                </p:oleObj>
              </mc:Choice>
              <mc:Fallback>
                <p:oleObj r:id="rId5" imgW="332101" imgH="20449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175" y="3717020"/>
                        <a:ext cx="6842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17289"/>
              </p:ext>
            </p:extLst>
          </p:nvPr>
        </p:nvGraphicFramePr>
        <p:xfrm>
          <a:off x="3083401" y="4509075"/>
          <a:ext cx="25558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r:id="rId7" imgW="1426431" imgH="433244" progId="Equation.DSMT4">
                  <p:embed/>
                </p:oleObj>
              </mc:Choice>
              <mc:Fallback>
                <p:oleObj r:id="rId7" imgW="1426431" imgH="43324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401" y="4509075"/>
                        <a:ext cx="25558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灯片编号占位符 3"/>
          <p:cNvSpPr>
            <a:spLocks noGrp="1" noChangeArrowheads="1"/>
          </p:cNvSpPr>
          <p:nvPr/>
        </p:nvSpPr>
        <p:spPr bwMode="auto">
          <a:xfrm>
            <a:off x="180975" y="63817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1CD0E4CC-1893-4F58-B2BD-FCA94AB5B933}" type="slidenum">
              <a:rPr lang="en-US" altLang="zh-CN" sz="1200">
                <a:solidFill>
                  <a:srgbClr val="898989"/>
                </a:solidFill>
              </a:rPr>
              <a:pPr/>
              <a:t>24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1" grpId="0" bldLvl="0" autoUpdateAnimBg="0"/>
      <p:bldP spid="42002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圆角矩形 3"/>
          <p:cNvSpPr>
            <a:spLocks noChangeArrowheads="1"/>
          </p:cNvSpPr>
          <p:nvPr/>
        </p:nvSpPr>
        <p:spPr bwMode="auto">
          <a:xfrm>
            <a:off x="642938" y="2204915"/>
            <a:ext cx="7602537" cy="4186237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设 </a:t>
            </a:r>
            <a:r>
              <a:rPr lang="en-US" altLang="zh-CN" sz="2400" b="1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400" b="1" i="1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是分布区间为（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en-US" altLang="zh-CN" sz="2400" baseline="-25000" dirty="0"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），（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en-US" altLang="zh-CN" sz="2400" baseline="-25000" dirty="0"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），</a:t>
            </a:r>
            <a:r>
              <a:rPr lang="en-US" altLang="zh-CN" sz="2400" dirty="0">
                <a:latin typeface="Times New Roman" pitchFamily="18" charset="0"/>
                <a:ea typeface="楷体_GB2312" pitchFamily="1" charset="-122"/>
              </a:rPr>
              <a:t>…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en-US" altLang="zh-CN" sz="2400" i="1" dirty="0" err="1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4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400" i="1" dirty="0" err="1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en-US" altLang="zh-CN" sz="2400" i="1" baseline="-25000" dirty="0" err="1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）的均匀分布，概率密度为：</a:t>
            </a: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计算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                     </a:t>
            </a:r>
            <a:r>
              <a:rPr lang="en-US" altLang="zh-CN" sz="2400" dirty="0" smtClean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000" i="1" baseline="-25000" dirty="0">
                <a:latin typeface="Times New Roman" pitchFamily="18" charset="0"/>
                <a:ea typeface="楷体_GB2312" pitchFamily="1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∈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en-US" altLang="zh-CN" sz="2000" i="1" dirty="0" err="1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000" i="1" baseline="-25000" dirty="0" err="1">
                <a:latin typeface="Times New Roman" pitchFamily="18" charset="0"/>
                <a:ea typeface="楷体_GB2312" pitchFamily="1" charset="-122"/>
              </a:rPr>
              <a:t>i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，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en-US" altLang="zh-CN" sz="2000" i="1" baseline="-25000" dirty="0">
                <a:latin typeface="Times New Roman" pitchFamily="18" charset="0"/>
                <a:ea typeface="楷体_GB2312" pitchFamily="1" charset="-122"/>
              </a:rPr>
              <a:t>i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）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,  </a:t>
            </a:r>
            <a:r>
              <a:rPr lang="en-US" altLang="zh-CN" sz="2000" i="1" dirty="0" err="1">
                <a:latin typeface="Times New Roman" pitchFamily="18" charset="0"/>
                <a:ea typeface="楷体_GB2312" pitchFamily="1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=1,…,N 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）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43011" name="圆角矩形 8"/>
          <p:cNvSpPr>
            <a:spLocks noChangeArrowheads="1"/>
          </p:cNvSpPr>
          <p:nvPr/>
        </p:nvSpPr>
        <p:spPr bwMode="auto">
          <a:xfrm>
            <a:off x="1527175" y="1500188"/>
            <a:ext cx="5045075" cy="642937"/>
          </a:xfrm>
          <a:prstGeom prst="roundRect">
            <a:avLst>
              <a:gd name="adj" fmla="val 10565"/>
            </a:avLst>
          </a:prstGeom>
          <a:gradFill rotWithShape="1">
            <a:gsLst>
              <a:gs pos="0">
                <a:srgbClr val="00DFF6"/>
              </a:gs>
              <a:gs pos="89999">
                <a:srgbClr val="002774"/>
              </a:gs>
              <a:gs pos="100000">
                <a:srgbClr val="002774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.1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</a:rPr>
              <a:t>限峰值最大熵定理</a:t>
            </a:r>
          </a:p>
        </p:txBody>
      </p:sp>
      <p:sp>
        <p:nvSpPr>
          <p:cNvPr id="43013" name="矩形 10"/>
          <p:cNvSpPr>
            <a:spLocks noChangeArrowheads="1"/>
          </p:cNvSpPr>
          <p:nvPr/>
        </p:nvSpPr>
        <p:spPr bwMode="auto">
          <a:xfrm>
            <a:off x="3714750" y="157162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FF"/>
                </a:solidFill>
                <a:latin typeface="宋体" pitchFamily="2" charset="-122"/>
                <a:sym typeface="宋体" pitchFamily="2" charset="-122"/>
              </a:rPr>
              <a:t>证明</a:t>
            </a:r>
            <a:endParaRPr lang="zh-CN" altLang="en-US" sz="2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3014" name="矩形 11"/>
          <p:cNvSpPr>
            <a:spLocks noChangeArrowheads="1"/>
          </p:cNvSpPr>
          <p:nvPr/>
        </p:nvSpPr>
        <p:spPr bwMode="auto">
          <a:xfrm>
            <a:off x="1000125" y="2286000"/>
            <a:ext cx="671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889158"/>
              </p:ext>
            </p:extLst>
          </p:nvPr>
        </p:nvGraphicFramePr>
        <p:xfrm>
          <a:off x="2555875" y="3326618"/>
          <a:ext cx="381635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3" imgW="2095200" imgH="888840" progId="Equation.DSMT4">
                  <p:embed/>
                </p:oleObj>
              </mc:Choice>
              <mc:Fallback>
                <p:oleObj name="Equation" r:id="rId3" imgW="2095200" imgH="888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26618"/>
                        <a:ext cx="3816350" cy="161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20156"/>
              </p:ext>
            </p:extLst>
          </p:nvPr>
        </p:nvGraphicFramePr>
        <p:xfrm>
          <a:off x="1538685" y="5365995"/>
          <a:ext cx="2946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5" imgW="1701720" imgH="291960" progId="Equation.DSMT4">
                  <p:embed/>
                </p:oleObj>
              </mc:Choice>
              <mc:Fallback>
                <p:oleObj name="Equation" r:id="rId5" imgW="1701720" imgH="291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685" y="5365995"/>
                        <a:ext cx="29464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3"/>
          <p:cNvSpPr>
            <a:spLocks noGrp="1" noChangeArrowheads="1"/>
          </p:cNvSpPr>
          <p:nvPr/>
        </p:nvSpPr>
        <p:spPr bwMode="auto">
          <a:xfrm>
            <a:off x="169863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BA207805-1A35-4302-B58A-2E2DEA3BEB61}" type="slidenum">
              <a:rPr lang="en-US" altLang="zh-CN" sz="1200">
                <a:solidFill>
                  <a:srgbClr val="898989"/>
                </a:solidFill>
              </a:rPr>
              <a:pPr/>
              <a:t>25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 animBg="1" autoUpdateAnimBg="0"/>
      <p:bldP spid="43013" grpId="0" bldLvl="0" autoUpdateAnimBg="0"/>
      <p:bldP spid="43014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圆角矩形 3"/>
          <p:cNvSpPr>
            <a:spLocks noChangeArrowheads="1"/>
          </p:cNvSpPr>
          <p:nvPr/>
        </p:nvSpPr>
        <p:spPr bwMode="auto">
          <a:xfrm>
            <a:off x="642938" y="1957388"/>
            <a:ext cx="7602537" cy="4186237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根据散度不等式，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有                        </a:t>
            </a: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所以：</a:t>
            </a: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即：</a:t>
            </a:r>
            <a:r>
              <a:rPr lang="zh-CN" altLang="en-US" sz="2400" dirty="0">
                <a:latin typeface="Times New Roman" pitchFamily="18" charset="0"/>
                <a:ea typeface="楷体_GB2312" pitchFamily="1" charset="-122"/>
              </a:rPr>
              <a:t>仅当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4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等于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q</a:t>
            </a:r>
            <a:r>
              <a:rPr lang="en-US" altLang="zh-CN" sz="24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4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时，等式成立，此时的熵就是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均匀分布的信源的熵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4035" name="圆角矩形 8"/>
          <p:cNvSpPr>
            <a:spLocks noChangeArrowheads="1"/>
          </p:cNvSpPr>
          <p:nvPr/>
        </p:nvSpPr>
        <p:spPr bwMode="auto">
          <a:xfrm>
            <a:off x="1527175" y="1500188"/>
            <a:ext cx="5045075" cy="642937"/>
          </a:xfrm>
          <a:prstGeom prst="roundRect">
            <a:avLst>
              <a:gd name="adj" fmla="val 10565"/>
            </a:avLst>
          </a:prstGeom>
          <a:gradFill rotWithShape="1">
            <a:gsLst>
              <a:gs pos="0">
                <a:srgbClr val="00DFF6"/>
              </a:gs>
              <a:gs pos="89999">
                <a:srgbClr val="002774"/>
              </a:gs>
              <a:gs pos="100000">
                <a:srgbClr val="002774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.1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</a:rPr>
              <a:t>限峰值最大熵定理</a:t>
            </a:r>
          </a:p>
        </p:txBody>
      </p:sp>
      <p:sp>
        <p:nvSpPr>
          <p:cNvPr id="44037" name="矩形 10"/>
          <p:cNvSpPr>
            <a:spLocks noChangeArrowheads="1"/>
          </p:cNvSpPr>
          <p:nvPr/>
        </p:nvSpPr>
        <p:spPr bwMode="auto">
          <a:xfrm>
            <a:off x="3213100" y="1571625"/>
            <a:ext cx="18653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rPr>
              <a:t>证明（续）</a:t>
            </a:r>
            <a:endParaRPr lang="zh-CN" altLang="en-US" sz="2800" dirty="0">
              <a:solidFill>
                <a:srgbClr val="FFFFFF"/>
              </a:solidFill>
              <a:sym typeface="Arial" pitchFamily="34" charset="0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939925" y="3035300"/>
          <a:ext cx="43275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r:id="rId3" imgW="2108517" imgH="419417" progId="Equation.DSMT4">
                  <p:embed/>
                </p:oleObj>
              </mc:Choice>
              <mc:Fallback>
                <p:oleObj r:id="rId3" imgW="2108517" imgH="4194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035300"/>
                        <a:ext cx="4327525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494911"/>
              </p:ext>
            </p:extLst>
          </p:nvPr>
        </p:nvGraphicFramePr>
        <p:xfrm>
          <a:off x="1955800" y="3992685"/>
          <a:ext cx="5162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r:id="rId5" imgW="2603817" imgH="330517" progId="Equation.DSMT4">
                  <p:embed/>
                </p:oleObj>
              </mc:Choice>
              <mc:Fallback>
                <p:oleObj r:id="rId5" imgW="2603817" imgH="3305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992685"/>
                        <a:ext cx="51625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FC776B86-9C93-4BA5-B485-33C34FEEF4A1}" type="slidenum">
              <a:rPr lang="en-US" altLang="zh-CN" sz="1200">
                <a:solidFill>
                  <a:srgbClr val="898989"/>
                </a:solidFill>
              </a:rPr>
              <a:pPr/>
              <a:t>26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ldLvl="0" animBg="1" autoUpdateAnimBg="0"/>
      <p:bldP spid="44037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14361CD0-0757-41E8-9F0E-E4537721403E}" type="slidenum">
              <a:rPr lang="en-US" altLang="zh-CN" sz="1200">
                <a:solidFill>
                  <a:srgbClr val="898989"/>
                </a:solidFill>
              </a:rPr>
              <a:pPr/>
              <a:t>27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.2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</a:rPr>
              <a:t>限功率最大熵定理</a:t>
            </a:r>
          </a:p>
        </p:txBody>
      </p:sp>
      <p:sp>
        <p:nvSpPr>
          <p:cNvPr id="28679" name="AutoShape 2"/>
          <p:cNvSpPr>
            <a:spLocks noChangeArrowheads="1"/>
          </p:cNvSpPr>
          <p:nvPr/>
        </p:nvSpPr>
        <p:spPr bwMode="auto">
          <a:xfrm>
            <a:off x="1331913" y="2133600"/>
            <a:ext cx="6740525" cy="4000500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若信源输出信号的平均功率受限，对于均值为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的一维信源来说，就是其方差  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受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限。对于均值不为零的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维信源    ，就是在其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协方差矩阵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受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限的约束条件下，求信源熵的极值。</a:t>
            </a:r>
            <a:endParaRPr lang="zh-CN" altLang="en-US" sz="2000" dirty="0">
              <a:solidFill>
                <a:srgbClr val="000000"/>
              </a:solidFill>
              <a:sym typeface="Arial" pitchFamily="34" charset="0"/>
            </a:endParaRPr>
          </a:p>
        </p:txBody>
      </p:sp>
      <p:grpSp>
        <p:nvGrpSpPr>
          <p:cNvPr id="28680" name="组合 12"/>
          <p:cNvGrpSpPr>
            <a:grpSpLocks/>
          </p:cNvGrpSpPr>
          <p:nvPr/>
        </p:nvGrpSpPr>
        <p:grpSpPr bwMode="auto">
          <a:xfrm rot="-5400000">
            <a:off x="1571625" y="1000126"/>
            <a:ext cx="1000125" cy="1143000"/>
            <a:chOff x="0" y="0"/>
            <a:chExt cx="1643073" cy="1428759"/>
          </a:xfrm>
        </p:grpSpPr>
        <p:grpSp>
          <p:nvGrpSpPr>
            <p:cNvPr id="28688" name="组合 23"/>
            <p:cNvGrpSpPr>
              <a:grpSpLocks/>
            </p:cNvGrpSpPr>
            <p:nvPr/>
          </p:nvGrpSpPr>
          <p:grpSpPr bwMode="auto">
            <a:xfrm>
              <a:off x="0" y="0"/>
              <a:ext cx="1643073" cy="1428759"/>
              <a:chOff x="0" y="0"/>
              <a:chExt cx="1146175" cy="993775"/>
            </a:xfrm>
          </p:grpSpPr>
          <p:sp>
            <p:nvSpPr>
              <p:cNvPr id="28690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28691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28689" name="Rectangle 7"/>
            <p:cNvSpPr>
              <a:spLocks noChangeArrowheads="1"/>
            </p:cNvSpPr>
            <p:nvPr/>
          </p:nvSpPr>
          <p:spPr bwMode="auto">
            <a:xfrm>
              <a:off x="453801" y="311548"/>
              <a:ext cx="863266" cy="46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pic>
        <p:nvPicPr>
          <p:cNvPr id="28681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5138" y="2698750"/>
            <a:ext cx="1177925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3" name="AutoShape 8"/>
          <p:cNvSpPr>
            <a:spLocks noChangeArrowheads="1"/>
          </p:cNvSpPr>
          <p:nvPr/>
        </p:nvSpPr>
        <p:spPr bwMode="auto">
          <a:xfrm>
            <a:off x="2555875" y="1270000"/>
            <a:ext cx="1604963" cy="500063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zh-CN" sz="2000" b="1">
              <a:solidFill>
                <a:srgbClr val="FFFFFF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28684" name="矩形 21"/>
          <p:cNvSpPr>
            <a:spLocks noChangeArrowheads="1"/>
          </p:cNvSpPr>
          <p:nvPr/>
        </p:nvSpPr>
        <p:spPr bwMode="auto">
          <a:xfrm>
            <a:off x="2571750" y="1354138"/>
            <a:ext cx="155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限功率的含义</a:t>
            </a:r>
            <a:endParaRPr lang="zh-CN" altLang="en-US"/>
          </a:p>
        </p:txBody>
      </p:sp>
      <p:sp>
        <p:nvSpPr>
          <p:cNvPr id="28685" name="矩形 22"/>
          <p:cNvSpPr>
            <a:spLocks noChangeArrowheads="1"/>
          </p:cNvSpPr>
          <p:nvPr/>
        </p:nvSpPr>
        <p:spPr bwMode="auto">
          <a:xfrm>
            <a:off x="1857375" y="135731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  <a:sym typeface="黑体" pitchFamily="49" charset="-122"/>
              </a:rPr>
              <a:t>说明</a:t>
            </a:r>
            <a:endParaRPr lang="zh-CN" altLang="en-US"/>
          </a:p>
        </p:txBody>
      </p:sp>
      <p:sp>
        <p:nvSpPr>
          <p:cNvPr id="28686" name="矩形 23"/>
          <p:cNvSpPr>
            <a:spLocks noChangeArrowheads="1"/>
          </p:cNvSpPr>
          <p:nvPr/>
        </p:nvSpPr>
        <p:spPr bwMode="auto">
          <a:xfrm>
            <a:off x="1619250" y="2349500"/>
            <a:ext cx="638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8687" name="AutoShape 8"/>
          <p:cNvSpPr>
            <a:spLocks noChangeArrowheads="1"/>
          </p:cNvSpPr>
          <p:nvPr/>
        </p:nvSpPr>
        <p:spPr bwMode="auto">
          <a:xfrm>
            <a:off x="1695450" y="4298950"/>
            <a:ext cx="6118225" cy="1219200"/>
          </a:xfrm>
          <a:prstGeom prst="roundRect">
            <a:avLst>
              <a:gd name="adj" fmla="val 13125"/>
            </a:avLst>
          </a:prstGeom>
          <a:solidFill>
            <a:schemeClr val="bg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一维</a:t>
            </a:r>
            <a:r>
              <a:rPr lang="zh-CN" sz="2400">
                <a:ea typeface="楷体_GB2312" pitchFamily="1" charset="-122"/>
              </a:rPr>
              <a:t>随机变量的功率就是它的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方差</a:t>
            </a:r>
            <a:r>
              <a:rPr lang="zh-CN" sz="2400">
                <a:ea typeface="楷体_GB2312" pitchFamily="1" charset="-122"/>
              </a:rPr>
              <a:t>，功率受限即为方差一定；对于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多维</a:t>
            </a:r>
            <a:r>
              <a:rPr lang="zh-CN" sz="2400">
                <a:ea typeface="楷体_GB2312" pitchFamily="1" charset="-122"/>
              </a:rPr>
              <a:t>随机变量，功率受限即为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协方差矩阵</a:t>
            </a:r>
            <a:r>
              <a:rPr lang="zh-CN" sz="2400">
                <a:ea typeface="楷体_GB2312" pitchFamily="1" charset="-122"/>
              </a:rPr>
              <a:t>一定。</a:t>
            </a:r>
          </a:p>
        </p:txBody>
      </p:sp>
      <p:graphicFrame>
        <p:nvGraphicFramePr>
          <p:cNvPr id="2867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254819"/>
              </p:ext>
            </p:extLst>
          </p:nvPr>
        </p:nvGraphicFramePr>
        <p:xfrm>
          <a:off x="3491925" y="242093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r:id="rId4" imgW="205476" imgH="205476" progId="Equation.DSMT4">
                  <p:embed/>
                </p:oleObj>
              </mc:Choice>
              <mc:Fallback>
                <p:oleObj r:id="rId4" imgW="205476" imgH="20547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925" y="2420930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39220"/>
              </p:ext>
            </p:extLst>
          </p:nvPr>
        </p:nvGraphicFramePr>
        <p:xfrm>
          <a:off x="1720850" y="2852055"/>
          <a:ext cx="4032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r:id="rId6" imgW="268882" imgH="192149" progId="Equation.DSMT4">
                  <p:embed/>
                </p:oleObj>
              </mc:Choice>
              <mc:Fallback>
                <p:oleObj r:id="rId6" imgW="268882" imgH="19214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852055"/>
                        <a:ext cx="4032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74635"/>
              </p:ext>
            </p:extLst>
          </p:nvPr>
        </p:nvGraphicFramePr>
        <p:xfrm>
          <a:off x="4734155" y="2854325"/>
          <a:ext cx="2698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r:id="rId8" imgW="154186" imgH="167009" progId="Equation.DSMT4">
                  <p:embed/>
                </p:oleObj>
              </mc:Choice>
              <mc:Fallback>
                <p:oleObj r:id="rId8" imgW="154186" imgH="16700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155" y="2854325"/>
                        <a:ext cx="269875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6" name="Group 2"/>
          <p:cNvGrpSpPr>
            <a:grpSpLocks/>
          </p:cNvGrpSpPr>
          <p:nvPr/>
        </p:nvGrpSpPr>
        <p:grpSpPr bwMode="auto">
          <a:xfrm>
            <a:off x="323850" y="1341438"/>
            <a:ext cx="7558088" cy="5286375"/>
            <a:chOff x="0" y="0"/>
            <a:chExt cx="4536" cy="3039"/>
          </a:xfrm>
        </p:grpSpPr>
        <p:sp>
          <p:nvSpPr>
            <p:cNvPr id="29723" name="AutoShape 3"/>
            <p:cNvSpPr>
              <a:spLocks noChangeArrowheads="1"/>
            </p:cNvSpPr>
            <p:nvPr/>
          </p:nvSpPr>
          <p:spPr bwMode="auto">
            <a:xfrm>
              <a:off x="272" y="181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29724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0" y="0"/>
            <a:chExt cx="2774950" cy="1885950"/>
          </a:xfrm>
        </p:grpSpPr>
        <p:sp>
          <p:nvSpPr>
            <p:cNvPr id="29715" name="Freeform 7"/>
            <p:cNvSpPr>
              <a:spLocks noChangeArrowheads="1"/>
            </p:cNvSpPr>
            <p:nvPr/>
          </p:nvSpPr>
          <p:spPr bwMode="auto">
            <a:xfrm rot="10800000">
              <a:off x="52387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Text Box 8"/>
            <p:cNvSpPr>
              <a:spLocks noChangeArrowheads="1"/>
            </p:cNvSpPr>
            <p:nvPr/>
          </p:nvSpPr>
          <p:spPr bwMode="auto">
            <a:xfrm>
              <a:off x="20637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29717" name="Freeform 9"/>
            <p:cNvSpPr>
              <a:spLocks noChangeArrowheads="1"/>
            </p:cNvSpPr>
            <p:nvPr/>
          </p:nvSpPr>
          <p:spPr bwMode="auto">
            <a:xfrm rot="10800000">
              <a:off x="1465262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Text Box 10"/>
            <p:cNvSpPr>
              <a:spLocks noChangeArrowheads="1"/>
            </p:cNvSpPr>
            <p:nvPr/>
          </p:nvSpPr>
          <p:spPr bwMode="auto">
            <a:xfrm>
              <a:off x="1439862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29719" name="Freeform 11"/>
            <p:cNvSpPr>
              <a:spLocks noChangeArrowheads="1"/>
            </p:cNvSpPr>
            <p:nvPr/>
          </p:nvSpPr>
          <p:spPr bwMode="auto">
            <a:xfrm rot="10800000">
              <a:off x="52387" y="99536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Text Box 12"/>
            <p:cNvSpPr>
              <a:spLocks noChangeArrowheads="1"/>
            </p:cNvSpPr>
            <p:nvPr/>
          </p:nvSpPr>
          <p:spPr bwMode="auto">
            <a:xfrm>
              <a:off x="0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29721" name="Freeform 13"/>
            <p:cNvSpPr>
              <a:spLocks noChangeArrowheads="1"/>
            </p:cNvSpPr>
            <p:nvPr/>
          </p:nvSpPr>
          <p:spPr bwMode="auto">
            <a:xfrm rot="10800000">
              <a:off x="1466850" y="995363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Text Box 14"/>
            <p:cNvSpPr>
              <a:spLocks noChangeArrowheads="1"/>
            </p:cNvSpPr>
            <p:nvPr/>
          </p:nvSpPr>
          <p:spPr bwMode="auto">
            <a:xfrm>
              <a:off x="1423987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</p:grp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.2</a:t>
            </a: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</a:rPr>
              <a:t>限功率最大熵定理</a:t>
            </a:r>
          </a:p>
        </p:txBody>
      </p:sp>
      <p:sp>
        <p:nvSpPr>
          <p:cNvPr id="29709" name="Text Box 8"/>
          <p:cNvSpPr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FFFFFF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29710" name="Text Box 14"/>
          <p:cNvSpPr>
            <a:spLocks noChangeArrowheads="1"/>
          </p:cNvSpPr>
          <p:nvPr/>
        </p:nvSpPr>
        <p:spPr bwMode="auto">
          <a:xfrm>
            <a:off x="2214563" y="23574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理</a:t>
            </a:r>
            <a:endParaRPr lang="en-US" sz="4800">
              <a:solidFill>
                <a:srgbClr val="FFFFFF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46097" name="Text Box 14"/>
          <p:cNvSpPr>
            <a:spLocks noChangeArrowheads="1"/>
          </p:cNvSpPr>
          <p:nvPr/>
        </p:nvSpPr>
        <p:spPr bwMode="auto">
          <a:xfrm>
            <a:off x="3357563" y="1857375"/>
            <a:ext cx="4429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15963" indent="-715963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功率受限的随机变量，当高斯分布时有最大的熵。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257300" y="3357563"/>
            <a:ext cx="69865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 b="1">
              <a:solidFill>
                <a:srgbClr val="990000"/>
              </a:solidFill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r>
              <a:rPr lang="zh-CN" altLang="zh-CN" sz="2400" b="1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</a:t>
            </a:r>
            <a:endParaRPr lang="zh-CN" altLang="zh-CN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042988" y="3473450"/>
            <a:ext cx="70564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设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N 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维信源   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的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概率密度为    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，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协方差矩阵为  </a:t>
            </a:r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，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且          </a:t>
            </a:r>
            <a:r>
              <a:rPr lang="en-US" altLang="zh-CN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,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其中：</a:t>
            </a:r>
          </a:p>
          <a:p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                                          </a:t>
            </a:r>
          </a:p>
          <a:p>
            <a:endParaRPr lang="en-US" altLang="zh-CN" sz="2000" b="1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r>
              <a:rPr lang="zh-CN" altLang="en-US" sz="2000" b="1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为    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的均值矢量，那么     的熵满足</a:t>
            </a:r>
          </a:p>
          <a:p>
            <a:endParaRPr lang="zh-CN" altLang="en-US" sz="2000" b="1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</a:t>
            </a:r>
          </a:p>
          <a:p>
            <a:endParaRPr lang="en-US" altLang="zh-CN" sz="2000" b="1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仅当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x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为高斯分布时等式成立。</a:t>
            </a:r>
            <a:r>
              <a:rPr lang="zh-CN" altLang="en-US" sz="2000" b="1" dirty="0"/>
              <a:t> 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2395538" y="3470275"/>
          <a:ext cx="5191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4" r:id="rId3" imgW="256205" imgH="192233" progId="Equation.DSMT4">
                  <p:embed/>
                </p:oleObj>
              </mc:Choice>
              <mc:Fallback>
                <p:oleObj r:id="rId3" imgW="256205" imgH="19223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470275"/>
                        <a:ext cx="51911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62020"/>
              </p:ext>
            </p:extLst>
          </p:nvPr>
        </p:nvGraphicFramePr>
        <p:xfrm>
          <a:off x="4371753" y="3494088"/>
          <a:ext cx="776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5" r:id="rId5" imgW="357467" imgH="204403" progId="Equation.DSMT4">
                  <p:embed/>
                </p:oleObj>
              </mc:Choice>
              <mc:Fallback>
                <p:oleObj r:id="rId5" imgW="357467" imgH="20440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753" y="3494088"/>
                        <a:ext cx="7762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32872"/>
              </p:ext>
            </p:extLst>
          </p:nvPr>
        </p:nvGraphicFramePr>
        <p:xfrm>
          <a:off x="6818105" y="3500438"/>
          <a:ext cx="346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6" r:id="rId7" imgW="154186" imgH="167009" progId="Equation.DSMT4">
                  <p:embed/>
                </p:oleObj>
              </mc:Choice>
              <mc:Fallback>
                <p:oleObj r:id="rId7" imgW="154186" imgH="16700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105" y="3500438"/>
                        <a:ext cx="3460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/>
        </p:nvGraphicFramePr>
        <p:xfrm>
          <a:off x="1330325" y="3716338"/>
          <a:ext cx="12842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7" r:id="rId9" imgW="585788" imgH="280325" progId="Equation.DSMT4">
                  <p:embed/>
                </p:oleObj>
              </mc:Choice>
              <mc:Fallback>
                <p:oleObj r:id="rId9" imgW="585788" imgH="28032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716338"/>
                        <a:ext cx="12842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37705"/>
              </p:ext>
            </p:extLst>
          </p:nvPr>
        </p:nvGraphicFramePr>
        <p:xfrm>
          <a:off x="1171575" y="4149050"/>
          <a:ext cx="67119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8" r:id="rId11" imgW="3289617" imgH="279717" progId="Equation.DSMT4">
                  <p:embed/>
                </p:oleObj>
              </mc:Choice>
              <mc:Fallback>
                <p:oleObj r:id="rId11" imgW="3289617" imgH="27971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149050"/>
                        <a:ext cx="67119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929975"/>
              </p:ext>
            </p:extLst>
          </p:nvPr>
        </p:nvGraphicFramePr>
        <p:xfrm>
          <a:off x="1406641" y="4726781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9" r:id="rId13" imgW="141860" imgH="141860" progId="Equation.DSMT4">
                  <p:embed/>
                </p:oleObj>
              </mc:Choice>
              <mc:Fallback>
                <p:oleObj r:id="rId13" imgW="141860" imgH="1418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641" y="4726781"/>
                        <a:ext cx="355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30737"/>
              </p:ext>
            </p:extLst>
          </p:nvPr>
        </p:nvGraphicFramePr>
        <p:xfrm>
          <a:off x="4052887" y="4709318"/>
          <a:ext cx="519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0" r:id="rId15" imgW="256205" imgH="192233" progId="Equation.DSMT4">
                  <p:embed/>
                </p:oleObj>
              </mc:Choice>
              <mc:Fallback>
                <p:oleObj r:id="rId15" imgW="256205" imgH="192233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7" y="4709318"/>
                        <a:ext cx="5191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27"/>
          <p:cNvGraphicFramePr>
            <a:graphicFrameLocks noChangeAspect="1"/>
          </p:cNvGraphicFramePr>
          <p:nvPr/>
        </p:nvGraphicFramePr>
        <p:xfrm>
          <a:off x="2338388" y="5157788"/>
          <a:ext cx="365918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1" r:id="rId17" imgW="1866407" imgH="393846" progId="Equation.DSMT4">
                  <p:embed/>
                </p:oleObj>
              </mc:Choice>
              <mc:Fallback>
                <p:oleObj r:id="rId17" imgW="1866407" imgH="3938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5157788"/>
                        <a:ext cx="3659187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灯片编号占位符 3"/>
          <p:cNvSpPr>
            <a:spLocks noGrp="1" noChangeArrowheads="1"/>
          </p:cNvSpPr>
          <p:nvPr/>
        </p:nvSpPr>
        <p:spPr bwMode="auto">
          <a:xfrm>
            <a:off x="312738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9D3C2AD8-7F19-40B9-9CE1-61E60C87AB70}" type="slidenum">
              <a:rPr lang="en-US" altLang="zh-CN" sz="1200">
                <a:solidFill>
                  <a:srgbClr val="898989"/>
                </a:solidFill>
              </a:rPr>
              <a:pPr/>
              <a:t>28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7" grpId="0" bldLvl="0" autoUpdateAnimBg="0"/>
      <p:bldP spid="46098" grpId="0" bldLvl="0" autoUpdateAnimBg="0"/>
      <p:bldP spid="46099" grpId="0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圆角矩形 3"/>
          <p:cNvSpPr>
            <a:spLocks noChangeArrowheads="1"/>
          </p:cNvSpPr>
          <p:nvPr/>
        </p:nvSpPr>
        <p:spPr bwMode="auto">
          <a:xfrm>
            <a:off x="642938" y="2028825"/>
            <a:ext cx="7602537" cy="4186238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设                                                        为 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N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维高斯概率密度，其协方差矩阵也为   ，根据散度不等式有 </a:t>
            </a: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所以 </a:t>
            </a: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47107" name="圆角矩形 8"/>
          <p:cNvSpPr>
            <a:spLocks noChangeArrowheads="1"/>
          </p:cNvSpPr>
          <p:nvPr/>
        </p:nvSpPr>
        <p:spPr bwMode="auto">
          <a:xfrm>
            <a:off x="1547813" y="1485900"/>
            <a:ext cx="5045075" cy="642938"/>
          </a:xfrm>
          <a:prstGeom prst="roundRect">
            <a:avLst>
              <a:gd name="adj" fmla="val 10565"/>
            </a:avLst>
          </a:prstGeom>
          <a:gradFill rotWithShape="1">
            <a:gsLst>
              <a:gs pos="0">
                <a:srgbClr val="00DFF6"/>
              </a:gs>
              <a:gs pos="89999">
                <a:srgbClr val="002774"/>
              </a:gs>
              <a:gs pos="100000">
                <a:srgbClr val="002774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.2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</a:rPr>
              <a:t>限功率最大熵定理</a:t>
            </a:r>
          </a:p>
        </p:txBody>
      </p:sp>
      <p:sp>
        <p:nvSpPr>
          <p:cNvPr id="47109" name="矩形 10"/>
          <p:cNvSpPr>
            <a:spLocks noChangeArrowheads="1"/>
          </p:cNvSpPr>
          <p:nvPr/>
        </p:nvSpPr>
        <p:spPr bwMode="auto">
          <a:xfrm>
            <a:off x="3714750" y="157162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  <a:sym typeface="宋体" pitchFamily="2" charset="-122"/>
              </a:rPr>
              <a:t>证明</a:t>
            </a:r>
            <a:endParaRPr lang="zh-CN" altLang="en-US" sz="2800" dirty="0">
              <a:solidFill>
                <a:srgbClr val="FFFFFF"/>
              </a:solidFill>
              <a:sym typeface="Arial" pitchFamily="34" charset="0"/>
            </a:endParaRP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805056"/>
              </p:ext>
            </p:extLst>
          </p:nvPr>
        </p:nvGraphicFramePr>
        <p:xfrm>
          <a:off x="6491288" y="2852960"/>
          <a:ext cx="349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r:id="rId3" imgW="154186" imgH="167009" progId="Equation.DSMT4">
                  <p:embed/>
                </p:oleObj>
              </mc:Choice>
              <mc:Fallback>
                <p:oleObj r:id="rId3" imgW="154186" imgH="16700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2852960"/>
                        <a:ext cx="3492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97615"/>
              </p:ext>
            </p:extLst>
          </p:nvPr>
        </p:nvGraphicFramePr>
        <p:xfrm>
          <a:off x="2555875" y="3502485"/>
          <a:ext cx="39608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r:id="rId5" imgW="2108517" imgH="419417" progId="Equation.DSMT4">
                  <p:embed/>
                </p:oleObj>
              </mc:Choice>
              <mc:Fallback>
                <p:oleObj r:id="rId5" imgW="2108517" imgH="4194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2485"/>
                        <a:ext cx="396081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68352"/>
              </p:ext>
            </p:extLst>
          </p:nvPr>
        </p:nvGraphicFramePr>
        <p:xfrm>
          <a:off x="1689100" y="4274025"/>
          <a:ext cx="4560888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r:id="rId7" imgW="2870237" imgH="1295597" progId="Equation.DSMT4">
                  <p:embed/>
                </p:oleObj>
              </mc:Choice>
              <mc:Fallback>
                <p:oleObj r:id="rId7" imgW="2870237" imgH="129559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274025"/>
                        <a:ext cx="4560888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2597A930-6C8A-4E69-9E99-01228322F31B}" type="slidenum">
              <a:rPr lang="en-US" altLang="zh-CN" sz="1200">
                <a:solidFill>
                  <a:srgbClr val="898989"/>
                </a:solidFill>
              </a:rPr>
              <a:pPr/>
              <a:t>29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307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18483"/>
              </p:ext>
            </p:extLst>
          </p:nvPr>
        </p:nvGraphicFramePr>
        <p:xfrm>
          <a:off x="1260475" y="2132910"/>
          <a:ext cx="48339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r:id="rId9" imgW="3162617" imgH="444817" progId="Equation.DSMT4">
                  <p:embed/>
                </p:oleObj>
              </mc:Choice>
              <mc:Fallback>
                <p:oleObj r:id="rId9" imgW="3162617" imgH="4448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132910"/>
                        <a:ext cx="4833938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 autoUpdateAnimBg="0"/>
      <p:bldP spid="4710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圆角矩形 3"/>
          <p:cNvSpPr>
            <a:spLocks noChangeArrowheads="1"/>
          </p:cNvSpPr>
          <p:nvPr/>
        </p:nvSpPr>
        <p:spPr bwMode="auto">
          <a:xfrm>
            <a:off x="255588" y="2493963"/>
            <a:ext cx="8278812" cy="3238500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     </a:t>
            </a:r>
            <a:endParaRPr lang="zh-CN" altLang="zh-CN"/>
          </a:p>
        </p:txBody>
      </p:sp>
      <p:sp>
        <p:nvSpPr>
          <p:cNvPr id="6150" name="Rectangle 3"/>
          <p:cNvSpPr>
            <a:spLocks noGrp="1" noRot="1" noChangeArrowheads="1"/>
          </p:cNvSpPr>
          <p:nvPr/>
        </p:nvSpPr>
        <p:spPr bwMode="auto">
          <a:xfrm>
            <a:off x="71438" y="2489200"/>
            <a:ext cx="8532812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连续信源的条件熵也由两部分组成：一部分为绝对熵，其值为无限大，用      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表示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；另一部分为差熵，用     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表示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，可写成：</a:t>
            </a:r>
          </a:p>
          <a:p>
            <a:pPr marL="342900" indent="-342900" defTabSz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                                    </a:t>
            </a:r>
          </a:p>
          <a:p>
            <a:pPr marL="342900" indent="-342900" defTabSz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条件差熵的单位也为：比特</a:t>
            </a:r>
            <a:r>
              <a:rPr lang="en-US" altLang="zh-CN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(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奈特</a:t>
            </a:r>
            <a:r>
              <a:rPr lang="en-US" altLang="zh-CN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)/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自由度。</a:t>
            </a:r>
          </a:p>
          <a:p>
            <a:pPr marL="342900" indent="-342900" defTabSz="0">
              <a:spcBef>
                <a:spcPct val="20000"/>
              </a:spcBef>
            </a:pPr>
            <a:endParaRPr lang="zh-CN" altLang="en-US" sz="28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100" y="-14288"/>
            <a:ext cx="806291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§4.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1.3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连续随机变量集的条件熵</a:t>
            </a:r>
          </a:p>
          <a:p>
            <a:endParaRPr lang="zh-CN" altLang="en-US" sz="40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-565150" y="3419475"/>
            <a:ext cx="9128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6153" name="Rectangle 5"/>
          <p:cNvSpPr>
            <a:spLocks noChangeArrowheads="1"/>
          </p:cNvSpPr>
          <p:nvPr/>
        </p:nvSpPr>
        <p:spPr bwMode="auto">
          <a:xfrm>
            <a:off x="-565150" y="3400425"/>
            <a:ext cx="9128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4140200" y="2997200"/>
          <a:ext cx="946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r:id="rId3" imgW="560332" imgH="254869" progId="Equation.DSMT4">
                  <p:embed/>
                </p:oleObj>
              </mc:Choice>
              <mc:Fallback>
                <p:oleObj r:id="rId3" imgW="560332" imgH="25486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97200"/>
                        <a:ext cx="9461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1622425" y="3429000"/>
          <a:ext cx="933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r:id="rId5" imgW="509422" imgH="254869" progId="Equation.DSMT4">
                  <p:embed/>
                </p:oleObj>
              </mc:Choice>
              <mc:Fallback>
                <p:oleObj r:id="rId5" imgW="509422" imgH="2548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429000"/>
                        <a:ext cx="933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260475" y="4005263"/>
          <a:ext cx="61928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7" imgW="3772217" imgH="317817" progId="Equation.DSMT4">
                  <p:embed/>
                </p:oleObj>
              </mc:Choice>
              <mc:Fallback>
                <p:oleObj name="Equation" r:id="rId7" imgW="3772217" imgH="3178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005263"/>
                        <a:ext cx="6192838" cy="576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33057095-DD26-449D-B940-7E59F65A8850}" type="slidenum">
              <a:rPr lang="en-US" altLang="zh-CN" sz="1200">
                <a:solidFill>
                  <a:srgbClr val="898989"/>
                </a:solidFill>
              </a:rPr>
              <a:pPr/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圆角矩形 3"/>
          <p:cNvSpPr>
            <a:spLocks noChangeArrowheads="1"/>
          </p:cNvSpPr>
          <p:nvPr/>
        </p:nvSpPr>
        <p:spPr bwMode="auto">
          <a:xfrm>
            <a:off x="642938" y="1957388"/>
            <a:ext cx="7602537" cy="4186237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上面利用了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两概率分布具有相同的自协方差矩阵的条件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，仅当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高斯分布时等式成立。证毕。 </a:t>
            </a: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solidFill>
                <a:srgbClr val="000000"/>
              </a:solidFill>
              <a:latin typeface="Comic Sans MS" pitchFamily="66" charset="0"/>
              <a:sym typeface="Comic Sans MS" pitchFamily="66" charset="0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1748" name="圆角矩形 8"/>
          <p:cNvSpPr>
            <a:spLocks noChangeArrowheads="1"/>
          </p:cNvSpPr>
          <p:nvPr/>
        </p:nvSpPr>
        <p:spPr bwMode="auto">
          <a:xfrm>
            <a:off x="1527175" y="1500188"/>
            <a:ext cx="5045075" cy="642937"/>
          </a:xfrm>
          <a:prstGeom prst="roundRect">
            <a:avLst>
              <a:gd name="adj" fmla="val 10565"/>
            </a:avLst>
          </a:prstGeom>
          <a:gradFill rotWithShape="1">
            <a:gsLst>
              <a:gs pos="0">
                <a:srgbClr val="00DFF6"/>
              </a:gs>
              <a:gs pos="89999">
                <a:srgbClr val="002774"/>
              </a:gs>
              <a:gs pos="100000">
                <a:srgbClr val="002774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.2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</a:rPr>
              <a:t>限功率最大熵定理</a:t>
            </a:r>
          </a:p>
        </p:txBody>
      </p:sp>
      <p:sp>
        <p:nvSpPr>
          <p:cNvPr id="31750" name="矩形 10"/>
          <p:cNvSpPr>
            <a:spLocks noChangeArrowheads="1"/>
          </p:cNvSpPr>
          <p:nvPr/>
        </p:nvSpPr>
        <p:spPr bwMode="auto">
          <a:xfrm>
            <a:off x="3420269" y="1571625"/>
            <a:ext cx="18717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宋体" pitchFamily="2" charset="-122"/>
                <a:sym typeface="宋体" pitchFamily="2" charset="-122"/>
              </a:rPr>
              <a:t>证明（续）</a:t>
            </a:r>
            <a:endParaRPr lang="zh-CN" altLang="en-US" sz="2800" dirty="0">
              <a:solidFill>
                <a:srgbClr val="FFFFFF"/>
              </a:solidFill>
              <a:sym typeface="Arial" pitchFamily="34" charset="0"/>
            </a:endParaRPr>
          </a:p>
          <a:p>
            <a:endParaRPr lang="zh-CN" altLang="en-US" sz="2800" dirty="0">
              <a:solidFill>
                <a:srgbClr val="FFFFFF"/>
              </a:solidFill>
              <a:sym typeface="Arial" pitchFamily="34" charset="0"/>
            </a:endParaRPr>
          </a:p>
        </p:txBody>
      </p:sp>
      <p:graphicFrame>
        <p:nvGraphicFramePr>
          <p:cNvPr id="31746" name="Object 7"/>
          <p:cNvGraphicFramePr>
            <a:graphicFrameLocks noChangeAspect="1"/>
          </p:cNvGraphicFramePr>
          <p:nvPr/>
        </p:nvGraphicFramePr>
        <p:xfrm>
          <a:off x="2195513" y="3860800"/>
          <a:ext cx="717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r:id="rId3" imgW="344862" imgH="204492" progId="Equation.DSMT4">
                  <p:embed/>
                </p:oleObj>
              </mc:Choice>
              <mc:Fallback>
                <p:oleObj r:id="rId3" imgW="344862" imgH="20449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717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7F1EF55F-7A31-45A9-BDCE-CFD642DD71D7}" type="slidenum">
              <a:rPr lang="en-US" altLang="zh-CN" sz="1200">
                <a:solidFill>
                  <a:srgbClr val="898989"/>
                </a:solidFill>
              </a:rPr>
              <a:pPr/>
              <a:t>30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2"/>
          <p:cNvGrpSpPr>
            <a:grpSpLocks/>
          </p:cNvGrpSpPr>
          <p:nvPr/>
        </p:nvGrpSpPr>
        <p:grpSpPr bwMode="auto">
          <a:xfrm>
            <a:off x="571500" y="1571625"/>
            <a:ext cx="7600950" cy="4286250"/>
            <a:chOff x="0" y="0"/>
            <a:chExt cx="4581" cy="3039"/>
          </a:xfrm>
        </p:grpSpPr>
        <p:sp>
          <p:nvSpPr>
            <p:cNvPr id="32786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2787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grpSp>
        <p:nvGrpSpPr>
          <p:cNvPr id="32773" name="组合 26"/>
          <p:cNvGrpSpPr>
            <a:grpSpLocks/>
          </p:cNvGrpSpPr>
          <p:nvPr/>
        </p:nvGrpSpPr>
        <p:grpSpPr bwMode="auto">
          <a:xfrm>
            <a:off x="736600" y="1123950"/>
            <a:ext cx="2722563" cy="1947863"/>
            <a:chOff x="0" y="0"/>
            <a:chExt cx="2722563" cy="1947863"/>
          </a:xfrm>
        </p:grpSpPr>
        <p:sp>
          <p:nvSpPr>
            <p:cNvPr id="32780" name="Freeform 7"/>
            <p:cNvSpPr>
              <a:spLocks noChangeArrowheads="1"/>
            </p:cNvSpPr>
            <p:nvPr/>
          </p:nvSpPr>
          <p:spPr bwMode="auto">
            <a:xfrm rot="10800000">
              <a:off x="0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8"/>
            <p:cNvSpPr>
              <a:spLocks noChangeArrowheads="1"/>
            </p:cNvSpPr>
            <p:nvPr/>
          </p:nvSpPr>
          <p:spPr bwMode="auto">
            <a:xfrm>
              <a:off x="317500" y="0"/>
              <a:ext cx="80327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800" b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定</a:t>
              </a:r>
              <a:endParaRPr lang="en-US" sz="4800" b="1">
                <a:solidFill>
                  <a:srgbClr val="333333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  <p:sp>
          <p:nvSpPr>
            <p:cNvPr id="32782" name="Freeform 9"/>
            <p:cNvSpPr>
              <a:spLocks noChangeArrowheads="1"/>
            </p:cNvSpPr>
            <p:nvPr/>
          </p:nvSpPr>
          <p:spPr bwMode="auto">
            <a:xfrm rot="10800000">
              <a:off x="1412875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Freeform 11"/>
            <p:cNvSpPr>
              <a:spLocks noChangeArrowheads="1"/>
            </p:cNvSpPr>
            <p:nvPr/>
          </p:nvSpPr>
          <p:spPr bwMode="auto">
            <a:xfrm rot="10800000">
              <a:off x="0" y="99536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Freeform 13"/>
            <p:cNvSpPr>
              <a:spLocks noChangeArrowheads="1"/>
            </p:cNvSpPr>
            <p:nvPr/>
          </p:nvSpPr>
          <p:spPr bwMode="auto">
            <a:xfrm rot="10800000">
              <a:off x="1414463" y="995363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Text Box 14"/>
            <p:cNvSpPr>
              <a:spLocks noChangeArrowheads="1"/>
            </p:cNvSpPr>
            <p:nvPr/>
          </p:nvSpPr>
          <p:spPr bwMode="auto">
            <a:xfrm>
              <a:off x="1746250" y="1117600"/>
              <a:ext cx="80327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800" b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义</a:t>
              </a:r>
              <a:endParaRPr lang="en-US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</p:grpSp>
      <p:sp>
        <p:nvSpPr>
          <p:cNvPr id="49164" name="Text Box 10"/>
          <p:cNvSpPr>
            <a:spLocks noChangeArrowheads="1"/>
          </p:cNvSpPr>
          <p:nvPr/>
        </p:nvSpPr>
        <p:spPr bwMode="auto">
          <a:xfrm>
            <a:off x="3429000" y="1765300"/>
            <a:ext cx="4786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定义差熵为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h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>
                <a:latin typeface="Times New Roman" pitchFamily="18" charset="0"/>
                <a:ea typeface="楷体_GB2312" pitchFamily="1" charset="-122"/>
              </a:rPr>
              <a:t>)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的连续随机变量集合</a:t>
            </a:r>
            <a:r>
              <a:rPr lang="en-US" altLang="zh-CN" sz="2800" i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的熵功率为 </a:t>
            </a: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：</a:t>
            </a:r>
            <a:endParaRPr lang="en-US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49165" name="Text Box 8"/>
          <p:cNvSpPr>
            <a:spLocks noChangeArrowheads="1"/>
          </p:cNvSpPr>
          <p:nvPr/>
        </p:nvSpPr>
        <p:spPr bwMode="auto">
          <a:xfrm>
            <a:off x="4141788" y="4573588"/>
            <a:ext cx="3500437" cy="10160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endParaRPr lang="en-US" altLang="zh-CN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 </a:t>
            </a:r>
            <a:r>
              <a:rPr lang="zh-CN" altLang="en-US" sz="4000">
                <a:solidFill>
                  <a:schemeClr val="bg1"/>
                </a:solidFill>
              </a:rPr>
              <a:t>熵功率和剩余度</a:t>
            </a: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4286250" y="4867275"/>
          <a:ext cx="3276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r:id="rId3" imgW="1562417" imgH="228917" progId="Equation.DSMT4">
                  <p:embed/>
                </p:oleObj>
              </mc:Choice>
              <mc:Fallback>
                <p:oleObj r:id="rId3" imgW="1562417" imgH="2289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867275"/>
                        <a:ext cx="3276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AutoShape 16"/>
          <p:cNvSpPr>
            <a:spLocks noChangeArrowheads="1"/>
          </p:cNvSpPr>
          <p:nvPr/>
        </p:nvSpPr>
        <p:spPr bwMode="auto">
          <a:xfrm>
            <a:off x="5508625" y="3932238"/>
            <a:ext cx="358775" cy="576262"/>
          </a:xfrm>
          <a:prstGeom prst="downArrow">
            <a:avLst>
              <a:gd name="adj1" fmla="val 50000"/>
              <a:gd name="adj2" fmla="val 401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49169" name="Text Box 8"/>
          <p:cNvSpPr>
            <a:spLocks noChangeArrowheads="1"/>
          </p:cNvSpPr>
          <p:nvPr/>
        </p:nvSpPr>
        <p:spPr bwMode="auto">
          <a:xfrm>
            <a:off x="4054475" y="2835275"/>
            <a:ext cx="3498850" cy="10160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 </a:t>
            </a:r>
            <a:endParaRPr lang="en-US" altLang="zh-CN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49170" name="Object 18"/>
          <p:cNvGraphicFramePr>
            <a:graphicFrameLocks/>
          </p:cNvGraphicFramePr>
          <p:nvPr/>
        </p:nvGraphicFramePr>
        <p:xfrm>
          <a:off x="4778375" y="2857500"/>
          <a:ext cx="21701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r:id="rId5" imgW="980006" imgH="394573" progId="Equation.DSMT4">
                  <p:embed/>
                </p:oleObj>
              </mc:Choice>
              <mc:Fallback>
                <p:oleObj r:id="rId5" imgW="980006" imgH="394573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2857500"/>
                        <a:ext cx="21701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30263ADC-87F9-430A-B566-67F650CB1AC2}" type="slidenum">
              <a:rPr lang="en-US" altLang="zh-CN" sz="1200">
                <a:solidFill>
                  <a:srgbClr val="898989"/>
                </a:solidFill>
              </a:rPr>
              <a:pPr/>
              <a:t>31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bldLvl="0" autoUpdateAnimBg="0"/>
      <p:bldP spid="49165" grpId="0" bldLvl="0" animBg="1" autoUpdateAnimBg="0"/>
      <p:bldP spid="49168" grpId="0" animBg="1"/>
      <p:bldP spid="49169" grpId="0" bldLvl="0" autoUpdateAnimBg="0"/>
      <p:bldP spid="49169" grpId="1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 </a:t>
            </a:r>
            <a:r>
              <a:rPr lang="zh-CN" altLang="en-US" sz="4000">
                <a:solidFill>
                  <a:schemeClr val="bg1"/>
                </a:solidFill>
              </a:rPr>
              <a:t>熵功率和剩余度</a:t>
            </a: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auto">
          <a:xfrm>
            <a:off x="468313" y="2071688"/>
            <a:ext cx="8210550" cy="392906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468313" y="1517650"/>
            <a:ext cx="8216900" cy="9144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990000"/>
              </a:gs>
            </a:gsLst>
            <a:lin ang="189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800" name="Rectangle 5"/>
          <p:cNvSpPr>
            <a:spLocks noChangeArrowheads="1"/>
          </p:cNvSpPr>
          <p:nvPr/>
        </p:nvSpPr>
        <p:spPr bwMode="auto">
          <a:xfrm>
            <a:off x="469900" y="5132388"/>
            <a:ext cx="8215313" cy="914400"/>
          </a:xfrm>
          <a:prstGeom prst="rect">
            <a:avLst/>
          </a:prstGeom>
          <a:gradFill rotWithShape="1">
            <a:gsLst>
              <a:gs pos="0">
                <a:srgbClr val="3A0004"/>
              </a:gs>
              <a:gs pos="100000">
                <a:srgbClr val="BC000D"/>
              </a:gs>
            </a:gsLst>
            <a:lin ang="189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719638" y="5159375"/>
            <a:ext cx="395922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zh-CN" altLang="zh-CN" b="1" i="1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466725" y="1509713"/>
            <a:ext cx="8213725" cy="387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468313" y="5138738"/>
            <a:ext cx="8220075" cy="3873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468313" y="3698875"/>
            <a:ext cx="8210550" cy="0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68313" y="3711575"/>
            <a:ext cx="821055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6" name="AutoShape 17"/>
          <p:cNvSpPr>
            <a:spLocks noChangeArrowheads="1"/>
          </p:cNvSpPr>
          <p:nvPr/>
        </p:nvSpPr>
        <p:spPr bwMode="auto">
          <a:xfrm>
            <a:off x="4041775" y="1571625"/>
            <a:ext cx="1085850" cy="4429125"/>
          </a:xfrm>
          <a:prstGeom prst="upDownArrow">
            <a:avLst>
              <a:gd name="adj1" fmla="val 57000"/>
              <a:gd name="adj2" fmla="val 54103"/>
            </a:avLst>
          </a:prstGeom>
          <a:gradFill rotWithShape="1">
            <a:gsLst>
              <a:gs pos="0">
                <a:srgbClr val="FF9900"/>
              </a:gs>
              <a:gs pos="100000">
                <a:srgbClr val="A50021"/>
              </a:gs>
            </a:gsLst>
            <a:lin ang="5400000" scaled="1"/>
          </a:gra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0188" name="Text Box 4"/>
          <p:cNvSpPr>
            <a:spLocks noChangeArrowheads="1"/>
          </p:cNvSpPr>
          <p:nvPr/>
        </p:nvSpPr>
        <p:spPr bwMode="auto">
          <a:xfrm>
            <a:off x="430213" y="2501900"/>
            <a:ext cx="385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连续信源的熵功率就是具有相同差熵的高斯信源的平均功率。</a:t>
            </a:r>
          </a:p>
        </p:txBody>
      </p:sp>
      <p:sp>
        <p:nvSpPr>
          <p:cNvPr id="50189" name="Text Box 17"/>
          <p:cNvSpPr>
            <a:spLocks noChangeArrowheads="1"/>
          </p:cNvSpPr>
          <p:nvPr/>
        </p:nvSpPr>
        <p:spPr bwMode="auto">
          <a:xfrm>
            <a:off x="4857750" y="2513013"/>
            <a:ext cx="38576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任何一个信源的熵功率不大于其实际平均功率。</a:t>
            </a:r>
          </a:p>
        </p:txBody>
      </p:sp>
      <p:sp>
        <p:nvSpPr>
          <p:cNvPr id="50190" name="Rectangle 27"/>
          <p:cNvSpPr>
            <a:spLocks noChangeArrowheads="1"/>
          </p:cNvSpPr>
          <p:nvPr/>
        </p:nvSpPr>
        <p:spPr bwMode="auto">
          <a:xfrm>
            <a:off x="4932363" y="3359150"/>
            <a:ext cx="374491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en-US" altLang="zh-CN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的实际功率为   </a:t>
            </a:r>
            <a:r>
              <a:rPr lang="zh-CN" altLang="en-US" dirty="0" smtClean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根据限功率最大熵定理，具有相同功率时，高斯分布的熵最大，因此有</a:t>
            </a:r>
          </a:p>
          <a:p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即       </a:t>
            </a:r>
            <a:r>
              <a:rPr lang="zh-CN" altLang="en-US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6804025" y="3359150"/>
          <a:ext cx="3032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r:id="rId3" imgW="205027" imgH="243411" progId="Equation.DSMT4">
                  <p:embed/>
                </p:oleObj>
              </mc:Choice>
              <mc:Fallback>
                <p:oleObj r:id="rId3" imgW="205027" imgH="24341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359150"/>
                        <a:ext cx="30321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5724525" y="4292600"/>
          <a:ext cx="23066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r:id="rId5" imgW="1549045" imgH="241512" progId="Equation.DSMT4">
                  <p:embed/>
                </p:oleObj>
              </mc:Choice>
              <mc:Fallback>
                <p:oleObj r:id="rId5" imgW="1549045" imgH="2415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292600"/>
                        <a:ext cx="23066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5435600" y="4724400"/>
          <a:ext cx="7858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r:id="rId7" imgW="534877" imgH="242142" progId="Equation.DSMT4">
                  <p:embed/>
                </p:oleObj>
              </mc:Choice>
              <mc:Fallback>
                <p:oleObj r:id="rId7" imgW="534877" imgH="24214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724400"/>
                        <a:ext cx="78581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灯片编号占位符 3"/>
          <p:cNvSpPr>
            <a:spLocks noGrp="1" noChangeArrowheads="1"/>
          </p:cNvSpPr>
          <p:nvPr/>
        </p:nvSpPr>
        <p:spPr bwMode="auto">
          <a:xfrm>
            <a:off x="468313" y="63817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A69FE846-37F8-416C-9846-95F00B785AD4}" type="slidenum">
              <a:rPr lang="en-US" altLang="zh-CN" sz="1200">
                <a:solidFill>
                  <a:srgbClr val="898989"/>
                </a:solidFill>
              </a:rPr>
              <a:pPr/>
              <a:t>32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ldLvl="0" autoUpdateAnimBg="0"/>
      <p:bldP spid="50188" grpId="0" bldLvl="0" autoUpdateAnimBg="0"/>
      <p:bldP spid="50189" grpId="0" bldLvl="0" autoUpdateAnimBg="0"/>
      <p:bldP spid="50190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8"/>
          <p:cNvSpPr>
            <a:spLocks noChangeArrowheads="1"/>
          </p:cNvSpPr>
          <p:nvPr/>
        </p:nvSpPr>
        <p:spPr bwMode="auto">
          <a:xfrm>
            <a:off x="0" y="4100513"/>
            <a:ext cx="9144000" cy="275748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2275" name="Rectangle 19"/>
          <p:cNvSpPr>
            <a:spLocks noChangeArrowheads="1"/>
          </p:cNvSpPr>
          <p:nvPr/>
        </p:nvSpPr>
        <p:spPr bwMode="auto">
          <a:xfrm>
            <a:off x="0" y="2781300"/>
            <a:ext cx="9144000" cy="2182813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1204" name="Freeform 4"/>
          <p:cNvSpPr>
            <a:spLocks noChangeArrowheads="1"/>
          </p:cNvSpPr>
          <p:nvPr/>
        </p:nvSpPr>
        <p:spPr bwMode="auto">
          <a:xfrm>
            <a:off x="4648200" y="1493838"/>
            <a:ext cx="2552700" cy="2362200"/>
          </a:xfrm>
          <a:custGeom>
            <a:avLst/>
            <a:gdLst>
              <a:gd name="T0" fmla="*/ 2147483647 w 167"/>
              <a:gd name="T1" fmla="*/ 2147483647 h 168"/>
              <a:gd name="T2" fmla="*/ 0 w 167"/>
              <a:gd name="T3" fmla="*/ 2147483647 h 168"/>
              <a:gd name="T4" fmla="*/ 0 w 167"/>
              <a:gd name="T5" fmla="*/ 2147483647 h 168"/>
              <a:gd name="T6" fmla="*/ 0 w 167"/>
              <a:gd name="T7" fmla="*/ 2147483647 h 168"/>
              <a:gd name="T8" fmla="*/ 2147483647 w 16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168"/>
              <a:gd name="T17" fmla="*/ 167 w 16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168">
                <a:moveTo>
                  <a:pt x="167" y="167"/>
                </a:moveTo>
                <a:cubicBezTo>
                  <a:pt x="167" y="75"/>
                  <a:pt x="92" y="1"/>
                  <a:pt x="0" y="1"/>
                </a:cubicBezTo>
                <a:cubicBezTo>
                  <a:pt x="0" y="0"/>
                  <a:pt x="0" y="1"/>
                  <a:pt x="0" y="1"/>
                </a:cubicBezTo>
                <a:lnTo>
                  <a:pt x="0" y="168"/>
                </a:lnTo>
                <a:lnTo>
                  <a:pt x="167" y="167"/>
                </a:lnTo>
                <a:close/>
              </a:path>
            </a:pathLst>
          </a:custGeom>
          <a:gradFill rotWithShape="1">
            <a:gsLst>
              <a:gs pos="0">
                <a:srgbClr val="CCFF33"/>
              </a:gs>
              <a:gs pos="100000">
                <a:srgbClr val="6699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5" name="Freeform 5"/>
          <p:cNvSpPr>
            <a:spLocks noChangeArrowheads="1"/>
          </p:cNvSpPr>
          <p:nvPr/>
        </p:nvSpPr>
        <p:spPr bwMode="auto">
          <a:xfrm>
            <a:off x="4632325" y="3981450"/>
            <a:ext cx="2582863" cy="2376488"/>
          </a:xfrm>
          <a:custGeom>
            <a:avLst/>
            <a:gdLst>
              <a:gd name="T0" fmla="*/ 0 w 169"/>
              <a:gd name="T1" fmla="*/ 2147483647 h 169"/>
              <a:gd name="T2" fmla="*/ 2147483647 w 169"/>
              <a:gd name="T3" fmla="*/ 2147483647 h 169"/>
              <a:gd name="T4" fmla="*/ 2147483647 w 169"/>
              <a:gd name="T5" fmla="*/ 2147483647 h 169"/>
              <a:gd name="T6" fmla="*/ 2147483647 w 169"/>
              <a:gd name="T7" fmla="*/ 0 h 169"/>
              <a:gd name="T8" fmla="*/ 2147483647 w 169"/>
              <a:gd name="T9" fmla="*/ 2147483647 h 169"/>
              <a:gd name="T10" fmla="*/ 0 w 169"/>
              <a:gd name="T11" fmla="*/ 2147483647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9"/>
              <a:gd name="T20" fmla="*/ 169 w 169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9">
                <a:moveTo>
                  <a:pt x="0" y="168"/>
                </a:moveTo>
                <a:cubicBezTo>
                  <a:pt x="1" y="168"/>
                  <a:pt x="1" y="168"/>
                  <a:pt x="1" y="168"/>
                </a:cubicBezTo>
                <a:cubicBezTo>
                  <a:pt x="94" y="169"/>
                  <a:pt x="169" y="94"/>
                  <a:pt x="169" y="1"/>
                </a:cubicBezTo>
                <a:cubicBezTo>
                  <a:pt x="169" y="1"/>
                  <a:pt x="168" y="1"/>
                  <a:pt x="168" y="0"/>
                </a:cubicBezTo>
                <a:lnTo>
                  <a:pt x="1" y="1"/>
                </a:lnTo>
                <a:lnTo>
                  <a:pt x="0" y="168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99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Freeform 6"/>
          <p:cNvSpPr>
            <a:spLocks noChangeArrowheads="1"/>
          </p:cNvSpPr>
          <p:nvPr/>
        </p:nvSpPr>
        <p:spPr bwMode="auto">
          <a:xfrm>
            <a:off x="1928813" y="3995738"/>
            <a:ext cx="2566987" cy="2349500"/>
          </a:xfrm>
          <a:custGeom>
            <a:avLst/>
            <a:gdLst>
              <a:gd name="T0" fmla="*/ 2147483647 w 168"/>
              <a:gd name="T1" fmla="*/ 0 h 167"/>
              <a:gd name="T2" fmla="*/ 2147483647 w 168"/>
              <a:gd name="T3" fmla="*/ 0 h 167"/>
              <a:gd name="T4" fmla="*/ 2147483647 w 168"/>
              <a:gd name="T5" fmla="*/ 2147483647 h 167"/>
              <a:gd name="T6" fmla="*/ 2147483647 w 168"/>
              <a:gd name="T7" fmla="*/ 0 h 167"/>
              <a:gd name="T8" fmla="*/ 2147483647 w 168"/>
              <a:gd name="T9" fmla="*/ 0 h 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167"/>
              <a:gd name="T17" fmla="*/ 168 w 168"/>
              <a:gd name="T18" fmla="*/ 167 h 1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167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0" y="92"/>
                  <a:pt x="75" y="167"/>
                  <a:pt x="167" y="167"/>
                </a:cubicBezTo>
                <a:lnTo>
                  <a:pt x="168" y="0"/>
                </a:lnTo>
                <a:lnTo>
                  <a:pt x="1" y="0"/>
                </a:lnTo>
                <a:close/>
              </a:path>
            </a:pathLst>
          </a:custGeom>
          <a:gradFill rotWithShape="1">
            <a:gsLst>
              <a:gs pos="0">
                <a:srgbClr val="FF3B3B"/>
              </a:gs>
              <a:gs pos="100000">
                <a:srgbClr val="99CC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7" name="Freeform 7"/>
          <p:cNvSpPr>
            <a:spLocks noChangeArrowheads="1"/>
          </p:cNvSpPr>
          <p:nvPr/>
        </p:nvSpPr>
        <p:spPr bwMode="auto">
          <a:xfrm>
            <a:off x="1979613" y="1485900"/>
            <a:ext cx="2552700" cy="2349500"/>
          </a:xfrm>
          <a:custGeom>
            <a:avLst/>
            <a:gdLst>
              <a:gd name="T0" fmla="*/ 2147483647 w 167"/>
              <a:gd name="T1" fmla="*/ 0 h 167"/>
              <a:gd name="T2" fmla="*/ 0 w 167"/>
              <a:gd name="T3" fmla="*/ 2147483647 h 167"/>
              <a:gd name="T4" fmla="*/ 2147483647 w 167"/>
              <a:gd name="T5" fmla="*/ 2147483647 h 167"/>
              <a:gd name="T6" fmla="*/ 2147483647 w 167"/>
              <a:gd name="T7" fmla="*/ 0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67"/>
              <a:gd name="T14" fmla="*/ 167 w 167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67">
                <a:moveTo>
                  <a:pt x="167" y="0"/>
                </a:moveTo>
                <a:cubicBezTo>
                  <a:pt x="74" y="0"/>
                  <a:pt x="0" y="74"/>
                  <a:pt x="0" y="167"/>
                </a:cubicBezTo>
                <a:lnTo>
                  <a:pt x="167" y="167"/>
                </a:lnTo>
                <a:lnTo>
                  <a:pt x="167" y="0"/>
                </a:lnTo>
                <a:close/>
              </a:path>
            </a:pathLst>
          </a:custGeom>
          <a:gradFill rotWithShape="1">
            <a:gsLst>
              <a:gs pos="0">
                <a:srgbClr val="FF3300"/>
              </a:gs>
              <a:gs pos="100000">
                <a:srgbClr val="FFCC66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8" name="Text Box 11"/>
          <p:cNvSpPr>
            <a:spLocks noChangeArrowheads="1"/>
          </p:cNvSpPr>
          <p:nvPr/>
        </p:nvSpPr>
        <p:spPr bwMode="auto">
          <a:xfrm>
            <a:off x="3348038" y="1071563"/>
            <a:ext cx="1008062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性</a:t>
            </a:r>
            <a:endParaRPr lang="en-US" sz="5400" b="1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51209" name="Text Box 12"/>
          <p:cNvSpPr>
            <a:spLocks noChangeArrowheads="1"/>
          </p:cNvSpPr>
          <p:nvPr/>
        </p:nvSpPr>
        <p:spPr bwMode="auto">
          <a:xfrm>
            <a:off x="4775200" y="1071563"/>
            <a:ext cx="1011238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5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质</a:t>
            </a:r>
            <a:endParaRPr lang="en-US" sz="5400">
              <a:solidFill>
                <a:srgbClr val="000000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182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88913"/>
            <a:ext cx="8229600" cy="65405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3600" b="1" smtClean="0">
                <a:solidFill>
                  <a:srgbClr val="FFFFFF"/>
                </a:solidFill>
                <a:latin typeface="黑体" pitchFamily="49" charset="-122"/>
                <a:ea typeface="宋体" pitchFamily="2" charset="-122"/>
                <a:sym typeface="黑体" pitchFamily="49" charset="-122"/>
              </a:rPr>
              <a:t>4</a:t>
            </a:r>
            <a:r>
              <a:rPr lang="en-US" altLang="zh-CN" sz="36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3600" b="1" smtClean="0">
                <a:solidFill>
                  <a:srgbClr val="FFFFFF"/>
                </a:solidFill>
                <a:latin typeface="黑体" pitchFamily="49" charset="-122"/>
                <a:ea typeface="宋体" pitchFamily="2" charset="-122"/>
                <a:sym typeface="黑体" pitchFamily="49" charset="-122"/>
              </a:rPr>
              <a:t>.3 </a:t>
            </a:r>
            <a:r>
              <a:rPr lang="zh-CN" altLang="en-US" sz="3600" smtClean="0"/>
              <a:t>熵功率和剩余度</a:t>
            </a:r>
          </a:p>
        </p:txBody>
      </p:sp>
      <p:sp>
        <p:nvSpPr>
          <p:cNvPr id="51211" name="矩形 19"/>
          <p:cNvSpPr>
            <a:spLocks noChangeArrowheads="1"/>
          </p:cNvSpPr>
          <p:nvPr/>
        </p:nvSpPr>
        <p:spPr bwMode="auto">
          <a:xfrm>
            <a:off x="2413000" y="2420938"/>
            <a:ext cx="20875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（1）信号平均功率和熵功率之差被称为连续信源的剩余度。</a:t>
            </a:r>
          </a:p>
        </p:txBody>
      </p:sp>
      <p:sp>
        <p:nvSpPr>
          <p:cNvPr id="51212" name="矩形 20"/>
          <p:cNvSpPr>
            <a:spLocks noChangeArrowheads="1"/>
          </p:cNvSpPr>
          <p:nvPr/>
        </p:nvSpPr>
        <p:spPr bwMode="auto">
          <a:xfrm>
            <a:off x="4572000" y="2424113"/>
            <a:ext cx="22145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</a:t>
            </a:r>
            <a:r>
              <a:rPr lang="zh-CN" altLang="en-US" sz="2000" b="1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熵功率等于信号的平均功率，则表示信号没有剩余。</a:t>
            </a:r>
          </a:p>
        </p:txBody>
      </p:sp>
      <p:sp>
        <p:nvSpPr>
          <p:cNvPr id="51213" name="矩形 21"/>
          <p:cNvSpPr>
            <a:spLocks noChangeArrowheads="1"/>
          </p:cNvSpPr>
          <p:nvPr/>
        </p:nvSpPr>
        <p:spPr bwMode="auto">
          <a:xfrm>
            <a:off x="2339975" y="4006850"/>
            <a:ext cx="21590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</a:t>
            </a:r>
            <a:r>
              <a:rPr lang="zh-CN" altLang="en-US" sz="2000" b="1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熵功率和信号的平均功率相差越大，说明信号的剩余越大。</a:t>
            </a:r>
          </a:p>
        </p:txBody>
      </p:sp>
      <p:sp>
        <p:nvSpPr>
          <p:cNvPr id="51214" name="矩形 22"/>
          <p:cNvSpPr>
            <a:spLocks noChangeArrowheads="1"/>
          </p:cNvSpPr>
          <p:nvPr/>
        </p:nvSpPr>
        <p:spPr bwMode="auto">
          <a:xfrm>
            <a:off x="4633913" y="4005263"/>
            <a:ext cx="22431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高斯分布</a:t>
            </a:r>
            <a:r>
              <a:rPr lang="zh-CN" altLang="en-US" sz="2000" b="1" dirty="0">
                <a:solidFill>
                  <a:srgbClr val="000000"/>
                </a:solidFill>
                <a:latin typeface="黑体" pitchFamily="49" charset="-122"/>
                <a:sym typeface="黑体" pitchFamily="49" charset="-122"/>
              </a:rPr>
              <a:t>的信源的熵功率等于其实际平均功率，剩余度为零。</a:t>
            </a:r>
          </a:p>
        </p:txBody>
      </p:sp>
      <p:sp>
        <p:nvSpPr>
          <p:cNvPr id="182287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1A28C1EE-C6ED-49BD-91C3-FA7917168053}" type="slidenum">
              <a:rPr lang="en-US" altLang="zh-CN" sz="1200">
                <a:solidFill>
                  <a:srgbClr val="898989"/>
                </a:solidFill>
              </a:rPr>
              <a:pPr/>
              <a:t>33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99"/>
                            </p:stCondLst>
                            <p:childTnLst>
                              <p:par>
                                <p:cTn id="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98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98"/>
                            </p:stCondLst>
                            <p:childTnLst>
                              <p:par>
                                <p:cTn id="7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998"/>
                            </p:stCondLst>
                            <p:childTnLst>
                              <p:par>
                                <p:cTn id="8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998"/>
                            </p:stCondLst>
                            <p:childTnLst>
                              <p:par>
                                <p:cTn id="10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998"/>
                            </p:stCondLst>
                            <p:childTnLst>
                              <p:par>
                                <p:cTn id="1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998"/>
                            </p:stCondLst>
                            <p:childTnLst>
                              <p:par>
                                <p:cTn id="1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  <p:bldP spid="51207" grpId="0" animBg="1"/>
      <p:bldP spid="51208" grpId="0" bldLvl="0" autoUpdateAnimBg="0"/>
      <p:bldP spid="51209" grpId="0" bldLvl="0" autoUpdateAnimBg="0"/>
      <p:bldP spid="51211" grpId="0" bldLvl="0" autoUpdateAnimBg="0"/>
      <p:bldP spid="51212" grpId="0" bldLvl="0" autoUpdateAnimBg="0"/>
      <p:bldP spid="51213" grpId="0" bldLvl="0" autoUpdateAnimBg="0"/>
      <p:bldP spid="51214" grpId="0" bldLvl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20" name="Group 2"/>
          <p:cNvGrpSpPr>
            <a:grpSpLocks/>
          </p:cNvGrpSpPr>
          <p:nvPr/>
        </p:nvGrpSpPr>
        <p:grpSpPr bwMode="auto">
          <a:xfrm>
            <a:off x="0" y="1701800"/>
            <a:ext cx="8929688" cy="4857750"/>
            <a:chOff x="0" y="0"/>
            <a:chExt cx="4581" cy="3039"/>
          </a:xfrm>
        </p:grpSpPr>
        <p:sp>
          <p:nvSpPr>
            <p:cNvPr id="34838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0517"/>
                </a:gs>
                <a:gs pos="100000">
                  <a:srgbClr val="FFFF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4839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4821" name="Text Box 12"/>
          <p:cNvSpPr>
            <a:spLocks noChangeArrowheads="1"/>
          </p:cNvSpPr>
          <p:nvPr/>
        </p:nvSpPr>
        <p:spPr bwMode="auto">
          <a:xfrm>
            <a:off x="4124325" y="4044950"/>
            <a:ext cx="1428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34822" name="Text Box 14"/>
          <p:cNvSpPr>
            <a:spLocks noChangeArrowheads="1"/>
          </p:cNvSpPr>
          <p:nvPr/>
        </p:nvSpPr>
        <p:spPr bwMode="auto">
          <a:xfrm>
            <a:off x="7529513" y="5845175"/>
            <a:ext cx="142875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grpSp>
        <p:nvGrpSpPr>
          <p:cNvPr id="34823" name="组合 29"/>
          <p:cNvGrpSpPr>
            <a:grpSpLocks/>
          </p:cNvGrpSpPr>
          <p:nvPr/>
        </p:nvGrpSpPr>
        <p:grpSpPr bwMode="auto">
          <a:xfrm>
            <a:off x="857250" y="1357313"/>
            <a:ext cx="2571750" cy="1955800"/>
            <a:chOff x="0" y="0"/>
            <a:chExt cx="2774950" cy="1885950"/>
          </a:xfrm>
        </p:grpSpPr>
        <p:sp>
          <p:nvSpPr>
            <p:cNvPr id="34830" name="Freeform 7"/>
            <p:cNvSpPr>
              <a:spLocks noChangeArrowheads="1"/>
            </p:cNvSpPr>
            <p:nvPr/>
          </p:nvSpPr>
          <p:spPr bwMode="auto">
            <a:xfrm rot="10800000">
              <a:off x="52387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Text Box 8"/>
            <p:cNvSpPr>
              <a:spLocks noChangeArrowheads="1"/>
            </p:cNvSpPr>
            <p:nvPr/>
          </p:nvSpPr>
          <p:spPr bwMode="auto">
            <a:xfrm>
              <a:off x="20637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34832" name="Freeform 9"/>
            <p:cNvSpPr>
              <a:spLocks noChangeArrowheads="1"/>
            </p:cNvSpPr>
            <p:nvPr/>
          </p:nvSpPr>
          <p:spPr bwMode="auto">
            <a:xfrm rot="10800000">
              <a:off x="1465262" y="269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Text Box 10"/>
            <p:cNvSpPr>
              <a:spLocks noChangeArrowheads="1"/>
            </p:cNvSpPr>
            <p:nvPr/>
          </p:nvSpPr>
          <p:spPr bwMode="auto">
            <a:xfrm>
              <a:off x="1439862" y="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34834" name="Freeform 11"/>
            <p:cNvSpPr>
              <a:spLocks noChangeArrowheads="1"/>
            </p:cNvSpPr>
            <p:nvPr/>
          </p:nvSpPr>
          <p:spPr bwMode="auto">
            <a:xfrm rot="10800000">
              <a:off x="52387" y="99536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Text Box 12"/>
            <p:cNvSpPr>
              <a:spLocks noChangeArrowheads="1"/>
            </p:cNvSpPr>
            <p:nvPr/>
          </p:nvSpPr>
          <p:spPr bwMode="auto">
            <a:xfrm>
              <a:off x="0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  <p:sp>
          <p:nvSpPr>
            <p:cNvPr id="34836" name="Freeform 13"/>
            <p:cNvSpPr>
              <a:spLocks noChangeArrowheads="1"/>
            </p:cNvSpPr>
            <p:nvPr/>
          </p:nvSpPr>
          <p:spPr bwMode="auto">
            <a:xfrm rot="10800000">
              <a:off x="1466850" y="995363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Text Box 14"/>
            <p:cNvSpPr>
              <a:spLocks noChangeArrowheads="1"/>
            </p:cNvSpPr>
            <p:nvPr/>
          </p:nvSpPr>
          <p:spPr bwMode="auto">
            <a:xfrm>
              <a:off x="1423987" y="971550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4800">
                <a:solidFill>
                  <a:srgbClr val="333333"/>
                </a:solidFill>
                <a:latin typeface="Arial Black" pitchFamily="34" charset="0"/>
                <a:sym typeface="Arial Black" pitchFamily="34" charset="0"/>
              </a:endParaRPr>
            </a:p>
          </p:txBody>
        </p:sp>
      </p:grpSp>
      <p:sp>
        <p:nvSpPr>
          <p:cNvPr id="34824" name="Oval 2"/>
          <p:cNvSpPr>
            <a:spLocks noChangeAspect="1" noChangeArrowheads="1"/>
          </p:cNvSpPr>
          <p:nvPr/>
        </p:nvSpPr>
        <p:spPr bwMode="auto">
          <a:xfrm>
            <a:off x="1428750" y="1701800"/>
            <a:ext cx="1643063" cy="1241425"/>
          </a:xfrm>
          <a:prstGeom prst="ellipse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4825" name="Text Box 12"/>
          <p:cNvSpPr>
            <a:spLocks noChangeArrowheads="1"/>
          </p:cNvSpPr>
          <p:nvPr/>
        </p:nvSpPr>
        <p:spPr bwMode="auto">
          <a:xfrm>
            <a:off x="1500188" y="19145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7063" indent="-627063" algn="ctr"/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熵功率</a:t>
            </a:r>
            <a:endParaRPr lang="en-US" b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627063" indent="-627063" algn="ctr"/>
            <a:r>
              <a:rPr lang="zh-CN" altLang="en-US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不等式</a:t>
            </a:r>
            <a:endParaRPr lang="en-US" b="1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34826" name="Rectangle 4"/>
          <p:cNvSpPr>
            <a:spLocks noChangeArrowheads="1"/>
          </p:cNvSpPr>
          <p:nvPr/>
        </p:nvSpPr>
        <p:spPr bwMode="auto">
          <a:xfrm>
            <a:off x="0" y="0"/>
            <a:ext cx="7813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.3 </a:t>
            </a:r>
            <a:r>
              <a:rPr lang="zh-CN" altLang="en-US" sz="4000">
                <a:solidFill>
                  <a:schemeClr val="bg1"/>
                </a:solidFill>
              </a:rPr>
              <a:t>熵功率和剩余度</a:t>
            </a:r>
          </a:p>
        </p:txBody>
      </p:sp>
      <p:sp>
        <p:nvSpPr>
          <p:cNvPr id="34827" name="Rectangle 3"/>
          <p:cNvSpPr>
            <a:spLocks noGrp="1" noRot="1" noChangeArrowheads="1"/>
          </p:cNvSpPr>
          <p:nvPr/>
        </p:nvSpPr>
        <p:spPr bwMode="auto">
          <a:xfrm>
            <a:off x="3348038" y="2060575"/>
            <a:ext cx="5400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如果</a:t>
            </a:r>
            <a:r>
              <a:rPr lang="en-US" altLang="zh-CN" sz="2400" i="1">
                <a:latin typeface="Times New Roman" pitchFamily="18" charset="0"/>
                <a:ea typeface="楷体_GB2312" pitchFamily="1" charset="-122"/>
                <a:sym typeface="华文细黑" pitchFamily="2" charset="-122"/>
              </a:rPr>
              <a:t>X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和</a:t>
            </a:r>
            <a:r>
              <a:rPr lang="en-US" altLang="zh-CN" sz="2400" i="1">
                <a:latin typeface="Times New Roman" pitchFamily="18" charset="0"/>
                <a:ea typeface="楷体_GB2312" pitchFamily="1" charset="-122"/>
                <a:sym typeface="华文细黑" pitchFamily="2" charset="-122"/>
              </a:rPr>
              <a:t>Y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都是方差有限的连续随机变量，则 </a:t>
            </a: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280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仅当</a:t>
            </a:r>
            <a:r>
              <a:rPr lang="en-US" altLang="zh-CN" sz="2400" i="1">
                <a:latin typeface="Times New Roman" pitchFamily="18" charset="0"/>
                <a:ea typeface="楷体_GB2312" pitchFamily="1" charset="-122"/>
                <a:sym typeface="华文细黑" pitchFamily="2" charset="-122"/>
              </a:rPr>
              <a:t>X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和</a:t>
            </a:r>
            <a:r>
              <a:rPr lang="en-US" altLang="zh-CN" sz="2400" i="1">
                <a:latin typeface="Times New Roman" pitchFamily="18" charset="0"/>
                <a:ea typeface="楷体_GB2312" pitchFamily="1" charset="-122"/>
                <a:sym typeface="华文细黑" pitchFamily="2" charset="-122"/>
              </a:rPr>
              <a:t>Y 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均为</a:t>
            </a:r>
            <a:r>
              <a:rPr lang="zh-CN" altLang="en-US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独立高斯随机变量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时等式成立。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</a:t>
            </a:r>
            <a:r>
              <a:rPr lang="zh-CN" altLang="en-US" sz="2400" b="1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上式说明，两随机变量集合的熵功率的和不大于两随机变量和的熵功率，除非两者都是高斯随机变量</a:t>
            </a:r>
            <a:r>
              <a:rPr lang="zh-CN" altLang="en-US" sz="2800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。</a:t>
            </a:r>
            <a:r>
              <a:rPr lang="zh-CN" altLang="en-US" sz="24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</a:t>
            </a:r>
          </a:p>
        </p:txBody>
      </p:sp>
      <p:graphicFrame>
        <p:nvGraphicFramePr>
          <p:cNvPr id="34818" name="Object 20"/>
          <p:cNvGraphicFramePr>
            <a:graphicFrameLocks noChangeAspect="1"/>
          </p:cNvGraphicFramePr>
          <p:nvPr/>
        </p:nvGraphicFramePr>
        <p:xfrm>
          <a:off x="4067175" y="2854325"/>
          <a:ext cx="3673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r:id="rId3" imgW="1426431" imgH="204048" progId="Equation.DSMT4">
                  <p:embed/>
                </p:oleObj>
              </mc:Choice>
              <mc:Fallback>
                <p:oleObj r:id="rId3" imgW="1426431" imgH="204048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54325"/>
                        <a:ext cx="36734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973138" y="4510088"/>
          <a:ext cx="198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5" imgW="977760" imgH="393480" progId="Equation.DSMT4">
                  <p:embed/>
                </p:oleObj>
              </mc:Choice>
              <mc:Fallback>
                <p:oleObj name="Equation" r:id="rId5" imgW="97776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510088"/>
                        <a:ext cx="1989137" cy="7191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TextBox 7"/>
          <p:cNvSpPr txBox="1">
            <a:spLocks noChangeArrowheads="1"/>
          </p:cNvSpPr>
          <p:nvPr/>
        </p:nvSpPr>
        <p:spPr bwMode="auto">
          <a:xfrm>
            <a:off x="900113" y="3933825"/>
            <a:ext cx="242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0"/>
            <a:r>
              <a:rPr lang="zh-CN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熵功率定义：</a:t>
            </a:r>
          </a:p>
        </p:txBody>
      </p:sp>
      <p:sp>
        <p:nvSpPr>
          <p:cNvPr id="34829" name="灯片编号占位符 3"/>
          <p:cNvSpPr>
            <a:spLocks noGrp="1" noChangeArrowheads="1"/>
          </p:cNvSpPr>
          <p:nvPr/>
        </p:nvSpPr>
        <p:spPr bwMode="auto">
          <a:xfrm>
            <a:off x="457200" y="64992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2F1B3FFD-8503-4BA5-A2D7-2A342D5674B5}" type="slidenum">
              <a:rPr lang="en-US" altLang="zh-CN" sz="1200">
                <a:solidFill>
                  <a:srgbClr val="898989"/>
                </a:solidFill>
              </a:rPr>
              <a:pPr/>
              <a:t>34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/>
          <p:cNvSpPr>
            <a:spLocks noChangeArrowheads="1"/>
          </p:cNvSpPr>
          <p:nvPr/>
        </p:nvSpPr>
        <p:spPr bwMode="auto">
          <a:xfrm>
            <a:off x="1535113" y="4641850"/>
            <a:ext cx="6103937" cy="2000250"/>
          </a:xfrm>
          <a:prstGeom prst="rect">
            <a:avLst/>
          </a:prstGeom>
          <a:gradFill rotWithShape="1">
            <a:gsLst>
              <a:gs pos="0">
                <a:srgbClr val="BC000D"/>
              </a:gs>
              <a:gs pos="50000">
                <a:srgbClr val="FF0517"/>
              </a:gs>
              <a:gs pos="100000">
                <a:srgbClr val="BC000D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3299" name="Oval 4"/>
          <p:cNvSpPr>
            <a:spLocks noChangeArrowheads="1"/>
          </p:cNvSpPr>
          <p:nvPr/>
        </p:nvSpPr>
        <p:spPr bwMode="auto">
          <a:xfrm>
            <a:off x="1535113" y="3768725"/>
            <a:ext cx="6103937" cy="1819275"/>
          </a:xfrm>
          <a:prstGeom prst="ellipse">
            <a:avLst/>
          </a:prstGeom>
          <a:gradFill rotWithShape="1">
            <a:gsLst>
              <a:gs pos="0">
                <a:srgbClr val="BC000D"/>
              </a:gs>
              <a:gs pos="50000">
                <a:srgbClr val="FF0517"/>
              </a:gs>
              <a:gs pos="100000">
                <a:srgbClr val="BC000D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3300" name="未知"/>
          <p:cNvSpPr>
            <a:spLocks noChangeArrowheads="1"/>
          </p:cNvSpPr>
          <p:nvPr/>
        </p:nvSpPr>
        <p:spPr bwMode="auto">
          <a:xfrm>
            <a:off x="2184400" y="4057650"/>
            <a:ext cx="4733925" cy="688975"/>
          </a:xfrm>
          <a:custGeom>
            <a:avLst/>
            <a:gdLst>
              <a:gd name="T0" fmla="*/ 2147483647 w 1321"/>
              <a:gd name="T1" fmla="*/ 2147483647 h 712"/>
              <a:gd name="T2" fmla="*/ 2147483647 w 1321"/>
              <a:gd name="T3" fmla="*/ 2147483647 h 712"/>
              <a:gd name="T4" fmla="*/ 2147483647 w 1321"/>
              <a:gd name="T5" fmla="*/ 2147483647 h 712"/>
              <a:gd name="T6" fmla="*/ 2147483647 w 1321"/>
              <a:gd name="T7" fmla="*/ 2147483647 h 712"/>
              <a:gd name="T8" fmla="*/ 2147483647 w 1321"/>
              <a:gd name="T9" fmla="*/ 2147483647 h 712"/>
              <a:gd name="T10" fmla="*/ 2147483647 w 1321"/>
              <a:gd name="T11" fmla="*/ 2147483647 h 712"/>
              <a:gd name="T12" fmla="*/ 2147483647 w 1321"/>
              <a:gd name="T13" fmla="*/ 2147483647 h 712"/>
              <a:gd name="T14" fmla="*/ 2147483647 w 1321"/>
              <a:gd name="T15" fmla="*/ 2147483647 h 712"/>
              <a:gd name="T16" fmla="*/ 2147483647 w 1321"/>
              <a:gd name="T17" fmla="*/ 2147483647 h 712"/>
              <a:gd name="T18" fmla="*/ 2147483647 w 1321"/>
              <a:gd name="T19" fmla="*/ 2147483647 h 712"/>
              <a:gd name="T20" fmla="*/ 2147483647 w 1321"/>
              <a:gd name="T21" fmla="*/ 2147483647 h 712"/>
              <a:gd name="T22" fmla="*/ 2147483647 w 1321"/>
              <a:gd name="T23" fmla="*/ 2147483647 h 712"/>
              <a:gd name="T24" fmla="*/ 2147483647 w 1321"/>
              <a:gd name="T25" fmla="*/ 2147483647 h 712"/>
              <a:gd name="T26" fmla="*/ 2147483647 w 1321"/>
              <a:gd name="T27" fmla="*/ 2147483647 h 712"/>
              <a:gd name="T28" fmla="*/ 2147483647 w 1321"/>
              <a:gd name="T29" fmla="*/ 2147483647 h 712"/>
              <a:gd name="T30" fmla="*/ 2147483647 w 1321"/>
              <a:gd name="T31" fmla="*/ 2147483647 h 712"/>
              <a:gd name="T32" fmla="*/ 2147483647 w 1321"/>
              <a:gd name="T33" fmla="*/ 2147483647 h 712"/>
              <a:gd name="T34" fmla="*/ 2147483647 w 1321"/>
              <a:gd name="T35" fmla="*/ 2147483647 h 712"/>
              <a:gd name="T36" fmla="*/ 2147483647 w 1321"/>
              <a:gd name="T37" fmla="*/ 2147483647 h 712"/>
              <a:gd name="T38" fmla="*/ 2147483647 w 1321"/>
              <a:gd name="T39" fmla="*/ 2147483647 h 712"/>
              <a:gd name="T40" fmla="*/ 2147483647 w 1321"/>
              <a:gd name="T41" fmla="*/ 2147483647 h 712"/>
              <a:gd name="T42" fmla="*/ 2147483647 w 1321"/>
              <a:gd name="T43" fmla="*/ 2147483647 h 712"/>
              <a:gd name="T44" fmla="*/ 2147483647 w 1321"/>
              <a:gd name="T45" fmla="*/ 2147483647 h 712"/>
              <a:gd name="T46" fmla="*/ 2147483647 w 1321"/>
              <a:gd name="T47" fmla="*/ 2147483647 h 712"/>
              <a:gd name="T48" fmla="*/ 2147483647 w 1321"/>
              <a:gd name="T49" fmla="*/ 2147483647 h 712"/>
              <a:gd name="T50" fmla="*/ 2147483647 w 1321"/>
              <a:gd name="T51" fmla="*/ 2147483647 h 712"/>
              <a:gd name="T52" fmla="*/ 2147483647 w 1321"/>
              <a:gd name="T53" fmla="*/ 2147483647 h 712"/>
              <a:gd name="T54" fmla="*/ 2147483647 w 1321"/>
              <a:gd name="T55" fmla="*/ 2147483647 h 712"/>
              <a:gd name="T56" fmla="*/ 0 w 1321"/>
              <a:gd name="T57" fmla="*/ 2147483647 h 712"/>
              <a:gd name="T58" fmla="*/ 0 w 1321"/>
              <a:gd name="T59" fmla="*/ 2147483647 h 712"/>
              <a:gd name="T60" fmla="*/ 2147483647 w 1321"/>
              <a:gd name="T61" fmla="*/ 2147483647 h 712"/>
              <a:gd name="T62" fmla="*/ 2147483647 w 1321"/>
              <a:gd name="T63" fmla="*/ 2147483647 h 712"/>
              <a:gd name="T64" fmla="*/ 2147483647 w 1321"/>
              <a:gd name="T65" fmla="*/ 2147483647 h 712"/>
              <a:gd name="T66" fmla="*/ 2147483647 w 1321"/>
              <a:gd name="T67" fmla="*/ 2147483647 h 712"/>
              <a:gd name="T68" fmla="*/ 2147483647 w 1321"/>
              <a:gd name="T69" fmla="*/ 2147483647 h 712"/>
              <a:gd name="T70" fmla="*/ 2147483647 w 1321"/>
              <a:gd name="T71" fmla="*/ 2147483647 h 712"/>
              <a:gd name="T72" fmla="*/ 2147483647 w 1321"/>
              <a:gd name="T73" fmla="*/ 2147483647 h 712"/>
              <a:gd name="T74" fmla="*/ 2147483647 w 1321"/>
              <a:gd name="T75" fmla="*/ 2147483647 h 712"/>
              <a:gd name="T76" fmla="*/ 2147483647 w 1321"/>
              <a:gd name="T77" fmla="*/ 2147483647 h 712"/>
              <a:gd name="T78" fmla="*/ 2147483647 w 1321"/>
              <a:gd name="T79" fmla="*/ 2147483647 h 712"/>
              <a:gd name="T80" fmla="*/ 2147483647 w 1321"/>
              <a:gd name="T81" fmla="*/ 2147483647 h 712"/>
              <a:gd name="T82" fmla="*/ 2147483647 w 1321"/>
              <a:gd name="T83" fmla="*/ 0 h 712"/>
              <a:gd name="T84" fmla="*/ 2147483647 w 1321"/>
              <a:gd name="T85" fmla="*/ 0 h 712"/>
              <a:gd name="T86" fmla="*/ 2147483647 w 1321"/>
              <a:gd name="T87" fmla="*/ 2147483647 h 712"/>
              <a:gd name="T88" fmla="*/ 2147483647 w 1321"/>
              <a:gd name="T89" fmla="*/ 2147483647 h 712"/>
              <a:gd name="T90" fmla="*/ 2147483647 w 1321"/>
              <a:gd name="T91" fmla="*/ 2147483647 h 712"/>
              <a:gd name="T92" fmla="*/ 2147483647 w 1321"/>
              <a:gd name="T93" fmla="*/ 2147483647 h 712"/>
              <a:gd name="T94" fmla="*/ 2147483647 w 1321"/>
              <a:gd name="T95" fmla="*/ 2147483647 h 712"/>
              <a:gd name="T96" fmla="*/ 2147483647 w 1321"/>
              <a:gd name="T97" fmla="*/ 2147483647 h 712"/>
              <a:gd name="T98" fmla="*/ 2147483647 w 1321"/>
              <a:gd name="T99" fmla="*/ 2147483647 h 712"/>
              <a:gd name="T100" fmla="*/ 2147483647 w 1321"/>
              <a:gd name="T101" fmla="*/ 2147483647 h 712"/>
              <a:gd name="T102" fmla="*/ 2147483647 w 1321"/>
              <a:gd name="T103" fmla="*/ 2147483647 h 712"/>
              <a:gd name="T104" fmla="*/ 2147483647 w 1321"/>
              <a:gd name="T105" fmla="*/ 2147483647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21"/>
              <a:gd name="T160" fmla="*/ 0 h 712"/>
              <a:gd name="T161" fmla="*/ 1321 w 1321"/>
              <a:gd name="T162" fmla="*/ 712 h 71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01" name="Oval 6"/>
          <p:cNvSpPr>
            <a:spLocks noChangeArrowheads="1"/>
          </p:cNvSpPr>
          <p:nvPr/>
        </p:nvSpPr>
        <p:spPr bwMode="auto">
          <a:xfrm>
            <a:off x="2133600" y="3819525"/>
            <a:ext cx="4876800" cy="146050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50000">
                <a:srgbClr val="FFFFFF"/>
              </a:gs>
              <a:gs pos="100000">
                <a:srgbClr val="B2B2B2"/>
              </a:gs>
            </a:gsLst>
            <a:lin ang="18900000" scaled="1"/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2493963" y="3549650"/>
            <a:ext cx="1473200" cy="1495425"/>
            <a:chOff x="0" y="0"/>
            <a:chExt cx="1473200" cy="1493838"/>
          </a:xfrm>
        </p:grpSpPr>
        <p:grpSp>
          <p:nvGrpSpPr>
            <p:cNvPr id="183317" name="Group 7"/>
            <p:cNvGrpSpPr>
              <a:grpSpLocks/>
            </p:cNvGrpSpPr>
            <p:nvPr/>
          </p:nvGrpSpPr>
          <p:grpSpPr bwMode="auto">
            <a:xfrm>
              <a:off x="0" y="0"/>
              <a:ext cx="1473200" cy="1438275"/>
              <a:chOff x="0" y="0"/>
              <a:chExt cx="1042" cy="1019"/>
            </a:xfrm>
          </p:grpSpPr>
          <p:grpSp>
            <p:nvGrpSpPr>
              <p:cNvPr id="18332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183322" name="Picture 9" descr="circuler_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3323" name="Oval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sym typeface="Arial" pitchFamily="34" charset="0"/>
                  </a:endParaRPr>
                </a:p>
              </p:txBody>
            </p:sp>
          </p:grpSp>
          <p:pic>
            <p:nvPicPr>
              <p:cNvPr id="183321" name="Picture 1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3318" name="Rectangle 12"/>
            <p:cNvSpPr>
              <a:spLocks noChangeArrowheads="1"/>
            </p:cNvSpPr>
            <p:nvPr/>
          </p:nvSpPr>
          <p:spPr bwMode="auto">
            <a:xfrm>
              <a:off x="182562" y="523875"/>
              <a:ext cx="10287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定义</a:t>
              </a:r>
              <a:endParaRPr lang="zh-CN" altLang="en-US" sz="3200" b="1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83319" name="Oval 19"/>
            <p:cNvSpPr>
              <a:spLocks noChangeArrowheads="1"/>
            </p:cNvSpPr>
            <p:nvPr/>
          </p:nvSpPr>
          <p:spPr bwMode="auto">
            <a:xfrm>
              <a:off x="85725" y="1296988"/>
              <a:ext cx="1317625" cy="196850"/>
            </a:xfrm>
            <a:prstGeom prst="ellipse">
              <a:avLst/>
            </a:prstGeom>
            <a:gradFill rotWithShape="1">
              <a:gsLst>
                <a:gs pos="0">
                  <a:srgbClr val="FF0517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53262" name="Rectangle 25"/>
          <p:cNvSpPr>
            <a:spLocks noChangeArrowheads="1"/>
          </p:cNvSpPr>
          <p:nvPr/>
        </p:nvSpPr>
        <p:spPr bwMode="auto">
          <a:xfrm>
            <a:off x="4016375" y="3228975"/>
            <a:ext cx="107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定义</a:t>
            </a:r>
            <a:endParaRPr lang="zh-CN" altLang="en-US"/>
          </a:p>
        </p:txBody>
      </p:sp>
      <p:sp>
        <p:nvSpPr>
          <p:cNvPr id="53264" name="AutoShape 28"/>
          <p:cNvSpPr>
            <a:spLocks noChangeArrowheads="1"/>
          </p:cNvSpPr>
          <p:nvPr/>
        </p:nvSpPr>
        <p:spPr bwMode="auto">
          <a:xfrm>
            <a:off x="2341563" y="1498600"/>
            <a:ext cx="4751387" cy="78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sz="2800" b="1">
                <a:solidFill>
                  <a:srgbClr val="6F1A09"/>
                </a:solidFill>
                <a:latin typeface="楷体_GB2312" pitchFamily="1" charset="-122"/>
                <a:ea typeface="楷体_GB2312" pitchFamily="1" charset="-122"/>
              </a:rPr>
              <a:t>连续随机变量集的平均互信息</a:t>
            </a:r>
          </a:p>
        </p:txBody>
      </p:sp>
      <p:sp>
        <p:nvSpPr>
          <p:cNvPr id="53265" name="Line 30"/>
          <p:cNvSpPr>
            <a:spLocks noChangeShapeType="1"/>
          </p:cNvSpPr>
          <p:nvPr/>
        </p:nvSpPr>
        <p:spPr bwMode="auto">
          <a:xfrm>
            <a:off x="3203575" y="2276475"/>
            <a:ext cx="0" cy="1273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31"/>
          <p:cNvSpPr>
            <a:spLocks noChangeShapeType="1"/>
          </p:cNvSpPr>
          <p:nvPr/>
        </p:nvSpPr>
        <p:spPr bwMode="auto">
          <a:xfrm>
            <a:off x="5867400" y="2276475"/>
            <a:ext cx="0" cy="1273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3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" y="188913"/>
            <a:ext cx="8229600" cy="654050"/>
          </a:xfrm>
        </p:spPr>
        <p:txBody>
          <a:bodyPr/>
          <a:lstStyle/>
          <a:p>
            <a:r>
              <a:rPr lang="en-US" altLang="zh-CN" sz="36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3600" b="1" smtClean="0">
                <a:solidFill>
                  <a:srgbClr val="FFFFFF"/>
                </a:solidFill>
                <a:latin typeface="黑体" pitchFamily="49" charset="-122"/>
                <a:ea typeface="宋体" pitchFamily="2" charset="-122"/>
                <a:sym typeface="黑体" pitchFamily="49" charset="-122"/>
              </a:rPr>
              <a:t>4</a:t>
            </a:r>
            <a:r>
              <a:rPr lang="en-US" altLang="zh-CN" sz="3600" b="1" smtClean="0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.</a:t>
            </a:r>
            <a:r>
              <a:rPr lang="zh-CN" altLang="en-US" sz="3600" b="1" smtClean="0">
                <a:solidFill>
                  <a:srgbClr val="FFFFFF"/>
                </a:solidFill>
                <a:latin typeface="黑体" pitchFamily="49" charset="-122"/>
                <a:ea typeface="宋体" pitchFamily="2" charset="-122"/>
                <a:sym typeface="黑体" pitchFamily="49" charset="-122"/>
              </a:rPr>
              <a:t>4 </a:t>
            </a:r>
            <a:r>
              <a:rPr lang="zh-CN" altLang="en-US" b="1" smtClean="0">
                <a:ea typeface="楷体_GB2312" pitchFamily="1" charset="-122"/>
              </a:rPr>
              <a:t>连续随机变量集的平均互信息</a:t>
            </a:r>
          </a:p>
        </p:txBody>
      </p:sp>
      <p:grpSp>
        <p:nvGrpSpPr>
          <p:cNvPr id="5" name="组合 36"/>
          <p:cNvGrpSpPr>
            <a:grpSpLocks/>
          </p:cNvGrpSpPr>
          <p:nvPr/>
        </p:nvGrpSpPr>
        <p:grpSpPr bwMode="auto">
          <a:xfrm>
            <a:off x="5130800" y="3549650"/>
            <a:ext cx="1457325" cy="1498600"/>
            <a:chOff x="0" y="0"/>
            <a:chExt cx="1473200" cy="1512888"/>
          </a:xfrm>
        </p:grpSpPr>
        <p:grpSp>
          <p:nvGrpSpPr>
            <p:cNvPr id="183310" name="Group 13"/>
            <p:cNvGrpSpPr>
              <a:grpSpLocks/>
            </p:cNvGrpSpPr>
            <p:nvPr/>
          </p:nvGrpSpPr>
          <p:grpSpPr bwMode="auto">
            <a:xfrm>
              <a:off x="0" y="0"/>
              <a:ext cx="1473200" cy="1438275"/>
              <a:chOff x="0" y="0"/>
              <a:chExt cx="1042" cy="1019"/>
            </a:xfrm>
          </p:grpSpPr>
          <p:grpSp>
            <p:nvGrpSpPr>
              <p:cNvPr id="183313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1042" cy="1019"/>
                <a:chOff x="0" y="0"/>
                <a:chExt cx="1042" cy="1019"/>
              </a:xfrm>
            </p:grpSpPr>
            <p:pic>
              <p:nvPicPr>
                <p:cNvPr id="183315" name="Picture 15" descr="circuler_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42" cy="10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3316" name="Oval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2B2B2"/>
                    </a:gs>
                    <a:gs pos="49001">
                      <a:srgbClr val="C00000"/>
                    </a:gs>
                    <a:gs pos="100000">
                      <a:srgbClr val="C00000"/>
                    </a:gs>
                  </a:gsLst>
                  <a:lin ang="5400000" scaled="1"/>
                </a:gradFill>
                <a:ln w="190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sym typeface="Arial" pitchFamily="34" charset="0"/>
                  </a:endParaRPr>
                </a:p>
              </p:txBody>
            </p:sp>
          </p:grpSp>
          <p:pic>
            <p:nvPicPr>
              <p:cNvPr id="183314" name="Picture 17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" y="10"/>
                <a:ext cx="823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3311" name="Oval 27"/>
            <p:cNvSpPr>
              <a:spLocks noChangeArrowheads="1"/>
            </p:cNvSpPr>
            <p:nvPr/>
          </p:nvSpPr>
          <p:spPr bwMode="auto">
            <a:xfrm>
              <a:off x="82550" y="1316038"/>
              <a:ext cx="1317625" cy="19685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CC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83312" name="矩形 35"/>
            <p:cNvSpPr>
              <a:spLocks noChangeArrowheads="1"/>
            </p:cNvSpPr>
            <p:nvPr/>
          </p:nvSpPr>
          <p:spPr bwMode="auto">
            <a:xfrm>
              <a:off x="103188" y="209550"/>
              <a:ext cx="1266825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en-US" sz="28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endParaRPr>
            </a:p>
            <a:p>
              <a:pPr algn="ctr"/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sym typeface="黑体" pitchFamily="49" charset="-122"/>
                </a:rPr>
                <a:t>性质</a:t>
              </a:r>
            </a:p>
          </p:txBody>
        </p:sp>
      </p:grpSp>
      <p:sp>
        <p:nvSpPr>
          <p:cNvPr id="183309" name="灯片编号占位符 3"/>
          <p:cNvSpPr>
            <a:spLocks noGrp="1" noChangeArrowheads="1"/>
          </p:cNvSpPr>
          <p:nvPr/>
        </p:nvSpPr>
        <p:spPr bwMode="auto">
          <a:xfrm>
            <a:off x="457200" y="62849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37E7C6DD-7FCE-41F4-8AB0-D00270CF7AE8}" type="slidenum">
              <a:rPr lang="en-US" altLang="zh-CN" sz="1200">
                <a:solidFill>
                  <a:srgbClr val="898989"/>
                </a:solidFill>
              </a:rPr>
              <a:pPr/>
              <a:t>35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9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99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99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99"/>
                            </p:stCondLst>
                            <p:childTnLst>
                              <p:par>
                                <p:cTn id="4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99"/>
                            </p:stCondLst>
                            <p:childTnLst>
                              <p:par>
                                <p:cTn id="6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bldLvl="0" autoUpdateAnimBg="0"/>
      <p:bldP spid="53264" grpId="0" bldLvl="0" animBg="1" autoUpdateAnimBg="0"/>
      <p:bldP spid="53265" grpId="0" animBg="1"/>
      <p:bldP spid="532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3" name="Group 2"/>
          <p:cNvGrpSpPr>
            <a:grpSpLocks/>
          </p:cNvGrpSpPr>
          <p:nvPr/>
        </p:nvGrpSpPr>
        <p:grpSpPr bwMode="auto">
          <a:xfrm>
            <a:off x="611188" y="1701800"/>
            <a:ext cx="7600950" cy="4943475"/>
            <a:chOff x="0" y="0"/>
            <a:chExt cx="4581" cy="3039"/>
          </a:xfrm>
        </p:grpSpPr>
        <p:sp>
          <p:nvSpPr>
            <p:cNvPr id="35858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5859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5844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5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5846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Freeform 13"/>
          <p:cNvSpPr>
            <a:spLocks noChangeArrowheads="1"/>
          </p:cNvSpPr>
          <p:nvPr/>
        </p:nvSpPr>
        <p:spPr bwMode="auto">
          <a:xfrm rot="10800000">
            <a:off x="2151063" y="2262188"/>
            <a:ext cx="1308100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4.4.1 </a:t>
            </a:r>
            <a:r>
              <a:rPr lang="zh-CN" altLang="en-US" sz="3600" b="1">
                <a:solidFill>
                  <a:schemeClr val="bg1"/>
                </a:solidFill>
              </a:rPr>
              <a:t>连续随机变量集的平均互信息</a:t>
            </a:r>
            <a:r>
              <a:rPr lang="zh-CN" altLang="en-US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sp>
        <p:nvSpPr>
          <p:cNvPr id="54284" name="Text Box 1042"/>
          <p:cNvSpPr>
            <a:spLocks noChangeArrowheads="1"/>
          </p:cNvSpPr>
          <p:nvPr/>
        </p:nvSpPr>
        <p:spPr bwMode="auto">
          <a:xfrm>
            <a:off x="2916238" y="4725988"/>
            <a:ext cx="5111750" cy="8302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其中，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Sup 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(Supremum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为上确界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取遍所有对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Y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的划分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3571875" y="3286125"/>
            <a:ext cx="4286250" cy="1214438"/>
            <a:chOff x="0" y="0"/>
            <a:chExt cx="4286250" cy="1214438"/>
          </a:xfrm>
        </p:grpSpPr>
        <p:grpSp>
          <p:nvGrpSpPr>
            <p:cNvPr id="35855" name="组合 50"/>
            <p:cNvGrpSpPr>
              <a:grpSpLocks/>
            </p:cNvGrpSpPr>
            <p:nvPr/>
          </p:nvGrpSpPr>
          <p:grpSpPr bwMode="auto">
            <a:xfrm>
              <a:off x="0" y="0"/>
              <a:ext cx="4286250" cy="1214438"/>
              <a:chOff x="0" y="0"/>
              <a:chExt cx="2376488" cy="787404"/>
            </a:xfrm>
          </p:grpSpPr>
          <p:sp>
            <p:nvSpPr>
              <p:cNvPr id="35856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76488" cy="5175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35857" name="AutoShape 24"/>
              <p:cNvSpPr>
                <a:spLocks noChangeArrowheads="1"/>
              </p:cNvSpPr>
              <p:nvPr/>
            </p:nvSpPr>
            <p:spPr bwMode="auto">
              <a:xfrm>
                <a:off x="0" y="500066"/>
                <a:ext cx="2376488" cy="287338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0517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5842" name="Object 17"/>
            <p:cNvGraphicFramePr>
              <a:graphicFrameLocks noChangeAspect="1"/>
            </p:cNvGraphicFramePr>
            <p:nvPr/>
          </p:nvGraphicFramePr>
          <p:xfrm>
            <a:off x="104595" y="67839"/>
            <a:ext cx="4146946" cy="965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r:id="rId3" imgW="1714637" imgH="533477" progId="Equation.DSMT4">
                    <p:embed/>
                  </p:oleObj>
                </mc:Choice>
                <mc:Fallback>
                  <p:oleObj r:id="rId3" imgW="1714637" imgH="533477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95" y="67839"/>
                          <a:ext cx="4146946" cy="965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492500" y="2062163"/>
            <a:ext cx="46799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Y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为两个连续随机变量集合，它们的平均互信息定义为：</a:t>
            </a:r>
          </a:p>
        </p:txBody>
      </p:sp>
      <p:sp>
        <p:nvSpPr>
          <p:cNvPr id="35854" name="灯片编号占位符 3"/>
          <p:cNvSpPr>
            <a:spLocks noGrp="1" noChangeArrowheads="1"/>
          </p:cNvSpPr>
          <p:nvPr/>
        </p:nvSpPr>
        <p:spPr bwMode="auto">
          <a:xfrm>
            <a:off x="180975" y="64531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C66E635B-51C1-4534-B3CC-B702B7D8BE2C}" type="slidenum">
              <a:rPr lang="en-US" altLang="zh-CN" sz="1200">
                <a:solidFill>
                  <a:srgbClr val="898989"/>
                </a:solidFill>
              </a:rPr>
              <a:pPr/>
              <a:t>36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4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9" name="Group 2"/>
          <p:cNvGrpSpPr>
            <a:grpSpLocks/>
          </p:cNvGrpSpPr>
          <p:nvPr/>
        </p:nvGrpSpPr>
        <p:grpSpPr bwMode="auto">
          <a:xfrm>
            <a:off x="611188" y="1701800"/>
            <a:ext cx="7600950" cy="4943475"/>
            <a:chOff x="0" y="0"/>
            <a:chExt cx="4581" cy="3039"/>
          </a:xfrm>
        </p:grpSpPr>
        <p:sp>
          <p:nvSpPr>
            <p:cNvPr id="36880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6881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6870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1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6872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Freeform 13"/>
          <p:cNvSpPr>
            <a:spLocks noChangeArrowheads="1"/>
          </p:cNvSpPr>
          <p:nvPr/>
        </p:nvSpPr>
        <p:spPr bwMode="auto">
          <a:xfrm rot="10800000">
            <a:off x="2195513" y="2276475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36876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4.4.1 </a:t>
            </a:r>
            <a:r>
              <a:rPr lang="zh-CN" altLang="en-US" sz="3600" b="1">
                <a:solidFill>
                  <a:schemeClr val="bg1"/>
                </a:solidFill>
              </a:rPr>
              <a:t>连续随机变量集的平均互信息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sp>
        <p:nvSpPr>
          <p:cNvPr id="36877" name="Rectangle 2"/>
          <p:cNvSpPr>
            <a:spLocks noGrp="1" noRot="1" noChangeArrowheads="1"/>
          </p:cNvSpPr>
          <p:nvPr/>
        </p:nvSpPr>
        <p:spPr bwMode="auto">
          <a:xfrm>
            <a:off x="3708400" y="2060575"/>
            <a:ext cx="44640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设连续集合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、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Y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，分别由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P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、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Q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两划分变成离散集合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   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可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得</a:t>
            </a:r>
            <a:endParaRPr lang="en-US" altLang="zh-CN" sz="2400" dirty="0" smtClean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en-US" altLang="zh-CN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graphicFrame>
        <p:nvGraphicFramePr>
          <p:cNvPr id="36866" name="Object 14"/>
          <p:cNvGraphicFramePr>
            <a:graphicFrameLocks noChangeAspect="1"/>
          </p:cNvGraphicFramePr>
          <p:nvPr/>
        </p:nvGraphicFramePr>
        <p:xfrm>
          <a:off x="4140200" y="2924175"/>
          <a:ext cx="1187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r:id="rId3" imgW="725791" imgH="254869" progId="Equation.DSMT4">
                  <p:embed/>
                </p:oleObj>
              </mc:Choice>
              <mc:Fallback>
                <p:oleObj r:id="rId3" imgW="725791" imgH="25486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187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53709"/>
              </p:ext>
            </p:extLst>
          </p:nvPr>
        </p:nvGraphicFramePr>
        <p:xfrm>
          <a:off x="5651500" y="2924965"/>
          <a:ext cx="1114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r:id="rId5" imgW="725791" imgH="280325" progId="Equation.DSMT4">
                  <p:embed/>
                </p:oleObj>
              </mc:Choice>
              <mc:Fallback>
                <p:oleObj r:id="rId5" imgW="725791" imgH="28032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924965"/>
                        <a:ext cx="11144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6"/>
          <p:cNvGraphicFramePr>
            <a:graphicFrameLocks noChangeAspect="1"/>
          </p:cNvGraphicFramePr>
          <p:nvPr/>
        </p:nvGraphicFramePr>
        <p:xfrm>
          <a:off x="2124075" y="3689350"/>
          <a:ext cx="58324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5" r:id="rId7" imgW="2781617" imgH="724217" progId="Equation.DSMT4">
                  <p:embed/>
                </p:oleObj>
              </mc:Choice>
              <mc:Fallback>
                <p:oleObj r:id="rId7" imgW="2781617" imgH="7242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89350"/>
                        <a:ext cx="5832475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487363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36879" name="灯片编号占位符 3"/>
          <p:cNvSpPr>
            <a:spLocks noGrp="1" noChangeArrowheads="1"/>
          </p:cNvSpPr>
          <p:nvPr/>
        </p:nvSpPr>
        <p:spPr bwMode="auto">
          <a:xfrm>
            <a:off x="241300" y="62849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2F102414-60AB-47C3-8A9C-6D13E3D64DF2}" type="slidenum">
              <a:rPr lang="en-US" altLang="zh-CN" sz="1200">
                <a:solidFill>
                  <a:srgbClr val="898989"/>
                </a:solidFill>
              </a:rPr>
              <a:pPr/>
              <a:t>37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8" name="Rectangle 2"/>
          <p:cNvSpPr>
            <a:spLocks noGrp="1" noRot="1" noChangeArrowheads="1"/>
          </p:cNvSpPr>
          <p:nvPr/>
        </p:nvSpPr>
        <p:spPr bwMode="auto">
          <a:xfrm>
            <a:off x="1054100" y="5204619"/>
            <a:ext cx="446405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所以</a:t>
            </a:r>
            <a:endParaRPr lang="en-US" altLang="zh-CN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98761"/>
              </p:ext>
            </p:extLst>
          </p:nvPr>
        </p:nvGraphicFramePr>
        <p:xfrm>
          <a:off x="1511300" y="5548313"/>
          <a:ext cx="66611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9" imgW="3377880" imgH="469800" progId="Equation.DSMT4">
                  <p:embed/>
                </p:oleObj>
              </mc:Choice>
              <mc:Fallback>
                <p:oleObj name="Equation" r:id="rId9" imgW="3377880" imgH="469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548313"/>
                        <a:ext cx="66611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3" name="Group 2"/>
          <p:cNvGrpSpPr>
            <a:grpSpLocks/>
          </p:cNvGrpSpPr>
          <p:nvPr/>
        </p:nvGrpSpPr>
        <p:grpSpPr bwMode="auto">
          <a:xfrm>
            <a:off x="611188" y="1701800"/>
            <a:ext cx="7600950" cy="4943475"/>
            <a:chOff x="0" y="0"/>
            <a:chExt cx="4581" cy="3039"/>
          </a:xfrm>
        </p:grpSpPr>
        <p:sp>
          <p:nvSpPr>
            <p:cNvPr id="37903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7904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7894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7896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7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Freeform 13"/>
          <p:cNvSpPr>
            <a:spLocks noChangeArrowheads="1"/>
          </p:cNvSpPr>
          <p:nvPr/>
        </p:nvSpPr>
        <p:spPr bwMode="auto">
          <a:xfrm rot="10800000">
            <a:off x="2195513" y="2276475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9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37900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4.4.1 </a:t>
            </a:r>
            <a:r>
              <a:rPr lang="zh-CN" altLang="en-US" sz="3600" b="1">
                <a:solidFill>
                  <a:schemeClr val="bg1"/>
                </a:solidFill>
              </a:rPr>
              <a:t>连续随机变量集的平均互信息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7890" name="Object 13"/>
          <p:cNvGraphicFramePr>
            <a:graphicFrameLocks noChangeAspect="1"/>
          </p:cNvGraphicFramePr>
          <p:nvPr/>
        </p:nvGraphicFramePr>
        <p:xfrm>
          <a:off x="3997325" y="2217738"/>
          <a:ext cx="2087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r:id="rId3" imgW="1005799" imgH="203959" progId="Equation.DSMT4">
                  <p:embed/>
                </p:oleObj>
              </mc:Choice>
              <mc:Fallback>
                <p:oleObj r:id="rId3" imgW="1005799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2217738"/>
                        <a:ext cx="208756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218914"/>
              </p:ext>
            </p:extLst>
          </p:nvPr>
        </p:nvGraphicFramePr>
        <p:xfrm>
          <a:off x="5033963" y="2578579"/>
          <a:ext cx="14398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r:id="rId5" imgW="713064" imgH="203959" progId="Equation.DSMT4">
                  <p:embed/>
                </p:oleObj>
              </mc:Choice>
              <mc:Fallback>
                <p:oleObj r:id="rId5" imgW="713064" imgH="20395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578579"/>
                        <a:ext cx="1439862" cy="400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5"/>
          <p:cNvGraphicFramePr>
            <a:graphicFrameLocks noChangeAspect="1"/>
          </p:cNvGraphicFramePr>
          <p:nvPr/>
        </p:nvGraphicFramePr>
        <p:xfrm>
          <a:off x="3165475" y="3681413"/>
          <a:ext cx="4935538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7" imgW="4952880" imgH="2552400" progId="Equation.DSMT4">
                  <p:embed/>
                </p:oleObj>
              </mc:Choice>
              <mc:Fallback>
                <p:oleObj name="Equation" r:id="rId7" imgW="4952880" imgH="255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681413"/>
                        <a:ext cx="4935538" cy="255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3503613" y="2132910"/>
            <a:ext cx="45005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               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时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趋近于          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因此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dirty="0"/>
          </a:p>
        </p:txBody>
      </p:sp>
      <p:sp>
        <p:nvSpPr>
          <p:cNvPr id="37902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154E256-89B8-48D5-89D6-7F2612F090D2}" type="slidenum">
              <a:rPr lang="en-US" altLang="zh-CN" sz="1200">
                <a:solidFill>
                  <a:srgbClr val="898989"/>
                </a:solidFill>
              </a:rPr>
              <a:pPr/>
              <a:t>38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矩形 46"/>
          <p:cNvSpPr>
            <a:spLocks noChangeArrowheads="1"/>
          </p:cNvSpPr>
          <p:nvPr/>
        </p:nvSpPr>
        <p:spPr bwMode="auto">
          <a:xfrm>
            <a:off x="1330325" y="3068638"/>
            <a:ext cx="109696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平均互</a:t>
            </a:r>
          </a:p>
          <a:p>
            <a:r>
              <a:rPr lang="zh-CN" sz="2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信息</a:t>
            </a:r>
          </a:p>
        </p:txBody>
      </p:sp>
      <p:sp>
        <p:nvSpPr>
          <p:cNvPr id="38927" name="Rectangle 8"/>
          <p:cNvSpPr>
            <a:spLocks noChangeArrowheads="1"/>
          </p:cNvSpPr>
          <p:nvPr/>
        </p:nvSpPr>
        <p:spPr bwMode="auto">
          <a:xfrm rot="8660019">
            <a:off x="-352425" y="2949575"/>
            <a:ext cx="5588000" cy="523875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2B2B2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28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CCBA168B-2A23-4198-8725-827E02604696}" type="slidenum">
              <a:rPr lang="en-US" altLang="zh-CN" sz="1200">
                <a:solidFill>
                  <a:srgbClr val="898989"/>
                </a:solidFill>
              </a:rPr>
              <a:pPr/>
              <a:t>39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8929" name="AutoShape 9"/>
          <p:cNvSpPr>
            <a:spLocks noChangeArrowheads="1"/>
          </p:cNvSpPr>
          <p:nvPr/>
        </p:nvSpPr>
        <p:spPr bwMode="auto">
          <a:xfrm rot="-2153873">
            <a:off x="2463800" y="2843213"/>
            <a:ext cx="268288" cy="381000"/>
          </a:xfrm>
          <a:prstGeom prst="chevron">
            <a:avLst>
              <a:gd name="adj" fmla="val 55468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pic>
        <p:nvPicPr>
          <p:cNvPr id="38930" name="Picture 37" descr="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0" y="2627313"/>
            <a:ext cx="10715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1" name="Rectangle 4"/>
          <p:cNvSpPr>
            <a:spLocks noChangeArrowheads="1"/>
          </p:cNvSpPr>
          <p:nvPr/>
        </p:nvSpPr>
        <p:spPr bwMode="auto">
          <a:xfrm>
            <a:off x="0" y="147638"/>
            <a:ext cx="838676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8932" name="Rectangle 4"/>
          <p:cNvSpPr>
            <a:spLocks noChangeArrowheads="1"/>
          </p:cNvSpPr>
          <p:nvPr/>
        </p:nvSpPr>
        <p:spPr bwMode="auto">
          <a:xfrm>
            <a:off x="4511675" y="1709738"/>
            <a:ext cx="3903663" cy="12477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3" name="AutoShape 10"/>
          <p:cNvSpPr>
            <a:spLocks noChangeArrowheads="1"/>
          </p:cNvSpPr>
          <p:nvPr/>
        </p:nvSpPr>
        <p:spPr bwMode="auto">
          <a:xfrm rot="-2153873">
            <a:off x="3930650" y="1854200"/>
            <a:ext cx="268288" cy="379413"/>
          </a:xfrm>
          <a:prstGeom prst="chevron">
            <a:avLst>
              <a:gd name="adj" fmla="val 55468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4" name="Rectangle 13"/>
          <p:cNvSpPr>
            <a:spLocks noChangeArrowheads="1"/>
          </p:cNvSpPr>
          <p:nvPr/>
        </p:nvSpPr>
        <p:spPr bwMode="auto">
          <a:xfrm>
            <a:off x="4932363" y="2133600"/>
            <a:ext cx="3571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8935" name="Rectangle 3"/>
          <p:cNvSpPr>
            <a:spLocks noChangeArrowheads="1"/>
          </p:cNvSpPr>
          <p:nvPr/>
        </p:nvSpPr>
        <p:spPr bwMode="auto">
          <a:xfrm>
            <a:off x="3105150" y="2565400"/>
            <a:ext cx="3905250" cy="12477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6" name="Rectangle 15"/>
          <p:cNvSpPr>
            <a:spLocks noChangeArrowheads="1"/>
          </p:cNvSpPr>
          <p:nvPr/>
        </p:nvSpPr>
        <p:spPr bwMode="auto">
          <a:xfrm>
            <a:off x="3552825" y="2798763"/>
            <a:ext cx="3286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8937" name="Rectangle 16"/>
          <p:cNvSpPr>
            <a:spLocks noChangeArrowheads="1"/>
          </p:cNvSpPr>
          <p:nvPr/>
        </p:nvSpPr>
        <p:spPr bwMode="auto">
          <a:xfrm>
            <a:off x="4789488" y="34559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38938" name="Rectangle 7"/>
          <p:cNvSpPr>
            <a:spLocks noChangeArrowheads="1"/>
          </p:cNvSpPr>
          <p:nvPr/>
        </p:nvSpPr>
        <p:spPr bwMode="auto">
          <a:xfrm>
            <a:off x="1814513" y="3571875"/>
            <a:ext cx="5614987" cy="124777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39" name="Rectangle 4"/>
          <p:cNvSpPr>
            <a:spLocks noChangeArrowheads="1"/>
          </p:cNvSpPr>
          <p:nvPr/>
        </p:nvSpPr>
        <p:spPr bwMode="auto">
          <a:xfrm>
            <a:off x="830263" y="4716463"/>
            <a:ext cx="7053262" cy="1522412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 设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定义在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R</a:t>
            </a:r>
            <a:r>
              <a:rPr lang="en-US" altLang="zh-CN" sz="2400" baseline="30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空间中的两个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维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矢量，   、         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分别为   、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可逆线性变换，即                ，                 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，那么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  <p:grpSp>
        <p:nvGrpSpPr>
          <p:cNvPr id="38940" name="组合 55"/>
          <p:cNvGrpSpPr>
            <a:grpSpLocks/>
          </p:cNvGrpSpPr>
          <p:nvPr/>
        </p:nvGrpSpPr>
        <p:grpSpPr bwMode="auto">
          <a:xfrm>
            <a:off x="4021138" y="1014413"/>
            <a:ext cx="1357312" cy="1104900"/>
            <a:chOff x="0" y="0"/>
            <a:chExt cx="1357321" cy="1104900"/>
          </a:xfrm>
        </p:grpSpPr>
        <p:grpSp>
          <p:nvGrpSpPr>
            <p:cNvPr id="38956" name="Group 29"/>
            <p:cNvGrpSpPr>
              <a:grpSpLocks/>
            </p:cNvGrpSpPr>
            <p:nvPr/>
          </p:nvGrpSpPr>
          <p:grpSpPr bwMode="auto">
            <a:xfrm rot="650306">
              <a:off x="78657" y="0"/>
              <a:ext cx="1278664" cy="1104900"/>
              <a:chOff x="0" y="0"/>
              <a:chExt cx="1136" cy="1134"/>
            </a:xfrm>
          </p:grpSpPr>
          <p:sp>
            <p:nvSpPr>
              <p:cNvPr id="38958" name="Oval 30"/>
              <p:cNvSpPr>
                <a:spLocks noChangeArrowheads="1"/>
              </p:cNvSpPr>
              <p:nvPr/>
            </p:nvSpPr>
            <p:spPr bwMode="auto">
              <a:xfrm>
                <a:off x="2" y="0"/>
                <a:ext cx="1134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38959" name="Oval 31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990000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8957" name="Text Box 9"/>
            <p:cNvSpPr>
              <a:spLocks noChangeArrowheads="1"/>
            </p:cNvSpPr>
            <p:nvPr/>
          </p:nvSpPr>
          <p:spPr bwMode="auto">
            <a:xfrm>
              <a:off x="0" y="285750"/>
              <a:ext cx="128588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</a:t>
              </a:r>
              <a:r>
                <a:rPr lang="zh-CN" altLang="en-US" sz="24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对称性</a:t>
              </a:r>
              <a:endParaRPr lang="zh-CN" altLang="en-US" sz="24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8941" name="组合 56"/>
          <p:cNvGrpSpPr>
            <a:grpSpLocks/>
          </p:cNvGrpSpPr>
          <p:nvPr/>
        </p:nvGrpSpPr>
        <p:grpSpPr bwMode="auto">
          <a:xfrm>
            <a:off x="2649538" y="1928813"/>
            <a:ext cx="1276350" cy="1104900"/>
            <a:chOff x="0" y="0"/>
            <a:chExt cx="1278663" cy="1104900"/>
          </a:xfrm>
        </p:grpSpPr>
        <p:grpSp>
          <p:nvGrpSpPr>
            <p:cNvPr id="38952" name="Group 23"/>
            <p:cNvGrpSpPr>
              <a:grpSpLocks/>
            </p:cNvGrpSpPr>
            <p:nvPr/>
          </p:nvGrpSpPr>
          <p:grpSpPr bwMode="auto">
            <a:xfrm rot="650306">
              <a:off x="0" y="0"/>
              <a:ext cx="1278663" cy="1104900"/>
              <a:chOff x="0" y="0"/>
              <a:chExt cx="1136" cy="1134"/>
            </a:xfrm>
          </p:grpSpPr>
          <p:sp>
            <p:nvSpPr>
              <p:cNvPr id="38954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6" cy="1134"/>
              </a:xfrm>
              <a:prstGeom prst="ellipse">
                <a:avLst/>
              </a:prstGeom>
              <a:gradFill rotWithShape="1">
                <a:gsLst>
                  <a:gs pos="0">
                    <a:srgbClr val="B2B2B2"/>
                  </a:gs>
                  <a:gs pos="50000">
                    <a:srgbClr val="FFFFFF"/>
                  </a:gs>
                  <a:gs pos="100000">
                    <a:srgbClr val="B2B2B2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38955" name="Oval 25"/>
              <p:cNvSpPr>
                <a:spLocks noChangeArrowheads="1"/>
              </p:cNvSpPr>
              <p:nvPr/>
            </p:nvSpPr>
            <p:spPr bwMode="auto">
              <a:xfrm>
                <a:off x="64" y="62"/>
                <a:ext cx="1008" cy="1010"/>
              </a:xfrm>
              <a:prstGeom prst="ellipse">
                <a:avLst/>
              </a:prstGeom>
              <a:gradFill rotWithShape="1">
                <a:gsLst>
                  <a:gs pos="0">
                    <a:srgbClr val="FF0517"/>
                  </a:gs>
                  <a:gs pos="100000">
                    <a:srgbClr val="BC000D"/>
                  </a:gs>
                </a:gsLst>
                <a:lin ang="1890000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8953" name="矩形 43"/>
            <p:cNvSpPr>
              <a:spLocks noChangeArrowheads="1"/>
            </p:cNvSpPr>
            <p:nvPr/>
          </p:nvSpPr>
          <p:spPr bwMode="auto">
            <a:xfrm>
              <a:off x="88951" y="350837"/>
              <a:ext cx="95939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非负性</a:t>
              </a:r>
              <a:endParaRPr lang="zh-CN" altLang="en-US" sz="2400" b="1">
                <a:solidFill>
                  <a:schemeClr val="bg1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grpSp>
        <p:nvGrpSpPr>
          <p:cNvPr id="38942" name="Group 17"/>
          <p:cNvGrpSpPr>
            <a:grpSpLocks/>
          </p:cNvGrpSpPr>
          <p:nvPr/>
        </p:nvGrpSpPr>
        <p:grpSpPr bwMode="auto">
          <a:xfrm rot="650306">
            <a:off x="1235075" y="2943225"/>
            <a:ext cx="1277938" cy="1104900"/>
            <a:chOff x="0" y="0"/>
            <a:chExt cx="1136" cy="1134"/>
          </a:xfrm>
        </p:grpSpPr>
        <p:sp>
          <p:nvSpPr>
            <p:cNvPr id="38950" name="Oval 18"/>
            <p:cNvSpPr>
              <a:spLocks noChangeArrowheads="1"/>
            </p:cNvSpPr>
            <p:nvPr/>
          </p:nvSpPr>
          <p:spPr bwMode="auto">
            <a:xfrm>
              <a:off x="0" y="0"/>
              <a:ext cx="1136" cy="1134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8951" name="Oval 19"/>
            <p:cNvSpPr>
              <a:spLocks noChangeArrowheads="1"/>
            </p:cNvSpPr>
            <p:nvPr/>
          </p:nvSpPr>
          <p:spPr bwMode="auto">
            <a:xfrm>
              <a:off x="64" y="62"/>
              <a:ext cx="1008" cy="1010"/>
            </a:xfrm>
            <a:prstGeom prst="ellipse">
              <a:avLst/>
            </a:prstGeom>
            <a:gradFill rotWithShape="1">
              <a:gsLst>
                <a:gs pos="0">
                  <a:srgbClr val="FF0517"/>
                </a:gs>
                <a:gs pos="100000">
                  <a:srgbClr val="BC000D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8943" name="Rectangle 34"/>
          <p:cNvSpPr>
            <a:spLocks noChangeArrowheads="1"/>
          </p:cNvSpPr>
          <p:nvPr/>
        </p:nvSpPr>
        <p:spPr bwMode="auto">
          <a:xfrm>
            <a:off x="1235075" y="3230563"/>
            <a:ext cx="1298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400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38944" name="Group 29"/>
          <p:cNvGrpSpPr>
            <a:grpSpLocks/>
          </p:cNvGrpSpPr>
          <p:nvPr/>
        </p:nvGrpSpPr>
        <p:grpSpPr bwMode="auto">
          <a:xfrm rot="600000">
            <a:off x="6350" y="4014788"/>
            <a:ext cx="1266825" cy="1104900"/>
            <a:chOff x="0" y="0"/>
            <a:chExt cx="1136" cy="1134"/>
          </a:xfrm>
        </p:grpSpPr>
        <p:sp>
          <p:nvSpPr>
            <p:cNvPr id="38948" name="Oval 30"/>
            <p:cNvSpPr>
              <a:spLocks noChangeArrowheads="1"/>
            </p:cNvSpPr>
            <p:nvPr/>
          </p:nvSpPr>
          <p:spPr bwMode="auto">
            <a:xfrm>
              <a:off x="0" y="0"/>
              <a:ext cx="1136" cy="1134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38949" name="Oval 31"/>
            <p:cNvSpPr>
              <a:spLocks noChangeArrowheads="1"/>
            </p:cNvSpPr>
            <p:nvPr/>
          </p:nvSpPr>
          <p:spPr bwMode="auto">
            <a:xfrm>
              <a:off x="64" y="62"/>
              <a:ext cx="1008" cy="101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990000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38945" name="Text Box 9"/>
          <p:cNvSpPr>
            <a:spLocks noChangeArrowheads="1"/>
          </p:cNvSpPr>
          <p:nvPr/>
        </p:nvSpPr>
        <p:spPr bwMode="auto">
          <a:xfrm>
            <a:off x="74613" y="43180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不变性</a:t>
            </a:r>
          </a:p>
        </p:txBody>
      </p:sp>
      <p:sp>
        <p:nvSpPr>
          <p:cNvPr id="38946" name="AutoShape 9"/>
          <p:cNvSpPr>
            <a:spLocks noChangeArrowheads="1"/>
          </p:cNvSpPr>
          <p:nvPr/>
        </p:nvSpPr>
        <p:spPr bwMode="auto">
          <a:xfrm rot="-2153873">
            <a:off x="1106488" y="3843338"/>
            <a:ext cx="268287" cy="381000"/>
          </a:xfrm>
          <a:prstGeom prst="chevron">
            <a:avLst>
              <a:gd name="adj" fmla="val 55468"/>
            </a:avLst>
          </a:prstGeom>
          <a:gradFill rotWithShape="1">
            <a:gsLst>
              <a:gs pos="0">
                <a:srgbClr val="DDDDDD"/>
              </a:gs>
              <a:gs pos="50000">
                <a:srgbClr val="FFFFFF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graphicFrame>
        <p:nvGraphicFramePr>
          <p:cNvPr id="38914" name="Object 51"/>
          <p:cNvGraphicFramePr>
            <a:graphicFrameLocks noChangeAspect="1"/>
          </p:cNvGraphicFramePr>
          <p:nvPr/>
        </p:nvGraphicFramePr>
        <p:xfrm>
          <a:off x="5076825" y="1955800"/>
          <a:ext cx="34559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r:id="rId4" imgW="1486217" imgH="203517" progId="Equation.DSMT4">
                  <p:embed/>
                </p:oleObj>
              </mc:Choice>
              <mc:Fallback>
                <p:oleObj r:id="rId4" imgW="1486217" imgH="203517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55800"/>
                        <a:ext cx="3455988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2"/>
          <p:cNvGraphicFramePr>
            <a:graphicFrameLocks noChangeAspect="1"/>
          </p:cNvGraphicFramePr>
          <p:nvPr/>
        </p:nvGraphicFramePr>
        <p:xfrm>
          <a:off x="3995738" y="2852738"/>
          <a:ext cx="20875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r:id="rId6" imgW="929433" imgH="203959" progId="Equation.DSMT4">
                  <p:embed/>
                </p:oleObj>
              </mc:Choice>
              <mc:Fallback>
                <p:oleObj r:id="rId6" imgW="929433" imgH="203959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852738"/>
                        <a:ext cx="2087562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3"/>
          <p:cNvGraphicFramePr>
            <a:graphicFrameLocks noChangeAspect="1"/>
          </p:cNvGraphicFramePr>
          <p:nvPr/>
        </p:nvGraphicFramePr>
        <p:xfrm>
          <a:off x="2484438" y="3789363"/>
          <a:ext cx="46926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0" r:id="rId8" imgW="1968817" imgH="203517" progId="Equation.DSMT4">
                  <p:embed/>
                </p:oleObj>
              </mc:Choice>
              <mc:Fallback>
                <p:oleObj r:id="rId8" imgW="1968817" imgH="203517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46926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557395"/>
              </p:ext>
            </p:extLst>
          </p:nvPr>
        </p:nvGraphicFramePr>
        <p:xfrm>
          <a:off x="1762125" y="4926480"/>
          <a:ext cx="433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1" r:id="rId10" imgW="230717" imgH="192317" progId="Equation.DSMT4">
                  <p:embed/>
                </p:oleObj>
              </mc:Choice>
              <mc:Fallback>
                <p:oleObj r:id="rId10" imgW="230717" imgH="192317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926480"/>
                        <a:ext cx="4333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08506"/>
              </p:ext>
            </p:extLst>
          </p:nvPr>
        </p:nvGraphicFramePr>
        <p:xfrm>
          <a:off x="1293813" y="4910605"/>
          <a:ext cx="469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2" r:id="rId12" imgW="230717" imgH="192317" progId="Equation.DSMT4">
                  <p:embed/>
                </p:oleObj>
              </mc:Choice>
              <mc:Fallback>
                <p:oleObj r:id="rId12" imgW="230717" imgH="192317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910605"/>
                        <a:ext cx="469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42985"/>
              </p:ext>
            </p:extLst>
          </p:nvPr>
        </p:nvGraphicFramePr>
        <p:xfrm>
          <a:off x="3386153" y="5661025"/>
          <a:ext cx="32019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3" r:id="rId14" imgW="1486217" imgH="228917" progId="Equation.DSMT4">
                  <p:embed/>
                </p:oleObj>
              </mc:Choice>
              <mc:Fallback>
                <p:oleObj r:id="rId14" imgW="1486217" imgH="228917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53" y="5661025"/>
                        <a:ext cx="32019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97806"/>
              </p:ext>
            </p:extLst>
          </p:nvPr>
        </p:nvGraphicFramePr>
        <p:xfrm>
          <a:off x="6839878" y="4941888"/>
          <a:ext cx="468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4" r:id="rId16" imgW="230616" imgH="205027" progId="Equation.DSMT4">
                  <p:embed/>
                </p:oleObj>
              </mc:Choice>
              <mc:Fallback>
                <p:oleObj r:id="rId16" imgW="230616" imgH="205027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878" y="4941888"/>
                        <a:ext cx="4683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08033"/>
              </p:ext>
            </p:extLst>
          </p:nvPr>
        </p:nvGraphicFramePr>
        <p:xfrm>
          <a:off x="7452200" y="4956175"/>
          <a:ext cx="4873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5" r:id="rId18" imgW="243411" imgH="205027" progId="Equation.DSMT4">
                  <p:embed/>
                </p:oleObj>
              </mc:Choice>
              <mc:Fallback>
                <p:oleObj r:id="rId18" imgW="243411" imgH="205027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200" y="4956175"/>
                        <a:ext cx="4873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59"/>
          <p:cNvGraphicFramePr>
            <a:graphicFrameLocks noChangeAspect="1"/>
          </p:cNvGraphicFramePr>
          <p:nvPr/>
        </p:nvGraphicFramePr>
        <p:xfrm>
          <a:off x="2339975" y="5300663"/>
          <a:ext cx="433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6" r:id="rId20" imgW="230717" imgH="192317" progId="Equation.DSMT4">
                  <p:embed/>
                </p:oleObj>
              </mc:Choice>
              <mc:Fallback>
                <p:oleObj r:id="rId20" imgW="230717" imgH="192317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00663"/>
                        <a:ext cx="4333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60"/>
          <p:cNvGraphicFramePr>
            <a:graphicFrameLocks noChangeAspect="1"/>
          </p:cNvGraphicFramePr>
          <p:nvPr/>
        </p:nvGraphicFramePr>
        <p:xfrm>
          <a:off x="1798638" y="5284788"/>
          <a:ext cx="46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7" r:id="rId21" imgW="230717" imgH="192317" progId="Equation.DSMT4">
                  <p:embed/>
                </p:oleObj>
              </mc:Choice>
              <mc:Fallback>
                <p:oleObj r:id="rId21" imgW="230717" imgH="192317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284788"/>
                        <a:ext cx="469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61"/>
          <p:cNvGraphicFramePr>
            <a:graphicFrameLocks noChangeAspect="1"/>
          </p:cNvGraphicFramePr>
          <p:nvPr/>
        </p:nvGraphicFramePr>
        <p:xfrm>
          <a:off x="5508625" y="5286375"/>
          <a:ext cx="1535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8" r:id="rId22" imgW="700336" imgH="178504" progId="Equation.DSMT4">
                  <p:embed/>
                </p:oleObj>
              </mc:Choice>
              <mc:Fallback>
                <p:oleObj r:id="rId22" imgW="700336" imgH="178504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86375"/>
                        <a:ext cx="15351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62"/>
          <p:cNvGraphicFramePr>
            <a:graphicFrameLocks noChangeAspect="1"/>
          </p:cNvGraphicFramePr>
          <p:nvPr/>
        </p:nvGraphicFramePr>
        <p:xfrm>
          <a:off x="900113" y="5662613"/>
          <a:ext cx="1511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9" r:id="rId24" imgW="687908" imgH="204048" progId="Equation.DSMT4">
                  <p:embed/>
                </p:oleObj>
              </mc:Choice>
              <mc:Fallback>
                <p:oleObj r:id="rId24" imgW="687908" imgH="204048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2613"/>
                        <a:ext cx="15113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7" name="矩形 43"/>
          <p:cNvSpPr>
            <a:spLocks noChangeArrowheads="1"/>
          </p:cNvSpPr>
          <p:nvPr/>
        </p:nvSpPr>
        <p:spPr bwMode="auto">
          <a:xfrm>
            <a:off x="1403350" y="3284538"/>
            <a:ext cx="803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差熵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AutoShape 3"/>
          <p:cNvSpPr>
            <a:spLocks noChangeArrowheads="1"/>
          </p:cNvSpPr>
          <p:nvPr/>
        </p:nvSpPr>
        <p:spPr bwMode="auto">
          <a:xfrm>
            <a:off x="971550" y="1989138"/>
            <a:ext cx="7145338" cy="4649787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19250" y="4581525"/>
            <a:ext cx="60483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其中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400" i="1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维连续随机变量            </a:t>
            </a: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</a:rPr>
              <a:t>,  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的联合概率密度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积分为在整个概率空间的多重积分。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联合差熵的单位为：比特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奈特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)/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自由度。</a:t>
            </a:r>
          </a:p>
          <a:p>
            <a:endParaRPr lang="zh-CN" altLang="en-US" sz="2400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237360"/>
              </p:ext>
            </p:extLst>
          </p:nvPr>
        </p:nvGraphicFramePr>
        <p:xfrm>
          <a:off x="2169165" y="5013110"/>
          <a:ext cx="4000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r:id="rId3" imgW="255535" imgH="191731" progId="Equation.DSMT4">
                  <p:embed/>
                </p:oleObj>
              </mc:Choice>
              <mc:Fallback>
                <p:oleObj r:id="rId3" imgW="255535" imgH="1917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165" y="5013110"/>
                        <a:ext cx="400050" cy="3000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3923955" y="2062163"/>
            <a:ext cx="42497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itchFamily="18" charset="0"/>
                <a:ea typeface="楷体_GB2312" pitchFamily="1" charset="-122"/>
              </a:rPr>
              <a:t>N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维连续随机变量集合的联合差熵为：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                                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      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              </a:t>
            </a:r>
            <a:endParaRPr lang="zh-CN" altLang="en-US" sz="2400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endParaRPr lang="zh-CN" altLang="en-US" dirty="0"/>
          </a:p>
        </p:txBody>
      </p:sp>
      <p:sp>
        <p:nvSpPr>
          <p:cNvPr id="7176" name="AutoShape 4"/>
          <p:cNvSpPr>
            <a:spLocks noChangeArrowheads="1"/>
          </p:cNvSpPr>
          <p:nvPr/>
        </p:nvSpPr>
        <p:spPr bwMode="auto">
          <a:xfrm>
            <a:off x="539750" y="1701800"/>
            <a:ext cx="2965450" cy="1752600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77" name="Freeform 7"/>
          <p:cNvSpPr>
            <a:spLocks noChangeArrowheads="1"/>
          </p:cNvSpPr>
          <p:nvPr/>
        </p:nvSpPr>
        <p:spPr bwMode="auto">
          <a:xfrm rot="10800000">
            <a:off x="736600" y="1508125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8"/>
          <p:cNvSpPr>
            <a:spLocks noChangeArrowheads="1"/>
          </p:cNvSpPr>
          <p:nvPr/>
        </p:nvSpPr>
        <p:spPr bwMode="auto">
          <a:xfrm>
            <a:off x="1054100" y="14811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7179" name="Freeform 9"/>
          <p:cNvSpPr>
            <a:spLocks noChangeArrowheads="1"/>
          </p:cNvSpPr>
          <p:nvPr/>
        </p:nvSpPr>
        <p:spPr bwMode="auto">
          <a:xfrm rot="10800000">
            <a:off x="2149475" y="1508125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0" name="Freeform 11"/>
          <p:cNvSpPr>
            <a:spLocks noChangeArrowheads="1"/>
          </p:cNvSpPr>
          <p:nvPr/>
        </p:nvSpPr>
        <p:spPr bwMode="auto">
          <a:xfrm rot="10800000">
            <a:off x="736600" y="2476500"/>
            <a:ext cx="1309688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1" name="Freeform 13"/>
          <p:cNvSpPr>
            <a:spLocks noChangeArrowheads="1"/>
          </p:cNvSpPr>
          <p:nvPr/>
        </p:nvSpPr>
        <p:spPr bwMode="auto">
          <a:xfrm rot="10800000">
            <a:off x="2151063" y="2476500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2" name="Text Box 14"/>
          <p:cNvSpPr>
            <a:spLocks noChangeArrowheads="1"/>
          </p:cNvSpPr>
          <p:nvPr/>
        </p:nvSpPr>
        <p:spPr bwMode="auto">
          <a:xfrm>
            <a:off x="2482850" y="25987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7183" name="Rectangle 2"/>
          <p:cNvSpPr>
            <a:spLocks noChangeArrowheads="1"/>
          </p:cNvSpPr>
          <p:nvPr/>
        </p:nvSpPr>
        <p:spPr bwMode="auto">
          <a:xfrm>
            <a:off x="80963" y="142875"/>
            <a:ext cx="83788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楷体_GB2312" pitchFamily="1" charset="-122"/>
                <a:sym typeface="华文细黑" pitchFamily="2" charset="-122"/>
              </a:rPr>
              <a:t>§4.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ea typeface="楷体_GB2312" pitchFamily="1" charset="-122"/>
                <a:sym typeface="华文细黑" pitchFamily="2" charset="-122"/>
              </a:rPr>
              <a:t>1.4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ea typeface="楷体_GB2312" pitchFamily="1" charset="-122"/>
                <a:sym typeface="华文细黑" pitchFamily="2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黑体" pitchFamily="49" charset="-122"/>
                <a:ea typeface="楷体_GB2312" pitchFamily="1" charset="-122"/>
              </a:rPr>
              <a:t>连续随机变量集的联合熵</a:t>
            </a:r>
          </a:p>
        </p:txBody>
      </p:sp>
      <p:sp>
        <p:nvSpPr>
          <p:cNvPr id="7184" name="Text Box 1045"/>
          <p:cNvSpPr>
            <a:spLocks noChangeArrowheads="1"/>
          </p:cNvSpPr>
          <p:nvPr/>
        </p:nvSpPr>
        <p:spPr bwMode="auto">
          <a:xfrm>
            <a:off x="3500438" y="2000250"/>
            <a:ext cx="46720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</a:t>
            </a:r>
          </a:p>
          <a:p>
            <a:pPr>
              <a:spcBef>
                <a:spcPct val="50000"/>
              </a:spcBef>
            </a:pPr>
            <a:endParaRPr lang="zh-CN" altLang="en-US" sz="240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40151"/>
              </p:ext>
            </p:extLst>
          </p:nvPr>
        </p:nvGraphicFramePr>
        <p:xfrm>
          <a:off x="3851275" y="2925763"/>
          <a:ext cx="3744913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5" imgW="1879560" imgH="711000" progId="Equation.DSMT4">
                  <p:embed/>
                </p:oleObj>
              </mc:Choice>
              <mc:Fallback>
                <p:oleObj name="Equation" r:id="rId5" imgW="1879560" imgH="71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925763"/>
                        <a:ext cx="3744913" cy="1479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0547"/>
              </p:ext>
            </p:extLst>
          </p:nvPr>
        </p:nvGraphicFramePr>
        <p:xfrm>
          <a:off x="5012435" y="4619625"/>
          <a:ext cx="1863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r:id="rId7" imgW="1132091" imgH="241932" progId="Equation.DSMT4">
                  <p:embed/>
                </p:oleObj>
              </mc:Choice>
              <mc:Fallback>
                <p:oleObj r:id="rId7" imgW="1132091" imgH="24193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435" y="4619625"/>
                        <a:ext cx="1863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灯片编号占位符 3"/>
          <p:cNvSpPr>
            <a:spLocks noGrp="1" noChangeArrowheads="1"/>
          </p:cNvSpPr>
          <p:nvPr/>
        </p:nvSpPr>
        <p:spPr bwMode="auto">
          <a:xfrm>
            <a:off x="323850" y="63817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5C336974-626C-4FDA-9C22-89699ED3C468}" type="slidenum">
              <a:rPr lang="en-US" altLang="zh-CN" sz="1200">
                <a:solidFill>
                  <a:srgbClr val="898989"/>
                </a:solidFill>
              </a:rPr>
              <a:pPr/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31497"/>
              </p:ext>
            </p:extLst>
          </p:nvPr>
        </p:nvGraphicFramePr>
        <p:xfrm>
          <a:off x="6983601" y="4627347"/>
          <a:ext cx="6937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9" imgW="355292" imgH="203024" progId="Equation.DSMT4">
                  <p:embed/>
                </p:oleObj>
              </mc:Choice>
              <mc:Fallback>
                <p:oleObj name="Equation" r:id="rId9" imgW="355292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601" y="4627347"/>
                        <a:ext cx="6937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7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8" name="Rectangle 20"/>
          <p:cNvSpPr>
            <a:spLocks noChangeArrowheads="1"/>
          </p:cNvSpPr>
          <p:nvPr/>
        </p:nvSpPr>
        <p:spPr bwMode="auto">
          <a:xfrm>
            <a:off x="-61913" y="46038"/>
            <a:ext cx="85232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979613" y="2133600"/>
            <a:ext cx="7072312" cy="3771900"/>
            <a:chOff x="0" y="0"/>
            <a:chExt cx="6643734" cy="3773487"/>
          </a:xfrm>
        </p:grpSpPr>
        <p:grpSp>
          <p:nvGrpSpPr>
            <p:cNvPr id="39953" name="组合 9"/>
            <p:cNvGrpSpPr>
              <a:grpSpLocks/>
            </p:cNvGrpSpPr>
            <p:nvPr/>
          </p:nvGrpSpPr>
          <p:grpSpPr bwMode="auto">
            <a:xfrm>
              <a:off x="71438" y="0"/>
              <a:ext cx="6072230" cy="3773487"/>
              <a:chOff x="0" y="0"/>
              <a:chExt cx="6072230" cy="3773487"/>
            </a:xfrm>
          </p:grpSpPr>
          <p:sp>
            <p:nvSpPr>
              <p:cNvPr id="39955" name="AutoShap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072230" cy="3427423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3F3F3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5294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263525" indent="-263525">
                  <a:buClr>
                    <a:srgbClr val="BC000D"/>
                  </a:buClr>
                  <a:buFont typeface="Wingdings" pitchFamily="2" charset="2"/>
                  <a:buChar char="n"/>
                </a:pPr>
                <a:endParaRPr lang="zh-CN" altLang="zh-CN" sz="14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39956" name="AutoShape 5"/>
              <p:cNvSpPr>
                <a:spLocks noChangeArrowheads="1"/>
              </p:cNvSpPr>
              <p:nvPr/>
            </p:nvSpPr>
            <p:spPr bwMode="auto">
              <a:xfrm>
                <a:off x="506443" y="3162300"/>
                <a:ext cx="5106988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39954" name="Rectangle 6"/>
            <p:cNvSpPr>
              <a:spLocks noChangeArrowheads="1"/>
            </p:cNvSpPr>
            <p:nvPr/>
          </p:nvSpPr>
          <p:spPr bwMode="auto">
            <a:xfrm>
              <a:off x="0" y="212725"/>
              <a:ext cx="6643734" cy="50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39950" name="AutoShape 4"/>
          <p:cNvSpPr>
            <a:spLocks noChangeArrowheads="1"/>
          </p:cNvSpPr>
          <p:nvPr/>
        </p:nvSpPr>
        <p:spPr bwMode="auto">
          <a:xfrm>
            <a:off x="1592263" y="1643063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4.3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9951" name="Text Box 12"/>
          <p:cNvSpPr txBox="1">
            <a:spLocks noChangeArrowheads="1"/>
          </p:cNvSpPr>
          <p:nvPr/>
        </p:nvSpPr>
        <p:spPr bwMode="auto">
          <a:xfrm>
            <a:off x="2413000" y="2276475"/>
            <a:ext cx="60483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二维高斯随机变量集合   ，其中          的均值和方差分别为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 和     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且相关系数为   ，求：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联合分布密度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；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       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；         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                                          。</a:t>
            </a:r>
            <a:endParaRPr lang="zh-CN" altLang="en-US" sz="2400" dirty="0"/>
          </a:p>
        </p:txBody>
      </p:sp>
      <p:graphicFrame>
        <p:nvGraphicFramePr>
          <p:cNvPr id="399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28051"/>
              </p:ext>
            </p:extLst>
          </p:nvPr>
        </p:nvGraphicFramePr>
        <p:xfrm>
          <a:off x="5482709" y="2346236"/>
          <a:ext cx="529391" cy="33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1" r:id="rId4" imgW="256093" imgH="166572" progId="Equation.DSMT4">
                  <p:embed/>
                </p:oleObj>
              </mc:Choice>
              <mc:Fallback>
                <p:oleObj r:id="rId4" imgW="256093" imgH="16657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709" y="2346236"/>
                        <a:ext cx="529391" cy="333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30366"/>
              </p:ext>
            </p:extLst>
          </p:nvPr>
        </p:nvGraphicFramePr>
        <p:xfrm>
          <a:off x="6945880" y="2348925"/>
          <a:ext cx="650330" cy="39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" r:id="rId6" imgW="319201" imgH="191647" progId="Equation.DSMT4">
                  <p:embed/>
                </p:oleObj>
              </mc:Choice>
              <mc:Fallback>
                <p:oleObj r:id="rId6" imgW="319201" imgH="19164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880" y="2348925"/>
                        <a:ext cx="650330" cy="3939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97405"/>
              </p:ext>
            </p:extLst>
          </p:nvPr>
        </p:nvGraphicFramePr>
        <p:xfrm>
          <a:off x="5220045" y="2636945"/>
          <a:ext cx="879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" r:id="rId8" imgW="434188" imgH="242775" progId="Equation.DSMT4">
                  <p:embed/>
                </p:oleObj>
              </mc:Choice>
              <mc:Fallback>
                <p:oleObj r:id="rId8" imgW="434188" imgH="24277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45" y="2636945"/>
                        <a:ext cx="8794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9023"/>
              </p:ext>
            </p:extLst>
          </p:nvPr>
        </p:nvGraphicFramePr>
        <p:xfrm>
          <a:off x="3779945" y="3068975"/>
          <a:ext cx="340909" cy="36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r:id="rId10" imgW="154186" imgH="167009" progId="Equation.DSMT4">
                  <p:embed/>
                </p:oleObj>
              </mc:Choice>
              <mc:Fallback>
                <p:oleObj r:id="rId10" imgW="154186" imgH="16700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45" y="3068975"/>
                        <a:ext cx="340909" cy="360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28743"/>
              </p:ext>
            </p:extLst>
          </p:nvPr>
        </p:nvGraphicFramePr>
        <p:xfrm>
          <a:off x="3197225" y="3412277"/>
          <a:ext cx="654725" cy="39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r:id="rId12" imgW="319201" imgH="191647" progId="Equation.DSMT4">
                  <p:embed/>
                </p:oleObj>
              </mc:Choice>
              <mc:Fallback>
                <p:oleObj r:id="rId12" imgW="319201" imgH="19164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412277"/>
                        <a:ext cx="654725" cy="39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897296"/>
              </p:ext>
            </p:extLst>
          </p:nvPr>
        </p:nvGraphicFramePr>
        <p:xfrm>
          <a:off x="6076950" y="3423218"/>
          <a:ext cx="1011949" cy="43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6" r:id="rId13" imgW="509422" imgH="216687" progId="Equation.DSMT4">
                  <p:embed/>
                </p:oleObj>
              </mc:Choice>
              <mc:Fallback>
                <p:oleObj r:id="rId13" imgW="509422" imgH="21668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423218"/>
                        <a:ext cx="1011949" cy="437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9"/>
          <p:cNvGraphicFramePr>
            <a:graphicFrameLocks noChangeAspect="1"/>
          </p:cNvGraphicFramePr>
          <p:nvPr/>
        </p:nvGraphicFramePr>
        <p:xfrm>
          <a:off x="3125788" y="3759200"/>
          <a:ext cx="28082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7" r:id="rId15" imgW="1234896" imgH="203959" progId="Equation.DSMT4">
                  <p:embed/>
                </p:oleObj>
              </mc:Choice>
              <mc:Fallback>
                <p:oleObj r:id="rId15" imgW="1234896" imgH="20395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759200"/>
                        <a:ext cx="28082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20"/>
          <p:cNvGraphicFramePr>
            <a:graphicFrameLocks noChangeAspect="1"/>
          </p:cNvGraphicFramePr>
          <p:nvPr/>
        </p:nvGraphicFramePr>
        <p:xfrm>
          <a:off x="3125788" y="4213225"/>
          <a:ext cx="39608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r:id="rId17" imgW="1714817" imgH="203517" progId="Equation.DSMT4">
                  <p:embed/>
                </p:oleObj>
              </mc:Choice>
              <mc:Fallback>
                <p:oleObj r:id="rId17" imgW="1714817" imgH="20351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4213225"/>
                        <a:ext cx="39608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61101"/>
              </p:ext>
            </p:extLst>
          </p:nvPr>
        </p:nvGraphicFramePr>
        <p:xfrm>
          <a:off x="6516135" y="2636945"/>
          <a:ext cx="733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9" r:id="rId19" imgW="434188" imgH="255535" progId="Equation.DSMT4">
                  <p:embed/>
                </p:oleObj>
              </mc:Choice>
              <mc:Fallback>
                <p:oleObj r:id="rId19" imgW="434188" imgH="25553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135" y="2636945"/>
                        <a:ext cx="7334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灯片编号占位符 3"/>
          <p:cNvSpPr>
            <a:spLocks noGrp="1" noChangeArrowheads="1"/>
          </p:cNvSpPr>
          <p:nvPr/>
        </p:nvSpPr>
        <p:spPr bwMode="auto">
          <a:xfrm>
            <a:off x="673100" y="64992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8467AE25-F926-4F26-90DF-78F667DA5F13}" type="slidenum">
              <a:rPr lang="en-US" altLang="zh-CN" sz="1200">
                <a:solidFill>
                  <a:srgbClr val="898989"/>
                </a:solidFill>
              </a:rPr>
              <a:pPr/>
              <a:t>40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900113" y="1270000"/>
            <a:ext cx="8289925" cy="5256213"/>
            <a:chOff x="0" y="0"/>
            <a:chExt cx="8289943" cy="5000660"/>
          </a:xfrm>
        </p:grpSpPr>
        <p:sp>
          <p:nvSpPr>
            <p:cNvPr id="40971" name="AutoShape 2"/>
            <p:cNvSpPr>
              <a:spLocks noChangeArrowheads="1"/>
            </p:cNvSpPr>
            <p:nvPr/>
          </p:nvSpPr>
          <p:spPr bwMode="auto">
            <a:xfrm>
              <a:off x="288919" y="642942"/>
              <a:ext cx="7740680" cy="4357718"/>
            </a:xfrm>
            <a:prstGeom prst="roundRect">
              <a:avLst>
                <a:gd name="adj" fmla="val 2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0972" name="组合 23"/>
            <p:cNvGrpSpPr>
              <a:grpSpLocks/>
            </p:cNvGrpSpPr>
            <p:nvPr/>
          </p:nvGrpSpPr>
          <p:grpSpPr bwMode="auto">
            <a:xfrm>
              <a:off x="0" y="0"/>
              <a:ext cx="1146175" cy="993775"/>
              <a:chOff x="0" y="0"/>
              <a:chExt cx="1146175" cy="993775"/>
            </a:xfrm>
          </p:grpSpPr>
          <p:sp>
            <p:nvSpPr>
              <p:cNvPr id="40975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0976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0973" name="Rectangle 6"/>
            <p:cNvSpPr>
              <a:spLocks noChangeArrowheads="1"/>
            </p:cNvSpPr>
            <p:nvPr/>
          </p:nvSpPr>
          <p:spPr bwMode="auto">
            <a:xfrm>
              <a:off x="512764" y="892269"/>
              <a:ext cx="7777179" cy="2547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楷体_GB2312" pitchFamily="1" charset="-122"/>
                  <a:ea typeface="楷体_GB2312" pitchFamily="1" charset="-122"/>
                </a:rPr>
                <a:t>（</a:t>
              </a:r>
              <a:r>
                <a:rPr lang="en-US" altLang="zh-CN" sz="2000" dirty="0">
                  <a:latin typeface="楷体_GB2312" pitchFamily="1" charset="-122"/>
                  <a:ea typeface="楷体_GB2312" pitchFamily="1" charset="-122"/>
                </a:rPr>
                <a:t>1</a:t>
              </a:r>
              <a:r>
                <a:rPr lang="zh-CN" altLang="en-US" sz="2000" dirty="0">
                  <a:latin typeface="楷体_GB2312" pitchFamily="1" charset="-122"/>
                  <a:ea typeface="楷体_GB2312" pitchFamily="1" charset="-122"/>
                </a:rPr>
                <a:t>）设</a:t>
              </a:r>
              <a:r>
                <a:rPr lang="en-US" altLang="zh-CN" sz="2000" dirty="0">
                  <a:latin typeface="楷体_GB2312" pitchFamily="1" charset="-122"/>
                  <a:ea typeface="楷体_GB2312" pitchFamily="1" charset="-122"/>
                </a:rPr>
                <a:t>XY</a:t>
              </a:r>
              <a:r>
                <a:rPr lang="zh-CN" altLang="en-US" sz="2000" dirty="0">
                  <a:latin typeface="楷体_GB2312" pitchFamily="1" charset="-122"/>
                  <a:ea typeface="楷体_GB2312" pitchFamily="1" charset="-122"/>
                </a:rPr>
                <a:t>的协方差矩阵</a:t>
              </a:r>
              <a:r>
                <a:rPr lang="en-US" altLang="zh-CN" sz="2000" dirty="0">
                  <a:latin typeface="楷体_GB2312" pitchFamily="1" charset="-122"/>
                  <a:ea typeface="楷体_GB2312" pitchFamily="1" charset="-122"/>
                </a:rPr>
                <a:t>Σ</a:t>
              </a:r>
              <a:r>
                <a:rPr lang="zh-CN" altLang="en-US" sz="2000" dirty="0">
                  <a:latin typeface="楷体_GB2312" pitchFamily="1" charset="-122"/>
                  <a:ea typeface="楷体_GB2312" pitchFamily="1" charset="-122"/>
                </a:rPr>
                <a:t>，则 </a:t>
              </a:r>
            </a:p>
            <a:p>
              <a:endParaRPr lang="zh-CN" altLang="en-US" sz="2000" dirty="0">
                <a:latin typeface="楷体_GB2312" pitchFamily="1" charset="-122"/>
                <a:ea typeface="楷体_GB2312" pitchFamily="1" charset="-122"/>
              </a:endParaRPr>
            </a:p>
            <a:p>
              <a:endParaRPr lang="zh-CN" altLang="en-US" sz="2000" dirty="0">
                <a:latin typeface="楷体_GB2312" pitchFamily="1" charset="-122"/>
                <a:ea typeface="楷体_GB2312" pitchFamily="1" charset="-122"/>
              </a:endParaRPr>
            </a:p>
            <a:p>
              <a:endParaRPr lang="zh-CN" altLang="en-US" sz="2000" dirty="0">
                <a:latin typeface="楷体_GB2312" pitchFamily="1" charset="-122"/>
                <a:ea typeface="楷体_GB2312" pitchFamily="1" charset="-122"/>
              </a:endParaRPr>
            </a:p>
            <a:p>
              <a:endParaRPr lang="zh-CN" altLang="en-US" sz="2000" dirty="0">
                <a:latin typeface="楷体_GB2312" pitchFamily="1" charset="-122"/>
                <a:ea typeface="楷体_GB2312" pitchFamily="1" charset="-122"/>
              </a:endParaRPr>
            </a:p>
            <a:p>
              <a:r>
                <a:rPr lang="zh-CN" altLang="en-US" sz="2000" dirty="0">
                  <a:latin typeface="楷体_GB2312" pitchFamily="1" charset="-122"/>
                  <a:ea typeface="楷体_GB2312" pitchFamily="1" charset="-122"/>
                </a:rPr>
                <a:t>  利用                                                                 </a:t>
              </a:r>
              <a:r>
                <a:rPr lang="zh-CN" altLang="en-US" sz="2000" dirty="0" smtClean="0">
                  <a:latin typeface="楷体_GB2312" pitchFamily="1" charset="-122"/>
                  <a:ea typeface="楷体_GB2312" pitchFamily="1" charset="-122"/>
                </a:rPr>
                <a:t>得</a:t>
              </a:r>
              <a:r>
                <a:rPr lang="zh-CN" altLang="en-US" sz="2400" dirty="0" smtClean="0"/>
                <a:t> </a:t>
              </a:r>
              <a:endParaRPr lang="zh-CN" altLang="en-US" sz="2400" dirty="0"/>
            </a:p>
            <a:p>
              <a:endPara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0974" name="Rectangle 7"/>
            <p:cNvSpPr>
              <a:spLocks noChangeArrowheads="1"/>
            </p:cNvSpPr>
            <p:nvPr/>
          </p:nvSpPr>
          <p:spPr bwMode="auto">
            <a:xfrm>
              <a:off x="354014" y="285780"/>
              <a:ext cx="863602" cy="457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Comic Sans MS" pitchFamily="66" charset="0"/>
                  <a:ea typeface="楷体_GB2312" pitchFamily="1" charset="-122"/>
                  <a:sym typeface="Comic Sans MS" pitchFamily="66" charset="0"/>
                </a:rPr>
                <a:t>解：</a:t>
              </a:r>
              <a:endParaRPr lang="zh-CN" altLang="en-US"/>
            </a:p>
          </p:txBody>
        </p:sp>
      </p:grpSp>
      <p:pic>
        <p:nvPicPr>
          <p:cNvPr id="40966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Rectangle 12"/>
          <p:cNvSpPr>
            <a:spLocks noChangeArrowheads="1"/>
          </p:cNvSpPr>
          <p:nvPr/>
        </p:nvSpPr>
        <p:spPr bwMode="auto">
          <a:xfrm>
            <a:off x="1044575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979613" y="2709863"/>
          <a:ext cx="61928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r:id="rId4" imgW="4038917" imgH="508317" progId="Equation.DSMT4">
                  <p:embed/>
                </p:oleObj>
              </mc:Choice>
              <mc:Fallback>
                <p:oleObj r:id="rId4" imgW="4038917" imgH="50831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9863"/>
                        <a:ext cx="6192837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14"/>
          <p:cNvSpPr>
            <a:spLocks noChangeArrowheads="1"/>
          </p:cNvSpPr>
          <p:nvPr/>
        </p:nvSpPr>
        <p:spPr bwMode="auto">
          <a:xfrm>
            <a:off x="1044575" y="328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42928"/>
              </p:ext>
            </p:extLst>
          </p:nvPr>
        </p:nvGraphicFramePr>
        <p:xfrm>
          <a:off x="1524000" y="4484679"/>
          <a:ext cx="72342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r:id="rId6" imgW="5397797" imgH="520877" progId="Equation.DSMT4">
                  <p:embed/>
                </p:oleObj>
              </mc:Choice>
              <mc:Fallback>
                <p:oleObj r:id="rId6" imgW="5397797" imgH="52087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84679"/>
                        <a:ext cx="72342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0970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72981B14-6187-4D2F-BF53-6DB65D99BD2B}" type="slidenum">
              <a:rPr lang="en-US" altLang="zh-CN" sz="1200">
                <a:solidFill>
                  <a:srgbClr val="898989"/>
                </a:solidFill>
              </a:rPr>
              <a:pPr/>
              <a:t>41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409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93008"/>
              </p:ext>
            </p:extLst>
          </p:nvPr>
        </p:nvGraphicFramePr>
        <p:xfrm>
          <a:off x="2330242" y="3573463"/>
          <a:ext cx="48339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r:id="rId8" imgW="3162617" imgH="444817" progId="Equation.DSMT4">
                  <p:embed/>
                </p:oleObj>
              </mc:Choice>
              <mc:Fallback>
                <p:oleObj r:id="rId8" imgW="3162617" imgH="4448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242" y="3573463"/>
                        <a:ext cx="4833938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0" name="组合 35"/>
          <p:cNvGrpSpPr>
            <a:grpSpLocks/>
          </p:cNvGrpSpPr>
          <p:nvPr/>
        </p:nvGrpSpPr>
        <p:grpSpPr bwMode="auto">
          <a:xfrm>
            <a:off x="900113" y="1198563"/>
            <a:ext cx="8289925" cy="5472112"/>
            <a:chOff x="0" y="0"/>
            <a:chExt cx="8289943" cy="5000660"/>
          </a:xfrm>
        </p:grpSpPr>
        <p:sp>
          <p:nvSpPr>
            <p:cNvPr id="41999" name="AutoShape 2"/>
            <p:cNvSpPr>
              <a:spLocks noChangeArrowheads="1"/>
            </p:cNvSpPr>
            <p:nvPr/>
          </p:nvSpPr>
          <p:spPr bwMode="auto">
            <a:xfrm>
              <a:off x="288919" y="642942"/>
              <a:ext cx="7740680" cy="4357718"/>
            </a:xfrm>
            <a:prstGeom prst="roundRect">
              <a:avLst>
                <a:gd name="adj" fmla="val 2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2000" name="组合 23"/>
            <p:cNvGrpSpPr>
              <a:grpSpLocks/>
            </p:cNvGrpSpPr>
            <p:nvPr/>
          </p:nvGrpSpPr>
          <p:grpSpPr bwMode="auto">
            <a:xfrm>
              <a:off x="0" y="0"/>
              <a:ext cx="1146175" cy="993775"/>
              <a:chOff x="0" y="0"/>
              <a:chExt cx="1146175" cy="993775"/>
            </a:xfrm>
          </p:grpSpPr>
          <p:sp>
            <p:nvSpPr>
              <p:cNvPr id="42003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2004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2001" name="Rectangle 6"/>
            <p:cNvSpPr>
              <a:spLocks noChangeArrowheads="1"/>
            </p:cNvSpPr>
            <p:nvPr/>
          </p:nvSpPr>
          <p:spPr bwMode="auto">
            <a:xfrm>
              <a:off x="512764" y="892269"/>
              <a:ext cx="7777179" cy="46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400"/>
            </a:p>
            <a:p>
              <a:endParaRPr lang="zh-CN" altLang="zh-CN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2002" name="Rectangle 7"/>
            <p:cNvSpPr>
              <a:spLocks noChangeArrowheads="1"/>
            </p:cNvSpPr>
            <p:nvPr/>
          </p:nvSpPr>
          <p:spPr bwMode="auto">
            <a:xfrm>
              <a:off x="354014" y="285780"/>
              <a:ext cx="863602" cy="457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Comic Sans MS" pitchFamily="66" charset="0"/>
                  <a:ea typeface="楷体_GB2312" pitchFamily="1" charset="-122"/>
                  <a:sym typeface="Comic Sans MS" pitchFamily="66" charset="0"/>
                </a:rPr>
                <a:t>解：</a:t>
              </a:r>
              <a:endParaRPr lang="zh-CN" altLang="en-US"/>
            </a:p>
          </p:txBody>
        </p:sp>
      </p:grpSp>
      <p:pic>
        <p:nvPicPr>
          <p:cNvPr id="41991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993" name="Rectangle 12"/>
          <p:cNvSpPr>
            <a:spLocks noChangeArrowheads="1"/>
          </p:cNvSpPr>
          <p:nvPr/>
        </p:nvSpPr>
        <p:spPr bwMode="auto">
          <a:xfrm>
            <a:off x="1044575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1994" name="Rectangle 14"/>
          <p:cNvSpPr>
            <a:spLocks noChangeArrowheads="1"/>
          </p:cNvSpPr>
          <p:nvPr/>
        </p:nvSpPr>
        <p:spPr bwMode="auto">
          <a:xfrm>
            <a:off x="1044575" y="3286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1995" name="Rectangle 2"/>
          <p:cNvSpPr>
            <a:spLocks noGrp="1" noRot="1" noChangeArrowheads="1"/>
          </p:cNvSpPr>
          <p:nvPr/>
        </p:nvSpPr>
        <p:spPr bwMode="auto">
          <a:xfrm>
            <a:off x="457200" y="620713"/>
            <a:ext cx="8434388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defTabSz="0">
              <a:spcBef>
                <a:spcPct val="20000"/>
              </a:spcBef>
            </a:pPr>
            <a:endParaRPr lang="zh-CN" altLang="en-US" sz="2800">
              <a:solidFill>
                <a:srgbClr val="990000"/>
              </a:solidFill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800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800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8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   （</a:t>
            </a:r>
            <a:r>
              <a:rPr lang="en-US" altLang="zh-CN" sz="28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2</a:t>
            </a:r>
            <a:r>
              <a:rPr lang="zh-CN" altLang="en-US" sz="28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）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根据高斯变量差熵的公式得</a:t>
            </a:r>
          </a:p>
          <a:p>
            <a:pPr marL="533400" indent="-533400" defTabSz="0">
              <a:spcBef>
                <a:spcPct val="20000"/>
              </a:spcBef>
            </a:pPr>
            <a:endParaRPr lang="zh-CN" altLang="en-US" sz="240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en-US" altLang="zh-CN" sz="240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400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         </a:t>
            </a:r>
            <a:endParaRPr lang="en-US" altLang="zh-CN" sz="2400">
              <a:latin typeface="华文细黑" pitchFamily="2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8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（</a:t>
            </a:r>
            <a:r>
              <a:rPr lang="en-US" altLang="zh-CN" sz="28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3</a:t>
            </a:r>
            <a:r>
              <a:rPr lang="zh-CN" altLang="en-US" sz="280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）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根据公式得到 </a:t>
            </a:r>
          </a:p>
        </p:txBody>
      </p:sp>
      <p:sp>
        <p:nvSpPr>
          <p:cNvPr id="41996" name="Rectangle 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1986" name="Object 16"/>
          <p:cNvGraphicFramePr>
            <a:graphicFrameLocks noChangeAspect="1"/>
          </p:cNvGraphicFramePr>
          <p:nvPr/>
        </p:nvGraphicFramePr>
        <p:xfrm>
          <a:off x="2051050" y="2565400"/>
          <a:ext cx="31686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r:id="rId4" imgW="1905317" imgH="1105217" progId="Equation.DSMT4">
                  <p:embed/>
                </p:oleObj>
              </mc:Choice>
              <mc:Fallback>
                <p:oleObj r:id="rId4" imgW="1905317" imgH="11052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65400"/>
                        <a:ext cx="3168650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7"/>
          <p:cNvGraphicFramePr>
            <a:graphicFrameLocks noChangeAspect="1"/>
          </p:cNvGraphicFramePr>
          <p:nvPr/>
        </p:nvGraphicFramePr>
        <p:xfrm>
          <a:off x="2555875" y="4724400"/>
          <a:ext cx="482441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6" imgW="2984400" imgH="1206360" progId="Equation.DSMT4">
                  <p:embed/>
                </p:oleObj>
              </mc:Choice>
              <mc:Fallback>
                <p:oleObj name="Equation" r:id="rId6" imgW="2984400" imgH="12063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4824413" cy="194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1998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7F05238-E379-4943-A7AB-570A2DBD86BA}" type="slidenum">
              <a:rPr lang="en-US" altLang="zh-CN" sz="1200">
                <a:solidFill>
                  <a:srgbClr val="898989"/>
                </a:solidFill>
              </a:rPr>
              <a:pPr/>
              <a:t>42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5446713" y="2659063"/>
          <a:ext cx="32178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Equation" r:id="rId8" imgW="1854000" imgH="393480" progId="Equation.DSMT4">
                  <p:embed/>
                </p:oleObj>
              </mc:Choice>
              <mc:Fallback>
                <p:oleObj name="Equation" r:id="rId8" imgW="185400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2659063"/>
                        <a:ext cx="3217862" cy="554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22"/>
          <p:cNvGraphicFramePr>
            <a:graphicFrameLocks/>
          </p:cNvGraphicFramePr>
          <p:nvPr/>
        </p:nvGraphicFramePr>
        <p:xfrm>
          <a:off x="5489575" y="3429000"/>
          <a:ext cx="21066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Equation" r:id="rId10" imgW="1320480" imgH="393480" progId="Equation.DSMT4">
                  <p:embed/>
                </p:oleObj>
              </mc:Choice>
              <mc:Fallback>
                <p:oleObj name="Equation" r:id="rId10" imgW="1320480" imgH="39348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3429000"/>
                        <a:ext cx="2106613" cy="577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chemeClr val="bg1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979613" y="2133600"/>
            <a:ext cx="7072312" cy="3771900"/>
            <a:chOff x="0" y="0"/>
            <a:chExt cx="6643734" cy="3773487"/>
          </a:xfrm>
        </p:grpSpPr>
        <p:grpSp>
          <p:nvGrpSpPr>
            <p:cNvPr id="43021" name="组合 9"/>
            <p:cNvGrpSpPr>
              <a:grpSpLocks/>
            </p:cNvGrpSpPr>
            <p:nvPr/>
          </p:nvGrpSpPr>
          <p:grpSpPr bwMode="auto">
            <a:xfrm>
              <a:off x="71438" y="0"/>
              <a:ext cx="6072230" cy="3773487"/>
              <a:chOff x="0" y="0"/>
              <a:chExt cx="6072230" cy="3773487"/>
            </a:xfrm>
          </p:grpSpPr>
          <p:sp>
            <p:nvSpPr>
              <p:cNvPr id="43023" name="AutoShap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072230" cy="3427423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3F3F3"/>
                  </a:gs>
                  <a:gs pos="100000">
                    <a:srgbClr val="DDDDDD"/>
                  </a:gs>
                </a:gsLst>
                <a:lin ang="5400000" scaled="1"/>
              </a:gradFill>
              <a:ln w="3175">
                <a:solidFill>
                  <a:srgbClr val="969696">
                    <a:alpha val="5294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263525" indent="-263525">
                  <a:buClr>
                    <a:srgbClr val="BC000D"/>
                  </a:buClr>
                  <a:buFont typeface="Wingdings" pitchFamily="2" charset="2"/>
                  <a:buChar char="n"/>
                </a:pPr>
                <a:endParaRPr lang="zh-CN" altLang="zh-CN" sz="1400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3024" name="AutoShape 5"/>
              <p:cNvSpPr>
                <a:spLocks noChangeArrowheads="1"/>
              </p:cNvSpPr>
              <p:nvPr/>
            </p:nvSpPr>
            <p:spPr bwMode="auto">
              <a:xfrm>
                <a:off x="506443" y="3162300"/>
                <a:ext cx="5106988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3022" name="Rectangle 6"/>
            <p:cNvSpPr>
              <a:spLocks noChangeArrowheads="1"/>
            </p:cNvSpPr>
            <p:nvPr/>
          </p:nvSpPr>
          <p:spPr bwMode="auto">
            <a:xfrm>
              <a:off x="0" y="212725"/>
              <a:ext cx="6643734" cy="504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zh-CN" sz="2400">
                <a:solidFill>
                  <a:srgbClr val="000000"/>
                </a:solidFill>
                <a:latin typeface="黑体" pitchFamily="49" charset="-122"/>
                <a:sym typeface="黑体" pitchFamily="49" charset="-122"/>
              </a:endParaRPr>
            </a:p>
          </p:txBody>
        </p:sp>
      </p:grpSp>
      <p:sp>
        <p:nvSpPr>
          <p:cNvPr id="43017" name="AutoShape 4"/>
          <p:cNvSpPr>
            <a:spLocks noChangeArrowheads="1"/>
          </p:cNvSpPr>
          <p:nvPr/>
        </p:nvSpPr>
        <p:spPr bwMode="auto">
          <a:xfrm>
            <a:off x="1592263" y="1643063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4.4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2268538" y="2636838"/>
            <a:ext cx="61912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已知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为零均值、互相独立的高斯随机变量集合，方差分别为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；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为独立于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的零均值高斯噪声，方差为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；设                     ，               ，其中，</a:t>
            </a:r>
            <a:r>
              <a:rPr lang="el-GR" altLang="en-US" sz="2400" i="1" dirty="0">
                <a:latin typeface="Times New Roman" pitchFamily="18" charset="0"/>
                <a:ea typeface="楷体_GB2312" pitchFamily="1" charset="-122"/>
              </a:rPr>
              <a:t>α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为常数。求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：</a:t>
            </a:r>
            <a:endParaRPr lang="en-US" altLang="zh-CN" sz="2400" dirty="0" smtClean="0"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； 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endParaRPr lang="zh-CN" altLang="en-US" sz="2400" dirty="0"/>
          </a:p>
        </p:txBody>
      </p:sp>
      <p:graphicFrame>
        <p:nvGraphicFramePr>
          <p:cNvPr id="43010" name="Object 13"/>
          <p:cNvGraphicFramePr>
            <a:graphicFrameLocks noChangeAspect="1"/>
          </p:cNvGraphicFramePr>
          <p:nvPr/>
        </p:nvGraphicFramePr>
        <p:xfrm>
          <a:off x="2771775" y="3781425"/>
          <a:ext cx="17938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r:id="rId4" imgW="916706" imgH="178504" progId="Equation.DSMT4">
                  <p:embed/>
                </p:oleObj>
              </mc:Choice>
              <mc:Fallback>
                <p:oleObj r:id="rId4" imgW="916706" imgH="17850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781425"/>
                        <a:ext cx="17938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4"/>
          <p:cNvGraphicFramePr>
            <a:graphicFrameLocks noChangeAspect="1"/>
          </p:cNvGraphicFramePr>
          <p:nvPr/>
        </p:nvGraphicFramePr>
        <p:xfrm>
          <a:off x="4787900" y="3789363"/>
          <a:ext cx="1511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r:id="rId6" imgW="776364" imgH="178426" progId="Equation.DSMT4">
                  <p:embed/>
                </p:oleObj>
              </mc:Choice>
              <mc:Fallback>
                <p:oleObj r:id="rId6" imgW="776364" imgH="17842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89363"/>
                        <a:ext cx="1511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475430"/>
              </p:ext>
            </p:extLst>
          </p:nvPr>
        </p:nvGraphicFramePr>
        <p:xfrm>
          <a:off x="3131900" y="4570412"/>
          <a:ext cx="968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r:id="rId8" imgW="496478" imgH="203870" progId="Equation.DSMT4">
                  <p:embed/>
                </p:oleObj>
              </mc:Choice>
              <mc:Fallback>
                <p:oleObj r:id="rId8" imgW="496478" imgH="20387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00" y="4570412"/>
                        <a:ext cx="968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2077"/>
              </p:ext>
            </p:extLst>
          </p:nvPr>
        </p:nvGraphicFramePr>
        <p:xfrm>
          <a:off x="5364163" y="4570412"/>
          <a:ext cx="971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r:id="rId10" imgW="496478" imgH="203870" progId="Equation.DSMT4">
                  <p:embed/>
                </p:oleObj>
              </mc:Choice>
              <mc:Fallback>
                <p:oleObj r:id="rId10" imgW="496478" imgH="20387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70412"/>
                        <a:ext cx="9715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3020" name="灯片编号占位符 3"/>
          <p:cNvSpPr>
            <a:spLocks noGrp="1" noChangeArrowheads="1"/>
          </p:cNvSpPr>
          <p:nvPr/>
        </p:nvSpPr>
        <p:spPr bwMode="auto">
          <a:xfrm>
            <a:off x="600075" y="649922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8D2CA132-CFBA-466F-B4F0-052C8B959C22}" type="slidenum">
              <a:rPr lang="en-US" altLang="zh-CN" sz="1200">
                <a:solidFill>
                  <a:srgbClr val="898989"/>
                </a:solidFill>
              </a:rPr>
              <a:pPr/>
              <a:t>43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900113" y="1270000"/>
            <a:ext cx="8289925" cy="5256213"/>
            <a:chOff x="0" y="0"/>
            <a:chExt cx="8289943" cy="5000660"/>
          </a:xfrm>
        </p:grpSpPr>
        <p:sp>
          <p:nvSpPr>
            <p:cNvPr id="44048" name="AutoShape 2"/>
            <p:cNvSpPr>
              <a:spLocks noChangeArrowheads="1"/>
            </p:cNvSpPr>
            <p:nvPr/>
          </p:nvSpPr>
          <p:spPr bwMode="auto">
            <a:xfrm>
              <a:off x="288919" y="642942"/>
              <a:ext cx="7740680" cy="4357718"/>
            </a:xfrm>
            <a:prstGeom prst="roundRect">
              <a:avLst>
                <a:gd name="adj" fmla="val 2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4049" name="组合 23"/>
            <p:cNvGrpSpPr>
              <a:grpSpLocks/>
            </p:cNvGrpSpPr>
            <p:nvPr/>
          </p:nvGrpSpPr>
          <p:grpSpPr bwMode="auto">
            <a:xfrm>
              <a:off x="0" y="0"/>
              <a:ext cx="1146175" cy="993775"/>
              <a:chOff x="0" y="0"/>
              <a:chExt cx="1146175" cy="993775"/>
            </a:xfrm>
          </p:grpSpPr>
          <p:sp>
            <p:nvSpPr>
              <p:cNvPr id="44052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4053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4050" name="Rectangle 6"/>
            <p:cNvSpPr>
              <a:spLocks noChangeArrowheads="1"/>
            </p:cNvSpPr>
            <p:nvPr/>
          </p:nvSpPr>
          <p:spPr bwMode="auto">
            <a:xfrm>
              <a:off x="512764" y="892269"/>
              <a:ext cx="7777179" cy="46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latin typeface="楷体_GB2312" pitchFamily="1" charset="-122"/>
                  <a:ea typeface="楷体_GB2312" pitchFamily="1" charset="-122"/>
                </a:rPr>
                <a:t>  由已知条件可得</a:t>
              </a:r>
            </a:p>
            <a:p>
              <a:endParaRPr lang="zh-CN" altLang="en-US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4051" name="Rectangle 7"/>
            <p:cNvSpPr>
              <a:spLocks noChangeArrowheads="1"/>
            </p:cNvSpPr>
            <p:nvPr/>
          </p:nvSpPr>
          <p:spPr bwMode="auto">
            <a:xfrm>
              <a:off x="354014" y="285780"/>
              <a:ext cx="863602" cy="457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Comic Sans MS" pitchFamily="66" charset="0"/>
                  <a:ea typeface="楷体_GB2312" pitchFamily="1" charset="-122"/>
                  <a:sym typeface="Comic Sans MS" pitchFamily="66" charset="0"/>
                </a:rPr>
                <a:t>解：</a:t>
              </a:r>
              <a:endParaRPr lang="zh-CN" altLang="en-US"/>
            </a:p>
          </p:txBody>
        </p:sp>
      </p:grpSp>
      <p:pic>
        <p:nvPicPr>
          <p:cNvPr id="44041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2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4043" name="Rectangle 12"/>
          <p:cNvSpPr>
            <a:spLocks noChangeArrowheads="1"/>
          </p:cNvSpPr>
          <p:nvPr/>
        </p:nvSpPr>
        <p:spPr bwMode="auto">
          <a:xfrm>
            <a:off x="1617663" y="3132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4044" name="Rectangle 14"/>
          <p:cNvSpPr>
            <a:spLocks noChangeArrowheads="1"/>
          </p:cNvSpPr>
          <p:nvPr/>
        </p:nvSpPr>
        <p:spPr bwMode="auto">
          <a:xfrm>
            <a:off x="1617663" y="3141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3563938" y="2276475"/>
          <a:ext cx="12842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" r:id="rId4" imgW="814885" imgH="203959" progId="Equation.DSMT4">
                  <p:embed/>
                </p:oleObj>
              </mc:Choice>
              <mc:Fallback>
                <p:oleObj r:id="rId4" imgW="814885" imgH="20395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76475"/>
                        <a:ext cx="12842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5075238" y="2276475"/>
          <a:ext cx="1223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7" r:id="rId6" imgW="776702" imgH="203959" progId="Equation.DSMT4">
                  <p:embed/>
                </p:oleObj>
              </mc:Choice>
              <mc:Fallback>
                <p:oleObj r:id="rId6" imgW="776702" imgH="20395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276475"/>
                        <a:ext cx="122396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6588125" y="2276475"/>
          <a:ext cx="12684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8" r:id="rId8" imgW="802157" imgH="203959" progId="Equation.DSMT4">
                  <p:embed/>
                </p:oleObj>
              </mc:Choice>
              <mc:Fallback>
                <p:oleObj r:id="rId8" imgW="802157" imgH="20395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76475"/>
                        <a:ext cx="12684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2473325" y="2708275"/>
          <a:ext cx="20986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" r:id="rId10" imgW="1323990" imgH="203959" progId="Equation.DSMT4">
                  <p:embed/>
                </p:oleObj>
              </mc:Choice>
              <mc:Fallback>
                <p:oleObj r:id="rId10" imgW="1323990" imgH="20395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2708275"/>
                        <a:ext cx="2098675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4873625" y="2636838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0" r:id="rId12" imgW="1222169" imgH="254869" progId="Equation.DSMT4">
                  <p:embed/>
                </p:oleObj>
              </mc:Choice>
              <mc:Fallback>
                <p:oleObj r:id="rId12" imgW="1222169" imgH="25486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636838"/>
                        <a:ext cx="1930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Rectangle 12"/>
          <p:cNvSpPr>
            <a:spLocks noChangeArrowheads="1"/>
          </p:cNvSpPr>
          <p:nvPr/>
        </p:nvSpPr>
        <p:spPr bwMode="auto">
          <a:xfrm>
            <a:off x="215900" y="334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2319338" y="3122613"/>
          <a:ext cx="61595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1" r:id="rId14" imgW="6845617" imgH="3048317" progId="Equation.DSMT4">
                  <p:embed/>
                </p:oleObj>
              </mc:Choice>
              <mc:Fallback>
                <p:oleObj r:id="rId14" imgW="6845617" imgH="304831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122613"/>
                        <a:ext cx="6159500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4047" name="灯片编号占位符 3"/>
          <p:cNvSpPr>
            <a:spLocks noGrp="1" noChangeArrowheads="1"/>
          </p:cNvSpPr>
          <p:nvPr/>
        </p:nvSpPr>
        <p:spPr bwMode="auto">
          <a:xfrm>
            <a:off x="385763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CA957922-88F0-401E-9764-19A4DA171A49}" type="slidenum">
              <a:rPr lang="en-US" altLang="zh-CN" sz="1200">
                <a:solidFill>
                  <a:srgbClr val="898989"/>
                </a:solidFill>
              </a:rPr>
              <a:pPr/>
              <a:t>44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900113" y="1198563"/>
            <a:ext cx="8289925" cy="5472112"/>
            <a:chOff x="0" y="0"/>
            <a:chExt cx="8289943" cy="5000660"/>
          </a:xfrm>
        </p:grpSpPr>
        <p:sp>
          <p:nvSpPr>
            <p:cNvPr id="45071" name="AutoShape 2"/>
            <p:cNvSpPr>
              <a:spLocks noChangeArrowheads="1"/>
            </p:cNvSpPr>
            <p:nvPr/>
          </p:nvSpPr>
          <p:spPr bwMode="auto">
            <a:xfrm>
              <a:off x="288919" y="642942"/>
              <a:ext cx="7740680" cy="4357718"/>
            </a:xfrm>
            <a:prstGeom prst="roundRect">
              <a:avLst>
                <a:gd name="adj" fmla="val 277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45072" name="组合 23"/>
            <p:cNvGrpSpPr>
              <a:grpSpLocks/>
            </p:cNvGrpSpPr>
            <p:nvPr/>
          </p:nvGrpSpPr>
          <p:grpSpPr bwMode="auto">
            <a:xfrm>
              <a:off x="0" y="0"/>
              <a:ext cx="1146175" cy="993775"/>
              <a:chOff x="0" y="0"/>
              <a:chExt cx="1146175" cy="993775"/>
            </a:xfrm>
          </p:grpSpPr>
          <p:sp>
            <p:nvSpPr>
              <p:cNvPr id="45075" name="AutoShape 14"/>
              <p:cNvSpPr>
                <a:spLocks noChangeArrowheads="1"/>
              </p:cNvSpPr>
              <p:nvPr/>
            </p:nvSpPr>
            <p:spPr bwMode="auto">
              <a:xfrm>
                <a:off x="0" y="130175"/>
                <a:ext cx="1146175" cy="863600"/>
              </a:xfrm>
              <a:prstGeom prst="downArrow">
                <a:avLst>
                  <a:gd name="adj1" fmla="val 52074"/>
                  <a:gd name="adj2" fmla="val 57903"/>
                </a:avLst>
              </a:prstGeom>
              <a:gradFill rotWithShape="1">
                <a:gsLst>
                  <a:gs pos="0">
                    <a:srgbClr val="BC000D"/>
                  </a:gs>
                  <a:gs pos="100000">
                    <a:srgbClr val="FF0517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AutoShape 23"/>
              <p:cNvSpPr>
                <a:spLocks noChangeArrowheads="1"/>
              </p:cNvSpPr>
              <p:nvPr/>
            </p:nvSpPr>
            <p:spPr bwMode="auto">
              <a:xfrm rot="-5400000">
                <a:off x="92071" y="-11114"/>
                <a:ext cx="958850" cy="981075"/>
              </a:xfrm>
              <a:prstGeom prst="leftArrow">
                <a:avLst>
                  <a:gd name="adj1" fmla="val 50000"/>
                  <a:gd name="adj2" fmla="val 48301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sym typeface="Arial" pitchFamily="34" charset="0"/>
                </a:endParaRPr>
              </a:p>
            </p:txBody>
          </p:sp>
        </p:grpSp>
        <p:sp>
          <p:nvSpPr>
            <p:cNvPr id="45073" name="Rectangle 6"/>
            <p:cNvSpPr>
              <a:spLocks noChangeArrowheads="1"/>
            </p:cNvSpPr>
            <p:nvPr/>
          </p:nvSpPr>
          <p:spPr bwMode="auto">
            <a:xfrm>
              <a:off x="512764" y="892269"/>
              <a:ext cx="7777179" cy="461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zh-CN" sz="2400"/>
            </a:p>
            <a:p>
              <a:endParaRPr lang="zh-CN" altLang="zh-CN" sz="240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endParaRPr>
            </a:p>
          </p:txBody>
        </p:sp>
        <p:sp>
          <p:nvSpPr>
            <p:cNvPr id="45074" name="Rectangle 7"/>
            <p:cNvSpPr>
              <a:spLocks noChangeArrowheads="1"/>
            </p:cNvSpPr>
            <p:nvPr/>
          </p:nvSpPr>
          <p:spPr bwMode="auto">
            <a:xfrm>
              <a:off x="354014" y="285780"/>
              <a:ext cx="863602" cy="457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Comic Sans MS" pitchFamily="66" charset="0"/>
                  <a:ea typeface="楷体_GB2312" pitchFamily="1" charset="-122"/>
                  <a:sym typeface="Comic Sans MS" pitchFamily="66" charset="0"/>
                </a:rPr>
                <a:t>解：</a:t>
              </a:r>
              <a:endParaRPr lang="zh-CN" altLang="en-US"/>
            </a:p>
          </p:txBody>
        </p:sp>
      </p:grpSp>
      <p:pic>
        <p:nvPicPr>
          <p:cNvPr id="45063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1833563" y="485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5066" name="Rectangle 14"/>
          <p:cNvSpPr>
            <a:spLocks noChangeArrowheads="1"/>
          </p:cNvSpPr>
          <p:nvPr/>
        </p:nvSpPr>
        <p:spPr bwMode="auto">
          <a:xfrm>
            <a:off x="1833563" y="4864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5067" name="Rectangle 2"/>
          <p:cNvSpPr>
            <a:spLocks noGrp="1" noRot="1" noChangeArrowheads="1"/>
          </p:cNvSpPr>
          <p:nvPr/>
        </p:nvSpPr>
        <p:spPr bwMode="auto">
          <a:xfrm>
            <a:off x="539750" y="1555750"/>
            <a:ext cx="8229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defTabSz="0">
              <a:spcBef>
                <a:spcPct val="20000"/>
              </a:spcBef>
            </a:pPr>
            <a:endParaRPr lang="zh-CN" altLang="en-US" sz="2800" dirty="0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800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  </a:t>
            </a: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533400" indent="-533400" defTabSz="0">
              <a:spcBef>
                <a:spcPct val="20000"/>
              </a:spcBef>
            </a:pPr>
            <a:r>
              <a:rPr lang="zh-CN" altLang="en-US" sz="2800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</a:t>
            </a: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sp>
        <p:nvSpPr>
          <p:cNvPr id="45068" name="Rectangle 3"/>
          <p:cNvSpPr>
            <a:spLocks noChangeArrowheads="1"/>
          </p:cNvSpPr>
          <p:nvPr/>
        </p:nvSpPr>
        <p:spPr bwMode="auto">
          <a:xfrm>
            <a:off x="788988" y="445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5058" name="Object 16"/>
          <p:cNvGraphicFramePr>
            <a:graphicFrameLocks noChangeAspect="1"/>
          </p:cNvGraphicFramePr>
          <p:nvPr/>
        </p:nvGraphicFramePr>
        <p:xfrm>
          <a:off x="1868488" y="2486025"/>
          <a:ext cx="6877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6" r:id="rId4" imgW="4077017" imgH="470217" progId="Equation.DSMT4">
                  <p:embed/>
                </p:oleObj>
              </mc:Choice>
              <mc:Fallback>
                <p:oleObj r:id="rId4" imgW="4077017" imgH="4702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86025"/>
                        <a:ext cx="68770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17"/>
          <p:cNvGraphicFramePr>
            <a:graphicFrameLocks noChangeAspect="1"/>
          </p:cNvGraphicFramePr>
          <p:nvPr/>
        </p:nvGraphicFramePr>
        <p:xfrm>
          <a:off x="1762125" y="3597275"/>
          <a:ext cx="3524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7" r:id="rId6" imgW="2083117" imgH="203517" progId="Equation.DSMT4">
                  <p:embed/>
                </p:oleObj>
              </mc:Choice>
              <mc:Fallback>
                <p:oleObj r:id="rId6" imgW="2083117" imgH="20351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597275"/>
                        <a:ext cx="35242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8"/>
          <p:cNvGraphicFramePr>
            <a:graphicFrameLocks noChangeAspect="1"/>
          </p:cNvGraphicFramePr>
          <p:nvPr/>
        </p:nvGraphicFramePr>
        <p:xfrm>
          <a:off x="2609850" y="4098925"/>
          <a:ext cx="527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8" r:id="rId8" imgW="5270817" imgH="609917" progId="Equation.DSMT4">
                  <p:embed/>
                </p:oleObj>
              </mc:Choice>
              <mc:Fallback>
                <p:oleObj r:id="rId8" imgW="5270817" imgH="60991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098925"/>
                        <a:ext cx="5270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9"/>
          <p:cNvGraphicFramePr>
            <a:graphicFrameLocks noChangeAspect="1"/>
          </p:cNvGraphicFramePr>
          <p:nvPr/>
        </p:nvGraphicFramePr>
        <p:xfrm>
          <a:off x="2570163" y="4765675"/>
          <a:ext cx="63230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9" r:id="rId10" imgW="3873817" imgH="482917" progId="Equation.DSMT4">
                  <p:embed/>
                </p:oleObj>
              </mc:Choice>
              <mc:Fallback>
                <p:oleObj r:id="rId10" imgW="3873817" imgH="48291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765675"/>
                        <a:ext cx="632301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Rectangle 20"/>
          <p:cNvSpPr>
            <a:spLocks noChangeArrowheads="1"/>
          </p:cNvSpPr>
          <p:nvPr/>
        </p:nvSpPr>
        <p:spPr bwMode="auto">
          <a:xfrm>
            <a:off x="0" y="4603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</a:rPr>
              <a:t>4.4.</a:t>
            </a:r>
            <a:r>
              <a:rPr lang="zh-CN" altLang="en-US" sz="3600" b="1">
                <a:solidFill>
                  <a:schemeClr val="bg1"/>
                </a:solidFill>
              </a:rPr>
              <a:t>2</a:t>
            </a:r>
            <a:r>
              <a:rPr lang="en-US" altLang="zh-CN" sz="3600" b="1">
                <a:solidFill>
                  <a:schemeClr val="bg1"/>
                </a:solidFill>
              </a:rPr>
              <a:t> </a:t>
            </a:r>
            <a:r>
              <a:rPr lang="zh-CN" altLang="en-US" sz="3200" b="1">
                <a:solidFill>
                  <a:schemeClr val="bg1"/>
                </a:solidFill>
              </a:rPr>
              <a:t>连续随机变量集的平均互信息的性质</a:t>
            </a:r>
            <a:r>
              <a:rPr lang="zh-CN" altLang="en-US" sz="3200">
                <a:solidFill>
                  <a:schemeClr val="bg1"/>
                </a:solidFill>
              </a:rPr>
              <a:t> </a:t>
            </a:r>
            <a:endParaRPr lang="zh-CN" altLang="en-US"/>
          </a:p>
        </p:txBody>
      </p:sp>
      <p:sp>
        <p:nvSpPr>
          <p:cNvPr id="45070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453318EC-97F4-471B-918D-675432DC9711}" type="slidenum">
              <a:rPr lang="en-US" altLang="zh-CN" sz="1200">
                <a:solidFill>
                  <a:srgbClr val="898989"/>
                </a:solidFill>
              </a:rPr>
              <a:pPr/>
              <a:t>45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7BECF158-F295-47F3-A7D2-9F965836C6D4}" type="slidenum">
              <a:rPr lang="en-US" altLang="zh-CN" sz="1200">
                <a:solidFill>
                  <a:srgbClr val="898989"/>
                </a:solidFill>
              </a:rPr>
              <a:pPr/>
              <a:t>46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84323" name="AutoShape 3"/>
          <p:cNvSpPr>
            <a:spLocks noChangeArrowheads="1"/>
          </p:cNvSpPr>
          <p:nvPr/>
        </p:nvSpPr>
        <p:spPr bwMode="auto">
          <a:xfrm>
            <a:off x="857250" y="2071688"/>
            <a:ext cx="7215188" cy="3878262"/>
          </a:xfrm>
          <a:prstGeom prst="roundRect">
            <a:avLst>
              <a:gd name="adj" fmla="val 19352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324" name="Rectangle 2"/>
          <p:cNvSpPr>
            <a:spLocks noChangeArrowheads="1"/>
          </p:cNvSpPr>
          <p:nvPr/>
        </p:nvSpPr>
        <p:spPr bwMode="auto">
          <a:xfrm>
            <a:off x="0" y="73025"/>
            <a:ext cx="78835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§</a:t>
            </a:r>
            <a:r>
              <a:rPr lang="zh-CN" altLang="en-US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4.5</a:t>
            </a:r>
            <a:r>
              <a:rPr lang="en-US" altLang="zh-CN" sz="4000" b="1">
                <a:solidFill>
                  <a:srgbClr val="FFFFFF"/>
                </a:solidFill>
                <a:latin typeface="黑体" pitchFamily="49" charset="-122"/>
                <a:sym typeface="黑体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</a:rPr>
              <a:t>离散集与连续集之间的互信息</a:t>
            </a:r>
          </a:p>
        </p:txBody>
      </p:sp>
      <p:grpSp>
        <p:nvGrpSpPr>
          <p:cNvPr id="184325" name="Group 6"/>
          <p:cNvGrpSpPr>
            <a:grpSpLocks/>
          </p:cNvGrpSpPr>
          <p:nvPr/>
        </p:nvGrpSpPr>
        <p:grpSpPr bwMode="auto">
          <a:xfrm>
            <a:off x="1187450" y="3117850"/>
            <a:ext cx="6735763" cy="528638"/>
            <a:chOff x="0" y="0"/>
            <a:chExt cx="4243" cy="333"/>
          </a:xfrm>
        </p:grpSpPr>
        <p:sp>
          <p:nvSpPr>
            <p:cNvPr id="184331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4243" cy="333"/>
            </a:xfrm>
            <a:prstGeom prst="roundRect">
              <a:avLst>
                <a:gd name="adj" fmla="val 15653"/>
              </a:avLst>
            </a:prstGeom>
            <a:solidFill>
              <a:srgbClr val="C4101D"/>
            </a:solidFill>
            <a:ln w="3175">
              <a:solidFill>
                <a:srgbClr val="969696">
                  <a:alpha val="5294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84332" name="AutoShape 8"/>
            <p:cNvSpPr>
              <a:spLocks noChangeArrowheads="1"/>
            </p:cNvSpPr>
            <p:nvPr/>
          </p:nvSpPr>
          <p:spPr bwMode="auto">
            <a:xfrm flipV="1">
              <a:off x="27" y="12"/>
              <a:ext cx="4184" cy="190"/>
            </a:xfrm>
            <a:prstGeom prst="roundRect">
              <a:avLst>
                <a:gd name="adj" fmla="val 14319"/>
              </a:avLst>
            </a:prstGeom>
            <a:solidFill>
              <a:srgbClr val="C4101D"/>
            </a:solidFill>
            <a:ln w="9525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64520" name="Text Box 4"/>
          <p:cNvSpPr>
            <a:spLocks noChangeArrowheads="1"/>
          </p:cNvSpPr>
          <p:nvPr/>
        </p:nvSpPr>
        <p:spPr bwMode="auto">
          <a:xfrm>
            <a:off x="1538288" y="3182938"/>
            <a:ext cx="6121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  <a:sym typeface="黑体" pitchFamily="49" charset="-122"/>
              </a:rPr>
              <a:t>★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离散事件与连续事件之间的互信息</a:t>
            </a:r>
          </a:p>
        </p:txBody>
      </p:sp>
      <p:grpSp>
        <p:nvGrpSpPr>
          <p:cNvPr id="184327" name="Group 11"/>
          <p:cNvGrpSpPr>
            <a:grpSpLocks/>
          </p:cNvGrpSpPr>
          <p:nvPr/>
        </p:nvGrpSpPr>
        <p:grpSpPr bwMode="auto">
          <a:xfrm>
            <a:off x="1187450" y="3860800"/>
            <a:ext cx="6735763" cy="563563"/>
            <a:chOff x="0" y="0"/>
            <a:chExt cx="4243" cy="333"/>
          </a:xfrm>
        </p:grpSpPr>
        <p:sp>
          <p:nvSpPr>
            <p:cNvPr id="184329" name="AutoShape 12"/>
            <p:cNvSpPr>
              <a:spLocks noChangeArrowheads="1"/>
            </p:cNvSpPr>
            <p:nvPr/>
          </p:nvSpPr>
          <p:spPr bwMode="auto">
            <a:xfrm>
              <a:off x="0" y="0"/>
              <a:ext cx="4243" cy="333"/>
            </a:xfrm>
            <a:prstGeom prst="roundRect">
              <a:avLst>
                <a:gd name="adj" fmla="val 15653"/>
              </a:avLst>
            </a:prstGeom>
            <a:solidFill>
              <a:srgbClr val="C4101D"/>
            </a:solidFill>
            <a:ln w="3175">
              <a:solidFill>
                <a:srgbClr val="969696">
                  <a:alpha val="52940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184330" name="AutoShape 13"/>
            <p:cNvSpPr>
              <a:spLocks noChangeArrowheads="1"/>
            </p:cNvSpPr>
            <p:nvPr/>
          </p:nvSpPr>
          <p:spPr bwMode="auto">
            <a:xfrm flipV="1">
              <a:off x="27" y="12"/>
              <a:ext cx="4184" cy="190"/>
            </a:xfrm>
            <a:prstGeom prst="roundRect">
              <a:avLst>
                <a:gd name="adj" fmla="val 14319"/>
              </a:avLst>
            </a:prstGeom>
            <a:solidFill>
              <a:srgbClr val="C4101D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962150" y="3933825"/>
            <a:ext cx="52085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0" indent="-450850" algn="ctr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黑体" pitchFamily="49" charset="-122"/>
                <a:ea typeface="楷体_GB2312"/>
                <a:sym typeface="黑体" pitchFamily="49" charset="-122"/>
              </a:rPr>
              <a:t>★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/>
              </a:rPr>
              <a:t>离散集合与连续集合的平均互信息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6" name="Group 2"/>
          <p:cNvGrpSpPr>
            <a:grpSpLocks/>
          </p:cNvGrpSpPr>
          <p:nvPr/>
        </p:nvGrpSpPr>
        <p:grpSpPr bwMode="auto">
          <a:xfrm>
            <a:off x="611188" y="1701800"/>
            <a:ext cx="7600950" cy="4943475"/>
            <a:chOff x="0" y="0"/>
            <a:chExt cx="4581" cy="3039"/>
          </a:xfrm>
        </p:grpSpPr>
        <p:sp>
          <p:nvSpPr>
            <p:cNvPr id="46099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6100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6087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8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6089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Freeform 13"/>
          <p:cNvSpPr>
            <a:spLocks noChangeArrowheads="1"/>
          </p:cNvSpPr>
          <p:nvPr/>
        </p:nvSpPr>
        <p:spPr bwMode="auto">
          <a:xfrm rot="10800000">
            <a:off x="2151063" y="2262188"/>
            <a:ext cx="1308100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2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65547" name="Rectangle 2"/>
          <p:cNvSpPr>
            <a:spLocks noChangeArrowheads="1"/>
          </p:cNvSpPr>
          <p:nvPr/>
        </p:nvSpPr>
        <p:spPr bwMode="auto">
          <a:xfrm>
            <a:off x="-61913" y="142875"/>
            <a:ext cx="8220076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b="1" dirty="0">
                <a:solidFill>
                  <a:srgbClr val="FFFFFF"/>
                </a:solidFill>
                <a:latin typeface="黑体" pitchFamily="49" charset="-122"/>
                <a:sym typeface="华文细黑" charset="-122"/>
              </a:rPr>
              <a:t>§</a:t>
            </a:r>
            <a:r>
              <a:rPr lang="en-US" sz="3200" b="1" dirty="0">
                <a:solidFill>
                  <a:schemeClr val="bg1"/>
                </a:solidFill>
                <a:latin typeface="+mn-ea"/>
                <a:ea typeface="+mn-ea"/>
              </a:rPr>
              <a:t>4.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sz="3200" b="1" dirty="0">
                <a:solidFill>
                  <a:schemeClr val="bg1"/>
                </a:solidFill>
                <a:latin typeface="+mn-ea"/>
                <a:ea typeface="+mn-ea"/>
              </a:rPr>
              <a:t>.1 </a:t>
            </a:r>
            <a:r>
              <a:rPr lang="zh-CN" altLang="en-US" sz="3200" b="1" dirty="0">
                <a:solidFill>
                  <a:schemeClr val="bg1"/>
                </a:solidFill>
              </a:rPr>
              <a:t>离散事件与连续事件之间的互信息</a:t>
            </a:r>
            <a:r>
              <a:rPr lang="zh-CN" altLang="en-US" sz="3200" b="1" dirty="0">
                <a:solidFill>
                  <a:srgbClr val="FFFFFF"/>
                </a:solidFill>
                <a:latin typeface="+mn-ea"/>
                <a:ea typeface="+mn-ea"/>
                <a:sym typeface="华文细黑" charset="-122"/>
              </a:rPr>
              <a:t> </a:t>
            </a:r>
          </a:p>
        </p:txBody>
      </p:sp>
      <p:sp>
        <p:nvSpPr>
          <p:cNvPr id="65548" name="Rectangle 3"/>
          <p:cNvSpPr>
            <a:spLocks noGrp="1" noRot="1" noChangeArrowheads="1"/>
          </p:cNvSpPr>
          <p:nvPr/>
        </p:nvSpPr>
        <p:spPr bwMode="auto">
          <a:xfrm>
            <a:off x="3563938" y="1989138"/>
            <a:ext cx="46085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★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设事件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x ∈X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，取自字母表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，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为连续集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中的事件，定义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x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与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之间的互信息为： 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 </a:t>
            </a:r>
          </a:p>
          <a:p>
            <a:pPr marL="342900" indent="-342900" defTabSz="0">
              <a:spcBef>
                <a:spcPct val="20000"/>
              </a:spcBef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1" charset="-122"/>
              <a:ea typeface="楷体_GB2312" pitchFamily="1" charset="-122"/>
              <a:sym typeface="华文细黑" charset="-122"/>
            </a:endParaRP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其中，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为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的概率密度。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且                                  ，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</a:p>
        </p:txBody>
      </p:sp>
      <p:sp>
        <p:nvSpPr>
          <p:cNvPr id="46095" name="Rectangle 4"/>
          <p:cNvSpPr>
            <a:spLocks noChangeArrowheads="1"/>
          </p:cNvSpPr>
          <p:nvPr/>
        </p:nvSpPr>
        <p:spPr bwMode="auto">
          <a:xfrm>
            <a:off x="523875" y="445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6082" name="Object 14"/>
          <p:cNvGraphicFramePr>
            <a:graphicFrameLocks noChangeAspect="1"/>
          </p:cNvGraphicFramePr>
          <p:nvPr/>
        </p:nvGraphicFramePr>
        <p:xfrm>
          <a:off x="3563938" y="3286125"/>
          <a:ext cx="42116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r:id="rId3" imgW="2146617" imgH="419417" progId="Equation.DSMT4">
                  <p:embed/>
                </p:oleObj>
              </mc:Choice>
              <mc:Fallback>
                <p:oleObj r:id="rId3" imgW="2146617" imgH="4194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86125"/>
                        <a:ext cx="4211637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6"/>
          <p:cNvSpPr>
            <a:spLocks noChangeArrowheads="1"/>
          </p:cNvSpPr>
          <p:nvPr/>
        </p:nvSpPr>
        <p:spPr bwMode="auto">
          <a:xfrm>
            <a:off x="523875" y="456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6083" name="Object 16"/>
          <p:cNvGraphicFramePr>
            <a:graphicFrameLocks noChangeAspect="1"/>
          </p:cNvGraphicFramePr>
          <p:nvPr/>
        </p:nvGraphicFramePr>
        <p:xfrm>
          <a:off x="4427538" y="4076700"/>
          <a:ext cx="719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r:id="rId5" imgW="319201" imgH="204403" progId="Equation.DSMT4">
                  <p:embed/>
                </p:oleObj>
              </mc:Choice>
              <mc:Fallback>
                <p:oleObj r:id="rId5" imgW="319201" imgH="20440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76700"/>
                        <a:ext cx="7191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17"/>
          <p:cNvGraphicFramePr>
            <a:graphicFrameLocks noChangeAspect="1"/>
          </p:cNvGraphicFramePr>
          <p:nvPr/>
        </p:nvGraphicFramePr>
        <p:xfrm>
          <a:off x="4213225" y="4508500"/>
          <a:ext cx="2914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r:id="rId7" imgW="1472878" imgH="266901" progId="Equation.DSMT4">
                  <p:embed/>
                </p:oleObj>
              </mc:Choice>
              <mc:Fallback>
                <p:oleObj r:id="rId7" imgW="1472878" imgH="2669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508500"/>
                        <a:ext cx="29146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Rectangle 10"/>
          <p:cNvSpPr>
            <a:spLocks noChangeArrowheads="1"/>
          </p:cNvSpPr>
          <p:nvPr/>
        </p:nvSpPr>
        <p:spPr bwMode="auto">
          <a:xfrm>
            <a:off x="650875" y="457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46085" name="Object 19"/>
          <p:cNvGraphicFramePr>
            <a:graphicFrameLocks noChangeAspect="1"/>
          </p:cNvGraphicFramePr>
          <p:nvPr/>
        </p:nvGraphicFramePr>
        <p:xfrm>
          <a:off x="4213225" y="5013325"/>
          <a:ext cx="27717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r:id="rId9" imgW="1426431" imgH="420511" progId="Equation.DSMT4">
                  <p:embed/>
                </p:oleObj>
              </mc:Choice>
              <mc:Fallback>
                <p:oleObj r:id="rId9" imgW="1426431" imgH="42051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5013325"/>
                        <a:ext cx="27717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DA4C298A-0B62-4F85-873F-1236CF005CBF}" type="slidenum">
              <a:rPr lang="en-US" altLang="zh-CN" sz="1200">
                <a:solidFill>
                  <a:srgbClr val="898989"/>
                </a:solidFill>
              </a:rPr>
              <a:pPr/>
              <a:t>47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2"/>
          <p:cNvGrpSpPr>
            <a:grpSpLocks/>
          </p:cNvGrpSpPr>
          <p:nvPr/>
        </p:nvGrpSpPr>
        <p:grpSpPr bwMode="auto">
          <a:xfrm>
            <a:off x="612775" y="1701800"/>
            <a:ext cx="7600950" cy="4943475"/>
            <a:chOff x="0" y="0"/>
            <a:chExt cx="4581" cy="3039"/>
          </a:xfrm>
        </p:grpSpPr>
        <p:sp>
          <p:nvSpPr>
            <p:cNvPr id="47121" name="AutoShape 3"/>
            <p:cNvSpPr>
              <a:spLocks noChangeArrowheads="1"/>
            </p:cNvSpPr>
            <p:nvPr/>
          </p:nvSpPr>
          <p:spPr bwMode="auto">
            <a:xfrm>
              <a:off x="275" y="181"/>
              <a:ext cx="4306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3B3B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7122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787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7108" name="Freeform 7"/>
          <p:cNvSpPr>
            <a:spLocks noChangeArrowheads="1"/>
          </p:cNvSpPr>
          <p:nvPr/>
        </p:nvSpPr>
        <p:spPr bwMode="auto">
          <a:xfrm rot="10800000">
            <a:off x="736600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FFCC66"/>
              </a:gs>
              <a:gs pos="100000">
                <a:srgbClr val="FF33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9" name="Text Box 8"/>
          <p:cNvSpPr>
            <a:spLocks noChangeArrowheads="1"/>
          </p:cNvSpPr>
          <p:nvPr/>
        </p:nvSpPr>
        <p:spPr bwMode="auto">
          <a:xfrm>
            <a:off x="1054100" y="12668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定</a:t>
            </a:r>
            <a:endParaRPr lang="en-US" sz="4800" b="1">
              <a:solidFill>
                <a:srgbClr val="333333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7110" name="Freeform 9"/>
          <p:cNvSpPr>
            <a:spLocks noChangeArrowheads="1"/>
          </p:cNvSpPr>
          <p:nvPr/>
        </p:nvSpPr>
        <p:spPr bwMode="auto">
          <a:xfrm rot="10800000">
            <a:off x="2149475" y="1293813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1" name="Freeform 11"/>
          <p:cNvSpPr>
            <a:spLocks noChangeArrowheads="1"/>
          </p:cNvSpPr>
          <p:nvPr/>
        </p:nvSpPr>
        <p:spPr bwMode="auto">
          <a:xfrm rot="10800000">
            <a:off x="736600" y="2262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2" name="Freeform 13"/>
          <p:cNvSpPr>
            <a:spLocks noChangeArrowheads="1"/>
          </p:cNvSpPr>
          <p:nvPr/>
        </p:nvSpPr>
        <p:spPr bwMode="auto">
          <a:xfrm rot="10800000">
            <a:off x="2195513" y="2276475"/>
            <a:ext cx="1308100" cy="890588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14"/>
          <p:cNvSpPr>
            <a:spLocks noChangeArrowheads="1"/>
          </p:cNvSpPr>
          <p:nvPr/>
        </p:nvSpPr>
        <p:spPr bwMode="auto">
          <a:xfrm>
            <a:off x="2482850" y="2384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47114" name="Rectangle 2"/>
          <p:cNvSpPr>
            <a:spLocks noChangeArrowheads="1"/>
          </p:cNvSpPr>
          <p:nvPr/>
        </p:nvSpPr>
        <p:spPr bwMode="auto">
          <a:xfrm>
            <a:off x="-61913" y="142875"/>
            <a:ext cx="8737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sp>
        <p:nvSpPr>
          <p:cNvPr id="47115" name="Rectangle 15"/>
          <p:cNvSpPr>
            <a:spLocks noChangeArrowheads="1"/>
          </p:cNvSpPr>
          <p:nvPr/>
        </p:nvSpPr>
        <p:spPr bwMode="auto">
          <a:xfrm>
            <a:off x="487363" y="4321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47116" name="Freeform 11"/>
          <p:cNvSpPr>
            <a:spLocks noChangeArrowheads="1"/>
          </p:cNvSpPr>
          <p:nvPr/>
        </p:nvSpPr>
        <p:spPr bwMode="auto">
          <a:xfrm rot="10800000">
            <a:off x="863600" y="2389188"/>
            <a:ext cx="1309688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CCFF"/>
              </a:gs>
              <a:gs pos="100000">
                <a:srgbClr val="FF3B3B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7" name="Freeform 13"/>
          <p:cNvSpPr>
            <a:spLocks noChangeArrowheads="1"/>
          </p:cNvSpPr>
          <p:nvPr/>
        </p:nvSpPr>
        <p:spPr bwMode="auto">
          <a:xfrm rot="10800000">
            <a:off x="2151063" y="2262188"/>
            <a:ext cx="1308100" cy="890587"/>
          </a:xfrm>
          <a:custGeom>
            <a:avLst/>
            <a:gdLst>
              <a:gd name="T0" fmla="*/ 2147483647 w 946"/>
              <a:gd name="T1" fmla="*/ 2147483647 h 946"/>
              <a:gd name="T2" fmla="*/ 2147483647 w 946"/>
              <a:gd name="T3" fmla="*/ 2147483647 h 946"/>
              <a:gd name="T4" fmla="*/ 2147483647 w 946"/>
              <a:gd name="T5" fmla="*/ 2147483647 h 946"/>
              <a:gd name="T6" fmla="*/ 2147483647 w 946"/>
              <a:gd name="T7" fmla="*/ 2147483647 h 946"/>
              <a:gd name="T8" fmla="*/ 2147483647 w 946"/>
              <a:gd name="T9" fmla="*/ 2147483647 h 946"/>
              <a:gd name="T10" fmla="*/ 2147483647 w 946"/>
              <a:gd name="T11" fmla="*/ 2147483647 h 946"/>
              <a:gd name="T12" fmla="*/ 2147483647 w 946"/>
              <a:gd name="T13" fmla="*/ 2147483647 h 946"/>
              <a:gd name="T14" fmla="*/ 2147483647 w 946"/>
              <a:gd name="T15" fmla="*/ 2147483647 h 946"/>
              <a:gd name="T16" fmla="*/ 2147483647 w 946"/>
              <a:gd name="T17" fmla="*/ 2147483647 h 946"/>
              <a:gd name="T18" fmla="*/ 2147483647 w 946"/>
              <a:gd name="T19" fmla="*/ 2147483647 h 946"/>
              <a:gd name="T20" fmla="*/ 2147483647 w 946"/>
              <a:gd name="T21" fmla="*/ 2147483647 h 946"/>
              <a:gd name="T22" fmla="*/ 2147483647 w 946"/>
              <a:gd name="T23" fmla="*/ 2147483647 h 946"/>
              <a:gd name="T24" fmla="*/ 2147483647 w 946"/>
              <a:gd name="T25" fmla="*/ 2147483647 h 946"/>
              <a:gd name="T26" fmla="*/ 2147483647 w 946"/>
              <a:gd name="T27" fmla="*/ 2147483647 h 946"/>
              <a:gd name="T28" fmla="*/ 2147483647 w 946"/>
              <a:gd name="T29" fmla="*/ 2147483647 h 946"/>
              <a:gd name="T30" fmla="*/ 2147483647 w 946"/>
              <a:gd name="T31" fmla="*/ 2147483647 h 946"/>
              <a:gd name="T32" fmla="*/ 2147483647 w 946"/>
              <a:gd name="T33" fmla="*/ 2147483647 h 946"/>
              <a:gd name="T34" fmla="*/ 2147483647 w 946"/>
              <a:gd name="T35" fmla="*/ 2147483647 h 946"/>
              <a:gd name="T36" fmla="*/ 2147483647 w 946"/>
              <a:gd name="T37" fmla="*/ 2147483647 h 946"/>
              <a:gd name="T38" fmla="*/ 2147483647 w 946"/>
              <a:gd name="T39" fmla="*/ 2147483647 h 946"/>
              <a:gd name="T40" fmla="*/ 2147483647 w 946"/>
              <a:gd name="T41" fmla="*/ 2147483647 h 946"/>
              <a:gd name="T42" fmla="*/ 2147483647 w 946"/>
              <a:gd name="T43" fmla="*/ 2147483647 h 946"/>
              <a:gd name="T44" fmla="*/ 2147483647 w 946"/>
              <a:gd name="T45" fmla="*/ 2147483647 h 946"/>
              <a:gd name="T46" fmla="*/ 2147483647 w 946"/>
              <a:gd name="T47" fmla="*/ 2147483647 h 946"/>
              <a:gd name="T48" fmla="*/ 2147483647 w 946"/>
              <a:gd name="T49" fmla="*/ 2147483647 h 946"/>
              <a:gd name="T50" fmla="*/ 2147483647 w 946"/>
              <a:gd name="T51" fmla="*/ 2147483647 h 946"/>
              <a:gd name="T52" fmla="*/ 2147483647 w 946"/>
              <a:gd name="T53" fmla="*/ 0 h 946"/>
              <a:gd name="T54" fmla="*/ 2147483647 w 946"/>
              <a:gd name="T55" fmla="*/ 2147483647 h 946"/>
              <a:gd name="T56" fmla="*/ 2147483647 w 946"/>
              <a:gd name="T57" fmla="*/ 2147483647 h 946"/>
              <a:gd name="T58" fmla="*/ 2147483647 w 946"/>
              <a:gd name="T59" fmla="*/ 2147483647 h 946"/>
              <a:gd name="T60" fmla="*/ 2147483647 w 946"/>
              <a:gd name="T61" fmla="*/ 2147483647 h 946"/>
              <a:gd name="T62" fmla="*/ 2147483647 w 946"/>
              <a:gd name="T63" fmla="*/ 2147483647 h 946"/>
              <a:gd name="T64" fmla="*/ 2147483647 w 946"/>
              <a:gd name="T65" fmla="*/ 2147483647 h 946"/>
              <a:gd name="T66" fmla="*/ 2147483647 w 946"/>
              <a:gd name="T67" fmla="*/ 2147483647 h 946"/>
              <a:gd name="T68" fmla="*/ 2147483647 w 946"/>
              <a:gd name="T69" fmla="*/ 2147483647 h 946"/>
              <a:gd name="T70" fmla="*/ 0 w 946"/>
              <a:gd name="T71" fmla="*/ 2147483647 h 946"/>
              <a:gd name="T72" fmla="*/ 2147483647 w 946"/>
              <a:gd name="T73" fmla="*/ 2147483647 h 946"/>
              <a:gd name="T74" fmla="*/ 2147483647 w 946"/>
              <a:gd name="T75" fmla="*/ 2147483647 h 946"/>
              <a:gd name="T76" fmla="*/ 2147483647 w 946"/>
              <a:gd name="T77" fmla="*/ 2147483647 h 946"/>
              <a:gd name="T78" fmla="*/ 2147483647 w 946"/>
              <a:gd name="T79" fmla="*/ 2147483647 h 946"/>
              <a:gd name="T80" fmla="*/ 2147483647 w 946"/>
              <a:gd name="T81" fmla="*/ 2147483647 h 946"/>
              <a:gd name="T82" fmla="*/ 2147483647 w 946"/>
              <a:gd name="T83" fmla="*/ 2147483647 h 946"/>
              <a:gd name="T84" fmla="*/ 2147483647 w 946"/>
              <a:gd name="T85" fmla="*/ 2147483647 h 946"/>
              <a:gd name="T86" fmla="*/ 2147483647 w 946"/>
              <a:gd name="T87" fmla="*/ 2147483647 h 946"/>
              <a:gd name="T88" fmla="*/ 2147483647 w 946"/>
              <a:gd name="T89" fmla="*/ 2147483647 h 94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46"/>
              <a:gd name="T136" fmla="*/ 0 h 946"/>
              <a:gd name="T137" fmla="*/ 946 w 946"/>
              <a:gd name="T138" fmla="*/ 946 h 94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46" h="946">
                <a:moveTo>
                  <a:pt x="186" y="946"/>
                </a:moveTo>
                <a:lnTo>
                  <a:pt x="498" y="946"/>
                </a:lnTo>
                <a:lnTo>
                  <a:pt x="500" y="924"/>
                </a:lnTo>
                <a:lnTo>
                  <a:pt x="504" y="904"/>
                </a:lnTo>
                <a:lnTo>
                  <a:pt x="509" y="882"/>
                </a:lnTo>
                <a:lnTo>
                  <a:pt x="515" y="861"/>
                </a:lnTo>
                <a:lnTo>
                  <a:pt x="521" y="841"/>
                </a:lnTo>
                <a:lnTo>
                  <a:pt x="528" y="820"/>
                </a:lnTo>
                <a:lnTo>
                  <a:pt x="535" y="801"/>
                </a:lnTo>
                <a:lnTo>
                  <a:pt x="545" y="782"/>
                </a:lnTo>
                <a:lnTo>
                  <a:pt x="555" y="762"/>
                </a:lnTo>
                <a:lnTo>
                  <a:pt x="564" y="744"/>
                </a:lnTo>
                <a:lnTo>
                  <a:pt x="576" y="727"/>
                </a:lnTo>
                <a:lnTo>
                  <a:pt x="587" y="709"/>
                </a:lnTo>
                <a:lnTo>
                  <a:pt x="600" y="692"/>
                </a:lnTo>
                <a:lnTo>
                  <a:pt x="614" y="676"/>
                </a:lnTo>
                <a:lnTo>
                  <a:pt x="627" y="661"/>
                </a:lnTo>
                <a:lnTo>
                  <a:pt x="643" y="646"/>
                </a:lnTo>
                <a:lnTo>
                  <a:pt x="657" y="632"/>
                </a:lnTo>
                <a:lnTo>
                  <a:pt x="673" y="618"/>
                </a:lnTo>
                <a:lnTo>
                  <a:pt x="690" y="605"/>
                </a:lnTo>
                <a:lnTo>
                  <a:pt x="707" y="593"/>
                </a:lnTo>
                <a:lnTo>
                  <a:pt x="724" y="581"/>
                </a:lnTo>
                <a:lnTo>
                  <a:pt x="742" y="570"/>
                </a:lnTo>
                <a:lnTo>
                  <a:pt x="761" y="560"/>
                </a:lnTo>
                <a:lnTo>
                  <a:pt x="779" y="551"/>
                </a:lnTo>
                <a:lnTo>
                  <a:pt x="799" y="542"/>
                </a:lnTo>
                <a:lnTo>
                  <a:pt x="819" y="535"/>
                </a:lnTo>
                <a:lnTo>
                  <a:pt x="840" y="528"/>
                </a:lnTo>
                <a:lnTo>
                  <a:pt x="860" y="523"/>
                </a:lnTo>
                <a:lnTo>
                  <a:pt x="881" y="517"/>
                </a:lnTo>
                <a:lnTo>
                  <a:pt x="903" y="513"/>
                </a:lnTo>
                <a:lnTo>
                  <a:pt x="924" y="510"/>
                </a:lnTo>
                <a:lnTo>
                  <a:pt x="946" y="508"/>
                </a:lnTo>
                <a:lnTo>
                  <a:pt x="946" y="187"/>
                </a:lnTo>
                <a:lnTo>
                  <a:pt x="945" y="168"/>
                </a:lnTo>
                <a:lnTo>
                  <a:pt x="942" y="149"/>
                </a:lnTo>
                <a:lnTo>
                  <a:pt x="938" y="131"/>
                </a:lnTo>
                <a:lnTo>
                  <a:pt x="932" y="114"/>
                </a:lnTo>
                <a:lnTo>
                  <a:pt x="923" y="97"/>
                </a:lnTo>
                <a:lnTo>
                  <a:pt x="915" y="82"/>
                </a:lnTo>
                <a:lnTo>
                  <a:pt x="904" y="68"/>
                </a:lnTo>
                <a:lnTo>
                  <a:pt x="892" y="55"/>
                </a:lnTo>
                <a:lnTo>
                  <a:pt x="878" y="43"/>
                </a:lnTo>
                <a:lnTo>
                  <a:pt x="864" y="32"/>
                </a:lnTo>
                <a:lnTo>
                  <a:pt x="848" y="23"/>
                </a:lnTo>
                <a:lnTo>
                  <a:pt x="831" y="14"/>
                </a:lnTo>
                <a:lnTo>
                  <a:pt x="814" y="8"/>
                </a:lnTo>
                <a:lnTo>
                  <a:pt x="796" y="3"/>
                </a:lnTo>
                <a:lnTo>
                  <a:pt x="778" y="1"/>
                </a:lnTo>
                <a:lnTo>
                  <a:pt x="759" y="0"/>
                </a:lnTo>
                <a:lnTo>
                  <a:pt x="186" y="0"/>
                </a:lnTo>
                <a:lnTo>
                  <a:pt x="168" y="1"/>
                </a:lnTo>
                <a:lnTo>
                  <a:pt x="149" y="3"/>
                </a:lnTo>
                <a:lnTo>
                  <a:pt x="130" y="8"/>
                </a:lnTo>
                <a:lnTo>
                  <a:pt x="114" y="14"/>
                </a:lnTo>
                <a:lnTo>
                  <a:pt x="98" y="23"/>
                </a:lnTo>
                <a:lnTo>
                  <a:pt x="82" y="32"/>
                </a:lnTo>
                <a:lnTo>
                  <a:pt x="68" y="43"/>
                </a:lnTo>
                <a:lnTo>
                  <a:pt x="54" y="55"/>
                </a:lnTo>
                <a:lnTo>
                  <a:pt x="42" y="68"/>
                </a:lnTo>
                <a:lnTo>
                  <a:pt x="31" y="82"/>
                </a:lnTo>
                <a:lnTo>
                  <a:pt x="22" y="97"/>
                </a:lnTo>
                <a:lnTo>
                  <a:pt x="14" y="114"/>
                </a:lnTo>
                <a:lnTo>
                  <a:pt x="8" y="131"/>
                </a:lnTo>
                <a:lnTo>
                  <a:pt x="4" y="149"/>
                </a:lnTo>
                <a:lnTo>
                  <a:pt x="1" y="168"/>
                </a:lnTo>
                <a:lnTo>
                  <a:pt x="0" y="187"/>
                </a:lnTo>
                <a:lnTo>
                  <a:pt x="0" y="760"/>
                </a:lnTo>
                <a:lnTo>
                  <a:pt x="1" y="779"/>
                </a:lnTo>
                <a:lnTo>
                  <a:pt x="4" y="797"/>
                </a:lnTo>
                <a:lnTo>
                  <a:pt x="8" y="815"/>
                </a:lnTo>
                <a:lnTo>
                  <a:pt x="14" y="832"/>
                </a:lnTo>
                <a:lnTo>
                  <a:pt x="22" y="848"/>
                </a:lnTo>
                <a:lnTo>
                  <a:pt x="31" y="864"/>
                </a:lnTo>
                <a:lnTo>
                  <a:pt x="42" y="878"/>
                </a:lnTo>
                <a:lnTo>
                  <a:pt x="54" y="892"/>
                </a:lnTo>
                <a:lnTo>
                  <a:pt x="68" y="904"/>
                </a:lnTo>
                <a:lnTo>
                  <a:pt x="82" y="914"/>
                </a:lnTo>
                <a:lnTo>
                  <a:pt x="98" y="924"/>
                </a:lnTo>
                <a:lnTo>
                  <a:pt x="114" y="931"/>
                </a:lnTo>
                <a:lnTo>
                  <a:pt x="130" y="937"/>
                </a:lnTo>
                <a:lnTo>
                  <a:pt x="149" y="942"/>
                </a:lnTo>
                <a:lnTo>
                  <a:pt x="168" y="946"/>
                </a:lnTo>
                <a:lnTo>
                  <a:pt x="186" y="946"/>
                </a:lnTo>
                <a:close/>
              </a:path>
            </a:pathLst>
          </a:custGeom>
          <a:gradFill rotWithShape="1">
            <a:gsLst>
              <a:gs pos="0">
                <a:srgbClr val="99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8" name="Text Box 14"/>
          <p:cNvSpPr>
            <a:spLocks noChangeArrowheads="1"/>
          </p:cNvSpPr>
          <p:nvPr/>
        </p:nvSpPr>
        <p:spPr bwMode="auto">
          <a:xfrm>
            <a:off x="2609850" y="251142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333333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义</a:t>
            </a:r>
            <a:endParaRPr lang="en-US" sz="4800">
              <a:solidFill>
                <a:srgbClr val="333333"/>
              </a:solidFill>
              <a:latin typeface="Arial Black" pitchFamily="34" charset="0"/>
              <a:sym typeface="Arial Black" pitchFamily="34" charset="0"/>
            </a:endParaRPr>
          </a:p>
        </p:txBody>
      </p:sp>
      <p:sp>
        <p:nvSpPr>
          <p:cNvPr id="66576" name="Rectangle 3"/>
          <p:cNvSpPr>
            <a:spLocks noGrp="1" noRot="1" noChangeArrowheads="1"/>
          </p:cNvSpPr>
          <p:nvPr/>
        </p:nvSpPr>
        <p:spPr bwMode="auto">
          <a:xfrm>
            <a:off x="3565525" y="1989138"/>
            <a:ext cx="46085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0">
              <a:spcBef>
                <a:spcPct val="20000"/>
              </a:spcBef>
              <a:defRPr/>
            </a:pP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★</a:t>
            </a:r>
            <a:r>
              <a:rPr lang="zh-CN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  <a:r>
              <a:rPr lang="zh-CN" sz="2400" dirty="0">
                <a:latin typeface="楷体_GB2312" pitchFamily="1" charset="-122"/>
                <a:ea typeface="楷体_GB2312" pitchFamily="1" charset="-122"/>
                <a:sym typeface="华文细黑" charset="-122"/>
              </a:rPr>
              <a:t>集合与集合的平均互信息定义如下：</a:t>
            </a:r>
            <a:r>
              <a:rPr 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</a:p>
          <a:p>
            <a:pPr marL="342900" indent="-342900" defTabSz="0">
              <a:spcBef>
                <a:spcPct val="20000"/>
              </a:spcBef>
              <a:defRPr/>
            </a:pPr>
            <a:r>
              <a:rPr 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华文细黑" charset="-122"/>
              </a:rPr>
              <a:t> </a:t>
            </a:r>
          </a:p>
        </p:txBody>
      </p:sp>
      <p:graphicFrame>
        <p:nvGraphicFramePr>
          <p:cNvPr id="47106" name="Object 17"/>
          <p:cNvGraphicFramePr>
            <a:graphicFrameLocks noChangeAspect="1"/>
          </p:cNvGraphicFramePr>
          <p:nvPr/>
        </p:nvGraphicFramePr>
        <p:xfrm>
          <a:off x="3708400" y="2852738"/>
          <a:ext cx="4257675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r:id="rId3" imgW="2095517" imgH="889157" progId="Equation.DSMT4">
                  <p:embed/>
                </p:oleObj>
              </mc:Choice>
              <mc:Fallback>
                <p:oleObj r:id="rId3" imgW="2095517" imgH="8891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52738"/>
                        <a:ext cx="4257675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灯片编号占位符 3"/>
          <p:cNvSpPr>
            <a:spLocks noGrp="1" noChangeArrowheads="1"/>
          </p:cNvSpPr>
          <p:nvPr/>
        </p:nvSpPr>
        <p:spPr bwMode="auto">
          <a:xfrm>
            <a:off x="314325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43844B1-1C9A-4625-8A6F-A8B19740C26C}" type="slidenum">
              <a:rPr lang="en-US" altLang="zh-CN" sz="1200">
                <a:solidFill>
                  <a:srgbClr val="898989"/>
                </a:solidFill>
              </a:rPr>
              <a:pPr/>
              <a:t>48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 cstate="print"/>
          <a:srcRect b="43"/>
          <a:stretch>
            <a:fillRect/>
          </a:stretch>
        </p:blipFill>
        <p:spPr bwMode="auto">
          <a:xfrm>
            <a:off x="-74613" y="3206750"/>
            <a:ext cx="2146301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Rectangle 20"/>
          <p:cNvSpPr>
            <a:spLocks noChangeArrowheads="1"/>
          </p:cNvSpPr>
          <p:nvPr/>
        </p:nvSpPr>
        <p:spPr bwMode="auto">
          <a:xfrm>
            <a:off x="3492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076450" y="2084388"/>
            <a:ext cx="6464300" cy="3773487"/>
            <a:chOff x="0" y="0"/>
            <a:chExt cx="6072230" cy="3773487"/>
          </a:xfrm>
        </p:grpSpPr>
        <p:sp>
          <p:nvSpPr>
            <p:cNvPr id="48139" name="AutoShape 2"/>
            <p:cNvSpPr>
              <a:spLocks noChangeArrowheads="1"/>
            </p:cNvSpPr>
            <p:nvPr/>
          </p:nvSpPr>
          <p:spPr bwMode="auto">
            <a:xfrm>
              <a:off x="0" y="0"/>
              <a:ext cx="6072230" cy="3427423"/>
            </a:xfrm>
            <a:prstGeom prst="roundRect">
              <a:avLst>
                <a:gd name="adj" fmla="val 2644"/>
              </a:avLst>
            </a:prstGeom>
            <a:gradFill rotWithShape="1">
              <a:gsLst>
                <a:gs pos="0">
                  <a:srgbClr val="F3F3F3"/>
                </a:gs>
                <a:gs pos="100000">
                  <a:srgbClr val="DDDDDD"/>
                </a:gs>
              </a:gsLst>
              <a:lin ang="5400000" scaled="1"/>
            </a:gradFill>
            <a:ln w="3175">
              <a:solidFill>
                <a:srgbClr val="969696">
                  <a:alpha val="5294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263525" indent="-263525">
                <a:buClr>
                  <a:srgbClr val="BC000D"/>
                </a:buClr>
                <a:buFont typeface="Wingdings" pitchFamily="2" charset="2"/>
                <a:buChar char="n"/>
              </a:pPr>
              <a:endParaRPr lang="zh-CN" altLang="zh-CN" sz="1400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8140" name="AutoShape 5"/>
            <p:cNvSpPr>
              <a:spLocks noChangeArrowheads="1"/>
            </p:cNvSpPr>
            <p:nvPr/>
          </p:nvSpPr>
          <p:spPr bwMode="auto">
            <a:xfrm>
              <a:off x="506443" y="3162300"/>
              <a:ext cx="5106988" cy="611187"/>
            </a:xfrm>
            <a:prstGeom prst="roundRect">
              <a:avLst>
                <a:gd name="adj" fmla="val 15065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2144713" y="2297113"/>
            <a:ext cx="6532562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已知一信道的输入和输出分别为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，其中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等概率取值为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+1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，        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且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为在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-2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之间均匀分布的随机变量；（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求概率密度     ；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）求信道输入与输出之间的互信息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rgbClr val="000000"/>
              </a:solidFill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8137" name="AutoShape 4"/>
          <p:cNvSpPr>
            <a:spLocks noChangeArrowheads="1"/>
          </p:cNvSpPr>
          <p:nvPr/>
        </p:nvSpPr>
        <p:spPr bwMode="auto">
          <a:xfrm>
            <a:off x="1592263" y="1643063"/>
            <a:ext cx="1050925" cy="500062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例</a:t>
            </a:r>
            <a:r>
              <a:rPr lang="en-US" altLang="zh-CN" sz="2000">
                <a:solidFill>
                  <a:srgbClr val="FFFFFF"/>
                </a:solidFill>
                <a:sym typeface="Arial" pitchFamily="34" charset="0"/>
              </a:rPr>
              <a:t>4.5</a:t>
            </a:r>
            <a:endParaRPr lang="zh-CN" altLang="en-US" sz="2000">
              <a:solidFill>
                <a:srgbClr val="FFFFFF"/>
              </a:solidFill>
              <a:sym typeface="Arial" pitchFamily="34" charset="0"/>
            </a:endParaRPr>
          </a:p>
        </p:txBody>
      </p:sp>
      <p:graphicFrame>
        <p:nvGraphicFramePr>
          <p:cNvPr id="481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87249"/>
              </p:ext>
            </p:extLst>
          </p:nvPr>
        </p:nvGraphicFramePr>
        <p:xfrm>
          <a:off x="4716010" y="2884373"/>
          <a:ext cx="13303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r:id="rId4" imgW="662153" imgH="165776" progId="Equation.DSMT4">
                  <p:embed/>
                </p:oleObj>
              </mc:Choice>
              <mc:Fallback>
                <p:oleObj r:id="rId4" imgW="662153" imgH="16577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0" y="2884373"/>
                        <a:ext cx="133032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04159"/>
              </p:ext>
            </p:extLst>
          </p:nvPr>
        </p:nvGraphicFramePr>
        <p:xfrm>
          <a:off x="2555860" y="3808305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r:id="rId6" imgW="319201" imgH="204403" progId="Equation.DSMT4">
                  <p:embed/>
                </p:oleObj>
              </mc:Choice>
              <mc:Fallback>
                <p:oleObj r:id="rId6" imgW="319201" imgH="20440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60" y="3808305"/>
                        <a:ext cx="6477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32984"/>
              </p:ext>
            </p:extLst>
          </p:nvPr>
        </p:nvGraphicFramePr>
        <p:xfrm>
          <a:off x="2555875" y="4293060"/>
          <a:ext cx="10080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3" r:id="rId8" imgW="509422" imgH="203959" progId="Equation.DSMT4">
                  <p:embed/>
                </p:oleObj>
              </mc:Choice>
              <mc:Fallback>
                <p:oleObj r:id="rId8" imgW="509422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93060"/>
                        <a:ext cx="10080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灯片编号占位符 3"/>
          <p:cNvSpPr>
            <a:spLocks noGrp="1" noChangeArrowheads="1"/>
          </p:cNvSpPr>
          <p:nvPr/>
        </p:nvSpPr>
        <p:spPr bwMode="auto">
          <a:xfrm>
            <a:off x="673100" y="642778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D3FD331A-9A2A-4CC3-A57B-63388E391EC8}" type="slidenum">
              <a:rPr lang="en-US" altLang="zh-CN" sz="1200">
                <a:solidFill>
                  <a:srgbClr val="898989"/>
                </a:solidFill>
              </a:rPr>
              <a:pPr/>
              <a:t>49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588" y="146050"/>
            <a:ext cx="84597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4.1.5 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连续随机变量集合差熵的性质</a:t>
            </a:r>
          </a:p>
        </p:txBody>
      </p:sp>
      <p:sp>
        <p:nvSpPr>
          <p:cNvPr id="22531" name="Text Box 8"/>
          <p:cNvSpPr>
            <a:spLocks noChangeArrowheads="1"/>
          </p:cNvSpPr>
          <p:nvPr/>
        </p:nvSpPr>
        <p:spPr bwMode="auto">
          <a:xfrm>
            <a:off x="214313" y="1357313"/>
            <a:ext cx="5976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6F1A09"/>
                </a:solidFill>
                <a:latin typeface="楷体_GB2312" pitchFamily="1" charset="-122"/>
                <a:ea typeface="楷体_GB2312" pitchFamily="1" charset="-122"/>
              </a:rPr>
              <a:t>连续熵与离散熵的类似性：</a:t>
            </a:r>
          </a:p>
        </p:txBody>
      </p:sp>
      <p:sp>
        <p:nvSpPr>
          <p:cNvPr id="22532" name="五边形 4"/>
          <p:cNvSpPr>
            <a:spLocks noChangeArrowheads="1"/>
          </p:cNvSpPr>
          <p:nvPr/>
        </p:nvSpPr>
        <p:spPr bwMode="auto">
          <a:xfrm rot="5400000">
            <a:off x="3541713" y="-511175"/>
            <a:ext cx="1612900" cy="7696200"/>
          </a:xfrm>
          <a:prstGeom prst="homePlate">
            <a:avLst>
              <a:gd name="adj" fmla="val 30954"/>
            </a:avLst>
          </a:prstGeom>
          <a:solidFill>
            <a:srgbClr val="FFFF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</a:pPr>
            <a:endParaRPr lang="zh-CN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33" name="AutoShape 3"/>
          <p:cNvSpPr>
            <a:spLocks noChangeArrowheads="1"/>
          </p:cNvSpPr>
          <p:nvPr/>
        </p:nvSpPr>
        <p:spPr bwMode="auto">
          <a:xfrm>
            <a:off x="582613" y="2617788"/>
            <a:ext cx="2262187" cy="3405187"/>
          </a:xfrm>
          <a:prstGeom prst="rect">
            <a:avLst/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34" name="AutoShape 3"/>
          <p:cNvSpPr>
            <a:spLocks noChangeArrowheads="1"/>
          </p:cNvSpPr>
          <p:nvPr/>
        </p:nvSpPr>
        <p:spPr bwMode="auto">
          <a:xfrm>
            <a:off x="5724525" y="2616200"/>
            <a:ext cx="3097213" cy="3476625"/>
          </a:xfrm>
          <a:prstGeom prst="rect">
            <a:avLst/>
          </a:prstGeom>
          <a:gradFill rotWithShape="1">
            <a:gsLst>
              <a:gs pos="0">
                <a:srgbClr val="6EFF01"/>
              </a:gs>
              <a:gs pos="89999">
                <a:srgbClr val="0F5000"/>
              </a:gs>
              <a:gs pos="100000">
                <a:srgbClr val="0F5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35" name="Text Box 5"/>
          <p:cNvSpPr>
            <a:spLocks noChangeArrowheads="1"/>
          </p:cNvSpPr>
          <p:nvPr/>
        </p:nvSpPr>
        <p:spPr bwMode="auto">
          <a:xfrm>
            <a:off x="509588" y="2643188"/>
            <a:ext cx="2214562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连续熵与离散熵计算表达式类似。计算离散熵到计算连续熵，不过是将离散概率变成概率密度，将离散</a:t>
            </a:r>
            <a:r>
              <a:rPr lang="zh-CN" altLang="en-US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求和变成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积分。</a:t>
            </a:r>
          </a:p>
          <a:p>
            <a:pPr algn="ctr">
              <a:spcBef>
                <a:spcPct val="50000"/>
              </a:spcBef>
            </a:pP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6" name="AutoShape 3"/>
          <p:cNvSpPr>
            <a:spLocks noChangeArrowheads="1"/>
          </p:cNvSpPr>
          <p:nvPr/>
        </p:nvSpPr>
        <p:spPr bwMode="auto">
          <a:xfrm>
            <a:off x="2938463" y="2644775"/>
            <a:ext cx="2641600" cy="3449638"/>
          </a:xfrm>
          <a:prstGeom prst="rect">
            <a:avLst/>
          </a:prstGeom>
          <a:gradFill rotWithShape="1">
            <a:gsLst>
              <a:gs pos="0">
                <a:srgbClr val="00DFF6"/>
              </a:gs>
              <a:gs pos="89999">
                <a:srgbClr val="002774"/>
              </a:gs>
              <a:gs pos="100000">
                <a:srgbClr val="002774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37" name="Text Box 6"/>
          <p:cNvSpPr>
            <a:spLocks noChangeArrowheads="1"/>
          </p:cNvSpPr>
          <p:nvPr/>
        </p:nvSpPr>
        <p:spPr bwMode="auto">
          <a:xfrm>
            <a:off x="2867025" y="2733675"/>
            <a:ext cx="2713038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熵的不增性。连续熵同样满足熵的不增原理，即    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                                                     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                         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仅当</a:t>
            </a:r>
            <a:r>
              <a:rPr lang="en-US" altLang="zh-CN" sz="2000" i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000" i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Y </a:t>
            </a:r>
            <a:r>
              <a:rPr lang="zh-CN" altLang="en-US" sz="20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独立</a:t>
            </a: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时等式成立。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     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8" name="Text Box 7"/>
          <p:cNvSpPr>
            <a:spLocks noChangeArrowheads="1"/>
          </p:cNvSpPr>
          <p:nvPr/>
        </p:nvSpPr>
        <p:spPr bwMode="auto">
          <a:xfrm>
            <a:off x="5724525" y="2714625"/>
            <a:ext cx="30972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★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可加性。设</a:t>
            </a:r>
            <a:r>
              <a:rPr lang="en-US" alt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维随机</a:t>
            </a:r>
            <a:r>
              <a:rPr lang="zh-CN" altLang="en-US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矢量            </a:t>
            </a:r>
            <a:r>
              <a:rPr lang="en-US" altLang="zh-CN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很容易证明       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        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                                       </a:t>
            </a: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且仅当               相互独立时，熵的不增性等式成立。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989263" y="4003675"/>
          <a:ext cx="25606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r:id="rId3" imgW="1005799" imgH="203959" progId="Equation.DSMT4">
                  <p:embed/>
                </p:oleObj>
              </mc:Choice>
              <mc:Fallback>
                <p:oleObj r:id="rId3" imgW="1005799" imgH="20395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003675"/>
                        <a:ext cx="2560637" cy="35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89597"/>
              </p:ext>
            </p:extLst>
          </p:nvPr>
        </p:nvGraphicFramePr>
        <p:xfrm>
          <a:off x="6782045" y="3211060"/>
          <a:ext cx="1670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r:id="rId5" imgW="1105592" imgH="241612" progId="Equation.DSMT4">
                  <p:embed/>
                </p:oleObj>
              </mc:Choice>
              <mc:Fallback>
                <p:oleObj r:id="rId5" imgW="1105592" imgH="2416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045" y="3211060"/>
                        <a:ext cx="1670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31171"/>
              </p:ext>
            </p:extLst>
          </p:nvPr>
        </p:nvGraphicFramePr>
        <p:xfrm>
          <a:off x="5940425" y="4003912"/>
          <a:ext cx="2663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r:id="rId7" imgW="1438107" imgH="483668" progId="Equation.DSMT4">
                  <p:embed/>
                </p:oleObj>
              </mc:Choice>
              <mc:Fallback>
                <p:oleObj r:id="rId7" imgW="1438107" imgH="48366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003912"/>
                        <a:ext cx="2663825" cy="865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4"/>
          <p:cNvGraphicFramePr>
            <a:graphicFrameLocks noChangeAspect="1"/>
          </p:cNvGraphicFramePr>
          <p:nvPr/>
        </p:nvGraphicFramePr>
        <p:xfrm>
          <a:off x="5868988" y="4437063"/>
          <a:ext cx="2127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r:id="rId9" imgW="115480" imgH="179419" progId="Equation.DSMT4">
                  <p:embed/>
                </p:oleObj>
              </mc:Choice>
              <mc:Fallback>
                <p:oleObj r:id="rId9" imgW="115480" imgH="17941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437063"/>
                        <a:ext cx="2127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47649"/>
              </p:ext>
            </p:extLst>
          </p:nvPr>
        </p:nvGraphicFramePr>
        <p:xfrm>
          <a:off x="6732588" y="5013340"/>
          <a:ext cx="1366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r:id="rId11" imgW="902112" imgH="229007" progId="Equation.DSMT4">
                  <p:embed/>
                </p:oleObj>
              </mc:Choice>
              <mc:Fallback>
                <p:oleObj r:id="rId11" imgW="902112" imgH="2290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013340"/>
                        <a:ext cx="13668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2C792300-C439-41AE-AACD-F38802B6421B}" type="slidenum">
              <a:rPr lang="en-US" altLang="zh-CN" sz="1200">
                <a:solidFill>
                  <a:srgbClr val="898989"/>
                </a:solidFill>
              </a:rPr>
              <a:pPr/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5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50"/>
                            </p:stCondLst>
                            <p:childTnLst>
                              <p:par>
                                <p:cTn id="9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50"/>
                            </p:stCondLst>
                            <p:childTnLst>
                              <p:par>
                                <p:cTn id="10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utoUpdateAnimBg="0"/>
      <p:bldP spid="22531" grpId="0" bldLvl="0" autoUpdateAnimBg="0"/>
      <p:bldP spid="22535" grpId="0" bldLvl="0" autoUpdateAnimBg="0"/>
      <p:bldP spid="22537" grpId="0" bldLvl="0" autoUpdateAnimBg="0"/>
      <p:bldP spid="22538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/>
          <p:cNvSpPr>
            <a:spLocks noChangeArrowheads="1"/>
          </p:cNvSpPr>
          <p:nvPr/>
        </p:nvSpPr>
        <p:spPr bwMode="auto">
          <a:xfrm>
            <a:off x="1116013" y="1989138"/>
            <a:ext cx="7742237" cy="4357687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    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其中，          和           为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条件概率密度。</a:t>
            </a:r>
          </a:p>
          <a:p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     设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P</a:t>
            </a:r>
            <a:r>
              <a:rPr lang="en-US" altLang="zh-CN" sz="2000" i="1" baseline="-25000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z</a:t>
            </a:r>
            <a:r>
              <a:rPr lang="en-US" altLang="zh-CN" sz="20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为 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z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的概率密度，可得</a:t>
            </a:r>
          </a:p>
          <a:p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854075" y="1285875"/>
            <a:ext cx="1146175" cy="993775"/>
            <a:chOff x="0" y="0"/>
            <a:chExt cx="1146175" cy="993775"/>
          </a:xfrm>
        </p:grpSpPr>
        <p:sp>
          <p:nvSpPr>
            <p:cNvPr id="49166" name="AutoShape 14"/>
            <p:cNvSpPr>
              <a:spLocks noChangeArrowheads="1"/>
            </p:cNvSpPr>
            <p:nvPr/>
          </p:nvSpPr>
          <p:spPr bwMode="auto">
            <a:xfrm>
              <a:off x="0" y="130175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49167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1366838" y="2178050"/>
            <a:ext cx="7777162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12080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Comic Sans MS" pitchFamily="66" charset="0"/>
                <a:ea typeface="楷体_GB2312" pitchFamily="1" charset="-122"/>
                <a:sym typeface="Comic Sans MS" pitchFamily="66" charset="0"/>
              </a:rPr>
              <a:t>解：</a:t>
            </a:r>
            <a:endParaRPr lang="zh-CN" altLang="en-US"/>
          </a:p>
        </p:txBody>
      </p:sp>
      <p:pic>
        <p:nvPicPr>
          <p:cNvPr id="49163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4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192338" y="2359025"/>
          <a:ext cx="62690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r:id="rId4" imgW="3416617" imgH="203517" progId="Equation.DSMT4">
                  <p:embed/>
                </p:oleObj>
              </mc:Choice>
              <mc:Fallback>
                <p:oleObj r:id="rId4" imgW="3416617" imgH="20351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2359025"/>
                        <a:ext cx="6269037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2840038" y="2790825"/>
          <a:ext cx="41751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0" r:id="rId6" imgW="2159317" imgH="203517" progId="Equation.DSMT4">
                  <p:embed/>
                </p:oleObj>
              </mc:Choice>
              <mc:Fallback>
                <p:oleObj r:id="rId6" imgW="2159317" imgH="20351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790825"/>
                        <a:ext cx="41751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4211638" y="3357563"/>
          <a:ext cx="12588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1" r:id="rId8" imgW="814885" imgH="203959" progId="Equation.DSMT4">
                  <p:embed/>
                </p:oleObj>
              </mc:Choice>
              <mc:Fallback>
                <p:oleObj r:id="rId8" imgW="814885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12588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268538" y="4005263"/>
          <a:ext cx="5848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2" r:id="rId10" imgW="3137217" imgH="228917" progId="Equation.DSMT4">
                  <p:embed/>
                </p:oleObj>
              </mc:Choice>
              <mc:Fallback>
                <p:oleObj r:id="rId10" imgW="3137217" imgH="2289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263"/>
                        <a:ext cx="5848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2484438" y="3357563"/>
          <a:ext cx="13319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r:id="rId12" imgW="814885" imgH="203959" progId="Equation.DSMT4">
                  <p:embed/>
                </p:oleObj>
              </mc:Choice>
              <mc:Fallback>
                <p:oleObj r:id="rId12" imgW="814885" imgH="20395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133191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灯片编号占位符 3"/>
          <p:cNvSpPr>
            <a:spLocks noGrp="1" noChangeArrowheads="1"/>
          </p:cNvSpPr>
          <p:nvPr/>
        </p:nvSpPr>
        <p:spPr bwMode="auto">
          <a:xfrm>
            <a:off x="385763" y="62849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099BD792-C615-4560-A43D-D271F08B1B3E}" type="slidenum">
              <a:rPr lang="en-US" altLang="zh-CN" sz="1200">
                <a:solidFill>
                  <a:srgbClr val="898989"/>
                </a:solidFill>
              </a:rPr>
              <a:pPr/>
              <a:t>50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1116013" y="1917700"/>
            <a:ext cx="7742237" cy="4356100"/>
          </a:xfrm>
          <a:prstGeom prst="roundRect">
            <a:avLst>
              <a:gd name="adj" fmla="val 2778"/>
            </a:avLst>
          </a:pr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1890000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854075" y="1285875"/>
            <a:ext cx="1146175" cy="993775"/>
            <a:chOff x="0" y="0"/>
            <a:chExt cx="1146175" cy="993775"/>
          </a:xfrm>
        </p:grpSpPr>
        <p:sp>
          <p:nvSpPr>
            <p:cNvPr id="50192" name="AutoShape 14"/>
            <p:cNvSpPr>
              <a:spLocks noChangeArrowheads="1"/>
            </p:cNvSpPr>
            <p:nvPr/>
          </p:nvSpPr>
          <p:spPr bwMode="auto">
            <a:xfrm>
              <a:off x="0" y="130175"/>
              <a:ext cx="1146175" cy="863600"/>
            </a:xfrm>
            <a:prstGeom prst="downArrow">
              <a:avLst>
                <a:gd name="adj1" fmla="val 52074"/>
                <a:gd name="adj2" fmla="val 57903"/>
              </a:avLst>
            </a:prstGeom>
            <a:gradFill rotWithShape="1">
              <a:gsLst>
                <a:gs pos="0">
                  <a:srgbClr val="BC000D"/>
                </a:gs>
                <a:gs pos="100000">
                  <a:srgbClr val="FF0517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  <p:sp>
          <p:nvSpPr>
            <p:cNvPr id="50193" name="AutoShape 23"/>
            <p:cNvSpPr>
              <a:spLocks noChangeArrowheads="1"/>
            </p:cNvSpPr>
            <p:nvPr/>
          </p:nvSpPr>
          <p:spPr bwMode="auto">
            <a:xfrm rot="-5400000">
              <a:off x="92071" y="-11114"/>
              <a:ext cx="958850" cy="981075"/>
            </a:xfrm>
            <a:prstGeom prst="leftArrow">
              <a:avLst>
                <a:gd name="adj1" fmla="val 50000"/>
                <a:gd name="adj2" fmla="val 4830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366838" y="2178050"/>
            <a:ext cx="7777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endParaRPr lang="zh-CN" altLang="zh-CN" sz="2400">
              <a:solidFill>
                <a:srgbClr val="0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208088" y="157162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Comic Sans MS" pitchFamily="66" charset="0"/>
                <a:ea typeface="楷体_GB2312" pitchFamily="1" charset="-122"/>
                <a:sym typeface="Comic Sans MS" pitchFamily="66" charset="0"/>
              </a:rPr>
              <a:t>解：</a:t>
            </a:r>
            <a:endParaRPr lang="zh-CN" altLang="en-US"/>
          </a:p>
        </p:txBody>
      </p:sp>
      <p:pic>
        <p:nvPicPr>
          <p:cNvPr id="50186" name="Picture 18" descr="10"/>
          <p:cNvPicPr>
            <a:picLocks noChangeAspect="1" noChangeArrowheads="1"/>
          </p:cNvPicPr>
          <p:nvPr/>
        </p:nvPicPr>
        <p:blipFill>
          <a:blip r:embed="rId3" cstate="print"/>
          <a:srcRect b="14"/>
          <a:stretch>
            <a:fillRect/>
          </a:stretch>
        </p:blipFill>
        <p:spPr bwMode="auto">
          <a:xfrm>
            <a:off x="468313" y="2698750"/>
            <a:ext cx="1535112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7" name="Rectangle 20"/>
          <p:cNvSpPr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altLang="zh-CN" sz="28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离散事件与连续事件之间的平均互信息</a:t>
            </a:r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sym typeface="华文细黑" pitchFamily="2" charset="-122"/>
              </a:rPr>
              <a:t> </a:t>
            </a:r>
          </a:p>
        </p:txBody>
      </p:sp>
      <p:sp>
        <p:nvSpPr>
          <p:cNvPr id="69642" name="Rectangle 2"/>
          <p:cNvSpPr>
            <a:spLocks noGrp="1" noRot="1" noChangeArrowheads="1"/>
          </p:cNvSpPr>
          <p:nvPr/>
        </p:nvSpPr>
        <p:spPr bwMode="auto">
          <a:xfrm>
            <a:off x="5722938" y="2565400"/>
            <a:ext cx="40386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zh-CN" sz="2400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   </a:t>
            </a:r>
            <a:r>
              <a:rPr lang="zh-CN" sz="2000">
                <a:latin typeface="华文细黑" pitchFamily="2" charset="-122"/>
                <a:ea typeface="楷体_GB2312" pitchFamily="1" charset="-122"/>
                <a:sym typeface="华文细黑" pitchFamily="2" charset="-122"/>
              </a:rPr>
              <a:t>如图，可得</a:t>
            </a:r>
          </a:p>
        </p:txBody>
      </p:sp>
      <p:graphicFrame>
        <p:nvGraphicFramePr>
          <p:cNvPr id="69643" name="Object 3"/>
          <p:cNvGraphicFramePr>
            <a:graphicFrameLocks noGrp="1" noChangeAspect="1"/>
          </p:cNvGraphicFramePr>
          <p:nvPr/>
        </p:nvGraphicFramePr>
        <p:xfrm>
          <a:off x="1763713" y="2533650"/>
          <a:ext cx="39655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" r:id="rId4" imgW="5072040" imgH="3162960" progId="">
                  <p:embed/>
                </p:oleObj>
              </mc:Choice>
              <mc:Fallback>
                <p:oleObj r:id="rId4" imgW="5072040" imgH="3162960" progId="">
                  <p:embed/>
                  <p:pic>
                    <p:nvPicPr>
                      <p:cNvPr id="0" name="Object 3"/>
                      <p:cNvPicPr>
                        <a:picLocks noGrp="1" noRot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33650"/>
                        <a:ext cx="39655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4"/>
          <p:cNvSpPr>
            <a:spLocks noChangeArrowheads="1"/>
          </p:cNvSpPr>
          <p:nvPr/>
        </p:nvSpPr>
        <p:spPr bwMode="auto">
          <a:xfrm>
            <a:off x="788988" y="433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5938838" y="3155950"/>
          <a:ext cx="2735262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7" r:id="rId6" imgW="1638617" imgH="914717" progId="Equation.DSMT4">
                  <p:embed/>
                </p:oleObj>
              </mc:Choice>
              <mc:Fallback>
                <p:oleObj r:id="rId6" imgW="1638617" imgH="9147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155950"/>
                        <a:ext cx="2735262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6"/>
          <p:cNvSpPr txBox="1">
            <a:spLocks noChangeArrowheads="1"/>
          </p:cNvSpPr>
          <p:nvPr/>
        </p:nvSpPr>
        <p:spPr bwMode="auto">
          <a:xfrm>
            <a:off x="1619250" y="5229225"/>
            <a:ext cx="7200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0">
              <a:spcBef>
                <a:spcPct val="50000"/>
              </a:spcBef>
            </a:pPr>
            <a:r>
              <a:rPr lang="zh-CN" altLang="en-US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（</a:t>
            </a:r>
            <a:r>
              <a:rPr lang="en-US" altLang="zh-CN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）                                                                                         </a:t>
            </a:r>
            <a:r>
              <a:rPr lang="en-US" altLang="zh-CN" dirty="0" smtClean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=0.5 bit.</a:t>
            </a:r>
            <a:r>
              <a:rPr lang="zh-CN" altLang="en-US" dirty="0" smtClean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                             </a:t>
            </a:r>
            <a:r>
              <a:rPr lang="en-US" altLang="zh-CN" dirty="0" smtClean="0">
                <a:latin typeface="华文细黑" pitchFamily="2" charset="-122"/>
                <a:ea typeface="黑体" pitchFamily="49" charset="-122"/>
                <a:sym typeface="华文细黑" pitchFamily="2" charset="-122"/>
              </a:rPr>
              <a:t>  </a:t>
            </a:r>
            <a:endParaRPr lang="en-US" altLang="zh-CN" dirty="0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2225675" y="5062538"/>
          <a:ext cx="51546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8" name="Equation" r:id="rId8" imgW="3238817" imgH="470217" progId="Equation.DSMT4">
                  <p:embed/>
                </p:oleObj>
              </mc:Choice>
              <mc:Fallback>
                <p:oleObj name="Equation" r:id="rId8" imgW="3238817" imgH="4702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062538"/>
                        <a:ext cx="515461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2147888" y="2008188"/>
          <a:ext cx="40084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9" name="Equation" r:id="rId10" imgW="2591117" imgH="432117" progId="Equation.DSMT4">
                  <p:embed/>
                </p:oleObj>
              </mc:Choice>
              <mc:Fallback>
                <p:oleObj name="Equation" r:id="rId10" imgW="2591117" imgH="4321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008188"/>
                        <a:ext cx="4008437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灯片编号占位符 3"/>
          <p:cNvSpPr>
            <a:spLocks noGrp="1" noChangeArrowheads="1"/>
          </p:cNvSpPr>
          <p:nvPr/>
        </p:nvSpPr>
        <p:spPr bwMode="auto">
          <a:xfrm>
            <a:off x="314325" y="628491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2EC5300C-420B-49F9-BBA0-30F14718B825}" type="slidenum">
              <a:rPr lang="en-US" altLang="zh-CN" sz="1200">
                <a:solidFill>
                  <a:srgbClr val="898989"/>
                </a:solidFill>
              </a:rPr>
              <a:pPr/>
              <a:t>51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38" grpId="0"/>
      <p:bldP spid="69639" grpId="0"/>
      <p:bldP spid="69642" grpId="0"/>
      <p:bldP spid="696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(1)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357188" y="1628775"/>
            <a:ext cx="7670800" cy="1092200"/>
            <a:chOff x="357188" y="1628775"/>
            <a:chExt cx="7670800" cy="1092200"/>
          </a:xfrm>
        </p:grpSpPr>
        <p:sp>
          <p:nvSpPr>
            <p:cNvPr id="51229" name="AutoShape 9"/>
            <p:cNvSpPr>
              <a:spLocks noChangeArrowheads="1"/>
            </p:cNvSpPr>
            <p:nvPr/>
          </p:nvSpPr>
          <p:spPr bwMode="auto">
            <a:xfrm>
              <a:off x="357188" y="2433638"/>
              <a:ext cx="7670800" cy="28733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30" name="组合 35"/>
            <p:cNvGrpSpPr>
              <a:grpSpLocks/>
            </p:cNvGrpSpPr>
            <p:nvPr/>
          </p:nvGrpSpPr>
          <p:grpSpPr bwMode="auto">
            <a:xfrm>
              <a:off x="357188" y="1628775"/>
              <a:ext cx="7670800" cy="804863"/>
              <a:chOff x="357159" y="1628775"/>
              <a:chExt cx="7670830" cy="804863"/>
            </a:xfrm>
          </p:grpSpPr>
          <p:sp>
            <p:nvSpPr>
              <p:cNvPr id="51231" name="Rectangle 5"/>
              <p:cNvSpPr>
                <a:spLocks noChangeArrowheads="1"/>
              </p:cNvSpPr>
              <p:nvPr/>
            </p:nvSpPr>
            <p:spPr bwMode="auto">
              <a:xfrm>
                <a:off x="357159" y="1714500"/>
                <a:ext cx="7670830" cy="719138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Rectangle 6"/>
              <p:cNvSpPr>
                <a:spLocks noChangeArrowheads="1"/>
              </p:cNvSpPr>
              <p:nvPr/>
            </p:nvSpPr>
            <p:spPr bwMode="auto">
              <a:xfrm>
                <a:off x="676042" y="1628775"/>
                <a:ext cx="2671855" cy="517525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3" name="AutoShape 10"/>
              <p:cNvSpPr>
                <a:spLocks noChangeArrowheads="1"/>
              </p:cNvSpPr>
              <p:nvPr/>
            </p:nvSpPr>
            <p:spPr bwMode="auto">
              <a:xfrm>
                <a:off x="676042" y="2136775"/>
                <a:ext cx="2527845" cy="14014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4" name="Text Box 1045"/>
              <p:cNvSpPr txBox="1">
                <a:spLocks noChangeArrowheads="1"/>
              </p:cNvSpPr>
              <p:nvPr/>
            </p:nvSpPr>
            <p:spPr bwMode="auto">
              <a:xfrm>
                <a:off x="570905" y="1643063"/>
                <a:ext cx="299300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sz="2000" b="1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</a:rPr>
                  <a:t>连续随机变量集的熵</a:t>
                </a:r>
              </a:p>
            </p:txBody>
          </p:sp>
        </p:grpSp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285750" y="2708275"/>
            <a:ext cx="8031163" cy="1092200"/>
            <a:chOff x="285721" y="2693988"/>
            <a:chExt cx="7742268" cy="1092201"/>
          </a:xfrm>
        </p:grpSpPr>
        <p:sp>
          <p:nvSpPr>
            <p:cNvPr id="51223" name="Line 3"/>
            <p:cNvSpPr>
              <a:spLocks noChangeShapeType="1"/>
            </p:cNvSpPr>
            <p:nvPr/>
          </p:nvSpPr>
          <p:spPr bwMode="auto">
            <a:xfrm>
              <a:off x="1116013" y="3759200"/>
              <a:ext cx="691197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Rectangle 12"/>
            <p:cNvSpPr>
              <a:spLocks noChangeArrowheads="1"/>
            </p:cNvSpPr>
            <p:nvPr/>
          </p:nvSpPr>
          <p:spPr bwMode="auto">
            <a:xfrm>
              <a:off x="285721" y="2779713"/>
              <a:ext cx="7742268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25" name="Rectangle 13"/>
            <p:cNvSpPr>
              <a:spLocks noChangeArrowheads="1"/>
            </p:cNvSpPr>
            <p:nvPr/>
          </p:nvSpPr>
          <p:spPr bwMode="auto">
            <a:xfrm>
              <a:off x="607575" y="2693988"/>
              <a:ext cx="2956339" cy="5175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226" name="AutoShape 16"/>
            <p:cNvSpPr>
              <a:spLocks noChangeArrowheads="1"/>
            </p:cNvSpPr>
            <p:nvPr/>
          </p:nvSpPr>
          <p:spPr bwMode="auto">
            <a:xfrm>
              <a:off x="285721" y="3498851"/>
              <a:ext cx="7742268" cy="287338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AutoShape 17"/>
            <p:cNvSpPr>
              <a:spLocks noChangeArrowheads="1"/>
            </p:cNvSpPr>
            <p:nvPr/>
          </p:nvSpPr>
          <p:spPr bwMode="auto">
            <a:xfrm>
              <a:off x="607575" y="3201988"/>
              <a:ext cx="2884333" cy="15500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0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矩形 36"/>
            <p:cNvSpPr>
              <a:spLocks noChangeArrowheads="1"/>
            </p:cNvSpPr>
            <p:nvPr/>
          </p:nvSpPr>
          <p:spPr bwMode="auto">
            <a:xfrm>
              <a:off x="461155" y="2743200"/>
              <a:ext cx="30059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连续随机变量集的</a:t>
              </a:r>
              <a:r>
                <a:rPr lang="zh-CN" altLang="en-US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条件</a:t>
              </a: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熵</a:t>
              </a:r>
            </a:p>
          </p:txBody>
        </p:sp>
        <p:graphicFrame>
          <p:nvGraphicFramePr>
            <p:cNvPr id="51202" name="Object 3"/>
            <p:cNvGraphicFramePr>
              <a:graphicFrameLocks noChangeAspect="1"/>
            </p:cNvGraphicFramePr>
            <p:nvPr/>
          </p:nvGraphicFramePr>
          <p:xfrm>
            <a:off x="3635920" y="2852960"/>
            <a:ext cx="4392069" cy="487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0" name="Equation" r:id="rId3" imgW="3771720" imgH="317160" progId="Equation.DSMT4">
                    <p:embed/>
                  </p:oleObj>
                </mc:Choice>
                <mc:Fallback>
                  <p:oleObj name="Equation" r:id="rId3" imgW="3771720" imgH="3171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920" y="2852960"/>
                          <a:ext cx="4392069" cy="487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2"/>
          <p:cNvGrpSpPr>
            <a:grpSpLocks/>
          </p:cNvGrpSpPr>
          <p:nvPr/>
        </p:nvGrpSpPr>
        <p:grpSpPr bwMode="auto">
          <a:xfrm>
            <a:off x="285750" y="3992563"/>
            <a:ext cx="7742238" cy="1092200"/>
            <a:chOff x="285750" y="3732213"/>
            <a:chExt cx="7742238" cy="1092200"/>
          </a:xfrm>
        </p:grpSpPr>
        <p:grpSp>
          <p:nvGrpSpPr>
            <p:cNvPr id="51217" name="Group 18"/>
            <p:cNvGrpSpPr>
              <a:grpSpLocks/>
            </p:cNvGrpSpPr>
            <p:nvPr/>
          </p:nvGrpSpPr>
          <p:grpSpPr bwMode="auto">
            <a:xfrm>
              <a:off x="285750" y="3732213"/>
              <a:ext cx="7742238" cy="1092200"/>
              <a:chOff x="0" y="0"/>
              <a:chExt cx="4354" cy="688"/>
            </a:xfrm>
          </p:grpSpPr>
          <p:sp>
            <p:nvSpPr>
              <p:cNvPr id="51219" name="Rectangle 19"/>
              <p:cNvSpPr>
                <a:spLocks noChangeArrowheads="1"/>
              </p:cNvSpPr>
              <p:nvPr/>
            </p:nvSpPr>
            <p:spPr bwMode="auto">
              <a:xfrm>
                <a:off x="0" y="54"/>
                <a:ext cx="4354" cy="453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0" name="Rectangle 20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663" cy="32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21" name="AutoShape 23"/>
              <p:cNvSpPr>
                <a:spLocks noChangeArrowheads="1"/>
              </p:cNvSpPr>
              <p:nvPr/>
            </p:nvSpPr>
            <p:spPr bwMode="auto">
              <a:xfrm>
                <a:off x="0" y="507"/>
                <a:ext cx="4354" cy="1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2" name="AutoShape 24"/>
              <p:cNvSpPr>
                <a:spLocks noChangeArrowheads="1"/>
              </p:cNvSpPr>
              <p:nvPr/>
            </p:nvSpPr>
            <p:spPr bwMode="auto">
              <a:xfrm>
                <a:off x="181" y="304"/>
                <a:ext cx="1582" cy="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5 w 21600"/>
                  <a:gd name="T13" fmla="*/ 2501 h 21600"/>
                  <a:gd name="T14" fmla="*/ 19265 w 21600"/>
                  <a:gd name="T15" fmla="*/ 1909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8" name="矩形 39"/>
            <p:cNvSpPr>
              <a:spLocks noChangeArrowheads="1"/>
            </p:cNvSpPr>
            <p:nvPr/>
          </p:nvSpPr>
          <p:spPr bwMode="auto">
            <a:xfrm>
              <a:off x="611725" y="3786188"/>
              <a:ext cx="30242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连续随机变量集的联合熵</a:t>
              </a:r>
            </a:p>
          </p:txBody>
        </p:sp>
      </p:grpSp>
      <p:grpSp>
        <p:nvGrpSpPr>
          <p:cNvPr id="7" name="组合 43"/>
          <p:cNvGrpSpPr>
            <a:grpSpLocks/>
          </p:cNvGrpSpPr>
          <p:nvPr/>
        </p:nvGrpSpPr>
        <p:grpSpPr bwMode="auto">
          <a:xfrm>
            <a:off x="258763" y="5157788"/>
            <a:ext cx="8456612" cy="1020762"/>
            <a:chOff x="258763" y="5837238"/>
            <a:chExt cx="8456612" cy="1020762"/>
          </a:xfrm>
        </p:grpSpPr>
        <p:grpSp>
          <p:nvGrpSpPr>
            <p:cNvPr id="51211" name="Group 25"/>
            <p:cNvGrpSpPr>
              <a:grpSpLocks/>
            </p:cNvGrpSpPr>
            <p:nvPr/>
          </p:nvGrpSpPr>
          <p:grpSpPr bwMode="auto">
            <a:xfrm>
              <a:off x="258763" y="5837238"/>
              <a:ext cx="8456612" cy="1020762"/>
              <a:chOff x="0" y="0"/>
              <a:chExt cx="4756" cy="643"/>
            </a:xfrm>
          </p:grpSpPr>
          <p:sp>
            <p:nvSpPr>
              <p:cNvPr id="51213" name="Rectangle 26"/>
              <p:cNvSpPr>
                <a:spLocks noChangeArrowheads="1"/>
              </p:cNvSpPr>
              <p:nvPr/>
            </p:nvSpPr>
            <p:spPr bwMode="auto">
              <a:xfrm>
                <a:off x="0" y="54"/>
                <a:ext cx="4756" cy="453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4" name="Rectangle 27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961" cy="32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15" name="AutoShape 30"/>
              <p:cNvSpPr>
                <a:spLocks noChangeArrowheads="1"/>
              </p:cNvSpPr>
              <p:nvPr/>
            </p:nvSpPr>
            <p:spPr bwMode="auto">
              <a:xfrm>
                <a:off x="0" y="507"/>
                <a:ext cx="4716" cy="1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6 w 21600"/>
                  <a:gd name="T13" fmla="*/ 2382 h 21600"/>
                  <a:gd name="T14" fmla="*/ 19264 w 21600"/>
                  <a:gd name="T15" fmla="*/ 1921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6" name="AutoShape 31"/>
              <p:cNvSpPr>
                <a:spLocks noChangeArrowheads="1"/>
              </p:cNvSpPr>
              <p:nvPr/>
            </p:nvSpPr>
            <p:spPr bwMode="auto">
              <a:xfrm>
                <a:off x="181" y="320"/>
                <a:ext cx="1880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2 w 21600"/>
                  <a:gd name="T13" fmla="*/ 2413 h 21600"/>
                  <a:gd name="T14" fmla="*/ 19268 w 21600"/>
                  <a:gd name="T15" fmla="*/ 1918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2" name="Text Box 1051"/>
            <p:cNvSpPr txBox="1">
              <a:spLocks noChangeArrowheads="1"/>
            </p:cNvSpPr>
            <p:nvPr/>
          </p:nvSpPr>
          <p:spPr bwMode="auto">
            <a:xfrm>
              <a:off x="571499" y="5929313"/>
              <a:ext cx="356847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连续随机变量集合的信息散度 </a:t>
              </a:r>
            </a:p>
          </p:txBody>
        </p:sp>
      </p:grpSp>
      <p:graphicFrame>
        <p:nvGraphicFramePr>
          <p:cNvPr id="51243" name="Object 43"/>
          <p:cNvGraphicFramePr>
            <a:graphicFrameLocks noChangeAspect="1"/>
          </p:cNvGraphicFramePr>
          <p:nvPr/>
        </p:nvGraphicFramePr>
        <p:xfrm>
          <a:off x="3635375" y="1773238"/>
          <a:ext cx="37449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1" name="Equation" r:id="rId5" imgW="2958840" imgH="317160" progId="Equation.DSMT4">
                  <p:embed/>
                </p:oleObj>
              </mc:Choice>
              <mc:Fallback>
                <p:oleObj name="Equation" r:id="rId5" imgW="2958840" imgH="3171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73238"/>
                        <a:ext cx="37449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3708400" y="4194175"/>
          <a:ext cx="4175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2" name="Equation" r:id="rId7" imgW="2882880" imgH="380880" progId="Equation.DSMT4">
                  <p:embed/>
                </p:oleObj>
              </mc:Choice>
              <mc:Fallback>
                <p:oleObj name="Equation" r:id="rId7" imgW="2882880" imgH="38088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94175"/>
                        <a:ext cx="41751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5" name="Object 45"/>
          <p:cNvGraphicFramePr>
            <a:graphicFrameLocks noChangeAspect="1"/>
          </p:cNvGraphicFramePr>
          <p:nvPr/>
        </p:nvGraphicFramePr>
        <p:xfrm>
          <a:off x="4427538" y="5300663"/>
          <a:ext cx="3024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3" name="Equation" r:id="rId9" imgW="1841400" imgH="419040" progId="Equation.DSMT4">
                  <p:embed/>
                </p:oleObj>
              </mc:Choice>
              <mc:Fallback>
                <p:oleObj name="Equation" r:id="rId9" imgW="1841400" imgH="4190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00663"/>
                        <a:ext cx="30241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3" tmFilter="0, 0; 0.125,0.2665; 0.25,0.4; 0.375,0.465; 0.5,0.5;  0.625,0.535; 0.75,0.6; 0.875,0.7335; 1,1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2" decel="50000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2" decel="50000">
                                          <p:stCondLst>
                                            <p:cond delay="67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2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2" decel="50000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(2)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357188" y="2205038"/>
            <a:ext cx="7670800" cy="1092200"/>
            <a:chOff x="357188" y="1628775"/>
            <a:chExt cx="7670800" cy="1092200"/>
          </a:xfrm>
        </p:grpSpPr>
        <p:sp>
          <p:nvSpPr>
            <p:cNvPr id="52245" name="AutoShape 9"/>
            <p:cNvSpPr>
              <a:spLocks noChangeArrowheads="1"/>
            </p:cNvSpPr>
            <p:nvPr/>
          </p:nvSpPr>
          <p:spPr bwMode="auto">
            <a:xfrm>
              <a:off x="357188" y="2433638"/>
              <a:ext cx="7670800" cy="28733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46" name="组合 35"/>
            <p:cNvGrpSpPr>
              <a:grpSpLocks/>
            </p:cNvGrpSpPr>
            <p:nvPr/>
          </p:nvGrpSpPr>
          <p:grpSpPr bwMode="auto">
            <a:xfrm>
              <a:off x="357188" y="1628775"/>
              <a:ext cx="7670800" cy="804863"/>
              <a:chOff x="357159" y="1628775"/>
              <a:chExt cx="7670830" cy="804863"/>
            </a:xfrm>
          </p:grpSpPr>
          <p:sp>
            <p:nvSpPr>
              <p:cNvPr id="52247" name="Rectangle 5"/>
              <p:cNvSpPr>
                <a:spLocks noChangeArrowheads="1"/>
              </p:cNvSpPr>
              <p:nvPr/>
            </p:nvSpPr>
            <p:spPr bwMode="auto">
              <a:xfrm>
                <a:off x="357159" y="1714500"/>
                <a:ext cx="7670830" cy="719138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8" name="Rectangle 6"/>
              <p:cNvSpPr>
                <a:spLocks noChangeArrowheads="1"/>
              </p:cNvSpPr>
              <p:nvPr/>
            </p:nvSpPr>
            <p:spPr bwMode="auto">
              <a:xfrm>
                <a:off x="676042" y="1628775"/>
                <a:ext cx="3031882" cy="517525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49" name="AutoShape 10"/>
              <p:cNvSpPr>
                <a:spLocks noChangeArrowheads="1"/>
              </p:cNvSpPr>
              <p:nvPr/>
            </p:nvSpPr>
            <p:spPr bwMode="auto">
              <a:xfrm>
                <a:off x="676042" y="2136775"/>
                <a:ext cx="2887871" cy="212150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0 h 21600"/>
                  <a:gd name="T4" fmla="*/ 0 w 21600"/>
                  <a:gd name="T5" fmla="*/ 0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0" name="Text Box 1045"/>
              <p:cNvSpPr txBox="1">
                <a:spLocks noChangeArrowheads="1"/>
              </p:cNvSpPr>
              <p:nvPr/>
            </p:nvSpPr>
            <p:spPr bwMode="auto">
              <a:xfrm>
                <a:off x="642910" y="1628875"/>
                <a:ext cx="313701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bg1"/>
                    </a:solidFill>
                    <a:latin typeface="楷体_GB2312" pitchFamily="1" charset="-122"/>
                    <a:ea typeface="楷体_GB2312" pitchFamily="1" charset="-122"/>
                    <a:sym typeface="黑体" pitchFamily="49" charset="-122"/>
                  </a:rPr>
                  <a:t>一维高斯随机变量集的熵</a:t>
                </a:r>
              </a:p>
            </p:txBody>
          </p:sp>
        </p:grpSp>
      </p:grp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285750" y="3284538"/>
            <a:ext cx="8031163" cy="1092200"/>
            <a:chOff x="285721" y="2693988"/>
            <a:chExt cx="7742268" cy="1092201"/>
          </a:xfrm>
        </p:grpSpPr>
        <p:sp>
          <p:nvSpPr>
            <p:cNvPr id="52239" name="Line 3"/>
            <p:cNvSpPr>
              <a:spLocks noChangeShapeType="1"/>
            </p:cNvSpPr>
            <p:nvPr/>
          </p:nvSpPr>
          <p:spPr bwMode="auto">
            <a:xfrm>
              <a:off x="1116013" y="3759200"/>
              <a:ext cx="691197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Rectangle 12"/>
            <p:cNvSpPr>
              <a:spLocks noChangeArrowheads="1"/>
            </p:cNvSpPr>
            <p:nvPr/>
          </p:nvSpPr>
          <p:spPr bwMode="auto">
            <a:xfrm>
              <a:off x="285721" y="2779713"/>
              <a:ext cx="7742268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241" name="Rectangle 13"/>
            <p:cNvSpPr>
              <a:spLocks noChangeArrowheads="1"/>
            </p:cNvSpPr>
            <p:nvPr/>
          </p:nvSpPr>
          <p:spPr bwMode="auto">
            <a:xfrm>
              <a:off x="530575" y="2693988"/>
              <a:ext cx="3324604" cy="517525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242" name="AutoShape 16"/>
            <p:cNvSpPr>
              <a:spLocks noChangeArrowheads="1"/>
            </p:cNvSpPr>
            <p:nvPr/>
          </p:nvSpPr>
          <p:spPr bwMode="auto">
            <a:xfrm>
              <a:off x="285721" y="3498851"/>
              <a:ext cx="7742268" cy="287338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AutoShape 17"/>
            <p:cNvSpPr>
              <a:spLocks noChangeArrowheads="1"/>
            </p:cNvSpPr>
            <p:nvPr/>
          </p:nvSpPr>
          <p:spPr bwMode="auto">
            <a:xfrm>
              <a:off x="607575" y="3201988"/>
              <a:ext cx="2884333" cy="15500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0 h 21600"/>
                <a:gd name="T4" fmla="*/ 0 w 21600"/>
                <a:gd name="T5" fmla="*/ 0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矩形 36"/>
            <p:cNvSpPr>
              <a:spLocks noChangeArrowheads="1"/>
            </p:cNvSpPr>
            <p:nvPr/>
          </p:nvSpPr>
          <p:spPr bwMode="auto">
            <a:xfrm>
              <a:off x="391734" y="2765993"/>
              <a:ext cx="35255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  <a:sym typeface="黑体" pitchFamily="49" charset="-122"/>
                </a:rPr>
                <a:t>多维独立高斯随机变量集的熵</a:t>
              </a:r>
              <a:endParaRPr lang="zh-CN" altLang="zh-CN" sz="20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黑体" pitchFamily="49" charset="-122"/>
              </a:endParaRPr>
            </a:p>
          </p:txBody>
        </p:sp>
      </p:grpSp>
      <p:grpSp>
        <p:nvGrpSpPr>
          <p:cNvPr id="5" name="组合 42"/>
          <p:cNvGrpSpPr>
            <a:grpSpLocks/>
          </p:cNvGrpSpPr>
          <p:nvPr/>
        </p:nvGrpSpPr>
        <p:grpSpPr bwMode="auto">
          <a:xfrm>
            <a:off x="285750" y="4568825"/>
            <a:ext cx="7742238" cy="1092200"/>
            <a:chOff x="285750" y="3732213"/>
            <a:chExt cx="7742238" cy="1092200"/>
          </a:xfrm>
        </p:grpSpPr>
        <p:grpSp>
          <p:nvGrpSpPr>
            <p:cNvPr id="52233" name="Group 18"/>
            <p:cNvGrpSpPr>
              <a:grpSpLocks/>
            </p:cNvGrpSpPr>
            <p:nvPr/>
          </p:nvGrpSpPr>
          <p:grpSpPr bwMode="auto">
            <a:xfrm>
              <a:off x="285750" y="3732213"/>
              <a:ext cx="7742238" cy="1092200"/>
              <a:chOff x="0" y="0"/>
              <a:chExt cx="4354" cy="688"/>
            </a:xfrm>
          </p:grpSpPr>
          <p:sp>
            <p:nvSpPr>
              <p:cNvPr id="52235" name="Rectangle 19"/>
              <p:cNvSpPr>
                <a:spLocks noChangeArrowheads="1"/>
              </p:cNvSpPr>
              <p:nvPr/>
            </p:nvSpPr>
            <p:spPr bwMode="auto">
              <a:xfrm>
                <a:off x="0" y="54"/>
                <a:ext cx="4354" cy="453"/>
              </a:xfrm>
              <a:prstGeom prst="rect">
                <a:avLst/>
              </a:pr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6" name="Rectangle 20"/>
              <p:cNvSpPr>
                <a:spLocks noChangeArrowheads="1"/>
              </p:cNvSpPr>
              <p:nvPr/>
            </p:nvSpPr>
            <p:spPr bwMode="auto">
              <a:xfrm>
                <a:off x="181" y="0"/>
                <a:ext cx="1946" cy="326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237" name="AutoShape 23"/>
              <p:cNvSpPr>
                <a:spLocks noChangeArrowheads="1"/>
              </p:cNvSpPr>
              <p:nvPr/>
            </p:nvSpPr>
            <p:spPr bwMode="auto">
              <a:xfrm>
                <a:off x="0" y="507"/>
                <a:ext cx="4354" cy="1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7 w 21600"/>
                  <a:gd name="T13" fmla="*/ 2387 h 21600"/>
                  <a:gd name="T14" fmla="*/ 19263 w 21600"/>
                  <a:gd name="T15" fmla="*/ 192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AutoShape 24"/>
              <p:cNvSpPr>
                <a:spLocks noChangeArrowheads="1"/>
              </p:cNvSpPr>
              <p:nvPr/>
            </p:nvSpPr>
            <p:spPr bwMode="auto">
              <a:xfrm>
                <a:off x="181" y="304"/>
                <a:ext cx="1582" cy="9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35 w 21600"/>
                  <a:gd name="T13" fmla="*/ 2501 h 21600"/>
                  <a:gd name="T14" fmla="*/ 19265 w 21600"/>
                  <a:gd name="T15" fmla="*/ 1909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072" y="21600"/>
                    </a:lnTo>
                    <a:lnTo>
                      <a:pt x="20528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34" name="矩形 39"/>
            <p:cNvSpPr>
              <a:spLocks noChangeArrowheads="1"/>
            </p:cNvSpPr>
            <p:nvPr/>
          </p:nvSpPr>
          <p:spPr bwMode="auto">
            <a:xfrm>
              <a:off x="611724" y="3786188"/>
              <a:ext cx="35282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  <a:sym typeface="黑体" pitchFamily="49" charset="-122"/>
                </a:rPr>
                <a:t>多维相关高斯随机变量集的熵</a:t>
              </a:r>
              <a:endParaRPr lang="zh-CN" altLang="zh-CN" sz="20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黑体" pitchFamily="49" charset="-122"/>
              </a:endParaRPr>
            </a:p>
          </p:txBody>
        </p:sp>
      </p:grpSp>
      <p:graphicFrame>
        <p:nvGraphicFramePr>
          <p:cNvPr id="300038" name="Object 6"/>
          <p:cNvGraphicFramePr>
            <a:graphicFrameLocks noChangeAspect="1"/>
          </p:cNvGraphicFramePr>
          <p:nvPr/>
        </p:nvGraphicFramePr>
        <p:xfrm>
          <a:off x="4021138" y="2276475"/>
          <a:ext cx="2495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" name="Equation" r:id="rId3" imgW="1346040" imgH="393480" progId="Equation.DSMT4">
                  <p:embed/>
                </p:oleObj>
              </mc:Choice>
              <mc:Fallback>
                <p:oleObj name="Equation" r:id="rId3" imgW="13460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276475"/>
                        <a:ext cx="24955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4211638" y="4652963"/>
          <a:ext cx="35290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Equation" r:id="rId5" imgW="1854000" imgH="393480" progId="Equation.DSMT4">
                  <p:embed/>
                </p:oleObj>
              </mc:Choice>
              <mc:Fallback>
                <p:oleObj name="Equation" r:id="rId5" imgW="18540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652963"/>
                        <a:ext cx="35290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8"/>
          <p:cNvGraphicFramePr>
            <a:graphicFrameLocks noChangeAspect="1"/>
          </p:cNvGraphicFramePr>
          <p:nvPr/>
        </p:nvGraphicFramePr>
        <p:xfrm>
          <a:off x="4103688" y="3357563"/>
          <a:ext cx="3852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7" imgW="2222280" imgH="393480" progId="Equation.DSMT4">
                  <p:embed/>
                </p:oleObj>
              </mc:Choice>
              <mc:Fallback>
                <p:oleObj name="Equation" r:id="rId7" imgW="22222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357563"/>
                        <a:ext cx="3852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3" tmFilter="0, 0; 0.125,0.2665; 0.25,0.4; 0.375,0.465; 0.5,0.5;  0.625,0.535; 0.75,0.6; 0.875,0.7335; 1,1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2" decel="50000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2" decel="50000">
                                          <p:stCondLst>
                                            <p:cond delay="67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2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2" decel="50000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(3)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95288" y="1828800"/>
            <a:ext cx="2493962" cy="4171950"/>
            <a:chOff x="0" y="0"/>
            <a:chExt cx="3509673" cy="4171967"/>
          </a:xfrm>
        </p:grpSpPr>
        <p:sp>
          <p:nvSpPr>
            <p:cNvPr id="185358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9" name="圆角矩形 6"/>
            <p:cNvSpPr>
              <a:spLocks noChangeArrowheads="1"/>
            </p:cNvSpPr>
            <p:nvPr/>
          </p:nvSpPr>
          <p:spPr bwMode="auto">
            <a:xfrm>
              <a:off x="101358" y="0"/>
              <a:ext cx="3344826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60" name="Text Box 9"/>
            <p:cNvSpPr>
              <a:spLocks noChangeArrowheads="1"/>
            </p:cNvSpPr>
            <p:nvPr/>
          </p:nvSpPr>
          <p:spPr bwMode="auto">
            <a:xfrm>
              <a:off x="101358" y="171451"/>
              <a:ext cx="3344826" cy="46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峰值最大熵定理</a:t>
              </a:r>
            </a:p>
          </p:txBody>
        </p:sp>
        <p:sp>
          <p:nvSpPr>
            <p:cNvPr id="185361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14421" cy="1569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</a:rPr>
                <a:t>幅度受限的随机变量，当均匀分布时有最大的熵。</a:t>
              </a:r>
              <a:endParaRPr lang="zh-CN" sz="2400">
                <a:latin typeface="楷体_GB2312" pitchFamily="1" charset="-122"/>
                <a:ea typeface="楷体_GB2312" pitchFamily="1" charset="-122"/>
              </a:endParaRP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32138" y="1844675"/>
            <a:ext cx="2492375" cy="4171950"/>
            <a:chOff x="0" y="0"/>
            <a:chExt cx="3509673" cy="4171967"/>
          </a:xfrm>
        </p:grpSpPr>
        <p:sp>
          <p:nvSpPr>
            <p:cNvPr id="185354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5" name="圆角矩形 6"/>
            <p:cNvSpPr>
              <a:spLocks noChangeArrowheads="1"/>
            </p:cNvSpPr>
            <p:nvPr/>
          </p:nvSpPr>
          <p:spPr bwMode="auto">
            <a:xfrm>
              <a:off x="1" y="0"/>
              <a:ext cx="3446185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6" name="Text Box 9"/>
            <p:cNvSpPr>
              <a:spLocks noChangeArrowheads="1"/>
            </p:cNvSpPr>
            <p:nvPr/>
          </p:nvSpPr>
          <p:spPr bwMode="auto">
            <a:xfrm>
              <a:off x="0" y="171451"/>
              <a:ext cx="3344825" cy="46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功率最大熵定理</a:t>
              </a:r>
            </a:p>
          </p:txBody>
        </p:sp>
        <p:sp>
          <p:nvSpPr>
            <p:cNvPr id="185357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14421" cy="1569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  <a:sym typeface="Arial" pitchFamily="34" charset="0"/>
                </a:rPr>
                <a:t>功率受限的随机变量，当高斯分布时有最大的熵。</a:t>
              </a:r>
              <a:endParaRPr lang="zh-CN" sz="2400">
                <a:latin typeface="楷体_GB2312" pitchFamily="1" charset="-122"/>
                <a:ea typeface="楷体_GB2312" pitchFamily="1" charset="-122"/>
              </a:endParaRP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5795963" y="1844675"/>
            <a:ext cx="2565400" cy="4171950"/>
            <a:chOff x="-101358" y="0"/>
            <a:chExt cx="3611031" cy="4171967"/>
          </a:xfrm>
        </p:grpSpPr>
        <p:sp>
          <p:nvSpPr>
            <p:cNvPr id="185350" name="圆角矩形 5"/>
            <p:cNvSpPr>
              <a:spLocks noChangeArrowheads="1"/>
            </p:cNvSpPr>
            <p:nvPr/>
          </p:nvSpPr>
          <p:spPr bwMode="auto">
            <a:xfrm>
              <a:off x="0" y="1020494"/>
              <a:ext cx="3509673" cy="3151473"/>
            </a:xfrm>
            <a:prstGeom prst="roundRect">
              <a:avLst>
                <a:gd name="adj" fmla="val 5866"/>
              </a:avLst>
            </a:prstGeom>
            <a:solidFill>
              <a:srgbClr val="FFFFFF">
                <a:alpha val="59999"/>
              </a:srgbClr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</a:pPr>
              <a:endParaRPr lang="zh-CN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1" name="圆角矩形 6"/>
            <p:cNvSpPr>
              <a:spLocks noChangeArrowheads="1"/>
            </p:cNvSpPr>
            <p:nvPr/>
          </p:nvSpPr>
          <p:spPr bwMode="auto">
            <a:xfrm>
              <a:off x="0" y="0"/>
              <a:ext cx="3446183" cy="81938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CF01"/>
                </a:gs>
                <a:gs pos="89999">
                  <a:srgbClr val="E22000"/>
                </a:gs>
                <a:gs pos="100000">
                  <a:srgbClr val="E22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u"/>
              </a:pP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5352" name="Text Box 9"/>
            <p:cNvSpPr>
              <a:spLocks noChangeArrowheads="1"/>
            </p:cNvSpPr>
            <p:nvPr/>
          </p:nvSpPr>
          <p:spPr bwMode="auto">
            <a:xfrm>
              <a:off x="-101358" y="171451"/>
              <a:ext cx="3446185" cy="46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0850" indent="-450850"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</a:rPr>
                <a:t>熵功率和剩余度</a:t>
              </a:r>
              <a:r>
                <a:rPr lang="zh-CN" altLang="en-US" sz="2400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  <a:sym typeface="黑体" pitchFamily="49" charset="-122"/>
                </a:rPr>
                <a:t> 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5353" name="Rectangle 13"/>
            <p:cNvSpPr>
              <a:spLocks noChangeArrowheads="1"/>
            </p:cNvSpPr>
            <p:nvPr/>
          </p:nvSpPr>
          <p:spPr bwMode="auto">
            <a:xfrm>
              <a:off x="217470" y="1314455"/>
              <a:ext cx="3228714" cy="193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楷体_GB2312" pitchFamily="1" charset="-122"/>
                  <a:ea typeface="楷体_GB2312" pitchFamily="1" charset="-122"/>
                  <a:sym typeface="Arial" pitchFamily="34" charset="0"/>
                </a:rPr>
                <a:t>连续信源的熵功率就是具有相同差熵的高斯信源的平均功率。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1643042" y="2177722"/>
            <a:ext cx="5953168" cy="182278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5720" y="4827198"/>
            <a:ext cx="7886530" cy="14099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 rot="21316131">
            <a:off x="-214346" y="1418105"/>
            <a:ext cx="2569967" cy="4454493"/>
          </a:xfrm>
          <a:custGeom>
            <a:avLst/>
            <a:gdLst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69060 w 2755557"/>
              <a:gd name="connsiteY5" fmla="*/ 271849 h 4411362"/>
              <a:gd name="connsiteX6" fmla="*/ 0 w 2755557"/>
              <a:gd name="connsiteY6" fmla="*/ 4411362 h 4411362"/>
              <a:gd name="connsiteX0" fmla="*/ 0 w 3152139"/>
              <a:gd name="connsiteY0" fmla="*/ 4411362 h 4411362"/>
              <a:gd name="connsiteX1" fmla="*/ 2483708 w 3152139"/>
              <a:gd name="connsiteY1" fmla="*/ 185352 h 4411362"/>
              <a:gd name="connsiteX2" fmla="*/ 2397211 w 3152139"/>
              <a:gd name="connsiteY2" fmla="*/ 123568 h 4411362"/>
              <a:gd name="connsiteX3" fmla="*/ 2730844 w 3152139"/>
              <a:gd name="connsiteY3" fmla="*/ 0 h 4411362"/>
              <a:gd name="connsiteX4" fmla="*/ 2755557 w 3152139"/>
              <a:gd name="connsiteY4" fmla="*/ 321276 h 4411362"/>
              <a:gd name="connsiteX5" fmla="*/ 3152139 w 3152139"/>
              <a:gd name="connsiteY5" fmla="*/ 2212793 h 4411362"/>
              <a:gd name="connsiteX6" fmla="*/ 0 w 3152139"/>
              <a:gd name="connsiteY6" fmla="*/ 4411362 h 4411362"/>
              <a:gd name="connsiteX0" fmla="*/ 0 w 2755557"/>
              <a:gd name="connsiteY0" fmla="*/ 4411362 h 4411362"/>
              <a:gd name="connsiteX1" fmla="*/ 2483708 w 2755557"/>
              <a:gd name="connsiteY1" fmla="*/ 185352 h 4411362"/>
              <a:gd name="connsiteX2" fmla="*/ 2397211 w 2755557"/>
              <a:gd name="connsiteY2" fmla="*/ 123568 h 4411362"/>
              <a:gd name="connsiteX3" fmla="*/ 2730844 w 2755557"/>
              <a:gd name="connsiteY3" fmla="*/ 0 h 4411362"/>
              <a:gd name="connsiteX4" fmla="*/ 2755557 w 2755557"/>
              <a:gd name="connsiteY4" fmla="*/ 321276 h 4411362"/>
              <a:gd name="connsiteX5" fmla="*/ 2643180 w 2755557"/>
              <a:gd name="connsiteY5" fmla="*/ 323608 h 4411362"/>
              <a:gd name="connsiteX6" fmla="*/ 0 w 2755557"/>
              <a:gd name="connsiteY6" fmla="*/ 4411362 h 4411362"/>
              <a:gd name="connsiteX0" fmla="*/ 0 w 3928749"/>
              <a:gd name="connsiteY0" fmla="*/ 4411362 h 4411362"/>
              <a:gd name="connsiteX1" fmla="*/ 2483708 w 3928749"/>
              <a:gd name="connsiteY1" fmla="*/ 185352 h 4411362"/>
              <a:gd name="connsiteX2" fmla="*/ 2397211 w 3928749"/>
              <a:gd name="connsiteY2" fmla="*/ 123568 h 4411362"/>
              <a:gd name="connsiteX3" fmla="*/ 2730844 w 3928749"/>
              <a:gd name="connsiteY3" fmla="*/ 0 h 4411362"/>
              <a:gd name="connsiteX4" fmla="*/ 3928749 w 3928749"/>
              <a:gd name="connsiteY4" fmla="*/ 2417495 h 4411362"/>
              <a:gd name="connsiteX5" fmla="*/ 2643180 w 3928749"/>
              <a:gd name="connsiteY5" fmla="*/ 323608 h 4411362"/>
              <a:gd name="connsiteX6" fmla="*/ 0 w 3928749"/>
              <a:gd name="connsiteY6" fmla="*/ 4411362 h 4411362"/>
              <a:gd name="connsiteX0" fmla="*/ 0 w 2738304"/>
              <a:gd name="connsiteY0" fmla="*/ 4411362 h 4411362"/>
              <a:gd name="connsiteX1" fmla="*/ 2483708 w 2738304"/>
              <a:gd name="connsiteY1" fmla="*/ 185352 h 4411362"/>
              <a:gd name="connsiteX2" fmla="*/ 2397211 w 2738304"/>
              <a:gd name="connsiteY2" fmla="*/ 123568 h 4411362"/>
              <a:gd name="connsiteX3" fmla="*/ 2730844 w 2738304"/>
              <a:gd name="connsiteY3" fmla="*/ 0 h 4411362"/>
              <a:gd name="connsiteX4" fmla="*/ 2738304 w 2738304"/>
              <a:gd name="connsiteY4" fmla="*/ 373034 h 4411362"/>
              <a:gd name="connsiteX5" fmla="*/ 2643180 w 2738304"/>
              <a:gd name="connsiteY5" fmla="*/ 323608 h 4411362"/>
              <a:gd name="connsiteX6" fmla="*/ 0 w 2738304"/>
              <a:gd name="connsiteY6" fmla="*/ 4411362 h 4411362"/>
              <a:gd name="connsiteX0" fmla="*/ 0 w 4766678"/>
              <a:gd name="connsiteY0" fmla="*/ 4635648 h 4635648"/>
              <a:gd name="connsiteX1" fmla="*/ 2483708 w 4766678"/>
              <a:gd name="connsiteY1" fmla="*/ 409638 h 4635648"/>
              <a:gd name="connsiteX2" fmla="*/ 2397211 w 4766678"/>
              <a:gd name="connsiteY2" fmla="*/ 347854 h 4635648"/>
              <a:gd name="connsiteX3" fmla="*/ 4766678 w 4766678"/>
              <a:gd name="connsiteY3" fmla="*/ 0 h 4635648"/>
              <a:gd name="connsiteX4" fmla="*/ 2738304 w 4766678"/>
              <a:gd name="connsiteY4" fmla="*/ 597320 h 4635648"/>
              <a:gd name="connsiteX5" fmla="*/ 2643180 w 4766678"/>
              <a:gd name="connsiteY5" fmla="*/ 547894 h 4635648"/>
              <a:gd name="connsiteX6" fmla="*/ 0 w 4766678"/>
              <a:gd name="connsiteY6" fmla="*/ 4635648 h 4635648"/>
              <a:gd name="connsiteX0" fmla="*/ 0 w 2748097"/>
              <a:gd name="connsiteY0" fmla="*/ 4454493 h 4454493"/>
              <a:gd name="connsiteX1" fmla="*/ 2483708 w 2748097"/>
              <a:gd name="connsiteY1" fmla="*/ 228483 h 4454493"/>
              <a:gd name="connsiteX2" fmla="*/ 2397211 w 2748097"/>
              <a:gd name="connsiteY2" fmla="*/ 166699 h 4454493"/>
              <a:gd name="connsiteX3" fmla="*/ 2748097 w 2748097"/>
              <a:gd name="connsiteY3" fmla="*/ 0 h 4454493"/>
              <a:gd name="connsiteX4" fmla="*/ 2738304 w 2748097"/>
              <a:gd name="connsiteY4" fmla="*/ 416165 h 4454493"/>
              <a:gd name="connsiteX5" fmla="*/ 2643180 w 2748097"/>
              <a:gd name="connsiteY5" fmla="*/ 366739 h 4454493"/>
              <a:gd name="connsiteX6" fmla="*/ 0 w 2748097"/>
              <a:gd name="connsiteY6" fmla="*/ 4454493 h 4454493"/>
              <a:gd name="connsiteX0" fmla="*/ 0 w 2569967"/>
              <a:gd name="connsiteY0" fmla="*/ 4454493 h 4454493"/>
              <a:gd name="connsiteX1" fmla="*/ 2305578 w 2569967"/>
              <a:gd name="connsiteY1" fmla="*/ 228483 h 4454493"/>
              <a:gd name="connsiteX2" fmla="*/ 2219081 w 2569967"/>
              <a:gd name="connsiteY2" fmla="*/ 166699 h 4454493"/>
              <a:gd name="connsiteX3" fmla="*/ 2569967 w 2569967"/>
              <a:gd name="connsiteY3" fmla="*/ 0 h 4454493"/>
              <a:gd name="connsiteX4" fmla="*/ 2560174 w 2569967"/>
              <a:gd name="connsiteY4" fmla="*/ 416165 h 4454493"/>
              <a:gd name="connsiteX5" fmla="*/ 2465050 w 2569967"/>
              <a:gd name="connsiteY5" fmla="*/ 366739 h 4454493"/>
              <a:gd name="connsiteX6" fmla="*/ 0 w 2569967"/>
              <a:gd name="connsiteY6" fmla="*/ 4454493 h 445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9967" h="4454493">
                <a:moveTo>
                  <a:pt x="0" y="4454493"/>
                </a:moveTo>
                <a:lnTo>
                  <a:pt x="2305578" y="228483"/>
                </a:lnTo>
                <a:lnTo>
                  <a:pt x="2219081" y="166699"/>
                </a:lnTo>
                <a:lnTo>
                  <a:pt x="2569967" y="0"/>
                </a:lnTo>
                <a:lnTo>
                  <a:pt x="2560174" y="416165"/>
                </a:lnTo>
                <a:lnTo>
                  <a:pt x="2465050" y="366739"/>
                </a:lnTo>
                <a:lnTo>
                  <a:pt x="0" y="4454493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70000">
                <a:srgbClr val="002774"/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>
              <a:rot lat="0" lon="0" rev="3000000"/>
            </a:lightRig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19074" y="3203933"/>
            <a:ext cx="6621145" cy="14397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4908" y="3944374"/>
            <a:ext cx="7371327" cy="14397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  <a:alpha val="50000"/>
                </a:schemeClr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>
              <a:rot lat="17373598" lon="0" rev="0"/>
            </a:camera>
            <a:lightRig rig="flat" dir="t"/>
          </a:scene3d>
          <a:sp3d extrusionH="127000"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1044"/>
          <p:cNvSpPr>
            <a:spLocks noChangeArrowheads="1"/>
          </p:cNvSpPr>
          <p:nvPr/>
        </p:nvSpPr>
        <p:spPr bwMode="auto">
          <a:xfrm>
            <a:off x="0" y="0"/>
            <a:ext cx="59039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本 章 小 结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(4)</a:t>
            </a:r>
            <a:endParaRPr lang="en-US" altLang="zh-CN" sz="4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2071688" y="1293813"/>
            <a:ext cx="5237162" cy="1441450"/>
            <a:chOff x="2071670" y="1294563"/>
            <a:chExt cx="5786478" cy="1440000"/>
          </a:xfrm>
        </p:grpSpPr>
        <p:sp>
          <p:nvSpPr>
            <p:cNvPr id="5" name="矩形 4"/>
            <p:cNvSpPr/>
            <p:nvPr/>
          </p:nvSpPr>
          <p:spPr bwMode="auto">
            <a:xfrm>
              <a:off x="2071670" y="1294563"/>
              <a:ext cx="5786478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50000"/>
                    <a:alpha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">
                <a:rot lat="17373598" lon="0" rev="0"/>
              </a:camera>
              <a:lightRig rig="flat" dir="t"/>
            </a:scene3d>
            <a:sp3d extrusionH="127000" contourW="19050">
              <a:bevelT w="101600" prst="artDeco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3278" name="组合 32"/>
            <p:cNvGrpSpPr>
              <a:grpSpLocks/>
            </p:cNvGrpSpPr>
            <p:nvPr/>
          </p:nvGrpSpPr>
          <p:grpSpPr bwMode="auto">
            <a:xfrm>
              <a:off x="2428875" y="1357313"/>
              <a:ext cx="3634962" cy="441011"/>
              <a:chOff x="2428875" y="1357313"/>
              <a:chExt cx="3634962" cy="441011"/>
            </a:xfrm>
          </p:grpSpPr>
          <p:grpSp>
            <p:nvGrpSpPr>
              <p:cNvPr id="53279" name="组合 29"/>
              <p:cNvGrpSpPr>
                <a:grpSpLocks/>
              </p:cNvGrpSpPr>
              <p:nvPr/>
            </p:nvGrpSpPr>
            <p:grpSpPr bwMode="auto">
              <a:xfrm>
                <a:off x="2428875" y="1357313"/>
                <a:ext cx="431800" cy="431800"/>
                <a:chOff x="3357554" y="1675014"/>
                <a:chExt cx="432000" cy="432000"/>
              </a:xfrm>
            </p:grpSpPr>
            <p:sp>
              <p:nvSpPr>
                <p:cNvPr id="25" name="圆角矩形 24"/>
                <p:cNvSpPr>
                  <a:spLocks noChangeAspect="1"/>
                </p:cNvSpPr>
                <p:nvPr/>
              </p:nvSpPr>
              <p:spPr bwMode="auto">
                <a:xfrm>
                  <a:off x="3357554" y="1675014"/>
                  <a:ext cx="432000" cy="432000"/>
                </a:xfrm>
                <a:prstGeom prst="roundRect">
                  <a:avLst/>
                </a:prstGeom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n w="38100">
                  <a:gradFill>
                    <a:gsLst>
                      <a:gs pos="50000">
                        <a:srgbClr val="6EFF01"/>
                      </a:gs>
                      <a:gs pos="100000">
                        <a:srgbClr val="0F5000"/>
                      </a:gs>
                    </a:gsLst>
                    <a:lin ang="5400000" scaled="0"/>
                  </a:gradFill>
                </a:ln>
                <a:effectLst>
                  <a:outerShdw blurRad="225425" dist="38100" dir="5220000" algn="ctr">
                    <a:srgbClr val="000000">
                      <a:alpha val="33000"/>
                    </a:srgbClr>
                  </a:outerShdw>
                </a:effectLst>
                <a:scene3d>
                  <a:camera prst="orthographicFront"/>
                  <a:lightRig rig="flat" dir="t"/>
                </a:scene3d>
                <a:sp3d contourW="19050">
                  <a:bevelT w="152400" h="127000" prst="convex"/>
                  <a:bevelB w="0" h="0"/>
                  <a:contourClr>
                    <a:schemeClr val="bg1"/>
                  </a:contourClr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>
                  <a:sp3d/>
                </a:bodyPr>
                <a:lstStyle/>
                <a:p>
                  <a:pPr marL="0" lvl="2" algn="ctr" eaLnBrk="0" fontAlgn="ctr" hangingPunct="0">
                    <a:buClr>
                      <a:srgbClr val="FF0000"/>
                    </a:buClr>
                    <a:buSzPct val="70000"/>
                    <a:buFont typeface="Wingdings" pitchFamily="2" charset="2"/>
                    <a:buChar char="n"/>
                    <a:tabLst>
                      <a:tab pos="136525" algn="l"/>
                    </a:tabLst>
                    <a:defRPr/>
                  </a:pPr>
                  <a:endParaRPr lang="zh-CN" altLang="en-US" sz="14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3282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3357554" y="1714488"/>
                  <a:ext cx="379412" cy="3079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buFontTx/>
                    <a:buNone/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1</a:t>
                  </a:r>
                  <a:endParaRPr lang="zh-CN" altLang="en-US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" name="矩形 27"/>
              <p:cNvSpPr/>
              <p:nvPr/>
            </p:nvSpPr>
            <p:spPr>
              <a:xfrm>
                <a:off x="2857467" y="1429364"/>
                <a:ext cx="3206330" cy="369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</a:rPr>
                  <a:t>连续随机变量集的平均互信息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endParaRPr>
              </a:p>
            </p:txBody>
          </p:sp>
        </p:grpSp>
      </p:grpSp>
      <p:grpSp>
        <p:nvGrpSpPr>
          <p:cNvPr id="10" name="组合 37"/>
          <p:cNvGrpSpPr>
            <a:grpSpLocks/>
          </p:cNvGrpSpPr>
          <p:nvPr/>
        </p:nvGrpSpPr>
        <p:grpSpPr bwMode="auto">
          <a:xfrm>
            <a:off x="1907815" y="2500313"/>
            <a:ext cx="3241675" cy="469900"/>
            <a:chOff x="1714500" y="2500313"/>
            <a:chExt cx="3241519" cy="470011"/>
          </a:xfrm>
        </p:grpSpPr>
        <p:sp>
          <p:nvSpPr>
            <p:cNvPr id="12" name="圆角矩形 11"/>
            <p:cNvSpPr>
              <a:spLocks noChangeAspect="1"/>
            </p:cNvSpPr>
            <p:nvPr/>
          </p:nvSpPr>
          <p:spPr bwMode="auto">
            <a:xfrm>
              <a:off x="1714500" y="2538413"/>
              <a:ext cx="431997" cy="431911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CF01"/>
                  </a:gs>
                  <a:gs pos="100000">
                    <a:srgbClr val="E22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5" name="TextBox 61"/>
            <p:cNvSpPr txBox="1">
              <a:spLocks noChangeArrowheads="1"/>
            </p:cNvSpPr>
            <p:nvPr/>
          </p:nvSpPr>
          <p:spPr bwMode="auto">
            <a:xfrm>
              <a:off x="1763715" y="2600936"/>
              <a:ext cx="379410" cy="30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214539" y="2500313"/>
              <a:ext cx="2741480" cy="369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0850" indent="-450850">
                <a:spcBef>
                  <a:spcPct val="50000"/>
                </a:spcBef>
                <a:defRPr/>
              </a:pP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平均互信息与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差</a:t>
              </a: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熵的关系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endParaRPr>
            </a:p>
          </p:txBody>
        </p:sp>
      </p:grpSp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1398588" y="3571875"/>
            <a:ext cx="3271837" cy="431800"/>
            <a:chOff x="1398212" y="3572287"/>
            <a:chExt cx="3271975" cy="431911"/>
          </a:xfrm>
        </p:grpSpPr>
        <p:sp>
          <p:nvSpPr>
            <p:cNvPr id="15" name="圆角矩形 14"/>
            <p:cNvSpPr>
              <a:spLocks noChangeAspect="1"/>
            </p:cNvSpPr>
            <p:nvPr/>
          </p:nvSpPr>
          <p:spPr bwMode="auto">
            <a:xfrm>
              <a:off x="1398212" y="3572287"/>
              <a:ext cx="431997" cy="431911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F0000"/>
                  </a:gs>
                  <a:gs pos="100000">
                    <a:srgbClr val="860000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72" name="TextBox 61"/>
            <p:cNvSpPr txBox="1">
              <a:spLocks noChangeArrowheads="1"/>
            </p:cNvSpPr>
            <p:nvPr/>
          </p:nvSpPr>
          <p:spPr bwMode="auto">
            <a:xfrm>
              <a:off x="1423981" y="3621492"/>
              <a:ext cx="379409" cy="30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28459" y="3631040"/>
              <a:ext cx="2741728" cy="369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平均互信息都具有非负性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endParaRPr>
            </a:p>
          </p:txBody>
        </p:sp>
      </p:grpSp>
      <p:grpSp>
        <p:nvGrpSpPr>
          <p:cNvPr id="13" name="组合 41"/>
          <p:cNvGrpSpPr>
            <a:grpSpLocks/>
          </p:cNvGrpSpPr>
          <p:nvPr/>
        </p:nvGrpSpPr>
        <p:grpSpPr bwMode="auto">
          <a:xfrm>
            <a:off x="925957" y="4365295"/>
            <a:ext cx="2493963" cy="431800"/>
            <a:chOff x="864306" y="4311098"/>
            <a:chExt cx="2494096" cy="431911"/>
          </a:xfrm>
        </p:grpSpPr>
        <p:sp>
          <p:nvSpPr>
            <p:cNvPr id="17" name="圆角矩形 16"/>
            <p:cNvSpPr>
              <a:spLocks noChangeAspect="1"/>
            </p:cNvSpPr>
            <p:nvPr/>
          </p:nvSpPr>
          <p:spPr bwMode="auto">
            <a:xfrm>
              <a:off x="864306" y="4311098"/>
              <a:ext cx="431997" cy="431911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F3219E"/>
                  </a:gs>
                  <a:gs pos="100000">
                    <a:srgbClr val="610348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9" name="TextBox 61"/>
            <p:cNvSpPr txBox="1">
              <a:spLocks noChangeArrowheads="1"/>
            </p:cNvSpPr>
            <p:nvPr/>
          </p:nvSpPr>
          <p:spPr bwMode="auto">
            <a:xfrm>
              <a:off x="890585" y="4373809"/>
              <a:ext cx="379409" cy="306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15180" y="4357148"/>
              <a:ext cx="2043222" cy="3699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平均互信息</a:t>
              </a:r>
              <a:r>
                <a:rPr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</a:rPr>
                <a:t>对称性</a:t>
              </a:r>
            </a:p>
          </p:txBody>
        </p:sp>
      </p:grpSp>
      <p:grpSp>
        <p:nvGrpSpPr>
          <p:cNvPr id="14" name="组合 42"/>
          <p:cNvGrpSpPr>
            <a:grpSpLocks/>
          </p:cNvGrpSpPr>
          <p:nvPr/>
        </p:nvGrpSpPr>
        <p:grpSpPr bwMode="auto">
          <a:xfrm>
            <a:off x="428625" y="5214938"/>
            <a:ext cx="4010025" cy="431800"/>
            <a:chOff x="428596" y="5214938"/>
            <a:chExt cx="4010279" cy="432012"/>
          </a:xfrm>
        </p:grpSpPr>
        <p:sp>
          <p:nvSpPr>
            <p:cNvPr id="19" name="圆角矩形 18"/>
            <p:cNvSpPr>
              <a:spLocks noChangeAspect="1"/>
            </p:cNvSpPr>
            <p:nvPr/>
          </p:nvSpPr>
          <p:spPr bwMode="auto">
            <a:xfrm>
              <a:off x="428596" y="5214950"/>
              <a:ext cx="432000" cy="432000"/>
            </a:xfrm>
            <a:prstGeom prst="round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38100">
              <a:gradFill>
                <a:gsLst>
                  <a:gs pos="50000">
                    <a:srgbClr val="00DFF6"/>
                  </a:gs>
                  <a:gs pos="100000">
                    <a:srgbClr val="002774"/>
                  </a:gs>
                </a:gsLst>
                <a:lin ang="5400000" scaled="0"/>
              </a:gra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52400" h="127000"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buClr>
                  <a:srgbClr val="FF0000"/>
                </a:buClr>
                <a:buSzPct val="70000"/>
                <a:buFont typeface="Wingdings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6" name="TextBox 61"/>
            <p:cNvSpPr txBox="1">
              <a:spLocks noChangeArrowheads="1"/>
            </p:cNvSpPr>
            <p:nvPr/>
          </p:nvSpPr>
          <p:spPr bwMode="auto">
            <a:xfrm>
              <a:off x="428625" y="5257863"/>
              <a:ext cx="377822" cy="30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67" name="矩形 38"/>
            <p:cNvSpPr>
              <a:spLocks noChangeArrowheads="1"/>
            </p:cNvSpPr>
            <p:nvPr/>
          </p:nvSpPr>
          <p:spPr bwMode="auto">
            <a:xfrm>
              <a:off x="1000098" y="5214938"/>
              <a:ext cx="34387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宋体" pitchFamily="2" charset="-122"/>
                  <a:sym typeface="Arial" pitchFamily="34" charset="0"/>
                </a:rPr>
                <a:t>线性变换下平均互信息的不变性</a:t>
              </a:r>
            </a:p>
          </p:txBody>
        </p:sp>
      </p:grpSp>
      <p:graphicFrame>
        <p:nvGraphicFramePr>
          <p:cNvPr id="52262" name="Object 38"/>
          <p:cNvGraphicFramePr>
            <a:graphicFrameLocks noChangeAspect="1"/>
          </p:cNvGraphicFramePr>
          <p:nvPr/>
        </p:nvGraphicFramePr>
        <p:xfrm>
          <a:off x="2916238" y="1773238"/>
          <a:ext cx="2879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Equation" r:id="rId4" imgW="3340080" imgH="787320" progId="Equation.DSMT4">
                  <p:embed/>
                </p:oleObj>
              </mc:Choice>
              <mc:Fallback>
                <p:oleObj name="Equation" r:id="rId4" imgW="3340080" imgH="7873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2879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53"/>
          <p:cNvGraphicFramePr>
            <a:graphicFrameLocks noChangeAspect="1"/>
          </p:cNvGraphicFramePr>
          <p:nvPr/>
        </p:nvGraphicFramePr>
        <p:xfrm>
          <a:off x="2771775" y="2997200"/>
          <a:ext cx="33131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r:id="rId6" imgW="1968817" imgH="203517" progId="Equation.DSMT4">
                  <p:embed/>
                </p:oleObj>
              </mc:Choice>
              <mc:Fallback>
                <p:oleObj r:id="rId6" imgW="1968817" imgH="203517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33131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4" name="Object 52"/>
          <p:cNvGraphicFramePr>
            <a:graphicFrameLocks noChangeAspect="1"/>
          </p:cNvGraphicFramePr>
          <p:nvPr/>
        </p:nvGraphicFramePr>
        <p:xfrm>
          <a:off x="4716463" y="3708400"/>
          <a:ext cx="13684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0" r:id="rId8" imgW="929433" imgH="203959" progId="Equation.DSMT4">
                  <p:embed/>
                </p:oleObj>
              </mc:Choice>
              <mc:Fallback>
                <p:oleObj r:id="rId8" imgW="929433" imgH="203959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08400"/>
                        <a:ext cx="136842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5" name="Object 51"/>
          <p:cNvGraphicFramePr>
            <a:graphicFrameLocks noChangeAspect="1"/>
          </p:cNvGraphicFramePr>
          <p:nvPr/>
        </p:nvGraphicFramePr>
        <p:xfrm>
          <a:off x="3708400" y="4508500"/>
          <a:ext cx="2447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r:id="rId10" imgW="1486217" imgH="203517" progId="Equation.DSMT4">
                  <p:embed/>
                </p:oleObj>
              </mc:Choice>
              <mc:Fallback>
                <p:oleObj r:id="rId10" imgW="1486217" imgH="203517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08500"/>
                        <a:ext cx="2447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0"/>
                            </p:stCondLst>
                            <p:childTnLst>
                              <p:par>
                                <p:cTn id="16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D5723-BA8D-4982-9043-96192103B290}" type="slidenum">
              <a:rPr lang="zh-CN" altLang="en-US"/>
              <a:pPr>
                <a:defRPr/>
              </a:pPr>
              <a:t>56</a:t>
            </a:fld>
            <a:endParaRPr lang="zh-CN" altLang="en-US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2276475"/>
            <a:ext cx="5327650" cy="1470025"/>
          </a:xfrm>
        </p:spPr>
        <p:txBody>
          <a:bodyPr/>
          <a:lstStyle/>
          <a:p>
            <a:pPr algn="ctr"/>
            <a:r>
              <a:rPr lang="zh-CN" altLang="en-US" sz="4800" smtClean="0"/>
              <a:t>谢谢</a:t>
            </a:r>
            <a:r>
              <a:rPr lang="en-US" altLang="zh-CN" sz="4800" smtClean="0"/>
              <a:t>!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/>
          <p:cNvSpPr>
            <a:spLocks noGrp="1" noChangeArrowheads="1"/>
          </p:cNvSpPr>
          <p:nvPr/>
        </p:nvSpPr>
        <p:spPr bwMode="auto">
          <a:xfrm>
            <a:off x="98425" y="6499225"/>
            <a:ext cx="2132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F01C4825-F0C9-4D88-BD6A-ABBB826597BE}" type="slidenum">
              <a:rPr lang="en-US" altLang="zh-CN" sz="1200">
                <a:solidFill>
                  <a:srgbClr val="898989"/>
                </a:solidFill>
              </a:rPr>
              <a:pPr/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873125" y="1571625"/>
            <a:ext cx="7270750" cy="642938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连续熵与离散熵的差别</a:t>
            </a:r>
            <a:endParaRPr lang="zh-CN" sz="32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45" name="AutoShape 8"/>
          <p:cNvSpPr>
            <a:spLocks noChangeArrowheads="1"/>
          </p:cNvSpPr>
          <p:nvPr/>
        </p:nvSpPr>
        <p:spPr bwMode="auto">
          <a:xfrm>
            <a:off x="900113" y="2420937"/>
            <a:ext cx="1519237" cy="1508125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差熵是</a:t>
            </a:r>
            <a:r>
              <a:rPr lang="zh-CN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不确定性</a:t>
            </a:r>
            <a:r>
              <a:rPr 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的相对量度</a:t>
            </a:r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2535238" y="2420937"/>
            <a:ext cx="5664200" cy="1508126"/>
          </a:xfrm>
          <a:prstGeom prst="roundRect">
            <a:avLst>
              <a:gd name="adj" fmla="val 13125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1960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差熵是信源平均不确定性的</a:t>
            </a:r>
            <a:r>
              <a:rPr lang="zh-CN" altLang="en-US" sz="16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相对量度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但不是</a:t>
            </a:r>
            <a:r>
              <a:rPr lang="zh-CN" altLang="en-US" sz="16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绝对的量度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差</a:t>
            </a:r>
            <a:r>
              <a:rPr lang="zh-CN" altLang="en-US" sz="16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熵只是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连续信源熵的一部分，因此不能作为信源平均不确性大小的绝对量度。但是每个信源所包含的绝对熵部分都等于      </a:t>
            </a:r>
            <a:r>
              <a:rPr lang="zh-CN" altLang="en-US" sz="16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，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因此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</a:rPr>
              <a:t>差熵的大小仍然可以作为信源平均不确定性的相对</a:t>
            </a:r>
            <a:r>
              <a:rPr lang="zh-CN" altLang="en-US" sz="1600" dirty="0" smtClean="0">
                <a:latin typeface="楷体_GB2312" pitchFamily="1" charset="-122"/>
                <a:ea typeface="楷体_GB2312" pitchFamily="1" charset="-122"/>
              </a:rPr>
              <a:t>量度。</a:t>
            </a:r>
            <a:endParaRPr lang="zh-CN" altLang="en-US" sz="1600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47" name="AutoShape 12"/>
          <p:cNvSpPr>
            <a:spLocks noChangeArrowheads="1"/>
          </p:cNvSpPr>
          <p:nvPr/>
        </p:nvSpPr>
        <p:spPr bwMode="auto">
          <a:xfrm>
            <a:off x="873125" y="4221055"/>
            <a:ext cx="1558925" cy="936733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差熵不</a:t>
            </a:r>
            <a:r>
              <a:rPr lang="zh-CN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具有非负性</a:t>
            </a:r>
          </a:p>
        </p:txBody>
      </p:sp>
      <p:sp>
        <p:nvSpPr>
          <p:cNvPr id="10248" name="AutoShape 14"/>
          <p:cNvSpPr>
            <a:spLocks noChangeArrowheads="1"/>
          </p:cNvSpPr>
          <p:nvPr/>
        </p:nvSpPr>
        <p:spPr bwMode="auto">
          <a:xfrm>
            <a:off x="2590800" y="4221055"/>
            <a:ext cx="5695950" cy="796027"/>
          </a:xfrm>
          <a:prstGeom prst="roundRect">
            <a:avLst>
              <a:gd name="adj" fmla="val 13125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1960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根据差熵的公式，如果在整个积分区间概率密度的值若大于</a:t>
            </a:r>
            <a:r>
              <a:rPr lang="en-US" altLang="zh-CN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1</a:t>
            </a:r>
            <a:r>
              <a:rPr lang="zh-CN" altLang="en-US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，则计算出的差熵的值就小于零。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23560" name="Rectangle 4"/>
          <p:cNvSpPr>
            <a:spLocks noChangeArrowheads="1"/>
          </p:cNvSpPr>
          <p:nvPr/>
        </p:nvSpPr>
        <p:spPr bwMode="auto">
          <a:xfrm>
            <a:off x="0" y="1588"/>
            <a:ext cx="8245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4.1.5 </a:t>
            </a:r>
            <a:r>
              <a:rPr lang="zh-CN" altLang="en-US" sz="3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连续随机变量集合差熵的性质</a:t>
            </a:r>
          </a:p>
          <a:p>
            <a:endParaRPr lang="zh-CN" altLang="en-US" sz="3600" b="1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0" name="AutoShape 12"/>
          <p:cNvSpPr>
            <a:spLocks noChangeArrowheads="1"/>
          </p:cNvSpPr>
          <p:nvPr/>
        </p:nvSpPr>
        <p:spPr bwMode="auto">
          <a:xfrm>
            <a:off x="857250" y="5286375"/>
            <a:ext cx="1562100" cy="1311275"/>
          </a:xfrm>
          <a:prstGeom prst="roundRect">
            <a:avLst>
              <a:gd name="adj" fmla="val 13125"/>
            </a:avLst>
          </a:prstGeom>
          <a:solidFill>
            <a:schemeClr val="accent2"/>
          </a:solidFill>
          <a:ln w="3175">
            <a:solidFill>
              <a:srgbClr val="1C1C1C">
                <a:alpha val="52940"/>
              </a:srgb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  <a:t>差熵变化</a:t>
            </a:r>
            <a:r>
              <a:rPr lang="zh-CN" altLang="en-US" sz="2400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  <a:t>性</a:t>
            </a: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  <a:p>
            <a:pPr algn="ctr"/>
            <a:endParaRPr lang="zh-CN" altLang="en-US" sz="2400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51" name="AutoShape 14"/>
          <p:cNvSpPr>
            <a:spLocks noChangeArrowheads="1"/>
          </p:cNvSpPr>
          <p:nvPr/>
        </p:nvSpPr>
        <p:spPr bwMode="auto">
          <a:xfrm>
            <a:off x="2578100" y="5286375"/>
            <a:ext cx="5708650" cy="1223963"/>
          </a:xfrm>
          <a:prstGeom prst="roundRect">
            <a:avLst>
              <a:gd name="adj" fmla="val 13125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1960"/>
              </a:srgb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>在一一对应变换的条件下，连续信源的差熵可能发生变化。如果两个离散信源符号的取值有一一对应的变换关系，那么变换后信源的熵是不变的。对于连续信源差熵可能发生变化。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  <p:graphicFrame>
        <p:nvGraphicFramePr>
          <p:cNvPr id="102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597039"/>
              </p:ext>
            </p:extLst>
          </p:nvPr>
        </p:nvGraphicFramePr>
        <p:xfrm>
          <a:off x="2915885" y="3428095"/>
          <a:ext cx="5778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3" imgW="534877" imgH="203959" progId="Equation.DSMT4">
                  <p:embed/>
                </p:oleObj>
              </mc:Choice>
              <mc:Fallback>
                <p:oleObj r:id="rId3" imgW="534877" imgH="20395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85" y="3428095"/>
                        <a:ext cx="5778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1"/>
          <p:cNvSpPr>
            <a:spLocks noChangeArrowheads="1"/>
          </p:cNvSpPr>
          <p:nvPr/>
        </p:nvSpPr>
        <p:spPr bwMode="auto">
          <a:xfrm>
            <a:off x="141288" y="3281363"/>
            <a:ext cx="7786687" cy="2500312"/>
          </a:xfrm>
          <a:prstGeom prst="roundRect">
            <a:avLst>
              <a:gd name="adj" fmla="val 5005"/>
            </a:avLst>
          </a:prstGeom>
          <a:solidFill>
            <a:srgbClr val="FFFFFF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None/>
              <a:tabLst>
                <a:tab pos="136525" algn="l"/>
              </a:tabLst>
            </a:pPr>
            <a:endParaRPr lang="en-US" altLang="zh-CN" sz="2000" dirty="0" smtClean="0">
              <a:latin typeface="楷体_GB2312" pitchFamily="1" charset="-122"/>
              <a:ea typeface="楷体_GB2312" pitchFamily="1" charset="-122"/>
            </a:endParaRPr>
          </a:p>
          <a:p>
            <a:pPr marL="0" lvl="2" eaLnBrk="0" fontAlgn="ctr" hangingPunct="0">
              <a:buClr>
                <a:srgbClr val="FF0000"/>
              </a:buClr>
              <a:buSzPct val="70000"/>
              <a:buFont typeface="Wingdings" pitchFamily="2" charset="2"/>
              <a:buNone/>
              <a:tabLst>
                <a:tab pos="136525" algn="l"/>
              </a:tabLst>
            </a:pP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  其中     为   的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概率密度，    为逆变换 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的雅可比行列式，</a:t>
            </a:r>
            <a:endParaRPr lang="en-US" altLang="zh-CN" sz="2000" dirty="0" smtClean="0">
              <a:latin typeface="楷体_GB2312" pitchFamily="1" charset="-122"/>
              <a:ea typeface="楷体_GB2312" pitchFamily="1" charset="-122"/>
            </a:endParaRPr>
          </a:p>
          <a:p>
            <a:pPr marL="0" lvl="2" eaLnBrk="0" fontAlgn="ctr" hangingPunct="0">
              <a:buClr>
                <a:srgbClr val="FF0000"/>
              </a:buClr>
              <a:buSzPct val="70000"/>
              <a:buFont typeface="Wingdings" pitchFamily="2" charset="2"/>
              <a:buNone/>
              <a:tabLst>
                <a:tab pos="136525" algn="l"/>
              </a:tabLst>
            </a:pP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</a:pPr>
            <a:endParaRPr lang="zh-CN" altLang="en-US" sz="2000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  <a:sym typeface="微软雅黑" pitchFamily="34" charset="-122"/>
            </a:endParaRPr>
          </a:p>
        </p:txBody>
      </p:sp>
      <p:sp>
        <p:nvSpPr>
          <p:cNvPr id="24579" name="燕尾形 4"/>
          <p:cNvSpPr>
            <a:spLocks noChangeArrowheads="1"/>
          </p:cNvSpPr>
          <p:nvPr/>
        </p:nvSpPr>
        <p:spPr bwMode="auto">
          <a:xfrm>
            <a:off x="831850" y="2000250"/>
            <a:ext cx="7597775" cy="2076450"/>
          </a:xfrm>
          <a:prstGeom prst="chevron">
            <a:avLst>
              <a:gd name="adj" fmla="val 33660"/>
            </a:avLst>
          </a:prstGeom>
          <a:gradFill rotWithShape="1">
            <a:gsLst>
              <a:gs pos="0">
                <a:srgbClr val="7F7F7F"/>
              </a:gs>
              <a:gs pos="25000">
                <a:srgbClr val="7F7F7F"/>
              </a:gs>
              <a:gs pos="100000">
                <a:srgbClr val="D8D8D8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79" name="Rectangle 4"/>
          <p:cNvSpPr>
            <a:spLocks noChangeArrowheads="1"/>
          </p:cNvSpPr>
          <p:nvPr/>
        </p:nvSpPr>
        <p:spPr bwMode="auto">
          <a:xfrm>
            <a:off x="0" y="142875"/>
            <a:ext cx="83899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4.1.5 </a:t>
            </a:r>
            <a:r>
              <a:rPr lang="zh-CN" altLang="en-US" sz="36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连续随机变量集合差熵的性质</a:t>
            </a:r>
          </a:p>
          <a:p>
            <a:endParaRPr lang="zh-CN" altLang="en-US" sz="36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280" name="AutoShape 81"/>
          <p:cNvSpPr>
            <a:spLocks noChangeArrowheads="1"/>
          </p:cNvSpPr>
          <p:nvPr/>
        </p:nvSpPr>
        <p:spPr bwMode="auto">
          <a:xfrm>
            <a:off x="1331913" y="1811338"/>
            <a:ext cx="6286500" cy="1817687"/>
          </a:xfrm>
          <a:prstGeom prst="roundRect">
            <a:avLst>
              <a:gd name="adj" fmla="val 5005"/>
            </a:avLst>
          </a:prstGeom>
          <a:solidFill>
            <a:srgbClr val="FFFFFF">
              <a:alpha val="59999"/>
            </a:srgb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</a:pPr>
            <a:endParaRPr lang="zh-CN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81" name="圆角矩形 6"/>
          <p:cNvSpPr>
            <a:spLocks noChangeArrowheads="1"/>
          </p:cNvSpPr>
          <p:nvPr/>
        </p:nvSpPr>
        <p:spPr bwMode="auto">
          <a:xfrm>
            <a:off x="2403475" y="1485900"/>
            <a:ext cx="4446588" cy="536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F01"/>
              </a:gs>
              <a:gs pos="89999">
                <a:srgbClr val="E22000"/>
              </a:gs>
              <a:gs pos="100000">
                <a:srgbClr val="E22000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u"/>
            </a:pP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82" name="TextBox 22"/>
          <p:cNvSpPr>
            <a:spLocks noChangeArrowheads="1"/>
          </p:cNvSpPr>
          <p:nvPr/>
        </p:nvSpPr>
        <p:spPr bwMode="auto">
          <a:xfrm>
            <a:off x="2584450" y="1500188"/>
            <a:ext cx="408463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sz="2400" b="1">
                <a:solidFill>
                  <a:srgbClr val="6F1A09"/>
                </a:solidFill>
                <a:latin typeface="楷体_GB2312" pitchFamily="1" charset="-122"/>
                <a:ea typeface="楷体_GB2312" pitchFamily="1" charset="-122"/>
              </a:rPr>
              <a:t>连续信源变换的熵</a:t>
            </a:r>
          </a:p>
        </p:txBody>
      </p:sp>
      <p:sp>
        <p:nvSpPr>
          <p:cNvPr id="11283" name="Rectangle 17"/>
          <p:cNvSpPr>
            <a:spLocks noChangeArrowheads="1"/>
          </p:cNvSpPr>
          <p:nvPr/>
        </p:nvSpPr>
        <p:spPr bwMode="auto">
          <a:xfrm>
            <a:off x="1547813" y="2198688"/>
            <a:ext cx="61198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设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、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定义在    空间中的两个</a:t>
            </a:r>
            <a:r>
              <a:rPr lang="en-US" altLang="zh-CN" sz="2000" i="1" dirty="0">
                <a:latin typeface="Times New Roman" pitchFamily="18" charset="0"/>
                <a:ea typeface="楷体_GB2312" pitchFamily="1" charset="-122"/>
              </a:rPr>
              <a:t>N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维矢量，        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/>
            </a:r>
            <a:br>
              <a:rPr lang="en-US" sz="2000" dirty="0">
                <a:latin typeface="楷体_GB2312" pitchFamily="1" charset="-122"/>
                <a:ea typeface="楷体_GB2312" pitchFamily="1" charset="-122"/>
              </a:rPr>
            </a:b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en-US" sz="2000" dirty="0" smtClean="0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一个可微的一对一的从    到自身的变换，则</a:t>
            </a:r>
          </a:p>
          <a:p>
            <a:endParaRPr lang="zh-CN" alt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85" name="Rectangle 20"/>
          <p:cNvSpPr>
            <a:spLocks noChangeArrowheads="1"/>
          </p:cNvSpPr>
          <p:nvPr/>
        </p:nvSpPr>
        <p:spPr bwMode="auto">
          <a:xfrm>
            <a:off x="571500" y="3925888"/>
            <a:ext cx="7572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Arial" pitchFamily="34" charset="0"/>
              </a:rPr>
              <a:t> </a:t>
            </a:r>
            <a:endParaRPr lang="zh-CN" altLang="en-US"/>
          </a:p>
        </p:txBody>
      </p:sp>
      <p:graphicFrame>
        <p:nvGraphicFramePr>
          <p:cNvPr id="11266" name="Object 10"/>
          <p:cNvGraphicFramePr>
            <a:graphicFrameLocks noChangeAspect="1"/>
          </p:cNvGraphicFramePr>
          <p:nvPr/>
        </p:nvGraphicFramePr>
        <p:xfrm>
          <a:off x="1922463" y="2205038"/>
          <a:ext cx="346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" r:id="rId3" imgW="230717" imgH="192317" progId="Equation.DSMT4">
                  <p:embed/>
                </p:oleObj>
              </mc:Choice>
              <mc:Fallback>
                <p:oleObj r:id="rId3" imgW="230717" imgH="19231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205038"/>
                        <a:ext cx="3460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1"/>
          <p:cNvGraphicFramePr>
            <a:graphicFrameLocks noChangeAspect="1"/>
          </p:cNvGraphicFramePr>
          <p:nvPr/>
        </p:nvGraphicFramePr>
        <p:xfrm>
          <a:off x="2268538" y="2205038"/>
          <a:ext cx="346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r:id="rId5" imgW="230717" imgH="192317" progId="Equation.DSMT4">
                  <p:embed/>
                </p:oleObj>
              </mc:Choice>
              <mc:Fallback>
                <p:oleObj r:id="rId5" imgW="230717" imgH="19231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5038"/>
                        <a:ext cx="3460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7615"/>
              </p:ext>
            </p:extLst>
          </p:nvPr>
        </p:nvGraphicFramePr>
        <p:xfrm>
          <a:off x="3712365" y="2205038"/>
          <a:ext cx="3556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" r:id="rId7" imgW="243411" imgH="192233" progId="Equation.DSMT4">
                  <p:embed/>
                </p:oleObj>
              </mc:Choice>
              <mc:Fallback>
                <p:oleObj r:id="rId7" imgW="243411" imgH="19223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2365" y="2205038"/>
                        <a:ext cx="35560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80442"/>
              </p:ext>
            </p:extLst>
          </p:nvPr>
        </p:nvGraphicFramePr>
        <p:xfrm>
          <a:off x="1691800" y="2565400"/>
          <a:ext cx="83978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" r:id="rId9" imgW="611243" imgH="203959" progId="Equation.DSMT4">
                  <p:embed/>
                </p:oleObj>
              </mc:Choice>
              <mc:Fallback>
                <p:oleObj r:id="rId9" imgW="611243" imgH="20395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800" y="2565400"/>
                        <a:ext cx="83978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51290"/>
              </p:ext>
            </p:extLst>
          </p:nvPr>
        </p:nvGraphicFramePr>
        <p:xfrm>
          <a:off x="5435722" y="2562225"/>
          <a:ext cx="3603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" r:id="rId11" imgW="243411" imgH="192233" progId="Equation.DSMT4">
                  <p:embed/>
                </p:oleObj>
              </mc:Choice>
              <mc:Fallback>
                <p:oleObj r:id="rId11" imgW="243411" imgH="19223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722" y="2562225"/>
                        <a:ext cx="36036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5"/>
          <p:cNvGraphicFramePr>
            <a:graphicFrameLocks noChangeAspect="1"/>
          </p:cNvGraphicFramePr>
          <p:nvPr/>
        </p:nvGraphicFramePr>
        <p:xfrm>
          <a:off x="2125663" y="2852738"/>
          <a:ext cx="41036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" r:id="rId12" imgW="2248217" imgH="457517" progId="Equation.DSMT4">
                  <p:embed/>
                </p:oleObj>
              </mc:Choice>
              <mc:Fallback>
                <p:oleObj r:id="rId12" imgW="2248217" imgH="4575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852738"/>
                        <a:ext cx="4103687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250514"/>
              </p:ext>
            </p:extLst>
          </p:nvPr>
        </p:nvGraphicFramePr>
        <p:xfrm>
          <a:off x="1148875" y="4225925"/>
          <a:ext cx="542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" r:id="rId14" imgW="332101" imgH="204492" progId="Equation.DSMT4">
                  <p:embed/>
                </p:oleObj>
              </mc:Choice>
              <mc:Fallback>
                <p:oleObj r:id="rId14" imgW="332101" imgH="20449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875" y="4225925"/>
                        <a:ext cx="54292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11925"/>
              </p:ext>
            </p:extLst>
          </p:nvPr>
        </p:nvGraphicFramePr>
        <p:xfrm>
          <a:off x="2038220" y="4254329"/>
          <a:ext cx="3016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r:id="rId16" imgW="230717" imgH="192317" progId="Equation.DSMT4">
                  <p:embed/>
                </p:oleObj>
              </mc:Choice>
              <mc:Fallback>
                <p:oleObj r:id="rId16" imgW="230717" imgH="19231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220" y="4254329"/>
                        <a:ext cx="3016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28797"/>
              </p:ext>
            </p:extLst>
          </p:nvPr>
        </p:nvGraphicFramePr>
        <p:xfrm>
          <a:off x="3903662" y="4108450"/>
          <a:ext cx="4540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r:id="rId18" imgW="357623" imgH="421428" progId="Equation.DSMT4">
                  <p:embed/>
                </p:oleObj>
              </mc:Choice>
              <mc:Fallback>
                <p:oleObj r:id="rId18" imgW="357623" imgH="42142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2" y="4108450"/>
                        <a:ext cx="4540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40762"/>
              </p:ext>
            </p:extLst>
          </p:nvPr>
        </p:nvGraphicFramePr>
        <p:xfrm>
          <a:off x="5364055" y="4235005"/>
          <a:ext cx="3619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" r:id="rId20" imgW="243517" imgH="230717" progId="Equation.DSMT4">
                  <p:embed/>
                </p:oleObj>
              </mc:Choice>
              <mc:Fallback>
                <p:oleObj r:id="rId20" imgW="243517" imgH="23071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55" y="4235005"/>
                        <a:ext cx="3619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70502"/>
              </p:ext>
            </p:extLst>
          </p:nvPr>
        </p:nvGraphicFramePr>
        <p:xfrm>
          <a:off x="2738437" y="4747545"/>
          <a:ext cx="32385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" name="Equation" r:id="rId22" imgW="1473517" imgH="1143317" progId="Equation.DSMT4">
                  <p:embed/>
                </p:oleObj>
              </mc:Choice>
              <mc:Fallback>
                <p:oleObj name="Equation" r:id="rId22" imgW="1473517" imgH="114331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7" y="4747545"/>
                        <a:ext cx="323850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A44967EE-D2A4-44FD-A25D-6BFFEFD7071A}" type="slidenum">
              <a:rPr lang="en-US" altLang="zh-CN" sz="1200">
                <a:solidFill>
                  <a:srgbClr val="898989"/>
                </a:solidFill>
              </a:rPr>
              <a:pPr/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圆角矩形 3"/>
          <p:cNvSpPr>
            <a:spLocks noChangeArrowheads="1"/>
          </p:cNvSpPr>
          <p:nvPr/>
        </p:nvSpPr>
        <p:spPr bwMode="auto">
          <a:xfrm>
            <a:off x="400050" y="2209800"/>
            <a:ext cx="8131175" cy="4243410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     </a:t>
            </a:r>
            <a:endParaRPr lang="zh-CN" altLang="zh-CN"/>
          </a:p>
        </p:txBody>
      </p:sp>
      <p:sp>
        <p:nvSpPr>
          <p:cNvPr id="12306" name="Rectangle 3"/>
          <p:cNvSpPr>
            <a:spLocks noGrp="1" noRot="1" noChangeArrowheads="1"/>
          </p:cNvSpPr>
          <p:nvPr/>
        </p:nvSpPr>
        <p:spPr bwMode="auto">
          <a:xfrm>
            <a:off x="396875" y="2351088"/>
            <a:ext cx="7991390" cy="400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如果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不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依赖于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或者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是一个线性变换，那么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                                     </a:t>
            </a:r>
            <a:endParaRPr lang="en-US" altLang="zh-CN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设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、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为定义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在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空间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中的两个</a:t>
            </a:r>
            <a:r>
              <a:rPr lang="en-US" altLang="zh-CN" sz="2400" i="1" dirty="0">
                <a:latin typeface="Times New Roman" pitchFamily="18" charset="0"/>
                <a:ea typeface="楷体_GB2312" pitchFamily="1" charset="-122"/>
                <a:sym typeface="华文细黑" pitchFamily="2" charset="-122"/>
              </a:rPr>
              <a:t>N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维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随机矢量集合，        </a:t>
            </a:r>
            <a:endParaRPr lang="en-US" altLang="zh-CN" sz="2400" dirty="0" smtClean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r>
              <a:rPr lang="en-US" altLang="zh-CN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，其中   是一个     的可逆线性变换， 为</a:t>
            </a:r>
            <a:r>
              <a:rPr lang="en-US" altLang="zh-CN" sz="2400" i="1" dirty="0" smtClean="0">
                <a:latin typeface="Times New Roman" pitchFamily="18" charset="0"/>
                <a:ea typeface="楷体_GB2312" pitchFamily="1" charset="-122"/>
                <a:sym typeface="华文细黑" pitchFamily="2" charset="-122"/>
              </a:rPr>
              <a:t>N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维常数列矢量。</a:t>
            </a:r>
            <a:endParaRPr lang="en-US" sz="2400" dirty="0" smtClean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由于                   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其中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表示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矩阵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A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的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行式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</a:t>
            </a: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则                    </a:t>
            </a:r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，进而              </a:t>
            </a:r>
            <a:endParaRPr lang="zh-CN" altLang="en-US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</a:t>
            </a:r>
            <a:endParaRPr lang="en-US" altLang="zh-CN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en-US" altLang="zh-CN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endParaRPr lang="en-US" altLang="zh-CN" sz="24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36513" y="69850"/>
            <a:ext cx="82788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4000" b="1" dirty="0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40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4.1.5 </a:t>
            </a:r>
            <a:r>
              <a:rPr lang="zh-CN" altLang="en-US" sz="36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连续随机变量集合差熵的性质</a:t>
            </a:r>
          </a:p>
          <a:p>
            <a:endParaRPr lang="zh-CN" altLang="en-US" sz="36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40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308" name="Rectangle 4"/>
          <p:cNvSpPr>
            <a:spLocks noChangeArrowheads="1"/>
          </p:cNvSpPr>
          <p:nvPr/>
        </p:nvSpPr>
        <p:spPr bwMode="auto">
          <a:xfrm>
            <a:off x="-565150" y="3060700"/>
            <a:ext cx="9128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sp>
        <p:nvSpPr>
          <p:cNvPr id="12309" name="Rectangle 5"/>
          <p:cNvSpPr>
            <a:spLocks noChangeArrowheads="1"/>
          </p:cNvSpPr>
          <p:nvPr/>
        </p:nvSpPr>
        <p:spPr bwMode="auto">
          <a:xfrm>
            <a:off x="-565150" y="3041650"/>
            <a:ext cx="91281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0"/>
            <a:endParaRPr lang="zh-CN" altLang="zh-CN">
              <a:latin typeface="华文细黑" pitchFamily="2" charset="-122"/>
              <a:ea typeface="黑体" pitchFamily="49" charset="-122"/>
              <a:sym typeface="华文细黑" pitchFamily="2" charset="-122"/>
            </a:endParaRP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25734"/>
              </p:ext>
            </p:extLst>
          </p:nvPr>
        </p:nvGraphicFramePr>
        <p:xfrm>
          <a:off x="1186975" y="2316385"/>
          <a:ext cx="504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5" r:id="rId3" imgW="408667" imgH="459710" progId="Equation.DSMT4">
                  <p:embed/>
                </p:oleObj>
              </mc:Choice>
              <mc:Fallback>
                <p:oleObj r:id="rId3" imgW="408667" imgH="45971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975" y="2316385"/>
                        <a:ext cx="5048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2916238" y="2420938"/>
          <a:ext cx="360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6" r:id="rId5" imgW="230717" imgH="192317" progId="Equation.DSMT4">
                  <p:embed/>
                </p:oleObj>
              </mc:Choice>
              <mc:Fallback>
                <p:oleObj r:id="rId5" imgW="230717" imgH="1923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20938"/>
                        <a:ext cx="36036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57168"/>
              </p:ext>
            </p:extLst>
          </p:nvPr>
        </p:nvGraphicFramePr>
        <p:xfrm>
          <a:off x="5221288" y="2829492"/>
          <a:ext cx="28797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7" r:id="rId7" imgW="1676717" imgH="457517" progId="Equation.DSMT4">
                  <p:embed/>
                </p:oleObj>
              </mc:Choice>
              <mc:Fallback>
                <p:oleObj r:id="rId7" imgW="1676717" imgH="45751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829492"/>
                        <a:ext cx="287972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828675" y="3716338"/>
          <a:ext cx="349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" r:id="rId9" imgW="230717" imgH="192317" progId="Equation.DSMT4">
                  <p:embed/>
                </p:oleObj>
              </mc:Choice>
              <mc:Fallback>
                <p:oleObj r:id="rId9" imgW="230717" imgH="19231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16338"/>
                        <a:ext cx="3492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>
            <a:graphicFrameLocks noChangeAspect="1"/>
          </p:cNvGraphicFramePr>
          <p:nvPr/>
        </p:nvGraphicFramePr>
        <p:xfrm>
          <a:off x="1333500" y="3716338"/>
          <a:ext cx="3460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" r:id="rId11" imgW="230717" imgH="192317" progId="Equation.DSMT4">
                  <p:embed/>
                </p:oleObj>
              </mc:Choice>
              <mc:Fallback>
                <p:oleObj r:id="rId11" imgW="230717" imgH="19231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716338"/>
                        <a:ext cx="3460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234"/>
              </p:ext>
            </p:extLst>
          </p:nvPr>
        </p:nvGraphicFramePr>
        <p:xfrm>
          <a:off x="515937" y="4186238"/>
          <a:ext cx="10080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" r:id="rId13" imgW="713064" imgH="203959" progId="Equation.DSMT4">
                  <p:embed/>
                </p:oleObj>
              </mc:Choice>
              <mc:Fallback>
                <p:oleObj r:id="rId13" imgW="713064" imgH="20395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" y="4186238"/>
                        <a:ext cx="100806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450359"/>
              </p:ext>
            </p:extLst>
          </p:nvPr>
        </p:nvGraphicFramePr>
        <p:xfrm>
          <a:off x="2570410" y="4153475"/>
          <a:ext cx="358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" r:id="rId15" imgW="166936" imgH="166936" progId="Equation.DSMT4">
                  <p:embed/>
                </p:oleObj>
              </mc:Choice>
              <mc:Fallback>
                <p:oleObj r:id="rId15" imgW="166936" imgH="16693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410" y="4153475"/>
                        <a:ext cx="3587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538009"/>
              </p:ext>
            </p:extLst>
          </p:nvPr>
        </p:nvGraphicFramePr>
        <p:xfrm>
          <a:off x="3923955" y="4186238"/>
          <a:ext cx="646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2" r:id="rId17" imgW="421428" imgH="178970" progId="Equation.DSMT4">
                  <p:embed/>
                </p:oleObj>
              </mc:Choice>
              <mc:Fallback>
                <p:oleObj r:id="rId17" imgW="421428" imgH="17897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55" y="4186238"/>
                        <a:ext cx="646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6914"/>
              </p:ext>
            </p:extLst>
          </p:nvPr>
        </p:nvGraphicFramePr>
        <p:xfrm>
          <a:off x="6948165" y="4232850"/>
          <a:ext cx="2397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3" r:id="rId19" imgW="128823" imgH="141674" progId="Equation.DSMT4">
                  <p:embed/>
                </p:oleObj>
              </mc:Choice>
              <mc:Fallback>
                <p:oleObj r:id="rId19" imgW="128823" imgH="14167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165" y="4232850"/>
                        <a:ext cx="23971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378436"/>
              </p:ext>
            </p:extLst>
          </p:nvPr>
        </p:nvGraphicFramePr>
        <p:xfrm>
          <a:off x="1131093" y="4869100"/>
          <a:ext cx="29194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4" r:id="rId21" imgW="1752917" imgH="419417" progId="Equation.DSMT4">
                  <p:embed/>
                </p:oleObj>
              </mc:Choice>
              <mc:Fallback>
                <p:oleObj r:id="rId21" imgW="1752917" imgH="4194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093" y="4869100"/>
                        <a:ext cx="29194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68575"/>
              </p:ext>
            </p:extLst>
          </p:nvPr>
        </p:nvGraphicFramePr>
        <p:xfrm>
          <a:off x="5005388" y="5013110"/>
          <a:ext cx="831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5" r:id="rId23" imgW="446949" imgH="204492" progId="Equation.DSMT4">
                  <p:embed/>
                </p:oleObj>
              </mc:Choice>
              <mc:Fallback>
                <p:oleObj r:id="rId23" imgW="446949" imgH="20449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5013110"/>
                        <a:ext cx="8318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09752"/>
              </p:ext>
            </p:extLst>
          </p:nvPr>
        </p:nvGraphicFramePr>
        <p:xfrm>
          <a:off x="899745" y="5445140"/>
          <a:ext cx="29527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6" r:id="rId25" imgW="1777546" imgH="254207" progId="Equation.DSMT4">
                  <p:embed/>
                </p:oleObj>
              </mc:Choice>
              <mc:Fallback>
                <p:oleObj r:id="rId25" imgW="1777546" imgH="25420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45" y="5445140"/>
                        <a:ext cx="29527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16212"/>
              </p:ext>
            </p:extLst>
          </p:nvPr>
        </p:nvGraphicFramePr>
        <p:xfrm>
          <a:off x="3015107" y="3716338"/>
          <a:ext cx="4048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7" r:id="rId27" imgW="243411" imgH="192233" progId="Equation.DSMT4">
                  <p:embed/>
                </p:oleObj>
              </mc:Choice>
              <mc:Fallback>
                <p:oleObj r:id="rId27" imgW="243411" imgH="19223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107" y="3716338"/>
                        <a:ext cx="404813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27129"/>
              </p:ext>
            </p:extLst>
          </p:nvPr>
        </p:nvGraphicFramePr>
        <p:xfrm>
          <a:off x="2484395" y="5868000"/>
          <a:ext cx="3816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8" r:id="rId29" imgW="2108517" imgH="254317" progId="Equation.DSMT4">
                  <p:embed/>
                </p:oleObj>
              </mc:Choice>
              <mc:Fallback>
                <p:oleObj r:id="rId29" imgW="2108517" imgH="25431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395" y="5868000"/>
                        <a:ext cx="38163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21"/>
          <p:cNvGraphicFramePr>
            <a:graphicFrameLocks noChangeAspect="1"/>
          </p:cNvGraphicFramePr>
          <p:nvPr/>
        </p:nvGraphicFramePr>
        <p:xfrm>
          <a:off x="539750" y="2852738"/>
          <a:ext cx="40767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9" r:id="rId31" imgW="2248157" imgH="457517" progId="Equation.DSMT4">
                  <p:embed/>
                </p:oleObj>
              </mc:Choice>
              <mc:Fallback>
                <p:oleObj r:id="rId31" imgW="2248157" imgH="45751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4076700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4645025" y="3068522"/>
            <a:ext cx="360363" cy="144463"/>
          </a:xfrm>
          <a:prstGeom prst="right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11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6861B75E-BF8C-4112-84BF-67600E66E41F}" type="slidenum">
              <a:rPr lang="en-US" altLang="zh-CN" sz="1200">
                <a:solidFill>
                  <a:srgbClr val="898989"/>
                </a:solidFill>
              </a:rPr>
              <a:pPr/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圆角矩形 3"/>
          <p:cNvSpPr>
            <a:spLocks noChangeArrowheads="1"/>
          </p:cNvSpPr>
          <p:nvPr/>
        </p:nvSpPr>
        <p:spPr bwMode="auto">
          <a:xfrm>
            <a:off x="400050" y="2854325"/>
            <a:ext cx="8280400" cy="1581150"/>
          </a:xfrm>
          <a:prstGeom prst="roundRect">
            <a:avLst>
              <a:gd name="adj" fmla="val 7847"/>
            </a:avLst>
          </a:prstGeom>
          <a:gradFill rotWithShape="1">
            <a:gsLst>
              <a:gs pos="0">
                <a:srgbClr val="FFFFFF"/>
              </a:gs>
              <a:gs pos="29999">
                <a:srgbClr val="FFFFFF"/>
              </a:gs>
              <a:gs pos="100000">
                <a:srgbClr val="BFBFBF"/>
              </a:gs>
            </a:gsLst>
            <a:lin ang="189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sz="2800">
                <a:latin typeface="楷体_GB2312" pitchFamily="1" charset="-122"/>
                <a:ea typeface="楷体_GB2312" pitchFamily="1" charset="-122"/>
              </a:rPr>
              <a:t>       </a:t>
            </a:r>
            <a:endParaRPr lang="zh-CN" altLang="zh-CN"/>
          </a:p>
        </p:txBody>
      </p:sp>
      <p:sp>
        <p:nvSpPr>
          <p:cNvPr id="13318" name="Rectangle 3"/>
          <p:cNvSpPr>
            <a:spLocks noGrp="1" noRot="1" noChangeArrowheads="1"/>
          </p:cNvSpPr>
          <p:nvPr/>
        </p:nvSpPr>
        <p:spPr bwMode="auto">
          <a:xfrm>
            <a:off x="466725" y="2849563"/>
            <a:ext cx="8874125" cy="42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如果变换为平移和旋转，即       </a:t>
            </a:r>
            <a:r>
              <a:rPr lang="zh-CN" altLang="en-US" sz="2800" dirty="0" smtClean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，则</a:t>
            </a:r>
            <a:endParaRPr lang="zh-CN" altLang="en-US" sz="28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                                     </a:t>
            </a:r>
            <a:endParaRPr lang="en-US" altLang="zh-CN" sz="28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  <a:p>
            <a:pPr marL="342900" indent="-342900" defTabSz="0">
              <a:spcBef>
                <a:spcPct val="2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即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经过平移和旋转变换后的连续信源的差熵不变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  <a:sym typeface="华文细黑" pitchFamily="2" charset="-122"/>
              </a:rPr>
              <a:t>。</a:t>
            </a:r>
          </a:p>
          <a:p>
            <a:pPr marL="342900" indent="-342900" defTabSz="0">
              <a:spcBef>
                <a:spcPct val="20000"/>
              </a:spcBef>
            </a:pPr>
            <a:endParaRPr lang="zh-CN" altLang="en-US" sz="2800" dirty="0">
              <a:latin typeface="楷体_GB2312" pitchFamily="1" charset="-122"/>
              <a:ea typeface="楷体_GB2312" pitchFamily="1" charset="-122"/>
              <a:sym typeface="华文细黑" pitchFamily="2" charset="-12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36513" y="142875"/>
            <a:ext cx="87122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sym typeface="华文细黑" pitchFamily="2" charset="-122"/>
              </a:rPr>
              <a:t>§</a:t>
            </a:r>
            <a:r>
              <a:rPr lang="en-US" altLang="zh-CN" sz="36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4.1.5 </a:t>
            </a:r>
            <a:r>
              <a:rPr lang="zh-CN" altLang="en-US" sz="36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连续随机变量集合差熵的性质</a:t>
            </a:r>
          </a:p>
          <a:p>
            <a:endParaRPr lang="zh-CN" altLang="en-US" sz="36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4000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987675" y="3498850"/>
          <a:ext cx="2520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r:id="rId3" imgW="1311832" imgH="229514" progId="Equation.DSMT4">
                  <p:embed/>
                </p:oleObj>
              </mc:Choice>
              <mc:Fallback>
                <p:oleObj r:id="rId3" imgW="1311832" imgH="22951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98850"/>
                        <a:ext cx="25209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4860925" y="2994025"/>
          <a:ext cx="1152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r:id="rId5" imgW="662153" imgH="203959" progId="Equation.DSMT4">
                  <p:embed/>
                </p:oleObj>
              </mc:Choice>
              <mc:Fallback>
                <p:oleObj r:id="rId5" imgW="662153" imgH="20395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2994025"/>
                        <a:ext cx="1152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2628900" y="1773238"/>
          <a:ext cx="3816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r:id="rId7" imgW="2108517" imgH="254317" progId="Equation.DSMT4">
                  <p:embed/>
                </p:oleObj>
              </mc:Choice>
              <mc:Fallback>
                <p:oleObj r:id="rId7" imgW="2108517" imgH="25431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773238"/>
                        <a:ext cx="3816350" cy="466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灯片编号占位符 3"/>
          <p:cNvSpPr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200">
                <a:solidFill>
                  <a:srgbClr val="898989"/>
                </a:solidFill>
              </a:rPr>
              <a:t>Page </a:t>
            </a:r>
            <a:r>
              <a:rPr lang="zh-CN" altLang="en-US" sz="1200">
                <a:solidFill>
                  <a:srgbClr val="898989"/>
                </a:solidFill>
                <a:sym typeface="MS UI Gothic" pitchFamily="34" charset="-128"/>
              </a:rPr>
              <a:t></a:t>
            </a:r>
            <a:r>
              <a:rPr lang="zh-CN" altLang="en-US" sz="1200">
                <a:solidFill>
                  <a:srgbClr val="898989"/>
                </a:solidFill>
              </a:rPr>
              <a:t> </a:t>
            </a:r>
            <a:fld id="{402C43DB-7713-4776-A1CF-D5BD50E7E577}" type="slidenum">
              <a:rPr lang="en-US" altLang="zh-CN" sz="1200">
                <a:solidFill>
                  <a:srgbClr val="898989"/>
                </a:solidFill>
              </a:rPr>
              <a:pPr/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utoUpdateAnimBg="0"/>
    </p:bldLst>
  </p:timing>
</p:sld>
</file>

<file path=ppt/theme/theme1.xml><?xml version="1.0" encoding="utf-8"?>
<a:theme xmlns:a="http://schemas.openxmlformats.org/drawingml/2006/main" name="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10.xml><?xml version="1.0" encoding="utf-8"?>
<a:theme xmlns:a="http://schemas.openxmlformats.org/drawingml/2006/main" name="9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9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1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2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3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3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4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4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5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5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6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6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7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7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8_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8_演示设计">
      <a:majorFont>
        <a:latin typeface="华文细黑"/>
        <a:ea typeface="黑体"/>
        <a:cs typeface=""/>
      </a:majorFont>
      <a:minorFont>
        <a:latin typeface="华文细黑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Pages>0</Pages>
  <Words>2748</Words>
  <Characters>0</Characters>
  <Application>Microsoft Office PowerPoint</Application>
  <DocSecurity>0</DocSecurity>
  <PresentationFormat>全屏显示(4:3)</PresentationFormat>
  <Lines>0</Lines>
  <Paragraphs>447</Paragraphs>
  <Slides>56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9" baseType="lpstr">
      <vt:lpstr>MS UI Gothic</vt:lpstr>
      <vt:lpstr>黑体</vt:lpstr>
      <vt:lpstr>华文细黑</vt:lpstr>
      <vt:lpstr>楷体_GB2312</vt:lpstr>
      <vt:lpstr>宋体</vt:lpstr>
      <vt:lpstr>微软雅黑</vt:lpstr>
      <vt:lpstr>Arial</vt:lpstr>
      <vt:lpstr>Arial Black</vt:lpstr>
      <vt:lpstr>Comic Sans MS</vt:lpstr>
      <vt:lpstr>Times New Roman</vt:lpstr>
      <vt:lpstr>Wingdings</vt:lpstr>
      <vt:lpstr>演示设计</vt:lpstr>
      <vt:lpstr>1_演示设计</vt:lpstr>
      <vt:lpstr>2_演示设计</vt:lpstr>
      <vt:lpstr>3_演示设计</vt:lpstr>
      <vt:lpstr>4_演示设计</vt:lpstr>
      <vt:lpstr>5_演示设计</vt:lpstr>
      <vt:lpstr>6_演示设计</vt:lpstr>
      <vt:lpstr>7_演示设计</vt:lpstr>
      <vt:lpstr>8_演示设计</vt:lpstr>
      <vt:lpstr>9_演示设计</vt:lpstr>
      <vt:lpstr>MathType 6.0 Equation</vt:lpstr>
      <vt:lpstr>Equation</vt:lpstr>
      <vt:lpstr>第4章     连续信息与 连续信源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§4.3 连续最大熵定理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§4.3.3 熵功率和剩余度</vt:lpstr>
      <vt:lpstr>PowerPoint 演示文稿</vt:lpstr>
      <vt:lpstr>§4.4 连续随机变量集的平均互信息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谢谢!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            离 散 信 息           的 度 量</dc:title>
  <dc:creator>BigApple</dc:creator>
  <cp:lastModifiedBy>lenovo</cp:lastModifiedBy>
  <cp:revision>119</cp:revision>
  <cp:lastPrinted>2016-11-07T05:49:07Z</cp:lastPrinted>
  <dcterms:created xsi:type="dcterms:W3CDTF">2014-11-04T00:39:00Z</dcterms:created>
  <dcterms:modified xsi:type="dcterms:W3CDTF">2016-11-08T01:51:07Z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