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 id="2147483822" r:id="rId2"/>
    <p:sldMasterId id="2147483834" r:id="rId3"/>
  </p:sldMasterIdLst>
  <p:notesMasterIdLst>
    <p:notesMasterId r:id="rId20"/>
  </p:notesMasterIdLst>
  <p:sldIdLst>
    <p:sldId id="295" r:id="rId4"/>
    <p:sldId id="266" r:id="rId5"/>
    <p:sldId id="267" r:id="rId6"/>
    <p:sldId id="282" r:id="rId7"/>
    <p:sldId id="268" r:id="rId8"/>
    <p:sldId id="272" r:id="rId9"/>
    <p:sldId id="269" r:id="rId10"/>
    <p:sldId id="283" r:id="rId11"/>
    <p:sldId id="284" r:id="rId12"/>
    <p:sldId id="286" r:id="rId13"/>
    <p:sldId id="271" r:id="rId14"/>
    <p:sldId id="270" r:id="rId15"/>
    <p:sldId id="289" r:id="rId16"/>
    <p:sldId id="290" r:id="rId17"/>
    <p:sldId id="293" r:id="rId18"/>
    <p:sldId id="294"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9" autoAdjust="0"/>
    <p:restoredTop sz="94705" autoAdjust="0"/>
  </p:normalViewPr>
  <p:slideViewPr>
    <p:cSldViewPr>
      <p:cViewPr varScale="1">
        <p:scale>
          <a:sx n="92" d="100"/>
          <a:sy n="92" d="100"/>
        </p:scale>
        <p:origin x="94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7CD81A-6388-452B-AFD4-8F62157A0231}" type="datetimeFigureOut">
              <a:rPr lang="zh-CN" altLang="en-US" smtClean="0"/>
              <a:pPr/>
              <a:t>2013/12/5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590AF4-C1B0-40B2-9D57-F3EF46452D4A}" type="slidenum">
              <a:rPr lang="zh-CN" altLang="en-US" smtClean="0"/>
              <a:pPr/>
              <a:t>‹#›</a:t>
            </a:fld>
            <a:endParaRPr lang="zh-CN" altLang="en-US"/>
          </a:p>
        </p:txBody>
      </p:sp>
    </p:spTree>
    <p:extLst>
      <p:ext uri="{BB962C8B-B14F-4D97-AF65-F5344CB8AC3E}">
        <p14:creationId xmlns:p14="http://schemas.microsoft.com/office/powerpoint/2010/main" val="3170188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3536209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3468852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3361569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2013/12/5</a:t>
            </a:fld>
            <a:endParaRPr lang="zh-CN" altLang="en-US"/>
          </a:p>
        </p:txBody>
      </p:sp>
      <p:sp>
        <p:nvSpPr>
          <p:cNvPr id="4" name="页脚占位符 3"/>
          <p:cNvSpPr>
            <a:spLocks noGrp="1"/>
          </p:cNvSpPr>
          <p:nvPr>
            <p:ph type="ftr" sz="quarter" idx="11"/>
          </p:nvPr>
        </p:nvSpPr>
        <p:spPr/>
        <p:txBody>
          <a:bodyPr/>
          <a:lstStyle/>
          <a:p>
            <a:r>
              <a:rPr lang="en-US" altLang="zh-CN" smtClean="0"/>
              <a:t>Ping Zhu</a:t>
            </a:r>
            <a:endParaRPr lang="zh-CN" altLang="en-US" dirty="0"/>
          </a:p>
        </p:txBody>
      </p:sp>
      <p:sp>
        <p:nvSpPr>
          <p:cNvPr id="5" name="灯片编号占位符 4"/>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2454766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03A0BC4-4270-4D9C-B315-D2002DD5E679}" type="datetimeFigureOut">
              <a:rPr lang="zh-CN" altLang="en-US" smtClean="0"/>
              <a:t>2013/12/5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4089356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3A0BC4-4270-4D9C-B315-D2002DD5E679}" type="datetimeFigureOut">
              <a:rPr lang="zh-CN" altLang="en-US" smtClean="0"/>
              <a:t>2013/12/5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843584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03A0BC4-4270-4D9C-B315-D2002DD5E679}" type="datetimeFigureOut">
              <a:rPr lang="zh-CN" altLang="en-US" smtClean="0"/>
              <a:t>2013/12/5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1553826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03A0BC4-4270-4D9C-B315-D2002DD5E679}" type="datetimeFigureOut">
              <a:rPr lang="zh-CN" altLang="en-US" smtClean="0"/>
              <a:t>2013/12/5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4120370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03A0BC4-4270-4D9C-B315-D2002DD5E679}" type="datetimeFigureOut">
              <a:rPr lang="zh-CN" altLang="en-US" smtClean="0"/>
              <a:t>2013/12/5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38809463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03A0BC4-4270-4D9C-B315-D2002DD5E679}" type="datetimeFigureOut">
              <a:rPr lang="zh-CN" altLang="en-US" smtClean="0"/>
              <a:t>2013/12/5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25986937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03A0BC4-4270-4D9C-B315-D2002DD5E679}" type="datetimeFigureOut">
              <a:rPr lang="zh-CN" altLang="en-US" smtClean="0"/>
              <a:t>2013/12/5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3287560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24869587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03A0BC4-4270-4D9C-B315-D2002DD5E679}" type="datetimeFigureOut">
              <a:rPr lang="zh-CN" altLang="en-US" smtClean="0"/>
              <a:t>2013/12/5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28591659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03A0BC4-4270-4D9C-B315-D2002DD5E679}" type="datetimeFigureOut">
              <a:rPr lang="zh-CN" altLang="en-US" smtClean="0"/>
              <a:t>2013/12/5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20323929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3A0BC4-4270-4D9C-B315-D2002DD5E679}" type="datetimeFigureOut">
              <a:rPr lang="zh-CN" altLang="en-US" smtClean="0"/>
              <a:t>2013/12/5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2414859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3A0BC4-4270-4D9C-B315-D2002DD5E679}" type="datetimeFigureOut">
              <a:rPr lang="zh-CN" altLang="en-US" smtClean="0"/>
              <a:t>2013/12/5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22072303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194650"/>
          </a:xfrm>
        </p:spPr>
        <p:txBody>
          <a:bodyPr wrap="none" anchor="t">
            <a:normAutofit/>
          </a:bodyPr>
          <a:lstStyle>
            <a:lvl1pPr algn="r">
              <a:defRPr sz="7200" b="0"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657349" y="3829878"/>
            <a:ext cx="6858000" cy="618523"/>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F143F142-C6F2-432D-990D-FF2211A31C22}" type="datetimeFigureOut">
              <a:rPr lang="zh-CN" altLang="en-US" smtClean="0"/>
              <a:t>2013/12/5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21515201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143F142-C6F2-432D-990D-FF2211A31C22}" type="datetimeFigureOut">
              <a:rPr lang="zh-CN" altLang="en-US" smtClean="0"/>
              <a:t>2013/12/5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21834003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zh-CN" altLang="en-US" smtClean="0"/>
              <a:t>单击此处编辑母版标题样式</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143F142-C6F2-432D-990D-FF2211A31C22}" type="datetimeFigureOut">
              <a:rPr lang="zh-CN" altLang="en-US" smtClean="0"/>
              <a:t>2013/12/5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3351519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143F142-C6F2-432D-990D-FF2211A31C22}" type="datetimeFigureOut">
              <a:rPr lang="zh-CN" altLang="en-US" smtClean="0"/>
              <a:t>2013/12/5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24637238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0000" y="1681163"/>
            <a:ext cx="3768912" cy="823912"/>
          </a:xfrm>
        </p:spPr>
        <p:txBody>
          <a:bodyPr anchor="b">
            <a:normAutofit/>
          </a:bodyPr>
          <a:lstStyle>
            <a:lvl1pPr marL="0" indent="0">
              <a:buNone/>
              <a:defRPr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840000" y="2505075"/>
            <a:ext cx="3768912"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39880" y="1681163"/>
            <a:ext cx="3776661" cy="823912"/>
          </a:xfrm>
        </p:spPr>
        <p:txBody>
          <a:bodyPr vert="horz" lIns="91440" tIns="45720" rIns="91440" bIns="45720" rtlCol="0" anchor="b">
            <a:normAutofit/>
          </a:bodyPr>
          <a:lstStyle>
            <a:lvl1pPr>
              <a:buNone/>
              <a:defRPr lang="en-US"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smtClean="0"/>
              <a:t>单击此处编辑母版文本样式</a:t>
            </a:r>
          </a:p>
        </p:txBody>
      </p:sp>
      <p:sp>
        <p:nvSpPr>
          <p:cNvPr id="6" name="Content Placeholder 5"/>
          <p:cNvSpPr>
            <a:spLocks noGrp="1"/>
          </p:cNvSpPr>
          <p:nvPr>
            <p:ph sz="quarter" idx="4"/>
          </p:nvPr>
        </p:nvSpPr>
        <p:spPr>
          <a:xfrm>
            <a:off x="4739880" y="2505075"/>
            <a:ext cx="377666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143F142-C6F2-432D-990D-FF2211A31C22}" type="datetimeFigureOut">
              <a:rPr lang="zh-CN" altLang="en-US" smtClean="0"/>
              <a:t>2013/12/5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9325763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143F142-C6F2-432D-990D-FF2211A31C22}" type="datetimeFigureOut">
              <a:rPr lang="zh-CN" altLang="en-US" smtClean="0"/>
              <a:t>2013/12/5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1390818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40943774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43F142-C6F2-432D-990D-FF2211A31C22}" type="datetimeFigureOut">
              <a:rPr lang="zh-CN" altLang="en-US" smtClean="0"/>
              <a:t>2013/12/5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271292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143F142-C6F2-432D-990D-FF2211A31C22}" type="datetimeFigureOut">
              <a:rPr lang="zh-CN" altLang="en-US" smtClean="0"/>
              <a:t>2013/12/5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19582725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143F142-C6F2-432D-990D-FF2211A31C22}" type="datetimeFigureOut">
              <a:rPr lang="zh-CN" altLang="en-US" smtClean="0"/>
              <a:t>2013/12/5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25370620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B80C674-7DFC-42FE-B9CD-82963CDB1557}" type="datetimeFigureOut">
              <a:rPr lang="en-US" dirty="0"/>
              <a:t>12/5/2013</a:t>
            </a:fld>
            <a:endParaRPr lang="en-US" dirty="0"/>
          </a:p>
        </p:txBody>
      </p:sp>
      <p:sp>
        <p:nvSpPr>
          <p:cNvPr id="6" name="Footer Placeholder 5"/>
          <p:cNvSpPr>
            <a:spLocks noGrp="1"/>
          </p:cNvSpPr>
          <p:nvPr>
            <p:ph type="ftr" sz="quarter" idx="11"/>
          </p:nvPr>
        </p:nvSpPr>
        <p:spPr/>
        <p:txBody>
          <a:bodyPr/>
          <a:lstStyle/>
          <a:p>
            <a:r>
              <a:rPr lang="en-US" altLang="zh-CN" smtClean="0"/>
              <a:t>Ping Zhu</a:t>
            </a:r>
            <a:endParaRPr lang="zh-CN" altLang="en-US" dirty="0"/>
          </a:p>
        </p:txBody>
      </p:sp>
      <p:sp>
        <p:nvSpPr>
          <p:cNvPr id="7" name="Slide Number Placeholder 6"/>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28292838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24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076456F-F47D-4F25-8053-2A695DA0CA7D}" type="datetimeFigureOut">
              <a:rPr lang="en-US" dirty="0"/>
              <a:t>12/5/2013</a:t>
            </a:fld>
            <a:endParaRPr lang="en-US" dirty="0"/>
          </a:p>
        </p:txBody>
      </p:sp>
      <p:sp>
        <p:nvSpPr>
          <p:cNvPr id="6" name="Footer Placeholder 5"/>
          <p:cNvSpPr>
            <a:spLocks noGrp="1"/>
          </p:cNvSpPr>
          <p:nvPr>
            <p:ph type="ftr" sz="quarter" idx="11"/>
          </p:nvPr>
        </p:nvSpPr>
        <p:spPr/>
        <p:txBody>
          <a:bodyPr/>
          <a:lstStyle/>
          <a:p>
            <a:r>
              <a:rPr lang="en-US" altLang="zh-CN" smtClean="0"/>
              <a:t>Ping Zhu</a:t>
            </a:r>
            <a:endParaRPr lang="zh-CN" altLang="en-US" dirty="0"/>
          </a:p>
        </p:txBody>
      </p:sp>
      <p:sp>
        <p:nvSpPr>
          <p:cNvPr id="7" name="Slide Number Placeholder 6"/>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9151702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33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D6C7379-69CC-4837-9905-BEBA22830C8A}" type="datetimeFigureOut">
              <a:rPr lang="en-US" dirty="0"/>
              <a:t>12/5/2013</a:t>
            </a:fld>
            <a:endParaRPr lang="en-US" dirty="0"/>
          </a:p>
        </p:txBody>
      </p:sp>
      <p:sp>
        <p:nvSpPr>
          <p:cNvPr id="6" name="Footer Placeholder 5"/>
          <p:cNvSpPr>
            <a:spLocks noGrp="1"/>
          </p:cNvSpPr>
          <p:nvPr>
            <p:ph type="ftr" sz="quarter" idx="11"/>
          </p:nvPr>
        </p:nvSpPr>
        <p:spPr/>
        <p:txBody>
          <a:bodyPr/>
          <a:lstStyle/>
          <a:p>
            <a:r>
              <a:rPr lang="en-US" altLang="zh-CN" smtClean="0"/>
              <a:t>Ping Zhu</a:t>
            </a:r>
            <a:endParaRPr lang="zh-CN" altLang="en-US" dirty="0"/>
          </a:p>
        </p:txBody>
      </p:sp>
      <p:sp>
        <p:nvSpPr>
          <p:cNvPr id="7" name="Slide Number Placeholder 6"/>
          <p:cNvSpPr>
            <a:spLocks noGrp="1"/>
          </p:cNvSpPr>
          <p:nvPr>
            <p:ph type="sldNum" sz="quarter" idx="12"/>
          </p:nvPr>
        </p:nvSpPr>
        <p:spPr/>
        <p:txBody>
          <a:bodyPr/>
          <a:lstStyle/>
          <a:p>
            <a:fld id="{1D48E743-5476-47D9-84CA-8860DBBDB88E}" type="slidenum">
              <a:rPr lang="zh-CN" altLang="en-US" smtClean="0"/>
              <a:t>‹#›</a:t>
            </a:fld>
            <a:endParaRPr lang="zh-CN" altLang="en-US"/>
          </a:p>
        </p:txBody>
      </p:sp>
      <p:sp>
        <p:nvSpPr>
          <p:cNvPr id="9" name="TextBox 8"/>
          <p:cNvSpPr txBox="1"/>
          <p:nvPr/>
        </p:nvSpPr>
        <p:spPr>
          <a:xfrm>
            <a:off x="833283"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0535377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29841" y="4850581"/>
            <a:ext cx="7885509" cy="114064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9EB8B7E-8AEE-4F10-BFEE-C999AD004D36}" type="datetimeFigureOut">
              <a:rPr lang="en-US" dirty="0"/>
              <a:t>12/5/2013</a:t>
            </a:fld>
            <a:endParaRPr lang="en-US" dirty="0"/>
          </a:p>
        </p:txBody>
      </p:sp>
      <p:sp>
        <p:nvSpPr>
          <p:cNvPr id="6" name="Footer Placeholder 5"/>
          <p:cNvSpPr>
            <a:spLocks noGrp="1"/>
          </p:cNvSpPr>
          <p:nvPr>
            <p:ph type="ftr" sz="quarter" idx="11"/>
          </p:nvPr>
        </p:nvSpPr>
        <p:spPr/>
        <p:txBody>
          <a:bodyPr/>
          <a:lstStyle/>
          <a:p>
            <a:r>
              <a:rPr lang="en-US" altLang="zh-CN" smtClean="0"/>
              <a:t>Ping Zhu</a:t>
            </a:r>
            <a:endParaRPr lang="zh-CN" altLang="en-US" dirty="0"/>
          </a:p>
        </p:txBody>
      </p:sp>
      <p:sp>
        <p:nvSpPr>
          <p:cNvPr id="7" name="Slide Number Placeholder 6"/>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13348522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1017598" y="257175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9" name="Text Placeholder 4"/>
          <p:cNvSpPr>
            <a:spLocks noGrp="1"/>
          </p:cNvSpPr>
          <p:nvPr>
            <p:ph type="body" sz="quarter" idx="3"/>
          </p:nvPr>
        </p:nvSpPr>
        <p:spPr>
          <a:xfrm>
            <a:off x="3440996" y="1885950"/>
            <a:ext cx="2202181" cy="57626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smtClean="0"/>
              <a:t>单击此处编辑母版文本样式</a:t>
            </a:r>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11" name="Text Placeholder 4"/>
          <p:cNvSpPr>
            <a:spLocks noGrp="1"/>
          </p:cNvSpPr>
          <p:nvPr>
            <p:ph type="body" sz="quarter" idx="13"/>
          </p:nvPr>
        </p:nvSpPr>
        <p:spPr>
          <a:xfrm>
            <a:off x="5871777" y="1885950"/>
            <a:ext cx="2199085" cy="57626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smtClean="0"/>
              <a:t>单击此处编辑母版文本样式</a:t>
            </a:r>
          </a:p>
        </p:txBody>
      </p:sp>
      <p:sp>
        <p:nvSpPr>
          <p:cNvPr id="12" name="Text Placeholder 3"/>
          <p:cNvSpPr>
            <a:spLocks noGrp="1"/>
          </p:cNvSpPr>
          <p:nvPr>
            <p:ph type="body" sz="half" idx="17"/>
          </p:nvPr>
        </p:nvSpPr>
        <p:spPr>
          <a:xfrm>
            <a:off x="5871777" y="257175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8668F3F9-58BC-440B-B37B-805B9055EF92}" type="datetimeFigureOut">
              <a:rPr lang="en-US" dirty="0"/>
              <a:t>12/5/2013</a:t>
            </a:fld>
            <a:endParaRPr lang="en-US" dirty="0"/>
          </a:p>
        </p:txBody>
      </p:sp>
      <p:sp>
        <p:nvSpPr>
          <p:cNvPr id="4" name="Footer Placeholder 3"/>
          <p:cNvSpPr>
            <a:spLocks noGrp="1"/>
          </p:cNvSpPr>
          <p:nvPr>
            <p:ph type="ftr" sz="quarter" idx="11"/>
          </p:nvPr>
        </p:nvSpPr>
        <p:spPr/>
        <p:txBody>
          <a:bodyPr/>
          <a:lstStyle/>
          <a:p>
            <a:r>
              <a:rPr lang="en-US" altLang="zh-CN" smtClean="0"/>
              <a:t>Ping Zhu</a:t>
            </a:r>
            <a:endParaRPr lang="zh-CN" altLang="en-US" dirty="0"/>
          </a:p>
        </p:txBody>
      </p:sp>
      <p:sp>
        <p:nvSpPr>
          <p:cNvPr id="5" name="Slide Number Placeholder 4"/>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39081392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6"/>
            <a:ext cx="7886700" cy="1325563"/>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99064" y="4873766"/>
            <a:ext cx="220503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3425733" y="4873765"/>
            <a:ext cx="2200805"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5853148" y="4873763"/>
            <a:ext cx="220199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0D5A53AF-48EA-489D-8260-9DCAB666386A}" type="datetimeFigureOut">
              <a:rPr lang="en-US" dirty="0"/>
              <a:t>12/5/2013</a:t>
            </a:fld>
            <a:endParaRPr lang="en-US" dirty="0"/>
          </a:p>
        </p:txBody>
      </p:sp>
      <p:sp>
        <p:nvSpPr>
          <p:cNvPr id="4" name="Footer Placeholder 3"/>
          <p:cNvSpPr>
            <a:spLocks noGrp="1"/>
          </p:cNvSpPr>
          <p:nvPr>
            <p:ph type="ftr" sz="quarter" idx="11"/>
          </p:nvPr>
        </p:nvSpPr>
        <p:spPr/>
        <p:txBody>
          <a:bodyPr/>
          <a:lstStyle/>
          <a:p>
            <a:r>
              <a:rPr lang="en-US" altLang="zh-CN" smtClean="0"/>
              <a:t>Ping Zhu</a:t>
            </a:r>
            <a:endParaRPr lang="zh-CN" altLang="en-US" dirty="0"/>
          </a:p>
        </p:txBody>
      </p:sp>
      <p:sp>
        <p:nvSpPr>
          <p:cNvPr id="5" name="Slide Number Placeholder 4"/>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15857211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143F142-C6F2-432D-990D-FF2211A31C22}" type="datetimeFigureOut">
              <a:rPr lang="zh-CN" altLang="en-US" smtClean="0"/>
              <a:t>2013/12/5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886792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2013/12/5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23834720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143F142-C6F2-432D-990D-FF2211A31C22}" type="datetimeFigureOut">
              <a:rPr lang="zh-CN" altLang="en-US" smtClean="0"/>
              <a:t>2013/12/5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867725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2013/12/5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378755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2013/12/5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2327653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2013/12/5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164277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2013/12/5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1118437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2013/12/5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397354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image" Target="../media/image1.pn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t>Ping Zhu</a:t>
            </a:r>
            <a:endParaRPr lang="zh-CN" altLang="en-US" dirty="0"/>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317977256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3A0BC4-4270-4D9C-B315-D2002DD5E679}" type="datetimeFigureOut">
              <a:rPr lang="zh-CN" altLang="en-US" smtClean="0"/>
              <a:t>2013/12/5</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1979564863"/>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0000" y="1825625"/>
            <a:ext cx="767535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12/5/2013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altLang="zh-CN" smtClean="0"/>
              <a:t>Ping Zhu</a:t>
            </a:r>
            <a:endParaRPr lang="zh-CN"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2455819444"/>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5.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sz="4400" dirty="0" smtClean="0"/>
              <a:t>3.1 </a:t>
            </a:r>
            <a:r>
              <a:rPr lang="zh-CN" altLang="en-US" sz="4400" dirty="0" smtClean="0"/>
              <a:t>密码学基本概念</a:t>
            </a:r>
            <a:endParaRPr lang="zh-CN" altLang="en-US" sz="4400"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62728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密码分析的分类</a:t>
            </a:r>
            <a:endParaRPr lang="zh-CN" altLang="en-US" dirty="0"/>
          </a:p>
        </p:txBody>
      </p:sp>
      <p:sp>
        <p:nvSpPr>
          <p:cNvPr id="3" name="内容占位符 2"/>
          <p:cNvSpPr>
            <a:spLocks noGrp="1"/>
          </p:cNvSpPr>
          <p:nvPr>
            <p:ph idx="1"/>
          </p:nvPr>
        </p:nvSpPr>
        <p:spPr>
          <a:xfrm>
            <a:off x="457200" y="1600200"/>
            <a:ext cx="7715200" cy="4997152"/>
          </a:xfrm>
        </p:spPr>
        <p:txBody>
          <a:bodyPr>
            <a:normAutofit/>
          </a:bodyPr>
          <a:lstStyle/>
          <a:p>
            <a:r>
              <a:rPr lang="zh-CN" altLang="en-US" dirty="0" smtClean="0"/>
              <a:t>密码分析者攻击密码的方法主要有如下三种：</a:t>
            </a:r>
            <a:endParaRPr lang="en-US" altLang="zh-CN" dirty="0" smtClean="0"/>
          </a:p>
          <a:p>
            <a:pPr lvl="1"/>
            <a:r>
              <a:rPr lang="zh-CN" altLang="en-US" b="1" dirty="0" smtClean="0">
                <a:solidFill>
                  <a:srgbClr val="FF0000"/>
                </a:solidFill>
              </a:rPr>
              <a:t>穷举攻击</a:t>
            </a:r>
            <a:r>
              <a:rPr lang="en-US" altLang="zh-CN" dirty="0" smtClean="0"/>
              <a:t>—</a:t>
            </a:r>
            <a:r>
              <a:rPr lang="zh-CN" altLang="en-US" dirty="0" smtClean="0"/>
              <a:t>是指密码分析者通过试遍密钥空间中所有密钥的方法来破译密码。穷举攻击所花费的时间等于一次解密所需的时间乘以尝试次数。显然我们可以通过增加解密算法或增大密钥量来对抗穷举攻击。</a:t>
            </a:r>
            <a:endParaRPr lang="en-US" altLang="zh-CN" dirty="0" smtClean="0"/>
          </a:p>
          <a:p>
            <a:pPr lvl="1"/>
            <a:r>
              <a:rPr lang="zh-CN" altLang="en-US" b="1" dirty="0" smtClean="0">
                <a:solidFill>
                  <a:srgbClr val="FF0000"/>
                </a:solidFill>
              </a:rPr>
              <a:t>统计分析攻击</a:t>
            </a:r>
            <a:r>
              <a:rPr lang="en-US" altLang="zh-CN" dirty="0" smtClean="0"/>
              <a:t>—</a:t>
            </a:r>
            <a:r>
              <a:rPr lang="zh-CN" altLang="en-US" dirty="0" smtClean="0"/>
              <a:t>是指密码分析者通过分析密文和明文的统计规律来破译密码。对抗统计分析攻击的方法是设法使密文的统计特性不同于明文的统计特性。</a:t>
            </a:r>
            <a:endParaRPr lang="en-US" altLang="zh-CN" dirty="0" smtClean="0"/>
          </a:p>
          <a:p>
            <a:pPr lvl="1"/>
            <a:r>
              <a:rPr lang="zh-CN" altLang="en-US" b="1" dirty="0" smtClean="0">
                <a:solidFill>
                  <a:srgbClr val="FF0000"/>
                </a:solidFill>
              </a:rPr>
              <a:t>数学分析攻击</a:t>
            </a:r>
            <a:r>
              <a:rPr lang="en-US" altLang="zh-CN" dirty="0" smtClean="0"/>
              <a:t>—</a:t>
            </a:r>
            <a:r>
              <a:rPr lang="zh-CN" altLang="en-US" dirty="0" smtClean="0"/>
              <a:t>是指密码分析者针对加密规则的数学依据通过数学求解的方法来破译密码。对抗数学分析攻击的方法是选用具有坚实数学基础和足够复杂性的加密算法。</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密码分析的分类</a:t>
            </a:r>
            <a:endParaRPr lang="zh-CN" altLang="en-US" dirty="0"/>
          </a:p>
        </p:txBody>
      </p:sp>
      <p:sp>
        <p:nvSpPr>
          <p:cNvPr id="3" name="内容占位符 2"/>
          <p:cNvSpPr>
            <a:spLocks noGrp="1"/>
          </p:cNvSpPr>
          <p:nvPr>
            <p:ph idx="1"/>
          </p:nvPr>
        </p:nvSpPr>
        <p:spPr>
          <a:xfrm>
            <a:off x="457200" y="1600200"/>
            <a:ext cx="7787208" cy="4997152"/>
          </a:xfrm>
        </p:spPr>
        <p:txBody>
          <a:bodyPr>
            <a:normAutofit/>
          </a:bodyPr>
          <a:lstStyle/>
          <a:p>
            <a:r>
              <a:rPr lang="zh-CN" altLang="en-US" dirty="0" smtClean="0"/>
              <a:t>根据密码分析者利用的数据来分类，有如下四类：</a:t>
            </a:r>
            <a:endParaRPr lang="en-US" altLang="zh-CN" dirty="0" smtClean="0"/>
          </a:p>
          <a:p>
            <a:pPr lvl="1"/>
            <a:r>
              <a:rPr lang="zh-CN" altLang="en-US" b="1" dirty="0" smtClean="0">
                <a:solidFill>
                  <a:srgbClr val="FF0000"/>
                </a:solidFill>
              </a:rPr>
              <a:t>唯密文攻击</a:t>
            </a:r>
            <a:r>
              <a:rPr lang="en-US" altLang="zh-CN" dirty="0" smtClean="0"/>
              <a:t>—</a:t>
            </a:r>
            <a:r>
              <a:rPr lang="zh-CN" altLang="en-US" dirty="0" smtClean="0"/>
              <a:t>是指密码分析者仅根据截获的密文来破译密码。</a:t>
            </a:r>
            <a:endParaRPr lang="en-US" altLang="zh-CN" dirty="0" smtClean="0"/>
          </a:p>
          <a:p>
            <a:pPr lvl="1"/>
            <a:r>
              <a:rPr lang="zh-CN" altLang="en-US" b="1" dirty="0" smtClean="0">
                <a:solidFill>
                  <a:srgbClr val="FF0000"/>
                </a:solidFill>
              </a:rPr>
              <a:t>已知明文攻击</a:t>
            </a:r>
            <a:r>
              <a:rPr lang="en-US" altLang="zh-CN" dirty="0" smtClean="0"/>
              <a:t>—</a:t>
            </a:r>
            <a:r>
              <a:rPr lang="zh-CN" altLang="en-US" dirty="0" smtClean="0"/>
              <a:t>是指密码分析者根据一些已经知道的明文和相应的密文来破译密码。</a:t>
            </a:r>
            <a:endParaRPr lang="en-US" altLang="zh-CN" dirty="0" smtClean="0"/>
          </a:p>
          <a:p>
            <a:pPr lvl="1"/>
            <a:r>
              <a:rPr lang="zh-CN" altLang="en-US" b="1" dirty="0" smtClean="0">
                <a:solidFill>
                  <a:srgbClr val="FF0000"/>
                </a:solidFill>
              </a:rPr>
              <a:t>选择明文攻击</a:t>
            </a:r>
            <a:r>
              <a:rPr lang="en-US" altLang="zh-CN" dirty="0" smtClean="0"/>
              <a:t>—</a:t>
            </a:r>
            <a:r>
              <a:rPr lang="zh-CN" altLang="en-US" dirty="0" smtClean="0"/>
              <a:t>是指密码分析者能够选择明文并获得相应的密文。计算机文件系统和数据库特别容易受到这种攻击，因为用户可以随意选择明文，并得到相应的密文文件和密文数据库。</a:t>
            </a:r>
            <a:endParaRPr lang="en-US" altLang="zh-CN" dirty="0" smtClean="0"/>
          </a:p>
          <a:p>
            <a:pPr lvl="1"/>
            <a:r>
              <a:rPr lang="zh-CN" altLang="en-US" b="1" dirty="0" smtClean="0">
                <a:solidFill>
                  <a:srgbClr val="FF0000"/>
                </a:solidFill>
              </a:rPr>
              <a:t>选择密文攻击</a:t>
            </a:r>
            <a:r>
              <a:rPr lang="en-US" altLang="zh-CN" dirty="0" smtClean="0"/>
              <a:t>—</a:t>
            </a:r>
            <a:r>
              <a:rPr lang="zh-CN" altLang="en-US" dirty="0" smtClean="0"/>
              <a:t>是指密码分析者可获得解密器的访问权限，这样就能获得任意的密文所对应的明文。</a:t>
            </a:r>
            <a:endParaRPr lang="en-US" altLang="zh-CN" dirty="0" smtClean="0"/>
          </a:p>
          <a:p>
            <a:pPr lvl="1"/>
            <a:endParaRPr lang="en-US" altLang="zh-CN" dirty="0" smtClean="0"/>
          </a:p>
          <a:p>
            <a:r>
              <a:rPr lang="zh-CN" altLang="en-US" dirty="0" smtClean="0"/>
              <a:t>在以上任何情况下，密码分析者都是为了确定正在使用的密钥。显然，这四种类型的攻击强度依次增大。</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破译与反破译的辩证关系</a:t>
            </a:r>
            <a:endParaRPr lang="zh-CN" altLang="en-US" dirty="0"/>
          </a:p>
        </p:txBody>
      </p:sp>
      <p:sp>
        <p:nvSpPr>
          <p:cNvPr id="3" name="内容占位符 2"/>
          <p:cNvSpPr>
            <a:spLocks noGrp="1"/>
          </p:cNvSpPr>
          <p:nvPr>
            <p:ph idx="1"/>
          </p:nvPr>
        </p:nvSpPr>
        <p:spPr>
          <a:xfrm>
            <a:off x="457200" y="1600200"/>
            <a:ext cx="7715200" cy="5141168"/>
          </a:xfrm>
        </p:spPr>
        <p:txBody>
          <a:bodyPr>
            <a:normAutofit/>
          </a:bodyPr>
          <a:lstStyle/>
          <a:p>
            <a:r>
              <a:rPr lang="zh-CN" altLang="en-US" dirty="0" smtClean="0"/>
              <a:t>在密码学中，密码编码学（加密和解密）的任务是寻求生成高强度密码的有效算法，满足对消息进行加密或认证的要求；而密码分析学的任务是破译密码或伪造认证密码，窃取机密信息或进行诈骗活动。</a:t>
            </a:r>
            <a:r>
              <a:rPr lang="zh-CN" altLang="en-US" b="1" dirty="0" smtClean="0">
                <a:solidFill>
                  <a:srgbClr val="FF0000"/>
                </a:solidFill>
              </a:rPr>
              <a:t>破译与反破译这对矛盾始终是密码学发展的内在动力</a:t>
            </a:r>
            <a:r>
              <a:rPr lang="zh-CN" altLang="en-US" dirty="0" smtClean="0"/>
              <a:t>。</a:t>
            </a:r>
            <a:endParaRPr lang="en-US" altLang="zh-CN" dirty="0" smtClean="0"/>
          </a:p>
          <a:p>
            <a:endParaRPr lang="en-US" altLang="zh-CN" dirty="0" smtClean="0"/>
          </a:p>
          <a:p>
            <a:r>
              <a:rPr lang="zh-CN" altLang="en-US" dirty="0" smtClean="0"/>
              <a:t>对于一个密码体制，如果密码分析者无论截获了多少密文以及无论用什么方法进行攻击都不能破译，则称其为</a:t>
            </a:r>
            <a:r>
              <a:rPr lang="zh-CN" altLang="en-US" b="1" dirty="0" smtClean="0">
                <a:solidFill>
                  <a:srgbClr val="FF0000"/>
                </a:solidFill>
              </a:rPr>
              <a:t>绝对不可破译</a:t>
            </a:r>
            <a:r>
              <a:rPr lang="zh-CN" altLang="en-US" dirty="0" smtClean="0"/>
              <a:t>的密码体制。绝对不可破译的密码在理论上是存在的，但是，只要能够利用足够的资源，则任何密码都是可以破译的，因此更有实际意义的是</a:t>
            </a:r>
            <a:r>
              <a:rPr lang="zh-CN" altLang="en-US" b="1" dirty="0" smtClean="0">
                <a:solidFill>
                  <a:srgbClr val="FF0000"/>
                </a:solidFill>
              </a:rPr>
              <a:t>计算上不可破译</a:t>
            </a:r>
            <a:r>
              <a:rPr lang="zh-CN" altLang="en-US" dirty="0" smtClean="0"/>
              <a:t>的密码，即根据可利用的资源破译时间非常长，以致原来的明文失去保密的价值。</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密码体制的安全性</a:t>
            </a:r>
            <a:endParaRPr lang="zh-CN" altLang="en-US" dirty="0"/>
          </a:p>
        </p:txBody>
      </p:sp>
      <p:sp>
        <p:nvSpPr>
          <p:cNvPr id="3" name="内容占位符 2"/>
          <p:cNvSpPr>
            <a:spLocks noGrp="1"/>
          </p:cNvSpPr>
          <p:nvPr>
            <p:ph idx="1"/>
          </p:nvPr>
        </p:nvSpPr>
        <p:spPr>
          <a:xfrm>
            <a:off x="457200" y="1600200"/>
            <a:ext cx="7643192" cy="4925144"/>
          </a:xfrm>
        </p:spPr>
        <p:txBody>
          <a:bodyPr>
            <a:normAutofit/>
          </a:bodyPr>
          <a:lstStyle/>
          <a:p>
            <a:r>
              <a:rPr lang="zh-CN" altLang="en-US" dirty="0" smtClean="0"/>
              <a:t>评价密码体制的安全性有很多不同的途径，下面是经常涉及的几个有用的准则：</a:t>
            </a:r>
            <a:endParaRPr lang="en-US" altLang="zh-CN" dirty="0" smtClean="0"/>
          </a:p>
          <a:p>
            <a:pPr lvl="1"/>
            <a:r>
              <a:rPr lang="zh-CN" altLang="en-US" b="1" dirty="0" smtClean="0">
                <a:solidFill>
                  <a:srgbClr val="FF0000"/>
                </a:solidFill>
              </a:rPr>
              <a:t>计算安全性</a:t>
            </a:r>
            <a:endParaRPr lang="en-US" altLang="zh-CN" b="1" dirty="0" smtClean="0">
              <a:solidFill>
                <a:srgbClr val="FF0000"/>
              </a:solidFill>
            </a:endParaRPr>
          </a:p>
          <a:p>
            <a:pPr lvl="1"/>
            <a:r>
              <a:rPr lang="zh-CN" altLang="en-US" b="1" dirty="0" smtClean="0">
                <a:solidFill>
                  <a:srgbClr val="FF0000"/>
                </a:solidFill>
              </a:rPr>
              <a:t>可证明安全性</a:t>
            </a:r>
            <a:endParaRPr lang="en-US" altLang="zh-CN" b="1" dirty="0" smtClean="0">
              <a:solidFill>
                <a:srgbClr val="FF0000"/>
              </a:solidFill>
            </a:endParaRPr>
          </a:p>
          <a:p>
            <a:pPr lvl="1"/>
            <a:r>
              <a:rPr lang="zh-CN" altLang="en-US" b="1" dirty="0" smtClean="0">
                <a:solidFill>
                  <a:srgbClr val="FF0000"/>
                </a:solidFill>
              </a:rPr>
              <a:t>无条件安全性</a:t>
            </a:r>
            <a:endParaRPr lang="en-US" altLang="zh-CN" b="1" dirty="0" smtClean="0">
              <a:solidFill>
                <a:srgbClr val="FF0000"/>
              </a:solidFill>
            </a:endParaRPr>
          </a:p>
          <a:p>
            <a:pPr>
              <a:buNone/>
            </a:pPr>
            <a:r>
              <a:rPr lang="zh-CN" altLang="en-US" dirty="0" smtClean="0"/>
              <a:t>   下面将对密码体制的这三种安全性分别加以介绍。</a:t>
            </a:r>
            <a:endParaRPr lang="en-US" altLang="zh-CN" dirty="0" smtClean="0"/>
          </a:p>
          <a:p>
            <a:pPr>
              <a:buNone/>
            </a:pPr>
            <a:endParaRPr lang="en-US" altLang="zh-CN" dirty="0" smtClean="0"/>
          </a:p>
          <a:p>
            <a:r>
              <a:rPr lang="zh-CN" altLang="en-US" dirty="0" smtClean="0"/>
              <a:t>这里先强调一点，即分析密码体制的安全性非常困难，目前还没有通用的方法来分析所有密码体制的安全性。我们通常所做的只是分析一个密码体制是否能抵抗所有存在的攻击方法，或者在某些前提下是否安全。</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计算安全性</a:t>
            </a:r>
            <a:endParaRPr lang="zh-CN" altLang="en-US" dirty="0"/>
          </a:p>
        </p:txBody>
      </p:sp>
      <p:sp>
        <p:nvSpPr>
          <p:cNvPr id="3" name="内容占位符 2"/>
          <p:cNvSpPr>
            <a:spLocks noGrp="1"/>
          </p:cNvSpPr>
          <p:nvPr>
            <p:ph idx="1"/>
          </p:nvPr>
        </p:nvSpPr>
        <p:spPr>
          <a:xfrm>
            <a:off x="457200" y="1600200"/>
            <a:ext cx="7715200" cy="4873752"/>
          </a:xfrm>
        </p:spPr>
        <p:txBody>
          <a:bodyPr>
            <a:normAutofit/>
          </a:bodyPr>
          <a:lstStyle/>
          <a:p>
            <a:r>
              <a:rPr lang="zh-CN" altLang="en-US" dirty="0" smtClean="0"/>
              <a:t>计算安全性刻画的是攻破密码体制所做的计算上的努力。如果使用最好的算法攻破一个密码体制至少需要</a:t>
            </a:r>
            <a:r>
              <a:rPr lang="en-US" altLang="zh-CN" dirty="0" smtClean="0"/>
              <a:t>N</a:t>
            </a:r>
            <a:r>
              <a:rPr lang="zh-CN" altLang="en-US" dirty="0" smtClean="0"/>
              <a:t>次操作，而</a:t>
            </a:r>
            <a:r>
              <a:rPr lang="en-US" altLang="zh-CN" dirty="0" smtClean="0"/>
              <a:t>N</a:t>
            </a:r>
            <a:r>
              <a:rPr lang="zh-CN" altLang="en-US" dirty="0" smtClean="0"/>
              <a:t>是一个非常大的数字，那么我们就可以认为这个密码体制是</a:t>
            </a:r>
            <a:r>
              <a:rPr lang="zh-CN" altLang="en-US" b="1" dirty="0" smtClean="0">
                <a:solidFill>
                  <a:srgbClr val="FF0000"/>
                </a:solidFill>
              </a:rPr>
              <a:t>计算安全</a:t>
            </a:r>
            <a:r>
              <a:rPr lang="zh-CN" altLang="en-US" dirty="0" smtClean="0"/>
              <a:t>的。</a:t>
            </a:r>
            <a:endParaRPr lang="en-US" altLang="zh-CN" dirty="0" smtClean="0"/>
          </a:p>
          <a:p>
            <a:endParaRPr lang="en-US" altLang="zh-CN" dirty="0" smtClean="0"/>
          </a:p>
          <a:p>
            <a:r>
              <a:rPr lang="zh-CN" altLang="en-US" dirty="0" smtClean="0"/>
              <a:t>遗憾的是，到目前为止还没有一个实际的密码体制被严格证明是计算安全的。在实际中，我们通常针对某些特定的攻击类型来研究密码体制的计算安全性。例如，证明一个密码体制对于穷举攻击是否安全。当然，对一种类型的攻击是安全的，并不意味着对其他类型的攻击也是安全的。</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可证明安全性</a:t>
            </a:r>
            <a:endParaRPr lang="zh-CN" altLang="en-US" dirty="0"/>
          </a:p>
        </p:txBody>
      </p:sp>
      <p:sp>
        <p:nvSpPr>
          <p:cNvPr id="3" name="内容占位符 2"/>
          <p:cNvSpPr>
            <a:spLocks noGrp="1"/>
          </p:cNvSpPr>
          <p:nvPr>
            <p:ph idx="1"/>
          </p:nvPr>
        </p:nvSpPr>
        <p:spPr>
          <a:xfrm>
            <a:off x="457200" y="1600200"/>
            <a:ext cx="7643192" cy="4873752"/>
          </a:xfrm>
        </p:spPr>
        <p:txBody>
          <a:bodyPr>
            <a:normAutofit/>
          </a:bodyPr>
          <a:lstStyle/>
          <a:p>
            <a:r>
              <a:rPr lang="zh-CN" altLang="en-US" dirty="0" smtClean="0"/>
              <a:t>如果一个密码体制的安全性可归纳为某个数学问题，而这个数学问题目前是难解的，那么我们称这个密码体制是</a:t>
            </a:r>
            <a:r>
              <a:rPr lang="zh-CN" altLang="en-US" b="1" dirty="0" smtClean="0">
                <a:solidFill>
                  <a:srgbClr val="FF0000"/>
                </a:solidFill>
              </a:rPr>
              <a:t>可证明安全</a:t>
            </a:r>
            <a:r>
              <a:rPr lang="zh-CN" altLang="en-US" dirty="0" smtClean="0"/>
              <a:t>的。例如，可以证明这样的命题：如果给定地整数是不可分解的，那么给定的密码体制是不可破译的。</a:t>
            </a:r>
            <a:endParaRPr lang="en-US" altLang="zh-CN" dirty="0" smtClean="0"/>
          </a:p>
          <a:p>
            <a:endParaRPr lang="en-US" altLang="zh-CN" dirty="0" smtClean="0"/>
          </a:p>
          <a:p>
            <a:r>
              <a:rPr lang="zh-CN" altLang="en-US" dirty="0" smtClean="0"/>
              <a:t>这里需要注意的是，这种途径只是说明一个密码体制的安全性与另一个数学问题是相关的，并没有完全证明这个密码体制是安全的。</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无条件安全性</a:t>
            </a:r>
            <a:endParaRPr lang="zh-CN" altLang="en-US" dirty="0"/>
          </a:p>
        </p:txBody>
      </p:sp>
      <p:sp>
        <p:nvSpPr>
          <p:cNvPr id="3" name="内容占位符 2"/>
          <p:cNvSpPr>
            <a:spLocks noGrp="1"/>
          </p:cNvSpPr>
          <p:nvPr>
            <p:ph idx="1"/>
          </p:nvPr>
        </p:nvSpPr>
        <p:spPr>
          <a:xfrm>
            <a:off x="457200" y="1600200"/>
            <a:ext cx="7715200" cy="4873752"/>
          </a:xfrm>
        </p:spPr>
        <p:txBody>
          <a:bodyPr>
            <a:normAutofit/>
          </a:bodyPr>
          <a:lstStyle/>
          <a:p>
            <a:r>
              <a:rPr lang="zh-CN" altLang="en-US" dirty="0" smtClean="0"/>
              <a:t>对于一个密码体制，如果密码分析者即使具有无穷的计算资源也无法破译该密码体制，那么我们称这个密码体制是</a:t>
            </a:r>
            <a:r>
              <a:rPr lang="zh-CN" altLang="en-US" b="1" dirty="0" smtClean="0">
                <a:solidFill>
                  <a:srgbClr val="FF0000"/>
                </a:solidFill>
              </a:rPr>
              <a:t>无条件安全</a:t>
            </a:r>
            <a:r>
              <a:rPr lang="zh-CN" altLang="en-US" dirty="0" smtClean="0"/>
              <a:t>的。</a:t>
            </a:r>
            <a:endParaRPr lang="en-US" altLang="zh-CN" dirty="0" smtClean="0"/>
          </a:p>
          <a:p>
            <a:endParaRPr lang="en-US" altLang="zh-CN" dirty="0" smtClean="0"/>
          </a:p>
          <a:p>
            <a:r>
              <a:rPr lang="zh-CN" altLang="en-US" dirty="0" smtClean="0"/>
              <a:t>无条件安全性通常是针对某些攻击类型而言的。例如，可以证明某些密码体制在唯密文攻击的情况下是无条件安全的。当然，这并不能保证该密码体制在其他类型的攻击下还是安全的。因此，所谓的无条件安全也是有前提的。</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密码学的概论</a:t>
            </a:r>
            <a:endParaRPr lang="zh-CN" altLang="en-US" dirty="0"/>
          </a:p>
        </p:txBody>
      </p:sp>
      <p:sp>
        <p:nvSpPr>
          <p:cNvPr id="3" name="内容占位符 2"/>
          <p:cNvSpPr>
            <a:spLocks noGrp="1"/>
          </p:cNvSpPr>
          <p:nvPr>
            <p:ph idx="1"/>
          </p:nvPr>
        </p:nvSpPr>
        <p:spPr>
          <a:xfrm>
            <a:off x="457200" y="1600200"/>
            <a:ext cx="7715200" cy="4997152"/>
          </a:xfrm>
        </p:spPr>
        <p:txBody>
          <a:bodyPr>
            <a:normAutofit/>
          </a:bodyPr>
          <a:lstStyle/>
          <a:p>
            <a:r>
              <a:rPr lang="zh-CN" altLang="en-US" dirty="0" smtClean="0"/>
              <a:t>本章</a:t>
            </a:r>
            <a:r>
              <a:rPr lang="zh-CN" altLang="en-US" smtClean="0"/>
              <a:t>主要关心一二两</a:t>
            </a:r>
            <a:r>
              <a:rPr lang="zh-CN" altLang="en-US" dirty="0" smtClean="0"/>
              <a:t>章中介绍的初等数论知识在密码学方面的应用。</a:t>
            </a:r>
            <a:endParaRPr lang="en-US" altLang="zh-CN" dirty="0" smtClean="0"/>
          </a:p>
          <a:p>
            <a:endParaRPr lang="en-US" altLang="zh-CN" dirty="0" smtClean="0"/>
          </a:p>
          <a:p>
            <a:r>
              <a:rPr lang="zh-CN" altLang="en-US" dirty="0" smtClean="0"/>
              <a:t>密码学是一门研究信息的</a:t>
            </a:r>
            <a:r>
              <a:rPr lang="zh-CN" altLang="en-US" b="1" dirty="0" smtClean="0">
                <a:solidFill>
                  <a:srgbClr val="FF0000"/>
                </a:solidFill>
              </a:rPr>
              <a:t>加密与解密</a:t>
            </a:r>
            <a:r>
              <a:rPr lang="zh-CN" altLang="en-US" dirty="0" smtClean="0"/>
              <a:t>技术，以及</a:t>
            </a:r>
            <a:r>
              <a:rPr lang="zh-CN" altLang="en-US" b="1" dirty="0" smtClean="0">
                <a:solidFill>
                  <a:srgbClr val="FF0000"/>
                </a:solidFill>
              </a:rPr>
              <a:t>密码破译</a:t>
            </a:r>
            <a:r>
              <a:rPr lang="zh-CN" altLang="en-US" dirty="0" smtClean="0"/>
              <a:t>技术的学问。密码学的基本目的是使得两个在不安全信道上通信的人，通常称为</a:t>
            </a:r>
            <a:r>
              <a:rPr lang="en-US" altLang="zh-CN" dirty="0" smtClean="0"/>
              <a:t>Alice</a:t>
            </a:r>
            <a:r>
              <a:rPr lang="zh-CN" altLang="en-US" dirty="0" smtClean="0"/>
              <a:t>和</a:t>
            </a:r>
            <a:r>
              <a:rPr lang="en-US" altLang="zh-CN" dirty="0" smtClean="0"/>
              <a:t>Bob</a:t>
            </a:r>
            <a:r>
              <a:rPr lang="zh-CN" altLang="en-US" dirty="0" smtClean="0"/>
              <a:t>，能够进行保密通信，使得任何第三方，通常称为</a:t>
            </a:r>
            <a:r>
              <a:rPr lang="en-US" altLang="zh-CN" dirty="0" smtClean="0"/>
              <a:t>Oscar</a:t>
            </a:r>
            <a:r>
              <a:rPr lang="zh-CN" altLang="en-US" dirty="0" smtClean="0"/>
              <a:t>，即使在信道上截获了通信双方的通信内容，也没有办法理解所截获内容的准确含义。</a:t>
            </a:r>
            <a:endParaRPr lang="en-US" altLang="zh-CN" dirty="0" smtClean="0"/>
          </a:p>
          <a:p>
            <a:endParaRPr lang="en-US" altLang="zh-CN" dirty="0" smtClean="0"/>
          </a:p>
          <a:p>
            <a:r>
              <a:rPr lang="zh-CN" altLang="en-US" dirty="0" smtClean="0"/>
              <a:t>实际上，上述不安全信道是普遍存在的，如电话线和计算机网络等。因此，研究密码学就显得非常必要的。</a:t>
            </a:r>
            <a:endParaRPr lang="en-US" altLang="zh-CN" dirty="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graphicFrame>
        <p:nvGraphicFramePr>
          <p:cNvPr id="4" name="对象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40" name="公式" r:id="rId3" imgW="114120" imgH="215640" progId="Equation.3">
                  <p:embed/>
                </p:oleObj>
              </mc:Choice>
              <mc:Fallback>
                <p:oleObj name="公式"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密码学的基本术语</a:t>
            </a:r>
            <a:endParaRPr lang="zh-CN" altLang="en-US" dirty="0"/>
          </a:p>
        </p:txBody>
      </p:sp>
      <p:sp>
        <p:nvSpPr>
          <p:cNvPr id="3" name="内容占位符 2"/>
          <p:cNvSpPr>
            <a:spLocks noGrp="1"/>
          </p:cNvSpPr>
          <p:nvPr>
            <p:ph idx="1"/>
          </p:nvPr>
        </p:nvSpPr>
        <p:spPr>
          <a:xfrm>
            <a:off x="457200" y="1600200"/>
            <a:ext cx="7787208" cy="5141168"/>
          </a:xfrm>
        </p:spPr>
        <p:txBody>
          <a:bodyPr>
            <a:normAutofit/>
          </a:bodyPr>
          <a:lstStyle/>
          <a:p>
            <a:r>
              <a:rPr lang="en-US" altLang="zh-CN" dirty="0" smtClean="0"/>
              <a:t>Alice</a:t>
            </a:r>
            <a:r>
              <a:rPr lang="zh-CN" altLang="en-US" dirty="0" smtClean="0"/>
              <a:t>发送给</a:t>
            </a:r>
            <a:r>
              <a:rPr lang="en-US" altLang="zh-CN" dirty="0" smtClean="0"/>
              <a:t>Bob</a:t>
            </a:r>
            <a:r>
              <a:rPr lang="zh-CN" altLang="en-US" dirty="0" smtClean="0"/>
              <a:t>的消息，通常称为</a:t>
            </a:r>
            <a:r>
              <a:rPr lang="zh-CN" altLang="en-US" b="1" dirty="0" smtClean="0">
                <a:solidFill>
                  <a:srgbClr val="FF0000"/>
                </a:solidFill>
              </a:rPr>
              <a:t>明文</a:t>
            </a:r>
            <a:r>
              <a:rPr lang="zh-CN" altLang="en-US" dirty="0" smtClean="0"/>
              <a:t>，它是人们可以直接识别或使用的信息，例如文字、数据、声像等。</a:t>
            </a:r>
            <a:r>
              <a:rPr lang="en-US" altLang="zh-CN" dirty="0" smtClean="0"/>
              <a:t>Alice</a:t>
            </a:r>
            <a:r>
              <a:rPr lang="zh-CN" altLang="en-US" dirty="0" smtClean="0"/>
              <a:t>使用预先和</a:t>
            </a:r>
            <a:r>
              <a:rPr lang="en-US" altLang="zh-CN" dirty="0" smtClean="0"/>
              <a:t>Bob</a:t>
            </a:r>
            <a:r>
              <a:rPr lang="zh-CN" altLang="en-US" dirty="0" smtClean="0"/>
              <a:t>商量好的</a:t>
            </a:r>
            <a:r>
              <a:rPr lang="zh-CN" altLang="en-US" b="1" dirty="0" smtClean="0">
                <a:solidFill>
                  <a:srgbClr val="FF0000"/>
                </a:solidFill>
              </a:rPr>
              <a:t>密钥</a:t>
            </a:r>
            <a:r>
              <a:rPr lang="zh-CN" altLang="en-US" dirty="0" smtClean="0"/>
              <a:t>将明文经过一定处理，变换成第三方无法识别或使用的信息，这种从明文到密文的变换称为</a:t>
            </a:r>
            <a:r>
              <a:rPr lang="zh-CN" altLang="en-US" b="1" dirty="0" smtClean="0">
                <a:solidFill>
                  <a:srgbClr val="FF0000"/>
                </a:solidFill>
              </a:rPr>
              <a:t>加密</a:t>
            </a:r>
            <a:r>
              <a:rPr lang="zh-CN" altLang="en-US" dirty="0" smtClean="0"/>
              <a:t>，加密过的明文称为</a:t>
            </a:r>
            <a:r>
              <a:rPr lang="zh-CN" altLang="en-US" b="1" dirty="0" smtClean="0">
                <a:solidFill>
                  <a:srgbClr val="FF0000"/>
                </a:solidFill>
              </a:rPr>
              <a:t>密文</a:t>
            </a:r>
            <a:r>
              <a:rPr lang="zh-CN" altLang="en-US" dirty="0" smtClean="0"/>
              <a:t>。</a:t>
            </a:r>
            <a:r>
              <a:rPr lang="en-US" altLang="zh-CN" dirty="0" smtClean="0"/>
              <a:t>Alice</a:t>
            </a:r>
            <a:r>
              <a:rPr lang="zh-CN" altLang="en-US" dirty="0" smtClean="0"/>
              <a:t>通过信道将密文发送给</a:t>
            </a:r>
            <a:r>
              <a:rPr lang="en-US" altLang="zh-CN" dirty="0" smtClean="0"/>
              <a:t>Bob</a:t>
            </a:r>
            <a:r>
              <a:rPr lang="zh-CN" altLang="en-US" dirty="0" smtClean="0"/>
              <a:t>，由于</a:t>
            </a:r>
            <a:r>
              <a:rPr lang="en-US" altLang="zh-CN" dirty="0" smtClean="0"/>
              <a:t>Bob</a:t>
            </a:r>
            <a:r>
              <a:rPr lang="zh-CN" altLang="en-US" dirty="0" smtClean="0"/>
              <a:t>知道密钥，所以可用该密钥对收到的密文进行解密，从而获得明文。与加密正好相反，</a:t>
            </a:r>
            <a:r>
              <a:rPr lang="zh-CN" altLang="en-US" b="1" dirty="0" smtClean="0">
                <a:solidFill>
                  <a:srgbClr val="FF0000"/>
                </a:solidFill>
              </a:rPr>
              <a:t>解密</a:t>
            </a:r>
            <a:r>
              <a:rPr lang="zh-CN" altLang="en-US" dirty="0" smtClean="0"/>
              <a:t>是从密文到明文的变换。</a:t>
            </a:r>
            <a:endParaRPr lang="en-US" altLang="zh-CN" dirty="0" smtClean="0"/>
          </a:p>
          <a:p>
            <a:endParaRPr lang="en-US" altLang="zh-CN" dirty="0" smtClean="0"/>
          </a:p>
          <a:p>
            <a:r>
              <a:rPr lang="zh-CN" altLang="en-US" dirty="0" smtClean="0"/>
              <a:t>加密和解密都是在密钥的控制下进行的，给定一个密钥，就可以确定一对具体的加密变换和解密变换。对第三方</a:t>
            </a:r>
            <a:r>
              <a:rPr lang="en-US" altLang="zh-CN" dirty="0" smtClean="0"/>
              <a:t>Oscar</a:t>
            </a:r>
            <a:r>
              <a:rPr lang="zh-CN" altLang="en-US" dirty="0" smtClean="0"/>
              <a:t>来说，他可以截获信道上</a:t>
            </a:r>
            <a:r>
              <a:rPr lang="en-US" altLang="zh-CN" dirty="0" smtClean="0"/>
              <a:t>Alice</a:t>
            </a:r>
            <a:r>
              <a:rPr lang="zh-CN" altLang="en-US" dirty="0" smtClean="0"/>
              <a:t>发送给</a:t>
            </a:r>
            <a:r>
              <a:rPr lang="en-US" altLang="zh-CN" dirty="0" smtClean="0"/>
              <a:t>Bob</a:t>
            </a:r>
            <a:r>
              <a:rPr lang="zh-CN" altLang="en-US" dirty="0" smtClean="0"/>
              <a:t>的密文，但是却无法知道该密文对应的明文。</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密码体制的定义</a:t>
            </a:r>
            <a:endParaRPr lang="zh-CN" altLang="en-US" dirty="0"/>
          </a:p>
        </p:txBody>
      </p:sp>
      <p:sp>
        <p:nvSpPr>
          <p:cNvPr id="3" name="内容占位符 2"/>
          <p:cNvSpPr>
            <a:spLocks noGrp="1"/>
          </p:cNvSpPr>
          <p:nvPr>
            <p:ph idx="1"/>
          </p:nvPr>
        </p:nvSpPr>
        <p:spPr>
          <a:xfrm>
            <a:off x="457200" y="1600200"/>
            <a:ext cx="7715200" cy="4997152"/>
          </a:xfrm>
        </p:spPr>
        <p:txBody>
          <a:bodyPr>
            <a:normAutofit/>
          </a:bodyPr>
          <a:lstStyle/>
          <a:p>
            <a:r>
              <a:rPr lang="zh-CN" altLang="en-US" b="1" dirty="0" smtClean="0"/>
              <a:t>定义</a:t>
            </a:r>
            <a:r>
              <a:rPr lang="en-US" altLang="zh-CN" b="1" dirty="0" smtClean="0"/>
              <a:t>3.1.1</a:t>
            </a:r>
            <a:r>
              <a:rPr lang="zh-CN" altLang="en-US" b="1" dirty="0" smtClean="0"/>
              <a:t>    </a:t>
            </a:r>
            <a:r>
              <a:rPr lang="zh-CN" altLang="en-US" dirty="0" smtClean="0"/>
              <a:t>一个密码体制是满足下述条件的</a:t>
            </a:r>
            <a:r>
              <a:rPr lang="en-US" altLang="zh-CN" dirty="0" smtClean="0"/>
              <a:t>5</a:t>
            </a:r>
            <a:r>
              <a:rPr lang="zh-CN" altLang="en-US" dirty="0" smtClean="0"/>
              <a:t>元组</a:t>
            </a:r>
            <a:r>
              <a:rPr lang="en-US" altLang="zh-CN" dirty="0" smtClean="0"/>
              <a:t>(</a:t>
            </a:r>
            <a:r>
              <a:rPr lang="en-US" altLang="zh-CN" i="1" dirty="0" smtClean="0">
                <a:effectLst>
                  <a:outerShdw blurRad="38100" dist="38100" dir="2700000" algn="tl">
                    <a:srgbClr val="000000">
                      <a:alpha val="43137"/>
                    </a:srgbClr>
                  </a:outerShdw>
                </a:effectLst>
              </a:rPr>
              <a:t>P</a:t>
            </a:r>
            <a:r>
              <a:rPr lang="en-US" altLang="zh-CN" dirty="0" smtClean="0"/>
              <a:t>, </a:t>
            </a:r>
            <a:r>
              <a:rPr lang="en-US" altLang="zh-CN" i="1" dirty="0" smtClean="0">
                <a:effectLst>
                  <a:outerShdw blurRad="38100" dist="38100" dir="2700000" algn="tl">
                    <a:srgbClr val="000000">
                      <a:alpha val="43137"/>
                    </a:srgbClr>
                  </a:outerShdw>
                </a:effectLst>
              </a:rPr>
              <a:t>C</a:t>
            </a:r>
            <a:r>
              <a:rPr lang="en-US" altLang="zh-CN" dirty="0" smtClean="0"/>
              <a:t>, </a:t>
            </a:r>
            <a:r>
              <a:rPr lang="en-US" altLang="zh-CN" i="1" dirty="0" smtClean="0">
                <a:effectLst>
                  <a:outerShdw blurRad="38100" dist="38100" dir="2700000" algn="tl">
                    <a:srgbClr val="000000">
                      <a:alpha val="43137"/>
                    </a:srgbClr>
                  </a:outerShdw>
                </a:effectLst>
              </a:rPr>
              <a:t>K</a:t>
            </a:r>
            <a:r>
              <a:rPr lang="en-US" altLang="zh-CN" dirty="0" smtClean="0"/>
              <a:t>, </a:t>
            </a:r>
            <a:r>
              <a:rPr lang="en-US" altLang="zh-CN" i="1" dirty="0" smtClean="0">
                <a:effectLst>
                  <a:outerShdw blurRad="38100" dist="38100" dir="2700000" algn="tl">
                    <a:srgbClr val="000000">
                      <a:alpha val="43137"/>
                    </a:srgbClr>
                  </a:outerShdw>
                </a:effectLst>
              </a:rPr>
              <a:t>E</a:t>
            </a:r>
            <a:r>
              <a:rPr lang="en-US" altLang="zh-CN" dirty="0" smtClean="0"/>
              <a:t>, </a:t>
            </a:r>
            <a:r>
              <a:rPr lang="en-US" altLang="zh-CN" i="1" dirty="0" smtClean="0">
                <a:effectLst>
                  <a:outerShdw blurRad="38100" dist="38100" dir="2700000" algn="tl">
                    <a:srgbClr val="000000">
                      <a:alpha val="43137"/>
                    </a:srgbClr>
                  </a:outerShdw>
                </a:effectLst>
              </a:rPr>
              <a:t>D</a:t>
            </a:r>
            <a:r>
              <a:rPr lang="en-US" altLang="zh-CN" dirty="0" smtClean="0"/>
              <a:t>)</a:t>
            </a:r>
            <a:r>
              <a:rPr lang="zh-CN" altLang="en-US" dirty="0" smtClean="0"/>
              <a:t>：</a:t>
            </a:r>
            <a:endParaRPr lang="en-US" altLang="zh-CN" dirty="0" smtClean="0"/>
          </a:p>
          <a:p>
            <a:pPr>
              <a:buNone/>
            </a:pPr>
            <a:r>
              <a:rPr lang="zh-CN" altLang="en-US" dirty="0" smtClean="0"/>
              <a:t>  （</a:t>
            </a:r>
            <a:r>
              <a:rPr lang="en-US" altLang="zh-CN" dirty="0" smtClean="0"/>
              <a:t>1</a:t>
            </a:r>
            <a:r>
              <a:rPr lang="zh-CN" altLang="en-US" dirty="0" smtClean="0"/>
              <a:t>）</a:t>
            </a:r>
            <a:r>
              <a:rPr lang="en-US" altLang="zh-CN" i="1" dirty="0" smtClean="0">
                <a:effectLst>
                  <a:outerShdw blurRad="38100" dist="38100" dir="2700000" algn="tl">
                    <a:srgbClr val="000000">
                      <a:alpha val="43137"/>
                    </a:srgbClr>
                  </a:outerShdw>
                </a:effectLst>
              </a:rPr>
              <a:t>P</a:t>
            </a:r>
            <a:r>
              <a:rPr lang="en-US" altLang="zh-CN" dirty="0" smtClean="0"/>
              <a:t>, </a:t>
            </a:r>
            <a:r>
              <a:rPr lang="en-US" altLang="zh-CN" i="1" dirty="0" smtClean="0">
                <a:effectLst>
                  <a:outerShdw blurRad="38100" dist="38100" dir="2700000" algn="tl">
                    <a:srgbClr val="000000">
                      <a:alpha val="43137"/>
                    </a:srgbClr>
                  </a:outerShdw>
                </a:effectLst>
              </a:rPr>
              <a:t>C</a:t>
            </a:r>
            <a:r>
              <a:rPr lang="en-US" altLang="zh-CN" dirty="0" smtClean="0"/>
              <a:t>, </a:t>
            </a:r>
            <a:r>
              <a:rPr lang="en-US" altLang="zh-CN" i="1" dirty="0" smtClean="0">
                <a:effectLst>
                  <a:outerShdw blurRad="38100" dist="38100" dir="2700000" algn="tl">
                    <a:srgbClr val="000000">
                      <a:alpha val="43137"/>
                    </a:srgbClr>
                  </a:outerShdw>
                </a:effectLst>
                <a:ea typeface="MS Mincho" pitchFamily="49" charset="-128"/>
              </a:rPr>
              <a:t>K</a:t>
            </a:r>
            <a:r>
              <a:rPr lang="zh-CN" altLang="en-US" dirty="0" smtClean="0"/>
              <a:t>均是有限集，分别表示所有可能的明文、密文、密钥。</a:t>
            </a:r>
            <a:endParaRPr lang="en-US" altLang="zh-CN" dirty="0" smtClean="0"/>
          </a:p>
          <a:p>
            <a:pPr>
              <a:buNone/>
            </a:pPr>
            <a:r>
              <a:rPr lang="zh-CN" altLang="en-US" dirty="0" smtClean="0"/>
              <a:t>  （</a:t>
            </a:r>
            <a:r>
              <a:rPr lang="en-US" altLang="zh-CN" dirty="0" smtClean="0"/>
              <a:t>2</a:t>
            </a:r>
            <a:r>
              <a:rPr lang="zh-CN" altLang="en-US" dirty="0" smtClean="0"/>
              <a:t>）</a:t>
            </a:r>
            <a:r>
              <a:rPr lang="en-US" altLang="zh-CN" i="1" dirty="0" smtClean="0">
                <a:effectLst>
                  <a:outerShdw blurRad="38100" dist="38100" dir="2700000" algn="tl">
                    <a:srgbClr val="000000">
                      <a:alpha val="43137"/>
                    </a:srgbClr>
                  </a:outerShdw>
                </a:effectLst>
              </a:rPr>
              <a:t>E</a:t>
            </a:r>
            <a:r>
              <a:rPr lang="en-US" altLang="zh-CN" i="1" dirty="0" smtClean="0"/>
              <a:t> </a:t>
            </a:r>
            <a:r>
              <a:rPr lang="en-US" altLang="zh-CN" dirty="0" smtClean="0"/>
              <a:t>={</a:t>
            </a:r>
            <a:r>
              <a:rPr lang="en-US" altLang="zh-CN" dirty="0" err="1" smtClean="0"/>
              <a:t>e</a:t>
            </a:r>
            <a:r>
              <a:rPr lang="en-US" altLang="zh-CN" baseline="-25000" dirty="0" err="1" smtClean="0"/>
              <a:t>K</a:t>
            </a:r>
            <a:r>
              <a:rPr lang="en-US" altLang="zh-CN" dirty="0" smtClean="0"/>
              <a:t>: </a:t>
            </a:r>
            <a:r>
              <a:rPr lang="en-US" altLang="zh-CN" i="1" dirty="0" smtClean="0">
                <a:effectLst>
                  <a:outerShdw blurRad="38100" dist="38100" dir="2700000" algn="tl">
                    <a:srgbClr val="000000">
                      <a:alpha val="43137"/>
                    </a:srgbClr>
                  </a:outerShdw>
                </a:effectLst>
              </a:rPr>
              <a:t>P</a:t>
            </a:r>
            <a:r>
              <a:rPr lang="en-US" altLang="zh-CN" dirty="0" smtClean="0"/>
              <a:t> </a:t>
            </a:r>
            <a:r>
              <a:rPr lang="en-US" altLang="zh-CN" dirty="0" smtClean="0">
                <a:sym typeface="Wingdings" pitchFamily="2" charset="2"/>
              </a:rPr>
              <a:t></a:t>
            </a:r>
            <a:r>
              <a:rPr lang="en-US" altLang="zh-CN" i="1" dirty="0" smtClean="0">
                <a:effectLst>
                  <a:outerShdw blurRad="38100" dist="38100" dir="2700000" algn="tl">
                    <a:srgbClr val="000000">
                      <a:alpha val="43137"/>
                    </a:srgbClr>
                  </a:outerShdw>
                </a:effectLst>
              </a:rPr>
              <a:t>C</a:t>
            </a:r>
            <a:r>
              <a:rPr lang="en-US" altLang="zh-CN" dirty="0" smtClean="0"/>
              <a:t>|K∈</a:t>
            </a:r>
            <a:r>
              <a:rPr lang="en-US" altLang="zh-CN" i="1" dirty="0" smtClean="0">
                <a:effectLst>
                  <a:outerShdw blurRad="38100" dist="38100" dir="2700000" algn="tl">
                    <a:srgbClr val="000000">
                      <a:alpha val="43137"/>
                    </a:srgbClr>
                  </a:outerShdw>
                </a:effectLst>
              </a:rPr>
              <a:t>K</a:t>
            </a:r>
            <a:r>
              <a:rPr lang="en-US" altLang="zh-CN" dirty="0" smtClean="0"/>
              <a:t>}</a:t>
            </a:r>
            <a:r>
              <a:rPr lang="zh-CN" altLang="en-US" dirty="0" smtClean="0"/>
              <a:t>和</a:t>
            </a:r>
            <a:r>
              <a:rPr lang="en-US" altLang="zh-CN" i="1" dirty="0" smtClean="0">
                <a:effectLst>
                  <a:outerShdw blurRad="38100" dist="38100" dir="2700000" algn="tl">
                    <a:srgbClr val="000000">
                      <a:alpha val="43137"/>
                    </a:srgbClr>
                  </a:outerShdw>
                </a:effectLst>
              </a:rPr>
              <a:t>D</a:t>
            </a:r>
            <a:r>
              <a:rPr lang="en-US" altLang="zh-CN" i="1" dirty="0" smtClean="0"/>
              <a:t> </a:t>
            </a:r>
            <a:r>
              <a:rPr lang="en-US" altLang="zh-CN" dirty="0" smtClean="0"/>
              <a:t>={</a:t>
            </a:r>
            <a:r>
              <a:rPr lang="en-US" altLang="zh-CN" dirty="0" err="1" smtClean="0"/>
              <a:t>d</a:t>
            </a:r>
            <a:r>
              <a:rPr lang="en-US" altLang="zh-CN" baseline="-25000" dirty="0" err="1" smtClean="0"/>
              <a:t>K</a:t>
            </a:r>
            <a:r>
              <a:rPr lang="en-US" altLang="zh-CN" dirty="0" smtClean="0"/>
              <a:t>: </a:t>
            </a:r>
            <a:r>
              <a:rPr lang="en-US" altLang="zh-CN" i="1" dirty="0" smtClean="0">
                <a:effectLst>
                  <a:outerShdw blurRad="38100" dist="38100" dir="2700000" algn="tl">
                    <a:srgbClr val="000000">
                      <a:alpha val="43137"/>
                    </a:srgbClr>
                  </a:outerShdw>
                </a:effectLst>
              </a:rPr>
              <a:t>C</a:t>
            </a:r>
            <a:r>
              <a:rPr lang="en-US" altLang="zh-CN" dirty="0" smtClean="0">
                <a:sym typeface="Wingdings" pitchFamily="2" charset="2"/>
              </a:rPr>
              <a:t></a:t>
            </a:r>
            <a:r>
              <a:rPr lang="en-US" altLang="zh-CN" i="1" dirty="0" smtClean="0">
                <a:effectLst>
                  <a:outerShdw blurRad="38100" dist="38100" dir="2700000" algn="tl">
                    <a:srgbClr val="000000">
                      <a:alpha val="43137"/>
                    </a:srgbClr>
                  </a:outerShdw>
                </a:effectLst>
              </a:rPr>
              <a:t>P</a:t>
            </a:r>
            <a:r>
              <a:rPr lang="en-US" altLang="zh-CN" dirty="0" smtClean="0"/>
              <a:t>|K∈</a:t>
            </a:r>
            <a:r>
              <a:rPr lang="en-US" altLang="zh-CN" i="1" dirty="0" smtClean="0">
                <a:effectLst>
                  <a:outerShdw blurRad="38100" dist="38100" dir="2700000" algn="tl">
                    <a:srgbClr val="000000">
                      <a:alpha val="43137"/>
                    </a:srgbClr>
                  </a:outerShdw>
                </a:effectLst>
              </a:rPr>
              <a:t>K</a:t>
            </a:r>
            <a:r>
              <a:rPr lang="en-US" altLang="zh-CN" dirty="0" smtClean="0"/>
              <a:t>}</a:t>
            </a:r>
            <a:r>
              <a:rPr lang="zh-CN" altLang="en-US" dirty="0" smtClean="0"/>
              <a:t>分别是加密法则和解密法则组成的集合。对任意密钥</a:t>
            </a:r>
            <a:r>
              <a:rPr lang="en-US" altLang="zh-CN" dirty="0" smtClean="0"/>
              <a:t>K∈</a:t>
            </a:r>
            <a:r>
              <a:rPr lang="en-US" altLang="zh-CN" i="1" dirty="0" smtClean="0">
                <a:effectLst>
                  <a:outerShdw blurRad="38100" dist="38100" dir="2700000" algn="tl">
                    <a:srgbClr val="000000">
                      <a:alpha val="43137"/>
                    </a:srgbClr>
                  </a:outerShdw>
                </a:effectLst>
              </a:rPr>
              <a:t>K</a:t>
            </a:r>
            <a:r>
              <a:rPr lang="zh-CN" altLang="en-US" dirty="0" smtClean="0"/>
              <a:t>和明文</a:t>
            </a:r>
            <a:r>
              <a:rPr lang="en-US" altLang="zh-CN" dirty="0" smtClean="0"/>
              <a:t>x</a:t>
            </a:r>
            <a:r>
              <a:rPr lang="zh-CN" altLang="en-US" dirty="0" smtClean="0"/>
              <a:t> </a:t>
            </a:r>
            <a:r>
              <a:rPr lang="en-US" altLang="zh-CN" dirty="0" smtClean="0"/>
              <a:t>∈</a:t>
            </a:r>
            <a:r>
              <a:rPr lang="en-US" altLang="zh-CN" i="1" dirty="0" smtClean="0">
                <a:effectLst>
                  <a:outerShdw blurRad="38100" dist="38100" dir="2700000" algn="tl">
                    <a:srgbClr val="000000">
                      <a:alpha val="43137"/>
                    </a:srgbClr>
                  </a:outerShdw>
                </a:effectLst>
              </a:rPr>
              <a:t>P</a:t>
            </a:r>
            <a:r>
              <a:rPr lang="zh-CN" altLang="en-US" dirty="0" smtClean="0"/>
              <a:t>，都有</a:t>
            </a:r>
            <a:r>
              <a:rPr lang="en-US" altLang="zh-CN" dirty="0" err="1" smtClean="0"/>
              <a:t>d</a:t>
            </a:r>
            <a:r>
              <a:rPr lang="en-US" altLang="zh-CN" baseline="-25000" dirty="0" err="1" smtClean="0"/>
              <a:t>K</a:t>
            </a:r>
            <a:r>
              <a:rPr lang="en-US" altLang="zh-CN" baseline="-25000" dirty="0" smtClean="0"/>
              <a:t> </a:t>
            </a:r>
            <a:r>
              <a:rPr lang="en-US" altLang="zh-CN" dirty="0" smtClean="0"/>
              <a:t>(</a:t>
            </a:r>
            <a:r>
              <a:rPr lang="en-US" altLang="zh-CN" dirty="0" err="1" smtClean="0"/>
              <a:t>e</a:t>
            </a:r>
            <a:r>
              <a:rPr lang="en-US" altLang="zh-CN" baseline="-25000" dirty="0" err="1" smtClean="0"/>
              <a:t>K</a:t>
            </a:r>
            <a:r>
              <a:rPr lang="en-US" altLang="zh-CN" dirty="0" smtClean="0"/>
              <a:t>(x))=x</a:t>
            </a:r>
            <a:r>
              <a:rPr lang="zh-CN" altLang="en-US" dirty="0" smtClean="0"/>
              <a:t>。</a:t>
            </a:r>
            <a:endParaRPr lang="en-US" altLang="zh-CN" dirty="0" smtClean="0"/>
          </a:p>
          <a:p>
            <a:pPr>
              <a:buNone/>
            </a:pPr>
            <a:endParaRPr lang="en-US" altLang="zh-CN" dirty="0" smtClean="0"/>
          </a:p>
          <a:p>
            <a:r>
              <a:rPr lang="zh-CN" altLang="en-US" dirty="0" smtClean="0"/>
              <a:t>上述定义中，最关键的是</a:t>
            </a:r>
            <a:r>
              <a:rPr lang="en-US" altLang="zh-CN" dirty="0" err="1" smtClean="0"/>
              <a:t>d</a:t>
            </a:r>
            <a:r>
              <a:rPr lang="en-US" altLang="zh-CN" baseline="-25000" dirty="0" err="1" smtClean="0"/>
              <a:t>K</a:t>
            </a:r>
            <a:r>
              <a:rPr lang="en-US" altLang="zh-CN" baseline="-25000" dirty="0" smtClean="0"/>
              <a:t> </a:t>
            </a:r>
            <a:r>
              <a:rPr lang="en-US" altLang="zh-CN" dirty="0" smtClean="0"/>
              <a:t>(</a:t>
            </a:r>
            <a:r>
              <a:rPr lang="en-US" altLang="zh-CN" dirty="0" err="1" smtClean="0"/>
              <a:t>e</a:t>
            </a:r>
            <a:r>
              <a:rPr lang="en-US" altLang="zh-CN" baseline="-25000" dirty="0" err="1" smtClean="0"/>
              <a:t>K</a:t>
            </a:r>
            <a:r>
              <a:rPr lang="en-US" altLang="zh-CN" dirty="0" smtClean="0"/>
              <a:t>(x))=x</a:t>
            </a:r>
            <a:r>
              <a:rPr lang="zh-CN" altLang="en-US" dirty="0" smtClean="0"/>
              <a:t>，它保证了若用</a:t>
            </a:r>
            <a:r>
              <a:rPr lang="en-US" altLang="zh-CN" dirty="0" err="1" smtClean="0"/>
              <a:t>e</a:t>
            </a:r>
            <a:r>
              <a:rPr lang="en-US" altLang="zh-CN" baseline="-25000" dirty="0" err="1" smtClean="0"/>
              <a:t>K</a:t>
            </a:r>
            <a:r>
              <a:rPr lang="zh-CN" altLang="en-US" dirty="0" smtClean="0"/>
              <a:t>对明文</a:t>
            </a:r>
            <a:r>
              <a:rPr lang="en-US" altLang="zh-CN" dirty="0" smtClean="0"/>
              <a:t>x</a:t>
            </a:r>
            <a:r>
              <a:rPr lang="zh-CN" altLang="en-US" dirty="0" smtClean="0"/>
              <a:t>加密，则可用相应的</a:t>
            </a:r>
            <a:r>
              <a:rPr lang="en-US" altLang="zh-CN" dirty="0" err="1" smtClean="0"/>
              <a:t>d</a:t>
            </a:r>
            <a:r>
              <a:rPr lang="en-US" altLang="zh-CN" baseline="-25000" dirty="0" err="1" smtClean="0"/>
              <a:t>K</a:t>
            </a:r>
            <a:r>
              <a:rPr lang="zh-CN" altLang="en-US" dirty="0" smtClean="0"/>
              <a:t>解密，从而得到明文</a:t>
            </a:r>
            <a:r>
              <a:rPr lang="en-US" altLang="zh-CN" dirty="0" smtClean="0"/>
              <a:t>x</a:t>
            </a:r>
            <a:r>
              <a:rPr lang="zh-CN" altLang="en-US" dirty="0" smtClean="0"/>
              <a:t>。集合</a:t>
            </a:r>
            <a:r>
              <a:rPr lang="en-US" altLang="zh-CN" i="1" dirty="0" smtClean="0">
                <a:effectLst>
                  <a:outerShdw blurRad="38100" dist="38100" dir="2700000" algn="tl">
                    <a:srgbClr val="000000">
                      <a:alpha val="43137"/>
                    </a:srgbClr>
                  </a:outerShdw>
                </a:effectLst>
              </a:rPr>
              <a:t>P</a:t>
            </a:r>
            <a:r>
              <a:rPr lang="en-US" altLang="zh-CN" dirty="0" smtClean="0"/>
              <a:t>, </a:t>
            </a:r>
            <a:r>
              <a:rPr lang="en-US" altLang="zh-CN" i="1" dirty="0" smtClean="0">
                <a:effectLst>
                  <a:outerShdw blurRad="38100" dist="38100" dir="2700000" algn="tl">
                    <a:srgbClr val="000000">
                      <a:alpha val="43137"/>
                    </a:srgbClr>
                  </a:outerShdw>
                </a:effectLst>
              </a:rPr>
              <a:t>C</a:t>
            </a:r>
            <a:r>
              <a:rPr lang="en-US" altLang="zh-CN" dirty="0" smtClean="0"/>
              <a:t>, </a:t>
            </a:r>
            <a:r>
              <a:rPr lang="en-US" altLang="zh-CN" i="1" dirty="0" smtClean="0">
                <a:effectLst>
                  <a:outerShdw blurRad="38100" dist="38100" dir="2700000" algn="tl">
                    <a:srgbClr val="000000">
                      <a:alpha val="43137"/>
                    </a:srgbClr>
                  </a:outerShdw>
                </a:effectLst>
                <a:ea typeface="MS Mincho" pitchFamily="49" charset="-128"/>
              </a:rPr>
              <a:t>K</a:t>
            </a:r>
            <a:r>
              <a:rPr lang="zh-CN" altLang="en-US" dirty="0" smtClean="0"/>
              <a:t>有时也分别称为</a:t>
            </a:r>
            <a:r>
              <a:rPr lang="zh-CN" altLang="en-US" b="1" dirty="0" smtClean="0">
                <a:solidFill>
                  <a:srgbClr val="FF0000"/>
                </a:solidFill>
              </a:rPr>
              <a:t>明文空间</a:t>
            </a:r>
            <a:r>
              <a:rPr lang="zh-CN" altLang="en-US" dirty="0" smtClean="0"/>
              <a:t>，</a:t>
            </a:r>
            <a:r>
              <a:rPr lang="zh-CN" altLang="en-US" b="1" dirty="0" smtClean="0">
                <a:solidFill>
                  <a:srgbClr val="FF0000"/>
                </a:solidFill>
              </a:rPr>
              <a:t>密文空间</a:t>
            </a:r>
            <a:r>
              <a:rPr lang="zh-CN" altLang="en-US" dirty="0" smtClean="0"/>
              <a:t>和</a:t>
            </a:r>
            <a:r>
              <a:rPr lang="zh-CN" altLang="en-US" b="1" dirty="0" smtClean="0">
                <a:solidFill>
                  <a:srgbClr val="FF0000"/>
                </a:solidFill>
              </a:rPr>
              <a:t>密钥空间</a:t>
            </a:r>
            <a:r>
              <a:rPr lang="zh-CN" altLang="en-US" dirty="0" smtClean="0"/>
              <a:t>。密钥空间大小称为密码体制的</a:t>
            </a:r>
            <a:r>
              <a:rPr lang="zh-CN" altLang="en-US" b="1" dirty="0" smtClean="0">
                <a:solidFill>
                  <a:srgbClr val="FF0000"/>
                </a:solidFill>
              </a:rPr>
              <a:t>密钥量</a:t>
            </a:r>
            <a:r>
              <a:rPr lang="zh-CN" altLang="en-US" dirty="0" smtClean="0"/>
              <a:t>，它是衡量密码体制安全性的重要指标之一。</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密码体制的分类</a:t>
            </a:r>
            <a:endParaRPr lang="zh-CN" altLang="en-US" dirty="0"/>
          </a:p>
        </p:txBody>
      </p:sp>
      <p:sp>
        <p:nvSpPr>
          <p:cNvPr id="3" name="内容占位符 2"/>
          <p:cNvSpPr>
            <a:spLocks noGrp="1"/>
          </p:cNvSpPr>
          <p:nvPr>
            <p:ph idx="1"/>
          </p:nvPr>
        </p:nvSpPr>
        <p:spPr>
          <a:xfrm>
            <a:off x="457200" y="1600200"/>
            <a:ext cx="7467600" cy="5069160"/>
          </a:xfrm>
        </p:spPr>
        <p:txBody>
          <a:bodyPr>
            <a:normAutofit/>
          </a:bodyPr>
          <a:lstStyle/>
          <a:p>
            <a:r>
              <a:rPr lang="zh-CN" altLang="en-US" dirty="0" smtClean="0"/>
              <a:t>如果一个密码体制的加密法则和解密法则相同，或由其中一个很容易推知另一个，则称其为</a:t>
            </a:r>
            <a:r>
              <a:rPr lang="zh-CN" altLang="en-US" b="1" dirty="0" smtClean="0">
                <a:solidFill>
                  <a:srgbClr val="FF0000"/>
                </a:solidFill>
              </a:rPr>
              <a:t>对称密码体制</a:t>
            </a:r>
            <a:r>
              <a:rPr lang="zh-CN" altLang="en-US" dirty="0" smtClean="0"/>
              <a:t>或</a:t>
            </a:r>
            <a:r>
              <a:rPr lang="zh-CN" altLang="en-US" b="1" dirty="0" smtClean="0">
                <a:solidFill>
                  <a:srgbClr val="FF0000"/>
                </a:solidFill>
              </a:rPr>
              <a:t>单钥密码体制</a:t>
            </a:r>
            <a:r>
              <a:rPr lang="zh-CN" altLang="en-US" dirty="0" smtClean="0"/>
              <a:t>；否则称其为</a:t>
            </a:r>
            <a:r>
              <a:rPr lang="zh-CN" altLang="en-US" b="1" dirty="0" smtClean="0">
                <a:solidFill>
                  <a:srgbClr val="FF0000"/>
                </a:solidFill>
              </a:rPr>
              <a:t>非对称密码体制</a:t>
            </a:r>
            <a:r>
              <a:rPr lang="zh-CN" altLang="en-US" dirty="0" smtClean="0"/>
              <a:t>或</a:t>
            </a:r>
            <a:r>
              <a:rPr lang="zh-CN" altLang="en-US" b="1" dirty="0" smtClean="0">
                <a:solidFill>
                  <a:srgbClr val="FF0000"/>
                </a:solidFill>
              </a:rPr>
              <a:t>双钥密码体制</a:t>
            </a:r>
            <a:r>
              <a:rPr lang="zh-CN" altLang="en-US" dirty="0" smtClean="0"/>
              <a:t>。</a:t>
            </a:r>
            <a:endParaRPr lang="en-US" altLang="zh-CN" dirty="0" smtClean="0"/>
          </a:p>
          <a:p>
            <a:endParaRPr lang="en-US" altLang="zh-CN" dirty="0" smtClean="0"/>
          </a:p>
          <a:p>
            <a:r>
              <a:rPr lang="zh-CN" altLang="en-US" dirty="0" smtClean="0"/>
              <a:t>在一个</a:t>
            </a:r>
            <a:r>
              <a:rPr lang="zh-CN" altLang="en-US" b="1" dirty="0" smtClean="0">
                <a:solidFill>
                  <a:srgbClr val="FF0000"/>
                </a:solidFill>
              </a:rPr>
              <a:t>非对称密码体制</a:t>
            </a:r>
            <a:r>
              <a:rPr lang="zh-CN" altLang="en-US" dirty="0" smtClean="0"/>
              <a:t>中，如果由加密法则</a:t>
            </a:r>
            <a:r>
              <a:rPr lang="en-US" altLang="zh-CN" dirty="0" err="1" smtClean="0"/>
              <a:t>e</a:t>
            </a:r>
            <a:r>
              <a:rPr lang="en-US" altLang="zh-CN" baseline="-25000" dirty="0" err="1" smtClean="0"/>
              <a:t>K</a:t>
            </a:r>
            <a:r>
              <a:rPr lang="zh-CN" altLang="en-US" dirty="0" smtClean="0"/>
              <a:t>计算解密法则</a:t>
            </a:r>
            <a:r>
              <a:rPr lang="en-US" altLang="zh-CN" dirty="0" err="1" smtClean="0"/>
              <a:t>d</a:t>
            </a:r>
            <a:r>
              <a:rPr lang="en-US" altLang="zh-CN" baseline="-25000" dirty="0" err="1" smtClean="0"/>
              <a:t>K</a:t>
            </a:r>
            <a:r>
              <a:rPr lang="zh-CN" altLang="en-US" dirty="0" smtClean="0"/>
              <a:t>是困难的，即公开</a:t>
            </a:r>
            <a:r>
              <a:rPr lang="en-US" altLang="zh-CN" dirty="0" err="1" smtClean="0"/>
              <a:t>e</a:t>
            </a:r>
            <a:r>
              <a:rPr lang="en-US" altLang="zh-CN" baseline="-25000" dirty="0" err="1" smtClean="0"/>
              <a:t>K</a:t>
            </a:r>
            <a:r>
              <a:rPr lang="zh-CN" altLang="en-US" dirty="0" smtClean="0"/>
              <a:t>不会损害</a:t>
            </a:r>
            <a:r>
              <a:rPr lang="en-US" altLang="zh-CN" dirty="0" err="1" smtClean="0"/>
              <a:t>d</a:t>
            </a:r>
            <a:r>
              <a:rPr lang="en-US" altLang="zh-CN" baseline="-25000" dirty="0" err="1" smtClean="0"/>
              <a:t>K</a:t>
            </a:r>
            <a:r>
              <a:rPr lang="zh-CN" altLang="en-US" dirty="0" smtClean="0"/>
              <a:t>的安全性，则可以将加密法则公开，这样的密码体制称为</a:t>
            </a:r>
            <a:r>
              <a:rPr lang="zh-CN" altLang="en-US" b="1" dirty="0" smtClean="0">
                <a:solidFill>
                  <a:srgbClr val="FF0000"/>
                </a:solidFill>
              </a:rPr>
              <a:t>公钥密码体制</a:t>
            </a:r>
            <a:r>
              <a:rPr lang="zh-CN" altLang="en-US" dirty="0" smtClean="0"/>
              <a:t>。</a:t>
            </a:r>
            <a:endParaRPr lang="en-US" altLang="zh-CN" dirty="0" smtClean="0"/>
          </a:p>
          <a:p>
            <a:pPr>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保密通信的图示</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a:t>
            </a:fld>
            <a:endParaRPr lang="zh-CN" altLang="en-US"/>
          </a:p>
        </p:txBody>
      </p:sp>
      <p:grpSp>
        <p:nvGrpSpPr>
          <p:cNvPr id="34" name="组合 33"/>
          <p:cNvGrpSpPr/>
          <p:nvPr/>
        </p:nvGrpSpPr>
        <p:grpSpPr>
          <a:xfrm>
            <a:off x="611560" y="1988840"/>
            <a:ext cx="7488728" cy="3240360"/>
            <a:chOff x="611560" y="1844824"/>
            <a:chExt cx="7488728" cy="3240360"/>
          </a:xfrm>
        </p:grpSpPr>
        <p:sp>
          <p:nvSpPr>
            <p:cNvPr id="5" name="矩形 4"/>
            <p:cNvSpPr/>
            <p:nvPr/>
          </p:nvSpPr>
          <p:spPr>
            <a:xfrm>
              <a:off x="611560" y="2780928"/>
              <a:ext cx="93600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Alice</a:t>
              </a:r>
              <a:endParaRPr lang="zh-CN" altLang="en-US" dirty="0">
                <a:solidFill>
                  <a:schemeClr val="tx1"/>
                </a:solidFill>
              </a:endParaRPr>
            </a:p>
          </p:txBody>
        </p:sp>
        <p:sp>
          <p:nvSpPr>
            <p:cNvPr id="6" name="矩形 5"/>
            <p:cNvSpPr/>
            <p:nvPr/>
          </p:nvSpPr>
          <p:spPr>
            <a:xfrm>
              <a:off x="5508208" y="2780928"/>
              <a:ext cx="93600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解密器</a:t>
              </a:r>
              <a:endParaRPr lang="zh-CN" altLang="en-US" dirty="0">
                <a:solidFill>
                  <a:schemeClr val="tx1"/>
                </a:solidFill>
              </a:endParaRPr>
            </a:p>
          </p:txBody>
        </p:sp>
        <p:sp>
          <p:nvSpPr>
            <p:cNvPr id="7" name="矩形 6"/>
            <p:cNvSpPr/>
            <p:nvPr/>
          </p:nvSpPr>
          <p:spPr>
            <a:xfrm>
              <a:off x="3852024" y="1844824"/>
              <a:ext cx="93600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Oscar</a:t>
              </a:r>
              <a:endParaRPr lang="zh-CN" altLang="en-US" dirty="0">
                <a:solidFill>
                  <a:schemeClr val="tx1"/>
                </a:solidFill>
              </a:endParaRPr>
            </a:p>
          </p:txBody>
        </p:sp>
        <p:sp>
          <p:nvSpPr>
            <p:cNvPr id="8" name="矩形 7"/>
            <p:cNvSpPr/>
            <p:nvPr/>
          </p:nvSpPr>
          <p:spPr>
            <a:xfrm>
              <a:off x="2267744" y="2780928"/>
              <a:ext cx="93600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加密器</a:t>
              </a:r>
              <a:endParaRPr lang="zh-CN" altLang="en-US" dirty="0">
                <a:solidFill>
                  <a:schemeClr val="tx1"/>
                </a:solidFill>
              </a:endParaRPr>
            </a:p>
          </p:txBody>
        </p:sp>
        <p:sp>
          <p:nvSpPr>
            <p:cNvPr id="9" name="矩形 8"/>
            <p:cNvSpPr/>
            <p:nvPr/>
          </p:nvSpPr>
          <p:spPr>
            <a:xfrm>
              <a:off x="7164288" y="2780928"/>
              <a:ext cx="93600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Bob</a:t>
              </a:r>
              <a:endParaRPr lang="zh-CN" altLang="en-US" dirty="0">
                <a:solidFill>
                  <a:schemeClr val="tx1"/>
                </a:solidFill>
              </a:endParaRPr>
            </a:p>
          </p:txBody>
        </p:sp>
        <p:sp>
          <p:nvSpPr>
            <p:cNvPr id="10" name="矩形 9"/>
            <p:cNvSpPr/>
            <p:nvPr/>
          </p:nvSpPr>
          <p:spPr>
            <a:xfrm>
              <a:off x="3851920" y="4653136"/>
              <a:ext cx="93600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密钥源</a:t>
              </a:r>
              <a:endParaRPr lang="zh-CN" altLang="en-US" dirty="0">
                <a:solidFill>
                  <a:schemeClr val="tx1"/>
                </a:solidFill>
              </a:endParaRPr>
            </a:p>
          </p:txBody>
        </p:sp>
        <p:cxnSp>
          <p:nvCxnSpPr>
            <p:cNvPr id="12" name="直接箭头连接符 11"/>
            <p:cNvCxnSpPr>
              <a:stCxn id="5" idx="3"/>
              <a:endCxn id="8" idx="1"/>
            </p:cNvCxnSpPr>
            <p:nvPr/>
          </p:nvCxnSpPr>
          <p:spPr>
            <a:xfrm>
              <a:off x="1547560" y="2996952"/>
              <a:ext cx="720184"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3"/>
              <a:endCxn id="6" idx="1"/>
            </p:cNvCxnSpPr>
            <p:nvPr/>
          </p:nvCxnSpPr>
          <p:spPr>
            <a:xfrm>
              <a:off x="3203744" y="2996952"/>
              <a:ext cx="2304464"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3"/>
              <a:endCxn id="9" idx="1"/>
            </p:cNvCxnSpPr>
            <p:nvPr/>
          </p:nvCxnSpPr>
          <p:spPr>
            <a:xfrm>
              <a:off x="6444208" y="2996952"/>
              <a:ext cx="72008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8" idx="2"/>
              <a:endCxn id="6" idx="2"/>
            </p:cNvCxnSpPr>
            <p:nvPr/>
          </p:nvCxnSpPr>
          <p:spPr>
            <a:xfrm rot="16200000" flipH="1">
              <a:off x="4355976" y="1592744"/>
              <a:ext cx="12700" cy="3240464"/>
            </a:xfrm>
            <a:prstGeom prst="bentConnector3">
              <a:avLst>
                <a:gd name="adj1" fmla="val 5904679"/>
              </a:avLst>
            </a:prstGeom>
            <a:ln w="22225">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4283968" y="2276872"/>
              <a:ext cx="0" cy="7200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4283968" y="3933056"/>
              <a:ext cx="0" cy="7200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763688" y="2699628"/>
              <a:ext cx="360040" cy="369332"/>
            </a:xfrm>
            <a:prstGeom prst="rect">
              <a:avLst/>
            </a:prstGeom>
            <a:noFill/>
          </p:spPr>
          <p:txBody>
            <a:bodyPr wrap="square" rtlCol="0">
              <a:spAutoFit/>
            </a:bodyPr>
            <a:lstStyle/>
            <a:p>
              <a:r>
                <a:rPr lang="en-US" altLang="zh-CN" dirty="0" smtClean="0"/>
                <a:t>x</a:t>
              </a:r>
              <a:endParaRPr lang="zh-CN" altLang="en-US" dirty="0"/>
            </a:p>
          </p:txBody>
        </p:sp>
        <p:sp>
          <p:nvSpPr>
            <p:cNvPr id="29" name="TextBox 28"/>
            <p:cNvSpPr txBox="1"/>
            <p:nvPr/>
          </p:nvSpPr>
          <p:spPr>
            <a:xfrm>
              <a:off x="3563888" y="2699628"/>
              <a:ext cx="360040" cy="369332"/>
            </a:xfrm>
            <a:prstGeom prst="rect">
              <a:avLst/>
            </a:prstGeom>
            <a:noFill/>
          </p:spPr>
          <p:txBody>
            <a:bodyPr wrap="square" rtlCol="0">
              <a:spAutoFit/>
            </a:bodyPr>
            <a:lstStyle/>
            <a:p>
              <a:r>
                <a:rPr lang="en-US" altLang="zh-CN" dirty="0" smtClean="0"/>
                <a:t>y</a:t>
              </a:r>
              <a:endParaRPr lang="zh-CN" altLang="en-US" dirty="0"/>
            </a:p>
          </p:txBody>
        </p:sp>
        <p:sp>
          <p:nvSpPr>
            <p:cNvPr id="30" name="TextBox 29"/>
            <p:cNvSpPr txBox="1"/>
            <p:nvPr/>
          </p:nvSpPr>
          <p:spPr>
            <a:xfrm>
              <a:off x="6588224" y="2708920"/>
              <a:ext cx="360040" cy="369332"/>
            </a:xfrm>
            <a:prstGeom prst="rect">
              <a:avLst/>
            </a:prstGeom>
            <a:noFill/>
          </p:spPr>
          <p:txBody>
            <a:bodyPr wrap="square" rtlCol="0">
              <a:spAutoFit/>
            </a:bodyPr>
            <a:lstStyle/>
            <a:p>
              <a:r>
                <a:rPr lang="en-US" altLang="zh-CN" dirty="0" smtClean="0"/>
                <a:t>x</a:t>
              </a:r>
              <a:endParaRPr lang="zh-CN" altLang="en-US" dirty="0"/>
            </a:p>
          </p:txBody>
        </p:sp>
        <p:sp>
          <p:nvSpPr>
            <p:cNvPr id="31" name="TextBox 30"/>
            <p:cNvSpPr txBox="1"/>
            <p:nvPr/>
          </p:nvSpPr>
          <p:spPr>
            <a:xfrm>
              <a:off x="3707904" y="2996952"/>
              <a:ext cx="1296144" cy="338554"/>
            </a:xfrm>
            <a:prstGeom prst="rect">
              <a:avLst/>
            </a:prstGeom>
            <a:noFill/>
          </p:spPr>
          <p:txBody>
            <a:bodyPr wrap="square" rtlCol="0">
              <a:spAutoFit/>
            </a:bodyPr>
            <a:lstStyle/>
            <a:p>
              <a:r>
                <a:rPr lang="zh-CN" altLang="en-US" sz="1600" dirty="0" smtClean="0"/>
                <a:t>不安全信道</a:t>
              </a:r>
              <a:endParaRPr lang="zh-CN" altLang="en-US" sz="1600" dirty="0"/>
            </a:p>
          </p:txBody>
        </p:sp>
        <p:sp>
          <p:nvSpPr>
            <p:cNvPr id="32" name="TextBox 31"/>
            <p:cNvSpPr txBox="1"/>
            <p:nvPr/>
          </p:nvSpPr>
          <p:spPr>
            <a:xfrm>
              <a:off x="3851920" y="3645024"/>
              <a:ext cx="1080120" cy="338554"/>
            </a:xfrm>
            <a:prstGeom prst="rect">
              <a:avLst/>
            </a:prstGeom>
            <a:noFill/>
          </p:spPr>
          <p:txBody>
            <a:bodyPr wrap="square" rtlCol="0">
              <a:spAutoFit/>
            </a:bodyPr>
            <a:lstStyle/>
            <a:p>
              <a:r>
                <a:rPr lang="zh-CN" altLang="en-US" sz="1600" dirty="0" smtClean="0"/>
                <a:t>安全信道</a:t>
              </a:r>
              <a:endParaRPr lang="zh-CN" altLang="en-US" sz="1600" dirty="0"/>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保密通信的过程</a:t>
            </a:r>
            <a:endParaRPr lang="zh-CN" altLang="en-US" dirty="0"/>
          </a:p>
        </p:txBody>
      </p:sp>
      <p:sp>
        <p:nvSpPr>
          <p:cNvPr id="3" name="内容占位符 2"/>
          <p:cNvSpPr>
            <a:spLocks noGrp="1"/>
          </p:cNvSpPr>
          <p:nvPr>
            <p:ph idx="1"/>
          </p:nvPr>
        </p:nvSpPr>
        <p:spPr>
          <a:xfrm>
            <a:off x="457200" y="1600200"/>
            <a:ext cx="7715200" cy="4873752"/>
          </a:xfrm>
        </p:spPr>
        <p:txBody>
          <a:bodyPr>
            <a:normAutofit/>
          </a:bodyPr>
          <a:lstStyle/>
          <a:p>
            <a:r>
              <a:rPr lang="zh-CN" altLang="en-US" dirty="0" smtClean="0"/>
              <a:t>如上图所示，对于给定的密码体制，</a:t>
            </a:r>
            <a:r>
              <a:rPr lang="en-US" altLang="zh-CN" dirty="0" smtClean="0"/>
              <a:t>Alice</a:t>
            </a:r>
            <a:r>
              <a:rPr lang="zh-CN" altLang="en-US" dirty="0" smtClean="0"/>
              <a:t>和</a:t>
            </a:r>
            <a:r>
              <a:rPr lang="en-US" altLang="zh-CN" dirty="0" smtClean="0"/>
              <a:t>Bob</a:t>
            </a:r>
            <a:r>
              <a:rPr lang="zh-CN" altLang="en-US" dirty="0" smtClean="0"/>
              <a:t>通过如下方法实现保密通信：</a:t>
            </a:r>
            <a:endParaRPr lang="en-US" altLang="zh-CN" dirty="0" smtClean="0"/>
          </a:p>
          <a:p>
            <a:pPr lvl="1"/>
            <a:r>
              <a:rPr lang="zh-CN" altLang="en-US" dirty="0" smtClean="0"/>
              <a:t>首先，他们随机选取一个密钥</a:t>
            </a:r>
            <a:r>
              <a:rPr lang="en-US" altLang="zh-CN" dirty="0" smtClean="0"/>
              <a:t>K∈</a:t>
            </a:r>
            <a:r>
              <a:rPr lang="en-US" altLang="zh-CN" i="1" dirty="0" smtClean="0">
                <a:effectLst>
                  <a:outerShdw blurRad="38100" dist="38100" dir="2700000" algn="tl">
                    <a:srgbClr val="000000">
                      <a:alpha val="43137"/>
                    </a:srgbClr>
                  </a:outerShdw>
                </a:effectLst>
              </a:rPr>
              <a:t>K</a:t>
            </a:r>
            <a:r>
              <a:rPr lang="zh-CN" altLang="en-US" dirty="0" smtClean="0"/>
              <a:t>，这一步必须在安全的环境下进行，不能被第三方</a:t>
            </a:r>
            <a:r>
              <a:rPr lang="en-US" altLang="zh-CN" dirty="0" smtClean="0"/>
              <a:t>Oscar</a:t>
            </a:r>
            <a:r>
              <a:rPr lang="zh-CN" altLang="en-US" dirty="0" smtClean="0"/>
              <a:t>知道。例如，他们可以在同一地点协商密钥，或使用安全通道传输密钥。</a:t>
            </a:r>
            <a:endParaRPr lang="en-US" altLang="zh-CN" dirty="0" smtClean="0"/>
          </a:p>
          <a:p>
            <a:pPr lvl="1"/>
            <a:endParaRPr lang="en-US" altLang="zh-CN" dirty="0" smtClean="0"/>
          </a:p>
          <a:p>
            <a:pPr lvl="1"/>
            <a:r>
              <a:rPr lang="zh-CN" altLang="en-US" dirty="0" smtClean="0"/>
              <a:t>完成密钥协商后，假设</a:t>
            </a:r>
            <a:r>
              <a:rPr lang="en-US" altLang="zh-CN" dirty="0" smtClean="0"/>
              <a:t>Alice</a:t>
            </a:r>
            <a:r>
              <a:rPr lang="zh-CN" altLang="en-US" dirty="0" smtClean="0"/>
              <a:t>想通过不安全通道发送给</a:t>
            </a:r>
            <a:r>
              <a:rPr lang="en-US" altLang="zh-CN" dirty="0" smtClean="0"/>
              <a:t>Bob</a:t>
            </a:r>
            <a:r>
              <a:rPr lang="zh-CN" altLang="en-US" dirty="0" smtClean="0"/>
              <a:t>消息串</a:t>
            </a:r>
            <a:r>
              <a:rPr lang="en-US" altLang="zh-CN" dirty="0" smtClean="0"/>
              <a:t>x=x</a:t>
            </a:r>
            <a:r>
              <a:rPr lang="en-US" altLang="zh-CN" baseline="-25000" dirty="0" smtClean="0"/>
              <a:t>1</a:t>
            </a:r>
            <a:r>
              <a:rPr lang="en-US" altLang="zh-CN" dirty="0" smtClean="0"/>
              <a:t>x</a:t>
            </a:r>
            <a:r>
              <a:rPr lang="en-US" altLang="zh-CN" baseline="-25000" dirty="0" smtClean="0"/>
              <a:t>2</a:t>
            </a:r>
            <a:r>
              <a:rPr lang="en-US" altLang="zh-CN" dirty="0" smtClean="0"/>
              <a:t>…</a:t>
            </a:r>
            <a:r>
              <a:rPr lang="en-US" altLang="zh-CN" dirty="0" err="1" smtClean="0"/>
              <a:t>x</a:t>
            </a:r>
            <a:r>
              <a:rPr lang="en-US" altLang="zh-CN" baseline="-25000" dirty="0" err="1" smtClean="0"/>
              <a:t>n</a:t>
            </a:r>
            <a:r>
              <a:rPr lang="zh-CN" altLang="en-US" dirty="0" smtClean="0"/>
              <a:t>，其中</a:t>
            </a:r>
            <a:r>
              <a:rPr lang="en-US" altLang="zh-CN" dirty="0" err="1" smtClean="0"/>
              <a:t>x</a:t>
            </a:r>
            <a:r>
              <a:rPr lang="en-US" altLang="zh-CN" baseline="-25000" dirty="0" err="1" smtClean="0"/>
              <a:t>i</a:t>
            </a:r>
            <a:r>
              <a:rPr lang="en-US" altLang="zh-CN" dirty="0" err="1" smtClean="0"/>
              <a:t>∈</a:t>
            </a:r>
            <a:r>
              <a:rPr lang="en-US" altLang="zh-CN" i="1" dirty="0" err="1" smtClean="0">
                <a:effectLst>
                  <a:outerShdw blurRad="38100" dist="38100" dir="2700000" algn="tl">
                    <a:srgbClr val="000000">
                      <a:alpha val="43137"/>
                    </a:srgbClr>
                  </a:outerShdw>
                </a:effectLst>
              </a:rPr>
              <a:t>P</a:t>
            </a:r>
            <a:r>
              <a:rPr lang="zh-CN" altLang="en-US" dirty="0" smtClean="0"/>
              <a:t>，</a:t>
            </a:r>
            <a:r>
              <a:rPr lang="en-US" altLang="zh-CN" dirty="0" err="1" smtClean="0"/>
              <a:t>i</a:t>
            </a:r>
            <a:r>
              <a:rPr lang="en-US" altLang="zh-CN" dirty="0" smtClean="0"/>
              <a:t>=1,2,…,n</a:t>
            </a:r>
            <a:r>
              <a:rPr lang="zh-CN" altLang="en-US" dirty="0" smtClean="0"/>
              <a:t>。对每个</a:t>
            </a:r>
            <a:r>
              <a:rPr lang="en-US" altLang="zh-CN" dirty="0" smtClean="0"/>
              <a:t>x</a:t>
            </a:r>
            <a:r>
              <a:rPr lang="en-US" altLang="zh-CN" baseline="-25000" dirty="0" smtClean="0"/>
              <a:t>i</a:t>
            </a:r>
            <a:r>
              <a:rPr lang="zh-CN" altLang="en-US" dirty="0" smtClean="0"/>
              <a:t>，</a:t>
            </a:r>
            <a:r>
              <a:rPr lang="en-US" altLang="zh-CN" dirty="0" smtClean="0"/>
              <a:t> Alice</a:t>
            </a:r>
            <a:r>
              <a:rPr lang="zh-CN" altLang="en-US" dirty="0" smtClean="0"/>
              <a:t>使用加密法则</a:t>
            </a:r>
            <a:r>
              <a:rPr lang="en-US" altLang="zh-CN" dirty="0" err="1" smtClean="0"/>
              <a:t>e</a:t>
            </a:r>
            <a:r>
              <a:rPr lang="en-US" altLang="zh-CN" baseline="-25000" dirty="0" err="1" smtClean="0"/>
              <a:t>K</a:t>
            </a:r>
            <a:r>
              <a:rPr lang="zh-CN" altLang="en-US" dirty="0" smtClean="0"/>
              <a:t>对其进行加密，即计算</a:t>
            </a:r>
            <a:r>
              <a:rPr lang="en-US" altLang="zh-CN" dirty="0" err="1" smtClean="0"/>
              <a:t>y</a:t>
            </a:r>
            <a:r>
              <a:rPr lang="en-US" altLang="zh-CN" baseline="-25000" dirty="0" err="1" smtClean="0"/>
              <a:t>i</a:t>
            </a:r>
            <a:r>
              <a:rPr lang="en-US" altLang="zh-CN" dirty="0" smtClean="0"/>
              <a:t>=</a:t>
            </a:r>
            <a:r>
              <a:rPr lang="en-US" altLang="zh-CN" dirty="0" err="1" smtClean="0"/>
              <a:t>e</a:t>
            </a:r>
            <a:r>
              <a:rPr lang="en-US" altLang="zh-CN" baseline="-25000" dirty="0" err="1" smtClean="0"/>
              <a:t>K</a:t>
            </a:r>
            <a:r>
              <a:rPr lang="en-US" altLang="zh-CN" dirty="0" smtClean="0"/>
              <a:t>(x</a:t>
            </a:r>
            <a:r>
              <a:rPr lang="en-US" altLang="zh-CN" baseline="-25000" dirty="0" smtClean="0"/>
              <a:t>i</a:t>
            </a:r>
            <a:r>
              <a:rPr lang="en-US" altLang="zh-CN" dirty="0" smtClean="0"/>
              <a:t>)</a:t>
            </a:r>
            <a:r>
              <a:rPr lang="zh-CN" altLang="en-US" dirty="0" smtClean="0"/>
              <a:t>，然后将密文串</a:t>
            </a:r>
            <a:r>
              <a:rPr lang="en-US" altLang="zh-CN" dirty="0" smtClean="0"/>
              <a:t>y=y</a:t>
            </a:r>
            <a:r>
              <a:rPr lang="en-US" altLang="zh-CN" baseline="-25000" dirty="0" smtClean="0"/>
              <a:t>1</a:t>
            </a:r>
            <a:r>
              <a:rPr lang="en-US" altLang="zh-CN" dirty="0" smtClean="0"/>
              <a:t>y</a:t>
            </a:r>
            <a:r>
              <a:rPr lang="en-US" altLang="zh-CN" baseline="-25000" dirty="0" smtClean="0"/>
              <a:t>2</a:t>
            </a:r>
            <a:r>
              <a:rPr lang="en-US" altLang="zh-CN" dirty="0" smtClean="0"/>
              <a:t>…</a:t>
            </a:r>
            <a:r>
              <a:rPr lang="en-US" altLang="zh-CN" dirty="0" err="1" smtClean="0"/>
              <a:t>y</a:t>
            </a:r>
            <a:r>
              <a:rPr lang="en-US" altLang="zh-CN" baseline="-25000" dirty="0" err="1" smtClean="0"/>
              <a:t>n</a:t>
            </a:r>
            <a:r>
              <a:rPr lang="zh-CN" altLang="en-US" dirty="0" smtClean="0"/>
              <a:t>，通过信道发送给</a:t>
            </a:r>
            <a:r>
              <a:rPr lang="en-US" altLang="zh-CN" dirty="0" smtClean="0"/>
              <a:t>Bob</a:t>
            </a:r>
            <a:r>
              <a:rPr lang="zh-CN" altLang="en-US" dirty="0" smtClean="0"/>
              <a:t>。</a:t>
            </a:r>
            <a:endParaRPr lang="en-US" altLang="zh-CN" dirty="0" smtClean="0"/>
          </a:p>
          <a:p>
            <a:pPr lvl="1"/>
            <a:endParaRPr lang="en-US" altLang="zh-CN" dirty="0" smtClean="0"/>
          </a:p>
          <a:p>
            <a:pPr lvl="1"/>
            <a:r>
              <a:rPr lang="zh-CN" altLang="en-US" dirty="0" smtClean="0"/>
              <a:t>当</a:t>
            </a:r>
            <a:r>
              <a:rPr lang="en-US" altLang="zh-CN" dirty="0" smtClean="0"/>
              <a:t>Bob</a:t>
            </a:r>
            <a:r>
              <a:rPr lang="zh-CN" altLang="en-US" dirty="0" smtClean="0"/>
              <a:t>接收到密文串</a:t>
            </a:r>
            <a:r>
              <a:rPr lang="en-US" altLang="zh-CN" dirty="0" smtClean="0"/>
              <a:t>y</a:t>
            </a:r>
            <a:r>
              <a:rPr lang="en-US" altLang="zh-CN" baseline="-25000" dirty="0" smtClean="0"/>
              <a:t>1</a:t>
            </a:r>
            <a:r>
              <a:rPr lang="en-US" altLang="zh-CN" dirty="0" smtClean="0"/>
              <a:t>y</a:t>
            </a:r>
            <a:r>
              <a:rPr lang="en-US" altLang="zh-CN" baseline="-25000" dirty="0" smtClean="0"/>
              <a:t>2</a:t>
            </a:r>
            <a:r>
              <a:rPr lang="en-US" altLang="zh-CN" dirty="0" smtClean="0"/>
              <a:t>…</a:t>
            </a:r>
            <a:r>
              <a:rPr lang="en-US" altLang="zh-CN" dirty="0" err="1" smtClean="0"/>
              <a:t>y</a:t>
            </a:r>
            <a:r>
              <a:rPr lang="en-US" altLang="zh-CN" baseline="-25000" dirty="0" err="1" smtClean="0"/>
              <a:t>n</a:t>
            </a:r>
            <a:r>
              <a:rPr lang="zh-CN" altLang="en-US" dirty="0" smtClean="0"/>
              <a:t>后，使用解密法则</a:t>
            </a:r>
            <a:r>
              <a:rPr lang="en-US" altLang="zh-CN" dirty="0" err="1" smtClean="0"/>
              <a:t>d</a:t>
            </a:r>
            <a:r>
              <a:rPr lang="en-US" altLang="zh-CN" baseline="-25000" dirty="0" err="1" smtClean="0"/>
              <a:t>K</a:t>
            </a:r>
            <a:r>
              <a:rPr lang="zh-CN" altLang="en-US" dirty="0" smtClean="0"/>
              <a:t>对其进行解密，即可得到明文串</a:t>
            </a:r>
            <a:r>
              <a:rPr lang="en-US" altLang="zh-CN" dirty="0" smtClean="0"/>
              <a:t>x</a:t>
            </a:r>
            <a:r>
              <a:rPr lang="en-US" altLang="zh-CN" baseline="-25000" dirty="0" smtClean="0"/>
              <a:t>1</a:t>
            </a:r>
            <a:r>
              <a:rPr lang="en-US" altLang="zh-CN" dirty="0" smtClean="0"/>
              <a:t>x</a:t>
            </a:r>
            <a:r>
              <a:rPr lang="en-US" altLang="zh-CN" baseline="-25000" dirty="0" smtClean="0"/>
              <a:t>2</a:t>
            </a:r>
            <a:r>
              <a:rPr lang="en-US" altLang="zh-CN" dirty="0" smtClean="0"/>
              <a:t>…</a:t>
            </a:r>
            <a:r>
              <a:rPr lang="en-US" altLang="zh-CN" dirty="0" err="1" smtClean="0"/>
              <a:t>x</a:t>
            </a:r>
            <a:r>
              <a:rPr lang="en-US" altLang="zh-CN" baseline="-25000" dirty="0" err="1" smtClean="0"/>
              <a:t>n</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0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加密法则的特性</a:t>
            </a:r>
            <a:endParaRPr lang="zh-CN" altLang="en-US" dirty="0"/>
          </a:p>
        </p:txBody>
      </p:sp>
      <p:sp>
        <p:nvSpPr>
          <p:cNvPr id="3" name="内容占位符 2"/>
          <p:cNvSpPr>
            <a:spLocks noGrp="1"/>
          </p:cNvSpPr>
          <p:nvPr>
            <p:ph idx="1"/>
          </p:nvPr>
        </p:nvSpPr>
        <p:spPr>
          <a:xfrm>
            <a:off x="457200" y="1600200"/>
            <a:ext cx="7643192" cy="4997152"/>
          </a:xfrm>
        </p:spPr>
        <p:txBody>
          <a:bodyPr>
            <a:normAutofit/>
          </a:bodyPr>
          <a:lstStyle/>
          <a:p>
            <a:r>
              <a:rPr lang="zh-CN" altLang="en-US" dirty="0" smtClean="0"/>
              <a:t>显然，加密法则</a:t>
            </a:r>
            <a:r>
              <a:rPr lang="en-US" altLang="zh-CN" dirty="0" err="1" smtClean="0"/>
              <a:t>e</a:t>
            </a:r>
            <a:r>
              <a:rPr lang="en-US" altLang="zh-CN" baseline="-25000" dirty="0" err="1" smtClean="0"/>
              <a:t>K</a:t>
            </a:r>
            <a:r>
              <a:rPr lang="zh-CN" altLang="en-US" dirty="0" smtClean="0"/>
              <a:t>必须是一个</a:t>
            </a:r>
            <a:r>
              <a:rPr lang="en-US" altLang="zh-CN" i="1" dirty="0" smtClean="0">
                <a:effectLst>
                  <a:outerShdw blurRad="38100" dist="38100" dir="2700000" algn="tl">
                    <a:srgbClr val="000000">
                      <a:alpha val="43137"/>
                    </a:srgbClr>
                  </a:outerShdw>
                </a:effectLst>
              </a:rPr>
              <a:t>P</a:t>
            </a:r>
            <a:r>
              <a:rPr lang="en-US" altLang="zh-CN" dirty="0" smtClean="0"/>
              <a:t> </a:t>
            </a:r>
            <a:r>
              <a:rPr lang="zh-CN" altLang="en-US" dirty="0" smtClean="0">
                <a:sym typeface="Wingdings" pitchFamily="2" charset="2"/>
              </a:rPr>
              <a:t>到</a:t>
            </a:r>
            <a:r>
              <a:rPr lang="en-US" altLang="zh-CN" i="1" dirty="0" smtClean="0">
                <a:effectLst>
                  <a:outerShdw blurRad="38100" dist="38100" dir="2700000" algn="tl">
                    <a:srgbClr val="000000">
                      <a:alpha val="43137"/>
                    </a:srgbClr>
                  </a:outerShdw>
                </a:effectLst>
              </a:rPr>
              <a:t>C</a:t>
            </a:r>
            <a:r>
              <a:rPr lang="zh-CN" altLang="en-US" dirty="0" smtClean="0"/>
              <a:t>的</a:t>
            </a:r>
            <a:r>
              <a:rPr lang="zh-CN" altLang="en-US" b="1" dirty="0" smtClean="0">
                <a:solidFill>
                  <a:srgbClr val="FF0000"/>
                </a:solidFill>
              </a:rPr>
              <a:t>单射函数</a:t>
            </a:r>
            <a:r>
              <a:rPr lang="zh-CN" altLang="en-US" dirty="0" smtClean="0"/>
              <a:t>，否则将给解密工作带来麻烦，因为如果</a:t>
            </a:r>
            <a:r>
              <a:rPr lang="en-US" altLang="zh-CN" dirty="0" err="1" smtClean="0"/>
              <a:t>e</a:t>
            </a:r>
            <a:r>
              <a:rPr lang="en-US" altLang="zh-CN" baseline="-25000" dirty="0" err="1" smtClean="0"/>
              <a:t>K</a:t>
            </a:r>
            <a:r>
              <a:rPr lang="zh-CN" altLang="en-US" dirty="0" smtClean="0"/>
              <a:t>不是单射，那么必然存在</a:t>
            </a:r>
            <a:r>
              <a:rPr lang="en-US" altLang="zh-CN" dirty="0" smtClean="0"/>
              <a:t>x</a:t>
            </a:r>
            <a:r>
              <a:rPr lang="en-US" altLang="zh-CN" baseline="-25000" dirty="0" smtClean="0"/>
              <a:t>1</a:t>
            </a:r>
            <a:r>
              <a:rPr lang="zh-CN" altLang="en-US" dirty="0" smtClean="0"/>
              <a:t>和</a:t>
            </a:r>
            <a:r>
              <a:rPr lang="en-US" altLang="zh-CN" dirty="0" smtClean="0"/>
              <a:t>x</a:t>
            </a:r>
            <a:r>
              <a:rPr lang="en-US" altLang="zh-CN" baseline="-25000" dirty="0" smtClean="0"/>
              <a:t>2</a:t>
            </a:r>
            <a:r>
              <a:rPr lang="en-US" altLang="zh-CN" dirty="0" smtClean="0"/>
              <a:t>∈</a:t>
            </a:r>
            <a:r>
              <a:rPr lang="en-US" altLang="zh-CN" i="1" dirty="0" smtClean="0">
                <a:effectLst>
                  <a:outerShdw blurRad="38100" dist="38100" dir="2700000" algn="tl">
                    <a:srgbClr val="000000">
                      <a:alpha val="43137"/>
                    </a:srgbClr>
                  </a:outerShdw>
                </a:effectLst>
              </a:rPr>
              <a:t>P</a:t>
            </a:r>
            <a:r>
              <a:rPr lang="zh-CN" altLang="en-US" dirty="0" smtClean="0"/>
              <a:t>，</a:t>
            </a:r>
            <a:r>
              <a:rPr lang="en-US" altLang="zh-CN" dirty="0" smtClean="0"/>
              <a:t>x</a:t>
            </a:r>
            <a:r>
              <a:rPr lang="en-US" altLang="zh-CN" baseline="-25000" dirty="0" smtClean="0"/>
              <a:t>1</a:t>
            </a:r>
            <a:r>
              <a:rPr lang="zh-CN" altLang="en-US" dirty="0" smtClean="0"/>
              <a:t>≠</a:t>
            </a:r>
            <a:r>
              <a:rPr lang="en-US" altLang="zh-CN" dirty="0" smtClean="0"/>
              <a:t>x</a:t>
            </a:r>
            <a:r>
              <a:rPr lang="en-US" altLang="zh-CN" baseline="-25000" dirty="0" smtClean="0"/>
              <a:t>2</a:t>
            </a:r>
            <a:r>
              <a:rPr lang="zh-CN" altLang="en-US" dirty="0" smtClean="0"/>
              <a:t> ，使得</a:t>
            </a:r>
            <a:endParaRPr lang="en-US" altLang="zh-CN" dirty="0" smtClean="0"/>
          </a:p>
          <a:p>
            <a:pPr>
              <a:buNone/>
            </a:pPr>
            <a:r>
              <a:rPr lang="zh-CN" altLang="en-US" dirty="0" smtClean="0"/>
              <a:t>                           </a:t>
            </a:r>
            <a:r>
              <a:rPr lang="en-US" altLang="zh-CN" dirty="0" smtClean="0"/>
              <a:t>y=</a:t>
            </a:r>
            <a:r>
              <a:rPr lang="en-US" altLang="zh-CN" dirty="0" err="1" smtClean="0"/>
              <a:t>e</a:t>
            </a:r>
            <a:r>
              <a:rPr lang="en-US" altLang="zh-CN" baseline="-25000" dirty="0" err="1" smtClean="0"/>
              <a:t>K</a:t>
            </a:r>
            <a:r>
              <a:rPr lang="en-US" altLang="zh-CN" dirty="0" smtClean="0"/>
              <a:t>(x</a:t>
            </a:r>
            <a:r>
              <a:rPr lang="en-US" altLang="zh-CN" baseline="-25000" dirty="0" smtClean="0"/>
              <a:t>1</a:t>
            </a:r>
            <a:r>
              <a:rPr lang="en-US" altLang="zh-CN" dirty="0" smtClean="0"/>
              <a:t>)=</a:t>
            </a:r>
            <a:r>
              <a:rPr lang="en-US" altLang="zh-CN" dirty="0" err="1" smtClean="0"/>
              <a:t>e</a:t>
            </a:r>
            <a:r>
              <a:rPr lang="en-US" altLang="zh-CN" baseline="-25000" dirty="0" err="1" smtClean="0"/>
              <a:t>K</a:t>
            </a:r>
            <a:r>
              <a:rPr lang="en-US" altLang="zh-CN" dirty="0" smtClean="0"/>
              <a:t>(x</a:t>
            </a:r>
            <a:r>
              <a:rPr lang="en-US" altLang="zh-CN" baseline="-25000" dirty="0" smtClean="0"/>
              <a:t>2</a:t>
            </a:r>
            <a:r>
              <a:rPr lang="en-US" altLang="zh-CN" dirty="0" smtClean="0"/>
              <a:t>)</a:t>
            </a:r>
          </a:p>
          <a:p>
            <a:pPr>
              <a:buNone/>
            </a:pPr>
            <a:r>
              <a:rPr lang="en-US" altLang="zh-CN" dirty="0" smtClean="0"/>
              <a:t>   </a:t>
            </a:r>
            <a:r>
              <a:rPr lang="zh-CN" altLang="en-US" dirty="0" smtClean="0"/>
              <a:t>这样，</a:t>
            </a:r>
            <a:r>
              <a:rPr lang="en-US" altLang="zh-CN" dirty="0" smtClean="0"/>
              <a:t>Bob</a:t>
            </a:r>
            <a:r>
              <a:rPr lang="zh-CN" altLang="en-US" dirty="0" smtClean="0"/>
              <a:t>就无法判断</a:t>
            </a:r>
            <a:r>
              <a:rPr lang="en-US" altLang="zh-CN" dirty="0" smtClean="0"/>
              <a:t>y</a:t>
            </a:r>
            <a:r>
              <a:rPr lang="zh-CN" altLang="en-US" dirty="0" smtClean="0"/>
              <a:t>究竟对应于</a:t>
            </a:r>
            <a:r>
              <a:rPr lang="en-US" altLang="zh-CN" dirty="0" smtClean="0"/>
              <a:t>x</a:t>
            </a:r>
            <a:r>
              <a:rPr lang="en-US" altLang="zh-CN" baseline="-25000" dirty="0" smtClean="0"/>
              <a:t>1</a:t>
            </a:r>
            <a:r>
              <a:rPr lang="zh-CN" altLang="en-US" dirty="0" smtClean="0"/>
              <a:t>还是</a:t>
            </a:r>
            <a:r>
              <a:rPr lang="en-US" altLang="zh-CN" dirty="0" smtClean="0"/>
              <a:t>x</a:t>
            </a:r>
            <a:r>
              <a:rPr lang="en-US" altLang="zh-CN" baseline="-25000" dirty="0" smtClean="0"/>
              <a:t>2</a:t>
            </a:r>
            <a:r>
              <a:rPr lang="zh-CN" altLang="en-US" dirty="0" smtClean="0"/>
              <a:t>。</a:t>
            </a:r>
            <a:endParaRPr lang="en-US" altLang="zh-CN" dirty="0" smtClean="0"/>
          </a:p>
          <a:p>
            <a:pPr>
              <a:buNone/>
            </a:pPr>
            <a:endParaRPr lang="en-US" altLang="zh-CN" dirty="0" smtClean="0"/>
          </a:p>
          <a:p>
            <a:r>
              <a:rPr lang="zh-CN" altLang="en-US" dirty="0" smtClean="0"/>
              <a:t>密码体制的一种特殊情形是</a:t>
            </a:r>
            <a:r>
              <a:rPr lang="en-US" altLang="zh-CN" i="1" dirty="0" smtClean="0">
                <a:effectLst>
                  <a:outerShdw blurRad="38100" dist="38100" dir="2700000" algn="tl">
                    <a:srgbClr val="000000">
                      <a:alpha val="43137"/>
                    </a:srgbClr>
                  </a:outerShdw>
                </a:effectLst>
              </a:rPr>
              <a:t>P</a:t>
            </a:r>
            <a:r>
              <a:rPr lang="en-US" altLang="zh-CN" dirty="0" smtClean="0"/>
              <a:t> =</a:t>
            </a:r>
            <a:r>
              <a:rPr lang="en-US" altLang="zh-CN" i="1" dirty="0" smtClean="0">
                <a:effectLst>
                  <a:outerShdw blurRad="38100" dist="38100" dir="2700000" algn="tl">
                    <a:srgbClr val="000000">
                      <a:alpha val="43137"/>
                    </a:srgbClr>
                  </a:outerShdw>
                </a:effectLst>
              </a:rPr>
              <a:t>C</a:t>
            </a:r>
            <a:r>
              <a:rPr lang="zh-CN" altLang="en-US" dirty="0" smtClean="0"/>
              <a:t>，此时具体的加密函数就是</a:t>
            </a:r>
            <a:r>
              <a:rPr lang="en-US" altLang="zh-CN" i="1" dirty="0" smtClean="0">
                <a:effectLst>
                  <a:outerShdw blurRad="38100" dist="38100" dir="2700000" algn="tl">
                    <a:srgbClr val="000000">
                      <a:alpha val="43137"/>
                    </a:srgbClr>
                  </a:outerShdw>
                </a:effectLst>
              </a:rPr>
              <a:t>P</a:t>
            </a:r>
            <a:r>
              <a:rPr lang="zh-CN" altLang="en-US" dirty="0" smtClean="0"/>
              <a:t>上的</a:t>
            </a:r>
            <a:r>
              <a:rPr lang="zh-CN" altLang="en-US" b="1" dirty="0" smtClean="0">
                <a:solidFill>
                  <a:srgbClr val="FF0000"/>
                </a:solidFill>
              </a:rPr>
              <a:t>置换</a:t>
            </a:r>
            <a:r>
              <a:rPr lang="zh-CN" altLang="en-US" dirty="0" smtClean="0"/>
              <a:t>，即对明文的一个重新排序。</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密码分析的定义</a:t>
            </a:r>
            <a:endParaRPr lang="zh-CN" altLang="en-US" dirty="0"/>
          </a:p>
        </p:txBody>
      </p:sp>
      <p:sp>
        <p:nvSpPr>
          <p:cNvPr id="3" name="内容占位符 2"/>
          <p:cNvSpPr>
            <a:spLocks noGrp="1"/>
          </p:cNvSpPr>
          <p:nvPr>
            <p:ph idx="1"/>
          </p:nvPr>
        </p:nvSpPr>
        <p:spPr>
          <a:xfrm>
            <a:off x="457200" y="1600200"/>
            <a:ext cx="7715200" cy="4997152"/>
          </a:xfrm>
        </p:spPr>
        <p:txBody>
          <a:bodyPr>
            <a:normAutofit/>
          </a:bodyPr>
          <a:lstStyle/>
          <a:p>
            <a:r>
              <a:rPr lang="zh-CN" altLang="en-US" dirty="0" smtClean="0"/>
              <a:t>密码分析指的就是对密码体制的攻击。一般情况下，我们都假设密码分析者知道正在使用的密码体制，这个假设称为</a:t>
            </a:r>
            <a:r>
              <a:rPr lang="en-US" altLang="zh-CN" b="1" dirty="0" err="1" smtClean="0">
                <a:solidFill>
                  <a:srgbClr val="FF0000"/>
                </a:solidFill>
              </a:rPr>
              <a:t>Kerckhoff</a:t>
            </a:r>
            <a:r>
              <a:rPr lang="zh-CN" altLang="en-US" b="1" dirty="0" smtClean="0">
                <a:solidFill>
                  <a:srgbClr val="FF0000"/>
                </a:solidFill>
              </a:rPr>
              <a:t>假设</a:t>
            </a:r>
            <a:r>
              <a:rPr lang="zh-CN" altLang="en-US" dirty="0" smtClean="0"/>
              <a:t>。一个好的密码体制至少满足如下两个条件：</a:t>
            </a:r>
            <a:endParaRPr lang="en-US" altLang="zh-CN" dirty="0" smtClean="0"/>
          </a:p>
          <a:p>
            <a:pPr>
              <a:buNone/>
            </a:pPr>
            <a:r>
              <a:rPr lang="zh-CN" altLang="en-US" dirty="0" smtClean="0"/>
              <a:t> （</a:t>
            </a:r>
            <a:r>
              <a:rPr lang="en-US" altLang="zh-CN" dirty="0" smtClean="0"/>
              <a:t>1</a:t>
            </a:r>
            <a:r>
              <a:rPr lang="zh-CN" altLang="en-US" dirty="0" smtClean="0"/>
              <a:t>）当已知明文</a:t>
            </a:r>
            <a:r>
              <a:rPr lang="en-US" altLang="zh-CN" dirty="0" smtClean="0"/>
              <a:t>x</a:t>
            </a:r>
            <a:r>
              <a:rPr lang="zh-CN" altLang="en-US" dirty="0" smtClean="0"/>
              <a:t>和加密规则</a:t>
            </a:r>
            <a:r>
              <a:rPr lang="en-US" altLang="zh-CN" dirty="0" err="1" smtClean="0"/>
              <a:t>e</a:t>
            </a:r>
            <a:r>
              <a:rPr lang="en-US" altLang="zh-CN" baseline="-25000" dirty="0" err="1" smtClean="0"/>
              <a:t>K</a:t>
            </a:r>
            <a:r>
              <a:rPr lang="zh-CN" altLang="en-US" dirty="0" smtClean="0"/>
              <a:t>时，容易计算</a:t>
            </a:r>
            <a:r>
              <a:rPr lang="en-US" altLang="zh-CN" dirty="0" smtClean="0"/>
              <a:t>y=</a:t>
            </a:r>
            <a:r>
              <a:rPr lang="en-US" altLang="zh-CN" dirty="0" err="1" smtClean="0"/>
              <a:t>e</a:t>
            </a:r>
            <a:r>
              <a:rPr lang="en-US" altLang="zh-CN" baseline="-25000" dirty="0" err="1" smtClean="0"/>
              <a:t>K</a:t>
            </a:r>
            <a:r>
              <a:rPr lang="en-US" altLang="zh-CN" dirty="0" smtClean="0"/>
              <a:t>(x)</a:t>
            </a:r>
            <a:r>
              <a:rPr lang="zh-CN" altLang="en-US" dirty="0" smtClean="0"/>
              <a:t>；当已知密文</a:t>
            </a:r>
            <a:r>
              <a:rPr lang="en-US" altLang="zh-CN" dirty="0" smtClean="0"/>
              <a:t>y</a:t>
            </a:r>
            <a:r>
              <a:rPr lang="zh-CN" altLang="en-US" dirty="0" smtClean="0"/>
              <a:t>和解密规则</a:t>
            </a:r>
            <a:r>
              <a:rPr lang="en-US" altLang="zh-CN" dirty="0" err="1" smtClean="0"/>
              <a:t>d</a:t>
            </a:r>
            <a:r>
              <a:rPr lang="en-US" altLang="zh-CN" baseline="-25000" dirty="0" err="1" smtClean="0"/>
              <a:t>K</a:t>
            </a:r>
            <a:r>
              <a:rPr lang="zh-CN" altLang="en-US" dirty="0" smtClean="0"/>
              <a:t>时，容易计算</a:t>
            </a:r>
            <a:r>
              <a:rPr lang="en-US" altLang="zh-CN" dirty="0" smtClean="0"/>
              <a:t>x=</a:t>
            </a:r>
            <a:r>
              <a:rPr lang="en-US" altLang="zh-CN" dirty="0" err="1" smtClean="0"/>
              <a:t>d</a:t>
            </a:r>
            <a:r>
              <a:rPr lang="en-US" altLang="zh-CN" baseline="-25000" dirty="0" err="1" smtClean="0"/>
              <a:t>K</a:t>
            </a:r>
            <a:r>
              <a:rPr lang="en-US" altLang="zh-CN" dirty="0" smtClean="0"/>
              <a:t>(y)</a:t>
            </a:r>
            <a:r>
              <a:rPr lang="zh-CN" altLang="en-US" dirty="0" smtClean="0"/>
              <a:t>。</a:t>
            </a:r>
            <a:endParaRPr lang="en-US" altLang="zh-CN" dirty="0" smtClean="0"/>
          </a:p>
          <a:p>
            <a:pPr>
              <a:buNone/>
            </a:pPr>
            <a:r>
              <a:rPr lang="zh-CN" altLang="en-US" dirty="0" smtClean="0"/>
              <a:t> （</a:t>
            </a:r>
            <a:r>
              <a:rPr lang="en-US" altLang="zh-CN" dirty="0" smtClean="0"/>
              <a:t>2</a:t>
            </a:r>
            <a:r>
              <a:rPr lang="zh-CN" altLang="en-US" dirty="0" smtClean="0"/>
              <a:t>）当不知道解密规则</a:t>
            </a:r>
            <a:r>
              <a:rPr lang="en-US" altLang="zh-CN" dirty="0" err="1" smtClean="0"/>
              <a:t>d</a:t>
            </a:r>
            <a:r>
              <a:rPr lang="en-US" altLang="zh-CN" baseline="-25000" dirty="0" err="1" smtClean="0"/>
              <a:t>K</a:t>
            </a:r>
            <a:r>
              <a:rPr lang="zh-CN" altLang="en-US" dirty="0" smtClean="0"/>
              <a:t>时，不可能由密文</a:t>
            </a:r>
            <a:r>
              <a:rPr lang="en-US" altLang="zh-CN" dirty="0" smtClean="0"/>
              <a:t>y</a:t>
            </a:r>
            <a:r>
              <a:rPr lang="zh-CN" altLang="en-US" dirty="0" smtClean="0"/>
              <a:t>确定密钥</a:t>
            </a:r>
            <a:r>
              <a:rPr lang="en-US" altLang="zh-CN" dirty="0" smtClean="0"/>
              <a:t>K</a:t>
            </a:r>
            <a:r>
              <a:rPr lang="zh-CN" altLang="en-US" dirty="0" smtClean="0"/>
              <a:t>或明文</a:t>
            </a:r>
            <a:r>
              <a:rPr lang="en-US" altLang="zh-CN" dirty="0" smtClean="0"/>
              <a:t>x</a:t>
            </a:r>
            <a:r>
              <a:rPr lang="zh-CN" altLang="en-US" dirty="0" smtClean="0"/>
              <a:t>。</a:t>
            </a:r>
            <a:endParaRPr lang="en-US" altLang="zh-CN" dirty="0" smtClean="0"/>
          </a:p>
          <a:p>
            <a:endParaRPr lang="en-US" altLang="zh-CN" dirty="0" smtClean="0"/>
          </a:p>
          <a:p>
            <a:r>
              <a:rPr lang="zh-CN" altLang="en-US" dirty="0" smtClean="0"/>
              <a:t>对于一个密码体制，如果能够根据密文确定明文或密钥，或者根据部分明文和相应的密文确定密钥，那么称这个密码体制是</a:t>
            </a:r>
            <a:r>
              <a:rPr lang="zh-CN" altLang="en-US" b="1" dirty="0" smtClean="0">
                <a:solidFill>
                  <a:srgbClr val="FF0000"/>
                </a:solidFill>
              </a:rPr>
              <a:t>可破译</a:t>
            </a:r>
            <a:r>
              <a:rPr lang="zh-CN" altLang="en-US" dirty="0" smtClean="0"/>
              <a:t>的；否则称其为</a:t>
            </a:r>
            <a:r>
              <a:rPr lang="zh-CN" altLang="en-US" b="1" dirty="0" smtClean="0">
                <a:solidFill>
                  <a:srgbClr val="FF0000"/>
                </a:solidFill>
              </a:rPr>
              <a:t>不可破译</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深度">
  <a:themeElements>
    <a:clrScheme name="深度">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深度">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深度">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2571</TotalTime>
  <Words>1893</Words>
  <Application>Microsoft Office PowerPoint</Application>
  <PresentationFormat>全屏显示(4:3)</PresentationFormat>
  <Paragraphs>104</Paragraphs>
  <Slides>16</Slides>
  <Notes>0</Notes>
  <HiddenSlides>0</HiddenSlides>
  <MMClips>0</MMClips>
  <ScaleCrop>false</ScaleCrop>
  <HeadingPairs>
    <vt:vector size="8" baseType="variant">
      <vt:variant>
        <vt:lpstr>已用的字体</vt:lpstr>
      </vt:variant>
      <vt:variant>
        <vt:i4>8</vt:i4>
      </vt:variant>
      <vt:variant>
        <vt:lpstr>主题</vt:lpstr>
      </vt:variant>
      <vt:variant>
        <vt:i4>3</vt:i4>
      </vt:variant>
      <vt:variant>
        <vt:lpstr>嵌入 OLE 服务器</vt:lpstr>
      </vt:variant>
      <vt:variant>
        <vt:i4>1</vt:i4>
      </vt:variant>
      <vt:variant>
        <vt:lpstr>幻灯片标题</vt:lpstr>
      </vt:variant>
      <vt:variant>
        <vt:i4>16</vt:i4>
      </vt:variant>
    </vt:vector>
  </HeadingPairs>
  <TitlesOfParts>
    <vt:vector size="28" baseType="lpstr">
      <vt:lpstr>MS Mincho</vt:lpstr>
      <vt:lpstr>华文楷体</vt:lpstr>
      <vt:lpstr>宋体</vt:lpstr>
      <vt:lpstr>Arial</vt:lpstr>
      <vt:lpstr>Calibri</vt:lpstr>
      <vt:lpstr>Calibri Light</vt:lpstr>
      <vt:lpstr>Corbel</vt:lpstr>
      <vt:lpstr>Wingdings</vt:lpstr>
      <vt:lpstr>自定义设计方案</vt:lpstr>
      <vt:lpstr>1_自定义设计方案</vt:lpstr>
      <vt:lpstr>深度</vt:lpstr>
      <vt:lpstr>公式</vt:lpstr>
      <vt:lpstr>3.1 密码学基本概念</vt:lpstr>
      <vt:lpstr>密码学的概论</vt:lpstr>
      <vt:lpstr>密码学的基本术语</vt:lpstr>
      <vt:lpstr>密码体制的定义</vt:lpstr>
      <vt:lpstr>密码体制的分类</vt:lpstr>
      <vt:lpstr>保密通信的图示</vt:lpstr>
      <vt:lpstr>保密通信的过程</vt:lpstr>
      <vt:lpstr>加密法则的特性</vt:lpstr>
      <vt:lpstr>密码分析的定义</vt:lpstr>
      <vt:lpstr>密码分析的分类</vt:lpstr>
      <vt:lpstr>密码分析的分类</vt:lpstr>
      <vt:lpstr>破译与反破译的辩证关系</vt:lpstr>
      <vt:lpstr>密码体制的安全性</vt:lpstr>
      <vt:lpstr>计算安全性</vt:lpstr>
      <vt:lpstr>可证明安全性</vt:lpstr>
      <vt:lpstr>无条件安全性</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Ping Zhu</dc:creator>
  <cp:lastModifiedBy>Alpha</cp:lastModifiedBy>
  <cp:revision>846</cp:revision>
  <dcterms:created xsi:type="dcterms:W3CDTF">2013-02-06T07:24:48Z</dcterms:created>
  <dcterms:modified xsi:type="dcterms:W3CDTF">2013-12-05T15:34:08Z</dcterms:modified>
</cp:coreProperties>
</file>