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7" r:id="rId1"/>
  </p:sldMasterIdLst>
  <p:notesMasterIdLst>
    <p:notesMasterId r:id="rId33"/>
  </p:notesMasterIdLst>
  <p:sldIdLst>
    <p:sldId id="307" r:id="rId2"/>
    <p:sldId id="266" r:id="rId3"/>
    <p:sldId id="267" r:id="rId4"/>
    <p:sldId id="282" r:id="rId5"/>
    <p:sldId id="291" r:id="rId6"/>
    <p:sldId id="268" r:id="rId7"/>
    <p:sldId id="269" r:id="rId8"/>
    <p:sldId id="272" r:id="rId9"/>
    <p:sldId id="283" r:id="rId10"/>
    <p:sldId id="286" r:id="rId11"/>
    <p:sldId id="284" r:id="rId12"/>
    <p:sldId id="271" r:id="rId13"/>
    <p:sldId id="270" r:id="rId14"/>
    <p:sldId id="290" r:id="rId15"/>
    <p:sldId id="288" r:id="rId16"/>
    <p:sldId id="280"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9" autoAdjust="0"/>
    <p:restoredTop sz="94705" autoAdjust="0"/>
  </p:normalViewPr>
  <p:slideViewPr>
    <p:cSldViewPr>
      <p:cViewPr varScale="1">
        <p:scale>
          <a:sx n="92" d="100"/>
          <a:sy n="92" d="100"/>
        </p:scale>
        <p:origin x="94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5886D029-8E75-4420-BB97-5B045E850A77}" type="datetimeFigureOut">
              <a:rPr lang="zh-CN" altLang="en-US"/>
              <a:pPr>
                <a:defRPr/>
              </a:pPr>
              <a:t>2013/12/5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EE39646B-7FC1-4D15-8908-6BDF331C8A25}" type="slidenum">
              <a:rPr lang="zh-CN" altLang="en-US"/>
              <a:pPr>
                <a:defRPr/>
              </a:pPr>
              <a:t>‹#›</a:t>
            </a:fld>
            <a:endParaRPr lang="zh-CN" altLang="en-US"/>
          </a:p>
        </p:txBody>
      </p:sp>
    </p:spTree>
    <p:extLst>
      <p:ext uri="{BB962C8B-B14F-4D97-AF65-F5344CB8AC3E}">
        <p14:creationId xmlns:p14="http://schemas.microsoft.com/office/powerpoint/2010/main" val="26317523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pPr>
              <a:defRPr/>
            </a:pPr>
            <a:fld id="{6CAE8C56-70A7-41C0-A185-B7EBB1C9CE13}" type="datetime1">
              <a:rPr lang="zh-CN" altLang="en-US" smtClean="0"/>
              <a:pPr>
                <a:defRPr/>
              </a:pPr>
              <a:t>2013/12/5</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268DFDDF-6841-49CC-9F4F-C24C49DFC958}" type="slidenum">
              <a:rPr lang="zh-CN" altLang="en-US" smtClean="0"/>
              <a:pPr>
                <a:defRPr/>
              </a:pPr>
              <a:t>‹#›</a:t>
            </a:fld>
            <a:endParaRPr lang="zh-CN" altLang="en-US"/>
          </a:p>
        </p:txBody>
      </p:sp>
    </p:spTree>
    <p:extLst>
      <p:ext uri="{BB962C8B-B14F-4D97-AF65-F5344CB8AC3E}">
        <p14:creationId xmlns:p14="http://schemas.microsoft.com/office/powerpoint/2010/main" val="2949162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45C8C636-A0AF-45DA-BC9E-DCB4A6B18BEF}" type="datetime1">
              <a:rPr lang="zh-CN" altLang="en-US" smtClean="0"/>
              <a:pPr>
                <a:defRPr/>
              </a:pPr>
              <a:t>2013/12/5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C3F963DB-9F64-4167-A2FB-23F0085CC077}" type="slidenum">
              <a:rPr lang="zh-CN" altLang="en-US" smtClean="0"/>
              <a:pPr>
                <a:defRPr/>
              </a:pPr>
              <a:t>‹#›</a:t>
            </a:fld>
            <a:endParaRPr lang="zh-CN" altLang="en-US"/>
          </a:p>
        </p:txBody>
      </p:sp>
    </p:spTree>
    <p:extLst>
      <p:ext uri="{BB962C8B-B14F-4D97-AF65-F5344CB8AC3E}">
        <p14:creationId xmlns:p14="http://schemas.microsoft.com/office/powerpoint/2010/main" val="66680167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45C8C636-A0AF-45DA-BC9E-DCB4A6B18BEF}" type="datetime1">
              <a:rPr lang="zh-CN" altLang="en-US" smtClean="0"/>
              <a:pPr>
                <a:defRPr/>
              </a:pPr>
              <a:t>2013/12/5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C3F963DB-9F64-4167-A2FB-23F0085CC077}" type="slidenum">
              <a:rPr lang="zh-CN" altLang="en-US" smtClean="0"/>
              <a:pPr>
                <a:defRPr/>
              </a:pPr>
              <a:t>‹#›</a:t>
            </a:fld>
            <a:endParaRPr lang="zh-CN" altLang="en-US"/>
          </a:p>
        </p:txBody>
      </p:sp>
    </p:spTree>
    <p:extLst>
      <p:ext uri="{BB962C8B-B14F-4D97-AF65-F5344CB8AC3E}">
        <p14:creationId xmlns:p14="http://schemas.microsoft.com/office/powerpoint/2010/main" val="356661467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45C8C636-A0AF-45DA-BC9E-DCB4A6B18BEF}" type="datetime1">
              <a:rPr lang="zh-CN" altLang="en-US" smtClean="0"/>
              <a:pPr>
                <a:defRPr/>
              </a:pPr>
              <a:t>2013/12/5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C3F963DB-9F64-4167-A2FB-23F0085CC077}" type="slidenum">
              <a:rPr lang="zh-CN" altLang="en-US" smtClean="0"/>
              <a:pPr>
                <a:defRPr/>
              </a:pPr>
              <a:t>‹#›</a:t>
            </a:fld>
            <a:endParaRPr lang="zh-CN" alt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14339588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45C8C636-A0AF-45DA-BC9E-DCB4A6B18BEF}" type="datetime1">
              <a:rPr lang="zh-CN" altLang="en-US" smtClean="0"/>
              <a:pPr>
                <a:defRPr/>
              </a:pPr>
              <a:t>2013/12/5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C3F963DB-9F64-4167-A2FB-23F0085CC077}" type="slidenum">
              <a:rPr lang="zh-CN" altLang="en-US" smtClean="0"/>
              <a:pPr>
                <a:defRPr/>
              </a:pPr>
              <a:t>‹#›</a:t>
            </a:fld>
            <a:endParaRPr lang="zh-CN" altLang="en-US"/>
          </a:p>
        </p:txBody>
      </p:sp>
    </p:spTree>
    <p:extLst>
      <p:ext uri="{BB962C8B-B14F-4D97-AF65-F5344CB8AC3E}">
        <p14:creationId xmlns:p14="http://schemas.microsoft.com/office/powerpoint/2010/main" val="16209659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pPr>
              <a:defRPr/>
            </a:pPr>
            <a:fld id="{45C8C636-A0AF-45DA-BC9E-DCB4A6B18BEF}" type="datetime1">
              <a:rPr lang="zh-CN" altLang="en-US" smtClean="0"/>
              <a:pPr>
                <a:defRPr/>
              </a:pPr>
              <a:t>2013/12/5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C3F963DB-9F64-4167-A2FB-23F0085CC077}" type="slidenum">
              <a:rPr lang="zh-CN" altLang="en-US" smtClean="0"/>
              <a:pPr>
                <a:defRPr/>
              </a:pPr>
              <a:t>‹#›</a:t>
            </a:fld>
            <a:endParaRPr lang="zh-CN" altLang="en-US"/>
          </a:p>
        </p:txBody>
      </p:sp>
    </p:spTree>
    <p:extLst>
      <p:ext uri="{BB962C8B-B14F-4D97-AF65-F5344CB8AC3E}">
        <p14:creationId xmlns:p14="http://schemas.microsoft.com/office/powerpoint/2010/main" val="94335519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pPr>
              <a:defRPr/>
            </a:pPr>
            <a:fld id="{45C8C636-A0AF-45DA-BC9E-DCB4A6B18BEF}" type="datetime1">
              <a:rPr lang="zh-CN" altLang="en-US" smtClean="0"/>
              <a:pPr>
                <a:defRPr/>
              </a:pPr>
              <a:t>2013/12/5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C3F963DB-9F64-4167-A2FB-23F0085CC077}" type="slidenum">
              <a:rPr lang="zh-CN" altLang="en-US" smtClean="0"/>
              <a:pPr>
                <a:defRPr/>
              </a:pPr>
              <a:t>‹#›</a:t>
            </a:fld>
            <a:endParaRPr lang="zh-CN" altLang="en-US"/>
          </a:p>
        </p:txBody>
      </p:sp>
    </p:spTree>
    <p:extLst>
      <p:ext uri="{BB962C8B-B14F-4D97-AF65-F5344CB8AC3E}">
        <p14:creationId xmlns:p14="http://schemas.microsoft.com/office/powerpoint/2010/main" val="310863237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83326836-8F59-47D2-84FC-1B3D2459C2EC}" type="datetime1">
              <a:rPr lang="zh-CN" altLang="en-US" smtClean="0"/>
              <a:pPr>
                <a:defRPr/>
              </a:pPr>
              <a:t>2013/12/5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22B82B41-ED5B-491E-B2B5-48C3CF82E35F}" type="slidenum">
              <a:rPr lang="zh-CN" altLang="en-US" smtClean="0"/>
              <a:pPr>
                <a:defRPr/>
              </a:pPr>
              <a:t>‹#›</a:t>
            </a:fld>
            <a:endParaRPr lang="zh-CN" altLang="en-US"/>
          </a:p>
        </p:txBody>
      </p:sp>
    </p:spTree>
    <p:extLst>
      <p:ext uri="{BB962C8B-B14F-4D97-AF65-F5344CB8AC3E}">
        <p14:creationId xmlns:p14="http://schemas.microsoft.com/office/powerpoint/2010/main" val="2445095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45C8C636-A0AF-45DA-BC9E-DCB4A6B18BEF}" type="datetime1">
              <a:rPr lang="zh-CN" altLang="en-US" smtClean="0"/>
              <a:pPr>
                <a:defRPr/>
              </a:pPr>
              <a:t>2013/12/5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C3F963DB-9F64-4167-A2FB-23F0085CC077}" type="slidenum">
              <a:rPr lang="zh-CN" altLang="en-US" smtClean="0"/>
              <a:pPr>
                <a:defRPr/>
              </a:pPr>
              <a:t>‹#›</a:t>
            </a:fld>
            <a:endParaRPr lang="zh-CN" altLang="en-US"/>
          </a:p>
        </p:txBody>
      </p:sp>
    </p:spTree>
    <p:extLst>
      <p:ext uri="{BB962C8B-B14F-4D97-AF65-F5344CB8AC3E}">
        <p14:creationId xmlns:p14="http://schemas.microsoft.com/office/powerpoint/2010/main" val="118799763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F59FEDDA-E3D9-462F-830A-42AFCC48F781}" type="datetime1">
              <a:rPr lang="zh-CN" altLang="en-US" smtClean="0"/>
              <a:pPr>
                <a:defRPr/>
              </a:pPr>
              <a:t>2013/12/5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AEB05C4-23BD-4DEB-A35E-46ACFA9F0ECE}" type="slidenum">
              <a:rPr lang="zh-CN" altLang="en-US" smtClean="0"/>
              <a:pPr>
                <a:defRPr/>
              </a:pPr>
              <a:t>‹#›</a:t>
            </a:fld>
            <a:endParaRPr lang="zh-CN" altLang="en-US"/>
          </a:p>
        </p:txBody>
      </p:sp>
    </p:spTree>
    <p:extLst>
      <p:ext uri="{BB962C8B-B14F-4D97-AF65-F5344CB8AC3E}">
        <p14:creationId xmlns:p14="http://schemas.microsoft.com/office/powerpoint/2010/main" val="64324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5A7AAD23-0A84-431D-AF47-023A674FD9BB}" type="datetime1">
              <a:rPr lang="zh-CN" altLang="en-US" smtClean="0"/>
              <a:pPr>
                <a:defRPr/>
              </a:pPr>
              <a:t>2013/12/5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D8D9C6C5-68A1-40F8-8418-9B3C9F30E55A}" type="slidenum">
              <a:rPr lang="zh-CN" altLang="en-US" smtClean="0"/>
              <a:pPr>
                <a:defRPr/>
              </a:pPr>
              <a:t>‹#›</a:t>
            </a:fld>
            <a:endParaRPr lang="zh-CN" altLang="en-US"/>
          </a:p>
        </p:txBody>
      </p:sp>
    </p:spTree>
    <p:extLst>
      <p:ext uri="{BB962C8B-B14F-4D97-AF65-F5344CB8AC3E}">
        <p14:creationId xmlns:p14="http://schemas.microsoft.com/office/powerpoint/2010/main" val="262782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fld id="{F7EE5612-3CD0-435A-A67E-68AA1750E622}" type="datetime1">
              <a:rPr lang="zh-CN" altLang="en-US" smtClean="0"/>
              <a:pPr>
                <a:defRPr/>
              </a:pPr>
              <a:t>2013/12/5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B63E4F2B-139A-4F1F-937B-C2694C11B64D}" type="slidenum">
              <a:rPr lang="zh-CN" altLang="en-US" smtClean="0"/>
              <a:pPr>
                <a:defRPr/>
              </a:pPr>
              <a:t>‹#›</a:t>
            </a:fld>
            <a:endParaRPr lang="zh-CN" altLang="en-US"/>
          </a:p>
        </p:txBody>
      </p:sp>
    </p:spTree>
    <p:extLst>
      <p:ext uri="{BB962C8B-B14F-4D97-AF65-F5344CB8AC3E}">
        <p14:creationId xmlns:p14="http://schemas.microsoft.com/office/powerpoint/2010/main" val="293887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840000" y="2505075"/>
            <a:ext cx="3768912"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6" name="Content Placeholder 5"/>
          <p:cNvSpPr>
            <a:spLocks noGrp="1"/>
          </p:cNvSpPr>
          <p:nvPr>
            <p:ph sz="quarter" idx="4"/>
          </p:nvPr>
        </p:nvSpPr>
        <p:spPr>
          <a:xfrm>
            <a:off x="4739880" y="2505075"/>
            <a:ext cx="377666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898103D9-4CF3-4E47-A0D4-E285F1B6B89D}" type="datetime1">
              <a:rPr lang="zh-CN" altLang="en-US" smtClean="0"/>
              <a:pPr>
                <a:defRPr/>
              </a:pPr>
              <a:t>2013/12/5</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FC7380EB-F869-4628-9107-9E64875D349B}" type="slidenum">
              <a:rPr lang="zh-CN" altLang="en-US" smtClean="0"/>
              <a:pPr>
                <a:defRPr/>
              </a:pPr>
              <a:t>‹#›</a:t>
            </a:fld>
            <a:endParaRPr lang="zh-CN" altLang="en-US"/>
          </a:p>
        </p:txBody>
      </p:sp>
    </p:spTree>
    <p:extLst>
      <p:ext uri="{BB962C8B-B14F-4D97-AF65-F5344CB8AC3E}">
        <p14:creationId xmlns:p14="http://schemas.microsoft.com/office/powerpoint/2010/main" val="2521945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53BBB6A3-F7AB-48CA-B1D2-E84556A45924}" type="datetime1">
              <a:rPr lang="zh-CN" altLang="en-US" smtClean="0"/>
              <a:pPr>
                <a:defRPr/>
              </a:pPr>
              <a:t>2013/12/5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CFDEACE5-6061-4EC7-84E6-8E9BEA199A7D}" type="slidenum">
              <a:rPr lang="zh-CN" altLang="en-US" smtClean="0"/>
              <a:pPr>
                <a:defRPr/>
              </a:pPr>
              <a:t>‹#›</a:t>
            </a:fld>
            <a:endParaRPr lang="zh-CN" altLang="en-US"/>
          </a:p>
        </p:txBody>
      </p:sp>
    </p:spTree>
    <p:extLst>
      <p:ext uri="{BB962C8B-B14F-4D97-AF65-F5344CB8AC3E}">
        <p14:creationId xmlns:p14="http://schemas.microsoft.com/office/powerpoint/2010/main" val="107401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0E82510-27DD-468C-A90C-687D6CB1E347}" type="datetime1">
              <a:rPr lang="zh-CN" altLang="en-US" smtClean="0"/>
              <a:pPr>
                <a:defRPr/>
              </a:pPr>
              <a:t>2013/12/5</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E9E066E0-2E3D-4AEF-B6DD-19FBA4027953}" type="slidenum">
              <a:rPr lang="zh-CN" altLang="en-US" smtClean="0"/>
              <a:pPr>
                <a:defRPr/>
              </a:pPr>
              <a:t>‹#›</a:t>
            </a:fld>
            <a:endParaRPr lang="zh-CN" altLang="en-US"/>
          </a:p>
        </p:txBody>
      </p:sp>
    </p:spTree>
    <p:extLst>
      <p:ext uri="{BB962C8B-B14F-4D97-AF65-F5344CB8AC3E}">
        <p14:creationId xmlns:p14="http://schemas.microsoft.com/office/powerpoint/2010/main" val="8562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0F800846-8AFE-409A-83E9-0FA051E84553}" type="datetime1">
              <a:rPr lang="zh-CN" altLang="en-US" smtClean="0"/>
              <a:pPr>
                <a:defRPr/>
              </a:pPr>
              <a:t>2013/12/5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48E34DA3-FC73-42DE-BCF5-02880AD98FBE}" type="slidenum">
              <a:rPr lang="zh-CN" altLang="en-US" smtClean="0"/>
              <a:pPr>
                <a:defRPr/>
              </a:pPr>
              <a:t>‹#›</a:t>
            </a:fld>
            <a:endParaRPr lang="zh-CN" altLang="en-US"/>
          </a:p>
        </p:txBody>
      </p:sp>
    </p:spTree>
    <p:extLst>
      <p:ext uri="{BB962C8B-B14F-4D97-AF65-F5344CB8AC3E}">
        <p14:creationId xmlns:p14="http://schemas.microsoft.com/office/powerpoint/2010/main" val="131864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60BD2D81-277B-4847-BED8-9E57B0B0D4ED}" type="datetime1">
              <a:rPr lang="zh-CN" altLang="en-US" smtClean="0"/>
              <a:pPr>
                <a:defRPr/>
              </a:pPr>
              <a:t>2013/12/5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493259FB-49BE-4EF3-BACF-4BBF10EF1E5A}" type="slidenum">
              <a:rPr lang="zh-CN" altLang="en-US" smtClean="0"/>
              <a:pPr>
                <a:defRPr/>
              </a:pPr>
              <a:t>‹#›</a:t>
            </a:fld>
            <a:endParaRPr lang="zh-CN" altLang="en-US"/>
          </a:p>
        </p:txBody>
      </p:sp>
    </p:spTree>
    <p:extLst>
      <p:ext uri="{BB962C8B-B14F-4D97-AF65-F5344CB8AC3E}">
        <p14:creationId xmlns:p14="http://schemas.microsoft.com/office/powerpoint/2010/main" val="390471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fld id="{45C8C636-A0AF-45DA-BC9E-DCB4A6B18BEF}" type="datetime1">
              <a:rPr lang="zh-CN" altLang="en-US" smtClean="0"/>
              <a:pPr>
                <a:defRPr/>
              </a:pPr>
              <a:t>2013/12/5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fld id="{C3F963DB-9F64-4167-A2FB-23F0085CC077}" type="slidenum">
              <a:rPr lang="zh-CN" altLang="en-US" smtClean="0"/>
              <a:pPr>
                <a:defRPr/>
              </a:pPr>
              <a:t>‹#›</a:t>
            </a:fld>
            <a:endParaRPr lang="zh-CN" altLang="en-US"/>
          </a:p>
        </p:txBody>
      </p:sp>
    </p:spTree>
    <p:extLst>
      <p:ext uri="{BB962C8B-B14F-4D97-AF65-F5344CB8AC3E}">
        <p14:creationId xmlns:p14="http://schemas.microsoft.com/office/powerpoint/2010/main" val="1725924610"/>
      </p:ext>
    </p:extLst>
  </p:cSld>
  <p:clrMap bg1="dk1" tx1="lt1" bg2="dk2" tx2="lt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 id="2147484053" r:id="rId16"/>
    <p:sldLayoutId id="2147484054" r:id="rId17"/>
  </p:sldLayoutIdLst>
  <p:hf hdr="0" ftr="0" dt="0"/>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400" dirty="0"/>
              <a:t>3.2 </a:t>
            </a:r>
            <a:r>
              <a:rPr lang="zh-CN" altLang="en-US" sz="4400" dirty="0"/>
              <a:t>几种简单密码体制及其破译</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0427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
        <p:nvSpPr>
          <p:cNvPr id="3" name="内容占位符 2"/>
          <p:cNvSpPr>
            <a:spLocks noGrp="1"/>
          </p:cNvSpPr>
          <p:nvPr>
            <p:ph idx="1"/>
          </p:nvPr>
        </p:nvSpPr>
        <p:spPr>
          <a:xfrm>
            <a:off x="457200" y="1600200"/>
            <a:ext cx="7715200" cy="5141913"/>
          </a:xfrm>
        </p:spPr>
        <p:txBody>
          <a:bodyPr>
            <a:normAutofit/>
          </a:bodyPr>
          <a:lstStyle/>
          <a:p>
            <a:pPr eaLnBrk="1" hangingPunct="1"/>
            <a:r>
              <a:rPr lang="zh-CN" altLang="en-US" dirty="0" smtClean="0"/>
              <a:t>在上表的基础上，</a:t>
            </a:r>
            <a:r>
              <a:rPr lang="en-US" altLang="zh-CN" dirty="0" smtClean="0"/>
              <a:t>26</a:t>
            </a:r>
            <a:r>
              <a:rPr lang="zh-CN" altLang="en-US" dirty="0" smtClean="0"/>
              <a:t>个英文字母按照出现概率大小划分为</a:t>
            </a:r>
            <a:r>
              <a:rPr lang="en-US" altLang="zh-CN" dirty="0" smtClean="0"/>
              <a:t>5</a:t>
            </a:r>
            <a:r>
              <a:rPr lang="zh-CN" altLang="en-US" dirty="0" smtClean="0"/>
              <a:t>组：</a:t>
            </a:r>
            <a:endParaRPr lang="en-US" altLang="zh-CN" dirty="0" smtClean="0"/>
          </a:p>
          <a:p>
            <a:pPr lvl="1" eaLnBrk="1" hangingPunct="1"/>
            <a:r>
              <a:rPr lang="zh-CN" altLang="en-US" dirty="0" smtClean="0"/>
              <a:t>极高频率字母组：</a:t>
            </a:r>
            <a:r>
              <a:rPr lang="en-US" altLang="zh-CN" dirty="0" smtClean="0"/>
              <a:t>e</a:t>
            </a:r>
          </a:p>
          <a:p>
            <a:pPr lvl="1" eaLnBrk="1" hangingPunct="1"/>
            <a:r>
              <a:rPr lang="zh-CN" altLang="en-US" dirty="0" smtClean="0"/>
              <a:t>次高频率字母组：</a:t>
            </a:r>
            <a:r>
              <a:rPr lang="en-US" altLang="zh-CN" dirty="0" smtClean="0"/>
              <a:t>a, h, </a:t>
            </a:r>
            <a:r>
              <a:rPr lang="en-US" altLang="zh-CN" dirty="0" err="1" smtClean="0"/>
              <a:t>i</a:t>
            </a:r>
            <a:r>
              <a:rPr lang="en-US" altLang="zh-CN" dirty="0" smtClean="0"/>
              <a:t>, n, o, s, t, r</a:t>
            </a:r>
          </a:p>
          <a:p>
            <a:pPr lvl="1" eaLnBrk="1" hangingPunct="1"/>
            <a:r>
              <a:rPr lang="zh-CN" altLang="en-US" dirty="0" smtClean="0"/>
              <a:t>中等频率字母组：</a:t>
            </a:r>
            <a:r>
              <a:rPr lang="en-US" altLang="zh-CN" dirty="0" smtClean="0"/>
              <a:t>d, l</a:t>
            </a:r>
          </a:p>
          <a:p>
            <a:pPr lvl="1" eaLnBrk="1" hangingPunct="1"/>
            <a:r>
              <a:rPr lang="zh-CN" altLang="en-US" dirty="0" smtClean="0"/>
              <a:t>低频率字母组：</a:t>
            </a:r>
            <a:r>
              <a:rPr lang="en-US" altLang="zh-CN" dirty="0" smtClean="0"/>
              <a:t>b, c, f, g, m, p, u, w, y</a:t>
            </a:r>
          </a:p>
          <a:p>
            <a:pPr lvl="1" eaLnBrk="1" hangingPunct="1"/>
            <a:r>
              <a:rPr lang="zh-CN" altLang="en-US" dirty="0" smtClean="0"/>
              <a:t>极低频率字母组：</a:t>
            </a:r>
            <a:r>
              <a:rPr lang="en-US" altLang="zh-CN" dirty="0" smtClean="0"/>
              <a:t>j, k, q, v, x, z</a:t>
            </a:r>
          </a:p>
          <a:p>
            <a:pPr eaLnBrk="1" hangingPunct="1"/>
            <a:endParaRPr lang="en-US" altLang="zh-CN" dirty="0" smtClean="0"/>
          </a:p>
          <a:p>
            <a:pPr eaLnBrk="1" hangingPunct="1"/>
            <a:r>
              <a:rPr lang="zh-CN" altLang="en-US" dirty="0" smtClean="0"/>
              <a:t>另外，有时考虑两个或三个字母的固定字符串也是有用的。以下分别是</a:t>
            </a:r>
            <a:r>
              <a:rPr lang="en-US" altLang="zh-CN" dirty="0" smtClean="0"/>
              <a:t>12</a:t>
            </a:r>
            <a:r>
              <a:rPr lang="zh-CN" altLang="en-US" dirty="0" smtClean="0"/>
              <a:t>个最常见的两字母串和三字母串：</a:t>
            </a:r>
            <a:endParaRPr lang="en-US" altLang="zh-CN" dirty="0" smtClean="0"/>
          </a:p>
          <a:p>
            <a:pPr eaLnBrk="1" hangingPunct="1">
              <a:buNone/>
            </a:pPr>
            <a:r>
              <a:rPr lang="zh-CN" altLang="en-US" dirty="0" smtClean="0"/>
              <a:t>    </a:t>
            </a:r>
            <a:r>
              <a:rPr lang="en-US" altLang="zh-CN" sz="2200" dirty="0" err="1" smtClean="0"/>
              <a:t>th</a:t>
            </a:r>
            <a:r>
              <a:rPr lang="en-US" altLang="zh-CN" sz="2200" dirty="0" smtClean="0"/>
              <a:t>, he, in, </a:t>
            </a:r>
            <a:r>
              <a:rPr lang="en-US" altLang="zh-CN" sz="2200" dirty="0" err="1" smtClean="0"/>
              <a:t>er</a:t>
            </a:r>
            <a:r>
              <a:rPr lang="en-US" altLang="zh-CN" sz="2200" dirty="0" smtClean="0"/>
              <a:t>, an, re, de, on, </a:t>
            </a:r>
            <a:r>
              <a:rPr lang="en-US" altLang="zh-CN" sz="2200" dirty="0" err="1" smtClean="0"/>
              <a:t>es</a:t>
            </a:r>
            <a:r>
              <a:rPr lang="en-US" altLang="zh-CN" sz="2200" dirty="0" smtClean="0"/>
              <a:t>, </a:t>
            </a:r>
            <a:r>
              <a:rPr lang="en-US" altLang="zh-CN" sz="2200" dirty="0" err="1" smtClean="0"/>
              <a:t>st</a:t>
            </a:r>
            <a:r>
              <a:rPr lang="en-US" altLang="zh-CN" sz="2200" dirty="0" smtClean="0"/>
              <a:t>, en, at</a:t>
            </a:r>
          </a:p>
          <a:p>
            <a:pPr eaLnBrk="1" hangingPunct="1">
              <a:buNone/>
            </a:pPr>
            <a:r>
              <a:rPr lang="en-US" altLang="zh-CN" sz="2200" dirty="0" smtClean="0"/>
              <a:t>    the, </a:t>
            </a:r>
            <a:r>
              <a:rPr lang="en-US" altLang="zh-CN" sz="2200" dirty="0" err="1" smtClean="0"/>
              <a:t>ing</a:t>
            </a:r>
            <a:r>
              <a:rPr lang="en-US" altLang="zh-CN" sz="2200" dirty="0" smtClean="0"/>
              <a:t>, and, her, ere, </a:t>
            </a:r>
            <a:r>
              <a:rPr lang="en-US" altLang="zh-CN" sz="2200" dirty="0" err="1" smtClean="0"/>
              <a:t>ent</a:t>
            </a:r>
            <a:r>
              <a:rPr lang="en-US" altLang="zh-CN" sz="2200" dirty="0" smtClean="0"/>
              <a:t>, </a:t>
            </a:r>
            <a:r>
              <a:rPr lang="en-US" altLang="zh-CN" sz="2200" dirty="0" err="1" smtClean="0"/>
              <a:t>tha</a:t>
            </a:r>
            <a:r>
              <a:rPr lang="en-US" altLang="zh-CN" sz="2200" dirty="0" smtClean="0"/>
              <a:t>, nth, was, eth, for, </a:t>
            </a:r>
            <a:r>
              <a:rPr lang="en-US" altLang="zh-CN" sz="2200" dirty="0" err="1" smtClean="0"/>
              <a:t>dth</a:t>
            </a:r>
            <a:endParaRPr lang="zh-CN" altLang="en-US" sz="2200" dirty="0" smtClean="0"/>
          </a:p>
        </p:txBody>
      </p:sp>
      <p:sp>
        <p:nvSpPr>
          <p:cNvPr id="2457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AF0E1B6-585C-4952-8B85-D8DB686D305F}" type="slidenum">
              <a:rPr lang="zh-CN" altLang="en-US"/>
              <a:pPr fontAlgn="base">
                <a:spcBef>
                  <a:spcPct val="0"/>
                </a:spcBef>
                <a:spcAft>
                  <a:spcPct val="0"/>
                </a:spcAft>
                <a:defRPr/>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2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
        <p:nvSpPr>
          <p:cNvPr id="3" name="内容占位符 2"/>
          <p:cNvSpPr>
            <a:spLocks noGrp="1"/>
          </p:cNvSpPr>
          <p:nvPr>
            <p:ph idx="1"/>
          </p:nvPr>
        </p:nvSpPr>
        <p:spPr>
          <a:xfrm>
            <a:off x="457200" y="1600200"/>
            <a:ext cx="7715200" cy="4873625"/>
          </a:xfrm>
        </p:spPr>
        <p:txBody>
          <a:bodyPr>
            <a:normAutofit/>
          </a:bodyPr>
          <a:lstStyle/>
          <a:p>
            <a:pPr eaLnBrk="1" hangingPunct="1"/>
            <a:r>
              <a:rPr lang="zh-CN" altLang="en-US" dirty="0" smtClean="0"/>
              <a:t>下面利用英文的统计特性来分析一段用仿射密码体制得到的密文。假设从仿射密码中获得了如下密文：</a:t>
            </a:r>
            <a:r>
              <a:rPr lang="en-US" altLang="zh-CN" dirty="0" smtClean="0"/>
              <a:t>  </a:t>
            </a:r>
            <a:r>
              <a:rPr lang="en-US" altLang="zh-CN" sz="2200" dirty="0" smtClean="0"/>
              <a:t>FMXVEDKAPHFERBNDKRXRSREFMORUDSDKDVSHVUFEDKAPRKDLYEVLRHHRH</a:t>
            </a:r>
          </a:p>
          <a:p>
            <a:pPr eaLnBrk="1" hangingPunct="1">
              <a:buNone/>
            </a:pPr>
            <a:r>
              <a:rPr lang="zh-CN" altLang="en-US" dirty="0" smtClean="0"/>
              <a:t>  上述密文中各英文字母出现的次数如下：</a:t>
            </a:r>
            <a:endParaRPr lang="en-US" altLang="zh-CN" dirty="0" smtClean="0"/>
          </a:p>
          <a:p>
            <a:pPr eaLnBrk="1" hangingPunct="1">
              <a:buNone/>
            </a:pPr>
            <a:r>
              <a:rPr lang="zh-CN" altLang="en-US" dirty="0" smtClean="0"/>
              <a:t>  </a:t>
            </a:r>
            <a:r>
              <a:rPr lang="en-US" altLang="zh-CN" dirty="0" smtClean="0"/>
              <a:t>-------------------------------------------------------</a:t>
            </a:r>
          </a:p>
          <a:p>
            <a:pPr eaLnBrk="1" hangingPunct="1">
              <a:buNone/>
            </a:pPr>
            <a:r>
              <a:rPr lang="zh-CN" altLang="en-US" dirty="0" smtClean="0"/>
              <a:t>   </a:t>
            </a:r>
            <a:r>
              <a:rPr lang="zh-CN" altLang="en-US" sz="1600" dirty="0" smtClean="0"/>
              <a:t>字母：</a:t>
            </a:r>
            <a:r>
              <a:rPr lang="en-US" altLang="zh-CN" sz="1600" dirty="0" smtClean="0"/>
              <a:t>A</a:t>
            </a:r>
            <a:r>
              <a:rPr lang="zh-CN" altLang="en-US" sz="1600" dirty="0" smtClean="0"/>
              <a:t>  </a:t>
            </a:r>
            <a:r>
              <a:rPr lang="en-US" altLang="zh-CN" sz="1600" dirty="0" smtClean="0"/>
              <a:t>B  C D  E  F  G</a:t>
            </a:r>
            <a:r>
              <a:rPr lang="zh-CN" altLang="en-US" sz="1600" dirty="0" smtClean="0"/>
              <a:t> </a:t>
            </a:r>
            <a:r>
              <a:rPr lang="en-US" altLang="zh-CN" sz="1600" dirty="0" smtClean="0"/>
              <a:t> H  I  J </a:t>
            </a:r>
            <a:r>
              <a:rPr lang="zh-CN" altLang="en-US" sz="1600" dirty="0" smtClean="0"/>
              <a:t> </a:t>
            </a:r>
            <a:r>
              <a:rPr lang="en-US" altLang="zh-CN" sz="1600" dirty="0" smtClean="0"/>
              <a:t>K  L M N O P Q R </a:t>
            </a:r>
            <a:r>
              <a:rPr lang="zh-CN" altLang="en-US" sz="1600" dirty="0" smtClean="0"/>
              <a:t> </a:t>
            </a:r>
            <a:r>
              <a:rPr lang="en-US" altLang="zh-CN" sz="1600" dirty="0" smtClean="0"/>
              <a:t>S</a:t>
            </a:r>
            <a:r>
              <a:rPr lang="zh-CN" altLang="en-US" sz="1600" dirty="0" smtClean="0"/>
              <a:t> </a:t>
            </a:r>
            <a:r>
              <a:rPr lang="en-US" altLang="zh-CN" sz="1600" dirty="0" smtClean="0"/>
              <a:t> T  U  V  W  X  Y  Z</a:t>
            </a:r>
          </a:p>
          <a:p>
            <a:pPr eaLnBrk="1" hangingPunct="1">
              <a:buNone/>
            </a:pPr>
            <a:r>
              <a:rPr lang="zh-CN" altLang="en-US" sz="1600" dirty="0" smtClean="0"/>
              <a:t>    次数：</a:t>
            </a:r>
            <a:r>
              <a:rPr lang="en-US" altLang="zh-CN" sz="1400" dirty="0" smtClean="0"/>
              <a:t>2 </a:t>
            </a:r>
            <a:r>
              <a:rPr lang="zh-CN" altLang="en-US" sz="1400" dirty="0" smtClean="0"/>
              <a:t>  </a:t>
            </a:r>
            <a:r>
              <a:rPr lang="en-US" altLang="zh-CN" sz="1400" dirty="0" smtClean="0"/>
              <a:t>1</a:t>
            </a:r>
            <a:r>
              <a:rPr lang="zh-CN" altLang="en-US" sz="1400" dirty="0" smtClean="0"/>
              <a:t>   </a:t>
            </a:r>
            <a:r>
              <a:rPr lang="en-US" altLang="zh-CN" sz="1400" dirty="0" smtClean="0"/>
              <a:t>0</a:t>
            </a:r>
            <a:r>
              <a:rPr lang="zh-CN" altLang="en-US" sz="1400" dirty="0" smtClean="0"/>
              <a:t>  </a:t>
            </a:r>
            <a:r>
              <a:rPr lang="en-US" altLang="zh-CN" sz="1400" dirty="0" smtClean="0"/>
              <a:t>7</a:t>
            </a:r>
            <a:r>
              <a:rPr lang="zh-CN" altLang="en-US" sz="1400" dirty="0" smtClean="0"/>
              <a:t>   </a:t>
            </a:r>
            <a:r>
              <a:rPr lang="en-US" altLang="zh-CN" sz="1400" dirty="0" smtClean="0"/>
              <a:t>5</a:t>
            </a:r>
            <a:r>
              <a:rPr lang="zh-CN" altLang="en-US" sz="1400" dirty="0" smtClean="0"/>
              <a:t>  </a:t>
            </a:r>
            <a:r>
              <a:rPr lang="en-US" altLang="zh-CN" sz="1400" dirty="0" smtClean="0"/>
              <a:t>4</a:t>
            </a:r>
            <a:r>
              <a:rPr lang="zh-CN" altLang="en-US" sz="1400" dirty="0" smtClean="0"/>
              <a:t>   </a:t>
            </a:r>
            <a:r>
              <a:rPr lang="en-US" altLang="zh-CN" sz="1400" dirty="0" smtClean="0"/>
              <a:t>0</a:t>
            </a:r>
            <a:r>
              <a:rPr lang="zh-CN" altLang="en-US" sz="1400" dirty="0" smtClean="0"/>
              <a:t>   </a:t>
            </a:r>
            <a:r>
              <a:rPr lang="en-US" altLang="zh-CN" sz="1400" dirty="0" smtClean="0"/>
              <a:t>5</a:t>
            </a:r>
            <a:r>
              <a:rPr lang="zh-CN" altLang="en-US" sz="1400" dirty="0" smtClean="0"/>
              <a:t>   </a:t>
            </a:r>
            <a:r>
              <a:rPr lang="en-US" altLang="zh-CN" sz="1400" dirty="0" smtClean="0"/>
              <a:t>0</a:t>
            </a:r>
            <a:r>
              <a:rPr lang="zh-CN" altLang="en-US" sz="1400" dirty="0" smtClean="0"/>
              <a:t>  </a:t>
            </a:r>
            <a:r>
              <a:rPr lang="en-US" altLang="zh-CN" sz="1400" dirty="0" smtClean="0"/>
              <a:t>0</a:t>
            </a:r>
            <a:r>
              <a:rPr lang="zh-CN" altLang="en-US" sz="1400" dirty="0" smtClean="0"/>
              <a:t>  </a:t>
            </a:r>
            <a:r>
              <a:rPr lang="en-US" altLang="zh-CN" sz="1400" dirty="0" smtClean="0"/>
              <a:t>5</a:t>
            </a:r>
            <a:r>
              <a:rPr lang="zh-CN" altLang="en-US" sz="1400" dirty="0" smtClean="0"/>
              <a:t>   </a:t>
            </a:r>
            <a:r>
              <a:rPr lang="en-US" altLang="zh-CN" sz="1400" dirty="0" smtClean="0"/>
              <a:t>2</a:t>
            </a:r>
            <a:r>
              <a:rPr lang="zh-CN" altLang="en-US" sz="1400" dirty="0" smtClean="0"/>
              <a:t>  </a:t>
            </a:r>
            <a:r>
              <a:rPr lang="en-US" altLang="zh-CN" sz="1400" dirty="0" smtClean="0"/>
              <a:t>2</a:t>
            </a:r>
            <a:r>
              <a:rPr lang="zh-CN" altLang="en-US" sz="1400" dirty="0" smtClean="0"/>
              <a:t>   </a:t>
            </a:r>
            <a:r>
              <a:rPr lang="en-US" altLang="zh-CN" sz="1400" dirty="0" smtClean="0"/>
              <a:t>1</a:t>
            </a:r>
            <a:r>
              <a:rPr lang="zh-CN" altLang="en-US" sz="1400" dirty="0" smtClean="0"/>
              <a:t>  </a:t>
            </a:r>
            <a:r>
              <a:rPr lang="en-US" altLang="zh-CN" sz="1400" dirty="0" smtClean="0"/>
              <a:t>1</a:t>
            </a:r>
            <a:r>
              <a:rPr lang="zh-CN" altLang="en-US" sz="1400" dirty="0" smtClean="0"/>
              <a:t>  </a:t>
            </a:r>
            <a:r>
              <a:rPr lang="en-US" altLang="zh-CN" sz="1400" dirty="0" smtClean="0"/>
              <a:t>2</a:t>
            </a:r>
            <a:r>
              <a:rPr lang="zh-CN" altLang="en-US" sz="1400" dirty="0" smtClean="0"/>
              <a:t>  </a:t>
            </a:r>
            <a:r>
              <a:rPr lang="en-US" altLang="zh-CN" sz="1400" dirty="0" smtClean="0"/>
              <a:t>0</a:t>
            </a:r>
            <a:r>
              <a:rPr lang="zh-CN" altLang="en-US" sz="1400" dirty="0" smtClean="0"/>
              <a:t>  </a:t>
            </a:r>
            <a:r>
              <a:rPr lang="en-US" altLang="zh-CN" sz="1400" dirty="0" smtClean="0"/>
              <a:t>8</a:t>
            </a:r>
            <a:r>
              <a:rPr lang="zh-CN" altLang="en-US" sz="1400" dirty="0" smtClean="0"/>
              <a:t>  </a:t>
            </a:r>
            <a:r>
              <a:rPr lang="en-US" altLang="zh-CN" sz="1400" dirty="0" smtClean="0"/>
              <a:t>3</a:t>
            </a:r>
            <a:r>
              <a:rPr lang="zh-CN" altLang="en-US" sz="1400" dirty="0" smtClean="0"/>
              <a:t>   </a:t>
            </a:r>
            <a:r>
              <a:rPr lang="en-US" altLang="zh-CN" sz="1400" dirty="0" smtClean="0"/>
              <a:t>0</a:t>
            </a:r>
            <a:r>
              <a:rPr lang="zh-CN" altLang="en-US" sz="1400" dirty="0" smtClean="0"/>
              <a:t>   </a:t>
            </a:r>
            <a:r>
              <a:rPr lang="en-US" altLang="zh-CN" sz="1400" dirty="0" smtClean="0"/>
              <a:t>2</a:t>
            </a:r>
            <a:r>
              <a:rPr lang="zh-CN" altLang="en-US" sz="1400" dirty="0" smtClean="0"/>
              <a:t>   </a:t>
            </a:r>
            <a:r>
              <a:rPr lang="en-US" altLang="zh-CN" sz="1400" dirty="0" smtClean="0"/>
              <a:t>4</a:t>
            </a:r>
            <a:r>
              <a:rPr lang="zh-CN" altLang="en-US" sz="1400" dirty="0" smtClean="0"/>
              <a:t>   </a:t>
            </a:r>
            <a:r>
              <a:rPr lang="en-US" altLang="zh-CN" sz="1400" dirty="0" smtClean="0"/>
              <a:t>0</a:t>
            </a:r>
            <a:r>
              <a:rPr lang="zh-CN" altLang="en-US" sz="1400" dirty="0" smtClean="0"/>
              <a:t>    </a:t>
            </a:r>
            <a:r>
              <a:rPr lang="en-US" altLang="zh-CN" sz="1400" dirty="0" smtClean="0"/>
              <a:t>2</a:t>
            </a:r>
            <a:r>
              <a:rPr lang="zh-CN" altLang="en-US" sz="1400" dirty="0" smtClean="0"/>
              <a:t>   </a:t>
            </a:r>
            <a:r>
              <a:rPr lang="en-US" altLang="zh-CN" sz="1400" dirty="0" smtClean="0"/>
              <a:t>1</a:t>
            </a:r>
            <a:r>
              <a:rPr lang="zh-CN" altLang="en-US" sz="1400" dirty="0" smtClean="0"/>
              <a:t>   </a:t>
            </a:r>
            <a:r>
              <a:rPr lang="en-US" altLang="zh-CN" sz="1400" dirty="0" smtClean="0"/>
              <a:t>0</a:t>
            </a:r>
          </a:p>
          <a:p>
            <a:pPr eaLnBrk="1" hangingPunct="1">
              <a:buNone/>
            </a:pPr>
            <a:r>
              <a:rPr lang="zh-CN" altLang="en-US" dirty="0" smtClean="0"/>
              <a:t>  </a:t>
            </a:r>
            <a:r>
              <a:rPr lang="en-US" altLang="zh-CN" dirty="0" smtClean="0"/>
              <a:t>-------------------------------------------------------</a:t>
            </a:r>
          </a:p>
          <a:p>
            <a:pPr eaLnBrk="1" hangingPunct="1">
              <a:buNone/>
            </a:pPr>
            <a:r>
              <a:rPr lang="zh-CN" altLang="en-US" dirty="0" smtClean="0"/>
              <a:t>  我们关心其中出现次数较多的字母：</a:t>
            </a:r>
            <a:r>
              <a:rPr lang="en-US" altLang="zh-CN" dirty="0" smtClean="0"/>
              <a:t>R</a:t>
            </a:r>
            <a:r>
              <a:rPr lang="zh-CN" altLang="en-US" dirty="0" smtClean="0"/>
              <a:t>出现</a:t>
            </a:r>
            <a:r>
              <a:rPr lang="en-US" altLang="zh-CN" dirty="0" smtClean="0"/>
              <a:t>8</a:t>
            </a:r>
            <a:r>
              <a:rPr lang="zh-CN" altLang="en-US" dirty="0" smtClean="0"/>
              <a:t>次，</a:t>
            </a:r>
            <a:r>
              <a:rPr lang="en-US" altLang="zh-CN" dirty="0" smtClean="0"/>
              <a:t>D</a:t>
            </a:r>
            <a:r>
              <a:rPr lang="zh-CN" altLang="en-US" dirty="0" smtClean="0"/>
              <a:t>出现</a:t>
            </a:r>
            <a:r>
              <a:rPr lang="en-US" altLang="zh-CN" dirty="0" smtClean="0"/>
              <a:t>7</a:t>
            </a:r>
            <a:r>
              <a:rPr lang="zh-CN" altLang="en-US" dirty="0" smtClean="0"/>
              <a:t>次，</a:t>
            </a:r>
            <a:r>
              <a:rPr lang="en-US" altLang="zh-CN" dirty="0" smtClean="0"/>
              <a:t>E</a:t>
            </a:r>
            <a:r>
              <a:rPr lang="zh-CN" altLang="en-US" dirty="0" smtClean="0"/>
              <a:t>、</a:t>
            </a:r>
            <a:r>
              <a:rPr lang="en-US" altLang="zh-CN" dirty="0" smtClean="0"/>
              <a:t>H</a:t>
            </a:r>
            <a:r>
              <a:rPr lang="zh-CN" altLang="en-US" dirty="0" smtClean="0"/>
              <a:t>、</a:t>
            </a:r>
            <a:r>
              <a:rPr lang="en-US" altLang="zh-CN" dirty="0" smtClean="0"/>
              <a:t>K</a:t>
            </a:r>
            <a:r>
              <a:rPr lang="zh-CN" altLang="en-US" dirty="0" smtClean="0"/>
              <a:t>各出现</a:t>
            </a:r>
            <a:r>
              <a:rPr lang="en-US" altLang="zh-CN" dirty="0" smtClean="0"/>
              <a:t>5</a:t>
            </a:r>
            <a:r>
              <a:rPr lang="zh-CN" altLang="en-US" dirty="0" smtClean="0"/>
              <a:t>次，</a:t>
            </a:r>
            <a:r>
              <a:rPr lang="en-US" altLang="zh-CN" dirty="0" smtClean="0"/>
              <a:t>F</a:t>
            </a:r>
            <a:r>
              <a:rPr lang="zh-CN" altLang="en-US" dirty="0" smtClean="0"/>
              <a:t>和</a:t>
            </a:r>
            <a:r>
              <a:rPr lang="en-US" altLang="zh-CN" dirty="0" smtClean="0"/>
              <a:t>V</a:t>
            </a:r>
            <a:r>
              <a:rPr lang="zh-CN" altLang="en-US" dirty="0" smtClean="0"/>
              <a:t>各</a:t>
            </a:r>
            <a:r>
              <a:rPr lang="en-US" altLang="zh-CN" dirty="0" smtClean="0"/>
              <a:t>4</a:t>
            </a:r>
            <a:r>
              <a:rPr lang="zh-CN" altLang="en-US" dirty="0" smtClean="0"/>
              <a:t>次。</a:t>
            </a:r>
          </a:p>
        </p:txBody>
      </p:sp>
      <p:sp>
        <p:nvSpPr>
          <p:cNvPr id="2355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76D79C3-CFF9-40C9-A27F-06F5CCAE865C}" type="slidenum">
              <a:rPr lang="zh-CN" altLang="en-US"/>
              <a:pPr fontAlgn="base">
                <a:spcBef>
                  <a:spcPct val="0"/>
                </a:spcBef>
                <a:spcAft>
                  <a:spcPct val="0"/>
                </a:spcAft>
                <a:defRPr/>
              </a:pPr>
              <a:t>11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
        <p:nvSpPr>
          <p:cNvPr id="3" name="内容占位符 2"/>
          <p:cNvSpPr>
            <a:spLocks noGrp="1"/>
          </p:cNvSpPr>
          <p:nvPr>
            <p:ph idx="1"/>
          </p:nvPr>
        </p:nvSpPr>
        <p:spPr>
          <a:xfrm>
            <a:off x="457200" y="1600200"/>
            <a:ext cx="7715200" cy="4924425"/>
          </a:xfrm>
        </p:spPr>
        <p:txBody>
          <a:bodyPr>
            <a:normAutofit/>
          </a:bodyPr>
          <a:lstStyle/>
          <a:p>
            <a:pPr eaLnBrk="1" hangingPunct="1"/>
            <a:r>
              <a:rPr lang="zh-CN" altLang="en-US" dirty="0" smtClean="0"/>
              <a:t>首先，因为</a:t>
            </a:r>
            <a:r>
              <a:rPr lang="en-US" altLang="zh-CN" dirty="0" smtClean="0"/>
              <a:t>e</a:t>
            </a:r>
            <a:r>
              <a:rPr lang="zh-CN" altLang="en-US" dirty="0" smtClean="0"/>
              <a:t>和</a:t>
            </a:r>
            <a:r>
              <a:rPr lang="en-US" altLang="zh-CN" dirty="0" smtClean="0"/>
              <a:t>t</a:t>
            </a:r>
            <a:r>
              <a:rPr lang="zh-CN" altLang="en-US" dirty="0" smtClean="0"/>
              <a:t>是一般英文中出现概率最大的字母，所以我们猜测</a:t>
            </a:r>
            <a:r>
              <a:rPr lang="en-US" altLang="zh-CN" dirty="0" smtClean="0"/>
              <a:t>R</a:t>
            </a:r>
            <a:r>
              <a:rPr lang="zh-CN" altLang="en-US" dirty="0" smtClean="0"/>
              <a:t>由</a:t>
            </a:r>
            <a:r>
              <a:rPr lang="en-US" altLang="zh-CN" dirty="0" smtClean="0"/>
              <a:t>e</a:t>
            </a:r>
            <a:r>
              <a:rPr lang="zh-CN" altLang="en-US" dirty="0" smtClean="0"/>
              <a:t>加密而得，</a:t>
            </a:r>
            <a:r>
              <a:rPr lang="en-US" altLang="zh-CN" dirty="0" smtClean="0"/>
              <a:t>D</a:t>
            </a:r>
            <a:r>
              <a:rPr lang="zh-CN" altLang="en-US" dirty="0" smtClean="0"/>
              <a:t>由</a:t>
            </a:r>
            <a:r>
              <a:rPr lang="en-US" altLang="zh-CN" dirty="0" smtClean="0"/>
              <a:t>t</a:t>
            </a:r>
            <a:r>
              <a:rPr lang="zh-CN" altLang="en-US" dirty="0" smtClean="0"/>
              <a:t>加密而得。用函数表达即是：</a:t>
            </a:r>
            <a:r>
              <a:rPr lang="en-US" altLang="zh-CN" dirty="0" err="1" smtClean="0"/>
              <a:t>e</a:t>
            </a:r>
            <a:r>
              <a:rPr lang="en-US" altLang="zh-CN" baseline="-25000" dirty="0" err="1" smtClean="0"/>
              <a:t>K</a:t>
            </a:r>
            <a:r>
              <a:rPr lang="en-US" altLang="zh-CN" dirty="0" smtClean="0"/>
              <a:t>(4)=17</a:t>
            </a:r>
            <a:r>
              <a:rPr lang="zh-CN" altLang="en-US" dirty="0" smtClean="0"/>
              <a:t>和</a:t>
            </a:r>
            <a:r>
              <a:rPr lang="en-US" altLang="zh-CN" dirty="0" err="1" smtClean="0"/>
              <a:t>e</a:t>
            </a:r>
            <a:r>
              <a:rPr lang="en-US" altLang="zh-CN" baseline="-25000" dirty="0" err="1" smtClean="0"/>
              <a:t>K</a:t>
            </a:r>
            <a:r>
              <a:rPr lang="en-US" altLang="zh-CN" dirty="0" smtClean="0"/>
              <a:t>(19)=3</a:t>
            </a:r>
            <a:r>
              <a:rPr lang="zh-CN" altLang="en-US" dirty="0" smtClean="0"/>
              <a:t>，这里</a:t>
            </a:r>
            <a:r>
              <a:rPr lang="en-US" altLang="zh-CN" dirty="0" err="1" smtClean="0"/>
              <a:t>e</a:t>
            </a:r>
            <a:r>
              <a:rPr lang="en-US" altLang="zh-CN" baseline="-25000" dirty="0" err="1" smtClean="0"/>
              <a:t>K</a:t>
            </a:r>
            <a:r>
              <a:rPr lang="en-US" altLang="zh-CN" dirty="0" smtClean="0"/>
              <a:t>(x)=</a:t>
            </a:r>
            <a:r>
              <a:rPr lang="en-US" altLang="zh-CN" dirty="0" err="1" smtClean="0"/>
              <a:t>ax+b</a:t>
            </a:r>
            <a:r>
              <a:rPr lang="zh-CN" altLang="en-US" dirty="0" smtClean="0"/>
              <a:t>，而</a:t>
            </a:r>
            <a:r>
              <a:rPr lang="en-US" altLang="zh-CN" dirty="0" smtClean="0"/>
              <a:t>a</a:t>
            </a:r>
            <a:r>
              <a:rPr lang="zh-CN" altLang="en-US" dirty="0" smtClean="0"/>
              <a:t>，</a:t>
            </a:r>
            <a:r>
              <a:rPr lang="en-US" altLang="zh-CN" dirty="0" smtClean="0"/>
              <a:t>b∈Z</a:t>
            </a:r>
            <a:r>
              <a:rPr lang="en-US" altLang="zh-CN" baseline="-25000" dirty="0" smtClean="0"/>
              <a:t>26</a:t>
            </a:r>
            <a:r>
              <a:rPr lang="zh-CN" altLang="en-US" dirty="0" smtClean="0"/>
              <a:t>待定。于是有方程组：</a:t>
            </a:r>
            <a:endParaRPr lang="en-US" altLang="zh-CN" dirty="0" smtClean="0"/>
          </a:p>
          <a:p>
            <a:pPr eaLnBrk="1" hangingPunct="1">
              <a:buNone/>
            </a:pPr>
            <a:r>
              <a:rPr lang="zh-CN" altLang="en-US" dirty="0" smtClean="0"/>
              <a:t>                       </a:t>
            </a:r>
            <a:r>
              <a:rPr lang="en-US" altLang="zh-CN" dirty="0" smtClean="0"/>
              <a:t>4a+b=17</a:t>
            </a:r>
            <a:r>
              <a:rPr lang="zh-CN" altLang="en-US" dirty="0" smtClean="0"/>
              <a:t>，</a:t>
            </a:r>
            <a:r>
              <a:rPr lang="en-US" altLang="zh-CN" dirty="0" smtClean="0"/>
              <a:t>19a+b=13</a:t>
            </a:r>
          </a:p>
          <a:p>
            <a:pPr eaLnBrk="1" hangingPunct="1">
              <a:buNone/>
            </a:pPr>
            <a:r>
              <a:rPr lang="zh-CN" altLang="en-US" dirty="0" smtClean="0"/>
              <a:t>   在</a:t>
            </a:r>
            <a:r>
              <a:rPr lang="en-US" altLang="zh-CN" dirty="0" smtClean="0"/>
              <a:t>Z</a:t>
            </a:r>
            <a:r>
              <a:rPr lang="en-US" altLang="zh-CN" baseline="-25000" dirty="0" smtClean="0"/>
              <a:t>26</a:t>
            </a:r>
            <a:r>
              <a:rPr lang="zh-CN" altLang="en-US" dirty="0" smtClean="0"/>
              <a:t>中这个方程组有唯一解：</a:t>
            </a:r>
            <a:r>
              <a:rPr lang="en-US" altLang="zh-CN" dirty="0" smtClean="0"/>
              <a:t>a=24</a:t>
            </a:r>
            <a:r>
              <a:rPr lang="zh-CN" altLang="en-US" dirty="0" smtClean="0"/>
              <a:t>，</a:t>
            </a:r>
            <a:r>
              <a:rPr lang="en-US" altLang="zh-CN" dirty="0" smtClean="0"/>
              <a:t>b=25</a:t>
            </a:r>
            <a:r>
              <a:rPr lang="zh-CN" altLang="en-US" dirty="0" smtClean="0"/>
              <a:t>。因为</a:t>
            </a:r>
            <a:r>
              <a:rPr lang="en-US" altLang="zh-CN" dirty="0" smtClean="0"/>
              <a:t>(a,26) ≠ 1</a:t>
            </a:r>
            <a:r>
              <a:rPr lang="zh-CN" altLang="en-US" dirty="0" smtClean="0"/>
              <a:t>，所以这个密钥不合法，我们猜测是错误的。</a:t>
            </a:r>
            <a:endParaRPr lang="en-US" altLang="zh-CN" dirty="0" smtClean="0"/>
          </a:p>
          <a:p>
            <a:pPr eaLnBrk="1" hangingPunct="1">
              <a:buNone/>
            </a:pPr>
            <a:r>
              <a:rPr lang="zh-CN" altLang="en-US" dirty="0" smtClean="0"/>
              <a:t>   继续这个过程，直到猜想</a:t>
            </a:r>
            <a:r>
              <a:rPr lang="en-US" altLang="zh-CN" dirty="0" smtClean="0"/>
              <a:t>R</a:t>
            </a:r>
            <a:r>
              <a:rPr lang="zh-CN" altLang="en-US" dirty="0" smtClean="0"/>
              <a:t>是</a:t>
            </a:r>
            <a:r>
              <a:rPr lang="en-US" altLang="zh-CN" dirty="0" smtClean="0"/>
              <a:t>e</a:t>
            </a:r>
            <a:r>
              <a:rPr lang="zh-CN" altLang="en-US" dirty="0" smtClean="0"/>
              <a:t>的加密，</a:t>
            </a:r>
            <a:r>
              <a:rPr lang="en-US" altLang="zh-CN" dirty="0" smtClean="0"/>
              <a:t>K</a:t>
            </a:r>
            <a:r>
              <a:rPr lang="zh-CN" altLang="en-US" dirty="0" smtClean="0"/>
              <a:t>是</a:t>
            </a:r>
            <a:r>
              <a:rPr lang="en-US" altLang="zh-CN" dirty="0" smtClean="0"/>
              <a:t>t</a:t>
            </a:r>
            <a:r>
              <a:rPr lang="zh-CN" altLang="en-US" dirty="0" smtClean="0"/>
              <a:t>的加密，此时</a:t>
            </a:r>
            <a:r>
              <a:rPr lang="en-US" altLang="zh-CN" dirty="0" smtClean="0"/>
              <a:t>a=3</a:t>
            </a:r>
            <a:r>
              <a:rPr lang="zh-CN" altLang="en-US" dirty="0" smtClean="0"/>
              <a:t>，</a:t>
            </a:r>
            <a:r>
              <a:rPr lang="en-US" altLang="zh-CN" dirty="0" smtClean="0"/>
              <a:t>b=5</a:t>
            </a:r>
            <a:r>
              <a:rPr lang="zh-CN" altLang="en-US" dirty="0" smtClean="0"/>
              <a:t>，是合法的密钥，计算知对应的加密函数是</a:t>
            </a:r>
            <a:r>
              <a:rPr lang="en-US" altLang="zh-CN" dirty="0" err="1" smtClean="0"/>
              <a:t>d</a:t>
            </a:r>
            <a:r>
              <a:rPr lang="en-US" altLang="zh-CN" baseline="-25000" dirty="0" err="1" smtClean="0"/>
              <a:t>K</a:t>
            </a:r>
            <a:r>
              <a:rPr lang="en-US" altLang="zh-CN" dirty="0" smtClean="0"/>
              <a:t>(y)=9y-19</a:t>
            </a:r>
            <a:r>
              <a:rPr lang="zh-CN" altLang="en-US" dirty="0" smtClean="0"/>
              <a:t>，解密后得到有意义的明文：</a:t>
            </a:r>
            <a:endParaRPr lang="en-US" altLang="zh-CN" dirty="0" smtClean="0"/>
          </a:p>
          <a:p>
            <a:pPr eaLnBrk="1" hangingPunct="1">
              <a:buNone/>
            </a:pPr>
            <a:r>
              <a:rPr lang="zh-CN" altLang="en-US" dirty="0" smtClean="0"/>
              <a:t>   </a:t>
            </a:r>
            <a:r>
              <a:rPr lang="en-US" altLang="zh-CN" dirty="0" smtClean="0"/>
              <a:t>algorithms are quite general definitions of arithmetic processes</a:t>
            </a:r>
          </a:p>
        </p:txBody>
      </p:sp>
      <p:sp>
        <p:nvSpPr>
          <p:cNvPr id="2560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FD555EE-9056-4EC3-9D96-523EFDA12CED}" type="slidenum">
              <a:rPr lang="zh-CN" altLang="en-US"/>
              <a:pPr fontAlgn="base">
                <a:spcBef>
                  <a:spcPct val="0"/>
                </a:spcBef>
                <a:spcAft>
                  <a:spcPct val="0"/>
                </a:spcAft>
                <a:defRPr/>
              </a:pPr>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例子</a:t>
            </a:r>
          </a:p>
        </p:txBody>
      </p:sp>
      <p:sp>
        <p:nvSpPr>
          <p:cNvPr id="3" name="内容占位符 2"/>
          <p:cNvSpPr>
            <a:spLocks noGrp="1"/>
          </p:cNvSpPr>
          <p:nvPr>
            <p:ph idx="1"/>
          </p:nvPr>
        </p:nvSpPr>
        <p:spPr>
          <a:xfrm>
            <a:off x="457200" y="1600200"/>
            <a:ext cx="7715200" cy="5068888"/>
          </a:xfrm>
        </p:spPr>
        <p:txBody>
          <a:bodyPr/>
          <a:lstStyle/>
          <a:p>
            <a:pPr eaLnBrk="1" hangingPunct="1"/>
            <a:r>
              <a:rPr lang="zh-CN" altLang="en-US" dirty="0" smtClean="0"/>
              <a:t>计算：已知用移位密码加密的长密文中出现频率最高的字母是</a:t>
            </a:r>
            <a:r>
              <a:rPr lang="en-US" altLang="zh-CN" dirty="0" smtClean="0"/>
              <a:t>Q</a:t>
            </a:r>
            <a:r>
              <a:rPr lang="zh-CN" altLang="en-US" dirty="0" smtClean="0"/>
              <a:t>，求移位密码最有可能使用的密钥。</a:t>
            </a:r>
            <a:endParaRPr lang="en-US" altLang="zh-CN" dirty="0" smtClean="0"/>
          </a:p>
          <a:p>
            <a:pPr eaLnBrk="1" hangingPunct="1"/>
            <a:endParaRPr lang="en-US" altLang="zh-CN" dirty="0" smtClean="0"/>
          </a:p>
          <a:p>
            <a:pPr eaLnBrk="1" hangingPunct="1"/>
            <a:r>
              <a:rPr lang="zh-CN" altLang="en-US" dirty="0" smtClean="0"/>
              <a:t>解：因为</a:t>
            </a:r>
            <a:r>
              <a:rPr lang="en-US" altLang="zh-CN" dirty="0" smtClean="0"/>
              <a:t>e</a:t>
            </a:r>
            <a:r>
              <a:rPr lang="zh-CN" altLang="en-US" dirty="0" smtClean="0"/>
              <a:t>是一般英文中出现概率最大的字母，所以我们猜测</a:t>
            </a:r>
            <a:r>
              <a:rPr lang="en-US" altLang="zh-CN" dirty="0" smtClean="0"/>
              <a:t>Q</a:t>
            </a:r>
            <a:r>
              <a:rPr lang="zh-CN" altLang="en-US" dirty="0" smtClean="0"/>
              <a:t>由</a:t>
            </a:r>
            <a:r>
              <a:rPr lang="en-US" altLang="zh-CN" dirty="0" smtClean="0"/>
              <a:t>e</a:t>
            </a:r>
            <a:r>
              <a:rPr lang="zh-CN" altLang="en-US" dirty="0" smtClean="0"/>
              <a:t>加密而得。将字母换成数字得到：</a:t>
            </a:r>
            <a:endParaRPr lang="en-US" altLang="zh-CN" dirty="0" smtClean="0"/>
          </a:p>
          <a:p>
            <a:pPr eaLnBrk="1" hangingPunct="1">
              <a:buNone/>
            </a:pPr>
            <a:r>
              <a:rPr lang="zh-CN" altLang="en-US" dirty="0" smtClean="0"/>
              <a:t>                         </a:t>
            </a:r>
            <a:r>
              <a:rPr lang="en-US" altLang="zh-CN" dirty="0" smtClean="0"/>
              <a:t>16=4+K </a:t>
            </a:r>
            <a:r>
              <a:rPr lang="zh-CN" altLang="en-US" dirty="0" smtClean="0"/>
              <a:t> </a:t>
            </a:r>
            <a:r>
              <a:rPr lang="en-US" altLang="zh-CN" dirty="0" smtClean="0"/>
              <a:t>mod 26 </a:t>
            </a:r>
          </a:p>
          <a:p>
            <a:pPr eaLnBrk="1" hangingPunct="1">
              <a:buNone/>
            </a:pPr>
            <a:r>
              <a:rPr lang="zh-CN" altLang="en-US" dirty="0" smtClean="0"/>
              <a:t>   故</a:t>
            </a:r>
            <a:r>
              <a:rPr lang="en-US" altLang="zh-CN" dirty="0" smtClean="0"/>
              <a:t>K=12</a:t>
            </a:r>
            <a:r>
              <a:rPr lang="zh-CN" altLang="en-US" dirty="0" smtClean="0"/>
              <a:t>，即移位密码最有可能使用的密钥是</a:t>
            </a:r>
            <a:r>
              <a:rPr lang="en-US" altLang="zh-CN" dirty="0" smtClean="0"/>
              <a:t>12</a:t>
            </a:r>
            <a:r>
              <a:rPr lang="zh-CN" altLang="en-US" dirty="0" smtClean="0"/>
              <a:t>。</a:t>
            </a:r>
          </a:p>
        </p:txBody>
      </p:sp>
      <p:sp>
        <p:nvSpPr>
          <p:cNvPr id="26627"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C493C50-2361-4208-B27B-402ADDD843C0}" type="slidenum">
              <a:rPr lang="zh-CN" altLang="en-US"/>
              <a:pPr fontAlgn="base">
                <a:spcBef>
                  <a:spcPct val="0"/>
                </a:spcBef>
                <a:spcAft>
                  <a:spcPct val="0"/>
                </a:spcAft>
                <a:defRPr/>
              </a:pPr>
              <a:t>13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bwMode="auto">
          <a:noFill/>
        </p:spPr>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3" name="内容占位符 2"/>
          <p:cNvSpPr>
            <a:spLocks noGrp="1"/>
          </p:cNvSpPr>
          <p:nvPr>
            <p:ph idx="1"/>
          </p:nvPr>
        </p:nvSpPr>
        <p:spPr>
          <a:xfrm>
            <a:off x="457200" y="1600200"/>
            <a:ext cx="7715200" cy="5141168"/>
          </a:xfrm>
        </p:spPr>
        <p:txBody>
          <a:bodyPr>
            <a:normAutofit/>
          </a:bodyPr>
          <a:lstStyle/>
          <a:p>
            <a:pPr eaLnBrk="1" hangingPunct="1"/>
            <a:r>
              <a:rPr lang="zh-CN" altLang="en-US" dirty="0" smtClean="0"/>
              <a:t>计算：解密用移位密码加密的密文：</a:t>
            </a:r>
            <a:r>
              <a:rPr lang="en-US" altLang="zh-CN" dirty="0" smtClean="0"/>
              <a:t>YFXMPCESPZCJ</a:t>
            </a:r>
            <a:r>
              <a:rPr lang="zh-CN" altLang="en-US" dirty="0" smtClean="0"/>
              <a:t> </a:t>
            </a:r>
            <a:r>
              <a:rPr lang="en-US" altLang="zh-CN" dirty="0" smtClean="0"/>
              <a:t>TDFDPQFWQZCPYNTA</a:t>
            </a:r>
            <a:r>
              <a:rPr lang="zh-CN" altLang="en-US" dirty="0" smtClean="0"/>
              <a:t> </a:t>
            </a:r>
            <a:r>
              <a:rPr lang="en-US" altLang="zh-CN" dirty="0" smtClean="0"/>
              <a:t>SPCTYRXPDDLRPD</a:t>
            </a:r>
          </a:p>
          <a:p>
            <a:pPr eaLnBrk="1" hangingPunct="1"/>
            <a:endParaRPr lang="en-US" altLang="zh-CN" dirty="0" smtClean="0"/>
          </a:p>
          <a:p>
            <a:pPr eaLnBrk="1" hangingPunct="1"/>
            <a:r>
              <a:rPr lang="zh-CN" altLang="en-US" dirty="0" smtClean="0"/>
              <a:t>解：通过观察上述密文中出现频率最高的字母是</a:t>
            </a:r>
            <a:r>
              <a:rPr lang="en-US" altLang="zh-CN" dirty="0" smtClean="0"/>
              <a:t>P</a:t>
            </a:r>
            <a:r>
              <a:rPr lang="zh-CN" altLang="en-US" dirty="0" smtClean="0"/>
              <a:t>，</a:t>
            </a:r>
            <a:r>
              <a:rPr lang="en-US" altLang="zh-CN" dirty="0" smtClean="0"/>
              <a:t>D</a:t>
            </a:r>
            <a:r>
              <a:rPr lang="zh-CN" altLang="en-US" dirty="0" smtClean="0"/>
              <a:t>。因为</a:t>
            </a:r>
            <a:r>
              <a:rPr lang="en-US" altLang="zh-CN" dirty="0" smtClean="0"/>
              <a:t>e</a:t>
            </a:r>
            <a:r>
              <a:rPr lang="zh-CN" altLang="en-US" dirty="0" smtClean="0"/>
              <a:t>是一般英文中出现概率最大的字母，所以我们猜测</a:t>
            </a:r>
            <a:r>
              <a:rPr lang="en-US" altLang="zh-CN" dirty="0" smtClean="0"/>
              <a:t>P</a:t>
            </a:r>
            <a:r>
              <a:rPr lang="zh-CN" altLang="en-US" dirty="0" smtClean="0"/>
              <a:t>由</a:t>
            </a:r>
            <a:r>
              <a:rPr lang="en-US" altLang="zh-CN" dirty="0" smtClean="0"/>
              <a:t>e</a:t>
            </a:r>
            <a:r>
              <a:rPr lang="zh-CN" altLang="en-US" dirty="0" smtClean="0"/>
              <a:t>加密而得。将字母换成数字得到：</a:t>
            </a:r>
            <a:endParaRPr lang="en-US" altLang="zh-CN" dirty="0" smtClean="0"/>
          </a:p>
          <a:p>
            <a:pPr eaLnBrk="1" hangingPunct="1">
              <a:buNone/>
            </a:pPr>
            <a:r>
              <a:rPr lang="zh-CN" altLang="en-US" dirty="0" smtClean="0"/>
              <a:t>                          </a:t>
            </a:r>
            <a:r>
              <a:rPr lang="en-US" altLang="zh-CN" dirty="0" smtClean="0"/>
              <a:t>15=4+K </a:t>
            </a:r>
            <a:r>
              <a:rPr lang="zh-CN" altLang="en-US" dirty="0" smtClean="0"/>
              <a:t> </a:t>
            </a:r>
            <a:r>
              <a:rPr lang="en-US" altLang="zh-CN" dirty="0" smtClean="0"/>
              <a:t>mod 26 </a:t>
            </a:r>
          </a:p>
          <a:p>
            <a:pPr eaLnBrk="1" hangingPunct="1">
              <a:buNone/>
            </a:pPr>
            <a:r>
              <a:rPr lang="zh-CN" altLang="en-US" dirty="0" smtClean="0"/>
              <a:t>   即</a:t>
            </a:r>
            <a:r>
              <a:rPr lang="en-US" altLang="zh-CN" dirty="0" smtClean="0"/>
              <a:t>K=11</a:t>
            </a:r>
            <a:r>
              <a:rPr lang="zh-CN" altLang="en-US" dirty="0" smtClean="0"/>
              <a:t>。因此，对应的解密函数是</a:t>
            </a:r>
            <a:r>
              <a:rPr lang="en-US" altLang="zh-CN" dirty="0" err="1" smtClean="0"/>
              <a:t>d</a:t>
            </a:r>
            <a:r>
              <a:rPr lang="en-US" altLang="zh-CN" baseline="-25000" dirty="0" err="1" smtClean="0"/>
              <a:t>K</a:t>
            </a:r>
            <a:r>
              <a:rPr lang="en-US" altLang="zh-CN" dirty="0" smtClean="0"/>
              <a:t>(y)=y-11</a:t>
            </a:r>
            <a:r>
              <a:rPr lang="zh-CN" altLang="en-US" dirty="0" smtClean="0"/>
              <a:t> </a:t>
            </a:r>
            <a:r>
              <a:rPr lang="en-US" altLang="zh-CN" dirty="0" smtClean="0"/>
              <a:t>mod</a:t>
            </a:r>
            <a:r>
              <a:rPr lang="zh-CN" altLang="en-US" dirty="0" smtClean="0"/>
              <a:t> </a:t>
            </a:r>
            <a:r>
              <a:rPr lang="en-US" altLang="zh-CN" dirty="0" smtClean="0"/>
              <a:t>26</a:t>
            </a:r>
            <a:r>
              <a:rPr lang="zh-CN" altLang="en-US" dirty="0" smtClean="0"/>
              <a:t>，解密后得到有意义的明文： </a:t>
            </a:r>
            <a:endParaRPr lang="en-US" altLang="zh-CN" dirty="0" smtClean="0"/>
          </a:p>
          <a:p>
            <a:pPr eaLnBrk="1" hangingPunct="1">
              <a:buNone/>
            </a:pPr>
            <a:r>
              <a:rPr lang="zh-CN" altLang="en-US" sz="2200" dirty="0" smtClean="0"/>
              <a:t>       </a:t>
            </a:r>
            <a:r>
              <a:rPr lang="en-US" altLang="zh-CN" sz="2200" dirty="0" smtClean="0"/>
              <a:t>number theory is useful for enciphering messages</a:t>
            </a:r>
          </a:p>
          <a:p>
            <a:pPr eaLnBrk="1" hangingPunct="1">
              <a:buNone/>
            </a:pPr>
            <a:r>
              <a:rPr lang="en-US" altLang="zh-CN" dirty="0" smtClean="0"/>
              <a:t>   </a:t>
            </a:r>
            <a:r>
              <a:rPr lang="zh-CN" altLang="en-US" dirty="0" smtClean="0"/>
              <a:t>因此我们的猜测是合理的。如果出现明文混乱的情况，则可猜测密文中频率较高的其它字母由</a:t>
            </a:r>
            <a:r>
              <a:rPr lang="en-US" altLang="zh-CN" dirty="0" smtClean="0"/>
              <a:t>e</a:t>
            </a:r>
            <a:r>
              <a:rPr lang="zh-CN" altLang="en-US" dirty="0" smtClean="0"/>
              <a:t>加密而得。</a:t>
            </a:r>
            <a:r>
              <a:rPr lang="en-US" altLang="zh-CN" dirty="0" smtClean="0"/>
              <a:t> </a:t>
            </a:r>
          </a:p>
        </p:txBody>
      </p:sp>
      <p:sp>
        <p:nvSpPr>
          <p:cNvPr id="26627" name="灯片编号占位符 3"/>
          <p:cNvSpPr txBox="1">
            <a:spLocks noGrp="1"/>
          </p:cNvSpPr>
          <p:nvPr/>
        </p:nvSpPr>
        <p:spPr bwMode="auto">
          <a:xfrm>
            <a:off x="8129588" y="5734050"/>
            <a:ext cx="609600" cy="520700"/>
          </a:xfrm>
          <a:prstGeom prst="rect">
            <a:avLst/>
          </a:prstGeom>
          <a:noFill/>
          <a:ln w="9525">
            <a:noFill/>
            <a:miter lim="800000"/>
            <a:headEnd/>
            <a:tailEnd/>
          </a:ln>
        </p:spPr>
        <p:txBody>
          <a:bodyPr anchor="ctr"/>
          <a:lstStyle/>
          <a:p>
            <a:pPr algn="ctr"/>
            <a:fld id="{5D4485B3-BFB0-4671-904E-9E7BDF1383A9}" type="slidenum">
              <a:rPr lang="zh-CN" altLang="en-US" sz="1400" b="1">
                <a:solidFill>
                  <a:srgbClr val="FFFFFF"/>
                </a:solidFill>
                <a:latin typeface="Century Schoolbook" pitchFamily="18" charset="0"/>
              </a:rPr>
              <a:pPr algn="ctr"/>
              <a:t>14</a:t>
            </a:fld>
            <a:endParaRPr lang="en-US" altLang="zh-CN" sz="1400" b="1">
              <a:solidFill>
                <a:srgbClr val="FFFFFF"/>
              </a:solidFill>
              <a:latin typeface="Century Schoolbook"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3" name="内容占位符 2"/>
          <p:cNvSpPr>
            <a:spLocks noGrp="1"/>
          </p:cNvSpPr>
          <p:nvPr>
            <p:ph idx="1"/>
          </p:nvPr>
        </p:nvSpPr>
        <p:spPr>
          <a:xfrm>
            <a:off x="457200" y="1600200"/>
            <a:ext cx="7715200" cy="5141168"/>
          </a:xfrm>
        </p:spPr>
        <p:txBody>
          <a:bodyPr>
            <a:normAutofit/>
          </a:bodyPr>
          <a:lstStyle/>
          <a:p>
            <a:pPr eaLnBrk="1" hangingPunct="1"/>
            <a:r>
              <a:rPr lang="zh-CN" altLang="en-US" dirty="0" smtClean="0"/>
              <a:t>计算：设使用仿射密码</a:t>
            </a:r>
            <a:r>
              <a:rPr lang="en-US" altLang="zh-CN" dirty="0" smtClean="0"/>
              <a:t>e(x)=(</a:t>
            </a:r>
            <a:r>
              <a:rPr lang="en-US" altLang="zh-CN" dirty="0" err="1" smtClean="0"/>
              <a:t>ax+b</a:t>
            </a:r>
            <a:r>
              <a:rPr lang="en-US" altLang="zh-CN" dirty="0" smtClean="0"/>
              <a:t>) mod 26</a:t>
            </a:r>
            <a:r>
              <a:rPr lang="zh-CN" altLang="en-US" dirty="0" smtClean="0"/>
              <a:t>加密后得到的一段很长的密文中，</a:t>
            </a:r>
            <a:r>
              <a:rPr lang="en-US" altLang="zh-CN" dirty="0" smtClean="0"/>
              <a:t>W</a:t>
            </a:r>
            <a:r>
              <a:rPr lang="zh-CN" altLang="en-US" dirty="0" smtClean="0"/>
              <a:t>和</a:t>
            </a:r>
            <a:r>
              <a:rPr lang="en-US" altLang="zh-CN" dirty="0" smtClean="0"/>
              <a:t>B</a:t>
            </a:r>
            <a:r>
              <a:rPr lang="zh-CN" altLang="en-US" dirty="0" smtClean="0"/>
              <a:t>出现的次数最多，求</a:t>
            </a:r>
            <a:r>
              <a:rPr lang="en-US" altLang="zh-CN" dirty="0" smtClean="0"/>
              <a:t>a</a:t>
            </a:r>
            <a:r>
              <a:rPr lang="zh-CN" altLang="en-US" dirty="0" smtClean="0"/>
              <a:t>，</a:t>
            </a:r>
            <a:r>
              <a:rPr lang="en-US" altLang="zh-CN" dirty="0" smtClean="0"/>
              <a:t>b</a:t>
            </a:r>
            <a:r>
              <a:rPr lang="zh-CN" altLang="en-US" dirty="0" smtClean="0"/>
              <a:t>最可能的取值。</a:t>
            </a:r>
            <a:endParaRPr lang="en-US" altLang="zh-CN" dirty="0" smtClean="0"/>
          </a:p>
          <a:p>
            <a:pPr eaLnBrk="1" hangingPunct="1"/>
            <a:endParaRPr lang="en-US" altLang="zh-CN" dirty="0" smtClean="0"/>
          </a:p>
          <a:p>
            <a:pPr eaLnBrk="1" hangingPunct="1"/>
            <a:r>
              <a:rPr lang="zh-CN" altLang="en-US" dirty="0" smtClean="0"/>
              <a:t>解：因为</a:t>
            </a:r>
            <a:r>
              <a:rPr lang="en-US" altLang="zh-CN" dirty="0" smtClean="0"/>
              <a:t>e</a:t>
            </a:r>
            <a:r>
              <a:rPr lang="zh-CN" altLang="en-US" dirty="0" smtClean="0"/>
              <a:t>和</a:t>
            </a:r>
            <a:r>
              <a:rPr lang="en-US" altLang="zh-CN" dirty="0" smtClean="0"/>
              <a:t>t</a:t>
            </a:r>
            <a:r>
              <a:rPr lang="zh-CN" altLang="en-US" dirty="0" smtClean="0"/>
              <a:t>是一般英文中出现概率最大的字母，所以我们猜测</a:t>
            </a:r>
            <a:r>
              <a:rPr lang="en-US" altLang="zh-CN" dirty="0" smtClean="0"/>
              <a:t>W</a:t>
            </a:r>
            <a:r>
              <a:rPr lang="zh-CN" altLang="en-US" dirty="0" smtClean="0"/>
              <a:t>由</a:t>
            </a:r>
            <a:r>
              <a:rPr lang="en-US" altLang="zh-CN" dirty="0" smtClean="0"/>
              <a:t>e</a:t>
            </a:r>
            <a:r>
              <a:rPr lang="zh-CN" altLang="en-US" dirty="0" smtClean="0"/>
              <a:t>加密而得，</a:t>
            </a:r>
            <a:r>
              <a:rPr lang="en-US" altLang="zh-CN" dirty="0" smtClean="0"/>
              <a:t>B</a:t>
            </a:r>
            <a:r>
              <a:rPr lang="zh-CN" altLang="en-US" dirty="0" smtClean="0"/>
              <a:t>由</a:t>
            </a:r>
            <a:r>
              <a:rPr lang="en-US" altLang="zh-CN" dirty="0" smtClean="0"/>
              <a:t>t</a:t>
            </a:r>
            <a:r>
              <a:rPr lang="zh-CN" altLang="en-US" dirty="0" smtClean="0"/>
              <a:t>加密而得。用函数表达即是：</a:t>
            </a:r>
            <a:r>
              <a:rPr lang="en-US" altLang="zh-CN" dirty="0" err="1" smtClean="0"/>
              <a:t>e</a:t>
            </a:r>
            <a:r>
              <a:rPr lang="en-US" altLang="zh-CN" baseline="-25000" dirty="0" err="1" smtClean="0"/>
              <a:t>K</a:t>
            </a:r>
            <a:r>
              <a:rPr lang="en-US" altLang="zh-CN" dirty="0" smtClean="0"/>
              <a:t>(4)=22</a:t>
            </a:r>
            <a:r>
              <a:rPr lang="zh-CN" altLang="en-US" dirty="0" smtClean="0"/>
              <a:t>和</a:t>
            </a:r>
            <a:r>
              <a:rPr lang="en-US" altLang="zh-CN" dirty="0" err="1" smtClean="0"/>
              <a:t>e</a:t>
            </a:r>
            <a:r>
              <a:rPr lang="en-US" altLang="zh-CN" baseline="-25000" dirty="0" err="1" smtClean="0"/>
              <a:t>K</a:t>
            </a:r>
            <a:r>
              <a:rPr lang="en-US" altLang="zh-CN" dirty="0" smtClean="0"/>
              <a:t>(19)=1</a:t>
            </a:r>
            <a:r>
              <a:rPr lang="zh-CN" altLang="en-US" dirty="0" smtClean="0"/>
              <a:t>，这里</a:t>
            </a:r>
            <a:r>
              <a:rPr lang="en-US" altLang="zh-CN" dirty="0" err="1" smtClean="0"/>
              <a:t>e</a:t>
            </a:r>
            <a:r>
              <a:rPr lang="en-US" altLang="zh-CN" baseline="-25000" dirty="0" err="1" smtClean="0"/>
              <a:t>K</a:t>
            </a:r>
            <a:r>
              <a:rPr lang="en-US" altLang="zh-CN" dirty="0" smtClean="0"/>
              <a:t>(x)=</a:t>
            </a:r>
            <a:r>
              <a:rPr lang="en-US" altLang="zh-CN" dirty="0" err="1" smtClean="0"/>
              <a:t>ax+b</a:t>
            </a:r>
            <a:r>
              <a:rPr lang="zh-CN" altLang="en-US" dirty="0" smtClean="0"/>
              <a:t>，而</a:t>
            </a:r>
            <a:r>
              <a:rPr lang="en-US" altLang="zh-CN" dirty="0" smtClean="0"/>
              <a:t>a</a:t>
            </a:r>
            <a:r>
              <a:rPr lang="zh-CN" altLang="en-US" dirty="0" smtClean="0"/>
              <a:t>，</a:t>
            </a:r>
            <a:r>
              <a:rPr lang="en-US" altLang="zh-CN" dirty="0" smtClean="0"/>
              <a:t>b∈Z</a:t>
            </a:r>
            <a:r>
              <a:rPr lang="en-US" altLang="zh-CN" baseline="-25000" dirty="0" smtClean="0"/>
              <a:t>26</a:t>
            </a:r>
            <a:r>
              <a:rPr lang="zh-CN" altLang="en-US" dirty="0" smtClean="0"/>
              <a:t>待定。于是有方程组：</a:t>
            </a:r>
            <a:endParaRPr lang="en-US" altLang="zh-CN" dirty="0" smtClean="0"/>
          </a:p>
          <a:p>
            <a:pPr eaLnBrk="1" hangingPunct="1">
              <a:buNone/>
            </a:pPr>
            <a:r>
              <a:rPr lang="zh-CN" altLang="en-US" dirty="0" smtClean="0"/>
              <a:t>                         </a:t>
            </a:r>
            <a:r>
              <a:rPr lang="en-US" altLang="zh-CN" dirty="0" smtClean="0"/>
              <a:t>4a+b=22</a:t>
            </a:r>
            <a:r>
              <a:rPr lang="zh-CN" altLang="en-US" dirty="0" smtClean="0"/>
              <a:t>，</a:t>
            </a:r>
            <a:r>
              <a:rPr lang="en-US" altLang="zh-CN" dirty="0" smtClean="0"/>
              <a:t>19a+b=1</a:t>
            </a:r>
          </a:p>
          <a:p>
            <a:pPr eaLnBrk="1" hangingPunct="1">
              <a:buNone/>
            </a:pPr>
            <a:r>
              <a:rPr lang="zh-CN" altLang="en-US" dirty="0" smtClean="0"/>
              <a:t>   在</a:t>
            </a:r>
            <a:r>
              <a:rPr lang="en-US" altLang="zh-CN" dirty="0" smtClean="0"/>
              <a:t>Z</a:t>
            </a:r>
            <a:r>
              <a:rPr lang="en-US" altLang="zh-CN" baseline="-25000" dirty="0" smtClean="0"/>
              <a:t>26</a:t>
            </a:r>
            <a:r>
              <a:rPr lang="zh-CN" altLang="en-US" dirty="0" smtClean="0"/>
              <a:t>中这个方程组有唯一解：</a:t>
            </a:r>
            <a:r>
              <a:rPr lang="en-US" altLang="zh-CN" dirty="0" smtClean="0"/>
              <a:t>a=9</a:t>
            </a:r>
            <a:r>
              <a:rPr lang="zh-CN" altLang="en-US" dirty="0" smtClean="0"/>
              <a:t>，</a:t>
            </a:r>
            <a:r>
              <a:rPr lang="en-US" altLang="zh-CN" dirty="0" smtClean="0"/>
              <a:t>b=12</a:t>
            </a:r>
            <a:r>
              <a:rPr lang="zh-CN" altLang="en-US" dirty="0" smtClean="0"/>
              <a:t>。此外，因为</a:t>
            </a:r>
            <a:r>
              <a:rPr lang="en-US" altLang="zh-CN" dirty="0" smtClean="0"/>
              <a:t>(a, 26)=1</a:t>
            </a:r>
            <a:r>
              <a:rPr lang="zh-CN" altLang="en-US" dirty="0" smtClean="0"/>
              <a:t>，保证了加密函数是单射，所以这个密钥是合法的。</a:t>
            </a:r>
          </a:p>
        </p:txBody>
      </p:sp>
      <p:sp>
        <p:nvSpPr>
          <p:cNvPr id="2867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9E757DB-8DC4-4CAC-85AB-3CAD15BB446B}" type="slidenum">
              <a:rPr lang="zh-CN" altLang="en-US"/>
              <a:pPr fontAlgn="base">
                <a:spcBef>
                  <a:spcPct val="0"/>
                </a:spcBef>
                <a:spcAft>
                  <a:spcPct val="0"/>
                </a:spcAft>
                <a:defRPr/>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cap="none" dirty="0"/>
              <a:t>例子</a:t>
            </a:r>
            <a:endParaRPr lang="zh-CN" altLang="en-US" dirty="0"/>
          </a:p>
        </p:txBody>
      </p:sp>
      <p:sp>
        <p:nvSpPr>
          <p:cNvPr id="3" name="内容占位符 2"/>
          <p:cNvSpPr>
            <a:spLocks noGrp="1"/>
          </p:cNvSpPr>
          <p:nvPr>
            <p:ph idx="1"/>
          </p:nvPr>
        </p:nvSpPr>
        <p:spPr>
          <a:xfrm>
            <a:off x="457200" y="1600200"/>
            <a:ext cx="7715200" cy="4997152"/>
          </a:xfrm>
        </p:spPr>
        <p:txBody>
          <a:bodyPr>
            <a:normAutofit/>
          </a:bodyPr>
          <a:lstStyle/>
          <a:p>
            <a:pPr eaLnBrk="1" hangingPunct="1"/>
            <a:r>
              <a:rPr lang="zh-CN" altLang="en-US" dirty="0" smtClean="0"/>
              <a:t>计算：解密用仿射密码加密的密文：</a:t>
            </a:r>
            <a:r>
              <a:rPr lang="en-US" altLang="zh-CN" sz="1800" dirty="0" smtClean="0"/>
              <a:t>USLELJUTCCYRTPSURKLTYGGFVELYUSLRYXDJURTUULVCUURJRKQLLQLYXSRVLBRYZCYREKLVEXBRYZDGHRGUSLJLLMLYPDJLJ</a:t>
            </a:r>
          </a:p>
          <a:p>
            <a:pPr eaLnBrk="1" hangingPunct="1"/>
            <a:endParaRPr lang="en-US" altLang="zh-CN" sz="1800" dirty="0" smtClean="0"/>
          </a:p>
          <a:p>
            <a:pPr eaLnBrk="1" hangingPunct="1"/>
            <a:r>
              <a:rPr lang="zh-CN" altLang="en-US" dirty="0" smtClean="0"/>
              <a:t>解：通过观察上述密文中出现频率最高的字母是</a:t>
            </a:r>
            <a:r>
              <a:rPr lang="en-US" altLang="zh-CN" dirty="0" smtClean="0"/>
              <a:t>L</a:t>
            </a:r>
            <a:r>
              <a:rPr lang="zh-CN" altLang="en-US" dirty="0" smtClean="0"/>
              <a:t>，</a:t>
            </a:r>
            <a:r>
              <a:rPr lang="en-US" altLang="zh-CN" dirty="0" smtClean="0"/>
              <a:t>U</a:t>
            </a:r>
            <a:r>
              <a:rPr lang="zh-CN" altLang="en-US" dirty="0" smtClean="0"/>
              <a:t>。因为</a:t>
            </a:r>
            <a:r>
              <a:rPr lang="en-US" altLang="zh-CN" dirty="0" smtClean="0"/>
              <a:t>e</a:t>
            </a:r>
            <a:r>
              <a:rPr lang="zh-CN" altLang="en-US" dirty="0" smtClean="0"/>
              <a:t>和</a:t>
            </a:r>
            <a:r>
              <a:rPr lang="en-US" altLang="zh-CN" dirty="0" smtClean="0"/>
              <a:t>t</a:t>
            </a:r>
            <a:r>
              <a:rPr lang="zh-CN" altLang="en-US" dirty="0" smtClean="0"/>
              <a:t>是一般英文中出现概率最大的字母，所以我们猜测</a:t>
            </a:r>
            <a:r>
              <a:rPr lang="en-US" altLang="zh-CN" dirty="0" smtClean="0"/>
              <a:t>L</a:t>
            </a:r>
            <a:r>
              <a:rPr lang="zh-CN" altLang="en-US" dirty="0" smtClean="0"/>
              <a:t>由</a:t>
            </a:r>
            <a:r>
              <a:rPr lang="en-US" altLang="zh-CN" dirty="0" smtClean="0"/>
              <a:t>e</a:t>
            </a:r>
            <a:r>
              <a:rPr lang="zh-CN" altLang="en-US" dirty="0" smtClean="0"/>
              <a:t>加密而得，</a:t>
            </a:r>
            <a:r>
              <a:rPr lang="en-US" altLang="zh-CN" dirty="0" smtClean="0"/>
              <a:t>U</a:t>
            </a:r>
            <a:r>
              <a:rPr lang="zh-CN" altLang="en-US" dirty="0" smtClean="0"/>
              <a:t>由</a:t>
            </a:r>
            <a:r>
              <a:rPr lang="en-US" altLang="zh-CN" dirty="0" smtClean="0"/>
              <a:t>t</a:t>
            </a:r>
            <a:r>
              <a:rPr lang="zh-CN" altLang="en-US" dirty="0" smtClean="0"/>
              <a:t>加密而得，即：</a:t>
            </a:r>
            <a:endParaRPr lang="en-US" altLang="zh-CN" dirty="0" smtClean="0"/>
          </a:p>
          <a:p>
            <a:pPr eaLnBrk="1" hangingPunct="1">
              <a:buNone/>
            </a:pPr>
            <a:r>
              <a:rPr lang="zh-CN" altLang="en-US" dirty="0" smtClean="0"/>
              <a:t>                       </a:t>
            </a:r>
            <a:r>
              <a:rPr lang="en-US" altLang="zh-CN" dirty="0" smtClean="0"/>
              <a:t>4a+b=11</a:t>
            </a:r>
            <a:r>
              <a:rPr lang="zh-CN" altLang="en-US" dirty="0" smtClean="0"/>
              <a:t>，</a:t>
            </a:r>
            <a:r>
              <a:rPr lang="en-US" altLang="zh-CN" dirty="0" smtClean="0"/>
              <a:t>19a+b=20</a:t>
            </a:r>
          </a:p>
          <a:p>
            <a:pPr eaLnBrk="1" hangingPunct="1">
              <a:buNone/>
            </a:pPr>
            <a:r>
              <a:rPr lang="zh-CN" altLang="en-US" dirty="0" smtClean="0"/>
              <a:t>   在</a:t>
            </a:r>
            <a:r>
              <a:rPr lang="en-US" altLang="zh-CN" dirty="0" smtClean="0"/>
              <a:t>Z</a:t>
            </a:r>
            <a:r>
              <a:rPr lang="en-US" altLang="zh-CN" baseline="-25000" dirty="0" smtClean="0"/>
              <a:t>26</a:t>
            </a:r>
            <a:r>
              <a:rPr lang="zh-CN" altLang="en-US" dirty="0" smtClean="0"/>
              <a:t>中求得</a:t>
            </a:r>
            <a:r>
              <a:rPr lang="en-US" altLang="zh-CN" dirty="0" smtClean="0"/>
              <a:t>a=11</a:t>
            </a:r>
            <a:r>
              <a:rPr lang="zh-CN" altLang="en-US" dirty="0" smtClean="0"/>
              <a:t>和</a:t>
            </a:r>
            <a:r>
              <a:rPr lang="en-US" altLang="zh-CN" dirty="0" smtClean="0"/>
              <a:t>b=19</a:t>
            </a:r>
            <a:r>
              <a:rPr lang="zh-CN" altLang="en-US" dirty="0" smtClean="0"/>
              <a:t>，为合法的密钥。对应解密函数为</a:t>
            </a:r>
            <a:r>
              <a:rPr lang="en-US" altLang="zh-CN" dirty="0" err="1" smtClean="0"/>
              <a:t>d</a:t>
            </a:r>
            <a:r>
              <a:rPr lang="en-US" altLang="zh-CN" baseline="-25000" dirty="0" err="1" smtClean="0"/>
              <a:t>K</a:t>
            </a:r>
            <a:r>
              <a:rPr lang="en-US" altLang="zh-CN" dirty="0" smtClean="0"/>
              <a:t>(y)=a</a:t>
            </a:r>
            <a:r>
              <a:rPr lang="en-US" altLang="zh-CN" baseline="30000" dirty="0" smtClean="0"/>
              <a:t>11</a:t>
            </a:r>
            <a:r>
              <a:rPr lang="en-US" altLang="zh-CN" dirty="0" smtClean="0"/>
              <a:t>(y-b)=19y+3</a:t>
            </a:r>
            <a:r>
              <a:rPr lang="zh-CN" altLang="en-US" dirty="0" smtClean="0"/>
              <a:t> </a:t>
            </a:r>
            <a:r>
              <a:rPr lang="en-US" altLang="zh-CN" dirty="0" smtClean="0"/>
              <a:t>mod</a:t>
            </a:r>
            <a:r>
              <a:rPr lang="zh-CN" altLang="en-US" dirty="0" smtClean="0"/>
              <a:t> </a:t>
            </a:r>
            <a:r>
              <a:rPr lang="en-US" altLang="zh-CN" dirty="0" smtClean="0"/>
              <a:t>26</a:t>
            </a:r>
            <a:r>
              <a:rPr lang="zh-CN" altLang="en-US" dirty="0" smtClean="0"/>
              <a:t> </a:t>
            </a:r>
            <a:r>
              <a:rPr lang="en-US" altLang="zh-CN" dirty="0" smtClean="0"/>
              <a:t>(</a:t>
            </a:r>
            <a:r>
              <a:rPr lang="zh-CN" altLang="en-US" dirty="0" smtClean="0"/>
              <a:t>注意</a:t>
            </a:r>
            <a:r>
              <a:rPr lang="en-US" altLang="zh-CN" dirty="0" smtClean="0"/>
              <a:t>11</a:t>
            </a:r>
            <a:r>
              <a:rPr lang="en-US" altLang="zh-CN" baseline="30000" dirty="0" smtClean="0"/>
              <a:t>3</a:t>
            </a:r>
            <a:r>
              <a:rPr lang="en-US" altLang="zh-CN" dirty="0" smtClean="0"/>
              <a:t>=5)</a:t>
            </a:r>
            <a:r>
              <a:rPr lang="zh-CN" altLang="en-US" dirty="0" smtClean="0"/>
              <a:t>，解密后得到有意义的明文：</a:t>
            </a:r>
            <a:endParaRPr lang="en-US" altLang="zh-CN" dirty="0" smtClean="0"/>
          </a:p>
          <a:p>
            <a:pPr eaLnBrk="1" hangingPunct="1">
              <a:buNone/>
            </a:pPr>
            <a:r>
              <a:rPr lang="zh-CN" altLang="en-US" sz="1800" dirty="0" smtClean="0"/>
              <a:t>    </a:t>
            </a:r>
            <a:r>
              <a:rPr lang="en-US" altLang="zh-CN" sz="1800" dirty="0" smtClean="0"/>
              <a:t>The best approach to learn number theory is to attempt to solve every homework problem by working on these exercises</a:t>
            </a:r>
            <a:endParaRPr lang="zh-CN" altLang="en-US" sz="1800" dirty="0" smtClean="0"/>
          </a:p>
        </p:txBody>
      </p:sp>
      <p:sp>
        <p:nvSpPr>
          <p:cNvPr id="2969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FCA260C-069E-4408-8C67-9F4FA46B067B}" type="slidenum">
              <a:rPr lang="zh-CN" altLang="en-US"/>
              <a:pPr fontAlgn="base">
                <a:spcBef>
                  <a:spcPct val="0"/>
                </a:spcBef>
                <a:spcAft>
                  <a:spcPct val="0"/>
                </a:spcAft>
                <a:defRPr/>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置换密码</a:t>
            </a:r>
          </a:p>
        </p:txBody>
      </p:sp>
      <p:sp>
        <p:nvSpPr>
          <p:cNvPr id="3" name="内容占位符 2"/>
          <p:cNvSpPr>
            <a:spLocks noGrp="1"/>
          </p:cNvSpPr>
          <p:nvPr>
            <p:ph idx="1"/>
          </p:nvPr>
        </p:nvSpPr>
        <p:spPr>
          <a:xfrm>
            <a:off x="457200" y="1600200"/>
            <a:ext cx="7715200" cy="4852988"/>
          </a:xfrm>
        </p:spPr>
        <p:txBody>
          <a:bodyPr/>
          <a:lstStyle/>
          <a:p>
            <a:pPr eaLnBrk="1" hangingPunct="1"/>
            <a:r>
              <a:rPr lang="zh-CN" altLang="en-US" dirty="0" smtClean="0"/>
              <a:t>将明文中的字母重新排列，改变其位置，但字母本身不变，这样构成的密码就是</a:t>
            </a:r>
            <a:r>
              <a:rPr lang="zh-CN" altLang="en-US" b="1" dirty="0" smtClean="0">
                <a:solidFill>
                  <a:srgbClr val="FF0000"/>
                </a:solidFill>
              </a:rPr>
              <a:t>置换密码</a:t>
            </a:r>
            <a:r>
              <a:rPr lang="zh-CN" altLang="en-US" dirty="0" smtClean="0"/>
              <a:t>。</a:t>
            </a:r>
            <a:endParaRPr lang="en-US" altLang="zh-CN" dirty="0" smtClean="0"/>
          </a:p>
          <a:p>
            <a:pPr eaLnBrk="1" hangingPunct="1"/>
            <a:endParaRPr lang="en-US" altLang="zh-CN" dirty="0" smtClean="0"/>
          </a:p>
          <a:p>
            <a:pPr eaLnBrk="1" hangingPunct="1"/>
            <a:r>
              <a:rPr lang="zh-CN" altLang="en-US" b="1" dirty="0" smtClean="0">
                <a:solidFill>
                  <a:srgbClr val="FF0000"/>
                </a:solidFill>
              </a:rPr>
              <a:t>置换密码体制</a:t>
            </a:r>
            <a:r>
              <a:rPr lang="zh-CN" altLang="en-US" dirty="0" smtClean="0"/>
              <a:t>：令</a:t>
            </a:r>
            <a:r>
              <a:rPr lang="en-US" altLang="zh-CN" i="1" dirty="0" smtClean="0">
                <a:effectLst>
                  <a:outerShdw blurRad="38100" dist="38100" dir="2700000" algn="tl">
                    <a:srgbClr val="000000">
                      <a:alpha val="43137"/>
                    </a:srgbClr>
                  </a:outerShdw>
                </a:effectLst>
              </a:rPr>
              <a:t>P</a:t>
            </a:r>
            <a:r>
              <a:rPr lang="en-US" altLang="zh-CN" dirty="0" smtClean="0"/>
              <a:t>=</a:t>
            </a:r>
            <a:r>
              <a:rPr lang="en-US" altLang="zh-CN" i="1" dirty="0" smtClean="0">
                <a:effectLst>
                  <a:outerShdw blurRad="38100" dist="38100" dir="2700000" algn="tl">
                    <a:srgbClr val="000000">
                      <a:alpha val="43137"/>
                    </a:srgbClr>
                  </a:outerShdw>
                </a:effectLst>
              </a:rPr>
              <a:t>C</a:t>
            </a:r>
            <a:r>
              <a:rPr lang="en-US" altLang="zh-CN" dirty="0" smtClean="0"/>
              <a:t>=Z</a:t>
            </a:r>
            <a:r>
              <a:rPr lang="en-US" altLang="zh-CN" baseline="-25000" dirty="0" smtClean="0"/>
              <a:t>26</a:t>
            </a:r>
            <a:r>
              <a:rPr lang="zh-CN" altLang="en-US" dirty="0" smtClean="0"/>
              <a:t>，</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由</a:t>
            </a:r>
            <a:r>
              <a:rPr lang="en-US" altLang="zh-CN" dirty="0" smtClean="0"/>
              <a:t>{0,1,2,…,25}</a:t>
            </a:r>
            <a:r>
              <a:rPr lang="zh-CN" altLang="en-US" dirty="0" smtClean="0"/>
              <a:t>上的所有置换组成。对每个置换</a:t>
            </a:r>
            <a:r>
              <a:rPr lang="el-GR" altLang="zh-CN" dirty="0" smtClean="0">
                <a:ea typeface="宋体"/>
              </a:rPr>
              <a:t>π</a:t>
            </a:r>
            <a:r>
              <a:rPr lang="en-US" altLang="zh-CN" dirty="0" smtClean="0"/>
              <a:t>∈</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以及任意</a:t>
            </a:r>
            <a:r>
              <a:rPr lang="en-US" altLang="zh-CN" dirty="0" smtClean="0"/>
              <a:t>x,</a:t>
            </a:r>
            <a:r>
              <a:rPr lang="zh-CN" altLang="en-US" dirty="0" smtClean="0"/>
              <a:t> </a:t>
            </a:r>
            <a:r>
              <a:rPr lang="en-US" altLang="zh-CN" dirty="0" smtClean="0"/>
              <a:t>y∈Z</a:t>
            </a:r>
            <a:r>
              <a:rPr lang="en-US" altLang="zh-CN" baseline="-25000" dirty="0" smtClean="0"/>
              <a:t>26</a:t>
            </a:r>
            <a:r>
              <a:rPr lang="zh-CN" altLang="en-US" dirty="0" smtClean="0"/>
              <a:t>，定义加密函数和解密函数分别为：</a:t>
            </a:r>
            <a:endParaRPr lang="en-US" altLang="zh-CN" dirty="0" smtClean="0"/>
          </a:p>
          <a:p>
            <a:pPr eaLnBrk="1" hangingPunct="1">
              <a:buNone/>
            </a:pPr>
            <a:r>
              <a:rPr lang="en-US" altLang="zh-CN" dirty="0" smtClean="0"/>
              <a:t>                    </a:t>
            </a:r>
            <a:r>
              <a:rPr lang="zh-CN" altLang="en-US" dirty="0" smtClean="0"/>
              <a:t>       </a:t>
            </a:r>
            <a:r>
              <a:rPr lang="en-US" altLang="zh-CN" dirty="0" smtClean="0"/>
              <a:t> e</a:t>
            </a:r>
            <a:r>
              <a:rPr lang="el-GR" altLang="zh-CN" baseline="-25000" dirty="0" smtClean="0"/>
              <a:t>π</a:t>
            </a:r>
            <a:r>
              <a:rPr lang="en-US" altLang="zh-CN" dirty="0" smtClean="0"/>
              <a:t>(x)</a:t>
            </a:r>
            <a:r>
              <a:rPr lang="zh-CN" altLang="en-US" dirty="0" smtClean="0"/>
              <a:t> </a:t>
            </a:r>
            <a:r>
              <a:rPr lang="en-US" altLang="zh-CN" dirty="0" smtClean="0"/>
              <a:t>=</a:t>
            </a:r>
            <a:r>
              <a:rPr lang="zh-CN" altLang="en-US" dirty="0" smtClean="0"/>
              <a:t> </a:t>
            </a:r>
            <a:r>
              <a:rPr lang="el-GR" altLang="zh-CN" dirty="0" smtClean="0"/>
              <a:t>π</a:t>
            </a:r>
            <a:r>
              <a:rPr lang="en-US" altLang="zh-CN" dirty="0" smtClean="0"/>
              <a:t>(x)</a:t>
            </a:r>
          </a:p>
          <a:p>
            <a:pPr eaLnBrk="1" hangingPunct="1">
              <a:buNone/>
            </a:pPr>
            <a:r>
              <a:rPr lang="en-US" altLang="zh-CN" dirty="0" smtClean="0"/>
              <a:t>                    </a:t>
            </a:r>
            <a:r>
              <a:rPr lang="zh-CN" altLang="en-US" dirty="0" smtClean="0"/>
              <a:t>        </a:t>
            </a:r>
            <a:r>
              <a:rPr lang="en-US" altLang="zh-CN" dirty="0" smtClean="0"/>
              <a:t>d</a:t>
            </a:r>
            <a:r>
              <a:rPr lang="el-GR" altLang="zh-CN" baseline="-25000" dirty="0" smtClean="0"/>
              <a:t>π</a:t>
            </a:r>
            <a:r>
              <a:rPr lang="en-US" altLang="zh-CN" dirty="0" smtClean="0"/>
              <a:t>(y)</a:t>
            </a:r>
            <a:r>
              <a:rPr lang="zh-CN" altLang="en-US" dirty="0" smtClean="0"/>
              <a:t> </a:t>
            </a:r>
            <a:r>
              <a:rPr lang="en-US" altLang="zh-CN" dirty="0" smtClean="0"/>
              <a:t>=</a:t>
            </a:r>
            <a:r>
              <a:rPr lang="zh-CN" altLang="en-US" dirty="0" smtClean="0"/>
              <a:t> </a:t>
            </a:r>
            <a:r>
              <a:rPr lang="el-GR" altLang="zh-CN" dirty="0" smtClean="0"/>
              <a:t>π</a:t>
            </a:r>
            <a:r>
              <a:rPr lang="en-US" altLang="zh-CN" baseline="30000" dirty="0" smtClean="0"/>
              <a:t>-1</a:t>
            </a:r>
            <a:r>
              <a:rPr lang="en-US" altLang="zh-CN" dirty="0" smtClean="0"/>
              <a:t>(y)  </a:t>
            </a:r>
          </a:p>
          <a:p>
            <a:pPr eaLnBrk="1" hangingPunct="1">
              <a:buNone/>
            </a:pPr>
            <a:r>
              <a:rPr lang="zh-CN" altLang="en-US" dirty="0" smtClean="0"/>
              <a:t>   这里</a:t>
            </a:r>
            <a:r>
              <a:rPr lang="el-GR" altLang="zh-CN" dirty="0" smtClean="0"/>
              <a:t>π</a:t>
            </a:r>
            <a:r>
              <a:rPr lang="en-US" altLang="zh-CN" baseline="30000" dirty="0" smtClean="0"/>
              <a:t>-1</a:t>
            </a:r>
            <a:r>
              <a:rPr lang="zh-CN" altLang="en-US" dirty="0" smtClean="0"/>
              <a:t>表示</a:t>
            </a:r>
            <a:r>
              <a:rPr lang="el-GR" altLang="zh-CN" dirty="0" smtClean="0"/>
              <a:t>π</a:t>
            </a:r>
            <a:r>
              <a:rPr lang="zh-CN" altLang="en-US" dirty="0" smtClean="0"/>
              <a:t>的逆置换。</a:t>
            </a:r>
            <a:endParaRPr lang="en-US" altLang="zh-CN" dirty="0" smtClean="0"/>
          </a:p>
        </p:txBody>
      </p:sp>
      <p:sp>
        <p:nvSpPr>
          <p:cNvPr id="1029" name="灯片编号占位符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9513159-9E2F-4EDE-AB20-A5680441CFD7}" type="slidenum">
              <a:rPr lang="zh-CN" altLang="en-US"/>
              <a:pPr fontAlgn="base">
                <a:spcBef>
                  <a:spcPct val="0"/>
                </a:spcBef>
                <a:spcAft>
                  <a:spcPct val="0"/>
                </a:spcAft>
                <a:defRPr/>
              </a:pPr>
              <a:t>17</a:t>
            </a:fld>
            <a:endParaRPr lang="en-US" altLang="zh-CN"/>
          </a:p>
        </p:txBody>
      </p:sp>
      <p:graphicFrame>
        <p:nvGraphicFramePr>
          <p:cNvPr id="102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55"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560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置换密码</a:t>
            </a:r>
          </a:p>
        </p:txBody>
      </p:sp>
      <p:sp>
        <p:nvSpPr>
          <p:cNvPr id="3" name="内容占位符 2"/>
          <p:cNvSpPr>
            <a:spLocks noGrp="1"/>
          </p:cNvSpPr>
          <p:nvPr>
            <p:ph idx="1"/>
          </p:nvPr>
        </p:nvSpPr>
        <p:spPr>
          <a:xfrm>
            <a:off x="457200" y="1600200"/>
            <a:ext cx="7715200" cy="5068888"/>
          </a:xfrm>
        </p:spPr>
        <p:txBody>
          <a:bodyPr/>
          <a:lstStyle/>
          <a:p>
            <a:pPr eaLnBrk="1" hangingPunct="1"/>
            <a:r>
              <a:rPr lang="zh-CN" altLang="en-US" dirty="0" smtClean="0"/>
              <a:t>显然，仿射密码是置换密码的特例，即仿射变换可以看成某种置换。在置换密码中，我们也可以认为</a:t>
            </a:r>
            <a:r>
              <a:rPr lang="en-US" altLang="zh-CN" i="1" dirty="0" smtClean="0">
                <a:effectLst>
                  <a:outerShdw blurRad="38100" dist="38100" dir="2700000" algn="tl">
                    <a:srgbClr val="000000">
                      <a:alpha val="43137"/>
                    </a:srgbClr>
                  </a:outerShdw>
                </a:effectLst>
              </a:rPr>
              <a:t>P</a:t>
            </a:r>
            <a:r>
              <a:rPr lang="zh-CN" altLang="en-US" dirty="0" smtClean="0"/>
              <a:t>和</a:t>
            </a:r>
            <a:r>
              <a:rPr lang="en-US" altLang="zh-CN" i="1" dirty="0" smtClean="0">
                <a:effectLst>
                  <a:outerShdw blurRad="38100" dist="38100" dir="2700000" algn="tl">
                    <a:srgbClr val="000000">
                      <a:alpha val="43137"/>
                    </a:srgbClr>
                  </a:outerShdw>
                </a:effectLst>
              </a:rPr>
              <a:t>C</a:t>
            </a:r>
            <a:r>
              <a:rPr lang="zh-CN" altLang="en-US" dirty="0" smtClean="0"/>
              <a:t>就是</a:t>
            </a:r>
            <a:r>
              <a:rPr lang="en-US" altLang="zh-CN" dirty="0" smtClean="0"/>
              <a:t>26</a:t>
            </a:r>
            <a:r>
              <a:rPr lang="zh-CN" altLang="en-US" dirty="0" smtClean="0"/>
              <a:t>个英文字母，这样加密和解密过程可直接看作字母表上的置换，例如，给定下面的置换：</a:t>
            </a:r>
            <a:endParaRPr lang="en-US" altLang="zh-CN" dirty="0" smtClean="0"/>
          </a:p>
          <a:p>
            <a:pPr eaLnBrk="1" hangingPunct="1">
              <a:buNone/>
            </a:pPr>
            <a:r>
              <a:rPr lang="zh-CN" altLang="en-US" dirty="0" smtClean="0"/>
              <a:t>   </a:t>
            </a:r>
            <a:r>
              <a:rPr lang="en-US" altLang="zh-CN" dirty="0" smtClean="0"/>
              <a:t>------------------------------------------------------</a:t>
            </a:r>
          </a:p>
          <a:p>
            <a:pPr eaLnBrk="1" hangingPunct="1">
              <a:buNone/>
            </a:pPr>
            <a:r>
              <a:rPr lang="zh-CN" altLang="en-US" dirty="0" smtClean="0"/>
              <a:t>     </a:t>
            </a:r>
            <a:r>
              <a:rPr lang="zh-CN" altLang="en-US" sz="1800" dirty="0" smtClean="0">
                <a:latin typeface="Times New Roman" pitchFamily="18" charset="0"/>
                <a:cs typeface="Times New Roman" pitchFamily="18" charset="0"/>
              </a:rPr>
              <a:t>明文： </a:t>
            </a:r>
            <a:r>
              <a:rPr lang="en-US" altLang="zh-CN" sz="1800" dirty="0" smtClean="0">
                <a:latin typeface="Times New Roman" pitchFamily="18" charset="0"/>
                <a:cs typeface="Times New Roman" pitchFamily="18" charset="0"/>
              </a:rPr>
              <a:t>a</a:t>
            </a:r>
            <a:r>
              <a:rPr lang="zh-CN" altLang="en-US" sz="1800" dirty="0" smtClean="0">
                <a:latin typeface="Times New Roman" pitchFamily="18" charset="0"/>
                <a:cs typeface="Times New Roman" pitchFamily="18" charset="0"/>
              </a:rPr>
              <a:t>  </a:t>
            </a:r>
            <a:r>
              <a:rPr lang="en-US" altLang="zh-CN" sz="1800" dirty="0" smtClean="0">
                <a:latin typeface="Times New Roman" pitchFamily="18" charset="0"/>
                <a:cs typeface="Times New Roman" pitchFamily="18" charset="0"/>
              </a:rPr>
              <a:t>b  c  d  e  f   g   h  </a:t>
            </a:r>
            <a:r>
              <a:rPr lang="en-US" altLang="zh-CN" sz="1800" dirty="0" err="1" smtClean="0">
                <a:latin typeface="Times New Roman" pitchFamily="18" charset="0"/>
                <a:cs typeface="Times New Roman" pitchFamily="18" charset="0"/>
              </a:rPr>
              <a:t>i</a:t>
            </a:r>
            <a:r>
              <a:rPr lang="en-US" altLang="zh-CN" sz="1800" dirty="0" smtClean="0">
                <a:latin typeface="Times New Roman" pitchFamily="18" charset="0"/>
                <a:cs typeface="Times New Roman" pitchFamily="18" charset="0"/>
              </a:rPr>
              <a:t>   j  k  l  m  n  o  p  q   r   s   t  u  v  w  x   y  z</a:t>
            </a:r>
          </a:p>
          <a:p>
            <a:pPr eaLnBrk="1" hangingPunct="1">
              <a:buNone/>
            </a:pPr>
            <a:r>
              <a:rPr lang="zh-CN" altLang="en-US" sz="1800" dirty="0" smtClean="0">
                <a:latin typeface="Times New Roman" pitchFamily="18" charset="0"/>
                <a:cs typeface="Times New Roman" pitchFamily="18" charset="0"/>
              </a:rPr>
              <a:t>        密文：</a:t>
            </a:r>
            <a:r>
              <a:rPr lang="en-US" altLang="zh-CN" sz="1600" dirty="0" smtClean="0">
                <a:latin typeface="Times New Roman" pitchFamily="18" charset="0"/>
                <a:cs typeface="Times New Roman" pitchFamily="18" charset="0"/>
              </a:rPr>
              <a:t>Z  X  C  V  B N  M  A  S  D  F G  H  J   K  L  Q  W  E  R  T  Y  U   I   O  P</a:t>
            </a:r>
          </a:p>
          <a:p>
            <a:pPr eaLnBrk="1" hangingPunct="1">
              <a:buNone/>
            </a:pPr>
            <a:r>
              <a:rPr lang="zh-CN" altLang="en-US" dirty="0" smtClean="0"/>
              <a:t>   </a:t>
            </a:r>
            <a:r>
              <a:rPr lang="en-US" altLang="zh-CN" dirty="0" smtClean="0"/>
              <a:t>------------------------------------------------------</a:t>
            </a:r>
          </a:p>
          <a:p>
            <a:pPr eaLnBrk="1" hangingPunct="1">
              <a:buNone/>
            </a:pPr>
            <a:r>
              <a:rPr lang="zh-CN" altLang="en-US" dirty="0" smtClean="0"/>
              <a:t>   那么明文</a:t>
            </a:r>
            <a:r>
              <a:rPr lang="en-US" altLang="zh-CN" dirty="0" smtClean="0"/>
              <a:t>attack</a:t>
            </a:r>
            <a:r>
              <a:rPr lang="zh-CN" altLang="en-US" dirty="0" smtClean="0"/>
              <a:t> </a:t>
            </a:r>
            <a:r>
              <a:rPr lang="en-US" altLang="zh-CN" dirty="0" smtClean="0"/>
              <a:t>now</a:t>
            </a:r>
            <a:r>
              <a:rPr lang="zh-CN" altLang="en-US" dirty="0" smtClean="0"/>
              <a:t>加密后即得到</a:t>
            </a:r>
            <a:r>
              <a:rPr lang="en-US" altLang="zh-CN" dirty="0" smtClean="0"/>
              <a:t>ZRRZCFJKU</a:t>
            </a:r>
            <a:r>
              <a:rPr lang="zh-CN" altLang="en-US" dirty="0" smtClean="0"/>
              <a:t>。</a:t>
            </a:r>
            <a:endParaRPr lang="en-US" altLang="zh-CN" dirty="0" smtClean="0"/>
          </a:p>
        </p:txBody>
      </p:sp>
      <p:sp>
        <p:nvSpPr>
          <p:cNvPr id="1741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2BFB4C-234B-468E-9A5D-7721E825B632}" type="slidenum">
              <a:rPr lang="zh-CN" altLang="en-US"/>
              <a:pPr fontAlgn="base">
                <a:spcBef>
                  <a:spcPct val="0"/>
                </a:spcBef>
                <a:spcAft>
                  <a:spcPct val="0"/>
                </a:spcAft>
                <a:defRPr/>
              </a:pPr>
              <a:t>18</a:t>
            </a:fld>
            <a:endParaRPr lang="en-US" altLang="zh-CN"/>
          </a:p>
        </p:txBody>
      </p:sp>
    </p:spTree>
    <p:extLst>
      <p:ext uri="{BB962C8B-B14F-4D97-AF65-F5344CB8AC3E}">
        <p14:creationId xmlns:p14="http://schemas.microsoft.com/office/powerpoint/2010/main" val="411627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置换密码</a:t>
            </a:r>
          </a:p>
        </p:txBody>
      </p:sp>
      <p:sp>
        <p:nvSpPr>
          <p:cNvPr id="18434" name="内容占位符 2"/>
          <p:cNvSpPr>
            <a:spLocks noGrp="1"/>
          </p:cNvSpPr>
          <p:nvPr>
            <p:ph idx="1"/>
          </p:nvPr>
        </p:nvSpPr>
        <p:spPr>
          <a:xfrm>
            <a:off x="457200" y="1600200"/>
            <a:ext cx="7787208" cy="5141168"/>
          </a:xfrm>
        </p:spPr>
        <p:txBody>
          <a:bodyPr/>
          <a:lstStyle/>
          <a:p>
            <a:pPr eaLnBrk="1" hangingPunct="1"/>
            <a:r>
              <a:rPr lang="zh-CN" altLang="en-US" dirty="0" smtClean="0"/>
              <a:t>因为</a:t>
            </a:r>
            <a:r>
              <a:rPr lang="en-US" altLang="zh-CN" dirty="0" smtClean="0"/>
              <a:t>{0,1,2,…,25}</a:t>
            </a:r>
            <a:r>
              <a:rPr lang="zh-CN" altLang="en-US" dirty="0" smtClean="0"/>
              <a:t>上的所有置换共有</a:t>
            </a:r>
            <a:r>
              <a:rPr lang="en-US" altLang="zh-CN" dirty="0" smtClean="0"/>
              <a:t>26!</a:t>
            </a:r>
            <a:r>
              <a:rPr lang="zh-CN" altLang="en-US" dirty="0" smtClean="0"/>
              <a:t>个，所以置换密码有</a:t>
            </a:r>
            <a:r>
              <a:rPr lang="en-US" altLang="zh-CN" dirty="0" smtClean="0"/>
              <a:t>26!</a:t>
            </a:r>
            <a:r>
              <a:rPr lang="zh-CN" altLang="en-US" dirty="0" smtClean="0"/>
              <a:t>个可能的密钥。这个数值超过了</a:t>
            </a:r>
            <a:r>
              <a:rPr lang="en-US" altLang="zh-CN" b="1" dirty="0" smtClean="0">
                <a:solidFill>
                  <a:srgbClr val="FF0000"/>
                </a:solidFill>
              </a:rPr>
              <a:t>4</a:t>
            </a:r>
            <a:r>
              <a:rPr lang="zh-CN" altLang="en-US" b="1" dirty="0" smtClean="0">
                <a:solidFill>
                  <a:srgbClr val="FF0000"/>
                </a:solidFill>
              </a:rPr>
              <a:t>*</a:t>
            </a:r>
            <a:r>
              <a:rPr lang="en-US" altLang="zh-CN" b="1" dirty="0" smtClean="0">
                <a:solidFill>
                  <a:srgbClr val="FF0000"/>
                </a:solidFill>
              </a:rPr>
              <a:t>10</a:t>
            </a:r>
            <a:r>
              <a:rPr lang="en-US" altLang="zh-CN" b="1" baseline="30000" dirty="0" smtClean="0">
                <a:solidFill>
                  <a:srgbClr val="FF0000"/>
                </a:solidFill>
              </a:rPr>
              <a:t>26</a:t>
            </a:r>
            <a:r>
              <a:rPr lang="zh-CN" altLang="en-US" dirty="0" smtClean="0"/>
              <a:t>，是个很大的数字，因此如果采用穷举攻击的方法，即使使用计算机，在计算上也是不可行。</a:t>
            </a:r>
            <a:endParaRPr lang="en-US" altLang="zh-CN" dirty="0" smtClean="0"/>
          </a:p>
          <a:p>
            <a:pPr eaLnBrk="1" hangingPunct="1"/>
            <a:endParaRPr lang="en-US" altLang="zh-CN" dirty="0" smtClean="0"/>
          </a:p>
          <a:p>
            <a:pPr eaLnBrk="1" hangingPunct="1"/>
            <a:r>
              <a:rPr lang="zh-CN" altLang="en-US" dirty="0" smtClean="0"/>
              <a:t>尽管如此，密码分析者可以利用</a:t>
            </a:r>
            <a:r>
              <a:rPr lang="zh-CN" altLang="en-US" b="1" dirty="0" smtClean="0">
                <a:solidFill>
                  <a:srgbClr val="FF0000"/>
                </a:solidFill>
              </a:rPr>
              <a:t>字母和字母串的统计</a:t>
            </a:r>
            <a:r>
              <a:rPr lang="zh-CN" altLang="en-US" dirty="0" smtClean="0"/>
              <a:t>数据对置换密码进行破译 ，其过程大致是：首先统计密文的一些统计特征，如果密文 数量比较多，则完成这步后便可确定大部分密文字母。其次是分析两字母和三字母等密文串，最后分析字母较多的密文串。</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19</a:t>
            </a:fld>
            <a:endParaRPr lang="en-US" altLang="zh-CN"/>
          </a:p>
        </p:txBody>
      </p:sp>
    </p:spTree>
    <p:extLst>
      <p:ext uri="{BB962C8B-B14F-4D97-AF65-F5344CB8AC3E}">
        <p14:creationId xmlns:p14="http://schemas.microsoft.com/office/powerpoint/2010/main" val="87533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移位密码</a:t>
            </a:r>
          </a:p>
        </p:txBody>
      </p:sp>
      <p:sp>
        <p:nvSpPr>
          <p:cNvPr id="3" name="内容占位符 2"/>
          <p:cNvSpPr>
            <a:spLocks noGrp="1"/>
          </p:cNvSpPr>
          <p:nvPr>
            <p:ph idx="1"/>
          </p:nvPr>
        </p:nvSpPr>
        <p:spPr>
          <a:xfrm>
            <a:off x="457200" y="1600200"/>
            <a:ext cx="7715200" cy="4852988"/>
          </a:xfrm>
        </p:spPr>
        <p:txBody>
          <a:bodyPr>
            <a:normAutofit/>
          </a:bodyPr>
          <a:lstStyle/>
          <a:p>
            <a:pPr eaLnBrk="1" hangingPunct="1"/>
            <a:r>
              <a:rPr lang="zh-CN" altLang="en-US" dirty="0" smtClean="0"/>
              <a:t>移位密码的基础是初等数论中的模运算。为了叙述方便，在本章中取定</a:t>
            </a:r>
            <a:r>
              <a:rPr lang="en-US" altLang="zh-CN" dirty="0" err="1" smtClean="0"/>
              <a:t>Z</a:t>
            </a:r>
            <a:r>
              <a:rPr lang="en-US" altLang="zh-CN" baseline="-25000" dirty="0" err="1" smtClean="0"/>
              <a:t>m</a:t>
            </a:r>
            <a:r>
              <a:rPr lang="en-US" altLang="zh-CN" dirty="0" smtClean="0"/>
              <a:t>={0,1,2,…,m-1}</a:t>
            </a:r>
            <a:r>
              <a:rPr lang="zh-CN" altLang="en-US" dirty="0" smtClean="0"/>
              <a:t>。</a:t>
            </a:r>
            <a:endParaRPr lang="en-US" altLang="zh-CN" dirty="0" smtClean="0"/>
          </a:p>
          <a:p>
            <a:pPr eaLnBrk="1" hangingPunct="1"/>
            <a:endParaRPr lang="en-US" altLang="zh-CN" dirty="0" smtClean="0"/>
          </a:p>
          <a:p>
            <a:pPr eaLnBrk="1" hangingPunct="1"/>
            <a:r>
              <a:rPr lang="zh-CN" altLang="en-US" b="1" dirty="0" smtClean="0">
                <a:solidFill>
                  <a:srgbClr val="FF0000"/>
                </a:solidFill>
              </a:rPr>
              <a:t>移位密码体制</a:t>
            </a:r>
            <a:r>
              <a:rPr lang="zh-CN" altLang="en-US" dirty="0" smtClean="0"/>
              <a:t>：令</a:t>
            </a:r>
            <a:r>
              <a:rPr lang="en-US" altLang="zh-CN" i="1" dirty="0" smtClean="0">
                <a:effectLst>
                  <a:outerShdw blurRad="38100" dist="38100" dir="2700000" algn="tl">
                    <a:srgbClr val="000000">
                      <a:alpha val="43137"/>
                    </a:srgbClr>
                  </a:outerShdw>
                </a:effectLst>
              </a:rPr>
              <a:t>P</a:t>
            </a:r>
            <a:r>
              <a:rPr lang="en-US" altLang="zh-CN" dirty="0" smtClean="0"/>
              <a:t>=</a:t>
            </a:r>
            <a:r>
              <a:rPr lang="en-US" altLang="zh-CN" i="1" dirty="0" smtClean="0">
                <a:effectLst>
                  <a:outerShdw blurRad="38100" dist="38100" dir="2700000" algn="tl">
                    <a:srgbClr val="000000">
                      <a:alpha val="43137"/>
                    </a:srgbClr>
                  </a:outerShdw>
                </a:effectLst>
              </a:rPr>
              <a:t>C</a:t>
            </a:r>
            <a:r>
              <a:rPr lang="en-US" altLang="zh-CN" dirty="0" smtClean="0"/>
              <a:t>=</a:t>
            </a:r>
            <a:r>
              <a:rPr lang="en-US" altLang="zh-CN" i="1" dirty="0" smtClean="0">
                <a:effectLst>
                  <a:outerShdw blurRad="38100" dist="38100" dir="2700000" algn="tl">
                    <a:srgbClr val="000000">
                      <a:alpha val="43137"/>
                    </a:srgbClr>
                  </a:outerShdw>
                </a:effectLst>
                <a:ea typeface="MS Mincho" pitchFamily="49" charset="-128"/>
              </a:rPr>
              <a:t>K</a:t>
            </a:r>
            <a:r>
              <a:rPr lang="en-US" altLang="zh-CN" dirty="0" smtClean="0"/>
              <a:t>=Z</a:t>
            </a:r>
            <a:r>
              <a:rPr lang="en-US" altLang="zh-CN" baseline="-25000" dirty="0" smtClean="0"/>
              <a:t>26</a:t>
            </a:r>
            <a:r>
              <a:rPr lang="zh-CN" altLang="en-US" dirty="0" smtClean="0"/>
              <a:t>。对每个</a:t>
            </a:r>
            <a:r>
              <a:rPr lang="en-US" altLang="zh-CN" dirty="0" smtClean="0"/>
              <a:t>K∈Z</a:t>
            </a:r>
            <a:r>
              <a:rPr lang="en-US" altLang="zh-CN" baseline="-25000" dirty="0" smtClean="0"/>
              <a:t>26</a:t>
            </a:r>
            <a:r>
              <a:rPr lang="zh-CN" altLang="en-US" dirty="0" smtClean="0"/>
              <a:t>以及任意</a:t>
            </a:r>
            <a:r>
              <a:rPr lang="en-US" altLang="zh-CN" dirty="0" smtClean="0"/>
              <a:t>x,</a:t>
            </a:r>
            <a:r>
              <a:rPr lang="zh-CN" altLang="en-US" dirty="0" smtClean="0"/>
              <a:t> </a:t>
            </a:r>
            <a:r>
              <a:rPr lang="en-US" altLang="zh-CN" dirty="0" smtClean="0"/>
              <a:t>y∈Z</a:t>
            </a:r>
            <a:r>
              <a:rPr lang="en-US" altLang="zh-CN" baseline="-25000" dirty="0" smtClean="0"/>
              <a:t>26</a:t>
            </a:r>
            <a:r>
              <a:rPr lang="zh-CN" altLang="en-US" dirty="0" smtClean="0"/>
              <a:t>，定义加密函数和解密函数分别为：</a:t>
            </a:r>
            <a:endParaRPr lang="en-US" altLang="zh-CN" dirty="0" smtClean="0"/>
          </a:p>
          <a:p>
            <a:pPr eaLnBrk="1" hangingPunct="1">
              <a:buNone/>
            </a:pPr>
            <a:r>
              <a:rPr lang="en-US" altLang="zh-CN" dirty="0" smtClean="0"/>
              <a:t>                     </a:t>
            </a:r>
            <a:r>
              <a:rPr lang="en-US" altLang="zh-CN" dirty="0" err="1" smtClean="0"/>
              <a:t>e</a:t>
            </a:r>
            <a:r>
              <a:rPr lang="en-US" altLang="zh-CN" baseline="-25000" dirty="0" err="1" smtClean="0"/>
              <a:t>K</a:t>
            </a:r>
            <a:r>
              <a:rPr lang="en-US" altLang="zh-CN" dirty="0" smtClean="0"/>
              <a:t>(x)=(</a:t>
            </a:r>
            <a:r>
              <a:rPr lang="en-US" altLang="zh-CN" dirty="0" err="1" smtClean="0"/>
              <a:t>x+K</a:t>
            </a:r>
            <a:r>
              <a:rPr lang="en-US" altLang="zh-CN" dirty="0" smtClean="0"/>
              <a:t>) mod 26 </a:t>
            </a:r>
          </a:p>
          <a:p>
            <a:pPr eaLnBrk="1" hangingPunct="1">
              <a:buNone/>
            </a:pPr>
            <a:r>
              <a:rPr lang="en-US" altLang="zh-CN" dirty="0" smtClean="0"/>
              <a:t>                    </a:t>
            </a:r>
            <a:r>
              <a:rPr lang="zh-CN" altLang="en-US" dirty="0" smtClean="0"/>
              <a:t> </a:t>
            </a:r>
            <a:r>
              <a:rPr lang="en-US" altLang="zh-CN" dirty="0" err="1" smtClean="0"/>
              <a:t>d</a:t>
            </a:r>
            <a:r>
              <a:rPr lang="en-US" altLang="zh-CN" baseline="-25000" dirty="0" err="1" smtClean="0"/>
              <a:t>K</a:t>
            </a:r>
            <a:r>
              <a:rPr lang="en-US" altLang="zh-CN" dirty="0" smtClean="0"/>
              <a:t>(y)=(y-K) mod 26 </a:t>
            </a:r>
          </a:p>
          <a:p>
            <a:pPr eaLnBrk="1" hangingPunct="1">
              <a:buNone/>
            </a:pPr>
            <a:endParaRPr lang="en-US" altLang="zh-CN" dirty="0" smtClean="0"/>
          </a:p>
          <a:p>
            <a:pPr eaLnBrk="1" hangingPunct="1"/>
            <a:r>
              <a:rPr lang="zh-CN" altLang="en-US" dirty="0" smtClean="0"/>
              <a:t>很容易验证移位密码满足定义</a:t>
            </a:r>
            <a:r>
              <a:rPr lang="en-US" altLang="zh-CN" dirty="0" smtClean="0"/>
              <a:t>3.1.1</a:t>
            </a:r>
            <a:r>
              <a:rPr lang="zh-CN" altLang="en-US" dirty="0" smtClean="0"/>
              <a:t>中的条件。当</a:t>
            </a:r>
            <a:r>
              <a:rPr lang="en-US" altLang="zh-CN" dirty="0" smtClean="0"/>
              <a:t>K=3</a:t>
            </a:r>
            <a:r>
              <a:rPr lang="zh-CN" altLang="en-US" dirty="0" smtClean="0"/>
              <a:t>时，移位密码体制通常叫做凯撒密码，因为凯撒最初使用了这种密码。</a:t>
            </a:r>
            <a:endParaRPr lang="en-US" altLang="zh-CN" dirty="0" smtClean="0"/>
          </a:p>
          <a:p>
            <a:pPr eaLnBrk="1" hangingPunct="1"/>
            <a:endParaRPr lang="en-US" altLang="zh-CN" dirty="0" smtClean="0"/>
          </a:p>
        </p:txBody>
      </p:sp>
      <p:sp>
        <p:nvSpPr>
          <p:cNvPr id="1029" name="灯片编号占位符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9513159-9E2F-4EDE-AB20-A5680441CFD7}" type="slidenum">
              <a:rPr lang="zh-CN" altLang="en-US"/>
              <a:pPr fontAlgn="base">
                <a:spcBef>
                  <a:spcPct val="0"/>
                </a:spcBef>
                <a:spcAft>
                  <a:spcPct val="0"/>
                </a:spcAft>
                <a:defRPr/>
              </a:pPr>
              <a:t>2</a:t>
            </a:fld>
            <a:endParaRPr lang="en-US" altLang="zh-CN"/>
          </a:p>
        </p:txBody>
      </p:sp>
      <p:graphicFrame>
        <p:nvGraphicFramePr>
          <p:cNvPr id="102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33" name="公式" r:id="rId3" imgW="114120" imgH="215640" progId="Equation.3">
                  <p:embed/>
                </p:oleObj>
              </mc:Choice>
              <mc:Fallback>
                <p:oleObj name="公式"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
        <p:nvSpPr>
          <p:cNvPr id="18434" name="内容占位符 2"/>
          <p:cNvSpPr>
            <a:spLocks noGrp="1"/>
          </p:cNvSpPr>
          <p:nvPr>
            <p:ph idx="1"/>
          </p:nvPr>
        </p:nvSpPr>
        <p:spPr>
          <a:xfrm>
            <a:off x="457200" y="1600200"/>
            <a:ext cx="7643192" cy="4873625"/>
          </a:xfrm>
        </p:spPr>
        <p:txBody>
          <a:bodyPr/>
          <a:lstStyle/>
          <a:p>
            <a:pPr eaLnBrk="1" hangingPunct="1"/>
            <a:r>
              <a:rPr lang="zh-CN" altLang="en-US" dirty="0" smtClean="0"/>
              <a:t>在前面介绍的几种密码中，一旦密钥选定，那么每个明文字母对应的密文字母在密文中将保持不变，一般称这种密码体制为</a:t>
            </a:r>
            <a:r>
              <a:rPr lang="zh-CN" altLang="en-US" b="1" dirty="0" smtClean="0">
                <a:solidFill>
                  <a:srgbClr val="FF0000"/>
                </a:solidFill>
              </a:rPr>
              <a:t>单表密码体制</a:t>
            </a:r>
            <a:r>
              <a:rPr lang="zh-CN" altLang="en-US" dirty="0" smtClean="0"/>
              <a:t>。相反，如果明文中不同位置的同一明文字母在密文中对应的密文字母不同，则称其为</a:t>
            </a:r>
            <a:r>
              <a:rPr lang="zh-CN" altLang="en-US" b="1" dirty="0" smtClean="0">
                <a:solidFill>
                  <a:srgbClr val="FF0000"/>
                </a:solidFill>
              </a:rPr>
              <a:t>多表密码体制</a:t>
            </a:r>
            <a:r>
              <a:rPr lang="zh-CN" altLang="en-US" dirty="0" smtClean="0"/>
              <a:t>。</a:t>
            </a:r>
            <a:endParaRPr lang="en-US" altLang="zh-CN" dirty="0" smtClean="0"/>
          </a:p>
          <a:p>
            <a:pPr eaLnBrk="1" hangingPunct="1"/>
            <a:endParaRPr lang="en-US" altLang="zh-CN" dirty="0" smtClean="0"/>
          </a:p>
          <a:p>
            <a:pPr eaLnBrk="1" hangingPunct="1"/>
            <a:r>
              <a:rPr lang="zh-CN" altLang="en-US" dirty="0" smtClean="0"/>
              <a:t>下面介绍的就是一种多表置换密码，称为</a:t>
            </a:r>
            <a:r>
              <a:rPr lang="zh-CN" altLang="en-US" b="1" dirty="0" smtClean="0">
                <a:solidFill>
                  <a:srgbClr val="FF0000"/>
                </a:solidFill>
              </a:rPr>
              <a:t>维吉尼亚密码</a:t>
            </a:r>
            <a:r>
              <a:rPr lang="zh-CN" altLang="en-US" dirty="0" smtClean="0"/>
              <a:t>。其实，</a:t>
            </a:r>
            <a:r>
              <a:rPr lang="en-US" altLang="zh-CN" dirty="0" err="1" smtClean="0"/>
              <a:t>Bellaso</a:t>
            </a:r>
            <a:r>
              <a:rPr lang="zh-CN" altLang="en-US" dirty="0" smtClean="0"/>
              <a:t>早在</a:t>
            </a:r>
            <a:r>
              <a:rPr lang="en-US" altLang="zh-CN" dirty="0" smtClean="0"/>
              <a:t>1553</a:t>
            </a:r>
            <a:r>
              <a:rPr lang="zh-CN" altLang="en-US" dirty="0" smtClean="0"/>
              <a:t>年就发现这种方法，后人因为</a:t>
            </a:r>
            <a:r>
              <a:rPr lang="en-US" altLang="zh-CN" dirty="0" err="1" smtClean="0"/>
              <a:t>Vigenere</a:t>
            </a:r>
            <a:r>
              <a:rPr lang="zh-CN" altLang="en-US" dirty="0" smtClean="0"/>
              <a:t>发现了一种更强的密码体制而将这一功劳归功于他。</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20</a:t>
            </a:fld>
            <a:endParaRPr lang="en-US" altLang="zh-CN"/>
          </a:p>
        </p:txBody>
      </p:sp>
    </p:spTree>
    <p:extLst>
      <p:ext uri="{BB962C8B-B14F-4D97-AF65-F5344CB8AC3E}">
        <p14:creationId xmlns:p14="http://schemas.microsoft.com/office/powerpoint/2010/main" val="135868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
        <p:nvSpPr>
          <p:cNvPr id="3" name="内容占位符 2"/>
          <p:cNvSpPr>
            <a:spLocks noGrp="1"/>
          </p:cNvSpPr>
          <p:nvPr>
            <p:ph idx="1"/>
          </p:nvPr>
        </p:nvSpPr>
        <p:spPr>
          <a:xfrm>
            <a:off x="457200" y="1600200"/>
            <a:ext cx="7715200" cy="5068888"/>
          </a:xfrm>
        </p:spPr>
        <p:txBody>
          <a:bodyPr>
            <a:normAutofit/>
          </a:bodyPr>
          <a:lstStyle/>
          <a:p>
            <a:pPr eaLnBrk="1" hangingPunct="1"/>
            <a:r>
              <a:rPr lang="zh-CN" altLang="en-US" b="1" dirty="0" smtClean="0">
                <a:solidFill>
                  <a:srgbClr val="FF0000"/>
                </a:solidFill>
              </a:rPr>
              <a:t>维吉尼亚密码体制</a:t>
            </a:r>
            <a:r>
              <a:rPr lang="zh-CN" altLang="en-US" dirty="0" smtClean="0"/>
              <a:t>：设</a:t>
            </a:r>
            <a:r>
              <a:rPr lang="en-US" altLang="zh-CN" dirty="0" smtClean="0"/>
              <a:t>m</a:t>
            </a:r>
            <a:r>
              <a:rPr lang="zh-CN" altLang="en-US" dirty="0" smtClean="0"/>
              <a:t>为正整数，令</a:t>
            </a:r>
            <a:r>
              <a:rPr lang="en-US" altLang="zh-CN" i="1" dirty="0" smtClean="0">
                <a:effectLst>
                  <a:outerShdw blurRad="38100" dist="38100" dir="2700000" algn="tl">
                    <a:srgbClr val="000000">
                      <a:alpha val="43137"/>
                    </a:srgbClr>
                  </a:outerShdw>
                </a:effectLst>
              </a:rPr>
              <a:t>P</a:t>
            </a:r>
            <a:r>
              <a:rPr lang="zh-CN" altLang="en-US" i="1" dirty="0" smtClean="0">
                <a:effectLst>
                  <a:outerShdw blurRad="38100" dist="38100" dir="2700000" algn="tl">
                    <a:srgbClr val="000000">
                      <a:alpha val="43137"/>
                    </a:srgbClr>
                  </a:outerShdw>
                </a:effectLst>
              </a:rPr>
              <a:t> </a:t>
            </a:r>
            <a:r>
              <a:rPr lang="en-US" altLang="zh-CN" dirty="0" smtClean="0"/>
              <a:t>=</a:t>
            </a:r>
            <a:r>
              <a:rPr lang="zh-CN" altLang="en-US" dirty="0" smtClean="0"/>
              <a:t> </a:t>
            </a:r>
            <a:r>
              <a:rPr lang="en-US" altLang="zh-CN" i="1" dirty="0" smtClean="0">
                <a:effectLst>
                  <a:outerShdw blurRad="38100" dist="38100" dir="2700000" algn="tl">
                    <a:srgbClr val="000000">
                      <a:alpha val="43137"/>
                    </a:srgbClr>
                  </a:outerShdw>
                </a:effectLst>
              </a:rPr>
              <a:t>C</a:t>
            </a:r>
            <a:r>
              <a:rPr lang="zh-CN" altLang="en-US" i="1" dirty="0" smtClean="0">
                <a:effectLst>
                  <a:outerShdw blurRad="38100" dist="38100" dir="2700000" algn="tl">
                    <a:srgbClr val="000000">
                      <a:alpha val="43137"/>
                    </a:srgbClr>
                  </a:outerShdw>
                </a:effectLst>
              </a:rPr>
              <a:t> </a:t>
            </a:r>
            <a:r>
              <a:rPr lang="en-US" altLang="zh-CN" dirty="0" smtClean="0"/>
              <a:t>=</a:t>
            </a:r>
            <a:r>
              <a:rPr lang="en-US" altLang="zh-CN" i="1" dirty="0" smtClean="0">
                <a:effectLst>
                  <a:outerShdw blurRad="38100" dist="38100" dir="2700000" algn="tl">
                    <a:srgbClr val="000000">
                      <a:alpha val="43137"/>
                    </a:srgbClr>
                  </a:outerShdw>
                </a:effectLst>
                <a:ea typeface="MS Mincho" pitchFamily="49" charset="-128"/>
              </a:rPr>
              <a:t>K</a:t>
            </a:r>
            <a:r>
              <a:rPr lang="zh-CN" altLang="en-US" i="1" dirty="0" smtClean="0">
                <a:effectLst>
                  <a:outerShdw blurRad="38100" dist="38100" dir="2700000" algn="tl">
                    <a:srgbClr val="000000">
                      <a:alpha val="43137"/>
                    </a:srgbClr>
                  </a:outerShdw>
                </a:effectLst>
                <a:ea typeface="MS Mincho" pitchFamily="49" charset="-128"/>
              </a:rPr>
              <a:t> </a:t>
            </a:r>
            <a:r>
              <a:rPr lang="en-US" altLang="zh-CN" dirty="0" smtClean="0"/>
              <a:t>=</a:t>
            </a:r>
            <a:r>
              <a:rPr lang="zh-CN" altLang="en-US" dirty="0" smtClean="0"/>
              <a:t> </a:t>
            </a:r>
            <a:r>
              <a:rPr lang="en-US" altLang="zh-CN" dirty="0" smtClean="0"/>
              <a:t>(Z</a:t>
            </a:r>
            <a:r>
              <a:rPr lang="en-US" altLang="zh-CN" baseline="-25000" dirty="0" smtClean="0"/>
              <a:t>26</a:t>
            </a:r>
            <a:r>
              <a:rPr lang="en-US" altLang="zh-CN" dirty="0" smtClean="0"/>
              <a:t>)</a:t>
            </a:r>
            <a:r>
              <a:rPr lang="en-US" altLang="zh-CN" baseline="30000" dirty="0" smtClean="0"/>
              <a:t>m</a:t>
            </a:r>
            <a:r>
              <a:rPr lang="zh-CN" altLang="en-US" dirty="0" smtClean="0"/>
              <a:t>。对每个密钥</a:t>
            </a:r>
            <a:r>
              <a:rPr lang="en-US" altLang="zh-CN" dirty="0" smtClean="0"/>
              <a:t>K=(k</a:t>
            </a:r>
            <a:r>
              <a:rPr lang="en-US" altLang="zh-CN" baseline="-25000" dirty="0" smtClean="0"/>
              <a:t>1</a:t>
            </a:r>
            <a:r>
              <a:rPr lang="en-US" altLang="zh-CN" dirty="0" smtClean="0"/>
              <a:t>,k</a:t>
            </a:r>
            <a:r>
              <a:rPr lang="en-US" altLang="zh-CN" baseline="-25000" dirty="0" smtClean="0"/>
              <a:t>2</a:t>
            </a:r>
            <a:r>
              <a:rPr lang="en-US" altLang="zh-CN" dirty="0" smtClean="0"/>
              <a:t>,…,k</a:t>
            </a:r>
            <a:r>
              <a:rPr lang="en-US" altLang="zh-CN" baseline="-25000" dirty="0" smtClean="0"/>
              <a:t>m</a:t>
            </a:r>
            <a:r>
              <a:rPr lang="en-US" altLang="zh-CN" dirty="0" smtClean="0"/>
              <a:t>) </a:t>
            </a:r>
            <a:r>
              <a:rPr lang="zh-CN" altLang="en-US" dirty="0" smtClean="0"/>
              <a:t>和任意</a:t>
            </a:r>
            <a:r>
              <a:rPr lang="en-US" altLang="zh-CN" dirty="0" smtClean="0"/>
              <a:t>(x</a:t>
            </a:r>
            <a:r>
              <a:rPr lang="en-US" altLang="zh-CN" baseline="-25000" dirty="0" smtClean="0"/>
              <a:t>1</a:t>
            </a:r>
            <a:r>
              <a:rPr lang="en-US" altLang="zh-CN" dirty="0" smtClean="0"/>
              <a:t>,</a:t>
            </a:r>
            <a:r>
              <a:rPr lang="zh-CN" altLang="en-US" dirty="0" smtClean="0"/>
              <a:t> </a:t>
            </a:r>
            <a:r>
              <a:rPr lang="en-US" altLang="zh-CN" dirty="0" smtClean="0"/>
              <a:t>x</a:t>
            </a:r>
            <a:r>
              <a:rPr lang="en-US" altLang="zh-CN" baseline="-25000" dirty="0" smtClean="0"/>
              <a:t>2</a:t>
            </a:r>
            <a:r>
              <a:rPr lang="en-US" altLang="zh-CN" dirty="0" smtClean="0"/>
              <a:t>,…,</a:t>
            </a:r>
            <a:r>
              <a:rPr lang="zh-CN" altLang="en-US" dirty="0" smtClean="0"/>
              <a:t> </a:t>
            </a:r>
            <a:r>
              <a:rPr lang="en-US" altLang="zh-CN" dirty="0" err="1" smtClean="0"/>
              <a:t>x</a:t>
            </a:r>
            <a:r>
              <a:rPr lang="en-US" altLang="zh-CN" baseline="-25000" dirty="0" err="1" smtClean="0"/>
              <a:t>m</a:t>
            </a:r>
            <a:r>
              <a:rPr lang="en-US" altLang="zh-CN" dirty="0" smtClean="0"/>
              <a:t>)</a:t>
            </a:r>
            <a:r>
              <a:rPr lang="zh-CN" altLang="en-US" dirty="0" smtClean="0"/>
              <a:t>，</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m</a:t>
            </a:r>
            <a:r>
              <a:rPr lang="en-US" altLang="zh-CN" dirty="0" smtClean="0"/>
              <a:t>)∈(Z</a:t>
            </a:r>
            <a:r>
              <a:rPr lang="en-US" altLang="zh-CN" baseline="-25000" dirty="0" smtClean="0"/>
              <a:t>26</a:t>
            </a:r>
            <a:r>
              <a:rPr lang="en-US" altLang="zh-CN" dirty="0" smtClean="0"/>
              <a:t>)</a:t>
            </a:r>
            <a:r>
              <a:rPr lang="en-US" altLang="zh-CN" baseline="30000" dirty="0" smtClean="0"/>
              <a:t>m </a:t>
            </a:r>
            <a:r>
              <a:rPr lang="zh-CN" altLang="en-US" dirty="0" smtClean="0"/>
              <a:t>，定义加密和解密函数为：</a:t>
            </a:r>
            <a:endParaRPr lang="en-US" altLang="zh-CN" dirty="0" smtClean="0"/>
          </a:p>
          <a:p>
            <a:pPr eaLnBrk="1" hangingPunct="1">
              <a:buNone/>
            </a:pPr>
            <a:r>
              <a:rPr lang="zh-CN" altLang="en-US" dirty="0" smtClean="0"/>
              <a:t>          </a:t>
            </a:r>
            <a:r>
              <a:rPr lang="en-US" altLang="zh-CN" dirty="0" err="1" smtClean="0"/>
              <a:t>e</a:t>
            </a:r>
            <a:r>
              <a:rPr lang="en-US" altLang="zh-CN" baseline="-25000" dirty="0" err="1" smtClean="0"/>
              <a:t>K</a:t>
            </a:r>
            <a:r>
              <a:rPr lang="en-US" altLang="zh-CN" dirty="0" smtClean="0"/>
              <a:t>(x</a:t>
            </a:r>
            <a:r>
              <a:rPr lang="en-US" altLang="zh-CN" baseline="-25000" dirty="0" smtClean="0"/>
              <a:t>1</a:t>
            </a:r>
            <a:r>
              <a:rPr lang="en-US" altLang="zh-CN" dirty="0" smtClean="0"/>
              <a:t>,</a:t>
            </a:r>
            <a:r>
              <a:rPr lang="zh-CN" altLang="en-US" dirty="0" smtClean="0"/>
              <a:t> </a:t>
            </a:r>
            <a:r>
              <a:rPr lang="en-US" altLang="zh-CN" dirty="0" smtClean="0"/>
              <a:t>x</a:t>
            </a:r>
            <a:r>
              <a:rPr lang="en-US" altLang="zh-CN" baseline="-25000" dirty="0" smtClean="0"/>
              <a:t>2</a:t>
            </a:r>
            <a:r>
              <a:rPr lang="en-US" altLang="zh-CN" dirty="0" smtClean="0"/>
              <a:t>,…,</a:t>
            </a:r>
            <a:r>
              <a:rPr lang="zh-CN" altLang="en-US" dirty="0" smtClean="0"/>
              <a:t> </a:t>
            </a:r>
            <a:r>
              <a:rPr lang="en-US" altLang="zh-CN" dirty="0" err="1" smtClean="0"/>
              <a:t>x</a:t>
            </a:r>
            <a:r>
              <a:rPr lang="en-US" altLang="zh-CN" baseline="-25000" dirty="0" err="1" smtClean="0"/>
              <a:t>m</a:t>
            </a:r>
            <a:r>
              <a:rPr lang="en-US" altLang="zh-CN" dirty="0" smtClean="0"/>
              <a:t>)=(x</a:t>
            </a:r>
            <a:r>
              <a:rPr lang="en-US" altLang="zh-CN" baseline="-25000" dirty="0" smtClean="0"/>
              <a:t>1</a:t>
            </a:r>
            <a:r>
              <a:rPr lang="en-US" altLang="zh-CN" dirty="0" smtClean="0"/>
              <a:t>+k</a:t>
            </a:r>
            <a:r>
              <a:rPr lang="en-US" altLang="zh-CN" baseline="-25000" dirty="0" smtClean="0"/>
              <a:t>1</a:t>
            </a:r>
            <a:r>
              <a:rPr lang="en-US" altLang="zh-CN" dirty="0" smtClean="0"/>
              <a:t>, x</a:t>
            </a:r>
            <a:r>
              <a:rPr lang="en-US" altLang="zh-CN" baseline="-25000" dirty="0" smtClean="0"/>
              <a:t>2</a:t>
            </a:r>
            <a:r>
              <a:rPr lang="en-US" altLang="zh-CN" dirty="0" smtClean="0"/>
              <a:t>+k</a:t>
            </a:r>
            <a:r>
              <a:rPr lang="en-US" altLang="zh-CN" baseline="-25000" dirty="0" smtClean="0"/>
              <a:t>2</a:t>
            </a:r>
            <a:r>
              <a:rPr lang="en-US" altLang="zh-CN" dirty="0" smtClean="0"/>
              <a:t>,…, </a:t>
            </a:r>
            <a:r>
              <a:rPr lang="en-US" altLang="zh-CN" dirty="0" err="1" smtClean="0"/>
              <a:t>x</a:t>
            </a:r>
            <a:r>
              <a:rPr lang="en-US" altLang="zh-CN" baseline="-25000" dirty="0" err="1" smtClean="0"/>
              <a:t>m</a:t>
            </a:r>
            <a:r>
              <a:rPr lang="en-US" altLang="zh-CN" dirty="0" err="1" smtClean="0"/>
              <a:t>+k</a:t>
            </a:r>
            <a:r>
              <a:rPr lang="en-US" altLang="zh-CN" baseline="-25000" dirty="0" err="1" smtClean="0"/>
              <a:t>m</a:t>
            </a:r>
            <a:r>
              <a:rPr lang="en-US" altLang="zh-CN" dirty="0" smtClean="0"/>
              <a:t>) </a:t>
            </a:r>
          </a:p>
          <a:p>
            <a:pPr eaLnBrk="1" hangingPunct="1">
              <a:buNone/>
            </a:pPr>
            <a:r>
              <a:rPr lang="zh-CN" altLang="en-US" dirty="0" smtClean="0"/>
              <a:t>          </a:t>
            </a:r>
            <a:r>
              <a:rPr lang="en-US" altLang="zh-CN" dirty="0" err="1" smtClean="0"/>
              <a:t>d</a:t>
            </a:r>
            <a:r>
              <a:rPr lang="en-US" altLang="zh-CN" baseline="-25000" dirty="0" err="1" smtClean="0"/>
              <a:t>K</a:t>
            </a:r>
            <a:r>
              <a:rPr lang="en-US" altLang="zh-CN" dirty="0" smtClean="0"/>
              <a:t>(y</a:t>
            </a:r>
            <a:r>
              <a:rPr lang="en-US" altLang="zh-CN" baseline="-25000" dirty="0" smtClean="0"/>
              <a:t>1</a:t>
            </a:r>
            <a:r>
              <a:rPr lang="en-US" altLang="zh-CN" dirty="0" smtClean="0"/>
              <a:t>,</a:t>
            </a:r>
            <a:r>
              <a:rPr lang="zh-CN" altLang="en-US" dirty="0" smtClean="0"/>
              <a:t> </a:t>
            </a:r>
            <a:r>
              <a:rPr lang="en-US" altLang="zh-CN" dirty="0" smtClean="0"/>
              <a:t>y</a:t>
            </a:r>
            <a:r>
              <a:rPr lang="en-US" altLang="zh-CN" baseline="-25000" dirty="0" smtClean="0"/>
              <a:t>2</a:t>
            </a:r>
            <a:r>
              <a:rPr lang="en-US" altLang="zh-CN" dirty="0" smtClean="0"/>
              <a:t>,…,</a:t>
            </a:r>
            <a:r>
              <a:rPr lang="zh-CN" altLang="en-US" dirty="0" smtClean="0"/>
              <a:t> </a:t>
            </a:r>
            <a:r>
              <a:rPr lang="en-US" altLang="zh-CN" dirty="0" err="1" smtClean="0"/>
              <a:t>y</a:t>
            </a:r>
            <a:r>
              <a:rPr lang="en-US" altLang="zh-CN" baseline="-25000" dirty="0" err="1" smtClean="0"/>
              <a:t>m</a:t>
            </a:r>
            <a:r>
              <a:rPr lang="en-US" altLang="zh-CN" dirty="0" smtClean="0"/>
              <a:t>)=(y</a:t>
            </a:r>
            <a:r>
              <a:rPr lang="en-US" altLang="zh-CN" baseline="-25000" dirty="0" smtClean="0"/>
              <a:t>1</a:t>
            </a:r>
            <a:r>
              <a:rPr lang="en-US" altLang="zh-CN" dirty="0" smtClean="0"/>
              <a:t>-k</a:t>
            </a:r>
            <a:r>
              <a:rPr lang="en-US" altLang="zh-CN" baseline="-25000" dirty="0" smtClean="0"/>
              <a:t>1</a:t>
            </a:r>
            <a:r>
              <a:rPr lang="en-US" altLang="zh-CN" dirty="0" smtClean="0"/>
              <a:t>, y</a:t>
            </a:r>
            <a:r>
              <a:rPr lang="en-US" altLang="zh-CN" baseline="-25000" dirty="0" smtClean="0"/>
              <a:t>2</a:t>
            </a:r>
            <a:r>
              <a:rPr lang="en-US" altLang="zh-CN" dirty="0" smtClean="0"/>
              <a:t>-k</a:t>
            </a:r>
            <a:r>
              <a:rPr lang="en-US" altLang="zh-CN" baseline="-25000" dirty="0" smtClean="0"/>
              <a:t>2</a:t>
            </a:r>
            <a:r>
              <a:rPr lang="en-US" altLang="zh-CN" dirty="0" smtClean="0"/>
              <a:t>,…, </a:t>
            </a:r>
            <a:r>
              <a:rPr lang="en-US" altLang="zh-CN" dirty="0" err="1" smtClean="0"/>
              <a:t>y</a:t>
            </a:r>
            <a:r>
              <a:rPr lang="en-US" altLang="zh-CN" baseline="-25000" dirty="0" err="1" smtClean="0"/>
              <a:t>m</a:t>
            </a:r>
            <a:r>
              <a:rPr lang="en-US" altLang="zh-CN" dirty="0" smtClean="0"/>
              <a:t>-k</a:t>
            </a:r>
            <a:r>
              <a:rPr lang="en-US" altLang="zh-CN" baseline="-25000" dirty="0" smtClean="0"/>
              <a:t>m</a:t>
            </a:r>
            <a:r>
              <a:rPr lang="en-US" altLang="zh-CN" dirty="0" smtClean="0"/>
              <a:t>)</a:t>
            </a:r>
          </a:p>
          <a:p>
            <a:pPr eaLnBrk="1" hangingPunct="1">
              <a:buNone/>
            </a:pPr>
            <a:r>
              <a:rPr lang="zh-CN" altLang="en-US" dirty="0" smtClean="0"/>
              <a:t>   这里所有加减运算都是模</a:t>
            </a:r>
            <a:r>
              <a:rPr lang="en-US" altLang="zh-CN" dirty="0" smtClean="0"/>
              <a:t>26</a:t>
            </a:r>
            <a:r>
              <a:rPr lang="zh-CN" altLang="en-US" dirty="0" smtClean="0"/>
              <a:t>的运算。</a:t>
            </a:r>
            <a:endParaRPr lang="en-US" altLang="zh-CN" dirty="0" smtClean="0"/>
          </a:p>
          <a:p>
            <a:pPr eaLnBrk="1" hangingPunct="1">
              <a:buNone/>
            </a:pPr>
            <a:endParaRPr lang="en-US" altLang="zh-CN" dirty="0" smtClean="0"/>
          </a:p>
          <a:p>
            <a:pPr eaLnBrk="1" hangingPunct="1"/>
            <a:r>
              <a:rPr lang="zh-CN" altLang="en-US" dirty="0" smtClean="0"/>
              <a:t>下面给出分析维吉尼亚密码的一些方法。首先我们必须确定密钥</a:t>
            </a:r>
            <a:r>
              <a:rPr lang="en-US" altLang="zh-CN" dirty="0" smtClean="0"/>
              <a:t>K</a:t>
            </a:r>
            <a:r>
              <a:rPr lang="zh-CN" altLang="en-US" dirty="0" smtClean="0"/>
              <a:t>的长度</a:t>
            </a:r>
            <a:r>
              <a:rPr lang="en-US" altLang="zh-CN" dirty="0" smtClean="0"/>
              <a:t>m</a:t>
            </a:r>
            <a:r>
              <a:rPr lang="zh-CN" altLang="en-US" dirty="0" smtClean="0"/>
              <a:t>，这里介绍两种方法：</a:t>
            </a:r>
            <a:r>
              <a:rPr lang="en-US" altLang="zh-CN" b="1" dirty="0" err="1" smtClean="0">
                <a:solidFill>
                  <a:srgbClr val="FF0000"/>
                </a:solidFill>
              </a:rPr>
              <a:t>Kasiski</a:t>
            </a:r>
            <a:r>
              <a:rPr lang="zh-CN" altLang="en-US" b="1" dirty="0" smtClean="0">
                <a:solidFill>
                  <a:srgbClr val="FF0000"/>
                </a:solidFill>
              </a:rPr>
              <a:t>测试法</a:t>
            </a:r>
            <a:r>
              <a:rPr lang="zh-CN" altLang="en-US" dirty="0" smtClean="0"/>
              <a:t>和</a:t>
            </a:r>
            <a:r>
              <a:rPr lang="zh-CN" altLang="en-US" b="1" dirty="0" smtClean="0">
                <a:solidFill>
                  <a:srgbClr val="FF0000"/>
                </a:solidFill>
              </a:rPr>
              <a:t>重合指标法</a:t>
            </a:r>
            <a:r>
              <a:rPr lang="zh-CN" altLang="en-US" dirty="0" smtClean="0"/>
              <a:t>。</a:t>
            </a:r>
          </a:p>
        </p:txBody>
      </p:sp>
      <p:sp>
        <p:nvSpPr>
          <p:cNvPr id="1945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564C110-A371-4FFE-B87D-0218DBF96106}" type="slidenum">
              <a:rPr lang="zh-CN" altLang="en-US"/>
              <a:pPr fontAlgn="base">
                <a:spcBef>
                  <a:spcPct val="0"/>
                </a:spcBef>
                <a:spcAft>
                  <a:spcPct val="0"/>
                </a:spcAft>
                <a:defRPr/>
              </a:pPr>
              <a:t>21</a:t>
            </a:fld>
            <a:endParaRPr lang="en-US" altLang="zh-CN"/>
          </a:p>
        </p:txBody>
      </p:sp>
    </p:spTree>
    <p:extLst>
      <p:ext uri="{BB962C8B-B14F-4D97-AF65-F5344CB8AC3E}">
        <p14:creationId xmlns:p14="http://schemas.microsoft.com/office/powerpoint/2010/main" val="79997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
        <p:nvSpPr>
          <p:cNvPr id="18434" name="内容占位符 2"/>
          <p:cNvSpPr>
            <a:spLocks noGrp="1"/>
          </p:cNvSpPr>
          <p:nvPr>
            <p:ph idx="1"/>
          </p:nvPr>
        </p:nvSpPr>
        <p:spPr>
          <a:xfrm>
            <a:off x="457200" y="1600200"/>
            <a:ext cx="7643192" cy="5069160"/>
          </a:xfrm>
        </p:spPr>
        <p:txBody>
          <a:bodyPr>
            <a:normAutofit/>
          </a:bodyPr>
          <a:lstStyle/>
          <a:p>
            <a:pPr eaLnBrk="1" hangingPunct="1"/>
            <a:r>
              <a:rPr lang="zh-CN" altLang="en-US" dirty="0" smtClean="0"/>
              <a:t>维吉尼亚密码曾在长达</a:t>
            </a:r>
            <a:r>
              <a:rPr lang="en-US" altLang="zh-CN" dirty="0" smtClean="0"/>
              <a:t>300</a:t>
            </a:r>
            <a:r>
              <a:rPr lang="zh-CN" altLang="en-US" dirty="0" smtClean="0"/>
              <a:t>年的时间里被认为是不可破译的。它通常被用来加密电报发送的敏感信息。然而，在</a:t>
            </a:r>
            <a:r>
              <a:rPr lang="en-US" altLang="zh-CN" dirty="0" smtClean="0"/>
              <a:t>19</a:t>
            </a:r>
            <a:r>
              <a:rPr lang="zh-CN" altLang="en-US" dirty="0" smtClean="0"/>
              <a:t>世纪中期，技术的进步使得维吉尼亚密码被成功破解。</a:t>
            </a:r>
            <a:r>
              <a:rPr lang="en-US" altLang="zh-CN" dirty="0" smtClean="0"/>
              <a:t>1863</a:t>
            </a:r>
            <a:r>
              <a:rPr lang="zh-CN" altLang="en-US" dirty="0" smtClean="0"/>
              <a:t>年，普鲁士军官</a:t>
            </a:r>
            <a:r>
              <a:rPr lang="en-US" altLang="zh-CN" b="1" dirty="0" err="1" smtClean="0">
                <a:solidFill>
                  <a:srgbClr val="FF0000"/>
                </a:solidFill>
              </a:rPr>
              <a:t>Kasiski</a:t>
            </a:r>
            <a:r>
              <a:rPr lang="zh-CN" altLang="en-US" dirty="0" smtClean="0"/>
              <a:t>提出了一种可以确定维吉尼亚密码密钥长度的方法，而一旦知道了密钥的长度，通过对密文的频率分析，就可以找出密钥的字符。</a:t>
            </a:r>
            <a:endParaRPr lang="en-US" altLang="zh-CN" dirty="0" smtClean="0"/>
          </a:p>
          <a:p>
            <a:pPr eaLnBrk="1" hangingPunct="1"/>
            <a:endParaRPr lang="en-US" altLang="zh-CN" dirty="0" smtClean="0"/>
          </a:p>
          <a:p>
            <a:pPr eaLnBrk="1" hangingPunct="1"/>
            <a:r>
              <a:rPr lang="zh-CN" altLang="en-US" dirty="0" smtClean="0"/>
              <a:t>其实，</a:t>
            </a:r>
            <a:r>
              <a:rPr lang="en-US" altLang="zh-CN" dirty="0" smtClean="0"/>
              <a:t> </a:t>
            </a:r>
            <a:r>
              <a:rPr lang="en-US" altLang="zh-CN" dirty="0" err="1" smtClean="0"/>
              <a:t>Kasiski</a:t>
            </a:r>
            <a:r>
              <a:rPr lang="zh-CN" altLang="en-US" dirty="0" smtClean="0"/>
              <a:t>并不是首先发现这一方法的。现在我们知道，英国人巴贝奇早在</a:t>
            </a:r>
            <a:r>
              <a:rPr lang="en-US" altLang="zh-CN" dirty="0" smtClean="0"/>
              <a:t>1854</a:t>
            </a:r>
            <a:r>
              <a:rPr lang="zh-CN" altLang="en-US" dirty="0" smtClean="0"/>
              <a:t>年就发现了同样的方法，然而，巴贝奇的方法却推迟很多年才公开，推迟是由于英国国家安全的原因。英国军方早就利用巴贝奇的测试成功破解敌方情报并就此保密。</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22</a:t>
            </a:fld>
            <a:endParaRPr lang="en-US" altLang="zh-CN"/>
          </a:p>
        </p:txBody>
      </p:sp>
    </p:spTree>
    <p:extLst>
      <p:ext uri="{BB962C8B-B14F-4D97-AF65-F5344CB8AC3E}">
        <p14:creationId xmlns:p14="http://schemas.microsoft.com/office/powerpoint/2010/main" val="42494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
        <p:nvSpPr>
          <p:cNvPr id="3" name="内容占位符 2"/>
          <p:cNvSpPr>
            <a:spLocks noGrp="1"/>
          </p:cNvSpPr>
          <p:nvPr>
            <p:ph idx="1"/>
          </p:nvPr>
        </p:nvSpPr>
        <p:spPr>
          <a:xfrm>
            <a:off x="457200" y="1600200"/>
            <a:ext cx="7715200" cy="4873625"/>
          </a:xfrm>
        </p:spPr>
        <p:txBody>
          <a:bodyPr>
            <a:normAutofit/>
          </a:bodyPr>
          <a:lstStyle/>
          <a:p>
            <a:pPr eaLnBrk="1" hangingPunct="1"/>
            <a:r>
              <a:rPr lang="en-US" altLang="zh-CN" b="1" dirty="0" err="1" smtClean="0">
                <a:solidFill>
                  <a:srgbClr val="FF0000"/>
                </a:solidFill>
              </a:rPr>
              <a:t>Kasiski</a:t>
            </a:r>
            <a:r>
              <a:rPr lang="zh-CN" altLang="en-US" b="1" dirty="0" smtClean="0">
                <a:solidFill>
                  <a:srgbClr val="FF0000"/>
                </a:solidFill>
              </a:rPr>
              <a:t>测试法</a:t>
            </a:r>
            <a:r>
              <a:rPr lang="zh-CN" altLang="en-US" dirty="0" smtClean="0"/>
              <a:t>是由</a:t>
            </a:r>
            <a:r>
              <a:rPr lang="en-US" altLang="zh-CN" dirty="0" err="1" smtClean="0"/>
              <a:t>Kasiski</a:t>
            </a:r>
            <a:r>
              <a:rPr lang="zh-CN" altLang="en-US" dirty="0" smtClean="0"/>
              <a:t>在</a:t>
            </a:r>
            <a:r>
              <a:rPr lang="en-US" altLang="zh-CN" dirty="0" smtClean="0"/>
              <a:t>1863</a:t>
            </a:r>
            <a:r>
              <a:rPr lang="zh-CN" altLang="en-US" dirty="0" smtClean="0"/>
              <a:t>年给出描述，它主要基于这样一个事实：如果两个相同的明文串将加密成相同的密文串，它们的位置间距假设为</a:t>
            </a:r>
            <a:r>
              <a:rPr lang="en-US" altLang="zh-CN" dirty="0" smtClean="0"/>
              <a:t>d</a:t>
            </a:r>
            <a:r>
              <a:rPr lang="zh-CN" altLang="en-US" dirty="0" smtClean="0"/>
              <a:t>，则</a:t>
            </a:r>
            <a:r>
              <a:rPr lang="en-US" altLang="zh-CN" dirty="0" smtClean="0"/>
              <a:t>d ≡</a:t>
            </a:r>
            <a:r>
              <a:rPr lang="zh-CN" altLang="en-US" dirty="0" smtClean="0"/>
              <a:t> </a:t>
            </a:r>
            <a:r>
              <a:rPr lang="en-US" altLang="zh-CN" dirty="0" smtClean="0"/>
              <a:t>0 (mod m)</a:t>
            </a:r>
            <a:r>
              <a:rPr lang="zh-CN" altLang="en-US" dirty="0" smtClean="0"/>
              <a:t>。反过来，如果密文中观察到两个相同的长度至少为</a:t>
            </a:r>
            <a:r>
              <a:rPr lang="en-US" altLang="zh-CN" dirty="0" smtClean="0"/>
              <a:t>3</a:t>
            </a:r>
            <a:r>
              <a:rPr lang="zh-CN" altLang="en-US" dirty="0" smtClean="0"/>
              <a:t>的密文串，那么将给破译者带来很大方便，因为它们实际上很可能对应了相同的明文串。</a:t>
            </a:r>
            <a:endParaRPr lang="en-US" altLang="zh-CN" dirty="0" smtClean="0"/>
          </a:p>
          <a:p>
            <a:pPr eaLnBrk="1" hangingPunct="1"/>
            <a:endParaRPr lang="en-US" altLang="zh-CN" dirty="0" smtClean="0"/>
          </a:p>
          <a:p>
            <a:pPr eaLnBrk="1" hangingPunct="1"/>
            <a:r>
              <a:rPr lang="en-US" altLang="zh-CN" dirty="0" err="1" smtClean="0"/>
              <a:t>Kasiski</a:t>
            </a:r>
            <a:r>
              <a:rPr lang="zh-CN" altLang="en-US" dirty="0" smtClean="0"/>
              <a:t>测试法过程如下：搜索长度至少为</a:t>
            </a:r>
            <a:r>
              <a:rPr lang="en-US" altLang="zh-CN" dirty="0" smtClean="0"/>
              <a:t>3</a:t>
            </a:r>
            <a:r>
              <a:rPr lang="zh-CN" altLang="en-US" dirty="0" smtClean="0"/>
              <a:t>的相同的密文串，记录这些相同密文串到起始点（</a:t>
            </a:r>
            <a:r>
              <a:rPr lang="zh-CN" altLang="en-US" b="1" dirty="0" smtClean="0">
                <a:solidFill>
                  <a:srgbClr val="FF0000"/>
                </a:solidFill>
              </a:rPr>
              <a:t>第一个这样的密文串</a:t>
            </a:r>
            <a:r>
              <a:rPr lang="zh-CN" altLang="en-US" dirty="0" smtClean="0"/>
              <a:t>）之间的距离。假如得到的距离为</a:t>
            </a:r>
            <a:r>
              <a:rPr lang="en-US" altLang="zh-CN" dirty="0" smtClean="0"/>
              <a:t>d</a:t>
            </a:r>
            <a:r>
              <a:rPr lang="en-US" altLang="zh-CN" baseline="-25000" dirty="0" smtClean="0"/>
              <a:t>1</a:t>
            </a:r>
            <a:r>
              <a:rPr lang="en-US" altLang="zh-CN" dirty="0" smtClean="0"/>
              <a:t>, d</a:t>
            </a:r>
            <a:r>
              <a:rPr lang="en-US" altLang="zh-CN" baseline="-25000" dirty="0" smtClean="0"/>
              <a:t>2</a:t>
            </a:r>
            <a:r>
              <a:rPr lang="en-US" altLang="zh-CN" dirty="0" smtClean="0"/>
              <a:t>,…</a:t>
            </a:r>
            <a:r>
              <a:rPr lang="zh-CN" altLang="en-US" dirty="0" smtClean="0"/>
              <a:t>，那么可以猜测密钥长度</a:t>
            </a:r>
            <a:r>
              <a:rPr lang="en-US" altLang="zh-CN" dirty="0" smtClean="0"/>
              <a:t>m</a:t>
            </a:r>
            <a:r>
              <a:rPr lang="zh-CN" altLang="en-US" dirty="0" smtClean="0"/>
              <a:t>为这些</a:t>
            </a:r>
            <a:r>
              <a:rPr lang="en-US" altLang="zh-CN" dirty="0" err="1" smtClean="0"/>
              <a:t>d</a:t>
            </a:r>
            <a:r>
              <a:rPr lang="en-US" altLang="zh-CN" baseline="-25000" dirty="0" err="1" smtClean="0"/>
              <a:t>i</a:t>
            </a:r>
            <a:r>
              <a:rPr lang="zh-CN" altLang="en-US" dirty="0" smtClean="0"/>
              <a:t>的公因数，这是因为 </a:t>
            </a:r>
            <a:r>
              <a:rPr lang="en-US" altLang="zh-CN" dirty="0" err="1" smtClean="0"/>
              <a:t>d</a:t>
            </a:r>
            <a:r>
              <a:rPr lang="en-US" altLang="zh-CN" baseline="-25000" dirty="0" err="1" smtClean="0"/>
              <a:t>i</a:t>
            </a:r>
            <a:r>
              <a:rPr lang="en-US" altLang="zh-CN" dirty="0" smtClean="0"/>
              <a:t> ≡</a:t>
            </a:r>
            <a:r>
              <a:rPr lang="zh-CN" altLang="en-US" dirty="0" smtClean="0"/>
              <a:t> </a:t>
            </a:r>
            <a:r>
              <a:rPr lang="en-US" altLang="zh-CN" dirty="0" smtClean="0"/>
              <a:t>0 (mod m)</a:t>
            </a:r>
            <a:r>
              <a:rPr lang="zh-CN" altLang="en-US" dirty="0" smtClean="0"/>
              <a:t>，即</a:t>
            </a:r>
            <a:r>
              <a:rPr lang="en-US" altLang="zh-CN" dirty="0" err="1" smtClean="0"/>
              <a:t>m|d</a:t>
            </a:r>
            <a:r>
              <a:rPr lang="en-US" altLang="zh-CN" baseline="-25000" dirty="0" err="1" smtClean="0"/>
              <a:t>i</a:t>
            </a:r>
            <a:r>
              <a:rPr lang="zh-CN" altLang="en-US" dirty="0" smtClean="0"/>
              <a:t>。</a:t>
            </a:r>
            <a:endParaRPr lang="en-US" altLang="zh-CN" dirty="0" smtClean="0"/>
          </a:p>
          <a:p>
            <a:pPr eaLnBrk="1" hangingPunct="1"/>
            <a:endParaRPr lang="en-US" altLang="zh-CN" dirty="0" smtClean="0"/>
          </a:p>
        </p:txBody>
      </p:sp>
      <p:sp>
        <p:nvSpPr>
          <p:cNvPr id="2048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57F58A-CB0C-48A1-9B18-F1F649B7317B}" type="slidenum">
              <a:rPr lang="zh-CN" altLang="en-US"/>
              <a:pPr fontAlgn="base">
                <a:spcBef>
                  <a:spcPct val="0"/>
                </a:spcBef>
                <a:spcAft>
                  <a:spcPct val="0"/>
                </a:spcAft>
                <a:defRPr/>
              </a:pPr>
              <a:t>23</a:t>
            </a:fld>
            <a:endParaRPr lang="en-US" altLang="zh-CN"/>
          </a:p>
        </p:txBody>
      </p:sp>
    </p:spTree>
    <p:extLst>
      <p:ext uri="{BB962C8B-B14F-4D97-AF65-F5344CB8AC3E}">
        <p14:creationId xmlns:p14="http://schemas.microsoft.com/office/powerpoint/2010/main" val="159687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endParaRPr lang="en-US" altLang="zh-CN" cap="none" dirty="0" smtClean="0"/>
          </a:p>
        </p:txBody>
      </p:sp>
      <p:sp>
        <p:nvSpPr>
          <p:cNvPr id="3" name="内容占位符 2"/>
          <p:cNvSpPr>
            <a:spLocks noGrp="1"/>
          </p:cNvSpPr>
          <p:nvPr>
            <p:ph idx="1"/>
          </p:nvPr>
        </p:nvSpPr>
        <p:spPr>
          <a:xfrm>
            <a:off x="457200" y="1600200"/>
            <a:ext cx="7715200" cy="5069160"/>
          </a:xfrm>
        </p:spPr>
        <p:txBody>
          <a:bodyPr>
            <a:normAutofit/>
          </a:bodyPr>
          <a:lstStyle/>
          <a:p>
            <a:pPr eaLnBrk="1" hangingPunct="1"/>
            <a:r>
              <a:rPr lang="zh-CN" altLang="en-US" dirty="0" smtClean="0"/>
              <a:t>求密钥长度</a:t>
            </a:r>
            <a:r>
              <a:rPr lang="en-US" altLang="zh-CN" dirty="0" smtClean="0"/>
              <a:t>m</a:t>
            </a:r>
            <a:r>
              <a:rPr lang="zh-CN" altLang="en-US" dirty="0" smtClean="0"/>
              <a:t>的进一步方法是</a:t>
            </a:r>
            <a:r>
              <a:rPr lang="en-US" altLang="zh-CN" dirty="0" smtClean="0"/>
              <a:t>Friedman</a:t>
            </a:r>
            <a:r>
              <a:rPr lang="zh-CN" altLang="en-US" dirty="0" smtClean="0"/>
              <a:t>于</a:t>
            </a:r>
            <a:r>
              <a:rPr lang="en-US" altLang="zh-CN" dirty="0" smtClean="0"/>
              <a:t>1920</a:t>
            </a:r>
            <a:r>
              <a:rPr lang="zh-CN" altLang="en-US" dirty="0" smtClean="0"/>
              <a:t>年提出的所谓</a:t>
            </a:r>
            <a:r>
              <a:rPr lang="zh-CN" altLang="en-US" b="1" dirty="0" smtClean="0">
                <a:solidFill>
                  <a:srgbClr val="FF0000"/>
                </a:solidFill>
              </a:rPr>
              <a:t>重合指标法</a:t>
            </a:r>
            <a:r>
              <a:rPr lang="zh-CN" altLang="en-US" dirty="0" smtClean="0"/>
              <a:t>。</a:t>
            </a:r>
            <a:endParaRPr lang="en-US" altLang="zh-CN" dirty="0" smtClean="0"/>
          </a:p>
          <a:p>
            <a:pPr eaLnBrk="1" hangingPunct="1"/>
            <a:endParaRPr lang="en-US" altLang="zh-CN" dirty="0" smtClean="0"/>
          </a:p>
          <a:p>
            <a:pPr eaLnBrk="1" hangingPunct="1"/>
            <a:r>
              <a:rPr lang="zh-CN" altLang="en-US" b="1" dirty="0" smtClean="0"/>
              <a:t>定义</a:t>
            </a:r>
            <a:r>
              <a:rPr lang="en-US" altLang="zh-CN" b="1" dirty="0" smtClean="0"/>
              <a:t>3.2.1</a:t>
            </a:r>
            <a:r>
              <a:rPr lang="zh-CN" altLang="en-US" b="1" dirty="0" smtClean="0"/>
              <a:t>    </a:t>
            </a:r>
            <a:r>
              <a:rPr lang="zh-CN" altLang="en-US" dirty="0" smtClean="0"/>
              <a:t>设</a:t>
            </a:r>
            <a:r>
              <a:rPr lang="en-US" altLang="zh-CN" dirty="0" smtClean="0"/>
              <a:t>x=x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n</a:t>
            </a:r>
            <a:r>
              <a:rPr lang="zh-CN" altLang="en-US" dirty="0" smtClean="0"/>
              <a:t>是一个长度为</a:t>
            </a:r>
            <a:r>
              <a:rPr lang="en-US" altLang="zh-CN" dirty="0" smtClean="0"/>
              <a:t>n</a:t>
            </a:r>
            <a:r>
              <a:rPr lang="zh-CN" altLang="en-US" dirty="0" smtClean="0"/>
              <a:t>的英文字母串，</a:t>
            </a:r>
            <a:r>
              <a:rPr lang="en-US" altLang="zh-CN" dirty="0" smtClean="0"/>
              <a:t>x</a:t>
            </a:r>
            <a:r>
              <a:rPr lang="zh-CN" altLang="en-US" dirty="0" smtClean="0"/>
              <a:t>中两个随机元素相同的概率称为</a:t>
            </a:r>
            <a:r>
              <a:rPr lang="en-US" altLang="zh-CN" dirty="0" smtClean="0"/>
              <a:t>x</a:t>
            </a:r>
            <a:r>
              <a:rPr lang="zh-CN" altLang="en-US" dirty="0" smtClean="0"/>
              <a:t>的</a:t>
            </a:r>
            <a:r>
              <a:rPr lang="zh-CN" altLang="en-US" b="1" dirty="0" smtClean="0">
                <a:solidFill>
                  <a:srgbClr val="FF0000"/>
                </a:solidFill>
              </a:rPr>
              <a:t>重合指标</a:t>
            </a:r>
            <a:r>
              <a:rPr lang="zh-CN" altLang="en-US" dirty="0" smtClean="0"/>
              <a:t>，记为</a:t>
            </a:r>
            <a:r>
              <a:rPr lang="en-US" altLang="zh-CN" dirty="0" smtClean="0"/>
              <a:t>IC(x)</a:t>
            </a:r>
            <a:r>
              <a:rPr lang="zh-CN" altLang="en-US" dirty="0" smtClean="0"/>
              <a:t>。</a:t>
            </a:r>
            <a:endParaRPr lang="en-US" altLang="zh-CN" dirty="0" smtClean="0"/>
          </a:p>
          <a:p>
            <a:pPr eaLnBrk="1" hangingPunct="1"/>
            <a:endParaRPr lang="en-US" altLang="zh-CN" dirty="0" smtClean="0"/>
          </a:p>
          <a:p>
            <a:pPr eaLnBrk="1" hangingPunct="1"/>
            <a:r>
              <a:rPr lang="zh-CN" altLang="en-US" dirty="0" smtClean="0"/>
              <a:t>显然，在</a:t>
            </a:r>
            <a:r>
              <a:rPr lang="en-US" altLang="zh-CN" dirty="0" smtClean="0"/>
              <a:t>x</a:t>
            </a:r>
            <a:r>
              <a:rPr lang="zh-CN" altLang="en-US" dirty="0" smtClean="0"/>
              <a:t>中选取两个元素共有</a:t>
            </a:r>
            <a:r>
              <a:rPr lang="en-US" altLang="zh-CN" dirty="0" smtClean="0"/>
              <a:t>C</a:t>
            </a:r>
            <a:r>
              <a:rPr lang="en-US" altLang="zh-CN" baseline="-25000" dirty="0" smtClean="0"/>
              <a:t>n</a:t>
            </a:r>
            <a:r>
              <a:rPr lang="en-US" altLang="zh-CN" baseline="30000" dirty="0" smtClean="0"/>
              <a:t>2</a:t>
            </a:r>
            <a:r>
              <a:rPr lang="zh-CN" altLang="en-US" dirty="0" smtClean="0"/>
              <a:t>种取法，如果字母</a:t>
            </a:r>
            <a:r>
              <a:rPr lang="en-US" altLang="zh-CN" dirty="0" smtClean="0"/>
              <a:t>A, B, …, Z</a:t>
            </a:r>
            <a:r>
              <a:rPr lang="zh-CN" altLang="en-US" dirty="0" smtClean="0"/>
              <a:t>在</a:t>
            </a:r>
            <a:r>
              <a:rPr lang="en-US" altLang="zh-CN" dirty="0" smtClean="0"/>
              <a:t>x</a:t>
            </a:r>
            <a:r>
              <a:rPr lang="zh-CN" altLang="en-US" dirty="0" smtClean="0"/>
              <a:t>中出现的次数分别为</a:t>
            </a:r>
            <a:r>
              <a:rPr lang="en-US" altLang="zh-CN" dirty="0" smtClean="0"/>
              <a:t>f</a:t>
            </a:r>
            <a:r>
              <a:rPr lang="en-US" altLang="zh-CN" baseline="-25000" dirty="0" smtClean="0"/>
              <a:t>0</a:t>
            </a:r>
            <a:r>
              <a:rPr lang="en-US" altLang="zh-CN" dirty="0" smtClean="0"/>
              <a:t>,f</a:t>
            </a:r>
            <a:r>
              <a:rPr lang="en-US" altLang="zh-CN" baseline="-25000" dirty="0" smtClean="0"/>
              <a:t>1</a:t>
            </a:r>
            <a:r>
              <a:rPr lang="en-US" altLang="zh-CN" dirty="0" smtClean="0"/>
              <a:t>,…,f</a:t>
            </a:r>
            <a:r>
              <a:rPr lang="en-US" altLang="zh-CN" baseline="-25000" dirty="0" smtClean="0"/>
              <a:t>25</a:t>
            </a:r>
            <a:r>
              <a:rPr lang="zh-CN" altLang="en-US" dirty="0" smtClean="0"/>
              <a:t>，那么选取的两个元素同时为第</a:t>
            </a:r>
            <a:r>
              <a:rPr lang="en-US" altLang="zh-CN" dirty="0" err="1" smtClean="0"/>
              <a:t>i</a:t>
            </a:r>
            <a:r>
              <a:rPr lang="zh-CN" altLang="en-US" dirty="0" smtClean="0"/>
              <a:t>个字母的情形共有</a:t>
            </a:r>
            <a:r>
              <a:rPr lang="en-US" altLang="zh-CN" dirty="0" smtClean="0"/>
              <a:t>C</a:t>
            </a:r>
            <a:r>
              <a:rPr lang="en-US" altLang="zh-CN" baseline="-25000" dirty="0" smtClean="0"/>
              <a:t>f</a:t>
            </a:r>
            <a:r>
              <a:rPr lang="en-US" altLang="zh-CN" sz="2200" baseline="-36000" dirty="0" smtClean="0"/>
              <a:t>i</a:t>
            </a:r>
            <a:r>
              <a:rPr lang="en-US" altLang="zh-CN" baseline="30000" dirty="0" smtClean="0"/>
              <a:t>2</a:t>
            </a:r>
            <a:r>
              <a:rPr lang="zh-CN" altLang="en-US" dirty="0" smtClean="0"/>
              <a:t>种，这里</a:t>
            </a:r>
            <a:r>
              <a:rPr lang="en-US" altLang="zh-CN" dirty="0" err="1" smtClean="0"/>
              <a:t>i</a:t>
            </a:r>
            <a:r>
              <a:rPr lang="en-US" altLang="zh-CN" dirty="0" smtClean="0"/>
              <a:t>=0, 1, …, 25</a:t>
            </a:r>
            <a:r>
              <a:rPr lang="zh-CN" altLang="en-US" dirty="0" smtClean="0"/>
              <a:t>。于是</a:t>
            </a:r>
            <a:r>
              <a:rPr lang="en-US" altLang="zh-CN" dirty="0" smtClean="0"/>
              <a:t>IC(x)= ∑</a:t>
            </a:r>
            <a:r>
              <a:rPr lang="en-US" altLang="zh-CN" baseline="-25000" dirty="0" smtClean="0"/>
              <a:t>0≤i≤25</a:t>
            </a:r>
            <a:r>
              <a:rPr lang="en-US" altLang="zh-CN" dirty="0" smtClean="0"/>
              <a:t>f</a:t>
            </a:r>
            <a:r>
              <a:rPr lang="en-US" altLang="zh-CN" baseline="-25000" dirty="0" smtClean="0"/>
              <a:t>i</a:t>
            </a:r>
            <a:r>
              <a:rPr lang="en-US" altLang="zh-CN" dirty="0" smtClean="0"/>
              <a:t>(f</a:t>
            </a:r>
            <a:r>
              <a:rPr lang="en-US" altLang="zh-CN" baseline="-25000" dirty="0" smtClean="0"/>
              <a:t>i</a:t>
            </a:r>
            <a:r>
              <a:rPr lang="en-US" altLang="zh-CN" dirty="0" smtClean="0"/>
              <a:t>-1)/[n(n-1)]</a:t>
            </a:r>
            <a:r>
              <a:rPr lang="zh-CN" altLang="en-US" dirty="0" smtClean="0"/>
              <a:t>。</a:t>
            </a:r>
            <a:endParaRPr lang="en-US" altLang="zh-CN" baseline="30000" dirty="0" smtClean="0"/>
          </a:p>
          <a:p>
            <a:pPr eaLnBrk="1" hangingPunct="1">
              <a:buNone/>
            </a:pPr>
            <a:endParaRPr lang="en-US" altLang="zh-CN" dirty="0" smtClean="0"/>
          </a:p>
          <a:p>
            <a:pPr eaLnBrk="1" hangingPunct="1">
              <a:buNone/>
            </a:pPr>
            <a:endParaRPr lang="en-US" altLang="zh-CN" dirty="0" smtClean="0"/>
          </a:p>
        </p:txBody>
      </p:sp>
      <p:sp>
        <p:nvSpPr>
          <p:cNvPr id="21507"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A8694C6-0FA2-43CC-93CD-C2EF5BF24F81}" type="slidenum">
              <a:rPr lang="zh-CN" altLang="en-US"/>
              <a:pPr fontAlgn="base">
                <a:spcBef>
                  <a:spcPct val="0"/>
                </a:spcBef>
                <a:spcAft>
                  <a:spcPct val="0"/>
                </a:spcAft>
                <a:defRPr/>
              </a:pPr>
              <a:t>24</a:t>
            </a:fld>
            <a:endParaRPr lang="en-US" altLang="zh-CN"/>
          </a:p>
        </p:txBody>
      </p:sp>
    </p:spTree>
    <p:extLst>
      <p:ext uri="{BB962C8B-B14F-4D97-AF65-F5344CB8AC3E}">
        <p14:creationId xmlns:p14="http://schemas.microsoft.com/office/powerpoint/2010/main" val="350994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
        <p:nvSpPr>
          <p:cNvPr id="3" name="内容占位符 2"/>
          <p:cNvSpPr>
            <a:spLocks noGrp="1"/>
          </p:cNvSpPr>
          <p:nvPr>
            <p:ph idx="1"/>
          </p:nvPr>
        </p:nvSpPr>
        <p:spPr>
          <a:xfrm>
            <a:off x="457200" y="1600200"/>
            <a:ext cx="7715200" cy="5141913"/>
          </a:xfrm>
        </p:spPr>
        <p:txBody>
          <a:bodyPr>
            <a:normAutofit/>
          </a:bodyPr>
          <a:lstStyle/>
          <a:p>
            <a:pPr eaLnBrk="1" hangingPunct="1"/>
            <a:r>
              <a:rPr lang="zh-CN" altLang="en-US" dirty="0" smtClean="0"/>
              <a:t>考虑英文明文的一个字符串。如果明文足够长，则字母的出现频率应该接近一般英文中的频率。将</a:t>
            </a:r>
            <a:r>
              <a:rPr lang="en-US" altLang="zh-CN" dirty="0" err="1" smtClean="0"/>
              <a:t>Beker</a:t>
            </a:r>
            <a:r>
              <a:rPr lang="zh-CN" altLang="en-US" dirty="0" smtClean="0"/>
              <a:t>和</a:t>
            </a:r>
            <a:r>
              <a:rPr lang="en-US" altLang="zh-CN" dirty="0" smtClean="0"/>
              <a:t>Piper</a:t>
            </a:r>
            <a:r>
              <a:rPr lang="zh-CN" altLang="en-US" dirty="0" smtClean="0"/>
              <a:t>统计出的</a:t>
            </a:r>
            <a:r>
              <a:rPr lang="en-US" altLang="zh-CN" dirty="0" smtClean="0"/>
              <a:t>26</a:t>
            </a:r>
            <a:r>
              <a:rPr lang="zh-CN" altLang="en-US" dirty="0" smtClean="0"/>
              <a:t>个英文字母</a:t>
            </a:r>
            <a:r>
              <a:rPr lang="en-US" altLang="zh-CN" dirty="0" err="1" smtClean="0"/>
              <a:t>a,b</a:t>
            </a:r>
            <a:r>
              <a:rPr lang="en-US" altLang="zh-CN" dirty="0" smtClean="0"/>
              <a:t>,…,z</a:t>
            </a:r>
            <a:r>
              <a:rPr lang="zh-CN" altLang="en-US" dirty="0" smtClean="0"/>
              <a:t>的期望概率（仿射密码分析中用到的统计表）分别记为</a:t>
            </a:r>
            <a:r>
              <a:rPr lang="en-US" altLang="zh-CN" dirty="0" smtClean="0"/>
              <a:t>p</a:t>
            </a:r>
            <a:r>
              <a:rPr lang="en-US" altLang="zh-CN" baseline="-25000" dirty="0" smtClean="0"/>
              <a:t>0</a:t>
            </a:r>
            <a:r>
              <a:rPr lang="en-US" altLang="zh-CN" dirty="0" smtClean="0"/>
              <a:t>,</a:t>
            </a:r>
            <a:r>
              <a:rPr lang="zh-CN" altLang="en-US" dirty="0" smtClean="0"/>
              <a:t> </a:t>
            </a:r>
            <a:r>
              <a:rPr lang="en-US" altLang="zh-CN" dirty="0" smtClean="0"/>
              <a:t>p</a:t>
            </a:r>
            <a:r>
              <a:rPr lang="en-US" altLang="zh-CN" baseline="-25000" dirty="0" smtClean="0"/>
              <a:t>1</a:t>
            </a:r>
            <a:r>
              <a:rPr lang="en-US" altLang="zh-CN" dirty="0" smtClean="0"/>
              <a:t>,…,</a:t>
            </a:r>
            <a:r>
              <a:rPr lang="zh-CN" altLang="en-US" dirty="0" smtClean="0"/>
              <a:t> </a:t>
            </a:r>
            <a:r>
              <a:rPr lang="en-US" altLang="zh-CN" dirty="0" smtClean="0"/>
              <a:t>p</a:t>
            </a:r>
            <a:r>
              <a:rPr lang="en-US" altLang="zh-CN" baseline="-25000" dirty="0" smtClean="0"/>
              <a:t>25</a:t>
            </a:r>
            <a:r>
              <a:rPr lang="zh-CN" altLang="en-US" dirty="0" smtClean="0"/>
              <a:t>。设</a:t>
            </a:r>
            <a:r>
              <a:rPr lang="en-US" altLang="zh-CN" dirty="0" smtClean="0"/>
              <a:t>x</a:t>
            </a:r>
            <a:r>
              <a:rPr lang="zh-CN" altLang="en-US" dirty="0" smtClean="0"/>
              <a:t>为英文明文，那么因为</a:t>
            </a:r>
            <a:r>
              <a:rPr lang="en-US" altLang="zh-CN" dirty="0" smtClean="0"/>
              <a:t>x</a:t>
            </a:r>
            <a:r>
              <a:rPr lang="zh-CN" altLang="en-US" dirty="0" smtClean="0"/>
              <a:t>中两个随机元素同时为第</a:t>
            </a:r>
            <a:r>
              <a:rPr lang="en-US" altLang="zh-CN" dirty="0" err="1" smtClean="0"/>
              <a:t>i</a:t>
            </a:r>
            <a:r>
              <a:rPr lang="zh-CN" altLang="en-US" dirty="0" smtClean="0"/>
              <a:t>个英文字母的概率是</a:t>
            </a:r>
            <a:r>
              <a:rPr lang="en-US" altLang="zh-CN" dirty="0" smtClean="0"/>
              <a:t>p</a:t>
            </a:r>
            <a:r>
              <a:rPr lang="en-US" altLang="zh-CN" baseline="-25000" dirty="0" smtClean="0"/>
              <a:t>i</a:t>
            </a:r>
            <a:r>
              <a:rPr lang="en-US" altLang="zh-CN" baseline="30000" dirty="0" smtClean="0"/>
              <a:t>2</a:t>
            </a:r>
            <a:r>
              <a:rPr lang="zh-CN" altLang="en-US" dirty="0" smtClean="0"/>
              <a:t>，所以</a:t>
            </a:r>
            <a:endParaRPr lang="en-US" altLang="zh-CN" dirty="0" smtClean="0"/>
          </a:p>
          <a:p>
            <a:pPr eaLnBrk="1" hangingPunct="1">
              <a:buNone/>
            </a:pPr>
            <a:r>
              <a:rPr lang="zh-CN" altLang="en-US" dirty="0" smtClean="0"/>
              <a:t>                      </a:t>
            </a:r>
            <a:r>
              <a:rPr lang="en-US" altLang="zh-CN" dirty="0" smtClean="0"/>
              <a:t>IC(x)≈ ∑</a:t>
            </a:r>
            <a:r>
              <a:rPr lang="en-US" altLang="zh-CN" baseline="-25000" dirty="0" smtClean="0"/>
              <a:t>0≤i≤25</a:t>
            </a:r>
            <a:r>
              <a:rPr lang="en-US" altLang="zh-CN" dirty="0" smtClean="0"/>
              <a:t>p</a:t>
            </a:r>
            <a:r>
              <a:rPr lang="en-US" altLang="zh-CN" baseline="-25000" dirty="0" smtClean="0"/>
              <a:t>i</a:t>
            </a:r>
            <a:r>
              <a:rPr lang="en-US" altLang="zh-CN" baseline="30000" dirty="0" smtClean="0"/>
              <a:t>2</a:t>
            </a:r>
            <a:r>
              <a:rPr lang="en-US" altLang="zh-CN" dirty="0" smtClean="0"/>
              <a:t>=0.065</a:t>
            </a:r>
          </a:p>
          <a:p>
            <a:pPr eaLnBrk="1" hangingPunct="1">
              <a:buNone/>
            </a:pPr>
            <a:r>
              <a:rPr lang="zh-CN" altLang="en-US" dirty="0" smtClean="0"/>
              <a:t>   </a:t>
            </a:r>
            <a:endParaRPr lang="en-US" altLang="zh-CN" dirty="0" smtClean="0"/>
          </a:p>
          <a:p>
            <a:pPr eaLnBrk="1" hangingPunct="1"/>
            <a:r>
              <a:rPr lang="zh-CN" altLang="en-US" dirty="0" smtClean="0"/>
              <a:t>这一推理对密文也是适用的。如果</a:t>
            </a:r>
            <a:r>
              <a:rPr lang="en-US" altLang="zh-CN" dirty="0" smtClean="0"/>
              <a:t>x</a:t>
            </a:r>
            <a:r>
              <a:rPr lang="zh-CN" altLang="en-US" dirty="0" smtClean="0"/>
              <a:t>是由单表密码得到的密文，则显然每个密文字母的期望概率是每个明文字母期望概率的一个重排列，故仍然有</a:t>
            </a:r>
            <a:r>
              <a:rPr lang="en-US" altLang="zh-CN" dirty="0" smtClean="0"/>
              <a:t>IC(x)≈0.065</a:t>
            </a:r>
            <a:r>
              <a:rPr lang="zh-CN" altLang="en-US" dirty="0" smtClean="0"/>
              <a:t>。</a:t>
            </a:r>
            <a:endParaRPr lang="en-US" altLang="zh-CN" dirty="0" smtClean="0"/>
          </a:p>
          <a:p>
            <a:pPr eaLnBrk="1" hangingPunct="1">
              <a:buNone/>
            </a:pPr>
            <a:endParaRPr lang="en-US" altLang="zh-CN" dirty="0" smtClean="0"/>
          </a:p>
        </p:txBody>
      </p:sp>
      <p:sp>
        <p:nvSpPr>
          <p:cNvPr id="2457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AF0E1B6-585C-4952-8B85-D8DB686D305F}" type="slidenum">
              <a:rPr lang="zh-CN" altLang="en-US"/>
              <a:pPr fontAlgn="base">
                <a:spcBef>
                  <a:spcPct val="0"/>
                </a:spcBef>
                <a:spcAft>
                  <a:spcPct val="0"/>
                </a:spcAft>
                <a:defRPr/>
              </a:pPr>
              <a:t>25</a:t>
            </a:fld>
            <a:endParaRPr lang="en-US" altLang="zh-CN"/>
          </a:p>
        </p:txBody>
      </p:sp>
    </p:spTree>
    <p:extLst>
      <p:ext uri="{BB962C8B-B14F-4D97-AF65-F5344CB8AC3E}">
        <p14:creationId xmlns:p14="http://schemas.microsoft.com/office/powerpoint/2010/main" val="67294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
        <p:nvSpPr>
          <p:cNvPr id="3" name="内容占位符 2"/>
          <p:cNvSpPr>
            <a:spLocks noGrp="1"/>
          </p:cNvSpPr>
          <p:nvPr>
            <p:ph idx="1"/>
          </p:nvPr>
        </p:nvSpPr>
        <p:spPr>
          <a:xfrm>
            <a:off x="457200" y="1600200"/>
            <a:ext cx="7715200" cy="4873625"/>
          </a:xfrm>
        </p:spPr>
        <p:txBody>
          <a:bodyPr>
            <a:normAutofit/>
          </a:bodyPr>
          <a:lstStyle/>
          <a:p>
            <a:pPr eaLnBrk="1" hangingPunct="1"/>
            <a:r>
              <a:rPr lang="zh-CN" altLang="en-US" dirty="0" smtClean="0"/>
              <a:t>假设</a:t>
            </a:r>
            <a:r>
              <a:rPr lang="en-US" altLang="zh-CN" dirty="0" smtClean="0"/>
              <a:t>y=y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n</a:t>
            </a:r>
            <a:r>
              <a:rPr lang="zh-CN" altLang="en-US" dirty="0" smtClean="0"/>
              <a:t>是由维吉尼亚密码加密得到的长度为</a:t>
            </a:r>
            <a:r>
              <a:rPr lang="en-US" altLang="zh-CN" dirty="0" smtClean="0"/>
              <a:t>n</a:t>
            </a:r>
            <a:r>
              <a:rPr lang="zh-CN" altLang="en-US" dirty="0" smtClean="0"/>
              <a:t>的密文，将字母串</a:t>
            </a:r>
            <a:r>
              <a:rPr lang="en-US" altLang="zh-CN" dirty="0" smtClean="0"/>
              <a:t>y</a:t>
            </a:r>
            <a:r>
              <a:rPr lang="zh-CN" altLang="en-US" dirty="0" smtClean="0"/>
              <a:t>划分为</a:t>
            </a:r>
            <a:r>
              <a:rPr lang="en-US" altLang="zh-CN" dirty="0" smtClean="0"/>
              <a:t>m</a:t>
            </a:r>
            <a:r>
              <a:rPr lang="zh-CN" altLang="en-US" dirty="0" smtClean="0"/>
              <a:t>个长度相等的子串，即：</a:t>
            </a:r>
            <a:endParaRPr lang="en-US" altLang="zh-CN" dirty="0" smtClean="0"/>
          </a:p>
          <a:p>
            <a:pPr eaLnBrk="1" hangingPunct="1">
              <a:buNone/>
            </a:pPr>
            <a:r>
              <a:rPr lang="zh-CN" altLang="en-US" dirty="0" smtClean="0"/>
              <a:t>                      </a:t>
            </a:r>
            <a:r>
              <a:rPr lang="en-US" altLang="zh-CN" dirty="0" err="1" smtClean="0"/>
              <a:t>z</a:t>
            </a:r>
            <a:r>
              <a:rPr lang="en-US" altLang="zh-CN" baseline="-25000" dirty="0" err="1" smtClean="0"/>
              <a:t>i</a:t>
            </a:r>
            <a:r>
              <a:rPr lang="en-US" altLang="zh-CN" dirty="0" smtClean="0"/>
              <a:t>=y</a:t>
            </a:r>
            <a:r>
              <a:rPr lang="en-US" altLang="zh-CN" baseline="-25000" dirty="0" smtClean="0"/>
              <a:t>i</a:t>
            </a:r>
            <a:r>
              <a:rPr lang="en-US" altLang="zh-CN" dirty="0" smtClean="0"/>
              <a:t>y</a:t>
            </a:r>
            <a:r>
              <a:rPr lang="en-US" altLang="zh-CN" baseline="-25000" dirty="0" smtClean="0"/>
              <a:t>i+m</a:t>
            </a:r>
            <a:r>
              <a:rPr lang="en-US" altLang="zh-CN" dirty="0" smtClean="0"/>
              <a:t>y</a:t>
            </a:r>
            <a:r>
              <a:rPr lang="en-US" altLang="zh-CN" baseline="-25000" dirty="0" smtClean="0"/>
              <a:t>i+2m</a:t>
            </a:r>
            <a:r>
              <a:rPr lang="en-US" altLang="zh-CN" dirty="0" smtClean="0"/>
              <a:t>…</a:t>
            </a:r>
            <a:r>
              <a:rPr lang="zh-CN" altLang="en-US" dirty="0" smtClean="0"/>
              <a:t>，</a:t>
            </a:r>
            <a:r>
              <a:rPr lang="en-US" altLang="zh-CN" dirty="0" err="1" smtClean="0"/>
              <a:t>i</a:t>
            </a:r>
            <a:r>
              <a:rPr lang="en-US" altLang="zh-CN" dirty="0" smtClean="0"/>
              <a:t>=0,1,…,m</a:t>
            </a:r>
            <a:endParaRPr lang="zh-CN" altLang="en-US" dirty="0" smtClean="0"/>
          </a:p>
          <a:p>
            <a:pPr eaLnBrk="1" hangingPunct="1">
              <a:buNone/>
            </a:pPr>
            <a:r>
              <a:rPr lang="en-US" altLang="zh-CN" dirty="0" smtClean="0"/>
              <a:t>   </a:t>
            </a:r>
            <a:r>
              <a:rPr lang="zh-CN" altLang="en-US" dirty="0" smtClean="0"/>
              <a:t>如果</a:t>
            </a:r>
            <a:r>
              <a:rPr lang="en-US" altLang="zh-CN" dirty="0" smtClean="0"/>
              <a:t>m</a:t>
            </a:r>
            <a:r>
              <a:rPr lang="zh-CN" altLang="en-US" dirty="0" smtClean="0"/>
              <a:t>确实是密钥的长度，则每个子串</a:t>
            </a:r>
            <a:r>
              <a:rPr lang="en-US" altLang="zh-CN" dirty="0" err="1" smtClean="0"/>
              <a:t>z</a:t>
            </a:r>
            <a:r>
              <a:rPr lang="en-US" altLang="zh-CN" baseline="-25000" dirty="0" err="1" smtClean="0"/>
              <a:t>i</a:t>
            </a:r>
            <a:r>
              <a:rPr lang="en-US" altLang="zh-CN" baseline="-25000" dirty="0" smtClean="0"/>
              <a:t> </a:t>
            </a:r>
            <a:r>
              <a:rPr lang="en-US" altLang="zh-CN" dirty="0" smtClean="0"/>
              <a:t>(</a:t>
            </a:r>
            <a:r>
              <a:rPr lang="en-US" altLang="zh-CN" dirty="0" err="1" smtClean="0"/>
              <a:t>i</a:t>
            </a:r>
            <a:r>
              <a:rPr lang="en-US" altLang="zh-CN" dirty="0" smtClean="0"/>
              <a:t>=0,1,…,m)</a:t>
            </a:r>
            <a:r>
              <a:rPr lang="zh-CN" altLang="en-US" dirty="0" smtClean="0"/>
              <a:t>中的每个密文字母都是由</a:t>
            </a:r>
            <a:r>
              <a:rPr lang="zh-CN" altLang="en-US" b="1" dirty="0" smtClean="0">
                <a:solidFill>
                  <a:srgbClr val="FF0000"/>
                </a:solidFill>
              </a:rPr>
              <a:t>同一移位密码</a:t>
            </a:r>
            <a:r>
              <a:rPr lang="zh-CN" altLang="en-US" dirty="0" smtClean="0"/>
              <a:t>得到的，因此有</a:t>
            </a:r>
            <a:r>
              <a:rPr lang="en-US" altLang="zh-CN" dirty="0" smtClean="0"/>
              <a:t>IC(</a:t>
            </a:r>
            <a:r>
              <a:rPr lang="en-US" altLang="zh-CN" dirty="0" err="1" smtClean="0"/>
              <a:t>z</a:t>
            </a:r>
            <a:r>
              <a:rPr lang="en-US" altLang="zh-CN" baseline="-25000" dirty="0" err="1" smtClean="0"/>
              <a:t>i</a:t>
            </a:r>
            <a:r>
              <a:rPr lang="en-US" altLang="zh-CN" dirty="0" smtClean="0"/>
              <a:t>)≈0.065</a:t>
            </a:r>
            <a:r>
              <a:rPr lang="zh-CN" altLang="en-US" dirty="0" smtClean="0"/>
              <a:t>。</a:t>
            </a:r>
            <a:endParaRPr lang="en-US" altLang="zh-CN" dirty="0" smtClean="0"/>
          </a:p>
          <a:p>
            <a:pPr eaLnBrk="1" hangingPunct="1">
              <a:buNone/>
            </a:pPr>
            <a:endParaRPr lang="en-US" altLang="zh-CN" dirty="0" smtClean="0"/>
          </a:p>
          <a:p>
            <a:pPr eaLnBrk="1" hangingPunct="1"/>
            <a:r>
              <a:rPr lang="zh-CN" altLang="en-US" dirty="0" smtClean="0"/>
              <a:t>另一方面，如果密钥长度不是</a:t>
            </a:r>
            <a:r>
              <a:rPr lang="en-US" altLang="zh-CN" dirty="0" smtClean="0"/>
              <a:t>m</a:t>
            </a:r>
            <a:r>
              <a:rPr lang="zh-CN" altLang="en-US" dirty="0" smtClean="0"/>
              <a:t>，那么子串</a:t>
            </a:r>
            <a:r>
              <a:rPr lang="en-US" altLang="zh-CN" dirty="0" err="1" smtClean="0"/>
              <a:t>z</a:t>
            </a:r>
            <a:r>
              <a:rPr lang="en-US" altLang="zh-CN" baseline="-25000" dirty="0" err="1" smtClean="0"/>
              <a:t>i</a:t>
            </a:r>
            <a:r>
              <a:rPr lang="en-US" altLang="zh-CN" baseline="-25000" dirty="0" smtClean="0"/>
              <a:t> </a:t>
            </a:r>
            <a:r>
              <a:rPr lang="en-US" altLang="zh-CN" dirty="0" smtClean="0"/>
              <a:t>(</a:t>
            </a:r>
            <a:r>
              <a:rPr lang="en-US" altLang="zh-CN" dirty="0" err="1" smtClean="0"/>
              <a:t>i</a:t>
            </a:r>
            <a:r>
              <a:rPr lang="en-US" altLang="zh-CN" dirty="0" smtClean="0"/>
              <a:t>=0,</a:t>
            </a:r>
            <a:r>
              <a:rPr lang="zh-CN" altLang="en-US" dirty="0" smtClean="0"/>
              <a:t> </a:t>
            </a:r>
            <a:r>
              <a:rPr lang="en-US" altLang="zh-CN" dirty="0" smtClean="0"/>
              <a:t>1,</a:t>
            </a:r>
            <a:r>
              <a:rPr lang="zh-CN" altLang="en-US" dirty="0" smtClean="0"/>
              <a:t> </a:t>
            </a:r>
            <a:r>
              <a:rPr lang="en-US" altLang="zh-CN" dirty="0" smtClean="0"/>
              <a:t>…,m)</a:t>
            </a:r>
            <a:r>
              <a:rPr lang="zh-CN" altLang="en-US" dirty="0" smtClean="0"/>
              <a:t>看起来更随机一些，因为它们是通过不同密钥以移位加密方式得到的。然而对任意完全随机的字母串，其重合指标为</a:t>
            </a:r>
            <a:r>
              <a:rPr lang="en-US" altLang="zh-CN" dirty="0" smtClean="0"/>
              <a:t>IC≈26</a:t>
            </a:r>
            <a:r>
              <a:rPr lang="zh-CN" altLang="en-US" dirty="0" smtClean="0"/>
              <a:t>*</a:t>
            </a:r>
            <a:r>
              <a:rPr lang="en-US" altLang="zh-CN" dirty="0" smtClean="0"/>
              <a:t>(1/26)</a:t>
            </a:r>
            <a:r>
              <a:rPr lang="en-US" altLang="zh-CN" baseline="30000" dirty="0" smtClean="0"/>
              <a:t>2</a:t>
            </a:r>
            <a:r>
              <a:rPr lang="en-US" altLang="zh-CN" dirty="0" smtClean="0"/>
              <a:t>=0.038</a:t>
            </a:r>
            <a:r>
              <a:rPr lang="zh-CN" altLang="en-US" dirty="0" smtClean="0"/>
              <a:t>。因为</a:t>
            </a:r>
            <a:r>
              <a:rPr lang="en-US" altLang="zh-CN" dirty="0" smtClean="0"/>
              <a:t>0.065</a:t>
            </a:r>
            <a:r>
              <a:rPr lang="zh-CN" altLang="en-US" dirty="0" smtClean="0"/>
              <a:t>与</a:t>
            </a:r>
            <a:r>
              <a:rPr lang="en-US" altLang="zh-CN" dirty="0" smtClean="0"/>
              <a:t>0.038</a:t>
            </a:r>
            <a:r>
              <a:rPr lang="zh-CN" altLang="en-US" dirty="0" smtClean="0"/>
              <a:t>相差较大，所以可以确定密钥的长度是否为</a:t>
            </a:r>
            <a:r>
              <a:rPr lang="en-US" altLang="zh-CN" dirty="0" smtClean="0"/>
              <a:t>m</a:t>
            </a:r>
            <a:r>
              <a:rPr lang="zh-CN" altLang="en-US" dirty="0" smtClean="0"/>
              <a:t>。</a:t>
            </a:r>
          </a:p>
        </p:txBody>
      </p:sp>
      <p:sp>
        <p:nvSpPr>
          <p:cNvPr id="2253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76BA9A7-8BA7-4D6B-81DC-FFB712E365C3}" type="slidenum">
              <a:rPr lang="zh-CN" altLang="en-US"/>
              <a:pPr fontAlgn="base">
                <a:spcBef>
                  <a:spcPct val="0"/>
                </a:spcBef>
                <a:spcAft>
                  <a:spcPct val="0"/>
                </a:spcAft>
                <a:defRPr/>
              </a:pPr>
              <a:t>26</a:t>
            </a:fld>
            <a:endParaRPr lang="en-US" altLang="zh-CN"/>
          </a:p>
        </p:txBody>
      </p:sp>
    </p:spTree>
    <p:extLst>
      <p:ext uri="{BB962C8B-B14F-4D97-AF65-F5344CB8AC3E}">
        <p14:creationId xmlns:p14="http://schemas.microsoft.com/office/powerpoint/2010/main" val="171559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3" name="内容占位符 2"/>
          <p:cNvSpPr>
            <a:spLocks noGrp="1"/>
          </p:cNvSpPr>
          <p:nvPr>
            <p:ph idx="1"/>
          </p:nvPr>
        </p:nvSpPr>
        <p:spPr>
          <a:xfrm>
            <a:off x="457200" y="1600200"/>
            <a:ext cx="7859216" cy="4873625"/>
          </a:xfrm>
        </p:spPr>
        <p:txBody>
          <a:bodyPr>
            <a:normAutofit/>
          </a:bodyPr>
          <a:lstStyle/>
          <a:p>
            <a:pPr eaLnBrk="1" hangingPunct="1"/>
            <a:r>
              <a:rPr lang="zh-CN" altLang="en-US" dirty="0" smtClean="0"/>
              <a:t>计算：利用密钥为</a:t>
            </a:r>
            <a:r>
              <a:rPr lang="en-US" altLang="zh-CN" dirty="0" smtClean="0"/>
              <a:t>YTWOK</a:t>
            </a:r>
            <a:r>
              <a:rPr lang="zh-CN" altLang="en-US" dirty="0" smtClean="0"/>
              <a:t>的维吉尼亚密码加密明文</a:t>
            </a:r>
            <a:r>
              <a:rPr lang="en-US" altLang="zh-CN" dirty="0" smtClean="0"/>
              <a:t>millennium</a:t>
            </a:r>
            <a:r>
              <a:rPr lang="zh-CN" altLang="en-US" dirty="0" smtClean="0"/>
              <a:t>。</a:t>
            </a:r>
            <a:endParaRPr lang="en-US" altLang="zh-CN" dirty="0" smtClean="0"/>
          </a:p>
          <a:p>
            <a:pPr eaLnBrk="1" hangingPunct="1"/>
            <a:endParaRPr lang="en-US" altLang="zh-CN" dirty="0" smtClean="0"/>
          </a:p>
          <a:p>
            <a:pPr eaLnBrk="1" hangingPunct="1"/>
            <a:r>
              <a:rPr lang="zh-CN" altLang="en-US" dirty="0" smtClean="0"/>
              <a:t>解：首先将明文和密钥转换为等价的数字。明文中字母和密钥中字母分别转换为：</a:t>
            </a:r>
            <a:endParaRPr lang="en-US" altLang="zh-CN" dirty="0" smtClean="0"/>
          </a:p>
          <a:p>
            <a:pPr eaLnBrk="1" hangingPunct="1">
              <a:buNone/>
            </a:pPr>
            <a:r>
              <a:rPr lang="zh-CN" altLang="en-US" dirty="0" smtClean="0"/>
              <a:t>    </a:t>
            </a:r>
            <a:r>
              <a:rPr lang="en-US" altLang="zh-CN" sz="2000" dirty="0" smtClean="0"/>
              <a:t>x</a:t>
            </a:r>
            <a:r>
              <a:rPr lang="en-US" altLang="zh-CN" sz="2000" baseline="-25000" dirty="0" smtClean="0"/>
              <a:t>1</a:t>
            </a:r>
            <a:r>
              <a:rPr lang="en-US" altLang="zh-CN" sz="2000" dirty="0" smtClean="0"/>
              <a:t>x</a:t>
            </a:r>
            <a:r>
              <a:rPr lang="en-US" altLang="zh-CN" sz="2000" baseline="-25000" dirty="0" smtClean="0"/>
              <a:t>2</a:t>
            </a:r>
            <a:r>
              <a:rPr lang="en-US" altLang="zh-CN" sz="2000" dirty="0" smtClean="0"/>
              <a:t>x</a:t>
            </a:r>
            <a:r>
              <a:rPr lang="en-US" altLang="zh-CN" sz="2000" baseline="-25000" dirty="0" smtClean="0"/>
              <a:t>3</a:t>
            </a:r>
            <a:r>
              <a:rPr lang="en-US" altLang="zh-CN" sz="2000" dirty="0" smtClean="0"/>
              <a:t>x</a:t>
            </a:r>
            <a:r>
              <a:rPr lang="en-US" altLang="zh-CN" sz="2000" baseline="-25000" dirty="0" smtClean="0"/>
              <a:t>4</a:t>
            </a:r>
            <a:r>
              <a:rPr lang="en-US" altLang="zh-CN" sz="2000" dirty="0" smtClean="0"/>
              <a:t>x</a:t>
            </a:r>
            <a:r>
              <a:rPr lang="en-US" altLang="zh-CN" sz="2000" baseline="-25000" dirty="0" smtClean="0"/>
              <a:t>5</a:t>
            </a:r>
            <a:r>
              <a:rPr lang="en-US" altLang="zh-CN" sz="2000" dirty="0" smtClean="0"/>
              <a:t>x</a:t>
            </a:r>
            <a:r>
              <a:rPr lang="en-US" altLang="zh-CN" sz="2000" baseline="-25000" dirty="0" smtClean="0"/>
              <a:t>6</a:t>
            </a:r>
            <a:r>
              <a:rPr lang="en-US" altLang="zh-CN" sz="2000" dirty="0" smtClean="0"/>
              <a:t>x</a:t>
            </a:r>
            <a:r>
              <a:rPr lang="en-US" altLang="zh-CN" sz="2000" baseline="-25000" dirty="0" smtClean="0"/>
              <a:t>7</a:t>
            </a:r>
            <a:r>
              <a:rPr lang="en-US" altLang="zh-CN" sz="2000" dirty="0" smtClean="0"/>
              <a:t>x</a:t>
            </a:r>
            <a:r>
              <a:rPr lang="en-US" altLang="zh-CN" sz="2000" baseline="-25000" dirty="0" smtClean="0"/>
              <a:t>8</a:t>
            </a:r>
            <a:r>
              <a:rPr lang="en-US" altLang="zh-CN" sz="2000" dirty="0" smtClean="0"/>
              <a:t>x</a:t>
            </a:r>
            <a:r>
              <a:rPr lang="en-US" altLang="zh-CN" sz="2000" baseline="-25000" dirty="0" smtClean="0"/>
              <a:t>9</a:t>
            </a:r>
            <a:r>
              <a:rPr lang="en-US" altLang="zh-CN" sz="2000" dirty="0" smtClean="0"/>
              <a:t>x</a:t>
            </a:r>
            <a:r>
              <a:rPr lang="en-US" altLang="zh-CN" sz="2000" baseline="-25000" dirty="0" smtClean="0"/>
              <a:t>10</a:t>
            </a:r>
            <a:r>
              <a:rPr lang="en-US" altLang="zh-CN" sz="2000" dirty="0" smtClean="0"/>
              <a:t>=12</a:t>
            </a:r>
            <a:r>
              <a:rPr lang="zh-CN" altLang="en-US" sz="2000" dirty="0" smtClean="0"/>
              <a:t> </a:t>
            </a:r>
            <a:r>
              <a:rPr lang="en-US" altLang="zh-CN" sz="2000" dirty="0" smtClean="0"/>
              <a:t>8</a:t>
            </a:r>
            <a:r>
              <a:rPr lang="zh-CN" altLang="en-US" sz="2000" dirty="0" smtClean="0"/>
              <a:t> </a:t>
            </a:r>
            <a:r>
              <a:rPr lang="en-US" altLang="zh-CN" sz="2000" dirty="0" smtClean="0"/>
              <a:t>11</a:t>
            </a:r>
            <a:r>
              <a:rPr lang="zh-CN" altLang="en-US" sz="2000" dirty="0" smtClean="0"/>
              <a:t> </a:t>
            </a:r>
            <a:r>
              <a:rPr lang="en-US" altLang="zh-CN" sz="2000" dirty="0" smtClean="0"/>
              <a:t>11</a:t>
            </a:r>
            <a:r>
              <a:rPr lang="zh-CN" altLang="en-US" sz="2000" dirty="0" smtClean="0"/>
              <a:t> </a:t>
            </a:r>
            <a:r>
              <a:rPr lang="en-US" altLang="zh-CN" sz="2000" dirty="0" smtClean="0"/>
              <a:t>4</a:t>
            </a:r>
            <a:r>
              <a:rPr lang="zh-CN" altLang="en-US" sz="2000" dirty="0" smtClean="0"/>
              <a:t> </a:t>
            </a:r>
            <a:r>
              <a:rPr lang="en-US" altLang="zh-CN" sz="2000" dirty="0" smtClean="0"/>
              <a:t>13</a:t>
            </a:r>
            <a:r>
              <a:rPr lang="zh-CN" altLang="en-US" sz="2000" dirty="0" smtClean="0"/>
              <a:t> </a:t>
            </a:r>
            <a:r>
              <a:rPr lang="en-US" altLang="zh-CN" sz="2000" dirty="0" smtClean="0"/>
              <a:t>13</a:t>
            </a:r>
            <a:r>
              <a:rPr lang="zh-CN" altLang="en-US" sz="2000" dirty="0" smtClean="0"/>
              <a:t> </a:t>
            </a:r>
            <a:r>
              <a:rPr lang="en-US" altLang="zh-CN" sz="2000" dirty="0" smtClean="0"/>
              <a:t>8</a:t>
            </a:r>
            <a:r>
              <a:rPr lang="zh-CN" altLang="en-US" sz="2000" dirty="0" smtClean="0"/>
              <a:t> </a:t>
            </a:r>
            <a:r>
              <a:rPr lang="en-US" altLang="zh-CN" sz="2000" dirty="0" smtClean="0"/>
              <a:t>20</a:t>
            </a:r>
            <a:r>
              <a:rPr lang="zh-CN" altLang="en-US" sz="2000" dirty="0" smtClean="0"/>
              <a:t> </a:t>
            </a:r>
            <a:r>
              <a:rPr lang="en-US" altLang="zh-CN" sz="2000" dirty="0" smtClean="0"/>
              <a:t>12</a:t>
            </a:r>
          </a:p>
          <a:p>
            <a:pPr eaLnBrk="1" hangingPunct="1">
              <a:buNone/>
            </a:pPr>
            <a:r>
              <a:rPr lang="zh-CN" altLang="en-US" sz="2000" dirty="0" smtClean="0"/>
              <a:t>     </a:t>
            </a:r>
            <a:r>
              <a:rPr lang="en-US" altLang="zh-CN" sz="2000" dirty="0" smtClean="0"/>
              <a:t>k</a:t>
            </a:r>
            <a:r>
              <a:rPr lang="en-US" altLang="zh-CN" sz="2000" baseline="-25000" dirty="0" smtClean="0"/>
              <a:t>1</a:t>
            </a:r>
            <a:r>
              <a:rPr lang="en-US" altLang="zh-CN" sz="2000" dirty="0" smtClean="0"/>
              <a:t>k</a:t>
            </a:r>
            <a:r>
              <a:rPr lang="en-US" altLang="zh-CN" sz="2000" baseline="-25000" dirty="0" smtClean="0"/>
              <a:t>2</a:t>
            </a:r>
            <a:r>
              <a:rPr lang="en-US" altLang="zh-CN" sz="2000" dirty="0" smtClean="0"/>
              <a:t>k</a:t>
            </a:r>
            <a:r>
              <a:rPr lang="en-US" altLang="zh-CN" sz="2000" baseline="-25000" dirty="0" smtClean="0"/>
              <a:t>3</a:t>
            </a:r>
            <a:r>
              <a:rPr lang="en-US" altLang="zh-CN" sz="2000" dirty="0" smtClean="0"/>
              <a:t>k</a:t>
            </a:r>
            <a:r>
              <a:rPr lang="en-US" altLang="zh-CN" sz="2000" baseline="-25000" dirty="0" smtClean="0"/>
              <a:t>4</a:t>
            </a:r>
            <a:r>
              <a:rPr lang="en-US" altLang="zh-CN" sz="2000" dirty="0" smtClean="0"/>
              <a:t>k</a:t>
            </a:r>
            <a:r>
              <a:rPr lang="en-US" altLang="zh-CN" sz="2000" baseline="-25000" dirty="0" smtClean="0"/>
              <a:t>5</a:t>
            </a:r>
            <a:r>
              <a:rPr lang="en-US" altLang="zh-CN" sz="2000" dirty="0" smtClean="0"/>
              <a:t>=24</a:t>
            </a:r>
            <a:r>
              <a:rPr lang="zh-CN" altLang="en-US" sz="2000" dirty="0" smtClean="0"/>
              <a:t> </a:t>
            </a:r>
            <a:r>
              <a:rPr lang="en-US" altLang="zh-CN" sz="2000" dirty="0" smtClean="0"/>
              <a:t>19</a:t>
            </a:r>
            <a:r>
              <a:rPr lang="zh-CN" altLang="en-US" sz="2000" dirty="0" smtClean="0"/>
              <a:t> </a:t>
            </a:r>
            <a:r>
              <a:rPr lang="en-US" altLang="zh-CN" sz="2000" dirty="0" smtClean="0"/>
              <a:t>22</a:t>
            </a:r>
            <a:r>
              <a:rPr lang="zh-CN" altLang="en-US" sz="2000" dirty="0" smtClean="0"/>
              <a:t> </a:t>
            </a:r>
            <a:r>
              <a:rPr lang="en-US" altLang="zh-CN" sz="2000" dirty="0" smtClean="0"/>
              <a:t>14</a:t>
            </a:r>
            <a:r>
              <a:rPr lang="zh-CN" altLang="en-US" sz="2000" dirty="0" smtClean="0"/>
              <a:t> </a:t>
            </a:r>
            <a:r>
              <a:rPr lang="en-US" altLang="zh-CN" sz="2000" dirty="0" smtClean="0"/>
              <a:t>10</a:t>
            </a:r>
          </a:p>
          <a:p>
            <a:pPr eaLnBrk="1" hangingPunct="1">
              <a:buNone/>
            </a:pPr>
            <a:r>
              <a:rPr lang="zh-CN" altLang="en-US" dirty="0" smtClean="0"/>
              <a:t>   应用维吉尼亚加密方式，得到：</a:t>
            </a:r>
            <a:endParaRPr lang="en-US" altLang="zh-CN" dirty="0" smtClean="0"/>
          </a:p>
          <a:p>
            <a:pPr eaLnBrk="1" hangingPunct="1">
              <a:buNone/>
            </a:pPr>
            <a:r>
              <a:rPr lang="zh-CN" altLang="en-US" dirty="0" smtClean="0"/>
              <a:t>    </a:t>
            </a:r>
            <a:r>
              <a:rPr lang="en-US" altLang="zh-CN" sz="2000" dirty="0" smtClean="0"/>
              <a:t>(x</a:t>
            </a:r>
            <a:r>
              <a:rPr lang="en-US" altLang="zh-CN" sz="2000" baseline="-25000" dirty="0" smtClean="0"/>
              <a:t>1</a:t>
            </a:r>
            <a:r>
              <a:rPr lang="en-US" altLang="zh-CN" sz="2000" dirty="0" smtClean="0"/>
              <a:t>+k</a:t>
            </a:r>
            <a:r>
              <a:rPr lang="en-US" altLang="zh-CN" sz="2000" baseline="-25000" dirty="0" smtClean="0"/>
              <a:t>1</a:t>
            </a:r>
            <a:r>
              <a:rPr lang="en-US" altLang="zh-CN" sz="2000" dirty="0" smtClean="0"/>
              <a:t>)…(x</a:t>
            </a:r>
            <a:r>
              <a:rPr lang="en-US" altLang="zh-CN" sz="2000" baseline="-25000" dirty="0" smtClean="0"/>
              <a:t>5</a:t>
            </a:r>
            <a:r>
              <a:rPr lang="en-US" altLang="zh-CN" sz="2000" dirty="0" smtClean="0"/>
              <a:t>+k</a:t>
            </a:r>
            <a:r>
              <a:rPr lang="en-US" altLang="zh-CN" sz="2000" baseline="-25000" dirty="0" smtClean="0"/>
              <a:t>5</a:t>
            </a:r>
            <a:r>
              <a:rPr lang="en-US" altLang="zh-CN" sz="2000" dirty="0" smtClean="0"/>
              <a:t>)(x</a:t>
            </a:r>
            <a:r>
              <a:rPr lang="en-US" altLang="zh-CN" sz="2000" baseline="-25000" dirty="0" smtClean="0"/>
              <a:t>6</a:t>
            </a:r>
            <a:r>
              <a:rPr lang="en-US" altLang="zh-CN" sz="2000" dirty="0" smtClean="0"/>
              <a:t>+k</a:t>
            </a:r>
            <a:r>
              <a:rPr lang="en-US" altLang="zh-CN" sz="2000" baseline="-25000" dirty="0" smtClean="0"/>
              <a:t>1</a:t>
            </a:r>
            <a:r>
              <a:rPr lang="en-US" altLang="zh-CN" sz="2000" dirty="0" smtClean="0"/>
              <a:t>)…(x</a:t>
            </a:r>
            <a:r>
              <a:rPr lang="en-US" altLang="zh-CN" sz="2000" baseline="-25000" dirty="0" smtClean="0"/>
              <a:t>10</a:t>
            </a:r>
            <a:r>
              <a:rPr lang="en-US" altLang="zh-CN" sz="2000" dirty="0" smtClean="0"/>
              <a:t>+k</a:t>
            </a:r>
            <a:r>
              <a:rPr lang="en-US" altLang="zh-CN" sz="2000" baseline="-25000" dirty="0" smtClean="0"/>
              <a:t>5</a:t>
            </a:r>
            <a:r>
              <a:rPr lang="en-US" altLang="zh-CN" sz="2000" dirty="0" smtClean="0"/>
              <a:t>)=10 1 17 25 14 11 6 4 8 22</a:t>
            </a:r>
          </a:p>
          <a:p>
            <a:pPr eaLnBrk="1" hangingPunct="1">
              <a:buNone/>
            </a:pPr>
            <a:r>
              <a:rPr lang="en-US" altLang="zh-CN" dirty="0" smtClean="0"/>
              <a:t>   </a:t>
            </a:r>
            <a:r>
              <a:rPr lang="zh-CN" altLang="en-US" dirty="0" smtClean="0"/>
              <a:t>换成等价字母，得到密文：</a:t>
            </a:r>
            <a:r>
              <a:rPr lang="en-US" altLang="zh-CN" dirty="0" smtClean="0"/>
              <a:t>KBHZOLGEIW</a:t>
            </a:r>
            <a:endParaRPr lang="zh-CN" altLang="en-US" dirty="0" smtClean="0"/>
          </a:p>
        </p:txBody>
      </p:sp>
      <p:sp>
        <p:nvSpPr>
          <p:cNvPr id="2355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76D79C3-CFF9-40C9-A27F-06F5CCAE865C}" type="slidenum">
              <a:rPr lang="zh-CN" altLang="en-US"/>
              <a:pPr fontAlgn="base">
                <a:spcBef>
                  <a:spcPct val="0"/>
                </a:spcBef>
                <a:spcAft>
                  <a:spcPct val="0"/>
                </a:spcAft>
                <a:defRPr/>
              </a:pPr>
              <a:t>27</a:t>
            </a:fld>
            <a:endParaRPr lang="en-US" altLang="zh-CN"/>
          </a:p>
        </p:txBody>
      </p:sp>
    </p:spTree>
    <p:extLst>
      <p:ext uri="{BB962C8B-B14F-4D97-AF65-F5344CB8AC3E}">
        <p14:creationId xmlns:p14="http://schemas.microsoft.com/office/powerpoint/2010/main" val="95693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3" name="内容占位符 2"/>
          <p:cNvSpPr>
            <a:spLocks noGrp="1"/>
          </p:cNvSpPr>
          <p:nvPr>
            <p:ph idx="1"/>
          </p:nvPr>
        </p:nvSpPr>
        <p:spPr>
          <a:xfrm>
            <a:off x="457200" y="1600200"/>
            <a:ext cx="7859216" cy="5141168"/>
          </a:xfrm>
        </p:spPr>
        <p:txBody>
          <a:bodyPr>
            <a:normAutofit/>
          </a:bodyPr>
          <a:lstStyle/>
          <a:p>
            <a:pPr eaLnBrk="1" hangingPunct="1"/>
            <a:r>
              <a:rPr lang="zh-CN" altLang="en-US" dirty="0" smtClean="0"/>
              <a:t>计算：利用密钥为</a:t>
            </a:r>
            <a:r>
              <a:rPr lang="en-US" altLang="zh-CN" sz="2200" dirty="0" smtClean="0"/>
              <a:t>SECRET</a:t>
            </a:r>
            <a:r>
              <a:rPr lang="zh-CN" altLang="en-US" dirty="0" smtClean="0"/>
              <a:t>的维吉尼亚密码加密明文</a:t>
            </a:r>
            <a:r>
              <a:rPr lang="en-US" altLang="zh-CN" dirty="0" smtClean="0"/>
              <a:t>Do not open this envelope</a:t>
            </a:r>
            <a:r>
              <a:rPr lang="zh-CN" altLang="en-US" dirty="0" smtClean="0"/>
              <a:t>。</a:t>
            </a:r>
            <a:endParaRPr lang="en-US" altLang="zh-CN" dirty="0" smtClean="0"/>
          </a:p>
          <a:p>
            <a:pPr eaLnBrk="1" hangingPunct="1"/>
            <a:endParaRPr lang="en-US" altLang="zh-CN" dirty="0" smtClean="0"/>
          </a:p>
          <a:p>
            <a:pPr eaLnBrk="1" hangingPunct="1"/>
            <a:r>
              <a:rPr lang="zh-CN" altLang="en-US" dirty="0" smtClean="0"/>
              <a:t>解：首先将明文和密钥转换为等价的数字。明文中字母和密钥中字母分别转换为：</a:t>
            </a:r>
            <a:endParaRPr lang="en-US" altLang="zh-CN" dirty="0" smtClean="0"/>
          </a:p>
          <a:p>
            <a:pPr eaLnBrk="1" hangingPunct="1">
              <a:buNone/>
            </a:pPr>
            <a:r>
              <a:rPr lang="en-US" altLang="zh-CN" dirty="0" smtClean="0"/>
              <a:t>    </a:t>
            </a:r>
            <a:r>
              <a:rPr lang="en-US" altLang="zh-CN" sz="2000" dirty="0" smtClean="0"/>
              <a:t>3 14 13 14 19 14 15 4 13 19 7 8 18 4 13 21 4 11 14 15 4</a:t>
            </a:r>
          </a:p>
          <a:p>
            <a:pPr eaLnBrk="1" hangingPunct="1">
              <a:buNone/>
            </a:pPr>
            <a:r>
              <a:rPr lang="en-US" altLang="zh-CN" sz="2000" dirty="0" smtClean="0"/>
              <a:t>    18</a:t>
            </a:r>
            <a:r>
              <a:rPr lang="zh-CN" altLang="en-US" sz="2000" dirty="0" smtClean="0"/>
              <a:t> </a:t>
            </a:r>
            <a:r>
              <a:rPr lang="en-US" altLang="zh-CN" sz="2000" dirty="0" smtClean="0"/>
              <a:t>4</a:t>
            </a:r>
            <a:r>
              <a:rPr lang="zh-CN" altLang="en-US" sz="2000" dirty="0" smtClean="0"/>
              <a:t> </a:t>
            </a:r>
            <a:r>
              <a:rPr lang="en-US" altLang="zh-CN" sz="2000" dirty="0" smtClean="0"/>
              <a:t>2</a:t>
            </a:r>
            <a:r>
              <a:rPr lang="zh-CN" altLang="en-US" sz="2000" dirty="0" smtClean="0"/>
              <a:t> </a:t>
            </a:r>
            <a:r>
              <a:rPr lang="en-US" altLang="zh-CN" sz="2000" dirty="0" smtClean="0"/>
              <a:t>17</a:t>
            </a:r>
            <a:r>
              <a:rPr lang="zh-CN" altLang="en-US" sz="2000" dirty="0" smtClean="0"/>
              <a:t> </a:t>
            </a:r>
            <a:r>
              <a:rPr lang="en-US" altLang="zh-CN" sz="2000" dirty="0" smtClean="0"/>
              <a:t>4 19</a:t>
            </a:r>
          </a:p>
          <a:p>
            <a:pPr eaLnBrk="1" hangingPunct="1">
              <a:buNone/>
            </a:pPr>
            <a:r>
              <a:rPr lang="zh-CN" altLang="en-US" dirty="0" smtClean="0"/>
              <a:t>   应用维吉尼亚加密方式，得到：</a:t>
            </a:r>
            <a:endParaRPr lang="en-US" altLang="zh-CN" dirty="0" smtClean="0"/>
          </a:p>
          <a:p>
            <a:pPr eaLnBrk="1" hangingPunct="1">
              <a:buNone/>
            </a:pPr>
            <a:r>
              <a:rPr lang="zh-CN" altLang="en-US" sz="2000" dirty="0" smtClean="0"/>
              <a:t>    </a:t>
            </a:r>
            <a:r>
              <a:rPr lang="en-US" altLang="zh-CN" sz="2000" dirty="0" smtClean="0"/>
              <a:t>3+18=21 14+4=18 13+2=15 14+17=5 19+4=23 14+19=7 15+18=7 4+4=8 13+2=15 19+17=10 7+4=11 8+19=1 18+18=10 4+4=8 13+2=15 21+17=12 4+4=8 11+19=4 14+18=6 15+4=19 4+2=6 (mod 26)</a:t>
            </a:r>
          </a:p>
          <a:p>
            <a:pPr eaLnBrk="1" hangingPunct="1">
              <a:buNone/>
            </a:pPr>
            <a:r>
              <a:rPr lang="en-US" altLang="zh-CN" dirty="0" smtClean="0"/>
              <a:t>   </a:t>
            </a:r>
            <a:r>
              <a:rPr lang="zh-CN" altLang="en-US" dirty="0" smtClean="0"/>
              <a:t>换成等价字母，得到密文：</a:t>
            </a:r>
            <a:r>
              <a:rPr lang="en-US" altLang="zh-CN" sz="2200" dirty="0" smtClean="0"/>
              <a:t>VSPFXHHIPKLBKIPMIEGTG</a:t>
            </a:r>
            <a:endParaRPr lang="zh-CN" altLang="en-US" sz="2200" dirty="0" smtClean="0"/>
          </a:p>
        </p:txBody>
      </p:sp>
      <p:sp>
        <p:nvSpPr>
          <p:cNvPr id="2355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76D79C3-CFF9-40C9-A27F-06F5CCAE865C}" type="slidenum">
              <a:rPr lang="zh-CN" altLang="en-US"/>
              <a:pPr fontAlgn="base">
                <a:spcBef>
                  <a:spcPct val="0"/>
                </a:spcBef>
                <a:spcAft>
                  <a:spcPct val="0"/>
                </a:spcAft>
                <a:defRPr/>
              </a:pPr>
              <a:t>28</a:t>
            </a:fld>
            <a:endParaRPr lang="en-US" altLang="zh-CN"/>
          </a:p>
        </p:txBody>
      </p:sp>
    </p:spTree>
    <p:extLst>
      <p:ext uri="{BB962C8B-B14F-4D97-AF65-F5344CB8AC3E}">
        <p14:creationId xmlns:p14="http://schemas.microsoft.com/office/powerpoint/2010/main" val="32183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3" name="内容占位符 2"/>
          <p:cNvSpPr>
            <a:spLocks noGrp="1"/>
          </p:cNvSpPr>
          <p:nvPr>
            <p:ph idx="1"/>
          </p:nvPr>
        </p:nvSpPr>
        <p:spPr>
          <a:xfrm>
            <a:off x="457200" y="1600200"/>
            <a:ext cx="7715200" cy="4924425"/>
          </a:xfrm>
        </p:spPr>
        <p:txBody>
          <a:bodyPr>
            <a:normAutofit/>
          </a:bodyPr>
          <a:lstStyle/>
          <a:p>
            <a:pPr eaLnBrk="1" hangingPunct="1"/>
            <a:r>
              <a:rPr lang="zh-CN" altLang="en-US" dirty="0" smtClean="0"/>
              <a:t>计算：解密用密钥为</a:t>
            </a:r>
            <a:r>
              <a:rPr lang="en-US" altLang="zh-CN" dirty="0" smtClean="0"/>
              <a:t>ZORRO</a:t>
            </a:r>
            <a:r>
              <a:rPr lang="zh-CN" altLang="en-US" dirty="0" smtClean="0"/>
              <a:t>的维吉尼亚密码加密的密文</a:t>
            </a:r>
            <a:r>
              <a:rPr lang="en-US" altLang="zh-CN" dirty="0" smtClean="0"/>
              <a:t>FFFLBCVFX</a:t>
            </a:r>
            <a:r>
              <a:rPr lang="zh-CN" altLang="en-US" dirty="0" smtClean="0"/>
              <a:t>。</a:t>
            </a:r>
            <a:endParaRPr lang="en-US" altLang="zh-CN" dirty="0" smtClean="0"/>
          </a:p>
          <a:p>
            <a:pPr eaLnBrk="1" hangingPunct="1"/>
            <a:endParaRPr lang="en-US" altLang="zh-CN" dirty="0" smtClean="0"/>
          </a:p>
          <a:p>
            <a:pPr eaLnBrk="1" hangingPunct="1"/>
            <a:r>
              <a:rPr lang="zh-CN" altLang="en-US" dirty="0" smtClean="0"/>
              <a:t>解：首先将密文和密钥转换为等价的数字。密文中字母和密钥中字母分别转换为：</a:t>
            </a:r>
            <a:endParaRPr lang="en-US" altLang="zh-CN" dirty="0" smtClean="0"/>
          </a:p>
          <a:p>
            <a:pPr eaLnBrk="1" hangingPunct="1">
              <a:buNone/>
            </a:pPr>
            <a:r>
              <a:rPr lang="zh-CN" altLang="en-US" dirty="0" smtClean="0"/>
              <a:t>    </a:t>
            </a:r>
            <a:r>
              <a:rPr lang="en-US" altLang="zh-CN" sz="2000" dirty="0" smtClean="0"/>
              <a:t>y</a:t>
            </a:r>
            <a:r>
              <a:rPr lang="en-US" altLang="zh-CN" sz="2000" baseline="-25000" dirty="0" smtClean="0"/>
              <a:t>1</a:t>
            </a:r>
            <a:r>
              <a:rPr lang="en-US" altLang="zh-CN" sz="2000" dirty="0" smtClean="0"/>
              <a:t>y</a:t>
            </a:r>
            <a:r>
              <a:rPr lang="en-US" altLang="zh-CN" sz="2000" baseline="-25000" dirty="0" smtClean="0"/>
              <a:t>2</a:t>
            </a:r>
            <a:r>
              <a:rPr lang="en-US" altLang="zh-CN" sz="2000" dirty="0" smtClean="0"/>
              <a:t>y</a:t>
            </a:r>
            <a:r>
              <a:rPr lang="en-US" altLang="zh-CN" sz="2000" baseline="-25000" dirty="0" smtClean="0"/>
              <a:t>3</a:t>
            </a:r>
            <a:r>
              <a:rPr lang="en-US" altLang="zh-CN" sz="2000" dirty="0" smtClean="0"/>
              <a:t>y</a:t>
            </a:r>
            <a:r>
              <a:rPr lang="en-US" altLang="zh-CN" sz="2000" baseline="-25000" dirty="0" smtClean="0"/>
              <a:t>4</a:t>
            </a:r>
            <a:r>
              <a:rPr lang="en-US" altLang="zh-CN" sz="2000" dirty="0" smtClean="0"/>
              <a:t>y</a:t>
            </a:r>
            <a:r>
              <a:rPr lang="en-US" altLang="zh-CN" sz="2000" baseline="-25000" dirty="0" smtClean="0"/>
              <a:t>5</a:t>
            </a:r>
            <a:r>
              <a:rPr lang="en-US" altLang="zh-CN" sz="2000" dirty="0" smtClean="0"/>
              <a:t>y</a:t>
            </a:r>
            <a:r>
              <a:rPr lang="en-US" altLang="zh-CN" sz="2000" baseline="-25000" dirty="0" smtClean="0"/>
              <a:t>6</a:t>
            </a:r>
            <a:r>
              <a:rPr lang="en-US" altLang="zh-CN" sz="2000" dirty="0" smtClean="0"/>
              <a:t>y</a:t>
            </a:r>
            <a:r>
              <a:rPr lang="en-US" altLang="zh-CN" sz="2000" baseline="-25000" dirty="0" smtClean="0"/>
              <a:t>7</a:t>
            </a:r>
            <a:r>
              <a:rPr lang="en-US" altLang="zh-CN" sz="2000" dirty="0" smtClean="0"/>
              <a:t>y</a:t>
            </a:r>
            <a:r>
              <a:rPr lang="en-US" altLang="zh-CN" sz="2000" baseline="-25000" dirty="0" smtClean="0"/>
              <a:t>8</a:t>
            </a:r>
            <a:r>
              <a:rPr lang="en-US" altLang="zh-CN" sz="2000" dirty="0" smtClean="0"/>
              <a:t>y</a:t>
            </a:r>
            <a:r>
              <a:rPr lang="en-US" altLang="zh-CN" sz="2000" baseline="-25000" dirty="0" smtClean="0"/>
              <a:t>9</a:t>
            </a:r>
            <a:r>
              <a:rPr lang="en-US" altLang="zh-CN" sz="2000" dirty="0" smtClean="0"/>
              <a:t>=5</a:t>
            </a:r>
            <a:r>
              <a:rPr lang="zh-CN" altLang="en-US" sz="2000" dirty="0" smtClean="0"/>
              <a:t> </a:t>
            </a:r>
            <a:r>
              <a:rPr lang="en-US" altLang="zh-CN" sz="2000" dirty="0" smtClean="0"/>
              <a:t>5</a:t>
            </a:r>
            <a:r>
              <a:rPr lang="zh-CN" altLang="en-US" sz="2000" dirty="0" smtClean="0"/>
              <a:t> </a:t>
            </a:r>
            <a:r>
              <a:rPr lang="en-US" altLang="zh-CN" sz="2000" dirty="0" smtClean="0"/>
              <a:t>5</a:t>
            </a:r>
            <a:r>
              <a:rPr lang="zh-CN" altLang="en-US" sz="2000" dirty="0" smtClean="0"/>
              <a:t> </a:t>
            </a:r>
            <a:r>
              <a:rPr lang="en-US" altLang="zh-CN" sz="2000" dirty="0" smtClean="0"/>
              <a:t>11</a:t>
            </a:r>
            <a:r>
              <a:rPr lang="zh-CN" altLang="en-US" sz="2000" dirty="0" smtClean="0"/>
              <a:t> </a:t>
            </a:r>
            <a:r>
              <a:rPr lang="en-US" altLang="zh-CN" sz="2000" dirty="0" smtClean="0"/>
              <a:t>1</a:t>
            </a:r>
            <a:r>
              <a:rPr lang="zh-CN" altLang="en-US" sz="2000" dirty="0" smtClean="0"/>
              <a:t> </a:t>
            </a:r>
            <a:r>
              <a:rPr lang="en-US" altLang="zh-CN" sz="2000" dirty="0" smtClean="0"/>
              <a:t>2</a:t>
            </a:r>
            <a:r>
              <a:rPr lang="zh-CN" altLang="en-US" sz="2000" dirty="0" smtClean="0"/>
              <a:t> </a:t>
            </a:r>
            <a:r>
              <a:rPr lang="en-US" altLang="zh-CN" sz="2000" dirty="0" smtClean="0"/>
              <a:t>21</a:t>
            </a:r>
            <a:r>
              <a:rPr lang="zh-CN" altLang="en-US" sz="2000" dirty="0" smtClean="0"/>
              <a:t> </a:t>
            </a:r>
            <a:r>
              <a:rPr lang="en-US" altLang="zh-CN" sz="2000" dirty="0" smtClean="0"/>
              <a:t>5</a:t>
            </a:r>
            <a:r>
              <a:rPr lang="zh-CN" altLang="en-US" sz="2000" dirty="0" smtClean="0"/>
              <a:t> </a:t>
            </a:r>
            <a:r>
              <a:rPr lang="en-US" altLang="zh-CN" sz="2000" dirty="0" smtClean="0"/>
              <a:t>23</a:t>
            </a:r>
          </a:p>
          <a:p>
            <a:pPr eaLnBrk="1" hangingPunct="1">
              <a:buNone/>
            </a:pPr>
            <a:r>
              <a:rPr lang="zh-CN" altLang="en-US" sz="2000" dirty="0" smtClean="0"/>
              <a:t>    </a:t>
            </a:r>
            <a:r>
              <a:rPr lang="en-US" altLang="zh-CN" sz="2000" dirty="0" smtClean="0"/>
              <a:t>k</a:t>
            </a:r>
            <a:r>
              <a:rPr lang="en-US" altLang="zh-CN" sz="2000" baseline="-25000" dirty="0" smtClean="0"/>
              <a:t>1</a:t>
            </a:r>
            <a:r>
              <a:rPr lang="en-US" altLang="zh-CN" sz="2000" dirty="0" smtClean="0"/>
              <a:t>k</a:t>
            </a:r>
            <a:r>
              <a:rPr lang="en-US" altLang="zh-CN" sz="2000" baseline="-25000" dirty="0" smtClean="0"/>
              <a:t>2</a:t>
            </a:r>
            <a:r>
              <a:rPr lang="en-US" altLang="zh-CN" sz="2000" dirty="0" smtClean="0"/>
              <a:t>k</a:t>
            </a:r>
            <a:r>
              <a:rPr lang="en-US" altLang="zh-CN" sz="2000" baseline="-25000" dirty="0" smtClean="0"/>
              <a:t>3</a:t>
            </a:r>
            <a:r>
              <a:rPr lang="en-US" altLang="zh-CN" sz="2000" dirty="0" smtClean="0"/>
              <a:t>k</a:t>
            </a:r>
            <a:r>
              <a:rPr lang="en-US" altLang="zh-CN" sz="2000" baseline="-25000" dirty="0" smtClean="0"/>
              <a:t>4</a:t>
            </a:r>
            <a:r>
              <a:rPr lang="en-US" altLang="zh-CN" sz="2000" dirty="0" smtClean="0"/>
              <a:t>k</a:t>
            </a:r>
            <a:r>
              <a:rPr lang="en-US" altLang="zh-CN" sz="2000" baseline="-25000" dirty="0" smtClean="0"/>
              <a:t>5</a:t>
            </a:r>
            <a:r>
              <a:rPr lang="en-US" altLang="zh-CN" sz="2000" dirty="0" smtClean="0"/>
              <a:t>=25</a:t>
            </a:r>
            <a:r>
              <a:rPr lang="zh-CN" altLang="en-US" sz="2000" dirty="0" smtClean="0"/>
              <a:t> </a:t>
            </a:r>
            <a:r>
              <a:rPr lang="en-US" altLang="zh-CN" sz="2000" dirty="0" smtClean="0"/>
              <a:t>14</a:t>
            </a:r>
            <a:r>
              <a:rPr lang="zh-CN" altLang="en-US" sz="2000" dirty="0" smtClean="0"/>
              <a:t> </a:t>
            </a:r>
            <a:r>
              <a:rPr lang="en-US" altLang="zh-CN" sz="2000" dirty="0" smtClean="0"/>
              <a:t>17</a:t>
            </a:r>
            <a:r>
              <a:rPr lang="zh-CN" altLang="en-US" sz="2000" dirty="0" smtClean="0"/>
              <a:t> </a:t>
            </a:r>
            <a:r>
              <a:rPr lang="en-US" altLang="zh-CN" sz="2000" dirty="0" smtClean="0"/>
              <a:t>17</a:t>
            </a:r>
            <a:r>
              <a:rPr lang="zh-CN" altLang="en-US" sz="2000" dirty="0" smtClean="0"/>
              <a:t> </a:t>
            </a:r>
            <a:r>
              <a:rPr lang="en-US" altLang="zh-CN" sz="2000" dirty="0" smtClean="0"/>
              <a:t>14</a:t>
            </a:r>
          </a:p>
          <a:p>
            <a:pPr eaLnBrk="1" hangingPunct="1">
              <a:buNone/>
            </a:pPr>
            <a:r>
              <a:rPr lang="zh-CN" altLang="en-US" dirty="0" smtClean="0"/>
              <a:t>   应用维吉尼亚解密方式，得到：</a:t>
            </a:r>
            <a:endParaRPr lang="en-US" altLang="zh-CN" dirty="0" smtClean="0"/>
          </a:p>
          <a:p>
            <a:pPr eaLnBrk="1" hangingPunct="1">
              <a:buNone/>
            </a:pPr>
            <a:r>
              <a:rPr lang="zh-CN" altLang="en-US" sz="2000" dirty="0" smtClean="0"/>
              <a:t>    </a:t>
            </a:r>
            <a:r>
              <a:rPr lang="en-US" altLang="zh-CN" sz="2000" dirty="0" smtClean="0"/>
              <a:t>(y</a:t>
            </a:r>
            <a:r>
              <a:rPr lang="en-US" altLang="zh-CN" sz="2000" baseline="-25000" dirty="0" smtClean="0"/>
              <a:t>1</a:t>
            </a:r>
            <a:r>
              <a:rPr lang="en-US" altLang="zh-CN" sz="2000" dirty="0" smtClean="0"/>
              <a:t>-k</a:t>
            </a:r>
            <a:r>
              <a:rPr lang="en-US" altLang="zh-CN" sz="2000" baseline="-25000" dirty="0" smtClean="0"/>
              <a:t>1</a:t>
            </a:r>
            <a:r>
              <a:rPr lang="en-US" altLang="zh-CN" sz="2000" dirty="0" smtClean="0"/>
              <a:t>)…(y</a:t>
            </a:r>
            <a:r>
              <a:rPr lang="en-US" altLang="zh-CN" sz="2000" baseline="-25000" dirty="0" smtClean="0"/>
              <a:t>5</a:t>
            </a:r>
            <a:r>
              <a:rPr lang="en-US" altLang="zh-CN" sz="2000" dirty="0" smtClean="0"/>
              <a:t>-k</a:t>
            </a:r>
            <a:r>
              <a:rPr lang="en-US" altLang="zh-CN" sz="2000" baseline="-25000" dirty="0" smtClean="0"/>
              <a:t>5</a:t>
            </a:r>
            <a:r>
              <a:rPr lang="en-US" altLang="zh-CN" sz="2000" dirty="0" smtClean="0"/>
              <a:t>)(y</a:t>
            </a:r>
            <a:r>
              <a:rPr lang="en-US" altLang="zh-CN" sz="2000" baseline="-25000" dirty="0" smtClean="0"/>
              <a:t>6</a:t>
            </a:r>
            <a:r>
              <a:rPr lang="en-US" altLang="zh-CN" sz="2000" dirty="0" smtClean="0"/>
              <a:t>-k</a:t>
            </a:r>
            <a:r>
              <a:rPr lang="en-US" altLang="zh-CN" sz="2000" baseline="-25000" dirty="0" smtClean="0"/>
              <a:t>1</a:t>
            </a:r>
            <a:r>
              <a:rPr lang="en-US" altLang="zh-CN" sz="2000" dirty="0" smtClean="0"/>
              <a:t>)…(y</a:t>
            </a:r>
            <a:r>
              <a:rPr lang="en-US" altLang="zh-CN" sz="2000" baseline="-25000" dirty="0" smtClean="0"/>
              <a:t>9</a:t>
            </a:r>
            <a:r>
              <a:rPr lang="en-US" altLang="zh-CN" sz="2000" dirty="0" smtClean="0"/>
              <a:t>-k</a:t>
            </a:r>
            <a:r>
              <a:rPr lang="en-US" altLang="zh-CN" sz="2000" baseline="-25000" dirty="0" smtClean="0"/>
              <a:t>4</a:t>
            </a:r>
            <a:r>
              <a:rPr lang="en-US" altLang="zh-CN" sz="2000" dirty="0" smtClean="0"/>
              <a:t>)=6</a:t>
            </a:r>
            <a:r>
              <a:rPr lang="zh-CN" altLang="en-US" sz="2000" dirty="0" smtClean="0"/>
              <a:t> </a:t>
            </a:r>
            <a:r>
              <a:rPr lang="en-US" altLang="zh-CN" sz="2000" dirty="0" smtClean="0"/>
              <a:t>17</a:t>
            </a:r>
            <a:r>
              <a:rPr lang="zh-CN" altLang="en-US" sz="2000" dirty="0" smtClean="0"/>
              <a:t> </a:t>
            </a:r>
            <a:r>
              <a:rPr lang="en-US" altLang="zh-CN" sz="2000" dirty="0" smtClean="0"/>
              <a:t>14</a:t>
            </a:r>
            <a:r>
              <a:rPr lang="zh-CN" altLang="en-US" sz="2000" dirty="0" smtClean="0"/>
              <a:t> </a:t>
            </a:r>
            <a:r>
              <a:rPr lang="en-US" altLang="zh-CN" sz="2000" dirty="0" smtClean="0"/>
              <a:t>20 13 3 7 14 6</a:t>
            </a:r>
          </a:p>
          <a:p>
            <a:pPr eaLnBrk="1" hangingPunct="1">
              <a:buNone/>
            </a:pPr>
            <a:r>
              <a:rPr lang="en-US" altLang="zh-CN" dirty="0" smtClean="0"/>
              <a:t>   </a:t>
            </a:r>
            <a:r>
              <a:rPr lang="zh-CN" altLang="en-US" dirty="0" smtClean="0"/>
              <a:t>换成等价字母，得到明文：</a:t>
            </a:r>
            <a:r>
              <a:rPr lang="en-US" altLang="zh-CN" dirty="0" smtClean="0"/>
              <a:t>groundhog</a:t>
            </a:r>
          </a:p>
        </p:txBody>
      </p:sp>
      <p:sp>
        <p:nvSpPr>
          <p:cNvPr id="2560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FD555EE-9056-4EC3-9D96-523EFDA12CED}" type="slidenum">
              <a:rPr lang="zh-CN" altLang="en-US"/>
              <a:pPr fontAlgn="base">
                <a:spcBef>
                  <a:spcPct val="0"/>
                </a:spcBef>
                <a:spcAft>
                  <a:spcPct val="0"/>
                </a:spcAft>
                <a:defRPr/>
              </a:pPr>
              <a:t>29</a:t>
            </a:fld>
            <a:endParaRPr lang="en-US" altLang="zh-CN"/>
          </a:p>
        </p:txBody>
      </p:sp>
    </p:spTree>
    <p:extLst>
      <p:ext uri="{BB962C8B-B14F-4D97-AF65-F5344CB8AC3E}">
        <p14:creationId xmlns:p14="http://schemas.microsoft.com/office/powerpoint/2010/main" val="101322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移位密码</a:t>
            </a:r>
          </a:p>
        </p:txBody>
      </p:sp>
      <p:sp>
        <p:nvSpPr>
          <p:cNvPr id="3" name="内容占位符 2"/>
          <p:cNvSpPr>
            <a:spLocks noGrp="1"/>
          </p:cNvSpPr>
          <p:nvPr>
            <p:ph idx="1"/>
          </p:nvPr>
        </p:nvSpPr>
        <p:spPr>
          <a:xfrm>
            <a:off x="457200" y="1600200"/>
            <a:ext cx="7715200" cy="5068888"/>
          </a:xfrm>
        </p:spPr>
        <p:txBody>
          <a:bodyPr>
            <a:normAutofit/>
          </a:bodyPr>
          <a:lstStyle/>
          <a:p>
            <a:pPr eaLnBrk="1" hangingPunct="1"/>
            <a:r>
              <a:rPr lang="zh-CN" altLang="en-US" dirty="0" smtClean="0"/>
              <a:t>由于英文字母共有</a:t>
            </a:r>
            <a:r>
              <a:rPr lang="en-US" altLang="zh-CN" dirty="0" smtClean="0"/>
              <a:t>26</a:t>
            </a:r>
            <a:r>
              <a:rPr lang="zh-CN" altLang="en-US" dirty="0" smtClean="0"/>
              <a:t>个，所以移位密码一般定义在</a:t>
            </a:r>
            <a:r>
              <a:rPr lang="en-US" altLang="zh-CN" dirty="0" smtClean="0"/>
              <a:t>Z</a:t>
            </a:r>
            <a:r>
              <a:rPr lang="en-US" altLang="zh-CN" baseline="-25000" dirty="0" smtClean="0"/>
              <a:t>26</a:t>
            </a:r>
            <a:r>
              <a:rPr lang="zh-CN" altLang="en-US" dirty="0" smtClean="0"/>
              <a:t>上，这样可以建立所有英文字母和</a:t>
            </a:r>
            <a:r>
              <a:rPr lang="en-US" altLang="zh-CN" dirty="0" smtClean="0"/>
              <a:t>Z</a:t>
            </a:r>
            <a:r>
              <a:rPr lang="en-US" altLang="zh-CN" baseline="-25000" dirty="0" smtClean="0"/>
              <a:t>26</a:t>
            </a:r>
            <a:r>
              <a:rPr lang="zh-CN" altLang="en-US" dirty="0" smtClean="0"/>
              <a:t>中元素间的一一对应，若无特别说明，后面章节将使用下表中的对应：</a:t>
            </a:r>
            <a:endParaRPr lang="en-US" altLang="zh-CN" dirty="0" smtClean="0"/>
          </a:p>
          <a:p>
            <a:pPr eaLnBrk="1" hangingPunct="1">
              <a:buNone/>
            </a:pPr>
            <a:r>
              <a:rPr lang="zh-CN" altLang="en-US" dirty="0" smtClean="0"/>
              <a:t>   </a:t>
            </a:r>
            <a:r>
              <a:rPr lang="en-US" altLang="zh-CN" dirty="0" smtClean="0"/>
              <a:t>------------------------------------------------------</a:t>
            </a:r>
          </a:p>
          <a:p>
            <a:pPr eaLnBrk="1" hangingPunct="1">
              <a:buNone/>
            </a:pPr>
            <a:r>
              <a:rPr lang="zh-CN" altLang="en-US" dirty="0" smtClean="0"/>
              <a:t>   </a:t>
            </a:r>
            <a:r>
              <a:rPr lang="zh-CN" altLang="en-US" sz="1800" dirty="0" smtClean="0">
                <a:latin typeface="Times New Roman" pitchFamily="18" charset="0"/>
                <a:cs typeface="Times New Roman" pitchFamily="18" charset="0"/>
              </a:rPr>
              <a:t>字母：</a:t>
            </a:r>
            <a:r>
              <a:rPr lang="en-US" altLang="zh-CN" sz="1800" dirty="0" smtClean="0">
                <a:latin typeface="Times New Roman" pitchFamily="18" charset="0"/>
                <a:cs typeface="Times New Roman" pitchFamily="18" charset="0"/>
              </a:rPr>
              <a:t>a</a:t>
            </a:r>
            <a:r>
              <a:rPr lang="zh-CN" altLang="en-US" sz="1800" dirty="0" smtClean="0">
                <a:latin typeface="Times New Roman" pitchFamily="18" charset="0"/>
                <a:cs typeface="Times New Roman" pitchFamily="18" charset="0"/>
              </a:rPr>
              <a:t>  </a:t>
            </a:r>
            <a:r>
              <a:rPr lang="en-US" altLang="zh-CN" sz="1800" dirty="0" smtClean="0">
                <a:latin typeface="Times New Roman" pitchFamily="18" charset="0"/>
                <a:cs typeface="Times New Roman" pitchFamily="18" charset="0"/>
              </a:rPr>
              <a:t>b  c  d  e  f  g  h  </a:t>
            </a:r>
            <a:r>
              <a:rPr lang="en-US" altLang="zh-CN" sz="1800" dirty="0" err="1" smtClean="0">
                <a:latin typeface="Times New Roman" pitchFamily="18" charset="0"/>
                <a:cs typeface="Times New Roman" pitchFamily="18" charset="0"/>
              </a:rPr>
              <a:t>i</a:t>
            </a:r>
            <a:r>
              <a:rPr lang="en-US" altLang="zh-CN" sz="1800" dirty="0" smtClean="0">
                <a:latin typeface="Times New Roman" pitchFamily="18" charset="0"/>
                <a:cs typeface="Times New Roman" pitchFamily="18" charset="0"/>
              </a:rPr>
              <a:t>   j  k   l  m  n  o   p  q   r   s   t   u  v  w  x   y  z</a:t>
            </a:r>
          </a:p>
          <a:p>
            <a:pPr eaLnBrk="1" hangingPunct="1">
              <a:buNone/>
            </a:pPr>
            <a:r>
              <a:rPr lang="zh-CN" altLang="en-US" sz="1800" dirty="0" smtClean="0">
                <a:latin typeface="Times New Roman" pitchFamily="18" charset="0"/>
                <a:cs typeface="Times New Roman" pitchFamily="18" charset="0"/>
              </a:rPr>
              <a:t>     数字：</a:t>
            </a:r>
            <a:r>
              <a:rPr lang="en-US" altLang="zh-CN" sz="1600" dirty="0" smtClean="0">
                <a:latin typeface="Times New Roman" pitchFamily="18" charset="0"/>
                <a:cs typeface="Times New Roman" pitchFamily="18" charset="0"/>
              </a:rPr>
              <a:t>0  1  2   3  4  5  6   7  8  9 10 11 12 13 14 15 16 17 18 19 20 21 22 23 24 25</a:t>
            </a:r>
          </a:p>
          <a:p>
            <a:pPr eaLnBrk="1" hangingPunct="1">
              <a:buNone/>
            </a:pPr>
            <a:r>
              <a:rPr lang="zh-CN" altLang="en-US" dirty="0" smtClean="0"/>
              <a:t>   </a:t>
            </a:r>
            <a:r>
              <a:rPr lang="en-US" altLang="zh-CN" dirty="0" smtClean="0"/>
              <a:t>------------------------------------------------------</a:t>
            </a:r>
          </a:p>
          <a:p>
            <a:pPr eaLnBrk="1" hangingPunct="1"/>
            <a:endParaRPr lang="en-US" altLang="zh-CN" dirty="0" smtClean="0"/>
          </a:p>
          <a:p>
            <a:pPr eaLnBrk="1" hangingPunct="1"/>
            <a:r>
              <a:rPr lang="zh-CN" altLang="en-US" dirty="0" smtClean="0"/>
              <a:t>移位密码可以用来加密普通英文词句，为简单起见，这里假设明文是不包括标点符号及空格的文本。</a:t>
            </a:r>
            <a:endParaRPr lang="en-US" altLang="zh-CN" dirty="0" smtClean="0"/>
          </a:p>
        </p:txBody>
      </p:sp>
      <p:sp>
        <p:nvSpPr>
          <p:cNvPr id="1741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2BFB4C-234B-468E-9A5D-7721E825B632}" type="slidenum">
              <a:rPr lang="zh-CN" altLang="en-US"/>
              <a:pPr fontAlgn="base">
                <a:spcBef>
                  <a:spcPct val="0"/>
                </a:spcBef>
                <a:spcAft>
                  <a:spcPct val="0"/>
                </a:spcAft>
                <a:defRPr/>
              </a:pPr>
              <a:t>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bwMode="auto">
          <a:noFill/>
        </p:spPr>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3" name="内容占位符 2"/>
          <p:cNvSpPr>
            <a:spLocks noGrp="1"/>
          </p:cNvSpPr>
          <p:nvPr>
            <p:ph idx="1"/>
          </p:nvPr>
        </p:nvSpPr>
        <p:spPr>
          <a:xfrm>
            <a:off x="457200" y="1600200"/>
            <a:ext cx="7715200" cy="5141168"/>
          </a:xfrm>
        </p:spPr>
        <p:txBody>
          <a:bodyPr/>
          <a:lstStyle/>
          <a:p>
            <a:pPr eaLnBrk="1" hangingPunct="1"/>
            <a:r>
              <a:rPr lang="zh-CN" altLang="en-US" dirty="0" smtClean="0"/>
              <a:t>计算：对下面的经维吉尼亚密码加密得到的密文，利用</a:t>
            </a:r>
            <a:r>
              <a:rPr lang="en-US" altLang="zh-CN" dirty="0" err="1" smtClean="0"/>
              <a:t>Kasiski</a:t>
            </a:r>
            <a:r>
              <a:rPr lang="zh-CN" altLang="en-US" dirty="0" smtClean="0"/>
              <a:t>测试法确定最可能的密钥长度</a:t>
            </a:r>
            <a:r>
              <a:rPr lang="en-US" altLang="zh-CN" dirty="0" smtClean="0"/>
              <a:t>m</a:t>
            </a:r>
            <a:r>
              <a:rPr lang="zh-CN" altLang="en-US" dirty="0" smtClean="0"/>
              <a:t>。</a:t>
            </a:r>
            <a:r>
              <a:rPr lang="en-US" altLang="zh-CN" sz="1500" dirty="0" smtClean="0"/>
              <a:t>CHREEVOAHMAERATBIAXXWTNXBEEOPHBSBQMQEQERBWRVXUOAKXAOSXXWEAHBWGJMMQMNKGRFVGXWTRZXWIAKLXFPSKAUTEMNDCMGTSXMXBTUIADNGMGPSRELXNJELXVRVPRTULHDNQWTWDTYGBPHXTTFALJHASVBFXXNGLLCHRZBWELEKMSJIKNBHWRJGNMGJSGLXFEYPHAGNRBIEQJTAMRVLCRREMNDGLXRRIMGNSNRWCHRQHAEYEVTAQEBBIPEEWEVKAKOEWAADREMXMTBHHCHRTKDNVRZCHRCLQOHPWQAIIWXNRMGWOIIFKEE</a:t>
            </a:r>
          </a:p>
          <a:p>
            <a:pPr eaLnBrk="1" hangingPunct="1"/>
            <a:endParaRPr lang="en-US" altLang="zh-CN" sz="1800" dirty="0" smtClean="0"/>
          </a:p>
          <a:p>
            <a:pPr eaLnBrk="1" hangingPunct="1"/>
            <a:r>
              <a:rPr lang="zh-CN" altLang="en-US" dirty="0" smtClean="0"/>
              <a:t>解：在密文中密文串</a:t>
            </a:r>
            <a:r>
              <a:rPr lang="en-US" altLang="zh-CN" dirty="0" smtClean="0"/>
              <a:t>CHR</a:t>
            </a:r>
            <a:r>
              <a:rPr lang="zh-CN" altLang="en-US" dirty="0" smtClean="0"/>
              <a:t>共出现了</a:t>
            </a:r>
            <a:r>
              <a:rPr lang="en-US" altLang="zh-CN" dirty="0" smtClean="0"/>
              <a:t>5</a:t>
            </a:r>
            <a:r>
              <a:rPr lang="zh-CN" altLang="en-US" dirty="0" smtClean="0"/>
              <a:t>次，每次出现的开始位置为</a:t>
            </a:r>
            <a:r>
              <a:rPr lang="en-US" altLang="zh-CN" dirty="0" smtClean="0"/>
              <a:t>1</a:t>
            </a:r>
            <a:r>
              <a:rPr lang="zh-CN" altLang="en-US" dirty="0" smtClean="0"/>
              <a:t>，</a:t>
            </a:r>
            <a:r>
              <a:rPr lang="en-US" altLang="zh-CN" dirty="0" smtClean="0"/>
              <a:t>166</a:t>
            </a:r>
            <a:r>
              <a:rPr lang="zh-CN" altLang="en-US" dirty="0" smtClean="0"/>
              <a:t>，</a:t>
            </a:r>
            <a:r>
              <a:rPr lang="en-US" altLang="zh-CN" dirty="0" smtClean="0"/>
              <a:t>236</a:t>
            </a:r>
            <a:r>
              <a:rPr lang="zh-CN" altLang="en-US" dirty="0" smtClean="0"/>
              <a:t>，</a:t>
            </a:r>
            <a:r>
              <a:rPr lang="en-US" altLang="zh-CN" dirty="0" smtClean="0"/>
              <a:t>276</a:t>
            </a:r>
            <a:r>
              <a:rPr lang="zh-CN" altLang="en-US" dirty="0" smtClean="0"/>
              <a:t>，</a:t>
            </a:r>
            <a:r>
              <a:rPr lang="en-US" altLang="zh-CN" dirty="0" smtClean="0"/>
              <a:t>286</a:t>
            </a:r>
            <a:r>
              <a:rPr lang="zh-CN" altLang="en-US" dirty="0" smtClean="0"/>
              <a:t>。第一次出现到其他各次出现的距离为</a:t>
            </a:r>
            <a:r>
              <a:rPr lang="en-US" altLang="zh-CN" dirty="0" smtClean="0"/>
              <a:t>165</a:t>
            </a:r>
            <a:r>
              <a:rPr lang="zh-CN" altLang="en-US" dirty="0" smtClean="0"/>
              <a:t>，</a:t>
            </a:r>
            <a:r>
              <a:rPr lang="en-US" altLang="zh-CN" dirty="0" smtClean="0"/>
              <a:t>235</a:t>
            </a:r>
            <a:r>
              <a:rPr lang="zh-CN" altLang="en-US" dirty="0" smtClean="0"/>
              <a:t>，</a:t>
            </a:r>
            <a:r>
              <a:rPr lang="en-US" altLang="zh-CN" dirty="0" smtClean="0"/>
              <a:t>275</a:t>
            </a:r>
            <a:r>
              <a:rPr lang="zh-CN" altLang="en-US" dirty="0" smtClean="0"/>
              <a:t>，</a:t>
            </a:r>
            <a:r>
              <a:rPr lang="en-US" altLang="zh-CN" dirty="0" smtClean="0"/>
              <a:t>285</a:t>
            </a:r>
            <a:r>
              <a:rPr lang="zh-CN" altLang="en-US" dirty="0" smtClean="0"/>
              <a:t>。因为</a:t>
            </a:r>
            <a:r>
              <a:rPr lang="en-US" altLang="zh-CN" dirty="0" smtClean="0"/>
              <a:t>(165</a:t>
            </a:r>
            <a:r>
              <a:rPr lang="zh-CN" altLang="en-US" dirty="0" smtClean="0"/>
              <a:t>，</a:t>
            </a:r>
            <a:r>
              <a:rPr lang="en-US" altLang="zh-CN" dirty="0" smtClean="0"/>
              <a:t>235</a:t>
            </a:r>
            <a:r>
              <a:rPr lang="zh-CN" altLang="en-US" dirty="0" smtClean="0"/>
              <a:t>，</a:t>
            </a:r>
            <a:r>
              <a:rPr lang="en-US" altLang="zh-CN" dirty="0" smtClean="0"/>
              <a:t>275</a:t>
            </a:r>
            <a:r>
              <a:rPr lang="zh-CN" altLang="en-US" dirty="0" smtClean="0"/>
              <a:t>，</a:t>
            </a:r>
            <a:r>
              <a:rPr lang="en-US" altLang="zh-CN" dirty="0" smtClean="0"/>
              <a:t>285)=5</a:t>
            </a:r>
            <a:r>
              <a:rPr lang="zh-CN" altLang="en-US" dirty="0" smtClean="0"/>
              <a:t>，所以维吉尼亚密码的密钥长度最可能为</a:t>
            </a:r>
            <a:r>
              <a:rPr lang="en-US" altLang="zh-CN" dirty="0" smtClean="0"/>
              <a:t>m=5</a:t>
            </a:r>
            <a:r>
              <a:rPr lang="zh-CN" altLang="en-US" dirty="0" smtClean="0"/>
              <a:t>。</a:t>
            </a:r>
            <a:endParaRPr lang="en-US" altLang="zh-CN" dirty="0" smtClean="0"/>
          </a:p>
        </p:txBody>
      </p:sp>
      <p:sp>
        <p:nvSpPr>
          <p:cNvPr id="26627" name="灯片编号占位符 3"/>
          <p:cNvSpPr txBox="1">
            <a:spLocks noGrp="1"/>
          </p:cNvSpPr>
          <p:nvPr/>
        </p:nvSpPr>
        <p:spPr bwMode="auto">
          <a:xfrm>
            <a:off x="8129588" y="5734050"/>
            <a:ext cx="609600" cy="520700"/>
          </a:xfrm>
          <a:prstGeom prst="rect">
            <a:avLst/>
          </a:prstGeom>
          <a:noFill/>
          <a:ln w="9525">
            <a:noFill/>
            <a:miter lim="800000"/>
            <a:headEnd/>
            <a:tailEnd/>
          </a:ln>
        </p:spPr>
        <p:txBody>
          <a:bodyPr anchor="ctr"/>
          <a:lstStyle/>
          <a:p>
            <a:pPr algn="ctr"/>
            <a:fld id="{5D4485B3-BFB0-4671-904E-9E7BDF1383A9}" type="slidenum">
              <a:rPr lang="zh-CN" altLang="en-US" sz="1400" b="1">
                <a:solidFill>
                  <a:srgbClr val="FFFFFF"/>
                </a:solidFill>
                <a:latin typeface="Century Schoolbook" pitchFamily="18" charset="0"/>
              </a:rPr>
              <a:pPr algn="ctr"/>
              <a:t>30</a:t>
            </a:fld>
            <a:endParaRPr lang="en-US" altLang="zh-CN" sz="1400" b="1">
              <a:solidFill>
                <a:srgbClr val="FFFFFF"/>
              </a:solidFill>
              <a:latin typeface="Century Schoolbook" pitchFamily="18" charset="0"/>
            </a:endParaRPr>
          </a:p>
        </p:txBody>
      </p:sp>
    </p:spTree>
    <p:extLst>
      <p:ext uri="{BB962C8B-B14F-4D97-AF65-F5344CB8AC3E}">
        <p14:creationId xmlns:p14="http://schemas.microsoft.com/office/powerpoint/2010/main" val="256662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3" name="内容占位符 2"/>
          <p:cNvSpPr>
            <a:spLocks noGrp="1"/>
          </p:cNvSpPr>
          <p:nvPr>
            <p:ph idx="1"/>
          </p:nvPr>
        </p:nvSpPr>
        <p:spPr>
          <a:xfrm>
            <a:off x="457200" y="1600200"/>
            <a:ext cx="7787208" cy="4925144"/>
          </a:xfrm>
        </p:spPr>
        <p:txBody>
          <a:bodyPr>
            <a:normAutofit/>
          </a:bodyPr>
          <a:lstStyle/>
          <a:p>
            <a:pPr eaLnBrk="1" hangingPunct="1"/>
            <a:r>
              <a:rPr lang="zh-CN" altLang="en-US" dirty="0" smtClean="0"/>
              <a:t>计算：对下面的经维吉尼亚密码加密得到的密文，利用重合指标法法确定最可能的密钥长度</a:t>
            </a:r>
            <a:r>
              <a:rPr lang="en-US" altLang="zh-CN" dirty="0" smtClean="0"/>
              <a:t>m</a:t>
            </a:r>
            <a:r>
              <a:rPr lang="zh-CN" altLang="en-US" dirty="0" smtClean="0"/>
              <a:t>。</a:t>
            </a:r>
            <a:r>
              <a:rPr lang="en-US" altLang="zh-CN" sz="1500" dirty="0" smtClean="0"/>
              <a:t>CHREEVOAHMAERATBIAXXWTNXBEEOPHBSBQMQEQERBWRVXUOAKXAOSXXWEAHBWGJMMQMNKGRFVGXWTRZXWIAKLXFPSKAUTEMNDCMGTSXMXBTUIADNGMGPSRELXNJELXVRVPRTULHDNQWTWDTYGBPHXTTFALJHASVBFXXNGLLCHRZBWELEKMSJIKNBHWRJGNMGJSGLXFEYPHAGNRBIEQJTAMRVLCRREMNDGLXRRIMGNSNRWCHRQHAEYEVTAQEBBIPEEWEVKAKOEWAADREMXMTBHHCHRTKDNVRZCHRCLQOHPWQAIIWXNRMGWOIIFKEE</a:t>
            </a:r>
          </a:p>
          <a:p>
            <a:pPr eaLnBrk="1" hangingPunct="1"/>
            <a:endParaRPr lang="en-US" altLang="zh-CN" sz="1800" dirty="0" smtClean="0"/>
          </a:p>
          <a:p>
            <a:pPr eaLnBrk="1" hangingPunct="1"/>
            <a:r>
              <a:rPr lang="zh-CN" altLang="en-US" dirty="0" smtClean="0"/>
              <a:t>解：如果密钥长度为</a:t>
            </a:r>
            <a:r>
              <a:rPr lang="en-US" altLang="zh-CN" dirty="0" smtClean="0"/>
              <a:t>m</a:t>
            </a:r>
            <a:r>
              <a:rPr lang="zh-CN" altLang="en-US" dirty="0" smtClean="0"/>
              <a:t>，则可将密文分成</a:t>
            </a:r>
            <a:r>
              <a:rPr lang="en-US" altLang="zh-CN" dirty="0" smtClean="0"/>
              <a:t>m</a:t>
            </a:r>
            <a:r>
              <a:rPr lang="zh-CN" altLang="en-US" dirty="0" smtClean="0"/>
              <a:t>个密文子串。计算这些密文子串的重合指标。</a:t>
            </a:r>
            <a:r>
              <a:rPr lang="en-US" altLang="zh-CN" dirty="0" smtClean="0"/>
              <a:t>m=1</a:t>
            </a:r>
            <a:r>
              <a:rPr lang="zh-CN" altLang="en-US" dirty="0" smtClean="0"/>
              <a:t>时，重合指标为</a:t>
            </a:r>
            <a:r>
              <a:rPr lang="en-US" altLang="zh-CN" sz="2000" dirty="0" smtClean="0"/>
              <a:t>0.045</a:t>
            </a:r>
            <a:r>
              <a:rPr lang="zh-CN" altLang="en-US" dirty="0" smtClean="0"/>
              <a:t>。</a:t>
            </a:r>
            <a:r>
              <a:rPr lang="en-US" altLang="zh-CN" dirty="0" smtClean="0"/>
              <a:t>m=2</a:t>
            </a:r>
            <a:r>
              <a:rPr lang="zh-CN" altLang="en-US" dirty="0" smtClean="0"/>
              <a:t>时，重合指标为</a:t>
            </a:r>
            <a:r>
              <a:rPr lang="en-US" altLang="zh-CN" sz="2000" dirty="0" smtClean="0"/>
              <a:t>0.046, 0.041</a:t>
            </a:r>
            <a:r>
              <a:rPr lang="zh-CN" altLang="en-US" dirty="0" smtClean="0"/>
              <a:t>。</a:t>
            </a:r>
            <a:r>
              <a:rPr lang="en-US" altLang="zh-CN" dirty="0" smtClean="0"/>
              <a:t>m=3</a:t>
            </a:r>
            <a:r>
              <a:rPr lang="zh-CN" altLang="en-US" dirty="0" smtClean="0"/>
              <a:t>时，重合指标为</a:t>
            </a:r>
            <a:r>
              <a:rPr lang="en-US" altLang="zh-CN" sz="2000" dirty="0" smtClean="0"/>
              <a:t>0.043, 0.050, 0.047</a:t>
            </a:r>
            <a:r>
              <a:rPr lang="zh-CN" altLang="en-US" dirty="0" smtClean="0"/>
              <a:t>。</a:t>
            </a:r>
            <a:r>
              <a:rPr lang="en-US" altLang="zh-CN" dirty="0" smtClean="0"/>
              <a:t>m=4</a:t>
            </a:r>
            <a:r>
              <a:rPr lang="zh-CN" altLang="en-US" dirty="0" smtClean="0"/>
              <a:t>时，重合指标为</a:t>
            </a:r>
            <a:r>
              <a:rPr lang="en-US" altLang="zh-CN" sz="2000" dirty="0" smtClean="0"/>
              <a:t>0.042, 0.039, 0.046, 0.040</a:t>
            </a:r>
            <a:r>
              <a:rPr lang="zh-CN" altLang="en-US" dirty="0" smtClean="0"/>
              <a:t>。</a:t>
            </a:r>
            <a:r>
              <a:rPr lang="en-US" altLang="zh-CN" dirty="0" smtClean="0"/>
              <a:t>m=5</a:t>
            </a:r>
            <a:r>
              <a:rPr lang="zh-CN" altLang="en-US" dirty="0" smtClean="0"/>
              <a:t>时，重合指标为</a:t>
            </a:r>
            <a:r>
              <a:rPr lang="en-US" altLang="zh-CN" sz="2000" dirty="0" smtClean="0"/>
              <a:t>0.063,</a:t>
            </a:r>
            <a:r>
              <a:rPr lang="zh-CN" altLang="en-US" sz="2000" dirty="0" smtClean="0"/>
              <a:t> </a:t>
            </a:r>
            <a:r>
              <a:rPr lang="en-US" altLang="zh-CN" sz="2000" dirty="0" smtClean="0"/>
              <a:t>0.068,</a:t>
            </a:r>
            <a:r>
              <a:rPr lang="zh-CN" altLang="en-US" sz="2000" dirty="0" smtClean="0"/>
              <a:t> </a:t>
            </a:r>
            <a:r>
              <a:rPr lang="en-US" altLang="zh-CN" sz="2000" dirty="0" smtClean="0"/>
              <a:t>0.069,</a:t>
            </a:r>
            <a:r>
              <a:rPr lang="zh-CN" altLang="en-US" sz="2000" dirty="0" smtClean="0"/>
              <a:t> </a:t>
            </a:r>
            <a:r>
              <a:rPr lang="en-US" altLang="zh-CN" sz="2000" dirty="0" smtClean="0"/>
              <a:t>0.061,</a:t>
            </a:r>
            <a:r>
              <a:rPr lang="zh-CN" altLang="en-US" sz="2000" dirty="0" smtClean="0"/>
              <a:t> </a:t>
            </a:r>
            <a:r>
              <a:rPr lang="en-US" altLang="zh-CN" sz="2000" dirty="0" smtClean="0"/>
              <a:t>0.072</a:t>
            </a:r>
            <a:r>
              <a:rPr lang="zh-CN" altLang="en-US" dirty="0" smtClean="0"/>
              <a:t>，均接近</a:t>
            </a:r>
            <a:r>
              <a:rPr lang="en-US" altLang="zh-CN" sz="2000" dirty="0" smtClean="0"/>
              <a:t>0.065</a:t>
            </a:r>
            <a:r>
              <a:rPr lang="zh-CN" altLang="en-US" dirty="0" smtClean="0"/>
              <a:t>，故</a:t>
            </a:r>
            <a:r>
              <a:rPr lang="en-US" altLang="zh-CN" dirty="0" smtClean="0"/>
              <a:t>m</a:t>
            </a:r>
            <a:r>
              <a:rPr lang="zh-CN" altLang="en-US" dirty="0" smtClean="0"/>
              <a:t>最可能为</a:t>
            </a:r>
            <a:r>
              <a:rPr lang="en-US" altLang="zh-CN" dirty="0" smtClean="0"/>
              <a:t>5</a:t>
            </a:r>
            <a:r>
              <a:rPr lang="zh-CN" altLang="en-US" dirty="0" smtClean="0"/>
              <a:t>。</a:t>
            </a:r>
            <a:endParaRPr lang="en-US" altLang="zh-CN" dirty="0" smtClean="0"/>
          </a:p>
        </p:txBody>
      </p:sp>
      <p:sp>
        <p:nvSpPr>
          <p:cNvPr id="2867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9E757DB-8DC4-4CAC-85AB-3CAD15BB446B}" type="slidenum">
              <a:rPr lang="zh-CN" altLang="en-US"/>
              <a:pPr fontAlgn="base">
                <a:spcBef>
                  <a:spcPct val="0"/>
                </a:spcBef>
                <a:spcAft>
                  <a:spcPct val="0"/>
                </a:spcAft>
                <a:defRPr/>
              </a:pPr>
              <a:t>31</a:t>
            </a:fld>
            <a:endParaRPr lang="en-US" altLang="zh-CN"/>
          </a:p>
        </p:txBody>
      </p:sp>
    </p:spTree>
    <p:extLst>
      <p:ext uri="{BB962C8B-B14F-4D97-AF65-F5344CB8AC3E}">
        <p14:creationId xmlns:p14="http://schemas.microsoft.com/office/powerpoint/2010/main" val="119115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移位密码</a:t>
            </a:r>
          </a:p>
        </p:txBody>
      </p:sp>
      <p:sp>
        <p:nvSpPr>
          <p:cNvPr id="18434" name="内容占位符 2"/>
          <p:cNvSpPr>
            <a:spLocks noGrp="1"/>
          </p:cNvSpPr>
          <p:nvPr>
            <p:ph idx="1"/>
          </p:nvPr>
        </p:nvSpPr>
        <p:spPr>
          <a:xfrm>
            <a:off x="457200" y="1600200"/>
            <a:ext cx="7787208" cy="5141168"/>
          </a:xfrm>
        </p:spPr>
        <p:txBody>
          <a:bodyPr>
            <a:normAutofit/>
          </a:bodyPr>
          <a:lstStyle/>
          <a:p>
            <a:pPr eaLnBrk="1" hangingPunct="1"/>
            <a:r>
              <a:rPr lang="zh-CN" altLang="en-US" b="1" dirty="0" smtClean="0"/>
              <a:t>例</a:t>
            </a:r>
            <a:r>
              <a:rPr lang="en-US" altLang="zh-CN" b="1" dirty="0" smtClean="0"/>
              <a:t>3.2.1</a:t>
            </a:r>
            <a:r>
              <a:rPr lang="zh-CN" altLang="en-US" b="1" dirty="0" smtClean="0"/>
              <a:t>   </a:t>
            </a:r>
            <a:r>
              <a:rPr lang="zh-CN" altLang="en-US" dirty="0" smtClean="0"/>
              <a:t>假设移位密码的密钥</a:t>
            </a:r>
            <a:r>
              <a:rPr lang="en-US" altLang="zh-CN" dirty="0" smtClean="0"/>
              <a:t>K=17</a:t>
            </a:r>
            <a:r>
              <a:rPr lang="zh-CN" altLang="en-US" dirty="0" smtClean="0"/>
              <a:t>，明文为：</a:t>
            </a:r>
            <a:endParaRPr lang="en-US" altLang="zh-CN" dirty="0" smtClean="0"/>
          </a:p>
          <a:p>
            <a:pPr eaLnBrk="1" hangingPunct="1">
              <a:buNone/>
            </a:pPr>
            <a:r>
              <a:rPr lang="zh-CN" altLang="en-US" dirty="0" smtClean="0"/>
              <a:t>                                </a:t>
            </a:r>
            <a:r>
              <a:rPr lang="en-US" altLang="zh-CN" dirty="0" err="1" smtClean="0"/>
              <a:t>beijingchina</a:t>
            </a:r>
            <a:endParaRPr lang="en-US" altLang="zh-CN" dirty="0" smtClean="0"/>
          </a:p>
          <a:p>
            <a:pPr eaLnBrk="1" hangingPunct="1">
              <a:buNone/>
            </a:pPr>
            <a:r>
              <a:rPr lang="en-US" altLang="zh-CN" dirty="0" smtClean="0"/>
              <a:t>   </a:t>
            </a:r>
            <a:r>
              <a:rPr lang="zh-CN" altLang="en-US" dirty="0" smtClean="0"/>
              <a:t>首先，将明文中字母对应于相应的整数，得到整数串：</a:t>
            </a:r>
            <a:endParaRPr lang="en-US" altLang="zh-CN" dirty="0" smtClean="0"/>
          </a:p>
          <a:p>
            <a:pPr eaLnBrk="1" hangingPunct="1">
              <a:buNone/>
            </a:pPr>
            <a:r>
              <a:rPr lang="zh-CN" altLang="en-US" dirty="0" smtClean="0"/>
              <a:t>              </a:t>
            </a:r>
            <a:r>
              <a:rPr lang="en-US" altLang="zh-CN" dirty="0" smtClean="0"/>
              <a:t>1</a:t>
            </a:r>
            <a:r>
              <a:rPr lang="zh-CN" altLang="en-US" dirty="0" smtClean="0"/>
              <a:t>   </a:t>
            </a:r>
            <a:r>
              <a:rPr lang="en-US" altLang="zh-CN" dirty="0" smtClean="0"/>
              <a:t>4</a:t>
            </a:r>
            <a:r>
              <a:rPr lang="zh-CN" altLang="en-US" dirty="0" smtClean="0"/>
              <a:t>   </a:t>
            </a:r>
            <a:r>
              <a:rPr lang="en-US" altLang="zh-CN" dirty="0" smtClean="0"/>
              <a:t>8</a:t>
            </a:r>
            <a:r>
              <a:rPr lang="zh-CN" altLang="en-US" dirty="0" smtClean="0"/>
              <a:t>   </a:t>
            </a:r>
            <a:r>
              <a:rPr lang="en-US" altLang="zh-CN" dirty="0" smtClean="0"/>
              <a:t>9</a:t>
            </a:r>
            <a:r>
              <a:rPr lang="zh-CN" altLang="en-US" dirty="0" smtClean="0"/>
              <a:t>   </a:t>
            </a:r>
            <a:r>
              <a:rPr lang="en-US" altLang="zh-CN" dirty="0" smtClean="0"/>
              <a:t>8</a:t>
            </a:r>
            <a:r>
              <a:rPr lang="zh-CN" altLang="en-US" dirty="0" smtClean="0"/>
              <a:t>  </a:t>
            </a:r>
            <a:r>
              <a:rPr lang="en-US" altLang="zh-CN" dirty="0" smtClean="0"/>
              <a:t>13</a:t>
            </a:r>
            <a:r>
              <a:rPr lang="zh-CN" altLang="en-US" dirty="0" smtClean="0"/>
              <a:t>  </a:t>
            </a:r>
            <a:r>
              <a:rPr lang="en-US" altLang="zh-CN" dirty="0" smtClean="0"/>
              <a:t>6</a:t>
            </a:r>
            <a:r>
              <a:rPr lang="zh-CN" altLang="en-US" dirty="0" smtClean="0"/>
              <a:t>   </a:t>
            </a:r>
            <a:r>
              <a:rPr lang="en-US" altLang="zh-CN" dirty="0" smtClean="0"/>
              <a:t>2</a:t>
            </a:r>
            <a:r>
              <a:rPr lang="zh-CN" altLang="en-US" dirty="0" smtClean="0"/>
              <a:t>   </a:t>
            </a:r>
            <a:r>
              <a:rPr lang="en-US" altLang="zh-CN" dirty="0" smtClean="0"/>
              <a:t>7</a:t>
            </a:r>
            <a:r>
              <a:rPr lang="zh-CN" altLang="en-US" dirty="0" smtClean="0"/>
              <a:t>   </a:t>
            </a:r>
            <a:r>
              <a:rPr lang="en-US" altLang="zh-CN" dirty="0" smtClean="0"/>
              <a:t>8</a:t>
            </a:r>
            <a:r>
              <a:rPr lang="zh-CN" altLang="en-US" dirty="0" smtClean="0"/>
              <a:t>  </a:t>
            </a:r>
            <a:r>
              <a:rPr lang="en-US" altLang="zh-CN" dirty="0" smtClean="0"/>
              <a:t>13</a:t>
            </a:r>
            <a:r>
              <a:rPr lang="zh-CN" altLang="en-US" dirty="0" smtClean="0"/>
              <a:t>  </a:t>
            </a:r>
            <a:r>
              <a:rPr lang="en-US" altLang="zh-CN" dirty="0" smtClean="0"/>
              <a:t>0</a:t>
            </a:r>
          </a:p>
          <a:p>
            <a:pPr eaLnBrk="1" hangingPunct="1">
              <a:buNone/>
            </a:pPr>
            <a:r>
              <a:rPr lang="zh-CN" altLang="en-US" dirty="0" smtClean="0"/>
              <a:t>   然后，分别将每个数字加</a:t>
            </a:r>
            <a:r>
              <a:rPr lang="en-US" altLang="zh-CN" dirty="0" smtClean="0"/>
              <a:t>17</a:t>
            </a:r>
            <a:r>
              <a:rPr lang="zh-CN" altLang="en-US" dirty="0" smtClean="0"/>
              <a:t>后取模</a:t>
            </a:r>
            <a:r>
              <a:rPr lang="en-US" altLang="zh-CN" dirty="0" smtClean="0"/>
              <a:t>26</a:t>
            </a:r>
            <a:r>
              <a:rPr lang="zh-CN" altLang="en-US" dirty="0" smtClean="0"/>
              <a:t>运算得到：</a:t>
            </a:r>
            <a:endParaRPr lang="en-US" altLang="zh-CN" dirty="0" smtClean="0"/>
          </a:p>
          <a:p>
            <a:pPr eaLnBrk="1" hangingPunct="1">
              <a:buNone/>
            </a:pPr>
            <a:r>
              <a:rPr lang="zh-CN" altLang="en-US" dirty="0" smtClean="0"/>
              <a:t>             </a:t>
            </a:r>
            <a:r>
              <a:rPr lang="en-US" altLang="zh-CN" dirty="0" smtClean="0"/>
              <a:t>18</a:t>
            </a:r>
            <a:r>
              <a:rPr lang="zh-CN" altLang="en-US" dirty="0" smtClean="0"/>
              <a:t> </a:t>
            </a:r>
            <a:r>
              <a:rPr lang="en-US" altLang="zh-CN" dirty="0" smtClean="0"/>
              <a:t>21</a:t>
            </a:r>
            <a:r>
              <a:rPr lang="zh-CN" altLang="en-US" dirty="0" smtClean="0"/>
              <a:t> </a:t>
            </a:r>
            <a:r>
              <a:rPr lang="en-US" altLang="zh-CN" dirty="0" smtClean="0"/>
              <a:t>25</a:t>
            </a:r>
            <a:r>
              <a:rPr lang="zh-CN" altLang="en-US" dirty="0" smtClean="0"/>
              <a:t>  </a:t>
            </a:r>
            <a:r>
              <a:rPr lang="en-US" altLang="zh-CN" dirty="0" smtClean="0"/>
              <a:t>0</a:t>
            </a:r>
            <a:r>
              <a:rPr lang="zh-CN" altLang="en-US" dirty="0" smtClean="0"/>
              <a:t>  </a:t>
            </a:r>
            <a:r>
              <a:rPr lang="en-US" altLang="zh-CN" dirty="0" smtClean="0"/>
              <a:t>25</a:t>
            </a:r>
            <a:r>
              <a:rPr lang="zh-CN" altLang="en-US" dirty="0" smtClean="0"/>
              <a:t>  </a:t>
            </a:r>
            <a:r>
              <a:rPr lang="en-US" altLang="zh-CN" dirty="0" smtClean="0"/>
              <a:t>4</a:t>
            </a:r>
            <a:r>
              <a:rPr lang="zh-CN" altLang="en-US" dirty="0" smtClean="0"/>
              <a:t>  </a:t>
            </a:r>
            <a:r>
              <a:rPr lang="en-US" altLang="zh-CN" dirty="0" smtClean="0"/>
              <a:t>23</a:t>
            </a:r>
            <a:r>
              <a:rPr lang="zh-CN" altLang="en-US" dirty="0" smtClean="0"/>
              <a:t> </a:t>
            </a:r>
            <a:r>
              <a:rPr lang="en-US" altLang="zh-CN" dirty="0" smtClean="0"/>
              <a:t>19</a:t>
            </a:r>
            <a:r>
              <a:rPr lang="zh-CN" altLang="en-US" dirty="0" smtClean="0"/>
              <a:t> </a:t>
            </a:r>
            <a:r>
              <a:rPr lang="en-US" altLang="zh-CN" dirty="0" smtClean="0"/>
              <a:t>24</a:t>
            </a:r>
            <a:r>
              <a:rPr lang="zh-CN" altLang="en-US" dirty="0" smtClean="0"/>
              <a:t> </a:t>
            </a:r>
            <a:r>
              <a:rPr lang="en-US" altLang="zh-CN" dirty="0" smtClean="0"/>
              <a:t>25</a:t>
            </a:r>
            <a:r>
              <a:rPr lang="zh-CN" altLang="en-US" dirty="0" smtClean="0"/>
              <a:t>  </a:t>
            </a:r>
            <a:r>
              <a:rPr lang="en-US" altLang="zh-CN" dirty="0" smtClean="0"/>
              <a:t>4</a:t>
            </a:r>
            <a:r>
              <a:rPr lang="zh-CN" altLang="en-US" dirty="0" smtClean="0"/>
              <a:t>   </a:t>
            </a:r>
            <a:r>
              <a:rPr lang="en-US" altLang="zh-CN" dirty="0" smtClean="0"/>
              <a:t>17</a:t>
            </a:r>
          </a:p>
          <a:p>
            <a:pPr eaLnBrk="1" hangingPunct="1">
              <a:buNone/>
            </a:pPr>
            <a:r>
              <a:rPr lang="zh-CN" altLang="en-US" dirty="0" smtClean="0"/>
              <a:t>   最后，再将其转换为相应的字符串即得密文（为了区分，这里约定小写表示明文，大写表示密文）：</a:t>
            </a:r>
            <a:endParaRPr lang="en-US" altLang="zh-CN" dirty="0" smtClean="0"/>
          </a:p>
          <a:p>
            <a:pPr eaLnBrk="1" hangingPunct="1">
              <a:buNone/>
            </a:pPr>
            <a:r>
              <a:rPr lang="zh-CN" altLang="en-US" dirty="0" smtClean="0"/>
              <a:t>                              </a:t>
            </a:r>
            <a:r>
              <a:rPr lang="en-US" altLang="zh-CN" dirty="0" smtClean="0"/>
              <a:t>SVZAZEXTYZER</a:t>
            </a:r>
          </a:p>
          <a:p>
            <a:pPr eaLnBrk="1" hangingPunct="1">
              <a:buNone/>
            </a:pPr>
            <a:r>
              <a:rPr lang="en-US" altLang="zh-CN" dirty="0" smtClean="0"/>
              <a:t>   </a:t>
            </a:r>
            <a:r>
              <a:rPr lang="zh-CN" altLang="en-US" dirty="0" smtClean="0"/>
              <a:t>要对密文进行解密，只需执行相应的逆过程，即首先将密文转换为数字，再将每个数字减</a:t>
            </a:r>
            <a:r>
              <a:rPr lang="en-US" altLang="zh-CN" dirty="0" smtClean="0"/>
              <a:t>17</a:t>
            </a:r>
            <a:r>
              <a:rPr lang="zh-CN" altLang="en-US" dirty="0" smtClean="0"/>
              <a:t>取模</a:t>
            </a:r>
            <a:r>
              <a:rPr lang="en-US" altLang="zh-CN" dirty="0" smtClean="0"/>
              <a:t>26</a:t>
            </a:r>
            <a:r>
              <a:rPr lang="zh-CN" altLang="en-US" dirty="0" smtClean="0"/>
              <a:t>运算，最后将相应的数字转换为字母即得明文。</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fade">
                                      <p:cBhvr>
                                        <p:cTn id="12" dur="20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fade">
                                      <p:cBhvr>
                                        <p:cTn id="17" dur="20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4">
                                            <p:txEl>
                                              <p:pRg st="3" end="3"/>
                                            </p:txEl>
                                          </p:spTgt>
                                        </p:tgtEl>
                                        <p:attrNameLst>
                                          <p:attrName>style.visibility</p:attrName>
                                        </p:attrNameLst>
                                      </p:cBhvr>
                                      <p:to>
                                        <p:strVal val="visible"/>
                                      </p:to>
                                    </p:set>
                                    <p:animEffect transition="in" filter="fade">
                                      <p:cBhvr>
                                        <p:cTn id="22" dur="2000"/>
                                        <p:tgtEl>
                                          <p:spTgt spid="184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4">
                                            <p:txEl>
                                              <p:pRg st="4" end="4"/>
                                            </p:txEl>
                                          </p:spTgt>
                                        </p:tgtEl>
                                        <p:attrNameLst>
                                          <p:attrName>style.visibility</p:attrName>
                                        </p:attrNameLst>
                                      </p:cBhvr>
                                      <p:to>
                                        <p:strVal val="visible"/>
                                      </p:to>
                                    </p:set>
                                    <p:animEffect transition="in" filter="fade">
                                      <p:cBhvr>
                                        <p:cTn id="27" dur="2000"/>
                                        <p:tgtEl>
                                          <p:spTgt spid="184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434">
                                            <p:txEl>
                                              <p:pRg st="5" end="5"/>
                                            </p:txEl>
                                          </p:spTgt>
                                        </p:tgtEl>
                                        <p:attrNameLst>
                                          <p:attrName>style.visibility</p:attrName>
                                        </p:attrNameLst>
                                      </p:cBhvr>
                                      <p:to>
                                        <p:strVal val="visible"/>
                                      </p:to>
                                    </p:set>
                                    <p:animEffect transition="in" filter="fade">
                                      <p:cBhvr>
                                        <p:cTn id="32" dur="2000"/>
                                        <p:tgtEl>
                                          <p:spTgt spid="184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434">
                                            <p:txEl>
                                              <p:pRg st="6" end="6"/>
                                            </p:txEl>
                                          </p:spTgt>
                                        </p:tgtEl>
                                        <p:attrNameLst>
                                          <p:attrName>style.visibility</p:attrName>
                                        </p:attrNameLst>
                                      </p:cBhvr>
                                      <p:to>
                                        <p:strVal val="visible"/>
                                      </p:to>
                                    </p:set>
                                    <p:animEffect transition="in" filter="fade">
                                      <p:cBhvr>
                                        <p:cTn id="37" dur="2000"/>
                                        <p:tgtEl>
                                          <p:spTgt spid="184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434">
                                            <p:txEl>
                                              <p:pRg st="7" end="7"/>
                                            </p:txEl>
                                          </p:spTgt>
                                        </p:tgtEl>
                                        <p:attrNameLst>
                                          <p:attrName>style.visibility</p:attrName>
                                        </p:attrNameLst>
                                      </p:cBhvr>
                                      <p:to>
                                        <p:strVal val="visible"/>
                                      </p:to>
                                    </p:set>
                                    <p:animEffect transition="in" filter="fade">
                                      <p:cBhvr>
                                        <p:cTn id="42" dur="2000"/>
                                        <p:tgtEl>
                                          <p:spTgt spid="184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434">
                                            <p:txEl>
                                              <p:pRg st="8" end="8"/>
                                            </p:txEl>
                                          </p:spTgt>
                                        </p:tgtEl>
                                        <p:attrNameLst>
                                          <p:attrName>style.visibility</p:attrName>
                                        </p:attrNameLst>
                                      </p:cBhvr>
                                      <p:to>
                                        <p:strVal val="visible"/>
                                      </p:to>
                                    </p:set>
                                    <p:animEffect transition="in" filter="fade">
                                      <p:cBhvr>
                                        <p:cTn id="47" dur="2000"/>
                                        <p:tgtEl>
                                          <p:spTgt spid="184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移位密码</a:t>
            </a:r>
          </a:p>
        </p:txBody>
      </p:sp>
      <p:sp>
        <p:nvSpPr>
          <p:cNvPr id="18434" name="内容占位符 2"/>
          <p:cNvSpPr>
            <a:spLocks noGrp="1"/>
          </p:cNvSpPr>
          <p:nvPr>
            <p:ph idx="1"/>
          </p:nvPr>
        </p:nvSpPr>
        <p:spPr>
          <a:xfrm>
            <a:off x="457200" y="1600200"/>
            <a:ext cx="7643192" cy="4873625"/>
          </a:xfrm>
        </p:spPr>
        <p:txBody>
          <a:bodyPr/>
          <a:lstStyle/>
          <a:p>
            <a:pPr eaLnBrk="1" hangingPunct="1"/>
            <a:r>
              <a:rPr lang="zh-CN" altLang="en-US" dirty="0" smtClean="0"/>
              <a:t>移位密码是不安全的，因为</a:t>
            </a:r>
            <a:r>
              <a:rPr lang="zh-CN" altLang="en-US" b="1" dirty="0" smtClean="0">
                <a:solidFill>
                  <a:srgbClr val="FF0000"/>
                </a:solidFill>
              </a:rPr>
              <a:t>密钥空间太小</a:t>
            </a:r>
            <a:r>
              <a:rPr lang="zh-CN" altLang="en-US" dirty="0" smtClean="0"/>
              <a:t>，只有</a:t>
            </a:r>
            <a:r>
              <a:rPr lang="en-US" altLang="zh-CN" dirty="0" smtClean="0"/>
              <a:t>26</a:t>
            </a:r>
            <a:r>
              <a:rPr lang="zh-CN" altLang="en-US" dirty="0" smtClean="0"/>
              <a:t>种可能，因此可用穷举攻击来破译，穷举所有可能的密钥，得到攻击者所希望的有意义的明文。</a:t>
            </a:r>
            <a:endParaRPr lang="en-US" altLang="zh-CN" dirty="0" smtClean="0"/>
          </a:p>
          <a:p>
            <a:pPr eaLnBrk="1" hangingPunct="1"/>
            <a:endParaRPr lang="en-US" altLang="zh-CN" dirty="0" smtClean="0"/>
          </a:p>
          <a:p>
            <a:pPr eaLnBrk="1" hangingPunct="1"/>
            <a:r>
              <a:rPr lang="zh-CN" altLang="en-US" dirty="0" smtClean="0"/>
              <a:t>总而言之，移位密码是利用</a:t>
            </a:r>
            <a:r>
              <a:rPr lang="zh-CN" altLang="en-US" b="1" dirty="0" smtClean="0">
                <a:solidFill>
                  <a:srgbClr val="FF0000"/>
                </a:solidFill>
              </a:rPr>
              <a:t>同余运算</a:t>
            </a:r>
            <a:r>
              <a:rPr lang="zh-CN" altLang="en-US" dirty="0" smtClean="0"/>
              <a:t>设计的一种简单密码体制，本身并不安全，只可以作为理解密码体制的入门例子。下面将进一步介绍更安全的其他密码体制，如仿射密码、置换密码等。</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
        <p:nvSpPr>
          <p:cNvPr id="3" name="内容占位符 2"/>
          <p:cNvSpPr>
            <a:spLocks noGrp="1"/>
          </p:cNvSpPr>
          <p:nvPr>
            <p:ph idx="1"/>
          </p:nvPr>
        </p:nvSpPr>
        <p:spPr>
          <a:xfrm>
            <a:off x="457200" y="1600200"/>
            <a:ext cx="7715200" cy="5068888"/>
          </a:xfrm>
        </p:spPr>
        <p:txBody>
          <a:bodyPr>
            <a:normAutofit/>
          </a:bodyPr>
          <a:lstStyle/>
          <a:p>
            <a:pPr eaLnBrk="1" hangingPunct="1"/>
            <a:r>
              <a:rPr lang="zh-CN" altLang="en-US" dirty="0" smtClean="0"/>
              <a:t>仿射密码是移位密码的一种推广，其加密函数定义为：</a:t>
            </a:r>
            <a:endParaRPr lang="en-US" altLang="zh-CN" dirty="0" smtClean="0"/>
          </a:p>
          <a:p>
            <a:pPr eaLnBrk="1" hangingPunct="1">
              <a:buNone/>
            </a:pPr>
            <a:r>
              <a:rPr lang="zh-CN" altLang="en-US" dirty="0" smtClean="0"/>
              <a:t>                     </a:t>
            </a:r>
            <a:r>
              <a:rPr lang="en-US" altLang="zh-CN" dirty="0" smtClean="0"/>
              <a:t>e(x)=(</a:t>
            </a:r>
            <a:r>
              <a:rPr lang="en-US" altLang="zh-CN" dirty="0" err="1" smtClean="0"/>
              <a:t>ax+b</a:t>
            </a:r>
            <a:r>
              <a:rPr lang="en-US" altLang="zh-CN" dirty="0" smtClean="0"/>
              <a:t>) mod 26</a:t>
            </a:r>
          </a:p>
          <a:p>
            <a:pPr eaLnBrk="1" hangingPunct="1">
              <a:buNone/>
            </a:pPr>
            <a:r>
              <a:rPr lang="zh-CN" altLang="en-US" dirty="0" smtClean="0"/>
              <a:t>   其中</a:t>
            </a:r>
            <a:r>
              <a:rPr lang="en-US" altLang="zh-CN" dirty="0" smtClean="0"/>
              <a:t>a,</a:t>
            </a:r>
            <a:r>
              <a:rPr lang="zh-CN" altLang="en-US" dirty="0" smtClean="0"/>
              <a:t> </a:t>
            </a:r>
            <a:r>
              <a:rPr lang="en-US" altLang="zh-CN" dirty="0" smtClean="0"/>
              <a:t>b∈Z</a:t>
            </a:r>
            <a:r>
              <a:rPr lang="en-US" altLang="zh-CN" baseline="-25000" dirty="0" smtClean="0"/>
              <a:t>26</a:t>
            </a:r>
            <a:r>
              <a:rPr lang="zh-CN" altLang="en-US" dirty="0" smtClean="0"/>
              <a:t>。因为这样的函数被称为仿射函数，所以也将这样的密码体制称为仿射密码。显然，当</a:t>
            </a:r>
            <a:r>
              <a:rPr lang="en-US" altLang="zh-CN" dirty="0" smtClean="0"/>
              <a:t>a=1</a:t>
            </a:r>
            <a:r>
              <a:rPr lang="zh-CN" altLang="en-US" dirty="0" smtClean="0"/>
              <a:t>时，仿射密码退化为移位密码。</a:t>
            </a:r>
            <a:endParaRPr lang="en-US" altLang="zh-CN" dirty="0" smtClean="0"/>
          </a:p>
          <a:p>
            <a:pPr eaLnBrk="1" hangingPunct="1">
              <a:buNone/>
            </a:pPr>
            <a:endParaRPr lang="en-US" altLang="zh-CN" dirty="0" smtClean="0"/>
          </a:p>
          <a:p>
            <a:pPr eaLnBrk="1" hangingPunct="1"/>
            <a:r>
              <a:rPr lang="zh-CN" altLang="en-US" dirty="0" smtClean="0"/>
              <a:t>为了能对密文进行解密，必须保证所选用的仿射函数是单射，即要求对任意</a:t>
            </a:r>
            <a:r>
              <a:rPr lang="en-US" altLang="zh-CN" dirty="0" smtClean="0"/>
              <a:t>y∈Z</a:t>
            </a:r>
            <a:r>
              <a:rPr lang="en-US" altLang="zh-CN" baseline="-25000" dirty="0" smtClean="0"/>
              <a:t>26</a:t>
            </a:r>
            <a:r>
              <a:rPr lang="zh-CN" altLang="en-US" dirty="0" smtClean="0"/>
              <a:t>，关于</a:t>
            </a:r>
            <a:r>
              <a:rPr lang="en-US" altLang="zh-CN" dirty="0" smtClean="0"/>
              <a:t>x</a:t>
            </a:r>
            <a:r>
              <a:rPr lang="zh-CN" altLang="en-US" dirty="0" smtClean="0"/>
              <a:t>的</a:t>
            </a:r>
            <a:r>
              <a:rPr lang="zh-CN" altLang="en-US" b="1" dirty="0" smtClean="0">
                <a:solidFill>
                  <a:srgbClr val="FF0000"/>
                </a:solidFill>
              </a:rPr>
              <a:t>同余方程</a:t>
            </a:r>
            <a:r>
              <a:rPr lang="en-US" altLang="zh-CN" dirty="0" err="1" smtClean="0"/>
              <a:t>ax+b</a:t>
            </a:r>
            <a:r>
              <a:rPr lang="en-US" altLang="zh-CN" dirty="0" smtClean="0"/>
              <a:t> ≡</a:t>
            </a:r>
            <a:r>
              <a:rPr lang="zh-CN" altLang="en-US" dirty="0" smtClean="0"/>
              <a:t> </a:t>
            </a:r>
            <a:r>
              <a:rPr lang="en-US" altLang="zh-CN" dirty="0" smtClean="0"/>
              <a:t>y (mod 26)</a:t>
            </a:r>
            <a:r>
              <a:rPr lang="zh-CN" altLang="en-US" dirty="0" smtClean="0"/>
              <a:t>，也即</a:t>
            </a:r>
            <a:endParaRPr lang="en-US" altLang="zh-CN" dirty="0" smtClean="0"/>
          </a:p>
          <a:p>
            <a:pPr eaLnBrk="1" hangingPunct="1">
              <a:buNone/>
            </a:pPr>
            <a:r>
              <a:rPr lang="zh-CN" altLang="en-US" dirty="0" smtClean="0"/>
              <a:t>                           </a:t>
            </a:r>
            <a:r>
              <a:rPr lang="en-US" altLang="zh-CN" dirty="0" err="1" smtClean="0"/>
              <a:t>ax≡y</a:t>
            </a:r>
            <a:r>
              <a:rPr lang="en-US" altLang="zh-CN" dirty="0" smtClean="0"/>
              <a:t>-b (mod 26)</a:t>
            </a:r>
          </a:p>
          <a:p>
            <a:pPr eaLnBrk="1" hangingPunct="1">
              <a:buNone/>
            </a:pPr>
            <a:r>
              <a:rPr lang="zh-CN" altLang="en-US" dirty="0" smtClean="0"/>
              <a:t>   有唯一解。由定理</a:t>
            </a:r>
            <a:r>
              <a:rPr lang="en-US" altLang="zh-CN" dirty="0" smtClean="0"/>
              <a:t>2.4.2</a:t>
            </a:r>
            <a:r>
              <a:rPr lang="zh-CN" altLang="en-US" dirty="0" smtClean="0"/>
              <a:t>知，这等价于要求</a:t>
            </a:r>
            <a:r>
              <a:rPr lang="en-US" altLang="zh-CN" dirty="0" smtClean="0"/>
              <a:t>(a,26)=1</a:t>
            </a:r>
            <a:r>
              <a:rPr lang="zh-CN" altLang="en-US" dirty="0" smtClean="0"/>
              <a:t>。</a:t>
            </a:r>
          </a:p>
        </p:txBody>
      </p:sp>
      <p:sp>
        <p:nvSpPr>
          <p:cNvPr id="1945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564C110-A371-4FFE-B87D-0218DBF96106}" type="slidenum">
              <a:rPr lang="zh-CN" altLang="en-US"/>
              <a:pPr fontAlgn="base">
                <a:spcBef>
                  <a:spcPct val="0"/>
                </a:spcBef>
                <a:spcAft>
                  <a:spcPct val="0"/>
                </a:spcAft>
                <a:defRPr/>
              </a:pPr>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
        <p:nvSpPr>
          <p:cNvPr id="3" name="内容占位符 2"/>
          <p:cNvSpPr>
            <a:spLocks noGrp="1"/>
          </p:cNvSpPr>
          <p:nvPr>
            <p:ph idx="1"/>
          </p:nvPr>
        </p:nvSpPr>
        <p:spPr>
          <a:xfrm>
            <a:off x="457200" y="1600200"/>
            <a:ext cx="7715200" cy="4873625"/>
          </a:xfrm>
        </p:spPr>
        <p:txBody>
          <a:bodyPr>
            <a:normAutofit/>
          </a:bodyPr>
          <a:lstStyle/>
          <a:p>
            <a:pPr eaLnBrk="1" hangingPunct="1"/>
            <a:r>
              <a:rPr lang="zh-CN" altLang="en-US" dirty="0" smtClean="0"/>
              <a:t>因此，我们要求仿射密码的</a:t>
            </a:r>
            <a:r>
              <a:rPr lang="zh-CN" altLang="en-US" b="1" dirty="0" smtClean="0">
                <a:solidFill>
                  <a:srgbClr val="FF0000"/>
                </a:solidFill>
              </a:rPr>
              <a:t>加密函数是单射</a:t>
            </a:r>
            <a:r>
              <a:rPr lang="zh-CN" altLang="en-US" dirty="0" smtClean="0"/>
              <a:t>，即等价于要求</a:t>
            </a:r>
            <a:r>
              <a:rPr lang="en-US" altLang="zh-CN" dirty="0" smtClean="0"/>
              <a:t>(a,26)=1</a:t>
            </a:r>
            <a:r>
              <a:rPr lang="zh-CN" altLang="en-US" dirty="0" smtClean="0"/>
              <a:t>。这就是说</a:t>
            </a:r>
            <a:r>
              <a:rPr lang="en-US" altLang="zh-CN" dirty="0" smtClean="0"/>
              <a:t>a</a:t>
            </a:r>
            <a:r>
              <a:rPr lang="zh-CN" altLang="en-US" dirty="0" smtClean="0"/>
              <a:t>必须是不超过</a:t>
            </a:r>
            <a:r>
              <a:rPr lang="en-US" altLang="zh-CN" dirty="0" smtClean="0"/>
              <a:t>26</a:t>
            </a:r>
            <a:r>
              <a:rPr lang="zh-CN" altLang="en-US" dirty="0" smtClean="0"/>
              <a:t>并且与</a:t>
            </a:r>
            <a:r>
              <a:rPr lang="en-US" altLang="zh-CN" dirty="0" smtClean="0"/>
              <a:t>26</a:t>
            </a:r>
            <a:r>
              <a:rPr lang="zh-CN" altLang="en-US" dirty="0" smtClean="0"/>
              <a:t>互素的整数，即</a:t>
            </a:r>
            <a:r>
              <a:rPr lang="en-US" altLang="zh-CN" dirty="0" smtClean="0"/>
              <a:t>a</a:t>
            </a:r>
            <a:r>
              <a:rPr lang="zh-CN" altLang="en-US" dirty="0" smtClean="0"/>
              <a:t>取值的个数等于欧拉函数</a:t>
            </a:r>
            <a:r>
              <a:rPr lang="el-GR" altLang="zh-CN" dirty="0" smtClean="0"/>
              <a:t>φ</a:t>
            </a:r>
            <a:r>
              <a:rPr lang="en-US" altLang="zh-CN" dirty="0" smtClean="0"/>
              <a:t>(26)=</a:t>
            </a:r>
            <a:r>
              <a:rPr lang="el-GR" altLang="zh-CN" dirty="0" smtClean="0"/>
              <a:t> φ</a:t>
            </a:r>
            <a:r>
              <a:rPr lang="en-US" altLang="zh-CN" dirty="0" smtClean="0"/>
              <a:t>(2)</a:t>
            </a:r>
            <a:r>
              <a:rPr lang="el-GR" altLang="zh-CN" dirty="0" smtClean="0"/>
              <a:t>φ</a:t>
            </a:r>
            <a:r>
              <a:rPr lang="en-US" altLang="zh-CN" dirty="0" smtClean="0"/>
              <a:t>(13)=12</a:t>
            </a:r>
            <a:r>
              <a:rPr lang="zh-CN" altLang="en-US" dirty="0" smtClean="0"/>
              <a:t>。又因为</a:t>
            </a:r>
            <a:r>
              <a:rPr lang="en-US" altLang="zh-CN" dirty="0" smtClean="0"/>
              <a:t>b</a:t>
            </a:r>
            <a:r>
              <a:rPr lang="zh-CN" altLang="en-US" dirty="0" smtClean="0"/>
              <a:t>可在</a:t>
            </a:r>
            <a:r>
              <a:rPr lang="en-US" altLang="zh-CN" dirty="0" smtClean="0"/>
              <a:t>Z</a:t>
            </a:r>
            <a:r>
              <a:rPr lang="en-US" altLang="zh-CN" baseline="-25000" dirty="0" smtClean="0"/>
              <a:t>26</a:t>
            </a:r>
            <a:r>
              <a:rPr lang="zh-CN" altLang="en-US" dirty="0" smtClean="0"/>
              <a:t>中任意取值，所以仿射密码的密钥空间</a:t>
            </a:r>
            <a:r>
              <a:rPr lang="en-US" altLang="zh-CN" i="1" dirty="0" smtClean="0">
                <a:effectLst>
                  <a:outerShdw blurRad="38100" dist="38100" dir="2700000" algn="tl">
                    <a:srgbClr val="000000">
                      <a:alpha val="43137"/>
                    </a:srgbClr>
                  </a:outerShdw>
                </a:effectLst>
              </a:rPr>
              <a:t>K</a:t>
            </a:r>
            <a:r>
              <a:rPr lang="en-US" altLang="zh-CN" dirty="0" smtClean="0"/>
              <a:t>={(a, b)∈Z</a:t>
            </a:r>
            <a:r>
              <a:rPr lang="en-US" altLang="zh-CN" baseline="-25000" dirty="0" smtClean="0"/>
              <a:t>26</a:t>
            </a:r>
            <a:r>
              <a:rPr lang="zh-CN" altLang="en-US" baseline="-25000" dirty="0" smtClean="0"/>
              <a:t> </a:t>
            </a:r>
            <a:r>
              <a:rPr lang="en-US" altLang="zh-CN" dirty="0" smtClean="0"/>
              <a:t>x</a:t>
            </a:r>
            <a:r>
              <a:rPr lang="zh-CN" altLang="en-US" baseline="-25000" dirty="0" smtClean="0"/>
              <a:t> </a:t>
            </a:r>
            <a:r>
              <a:rPr lang="en-US" altLang="zh-CN" dirty="0" smtClean="0"/>
              <a:t>Z</a:t>
            </a:r>
            <a:r>
              <a:rPr lang="en-US" altLang="zh-CN" baseline="-25000" dirty="0" smtClean="0"/>
              <a:t>26 </a:t>
            </a:r>
            <a:r>
              <a:rPr lang="en-US" altLang="zh-CN" dirty="0" smtClean="0"/>
              <a:t>|(a,26)=1}</a:t>
            </a:r>
            <a:r>
              <a:rPr lang="zh-CN" altLang="en-US" dirty="0" smtClean="0"/>
              <a:t>，其中只包含</a:t>
            </a:r>
            <a:r>
              <a:rPr lang="en-US" altLang="zh-CN" dirty="0" smtClean="0"/>
              <a:t>12</a:t>
            </a:r>
            <a:r>
              <a:rPr lang="zh-CN" altLang="en-US" dirty="0" smtClean="0"/>
              <a:t>*</a:t>
            </a:r>
            <a:r>
              <a:rPr lang="en-US" altLang="zh-CN" dirty="0" smtClean="0"/>
              <a:t>26=312</a:t>
            </a:r>
            <a:r>
              <a:rPr lang="zh-CN" altLang="en-US" dirty="0" smtClean="0"/>
              <a:t>个密钥。</a:t>
            </a:r>
            <a:endParaRPr lang="en-US" altLang="zh-CN" dirty="0" smtClean="0"/>
          </a:p>
          <a:p>
            <a:pPr eaLnBrk="1" hangingPunct="1"/>
            <a:endParaRPr lang="en-US" altLang="zh-CN" dirty="0" smtClean="0"/>
          </a:p>
          <a:p>
            <a:pPr eaLnBrk="1" hangingPunct="1"/>
            <a:r>
              <a:rPr lang="zh-CN" altLang="en-US" dirty="0" smtClean="0"/>
              <a:t>当</a:t>
            </a:r>
            <a:r>
              <a:rPr lang="en-US" altLang="zh-CN" dirty="0" smtClean="0"/>
              <a:t>(a,26)=1</a:t>
            </a:r>
            <a:r>
              <a:rPr lang="zh-CN" altLang="en-US" dirty="0" smtClean="0"/>
              <a:t>时，方程</a:t>
            </a:r>
            <a:r>
              <a:rPr lang="en-US" altLang="zh-CN" dirty="0" err="1" smtClean="0"/>
              <a:t>ax≡y</a:t>
            </a:r>
            <a:r>
              <a:rPr lang="en-US" altLang="zh-CN" dirty="0" smtClean="0"/>
              <a:t>-b (mod 26)</a:t>
            </a:r>
            <a:r>
              <a:rPr lang="zh-CN" altLang="en-US" dirty="0" smtClean="0"/>
              <a:t>的唯一解为</a:t>
            </a:r>
            <a:r>
              <a:rPr lang="en-US" altLang="zh-CN" dirty="0" smtClean="0"/>
              <a:t>x ≡ (y-b)a</a:t>
            </a:r>
            <a:r>
              <a:rPr lang="el-GR" altLang="zh-CN" baseline="30000" dirty="0" smtClean="0"/>
              <a:t>φ</a:t>
            </a:r>
            <a:r>
              <a:rPr lang="en-US" altLang="zh-CN" baseline="30000" dirty="0" smtClean="0"/>
              <a:t>(26)-1 </a:t>
            </a:r>
            <a:r>
              <a:rPr lang="en-US" altLang="zh-CN" dirty="0" smtClean="0"/>
              <a:t>≡ a</a:t>
            </a:r>
            <a:r>
              <a:rPr lang="en-US" altLang="zh-CN" baseline="30000" dirty="0" smtClean="0"/>
              <a:t>11</a:t>
            </a:r>
            <a:r>
              <a:rPr lang="en-US" altLang="zh-CN" dirty="0" smtClean="0"/>
              <a:t>(y-b) (mod 26)</a:t>
            </a:r>
            <a:r>
              <a:rPr lang="zh-CN" altLang="en-US" dirty="0" smtClean="0"/>
              <a:t>，因此相应的解密函数可定义为：</a:t>
            </a:r>
            <a:endParaRPr lang="en-US" altLang="zh-CN" dirty="0" smtClean="0"/>
          </a:p>
          <a:p>
            <a:pPr eaLnBrk="1" hangingPunct="1">
              <a:buNone/>
            </a:pPr>
            <a:r>
              <a:rPr lang="zh-CN" altLang="en-US" dirty="0" smtClean="0"/>
              <a:t>                          </a:t>
            </a:r>
            <a:r>
              <a:rPr lang="en-US" altLang="zh-CN" dirty="0" smtClean="0"/>
              <a:t>d(y)=a</a:t>
            </a:r>
            <a:r>
              <a:rPr lang="en-US" altLang="zh-CN" baseline="30000" dirty="0" smtClean="0"/>
              <a:t>11</a:t>
            </a:r>
            <a:r>
              <a:rPr lang="en-US" altLang="zh-CN" dirty="0" smtClean="0"/>
              <a:t>(y-b) mod 26</a:t>
            </a:r>
          </a:p>
          <a:p>
            <a:pPr eaLnBrk="1" hangingPunct="1"/>
            <a:endParaRPr lang="en-US" altLang="zh-CN" dirty="0" smtClean="0"/>
          </a:p>
        </p:txBody>
      </p:sp>
      <p:sp>
        <p:nvSpPr>
          <p:cNvPr id="2048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57F58A-CB0C-48A1-9B18-F1F649B7317B}" type="slidenum">
              <a:rPr lang="zh-CN" altLang="en-US"/>
              <a:pPr fontAlgn="base">
                <a:spcBef>
                  <a:spcPct val="0"/>
                </a:spcBef>
                <a:spcAft>
                  <a:spcPct val="0"/>
                </a:spcAft>
                <a:defRPr/>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endParaRPr lang="en-US" altLang="zh-CN" cap="none" dirty="0" smtClean="0"/>
          </a:p>
        </p:txBody>
      </p:sp>
      <p:sp>
        <p:nvSpPr>
          <p:cNvPr id="3" name="内容占位符 2"/>
          <p:cNvSpPr>
            <a:spLocks noGrp="1"/>
          </p:cNvSpPr>
          <p:nvPr>
            <p:ph idx="1"/>
          </p:nvPr>
        </p:nvSpPr>
        <p:spPr>
          <a:xfrm>
            <a:off x="457200" y="1600200"/>
            <a:ext cx="7715200" cy="4873625"/>
          </a:xfrm>
        </p:spPr>
        <p:txBody>
          <a:bodyPr>
            <a:normAutofit/>
          </a:bodyPr>
          <a:lstStyle/>
          <a:p>
            <a:pPr eaLnBrk="1" hangingPunct="1"/>
            <a:r>
              <a:rPr lang="zh-CN" altLang="en-US" b="1" dirty="0" smtClean="0">
                <a:solidFill>
                  <a:srgbClr val="FF0000"/>
                </a:solidFill>
              </a:rPr>
              <a:t>仿射密码体制</a:t>
            </a:r>
            <a:r>
              <a:rPr lang="zh-CN" altLang="en-US" dirty="0" smtClean="0"/>
              <a:t>：令</a:t>
            </a:r>
            <a:r>
              <a:rPr lang="en-US" altLang="zh-CN" i="1" dirty="0" smtClean="0">
                <a:effectLst>
                  <a:outerShdw blurRad="38100" dist="38100" dir="2700000" algn="tl">
                    <a:srgbClr val="000000">
                      <a:alpha val="43137"/>
                    </a:srgbClr>
                  </a:outerShdw>
                </a:effectLst>
              </a:rPr>
              <a:t>P</a:t>
            </a:r>
            <a:r>
              <a:rPr lang="en-US" altLang="zh-CN" dirty="0" smtClean="0"/>
              <a:t>=</a:t>
            </a:r>
            <a:r>
              <a:rPr lang="en-US" altLang="zh-CN" i="1" dirty="0" smtClean="0">
                <a:effectLst>
                  <a:outerShdw blurRad="38100" dist="38100" dir="2700000" algn="tl">
                    <a:srgbClr val="000000">
                      <a:alpha val="43137"/>
                    </a:srgbClr>
                  </a:outerShdw>
                </a:effectLst>
              </a:rPr>
              <a:t>C</a:t>
            </a:r>
            <a:r>
              <a:rPr lang="en-US" altLang="zh-CN" dirty="0" smtClean="0"/>
              <a:t>=Z</a:t>
            </a:r>
            <a:r>
              <a:rPr lang="en-US" altLang="zh-CN" baseline="-25000" dirty="0" smtClean="0"/>
              <a:t>26</a:t>
            </a:r>
            <a:r>
              <a:rPr lang="zh-CN" altLang="en-US" dirty="0" smtClean="0"/>
              <a:t>，</a:t>
            </a:r>
            <a:r>
              <a:rPr lang="en-US" altLang="zh-CN" i="1" dirty="0" smtClean="0">
                <a:effectLst>
                  <a:outerShdw blurRad="38100" dist="38100" dir="2700000" algn="tl">
                    <a:srgbClr val="000000">
                      <a:alpha val="43137"/>
                    </a:srgbClr>
                  </a:outerShdw>
                </a:effectLst>
                <a:ea typeface="MS Mincho" pitchFamily="49" charset="-128"/>
              </a:rPr>
              <a:t>K</a:t>
            </a:r>
            <a:r>
              <a:rPr lang="en-US" altLang="zh-CN" dirty="0" smtClean="0"/>
              <a:t>=</a:t>
            </a:r>
            <a:r>
              <a:rPr lang="en-US" altLang="zh-CN" i="1" dirty="0" smtClean="0">
                <a:effectLst>
                  <a:outerShdw blurRad="38100" dist="38100" dir="2700000" algn="tl">
                    <a:srgbClr val="000000">
                      <a:alpha val="43137"/>
                    </a:srgbClr>
                  </a:outerShdw>
                </a:effectLst>
              </a:rPr>
              <a:t> K</a:t>
            </a:r>
            <a:r>
              <a:rPr lang="en-US" altLang="zh-CN" dirty="0" smtClean="0"/>
              <a:t>={(a, b)∈Z</a:t>
            </a:r>
            <a:r>
              <a:rPr lang="en-US" altLang="zh-CN" baseline="-25000" dirty="0" smtClean="0"/>
              <a:t>26</a:t>
            </a:r>
            <a:r>
              <a:rPr lang="zh-CN" altLang="en-US" baseline="-25000" dirty="0" smtClean="0"/>
              <a:t> </a:t>
            </a:r>
            <a:r>
              <a:rPr lang="en-US" altLang="zh-CN" dirty="0" smtClean="0"/>
              <a:t>x</a:t>
            </a:r>
            <a:r>
              <a:rPr lang="zh-CN" altLang="en-US" baseline="-25000" dirty="0" smtClean="0"/>
              <a:t> </a:t>
            </a:r>
            <a:r>
              <a:rPr lang="en-US" altLang="zh-CN" dirty="0" smtClean="0"/>
              <a:t>Z</a:t>
            </a:r>
            <a:r>
              <a:rPr lang="en-US" altLang="zh-CN" baseline="-25000" dirty="0" smtClean="0"/>
              <a:t>26 </a:t>
            </a:r>
            <a:r>
              <a:rPr lang="en-US" altLang="zh-CN" dirty="0" smtClean="0"/>
              <a:t>|(a,26)=1}</a:t>
            </a:r>
            <a:r>
              <a:rPr lang="zh-CN" altLang="en-US" dirty="0" smtClean="0"/>
              <a:t>。对每个</a:t>
            </a:r>
            <a:r>
              <a:rPr lang="en-US" altLang="zh-CN" dirty="0" smtClean="0"/>
              <a:t>K=(a, b)∈</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，以及任意任意</a:t>
            </a:r>
            <a:r>
              <a:rPr lang="en-US" altLang="zh-CN" dirty="0" smtClean="0"/>
              <a:t>x,</a:t>
            </a:r>
            <a:r>
              <a:rPr lang="zh-CN" altLang="en-US" dirty="0" smtClean="0"/>
              <a:t> </a:t>
            </a:r>
            <a:r>
              <a:rPr lang="en-US" altLang="zh-CN" dirty="0" smtClean="0"/>
              <a:t>y∈Z</a:t>
            </a:r>
            <a:r>
              <a:rPr lang="en-US" altLang="zh-CN" baseline="-25000" dirty="0" smtClean="0"/>
              <a:t>26</a:t>
            </a:r>
            <a:r>
              <a:rPr lang="zh-CN" altLang="en-US" dirty="0" smtClean="0"/>
              <a:t>，定义加密函数和解密函数分别为：</a:t>
            </a:r>
            <a:endParaRPr lang="en-US" altLang="zh-CN" dirty="0" smtClean="0"/>
          </a:p>
          <a:p>
            <a:pPr eaLnBrk="1" hangingPunct="1">
              <a:buNone/>
            </a:pPr>
            <a:r>
              <a:rPr lang="zh-CN" altLang="en-US" dirty="0" smtClean="0"/>
              <a:t>                        </a:t>
            </a:r>
            <a:r>
              <a:rPr lang="en-US" altLang="zh-CN" dirty="0" err="1" smtClean="0"/>
              <a:t>e</a:t>
            </a:r>
            <a:r>
              <a:rPr lang="en-US" altLang="zh-CN" baseline="-25000" dirty="0" err="1" smtClean="0"/>
              <a:t>K</a:t>
            </a:r>
            <a:r>
              <a:rPr lang="en-US" altLang="zh-CN" dirty="0" smtClean="0"/>
              <a:t>(x)=(</a:t>
            </a:r>
            <a:r>
              <a:rPr lang="en-US" altLang="zh-CN" dirty="0" err="1" smtClean="0"/>
              <a:t>ax+b</a:t>
            </a:r>
            <a:r>
              <a:rPr lang="en-US" altLang="zh-CN" dirty="0" smtClean="0"/>
              <a:t>) mod 26</a:t>
            </a:r>
          </a:p>
          <a:p>
            <a:pPr eaLnBrk="1" hangingPunct="1">
              <a:buNone/>
            </a:pPr>
            <a:r>
              <a:rPr lang="zh-CN" altLang="en-US" dirty="0" smtClean="0"/>
              <a:t>                        </a:t>
            </a:r>
            <a:r>
              <a:rPr lang="en-US" altLang="zh-CN" dirty="0" err="1" smtClean="0"/>
              <a:t>d</a:t>
            </a:r>
            <a:r>
              <a:rPr lang="en-US" altLang="zh-CN" baseline="-25000" dirty="0" err="1" smtClean="0"/>
              <a:t>K</a:t>
            </a:r>
            <a:r>
              <a:rPr lang="en-US" altLang="zh-CN" dirty="0" smtClean="0"/>
              <a:t>(y)=a</a:t>
            </a:r>
            <a:r>
              <a:rPr lang="en-US" altLang="zh-CN" baseline="30000" dirty="0" smtClean="0"/>
              <a:t>11</a:t>
            </a:r>
            <a:r>
              <a:rPr lang="en-US" altLang="zh-CN" dirty="0" smtClean="0"/>
              <a:t>(y-b) mod 26</a:t>
            </a:r>
          </a:p>
          <a:p>
            <a:pPr eaLnBrk="1" hangingPunct="1">
              <a:buNone/>
            </a:pPr>
            <a:endParaRPr lang="en-US" altLang="zh-CN" dirty="0" smtClean="0"/>
          </a:p>
          <a:p>
            <a:pPr eaLnBrk="1" hangingPunct="1"/>
            <a:r>
              <a:rPr lang="zh-CN" altLang="en-US" dirty="0" smtClean="0"/>
              <a:t>例如，如果</a:t>
            </a:r>
            <a:r>
              <a:rPr lang="en-US" altLang="zh-CN" dirty="0" smtClean="0"/>
              <a:t>K=(5, 7)</a:t>
            </a:r>
            <a:r>
              <a:rPr lang="zh-CN" altLang="en-US" dirty="0" smtClean="0"/>
              <a:t>，那么明文</a:t>
            </a:r>
            <a:r>
              <a:rPr lang="en-US" altLang="zh-CN" dirty="0" smtClean="0"/>
              <a:t>x=</a:t>
            </a:r>
            <a:r>
              <a:rPr lang="en-US" altLang="zh-CN" dirty="0" err="1" smtClean="0"/>
              <a:t>defendtheeastwall</a:t>
            </a:r>
            <a:r>
              <a:rPr lang="zh-CN" altLang="en-US" dirty="0" smtClean="0"/>
              <a:t>加密后的密文</a:t>
            </a:r>
            <a:r>
              <a:rPr lang="en-US" altLang="zh-CN" dirty="0" smtClean="0"/>
              <a:t>y</a:t>
            </a:r>
            <a:r>
              <a:rPr lang="zh-CN" altLang="en-US" dirty="0" smtClean="0"/>
              <a:t>为</a:t>
            </a:r>
            <a:endParaRPr lang="en-US" altLang="zh-CN" dirty="0" smtClean="0"/>
          </a:p>
          <a:p>
            <a:pPr eaLnBrk="1" hangingPunct="1">
              <a:buNone/>
            </a:pPr>
            <a:r>
              <a:rPr lang="en-US" altLang="zh-CN" dirty="0" smtClean="0"/>
              <a:t>                  </a:t>
            </a:r>
            <a:r>
              <a:rPr lang="zh-CN" altLang="en-US" dirty="0" smtClean="0"/>
              <a:t>  </a:t>
            </a:r>
            <a:r>
              <a:rPr lang="en-US" altLang="zh-CN" dirty="0" smtClean="0"/>
              <a:t> WBGBUWYQBBHTYNHKK</a:t>
            </a:r>
          </a:p>
          <a:p>
            <a:pPr eaLnBrk="1" hangingPunct="1">
              <a:buNone/>
            </a:pPr>
            <a:r>
              <a:rPr lang="en-US" altLang="zh-CN" dirty="0" smtClean="0"/>
              <a:t>   </a:t>
            </a:r>
            <a:r>
              <a:rPr lang="zh-CN" altLang="en-US" dirty="0" smtClean="0"/>
              <a:t>由欧拉定理知</a:t>
            </a:r>
            <a:r>
              <a:rPr lang="en-US" altLang="zh-CN" dirty="0" smtClean="0"/>
              <a:t>a</a:t>
            </a:r>
            <a:r>
              <a:rPr lang="en-US" altLang="zh-CN" baseline="30000" dirty="0" smtClean="0"/>
              <a:t>12</a:t>
            </a:r>
            <a:r>
              <a:rPr lang="en-US" altLang="zh-CN" dirty="0" smtClean="0"/>
              <a:t>≡1 (mod 26)</a:t>
            </a:r>
            <a:r>
              <a:rPr lang="zh-CN" altLang="en-US" dirty="0" smtClean="0"/>
              <a:t>，从而我们不难验证：</a:t>
            </a:r>
            <a:r>
              <a:rPr lang="en-US" altLang="zh-CN" dirty="0" err="1" smtClean="0"/>
              <a:t>d</a:t>
            </a:r>
            <a:r>
              <a:rPr lang="en-US" altLang="zh-CN" baseline="-25000" dirty="0" err="1" smtClean="0"/>
              <a:t>K</a:t>
            </a:r>
            <a:r>
              <a:rPr lang="en-US" altLang="zh-CN" baseline="-25000" dirty="0" smtClean="0"/>
              <a:t> </a:t>
            </a:r>
            <a:r>
              <a:rPr lang="en-US" altLang="zh-CN" dirty="0" smtClean="0"/>
              <a:t>(</a:t>
            </a:r>
            <a:r>
              <a:rPr lang="en-US" altLang="zh-CN" dirty="0" err="1" smtClean="0"/>
              <a:t>e</a:t>
            </a:r>
            <a:r>
              <a:rPr lang="en-US" altLang="zh-CN" baseline="-25000" dirty="0" err="1" smtClean="0"/>
              <a:t>K</a:t>
            </a:r>
            <a:r>
              <a:rPr lang="en-US" altLang="zh-CN" dirty="0" smtClean="0"/>
              <a:t>(x))=x</a:t>
            </a:r>
            <a:r>
              <a:rPr lang="zh-CN" altLang="en-US" dirty="0" smtClean="0"/>
              <a:t>。</a:t>
            </a:r>
            <a:endParaRPr lang="en-US" altLang="zh-CN" dirty="0" smtClean="0"/>
          </a:p>
          <a:p>
            <a:pPr eaLnBrk="1" hangingPunct="1">
              <a:buNone/>
            </a:pPr>
            <a:endParaRPr lang="en-US" altLang="zh-CN" dirty="0" smtClean="0"/>
          </a:p>
          <a:p>
            <a:pPr eaLnBrk="1" hangingPunct="1">
              <a:buNone/>
            </a:pPr>
            <a:endParaRPr lang="en-US" altLang="zh-CN" dirty="0" smtClean="0"/>
          </a:p>
        </p:txBody>
      </p:sp>
      <p:sp>
        <p:nvSpPr>
          <p:cNvPr id="21507"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A8694C6-0FA2-43CC-93CD-C2EF5BF24F81}" type="slidenum">
              <a:rPr lang="zh-CN" altLang="en-US"/>
              <a:pPr fontAlgn="base">
                <a:spcBef>
                  <a:spcPct val="0"/>
                </a:spcBef>
                <a:spcAft>
                  <a:spcPct val="0"/>
                </a:spcAft>
                <a:defRPr/>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
        <p:nvSpPr>
          <p:cNvPr id="3" name="内容占位符 2"/>
          <p:cNvSpPr>
            <a:spLocks noGrp="1"/>
          </p:cNvSpPr>
          <p:nvPr>
            <p:ph idx="1"/>
          </p:nvPr>
        </p:nvSpPr>
        <p:spPr>
          <a:xfrm>
            <a:off x="457200" y="1600200"/>
            <a:ext cx="7715200" cy="4873625"/>
          </a:xfrm>
        </p:spPr>
        <p:txBody>
          <a:bodyPr/>
          <a:lstStyle/>
          <a:p>
            <a:pPr eaLnBrk="1" hangingPunct="1"/>
            <a:r>
              <a:rPr lang="zh-CN" altLang="en-US" dirty="0" smtClean="0"/>
              <a:t>因为仿射密码仅有</a:t>
            </a:r>
            <a:r>
              <a:rPr lang="en-US" altLang="zh-CN" dirty="0" smtClean="0"/>
              <a:t>312</a:t>
            </a:r>
            <a:r>
              <a:rPr lang="zh-CN" altLang="en-US" dirty="0" smtClean="0"/>
              <a:t>个可能的密钥，所以可用穷</a:t>
            </a:r>
            <a:r>
              <a:rPr lang="zh-CN" altLang="en-US" b="1" dirty="0" smtClean="0">
                <a:solidFill>
                  <a:srgbClr val="FF0000"/>
                </a:solidFill>
              </a:rPr>
              <a:t>举攻击</a:t>
            </a:r>
            <a:r>
              <a:rPr lang="zh-CN" altLang="en-US" dirty="0" smtClean="0"/>
              <a:t>破译仿射密码。</a:t>
            </a:r>
            <a:endParaRPr lang="en-US" altLang="zh-CN" dirty="0" smtClean="0"/>
          </a:p>
          <a:p>
            <a:pPr eaLnBrk="1" hangingPunct="1"/>
            <a:endParaRPr lang="en-US" altLang="zh-CN" dirty="0" smtClean="0"/>
          </a:p>
          <a:p>
            <a:pPr eaLnBrk="1" hangingPunct="1"/>
            <a:r>
              <a:rPr lang="zh-CN" altLang="en-US" dirty="0" smtClean="0"/>
              <a:t>另外一种破译仿射密码的方法是对密文的字母出现的频率进行分析，这种方法利用英文的如下</a:t>
            </a:r>
            <a:r>
              <a:rPr lang="zh-CN" altLang="en-US" b="1" dirty="0" smtClean="0">
                <a:solidFill>
                  <a:srgbClr val="FF0000"/>
                </a:solidFill>
              </a:rPr>
              <a:t>统计</a:t>
            </a:r>
            <a:r>
              <a:rPr lang="zh-CN" altLang="en-US" dirty="0" smtClean="0"/>
              <a:t>特性：</a:t>
            </a:r>
            <a:endParaRPr lang="en-US" altLang="zh-CN" dirty="0" smtClean="0"/>
          </a:p>
          <a:p>
            <a:pPr eaLnBrk="1" hangingPunct="1">
              <a:buNone/>
            </a:pPr>
            <a:r>
              <a:rPr lang="zh-CN" altLang="en-US" dirty="0" smtClean="0"/>
              <a:t>  </a:t>
            </a:r>
            <a:r>
              <a:rPr lang="en-US" altLang="zh-CN" dirty="0" smtClean="0"/>
              <a:t>-------------------------------------------------------</a:t>
            </a:r>
          </a:p>
          <a:p>
            <a:pPr eaLnBrk="1" hangingPunct="1">
              <a:buNone/>
            </a:pPr>
            <a:r>
              <a:rPr lang="zh-CN" altLang="en-US" sz="1600" dirty="0" smtClean="0"/>
              <a:t>   字母：       </a:t>
            </a:r>
            <a:r>
              <a:rPr lang="en-US" altLang="zh-CN" sz="1600" dirty="0" smtClean="0"/>
              <a:t>a</a:t>
            </a:r>
            <a:r>
              <a:rPr lang="zh-CN" altLang="en-US" sz="1600" dirty="0" smtClean="0"/>
              <a:t>   </a:t>
            </a:r>
            <a:r>
              <a:rPr lang="en-US" altLang="zh-CN" sz="1600" dirty="0" smtClean="0"/>
              <a:t>b  c  d  e  f  g  h  </a:t>
            </a:r>
            <a:r>
              <a:rPr lang="en-US" altLang="zh-CN" sz="1600" dirty="0" err="1" smtClean="0"/>
              <a:t>i</a:t>
            </a:r>
            <a:r>
              <a:rPr lang="en-US" altLang="zh-CN" sz="1600" dirty="0" smtClean="0"/>
              <a:t>   j  k  l  m  n  o  p  q  r  </a:t>
            </a:r>
            <a:r>
              <a:rPr lang="zh-CN" altLang="en-US" sz="1600" dirty="0" smtClean="0"/>
              <a:t> </a:t>
            </a:r>
            <a:r>
              <a:rPr lang="en-US" altLang="zh-CN" sz="1600" dirty="0" smtClean="0"/>
              <a:t>s  </a:t>
            </a:r>
            <a:r>
              <a:rPr lang="zh-CN" altLang="en-US" sz="1600" dirty="0" smtClean="0"/>
              <a:t> </a:t>
            </a:r>
            <a:r>
              <a:rPr lang="en-US" altLang="zh-CN" sz="1600" dirty="0" smtClean="0"/>
              <a:t>t  u  v  w  x  y   z</a:t>
            </a:r>
          </a:p>
          <a:p>
            <a:pPr eaLnBrk="1" hangingPunct="1">
              <a:buNone/>
            </a:pPr>
            <a:r>
              <a:rPr lang="zh-CN" altLang="en-US" sz="1600" dirty="0" smtClean="0"/>
              <a:t>   概率</a:t>
            </a:r>
            <a:r>
              <a:rPr lang="en-US" altLang="zh-CN" sz="1600" dirty="0" smtClean="0"/>
              <a:t>(‰)</a:t>
            </a:r>
            <a:r>
              <a:rPr lang="zh-CN" altLang="en-US" sz="1600" dirty="0" smtClean="0"/>
              <a:t>：</a:t>
            </a:r>
            <a:r>
              <a:rPr lang="en-US" altLang="zh-CN" sz="1000" dirty="0" smtClean="0"/>
              <a:t>82 </a:t>
            </a:r>
            <a:r>
              <a:rPr lang="zh-CN" altLang="en-US" sz="1000" dirty="0" smtClean="0"/>
              <a:t>  </a:t>
            </a:r>
            <a:r>
              <a:rPr lang="en-US" altLang="zh-CN" sz="1000" dirty="0" smtClean="0"/>
              <a:t>15</a:t>
            </a:r>
            <a:r>
              <a:rPr lang="zh-CN" altLang="en-US" sz="1000" dirty="0" smtClean="0"/>
              <a:t>   </a:t>
            </a:r>
            <a:r>
              <a:rPr lang="en-US" altLang="zh-CN" sz="1000" dirty="0" smtClean="0"/>
              <a:t>28</a:t>
            </a:r>
            <a:r>
              <a:rPr lang="zh-CN" altLang="en-US" sz="1000" dirty="0" smtClean="0"/>
              <a:t>  </a:t>
            </a:r>
            <a:r>
              <a:rPr lang="en-US" altLang="zh-CN" sz="1000" dirty="0" smtClean="0"/>
              <a:t>43</a:t>
            </a:r>
            <a:r>
              <a:rPr lang="zh-CN" altLang="en-US" sz="1000" dirty="0" smtClean="0"/>
              <a:t>  </a:t>
            </a:r>
            <a:r>
              <a:rPr lang="en-US" altLang="zh-CN" sz="1000" dirty="0" smtClean="0"/>
              <a:t>127</a:t>
            </a:r>
            <a:r>
              <a:rPr lang="zh-CN" altLang="en-US" sz="1000" dirty="0" smtClean="0"/>
              <a:t> </a:t>
            </a:r>
            <a:r>
              <a:rPr lang="en-US" altLang="zh-CN" sz="1000" dirty="0" smtClean="0"/>
              <a:t>22</a:t>
            </a:r>
            <a:r>
              <a:rPr lang="zh-CN" altLang="en-US" sz="1000" dirty="0" smtClean="0"/>
              <a:t>  </a:t>
            </a:r>
            <a:r>
              <a:rPr lang="en-US" altLang="zh-CN" sz="1000" dirty="0" smtClean="0"/>
              <a:t>20</a:t>
            </a:r>
            <a:r>
              <a:rPr lang="zh-CN" altLang="en-US" sz="1000" dirty="0" smtClean="0"/>
              <a:t>   </a:t>
            </a:r>
            <a:r>
              <a:rPr lang="en-US" altLang="zh-CN" sz="1000" dirty="0" smtClean="0"/>
              <a:t>61</a:t>
            </a:r>
            <a:r>
              <a:rPr lang="zh-CN" altLang="en-US" sz="1000" dirty="0" smtClean="0"/>
              <a:t>  </a:t>
            </a:r>
            <a:r>
              <a:rPr lang="en-US" altLang="zh-CN" sz="1000" dirty="0" smtClean="0"/>
              <a:t>70</a:t>
            </a:r>
            <a:r>
              <a:rPr lang="zh-CN" altLang="en-US" sz="1000" dirty="0" smtClean="0"/>
              <a:t>  </a:t>
            </a:r>
            <a:r>
              <a:rPr lang="en-US" altLang="zh-CN" sz="1000" dirty="0" smtClean="0"/>
              <a:t>2</a:t>
            </a:r>
            <a:r>
              <a:rPr lang="zh-CN" altLang="en-US" sz="1000" dirty="0" smtClean="0"/>
              <a:t>   </a:t>
            </a:r>
            <a:r>
              <a:rPr lang="en-US" altLang="zh-CN" sz="1000" dirty="0" smtClean="0"/>
              <a:t>8</a:t>
            </a:r>
            <a:r>
              <a:rPr lang="zh-CN" altLang="en-US" sz="1000" dirty="0" smtClean="0"/>
              <a:t>  </a:t>
            </a:r>
            <a:r>
              <a:rPr lang="en-US" altLang="zh-CN" sz="1000" dirty="0" smtClean="0"/>
              <a:t>40</a:t>
            </a:r>
            <a:r>
              <a:rPr lang="zh-CN" altLang="en-US" sz="1000" dirty="0" smtClean="0"/>
              <a:t>   </a:t>
            </a:r>
            <a:r>
              <a:rPr lang="en-US" altLang="zh-CN" sz="1000" dirty="0" smtClean="0"/>
              <a:t>24</a:t>
            </a:r>
            <a:r>
              <a:rPr lang="zh-CN" altLang="en-US" sz="1000" dirty="0" smtClean="0"/>
              <a:t>   </a:t>
            </a:r>
            <a:r>
              <a:rPr lang="en-US" altLang="zh-CN" sz="1000" dirty="0" smtClean="0"/>
              <a:t>67</a:t>
            </a:r>
            <a:r>
              <a:rPr lang="zh-CN" altLang="en-US" sz="1000" dirty="0" smtClean="0"/>
              <a:t>   </a:t>
            </a:r>
            <a:r>
              <a:rPr lang="en-US" altLang="zh-CN" sz="1000" dirty="0" smtClean="0"/>
              <a:t>75</a:t>
            </a:r>
            <a:r>
              <a:rPr lang="zh-CN" altLang="en-US" sz="1000" dirty="0" smtClean="0"/>
              <a:t>   </a:t>
            </a:r>
            <a:r>
              <a:rPr lang="en-US" altLang="zh-CN" sz="1000" dirty="0" smtClean="0"/>
              <a:t>19</a:t>
            </a:r>
            <a:r>
              <a:rPr lang="zh-CN" altLang="en-US" sz="1000" dirty="0" smtClean="0"/>
              <a:t>   </a:t>
            </a:r>
            <a:r>
              <a:rPr lang="en-US" altLang="zh-CN" sz="1000" dirty="0" smtClean="0"/>
              <a:t>1</a:t>
            </a:r>
            <a:r>
              <a:rPr lang="zh-CN" altLang="en-US" sz="1000" dirty="0" smtClean="0"/>
              <a:t>    </a:t>
            </a:r>
            <a:r>
              <a:rPr lang="en-US" altLang="zh-CN" sz="1000" dirty="0" smtClean="0"/>
              <a:t>60</a:t>
            </a:r>
            <a:r>
              <a:rPr lang="zh-CN" altLang="en-US" sz="1000" dirty="0" smtClean="0"/>
              <a:t>  </a:t>
            </a:r>
            <a:r>
              <a:rPr lang="en-US" altLang="zh-CN" sz="1000" dirty="0" smtClean="0"/>
              <a:t>63</a:t>
            </a:r>
            <a:r>
              <a:rPr lang="zh-CN" altLang="en-US" sz="1000" dirty="0" smtClean="0"/>
              <a:t>   </a:t>
            </a:r>
            <a:r>
              <a:rPr lang="en-US" altLang="zh-CN" sz="1000" dirty="0" smtClean="0"/>
              <a:t>91</a:t>
            </a:r>
            <a:r>
              <a:rPr lang="zh-CN" altLang="en-US" sz="1000" dirty="0" smtClean="0"/>
              <a:t>  </a:t>
            </a:r>
            <a:r>
              <a:rPr lang="en-US" altLang="zh-CN" sz="1000" dirty="0" smtClean="0"/>
              <a:t>28</a:t>
            </a:r>
            <a:r>
              <a:rPr lang="zh-CN" altLang="en-US" sz="1000" dirty="0" smtClean="0"/>
              <a:t>   </a:t>
            </a:r>
            <a:r>
              <a:rPr lang="en-US" altLang="zh-CN" sz="1000" dirty="0" smtClean="0"/>
              <a:t>10</a:t>
            </a:r>
            <a:r>
              <a:rPr lang="zh-CN" altLang="en-US" sz="1000" dirty="0" smtClean="0"/>
              <a:t>   </a:t>
            </a:r>
            <a:r>
              <a:rPr lang="en-US" altLang="zh-CN" sz="1000" dirty="0" smtClean="0"/>
              <a:t>23</a:t>
            </a:r>
            <a:r>
              <a:rPr lang="zh-CN" altLang="en-US" sz="1000" dirty="0" smtClean="0"/>
              <a:t>    </a:t>
            </a:r>
            <a:r>
              <a:rPr lang="en-US" altLang="zh-CN" sz="1000" dirty="0" smtClean="0"/>
              <a:t>1</a:t>
            </a:r>
            <a:r>
              <a:rPr lang="zh-CN" altLang="en-US" sz="1000" dirty="0" smtClean="0"/>
              <a:t>   </a:t>
            </a:r>
            <a:r>
              <a:rPr lang="en-US" altLang="zh-CN" sz="1000" dirty="0" smtClean="0"/>
              <a:t>20</a:t>
            </a:r>
            <a:r>
              <a:rPr lang="zh-CN" altLang="en-US" sz="1000" dirty="0" smtClean="0"/>
              <a:t>    </a:t>
            </a:r>
            <a:r>
              <a:rPr lang="en-US" altLang="zh-CN" sz="1000" dirty="0" smtClean="0"/>
              <a:t>1</a:t>
            </a:r>
          </a:p>
          <a:p>
            <a:pPr eaLnBrk="1" hangingPunct="1">
              <a:buNone/>
            </a:pPr>
            <a:r>
              <a:rPr lang="zh-CN" altLang="en-US" dirty="0" smtClean="0"/>
              <a:t>  </a:t>
            </a:r>
            <a:r>
              <a:rPr lang="en-US" altLang="zh-CN" dirty="0" smtClean="0"/>
              <a:t>-------------------------------------------------------</a:t>
            </a:r>
          </a:p>
          <a:p>
            <a:pPr eaLnBrk="1" hangingPunct="1">
              <a:buNone/>
            </a:pPr>
            <a:endParaRPr lang="zh-CN" altLang="en-US" dirty="0" smtClean="0"/>
          </a:p>
        </p:txBody>
      </p:sp>
      <p:sp>
        <p:nvSpPr>
          <p:cNvPr id="2253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76BA9A7-8BA7-4D6B-81DC-FFB712E365C3}" type="slidenum">
              <a:rPr lang="zh-CN" altLang="en-US"/>
              <a:pPr fontAlgn="base">
                <a:spcBef>
                  <a:spcPct val="0"/>
                </a:spcBef>
                <a:spcAft>
                  <a:spcPct val="0"/>
                </a:spcAft>
                <a:defRPr/>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深度">
  <a:themeElements>
    <a:clrScheme name="深度">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深度">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深度">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TC104033923[[fn=深度]]</Template>
  <TotalTime>2498</TotalTime>
  <Words>3869</Words>
  <Application>Microsoft Office PowerPoint</Application>
  <PresentationFormat>全屏显示(4:3)</PresentationFormat>
  <Paragraphs>231</Paragraphs>
  <Slides>31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1" baseType="lpstr">
      <vt:lpstr>MS Mincho</vt:lpstr>
      <vt:lpstr>华文楷体</vt:lpstr>
      <vt:lpstr>宋体</vt:lpstr>
      <vt:lpstr>Arial</vt:lpstr>
      <vt:lpstr>Calibri</vt:lpstr>
      <vt:lpstr>Century Schoolbook</vt:lpstr>
      <vt:lpstr>Corbel</vt:lpstr>
      <vt:lpstr>Times New Roman</vt:lpstr>
      <vt:lpstr>深度</vt:lpstr>
      <vt:lpstr>公式</vt:lpstr>
      <vt:lpstr>3.2 几种简单密码体制及其破译</vt:lpstr>
      <vt:lpstr>移位密码</vt:lpstr>
      <vt:lpstr>移位密码</vt:lpstr>
      <vt:lpstr>移位密码</vt:lpstr>
      <vt:lpstr>移位密码</vt:lpstr>
      <vt:lpstr>仿射密码</vt:lpstr>
      <vt:lpstr>仿射密码</vt:lpstr>
      <vt:lpstr>仿射密码</vt:lpstr>
      <vt:lpstr>仿射密码</vt:lpstr>
      <vt:lpstr>仿射密码</vt:lpstr>
      <vt:lpstr>仿射密码</vt:lpstr>
      <vt:lpstr>仿射密码</vt:lpstr>
      <vt:lpstr>例子</vt:lpstr>
      <vt:lpstr>例子</vt:lpstr>
      <vt:lpstr>例子</vt:lpstr>
      <vt:lpstr>例子</vt:lpstr>
      <vt:lpstr>置换密码</vt:lpstr>
      <vt:lpstr>置换密码</vt:lpstr>
      <vt:lpstr>置换密码</vt:lpstr>
      <vt:lpstr>维吉尼亚密码</vt:lpstr>
      <vt:lpstr>维吉尼亚密码</vt:lpstr>
      <vt:lpstr>维吉尼亚密码</vt:lpstr>
      <vt:lpstr>维吉尼亚密码</vt:lpstr>
      <vt:lpstr>维吉尼亚密码</vt:lpstr>
      <vt:lpstr>维吉尼亚密码</vt:lpstr>
      <vt:lpstr>维吉尼亚密码</vt:lpstr>
      <vt:lpstr>例子</vt:lpstr>
      <vt:lpstr>例子</vt:lpstr>
      <vt:lpstr>例子</vt:lpstr>
      <vt:lpstr>例子</vt:lpstr>
      <vt:lpstr>例子</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Ping Zhu</dc:creator>
  <cp:lastModifiedBy>Alpha</cp:lastModifiedBy>
  <cp:revision>806</cp:revision>
  <dcterms:created xsi:type="dcterms:W3CDTF">2013-02-06T07:24:48Z</dcterms:created>
  <dcterms:modified xsi:type="dcterms:W3CDTF">2013-12-05T15:34:58Z</dcterms:modified>
</cp:coreProperties>
</file>