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8" r:id="rId1"/>
  </p:sldMasterIdLst>
  <p:notesMasterIdLst>
    <p:notesMasterId r:id="rId13"/>
  </p:notesMasterIdLst>
  <p:sldIdLst>
    <p:sldId id="300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266" r:id="rId10"/>
    <p:sldId id="267" r:id="rId11"/>
    <p:sldId id="282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 autoAdjust="0"/>
    <p:restoredTop sz="94705" autoAdjust="0"/>
  </p:normalViewPr>
  <p:slideViewPr>
    <p:cSldViewPr>
      <p:cViewPr varScale="1">
        <p:scale>
          <a:sx n="92" d="100"/>
          <a:sy n="92" d="100"/>
        </p:scale>
        <p:origin x="94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886D029-8E75-4420-BB97-5B045E850A77}" type="datetimeFigureOut">
              <a:rPr lang="zh-CN" altLang="en-US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E39646B-7FC1-4D15-8908-6BDF331C8A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678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AE8C56-70A7-41C0-A185-B7EBB1C9CE13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8DFDDF-6841-49CC-9F4F-C24C49DFC95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63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C8C636-A0AF-45DA-BC9E-DCB4A6B18BEF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963DB-9F64-4167-A2FB-23F0085CC07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1124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C8C636-A0AF-45DA-BC9E-DCB4A6B18BEF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963DB-9F64-4167-A2FB-23F0085CC07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734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C8C636-A0AF-45DA-BC9E-DCB4A6B18BEF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963DB-9F64-4167-A2FB-23F0085CC07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487169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C8C636-A0AF-45DA-BC9E-DCB4A6B18BEF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963DB-9F64-4167-A2FB-23F0085CC07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1628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C8C636-A0AF-45DA-BC9E-DCB4A6B18BEF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963DB-9F64-4167-A2FB-23F0085CC07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9200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C8C636-A0AF-45DA-BC9E-DCB4A6B18BEF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963DB-9F64-4167-A2FB-23F0085CC07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3661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326836-8F59-47D2-84FC-1B3D2459C2EC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82B41-ED5B-491E-B2B5-48C3CF82E35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573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C8C636-A0AF-45DA-BC9E-DCB4A6B18BEF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963DB-9F64-4167-A2FB-23F0085CC07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6650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9FEDDA-E3D9-462F-830A-42AFCC48F781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EB05C4-23BD-4DEB-A35E-46ACFA9F0EC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58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7AAD23-0A84-431D-AF47-023A674FD9BB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9C6C5-68A1-40F8-8418-9B3C9F30E55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11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EE5612-3CD0-435A-A67E-68AA1750E622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3E4F2B-139A-4F1F-937B-C2694C11B64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1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8103D9-4CF3-4E47-A0D4-E285F1B6B89D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7380EB-F869-4628-9107-9E64875D349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04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BBB6A3-F7AB-48CA-B1D2-E84556A45924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DEACE5-6061-4EC7-84E6-8E9BEA199A7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56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E82510-27DD-468C-A90C-687D6CB1E347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E066E0-2E3D-4AEF-B6DD-19FBA402795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86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800846-8AFE-409A-83E9-0FA051E84553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34DA3-FC73-42DE-BCF5-02880AD98FB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37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BD2D81-277B-4847-BED8-9E57B0B0D4ED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259FB-49BE-4EF3-BACF-4BBF10EF1E5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70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fld id="{45C8C636-A0AF-45DA-BC9E-DCB4A6B18BEF}" type="datetime1">
              <a:rPr lang="zh-CN" altLang="en-US" smtClean="0"/>
              <a:pPr>
                <a:defRPr/>
              </a:pPr>
              <a:t>2013/12/5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fld id="{C3F963DB-9F64-4167-A2FB-23F0085CC07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31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3.4 RSA</a:t>
            </a:r>
            <a:r>
              <a:rPr lang="zh-CN" altLang="en-US" sz="4400" dirty="0"/>
              <a:t>的实现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20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cap="none" dirty="0" smtClean="0"/>
              <a:t>RSA</a:t>
            </a:r>
            <a:r>
              <a:rPr lang="zh-CN" altLang="en-US" cap="none" dirty="0" smtClean="0"/>
              <a:t>密码体制中的算术运算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50688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将</a:t>
            </a:r>
            <a:r>
              <a:rPr lang="en-US" altLang="zh-CN" dirty="0" smtClean="0"/>
              <a:t>c</a:t>
            </a:r>
            <a:r>
              <a:rPr lang="zh-CN" altLang="en-US" dirty="0" smtClean="0"/>
              <a:t>转换为二进制数，用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位值，</a:t>
            </a:r>
            <a:r>
              <a:rPr lang="en-US" altLang="zh-CN" dirty="0" smtClean="0"/>
              <a:t>l</a:t>
            </a:r>
            <a:r>
              <a:rPr lang="zh-CN" altLang="en-US" dirty="0" smtClean="0"/>
              <a:t>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的二进制位数，即</a:t>
            </a:r>
            <a:r>
              <a:rPr lang="en-US" altLang="zh-CN" dirty="0" smtClean="0"/>
              <a:t>c=∑</a:t>
            </a:r>
            <a:r>
              <a:rPr lang="en-US" altLang="zh-CN" baseline="-25000" dirty="0" smtClean="0"/>
              <a:t>0≤i&lt;l 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i</a:t>
            </a:r>
            <a:r>
              <a:rPr lang="zh-CN" altLang="en-US" dirty="0" smtClean="0"/>
              <a:t>，其中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=0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0≤i&lt;l</a:t>
            </a:r>
            <a:r>
              <a:rPr lang="zh-CN" altLang="en-US" dirty="0" smtClean="0"/>
              <a:t>。计算</a:t>
            </a:r>
            <a:r>
              <a:rPr lang="en-US" altLang="zh-CN" dirty="0" smtClean="0"/>
              <a:t>z=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c</a:t>
            </a:r>
            <a:r>
              <a:rPr lang="en-US" altLang="zh-CN" dirty="0" smtClean="0"/>
              <a:t> mod n </a:t>
            </a:r>
            <a:r>
              <a:rPr lang="zh-CN" altLang="en-US" dirty="0" smtClean="0"/>
              <a:t>的算法如下：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zh-CN" altLang="en-US" sz="2000" dirty="0" smtClean="0"/>
              <a:t>  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平方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乘算法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eaLnBrk="1" hangingPunct="1">
              <a:buNone/>
            </a:pPr>
            <a:r>
              <a:rPr lang="zh-CN" altLang="en-US" sz="2000" dirty="0" smtClean="0"/>
              <a:t>  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z</a:t>
            </a:r>
            <a:r>
              <a:rPr lang="en-US" altLang="zh-CN" sz="2000" dirty="0" smtClean="0">
                <a:sym typeface="Wingdings" pitchFamily="2" charset="2"/>
              </a:rPr>
              <a:t>1</a:t>
            </a:r>
            <a:r>
              <a:rPr lang="zh-CN" altLang="en-US" sz="2000" dirty="0" smtClean="0">
                <a:sym typeface="Wingdings" pitchFamily="2" charset="2"/>
              </a:rPr>
              <a:t>，</a:t>
            </a:r>
            <a:r>
              <a:rPr lang="en-US" altLang="zh-CN" sz="2000" dirty="0" smtClean="0">
                <a:sym typeface="Wingdings" pitchFamily="2" charset="2"/>
              </a:rPr>
              <a:t>il-1</a:t>
            </a:r>
          </a:p>
          <a:p>
            <a:pPr eaLnBrk="1" hangingPunct="1">
              <a:buNone/>
            </a:pPr>
            <a:r>
              <a:rPr lang="zh-CN" altLang="en-US" sz="2000" dirty="0" smtClean="0">
                <a:sym typeface="Wingdings" pitchFamily="2" charset="2"/>
              </a:rPr>
              <a:t>  （</a:t>
            </a:r>
            <a:r>
              <a:rPr lang="en-US" altLang="zh-CN" sz="2000" dirty="0" smtClean="0">
                <a:sym typeface="Wingdings" pitchFamily="2" charset="2"/>
              </a:rPr>
              <a:t>2</a:t>
            </a:r>
            <a:r>
              <a:rPr lang="zh-CN" altLang="en-US" sz="2000" dirty="0" smtClean="0">
                <a:sym typeface="Wingdings" pitchFamily="2" charset="2"/>
              </a:rPr>
              <a:t>）</a:t>
            </a:r>
            <a:r>
              <a:rPr lang="en-US" altLang="zh-CN" sz="2000" dirty="0" smtClean="0"/>
              <a:t>z</a:t>
            </a:r>
            <a:r>
              <a:rPr lang="en-US" altLang="zh-CN" sz="2000" dirty="0" smtClean="0">
                <a:sym typeface="Wingdings" pitchFamily="2" charset="2"/>
              </a:rPr>
              <a:t>z</a:t>
            </a:r>
            <a:r>
              <a:rPr lang="en-US" altLang="zh-CN" sz="2000" baseline="30000" dirty="0" smtClean="0">
                <a:sym typeface="Wingdings" pitchFamily="2" charset="2"/>
              </a:rPr>
              <a:t>2</a:t>
            </a:r>
            <a:r>
              <a:rPr lang="zh-CN" altLang="en-US" sz="2000" dirty="0" smtClean="0">
                <a:sym typeface="Wingdings" pitchFamily="2" charset="2"/>
              </a:rPr>
              <a:t> </a:t>
            </a:r>
            <a:r>
              <a:rPr lang="en-US" altLang="zh-CN" sz="2000" dirty="0" smtClean="0">
                <a:sym typeface="Wingdings" pitchFamily="2" charset="2"/>
              </a:rPr>
              <a:t>mod</a:t>
            </a:r>
            <a:r>
              <a:rPr lang="zh-CN" altLang="en-US" sz="2000" dirty="0" smtClean="0">
                <a:sym typeface="Wingdings" pitchFamily="2" charset="2"/>
              </a:rPr>
              <a:t> </a:t>
            </a:r>
            <a:r>
              <a:rPr lang="en-US" altLang="zh-CN" sz="2000" dirty="0" smtClean="0">
                <a:sym typeface="Wingdings" pitchFamily="2" charset="2"/>
              </a:rPr>
              <a:t>n</a:t>
            </a:r>
          </a:p>
          <a:p>
            <a:pPr eaLnBrk="1" hangingPunct="1">
              <a:buNone/>
            </a:pPr>
            <a:r>
              <a:rPr lang="zh-CN" altLang="en-US" sz="2000" dirty="0" smtClean="0">
                <a:sym typeface="Wingdings" pitchFamily="2" charset="2"/>
              </a:rPr>
              <a:t>  （</a:t>
            </a:r>
            <a:r>
              <a:rPr lang="en-US" altLang="zh-CN" sz="2000" dirty="0" smtClean="0">
                <a:sym typeface="Wingdings" pitchFamily="2" charset="2"/>
              </a:rPr>
              <a:t>3</a:t>
            </a:r>
            <a:r>
              <a:rPr lang="zh-CN" altLang="en-US" sz="2000" dirty="0" smtClean="0">
                <a:sym typeface="Wingdings" pitchFamily="2" charset="2"/>
              </a:rPr>
              <a:t>）若</a:t>
            </a:r>
            <a:r>
              <a:rPr lang="en-US" altLang="zh-CN" sz="2000" dirty="0" err="1" smtClean="0"/>
              <a:t>c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smtClean="0"/>
              <a:t>=1</a:t>
            </a:r>
            <a:r>
              <a:rPr lang="zh-CN" altLang="en-US" sz="2000" dirty="0" smtClean="0"/>
              <a:t>，则</a:t>
            </a:r>
            <a:r>
              <a:rPr lang="en-US" altLang="zh-CN" sz="2000" dirty="0" err="1" smtClean="0"/>
              <a:t>z</a:t>
            </a:r>
            <a:r>
              <a:rPr lang="en-US" altLang="zh-CN" sz="2000" dirty="0" err="1" smtClean="0">
                <a:sym typeface="Wingdings" pitchFamily="2" charset="2"/>
              </a:rPr>
              <a:t>zx</a:t>
            </a:r>
            <a:r>
              <a:rPr lang="zh-CN" altLang="en-US" sz="2000" dirty="0" smtClean="0">
                <a:sym typeface="Wingdings" pitchFamily="2" charset="2"/>
              </a:rPr>
              <a:t> </a:t>
            </a:r>
            <a:r>
              <a:rPr lang="en-US" altLang="zh-CN" sz="2000" dirty="0" smtClean="0">
                <a:sym typeface="Wingdings" pitchFamily="2" charset="2"/>
              </a:rPr>
              <a:t>mod</a:t>
            </a:r>
            <a:r>
              <a:rPr lang="zh-CN" altLang="en-US" sz="2000" dirty="0" smtClean="0">
                <a:sym typeface="Wingdings" pitchFamily="2" charset="2"/>
              </a:rPr>
              <a:t> </a:t>
            </a:r>
            <a:r>
              <a:rPr lang="en-US" altLang="zh-CN" sz="2000" dirty="0" smtClean="0">
                <a:sym typeface="Wingdings" pitchFamily="2" charset="2"/>
              </a:rPr>
              <a:t>n</a:t>
            </a:r>
            <a:r>
              <a:rPr lang="zh-CN" altLang="en-US" sz="2000" dirty="0" smtClean="0">
                <a:sym typeface="Wingdings" pitchFamily="2" charset="2"/>
              </a:rPr>
              <a:t>，否则直接跳过</a:t>
            </a:r>
            <a:endParaRPr lang="en-US" altLang="zh-CN" sz="2000" dirty="0" smtClean="0">
              <a:sym typeface="Wingdings" pitchFamily="2" charset="2"/>
            </a:endParaRPr>
          </a:p>
          <a:p>
            <a:pPr eaLnBrk="1" hangingPunct="1">
              <a:buNone/>
            </a:pPr>
            <a:r>
              <a:rPr lang="zh-CN" altLang="en-US" sz="2000" dirty="0" smtClean="0">
                <a:sym typeface="Wingdings" pitchFamily="2" charset="2"/>
              </a:rPr>
              <a:t>  （</a:t>
            </a:r>
            <a:r>
              <a:rPr lang="en-US" altLang="zh-CN" sz="2000" dirty="0" smtClean="0">
                <a:sym typeface="Wingdings" pitchFamily="2" charset="2"/>
              </a:rPr>
              <a:t>4</a:t>
            </a:r>
            <a:r>
              <a:rPr lang="zh-CN" altLang="en-US" sz="2000" dirty="0" smtClean="0">
                <a:sym typeface="Wingdings" pitchFamily="2" charset="2"/>
              </a:rPr>
              <a:t>）</a:t>
            </a:r>
            <a:r>
              <a:rPr lang="en-US" altLang="zh-CN" sz="2000" dirty="0" smtClean="0">
                <a:sym typeface="Wingdings" pitchFamily="2" charset="2"/>
              </a:rPr>
              <a:t>ii-1</a:t>
            </a:r>
          </a:p>
          <a:p>
            <a:pPr eaLnBrk="1" hangingPunct="1">
              <a:buNone/>
            </a:pPr>
            <a:r>
              <a:rPr lang="zh-CN" altLang="en-US" sz="2000" dirty="0" smtClean="0">
                <a:sym typeface="Wingdings" pitchFamily="2" charset="2"/>
              </a:rPr>
              <a:t>  （</a:t>
            </a:r>
            <a:r>
              <a:rPr lang="en-US" altLang="zh-CN" sz="2000" dirty="0" smtClean="0">
                <a:sym typeface="Wingdings" pitchFamily="2" charset="2"/>
              </a:rPr>
              <a:t>5</a:t>
            </a:r>
            <a:r>
              <a:rPr lang="zh-CN" altLang="en-US" sz="2000" dirty="0" smtClean="0">
                <a:sym typeface="Wingdings" pitchFamily="2" charset="2"/>
              </a:rPr>
              <a:t>）重复步骤</a:t>
            </a:r>
            <a:r>
              <a:rPr lang="en-US" altLang="zh-CN" sz="2000" dirty="0" smtClean="0">
                <a:sym typeface="Wingdings" pitchFamily="2" charset="2"/>
              </a:rPr>
              <a:t>(2)-(4)</a:t>
            </a:r>
            <a:r>
              <a:rPr lang="zh-CN" altLang="en-US" sz="2000" dirty="0" smtClean="0">
                <a:sym typeface="Wingdings" pitchFamily="2" charset="2"/>
              </a:rPr>
              <a:t>，直到</a:t>
            </a:r>
            <a:r>
              <a:rPr lang="en-US" altLang="zh-CN" sz="2000" dirty="0" err="1" smtClean="0">
                <a:sym typeface="Wingdings" pitchFamily="2" charset="2"/>
              </a:rPr>
              <a:t>i</a:t>
            </a:r>
            <a:r>
              <a:rPr lang="en-US" altLang="zh-CN" sz="2000" dirty="0" smtClean="0">
                <a:sym typeface="Wingdings" pitchFamily="2" charset="2"/>
              </a:rPr>
              <a:t>=0</a:t>
            </a:r>
            <a:r>
              <a:rPr lang="zh-CN" altLang="en-US" sz="2000" dirty="0" smtClean="0">
                <a:sym typeface="Wingdings" pitchFamily="2" charset="2"/>
              </a:rPr>
              <a:t>为止，此时</a:t>
            </a:r>
            <a:r>
              <a:rPr lang="en-US" altLang="zh-CN" sz="2000" dirty="0" smtClean="0">
                <a:sym typeface="Wingdings" pitchFamily="2" charset="2"/>
              </a:rPr>
              <a:t>z</a:t>
            </a:r>
            <a:r>
              <a:rPr lang="zh-CN" altLang="en-US" sz="2000" dirty="0" smtClean="0">
                <a:sym typeface="Wingdings" pitchFamily="2" charset="2"/>
              </a:rPr>
              <a:t>的值即为所求</a:t>
            </a:r>
            <a:endParaRPr lang="en-US" altLang="zh-CN" sz="2000" dirty="0" smtClean="0">
              <a:sym typeface="Wingdings" pitchFamily="2" charset="2"/>
            </a:endParaRPr>
          </a:p>
          <a:p>
            <a:pPr eaLnBrk="1" hangingPunct="1">
              <a:buNone/>
            </a:pPr>
            <a:endParaRPr lang="en-US" altLang="zh-CN" sz="2000" dirty="0" smtClean="0">
              <a:sym typeface="Wingdings" pitchFamily="2" charset="2"/>
            </a:endParaRPr>
          </a:p>
          <a:p>
            <a:pPr eaLnBrk="1" hangingPunct="1"/>
            <a:r>
              <a:rPr lang="zh-CN" altLang="en-US" dirty="0" smtClean="0">
                <a:sym typeface="Wingdings" pitchFamily="2" charset="2"/>
              </a:rPr>
              <a:t>在这个算法中，执行</a:t>
            </a:r>
            <a:r>
              <a:rPr lang="en-US" altLang="zh-CN" dirty="0" smtClean="0">
                <a:sym typeface="Wingdings" pitchFamily="2" charset="2"/>
              </a:rPr>
              <a:t>l</a:t>
            </a:r>
            <a:r>
              <a:rPr lang="zh-CN" altLang="en-US" dirty="0" smtClean="0">
                <a:sym typeface="Wingdings" pitchFamily="2" charset="2"/>
              </a:rPr>
              <a:t>次平方运算是必须的。另外，形如</a:t>
            </a:r>
            <a:r>
              <a:rPr lang="en-US" altLang="zh-CN" dirty="0" err="1" smtClean="0"/>
              <a:t>z</a:t>
            </a:r>
            <a:r>
              <a:rPr lang="en-US" altLang="zh-CN" dirty="0" err="1" smtClean="0">
                <a:sym typeface="Wingdings" pitchFamily="2" charset="2"/>
              </a:rPr>
              <a:t>zx</a:t>
            </a:r>
            <a:r>
              <a:rPr lang="zh-CN" altLang="en-US" dirty="0" smtClean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mod</a:t>
            </a:r>
            <a:r>
              <a:rPr lang="zh-CN" altLang="en-US" dirty="0" smtClean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n</a:t>
            </a:r>
            <a:r>
              <a:rPr lang="zh-CN" altLang="en-US" dirty="0" smtClean="0">
                <a:sym typeface="Wingdings" pitchFamily="2" charset="2"/>
              </a:rPr>
              <a:t>的模乘次数等于</a:t>
            </a:r>
            <a:r>
              <a:rPr lang="en-US" altLang="zh-CN" dirty="0" smtClean="0">
                <a:sym typeface="Wingdings" pitchFamily="2" charset="2"/>
              </a:rPr>
              <a:t>c</a:t>
            </a:r>
            <a:r>
              <a:rPr lang="zh-CN" altLang="en-US" dirty="0" smtClean="0">
                <a:sym typeface="Wingdings" pitchFamily="2" charset="2"/>
              </a:rPr>
              <a:t>的二进制表示中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的个数，介于</a:t>
            </a:r>
            <a:r>
              <a:rPr lang="en-US" altLang="zh-CN" dirty="0" smtClean="0">
                <a:sym typeface="Wingdings" pitchFamily="2" charset="2"/>
              </a:rPr>
              <a:t>0</a:t>
            </a:r>
            <a:r>
              <a:rPr lang="zh-CN" altLang="en-US" dirty="0" smtClean="0">
                <a:sym typeface="Wingdings" pitchFamily="2" charset="2"/>
              </a:rPr>
              <a:t>与</a:t>
            </a:r>
            <a:r>
              <a:rPr lang="en-US" altLang="zh-CN" dirty="0" smtClean="0">
                <a:sym typeface="Wingdings" pitchFamily="2" charset="2"/>
              </a:rPr>
              <a:t>l</a:t>
            </a:r>
            <a:r>
              <a:rPr lang="zh-CN" altLang="en-US" dirty="0" smtClean="0">
                <a:sym typeface="Wingdings" pitchFamily="2" charset="2"/>
              </a:rPr>
              <a:t>之间，所以总模乘次数介于</a:t>
            </a:r>
            <a:r>
              <a:rPr lang="en-US" altLang="zh-CN" dirty="0" smtClean="0">
                <a:sym typeface="Wingdings" pitchFamily="2" charset="2"/>
              </a:rPr>
              <a:t>l</a:t>
            </a:r>
            <a:r>
              <a:rPr lang="zh-CN" altLang="en-US" dirty="0" smtClean="0">
                <a:sym typeface="Wingdings" pitchFamily="2" charset="2"/>
              </a:rPr>
              <a:t>与</a:t>
            </a:r>
            <a:r>
              <a:rPr lang="en-US" altLang="zh-CN" dirty="0" smtClean="0">
                <a:sym typeface="Wingdings" pitchFamily="2" charset="2"/>
              </a:rPr>
              <a:t>2l</a:t>
            </a:r>
            <a:r>
              <a:rPr lang="zh-CN" altLang="en-US" dirty="0" smtClean="0">
                <a:sym typeface="Wingdings" pitchFamily="2" charset="2"/>
              </a:rPr>
              <a:t>之间。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>
              <a:buNone/>
            </a:pPr>
            <a:endParaRPr lang="en-US" altLang="zh-CN" dirty="0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2BFB4C-234B-468E-9A5D-7721E825B63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cap="none" dirty="0" smtClean="0"/>
              <a:t>RSA</a:t>
            </a:r>
            <a:r>
              <a:rPr lang="zh-CN" altLang="en-US" cap="none" dirty="0" smtClean="0"/>
              <a:t>密码体制中的算术运算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514116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3.4.2</a:t>
            </a:r>
            <a:r>
              <a:rPr lang="zh-CN" altLang="en-US" dirty="0" smtClean="0"/>
              <a:t>  在例</a:t>
            </a:r>
            <a:r>
              <a:rPr lang="en-US" altLang="zh-CN" dirty="0" smtClean="0"/>
              <a:t>3.3.1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n=11413</a:t>
            </a:r>
            <a:r>
              <a:rPr lang="zh-CN" altLang="en-US" dirty="0" smtClean="0"/>
              <a:t>，公开的加密指数</a:t>
            </a:r>
            <a:r>
              <a:rPr lang="en-US" altLang="zh-CN" dirty="0" smtClean="0"/>
              <a:t>b=3533</a:t>
            </a:r>
            <a:r>
              <a:rPr lang="zh-CN" altLang="en-US" dirty="0" smtClean="0"/>
              <a:t>。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使用</a:t>
            </a:r>
            <a:r>
              <a:rPr lang="zh-CN" altLang="en-US" b="1" dirty="0" smtClean="0">
                <a:solidFill>
                  <a:srgbClr val="FF0000"/>
                </a:solidFill>
              </a:rPr>
              <a:t>平方</a:t>
            </a:r>
            <a:r>
              <a:rPr lang="en-US" altLang="zh-CN" b="1" dirty="0" smtClean="0">
                <a:solidFill>
                  <a:srgbClr val="FF0000"/>
                </a:solidFill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</a:rPr>
              <a:t>乘算法</a:t>
            </a:r>
            <a:r>
              <a:rPr lang="zh-CN" altLang="en-US" dirty="0" smtClean="0"/>
              <a:t>，通过计算</a:t>
            </a:r>
            <a:r>
              <a:rPr lang="en-US" altLang="zh-CN" dirty="0" smtClean="0"/>
              <a:t>9726</a:t>
            </a:r>
            <a:r>
              <a:rPr lang="en-US" altLang="zh-CN" baseline="30000" dirty="0" smtClean="0"/>
              <a:t>3533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</a:t>
            </a:r>
            <a:r>
              <a:rPr lang="zh-CN" altLang="en-US" dirty="0" smtClean="0"/>
              <a:t> </a:t>
            </a:r>
            <a:r>
              <a:rPr lang="en-US" altLang="zh-CN" dirty="0" smtClean="0"/>
              <a:t>11413</a:t>
            </a:r>
            <a:r>
              <a:rPr lang="zh-CN" altLang="en-US" dirty="0" smtClean="0"/>
              <a:t>来加密明文</a:t>
            </a:r>
            <a:r>
              <a:rPr lang="en-US" altLang="zh-CN" dirty="0" smtClean="0"/>
              <a:t>9726</a:t>
            </a:r>
            <a:r>
              <a:rPr lang="zh-CN" altLang="en-US" dirty="0" smtClean="0"/>
              <a:t>，其过程如下：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500" dirty="0" smtClean="0"/>
              <a:t>            </a:t>
            </a:r>
            <a:r>
              <a:rPr lang="en-US" altLang="zh-CN" sz="1500" dirty="0" err="1" smtClean="0"/>
              <a:t>i</a:t>
            </a:r>
            <a:r>
              <a:rPr lang="zh-CN" altLang="en-US" sz="1500" dirty="0" smtClean="0"/>
              <a:t>             </a:t>
            </a:r>
            <a:r>
              <a:rPr lang="en-US" altLang="zh-CN" sz="1500" dirty="0" smtClean="0"/>
              <a:t>b</a:t>
            </a:r>
            <a:r>
              <a:rPr lang="en-US" altLang="zh-CN" sz="1500" baseline="-25000" dirty="0" smtClean="0"/>
              <a:t>i</a:t>
            </a:r>
            <a:r>
              <a:rPr lang="zh-CN" altLang="en-US" sz="1500" dirty="0" smtClean="0"/>
              <a:t>                                       </a:t>
            </a:r>
            <a:r>
              <a:rPr lang="en-US" altLang="zh-CN" sz="1500" dirty="0" smtClean="0"/>
              <a:t>z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500" dirty="0" smtClean="0"/>
              <a:t>          </a:t>
            </a:r>
            <a:r>
              <a:rPr lang="en-US" altLang="zh-CN" sz="1500" dirty="0" smtClean="0"/>
              <a:t>11</a:t>
            </a:r>
            <a:r>
              <a:rPr lang="zh-CN" altLang="en-US" sz="1500" dirty="0" smtClean="0"/>
              <a:t>            </a:t>
            </a:r>
            <a:r>
              <a:rPr lang="en-US" altLang="zh-CN" sz="1500" dirty="0" smtClean="0"/>
              <a:t>1(</a:t>
            </a:r>
            <a:r>
              <a:rPr lang="zh-CN" altLang="en-US" sz="1500" b="1" dirty="0" smtClean="0">
                <a:solidFill>
                  <a:srgbClr val="FF0000"/>
                </a:solidFill>
              </a:rPr>
              <a:t>高位</a:t>
            </a:r>
            <a:r>
              <a:rPr lang="en-US" altLang="zh-CN" sz="1500" dirty="0" smtClean="0"/>
              <a:t>)</a:t>
            </a:r>
            <a:r>
              <a:rPr lang="zh-CN" altLang="en-US" sz="1500" dirty="0" smtClean="0"/>
              <a:t>            </a:t>
            </a:r>
            <a:r>
              <a:rPr lang="en-US" altLang="zh-CN" sz="1500" dirty="0" smtClean="0"/>
              <a:t>1</a:t>
            </a:r>
            <a:r>
              <a:rPr lang="en-US" altLang="zh-CN" sz="1500" baseline="30000" dirty="0" smtClean="0"/>
              <a:t>2</a:t>
            </a:r>
            <a:r>
              <a:rPr lang="zh-CN" altLang="en-US" sz="1500" dirty="0" smtClean="0"/>
              <a:t>*</a:t>
            </a:r>
            <a:r>
              <a:rPr lang="en-US" altLang="zh-CN" sz="1500" dirty="0" smtClean="0"/>
              <a:t>9726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mod11413=9726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500" dirty="0" smtClean="0"/>
              <a:t>          </a:t>
            </a:r>
            <a:r>
              <a:rPr lang="en-US" altLang="zh-CN" sz="1500" dirty="0" smtClean="0"/>
              <a:t>10</a:t>
            </a:r>
            <a:r>
              <a:rPr lang="zh-CN" altLang="en-US" sz="1500" dirty="0" smtClean="0"/>
              <a:t>            </a:t>
            </a:r>
            <a:r>
              <a:rPr lang="en-US" altLang="zh-CN" sz="1500" dirty="0" smtClean="0"/>
              <a:t>1</a:t>
            </a:r>
            <a:r>
              <a:rPr lang="zh-CN" altLang="en-US" sz="1500" dirty="0" smtClean="0"/>
              <a:t>                     </a:t>
            </a:r>
            <a:r>
              <a:rPr lang="en-US" altLang="zh-CN" sz="1500" dirty="0" smtClean="0"/>
              <a:t>9726</a:t>
            </a:r>
            <a:r>
              <a:rPr lang="en-US" altLang="zh-CN" sz="1500" baseline="30000" dirty="0" smtClean="0"/>
              <a:t>2</a:t>
            </a:r>
            <a:r>
              <a:rPr lang="zh-CN" altLang="en-US" sz="1500" dirty="0" smtClean="0"/>
              <a:t>*</a:t>
            </a:r>
            <a:r>
              <a:rPr lang="en-US" altLang="zh-CN" sz="1500" dirty="0" smtClean="0"/>
              <a:t>9726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mod11413=2659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500" dirty="0" smtClean="0"/>
              <a:t>           </a:t>
            </a:r>
            <a:r>
              <a:rPr lang="en-US" altLang="zh-CN" sz="1500" dirty="0" smtClean="0">
                <a:solidFill>
                  <a:srgbClr val="FF0000"/>
                </a:solidFill>
              </a:rPr>
              <a:t>9</a:t>
            </a:r>
            <a:r>
              <a:rPr lang="zh-CN" altLang="en-US" sz="1500" dirty="0" smtClean="0">
                <a:solidFill>
                  <a:srgbClr val="FF0000"/>
                </a:solidFill>
              </a:rPr>
              <a:t>             </a:t>
            </a:r>
            <a:r>
              <a:rPr lang="en-US" altLang="zh-CN" sz="1500" dirty="0" smtClean="0">
                <a:solidFill>
                  <a:srgbClr val="FF0000"/>
                </a:solidFill>
              </a:rPr>
              <a:t>0</a:t>
            </a:r>
            <a:r>
              <a:rPr lang="zh-CN" altLang="en-US" sz="1500" dirty="0" smtClean="0">
                <a:solidFill>
                  <a:srgbClr val="FF0000"/>
                </a:solidFill>
              </a:rPr>
              <a:t>                     </a:t>
            </a:r>
            <a:r>
              <a:rPr lang="en-US" altLang="zh-CN" sz="1500" dirty="0" smtClean="0">
                <a:solidFill>
                  <a:srgbClr val="FF0000"/>
                </a:solidFill>
              </a:rPr>
              <a:t>2659</a:t>
            </a:r>
            <a:r>
              <a:rPr lang="en-US" altLang="zh-CN" sz="1500" baseline="30000" dirty="0" smtClean="0">
                <a:solidFill>
                  <a:srgbClr val="FF0000"/>
                </a:solidFill>
              </a:rPr>
              <a:t>2</a:t>
            </a:r>
            <a:r>
              <a:rPr lang="zh-CN" altLang="en-US" sz="1500" dirty="0" smtClean="0">
                <a:solidFill>
                  <a:srgbClr val="FF0000"/>
                </a:solidFill>
              </a:rPr>
              <a:t> </a:t>
            </a:r>
            <a:r>
              <a:rPr lang="en-US" altLang="zh-CN" sz="1500" dirty="0" smtClean="0">
                <a:solidFill>
                  <a:srgbClr val="FF0000"/>
                </a:solidFill>
              </a:rPr>
              <a:t>mod11413=5634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500" dirty="0" smtClean="0"/>
              <a:t>           </a:t>
            </a:r>
            <a:r>
              <a:rPr lang="en-US" altLang="zh-CN" sz="1500" dirty="0" smtClean="0"/>
              <a:t>8</a:t>
            </a:r>
            <a:r>
              <a:rPr lang="zh-CN" altLang="en-US" sz="1500" dirty="0" smtClean="0"/>
              <a:t>             </a:t>
            </a:r>
            <a:r>
              <a:rPr lang="en-US" altLang="zh-CN" sz="1500" dirty="0" smtClean="0"/>
              <a:t>1</a:t>
            </a:r>
            <a:r>
              <a:rPr lang="zh-CN" altLang="en-US" sz="1500" dirty="0" smtClean="0"/>
              <a:t>                     </a:t>
            </a:r>
            <a:r>
              <a:rPr lang="en-US" altLang="zh-CN" sz="1500" dirty="0" smtClean="0"/>
              <a:t>5634</a:t>
            </a:r>
            <a:r>
              <a:rPr lang="en-US" altLang="zh-CN" sz="1500" baseline="30000" dirty="0" smtClean="0"/>
              <a:t>2</a:t>
            </a:r>
            <a:r>
              <a:rPr lang="zh-CN" altLang="en-US" sz="1500" dirty="0" smtClean="0"/>
              <a:t>*</a:t>
            </a:r>
            <a:r>
              <a:rPr lang="en-US" altLang="zh-CN" sz="1500" dirty="0" smtClean="0"/>
              <a:t>9726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mod11413=9167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500" dirty="0" smtClean="0"/>
              <a:t>           </a:t>
            </a:r>
            <a:r>
              <a:rPr lang="en-US" altLang="zh-CN" sz="1500" dirty="0" smtClean="0"/>
              <a:t>7</a:t>
            </a:r>
            <a:r>
              <a:rPr lang="zh-CN" altLang="en-US" sz="1500" dirty="0" smtClean="0"/>
              <a:t>             </a:t>
            </a:r>
            <a:r>
              <a:rPr lang="en-US" altLang="zh-CN" sz="1500" dirty="0" smtClean="0"/>
              <a:t>1</a:t>
            </a:r>
            <a:r>
              <a:rPr lang="zh-CN" altLang="en-US" sz="1500" dirty="0" smtClean="0"/>
              <a:t>                     </a:t>
            </a:r>
            <a:r>
              <a:rPr lang="en-US" altLang="zh-CN" sz="1500" dirty="0" smtClean="0"/>
              <a:t>9167</a:t>
            </a:r>
            <a:r>
              <a:rPr lang="en-US" altLang="zh-CN" sz="1500" baseline="30000" dirty="0" smtClean="0"/>
              <a:t>2</a:t>
            </a:r>
            <a:r>
              <a:rPr lang="zh-CN" altLang="en-US" sz="1500" dirty="0" smtClean="0"/>
              <a:t>*</a:t>
            </a:r>
            <a:r>
              <a:rPr lang="en-US" altLang="zh-CN" sz="1500" dirty="0" smtClean="0"/>
              <a:t>9726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mod11413=4958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500" dirty="0" smtClean="0"/>
              <a:t>           </a:t>
            </a:r>
            <a:r>
              <a:rPr lang="en-US" altLang="zh-CN" sz="1500" dirty="0" smtClean="0"/>
              <a:t>6</a:t>
            </a:r>
            <a:r>
              <a:rPr lang="zh-CN" altLang="en-US" sz="1500" dirty="0" smtClean="0"/>
              <a:t>             </a:t>
            </a:r>
            <a:r>
              <a:rPr lang="en-US" altLang="zh-CN" sz="1500" dirty="0" smtClean="0"/>
              <a:t>1</a:t>
            </a:r>
            <a:r>
              <a:rPr lang="zh-CN" altLang="en-US" sz="1500" dirty="0" smtClean="0"/>
              <a:t>                     </a:t>
            </a:r>
            <a:r>
              <a:rPr lang="en-US" altLang="zh-CN" sz="1500" dirty="0" smtClean="0"/>
              <a:t>4958</a:t>
            </a:r>
            <a:r>
              <a:rPr lang="en-US" altLang="zh-CN" sz="1500" baseline="30000" dirty="0" smtClean="0"/>
              <a:t>2</a:t>
            </a:r>
            <a:r>
              <a:rPr lang="zh-CN" altLang="en-US" sz="1500" dirty="0" smtClean="0"/>
              <a:t>*</a:t>
            </a:r>
            <a:r>
              <a:rPr lang="en-US" altLang="zh-CN" sz="1500" dirty="0" smtClean="0"/>
              <a:t>9726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mod11413=7783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500" dirty="0" smtClean="0"/>
              <a:t>           </a:t>
            </a:r>
            <a:r>
              <a:rPr lang="en-US" altLang="zh-CN" sz="1500" dirty="0" smtClean="0">
                <a:solidFill>
                  <a:srgbClr val="FF0000"/>
                </a:solidFill>
              </a:rPr>
              <a:t>5</a:t>
            </a:r>
            <a:r>
              <a:rPr lang="zh-CN" altLang="en-US" sz="1500" dirty="0" smtClean="0">
                <a:solidFill>
                  <a:srgbClr val="FF0000"/>
                </a:solidFill>
              </a:rPr>
              <a:t>             </a:t>
            </a:r>
            <a:r>
              <a:rPr lang="en-US" altLang="zh-CN" sz="1500" dirty="0" smtClean="0">
                <a:solidFill>
                  <a:srgbClr val="FF0000"/>
                </a:solidFill>
              </a:rPr>
              <a:t>0</a:t>
            </a:r>
            <a:r>
              <a:rPr lang="zh-CN" altLang="en-US" sz="1500" dirty="0" smtClean="0">
                <a:solidFill>
                  <a:srgbClr val="FF0000"/>
                </a:solidFill>
              </a:rPr>
              <a:t>                     </a:t>
            </a:r>
            <a:r>
              <a:rPr lang="en-US" altLang="zh-CN" sz="1500" dirty="0" smtClean="0">
                <a:solidFill>
                  <a:srgbClr val="FF0000"/>
                </a:solidFill>
              </a:rPr>
              <a:t>7783</a:t>
            </a:r>
            <a:r>
              <a:rPr lang="en-US" altLang="zh-CN" sz="1500" baseline="30000" dirty="0" smtClean="0">
                <a:solidFill>
                  <a:srgbClr val="FF0000"/>
                </a:solidFill>
              </a:rPr>
              <a:t>2</a:t>
            </a:r>
            <a:r>
              <a:rPr lang="zh-CN" altLang="en-US" sz="1500" dirty="0" smtClean="0">
                <a:solidFill>
                  <a:srgbClr val="FF0000"/>
                </a:solidFill>
              </a:rPr>
              <a:t> </a:t>
            </a:r>
            <a:r>
              <a:rPr lang="en-US" altLang="zh-CN" sz="1500" dirty="0" smtClean="0">
                <a:solidFill>
                  <a:srgbClr val="FF0000"/>
                </a:solidFill>
              </a:rPr>
              <a:t>mod11413=6298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500" dirty="0" smtClean="0">
                <a:solidFill>
                  <a:srgbClr val="FF0000"/>
                </a:solidFill>
              </a:rPr>
              <a:t>           </a:t>
            </a:r>
            <a:r>
              <a:rPr lang="en-US" altLang="zh-CN" sz="1500" dirty="0" smtClean="0">
                <a:solidFill>
                  <a:srgbClr val="FF0000"/>
                </a:solidFill>
              </a:rPr>
              <a:t>4</a:t>
            </a:r>
            <a:r>
              <a:rPr lang="zh-CN" altLang="en-US" sz="1500" dirty="0" smtClean="0">
                <a:solidFill>
                  <a:srgbClr val="FF0000"/>
                </a:solidFill>
              </a:rPr>
              <a:t>             </a:t>
            </a:r>
            <a:r>
              <a:rPr lang="en-US" altLang="zh-CN" sz="1500" dirty="0" smtClean="0">
                <a:solidFill>
                  <a:srgbClr val="FF0000"/>
                </a:solidFill>
              </a:rPr>
              <a:t>0</a:t>
            </a:r>
            <a:r>
              <a:rPr lang="zh-CN" altLang="en-US" sz="1500" dirty="0" smtClean="0">
                <a:solidFill>
                  <a:srgbClr val="FF0000"/>
                </a:solidFill>
              </a:rPr>
              <a:t>                     </a:t>
            </a:r>
            <a:r>
              <a:rPr lang="en-US" altLang="zh-CN" sz="1500" dirty="0" smtClean="0">
                <a:solidFill>
                  <a:srgbClr val="FF0000"/>
                </a:solidFill>
              </a:rPr>
              <a:t>6298</a:t>
            </a:r>
            <a:r>
              <a:rPr lang="en-US" altLang="zh-CN" sz="1500" baseline="30000" dirty="0" smtClean="0">
                <a:solidFill>
                  <a:srgbClr val="FF0000"/>
                </a:solidFill>
              </a:rPr>
              <a:t>2</a:t>
            </a:r>
            <a:r>
              <a:rPr lang="zh-CN" altLang="en-US" sz="1500" dirty="0" smtClean="0">
                <a:solidFill>
                  <a:srgbClr val="FF0000"/>
                </a:solidFill>
              </a:rPr>
              <a:t> </a:t>
            </a:r>
            <a:r>
              <a:rPr lang="en-US" altLang="zh-CN" sz="1500" dirty="0" smtClean="0">
                <a:solidFill>
                  <a:srgbClr val="FF0000"/>
                </a:solidFill>
              </a:rPr>
              <a:t>mod11413=4629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500" dirty="0" smtClean="0"/>
              <a:t>           </a:t>
            </a:r>
            <a:r>
              <a:rPr lang="en-US" altLang="zh-CN" sz="1500" dirty="0" smtClean="0"/>
              <a:t>3</a:t>
            </a:r>
            <a:r>
              <a:rPr lang="zh-CN" altLang="en-US" sz="1500" dirty="0" smtClean="0"/>
              <a:t>             </a:t>
            </a:r>
            <a:r>
              <a:rPr lang="en-US" altLang="zh-CN" sz="1500" dirty="0" smtClean="0"/>
              <a:t>1</a:t>
            </a:r>
            <a:r>
              <a:rPr lang="zh-CN" altLang="en-US" sz="1500" dirty="0" smtClean="0"/>
              <a:t>                     </a:t>
            </a:r>
            <a:r>
              <a:rPr lang="en-US" altLang="zh-CN" sz="1500" dirty="0" smtClean="0"/>
              <a:t>4629</a:t>
            </a:r>
            <a:r>
              <a:rPr lang="en-US" altLang="zh-CN" sz="1500" baseline="30000" dirty="0" smtClean="0"/>
              <a:t>2</a:t>
            </a:r>
            <a:r>
              <a:rPr lang="zh-CN" altLang="en-US" sz="1500" dirty="0" smtClean="0"/>
              <a:t>*</a:t>
            </a:r>
            <a:r>
              <a:rPr lang="en-US" altLang="zh-CN" sz="1500" dirty="0" smtClean="0"/>
              <a:t>9726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mod11413=10185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500" dirty="0" smtClean="0"/>
              <a:t>           </a:t>
            </a:r>
            <a:r>
              <a:rPr lang="en-US" altLang="zh-CN" sz="1500" dirty="0" smtClean="0"/>
              <a:t>2</a:t>
            </a:r>
            <a:r>
              <a:rPr lang="zh-CN" altLang="en-US" sz="1500" dirty="0" smtClean="0"/>
              <a:t>             </a:t>
            </a:r>
            <a:r>
              <a:rPr lang="en-US" altLang="zh-CN" sz="1500" dirty="0" smtClean="0"/>
              <a:t>1</a:t>
            </a:r>
            <a:r>
              <a:rPr lang="zh-CN" altLang="en-US" sz="1500" dirty="0" smtClean="0"/>
              <a:t>                     </a:t>
            </a:r>
            <a:r>
              <a:rPr lang="en-US" altLang="zh-CN" sz="1500" dirty="0" smtClean="0"/>
              <a:t>10185</a:t>
            </a:r>
            <a:r>
              <a:rPr lang="en-US" altLang="zh-CN" sz="1500" baseline="30000" dirty="0" smtClean="0"/>
              <a:t>2</a:t>
            </a:r>
            <a:r>
              <a:rPr lang="zh-CN" altLang="en-US" sz="1500" dirty="0" smtClean="0"/>
              <a:t>*</a:t>
            </a:r>
            <a:r>
              <a:rPr lang="en-US" altLang="zh-CN" sz="1500" dirty="0" smtClean="0"/>
              <a:t>9726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mod11413=105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500" dirty="0" smtClean="0"/>
              <a:t>           </a:t>
            </a:r>
            <a:r>
              <a:rPr lang="en-US" altLang="zh-CN" sz="1500" dirty="0" smtClean="0">
                <a:solidFill>
                  <a:srgbClr val="FF0000"/>
                </a:solidFill>
              </a:rPr>
              <a:t>1</a:t>
            </a:r>
            <a:r>
              <a:rPr lang="zh-CN" altLang="en-US" sz="1500" dirty="0" smtClean="0">
                <a:solidFill>
                  <a:srgbClr val="FF0000"/>
                </a:solidFill>
              </a:rPr>
              <a:t>             </a:t>
            </a:r>
            <a:r>
              <a:rPr lang="en-US" altLang="zh-CN" sz="1500" dirty="0" smtClean="0">
                <a:solidFill>
                  <a:srgbClr val="FF0000"/>
                </a:solidFill>
              </a:rPr>
              <a:t>0</a:t>
            </a:r>
            <a:r>
              <a:rPr lang="zh-CN" altLang="en-US" sz="1500" dirty="0" smtClean="0">
                <a:solidFill>
                  <a:srgbClr val="FF0000"/>
                </a:solidFill>
              </a:rPr>
              <a:t>                     </a:t>
            </a:r>
            <a:r>
              <a:rPr lang="en-US" altLang="zh-CN" sz="1500" dirty="0" smtClean="0">
                <a:solidFill>
                  <a:srgbClr val="FF0000"/>
                </a:solidFill>
              </a:rPr>
              <a:t>105</a:t>
            </a:r>
            <a:r>
              <a:rPr lang="en-US" altLang="zh-CN" sz="1500" baseline="30000" dirty="0" smtClean="0">
                <a:solidFill>
                  <a:srgbClr val="FF0000"/>
                </a:solidFill>
              </a:rPr>
              <a:t>2</a:t>
            </a:r>
            <a:r>
              <a:rPr lang="zh-CN" altLang="en-US" sz="1500" dirty="0" smtClean="0">
                <a:solidFill>
                  <a:srgbClr val="FF0000"/>
                </a:solidFill>
              </a:rPr>
              <a:t> </a:t>
            </a:r>
            <a:r>
              <a:rPr lang="en-US" altLang="zh-CN" sz="1500" dirty="0" smtClean="0">
                <a:solidFill>
                  <a:srgbClr val="FF0000"/>
                </a:solidFill>
              </a:rPr>
              <a:t>mod11413=11025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500" dirty="0" smtClean="0"/>
              <a:t>           </a:t>
            </a:r>
            <a:r>
              <a:rPr lang="en-US" altLang="zh-CN" sz="1500" dirty="0" smtClean="0"/>
              <a:t>0</a:t>
            </a:r>
            <a:r>
              <a:rPr lang="zh-CN" altLang="en-US" sz="1500" dirty="0" smtClean="0"/>
              <a:t>             </a:t>
            </a:r>
            <a:r>
              <a:rPr lang="en-US" altLang="zh-CN" sz="1500" dirty="0" smtClean="0"/>
              <a:t>1 (</a:t>
            </a:r>
            <a:r>
              <a:rPr lang="zh-CN" altLang="en-US" sz="1500" b="1" dirty="0" smtClean="0">
                <a:solidFill>
                  <a:srgbClr val="FF0000"/>
                </a:solidFill>
              </a:rPr>
              <a:t>低位</a:t>
            </a:r>
            <a:r>
              <a:rPr lang="en-US" altLang="zh-CN" sz="1500" dirty="0" smtClean="0"/>
              <a:t>)</a:t>
            </a:r>
            <a:r>
              <a:rPr lang="zh-CN" altLang="en-US" sz="1500" dirty="0" smtClean="0"/>
              <a:t>           </a:t>
            </a:r>
            <a:r>
              <a:rPr lang="en-US" altLang="zh-CN" sz="1500" dirty="0" smtClean="0"/>
              <a:t>11025</a:t>
            </a:r>
            <a:r>
              <a:rPr lang="en-US" altLang="zh-CN" sz="1500" baseline="30000" dirty="0" smtClean="0"/>
              <a:t>2</a:t>
            </a:r>
            <a:r>
              <a:rPr lang="zh-CN" altLang="en-US" sz="1500" dirty="0" smtClean="0"/>
              <a:t>*</a:t>
            </a:r>
            <a:r>
              <a:rPr lang="en-US" altLang="zh-CN" sz="1500" dirty="0" smtClean="0"/>
              <a:t>9726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mod11413=5761</a:t>
            </a:r>
          </a:p>
          <a:p>
            <a:pPr eaLnBrk="1" hangingPunct="1">
              <a:buNone/>
            </a:pPr>
            <a:r>
              <a:rPr lang="zh-CN" altLang="en-US" dirty="0" smtClean="0"/>
              <a:t>   因此，由平方</a:t>
            </a:r>
            <a:r>
              <a:rPr lang="en-US" altLang="zh-CN" dirty="0" smtClean="0"/>
              <a:t>-</a:t>
            </a:r>
            <a:r>
              <a:rPr lang="zh-CN" altLang="en-US" dirty="0" smtClean="0"/>
              <a:t>乘算法知，密文为</a:t>
            </a:r>
            <a:r>
              <a:rPr lang="en-US" altLang="zh-CN" dirty="0" smtClean="0"/>
              <a:t>5761</a:t>
            </a:r>
            <a:r>
              <a:rPr lang="zh-CN" altLang="en-US" dirty="0" smtClean="0"/>
              <a:t>。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BFB264-01D6-48C8-BC4B-C3AA32B546F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84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84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cap="none" dirty="0" smtClean="0"/>
              <a:t>RSA</a:t>
            </a:r>
            <a:r>
              <a:rPr lang="zh-CN" altLang="en-US" cap="none" dirty="0" smtClean="0"/>
              <a:t>参数生成算法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51419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为了建立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密码体制，</a:t>
            </a:r>
            <a:r>
              <a:rPr lang="en-US" altLang="zh-CN" dirty="0" smtClean="0"/>
              <a:t>Bob</a:t>
            </a:r>
            <a:r>
              <a:rPr lang="zh-CN" altLang="en-US" dirty="0" smtClean="0"/>
              <a:t>使用如下</a:t>
            </a:r>
            <a:r>
              <a:rPr lang="zh-CN" altLang="en-US" b="1" dirty="0" smtClean="0">
                <a:solidFill>
                  <a:srgbClr val="FF0000"/>
                </a:solidFill>
              </a:rPr>
              <a:t>参数生成算法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生成两个大素数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 hangingPunct="1"/>
            <a:r>
              <a:rPr lang="en-US" altLang="zh-CN" dirty="0" err="1" smtClean="0"/>
              <a:t>n</a:t>
            </a:r>
            <a:r>
              <a:rPr lang="en-US" altLang="zh-CN" dirty="0" err="1" smtClean="0">
                <a:sym typeface="Wingdings" pitchFamily="2" charset="2"/>
              </a:rPr>
              <a:t>pq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l-GR" altLang="zh-CN" dirty="0" smtClean="0"/>
              <a:t>φ</a:t>
            </a:r>
            <a:r>
              <a:rPr lang="en-US" altLang="zh-CN" dirty="0" smtClean="0"/>
              <a:t>(n)</a:t>
            </a:r>
            <a:r>
              <a:rPr lang="en-US" altLang="zh-CN" dirty="0" smtClean="0">
                <a:sym typeface="Wingdings" pitchFamily="2" charset="2"/>
              </a:rPr>
              <a:t>(p-1)(q-1)</a:t>
            </a:r>
            <a:r>
              <a:rPr lang="zh-CN" altLang="en-US" dirty="0" smtClean="0"/>
              <a:t>。</a:t>
            </a:r>
            <a:endParaRPr lang="en-US" altLang="zh-CN" dirty="0" smtClean="0">
              <a:sym typeface="Wingdings" pitchFamily="2" charset="2"/>
            </a:endParaRPr>
          </a:p>
          <a:p>
            <a:pPr lvl="1" eaLnBrk="1" hangingPunct="1"/>
            <a:r>
              <a:rPr lang="zh-CN" altLang="en-US" dirty="0" smtClean="0">
                <a:sym typeface="Wingdings" pitchFamily="2" charset="2"/>
              </a:rPr>
              <a:t>选择一个随机数</a:t>
            </a:r>
            <a:r>
              <a:rPr lang="en-US" altLang="zh-CN" dirty="0" smtClean="0">
                <a:sym typeface="Wingdings" pitchFamily="2" charset="2"/>
              </a:rPr>
              <a:t>b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1&lt;b&lt;</a:t>
            </a:r>
            <a:r>
              <a:rPr lang="el-GR" altLang="zh-CN" dirty="0" smtClean="0"/>
              <a:t>φ</a:t>
            </a:r>
            <a:r>
              <a:rPr lang="en-US" altLang="zh-CN" dirty="0" smtClean="0"/>
              <a:t>(n)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(b,</a:t>
            </a:r>
            <a:r>
              <a:rPr lang="el-GR" altLang="zh-CN" dirty="0" smtClean="0"/>
              <a:t> φ</a:t>
            </a:r>
            <a:r>
              <a:rPr lang="en-US" altLang="zh-CN" dirty="0" smtClean="0"/>
              <a:t>(n))=1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a</a:t>
            </a:r>
            <a:r>
              <a:rPr lang="en-US" altLang="zh-CN" dirty="0" smtClean="0">
                <a:sym typeface="Wingdings" pitchFamily="2" charset="2"/>
              </a:rPr>
              <a:t>b</a:t>
            </a:r>
            <a:r>
              <a:rPr lang="en-US" altLang="zh-CN" baseline="30000" dirty="0" smtClean="0">
                <a:sym typeface="Wingdings" pitchFamily="2" charset="2"/>
              </a:rPr>
              <a:t>-1</a:t>
            </a:r>
            <a:r>
              <a:rPr lang="zh-CN" altLang="en-US" dirty="0" smtClean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mod</a:t>
            </a:r>
            <a:r>
              <a:rPr lang="zh-CN" altLang="en-US" dirty="0" smtClean="0">
                <a:sym typeface="Wingdings" pitchFamily="2" charset="2"/>
              </a:rPr>
              <a:t> </a:t>
            </a:r>
            <a:r>
              <a:rPr lang="el-GR" altLang="zh-CN" dirty="0" smtClean="0"/>
              <a:t>φ</a:t>
            </a:r>
            <a:r>
              <a:rPr lang="en-US" altLang="zh-CN" dirty="0" smtClean="0"/>
              <a:t>(n)</a:t>
            </a:r>
            <a:r>
              <a:rPr lang="zh-CN" altLang="en-US" dirty="0" smtClean="0"/>
              <a:t>，这里</a:t>
            </a:r>
            <a:r>
              <a:rPr lang="en-US" altLang="zh-CN" dirty="0" smtClean="0">
                <a:sym typeface="Wingdings" pitchFamily="2" charset="2"/>
              </a:rPr>
              <a:t>b</a:t>
            </a:r>
            <a:r>
              <a:rPr lang="en-US" altLang="zh-CN" baseline="30000" dirty="0" smtClean="0">
                <a:sym typeface="Wingdings" pitchFamily="2" charset="2"/>
              </a:rPr>
              <a:t>-1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bx≡1</a:t>
            </a:r>
            <a:r>
              <a:rPr lang="zh-CN" altLang="en-US" dirty="0" smtClean="0"/>
              <a:t> </a:t>
            </a:r>
            <a:r>
              <a:rPr lang="en-US" altLang="zh-CN" dirty="0" smtClean="0"/>
              <a:t>(mod</a:t>
            </a:r>
            <a:r>
              <a:rPr lang="el-GR" altLang="zh-CN" dirty="0" smtClean="0"/>
              <a:t> φ</a:t>
            </a:r>
            <a:r>
              <a:rPr lang="en-US" altLang="zh-CN" dirty="0" smtClean="0"/>
              <a:t>(n))</a:t>
            </a:r>
            <a:r>
              <a:rPr lang="zh-CN" altLang="en-US" dirty="0" smtClean="0"/>
              <a:t>的唯一解，称为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模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的逆。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公钥为</a:t>
            </a:r>
            <a:r>
              <a:rPr lang="en-US" altLang="zh-CN" dirty="0" smtClean="0"/>
              <a:t>(n, b)</a:t>
            </a:r>
            <a:r>
              <a:rPr lang="zh-CN" altLang="en-US" dirty="0" smtClean="0"/>
              <a:t>，私钥为</a:t>
            </a:r>
            <a:r>
              <a:rPr lang="en-US" altLang="zh-CN" dirty="0" smtClean="0"/>
              <a:t>(p, q, a)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如果密码分析者能够分解</a:t>
            </a:r>
            <a:r>
              <a:rPr lang="en-US" altLang="zh-CN" dirty="0" smtClean="0"/>
              <a:t>n</a:t>
            </a:r>
            <a:r>
              <a:rPr lang="zh-CN" altLang="en-US" dirty="0" smtClean="0"/>
              <a:t>得到因数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，那么他就可以容易地求出</a:t>
            </a:r>
            <a:r>
              <a:rPr lang="el-GR" altLang="zh-CN" dirty="0" smtClean="0"/>
              <a:t>φ</a:t>
            </a:r>
            <a:r>
              <a:rPr lang="en-US" altLang="zh-CN" dirty="0" smtClean="0"/>
              <a:t>(n)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，从而破译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密码。因此，如果希望一个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密码体制是安全的，那么必须要求</a:t>
            </a:r>
            <a:r>
              <a:rPr lang="en-US" altLang="zh-CN" b="1" dirty="0" smtClean="0">
                <a:solidFill>
                  <a:srgbClr val="FF0000"/>
                </a:solidFill>
              </a:rPr>
              <a:t>n=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pq</a:t>
            </a:r>
            <a:r>
              <a:rPr lang="zh-CN" altLang="en-US" b="1" dirty="0" smtClean="0">
                <a:solidFill>
                  <a:srgbClr val="FF0000"/>
                </a:solidFill>
              </a:rPr>
              <a:t>充分大</a:t>
            </a:r>
            <a:r>
              <a:rPr lang="zh-CN" altLang="en-US" dirty="0" smtClean="0"/>
              <a:t>，使得分解它是计算上不可行的。</a:t>
            </a:r>
            <a:endParaRPr lang="en-US" altLang="zh-CN" dirty="0" smtClean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F0E1B6-585C-4952-8B85-D8DB686D305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721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cap="none" dirty="0" smtClean="0"/>
              <a:t>RSA</a:t>
            </a:r>
            <a:r>
              <a:rPr lang="zh-CN" altLang="en-US" cap="none" dirty="0" smtClean="0"/>
              <a:t>参数生成算法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8736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现在的分解算法能够分解由</a:t>
            </a:r>
            <a:r>
              <a:rPr lang="en-US" altLang="zh-CN" dirty="0" smtClean="0"/>
              <a:t>512</a:t>
            </a:r>
            <a:r>
              <a:rPr lang="zh-CN" altLang="en-US" dirty="0" smtClean="0"/>
              <a:t>位二进制表示的整数，为安全着想，</a:t>
            </a:r>
            <a:r>
              <a:rPr lang="zh-CN" altLang="en-US" b="1" dirty="0" smtClean="0">
                <a:solidFill>
                  <a:srgbClr val="FF0000"/>
                </a:solidFill>
              </a:rPr>
              <a:t>一般推荐</a:t>
            </a:r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和</a:t>
            </a:r>
            <a:r>
              <a:rPr lang="en-US" altLang="zh-CN" b="1" dirty="0" smtClean="0">
                <a:solidFill>
                  <a:srgbClr val="FF0000"/>
                </a:solidFill>
              </a:rPr>
              <a:t>q</a:t>
            </a:r>
            <a:r>
              <a:rPr lang="zh-CN" altLang="en-US" b="1" dirty="0" smtClean="0">
                <a:solidFill>
                  <a:srgbClr val="FF0000"/>
                </a:solidFill>
              </a:rPr>
              <a:t>都为</a:t>
            </a:r>
            <a:r>
              <a:rPr lang="en-US" altLang="zh-CN" b="1" dirty="0" smtClean="0">
                <a:solidFill>
                  <a:srgbClr val="FF0000"/>
                </a:solidFill>
              </a:rPr>
              <a:t>512</a:t>
            </a:r>
            <a:r>
              <a:rPr lang="zh-CN" altLang="en-US" b="1" dirty="0" smtClean="0">
                <a:solidFill>
                  <a:srgbClr val="FF0000"/>
                </a:solidFill>
              </a:rPr>
              <a:t>比特的素数</a:t>
            </a:r>
            <a:r>
              <a:rPr lang="zh-CN" altLang="en-US" dirty="0" smtClean="0"/>
              <a:t>，这样就是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比特（相当于</a:t>
            </a:r>
            <a:r>
              <a:rPr lang="en-US" altLang="zh-CN" dirty="0" smtClean="0"/>
              <a:t>300</a:t>
            </a:r>
            <a:r>
              <a:rPr lang="zh-CN" altLang="en-US" dirty="0" smtClean="0"/>
              <a:t>位十进制数）的模数，分解这样长度的整数大大超出了现有的整数分解算法的能力。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注意到，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参数生成算法中的第一步中需要解决</a:t>
            </a:r>
            <a:r>
              <a:rPr lang="zh-CN" altLang="en-US" b="1" dirty="0" smtClean="0">
                <a:solidFill>
                  <a:srgbClr val="FF0000"/>
                </a:solidFill>
              </a:rPr>
              <a:t>如何生成大的随机素数</a:t>
            </a:r>
            <a:r>
              <a:rPr lang="zh-CN" altLang="en-US" dirty="0" smtClean="0"/>
              <a:t>（比如</a:t>
            </a:r>
            <a:r>
              <a:rPr lang="en-US" altLang="zh-CN" dirty="0" smtClean="0"/>
              <a:t>512</a:t>
            </a:r>
            <a:r>
              <a:rPr lang="zh-CN" altLang="en-US" dirty="0" smtClean="0"/>
              <a:t>比特的素数）。在实际应用中，通常的做法是先生成随机整数，然后利用米勒</a:t>
            </a:r>
            <a:r>
              <a:rPr lang="en-US" altLang="zh-CN" dirty="0" smtClean="0"/>
              <a:t>-</a:t>
            </a:r>
            <a:r>
              <a:rPr lang="zh-CN" altLang="en-US" dirty="0" smtClean="0"/>
              <a:t>拉宾素性测试等算法来检验它们的素性。米勒</a:t>
            </a:r>
            <a:r>
              <a:rPr lang="en-US" altLang="zh-CN" dirty="0" smtClean="0"/>
              <a:t>-</a:t>
            </a:r>
            <a:r>
              <a:rPr lang="zh-CN" altLang="en-US" dirty="0" smtClean="0"/>
              <a:t>拉宾算法在</a:t>
            </a:r>
            <a:r>
              <a:rPr lang="en-US" altLang="zh-CN" dirty="0" smtClean="0"/>
              <a:t>2.8</a:t>
            </a:r>
            <a:r>
              <a:rPr lang="zh-CN" altLang="en-US" dirty="0" smtClean="0"/>
              <a:t>节中已作介绍，这个算法很快，一个整数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可以在</a:t>
            </a:r>
            <a:r>
              <a:rPr lang="en-US" altLang="zh-CN" dirty="0" err="1" smtClean="0"/>
              <a:t>logn</a:t>
            </a:r>
            <a:r>
              <a:rPr lang="zh-CN" altLang="en-US" dirty="0" smtClean="0"/>
              <a:t>的多项式时间内检测其素性。</a:t>
            </a: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6D79C3-CFF9-40C9-A27F-06F5CCAE865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174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cap="none" dirty="0" smtClean="0"/>
              <a:t>RSA</a:t>
            </a:r>
            <a:r>
              <a:rPr lang="zh-CN" altLang="en-US" cap="none" dirty="0" smtClean="0"/>
              <a:t>参数生成算法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9244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与生成随机素数相关的一个问题是，我们需要</a:t>
            </a:r>
            <a:r>
              <a:rPr lang="zh-CN" altLang="en-US" b="1" dirty="0" smtClean="0">
                <a:solidFill>
                  <a:srgbClr val="FF0000"/>
                </a:solidFill>
              </a:rPr>
              <a:t>检测多少特定长度的随机整数才能找到一个素数</a:t>
            </a:r>
            <a:r>
              <a:rPr lang="zh-CN" altLang="en-US" dirty="0" smtClean="0"/>
              <a:t>。由素数定理已经知道，在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之间随机选取一个整数是素数的概率约为</a:t>
            </a:r>
            <a:r>
              <a:rPr lang="en-US" altLang="zh-CN" dirty="0" smtClean="0"/>
              <a:t>1/</a:t>
            </a:r>
            <a:r>
              <a:rPr lang="en-US" altLang="zh-CN" dirty="0" err="1" smtClean="0"/>
              <a:t>ln</a:t>
            </a:r>
            <a:r>
              <a:rPr lang="zh-CN" altLang="en-US" dirty="0" smtClean="0"/>
              <a:t> </a:t>
            </a:r>
            <a:r>
              <a:rPr lang="en-US" altLang="zh-CN" dirty="0" smtClean="0"/>
              <a:t>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注意到，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密码需要考虑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比特的模数</a:t>
            </a:r>
            <a:r>
              <a:rPr lang="en-US" altLang="zh-CN" dirty="0" smtClean="0"/>
              <a:t>n=</a:t>
            </a:r>
            <a:r>
              <a:rPr lang="en-US" altLang="zh-CN" dirty="0" err="1" smtClean="0"/>
              <a:t>pq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都为</a:t>
            </a:r>
            <a:r>
              <a:rPr lang="en-US" altLang="zh-CN" dirty="0" smtClean="0"/>
              <a:t>512</a:t>
            </a:r>
            <a:r>
              <a:rPr lang="zh-CN" altLang="en-US" dirty="0" smtClean="0"/>
              <a:t>比特的素数。因为一个随机</a:t>
            </a:r>
            <a:r>
              <a:rPr lang="en-US" altLang="zh-CN" dirty="0" smtClean="0"/>
              <a:t>512</a:t>
            </a:r>
            <a:r>
              <a:rPr lang="zh-CN" altLang="en-US" dirty="0" smtClean="0"/>
              <a:t>比特的整数是素数的概率约为</a:t>
            </a:r>
            <a:r>
              <a:rPr lang="en-US" altLang="zh-CN" dirty="0" smtClean="0"/>
              <a:t>1/ln2</a:t>
            </a:r>
            <a:r>
              <a:rPr lang="en-US" altLang="zh-CN" baseline="30000" dirty="0" smtClean="0"/>
              <a:t>512</a:t>
            </a:r>
            <a:r>
              <a:rPr lang="en-US" altLang="zh-CN" dirty="0" smtClean="0"/>
              <a:t>≈1/355</a:t>
            </a:r>
            <a:r>
              <a:rPr lang="zh-CN" altLang="en-US" dirty="0" smtClean="0"/>
              <a:t>，所以随机给定</a:t>
            </a:r>
            <a:r>
              <a:rPr lang="en-US" altLang="zh-CN" dirty="0" smtClean="0"/>
              <a:t>355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512</a:t>
            </a:r>
            <a:r>
              <a:rPr lang="zh-CN" altLang="en-US" dirty="0" smtClean="0"/>
              <a:t>比特的整数，其中应该有一个是素数。当然如果把范围限定为奇数，概率加倍，约为</a:t>
            </a:r>
            <a:r>
              <a:rPr lang="en-US" altLang="zh-CN" dirty="0" smtClean="0"/>
              <a:t>2/355</a:t>
            </a:r>
            <a:r>
              <a:rPr lang="zh-CN" altLang="en-US" dirty="0" smtClean="0"/>
              <a:t>。这表明我们能有效地生成可能为素数的大整数。</a:t>
            </a:r>
            <a:endParaRPr lang="en-US" altLang="zh-CN" dirty="0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D555EE-9056-4EC3-9D96-523EFDA12CE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49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cap="none" dirty="0" smtClean="0"/>
              <a:t>RSA</a:t>
            </a:r>
            <a:r>
              <a:rPr lang="zh-CN" altLang="en-US" cap="none" dirty="0" smtClean="0"/>
              <a:t>参数生成算法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244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RSA</a:t>
            </a:r>
            <a:r>
              <a:rPr lang="zh-CN" altLang="en-US" dirty="0" smtClean="0"/>
              <a:t>参数生成算法的第二步是直接的，可以在</a:t>
            </a:r>
            <a:r>
              <a:rPr lang="en-US" altLang="zh-CN" dirty="0" smtClean="0"/>
              <a:t>O((log n)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内完成。第三步和第四步可利用下面的</a:t>
            </a:r>
            <a:r>
              <a:rPr lang="zh-CN" altLang="en-US" b="1" dirty="0" smtClean="0">
                <a:solidFill>
                  <a:srgbClr val="FF0000"/>
                </a:solidFill>
              </a:rPr>
              <a:t>欧几里得算法</a:t>
            </a:r>
            <a:r>
              <a:rPr lang="zh-CN" altLang="en-US" dirty="0" smtClean="0"/>
              <a:t>来判断和求</a:t>
            </a:r>
            <a:r>
              <a:rPr lang="en-US" altLang="zh-CN" dirty="0" smtClean="0"/>
              <a:t>b</a:t>
            </a:r>
            <a:r>
              <a:rPr lang="zh-CN" altLang="en-US" dirty="0" smtClean="0"/>
              <a:t>模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的逆，其复杂度为</a:t>
            </a:r>
            <a:r>
              <a:rPr lang="en-US" altLang="zh-CN" dirty="0" smtClean="0"/>
              <a:t>O((log n)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扩展的</a:t>
            </a:r>
            <a:r>
              <a:rPr lang="zh-CN" altLang="en-US" b="1" dirty="0" smtClean="0">
                <a:solidFill>
                  <a:srgbClr val="FF0000"/>
                </a:solidFill>
              </a:rPr>
              <a:t>欧几里得算法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n</a:t>
            </a:r>
            <a:r>
              <a:rPr lang="en-US" altLang="zh-CN" baseline="-25000" dirty="0" smtClean="0"/>
              <a:t>1</a:t>
            </a:r>
            <a:r>
              <a:rPr lang="en-US" altLang="zh-CN" dirty="0" smtClean="0">
                <a:sym typeface="Wingdings" pitchFamily="2" charset="2"/>
              </a:rPr>
              <a:t>n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n</a:t>
            </a:r>
            <a:r>
              <a:rPr lang="en-US" altLang="zh-CN" baseline="-25000" dirty="0" smtClean="0">
                <a:sym typeface="Wingdings" pitchFamily="2" charset="2"/>
              </a:rPr>
              <a:t>2</a:t>
            </a:r>
            <a:r>
              <a:rPr lang="en-US" altLang="zh-CN" dirty="0" smtClean="0">
                <a:sym typeface="Wingdings" pitchFamily="2" charset="2"/>
              </a:rPr>
              <a:t>b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a</a:t>
            </a:r>
            <a:r>
              <a:rPr lang="en-US" altLang="zh-CN" baseline="-25000" dirty="0" smtClean="0">
                <a:sym typeface="Wingdings" pitchFamily="2" charset="2"/>
              </a:rPr>
              <a:t>1</a:t>
            </a:r>
            <a:r>
              <a:rPr lang="en-US" altLang="zh-CN" dirty="0" smtClean="0">
                <a:sym typeface="Wingdings" pitchFamily="2" charset="2"/>
              </a:rPr>
              <a:t>0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a</a:t>
            </a:r>
            <a:r>
              <a:rPr lang="en-US" altLang="zh-CN" baseline="-25000" dirty="0" smtClean="0">
                <a:sym typeface="Wingdings" pitchFamily="2" charset="2"/>
              </a:rPr>
              <a:t>2</a:t>
            </a:r>
            <a:r>
              <a:rPr lang="en-US" altLang="zh-CN" dirty="0" smtClean="0">
                <a:sym typeface="Wingdings" pitchFamily="2" charset="2"/>
              </a:rPr>
              <a:t>1</a:t>
            </a:r>
          </a:p>
          <a:p>
            <a:pPr lvl="1" eaLnBrk="1" hangingPunct="1"/>
            <a:r>
              <a:rPr lang="en-US" altLang="zh-CN" dirty="0" err="1" smtClean="0">
                <a:sym typeface="Wingdings" pitchFamily="2" charset="2"/>
              </a:rPr>
              <a:t>qfloor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1</a:t>
            </a:r>
            <a:r>
              <a:rPr lang="en-US" altLang="zh-CN" dirty="0" smtClean="0">
                <a:sym typeface="Wingdings" pitchFamily="2" charset="2"/>
              </a:rPr>
              <a:t>/n</a:t>
            </a:r>
            <a:r>
              <a:rPr lang="en-US" altLang="zh-CN" baseline="-25000" dirty="0" smtClean="0">
                <a:sym typeface="Wingdings" pitchFamily="2" charset="2"/>
              </a:rPr>
              <a:t>2</a:t>
            </a:r>
            <a:r>
              <a:rPr lang="en-US" altLang="zh-CN" dirty="0" smtClean="0">
                <a:sym typeface="Wingdings" pitchFamily="2" charset="2"/>
              </a:rPr>
              <a:t>)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r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1</a:t>
            </a:r>
            <a:r>
              <a:rPr lang="en-US" altLang="zh-CN" dirty="0" smtClean="0">
                <a:sym typeface="Wingdings" pitchFamily="2" charset="2"/>
              </a:rPr>
              <a:t>-qn</a:t>
            </a:r>
            <a:r>
              <a:rPr lang="en-US" altLang="zh-CN" baseline="-25000" dirty="0" smtClean="0">
                <a:sym typeface="Wingdings" pitchFamily="2" charset="2"/>
              </a:rPr>
              <a:t>2</a:t>
            </a:r>
          </a:p>
          <a:p>
            <a:pPr lvl="1" eaLnBrk="1" hangingPunct="1"/>
            <a:r>
              <a:rPr lang="zh-CN" altLang="en-US" dirty="0" smtClean="0"/>
              <a:t>若</a:t>
            </a:r>
            <a:r>
              <a:rPr lang="en-US" altLang="zh-CN" dirty="0" smtClean="0"/>
              <a:t>r≠0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1</a:t>
            </a:r>
            <a:r>
              <a:rPr lang="en-US" altLang="zh-CN" dirty="0" smtClean="0">
                <a:sym typeface="Wingdings" pitchFamily="2" charset="2"/>
              </a:rPr>
              <a:t>n</a:t>
            </a:r>
            <a:r>
              <a:rPr lang="en-US" altLang="zh-CN" baseline="-25000" dirty="0" smtClean="0">
                <a:sym typeface="Wingdings" pitchFamily="2" charset="2"/>
              </a:rPr>
              <a:t>2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n</a:t>
            </a:r>
            <a:r>
              <a:rPr lang="en-US" altLang="zh-CN" baseline="-25000" dirty="0" smtClean="0">
                <a:sym typeface="Wingdings" pitchFamily="2" charset="2"/>
              </a:rPr>
              <a:t>2</a:t>
            </a:r>
            <a:r>
              <a:rPr lang="en-US" altLang="zh-CN" dirty="0" smtClean="0">
                <a:sym typeface="Wingdings" pitchFamily="2" charset="2"/>
              </a:rPr>
              <a:t>r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ta</a:t>
            </a:r>
            <a:r>
              <a:rPr lang="en-US" altLang="zh-CN" baseline="-25000" dirty="0" smtClean="0">
                <a:sym typeface="Wingdings" pitchFamily="2" charset="2"/>
              </a:rPr>
              <a:t>2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a</a:t>
            </a:r>
            <a:r>
              <a:rPr lang="en-US" altLang="zh-CN" baseline="-25000" dirty="0" smtClean="0">
                <a:sym typeface="Wingdings" pitchFamily="2" charset="2"/>
              </a:rPr>
              <a:t>2</a:t>
            </a:r>
            <a:r>
              <a:rPr lang="en-US" altLang="zh-CN" dirty="0" smtClean="0">
                <a:sym typeface="Wingdings" pitchFamily="2" charset="2"/>
              </a:rPr>
              <a:t>a</a:t>
            </a:r>
            <a:r>
              <a:rPr lang="en-US" altLang="zh-CN" baseline="-25000" dirty="0" smtClean="0">
                <a:sym typeface="Wingdings" pitchFamily="2" charset="2"/>
              </a:rPr>
              <a:t>1</a:t>
            </a:r>
            <a:r>
              <a:rPr lang="en-US" altLang="zh-CN" dirty="0" smtClean="0">
                <a:sym typeface="Wingdings" pitchFamily="2" charset="2"/>
              </a:rPr>
              <a:t>-qa</a:t>
            </a:r>
            <a:r>
              <a:rPr lang="en-US" altLang="zh-CN" baseline="-25000" dirty="0" smtClean="0">
                <a:sym typeface="Wingdings" pitchFamily="2" charset="2"/>
              </a:rPr>
              <a:t>2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a</a:t>
            </a:r>
            <a:r>
              <a:rPr lang="en-US" altLang="zh-CN" baseline="-25000" dirty="0" smtClean="0">
                <a:sym typeface="Wingdings" pitchFamily="2" charset="2"/>
              </a:rPr>
              <a:t>1</a:t>
            </a:r>
            <a:r>
              <a:rPr lang="en-US" altLang="zh-CN" dirty="0" smtClean="0">
                <a:sym typeface="Wingdings" pitchFamily="2" charset="2"/>
              </a:rPr>
              <a:t>t</a:t>
            </a:r>
            <a:r>
              <a:rPr lang="zh-CN" altLang="en-US" dirty="0" smtClean="0">
                <a:sym typeface="Wingdings" pitchFamily="2" charset="2"/>
              </a:rPr>
              <a:t>；否则转第二步</a:t>
            </a:r>
            <a:endParaRPr lang="en-US" altLang="zh-CN" dirty="0" smtClean="0">
              <a:sym typeface="Wingdings" pitchFamily="2" charset="2"/>
            </a:endParaRPr>
          </a:p>
          <a:p>
            <a:pPr lvl="1" eaLnBrk="1" hangingPunct="1"/>
            <a:r>
              <a:rPr lang="zh-CN" altLang="en-US" dirty="0" smtClean="0">
                <a:sym typeface="Wingdings" pitchFamily="2" charset="2"/>
              </a:rPr>
              <a:t>若</a:t>
            </a:r>
            <a:r>
              <a:rPr lang="en-US" altLang="zh-CN" dirty="0" smtClean="0">
                <a:sym typeface="Wingdings" pitchFamily="2" charset="2"/>
              </a:rPr>
              <a:t>n</a:t>
            </a:r>
            <a:r>
              <a:rPr lang="en-US" altLang="zh-CN" baseline="-25000" dirty="0" smtClean="0">
                <a:sym typeface="Wingdings" pitchFamily="2" charset="2"/>
              </a:rPr>
              <a:t>2</a:t>
            </a:r>
            <a:r>
              <a:rPr lang="en-US" altLang="zh-CN" dirty="0" smtClean="0"/>
              <a:t>≠1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b</a:t>
            </a:r>
            <a:r>
              <a:rPr lang="zh-CN" altLang="en-US" dirty="0" smtClean="0"/>
              <a:t>模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的逆不存在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>
                <a:sym typeface="Wingdings" pitchFamily="2" charset="2"/>
              </a:rPr>
              <a:t>若</a:t>
            </a:r>
            <a:r>
              <a:rPr lang="en-US" altLang="zh-CN" dirty="0" smtClean="0">
                <a:sym typeface="Wingdings" pitchFamily="2" charset="2"/>
              </a:rPr>
              <a:t>n</a:t>
            </a:r>
            <a:r>
              <a:rPr lang="en-US" altLang="zh-CN" baseline="-25000" dirty="0" smtClean="0">
                <a:sym typeface="Wingdings" pitchFamily="2" charset="2"/>
              </a:rPr>
              <a:t>2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b</a:t>
            </a:r>
            <a:r>
              <a:rPr lang="zh-CN" altLang="en-US" dirty="0" smtClean="0"/>
              <a:t>模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的逆为</a:t>
            </a:r>
            <a:r>
              <a:rPr lang="en-US" altLang="zh-CN" dirty="0" smtClean="0">
                <a:sym typeface="Wingdings" pitchFamily="2" charset="2"/>
              </a:rPr>
              <a:t>a</a:t>
            </a:r>
            <a:r>
              <a:rPr lang="en-US" altLang="zh-CN" baseline="-25000" dirty="0" smtClean="0">
                <a:sym typeface="Wingdings" pitchFamily="2" charset="2"/>
              </a:rPr>
              <a:t>2</a:t>
            </a:r>
            <a:r>
              <a:rPr lang="zh-CN" altLang="en-US" baseline="-25000" dirty="0" smtClean="0">
                <a:sym typeface="Wingdings" pitchFamily="2" charset="2"/>
              </a:rPr>
              <a:t> </a:t>
            </a:r>
            <a:r>
              <a:rPr lang="en-US" altLang="zh-CN" dirty="0" smtClean="0"/>
              <a:t>mod</a:t>
            </a:r>
            <a:r>
              <a:rPr lang="zh-CN" altLang="en-US" dirty="0" smtClean="0"/>
              <a:t> </a:t>
            </a:r>
            <a:r>
              <a:rPr lang="en-US" altLang="zh-CN" dirty="0" smtClean="0"/>
              <a:t>n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  <p:sp>
        <p:nvSpPr>
          <p:cNvPr id="26627" name="灯片编号占位符 3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5D4485B3-BFB0-4671-904E-9E7BDF1383A9}" type="slidenum">
              <a:rPr lang="zh-CN" altLang="en-US" sz="1400" b="1">
                <a:solidFill>
                  <a:srgbClr val="FFFFFF"/>
                </a:solidFill>
                <a:latin typeface="Century Schoolbook" pitchFamily="18" charset="0"/>
              </a:rPr>
              <a:pPr algn="ctr"/>
              <a:t>5</a:t>
            </a:fld>
            <a:endParaRPr lang="en-US" altLang="zh-CN" sz="1400" b="1">
              <a:solidFill>
                <a:srgbClr val="FFFFFF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87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欧几里得算法</a:t>
            </a:r>
            <a:endParaRPr lang="zh-CN" altLang="en-US" cap="none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5068888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例</a:t>
            </a:r>
            <a:r>
              <a:rPr lang="en-US" altLang="zh-CN" b="1" dirty="0" smtClean="0"/>
              <a:t>3.3.2</a:t>
            </a:r>
            <a:r>
              <a:rPr lang="zh-CN" altLang="en-US" b="1" dirty="0" smtClean="0"/>
              <a:t>   </a:t>
            </a:r>
            <a:r>
              <a:rPr lang="zh-CN" altLang="en-US" dirty="0" smtClean="0"/>
              <a:t>计算例</a:t>
            </a:r>
            <a:r>
              <a:rPr lang="en-US" altLang="zh-CN" dirty="0" smtClean="0"/>
              <a:t>3.3.1</a:t>
            </a:r>
            <a:r>
              <a:rPr lang="zh-CN" altLang="en-US" dirty="0" smtClean="0"/>
              <a:t>中</a:t>
            </a:r>
            <a:r>
              <a:rPr lang="en-US" altLang="zh-CN" dirty="0" smtClean="0"/>
              <a:t>b=3533</a:t>
            </a:r>
            <a:r>
              <a:rPr lang="zh-CN" altLang="en-US" dirty="0" smtClean="0"/>
              <a:t>模</a:t>
            </a:r>
            <a:r>
              <a:rPr lang="el-GR" altLang="zh-CN" dirty="0" smtClean="0"/>
              <a:t>φ</a:t>
            </a:r>
            <a:r>
              <a:rPr lang="en-US" altLang="zh-CN" dirty="0" smtClean="0"/>
              <a:t>(n)=11200</a:t>
            </a:r>
            <a:r>
              <a:rPr lang="zh-CN" altLang="en-US" dirty="0" smtClean="0"/>
              <a:t>的逆。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解：由上面的欧几里得算法算法知：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zh-CN" altLang="en-US" sz="1800" dirty="0" smtClean="0"/>
              <a:t>    </a:t>
            </a:r>
            <a:r>
              <a:rPr lang="en-US" altLang="zh-CN" sz="1800" dirty="0" smtClean="0"/>
              <a:t>11200=3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3533+601</a:t>
            </a:r>
            <a:r>
              <a:rPr lang="zh-CN" altLang="en-US" sz="1800" dirty="0" smtClean="0"/>
              <a:t>        </a:t>
            </a:r>
            <a:r>
              <a:rPr lang="en-US" altLang="zh-CN" sz="1800" dirty="0" smtClean="0"/>
              <a:t>601=1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11200-3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3533</a:t>
            </a:r>
          </a:p>
          <a:p>
            <a:pPr eaLnBrk="1" hangingPunct="1">
              <a:buNone/>
            </a:pPr>
            <a:r>
              <a:rPr lang="zh-CN" altLang="en-US" sz="1800" dirty="0" smtClean="0"/>
              <a:t>      </a:t>
            </a:r>
            <a:r>
              <a:rPr lang="en-US" altLang="zh-CN" sz="1800" dirty="0" smtClean="0"/>
              <a:t>3533=5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601+528</a:t>
            </a:r>
            <a:r>
              <a:rPr lang="zh-CN" altLang="en-US" sz="1800" dirty="0" smtClean="0"/>
              <a:t>          </a:t>
            </a:r>
            <a:r>
              <a:rPr lang="en-US" altLang="zh-CN" sz="1800" dirty="0" smtClean="0"/>
              <a:t>528=1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3533-5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601=-5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11200+16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3533</a:t>
            </a:r>
          </a:p>
          <a:p>
            <a:pPr eaLnBrk="1" hangingPunct="1">
              <a:buNone/>
            </a:pPr>
            <a:r>
              <a:rPr lang="zh-CN" altLang="en-US" sz="1800" dirty="0" smtClean="0"/>
              <a:t>        </a:t>
            </a:r>
            <a:r>
              <a:rPr lang="en-US" altLang="zh-CN" sz="1800" dirty="0" smtClean="0"/>
              <a:t>601=1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528+73</a:t>
            </a:r>
            <a:r>
              <a:rPr lang="zh-CN" altLang="en-US" sz="1800" dirty="0" smtClean="0"/>
              <a:t>              </a:t>
            </a:r>
            <a:r>
              <a:rPr lang="en-US" altLang="zh-CN" sz="1800" dirty="0" smtClean="0"/>
              <a:t>73=1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601-1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528=6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11200-19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3533</a:t>
            </a:r>
          </a:p>
          <a:p>
            <a:pPr eaLnBrk="1" hangingPunct="1">
              <a:buNone/>
            </a:pPr>
            <a:r>
              <a:rPr lang="zh-CN" altLang="en-US" sz="1800" dirty="0" smtClean="0"/>
              <a:t>        </a:t>
            </a:r>
            <a:r>
              <a:rPr lang="en-US" altLang="zh-CN" sz="1800" dirty="0" smtClean="0"/>
              <a:t>528=7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73+17</a:t>
            </a:r>
            <a:r>
              <a:rPr lang="zh-CN" altLang="en-US" sz="1800" dirty="0" smtClean="0"/>
              <a:t>                </a:t>
            </a:r>
            <a:r>
              <a:rPr lang="en-US" altLang="zh-CN" sz="1800" dirty="0" smtClean="0"/>
              <a:t>17=1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528-7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73=-47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11200+149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3533</a:t>
            </a:r>
          </a:p>
          <a:p>
            <a:pPr eaLnBrk="1" hangingPunct="1">
              <a:buNone/>
            </a:pPr>
            <a:r>
              <a:rPr lang="zh-CN" altLang="en-US" sz="1800" dirty="0" smtClean="0"/>
              <a:t>          </a:t>
            </a:r>
            <a:r>
              <a:rPr lang="en-US" altLang="zh-CN" sz="1800" dirty="0" smtClean="0"/>
              <a:t>73=4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17+5</a:t>
            </a:r>
            <a:r>
              <a:rPr lang="zh-CN" altLang="en-US" sz="1800" dirty="0" smtClean="0"/>
              <a:t>                    </a:t>
            </a:r>
            <a:r>
              <a:rPr lang="en-US" altLang="zh-CN" sz="1800" dirty="0" smtClean="0"/>
              <a:t>5=1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73-4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17=194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11200-615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3533</a:t>
            </a:r>
          </a:p>
          <a:p>
            <a:pPr eaLnBrk="1" hangingPunct="1">
              <a:buNone/>
            </a:pPr>
            <a:r>
              <a:rPr lang="zh-CN" altLang="en-US" sz="1800" dirty="0" smtClean="0"/>
              <a:t>          </a:t>
            </a:r>
            <a:r>
              <a:rPr lang="en-US" altLang="zh-CN" sz="1800" dirty="0" smtClean="0"/>
              <a:t>17=3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5+2</a:t>
            </a:r>
            <a:r>
              <a:rPr lang="zh-CN" altLang="en-US" sz="1800" dirty="0" smtClean="0"/>
              <a:t>                      </a:t>
            </a:r>
            <a:r>
              <a:rPr lang="en-US" altLang="zh-CN" sz="1800" dirty="0" smtClean="0"/>
              <a:t>2=1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17-3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5=-629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11200+1994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3533</a:t>
            </a:r>
          </a:p>
          <a:p>
            <a:pPr eaLnBrk="1" hangingPunct="1">
              <a:buNone/>
            </a:pPr>
            <a:r>
              <a:rPr lang="zh-CN" altLang="en-US" sz="1800" dirty="0" smtClean="0"/>
              <a:t>            </a:t>
            </a:r>
            <a:r>
              <a:rPr lang="en-US" altLang="zh-CN" sz="1800" dirty="0" smtClean="0"/>
              <a:t>5=2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2+1</a:t>
            </a:r>
            <a:r>
              <a:rPr lang="zh-CN" altLang="en-US" sz="1800" dirty="0" smtClean="0"/>
              <a:t>                      </a:t>
            </a:r>
            <a:r>
              <a:rPr lang="en-US" altLang="zh-CN" sz="1800" dirty="0" smtClean="0"/>
              <a:t>1=1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5-2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2=1452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11200-4603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3533</a:t>
            </a:r>
          </a:p>
          <a:p>
            <a:pPr eaLnBrk="1" hangingPunct="1">
              <a:buNone/>
            </a:pPr>
            <a:r>
              <a:rPr lang="zh-CN" altLang="en-US" dirty="0" smtClean="0"/>
              <a:t>   因此，</a:t>
            </a:r>
            <a:r>
              <a:rPr lang="en-US" altLang="zh-CN" dirty="0" smtClean="0"/>
              <a:t>b=3533</a:t>
            </a:r>
            <a:r>
              <a:rPr lang="zh-CN" altLang="en-US" dirty="0" smtClean="0"/>
              <a:t>模</a:t>
            </a:r>
            <a:r>
              <a:rPr lang="en-US" altLang="zh-CN" dirty="0" smtClean="0"/>
              <a:t>11200</a:t>
            </a:r>
            <a:r>
              <a:rPr lang="zh-CN" altLang="en-US" dirty="0" smtClean="0"/>
              <a:t>的逆为</a:t>
            </a:r>
            <a:r>
              <a:rPr lang="en-US" altLang="zh-CN" dirty="0" smtClean="0"/>
              <a:t>(-4603) mod 11200 = 6597</a:t>
            </a:r>
            <a:r>
              <a:rPr lang="zh-CN" altLang="en-US" dirty="0" smtClean="0"/>
              <a:t>。</a:t>
            </a: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493C50-2361-4208-B27B-402ADDD843C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57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欧几里得算法</a:t>
            </a:r>
            <a:endParaRPr lang="zh-CN" altLang="en-US" cap="none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514116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扩展的欧几里得算法的正确性可利用下面引理充分性的证明来验证。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b="1" dirty="0" smtClean="0"/>
              <a:t>引理</a:t>
            </a:r>
            <a:r>
              <a:rPr lang="en-US" altLang="zh-CN" b="1" dirty="0" smtClean="0"/>
              <a:t>3.4.1</a:t>
            </a:r>
            <a:r>
              <a:rPr lang="zh-CN" altLang="en-US" b="1" dirty="0" smtClean="0"/>
              <a:t>   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是正整数，那么存在</a:t>
            </a:r>
            <a:r>
              <a:rPr lang="en-US" altLang="zh-CN" dirty="0" smtClean="0"/>
              <a:t>b</a:t>
            </a:r>
            <a:r>
              <a:rPr lang="zh-CN" altLang="en-US" baseline="30000" dirty="0" smtClean="0"/>
              <a:t>*</a:t>
            </a:r>
            <a:r>
              <a:rPr lang="en-US" altLang="zh-CN" dirty="0" smtClean="0"/>
              <a:t>∈</a:t>
            </a:r>
            <a:r>
              <a:rPr lang="en-US" altLang="zh-CN" b="1" dirty="0" smtClean="0">
                <a:sym typeface="Wingdings" pitchFamily="2" charset="2"/>
              </a:rPr>
              <a:t>Z</a:t>
            </a:r>
            <a:r>
              <a:rPr lang="en-US" altLang="zh-CN" baseline="-25000" dirty="0" smtClean="0">
                <a:sym typeface="Wingdings" pitchFamily="2" charset="2"/>
              </a:rPr>
              <a:t>n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bb</a:t>
            </a:r>
            <a:r>
              <a:rPr lang="zh-CN" altLang="en-US" baseline="30000" dirty="0" smtClean="0"/>
              <a:t>* </a:t>
            </a:r>
            <a:r>
              <a:rPr lang="en-US" altLang="zh-CN" dirty="0" smtClean="0"/>
              <a:t>≡</a:t>
            </a:r>
            <a:r>
              <a:rPr lang="zh-CN" altLang="en-US" dirty="0" smtClean="0"/>
              <a:t> </a:t>
            </a:r>
            <a:r>
              <a:rPr lang="en-US" altLang="zh-CN" dirty="0" smtClean="0"/>
              <a:t>1 (mod n)</a:t>
            </a:r>
            <a:r>
              <a:rPr lang="zh-CN" altLang="en-US" dirty="0" smtClean="0"/>
              <a:t>当且仅当</a:t>
            </a:r>
            <a:r>
              <a:rPr lang="en-US" altLang="zh-CN" dirty="0" smtClean="0"/>
              <a:t>(b, n)=1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证明：先证充分性。如果</a:t>
            </a:r>
            <a:r>
              <a:rPr lang="en-US" altLang="zh-CN" dirty="0" smtClean="0"/>
              <a:t>(b, n)=1</a:t>
            </a:r>
            <a:r>
              <a:rPr lang="zh-CN" altLang="en-US" dirty="0" smtClean="0"/>
              <a:t>，那么存在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t∈</a:t>
            </a:r>
            <a:r>
              <a:rPr lang="en-US" altLang="zh-CN" b="1" dirty="0" err="1" smtClean="0">
                <a:sym typeface="Wingdings" pitchFamily="2" charset="2"/>
              </a:rPr>
              <a:t>Z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sb+tn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，所以</a:t>
            </a:r>
            <a:r>
              <a:rPr lang="en-US" altLang="zh-CN" dirty="0" err="1" smtClean="0"/>
              <a:t>sb</a:t>
            </a:r>
            <a:r>
              <a:rPr lang="en-US" altLang="zh-CN" dirty="0" smtClean="0"/>
              <a:t> ≡ 1 (mod n)</a:t>
            </a:r>
            <a:r>
              <a:rPr lang="zh-CN" altLang="en-US" dirty="0" smtClean="0"/>
              <a:t>。令</a:t>
            </a:r>
            <a:r>
              <a:rPr lang="en-US" altLang="zh-CN" dirty="0" smtClean="0"/>
              <a:t>b</a:t>
            </a:r>
            <a:r>
              <a:rPr lang="zh-CN" altLang="en-US" baseline="30000" dirty="0" smtClean="0"/>
              <a:t>*</a:t>
            </a:r>
            <a:r>
              <a:rPr lang="en-US" altLang="zh-CN" dirty="0" smtClean="0"/>
              <a:t>=s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</a:t>
            </a:r>
            <a:r>
              <a:rPr lang="zh-CN" altLang="en-US" dirty="0" smtClean="0"/>
              <a:t> 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b</a:t>
            </a:r>
            <a:r>
              <a:rPr lang="zh-CN" altLang="en-US" baseline="30000" dirty="0" smtClean="0"/>
              <a:t>*</a:t>
            </a:r>
            <a:r>
              <a:rPr lang="en-US" altLang="zh-CN" dirty="0" smtClean="0"/>
              <a:t>∈</a:t>
            </a:r>
            <a:r>
              <a:rPr lang="en-US" altLang="zh-CN" b="1" dirty="0" smtClean="0">
                <a:sym typeface="Wingdings" pitchFamily="2" charset="2"/>
              </a:rPr>
              <a:t>Z</a:t>
            </a:r>
            <a:r>
              <a:rPr lang="en-US" altLang="zh-CN" baseline="-25000" dirty="0" smtClean="0">
                <a:sym typeface="Wingdings" pitchFamily="2" charset="2"/>
              </a:rPr>
              <a:t>n</a:t>
            </a:r>
            <a:r>
              <a:rPr lang="zh-CN" altLang="en-US" dirty="0" smtClean="0">
                <a:sym typeface="Wingdings" pitchFamily="2" charset="2"/>
              </a:rPr>
              <a:t>且</a:t>
            </a:r>
            <a:r>
              <a:rPr lang="en-US" altLang="zh-CN" dirty="0" smtClean="0"/>
              <a:t>bb</a:t>
            </a:r>
            <a:r>
              <a:rPr lang="zh-CN" altLang="en-US" baseline="30000" dirty="0" smtClean="0"/>
              <a:t>* </a:t>
            </a:r>
            <a:r>
              <a:rPr lang="en-US" altLang="zh-CN" dirty="0" smtClean="0"/>
              <a:t>≡</a:t>
            </a:r>
            <a:r>
              <a:rPr lang="zh-CN" altLang="en-US" dirty="0" smtClean="0"/>
              <a:t> </a:t>
            </a:r>
            <a:r>
              <a:rPr lang="en-US" altLang="zh-CN" dirty="0" smtClean="0"/>
              <a:t>1 (mod 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zh-CN" altLang="en-US" dirty="0" smtClean="0"/>
              <a:t>   再证必要性。假设存在</a:t>
            </a:r>
            <a:r>
              <a:rPr lang="en-US" altLang="zh-CN" dirty="0" smtClean="0"/>
              <a:t>b</a:t>
            </a:r>
            <a:r>
              <a:rPr lang="zh-CN" altLang="en-US" baseline="30000" dirty="0" smtClean="0"/>
              <a:t>*</a:t>
            </a:r>
            <a:r>
              <a:rPr lang="en-US" altLang="zh-CN" dirty="0" smtClean="0"/>
              <a:t>∈</a:t>
            </a:r>
            <a:r>
              <a:rPr lang="en-US" altLang="zh-CN" b="1" dirty="0" smtClean="0">
                <a:sym typeface="Wingdings" pitchFamily="2" charset="2"/>
              </a:rPr>
              <a:t>Z</a:t>
            </a:r>
            <a:r>
              <a:rPr lang="en-US" altLang="zh-CN" baseline="-25000" dirty="0" smtClean="0">
                <a:sym typeface="Wingdings" pitchFamily="2" charset="2"/>
              </a:rPr>
              <a:t>n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bb</a:t>
            </a:r>
            <a:r>
              <a:rPr lang="zh-CN" altLang="en-US" baseline="30000" dirty="0" smtClean="0"/>
              <a:t>* </a:t>
            </a:r>
            <a:r>
              <a:rPr lang="en-US" altLang="zh-CN" dirty="0" smtClean="0"/>
              <a:t>≡</a:t>
            </a:r>
            <a:r>
              <a:rPr lang="zh-CN" altLang="en-US" dirty="0" smtClean="0"/>
              <a:t> </a:t>
            </a:r>
            <a:r>
              <a:rPr lang="en-US" altLang="zh-CN" dirty="0" smtClean="0"/>
              <a:t>1 (mod n)</a:t>
            </a:r>
            <a:r>
              <a:rPr lang="zh-CN" altLang="en-US" dirty="0" smtClean="0"/>
              <a:t>。于是，可设</a:t>
            </a:r>
            <a:r>
              <a:rPr lang="en-US" altLang="zh-CN" dirty="0" smtClean="0"/>
              <a:t>1= bb</a:t>
            </a:r>
            <a:r>
              <a:rPr lang="zh-CN" altLang="en-US" baseline="30000" dirty="0" smtClean="0"/>
              <a:t>*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tn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t∈</a:t>
            </a:r>
            <a:r>
              <a:rPr lang="en-US" altLang="zh-CN" b="1" dirty="0" err="1" smtClean="0">
                <a:sym typeface="Wingdings" pitchFamily="2" charset="2"/>
              </a:rPr>
              <a:t>Z</a:t>
            </a:r>
            <a:r>
              <a:rPr lang="zh-CN" altLang="en-US" dirty="0" smtClean="0"/>
              <a:t>。因为</a:t>
            </a:r>
            <a:r>
              <a:rPr lang="en-US" altLang="zh-CN" dirty="0" smtClean="0"/>
              <a:t>(b, n)|bb</a:t>
            </a:r>
            <a:r>
              <a:rPr lang="zh-CN" altLang="en-US" baseline="30000" dirty="0" smtClean="0"/>
              <a:t>*</a:t>
            </a:r>
            <a:r>
              <a:rPr lang="zh-CN" altLang="en-US" dirty="0" smtClean="0"/>
              <a:t>且</a:t>
            </a:r>
            <a:r>
              <a:rPr lang="en-US" altLang="zh-CN" dirty="0" smtClean="0"/>
              <a:t>(b, n)|</a:t>
            </a:r>
            <a:r>
              <a:rPr lang="en-US" altLang="zh-CN" dirty="0" err="1" smtClean="0"/>
              <a:t>tn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(b, n)|1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(b, n)=1</a:t>
            </a:r>
            <a:r>
              <a:rPr lang="zh-CN" altLang="en-US" dirty="0" smtClean="0"/>
              <a:t>。</a:t>
            </a: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E757DB-8DC4-4CAC-85AB-3CAD15BB446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234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92514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计算：求素数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使得</a:t>
            </a:r>
            <a:r>
              <a:rPr lang="en-US" altLang="zh-CN" dirty="0" smtClean="0"/>
              <a:t>n=</a:t>
            </a:r>
            <a:r>
              <a:rPr lang="en-US" altLang="zh-CN" dirty="0" err="1" smtClean="0"/>
              <a:t>pq</a:t>
            </a:r>
            <a:r>
              <a:rPr lang="en-US" altLang="zh-CN" dirty="0" smtClean="0"/>
              <a:t>=14647</a:t>
            </a:r>
            <a:r>
              <a:rPr lang="zh-CN" altLang="en-US" dirty="0" smtClean="0"/>
              <a:t>且</a:t>
            </a:r>
            <a:r>
              <a:rPr lang="el-GR" altLang="zh-CN" dirty="0" smtClean="0"/>
              <a:t> φ</a:t>
            </a:r>
            <a:r>
              <a:rPr lang="en-US" altLang="zh-CN" dirty="0" smtClean="0"/>
              <a:t>(n)=14400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解：容易知道</a:t>
            </a:r>
            <a:r>
              <a:rPr lang="en-US" altLang="zh-CN" dirty="0" err="1" smtClean="0"/>
              <a:t>pq</a:t>
            </a:r>
            <a:r>
              <a:rPr lang="en-US" altLang="zh-CN" dirty="0" smtClean="0"/>
              <a:t>=14647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(p-1)(q-1)=14400</a:t>
            </a:r>
            <a:r>
              <a:rPr lang="zh-CN" altLang="en-US" dirty="0" smtClean="0"/>
              <a:t>。于是</a:t>
            </a:r>
            <a:r>
              <a:rPr lang="en-US" altLang="zh-CN" dirty="0" smtClean="0"/>
              <a:t> (p-1)(q-1)=pq-p-q+1</a:t>
            </a:r>
            <a:r>
              <a:rPr lang="zh-CN" altLang="en-US" dirty="0" smtClean="0"/>
              <a:t>，故</a:t>
            </a:r>
            <a:r>
              <a:rPr lang="en-US" altLang="zh-CN" dirty="0" err="1" smtClean="0"/>
              <a:t>p+q</a:t>
            </a:r>
            <a:r>
              <a:rPr lang="zh-CN" altLang="en-US" dirty="0" smtClean="0"/>
              <a:t> </a:t>
            </a:r>
            <a:r>
              <a:rPr lang="en-US" altLang="zh-CN" dirty="0" smtClean="0"/>
              <a:t>=pq+1-</a:t>
            </a:r>
            <a:r>
              <a:rPr lang="el-GR" altLang="zh-CN" dirty="0" smtClean="0"/>
              <a:t>φ</a:t>
            </a:r>
            <a:r>
              <a:rPr lang="en-US" altLang="zh-CN" dirty="0" smtClean="0"/>
              <a:t>(n)=248</a:t>
            </a:r>
            <a:r>
              <a:rPr lang="zh-CN" altLang="en-US" dirty="0" smtClean="0"/>
              <a:t>。令</a:t>
            </a:r>
            <a:r>
              <a:rPr lang="en-US" altLang="zh-CN" dirty="0" smtClean="0"/>
              <a:t>p</a:t>
            </a:r>
            <a:r>
              <a:rPr lang="zh-CN" altLang="en-US" dirty="0" smtClean="0"/>
              <a:t>*</a:t>
            </a:r>
            <a:r>
              <a:rPr lang="en-US" altLang="zh-CN" dirty="0" smtClean="0"/>
              <a:t>=p-1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*</a:t>
            </a:r>
            <a:r>
              <a:rPr lang="en-US" altLang="zh-CN" dirty="0" smtClean="0"/>
              <a:t>=q-1</a:t>
            </a:r>
            <a:r>
              <a:rPr lang="zh-CN" altLang="en-US" dirty="0" smtClean="0"/>
              <a:t>，则有：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zh-CN" altLang="en-US" dirty="0" smtClean="0"/>
              <a:t>           </a:t>
            </a:r>
            <a:r>
              <a:rPr lang="en-US" altLang="zh-CN" dirty="0" smtClean="0"/>
              <a:t>p</a:t>
            </a:r>
            <a:r>
              <a:rPr lang="zh-CN" altLang="en-US" dirty="0" smtClean="0"/>
              <a:t>*</a:t>
            </a:r>
            <a:r>
              <a:rPr lang="en-US" altLang="zh-CN" dirty="0" smtClean="0"/>
              <a:t>q</a:t>
            </a:r>
            <a:r>
              <a:rPr lang="zh-CN" altLang="en-US" dirty="0" smtClean="0"/>
              <a:t>* </a:t>
            </a:r>
            <a:r>
              <a:rPr lang="en-US" altLang="zh-CN" dirty="0" smtClean="0"/>
              <a:t>=14400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*</a:t>
            </a:r>
            <a:r>
              <a:rPr lang="en-US" altLang="zh-CN" dirty="0" smtClean="0"/>
              <a:t>+q</a:t>
            </a:r>
            <a:r>
              <a:rPr lang="zh-CN" altLang="en-US" dirty="0" smtClean="0"/>
              <a:t>* </a:t>
            </a:r>
            <a:r>
              <a:rPr lang="en-US" altLang="zh-CN" dirty="0" smtClean="0"/>
              <a:t>=246</a:t>
            </a:r>
            <a:r>
              <a:rPr lang="zh-CN" altLang="en-US" dirty="0" smtClean="0"/>
              <a:t>（</a:t>
            </a:r>
            <a:r>
              <a:rPr lang="zh-CN" altLang="en-US" b="1" dirty="0" smtClean="0">
                <a:solidFill>
                  <a:srgbClr val="FF0000"/>
                </a:solidFill>
              </a:rPr>
              <a:t>至多有一个解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zh-CN" altLang="en-US" dirty="0" smtClean="0"/>
              <a:t>   不妨设</a:t>
            </a:r>
            <a:r>
              <a:rPr lang="en-US" altLang="zh-CN" dirty="0" smtClean="0"/>
              <a:t>p</a:t>
            </a:r>
            <a:r>
              <a:rPr lang="zh-CN" altLang="en-US" dirty="0" smtClean="0"/>
              <a:t>*</a:t>
            </a:r>
            <a:r>
              <a:rPr lang="en-US" altLang="zh-CN" dirty="0" smtClean="0"/>
              <a:t>&lt;q</a:t>
            </a:r>
            <a:r>
              <a:rPr lang="zh-CN" altLang="en-US" dirty="0" smtClean="0"/>
              <a:t>*。因为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*</a:t>
            </a:r>
            <a:r>
              <a:rPr lang="en-US" altLang="zh-CN" dirty="0" smtClean="0"/>
              <a:t>p</a:t>
            </a:r>
            <a:r>
              <a:rPr lang="zh-CN" altLang="en-US" dirty="0" smtClean="0"/>
              <a:t>*</a:t>
            </a:r>
            <a:r>
              <a:rPr lang="en-US" altLang="zh-CN" dirty="0" smtClean="0"/>
              <a:t>&lt;p</a:t>
            </a:r>
            <a:r>
              <a:rPr lang="zh-CN" altLang="en-US" dirty="0" smtClean="0"/>
              <a:t>*</a:t>
            </a:r>
            <a:r>
              <a:rPr lang="en-US" altLang="zh-CN" dirty="0" smtClean="0"/>
              <a:t>q</a:t>
            </a:r>
            <a:r>
              <a:rPr lang="zh-CN" altLang="en-US" dirty="0" smtClean="0"/>
              <a:t>*</a:t>
            </a:r>
            <a:r>
              <a:rPr lang="en-US" altLang="zh-CN" dirty="0" smtClean="0"/>
              <a:t>=14400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1&lt; p</a:t>
            </a:r>
            <a:r>
              <a:rPr lang="zh-CN" altLang="en-US" dirty="0" smtClean="0"/>
              <a:t>* </a:t>
            </a:r>
            <a:r>
              <a:rPr lang="en-US" altLang="zh-CN" dirty="0" smtClean="0"/>
              <a:t>&lt;120</a:t>
            </a:r>
            <a:r>
              <a:rPr lang="zh-CN" altLang="en-US" dirty="0" smtClean="0"/>
              <a:t>。又因为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*</a:t>
            </a:r>
            <a:r>
              <a:rPr lang="en-US" altLang="zh-CN" dirty="0" smtClean="0"/>
              <a:t>+(14400/p</a:t>
            </a:r>
            <a:r>
              <a:rPr lang="zh-CN" altLang="en-US" dirty="0" smtClean="0"/>
              <a:t>*</a:t>
            </a:r>
            <a:r>
              <a:rPr lang="en-US" altLang="zh-CN" dirty="0" smtClean="0"/>
              <a:t>)=246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146 &lt; 4400/p</a:t>
            </a:r>
            <a:r>
              <a:rPr lang="zh-CN" altLang="en-US" dirty="0" smtClean="0"/>
              <a:t>*</a:t>
            </a:r>
            <a:r>
              <a:rPr lang="en-US" altLang="zh-CN" dirty="0" smtClean="0"/>
              <a:t>= 246-p</a:t>
            </a:r>
            <a:r>
              <a:rPr lang="zh-CN" altLang="en-US" dirty="0" smtClean="0"/>
              <a:t>*</a:t>
            </a:r>
            <a:r>
              <a:rPr lang="en-US" altLang="zh-CN" dirty="0" smtClean="0"/>
              <a:t>&lt;245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59&lt;p</a:t>
            </a:r>
            <a:r>
              <a:rPr lang="zh-CN" altLang="en-US" dirty="0" smtClean="0"/>
              <a:t>*</a:t>
            </a:r>
            <a:r>
              <a:rPr lang="en-US" altLang="zh-CN" dirty="0" smtClean="0"/>
              <a:t>&lt;115</a:t>
            </a:r>
            <a:r>
              <a:rPr lang="zh-CN" altLang="en-US" dirty="0" smtClean="0"/>
              <a:t>。进一步可得</a:t>
            </a:r>
            <a:r>
              <a:rPr lang="en-US" altLang="zh-CN" dirty="0" smtClean="0"/>
              <a:t> 131&lt;14400/p</a:t>
            </a:r>
            <a:r>
              <a:rPr lang="zh-CN" altLang="en-US" dirty="0" smtClean="0"/>
              <a:t>*</a:t>
            </a:r>
            <a:r>
              <a:rPr lang="en-US" altLang="zh-CN" dirty="0" smtClean="0"/>
              <a:t>=246-p</a:t>
            </a:r>
            <a:r>
              <a:rPr lang="zh-CN" altLang="en-US" dirty="0" smtClean="0"/>
              <a:t>*</a:t>
            </a:r>
            <a:r>
              <a:rPr lang="en-US" altLang="zh-CN" dirty="0" smtClean="0"/>
              <a:t>&lt;187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77&lt;p</a:t>
            </a:r>
            <a:r>
              <a:rPr lang="zh-CN" altLang="en-US" dirty="0" smtClean="0"/>
              <a:t>*</a:t>
            </a:r>
            <a:r>
              <a:rPr lang="en-US" altLang="zh-CN" dirty="0" smtClean="0"/>
              <a:t>&lt;109 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继续此过程</a:t>
            </a:r>
            <a:r>
              <a:rPr lang="zh-CN" altLang="en-US" dirty="0" smtClean="0"/>
              <a:t>，得</a:t>
            </a:r>
            <a:r>
              <a:rPr lang="en-US" altLang="zh-CN" dirty="0" smtClean="0"/>
              <a:t>95&lt;p</a:t>
            </a:r>
            <a:r>
              <a:rPr lang="zh-CN" altLang="en-US" dirty="0" smtClean="0"/>
              <a:t>*</a:t>
            </a:r>
            <a:r>
              <a:rPr lang="en-US" altLang="zh-CN" dirty="0" smtClean="0"/>
              <a:t>&lt;97</a:t>
            </a:r>
            <a:r>
              <a:rPr lang="zh-CN" altLang="en-US" dirty="0" smtClean="0"/>
              <a:t>。因此，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*</a:t>
            </a:r>
            <a:r>
              <a:rPr lang="en-US" altLang="zh-CN" dirty="0" smtClean="0"/>
              <a:t>=96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q</a:t>
            </a:r>
            <a:r>
              <a:rPr lang="zh-CN" altLang="en-US" dirty="0" smtClean="0"/>
              <a:t>*</a:t>
            </a:r>
            <a:r>
              <a:rPr lang="en-US" altLang="zh-CN" dirty="0" smtClean="0"/>
              <a:t>=150</a:t>
            </a:r>
            <a:r>
              <a:rPr lang="zh-CN" altLang="en-US" dirty="0" smtClean="0"/>
              <a:t>。此时</a:t>
            </a:r>
            <a:r>
              <a:rPr lang="en-US" altLang="zh-CN" dirty="0" smtClean="0"/>
              <a:t>p=97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q=151</a:t>
            </a:r>
            <a:r>
              <a:rPr lang="zh-CN" altLang="en-US" dirty="0" smtClean="0"/>
              <a:t>。</a:t>
            </a: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CA260C-069E-4408-8C67-9F4FA46B067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48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cap="none" dirty="0" smtClean="0"/>
              <a:t>RSA</a:t>
            </a:r>
            <a:r>
              <a:rPr lang="zh-CN" altLang="en-US" cap="none" dirty="0" smtClean="0"/>
              <a:t>密码体制中的算术运算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8529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前一节介绍了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密码体制以及参数生成算法。本节继续考察加密和解密的算术运算。在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密码体制中，加密和解密时都要进行</a:t>
            </a:r>
            <a:r>
              <a:rPr lang="zh-CN" altLang="en-US" b="1" dirty="0" smtClean="0">
                <a:solidFill>
                  <a:srgbClr val="FF0000"/>
                </a:solidFill>
              </a:rPr>
              <a:t>形如</a:t>
            </a:r>
            <a:r>
              <a:rPr lang="en-US" altLang="zh-CN" b="1" dirty="0" err="1" smtClean="0">
                <a:solidFill>
                  <a:srgbClr val="FF0000"/>
                </a:solidFill>
              </a:rPr>
              <a:t>x</a:t>
            </a:r>
            <a:r>
              <a:rPr lang="en-US" altLang="zh-CN" b="1" baseline="30000" dirty="0" err="1" smtClean="0">
                <a:solidFill>
                  <a:srgbClr val="FF0000"/>
                </a:solidFill>
              </a:rPr>
              <a:t>c</a:t>
            </a:r>
            <a:r>
              <a:rPr lang="en-US" altLang="zh-CN" b="1" dirty="0" smtClean="0">
                <a:solidFill>
                  <a:srgbClr val="FF0000"/>
                </a:solidFill>
              </a:rPr>
              <a:t> mod n</a:t>
            </a:r>
            <a:r>
              <a:rPr lang="zh-CN" altLang="en-US" b="1" dirty="0" smtClean="0">
                <a:solidFill>
                  <a:srgbClr val="FF0000"/>
                </a:solidFill>
              </a:rPr>
              <a:t>的函数计算</a:t>
            </a:r>
            <a:r>
              <a:rPr lang="zh-CN" altLang="en-US" dirty="0" smtClean="0"/>
              <a:t>，因此我们重点考察这样的模运算。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计算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c</a:t>
            </a:r>
            <a:r>
              <a:rPr lang="en-US" altLang="zh-CN" dirty="0" smtClean="0"/>
              <a:t> mod n </a:t>
            </a:r>
            <a:r>
              <a:rPr lang="zh-CN" altLang="en-US" dirty="0" smtClean="0"/>
              <a:t>可以经</a:t>
            </a:r>
            <a:r>
              <a:rPr lang="en-US" altLang="zh-CN" dirty="0" smtClean="0"/>
              <a:t>c-1</a:t>
            </a:r>
            <a:r>
              <a:rPr lang="zh-CN" altLang="en-US" dirty="0" smtClean="0"/>
              <a:t>次模乘法来完成，但是如果</a:t>
            </a:r>
            <a:r>
              <a:rPr lang="en-US" altLang="zh-CN" dirty="0" smtClean="0"/>
              <a:t>c</a:t>
            </a:r>
            <a:r>
              <a:rPr lang="zh-CN" altLang="en-US" dirty="0" smtClean="0"/>
              <a:t>非常大，那么计算效率会很低。一个著名的</a:t>
            </a:r>
            <a:r>
              <a:rPr lang="zh-CN" altLang="en-US" b="1" dirty="0" smtClean="0">
                <a:solidFill>
                  <a:srgbClr val="FF0000"/>
                </a:solidFill>
              </a:rPr>
              <a:t>平方</a:t>
            </a:r>
            <a:r>
              <a:rPr lang="en-US" altLang="zh-CN" b="1" dirty="0" smtClean="0">
                <a:solidFill>
                  <a:srgbClr val="FF0000"/>
                </a:solidFill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</a:rPr>
              <a:t>乘算法</a:t>
            </a:r>
            <a:r>
              <a:rPr lang="zh-CN" altLang="en-US" dirty="0" smtClean="0"/>
              <a:t>可以将计算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c</a:t>
            </a:r>
            <a:r>
              <a:rPr lang="en-US" altLang="zh-CN" dirty="0" smtClean="0"/>
              <a:t> mod n </a:t>
            </a:r>
            <a:r>
              <a:rPr lang="zh-CN" altLang="en-US" dirty="0" smtClean="0"/>
              <a:t>所需的模乘的次数降低为至多</a:t>
            </a:r>
            <a:r>
              <a:rPr lang="en-US" altLang="zh-CN" dirty="0" smtClean="0"/>
              <a:t>2l</a:t>
            </a:r>
            <a:r>
              <a:rPr lang="zh-CN" altLang="en-US" dirty="0" smtClean="0"/>
              <a:t>次，其中</a:t>
            </a:r>
            <a:r>
              <a:rPr lang="en-US" altLang="zh-CN" dirty="0" smtClean="0"/>
              <a:t>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的二进制表示的位数。这样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c</a:t>
            </a:r>
            <a:r>
              <a:rPr lang="en-US" altLang="zh-CN" dirty="0" smtClean="0"/>
              <a:t> mod n </a:t>
            </a:r>
            <a:r>
              <a:rPr lang="zh-CN" altLang="en-US" dirty="0" smtClean="0"/>
              <a:t>可以在时间</a:t>
            </a:r>
            <a:r>
              <a:rPr lang="en-US" altLang="zh-CN" dirty="0" smtClean="0"/>
              <a:t>O(l(log n)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内算出。因为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密码体制中</a:t>
            </a:r>
            <a:r>
              <a:rPr lang="en-US" altLang="zh-CN" dirty="0" smtClean="0"/>
              <a:t>c&lt;n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l=</a:t>
            </a:r>
            <a:r>
              <a:rPr lang="en-US" altLang="zh-CN" dirty="0" err="1" smtClean="0"/>
              <a:t>logc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logn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密码体制中加密和解密都可在时间</a:t>
            </a:r>
            <a:r>
              <a:rPr lang="en-US" altLang="zh-CN" dirty="0" smtClean="0"/>
              <a:t> O((log n)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)</a:t>
            </a:r>
            <a:r>
              <a:rPr lang="zh-CN" altLang="en-US" dirty="0" smtClean="0"/>
              <a:t>内完成。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1029" name="灯片编号占位符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513159-9E2F-4EDE-AB20-A5680441CFD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深度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3164</TotalTime>
  <Words>1574</Words>
  <Application>Microsoft Office PowerPoint</Application>
  <PresentationFormat>全屏显示(4:3)</PresentationFormat>
  <Paragraphs>91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华文楷体</vt:lpstr>
      <vt:lpstr>宋体</vt:lpstr>
      <vt:lpstr>Arial</vt:lpstr>
      <vt:lpstr>Calibri</vt:lpstr>
      <vt:lpstr>Century Schoolbook</vt:lpstr>
      <vt:lpstr>Corbel</vt:lpstr>
      <vt:lpstr>Wingdings</vt:lpstr>
      <vt:lpstr>深度</vt:lpstr>
      <vt:lpstr>公式</vt:lpstr>
      <vt:lpstr>3.4 RSA的实现</vt:lpstr>
      <vt:lpstr>RSA参数生成算法</vt:lpstr>
      <vt:lpstr>RSA参数生成算法</vt:lpstr>
      <vt:lpstr>RSA参数生成算法</vt:lpstr>
      <vt:lpstr>RSA参数生成算法</vt:lpstr>
      <vt:lpstr>欧几里得算法</vt:lpstr>
      <vt:lpstr>欧几里得算法</vt:lpstr>
      <vt:lpstr>例子</vt:lpstr>
      <vt:lpstr>RSA密码体制中的算术运算</vt:lpstr>
      <vt:lpstr>RSA密码体制中的算术运算</vt:lpstr>
      <vt:lpstr>RSA密码体制中的算术运算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Ping Zhu</dc:creator>
  <cp:lastModifiedBy>Alpha</cp:lastModifiedBy>
  <cp:revision>1001</cp:revision>
  <dcterms:created xsi:type="dcterms:W3CDTF">2013-02-06T07:24:48Z</dcterms:created>
  <dcterms:modified xsi:type="dcterms:W3CDTF">2013-12-05T15:35:24Z</dcterms:modified>
</cp:coreProperties>
</file>