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15"/>
  </p:notesMasterIdLst>
  <p:sldIdLst>
    <p:sldId id="293" r:id="rId2"/>
    <p:sldId id="291" r:id="rId3"/>
    <p:sldId id="268" r:id="rId4"/>
    <p:sldId id="269" r:id="rId5"/>
    <p:sldId id="272" r:id="rId6"/>
    <p:sldId id="283" r:id="rId7"/>
    <p:sldId id="286" r:id="rId8"/>
    <p:sldId id="284" r:id="rId9"/>
    <p:sldId id="292" r:id="rId10"/>
    <p:sldId id="271" r:id="rId11"/>
    <p:sldId id="290" r:id="rId12"/>
    <p:sldId id="288" r:id="rId13"/>
    <p:sldId id="280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 autoAdjust="0"/>
    <p:restoredTop sz="94705" autoAdjust="0"/>
  </p:normalViewPr>
  <p:slideViewPr>
    <p:cSldViewPr>
      <p:cViewPr varScale="1">
        <p:scale>
          <a:sx n="60" d="100"/>
          <a:sy n="60" d="100"/>
        </p:scale>
        <p:origin x="9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86D029-8E75-4420-BB97-5B045E850A77}" type="datetimeFigureOut">
              <a:rPr lang="zh-CN" altLang="en-US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E39646B-7FC1-4D15-8908-6BDF331C8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78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E8C56-70A7-41C0-A185-B7EBB1C9CE13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DFDDF-6841-49CC-9F4F-C24C49DFC95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4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250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508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5740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543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602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554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326836-8F59-47D2-84FC-1B3D2459C2EC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82B41-ED5B-491E-B2B5-48C3CF82E3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6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48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9FEDDA-E3D9-462F-830A-42AFCC48F781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B05C4-23BD-4DEB-A35E-46ACFA9F0EC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7AAD23-0A84-431D-AF47-023A674FD9BB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9C6C5-68A1-40F8-8418-9B3C9F30E55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5612-3CD0-435A-A67E-68AA1750E622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E4F2B-139A-4F1F-937B-C2694C11B6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103D9-4CF3-4E47-A0D4-E285F1B6B89D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380EB-F869-4628-9107-9E64875D349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1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BB6A3-F7AB-48CA-B1D2-E84556A45924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EACE5-6061-4EC7-84E6-8E9BEA199A7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9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82510-27DD-468C-A90C-687D6CB1E347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066E0-2E3D-4AEF-B6DD-19FBA402795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6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800846-8AFE-409A-83E9-0FA051E84553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34DA3-FC73-42DE-BCF5-02880AD98FB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7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D2D81-277B-4847-BED8-9E57B0B0D4ED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259FB-49BE-4EF3-BACF-4BBF10EF1E5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6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07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3.5 RSA</a:t>
            </a:r>
            <a:r>
              <a:rPr lang="zh-CN" altLang="en-US" sz="4400" dirty="0"/>
              <a:t>的安全性讨论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0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924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密码体制中，取</a:t>
            </a:r>
            <a:r>
              <a:rPr lang="en-US" altLang="zh-CN" dirty="0" smtClean="0"/>
              <a:t>n=43</a:t>
            </a:r>
            <a:r>
              <a:rPr lang="zh-CN" altLang="en-US" dirty="0" smtClean="0"/>
              <a:t>*</a:t>
            </a:r>
            <a:r>
              <a:rPr lang="en-US" altLang="zh-CN" dirty="0" smtClean="0"/>
              <a:t>59</a:t>
            </a:r>
            <a:r>
              <a:rPr lang="zh-CN" altLang="en-US" dirty="0" smtClean="0"/>
              <a:t>，加密指数</a:t>
            </a:r>
            <a:r>
              <a:rPr lang="en-US" altLang="zh-CN" dirty="0" smtClean="0"/>
              <a:t>b=13</a:t>
            </a:r>
            <a:r>
              <a:rPr lang="zh-CN" altLang="en-US" dirty="0" smtClean="0"/>
              <a:t>，求解密指数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解：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(n)=42</a:t>
            </a:r>
            <a:r>
              <a:rPr lang="zh-CN" altLang="en-US" dirty="0" smtClean="0"/>
              <a:t>*</a:t>
            </a:r>
            <a:r>
              <a:rPr lang="en-US" altLang="zh-CN" dirty="0" smtClean="0"/>
              <a:t>58=2436</a:t>
            </a:r>
            <a:r>
              <a:rPr lang="zh-CN" altLang="en-US" dirty="0" smtClean="0"/>
              <a:t>。由欧几里得算法知：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2436=187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13+5</a:t>
            </a:r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5=1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2436-187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13</a:t>
            </a:r>
          </a:p>
          <a:p>
            <a:pPr eaLnBrk="1" hangingPunct="1">
              <a:buNone/>
            </a:pPr>
            <a:r>
              <a:rPr lang="zh-CN" altLang="en-US" sz="2000" dirty="0" smtClean="0"/>
              <a:t>             </a:t>
            </a:r>
            <a:r>
              <a:rPr lang="en-US" altLang="zh-CN" sz="2000" dirty="0" smtClean="0"/>
              <a:t>13=2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5+3</a:t>
            </a:r>
            <a:r>
              <a:rPr lang="zh-CN" altLang="en-US" sz="2000" dirty="0" smtClean="0"/>
              <a:t>               </a:t>
            </a:r>
            <a:r>
              <a:rPr lang="en-US" altLang="zh-CN" sz="2000" dirty="0" smtClean="0"/>
              <a:t>3=1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13-2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5=-2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2436+375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13</a:t>
            </a:r>
          </a:p>
          <a:p>
            <a:pPr eaLnBrk="1" hangingPunct="1">
              <a:buNone/>
            </a:pPr>
            <a:r>
              <a:rPr lang="zh-CN" altLang="en-US" sz="2000" dirty="0" smtClean="0"/>
              <a:t>               </a:t>
            </a:r>
            <a:r>
              <a:rPr lang="en-US" altLang="zh-CN" sz="2000" dirty="0" smtClean="0"/>
              <a:t>5=1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3+2</a:t>
            </a:r>
            <a:r>
              <a:rPr lang="zh-CN" altLang="en-US" sz="2000" dirty="0" smtClean="0"/>
              <a:t>               </a:t>
            </a:r>
            <a:r>
              <a:rPr lang="en-US" altLang="zh-CN" sz="2000" dirty="0" smtClean="0"/>
              <a:t>2=1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5-1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3=3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2436-562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13</a:t>
            </a:r>
          </a:p>
          <a:p>
            <a:pPr eaLnBrk="1" hangingPunct="1">
              <a:buNone/>
            </a:pPr>
            <a:r>
              <a:rPr lang="zh-CN" altLang="en-US" sz="2000" dirty="0" smtClean="0"/>
              <a:t>               </a:t>
            </a:r>
            <a:r>
              <a:rPr lang="en-US" altLang="zh-CN" sz="2000" dirty="0" smtClean="0"/>
              <a:t>3=1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2+1</a:t>
            </a:r>
            <a:r>
              <a:rPr lang="zh-CN" altLang="en-US" sz="2000" dirty="0" smtClean="0"/>
              <a:t>               </a:t>
            </a:r>
            <a:r>
              <a:rPr lang="en-US" altLang="zh-CN" sz="2000" dirty="0" smtClean="0"/>
              <a:t>1=1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3-1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2=-5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2436+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937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13</a:t>
            </a:r>
          </a:p>
          <a:p>
            <a:pPr eaLnBrk="1" hangingPunct="1">
              <a:buNone/>
            </a:pPr>
            <a:r>
              <a:rPr lang="zh-CN" altLang="en-US" dirty="0" smtClean="0"/>
              <a:t>   因此，解密指数为</a:t>
            </a:r>
            <a:r>
              <a:rPr lang="en-US" altLang="zh-CN" dirty="0" smtClean="0"/>
              <a:t>a=937</a:t>
            </a:r>
            <a:r>
              <a:rPr lang="zh-CN" altLang="en-US" dirty="0" smtClean="0"/>
              <a:t>，容易验证满足：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=1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D555EE-9056-4EC3-9D96-523EFDA12CE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4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密码体制中，取</a:t>
            </a:r>
            <a:r>
              <a:rPr lang="en-US" altLang="zh-CN" dirty="0" smtClean="0"/>
              <a:t>n=11</a:t>
            </a:r>
            <a:r>
              <a:rPr lang="zh-CN" altLang="en-US" dirty="0" smtClean="0"/>
              <a:t>*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，加密指数</a:t>
            </a:r>
            <a:r>
              <a:rPr lang="en-US" altLang="zh-CN" dirty="0" smtClean="0"/>
              <a:t>b=3</a:t>
            </a:r>
            <a:r>
              <a:rPr lang="zh-CN" altLang="en-US" dirty="0" smtClean="0"/>
              <a:t>，试对明文</a:t>
            </a:r>
            <a:r>
              <a:rPr lang="en-US" altLang="zh-CN" dirty="0" smtClean="0"/>
              <a:t>x=165</a:t>
            </a:r>
            <a:r>
              <a:rPr lang="zh-CN" altLang="en-US" dirty="0" smtClean="0"/>
              <a:t>进行加密。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解：密文</a:t>
            </a:r>
            <a:r>
              <a:rPr lang="en-US" altLang="zh-CN" dirty="0" smtClean="0"/>
              <a:t>y=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n=165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11</a:t>
            </a:r>
            <a:r>
              <a:rPr lang="zh-CN" altLang="en-US" dirty="0" smtClean="0"/>
              <a:t>*</a:t>
            </a:r>
            <a:r>
              <a:rPr lang="en-US" altLang="zh-CN" dirty="0" smtClean="0"/>
              <a:t>23</a:t>
            </a:r>
            <a:r>
              <a:rPr lang="zh-CN" altLang="en-US" dirty="0" smtClean="0"/>
              <a:t>。分别计算如下同余式：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165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11=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11=</a:t>
            </a:r>
            <a:r>
              <a:rPr lang="zh-CN" altLang="en-US" dirty="0" smtClean="0"/>
              <a:t> </a:t>
            </a:r>
            <a:r>
              <a:rPr lang="en-US" altLang="zh-CN" dirty="0" smtClean="0"/>
              <a:t>11t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11</a:t>
            </a:r>
          </a:p>
          <a:p>
            <a:pPr eaLnBrk="1" hangingPunct="1"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165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23= 4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23=</a:t>
            </a:r>
            <a:r>
              <a:rPr lang="zh-CN" altLang="en-US" dirty="0" smtClean="0"/>
              <a:t> </a:t>
            </a:r>
            <a:r>
              <a:rPr lang="en-US" altLang="zh-CN" dirty="0" smtClean="0"/>
              <a:t>23s+64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23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因此，</a:t>
            </a:r>
            <a:r>
              <a:rPr lang="en-US" altLang="zh-CN" dirty="0" smtClean="0"/>
              <a:t>11t-23s=64</a:t>
            </a:r>
            <a:r>
              <a:rPr lang="zh-CN" altLang="en-US" dirty="0" smtClean="0"/>
              <a:t>，从而求得</a:t>
            </a:r>
            <a:r>
              <a:rPr lang="en-US" altLang="zh-CN" dirty="0" smtClean="0"/>
              <a:t>t=10, s=2</a:t>
            </a:r>
            <a:r>
              <a:rPr lang="zh-CN" altLang="en-US" dirty="0" smtClean="0"/>
              <a:t>。于是</a:t>
            </a:r>
            <a:r>
              <a:rPr lang="en-US" altLang="zh-CN" dirty="0" smtClean="0"/>
              <a:t>165</a:t>
            </a:r>
            <a:r>
              <a:rPr lang="en-US" altLang="zh-CN" baseline="30000" dirty="0" smtClean="0"/>
              <a:t>3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110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[11, 23]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110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12</a:t>
            </a:r>
            <a:r>
              <a:rPr lang="zh-CN" altLang="en-US" dirty="0" smtClean="0"/>
              <a:t>*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，即密文</a:t>
            </a:r>
            <a:r>
              <a:rPr lang="en-US" altLang="zh-CN" dirty="0" smtClean="0"/>
              <a:t>y=110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26627" name="灯片编号占位符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5D4485B3-BFB0-4671-904E-9E7BDF1383A9}" type="slidenum">
              <a:rPr lang="zh-CN" altLang="en-US" sz="1400" b="1">
                <a:solidFill>
                  <a:srgbClr val="FFFFFF"/>
                </a:solidFill>
                <a:latin typeface="Century Schoolbook" pitchFamily="18" charset="0"/>
              </a:rPr>
              <a:pPr algn="ctr"/>
              <a:t>11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14116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如果在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密码体制中，模数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是三个素数之积，那么该如何设计加密和解密？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解：设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p, q, r</a:t>
            </a:r>
            <a:r>
              <a:rPr lang="zh-CN" altLang="en-US" dirty="0" smtClean="0"/>
              <a:t>均为素数，而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(n)=(p-1)(q-1)(r-1) </a:t>
            </a:r>
            <a:r>
              <a:rPr lang="zh-CN" altLang="en-US" dirty="0" smtClean="0"/>
              <a:t>。选取</a:t>
            </a:r>
            <a:r>
              <a:rPr lang="en-US" altLang="zh-CN" dirty="0" smtClean="0"/>
              <a:t>a , b</a:t>
            </a:r>
            <a:r>
              <a:rPr lang="zh-CN" altLang="en-US" dirty="0" smtClean="0"/>
              <a:t>满足：</a:t>
            </a:r>
            <a:r>
              <a:rPr lang="en-US" altLang="zh-CN" dirty="0" smtClean="0"/>
              <a:t>1&lt;b&lt;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smtClean="0"/>
              <a:t>(b,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(n)) =1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=1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>
                <a:sym typeface="Wingdings" pitchFamily="2" charset="2"/>
              </a:rPr>
              <a:t>。对任意明文</a:t>
            </a:r>
            <a:r>
              <a:rPr lang="en-US" altLang="zh-CN" dirty="0" smtClean="0">
                <a:sym typeface="Wingdings" pitchFamily="2" charset="2"/>
              </a:rPr>
              <a:t>x</a:t>
            </a:r>
            <a:r>
              <a:rPr lang="zh-CN" altLang="en-US" dirty="0" smtClean="0">
                <a:sym typeface="Wingdings" pitchFamily="2" charset="2"/>
              </a:rPr>
              <a:t>和密文</a:t>
            </a:r>
            <a:r>
              <a:rPr lang="en-US" altLang="zh-CN" dirty="0" smtClean="0">
                <a:sym typeface="Wingdings" pitchFamily="2" charset="2"/>
              </a:rPr>
              <a:t>y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zh-CN" altLang="en-US" dirty="0" smtClean="0"/>
              <a:t>加密函数和解密函数分别定义为：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             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(x)=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b</a:t>
            </a:r>
            <a:r>
              <a:rPr lang="en-US" altLang="zh-CN" dirty="0" smtClean="0"/>
              <a:t> mod n</a:t>
            </a:r>
          </a:p>
          <a:p>
            <a:pPr eaLnBrk="1" hangingPunct="1">
              <a:buNone/>
            </a:pPr>
            <a:r>
              <a:rPr lang="zh-CN" altLang="en-US" dirty="0" smtClean="0"/>
              <a:t>                        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(y)=</a:t>
            </a:r>
            <a:r>
              <a:rPr lang="en-US" altLang="zh-CN" dirty="0" err="1" smtClean="0"/>
              <a:t>y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/>
              <a:t> mod n</a:t>
            </a:r>
          </a:p>
          <a:p>
            <a:pPr eaLnBrk="1" hangingPunct="1">
              <a:buNone/>
            </a:pPr>
            <a:r>
              <a:rPr lang="zh-CN" altLang="en-US" dirty="0" smtClean="0"/>
              <a:t>   这里</a:t>
            </a:r>
            <a:r>
              <a:rPr lang="zh-CN" altLang="en-US" b="1" dirty="0" smtClean="0">
                <a:solidFill>
                  <a:srgbClr val="FF0000"/>
                </a:solidFill>
              </a:rPr>
              <a:t>公钥是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，而</a:t>
            </a:r>
            <a:r>
              <a:rPr lang="zh-CN" altLang="en-US" b="1" dirty="0" smtClean="0">
                <a:solidFill>
                  <a:srgbClr val="FF0000"/>
                </a:solidFill>
              </a:rPr>
              <a:t>私钥是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。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E757DB-8DC4-4CAC-85AB-3CAD15BB446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92514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密码体制中， 对给定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，若将明文加密两次，是否可以增强安全性？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解：设两次加密使用的加密指数分别为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。因为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         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y=(x</a:t>
            </a:r>
            <a:r>
              <a:rPr lang="en-US" altLang="zh-CN" baseline="30000" dirty="0" smtClean="0"/>
              <a:t>b</a:t>
            </a:r>
            <a:r>
              <a:rPr lang="en-US" altLang="zh-CN" sz="2000" baseline="30000" dirty="0" smtClean="0"/>
              <a:t>1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b</a:t>
            </a:r>
            <a:r>
              <a:rPr lang="en-US" altLang="zh-CN" sz="2000" baseline="30000" dirty="0" smtClean="0"/>
              <a:t>2</a:t>
            </a:r>
            <a:r>
              <a:rPr lang="en-US" altLang="zh-CN" dirty="0" smtClean="0"/>
              <a:t>= x</a:t>
            </a:r>
            <a:r>
              <a:rPr lang="en-US" altLang="zh-CN" baseline="30000" dirty="0" smtClean="0"/>
              <a:t>b</a:t>
            </a:r>
            <a:r>
              <a:rPr lang="en-US" altLang="zh-CN" sz="2000" baseline="30000" dirty="0" smtClean="0"/>
              <a:t>1</a:t>
            </a:r>
            <a:r>
              <a:rPr lang="en-US" altLang="zh-CN" baseline="30000" dirty="0" smtClean="0"/>
              <a:t>b</a:t>
            </a:r>
            <a:r>
              <a:rPr lang="en-US" altLang="zh-CN" sz="2000" baseline="30000" dirty="0" smtClean="0"/>
              <a:t>2</a:t>
            </a:r>
            <a:r>
              <a:rPr lang="en-US" altLang="zh-CN" dirty="0" smtClean="0"/>
              <a:t> mod n</a:t>
            </a:r>
          </a:p>
          <a:p>
            <a:pPr eaLnBrk="1" hangingPunct="1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所以这样加密两次与直接用</a:t>
            </a:r>
            <a:r>
              <a:rPr lang="en-US" altLang="zh-CN" dirty="0" smtClean="0"/>
              <a:t>b=b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加密一样。又因为求解密指数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等价于求</a:t>
            </a:r>
            <a:r>
              <a:rPr lang="en-US" altLang="zh-CN" dirty="0" smtClean="0"/>
              <a:t>b</a:t>
            </a:r>
            <a:r>
              <a:rPr lang="zh-CN" altLang="en-US" dirty="0" smtClean="0"/>
              <a:t>模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>
                <a:sym typeface="Wingdings" pitchFamily="2" charset="2"/>
              </a:rPr>
              <a:t>的逆，而求</a:t>
            </a:r>
            <a:r>
              <a:rPr lang="en-US" altLang="zh-CN" dirty="0" smtClean="0"/>
              <a:t>b</a:t>
            </a:r>
            <a:r>
              <a:rPr lang="zh-CN" altLang="en-US" dirty="0" smtClean="0"/>
              <a:t>模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>
                <a:sym typeface="Wingdings" pitchFamily="2" charset="2"/>
              </a:rPr>
              <a:t>的逆与求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en-US" altLang="zh-CN" baseline="-25000" dirty="0" smtClean="0">
                <a:sym typeface="Wingdings" pitchFamily="2" charset="2"/>
              </a:rPr>
              <a:t>i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i</a:t>
            </a:r>
            <a:r>
              <a:rPr lang="en-US" altLang="zh-CN" dirty="0" smtClean="0">
                <a:sym typeface="Wingdings" pitchFamily="2" charset="2"/>
              </a:rPr>
              <a:t>=1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,2)</a:t>
            </a:r>
            <a:r>
              <a:rPr lang="zh-CN" altLang="en-US" dirty="0" smtClean="0"/>
              <a:t>模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>
                <a:sym typeface="Wingdings" pitchFamily="2" charset="2"/>
              </a:rPr>
              <a:t>的逆相当，所以</a:t>
            </a:r>
            <a:r>
              <a:rPr lang="zh-CN" altLang="en-US" dirty="0" smtClean="0"/>
              <a:t>加密两次</a:t>
            </a:r>
            <a:r>
              <a:rPr lang="zh-CN" altLang="en-US" dirty="0" smtClean="0">
                <a:sym typeface="Wingdings" pitchFamily="2" charset="2"/>
              </a:rPr>
              <a:t>也没有增加解密的难度。总之，</a:t>
            </a:r>
            <a:r>
              <a:rPr lang="zh-CN" altLang="en-US" dirty="0" smtClean="0"/>
              <a:t>对给定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，将明文加密两次，并不能增强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密码体制的安全性。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CA260C-069E-4408-8C67-9F4FA46B067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密码体制的安全性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873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RSA</a:t>
            </a:r>
            <a:r>
              <a:rPr lang="zh-CN" altLang="en-US" dirty="0" smtClean="0"/>
              <a:t>密码体制的安全性是</a:t>
            </a:r>
            <a:r>
              <a:rPr lang="zh-CN" altLang="en-US" b="1" dirty="0" smtClean="0">
                <a:solidFill>
                  <a:srgbClr val="FF0000"/>
                </a:solidFill>
              </a:rPr>
              <a:t>基于相信加密函数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</a:t>
            </a:r>
            <a:r>
              <a:rPr lang="en-US" altLang="zh-CN" b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b="1" dirty="0" smtClean="0">
                <a:solidFill>
                  <a:srgbClr val="FF0000"/>
                </a:solidFill>
              </a:rPr>
              <a:t>(x)=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</a:t>
            </a:r>
            <a:r>
              <a:rPr lang="en-US" altLang="zh-CN" b="1" baseline="30000" dirty="0" err="1" smtClean="0">
                <a:solidFill>
                  <a:srgbClr val="FF0000"/>
                </a:solidFill>
              </a:rPr>
              <a:t>b</a:t>
            </a:r>
            <a:r>
              <a:rPr lang="en-US" altLang="zh-CN" b="1" dirty="0" smtClean="0">
                <a:solidFill>
                  <a:srgbClr val="FF0000"/>
                </a:solidFill>
              </a:rPr>
              <a:t> mod n </a:t>
            </a:r>
            <a:r>
              <a:rPr lang="zh-CN" altLang="en-US" b="1" dirty="0" smtClean="0">
                <a:solidFill>
                  <a:srgbClr val="FF0000"/>
                </a:solidFill>
              </a:rPr>
              <a:t>是一个单向函数</a:t>
            </a:r>
            <a:r>
              <a:rPr lang="zh-CN" altLang="en-US" dirty="0" smtClean="0"/>
              <a:t>，所以对攻击者来说，试图解密密文是计算上不可行的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这里需要注意的是，允许</a:t>
            </a:r>
            <a:r>
              <a:rPr lang="en-US" altLang="zh-CN" dirty="0" smtClean="0">
                <a:sym typeface="Wingdings" pitchFamily="2" charset="2"/>
              </a:rPr>
              <a:t>Bob</a:t>
            </a:r>
            <a:r>
              <a:rPr lang="zh-CN" altLang="en-US" dirty="0" smtClean="0">
                <a:sym typeface="Wingdings" pitchFamily="2" charset="2"/>
              </a:rPr>
              <a:t>解密密文的陷门是分解</a:t>
            </a:r>
            <a:r>
              <a:rPr lang="en-US" altLang="zh-CN" dirty="0" smtClean="0">
                <a:sym typeface="Wingdings" pitchFamily="2" charset="2"/>
              </a:rPr>
              <a:t>n=</a:t>
            </a:r>
            <a:r>
              <a:rPr lang="en-US" altLang="zh-CN" dirty="0" err="1" smtClean="0">
                <a:sym typeface="Wingdings" pitchFamily="2" charset="2"/>
              </a:rPr>
              <a:t>pq</a:t>
            </a:r>
            <a:r>
              <a:rPr lang="zh-CN" altLang="en-US" dirty="0" smtClean="0">
                <a:sym typeface="Wingdings" pitchFamily="2" charset="2"/>
              </a:rPr>
              <a:t>的知识，由于</a:t>
            </a:r>
            <a:r>
              <a:rPr lang="en-US" altLang="zh-CN" dirty="0" smtClean="0">
                <a:sym typeface="Wingdings" pitchFamily="2" charset="2"/>
              </a:rPr>
              <a:t>Bob</a:t>
            </a:r>
            <a:r>
              <a:rPr lang="zh-CN" altLang="en-US" dirty="0" smtClean="0">
                <a:sym typeface="Wingdings" pitchFamily="2" charset="2"/>
              </a:rPr>
              <a:t>已经知道这个分解，所以他可以很容易地计算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en-US" altLang="zh-CN" dirty="0" smtClean="0">
                <a:sym typeface="Wingdings" pitchFamily="2" charset="2"/>
              </a:rPr>
              <a:t>=(p-1)(q-1)</a:t>
            </a:r>
            <a:r>
              <a:rPr lang="zh-CN" altLang="en-US" dirty="0" smtClean="0">
                <a:sym typeface="Wingdings" pitchFamily="2" charset="2"/>
              </a:rPr>
              <a:t>，然后用扩展的欧几里得算法计算解密指数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endParaRPr lang="en-US" altLang="zh-CN" dirty="0" smtClean="0">
              <a:sym typeface="Wingdings" pitchFamily="2" charset="2"/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BFB264-01D6-48C8-BC4B-C3AA32B546F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密码体制的安全性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88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密码体制的一个明显的攻击就是密码分析者</a:t>
            </a:r>
            <a:r>
              <a:rPr lang="zh-CN" altLang="en-US" b="1" dirty="0" smtClean="0">
                <a:solidFill>
                  <a:srgbClr val="FF0000"/>
                </a:solidFill>
              </a:rPr>
              <a:t>试图分解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。如果这点做到了，那么便可以很简单地计算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en-US" altLang="zh-CN" dirty="0" smtClean="0">
                <a:sym typeface="Wingdings" pitchFamily="2" charset="2"/>
              </a:rPr>
              <a:t>=(p-1)(q-1)</a:t>
            </a:r>
            <a:r>
              <a:rPr lang="zh-CN" altLang="en-US" dirty="0" smtClean="0">
                <a:sym typeface="Wingdings" pitchFamily="2" charset="2"/>
              </a:rPr>
              <a:t>，然后可以像</a:t>
            </a:r>
            <a:r>
              <a:rPr lang="en-US" altLang="zh-CN" dirty="0" smtClean="0">
                <a:sym typeface="Wingdings" pitchFamily="2" charset="2"/>
              </a:rPr>
              <a:t>Bob</a:t>
            </a:r>
            <a:r>
              <a:rPr lang="zh-CN" altLang="en-US" dirty="0" smtClean="0">
                <a:sym typeface="Wingdings" pitchFamily="2" charset="2"/>
              </a:rPr>
              <a:t>一样从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计算出解密指数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关于大整数的分解，目前最有效的三种算法是二次筛选法，椭圆曲线分解算法和数域筛法，其它作为先驱的著名算法包括</a:t>
            </a:r>
            <a:r>
              <a:rPr lang="en-US" altLang="zh-CN" dirty="0" smtClean="0">
                <a:sym typeface="Wingdings" pitchFamily="2" charset="2"/>
              </a:rPr>
              <a:t>Pollard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p-1</a:t>
            </a:r>
            <a:r>
              <a:rPr lang="zh-CN" altLang="en-US" dirty="0" smtClean="0">
                <a:sym typeface="Wingdings" pitchFamily="2" charset="2"/>
              </a:rPr>
              <a:t>算法，</a:t>
            </a:r>
            <a:r>
              <a:rPr lang="en-US" altLang="zh-CN" dirty="0" smtClean="0">
                <a:sym typeface="Wingdings" pitchFamily="2" charset="2"/>
              </a:rPr>
              <a:t>William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p+1</a:t>
            </a:r>
            <a:r>
              <a:rPr lang="zh-CN" altLang="en-US" dirty="0" smtClean="0">
                <a:sym typeface="Wingdings" pitchFamily="2" charset="2"/>
              </a:rPr>
              <a:t>算法，连分式算法，费马分解法及试除法等。若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被成功分解，则</a:t>
            </a:r>
            <a:r>
              <a:rPr lang="en-US" altLang="zh-CN" dirty="0" smtClean="0">
                <a:sym typeface="Wingdings" pitchFamily="2" charset="2"/>
              </a:rPr>
              <a:t>RSA</a:t>
            </a:r>
            <a:r>
              <a:rPr lang="zh-CN" altLang="en-US" dirty="0" smtClean="0">
                <a:sym typeface="Wingdings" pitchFamily="2" charset="2"/>
              </a:rPr>
              <a:t>密码便被破解。尽管如此，还不能证明对</a:t>
            </a:r>
            <a:r>
              <a:rPr lang="en-US" altLang="zh-CN" dirty="0" smtClean="0">
                <a:sym typeface="Wingdings" pitchFamily="2" charset="2"/>
              </a:rPr>
              <a:t>RSA</a:t>
            </a:r>
            <a:r>
              <a:rPr lang="zh-CN" altLang="en-US" dirty="0" smtClean="0">
                <a:sym typeface="Wingdings" pitchFamily="2" charset="2"/>
              </a:rPr>
              <a:t>密码攻击的难度就和分解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相当，只能说</a:t>
            </a:r>
            <a:r>
              <a:rPr lang="zh-CN" altLang="en-US" b="1" dirty="0" smtClean="0">
                <a:solidFill>
                  <a:srgbClr val="FF0000"/>
                </a:solidFill>
                <a:sym typeface="Wingdings" pitchFamily="2" charset="2"/>
              </a:rPr>
              <a:t>攻击</a:t>
            </a: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RSA</a:t>
            </a:r>
            <a:r>
              <a:rPr lang="zh-CN" altLang="en-US" b="1" dirty="0" smtClean="0">
                <a:solidFill>
                  <a:srgbClr val="FF0000"/>
                </a:solidFill>
                <a:sym typeface="Wingdings" pitchFamily="2" charset="2"/>
              </a:rPr>
              <a:t>密码的困难程度不比分解大整数更难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64C110-A371-4FFE-B87D-0218DBF9610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密码体制的安全性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73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当然，密码分析者可以考虑</a:t>
            </a:r>
            <a:r>
              <a:rPr lang="zh-CN" altLang="en-US" b="1" dirty="0" smtClean="0">
                <a:solidFill>
                  <a:srgbClr val="FF0000"/>
                </a:solidFill>
              </a:rPr>
              <a:t>不分解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而直接解密</a:t>
            </a:r>
            <a:r>
              <a:rPr lang="en-US" altLang="zh-CN" b="1" dirty="0" smtClean="0">
                <a:solidFill>
                  <a:srgbClr val="FF0000"/>
                </a:solidFill>
              </a:rPr>
              <a:t>RSA</a:t>
            </a:r>
            <a:r>
              <a:rPr lang="zh-CN" altLang="en-US" b="1" dirty="0" smtClean="0">
                <a:solidFill>
                  <a:srgbClr val="FF0000"/>
                </a:solidFill>
              </a:rPr>
              <a:t>密文</a:t>
            </a:r>
            <a:r>
              <a:rPr lang="zh-CN" altLang="en-US" dirty="0" smtClean="0"/>
              <a:t>。应该注意的是，若从求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>
                <a:sym typeface="Wingdings" pitchFamily="2" charset="2"/>
              </a:rPr>
              <a:t>入手对</a:t>
            </a:r>
            <a:r>
              <a:rPr lang="en-US" altLang="zh-CN" dirty="0" smtClean="0">
                <a:sym typeface="Wingdings" pitchFamily="2" charset="2"/>
              </a:rPr>
              <a:t>RSA</a:t>
            </a:r>
            <a:r>
              <a:rPr lang="zh-CN" altLang="en-US" dirty="0" smtClean="0">
                <a:sym typeface="Wingdings" pitchFamily="2" charset="2"/>
              </a:rPr>
              <a:t>密码进行攻击，那么它的难度和分解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相当。换言之，计算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并不比分解</a:t>
            </a:r>
            <a:r>
              <a:rPr lang="en-US" altLang="zh-CN" dirty="0" smtClean="0"/>
              <a:t>n</a:t>
            </a:r>
            <a:r>
              <a:rPr lang="zh-CN" altLang="en-US" dirty="0" smtClean="0"/>
              <a:t>简单。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事实上，假设已知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为两个素数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之积，那么通过求解如下方程组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                  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                  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en-US" altLang="zh-CN" dirty="0" smtClean="0">
                <a:sym typeface="Wingdings" pitchFamily="2" charset="2"/>
              </a:rPr>
              <a:t>=(p-1)(q-1)</a:t>
            </a:r>
          </a:p>
          <a:p>
            <a:pPr eaLnBrk="1" hangingPunct="1">
              <a:buNone/>
            </a:pPr>
            <a:r>
              <a:rPr lang="zh-CN" altLang="en-US" dirty="0" smtClean="0">
                <a:sym typeface="Wingdings" pitchFamily="2" charset="2"/>
              </a:rPr>
              <a:t>   可以容易地分解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。具体见上一节的课堂练习题。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       </a:t>
            </a:r>
            <a:endParaRPr lang="en-US" altLang="zh-CN" dirty="0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57F58A-CB0C-48A1-9B18-F1F649B7317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密码体制的安全性</a:t>
            </a:r>
            <a:endParaRPr lang="en-US" altLang="zh-CN" cap="none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14116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密码分析者也可能既不分解</a:t>
            </a:r>
            <a:r>
              <a:rPr lang="en-US" altLang="zh-CN" dirty="0" smtClean="0"/>
              <a:t>n</a:t>
            </a:r>
            <a:r>
              <a:rPr lang="zh-CN" altLang="en-US" dirty="0" smtClean="0"/>
              <a:t>也不计算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，而</a:t>
            </a:r>
            <a:r>
              <a:rPr lang="zh-CN" altLang="en-US" b="1" dirty="0" smtClean="0">
                <a:solidFill>
                  <a:srgbClr val="FF0000"/>
                </a:solidFill>
              </a:rPr>
              <a:t>直接基于解密指数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进行攻击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。可以证明，如果解密指数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已知，那么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可以通过一个随机算法在多项式时间内分解，这表明</a:t>
            </a:r>
            <a:r>
              <a:rPr lang="zh-CN" altLang="en-US" b="1" dirty="0" smtClean="0">
                <a:solidFill>
                  <a:srgbClr val="FF0000"/>
                </a:solidFill>
              </a:rPr>
              <a:t>直接计算解密指数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并不比分解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容易</a:t>
            </a:r>
            <a:r>
              <a:rPr lang="zh-CN" altLang="en-US" dirty="0" smtClean="0"/>
              <a:t>。当然，这也告诉我们，如果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被泄露（此时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可被很容易分解为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），那么</a:t>
            </a:r>
            <a:r>
              <a:rPr lang="en-US" altLang="zh-CN" dirty="0" smtClean="0"/>
              <a:t>Bob</a:t>
            </a:r>
            <a:r>
              <a:rPr lang="zh-CN" altLang="en-US" dirty="0" smtClean="0"/>
              <a:t>仅仅重新选取一个加密指数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是不够的（此时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不变，而其分解已知），他必须选择一个新的模数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r>
              <a:rPr lang="zh-CN" altLang="en-US" dirty="0" smtClean="0"/>
              <a:t>另外，</a:t>
            </a:r>
            <a:r>
              <a:rPr lang="en-US" altLang="zh-CN" dirty="0" smtClean="0"/>
              <a:t>Wiener</a:t>
            </a:r>
            <a:r>
              <a:rPr lang="zh-CN" altLang="en-US" dirty="0" smtClean="0"/>
              <a:t>提出了一种</a:t>
            </a:r>
            <a:r>
              <a:rPr lang="zh-CN" altLang="en-US" b="1" dirty="0" smtClean="0">
                <a:solidFill>
                  <a:srgbClr val="FF0000"/>
                </a:solidFill>
              </a:rPr>
              <a:t>基于低解密指数的攻击方法</a:t>
            </a:r>
            <a:r>
              <a:rPr lang="zh-CN" altLang="en-US" dirty="0" smtClean="0"/>
              <a:t>，当密钥满足</a:t>
            </a:r>
            <a:r>
              <a:rPr lang="en-US" altLang="zh-CN" dirty="0" smtClean="0"/>
              <a:t>3a&lt;n</a:t>
            </a:r>
            <a:r>
              <a:rPr lang="en-US" altLang="zh-CN" baseline="30000" dirty="0" smtClean="0"/>
              <a:t>1/4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q&lt;p&lt;2q</a:t>
            </a:r>
            <a:r>
              <a:rPr lang="zh-CN" altLang="en-US" dirty="0" smtClean="0"/>
              <a:t>时，这种方法可以成功地计算出解密指数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8694C6-0FA2-43CC-93CD-C2EF5BF24F8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密码体制的安全性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73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随着计算能力的日益增强和整数分解算法的不断改进，为保证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密码的安全性，在实际应用中选取的素数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越来越大。为避免选择容易分解的整数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1978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Rivest</a:t>
            </a:r>
            <a:r>
              <a:rPr lang="zh-CN" altLang="en-US" dirty="0" smtClean="0"/>
              <a:t>等人在正式发表的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公钥密码的论文中建议对素数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的选择应当满足如下的原则：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当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zh-CN" altLang="en-US" b="1" dirty="0" smtClean="0">
                <a:solidFill>
                  <a:srgbClr val="FF0000"/>
                </a:solidFill>
              </a:rPr>
              <a:t>要足够大，在长度上应该相差不多，且二者之差与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zh-CN" altLang="en-US" b="1" dirty="0" smtClean="0">
                <a:solidFill>
                  <a:srgbClr val="FF0000"/>
                </a:solidFill>
              </a:rPr>
              <a:t>位数相近</a:t>
            </a:r>
            <a:r>
              <a:rPr lang="zh-CN" altLang="en-US" dirty="0" smtClean="0"/>
              <a:t>。如果差值</a:t>
            </a:r>
            <a:r>
              <a:rPr lang="en-US" altLang="zh-CN" dirty="0" smtClean="0"/>
              <a:t>p-q</a:t>
            </a:r>
            <a:r>
              <a:rPr lang="zh-CN" altLang="en-US" dirty="0" smtClean="0"/>
              <a:t>太小（不妨设</a:t>
            </a:r>
            <a:r>
              <a:rPr lang="en-US" altLang="zh-CN" dirty="0" smtClean="0"/>
              <a:t>p&gt;q</a:t>
            </a:r>
            <a:r>
              <a:rPr lang="zh-CN" altLang="en-US" dirty="0" smtClean="0"/>
              <a:t>），那么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p+q</a:t>
            </a:r>
            <a:r>
              <a:rPr lang="en-US" altLang="zh-CN" dirty="0" smtClean="0"/>
              <a:t>)/2≈n</a:t>
            </a:r>
            <a:r>
              <a:rPr lang="en-US" altLang="zh-CN" baseline="30000" dirty="0" smtClean="0"/>
              <a:t>1/2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 (p-q)/2</a:t>
            </a:r>
            <a:r>
              <a:rPr lang="zh-CN" altLang="en-US" dirty="0" smtClean="0"/>
              <a:t>是个相当小的数。因此等式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          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p+q</a:t>
            </a:r>
            <a:r>
              <a:rPr lang="en-US" altLang="zh-CN" dirty="0" smtClean="0"/>
              <a:t>)/2)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-n=( (p-q)/2)</a:t>
            </a:r>
            <a:r>
              <a:rPr lang="en-US" altLang="zh-CN" baseline="30000" dirty="0" smtClean="0"/>
              <a:t>2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右边是一个相当小的平方数，这样就可以利用费马分解法来分解整数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6BA9A7-8BA7-4D6B-81DC-FFB712E365C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密码体制的安全性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1419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RSA</a:t>
            </a:r>
            <a:r>
              <a:rPr lang="zh-CN" altLang="en-US" dirty="0" smtClean="0"/>
              <a:t>密码体制中，对素数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的选择应当满足如下的原则（续）：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p-1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q-1</a:t>
            </a:r>
            <a:r>
              <a:rPr lang="zh-CN" altLang="en-US" b="1" dirty="0" smtClean="0">
                <a:solidFill>
                  <a:srgbClr val="FF0000"/>
                </a:solidFill>
              </a:rPr>
              <a:t>的最大公因数</a:t>
            </a:r>
            <a:r>
              <a:rPr lang="en-US" altLang="zh-CN" b="1" dirty="0" smtClean="0">
                <a:solidFill>
                  <a:srgbClr val="FF0000"/>
                </a:solidFill>
              </a:rPr>
              <a:t>d=(p-1, q-1)</a:t>
            </a:r>
            <a:r>
              <a:rPr lang="zh-CN" altLang="en-US" b="1" dirty="0" smtClean="0">
                <a:solidFill>
                  <a:srgbClr val="FF0000"/>
                </a:solidFill>
              </a:rPr>
              <a:t>应该尽量小</a:t>
            </a:r>
            <a:r>
              <a:rPr lang="zh-CN" altLang="en-US" dirty="0" smtClean="0"/>
              <a:t>。否则，将有</a:t>
            </a:r>
            <a:r>
              <a:rPr lang="en-US" altLang="zh-CN" dirty="0" smtClean="0"/>
              <a:t>d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的伪素数，这就增加了对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进行分解的可能性。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p-1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q-1</a:t>
            </a:r>
            <a:r>
              <a:rPr lang="zh-CN" altLang="en-US" b="1" dirty="0" smtClean="0">
                <a:solidFill>
                  <a:srgbClr val="FF0000"/>
                </a:solidFill>
              </a:rPr>
              <a:t>都应该含有大的素因数</a:t>
            </a:r>
            <a:r>
              <a:rPr lang="zh-CN" altLang="en-US" dirty="0" smtClean="0"/>
              <a:t>，否则就可能利用</a:t>
            </a:r>
            <a:r>
              <a:rPr lang="en-US" altLang="zh-CN" dirty="0" smtClean="0"/>
              <a:t>Pollard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p-1</a:t>
            </a:r>
            <a:r>
              <a:rPr lang="zh-CN" altLang="en-US" dirty="0" smtClean="0"/>
              <a:t>算法求出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的真因数。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F0E1B6-585C-4952-8B85-D8DB686D305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73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密码体制中，假设密码分析者发现某个明文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与模数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不是互素的，求破解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密码的方法。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证明：由解密函数知：</a:t>
            </a:r>
            <a:r>
              <a:rPr lang="en-US" altLang="zh-CN" dirty="0" smtClean="0"/>
              <a:t>x=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/>
              <a:t> mod n</a:t>
            </a:r>
            <a:r>
              <a:rPr lang="zh-CN" altLang="en-US" dirty="0" smtClean="0"/>
              <a:t>。于是</a:t>
            </a:r>
            <a:r>
              <a:rPr lang="en-US" altLang="zh-CN" dirty="0" smtClean="0"/>
              <a:t>x&lt;n</a:t>
            </a:r>
            <a:r>
              <a:rPr lang="zh-CN" altLang="en-US" dirty="0" smtClean="0"/>
              <a:t>。又因为</a:t>
            </a:r>
            <a:r>
              <a:rPr lang="en-US" altLang="zh-CN" dirty="0" smtClean="0"/>
              <a:t>(x, n)&gt;1</a:t>
            </a:r>
            <a:r>
              <a:rPr lang="zh-CN" altLang="en-US" dirty="0" smtClean="0"/>
              <a:t>且模数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为两个素数之积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，所以：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            </a:t>
            </a:r>
            <a:r>
              <a:rPr lang="en-US" altLang="zh-CN" dirty="0" smtClean="0"/>
              <a:t>(x, n)=(x, </a:t>
            </a:r>
            <a:r>
              <a:rPr lang="en-US" altLang="zh-CN" dirty="0" err="1" smtClean="0"/>
              <a:t>pq</a:t>
            </a:r>
            <a:r>
              <a:rPr lang="en-US" altLang="zh-CN" dirty="0" smtClean="0"/>
              <a:t>)=p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</a:t>
            </a:r>
          </a:p>
          <a:p>
            <a:pPr eaLnBrk="1" hangingPunct="1">
              <a:buNone/>
            </a:pPr>
            <a:r>
              <a:rPr lang="zh-CN" altLang="en-US" dirty="0" smtClean="0"/>
              <a:t>   因此，先通过辗转相除法求得</a:t>
            </a:r>
            <a:r>
              <a:rPr lang="en-US" altLang="zh-CN" dirty="0" smtClean="0"/>
              <a:t>(x, n)</a:t>
            </a:r>
            <a:r>
              <a:rPr lang="zh-CN" altLang="en-US" dirty="0" smtClean="0"/>
              <a:t>，再利用</a:t>
            </a:r>
            <a:r>
              <a:rPr lang="en-US" altLang="zh-CN" dirty="0" smtClean="0"/>
              <a:t>(x, 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</a:t>
            </a:r>
            <a:r>
              <a:rPr lang="zh-CN" altLang="en-US" dirty="0" smtClean="0"/>
              <a:t>就可分解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。这样就可以破解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密码。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6D79C3-CFF9-40C9-A27F-06F5CCAE865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88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假定两个人使用的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密码体制的加密模分别为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不相等。如果</a:t>
            </a:r>
            <a:r>
              <a:rPr lang="en-US" altLang="zh-CN" dirty="0" smtClean="0"/>
              <a:t>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)&gt;1</a:t>
            </a:r>
            <a:r>
              <a:rPr lang="zh-CN" altLang="en-US" dirty="0" smtClean="0"/>
              <a:t>，求破解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密码的方法。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解：因为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均可表示为两个素数之积，且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不相等，所以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至多有一个相同的素因数，否则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相等。又因为</a:t>
            </a:r>
            <a:r>
              <a:rPr lang="en-US" altLang="zh-CN" dirty="0" smtClean="0"/>
              <a:t>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)&gt;1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恰好有一个相同的素因数，即为</a:t>
            </a:r>
            <a:r>
              <a:rPr lang="en-US" altLang="zh-CN" dirty="0" smtClean="0"/>
              <a:t>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。于是，</a:t>
            </a:r>
            <a:r>
              <a:rPr lang="en-US" altLang="zh-CN" dirty="0" smtClean="0"/>
              <a:t>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的素公因数。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因此，先通过辗转相除法求得</a:t>
            </a:r>
            <a:r>
              <a:rPr lang="en-US" altLang="zh-CN" dirty="0" smtClean="0"/>
              <a:t>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，再利用</a:t>
            </a:r>
            <a:r>
              <a:rPr lang="en-US" altLang="zh-CN" dirty="0" smtClean="0"/>
              <a:t>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的素公因数就可以分解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 </a:t>
            </a:r>
            <a:r>
              <a:rPr lang="zh-CN" altLang="en-US" dirty="0" smtClean="0"/>
              <a:t>。这样就可以破解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密码。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493C50-2361-4208-B27B-402ADDD843C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3166</TotalTime>
  <Words>1536</Words>
  <Application>Microsoft Office PowerPoint</Application>
  <PresentationFormat>全屏显示(4:3)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华文楷体</vt:lpstr>
      <vt:lpstr>宋体</vt:lpstr>
      <vt:lpstr>Arial</vt:lpstr>
      <vt:lpstr>Calibri</vt:lpstr>
      <vt:lpstr>Century Schoolbook</vt:lpstr>
      <vt:lpstr>Corbel</vt:lpstr>
      <vt:lpstr>Wingdings</vt:lpstr>
      <vt:lpstr>深度</vt:lpstr>
      <vt:lpstr>3.5 RSA的安全性讨论</vt:lpstr>
      <vt:lpstr>RSA密码体制的安全性</vt:lpstr>
      <vt:lpstr>RSA密码体制的安全性</vt:lpstr>
      <vt:lpstr>RSA密码体制的安全性</vt:lpstr>
      <vt:lpstr>RSA密码体制的安全性</vt:lpstr>
      <vt:lpstr>RSA密码体制的安全性</vt:lpstr>
      <vt:lpstr>RSA密码体制的安全性</vt:lpstr>
      <vt:lpstr>例子</vt:lpstr>
      <vt:lpstr>例子</vt:lpstr>
      <vt:lpstr>例子</vt:lpstr>
      <vt:lpstr>例子</vt:lpstr>
      <vt:lpstr>例子</vt:lpstr>
      <vt:lpstr>例子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Ping Zhu</dc:creator>
  <cp:lastModifiedBy>Alpha</cp:lastModifiedBy>
  <cp:revision>1001</cp:revision>
  <dcterms:created xsi:type="dcterms:W3CDTF">2013-02-06T07:24:48Z</dcterms:created>
  <dcterms:modified xsi:type="dcterms:W3CDTF">2013-12-05T15:36:06Z</dcterms:modified>
</cp:coreProperties>
</file>