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22" r:id="rId2"/>
    <p:sldMasterId id="2147483852" r:id="rId3"/>
  </p:sldMasterIdLst>
  <p:notesMasterIdLst>
    <p:notesMasterId r:id="rId54"/>
  </p:notesMasterIdLst>
  <p:sldIdLst>
    <p:sldId id="295" r:id="rId4"/>
    <p:sldId id="266" r:id="rId5"/>
    <p:sldId id="267" r:id="rId6"/>
    <p:sldId id="282" r:id="rId7"/>
    <p:sldId id="268" r:id="rId8"/>
    <p:sldId id="272" r:id="rId9"/>
    <p:sldId id="269" r:id="rId10"/>
    <p:sldId id="283" r:id="rId11"/>
    <p:sldId id="284" r:id="rId12"/>
    <p:sldId id="286" r:id="rId13"/>
    <p:sldId id="271" r:id="rId14"/>
    <p:sldId id="270" r:id="rId15"/>
    <p:sldId id="289" r:id="rId16"/>
    <p:sldId id="290" r:id="rId17"/>
    <p:sldId id="293" r:id="rId18"/>
    <p:sldId id="294"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22" r:id="rId43"/>
    <p:sldId id="323" r:id="rId44"/>
    <p:sldId id="324" r:id="rId45"/>
    <p:sldId id="325" r:id="rId46"/>
    <p:sldId id="327" r:id="rId47"/>
    <p:sldId id="328" r:id="rId48"/>
    <p:sldId id="329" r:id="rId49"/>
    <p:sldId id="330" r:id="rId50"/>
    <p:sldId id="331" r:id="rId51"/>
    <p:sldId id="332" r:id="rId52"/>
    <p:sldId id="333"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705" autoAdjust="0"/>
  </p:normalViewPr>
  <p:slideViewPr>
    <p:cSldViewPr>
      <p:cViewPr varScale="1">
        <p:scale>
          <a:sx n="89" d="100"/>
          <a:sy n="89" d="100"/>
        </p:scale>
        <p:origin x="-10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CD81A-6388-452B-AFD4-8F62157A0231}" type="datetimeFigureOut">
              <a:rPr lang="zh-CN" altLang="en-US" smtClean="0"/>
              <a:pPr/>
              <a:t>2014/12/29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90AF4-C1B0-40B2-9D57-F3EF46452D4A}" type="slidenum">
              <a:rPr lang="zh-CN" altLang="en-US" smtClean="0"/>
              <a:pPr/>
              <a:t>‹#›</a:t>
            </a:fld>
            <a:endParaRPr lang="zh-CN" altLang="en-US"/>
          </a:p>
        </p:txBody>
      </p:sp>
    </p:spTree>
    <p:extLst>
      <p:ext uri="{BB962C8B-B14F-4D97-AF65-F5344CB8AC3E}">
        <p14:creationId xmlns:p14="http://schemas.microsoft.com/office/powerpoint/2010/main" val="317018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53620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46885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36156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4" name="页脚占位符 3"/>
          <p:cNvSpPr>
            <a:spLocks noGrp="1"/>
          </p:cNvSpPr>
          <p:nvPr>
            <p:ph type="ftr" sz="quarter" idx="11"/>
          </p:nvPr>
        </p:nvSpPr>
        <p:spPr/>
        <p:txBody>
          <a:bodyPr/>
          <a:lstStyle/>
          <a:p>
            <a:r>
              <a:rPr lang="en-US" altLang="zh-CN" smtClean="0"/>
              <a:t>Ping Zhu</a:t>
            </a:r>
            <a:endParaRPr lang="zh-CN" altLang="en-US" dirty="0"/>
          </a:p>
        </p:txBody>
      </p:sp>
      <p:sp>
        <p:nvSpPr>
          <p:cNvPr id="5" name="灯片编号占位符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5476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408935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84358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155382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4120370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3880946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598693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328756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486958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859165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032392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414859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3A0BC4-4270-4D9C-B315-D2002DD5E679}"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220723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48E743-5476-47D9-84CA-8860DBBDB88E}"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D48E743-5476-47D9-84CA-8860DBBDB88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4094377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D48E743-5476-47D9-84CA-8860DBBDB88E}"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48E743-5476-47D9-84CA-8860DBBDB88E}"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143F142-C6F2-432D-990D-FF2211A31C22}" type="datetimeFigureOut">
              <a:rPr lang="zh-CN" altLang="en-US" smtClean="0"/>
              <a:t>2014/12/29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1CF1133-3259-4C45-BABA-5B62D9C6F78D}" type="datetimeFigureOut">
              <a:rPr lang="en-US" smtClean="0"/>
              <a:t>12/29/2014</a:t>
            </a:fld>
            <a:endParaRPr lang="en-US" dirty="0"/>
          </a:p>
        </p:txBody>
      </p:sp>
      <p:sp>
        <p:nvSpPr>
          <p:cNvPr id="5" name="Footer Placeholder 4"/>
          <p:cNvSpPr>
            <a:spLocks noGrp="1"/>
          </p:cNvSpPr>
          <p:nvPr>
            <p:ph type="ftr" sz="quarter" idx="11"/>
          </p:nvPr>
        </p:nvSpPr>
        <p:spPr/>
        <p:txBody>
          <a:bodyPr/>
          <a:lstStyle/>
          <a:p>
            <a:r>
              <a:rPr lang="en-US" altLang="zh-CN" smtClean="0"/>
              <a:t>Ping Zhu</a:t>
            </a:r>
            <a:endParaRPr lang="zh-CN" altLang="en-US" dirty="0"/>
          </a:p>
        </p:txBody>
      </p:sp>
      <p:sp>
        <p:nvSpPr>
          <p:cNvPr id="6" name="Slide Number Placeholder 5"/>
          <p:cNvSpPr>
            <a:spLocks noGrp="1"/>
          </p:cNvSpPr>
          <p:nvPr>
            <p:ph type="sldNum" sz="quarter" idx="12"/>
          </p:nvPr>
        </p:nvSpPr>
        <p:spPr/>
        <p:txBody>
          <a:bodyPr/>
          <a:lstStyle/>
          <a:p>
            <a:fld id="{1D48E743-5476-47D9-84CA-8860DBBDB88E}"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38347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78755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232765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64277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111843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F143F142-C6F2-432D-990D-FF2211A31C22}" type="datetimeFigureOut">
              <a:rPr lang="zh-CN" altLang="en-US" smtClean="0"/>
              <a:t>2014/12/29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9735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t>Ping Zhu</a:t>
            </a:r>
            <a:endParaRPr lang="zh-CN" altLang="en-US" dirty="0"/>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8E743-5476-47D9-84CA-8860DBBDB88E}" type="slidenum">
              <a:rPr lang="zh-CN" altLang="en-US" smtClean="0"/>
              <a:t>‹#›</a:t>
            </a:fld>
            <a:endParaRPr lang="zh-CN" altLang="en-US"/>
          </a:p>
        </p:txBody>
      </p:sp>
    </p:spTree>
    <p:extLst>
      <p:ext uri="{BB962C8B-B14F-4D97-AF65-F5344CB8AC3E}">
        <p14:creationId xmlns:p14="http://schemas.microsoft.com/office/powerpoint/2010/main" val="317977256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A0BC4-4270-4D9C-B315-D2002DD5E679}" type="datetimeFigureOut">
              <a:rPr lang="zh-CN" altLang="en-US" smtClean="0"/>
              <a:t>2014/12/29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84073-6952-4D7C-B293-833CE5DF38B8}" type="slidenum">
              <a:rPr lang="zh-CN" altLang="en-US" smtClean="0"/>
              <a:t>‹#›</a:t>
            </a:fld>
            <a:endParaRPr lang="zh-CN" altLang="en-US"/>
          </a:p>
        </p:txBody>
      </p:sp>
    </p:spTree>
    <p:extLst>
      <p:ext uri="{BB962C8B-B14F-4D97-AF65-F5344CB8AC3E}">
        <p14:creationId xmlns:p14="http://schemas.microsoft.com/office/powerpoint/2010/main" val="197956486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12/29/2014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n-US" altLang="zh-CN" smtClean="0"/>
              <a:t>Ping Zhu</a:t>
            </a:r>
            <a:endParaRPr lang="zh-CN" alt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D48E743-5476-47D9-84CA-8860DBBDB88E}"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5.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4400" dirty="0" smtClean="0"/>
              <a:t>3.1 </a:t>
            </a:r>
            <a:r>
              <a:rPr lang="zh-CN" altLang="en-US" sz="4400" dirty="0" smtClean="0"/>
              <a:t>密码学基本概念</a:t>
            </a:r>
            <a:endParaRPr lang="zh-CN" altLang="en-US" sz="44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6272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997152"/>
          </a:xfrm>
        </p:spPr>
        <p:txBody>
          <a:bodyPr>
            <a:normAutofit/>
          </a:bodyPr>
          <a:lstStyle/>
          <a:p>
            <a:r>
              <a:rPr lang="zh-CN" altLang="en-US" dirty="0" smtClean="0"/>
              <a:t>密码分析者攻击密码的方法主要有如下三种：</a:t>
            </a:r>
            <a:endParaRPr lang="en-US" altLang="zh-CN" dirty="0" smtClean="0"/>
          </a:p>
          <a:p>
            <a:pPr lvl="1"/>
            <a:r>
              <a:rPr lang="zh-CN" altLang="en-US" b="1" dirty="0" smtClean="0">
                <a:solidFill>
                  <a:srgbClr val="FF0000"/>
                </a:solidFill>
              </a:rPr>
              <a:t>穷举攻击</a:t>
            </a:r>
            <a:r>
              <a:rPr lang="en-US" altLang="zh-CN" dirty="0" smtClean="0"/>
              <a:t>—</a:t>
            </a:r>
            <a:r>
              <a:rPr lang="zh-CN" altLang="en-US" dirty="0" smtClean="0"/>
              <a:t>是指密码分析者通过试遍密钥空间中所有密钥的方法来破译密码。穷举攻击所花费的时间等于一次解密所需的时间乘以尝试次数。显然我们可以通过增加解密算法或增大密钥量来对抗穷举攻击。</a:t>
            </a:r>
            <a:endParaRPr lang="en-US" altLang="zh-CN" dirty="0" smtClean="0"/>
          </a:p>
          <a:p>
            <a:pPr lvl="1"/>
            <a:r>
              <a:rPr lang="zh-CN" altLang="en-US" b="1" dirty="0" smtClean="0">
                <a:solidFill>
                  <a:srgbClr val="FF0000"/>
                </a:solidFill>
              </a:rPr>
              <a:t>统计分析攻击</a:t>
            </a:r>
            <a:r>
              <a:rPr lang="en-US" altLang="zh-CN" dirty="0" smtClean="0"/>
              <a:t>—</a:t>
            </a:r>
            <a:r>
              <a:rPr lang="zh-CN" altLang="en-US" dirty="0" smtClean="0"/>
              <a:t>是指密码分析者通过分析密文和明文的统计规律来破译密码。对抗统计分析攻击的方法是设法使密文的统计特性不同于明文的统计特性。</a:t>
            </a:r>
            <a:endParaRPr lang="en-US" altLang="zh-CN" dirty="0" smtClean="0"/>
          </a:p>
          <a:p>
            <a:pPr lvl="1"/>
            <a:r>
              <a:rPr lang="zh-CN" altLang="en-US" b="1" dirty="0" smtClean="0">
                <a:solidFill>
                  <a:srgbClr val="FF0000"/>
                </a:solidFill>
              </a:rPr>
              <a:t>数学分析攻击</a:t>
            </a:r>
            <a:r>
              <a:rPr lang="en-US" altLang="zh-CN" dirty="0" smtClean="0"/>
              <a:t>—</a:t>
            </a:r>
            <a:r>
              <a:rPr lang="zh-CN" altLang="en-US" dirty="0" smtClean="0"/>
              <a:t>是指密码分析者针对加密规则的数学依据通过数学求解的方法来破译密码。对抗数学分析攻击的方法是选用具有坚实数学基础和足够复杂性的加密算法。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2" name="标题 1"/>
          <p:cNvSpPr>
            <a:spLocks noGrp="1"/>
          </p:cNvSpPr>
          <p:nvPr>
            <p:ph type="title"/>
          </p:nvPr>
        </p:nvSpPr>
        <p:spPr/>
        <p:txBody>
          <a:bodyPr/>
          <a:lstStyle/>
          <a:p>
            <a:r>
              <a:rPr lang="zh-CN" altLang="en-US" dirty="0" smtClean="0"/>
              <a:t>密码分析的分类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87208" cy="4997152"/>
          </a:xfrm>
        </p:spPr>
        <p:txBody>
          <a:bodyPr>
            <a:normAutofit lnSpcReduction="10000"/>
          </a:bodyPr>
          <a:lstStyle/>
          <a:p>
            <a:r>
              <a:rPr lang="zh-CN" altLang="en-US" dirty="0" smtClean="0"/>
              <a:t>根据密码分析者利用的数据来分类，有如下四类：</a:t>
            </a:r>
            <a:endParaRPr lang="en-US" altLang="zh-CN" dirty="0" smtClean="0"/>
          </a:p>
          <a:p>
            <a:pPr lvl="1"/>
            <a:r>
              <a:rPr lang="zh-CN" altLang="en-US" b="1" dirty="0" smtClean="0">
                <a:solidFill>
                  <a:srgbClr val="FF0000"/>
                </a:solidFill>
              </a:rPr>
              <a:t>唯密文攻击</a:t>
            </a:r>
            <a:r>
              <a:rPr lang="en-US" altLang="zh-CN" dirty="0" smtClean="0"/>
              <a:t>—</a:t>
            </a:r>
            <a:r>
              <a:rPr lang="zh-CN" altLang="en-US" dirty="0" smtClean="0"/>
              <a:t>是指密码分析者仅根据截获的密文来破译密码。</a:t>
            </a:r>
            <a:endParaRPr lang="en-US" altLang="zh-CN" dirty="0" smtClean="0"/>
          </a:p>
          <a:p>
            <a:pPr lvl="1"/>
            <a:r>
              <a:rPr lang="zh-CN" altLang="en-US" b="1" dirty="0" smtClean="0">
                <a:solidFill>
                  <a:srgbClr val="FF0000"/>
                </a:solidFill>
              </a:rPr>
              <a:t>已知明文攻击</a:t>
            </a:r>
            <a:r>
              <a:rPr lang="en-US" altLang="zh-CN" dirty="0" smtClean="0"/>
              <a:t>—</a:t>
            </a:r>
            <a:r>
              <a:rPr lang="zh-CN" altLang="en-US" dirty="0" smtClean="0"/>
              <a:t>是指密码分析者根据一些已经知道的明文和相应的密文来破译密码。</a:t>
            </a:r>
            <a:endParaRPr lang="en-US" altLang="zh-CN" dirty="0" smtClean="0"/>
          </a:p>
          <a:p>
            <a:pPr lvl="1"/>
            <a:r>
              <a:rPr lang="zh-CN" altLang="en-US" b="1" dirty="0" smtClean="0">
                <a:solidFill>
                  <a:srgbClr val="FF0000"/>
                </a:solidFill>
              </a:rPr>
              <a:t>选择明文攻击</a:t>
            </a:r>
            <a:r>
              <a:rPr lang="en-US" altLang="zh-CN" dirty="0" smtClean="0"/>
              <a:t>—</a:t>
            </a:r>
            <a:r>
              <a:rPr lang="zh-CN" altLang="en-US" dirty="0" smtClean="0"/>
              <a:t>是指密码分析者能够选择明文并获得相应的密文。计算机文件系统和数据库特别容易受到这种攻击，因为用户可以随意选择明文，并得到相应的密文文件和密文数据库。</a:t>
            </a:r>
            <a:endParaRPr lang="en-US" altLang="zh-CN" dirty="0" smtClean="0"/>
          </a:p>
          <a:p>
            <a:pPr lvl="1"/>
            <a:r>
              <a:rPr lang="zh-CN" altLang="en-US" b="1" dirty="0" smtClean="0">
                <a:solidFill>
                  <a:srgbClr val="FF0000"/>
                </a:solidFill>
              </a:rPr>
              <a:t>选择密文攻击</a:t>
            </a:r>
            <a:r>
              <a:rPr lang="en-US" altLang="zh-CN" dirty="0" smtClean="0"/>
              <a:t>—</a:t>
            </a:r>
            <a:r>
              <a:rPr lang="zh-CN" altLang="en-US" dirty="0" smtClean="0"/>
              <a:t>是指密码分析者可获得解密器的访问权限，这样就能获得任意的密文所对应的明文。</a:t>
            </a:r>
            <a:endParaRPr lang="en-US" altLang="zh-CN" dirty="0" smtClean="0"/>
          </a:p>
          <a:p>
            <a:pPr lvl="1"/>
            <a:endParaRPr lang="en-US" altLang="zh-CN" dirty="0" smtClean="0"/>
          </a:p>
          <a:p>
            <a:r>
              <a:rPr lang="zh-CN" altLang="en-US" dirty="0" smtClean="0"/>
              <a:t>在以上任何情况下，密码分析者都是为了确定正在使用的密钥。显然，这四种类型的攻击强度依次增大。</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2" name="标题 1"/>
          <p:cNvSpPr>
            <a:spLocks noGrp="1"/>
          </p:cNvSpPr>
          <p:nvPr>
            <p:ph type="title"/>
          </p:nvPr>
        </p:nvSpPr>
        <p:spPr/>
        <p:txBody>
          <a:bodyPr/>
          <a:lstStyle/>
          <a:p>
            <a:r>
              <a:rPr lang="zh-CN" altLang="en-US" dirty="0" smtClean="0"/>
              <a:t>密码分析的分类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141168"/>
          </a:xfrm>
        </p:spPr>
        <p:txBody>
          <a:bodyPr>
            <a:normAutofit/>
          </a:bodyPr>
          <a:lstStyle/>
          <a:p>
            <a:r>
              <a:rPr lang="zh-CN" altLang="en-US" dirty="0" smtClean="0"/>
              <a:t>在密码学中，密码编码学（加密和解密）的任务是寻求生成高强度密码的有效算法，满足对消息进行加密或认证的要求；而密码分析学的任务是破译密码或伪造认证密码，窃取机密信息或进行诈骗活动。</a:t>
            </a:r>
            <a:r>
              <a:rPr lang="zh-CN" altLang="en-US" b="1" dirty="0" smtClean="0">
                <a:solidFill>
                  <a:srgbClr val="FF0000"/>
                </a:solidFill>
              </a:rPr>
              <a:t>破译与反破译这对矛盾始终是密码学发展的内在动力</a:t>
            </a:r>
            <a:r>
              <a:rPr lang="zh-CN" altLang="en-US" dirty="0" smtClean="0"/>
              <a:t>。</a:t>
            </a:r>
            <a:endParaRPr lang="en-US" altLang="zh-CN" dirty="0" smtClean="0"/>
          </a:p>
          <a:p>
            <a:endParaRPr lang="en-US" altLang="zh-CN" dirty="0" smtClean="0"/>
          </a:p>
          <a:p>
            <a:r>
              <a:rPr lang="zh-CN" altLang="en-US" dirty="0" smtClean="0"/>
              <a:t>对于一个密码体制，如果密码分析者无论截获了多少密文以及无论用什么方法进行攻击都不能破译，则称其为</a:t>
            </a:r>
            <a:r>
              <a:rPr lang="zh-CN" altLang="en-US" b="1" dirty="0" smtClean="0">
                <a:solidFill>
                  <a:srgbClr val="FF0000"/>
                </a:solidFill>
              </a:rPr>
              <a:t>绝对不可破译</a:t>
            </a:r>
            <a:r>
              <a:rPr lang="zh-CN" altLang="en-US" dirty="0" smtClean="0"/>
              <a:t>的密码体制。绝对不可破译的密码在理论上是存在的，但是，只要能够利用足够的资源，则任何密码都是可以破译的，因此更有实际意义的是</a:t>
            </a:r>
            <a:r>
              <a:rPr lang="zh-CN" altLang="en-US" b="1" dirty="0" smtClean="0">
                <a:solidFill>
                  <a:srgbClr val="FF0000"/>
                </a:solidFill>
              </a:rPr>
              <a:t>计算上不可破译</a:t>
            </a:r>
            <a:r>
              <a:rPr lang="zh-CN" altLang="en-US" dirty="0" smtClean="0"/>
              <a:t>的密码，即根据可利用的资源破译时间非常长，以致原来的明文失去保密的价值。</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2" name="标题 1"/>
          <p:cNvSpPr>
            <a:spLocks noGrp="1"/>
          </p:cNvSpPr>
          <p:nvPr>
            <p:ph type="title"/>
          </p:nvPr>
        </p:nvSpPr>
        <p:spPr/>
        <p:txBody>
          <a:bodyPr/>
          <a:lstStyle/>
          <a:p>
            <a:r>
              <a:rPr lang="zh-CN" altLang="en-US" dirty="0" smtClean="0"/>
              <a:t>破译与反破译的辩证关系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643192" cy="4925144"/>
          </a:xfrm>
        </p:spPr>
        <p:txBody>
          <a:bodyPr>
            <a:normAutofit/>
          </a:bodyPr>
          <a:lstStyle/>
          <a:p>
            <a:r>
              <a:rPr lang="zh-CN" altLang="en-US" dirty="0" smtClean="0"/>
              <a:t>评价密码体制的安全性有很多不同的途径，下面是经常涉及的几个有用的准则：</a:t>
            </a:r>
            <a:endParaRPr lang="en-US" altLang="zh-CN" dirty="0" smtClean="0"/>
          </a:p>
          <a:p>
            <a:pPr lvl="1"/>
            <a:r>
              <a:rPr lang="zh-CN" altLang="en-US" b="1" dirty="0" smtClean="0">
                <a:solidFill>
                  <a:srgbClr val="FF0000"/>
                </a:solidFill>
              </a:rPr>
              <a:t>计算安全性</a:t>
            </a:r>
            <a:endParaRPr lang="en-US" altLang="zh-CN" b="1" dirty="0" smtClean="0">
              <a:solidFill>
                <a:srgbClr val="FF0000"/>
              </a:solidFill>
            </a:endParaRPr>
          </a:p>
          <a:p>
            <a:pPr lvl="1"/>
            <a:r>
              <a:rPr lang="zh-CN" altLang="en-US" b="1" dirty="0" smtClean="0">
                <a:solidFill>
                  <a:srgbClr val="FF0000"/>
                </a:solidFill>
              </a:rPr>
              <a:t>可证明安全性</a:t>
            </a:r>
            <a:endParaRPr lang="en-US" altLang="zh-CN" b="1" dirty="0" smtClean="0">
              <a:solidFill>
                <a:srgbClr val="FF0000"/>
              </a:solidFill>
            </a:endParaRPr>
          </a:p>
          <a:p>
            <a:pPr lvl="1"/>
            <a:r>
              <a:rPr lang="zh-CN" altLang="en-US" b="1" dirty="0" smtClean="0">
                <a:solidFill>
                  <a:srgbClr val="FF0000"/>
                </a:solidFill>
              </a:rPr>
              <a:t>无条件安全性</a:t>
            </a:r>
            <a:endParaRPr lang="en-US" altLang="zh-CN" b="1" dirty="0" smtClean="0">
              <a:solidFill>
                <a:srgbClr val="FF0000"/>
              </a:solidFill>
            </a:endParaRPr>
          </a:p>
          <a:p>
            <a:pPr>
              <a:buNone/>
            </a:pPr>
            <a:r>
              <a:rPr lang="zh-CN" altLang="en-US" dirty="0" smtClean="0"/>
              <a:t>   下面将对密码体制的这三种安全性分别加以介绍。</a:t>
            </a:r>
            <a:endParaRPr lang="en-US" altLang="zh-CN" dirty="0" smtClean="0"/>
          </a:p>
          <a:p>
            <a:pPr>
              <a:buNone/>
            </a:pPr>
            <a:endParaRPr lang="en-US" altLang="zh-CN" dirty="0" smtClean="0"/>
          </a:p>
          <a:p>
            <a:r>
              <a:rPr lang="zh-CN" altLang="en-US" dirty="0" smtClean="0"/>
              <a:t>这里先强调一点，即分析密码体制的安全性非常困难，目前还没有通用的方法来分析所有密码体制的安全性。我们通常所做的只是分析一个密码体制是否能抵抗所有存在的攻击方法，或者在某些前提下是否安全。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2" name="标题 1"/>
          <p:cNvSpPr>
            <a:spLocks noGrp="1"/>
          </p:cNvSpPr>
          <p:nvPr>
            <p:ph type="title"/>
          </p:nvPr>
        </p:nvSpPr>
        <p:spPr/>
        <p:txBody>
          <a:bodyPr/>
          <a:lstStyle/>
          <a:p>
            <a:r>
              <a:rPr lang="zh-CN" altLang="en-US" dirty="0" smtClean="0"/>
              <a:t>密码体制的安全性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752"/>
          </a:xfrm>
        </p:spPr>
        <p:txBody>
          <a:bodyPr>
            <a:normAutofit/>
          </a:bodyPr>
          <a:lstStyle/>
          <a:p>
            <a:r>
              <a:rPr lang="zh-CN" altLang="en-US" dirty="0" smtClean="0"/>
              <a:t>计算安全性刻画的是攻破密码体制所做的计算上的努力。如果使用最好的算法攻破一个密码体制至少需要</a:t>
            </a:r>
            <a:r>
              <a:rPr lang="en-US" altLang="zh-CN" dirty="0" smtClean="0"/>
              <a:t>N</a:t>
            </a:r>
            <a:r>
              <a:rPr lang="zh-CN" altLang="en-US" dirty="0" smtClean="0"/>
              <a:t>次操作，而</a:t>
            </a:r>
            <a:r>
              <a:rPr lang="en-US" altLang="zh-CN" dirty="0" smtClean="0"/>
              <a:t>N</a:t>
            </a:r>
            <a:r>
              <a:rPr lang="zh-CN" altLang="en-US" dirty="0" smtClean="0"/>
              <a:t>是一个非常大的数字，那么我们就可以认为这个密码体制是</a:t>
            </a:r>
            <a:r>
              <a:rPr lang="zh-CN" altLang="en-US" b="1" dirty="0" smtClean="0">
                <a:solidFill>
                  <a:srgbClr val="FF0000"/>
                </a:solidFill>
              </a:rPr>
              <a:t>计算安全</a:t>
            </a:r>
            <a:r>
              <a:rPr lang="zh-CN" altLang="en-US" dirty="0" smtClean="0"/>
              <a:t>的。</a:t>
            </a:r>
            <a:endParaRPr lang="en-US" altLang="zh-CN" dirty="0" smtClean="0"/>
          </a:p>
          <a:p>
            <a:endParaRPr lang="en-US" altLang="zh-CN" dirty="0" smtClean="0"/>
          </a:p>
          <a:p>
            <a:r>
              <a:rPr lang="zh-CN" altLang="en-US" dirty="0" smtClean="0"/>
              <a:t>遗憾的是，到目前为止还没有一个实际的密码体制被严格证明是计算安全的。在实际中，我们通常针对某些特定的攻击类型来研究密码体制的计算安全性。例如，证明一个密码体制对于穷举攻击是否安全。当然，对一种类型的攻击是安全的，并不意味着对其他类型的攻击也是安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2" name="标题 1"/>
          <p:cNvSpPr>
            <a:spLocks noGrp="1"/>
          </p:cNvSpPr>
          <p:nvPr>
            <p:ph type="title"/>
          </p:nvPr>
        </p:nvSpPr>
        <p:spPr/>
        <p:txBody>
          <a:bodyPr/>
          <a:lstStyle/>
          <a:p>
            <a:r>
              <a:rPr lang="zh-CN" altLang="en-US" dirty="0" smtClean="0"/>
              <a:t>计算安全性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643192" cy="4873752"/>
          </a:xfrm>
        </p:spPr>
        <p:txBody>
          <a:bodyPr>
            <a:normAutofit/>
          </a:bodyPr>
          <a:lstStyle/>
          <a:p>
            <a:r>
              <a:rPr lang="zh-CN" altLang="en-US" dirty="0" smtClean="0"/>
              <a:t>如果一个密码体制的安全性可归纳为某个数学问题，而这个数学问题目前是难解的，那么我们称这个密码体制是</a:t>
            </a:r>
            <a:r>
              <a:rPr lang="zh-CN" altLang="en-US" b="1" dirty="0" smtClean="0">
                <a:solidFill>
                  <a:srgbClr val="FF0000"/>
                </a:solidFill>
              </a:rPr>
              <a:t>可证明安全</a:t>
            </a:r>
            <a:r>
              <a:rPr lang="zh-CN" altLang="en-US" dirty="0" smtClean="0"/>
              <a:t>的。例如，可以证明这样的命题：如果给定地整数是不可分解的，那么给定的密码体制是不可破译的。</a:t>
            </a:r>
            <a:endParaRPr lang="en-US" altLang="zh-CN" dirty="0" smtClean="0"/>
          </a:p>
          <a:p>
            <a:endParaRPr lang="en-US" altLang="zh-CN" dirty="0" smtClean="0"/>
          </a:p>
          <a:p>
            <a:r>
              <a:rPr lang="zh-CN" altLang="en-US" dirty="0" smtClean="0"/>
              <a:t>这里需要注意的是，这种途径只是说明一个密码体制的安全性与另一个数学问题是相关的，并没有完全证明这个密码体制是安全的。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2" name="标题 1"/>
          <p:cNvSpPr>
            <a:spLocks noGrp="1"/>
          </p:cNvSpPr>
          <p:nvPr>
            <p:ph type="title"/>
          </p:nvPr>
        </p:nvSpPr>
        <p:spPr/>
        <p:txBody>
          <a:bodyPr/>
          <a:lstStyle/>
          <a:p>
            <a:r>
              <a:rPr lang="zh-CN" altLang="en-US" dirty="0" smtClean="0"/>
              <a:t>可证明安全性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752"/>
          </a:xfrm>
        </p:spPr>
        <p:txBody>
          <a:bodyPr>
            <a:normAutofit/>
          </a:bodyPr>
          <a:lstStyle/>
          <a:p>
            <a:r>
              <a:rPr lang="zh-CN" altLang="en-US" dirty="0" smtClean="0"/>
              <a:t>对于一个密码体制，如果密码分析者即使具有无穷的计算资源也无法破译该密码体制，那么我们称这个密码体制是</a:t>
            </a:r>
            <a:r>
              <a:rPr lang="zh-CN" altLang="en-US" b="1" dirty="0" smtClean="0">
                <a:solidFill>
                  <a:srgbClr val="FF0000"/>
                </a:solidFill>
              </a:rPr>
              <a:t>无条件安全</a:t>
            </a:r>
            <a:r>
              <a:rPr lang="zh-CN" altLang="en-US" dirty="0" smtClean="0"/>
              <a:t>的。</a:t>
            </a:r>
            <a:endParaRPr lang="en-US" altLang="zh-CN" dirty="0" smtClean="0"/>
          </a:p>
          <a:p>
            <a:endParaRPr lang="en-US" altLang="zh-CN" dirty="0" smtClean="0"/>
          </a:p>
          <a:p>
            <a:r>
              <a:rPr lang="zh-CN" altLang="en-US" dirty="0" smtClean="0"/>
              <a:t>无条件安全性通常是针对某些攻击类型而言的。例如，可以证明某些密码体制在唯密文攻击的情况下是无条件安全的。当然，这并不能保证该密码体制在其他类型的攻击下还是安全的。因此，所谓的无条件安全也是有前提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2" name="标题 1"/>
          <p:cNvSpPr>
            <a:spLocks noGrp="1"/>
          </p:cNvSpPr>
          <p:nvPr>
            <p:ph type="title"/>
          </p:nvPr>
        </p:nvSpPr>
        <p:spPr/>
        <p:txBody>
          <a:bodyPr/>
          <a:lstStyle/>
          <a:p>
            <a:r>
              <a:rPr lang="zh-CN" altLang="en-US" dirty="0" smtClean="0"/>
              <a:t>无条件安全性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400" dirty="0"/>
              <a:t>3.2 </a:t>
            </a:r>
            <a:r>
              <a:rPr lang="zh-CN" altLang="en-US" sz="4400" dirty="0"/>
              <a:t>几种简单密码体制及其破译</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97851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52988"/>
          </a:xfrm>
        </p:spPr>
        <p:txBody>
          <a:bodyPr>
            <a:normAutofit/>
          </a:bodyPr>
          <a:lstStyle/>
          <a:p>
            <a:pPr eaLnBrk="1" hangingPunct="1"/>
            <a:r>
              <a:rPr lang="zh-CN" altLang="en-US" dirty="0" smtClean="0"/>
              <a:t>移位密码的基础是初等数论中的模运算。为了叙述方便，在本章中取定</a:t>
            </a:r>
            <a:r>
              <a:rPr lang="en-US" altLang="zh-CN" dirty="0" err="1" smtClean="0"/>
              <a:t>Z</a:t>
            </a:r>
            <a:r>
              <a:rPr lang="en-US" altLang="zh-CN" baseline="-25000" dirty="0" err="1" smtClean="0"/>
              <a:t>m</a:t>
            </a:r>
            <a:r>
              <a:rPr lang="en-US" altLang="zh-CN" dirty="0" smtClean="0"/>
              <a:t>={0,1,2,…,m-1}</a:t>
            </a:r>
            <a:r>
              <a:rPr lang="zh-CN" altLang="en-US" dirty="0" smtClean="0"/>
              <a:t>。</a:t>
            </a:r>
            <a:endParaRPr lang="en-US" altLang="zh-CN" dirty="0" smtClean="0"/>
          </a:p>
          <a:p>
            <a:pPr eaLnBrk="1" hangingPunct="1"/>
            <a:endParaRPr lang="en-US" altLang="zh-CN" dirty="0" smtClean="0"/>
          </a:p>
          <a:p>
            <a:pPr eaLnBrk="1" hangingPunct="1"/>
            <a:r>
              <a:rPr lang="zh-CN" altLang="en-US" b="1" dirty="0" smtClean="0">
                <a:solidFill>
                  <a:srgbClr val="FF0000"/>
                </a:solidFill>
              </a:rPr>
              <a:t>移位密码体制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en-US" altLang="zh-CN" dirty="0" smtClean="0"/>
              <a:t>=Z</a:t>
            </a:r>
            <a:r>
              <a:rPr lang="en-US" altLang="zh-CN" baseline="-25000" dirty="0" smtClean="0"/>
              <a:t>26</a:t>
            </a:r>
            <a:r>
              <a:rPr lang="zh-CN" altLang="en-US" dirty="0" smtClean="0"/>
              <a:t>。对每个</a:t>
            </a:r>
            <a:r>
              <a:rPr lang="en-US" altLang="zh-CN" dirty="0" smtClean="0"/>
              <a:t>K∈Z</a:t>
            </a:r>
            <a:r>
              <a:rPr lang="en-US" altLang="zh-CN" baseline="-25000" dirty="0" smtClean="0"/>
              <a:t>26</a:t>
            </a:r>
            <a:r>
              <a:rPr lang="zh-CN" altLang="en-US" dirty="0" smtClean="0"/>
              <a:t>以及任意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en-US" altLang="zh-CN" dirty="0" smtClean="0"/>
              <a:t>                     </a:t>
            </a:r>
            <a:r>
              <a:rPr lang="en-US" altLang="zh-CN" dirty="0" err="1" smtClean="0"/>
              <a:t>e</a:t>
            </a:r>
            <a:r>
              <a:rPr lang="en-US" altLang="zh-CN" baseline="-25000" dirty="0" err="1" smtClean="0"/>
              <a:t>K</a:t>
            </a:r>
            <a:r>
              <a:rPr lang="en-US" altLang="zh-CN" dirty="0" smtClean="0"/>
              <a:t>(x)=(</a:t>
            </a:r>
            <a:r>
              <a:rPr lang="en-US" altLang="zh-CN" dirty="0" err="1" smtClean="0"/>
              <a:t>x+K</a:t>
            </a:r>
            <a:r>
              <a:rPr lang="en-US" altLang="zh-CN" dirty="0" smtClean="0"/>
              <a:t>) mod 26 </a:t>
            </a:r>
          </a:p>
          <a:p>
            <a:pPr eaLnBrk="1" hangingPunct="1">
              <a:buNone/>
            </a:pPr>
            <a:r>
              <a:rPr lang="en-US" altLang="zh-CN" dirty="0" smtClean="0"/>
              <a:t>                    </a:t>
            </a:r>
            <a:r>
              <a:rPr lang="zh-CN" altLang="en-US" dirty="0" smtClean="0"/>
              <a:t> </a:t>
            </a:r>
            <a:r>
              <a:rPr lang="en-US" altLang="zh-CN" dirty="0" err="1" smtClean="0"/>
              <a:t>d</a:t>
            </a:r>
            <a:r>
              <a:rPr lang="en-US" altLang="zh-CN" baseline="-25000" dirty="0" err="1" smtClean="0"/>
              <a:t>K</a:t>
            </a:r>
            <a:r>
              <a:rPr lang="en-US" altLang="zh-CN" dirty="0" smtClean="0"/>
              <a:t>(y)=(y-K) mod 26 </a:t>
            </a:r>
          </a:p>
          <a:p>
            <a:pPr eaLnBrk="1" hangingPunct="1">
              <a:buNone/>
            </a:pPr>
            <a:endParaRPr lang="en-US" altLang="zh-CN" dirty="0" smtClean="0"/>
          </a:p>
          <a:p>
            <a:pPr eaLnBrk="1" hangingPunct="1"/>
            <a:r>
              <a:rPr lang="zh-CN" altLang="en-US" dirty="0" smtClean="0"/>
              <a:t>很容易验证移位密码满足定义</a:t>
            </a:r>
            <a:r>
              <a:rPr lang="en-US" altLang="zh-CN" dirty="0" smtClean="0"/>
              <a:t>3.1.1</a:t>
            </a:r>
            <a:r>
              <a:rPr lang="zh-CN" altLang="en-US" dirty="0" smtClean="0"/>
              <a:t>中的条件。当</a:t>
            </a:r>
            <a:r>
              <a:rPr lang="en-US" altLang="zh-CN" dirty="0" smtClean="0"/>
              <a:t>K=3</a:t>
            </a:r>
            <a:r>
              <a:rPr lang="zh-CN" altLang="en-US" dirty="0" smtClean="0"/>
              <a:t>时，移位密码体制通常叫做凯撒密码，因为凯撒最初使用了这种密码。</a:t>
            </a:r>
            <a:endParaRPr lang="en-US" altLang="zh-CN" dirty="0" smtClean="0"/>
          </a:p>
          <a:p>
            <a:pPr eaLnBrk="1" hangingPunct="1"/>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18</a:t>
            </a:fld>
            <a:endParaRPr lang="en-US" altLang="zh-CN"/>
          </a:p>
        </p:txBody>
      </p:sp>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6"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4625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dirty="0" smtClean="0"/>
              <a:t>由于英文字母共有</a:t>
            </a:r>
            <a:r>
              <a:rPr lang="en-US" altLang="zh-CN" dirty="0" smtClean="0"/>
              <a:t>26</a:t>
            </a:r>
            <a:r>
              <a:rPr lang="zh-CN" altLang="en-US" dirty="0" smtClean="0"/>
              <a:t>个，所以移位密码一般定义在</a:t>
            </a:r>
            <a:r>
              <a:rPr lang="en-US" altLang="zh-CN" dirty="0" smtClean="0"/>
              <a:t>Z</a:t>
            </a:r>
            <a:r>
              <a:rPr lang="en-US" altLang="zh-CN" baseline="-25000" dirty="0" smtClean="0"/>
              <a:t>26</a:t>
            </a:r>
            <a:r>
              <a:rPr lang="zh-CN" altLang="en-US" dirty="0" smtClean="0"/>
              <a:t>上，这样可以建立所有英文字母和</a:t>
            </a:r>
            <a:r>
              <a:rPr lang="en-US" altLang="zh-CN" dirty="0" smtClean="0"/>
              <a:t>Z</a:t>
            </a:r>
            <a:r>
              <a:rPr lang="en-US" altLang="zh-CN" baseline="-25000" dirty="0" smtClean="0"/>
              <a:t>26</a:t>
            </a:r>
            <a:r>
              <a:rPr lang="zh-CN" altLang="en-US" dirty="0" smtClean="0"/>
              <a:t>中元素间的一一对应，若无特别说明，后面章节将使用下表中的对应：</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800" dirty="0" smtClean="0">
                <a:latin typeface="Times New Roman" pitchFamily="18" charset="0"/>
                <a:cs typeface="Times New Roman" pitchFamily="18" charset="0"/>
              </a:rPr>
              <a:t>字母：</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  </a:t>
            </a:r>
            <a:r>
              <a:rPr lang="en-US" altLang="zh-CN" sz="1800" dirty="0" smtClean="0">
                <a:latin typeface="Times New Roman" pitchFamily="18" charset="0"/>
                <a:cs typeface="Times New Roman" pitchFamily="18" charset="0"/>
              </a:rPr>
              <a:t>b  c  d  e  f  g  h  </a:t>
            </a:r>
            <a:r>
              <a:rPr lang="en-US" altLang="zh-CN" sz="1800" dirty="0" err="1" smtClean="0">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j  k   l  m  n  o   p  q   r   s   t   u  v  w  x   y  z</a:t>
            </a:r>
          </a:p>
          <a:p>
            <a:pPr eaLnBrk="1" hangingPunct="1">
              <a:buNone/>
            </a:pPr>
            <a:r>
              <a:rPr lang="zh-CN" altLang="en-US" sz="1800" dirty="0" smtClean="0">
                <a:latin typeface="Times New Roman" pitchFamily="18" charset="0"/>
                <a:cs typeface="Times New Roman" pitchFamily="18" charset="0"/>
              </a:rPr>
              <a:t>     数字：</a:t>
            </a:r>
            <a:r>
              <a:rPr lang="en-US" altLang="zh-CN" sz="1600" dirty="0" smtClean="0">
                <a:latin typeface="Times New Roman" pitchFamily="18" charset="0"/>
                <a:cs typeface="Times New Roman" pitchFamily="18" charset="0"/>
              </a:rPr>
              <a:t>0  1  2   3  4  5  6   7  8  9 10 11 12 13 14 15 16 17 18 19 20 21 22 23 24 25</a:t>
            </a:r>
          </a:p>
          <a:p>
            <a:pPr eaLnBrk="1" hangingPunct="1">
              <a:buNone/>
            </a:pPr>
            <a:r>
              <a:rPr lang="zh-CN" altLang="en-US" dirty="0" smtClean="0"/>
              <a:t>   </a:t>
            </a:r>
            <a:r>
              <a:rPr lang="en-US" altLang="zh-CN" dirty="0" smtClean="0"/>
              <a:t>------------------------------------------------------</a:t>
            </a:r>
          </a:p>
          <a:p>
            <a:pPr eaLnBrk="1" hangingPunct="1"/>
            <a:endParaRPr lang="en-US" altLang="zh-CN" dirty="0" smtClean="0"/>
          </a:p>
          <a:p>
            <a:pPr eaLnBrk="1" hangingPunct="1"/>
            <a:r>
              <a:rPr lang="zh-CN" altLang="en-US" dirty="0" smtClean="0"/>
              <a:t>移位密码可以用来加密普通英文词句，为简单起见，这里假设明文是不包括标点符号及空格的文本。</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19</a:t>
            </a:fld>
            <a:endParaRPr lang="en-US" altLang="zh-CN"/>
          </a:p>
        </p:txBody>
      </p:sp>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Tree>
    <p:extLst>
      <p:ext uri="{BB962C8B-B14F-4D97-AF65-F5344CB8AC3E}">
        <p14:creationId xmlns:p14="http://schemas.microsoft.com/office/powerpoint/2010/main" val="110576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997152"/>
          </a:xfrm>
        </p:spPr>
        <p:txBody>
          <a:bodyPr>
            <a:normAutofit/>
          </a:bodyPr>
          <a:lstStyle/>
          <a:p>
            <a:r>
              <a:rPr lang="zh-CN" altLang="en-US" dirty="0" smtClean="0"/>
              <a:t>本章</a:t>
            </a:r>
            <a:r>
              <a:rPr lang="zh-CN" altLang="en-US" smtClean="0"/>
              <a:t>主要关心一二两</a:t>
            </a:r>
            <a:r>
              <a:rPr lang="zh-CN" altLang="en-US" dirty="0" smtClean="0"/>
              <a:t>章中介绍的初等数论知识在密码学方面的应用。</a:t>
            </a:r>
            <a:endParaRPr lang="en-US" altLang="zh-CN" dirty="0" smtClean="0"/>
          </a:p>
          <a:p>
            <a:endParaRPr lang="en-US" altLang="zh-CN" dirty="0" smtClean="0"/>
          </a:p>
          <a:p>
            <a:r>
              <a:rPr lang="zh-CN" altLang="en-US" dirty="0" smtClean="0"/>
              <a:t>密码学是一门研究信息的</a:t>
            </a:r>
            <a:r>
              <a:rPr lang="zh-CN" altLang="en-US" b="1" dirty="0" smtClean="0">
                <a:solidFill>
                  <a:srgbClr val="FF0000"/>
                </a:solidFill>
              </a:rPr>
              <a:t>加密与解密</a:t>
            </a:r>
            <a:r>
              <a:rPr lang="zh-CN" altLang="en-US" dirty="0" smtClean="0"/>
              <a:t>技术，以及</a:t>
            </a:r>
            <a:r>
              <a:rPr lang="zh-CN" altLang="en-US" b="1" dirty="0" smtClean="0">
                <a:solidFill>
                  <a:srgbClr val="FF0000"/>
                </a:solidFill>
              </a:rPr>
              <a:t>密码破译</a:t>
            </a:r>
            <a:r>
              <a:rPr lang="zh-CN" altLang="en-US" dirty="0" smtClean="0"/>
              <a:t>技术的学问。密码学的基本目的是使得两个在不安全信道上通信的人，通常称为</a:t>
            </a:r>
            <a:r>
              <a:rPr lang="en-US" altLang="zh-CN" dirty="0" smtClean="0"/>
              <a:t>Alice</a:t>
            </a:r>
            <a:r>
              <a:rPr lang="zh-CN" altLang="en-US" dirty="0" smtClean="0"/>
              <a:t>和</a:t>
            </a:r>
            <a:r>
              <a:rPr lang="en-US" altLang="zh-CN" dirty="0" smtClean="0"/>
              <a:t>Bob</a:t>
            </a:r>
            <a:r>
              <a:rPr lang="zh-CN" altLang="en-US" dirty="0" smtClean="0"/>
              <a:t>，能够进行保密通信，使得任何第三方，通常称为</a:t>
            </a:r>
            <a:r>
              <a:rPr lang="en-US" altLang="zh-CN" dirty="0" smtClean="0"/>
              <a:t>Oscar</a:t>
            </a:r>
            <a:r>
              <a:rPr lang="zh-CN" altLang="en-US" dirty="0" smtClean="0"/>
              <a:t>，即使在信道上截获了通信双方的通信内容，也没有办法理解所截获内容的准确含义。</a:t>
            </a:r>
            <a:endParaRPr lang="en-US" altLang="zh-CN" dirty="0" smtClean="0"/>
          </a:p>
          <a:p>
            <a:endParaRPr lang="en-US" altLang="zh-CN" dirty="0" smtClean="0"/>
          </a:p>
          <a:p>
            <a:r>
              <a:rPr lang="zh-CN" altLang="en-US" dirty="0" smtClean="0"/>
              <a:t>实际上，上述不安全信道是普遍存在的，如电话线和计算机网络等。因此，研究密码学就显得非常必要的。</a:t>
            </a:r>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2" name="标题 1"/>
          <p:cNvSpPr>
            <a:spLocks noGrp="1"/>
          </p:cNvSpPr>
          <p:nvPr>
            <p:ph type="title"/>
          </p:nvPr>
        </p:nvSpPr>
        <p:spPr/>
        <p:txBody>
          <a:bodyPr>
            <a:normAutofit/>
          </a:bodyPr>
          <a:lstStyle/>
          <a:p>
            <a:r>
              <a:rPr lang="zh-CN" altLang="en-US" smtClean="0"/>
              <a:t>密码学的概论</a:t>
            </a:r>
            <a:endParaRPr lang="zh-CN" altLang="en-US" dirty="0"/>
          </a:p>
        </p:txBody>
      </p:sp>
      <p:graphicFrame>
        <p:nvGraphicFramePr>
          <p:cNvPr id="4" name="对象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47" name="公式" r:id="rId3" imgW="114120" imgH="215640" progId="Equation.3">
                  <p:embed/>
                </p:oleObj>
              </mc:Choice>
              <mc:Fallback>
                <p:oleObj name="公式"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1600200"/>
            <a:ext cx="7787208" cy="5141168"/>
          </a:xfrm>
        </p:spPr>
        <p:txBody>
          <a:bodyPr>
            <a:normAutofit/>
          </a:bodyPr>
          <a:lstStyle/>
          <a:p>
            <a:pPr eaLnBrk="1" hangingPunct="1"/>
            <a:r>
              <a:rPr lang="zh-CN" altLang="en-US" b="1" dirty="0" smtClean="0"/>
              <a:t>例</a:t>
            </a:r>
            <a:r>
              <a:rPr lang="en-US" altLang="zh-CN" b="1" dirty="0" smtClean="0"/>
              <a:t>3.2.1</a:t>
            </a:r>
            <a:r>
              <a:rPr lang="zh-CN" altLang="en-US" b="1" dirty="0" smtClean="0"/>
              <a:t>   </a:t>
            </a:r>
            <a:r>
              <a:rPr lang="zh-CN" altLang="en-US" dirty="0" smtClean="0"/>
              <a:t>假设移位密码的密钥</a:t>
            </a:r>
            <a:r>
              <a:rPr lang="en-US" altLang="zh-CN" dirty="0" smtClean="0"/>
              <a:t>K=17</a:t>
            </a:r>
            <a:r>
              <a:rPr lang="zh-CN" altLang="en-US" dirty="0" smtClean="0"/>
              <a:t>，明文为：</a:t>
            </a:r>
            <a:endParaRPr lang="en-US" altLang="zh-CN" dirty="0" smtClean="0"/>
          </a:p>
          <a:p>
            <a:pPr eaLnBrk="1" hangingPunct="1">
              <a:buNone/>
            </a:pPr>
            <a:r>
              <a:rPr lang="zh-CN" altLang="en-US" dirty="0" smtClean="0"/>
              <a:t>                                </a:t>
            </a:r>
            <a:r>
              <a:rPr lang="en-US" altLang="zh-CN" dirty="0" err="1" smtClean="0"/>
              <a:t>beijingchina</a:t>
            </a:r>
            <a:endParaRPr lang="en-US" altLang="zh-CN" dirty="0" smtClean="0"/>
          </a:p>
          <a:p>
            <a:pPr eaLnBrk="1" hangingPunct="1">
              <a:buNone/>
            </a:pPr>
            <a:r>
              <a:rPr lang="en-US" altLang="zh-CN" dirty="0" smtClean="0"/>
              <a:t>   </a:t>
            </a:r>
            <a:r>
              <a:rPr lang="zh-CN" altLang="en-US" dirty="0" smtClean="0"/>
              <a:t>首先，将明文中字母对应于相应的整数，得到整数串：</a:t>
            </a:r>
            <a:endParaRPr lang="en-US" altLang="zh-CN" dirty="0" smtClean="0"/>
          </a:p>
          <a:p>
            <a:pPr eaLnBrk="1" hangingPunct="1">
              <a:buNone/>
            </a:pPr>
            <a:r>
              <a:rPr lang="zh-CN" altLang="en-US" dirty="0" smtClean="0"/>
              <a:t>              </a:t>
            </a:r>
            <a:r>
              <a:rPr lang="en-US" altLang="zh-CN" dirty="0" smtClean="0"/>
              <a:t>1</a:t>
            </a:r>
            <a:r>
              <a:rPr lang="zh-CN" altLang="en-US" dirty="0" smtClean="0"/>
              <a:t>   </a:t>
            </a:r>
            <a:r>
              <a:rPr lang="en-US" altLang="zh-CN" dirty="0" smtClean="0"/>
              <a:t>4</a:t>
            </a:r>
            <a:r>
              <a:rPr lang="zh-CN" altLang="en-US" dirty="0" smtClean="0"/>
              <a:t>   </a:t>
            </a:r>
            <a:r>
              <a:rPr lang="en-US" altLang="zh-CN" dirty="0" smtClean="0"/>
              <a:t>8</a:t>
            </a:r>
            <a:r>
              <a:rPr lang="zh-CN" altLang="en-US" dirty="0" smtClean="0"/>
              <a:t>   </a:t>
            </a:r>
            <a:r>
              <a:rPr lang="en-US" altLang="zh-CN" dirty="0" smtClean="0"/>
              <a:t>9</a:t>
            </a:r>
            <a:r>
              <a:rPr lang="zh-CN" altLang="en-US" dirty="0" smtClean="0"/>
              <a:t>   </a:t>
            </a:r>
            <a:r>
              <a:rPr lang="en-US" altLang="zh-CN" dirty="0" smtClean="0"/>
              <a:t>8</a:t>
            </a:r>
            <a:r>
              <a:rPr lang="zh-CN" altLang="en-US" dirty="0" smtClean="0"/>
              <a:t>  </a:t>
            </a:r>
            <a:r>
              <a:rPr lang="en-US" altLang="zh-CN" dirty="0" smtClean="0"/>
              <a:t>13</a:t>
            </a:r>
            <a:r>
              <a:rPr lang="zh-CN" altLang="en-US" dirty="0" smtClean="0"/>
              <a:t>  </a:t>
            </a:r>
            <a:r>
              <a:rPr lang="en-US" altLang="zh-CN" dirty="0" smtClean="0"/>
              <a:t>6</a:t>
            </a:r>
            <a:r>
              <a:rPr lang="zh-CN" altLang="en-US" dirty="0" smtClean="0"/>
              <a:t>   </a:t>
            </a:r>
            <a:r>
              <a:rPr lang="en-US" altLang="zh-CN" dirty="0" smtClean="0"/>
              <a:t>2</a:t>
            </a:r>
            <a:r>
              <a:rPr lang="zh-CN" altLang="en-US" dirty="0" smtClean="0"/>
              <a:t>   </a:t>
            </a:r>
            <a:r>
              <a:rPr lang="en-US" altLang="zh-CN" dirty="0" smtClean="0"/>
              <a:t>7</a:t>
            </a:r>
            <a:r>
              <a:rPr lang="zh-CN" altLang="en-US" dirty="0" smtClean="0"/>
              <a:t>   </a:t>
            </a:r>
            <a:r>
              <a:rPr lang="en-US" altLang="zh-CN" dirty="0" smtClean="0"/>
              <a:t>8</a:t>
            </a:r>
            <a:r>
              <a:rPr lang="zh-CN" altLang="en-US" dirty="0" smtClean="0"/>
              <a:t>  </a:t>
            </a:r>
            <a:r>
              <a:rPr lang="en-US" altLang="zh-CN" dirty="0" smtClean="0"/>
              <a:t>13</a:t>
            </a:r>
            <a:r>
              <a:rPr lang="zh-CN" altLang="en-US" dirty="0" smtClean="0"/>
              <a:t>  </a:t>
            </a:r>
            <a:r>
              <a:rPr lang="en-US" altLang="zh-CN" dirty="0" smtClean="0"/>
              <a:t>0</a:t>
            </a:r>
          </a:p>
          <a:p>
            <a:pPr eaLnBrk="1" hangingPunct="1">
              <a:buNone/>
            </a:pPr>
            <a:r>
              <a:rPr lang="zh-CN" altLang="en-US" dirty="0" smtClean="0"/>
              <a:t>   然后，分别将每个数字加</a:t>
            </a:r>
            <a:r>
              <a:rPr lang="en-US" altLang="zh-CN" dirty="0" smtClean="0"/>
              <a:t>17</a:t>
            </a:r>
            <a:r>
              <a:rPr lang="zh-CN" altLang="en-US" dirty="0" smtClean="0"/>
              <a:t>后取模</a:t>
            </a:r>
            <a:r>
              <a:rPr lang="en-US" altLang="zh-CN" dirty="0" smtClean="0"/>
              <a:t>26</a:t>
            </a:r>
            <a:r>
              <a:rPr lang="zh-CN" altLang="en-US" dirty="0" smtClean="0"/>
              <a:t>运算得到：</a:t>
            </a:r>
            <a:endParaRPr lang="en-US" altLang="zh-CN" dirty="0" smtClean="0"/>
          </a:p>
          <a:p>
            <a:pPr eaLnBrk="1" hangingPunct="1">
              <a:buNone/>
            </a:pPr>
            <a:r>
              <a:rPr lang="zh-CN" altLang="en-US" dirty="0" smtClean="0"/>
              <a:t>             </a:t>
            </a:r>
            <a:r>
              <a:rPr lang="en-US" altLang="zh-CN" dirty="0" smtClean="0"/>
              <a:t>18</a:t>
            </a:r>
            <a:r>
              <a:rPr lang="zh-CN" altLang="en-US" dirty="0" smtClean="0"/>
              <a:t> </a:t>
            </a:r>
            <a:r>
              <a:rPr lang="en-US" altLang="zh-CN" dirty="0" smtClean="0"/>
              <a:t>21</a:t>
            </a:r>
            <a:r>
              <a:rPr lang="zh-CN" altLang="en-US" dirty="0" smtClean="0"/>
              <a:t> </a:t>
            </a:r>
            <a:r>
              <a:rPr lang="en-US" altLang="zh-CN" dirty="0" smtClean="0"/>
              <a:t>25</a:t>
            </a:r>
            <a:r>
              <a:rPr lang="zh-CN" altLang="en-US" dirty="0" smtClean="0"/>
              <a:t>  </a:t>
            </a:r>
            <a:r>
              <a:rPr lang="en-US" altLang="zh-CN" dirty="0" smtClean="0"/>
              <a:t>0</a:t>
            </a:r>
            <a:r>
              <a:rPr lang="zh-CN" altLang="en-US" dirty="0" smtClean="0"/>
              <a:t>  </a:t>
            </a:r>
            <a:r>
              <a:rPr lang="en-US" altLang="zh-CN" dirty="0" smtClean="0"/>
              <a:t>25</a:t>
            </a:r>
            <a:r>
              <a:rPr lang="zh-CN" altLang="en-US" dirty="0" smtClean="0"/>
              <a:t>  </a:t>
            </a:r>
            <a:r>
              <a:rPr lang="en-US" altLang="zh-CN" dirty="0" smtClean="0"/>
              <a:t>4</a:t>
            </a:r>
            <a:r>
              <a:rPr lang="zh-CN" altLang="en-US" dirty="0" smtClean="0"/>
              <a:t>  </a:t>
            </a:r>
            <a:r>
              <a:rPr lang="en-US" altLang="zh-CN" dirty="0" smtClean="0"/>
              <a:t>23</a:t>
            </a:r>
            <a:r>
              <a:rPr lang="zh-CN" altLang="en-US" dirty="0" smtClean="0"/>
              <a:t> </a:t>
            </a:r>
            <a:r>
              <a:rPr lang="en-US" altLang="zh-CN" dirty="0" smtClean="0"/>
              <a:t>19</a:t>
            </a:r>
            <a:r>
              <a:rPr lang="zh-CN" altLang="en-US" dirty="0" smtClean="0"/>
              <a:t> </a:t>
            </a:r>
            <a:r>
              <a:rPr lang="en-US" altLang="zh-CN" dirty="0" smtClean="0"/>
              <a:t>24</a:t>
            </a:r>
            <a:r>
              <a:rPr lang="zh-CN" altLang="en-US" dirty="0" smtClean="0"/>
              <a:t> </a:t>
            </a:r>
            <a:r>
              <a:rPr lang="en-US" altLang="zh-CN" dirty="0" smtClean="0"/>
              <a:t>25</a:t>
            </a:r>
            <a:r>
              <a:rPr lang="zh-CN" altLang="en-US" dirty="0" smtClean="0"/>
              <a:t>  </a:t>
            </a:r>
            <a:r>
              <a:rPr lang="en-US" altLang="zh-CN" dirty="0" smtClean="0"/>
              <a:t>4</a:t>
            </a:r>
            <a:r>
              <a:rPr lang="zh-CN" altLang="en-US" dirty="0" smtClean="0"/>
              <a:t>   </a:t>
            </a:r>
            <a:r>
              <a:rPr lang="en-US" altLang="zh-CN" dirty="0" smtClean="0"/>
              <a:t>17</a:t>
            </a:r>
          </a:p>
          <a:p>
            <a:pPr eaLnBrk="1" hangingPunct="1">
              <a:buNone/>
            </a:pPr>
            <a:r>
              <a:rPr lang="zh-CN" altLang="en-US" dirty="0" smtClean="0"/>
              <a:t>   最后，再将其转换为相应的字符串即得密文（为了区分，这里约定小写表示明文，大写表示密文）：</a:t>
            </a:r>
            <a:endParaRPr lang="en-US" altLang="zh-CN" dirty="0" smtClean="0"/>
          </a:p>
          <a:p>
            <a:pPr eaLnBrk="1" hangingPunct="1">
              <a:buNone/>
            </a:pPr>
            <a:r>
              <a:rPr lang="zh-CN" altLang="en-US" dirty="0" smtClean="0"/>
              <a:t>                              </a:t>
            </a:r>
            <a:r>
              <a:rPr lang="en-US" altLang="zh-CN" dirty="0" smtClean="0"/>
              <a:t>SVZAZEXTYZER</a:t>
            </a:r>
          </a:p>
          <a:p>
            <a:pPr eaLnBrk="1" hangingPunct="1">
              <a:buNone/>
            </a:pPr>
            <a:r>
              <a:rPr lang="en-US" altLang="zh-CN" dirty="0" smtClean="0"/>
              <a:t>   </a:t>
            </a:r>
            <a:r>
              <a:rPr lang="zh-CN" altLang="en-US" dirty="0" smtClean="0"/>
              <a:t>要对密文进行解密，只需执行相应的逆过程，即首先将密文转换为数字，再将每个数字减</a:t>
            </a:r>
            <a:r>
              <a:rPr lang="en-US" altLang="zh-CN" dirty="0" smtClean="0"/>
              <a:t>17</a:t>
            </a:r>
            <a:r>
              <a:rPr lang="zh-CN" altLang="en-US" dirty="0" smtClean="0"/>
              <a:t>取模</a:t>
            </a:r>
            <a:r>
              <a:rPr lang="en-US" altLang="zh-CN" dirty="0" smtClean="0"/>
              <a:t>26</a:t>
            </a:r>
            <a:r>
              <a:rPr lang="zh-CN" altLang="en-US" dirty="0" smtClean="0"/>
              <a:t>运算，最后将相应的数字转换为字母即得明文。</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20</a:t>
            </a:fld>
            <a:endParaRPr lang="en-US" altLang="zh-CN"/>
          </a:p>
        </p:txBody>
      </p:sp>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Tree>
    <p:extLst>
      <p:ext uri="{BB962C8B-B14F-4D97-AF65-F5344CB8AC3E}">
        <p14:creationId xmlns:p14="http://schemas.microsoft.com/office/powerpoint/2010/main" val="234938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20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fade">
                                      <p:cBhvr>
                                        <p:cTn id="17" dur="20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fade">
                                      <p:cBhvr>
                                        <p:cTn id="22" dur="2000"/>
                                        <p:tgtEl>
                                          <p:spTgt spid="18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4">
                                            <p:txEl>
                                              <p:pRg st="4" end="4"/>
                                            </p:txEl>
                                          </p:spTgt>
                                        </p:tgtEl>
                                        <p:attrNameLst>
                                          <p:attrName>style.visibility</p:attrName>
                                        </p:attrNameLst>
                                      </p:cBhvr>
                                      <p:to>
                                        <p:strVal val="visible"/>
                                      </p:to>
                                    </p:set>
                                    <p:animEffect transition="in" filter="fade">
                                      <p:cBhvr>
                                        <p:cTn id="27" dur="2000"/>
                                        <p:tgtEl>
                                          <p:spTgt spid="184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4">
                                            <p:txEl>
                                              <p:pRg st="5" end="5"/>
                                            </p:txEl>
                                          </p:spTgt>
                                        </p:tgtEl>
                                        <p:attrNameLst>
                                          <p:attrName>style.visibility</p:attrName>
                                        </p:attrNameLst>
                                      </p:cBhvr>
                                      <p:to>
                                        <p:strVal val="visible"/>
                                      </p:to>
                                    </p:set>
                                    <p:animEffect transition="in" filter="fade">
                                      <p:cBhvr>
                                        <p:cTn id="32" dur="2000"/>
                                        <p:tgtEl>
                                          <p:spTgt spid="184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4">
                                            <p:txEl>
                                              <p:pRg st="6" end="6"/>
                                            </p:txEl>
                                          </p:spTgt>
                                        </p:tgtEl>
                                        <p:attrNameLst>
                                          <p:attrName>style.visibility</p:attrName>
                                        </p:attrNameLst>
                                      </p:cBhvr>
                                      <p:to>
                                        <p:strVal val="visible"/>
                                      </p:to>
                                    </p:set>
                                    <p:animEffect transition="in" filter="fade">
                                      <p:cBhvr>
                                        <p:cTn id="37" dur="2000"/>
                                        <p:tgtEl>
                                          <p:spTgt spid="184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4">
                                            <p:txEl>
                                              <p:pRg st="7" end="7"/>
                                            </p:txEl>
                                          </p:spTgt>
                                        </p:tgtEl>
                                        <p:attrNameLst>
                                          <p:attrName>style.visibility</p:attrName>
                                        </p:attrNameLst>
                                      </p:cBhvr>
                                      <p:to>
                                        <p:strVal val="visible"/>
                                      </p:to>
                                    </p:set>
                                    <p:animEffect transition="in" filter="fade">
                                      <p:cBhvr>
                                        <p:cTn id="42" dur="2000"/>
                                        <p:tgtEl>
                                          <p:spTgt spid="184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434">
                                            <p:txEl>
                                              <p:pRg st="8" end="8"/>
                                            </p:txEl>
                                          </p:spTgt>
                                        </p:tgtEl>
                                        <p:attrNameLst>
                                          <p:attrName>style.visibility</p:attrName>
                                        </p:attrNameLst>
                                      </p:cBhvr>
                                      <p:to>
                                        <p:strVal val="visible"/>
                                      </p:to>
                                    </p:set>
                                    <p:animEffect transition="in" filter="fade">
                                      <p:cBhvr>
                                        <p:cTn id="47" dur="20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移位密码是不安全的，因为</a:t>
            </a:r>
            <a:r>
              <a:rPr lang="zh-CN" altLang="en-US" b="1" dirty="0" smtClean="0">
                <a:solidFill>
                  <a:srgbClr val="FF0000"/>
                </a:solidFill>
              </a:rPr>
              <a:t>密钥空间太小</a:t>
            </a:r>
            <a:r>
              <a:rPr lang="zh-CN" altLang="en-US" dirty="0" smtClean="0"/>
              <a:t>，只有</a:t>
            </a:r>
            <a:r>
              <a:rPr lang="en-US" altLang="zh-CN" dirty="0" smtClean="0"/>
              <a:t>26</a:t>
            </a:r>
            <a:r>
              <a:rPr lang="zh-CN" altLang="en-US" dirty="0" smtClean="0"/>
              <a:t>种可能，因此可用穷举攻击来破译，穷举所有可能的密钥，得到攻击者所希望的有意义的明文。</a:t>
            </a:r>
            <a:endParaRPr lang="en-US" altLang="zh-CN" dirty="0" smtClean="0"/>
          </a:p>
          <a:p>
            <a:pPr eaLnBrk="1" hangingPunct="1"/>
            <a:endParaRPr lang="en-US" altLang="zh-CN" dirty="0" smtClean="0"/>
          </a:p>
          <a:p>
            <a:pPr eaLnBrk="1" hangingPunct="1"/>
            <a:r>
              <a:rPr lang="zh-CN" altLang="en-US" dirty="0" smtClean="0"/>
              <a:t>总而言之，移位密码是利用</a:t>
            </a:r>
            <a:r>
              <a:rPr lang="zh-CN" altLang="en-US" b="1" dirty="0" smtClean="0">
                <a:solidFill>
                  <a:srgbClr val="FF0000"/>
                </a:solidFill>
              </a:rPr>
              <a:t>同余运算</a:t>
            </a:r>
            <a:r>
              <a:rPr lang="zh-CN" altLang="en-US" dirty="0" smtClean="0"/>
              <a:t>设计的一种简单密码体制，本身并不安全，只可以作为理解密码体制的入门例子。下面将进一步介绍更安全的其他密码体制，如仿射密码、置换密码等。</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21</a:t>
            </a:fld>
            <a:endParaRPr lang="en-US" altLang="zh-CN"/>
          </a:p>
        </p:txBody>
      </p:sp>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移位密码</a:t>
            </a:r>
          </a:p>
        </p:txBody>
      </p:sp>
    </p:spTree>
    <p:extLst>
      <p:ext uri="{BB962C8B-B14F-4D97-AF65-F5344CB8AC3E}">
        <p14:creationId xmlns:p14="http://schemas.microsoft.com/office/powerpoint/2010/main" val="273816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dirty="0" smtClean="0"/>
              <a:t>仿射密码是移位密码的一种推广，其加密函数定义为：</a:t>
            </a:r>
            <a:endParaRPr lang="en-US" altLang="zh-CN" dirty="0" smtClean="0"/>
          </a:p>
          <a:p>
            <a:pPr eaLnBrk="1" hangingPunct="1">
              <a:buNone/>
            </a:pPr>
            <a:r>
              <a:rPr lang="zh-CN" altLang="en-US" dirty="0" smtClean="0"/>
              <a:t>                     </a:t>
            </a:r>
            <a:r>
              <a:rPr lang="en-US" altLang="zh-CN" dirty="0" smtClean="0"/>
              <a:t>e(x)=(</a:t>
            </a:r>
            <a:r>
              <a:rPr lang="en-US" altLang="zh-CN" dirty="0" err="1" smtClean="0"/>
              <a:t>ax+b</a:t>
            </a:r>
            <a:r>
              <a:rPr lang="en-US" altLang="zh-CN" dirty="0" smtClean="0"/>
              <a:t>) mod 26</a:t>
            </a:r>
          </a:p>
          <a:p>
            <a:pPr eaLnBrk="1" hangingPunct="1">
              <a:buNone/>
            </a:pPr>
            <a:r>
              <a:rPr lang="zh-CN" altLang="en-US" dirty="0" smtClean="0"/>
              <a:t>   其中</a:t>
            </a:r>
            <a:r>
              <a:rPr lang="en-US" altLang="zh-CN" dirty="0" smtClean="0"/>
              <a:t>a,</a:t>
            </a:r>
            <a:r>
              <a:rPr lang="zh-CN" altLang="en-US" dirty="0" smtClean="0"/>
              <a:t> </a:t>
            </a:r>
            <a:r>
              <a:rPr lang="en-US" altLang="zh-CN" dirty="0" smtClean="0"/>
              <a:t>b∈Z</a:t>
            </a:r>
            <a:r>
              <a:rPr lang="en-US" altLang="zh-CN" baseline="-25000" dirty="0" smtClean="0"/>
              <a:t>26</a:t>
            </a:r>
            <a:r>
              <a:rPr lang="zh-CN" altLang="en-US" dirty="0" smtClean="0"/>
              <a:t>。因为这样的函数被称为仿射函数，所以也将这样的密码体制称为仿射密码。显然，当</a:t>
            </a:r>
            <a:r>
              <a:rPr lang="en-US" altLang="zh-CN" dirty="0" smtClean="0"/>
              <a:t>a=1</a:t>
            </a:r>
            <a:r>
              <a:rPr lang="zh-CN" altLang="en-US" dirty="0" smtClean="0"/>
              <a:t>时，仿射密码退化为移位密码。</a:t>
            </a:r>
            <a:endParaRPr lang="en-US" altLang="zh-CN" dirty="0" smtClean="0"/>
          </a:p>
          <a:p>
            <a:pPr eaLnBrk="1" hangingPunct="1">
              <a:buNone/>
            </a:pPr>
            <a:endParaRPr lang="en-US" altLang="zh-CN" dirty="0" smtClean="0"/>
          </a:p>
          <a:p>
            <a:pPr eaLnBrk="1" hangingPunct="1"/>
            <a:r>
              <a:rPr lang="zh-CN" altLang="en-US" dirty="0" smtClean="0"/>
              <a:t>为了能对密文进行解密，必须保证所选用的仿射函数是单射，即要求对任意</a:t>
            </a:r>
            <a:r>
              <a:rPr lang="en-US" altLang="zh-CN" dirty="0" smtClean="0"/>
              <a:t>y∈Z</a:t>
            </a:r>
            <a:r>
              <a:rPr lang="en-US" altLang="zh-CN" baseline="-25000" dirty="0" smtClean="0"/>
              <a:t>26</a:t>
            </a:r>
            <a:r>
              <a:rPr lang="zh-CN" altLang="en-US" dirty="0" smtClean="0"/>
              <a:t>，关于</a:t>
            </a:r>
            <a:r>
              <a:rPr lang="en-US" altLang="zh-CN" dirty="0" smtClean="0"/>
              <a:t>x</a:t>
            </a:r>
            <a:r>
              <a:rPr lang="zh-CN" altLang="en-US" dirty="0" smtClean="0"/>
              <a:t>的</a:t>
            </a:r>
            <a:r>
              <a:rPr lang="zh-CN" altLang="en-US" b="1" dirty="0" smtClean="0">
                <a:solidFill>
                  <a:srgbClr val="FF0000"/>
                </a:solidFill>
              </a:rPr>
              <a:t>同余方程</a:t>
            </a:r>
            <a:r>
              <a:rPr lang="en-US" altLang="zh-CN" dirty="0" err="1" smtClean="0"/>
              <a:t>ax+b</a:t>
            </a:r>
            <a:r>
              <a:rPr lang="en-US" altLang="zh-CN" dirty="0" smtClean="0"/>
              <a:t> ≡</a:t>
            </a:r>
            <a:r>
              <a:rPr lang="zh-CN" altLang="en-US" dirty="0" smtClean="0"/>
              <a:t> </a:t>
            </a:r>
            <a:r>
              <a:rPr lang="en-US" altLang="zh-CN" dirty="0" smtClean="0"/>
              <a:t>y (mod 26)</a:t>
            </a:r>
            <a:r>
              <a:rPr lang="zh-CN" altLang="en-US" dirty="0" smtClean="0"/>
              <a:t>，也即</a:t>
            </a:r>
            <a:endParaRPr lang="en-US" altLang="zh-CN" dirty="0" smtClean="0"/>
          </a:p>
          <a:p>
            <a:pPr eaLnBrk="1" hangingPunct="1">
              <a:buNone/>
            </a:pPr>
            <a:r>
              <a:rPr lang="zh-CN" altLang="en-US" dirty="0" smtClean="0"/>
              <a:t>                           </a:t>
            </a:r>
            <a:r>
              <a:rPr lang="en-US" altLang="zh-CN" dirty="0" err="1" smtClean="0"/>
              <a:t>ax≡y</a:t>
            </a:r>
            <a:r>
              <a:rPr lang="en-US" altLang="zh-CN" dirty="0" smtClean="0"/>
              <a:t>-b (mod 26)</a:t>
            </a:r>
          </a:p>
          <a:p>
            <a:pPr eaLnBrk="1" hangingPunct="1">
              <a:buNone/>
            </a:pPr>
            <a:r>
              <a:rPr lang="zh-CN" altLang="en-US" dirty="0" smtClean="0"/>
              <a:t>   有唯一解。由定理</a:t>
            </a:r>
            <a:r>
              <a:rPr lang="en-US" altLang="zh-CN" dirty="0" smtClean="0"/>
              <a:t>2.4.2</a:t>
            </a:r>
            <a:r>
              <a:rPr lang="zh-CN" altLang="en-US" dirty="0" smtClean="0"/>
              <a:t>知，这等价于要求</a:t>
            </a:r>
            <a:r>
              <a:rPr lang="en-US" altLang="zh-CN" dirty="0" smtClean="0"/>
              <a:t>(a,26)=1</a:t>
            </a:r>
            <a:r>
              <a:rPr lang="zh-CN" altLang="en-US" dirty="0" smtClean="0"/>
              <a:t>。</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22</a:t>
            </a:fld>
            <a:endParaRPr lang="en-US" altLang="zh-CN"/>
          </a:p>
        </p:txBody>
      </p:sp>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Tree>
    <p:extLst>
      <p:ext uri="{BB962C8B-B14F-4D97-AF65-F5344CB8AC3E}">
        <p14:creationId xmlns:p14="http://schemas.microsoft.com/office/powerpoint/2010/main" val="24290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因此，我们要求仿射密码的</a:t>
            </a:r>
            <a:r>
              <a:rPr lang="zh-CN" altLang="en-US" b="1" dirty="0" smtClean="0">
                <a:solidFill>
                  <a:srgbClr val="FF0000"/>
                </a:solidFill>
              </a:rPr>
              <a:t>加密函数是单射</a:t>
            </a:r>
            <a:r>
              <a:rPr lang="zh-CN" altLang="en-US" dirty="0" smtClean="0"/>
              <a:t>，即等价于要求</a:t>
            </a:r>
            <a:r>
              <a:rPr lang="en-US" altLang="zh-CN" dirty="0" smtClean="0"/>
              <a:t>(a,26)=1</a:t>
            </a:r>
            <a:r>
              <a:rPr lang="zh-CN" altLang="en-US" dirty="0" smtClean="0"/>
              <a:t>。这就是说</a:t>
            </a:r>
            <a:r>
              <a:rPr lang="en-US" altLang="zh-CN" dirty="0" smtClean="0"/>
              <a:t>a</a:t>
            </a:r>
            <a:r>
              <a:rPr lang="zh-CN" altLang="en-US" dirty="0" smtClean="0"/>
              <a:t>必须是不超过</a:t>
            </a:r>
            <a:r>
              <a:rPr lang="en-US" altLang="zh-CN" dirty="0" smtClean="0"/>
              <a:t>26</a:t>
            </a:r>
            <a:r>
              <a:rPr lang="zh-CN" altLang="en-US" dirty="0" smtClean="0"/>
              <a:t>并且与</a:t>
            </a:r>
            <a:r>
              <a:rPr lang="en-US" altLang="zh-CN" dirty="0" smtClean="0"/>
              <a:t>26</a:t>
            </a:r>
            <a:r>
              <a:rPr lang="zh-CN" altLang="en-US" dirty="0" smtClean="0"/>
              <a:t>互素的整数，即</a:t>
            </a:r>
            <a:r>
              <a:rPr lang="en-US" altLang="zh-CN" dirty="0" smtClean="0"/>
              <a:t>a</a:t>
            </a:r>
            <a:r>
              <a:rPr lang="zh-CN" altLang="en-US" dirty="0" smtClean="0"/>
              <a:t>取值的个数等于欧拉函数</a:t>
            </a:r>
            <a:r>
              <a:rPr lang="el-GR" altLang="zh-CN" dirty="0" smtClean="0"/>
              <a:t>φ</a:t>
            </a:r>
            <a:r>
              <a:rPr lang="en-US" altLang="zh-CN" dirty="0" smtClean="0"/>
              <a:t>(26)=</a:t>
            </a:r>
            <a:r>
              <a:rPr lang="el-GR" altLang="zh-CN" dirty="0" smtClean="0"/>
              <a:t> φ</a:t>
            </a:r>
            <a:r>
              <a:rPr lang="en-US" altLang="zh-CN" dirty="0" smtClean="0"/>
              <a:t>(2)</a:t>
            </a:r>
            <a:r>
              <a:rPr lang="el-GR" altLang="zh-CN" dirty="0" smtClean="0"/>
              <a:t>φ</a:t>
            </a:r>
            <a:r>
              <a:rPr lang="en-US" altLang="zh-CN" dirty="0" smtClean="0"/>
              <a:t>(13)=12</a:t>
            </a:r>
            <a:r>
              <a:rPr lang="zh-CN" altLang="en-US" dirty="0" smtClean="0"/>
              <a:t>。又因为</a:t>
            </a:r>
            <a:r>
              <a:rPr lang="en-US" altLang="zh-CN" dirty="0" smtClean="0"/>
              <a:t>b</a:t>
            </a:r>
            <a:r>
              <a:rPr lang="zh-CN" altLang="en-US" dirty="0" smtClean="0"/>
              <a:t>可在</a:t>
            </a:r>
            <a:r>
              <a:rPr lang="en-US" altLang="zh-CN" dirty="0" smtClean="0"/>
              <a:t>Z</a:t>
            </a:r>
            <a:r>
              <a:rPr lang="en-US" altLang="zh-CN" baseline="-25000" dirty="0" smtClean="0"/>
              <a:t>26</a:t>
            </a:r>
            <a:r>
              <a:rPr lang="zh-CN" altLang="en-US" dirty="0" smtClean="0"/>
              <a:t>中任意取值，所以仿射密码的密钥空间</a:t>
            </a:r>
            <a:r>
              <a:rPr lang="en-US" altLang="zh-CN" i="1" dirty="0" smtClean="0">
                <a:effectLst>
                  <a:outerShdw blurRad="38100" dist="38100" dir="2700000" algn="tl">
                    <a:srgbClr val="000000">
                      <a:alpha val="43137"/>
                    </a:srgbClr>
                  </a:outerShdw>
                </a:effectLst>
              </a:rPr>
              <a:t>K</a:t>
            </a:r>
            <a:r>
              <a:rPr lang="en-US" altLang="zh-CN" dirty="0" smtClean="0"/>
              <a:t>={(a, b)∈Z</a:t>
            </a:r>
            <a:r>
              <a:rPr lang="en-US" altLang="zh-CN" baseline="-25000" dirty="0" smtClean="0"/>
              <a:t>26</a:t>
            </a:r>
            <a:r>
              <a:rPr lang="zh-CN" altLang="en-US" baseline="-25000" dirty="0" smtClean="0"/>
              <a:t> </a:t>
            </a:r>
            <a:r>
              <a:rPr lang="en-US" altLang="zh-CN" dirty="0" smtClean="0"/>
              <a:t>x</a:t>
            </a:r>
            <a:r>
              <a:rPr lang="zh-CN" altLang="en-US" baseline="-25000" dirty="0" smtClean="0"/>
              <a:t> </a:t>
            </a:r>
            <a:r>
              <a:rPr lang="en-US" altLang="zh-CN" dirty="0" smtClean="0"/>
              <a:t>Z</a:t>
            </a:r>
            <a:r>
              <a:rPr lang="en-US" altLang="zh-CN" baseline="-25000" dirty="0" smtClean="0"/>
              <a:t>26 </a:t>
            </a:r>
            <a:r>
              <a:rPr lang="en-US" altLang="zh-CN" dirty="0" smtClean="0"/>
              <a:t>|(a,26)=1}</a:t>
            </a:r>
            <a:r>
              <a:rPr lang="zh-CN" altLang="en-US" dirty="0" smtClean="0"/>
              <a:t>，其中只包含</a:t>
            </a:r>
            <a:r>
              <a:rPr lang="en-US" altLang="zh-CN" dirty="0" smtClean="0"/>
              <a:t>12</a:t>
            </a:r>
            <a:r>
              <a:rPr lang="zh-CN" altLang="en-US" dirty="0" smtClean="0"/>
              <a:t>*</a:t>
            </a:r>
            <a:r>
              <a:rPr lang="en-US" altLang="zh-CN" dirty="0" smtClean="0"/>
              <a:t>26=312</a:t>
            </a:r>
            <a:r>
              <a:rPr lang="zh-CN" altLang="en-US" dirty="0" smtClean="0"/>
              <a:t>个密钥。</a:t>
            </a:r>
            <a:endParaRPr lang="en-US" altLang="zh-CN" dirty="0" smtClean="0"/>
          </a:p>
          <a:p>
            <a:pPr eaLnBrk="1" hangingPunct="1"/>
            <a:endParaRPr lang="en-US" altLang="zh-CN" dirty="0" smtClean="0"/>
          </a:p>
          <a:p>
            <a:pPr eaLnBrk="1" hangingPunct="1"/>
            <a:r>
              <a:rPr lang="zh-CN" altLang="en-US" dirty="0" smtClean="0"/>
              <a:t>当</a:t>
            </a:r>
            <a:r>
              <a:rPr lang="en-US" altLang="zh-CN" dirty="0" smtClean="0"/>
              <a:t>(a,26)=1</a:t>
            </a:r>
            <a:r>
              <a:rPr lang="zh-CN" altLang="en-US" dirty="0" smtClean="0"/>
              <a:t>时，方程</a:t>
            </a:r>
            <a:r>
              <a:rPr lang="en-US" altLang="zh-CN" dirty="0" err="1" smtClean="0"/>
              <a:t>ax≡y</a:t>
            </a:r>
            <a:r>
              <a:rPr lang="en-US" altLang="zh-CN" dirty="0" smtClean="0"/>
              <a:t>-b (mod 26)</a:t>
            </a:r>
            <a:r>
              <a:rPr lang="zh-CN" altLang="en-US" dirty="0" smtClean="0"/>
              <a:t>的唯一解为</a:t>
            </a:r>
            <a:r>
              <a:rPr lang="en-US" altLang="zh-CN" dirty="0" smtClean="0"/>
              <a:t>x ≡ (y-b)a</a:t>
            </a:r>
            <a:r>
              <a:rPr lang="el-GR" altLang="zh-CN" baseline="30000" dirty="0" smtClean="0"/>
              <a:t>φ</a:t>
            </a:r>
            <a:r>
              <a:rPr lang="en-US" altLang="zh-CN" baseline="30000" dirty="0" smtClean="0"/>
              <a:t>(26)-1 </a:t>
            </a:r>
            <a:r>
              <a:rPr lang="en-US" altLang="zh-CN" dirty="0" smtClean="0"/>
              <a:t>≡ a</a:t>
            </a:r>
            <a:r>
              <a:rPr lang="en-US" altLang="zh-CN" baseline="30000" dirty="0" smtClean="0"/>
              <a:t>11</a:t>
            </a:r>
            <a:r>
              <a:rPr lang="en-US" altLang="zh-CN" dirty="0" smtClean="0"/>
              <a:t>(y-b) (mod 26)</a:t>
            </a:r>
            <a:r>
              <a:rPr lang="zh-CN" altLang="en-US" dirty="0" smtClean="0"/>
              <a:t>，因此相应的解密函数可定义为：</a:t>
            </a:r>
            <a:endParaRPr lang="en-US" altLang="zh-CN" dirty="0" smtClean="0"/>
          </a:p>
          <a:p>
            <a:pPr eaLnBrk="1" hangingPunct="1">
              <a:buNone/>
            </a:pPr>
            <a:r>
              <a:rPr lang="zh-CN" altLang="en-US" dirty="0" smtClean="0"/>
              <a:t>                          </a:t>
            </a:r>
            <a:r>
              <a:rPr lang="en-US" altLang="zh-CN" dirty="0" smtClean="0"/>
              <a:t>d(y)=a</a:t>
            </a:r>
            <a:r>
              <a:rPr lang="en-US" altLang="zh-CN" baseline="30000" dirty="0" smtClean="0"/>
              <a:t>11</a:t>
            </a:r>
            <a:r>
              <a:rPr lang="en-US" altLang="zh-CN" dirty="0" smtClean="0"/>
              <a:t>(y-b) mod 26</a:t>
            </a:r>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23</a:t>
            </a:fld>
            <a:endParaRPr lang="en-US" altLang="zh-CN"/>
          </a:p>
        </p:txBody>
      </p:sp>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Tree>
    <p:extLst>
      <p:ext uri="{BB962C8B-B14F-4D97-AF65-F5344CB8AC3E}">
        <p14:creationId xmlns:p14="http://schemas.microsoft.com/office/powerpoint/2010/main" val="2283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b="1" dirty="0" smtClean="0">
                <a:solidFill>
                  <a:srgbClr val="FF0000"/>
                </a:solidFill>
              </a:rPr>
              <a:t>仿射密码体制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=Z</a:t>
            </a:r>
            <a:r>
              <a:rPr lang="en-US" altLang="zh-CN" baseline="-25000" dirty="0" smtClean="0"/>
              <a:t>26</a:t>
            </a:r>
            <a:r>
              <a:rPr lang="zh-CN" altLang="en-US" dirty="0" smtClean="0"/>
              <a:t>，</a:t>
            </a:r>
            <a:r>
              <a:rPr lang="en-US" altLang="zh-CN" i="1" dirty="0" smtClean="0">
                <a:effectLst>
                  <a:outerShdw blurRad="38100" dist="38100" dir="2700000" algn="tl">
                    <a:srgbClr val="000000">
                      <a:alpha val="43137"/>
                    </a:srgbClr>
                  </a:outerShdw>
                </a:effectLst>
                <a:ea typeface="MS Mincho" pitchFamily="49" charset="-128"/>
              </a:rPr>
              <a:t>K</a:t>
            </a:r>
            <a:r>
              <a:rPr lang="en-US" altLang="zh-CN" dirty="0" smtClean="0"/>
              <a:t>=</a:t>
            </a:r>
            <a:r>
              <a:rPr lang="en-US" altLang="zh-CN" i="1" dirty="0" smtClean="0">
                <a:effectLst>
                  <a:outerShdw blurRad="38100" dist="38100" dir="2700000" algn="tl">
                    <a:srgbClr val="000000">
                      <a:alpha val="43137"/>
                    </a:srgbClr>
                  </a:outerShdw>
                </a:effectLst>
              </a:rPr>
              <a:t> K</a:t>
            </a:r>
            <a:r>
              <a:rPr lang="en-US" altLang="zh-CN" dirty="0" smtClean="0"/>
              <a:t>={(a, b)∈Z</a:t>
            </a:r>
            <a:r>
              <a:rPr lang="en-US" altLang="zh-CN" baseline="-25000" dirty="0" smtClean="0"/>
              <a:t>26</a:t>
            </a:r>
            <a:r>
              <a:rPr lang="zh-CN" altLang="en-US" baseline="-25000" dirty="0" smtClean="0"/>
              <a:t> </a:t>
            </a:r>
            <a:r>
              <a:rPr lang="en-US" altLang="zh-CN" dirty="0" smtClean="0"/>
              <a:t>x</a:t>
            </a:r>
            <a:r>
              <a:rPr lang="zh-CN" altLang="en-US" baseline="-25000" dirty="0" smtClean="0"/>
              <a:t> </a:t>
            </a:r>
            <a:r>
              <a:rPr lang="en-US" altLang="zh-CN" dirty="0" smtClean="0"/>
              <a:t>Z</a:t>
            </a:r>
            <a:r>
              <a:rPr lang="en-US" altLang="zh-CN" baseline="-25000" dirty="0" smtClean="0"/>
              <a:t>26 </a:t>
            </a:r>
            <a:r>
              <a:rPr lang="en-US" altLang="zh-CN" dirty="0" smtClean="0"/>
              <a:t>|(a,26)=1}</a:t>
            </a:r>
            <a:r>
              <a:rPr lang="zh-CN" altLang="en-US" dirty="0" smtClean="0"/>
              <a:t>。对每个</a:t>
            </a:r>
            <a:r>
              <a:rPr lang="en-US" altLang="zh-CN" dirty="0" smtClean="0"/>
              <a:t>K=(a, b)∈</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dirty="0" err="1" smtClean="0"/>
              <a:t>ax+b</a:t>
            </a:r>
            <a:r>
              <a:rPr lang="en-US" altLang="zh-CN" dirty="0" smtClean="0"/>
              <a:t>) mod 26</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a:t>
            </a:r>
            <a:r>
              <a:rPr lang="en-US" altLang="zh-CN" baseline="30000" dirty="0" smtClean="0"/>
              <a:t>11</a:t>
            </a:r>
            <a:r>
              <a:rPr lang="en-US" altLang="zh-CN" dirty="0" smtClean="0"/>
              <a:t>(y-b) mod 26</a:t>
            </a:r>
          </a:p>
          <a:p>
            <a:pPr eaLnBrk="1" hangingPunct="1">
              <a:buNone/>
            </a:pPr>
            <a:endParaRPr lang="en-US" altLang="zh-CN" dirty="0" smtClean="0"/>
          </a:p>
          <a:p>
            <a:pPr eaLnBrk="1" hangingPunct="1"/>
            <a:r>
              <a:rPr lang="zh-CN" altLang="en-US" dirty="0" smtClean="0"/>
              <a:t>例如，如果</a:t>
            </a:r>
            <a:r>
              <a:rPr lang="en-US" altLang="zh-CN" dirty="0" smtClean="0"/>
              <a:t>K=(5, 7)</a:t>
            </a:r>
            <a:r>
              <a:rPr lang="zh-CN" altLang="en-US" dirty="0" smtClean="0"/>
              <a:t>，那么明文</a:t>
            </a:r>
            <a:r>
              <a:rPr lang="en-US" altLang="zh-CN" dirty="0" smtClean="0"/>
              <a:t>x=</a:t>
            </a:r>
            <a:r>
              <a:rPr lang="en-US" altLang="zh-CN" dirty="0" err="1" smtClean="0"/>
              <a:t>defendtheeastwall</a:t>
            </a:r>
            <a:r>
              <a:rPr lang="zh-CN" altLang="en-US" dirty="0" smtClean="0"/>
              <a:t>加密后的密文</a:t>
            </a:r>
            <a:r>
              <a:rPr lang="en-US" altLang="zh-CN" dirty="0" smtClean="0"/>
              <a:t>y</a:t>
            </a:r>
            <a:r>
              <a:rPr lang="zh-CN" altLang="en-US" dirty="0" smtClean="0"/>
              <a:t>为</a:t>
            </a:r>
            <a:endParaRPr lang="en-US" altLang="zh-CN" dirty="0" smtClean="0"/>
          </a:p>
          <a:p>
            <a:pPr eaLnBrk="1" hangingPunct="1">
              <a:buNone/>
            </a:pPr>
            <a:r>
              <a:rPr lang="en-US" altLang="zh-CN" dirty="0" smtClean="0"/>
              <a:t>                  </a:t>
            </a:r>
            <a:r>
              <a:rPr lang="zh-CN" altLang="en-US" dirty="0" smtClean="0"/>
              <a:t>  </a:t>
            </a:r>
            <a:r>
              <a:rPr lang="en-US" altLang="zh-CN" dirty="0" smtClean="0"/>
              <a:t> WBGBUWYQBBHTYNHKK</a:t>
            </a:r>
          </a:p>
          <a:p>
            <a:pPr eaLnBrk="1" hangingPunct="1">
              <a:buNone/>
            </a:pPr>
            <a:r>
              <a:rPr lang="en-US" altLang="zh-CN" dirty="0" smtClean="0"/>
              <a:t>   </a:t>
            </a:r>
            <a:r>
              <a:rPr lang="zh-CN" altLang="en-US" dirty="0" smtClean="0"/>
              <a:t>由欧拉定理知</a:t>
            </a:r>
            <a:r>
              <a:rPr lang="en-US" altLang="zh-CN" dirty="0" smtClean="0"/>
              <a:t>a</a:t>
            </a:r>
            <a:r>
              <a:rPr lang="en-US" altLang="zh-CN" baseline="30000" dirty="0" smtClean="0"/>
              <a:t>12</a:t>
            </a:r>
            <a:r>
              <a:rPr lang="en-US" altLang="zh-CN" dirty="0" smtClean="0"/>
              <a:t>≡1 (mod 26)</a:t>
            </a:r>
            <a:r>
              <a:rPr lang="zh-CN" altLang="en-US" dirty="0" smtClean="0"/>
              <a:t>，从而我们不难验证：</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a:t>
            </a:r>
            <a:endParaRPr lang="en-US" altLang="zh-CN" dirty="0" smtClean="0"/>
          </a:p>
          <a:p>
            <a:pPr eaLnBrk="1" hangingPunct="1">
              <a:buNone/>
            </a:pPr>
            <a:endParaRPr lang="en-US" altLang="zh-CN" dirty="0" smtClean="0"/>
          </a:p>
          <a:p>
            <a:pPr eaLnBrk="1" hangingPunct="1">
              <a:buNone/>
            </a:pPr>
            <a:endParaRPr lang="en-US" altLang="zh-CN" dirty="0" smtClean="0"/>
          </a:p>
        </p:txBody>
      </p:sp>
      <p:sp>
        <p:nvSpPr>
          <p:cNvPr id="2150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A8694C6-0FA2-43CC-93CD-C2EF5BF24F81}" type="slidenum">
              <a:rPr lang="zh-CN" altLang="en-US"/>
              <a:pPr fontAlgn="base">
                <a:spcBef>
                  <a:spcPct val="0"/>
                </a:spcBef>
                <a:spcAft>
                  <a:spcPct val="0"/>
                </a:spcAft>
                <a:defRPr/>
              </a:pPr>
              <a:t>24</a:t>
            </a:fld>
            <a:endParaRPr lang="en-US" altLang="zh-CN"/>
          </a:p>
        </p:txBody>
      </p:sp>
      <p:sp>
        <p:nvSpPr>
          <p:cNvPr id="21505"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endParaRPr lang="en-US" altLang="zh-CN" cap="none" dirty="0" smtClean="0"/>
          </a:p>
        </p:txBody>
      </p:sp>
    </p:spTree>
    <p:extLst>
      <p:ext uri="{BB962C8B-B14F-4D97-AF65-F5344CB8AC3E}">
        <p14:creationId xmlns:p14="http://schemas.microsoft.com/office/powerpoint/2010/main" val="70474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625"/>
          </a:xfrm>
        </p:spPr>
        <p:txBody>
          <a:bodyPr/>
          <a:lstStyle/>
          <a:p>
            <a:pPr eaLnBrk="1" hangingPunct="1"/>
            <a:r>
              <a:rPr lang="zh-CN" altLang="en-US" dirty="0" smtClean="0"/>
              <a:t>因为仿射密码仅有</a:t>
            </a:r>
            <a:r>
              <a:rPr lang="en-US" altLang="zh-CN" dirty="0" smtClean="0"/>
              <a:t>312</a:t>
            </a:r>
            <a:r>
              <a:rPr lang="zh-CN" altLang="en-US" dirty="0" smtClean="0"/>
              <a:t>个可能的密钥，所以可用穷</a:t>
            </a:r>
            <a:r>
              <a:rPr lang="zh-CN" altLang="en-US" b="1" dirty="0" smtClean="0">
                <a:solidFill>
                  <a:srgbClr val="FF0000"/>
                </a:solidFill>
              </a:rPr>
              <a:t>举攻击</a:t>
            </a:r>
            <a:r>
              <a:rPr lang="zh-CN" altLang="en-US" dirty="0" smtClean="0"/>
              <a:t>破译仿射密码。</a:t>
            </a:r>
            <a:endParaRPr lang="en-US" altLang="zh-CN" dirty="0" smtClean="0"/>
          </a:p>
          <a:p>
            <a:pPr eaLnBrk="1" hangingPunct="1"/>
            <a:endParaRPr lang="en-US" altLang="zh-CN" dirty="0" smtClean="0"/>
          </a:p>
          <a:p>
            <a:pPr eaLnBrk="1" hangingPunct="1"/>
            <a:r>
              <a:rPr lang="zh-CN" altLang="en-US" dirty="0" smtClean="0"/>
              <a:t>另外一种破译仿射密码的方法是对密文的字母出现的频率进行分析，这种方法利用英文的如下</a:t>
            </a:r>
            <a:r>
              <a:rPr lang="zh-CN" altLang="en-US" b="1" dirty="0" smtClean="0">
                <a:solidFill>
                  <a:srgbClr val="FF0000"/>
                </a:solidFill>
              </a:rPr>
              <a:t>统计</a:t>
            </a:r>
            <a:r>
              <a:rPr lang="zh-CN" altLang="en-US" dirty="0" smtClean="0"/>
              <a:t>特性：</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sz="1600" dirty="0" smtClean="0"/>
              <a:t>   字母：       </a:t>
            </a:r>
            <a:r>
              <a:rPr lang="en-US" altLang="zh-CN" sz="1600" dirty="0" smtClean="0"/>
              <a:t>a</a:t>
            </a:r>
            <a:r>
              <a:rPr lang="zh-CN" altLang="en-US" sz="1600" dirty="0" smtClean="0"/>
              <a:t>   </a:t>
            </a:r>
            <a:r>
              <a:rPr lang="en-US" altLang="zh-CN" sz="1600" dirty="0" smtClean="0"/>
              <a:t>b  c  d  e  f  g  h  </a:t>
            </a:r>
            <a:r>
              <a:rPr lang="en-US" altLang="zh-CN" sz="1600" dirty="0" err="1" smtClean="0"/>
              <a:t>i</a:t>
            </a:r>
            <a:r>
              <a:rPr lang="en-US" altLang="zh-CN" sz="1600" dirty="0" smtClean="0"/>
              <a:t>   j  k  l  m  n  o  p  q  r  </a:t>
            </a:r>
            <a:r>
              <a:rPr lang="zh-CN" altLang="en-US" sz="1600" dirty="0" smtClean="0"/>
              <a:t> </a:t>
            </a:r>
            <a:r>
              <a:rPr lang="en-US" altLang="zh-CN" sz="1600" dirty="0" smtClean="0"/>
              <a:t>s  </a:t>
            </a:r>
            <a:r>
              <a:rPr lang="zh-CN" altLang="en-US" sz="1600" dirty="0" smtClean="0"/>
              <a:t> </a:t>
            </a:r>
            <a:r>
              <a:rPr lang="en-US" altLang="zh-CN" sz="1600" dirty="0" smtClean="0"/>
              <a:t>t  u  v  w  x  y   z</a:t>
            </a:r>
          </a:p>
          <a:p>
            <a:pPr eaLnBrk="1" hangingPunct="1">
              <a:buNone/>
            </a:pPr>
            <a:r>
              <a:rPr lang="zh-CN" altLang="en-US" sz="1600" dirty="0" smtClean="0"/>
              <a:t>   概率</a:t>
            </a:r>
            <a:r>
              <a:rPr lang="en-US" altLang="zh-CN" sz="1600" dirty="0" smtClean="0"/>
              <a:t>(‰)</a:t>
            </a:r>
            <a:r>
              <a:rPr lang="zh-CN" altLang="en-US" sz="1600" dirty="0" smtClean="0"/>
              <a:t>：</a:t>
            </a:r>
            <a:r>
              <a:rPr lang="en-US" altLang="zh-CN" sz="1000" dirty="0" smtClean="0"/>
              <a:t>82 </a:t>
            </a:r>
            <a:r>
              <a:rPr lang="zh-CN" altLang="en-US" sz="1000" dirty="0" smtClean="0"/>
              <a:t>  </a:t>
            </a:r>
            <a:r>
              <a:rPr lang="en-US" altLang="zh-CN" sz="1000" dirty="0" smtClean="0"/>
              <a:t>15</a:t>
            </a:r>
            <a:r>
              <a:rPr lang="zh-CN" altLang="en-US" sz="1000" dirty="0" smtClean="0"/>
              <a:t>   </a:t>
            </a:r>
            <a:r>
              <a:rPr lang="en-US" altLang="zh-CN" sz="1000" dirty="0" smtClean="0"/>
              <a:t>28</a:t>
            </a:r>
            <a:r>
              <a:rPr lang="zh-CN" altLang="en-US" sz="1000" dirty="0" smtClean="0"/>
              <a:t>  </a:t>
            </a:r>
            <a:r>
              <a:rPr lang="en-US" altLang="zh-CN" sz="1000" dirty="0" smtClean="0"/>
              <a:t>43</a:t>
            </a:r>
            <a:r>
              <a:rPr lang="zh-CN" altLang="en-US" sz="1000" dirty="0" smtClean="0"/>
              <a:t>  </a:t>
            </a:r>
            <a:r>
              <a:rPr lang="en-US" altLang="zh-CN" sz="1000" dirty="0" smtClean="0"/>
              <a:t>127</a:t>
            </a:r>
            <a:r>
              <a:rPr lang="zh-CN" altLang="en-US" sz="1000" dirty="0" smtClean="0"/>
              <a:t> </a:t>
            </a:r>
            <a:r>
              <a:rPr lang="en-US" altLang="zh-CN" sz="1000" dirty="0" smtClean="0"/>
              <a:t>22</a:t>
            </a:r>
            <a:r>
              <a:rPr lang="zh-CN" altLang="en-US" sz="1000" dirty="0" smtClean="0"/>
              <a:t>  </a:t>
            </a:r>
            <a:r>
              <a:rPr lang="en-US" altLang="zh-CN" sz="1000" dirty="0" smtClean="0"/>
              <a:t>20</a:t>
            </a:r>
            <a:r>
              <a:rPr lang="zh-CN" altLang="en-US" sz="1000" dirty="0" smtClean="0"/>
              <a:t>   </a:t>
            </a:r>
            <a:r>
              <a:rPr lang="en-US" altLang="zh-CN" sz="1000" dirty="0" smtClean="0"/>
              <a:t>61</a:t>
            </a:r>
            <a:r>
              <a:rPr lang="zh-CN" altLang="en-US" sz="1000" dirty="0" smtClean="0"/>
              <a:t>  </a:t>
            </a:r>
            <a:r>
              <a:rPr lang="en-US" altLang="zh-CN" sz="1000" dirty="0" smtClean="0"/>
              <a:t>70</a:t>
            </a:r>
            <a:r>
              <a:rPr lang="zh-CN" altLang="en-US" sz="1000" dirty="0" smtClean="0"/>
              <a:t>  </a:t>
            </a:r>
            <a:r>
              <a:rPr lang="en-US" altLang="zh-CN" sz="1000" dirty="0" smtClean="0"/>
              <a:t>2</a:t>
            </a:r>
            <a:r>
              <a:rPr lang="zh-CN" altLang="en-US" sz="1000" dirty="0" smtClean="0"/>
              <a:t>   </a:t>
            </a:r>
            <a:r>
              <a:rPr lang="en-US" altLang="zh-CN" sz="1000" dirty="0" smtClean="0"/>
              <a:t>8</a:t>
            </a:r>
            <a:r>
              <a:rPr lang="zh-CN" altLang="en-US" sz="1000" dirty="0" smtClean="0"/>
              <a:t>  </a:t>
            </a:r>
            <a:r>
              <a:rPr lang="en-US" altLang="zh-CN" sz="1000" dirty="0" smtClean="0"/>
              <a:t>40</a:t>
            </a:r>
            <a:r>
              <a:rPr lang="zh-CN" altLang="en-US" sz="1000" dirty="0" smtClean="0"/>
              <a:t>   </a:t>
            </a:r>
            <a:r>
              <a:rPr lang="en-US" altLang="zh-CN" sz="1000" dirty="0" smtClean="0"/>
              <a:t>24</a:t>
            </a:r>
            <a:r>
              <a:rPr lang="zh-CN" altLang="en-US" sz="1000" dirty="0" smtClean="0"/>
              <a:t>   </a:t>
            </a:r>
            <a:r>
              <a:rPr lang="en-US" altLang="zh-CN" sz="1000" dirty="0" smtClean="0"/>
              <a:t>67</a:t>
            </a:r>
            <a:r>
              <a:rPr lang="zh-CN" altLang="en-US" sz="1000" dirty="0" smtClean="0"/>
              <a:t>   </a:t>
            </a:r>
            <a:r>
              <a:rPr lang="en-US" altLang="zh-CN" sz="1000" dirty="0" smtClean="0"/>
              <a:t>75</a:t>
            </a:r>
            <a:r>
              <a:rPr lang="zh-CN" altLang="en-US" sz="1000" dirty="0" smtClean="0"/>
              <a:t>   </a:t>
            </a:r>
            <a:r>
              <a:rPr lang="en-US" altLang="zh-CN" sz="1000" dirty="0" smtClean="0"/>
              <a:t>19</a:t>
            </a:r>
            <a:r>
              <a:rPr lang="zh-CN" altLang="en-US" sz="1000" dirty="0" smtClean="0"/>
              <a:t>   </a:t>
            </a:r>
            <a:r>
              <a:rPr lang="en-US" altLang="zh-CN" sz="1000" dirty="0" smtClean="0"/>
              <a:t>1</a:t>
            </a:r>
            <a:r>
              <a:rPr lang="zh-CN" altLang="en-US" sz="1000" dirty="0" smtClean="0"/>
              <a:t>    </a:t>
            </a:r>
            <a:r>
              <a:rPr lang="en-US" altLang="zh-CN" sz="1000" dirty="0" smtClean="0"/>
              <a:t>60</a:t>
            </a:r>
            <a:r>
              <a:rPr lang="zh-CN" altLang="en-US" sz="1000" dirty="0" smtClean="0"/>
              <a:t>  </a:t>
            </a:r>
            <a:r>
              <a:rPr lang="en-US" altLang="zh-CN" sz="1000" dirty="0" smtClean="0"/>
              <a:t>63</a:t>
            </a:r>
            <a:r>
              <a:rPr lang="zh-CN" altLang="en-US" sz="1000" dirty="0" smtClean="0"/>
              <a:t>   </a:t>
            </a:r>
            <a:r>
              <a:rPr lang="en-US" altLang="zh-CN" sz="1000" dirty="0" smtClean="0"/>
              <a:t>91</a:t>
            </a:r>
            <a:r>
              <a:rPr lang="zh-CN" altLang="en-US" sz="1000" dirty="0" smtClean="0"/>
              <a:t>  </a:t>
            </a:r>
            <a:r>
              <a:rPr lang="en-US" altLang="zh-CN" sz="1000" dirty="0" smtClean="0"/>
              <a:t>28</a:t>
            </a:r>
            <a:r>
              <a:rPr lang="zh-CN" altLang="en-US" sz="1000" dirty="0" smtClean="0"/>
              <a:t>   </a:t>
            </a:r>
            <a:r>
              <a:rPr lang="en-US" altLang="zh-CN" sz="1000" dirty="0" smtClean="0"/>
              <a:t>10</a:t>
            </a:r>
            <a:r>
              <a:rPr lang="zh-CN" altLang="en-US" sz="1000" dirty="0" smtClean="0"/>
              <a:t>   </a:t>
            </a:r>
            <a:r>
              <a:rPr lang="en-US" altLang="zh-CN" sz="1000" dirty="0" smtClean="0"/>
              <a:t>23</a:t>
            </a:r>
            <a:r>
              <a:rPr lang="zh-CN" altLang="en-US" sz="1000" dirty="0" smtClean="0"/>
              <a:t>    </a:t>
            </a:r>
            <a:r>
              <a:rPr lang="en-US" altLang="zh-CN" sz="1000" dirty="0" smtClean="0"/>
              <a:t>1</a:t>
            </a:r>
            <a:r>
              <a:rPr lang="zh-CN" altLang="en-US" sz="1000" dirty="0" smtClean="0"/>
              <a:t>   </a:t>
            </a:r>
            <a:r>
              <a:rPr lang="en-US" altLang="zh-CN" sz="1000" dirty="0" smtClean="0"/>
              <a:t>20</a:t>
            </a:r>
            <a:r>
              <a:rPr lang="zh-CN" altLang="en-US" sz="1000" dirty="0" smtClean="0"/>
              <a:t>    </a:t>
            </a:r>
            <a:r>
              <a:rPr lang="en-US" altLang="zh-CN" sz="1000" dirty="0" smtClean="0"/>
              <a:t>1</a:t>
            </a:r>
          </a:p>
          <a:p>
            <a:pPr eaLnBrk="1" hangingPunct="1">
              <a:buNone/>
            </a:pPr>
            <a:r>
              <a:rPr lang="zh-CN" altLang="en-US" dirty="0" smtClean="0"/>
              <a:t>  </a:t>
            </a:r>
            <a:r>
              <a:rPr lang="en-US" altLang="zh-CN" dirty="0" smtClean="0"/>
              <a:t>-------------------------------------------------------</a:t>
            </a:r>
          </a:p>
          <a:p>
            <a:pPr eaLnBrk="1" hangingPunct="1">
              <a:buNone/>
            </a:pPr>
            <a:endParaRPr lang="zh-CN" altLang="en-US" dirty="0" smtClean="0"/>
          </a:p>
        </p:txBody>
      </p:sp>
      <p:sp>
        <p:nvSpPr>
          <p:cNvPr id="2253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6BA9A7-8BA7-4D6B-81DC-FFB712E365C3}" type="slidenum">
              <a:rPr lang="zh-CN" altLang="en-US"/>
              <a:pPr fontAlgn="base">
                <a:spcBef>
                  <a:spcPct val="0"/>
                </a:spcBef>
                <a:spcAft>
                  <a:spcPct val="0"/>
                </a:spcAft>
                <a:defRPr/>
              </a:pPr>
              <a:t>25</a:t>
            </a:fld>
            <a:endParaRPr lang="en-US" altLang="zh-CN"/>
          </a:p>
        </p:txBody>
      </p:sp>
      <p:sp>
        <p:nvSpPr>
          <p:cNvPr id="2252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Tree>
    <p:extLst>
      <p:ext uri="{BB962C8B-B14F-4D97-AF65-F5344CB8AC3E}">
        <p14:creationId xmlns:p14="http://schemas.microsoft.com/office/powerpoint/2010/main" val="339906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141913"/>
          </a:xfrm>
        </p:spPr>
        <p:txBody>
          <a:bodyPr>
            <a:normAutofit/>
          </a:bodyPr>
          <a:lstStyle/>
          <a:p>
            <a:pPr eaLnBrk="1" hangingPunct="1"/>
            <a:r>
              <a:rPr lang="zh-CN" altLang="en-US" dirty="0" smtClean="0"/>
              <a:t>在上表的基础上，</a:t>
            </a:r>
            <a:r>
              <a:rPr lang="en-US" altLang="zh-CN" dirty="0" smtClean="0"/>
              <a:t>26</a:t>
            </a:r>
            <a:r>
              <a:rPr lang="zh-CN" altLang="en-US" dirty="0" smtClean="0"/>
              <a:t>个英文字母按照出现概率大小划分为</a:t>
            </a:r>
            <a:r>
              <a:rPr lang="en-US" altLang="zh-CN" dirty="0" smtClean="0"/>
              <a:t>5</a:t>
            </a:r>
            <a:r>
              <a:rPr lang="zh-CN" altLang="en-US" dirty="0" smtClean="0"/>
              <a:t>组：</a:t>
            </a:r>
            <a:endParaRPr lang="en-US" altLang="zh-CN" dirty="0" smtClean="0"/>
          </a:p>
          <a:p>
            <a:pPr lvl="1" eaLnBrk="1" hangingPunct="1"/>
            <a:r>
              <a:rPr lang="zh-CN" altLang="en-US" dirty="0" smtClean="0"/>
              <a:t>极高频率字母组：</a:t>
            </a:r>
            <a:r>
              <a:rPr lang="en-US" altLang="zh-CN" dirty="0" smtClean="0"/>
              <a:t>e</a:t>
            </a:r>
          </a:p>
          <a:p>
            <a:pPr lvl="1" eaLnBrk="1" hangingPunct="1"/>
            <a:r>
              <a:rPr lang="zh-CN" altLang="en-US" dirty="0" smtClean="0"/>
              <a:t>次高频率字母组：</a:t>
            </a:r>
            <a:r>
              <a:rPr lang="en-US" altLang="zh-CN" dirty="0" smtClean="0"/>
              <a:t>a, h, </a:t>
            </a:r>
            <a:r>
              <a:rPr lang="en-US" altLang="zh-CN" dirty="0" err="1" smtClean="0"/>
              <a:t>i</a:t>
            </a:r>
            <a:r>
              <a:rPr lang="en-US" altLang="zh-CN" dirty="0" smtClean="0"/>
              <a:t>, n, o, s, t, r</a:t>
            </a:r>
          </a:p>
          <a:p>
            <a:pPr lvl="1" eaLnBrk="1" hangingPunct="1"/>
            <a:r>
              <a:rPr lang="zh-CN" altLang="en-US" dirty="0" smtClean="0"/>
              <a:t>中等频率字母组：</a:t>
            </a:r>
            <a:r>
              <a:rPr lang="en-US" altLang="zh-CN" dirty="0" smtClean="0"/>
              <a:t>d, l</a:t>
            </a:r>
          </a:p>
          <a:p>
            <a:pPr lvl="1" eaLnBrk="1" hangingPunct="1"/>
            <a:r>
              <a:rPr lang="zh-CN" altLang="en-US" dirty="0" smtClean="0"/>
              <a:t>低频率字母组：</a:t>
            </a:r>
            <a:r>
              <a:rPr lang="en-US" altLang="zh-CN" dirty="0" smtClean="0"/>
              <a:t>b, c, f, g, m, p, u, w, y</a:t>
            </a:r>
          </a:p>
          <a:p>
            <a:pPr lvl="1" eaLnBrk="1" hangingPunct="1"/>
            <a:r>
              <a:rPr lang="zh-CN" altLang="en-US" dirty="0" smtClean="0"/>
              <a:t>极低频率字母组：</a:t>
            </a:r>
            <a:r>
              <a:rPr lang="en-US" altLang="zh-CN" dirty="0" smtClean="0"/>
              <a:t>j, k, q, v, x, z</a:t>
            </a:r>
          </a:p>
          <a:p>
            <a:pPr eaLnBrk="1" hangingPunct="1"/>
            <a:endParaRPr lang="en-US" altLang="zh-CN" dirty="0" smtClean="0"/>
          </a:p>
          <a:p>
            <a:pPr eaLnBrk="1" hangingPunct="1"/>
            <a:r>
              <a:rPr lang="zh-CN" altLang="en-US" dirty="0" smtClean="0"/>
              <a:t>另外，有时考虑两个或三个字母的固定字符串也是有用的。以下分别是</a:t>
            </a:r>
            <a:r>
              <a:rPr lang="en-US" altLang="zh-CN" dirty="0" smtClean="0"/>
              <a:t>12</a:t>
            </a:r>
            <a:r>
              <a:rPr lang="zh-CN" altLang="en-US" dirty="0" smtClean="0"/>
              <a:t>个最常见的两字母串和三字母串：</a:t>
            </a:r>
            <a:endParaRPr lang="en-US" altLang="zh-CN" dirty="0" smtClean="0"/>
          </a:p>
          <a:p>
            <a:pPr eaLnBrk="1" hangingPunct="1">
              <a:buNone/>
            </a:pPr>
            <a:r>
              <a:rPr lang="zh-CN" altLang="en-US" dirty="0" smtClean="0"/>
              <a:t>    </a:t>
            </a:r>
            <a:r>
              <a:rPr lang="en-US" altLang="zh-CN" sz="2200" dirty="0" err="1" smtClean="0"/>
              <a:t>th</a:t>
            </a:r>
            <a:r>
              <a:rPr lang="en-US" altLang="zh-CN" sz="2200" dirty="0" smtClean="0"/>
              <a:t>, he, in, </a:t>
            </a:r>
            <a:r>
              <a:rPr lang="en-US" altLang="zh-CN" sz="2200" dirty="0" err="1" smtClean="0"/>
              <a:t>er</a:t>
            </a:r>
            <a:r>
              <a:rPr lang="en-US" altLang="zh-CN" sz="2200" dirty="0" smtClean="0"/>
              <a:t>, an, re, de, on, </a:t>
            </a:r>
            <a:r>
              <a:rPr lang="en-US" altLang="zh-CN" sz="2200" dirty="0" err="1" smtClean="0"/>
              <a:t>es</a:t>
            </a:r>
            <a:r>
              <a:rPr lang="en-US" altLang="zh-CN" sz="2200" dirty="0" smtClean="0"/>
              <a:t>, </a:t>
            </a:r>
            <a:r>
              <a:rPr lang="en-US" altLang="zh-CN" sz="2200" dirty="0" err="1" smtClean="0"/>
              <a:t>st</a:t>
            </a:r>
            <a:r>
              <a:rPr lang="en-US" altLang="zh-CN" sz="2200" dirty="0" smtClean="0"/>
              <a:t>, en, at</a:t>
            </a:r>
          </a:p>
          <a:p>
            <a:pPr eaLnBrk="1" hangingPunct="1">
              <a:buNone/>
            </a:pPr>
            <a:r>
              <a:rPr lang="en-US" altLang="zh-CN" sz="2200" dirty="0" smtClean="0"/>
              <a:t>    the, </a:t>
            </a:r>
            <a:r>
              <a:rPr lang="en-US" altLang="zh-CN" sz="2200" dirty="0" err="1" smtClean="0"/>
              <a:t>ing</a:t>
            </a:r>
            <a:r>
              <a:rPr lang="en-US" altLang="zh-CN" sz="2200" dirty="0" smtClean="0"/>
              <a:t>, and, her, ere, </a:t>
            </a:r>
            <a:r>
              <a:rPr lang="en-US" altLang="zh-CN" sz="2200" dirty="0" err="1" smtClean="0"/>
              <a:t>ent</a:t>
            </a:r>
            <a:r>
              <a:rPr lang="en-US" altLang="zh-CN" sz="2200" dirty="0" smtClean="0"/>
              <a:t>, </a:t>
            </a:r>
            <a:r>
              <a:rPr lang="en-US" altLang="zh-CN" sz="2200" dirty="0" err="1" smtClean="0"/>
              <a:t>tha</a:t>
            </a:r>
            <a:r>
              <a:rPr lang="en-US" altLang="zh-CN" sz="2200" dirty="0" smtClean="0"/>
              <a:t>, nth, was, eth, for, </a:t>
            </a:r>
            <a:r>
              <a:rPr lang="en-US" altLang="zh-CN" sz="2200" dirty="0" err="1" smtClean="0"/>
              <a:t>dth</a:t>
            </a:r>
            <a:endParaRPr lang="zh-CN" altLang="en-US" sz="2200" dirty="0" smtClean="0"/>
          </a:p>
        </p:txBody>
      </p:sp>
      <p:sp>
        <p:nvSpPr>
          <p:cNvPr id="2457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AF0E1B6-585C-4952-8B85-D8DB686D305F}" type="slidenum">
              <a:rPr lang="zh-CN" altLang="en-US"/>
              <a:pPr fontAlgn="base">
                <a:spcBef>
                  <a:spcPct val="0"/>
                </a:spcBef>
                <a:spcAft>
                  <a:spcPct val="0"/>
                </a:spcAft>
                <a:defRPr/>
              </a:pPr>
              <a:t>26</a:t>
            </a:fld>
            <a:endParaRPr lang="en-US" altLang="zh-CN"/>
          </a:p>
        </p:txBody>
      </p:sp>
      <p:sp>
        <p:nvSpPr>
          <p:cNvPr id="2355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Tree>
    <p:extLst>
      <p:ext uri="{BB962C8B-B14F-4D97-AF65-F5344CB8AC3E}">
        <p14:creationId xmlns:p14="http://schemas.microsoft.com/office/powerpoint/2010/main" val="8762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625"/>
          </a:xfrm>
        </p:spPr>
        <p:txBody>
          <a:bodyPr>
            <a:normAutofit/>
          </a:bodyPr>
          <a:lstStyle/>
          <a:p>
            <a:pPr eaLnBrk="1" hangingPunct="1"/>
            <a:r>
              <a:rPr lang="zh-CN" altLang="en-US" dirty="0" smtClean="0"/>
              <a:t>下面利用英文的统计特性来分析一段用仿射密码体制得到的密文。假设从仿射密码中获得了如下密文：</a:t>
            </a:r>
            <a:r>
              <a:rPr lang="en-US" altLang="zh-CN" dirty="0" smtClean="0"/>
              <a:t>  </a:t>
            </a:r>
            <a:r>
              <a:rPr lang="en-US" altLang="zh-CN" sz="2200" dirty="0" smtClean="0"/>
              <a:t>FMXVEDKAPHFERBNDKRXRSREFMORUDSDKDVSHVUFEDKAPRKDLYEVLRHHRH</a:t>
            </a:r>
          </a:p>
          <a:p>
            <a:pPr eaLnBrk="1" hangingPunct="1">
              <a:buNone/>
            </a:pPr>
            <a:r>
              <a:rPr lang="zh-CN" altLang="en-US" dirty="0" smtClean="0"/>
              <a:t>  上述密文中各英文字母出现的次数如下：</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600" dirty="0" smtClean="0"/>
              <a:t>字母：</a:t>
            </a:r>
            <a:r>
              <a:rPr lang="en-US" altLang="zh-CN" sz="1600" dirty="0" smtClean="0"/>
              <a:t>A</a:t>
            </a:r>
            <a:r>
              <a:rPr lang="zh-CN" altLang="en-US" sz="1600" dirty="0" smtClean="0"/>
              <a:t>  </a:t>
            </a:r>
            <a:r>
              <a:rPr lang="en-US" altLang="zh-CN" sz="1600" dirty="0" smtClean="0"/>
              <a:t>B  C D  E  F  G</a:t>
            </a:r>
            <a:r>
              <a:rPr lang="zh-CN" altLang="en-US" sz="1600" dirty="0" smtClean="0"/>
              <a:t> </a:t>
            </a:r>
            <a:r>
              <a:rPr lang="en-US" altLang="zh-CN" sz="1600" dirty="0" smtClean="0"/>
              <a:t> H  I  J </a:t>
            </a:r>
            <a:r>
              <a:rPr lang="zh-CN" altLang="en-US" sz="1600" dirty="0" smtClean="0"/>
              <a:t> </a:t>
            </a:r>
            <a:r>
              <a:rPr lang="en-US" altLang="zh-CN" sz="1600" dirty="0" smtClean="0"/>
              <a:t>K  L M N O P Q R </a:t>
            </a:r>
            <a:r>
              <a:rPr lang="zh-CN" altLang="en-US" sz="1600" dirty="0" smtClean="0"/>
              <a:t> </a:t>
            </a:r>
            <a:r>
              <a:rPr lang="en-US" altLang="zh-CN" sz="1600" dirty="0" smtClean="0"/>
              <a:t>S</a:t>
            </a:r>
            <a:r>
              <a:rPr lang="zh-CN" altLang="en-US" sz="1600" dirty="0" smtClean="0"/>
              <a:t> </a:t>
            </a:r>
            <a:r>
              <a:rPr lang="en-US" altLang="zh-CN" sz="1600" dirty="0" smtClean="0"/>
              <a:t> T  U  V  W  X  Y  Z</a:t>
            </a:r>
          </a:p>
          <a:p>
            <a:pPr eaLnBrk="1" hangingPunct="1">
              <a:buNone/>
            </a:pPr>
            <a:r>
              <a:rPr lang="zh-CN" altLang="en-US" sz="1600" dirty="0" smtClean="0"/>
              <a:t>    次数：</a:t>
            </a:r>
            <a:r>
              <a:rPr lang="en-US" altLang="zh-CN" sz="1400" dirty="0" smtClean="0"/>
              <a:t>2 </a:t>
            </a:r>
            <a:r>
              <a:rPr lang="zh-CN" altLang="en-US" sz="1400" dirty="0" smtClean="0"/>
              <a:t>  </a:t>
            </a:r>
            <a:r>
              <a:rPr lang="en-US" altLang="zh-CN" sz="1400" dirty="0" smtClean="0"/>
              <a:t>1</a:t>
            </a:r>
            <a:r>
              <a:rPr lang="zh-CN" altLang="en-US" sz="1400" dirty="0" smtClean="0"/>
              <a:t>   </a:t>
            </a:r>
            <a:r>
              <a:rPr lang="en-US" altLang="zh-CN" sz="1400" dirty="0" smtClean="0"/>
              <a:t>0</a:t>
            </a:r>
            <a:r>
              <a:rPr lang="zh-CN" altLang="en-US" sz="1400" dirty="0" smtClean="0"/>
              <a:t>  </a:t>
            </a:r>
            <a:r>
              <a:rPr lang="en-US" altLang="zh-CN" sz="1400" dirty="0" smtClean="0"/>
              <a:t>7</a:t>
            </a:r>
            <a:r>
              <a:rPr lang="zh-CN" altLang="en-US" sz="1400" dirty="0" smtClean="0"/>
              <a:t>   </a:t>
            </a:r>
            <a:r>
              <a:rPr lang="en-US" altLang="zh-CN" sz="1400" dirty="0" smtClean="0"/>
              <a:t>5</a:t>
            </a:r>
            <a:r>
              <a:rPr lang="zh-CN" altLang="en-US" sz="1400" dirty="0" smtClean="0"/>
              <a:t>  </a:t>
            </a:r>
            <a:r>
              <a:rPr lang="en-US" altLang="zh-CN" sz="1400" dirty="0" smtClean="0"/>
              <a:t>4</a:t>
            </a:r>
            <a:r>
              <a:rPr lang="zh-CN" altLang="en-US" sz="1400" dirty="0" smtClean="0"/>
              <a:t>   </a:t>
            </a:r>
            <a:r>
              <a:rPr lang="en-US" altLang="zh-CN" sz="1400" dirty="0" smtClean="0"/>
              <a:t>0</a:t>
            </a:r>
            <a:r>
              <a:rPr lang="zh-CN" altLang="en-US" sz="1400" dirty="0" smtClean="0"/>
              <a:t>   </a:t>
            </a:r>
            <a:r>
              <a:rPr lang="en-US" altLang="zh-CN" sz="1400" dirty="0" smtClean="0"/>
              <a:t>5</a:t>
            </a:r>
            <a:r>
              <a:rPr lang="zh-CN" altLang="en-US" sz="1400" dirty="0" smtClean="0"/>
              <a:t>   </a:t>
            </a:r>
            <a:r>
              <a:rPr lang="en-US" altLang="zh-CN" sz="1400" dirty="0" smtClean="0"/>
              <a:t>0</a:t>
            </a:r>
            <a:r>
              <a:rPr lang="zh-CN" altLang="en-US" sz="1400" dirty="0" smtClean="0"/>
              <a:t>  </a:t>
            </a:r>
            <a:r>
              <a:rPr lang="en-US" altLang="zh-CN" sz="1400" dirty="0" smtClean="0"/>
              <a:t>0</a:t>
            </a:r>
            <a:r>
              <a:rPr lang="zh-CN" altLang="en-US" sz="1400" dirty="0" smtClean="0"/>
              <a:t>  </a:t>
            </a:r>
            <a:r>
              <a:rPr lang="en-US" altLang="zh-CN" sz="1400" dirty="0" smtClean="0"/>
              <a:t>5</a:t>
            </a:r>
            <a:r>
              <a:rPr lang="zh-CN" altLang="en-US" sz="1400" dirty="0" smtClean="0"/>
              <a:t>   </a:t>
            </a:r>
            <a:r>
              <a:rPr lang="en-US" altLang="zh-CN" sz="1400" dirty="0" smtClean="0"/>
              <a:t>2</a:t>
            </a:r>
            <a:r>
              <a:rPr lang="zh-CN" altLang="en-US" sz="1400" dirty="0" smtClean="0"/>
              <a:t>  </a:t>
            </a:r>
            <a:r>
              <a:rPr lang="en-US" altLang="zh-CN" sz="1400" dirty="0" smtClean="0"/>
              <a:t>2</a:t>
            </a:r>
            <a:r>
              <a:rPr lang="zh-CN" altLang="en-US" sz="1400" dirty="0" smtClean="0"/>
              <a:t>   </a:t>
            </a:r>
            <a:r>
              <a:rPr lang="en-US" altLang="zh-CN" sz="1400" dirty="0" smtClean="0"/>
              <a:t>1</a:t>
            </a:r>
            <a:r>
              <a:rPr lang="zh-CN" altLang="en-US" sz="1400" dirty="0" smtClean="0"/>
              <a:t>  </a:t>
            </a:r>
            <a:r>
              <a:rPr lang="en-US" altLang="zh-CN" sz="1400" dirty="0" smtClean="0"/>
              <a:t>1</a:t>
            </a:r>
            <a:r>
              <a:rPr lang="zh-CN" altLang="en-US" sz="1400" dirty="0" smtClean="0"/>
              <a:t>  </a:t>
            </a:r>
            <a:r>
              <a:rPr lang="en-US" altLang="zh-CN" sz="1400" dirty="0" smtClean="0"/>
              <a:t>2</a:t>
            </a:r>
            <a:r>
              <a:rPr lang="zh-CN" altLang="en-US" sz="1400" dirty="0" smtClean="0"/>
              <a:t>  </a:t>
            </a:r>
            <a:r>
              <a:rPr lang="en-US" altLang="zh-CN" sz="1400" dirty="0" smtClean="0"/>
              <a:t>0</a:t>
            </a:r>
            <a:r>
              <a:rPr lang="zh-CN" altLang="en-US" sz="1400" dirty="0" smtClean="0"/>
              <a:t>  </a:t>
            </a:r>
            <a:r>
              <a:rPr lang="en-US" altLang="zh-CN" sz="1400" dirty="0" smtClean="0"/>
              <a:t>8</a:t>
            </a:r>
            <a:r>
              <a:rPr lang="zh-CN" altLang="en-US" sz="1400" dirty="0" smtClean="0"/>
              <a:t>  </a:t>
            </a:r>
            <a:r>
              <a:rPr lang="en-US" altLang="zh-CN" sz="1400" dirty="0" smtClean="0"/>
              <a:t>3</a:t>
            </a:r>
            <a:r>
              <a:rPr lang="zh-CN" altLang="en-US" sz="1400" dirty="0" smtClean="0"/>
              <a:t>   </a:t>
            </a:r>
            <a:r>
              <a:rPr lang="en-US" altLang="zh-CN" sz="1400" dirty="0" smtClean="0"/>
              <a:t>0</a:t>
            </a:r>
            <a:r>
              <a:rPr lang="zh-CN" altLang="en-US" sz="1400" dirty="0" smtClean="0"/>
              <a:t>   </a:t>
            </a:r>
            <a:r>
              <a:rPr lang="en-US" altLang="zh-CN" sz="1400" dirty="0" smtClean="0"/>
              <a:t>2</a:t>
            </a:r>
            <a:r>
              <a:rPr lang="zh-CN" altLang="en-US" sz="1400" dirty="0" smtClean="0"/>
              <a:t>   </a:t>
            </a:r>
            <a:r>
              <a:rPr lang="en-US" altLang="zh-CN" sz="1400" dirty="0" smtClean="0"/>
              <a:t>4</a:t>
            </a:r>
            <a:r>
              <a:rPr lang="zh-CN" altLang="en-US" sz="1400" dirty="0" smtClean="0"/>
              <a:t>   </a:t>
            </a:r>
            <a:r>
              <a:rPr lang="en-US" altLang="zh-CN" sz="1400" dirty="0" smtClean="0"/>
              <a:t>0</a:t>
            </a:r>
            <a:r>
              <a:rPr lang="zh-CN" altLang="en-US" sz="1400" dirty="0" smtClean="0"/>
              <a:t>    </a:t>
            </a:r>
            <a:r>
              <a:rPr lang="en-US" altLang="zh-CN" sz="1400" dirty="0" smtClean="0"/>
              <a:t>2</a:t>
            </a:r>
            <a:r>
              <a:rPr lang="zh-CN" altLang="en-US" sz="1400" dirty="0" smtClean="0"/>
              <a:t>   </a:t>
            </a:r>
            <a:r>
              <a:rPr lang="en-US" altLang="zh-CN" sz="1400" dirty="0" smtClean="0"/>
              <a:t>1</a:t>
            </a:r>
            <a:r>
              <a:rPr lang="zh-CN" altLang="en-US" sz="1400" dirty="0" smtClean="0"/>
              <a:t>   </a:t>
            </a:r>
            <a:r>
              <a:rPr lang="en-US" altLang="zh-CN" sz="1400" dirty="0" smtClean="0"/>
              <a:t>0</a:t>
            </a:r>
          </a:p>
          <a:p>
            <a:pPr eaLnBrk="1" hangingPunct="1">
              <a:buNone/>
            </a:pPr>
            <a:r>
              <a:rPr lang="zh-CN" altLang="en-US" dirty="0" smtClean="0"/>
              <a:t>  </a:t>
            </a:r>
            <a:r>
              <a:rPr lang="en-US" altLang="zh-CN" dirty="0" smtClean="0"/>
              <a:t>-------------------------------------------------------</a:t>
            </a:r>
          </a:p>
          <a:p>
            <a:pPr eaLnBrk="1" hangingPunct="1">
              <a:buNone/>
            </a:pPr>
            <a:r>
              <a:rPr lang="zh-CN" altLang="en-US" dirty="0" smtClean="0"/>
              <a:t>  我们关心其中出现次数较多的字母：</a:t>
            </a:r>
            <a:r>
              <a:rPr lang="en-US" altLang="zh-CN" dirty="0" smtClean="0"/>
              <a:t>R</a:t>
            </a:r>
            <a:r>
              <a:rPr lang="zh-CN" altLang="en-US" dirty="0" smtClean="0"/>
              <a:t>出现</a:t>
            </a:r>
            <a:r>
              <a:rPr lang="en-US" altLang="zh-CN" dirty="0" smtClean="0"/>
              <a:t>8</a:t>
            </a:r>
            <a:r>
              <a:rPr lang="zh-CN" altLang="en-US" dirty="0" smtClean="0"/>
              <a:t>次，</a:t>
            </a:r>
            <a:r>
              <a:rPr lang="en-US" altLang="zh-CN" dirty="0" smtClean="0"/>
              <a:t>D</a:t>
            </a:r>
            <a:r>
              <a:rPr lang="zh-CN" altLang="en-US" dirty="0" smtClean="0"/>
              <a:t>出现</a:t>
            </a:r>
            <a:r>
              <a:rPr lang="en-US" altLang="zh-CN" dirty="0" smtClean="0"/>
              <a:t>7</a:t>
            </a:r>
            <a:r>
              <a:rPr lang="zh-CN" altLang="en-US" dirty="0" smtClean="0"/>
              <a:t>次，</a:t>
            </a:r>
            <a:r>
              <a:rPr lang="en-US" altLang="zh-CN" dirty="0" smtClean="0"/>
              <a:t>E</a:t>
            </a:r>
            <a:r>
              <a:rPr lang="zh-CN" altLang="en-US" dirty="0" smtClean="0"/>
              <a:t>、</a:t>
            </a:r>
            <a:r>
              <a:rPr lang="en-US" altLang="zh-CN" dirty="0" smtClean="0"/>
              <a:t>H</a:t>
            </a:r>
            <a:r>
              <a:rPr lang="zh-CN" altLang="en-US" dirty="0" smtClean="0"/>
              <a:t>、</a:t>
            </a:r>
            <a:r>
              <a:rPr lang="en-US" altLang="zh-CN" dirty="0" smtClean="0"/>
              <a:t>K</a:t>
            </a:r>
            <a:r>
              <a:rPr lang="zh-CN" altLang="en-US" dirty="0" smtClean="0"/>
              <a:t>各出现</a:t>
            </a:r>
            <a:r>
              <a:rPr lang="en-US" altLang="zh-CN" dirty="0" smtClean="0"/>
              <a:t>5</a:t>
            </a:r>
            <a:r>
              <a:rPr lang="zh-CN" altLang="en-US" dirty="0" smtClean="0"/>
              <a:t>次，</a:t>
            </a:r>
            <a:r>
              <a:rPr lang="en-US" altLang="zh-CN" dirty="0" smtClean="0"/>
              <a:t>F</a:t>
            </a:r>
            <a:r>
              <a:rPr lang="zh-CN" altLang="en-US" dirty="0" smtClean="0"/>
              <a:t>和</a:t>
            </a:r>
            <a:r>
              <a:rPr lang="en-US" altLang="zh-CN" dirty="0" smtClean="0"/>
              <a:t>V</a:t>
            </a:r>
            <a:r>
              <a:rPr lang="zh-CN" altLang="en-US" dirty="0" smtClean="0"/>
              <a:t>各</a:t>
            </a:r>
            <a:r>
              <a:rPr lang="en-US" altLang="zh-CN" dirty="0" smtClean="0"/>
              <a:t>4</a:t>
            </a:r>
            <a:r>
              <a:rPr lang="zh-CN" altLang="en-US" dirty="0" smtClean="0"/>
              <a:t>次。</a:t>
            </a:r>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27</a:t>
            </a:fld>
            <a:endParaRPr lang="en-US" altLang="zh-CN"/>
          </a:p>
        </p:txBody>
      </p:sp>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Tree>
    <p:extLst>
      <p:ext uri="{BB962C8B-B14F-4D97-AF65-F5344CB8AC3E}">
        <p14:creationId xmlns:p14="http://schemas.microsoft.com/office/powerpoint/2010/main" val="14706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924425"/>
          </a:xfrm>
        </p:spPr>
        <p:txBody>
          <a:bodyPr>
            <a:normAutofit/>
          </a:bodyPr>
          <a:lstStyle/>
          <a:p>
            <a:pPr eaLnBrk="1" hangingPunct="1"/>
            <a:r>
              <a:rPr lang="zh-CN" altLang="en-US" dirty="0" smtClean="0"/>
              <a:t>首先，因为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R</a:t>
            </a:r>
            <a:r>
              <a:rPr lang="zh-CN" altLang="en-US" dirty="0" smtClean="0"/>
              <a:t>由</a:t>
            </a:r>
            <a:r>
              <a:rPr lang="en-US" altLang="zh-CN" dirty="0" smtClean="0"/>
              <a:t>e</a:t>
            </a:r>
            <a:r>
              <a:rPr lang="zh-CN" altLang="en-US" dirty="0" smtClean="0"/>
              <a:t>加密而得，</a:t>
            </a:r>
            <a:r>
              <a:rPr lang="en-US" altLang="zh-CN" dirty="0" smtClean="0"/>
              <a:t>D</a:t>
            </a:r>
            <a:r>
              <a:rPr lang="zh-CN" altLang="en-US" dirty="0" smtClean="0"/>
              <a:t>由</a:t>
            </a:r>
            <a:r>
              <a:rPr lang="en-US" altLang="zh-CN" dirty="0" smtClean="0"/>
              <a:t>t</a:t>
            </a:r>
            <a:r>
              <a:rPr lang="zh-CN" altLang="en-US" dirty="0" smtClean="0"/>
              <a:t>加密而得。用函数表达即是：</a:t>
            </a:r>
            <a:r>
              <a:rPr lang="en-US" altLang="zh-CN" dirty="0" err="1" smtClean="0"/>
              <a:t>e</a:t>
            </a:r>
            <a:r>
              <a:rPr lang="en-US" altLang="zh-CN" baseline="-25000" dirty="0" err="1" smtClean="0"/>
              <a:t>K</a:t>
            </a:r>
            <a:r>
              <a:rPr lang="en-US" altLang="zh-CN" dirty="0" smtClean="0"/>
              <a:t>(4)=17</a:t>
            </a:r>
            <a:r>
              <a:rPr lang="zh-CN" altLang="en-US" dirty="0" smtClean="0"/>
              <a:t>和</a:t>
            </a:r>
            <a:r>
              <a:rPr lang="en-US" altLang="zh-CN" dirty="0" err="1" smtClean="0"/>
              <a:t>e</a:t>
            </a:r>
            <a:r>
              <a:rPr lang="en-US" altLang="zh-CN" baseline="-25000" dirty="0" err="1" smtClean="0"/>
              <a:t>K</a:t>
            </a:r>
            <a:r>
              <a:rPr lang="en-US" altLang="zh-CN" dirty="0" smtClean="0"/>
              <a:t>(19)=3</a:t>
            </a:r>
            <a:r>
              <a:rPr lang="zh-CN" altLang="en-US" dirty="0" smtClean="0"/>
              <a:t>，这里</a:t>
            </a:r>
            <a:r>
              <a:rPr lang="en-US" altLang="zh-CN" dirty="0" err="1" smtClean="0"/>
              <a:t>e</a:t>
            </a:r>
            <a:r>
              <a:rPr lang="en-US" altLang="zh-CN" baseline="-25000" dirty="0" err="1" smtClean="0"/>
              <a:t>K</a:t>
            </a:r>
            <a:r>
              <a:rPr lang="en-US" altLang="zh-CN" dirty="0" smtClean="0"/>
              <a:t>(x)=</a:t>
            </a:r>
            <a:r>
              <a:rPr lang="en-US" altLang="zh-CN" dirty="0" err="1" smtClean="0"/>
              <a:t>ax+b</a:t>
            </a:r>
            <a:r>
              <a:rPr lang="zh-CN" altLang="en-US" dirty="0" smtClean="0"/>
              <a:t>，而</a:t>
            </a:r>
            <a:r>
              <a:rPr lang="en-US" altLang="zh-CN" dirty="0" smtClean="0"/>
              <a:t>a</a:t>
            </a:r>
            <a:r>
              <a:rPr lang="zh-CN" altLang="en-US" dirty="0" smtClean="0"/>
              <a:t>，</a:t>
            </a:r>
            <a:r>
              <a:rPr lang="en-US" altLang="zh-CN" dirty="0" smtClean="0"/>
              <a:t>b∈Z</a:t>
            </a:r>
            <a:r>
              <a:rPr lang="en-US" altLang="zh-CN" baseline="-25000" dirty="0" smtClean="0"/>
              <a:t>26</a:t>
            </a:r>
            <a:r>
              <a:rPr lang="zh-CN" altLang="en-US" dirty="0" smtClean="0"/>
              <a:t>待定。于是有方程组：</a:t>
            </a:r>
            <a:endParaRPr lang="en-US" altLang="zh-CN" dirty="0" smtClean="0"/>
          </a:p>
          <a:p>
            <a:pPr eaLnBrk="1" hangingPunct="1">
              <a:buNone/>
            </a:pPr>
            <a:r>
              <a:rPr lang="zh-CN" altLang="en-US" dirty="0" smtClean="0"/>
              <a:t>                       </a:t>
            </a:r>
            <a:r>
              <a:rPr lang="en-US" altLang="zh-CN" dirty="0" smtClean="0"/>
              <a:t>4a+b=17</a:t>
            </a:r>
            <a:r>
              <a:rPr lang="zh-CN" altLang="en-US" dirty="0" smtClean="0"/>
              <a:t>，</a:t>
            </a:r>
            <a:r>
              <a:rPr lang="en-US" altLang="zh-CN" dirty="0" smtClean="0"/>
              <a:t>19a+b=13</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中这个方程组有唯一解：</a:t>
            </a:r>
            <a:r>
              <a:rPr lang="en-US" altLang="zh-CN" dirty="0" smtClean="0"/>
              <a:t>a=24</a:t>
            </a:r>
            <a:r>
              <a:rPr lang="zh-CN" altLang="en-US" dirty="0" smtClean="0"/>
              <a:t>，</a:t>
            </a:r>
            <a:r>
              <a:rPr lang="en-US" altLang="zh-CN" dirty="0" smtClean="0"/>
              <a:t>b=25</a:t>
            </a:r>
            <a:r>
              <a:rPr lang="zh-CN" altLang="en-US" dirty="0" smtClean="0"/>
              <a:t>。因为</a:t>
            </a:r>
            <a:r>
              <a:rPr lang="en-US" altLang="zh-CN" dirty="0" smtClean="0"/>
              <a:t>(a,26) ≠ 1</a:t>
            </a:r>
            <a:r>
              <a:rPr lang="zh-CN" altLang="en-US" dirty="0" smtClean="0"/>
              <a:t>，所以这个密钥不合法，我们猜测是错误的。</a:t>
            </a:r>
            <a:endParaRPr lang="en-US" altLang="zh-CN" dirty="0" smtClean="0"/>
          </a:p>
          <a:p>
            <a:pPr eaLnBrk="1" hangingPunct="1">
              <a:buNone/>
            </a:pPr>
            <a:r>
              <a:rPr lang="zh-CN" altLang="en-US" dirty="0" smtClean="0"/>
              <a:t>   继续这个过程，直到猜想</a:t>
            </a:r>
            <a:r>
              <a:rPr lang="en-US" altLang="zh-CN" dirty="0" smtClean="0"/>
              <a:t>R</a:t>
            </a:r>
            <a:r>
              <a:rPr lang="zh-CN" altLang="en-US" dirty="0" smtClean="0"/>
              <a:t>是</a:t>
            </a:r>
            <a:r>
              <a:rPr lang="en-US" altLang="zh-CN" dirty="0" smtClean="0"/>
              <a:t>e</a:t>
            </a:r>
            <a:r>
              <a:rPr lang="zh-CN" altLang="en-US" dirty="0" smtClean="0"/>
              <a:t>的加密，</a:t>
            </a:r>
            <a:r>
              <a:rPr lang="en-US" altLang="zh-CN" dirty="0" smtClean="0"/>
              <a:t>K</a:t>
            </a:r>
            <a:r>
              <a:rPr lang="zh-CN" altLang="en-US" dirty="0" smtClean="0"/>
              <a:t>是</a:t>
            </a:r>
            <a:r>
              <a:rPr lang="en-US" altLang="zh-CN" dirty="0" smtClean="0"/>
              <a:t>t</a:t>
            </a:r>
            <a:r>
              <a:rPr lang="zh-CN" altLang="en-US" dirty="0" smtClean="0"/>
              <a:t>的加密，此时</a:t>
            </a:r>
            <a:r>
              <a:rPr lang="en-US" altLang="zh-CN" dirty="0" smtClean="0"/>
              <a:t>a=3</a:t>
            </a:r>
            <a:r>
              <a:rPr lang="zh-CN" altLang="en-US" dirty="0" smtClean="0"/>
              <a:t>，</a:t>
            </a:r>
            <a:r>
              <a:rPr lang="en-US" altLang="zh-CN" dirty="0" smtClean="0"/>
              <a:t>b=5</a:t>
            </a:r>
            <a:r>
              <a:rPr lang="zh-CN" altLang="en-US" dirty="0" smtClean="0"/>
              <a:t>，是合法的密钥，计算知对应的加密函数是</a:t>
            </a:r>
            <a:r>
              <a:rPr lang="en-US" altLang="zh-CN" dirty="0" err="1" smtClean="0"/>
              <a:t>d</a:t>
            </a:r>
            <a:r>
              <a:rPr lang="en-US" altLang="zh-CN" baseline="-25000" dirty="0" err="1" smtClean="0"/>
              <a:t>K</a:t>
            </a:r>
            <a:r>
              <a:rPr lang="en-US" altLang="zh-CN" dirty="0" smtClean="0"/>
              <a:t>(y)=9y-19</a:t>
            </a:r>
            <a:r>
              <a:rPr lang="zh-CN" altLang="en-US" dirty="0" smtClean="0"/>
              <a:t>，解密后得到有意义的明文：</a:t>
            </a:r>
            <a:endParaRPr lang="en-US" altLang="zh-CN" dirty="0" smtClean="0"/>
          </a:p>
          <a:p>
            <a:pPr eaLnBrk="1" hangingPunct="1">
              <a:buNone/>
            </a:pPr>
            <a:r>
              <a:rPr lang="zh-CN" altLang="en-US" dirty="0" smtClean="0"/>
              <a:t>   </a:t>
            </a:r>
            <a:r>
              <a:rPr lang="en-US" altLang="zh-CN" dirty="0" smtClean="0"/>
              <a:t>algorithms are quite general definitions of arithmetic processes</a:t>
            </a:r>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28</a:t>
            </a:fld>
            <a:endParaRPr lang="en-US" altLang="zh-CN"/>
          </a:p>
        </p:txBody>
      </p:sp>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仿射密码</a:t>
            </a:r>
          </a:p>
        </p:txBody>
      </p:sp>
    </p:spTree>
    <p:extLst>
      <p:ext uri="{BB962C8B-B14F-4D97-AF65-F5344CB8AC3E}">
        <p14:creationId xmlns:p14="http://schemas.microsoft.com/office/powerpoint/2010/main" val="8349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计算</a:t>
            </a:r>
            <a:r>
              <a:rPr lang="en-US" altLang="zh-CN" dirty="0" smtClean="0"/>
              <a:t>1</a:t>
            </a:r>
            <a:r>
              <a:rPr lang="zh-CN" altLang="en-US" dirty="0" smtClean="0"/>
              <a:t>：</a:t>
            </a:r>
            <a:r>
              <a:rPr lang="zh-CN" altLang="en-US" dirty="0" smtClean="0"/>
              <a:t>已知用移位密码加密的长密文中出现频率最高的字母是</a:t>
            </a:r>
            <a:r>
              <a:rPr lang="en-US" altLang="zh-CN" dirty="0" smtClean="0"/>
              <a:t>Q</a:t>
            </a:r>
            <a:r>
              <a:rPr lang="zh-CN" altLang="en-US" dirty="0" smtClean="0"/>
              <a:t>，求移位密码最有可能使用的密钥。</a:t>
            </a:r>
            <a:endParaRPr lang="en-US" altLang="zh-CN" dirty="0" smtClean="0"/>
          </a:p>
          <a:p>
            <a:pPr eaLnBrk="1" hangingPunct="1"/>
            <a:endParaRPr lang="en-US" altLang="zh-CN" dirty="0" smtClean="0"/>
          </a:p>
          <a:p>
            <a:pPr eaLnBrk="1" hangingPunct="1"/>
            <a:r>
              <a:rPr lang="zh-CN" altLang="en-US" dirty="0" smtClean="0"/>
              <a:t>解：因为</a:t>
            </a:r>
            <a:r>
              <a:rPr lang="en-US" altLang="zh-CN" dirty="0" smtClean="0"/>
              <a:t>e</a:t>
            </a:r>
            <a:r>
              <a:rPr lang="zh-CN" altLang="en-US" dirty="0" smtClean="0"/>
              <a:t>是一般英文中出现概率最大的字母，所以我们猜测</a:t>
            </a:r>
            <a:r>
              <a:rPr lang="en-US" altLang="zh-CN" dirty="0" smtClean="0"/>
              <a:t>Q</a:t>
            </a:r>
            <a:r>
              <a:rPr lang="zh-CN" altLang="en-US" dirty="0" smtClean="0"/>
              <a:t>由</a:t>
            </a:r>
            <a:r>
              <a:rPr lang="en-US" altLang="zh-CN" dirty="0" smtClean="0"/>
              <a:t>e</a:t>
            </a:r>
            <a:r>
              <a:rPr lang="zh-CN" altLang="en-US" dirty="0" smtClean="0"/>
              <a:t>加密而得。将字母换成数字得到：</a:t>
            </a:r>
            <a:endParaRPr lang="en-US" altLang="zh-CN" dirty="0" smtClean="0"/>
          </a:p>
          <a:p>
            <a:pPr eaLnBrk="1" hangingPunct="1">
              <a:buNone/>
            </a:pPr>
            <a:r>
              <a:rPr lang="zh-CN" altLang="en-US" dirty="0" smtClean="0"/>
              <a:t>                         </a:t>
            </a:r>
            <a:r>
              <a:rPr lang="en-US" altLang="zh-CN" dirty="0" smtClean="0"/>
              <a:t>16=4+K </a:t>
            </a:r>
            <a:r>
              <a:rPr lang="zh-CN" altLang="en-US" dirty="0" smtClean="0"/>
              <a:t> </a:t>
            </a:r>
            <a:r>
              <a:rPr lang="en-US" altLang="zh-CN" dirty="0" smtClean="0"/>
              <a:t>mod 26 </a:t>
            </a:r>
          </a:p>
          <a:p>
            <a:pPr eaLnBrk="1" hangingPunct="1">
              <a:buNone/>
            </a:pPr>
            <a:r>
              <a:rPr lang="zh-CN" altLang="en-US" dirty="0" smtClean="0"/>
              <a:t>   故</a:t>
            </a:r>
            <a:r>
              <a:rPr lang="en-US" altLang="zh-CN" dirty="0" smtClean="0"/>
              <a:t>K=12</a:t>
            </a:r>
            <a:r>
              <a:rPr lang="zh-CN" altLang="en-US" dirty="0" smtClean="0"/>
              <a:t>，即移位密码最有可能使用的密钥是</a:t>
            </a:r>
            <a:r>
              <a:rPr lang="en-US" altLang="zh-CN" dirty="0" smtClean="0"/>
              <a:t>12</a:t>
            </a:r>
            <a:r>
              <a:rPr lang="zh-CN" altLang="en-US" dirty="0" smtClean="0"/>
              <a:t>。</a:t>
            </a:r>
          </a:p>
        </p:txBody>
      </p:sp>
      <p:sp>
        <p:nvSpPr>
          <p:cNvPr id="26627"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C493C50-2361-4208-B27B-402ADDD843C0}" type="slidenum">
              <a:rPr lang="zh-CN" altLang="en-US"/>
              <a:pPr fontAlgn="base">
                <a:spcBef>
                  <a:spcPct val="0"/>
                </a:spcBef>
                <a:spcAft>
                  <a:spcPct val="0"/>
                </a:spcAft>
                <a:defRPr/>
              </a:pPr>
              <a:t>29</a:t>
            </a:fld>
            <a:endParaRPr lang="en-US" altLang="zh-CN"/>
          </a:p>
        </p:txBody>
      </p:sp>
      <p:sp>
        <p:nvSpPr>
          <p:cNvPr id="2764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例子</a:t>
            </a:r>
          </a:p>
        </p:txBody>
      </p:sp>
    </p:spTree>
    <p:extLst>
      <p:ext uri="{BB962C8B-B14F-4D97-AF65-F5344CB8AC3E}">
        <p14:creationId xmlns:p14="http://schemas.microsoft.com/office/powerpoint/2010/main" val="38641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87208" cy="5141168"/>
          </a:xfrm>
        </p:spPr>
        <p:txBody>
          <a:bodyPr>
            <a:normAutofit/>
          </a:bodyPr>
          <a:lstStyle/>
          <a:p>
            <a:r>
              <a:rPr lang="en-US" altLang="zh-CN" dirty="0" smtClean="0"/>
              <a:t>Alice</a:t>
            </a:r>
            <a:r>
              <a:rPr lang="zh-CN" altLang="en-US" dirty="0" smtClean="0"/>
              <a:t>发送给</a:t>
            </a:r>
            <a:r>
              <a:rPr lang="en-US" altLang="zh-CN" dirty="0" smtClean="0"/>
              <a:t>Bob</a:t>
            </a:r>
            <a:r>
              <a:rPr lang="zh-CN" altLang="en-US" dirty="0" smtClean="0"/>
              <a:t>的消息，通常称为</a:t>
            </a:r>
            <a:r>
              <a:rPr lang="zh-CN" altLang="en-US" b="1" dirty="0" smtClean="0">
                <a:solidFill>
                  <a:srgbClr val="FF0000"/>
                </a:solidFill>
              </a:rPr>
              <a:t>明文</a:t>
            </a:r>
            <a:r>
              <a:rPr lang="zh-CN" altLang="en-US" dirty="0" smtClean="0"/>
              <a:t>，它是人们可以直接识别或使用的信息，例如文字、数据、声像等。</a:t>
            </a:r>
            <a:r>
              <a:rPr lang="en-US" altLang="zh-CN" dirty="0" smtClean="0"/>
              <a:t>Alice</a:t>
            </a:r>
            <a:r>
              <a:rPr lang="zh-CN" altLang="en-US" dirty="0" smtClean="0"/>
              <a:t>使用预先和</a:t>
            </a:r>
            <a:r>
              <a:rPr lang="en-US" altLang="zh-CN" dirty="0" smtClean="0"/>
              <a:t>Bob</a:t>
            </a:r>
            <a:r>
              <a:rPr lang="zh-CN" altLang="en-US" dirty="0" smtClean="0"/>
              <a:t>商量好的</a:t>
            </a:r>
            <a:r>
              <a:rPr lang="zh-CN" altLang="en-US" b="1" dirty="0" smtClean="0">
                <a:solidFill>
                  <a:srgbClr val="FF0000"/>
                </a:solidFill>
              </a:rPr>
              <a:t>密钥</a:t>
            </a:r>
            <a:r>
              <a:rPr lang="zh-CN" altLang="en-US" dirty="0" smtClean="0"/>
              <a:t>将明文经过一定处理，变换成第三方无法识别或使用的信息，这种从明文到密文的变换称为</a:t>
            </a:r>
            <a:r>
              <a:rPr lang="zh-CN" altLang="en-US" b="1" dirty="0" smtClean="0">
                <a:solidFill>
                  <a:srgbClr val="FF0000"/>
                </a:solidFill>
              </a:rPr>
              <a:t>加密</a:t>
            </a:r>
            <a:r>
              <a:rPr lang="zh-CN" altLang="en-US" dirty="0" smtClean="0"/>
              <a:t>，加密过的明文称为</a:t>
            </a:r>
            <a:r>
              <a:rPr lang="zh-CN" altLang="en-US" b="1" dirty="0" smtClean="0">
                <a:solidFill>
                  <a:srgbClr val="FF0000"/>
                </a:solidFill>
              </a:rPr>
              <a:t>密文</a:t>
            </a:r>
            <a:r>
              <a:rPr lang="zh-CN" altLang="en-US" dirty="0" smtClean="0"/>
              <a:t>。</a:t>
            </a:r>
            <a:r>
              <a:rPr lang="en-US" altLang="zh-CN" dirty="0" smtClean="0"/>
              <a:t>Alice</a:t>
            </a:r>
            <a:r>
              <a:rPr lang="zh-CN" altLang="en-US" dirty="0" smtClean="0"/>
              <a:t>通过信道将密文发送给</a:t>
            </a:r>
            <a:r>
              <a:rPr lang="en-US" altLang="zh-CN" dirty="0" smtClean="0"/>
              <a:t>Bob</a:t>
            </a:r>
            <a:r>
              <a:rPr lang="zh-CN" altLang="en-US" dirty="0" smtClean="0"/>
              <a:t>，由于</a:t>
            </a:r>
            <a:r>
              <a:rPr lang="en-US" altLang="zh-CN" dirty="0" smtClean="0"/>
              <a:t>Bob</a:t>
            </a:r>
            <a:r>
              <a:rPr lang="zh-CN" altLang="en-US" dirty="0" smtClean="0"/>
              <a:t>知道密钥，所以可用该密钥对收到的密文进行解密，从而获得明文。与加密正好相反，</a:t>
            </a:r>
            <a:r>
              <a:rPr lang="zh-CN" altLang="en-US" b="1" dirty="0" smtClean="0">
                <a:solidFill>
                  <a:srgbClr val="FF0000"/>
                </a:solidFill>
              </a:rPr>
              <a:t>解密</a:t>
            </a:r>
            <a:r>
              <a:rPr lang="zh-CN" altLang="en-US" dirty="0" smtClean="0"/>
              <a:t>是从密文到明文的变换。</a:t>
            </a:r>
            <a:endParaRPr lang="en-US" altLang="zh-CN" dirty="0" smtClean="0"/>
          </a:p>
          <a:p>
            <a:endParaRPr lang="en-US" altLang="zh-CN" dirty="0" smtClean="0"/>
          </a:p>
          <a:p>
            <a:r>
              <a:rPr lang="zh-CN" altLang="en-US" dirty="0" smtClean="0"/>
              <a:t>加密和解密都是在密钥的控制下进行的，给定一个密钥，就可以确定一对具体的加密变换和解密变换。对第三方</a:t>
            </a:r>
            <a:r>
              <a:rPr lang="en-US" altLang="zh-CN" dirty="0" smtClean="0"/>
              <a:t>Oscar</a:t>
            </a:r>
            <a:r>
              <a:rPr lang="zh-CN" altLang="en-US" dirty="0" smtClean="0"/>
              <a:t>来说，他可以截获信道上</a:t>
            </a:r>
            <a:r>
              <a:rPr lang="en-US" altLang="zh-CN" dirty="0" smtClean="0"/>
              <a:t>Alice</a:t>
            </a:r>
            <a:r>
              <a:rPr lang="zh-CN" altLang="en-US" dirty="0" smtClean="0"/>
              <a:t>发送给</a:t>
            </a:r>
            <a:r>
              <a:rPr lang="en-US" altLang="zh-CN" dirty="0" smtClean="0"/>
              <a:t>Bob</a:t>
            </a:r>
            <a:r>
              <a:rPr lang="zh-CN" altLang="en-US" dirty="0" smtClean="0"/>
              <a:t>的密文，但是却无法知道该密文对应的明文。</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2" name="标题 1"/>
          <p:cNvSpPr>
            <a:spLocks noGrp="1"/>
          </p:cNvSpPr>
          <p:nvPr>
            <p:ph type="title"/>
          </p:nvPr>
        </p:nvSpPr>
        <p:spPr/>
        <p:txBody>
          <a:bodyPr>
            <a:normAutofit/>
          </a:bodyPr>
          <a:lstStyle/>
          <a:p>
            <a:r>
              <a:rPr lang="zh-CN" altLang="en-US" dirty="0" smtClean="0"/>
              <a:t>密码学的基本术语</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141168"/>
          </a:xfrm>
        </p:spPr>
        <p:txBody>
          <a:bodyPr>
            <a:normAutofit/>
          </a:bodyPr>
          <a:lstStyle/>
          <a:p>
            <a:pPr eaLnBrk="1" hangingPunct="1"/>
            <a:r>
              <a:rPr lang="zh-CN" altLang="en-US" dirty="0" smtClean="0"/>
              <a:t>计算</a:t>
            </a:r>
            <a:r>
              <a:rPr lang="en-US" altLang="zh-CN" dirty="0" smtClean="0"/>
              <a:t>2</a:t>
            </a:r>
            <a:r>
              <a:rPr lang="zh-CN" altLang="en-US" dirty="0" smtClean="0"/>
              <a:t>：</a:t>
            </a:r>
            <a:r>
              <a:rPr lang="zh-CN" altLang="en-US" dirty="0" smtClean="0"/>
              <a:t>解密用移位密码加密的密文：</a:t>
            </a:r>
            <a:r>
              <a:rPr lang="en-US" altLang="zh-CN" dirty="0" smtClean="0"/>
              <a:t>YFXMPCESPZCJ</a:t>
            </a:r>
            <a:r>
              <a:rPr lang="zh-CN" altLang="en-US" dirty="0" smtClean="0"/>
              <a:t> </a:t>
            </a:r>
            <a:r>
              <a:rPr lang="en-US" altLang="zh-CN" dirty="0" smtClean="0"/>
              <a:t>TDFDPQFWQZCPYNTA</a:t>
            </a:r>
            <a:r>
              <a:rPr lang="zh-CN" altLang="en-US" dirty="0" smtClean="0"/>
              <a:t> </a:t>
            </a:r>
            <a:r>
              <a:rPr lang="en-US" altLang="zh-CN" dirty="0" smtClean="0"/>
              <a:t>SPCTYRXPDDLRPD</a:t>
            </a:r>
          </a:p>
          <a:p>
            <a:pPr eaLnBrk="1" hangingPunct="1"/>
            <a:endParaRPr lang="en-US" altLang="zh-CN" dirty="0" smtClean="0"/>
          </a:p>
          <a:p>
            <a:pPr eaLnBrk="1" hangingPunct="1"/>
            <a:r>
              <a:rPr lang="zh-CN" altLang="en-US" dirty="0" smtClean="0"/>
              <a:t>解：通过观察上述密文中出现频率最高的字母是</a:t>
            </a:r>
            <a:r>
              <a:rPr lang="en-US" altLang="zh-CN" dirty="0" smtClean="0"/>
              <a:t>P</a:t>
            </a:r>
            <a:r>
              <a:rPr lang="zh-CN" altLang="en-US" dirty="0" smtClean="0"/>
              <a:t>，</a:t>
            </a:r>
            <a:r>
              <a:rPr lang="en-US" altLang="zh-CN" dirty="0" smtClean="0"/>
              <a:t>D</a:t>
            </a:r>
            <a:r>
              <a:rPr lang="zh-CN" altLang="en-US" dirty="0" smtClean="0"/>
              <a:t>。因为</a:t>
            </a:r>
            <a:r>
              <a:rPr lang="en-US" altLang="zh-CN" dirty="0" smtClean="0"/>
              <a:t>e</a:t>
            </a:r>
            <a:r>
              <a:rPr lang="zh-CN" altLang="en-US" dirty="0" smtClean="0"/>
              <a:t>是一般英文中出现概率最大的字母，所以我们猜测</a:t>
            </a:r>
            <a:r>
              <a:rPr lang="en-US" altLang="zh-CN" dirty="0" smtClean="0"/>
              <a:t>P</a:t>
            </a:r>
            <a:r>
              <a:rPr lang="zh-CN" altLang="en-US" dirty="0" smtClean="0"/>
              <a:t>由</a:t>
            </a:r>
            <a:r>
              <a:rPr lang="en-US" altLang="zh-CN" dirty="0" smtClean="0"/>
              <a:t>e</a:t>
            </a:r>
            <a:r>
              <a:rPr lang="zh-CN" altLang="en-US" dirty="0" smtClean="0"/>
              <a:t>加密而得。将字母换成数字得到：</a:t>
            </a:r>
            <a:endParaRPr lang="en-US" altLang="zh-CN" dirty="0" smtClean="0"/>
          </a:p>
          <a:p>
            <a:pPr eaLnBrk="1" hangingPunct="1">
              <a:buNone/>
            </a:pPr>
            <a:r>
              <a:rPr lang="zh-CN" altLang="en-US" dirty="0" smtClean="0"/>
              <a:t>                          </a:t>
            </a:r>
            <a:r>
              <a:rPr lang="en-US" altLang="zh-CN" dirty="0" smtClean="0"/>
              <a:t>15=4+K </a:t>
            </a:r>
            <a:r>
              <a:rPr lang="zh-CN" altLang="en-US" dirty="0" smtClean="0"/>
              <a:t> </a:t>
            </a:r>
            <a:r>
              <a:rPr lang="en-US" altLang="zh-CN" dirty="0" smtClean="0"/>
              <a:t>mod 26 </a:t>
            </a:r>
          </a:p>
          <a:p>
            <a:pPr eaLnBrk="1" hangingPunct="1">
              <a:buNone/>
            </a:pPr>
            <a:r>
              <a:rPr lang="zh-CN" altLang="en-US" dirty="0" smtClean="0"/>
              <a:t>   即</a:t>
            </a:r>
            <a:r>
              <a:rPr lang="en-US" altLang="zh-CN" dirty="0" smtClean="0"/>
              <a:t>K=11</a:t>
            </a:r>
            <a:r>
              <a:rPr lang="zh-CN" altLang="en-US" dirty="0" smtClean="0"/>
              <a:t>。因此，对应的解密函数是</a:t>
            </a:r>
            <a:r>
              <a:rPr lang="en-US" altLang="zh-CN" dirty="0" err="1" smtClean="0"/>
              <a:t>d</a:t>
            </a:r>
            <a:r>
              <a:rPr lang="en-US" altLang="zh-CN" baseline="-25000" dirty="0" err="1" smtClean="0"/>
              <a:t>K</a:t>
            </a:r>
            <a:r>
              <a:rPr lang="en-US" altLang="zh-CN" dirty="0" smtClean="0"/>
              <a:t>(y)=y-11</a:t>
            </a:r>
            <a:r>
              <a:rPr lang="zh-CN" altLang="en-US" dirty="0" smtClean="0"/>
              <a:t> </a:t>
            </a:r>
            <a:r>
              <a:rPr lang="en-US" altLang="zh-CN" dirty="0" smtClean="0"/>
              <a:t>mod</a:t>
            </a:r>
            <a:r>
              <a:rPr lang="zh-CN" altLang="en-US" dirty="0" smtClean="0"/>
              <a:t> </a:t>
            </a:r>
            <a:r>
              <a:rPr lang="en-US" altLang="zh-CN" dirty="0" smtClean="0"/>
              <a:t>26</a:t>
            </a:r>
            <a:r>
              <a:rPr lang="zh-CN" altLang="en-US" dirty="0" smtClean="0"/>
              <a:t>，解密后得到有意义的明文： </a:t>
            </a:r>
            <a:endParaRPr lang="en-US" altLang="zh-CN" dirty="0" smtClean="0"/>
          </a:p>
          <a:p>
            <a:pPr eaLnBrk="1" hangingPunct="1">
              <a:buNone/>
            </a:pPr>
            <a:r>
              <a:rPr lang="zh-CN" altLang="en-US" sz="2200" dirty="0" smtClean="0"/>
              <a:t>       </a:t>
            </a:r>
            <a:r>
              <a:rPr lang="en-US" altLang="zh-CN" sz="2200" dirty="0" smtClean="0"/>
              <a:t>number theory is useful for enciphering messages</a:t>
            </a:r>
          </a:p>
          <a:p>
            <a:pPr eaLnBrk="1" hangingPunct="1">
              <a:buNone/>
            </a:pPr>
            <a:r>
              <a:rPr lang="en-US" altLang="zh-CN" dirty="0" smtClean="0"/>
              <a:t>   </a:t>
            </a:r>
            <a:r>
              <a:rPr lang="zh-CN" altLang="en-US" dirty="0" smtClean="0"/>
              <a:t>因此我们的猜测是合理的。如果出现明文混乱的情况，则可猜测密文中频率较高的其它字母由</a:t>
            </a:r>
            <a:r>
              <a:rPr lang="en-US" altLang="zh-CN" dirty="0" smtClean="0"/>
              <a:t>e</a:t>
            </a:r>
            <a:r>
              <a:rPr lang="zh-CN" altLang="en-US" dirty="0" smtClean="0"/>
              <a:t>加密而得。</a:t>
            </a:r>
            <a:r>
              <a:rPr lang="en-US" altLang="zh-CN" dirty="0" smtClean="0"/>
              <a:t> </a:t>
            </a:r>
          </a:p>
        </p:txBody>
      </p:sp>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30</a:t>
            </a:fld>
            <a:endParaRPr lang="en-US" altLang="zh-CN" sz="1400" b="1">
              <a:solidFill>
                <a:srgbClr val="FFFFFF"/>
              </a:solidFill>
              <a:latin typeface="Century Schoolbook" pitchFamily="18" charset="0"/>
            </a:endParaRPr>
          </a:p>
        </p:txBody>
      </p:sp>
    </p:spTree>
    <p:extLst>
      <p:ext uri="{BB962C8B-B14F-4D97-AF65-F5344CB8AC3E}">
        <p14:creationId xmlns:p14="http://schemas.microsoft.com/office/powerpoint/2010/main" val="34639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141168"/>
          </a:xfrm>
        </p:spPr>
        <p:txBody>
          <a:bodyPr>
            <a:normAutofit/>
          </a:bodyPr>
          <a:lstStyle/>
          <a:p>
            <a:pPr eaLnBrk="1" hangingPunct="1"/>
            <a:r>
              <a:rPr lang="zh-CN" altLang="en-US" dirty="0" smtClean="0"/>
              <a:t>计算</a:t>
            </a:r>
            <a:r>
              <a:rPr lang="en-US" altLang="zh-CN" dirty="0" smtClean="0"/>
              <a:t>3</a:t>
            </a:r>
            <a:r>
              <a:rPr lang="zh-CN" altLang="en-US" dirty="0" smtClean="0"/>
              <a:t>：</a:t>
            </a:r>
            <a:r>
              <a:rPr lang="zh-CN" altLang="en-US" dirty="0" smtClean="0"/>
              <a:t>设使用仿射密码</a:t>
            </a:r>
            <a:r>
              <a:rPr lang="en-US" altLang="zh-CN" dirty="0" smtClean="0"/>
              <a:t>e(x)=(</a:t>
            </a:r>
            <a:r>
              <a:rPr lang="en-US" altLang="zh-CN" dirty="0" err="1" smtClean="0"/>
              <a:t>ax+b</a:t>
            </a:r>
            <a:r>
              <a:rPr lang="en-US" altLang="zh-CN" dirty="0" smtClean="0"/>
              <a:t>) mod 26</a:t>
            </a:r>
            <a:r>
              <a:rPr lang="zh-CN" altLang="en-US" dirty="0" smtClean="0"/>
              <a:t>加密后得到的一段很长的密文中，</a:t>
            </a:r>
            <a:r>
              <a:rPr lang="en-US" altLang="zh-CN" dirty="0" smtClean="0"/>
              <a:t>W</a:t>
            </a:r>
            <a:r>
              <a:rPr lang="zh-CN" altLang="en-US" dirty="0" smtClean="0"/>
              <a:t>和</a:t>
            </a:r>
            <a:r>
              <a:rPr lang="en-US" altLang="zh-CN" dirty="0" smtClean="0"/>
              <a:t>B</a:t>
            </a:r>
            <a:r>
              <a:rPr lang="zh-CN" altLang="en-US" dirty="0" smtClean="0"/>
              <a:t>出现的次数最多，求</a:t>
            </a:r>
            <a:r>
              <a:rPr lang="en-US" altLang="zh-CN" dirty="0" smtClean="0"/>
              <a:t>a</a:t>
            </a:r>
            <a:r>
              <a:rPr lang="zh-CN" altLang="en-US" dirty="0" smtClean="0"/>
              <a:t>，</a:t>
            </a:r>
            <a:r>
              <a:rPr lang="en-US" altLang="zh-CN" dirty="0" smtClean="0"/>
              <a:t>b</a:t>
            </a:r>
            <a:r>
              <a:rPr lang="zh-CN" altLang="en-US" dirty="0" smtClean="0"/>
              <a:t>最可能的取值。</a:t>
            </a:r>
            <a:endParaRPr lang="en-US" altLang="zh-CN" dirty="0" smtClean="0"/>
          </a:p>
          <a:p>
            <a:pPr eaLnBrk="1" hangingPunct="1"/>
            <a:endParaRPr lang="en-US" altLang="zh-CN" dirty="0" smtClean="0"/>
          </a:p>
          <a:p>
            <a:pPr eaLnBrk="1" hangingPunct="1"/>
            <a:r>
              <a:rPr lang="zh-CN" altLang="en-US" dirty="0" smtClean="0"/>
              <a:t>解：因为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W</a:t>
            </a:r>
            <a:r>
              <a:rPr lang="zh-CN" altLang="en-US" dirty="0" smtClean="0"/>
              <a:t>由</a:t>
            </a:r>
            <a:r>
              <a:rPr lang="en-US" altLang="zh-CN" dirty="0" smtClean="0"/>
              <a:t>e</a:t>
            </a:r>
            <a:r>
              <a:rPr lang="zh-CN" altLang="en-US" dirty="0" smtClean="0"/>
              <a:t>加密而得，</a:t>
            </a:r>
            <a:r>
              <a:rPr lang="en-US" altLang="zh-CN" dirty="0" smtClean="0"/>
              <a:t>B</a:t>
            </a:r>
            <a:r>
              <a:rPr lang="zh-CN" altLang="en-US" dirty="0" smtClean="0"/>
              <a:t>由</a:t>
            </a:r>
            <a:r>
              <a:rPr lang="en-US" altLang="zh-CN" dirty="0" smtClean="0"/>
              <a:t>t</a:t>
            </a:r>
            <a:r>
              <a:rPr lang="zh-CN" altLang="en-US" dirty="0" smtClean="0"/>
              <a:t>加密而得。用函数表达即是：</a:t>
            </a:r>
            <a:r>
              <a:rPr lang="en-US" altLang="zh-CN" dirty="0" err="1" smtClean="0"/>
              <a:t>e</a:t>
            </a:r>
            <a:r>
              <a:rPr lang="en-US" altLang="zh-CN" baseline="-25000" dirty="0" err="1" smtClean="0"/>
              <a:t>K</a:t>
            </a:r>
            <a:r>
              <a:rPr lang="en-US" altLang="zh-CN" dirty="0" smtClean="0"/>
              <a:t>(4)=22</a:t>
            </a:r>
            <a:r>
              <a:rPr lang="zh-CN" altLang="en-US" dirty="0" smtClean="0"/>
              <a:t>和</a:t>
            </a:r>
            <a:r>
              <a:rPr lang="en-US" altLang="zh-CN" dirty="0" err="1" smtClean="0"/>
              <a:t>e</a:t>
            </a:r>
            <a:r>
              <a:rPr lang="en-US" altLang="zh-CN" baseline="-25000" dirty="0" err="1" smtClean="0"/>
              <a:t>K</a:t>
            </a:r>
            <a:r>
              <a:rPr lang="en-US" altLang="zh-CN" dirty="0" smtClean="0"/>
              <a:t>(19)=1</a:t>
            </a:r>
            <a:r>
              <a:rPr lang="zh-CN" altLang="en-US" dirty="0" smtClean="0"/>
              <a:t>，这里</a:t>
            </a:r>
            <a:r>
              <a:rPr lang="en-US" altLang="zh-CN" dirty="0" err="1" smtClean="0"/>
              <a:t>e</a:t>
            </a:r>
            <a:r>
              <a:rPr lang="en-US" altLang="zh-CN" baseline="-25000" dirty="0" err="1" smtClean="0"/>
              <a:t>K</a:t>
            </a:r>
            <a:r>
              <a:rPr lang="en-US" altLang="zh-CN" dirty="0" smtClean="0"/>
              <a:t>(x)=</a:t>
            </a:r>
            <a:r>
              <a:rPr lang="en-US" altLang="zh-CN" dirty="0" err="1" smtClean="0"/>
              <a:t>ax+b</a:t>
            </a:r>
            <a:r>
              <a:rPr lang="zh-CN" altLang="en-US" dirty="0" smtClean="0"/>
              <a:t>，而</a:t>
            </a:r>
            <a:r>
              <a:rPr lang="en-US" altLang="zh-CN" dirty="0" smtClean="0"/>
              <a:t>a</a:t>
            </a:r>
            <a:r>
              <a:rPr lang="zh-CN" altLang="en-US" dirty="0" smtClean="0"/>
              <a:t>，</a:t>
            </a:r>
            <a:r>
              <a:rPr lang="en-US" altLang="zh-CN" dirty="0" smtClean="0"/>
              <a:t>b∈Z</a:t>
            </a:r>
            <a:r>
              <a:rPr lang="en-US" altLang="zh-CN" baseline="-25000" dirty="0" smtClean="0"/>
              <a:t>26</a:t>
            </a:r>
            <a:r>
              <a:rPr lang="zh-CN" altLang="en-US" dirty="0" smtClean="0"/>
              <a:t>待定。于是有方程组：</a:t>
            </a:r>
            <a:endParaRPr lang="en-US" altLang="zh-CN" dirty="0" smtClean="0"/>
          </a:p>
          <a:p>
            <a:pPr eaLnBrk="1" hangingPunct="1">
              <a:buNone/>
            </a:pPr>
            <a:r>
              <a:rPr lang="zh-CN" altLang="en-US" dirty="0" smtClean="0"/>
              <a:t>                         </a:t>
            </a:r>
            <a:r>
              <a:rPr lang="en-US" altLang="zh-CN" dirty="0" smtClean="0"/>
              <a:t>4a+b=22</a:t>
            </a:r>
            <a:r>
              <a:rPr lang="zh-CN" altLang="en-US" dirty="0" smtClean="0"/>
              <a:t>，</a:t>
            </a:r>
            <a:r>
              <a:rPr lang="en-US" altLang="zh-CN" dirty="0" smtClean="0"/>
              <a:t>19a+b=1</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中这个方程组有唯一解：</a:t>
            </a:r>
            <a:r>
              <a:rPr lang="en-US" altLang="zh-CN" dirty="0" smtClean="0"/>
              <a:t>a=9</a:t>
            </a:r>
            <a:r>
              <a:rPr lang="zh-CN" altLang="en-US" dirty="0" smtClean="0"/>
              <a:t>，</a:t>
            </a:r>
            <a:r>
              <a:rPr lang="en-US" altLang="zh-CN" dirty="0" smtClean="0"/>
              <a:t>b=12</a:t>
            </a:r>
            <a:r>
              <a:rPr lang="zh-CN" altLang="en-US" dirty="0" smtClean="0"/>
              <a:t>。此外，因为</a:t>
            </a:r>
            <a:r>
              <a:rPr lang="en-US" altLang="zh-CN" dirty="0" smtClean="0"/>
              <a:t>(a, 26)=1</a:t>
            </a:r>
            <a:r>
              <a:rPr lang="zh-CN" altLang="en-US" dirty="0" smtClean="0"/>
              <a:t>，保证了加密函数是单射，所以这个密钥是合法的。</a:t>
            </a:r>
          </a:p>
        </p:txBody>
      </p:sp>
      <p:sp>
        <p:nvSpPr>
          <p:cNvPr id="2867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9E757DB-8DC4-4CAC-85AB-3CAD15BB446B}" type="slidenum">
              <a:rPr lang="zh-CN" altLang="en-US"/>
              <a:pPr fontAlgn="base">
                <a:spcBef>
                  <a:spcPct val="0"/>
                </a:spcBef>
                <a:spcAft>
                  <a:spcPct val="0"/>
                </a:spcAft>
                <a:defRPr/>
              </a:pPr>
              <a:t>31</a:t>
            </a:fld>
            <a:endParaRPr lang="en-US" altLang="zh-CN"/>
          </a:p>
        </p:txBody>
      </p:sp>
      <p:sp>
        <p:nvSpPr>
          <p:cNvPr id="2867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Tree>
    <p:extLst>
      <p:ext uri="{BB962C8B-B14F-4D97-AF65-F5344CB8AC3E}">
        <p14:creationId xmlns:p14="http://schemas.microsoft.com/office/powerpoint/2010/main" val="366526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997152"/>
          </a:xfrm>
        </p:spPr>
        <p:txBody>
          <a:bodyPr>
            <a:normAutofit/>
          </a:bodyPr>
          <a:lstStyle/>
          <a:p>
            <a:pPr eaLnBrk="1" hangingPunct="1"/>
            <a:r>
              <a:rPr lang="zh-CN" altLang="en-US" dirty="0" smtClean="0"/>
              <a:t>计算</a:t>
            </a:r>
            <a:r>
              <a:rPr lang="en-US" altLang="zh-CN" dirty="0" smtClean="0"/>
              <a:t>4</a:t>
            </a:r>
            <a:r>
              <a:rPr lang="zh-CN" altLang="en-US" dirty="0" smtClean="0"/>
              <a:t>：</a:t>
            </a:r>
            <a:r>
              <a:rPr lang="zh-CN" altLang="en-US" dirty="0" smtClean="0"/>
              <a:t>解密用仿射密码加密的密文：</a:t>
            </a:r>
            <a:r>
              <a:rPr lang="en-US" altLang="zh-CN" sz="1800" dirty="0" smtClean="0"/>
              <a:t>USLELJUTCCYRTPSURKLTYGGFVELYUSLRYXDJURTUULVCUURJRKQLLQLYXSRVLBRYZCYREKLVEXBRYZDGHRGUSLJLLMLYPDJLJ</a:t>
            </a:r>
          </a:p>
          <a:p>
            <a:pPr eaLnBrk="1" hangingPunct="1"/>
            <a:endParaRPr lang="en-US" altLang="zh-CN" sz="1800" dirty="0" smtClean="0"/>
          </a:p>
          <a:p>
            <a:pPr eaLnBrk="1" hangingPunct="1"/>
            <a:r>
              <a:rPr lang="zh-CN" altLang="en-US" dirty="0" smtClean="0"/>
              <a:t>解：通过观察上述密文中出现频率最高的字母是</a:t>
            </a:r>
            <a:r>
              <a:rPr lang="en-US" altLang="zh-CN" dirty="0" smtClean="0"/>
              <a:t>L</a:t>
            </a:r>
            <a:r>
              <a:rPr lang="zh-CN" altLang="en-US" dirty="0" smtClean="0"/>
              <a:t>，</a:t>
            </a:r>
            <a:r>
              <a:rPr lang="en-US" altLang="zh-CN" dirty="0" smtClean="0"/>
              <a:t>U</a:t>
            </a:r>
            <a:r>
              <a:rPr lang="zh-CN" altLang="en-US" dirty="0" smtClean="0"/>
              <a:t>。因为</a:t>
            </a:r>
            <a:r>
              <a:rPr lang="en-US" altLang="zh-CN" dirty="0" smtClean="0"/>
              <a:t>e</a:t>
            </a:r>
            <a:r>
              <a:rPr lang="zh-CN" altLang="en-US" dirty="0" smtClean="0"/>
              <a:t>和</a:t>
            </a:r>
            <a:r>
              <a:rPr lang="en-US" altLang="zh-CN" dirty="0" smtClean="0"/>
              <a:t>t</a:t>
            </a:r>
            <a:r>
              <a:rPr lang="zh-CN" altLang="en-US" dirty="0" smtClean="0"/>
              <a:t>是一般英文中出现概率最大的字母，所以我们猜测</a:t>
            </a:r>
            <a:r>
              <a:rPr lang="en-US" altLang="zh-CN" dirty="0" smtClean="0"/>
              <a:t>L</a:t>
            </a:r>
            <a:r>
              <a:rPr lang="zh-CN" altLang="en-US" dirty="0" smtClean="0"/>
              <a:t>由</a:t>
            </a:r>
            <a:r>
              <a:rPr lang="en-US" altLang="zh-CN" dirty="0" smtClean="0"/>
              <a:t>e</a:t>
            </a:r>
            <a:r>
              <a:rPr lang="zh-CN" altLang="en-US" dirty="0" smtClean="0"/>
              <a:t>加密而得，</a:t>
            </a:r>
            <a:r>
              <a:rPr lang="en-US" altLang="zh-CN" dirty="0" smtClean="0"/>
              <a:t>U</a:t>
            </a:r>
            <a:r>
              <a:rPr lang="zh-CN" altLang="en-US" dirty="0" smtClean="0"/>
              <a:t>由</a:t>
            </a:r>
            <a:r>
              <a:rPr lang="en-US" altLang="zh-CN" dirty="0" smtClean="0"/>
              <a:t>t</a:t>
            </a:r>
            <a:r>
              <a:rPr lang="zh-CN" altLang="en-US" dirty="0" smtClean="0"/>
              <a:t>加密而得，即：</a:t>
            </a:r>
            <a:endParaRPr lang="en-US" altLang="zh-CN" dirty="0" smtClean="0"/>
          </a:p>
          <a:p>
            <a:pPr eaLnBrk="1" hangingPunct="1">
              <a:buNone/>
            </a:pPr>
            <a:r>
              <a:rPr lang="zh-CN" altLang="en-US" dirty="0" smtClean="0"/>
              <a:t>                       </a:t>
            </a:r>
            <a:r>
              <a:rPr lang="en-US" altLang="zh-CN" dirty="0" smtClean="0"/>
              <a:t>4a+b=11</a:t>
            </a:r>
            <a:r>
              <a:rPr lang="zh-CN" altLang="en-US" dirty="0" smtClean="0"/>
              <a:t>，</a:t>
            </a:r>
            <a:r>
              <a:rPr lang="en-US" altLang="zh-CN" dirty="0" smtClean="0"/>
              <a:t>19a+b=20</a:t>
            </a:r>
          </a:p>
          <a:p>
            <a:pPr eaLnBrk="1" hangingPunct="1">
              <a:buNone/>
            </a:pPr>
            <a:r>
              <a:rPr lang="zh-CN" altLang="en-US" dirty="0" smtClean="0"/>
              <a:t>   在</a:t>
            </a:r>
            <a:r>
              <a:rPr lang="en-US" altLang="zh-CN" dirty="0" smtClean="0"/>
              <a:t>Z</a:t>
            </a:r>
            <a:r>
              <a:rPr lang="en-US" altLang="zh-CN" baseline="-25000" dirty="0" smtClean="0"/>
              <a:t>26</a:t>
            </a:r>
            <a:r>
              <a:rPr lang="zh-CN" altLang="en-US" dirty="0" smtClean="0"/>
              <a:t>中求得</a:t>
            </a:r>
            <a:r>
              <a:rPr lang="en-US" altLang="zh-CN" dirty="0" smtClean="0"/>
              <a:t>a=11</a:t>
            </a:r>
            <a:r>
              <a:rPr lang="zh-CN" altLang="en-US" dirty="0" smtClean="0"/>
              <a:t>和</a:t>
            </a:r>
            <a:r>
              <a:rPr lang="en-US" altLang="zh-CN" dirty="0" smtClean="0"/>
              <a:t>b=19</a:t>
            </a:r>
            <a:r>
              <a:rPr lang="zh-CN" altLang="en-US" dirty="0" smtClean="0"/>
              <a:t>，为合法的密钥。对应解密函数为</a:t>
            </a:r>
            <a:r>
              <a:rPr lang="en-US" altLang="zh-CN" dirty="0" err="1" smtClean="0"/>
              <a:t>d</a:t>
            </a:r>
            <a:r>
              <a:rPr lang="en-US" altLang="zh-CN" baseline="-25000" dirty="0" err="1" smtClean="0"/>
              <a:t>K</a:t>
            </a:r>
            <a:r>
              <a:rPr lang="en-US" altLang="zh-CN" dirty="0" smtClean="0"/>
              <a:t>(y)=a</a:t>
            </a:r>
            <a:r>
              <a:rPr lang="en-US" altLang="zh-CN" baseline="30000" dirty="0" smtClean="0"/>
              <a:t>11</a:t>
            </a:r>
            <a:r>
              <a:rPr lang="en-US" altLang="zh-CN" dirty="0" smtClean="0"/>
              <a:t>(y-b)=19y+3</a:t>
            </a:r>
            <a:r>
              <a:rPr lang="zh-CN" altLang="en-US" dirty="0" smtClean="0"/>
              <a:t> </a:t>
            </a:r>
            <a:r>
              <a:rPr lang="en-US" altLang="zh-CN" dirty="0" smtClean="0"/>
              <a:t>mod</a:t>
            </a:r>
            <a:r>
              <a:rPr lang="zh-CN" altLang="en-US" dirty="0" smtClean="0"/>
              <a:t> </a:t>
            </a:r>
            <a:r>
              <a:rPr lang="en-US" altLang="zh-CN" dirty="0" smtClean="0"/>
              <a:t>26</a:t>
            </a:r>
            <a:r>
              <a:rPr lang="zh-CN" altLang="en-US" dirty="0" smtClean="0"/>
              <a:t> </a:t>
            </a:r>
            <a:r>
              <a:rPr lang="en-US" altLang="zh-CN" dirty="0" smtClean="0"/>
              <a:t>(</a:t>
            </a:r>
            <a:r>
              <a:rPr lang="zh-CN" altLang="en-US" dirty="0" smtClean="0"/>
              <a:t>注意</a:t>
            </a:r>
            <a:r>
              <a:rPr lang="en-US" altLang="zh-CN" dirty="0" smtClean="0"/>
              <a:t>11</a:t>
            </a:r>
            <a:r>
              <a:rPr lang="en-US" altLang="zh-CN" baseline="30000" dirty="0" smtClean="0"/>
              <a:t>3</a:t>
            </a:r>
            <a:r>
              <a:rPr lang="en-US" altLang="zh-CN" dirty="0" smtClean="0"/>
              <a:t>=5)</a:t>
            </a:r>
            <a:r>
              <a:rPr lang="zh-CN" altLang="en-US" dirty="0" smtClean="0"/>
              <a:t>，解密后得到有意义的明文：</a:t>
            </a:r>
            <a:endParaRPr lang="en-US" altLang="zh-CN" dirty="0" smtClean="0"/>
          </a:p>
          <a:p>
            <a:pPr eaLnBrk="1" hangingPunct="1">
              <a:buNone/>
            </a:pPr>
            <a:r>
              <a:rPr lang="zh-CN" altLang="en-US" sz="1800" dirty="0" smtClean="0"/>
              <a:t>    </a:t>
            </a:r>
            <a:r>
              <a:rPr lang="en-US" altLang="zh-CN" sz="1800" dirty="0" smtClean="0"/>
              <a:t>The best approach to learn number theory is to attempt to solve every homework problem by working on these exercises</a:t>
            </a:r>
            <a:endParaRPr lang="zh-CN" altLang="en-US" sz="1800" dirty="0" smtClean="0"/>
          </a:p>
        </p:txBody>
      </p:sp>
      <p:sp>
        <p:nvSpPr>
          <p:cNvPr id="2969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FCA260C-069E-4408-8C67-9F4FA46B067B}" type="slidenum">
              <a:rPr lang="zh-CN" altLang="en-US"/>
              <a:pPr fontAlgn="base">
                <a:spcBef>
                  <a:spcPct val="0"/>
                </a:spcBef>
                <a:spcAft>
                  <a:spcPct val="0"/>
                </a:spcAft>
                <a:defRPr/>
              </a:pPr>
              <a:t>32</a:t>
            </a:fld>
            <a:endParaRPr lang="en-US" altLang="zh-CN"/>
          </a:p>
        </p:txBody>
      </p:sp>
      <p:sp>
        <p:nvSpPr>
          <p:cNvPr id="2" name="标题 1"/>
          <p:cNvSpPr>
            <a:spLocks noGrp="1"/>
          </p:cNvSpPr>
          <p:nvPr>
            <p:ph type="title"/>
          </p:nvPr>
        </p:nvSpPr>
        <p:spPr/>
        <p:txBody>
          <a:bodyPr/>
          <a:lstStyle/>
          <a:p>
            <a:pPr eaLnBrk="1" fontAlgn="auto" hangingPunct="1">
              <a:spcAft>
                <a:spcPts val="0"/>
              </a:spcAft>
              <a:defRPr/>
            </a:pPr>
            <a:r>
              <a:rPr lang="zh-CN" altLang="en-US" cap="none" dirty="0"/>
              <a:t>例子</a:t>
            </a:r>
            <a:endParaRPr lang="zh-CN" altLang="en-US" dirty="0"/>
          </a:p>
        </p:txBody>
      </p:sp>
    </p:spTree>
    <p:extLst>
      <p:ext uri="{BB962C8B-B14F-4D97-AF65-F5344CB8AC3E}">
        <p14:creationId xmlns:p14="http://schemas.microsoft.com/office/powerpoint/2010/main" val="22674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52988"/>
          </a:xfrm>
        </p:spPr>
        <p:txBody>
          <a:bodyPr/>
          <a:lstStyle/>
          <a:p>
            <a:pPr eaLnBrk="1" hangingPunct="1"/>
            <a:r>
              <a:rPr lang="zh-CN" altLang="en-US" dirty="0" smtClean="0"/>
              <a:t>将明文中的字母重新排列，改变其位置，但字母本身不变，这样构成的密码就是</a:t>
            </a:r>
            <a:r>
              <a:rPr lang="zh-CN" altLang="en-US" b="1" dirty="0" smtClean="0">
                <a:solidFill>
                  <a:srgbClr val="FF0000"/>
                </a:solidFill>
              </a:rPr>
              <a:t>置换密码</a:t>
            </a:r>
            <a:r>
              <a:rPr lang="zh-CN" altLang="en-US" dirty="0" smtClean="0"/>
              <a:t>。</a:t>
            </a:r>
            <a:endParaRPr lang="en-US" altLang="zh-CN" dirty="0" smtClean="0"/>
          </a:p>
          <a:p>
            <a:pPr eaLnBrk="1" hangingPunct="1"/>
            <a:endParaRPr lang="en-US" altLang="zh-CN" dirty="0" smtClean="0"/>
          </a:p>
          <a:p>
            <a:pPr eaLnBrk="1" hangingPunct="1"/>
            <a:r>
              <a:rPr lang="zh-CN" altLang="en-US" b="1" dirty="0" smtClean="0">
                <a:solidFill>
                  <a:srgbClr val="FF0000"/>
                </a:solidFill>
              </a:rPr>
              <a:t>置换密码体制</a:t>
            </a:r>
            <a:r>
              <a:rPr lang="zh-CN" altLang="en-US" dirty="0" smtClean="0"/>
              <a:t>：令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=Z</a:t>
            </a:r>
            <a:r>
              <a:rPr lang="en-US" altLang="zh-CN" baseline="-25000" dirty="0" smtClean="0"/>
              <a:t>26</a:t>
            </a:r>
            <a:r>
              <a:rPr lang="zh-CN" altLang="en-US"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由</a:t>
            </a:r>
            <a:r>
              <a:rPr lang="en-US" altLang="zh-CN" dirty="0" smtClean="0"/>
              <a:t>{0,1,2,…,25}</a:t>
            </a:r>
            <a:r>
              <a:rPr lang="zh-CN" altLang="en-US" dirty="0" smtClean="0"/>
              <a:t>上的所有置换组成。对每个置换</a:t>
            </a:r>
            <a:r>
              <a:rPr lang="el-GR" altLang="zh-CN" dirty="0" smtClean="0">
                <a:ea typeface="宋体"/>
              </a:rPr>
              <a:t>π</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a:t>
            </a:r>
            <a:r>
              <a:rPr lang="en-US" altLang="zh-CN" dirty="0" smtClean="0"/>
              <a:t>x,</a:t>
            </a:r>
            <a:r>
              <a:rPr lang="zh-CN" altLang="en-US" dirty="0" smtClean="0"/>
              <a:t> </a:t>
            </a:r>
            <a:r>
              <a:rPr lang="en-US" altLang="zh-CN" dirty="0" smtClean="0"/>
              <a:t>y∈Z</a:t>
            </a:r>
            <a:r>
              <a:rPr lang="en-US" altLang="zh-CN" baseline="-25000" dirty="0" smtClean="0"/>
              <a:t>26</a:t>
            </a:r>
            <a:r>
              <a:rPr lang="zh-CN" altLang="en-US" dirty="0" smtClean="0"/>
              <a:t>，定义加密函数和解密函数分别为：</a:t>
            </a:r>
            <a:endParaRPr lang="en-US" altLang="zh-CN" dirty="0" smtClean="0"/>
          </a:p>
          <a:p>
            <a:pPr eaLnBrk="1" hangingPunct="1">
              <a:buNone/>
            </a:pPr>
            <a:r>
              <a:rPr lang="en-US" altLang="zh-CN" dirty="0" smtClean="0"/>
              <a:t>                    </a:t>
            </a:r>
            <a:r>
              <a:rPr lang="zh-CN" altLang="en-US" dirty="0" smtClean="0"/>
              <a:t>       </a:t>
            </a:r>
            <a:r>
              <a:rPr lang="en-US" altLang="zh-CN" dirty="0" smtClean="0"/>
              <a:t> e</a:t>
            </a:r>
            <a:r>
              <a:rPr lang="el-GR" altLang="zh-CN" baseline="-25000" dirty="0" smtClean="0"/>
              <a:t>π</a:t>
            </a:r>
            <a:r>
              <a:rPr lang="en-US" altLang="zh-CN" dirty="0" smtClean="0"/>
              <a:t>(x)</a:t>
            </a:r>
            <a:r>
              <a:rPr lang="zh-CN" altLang="en-US" dirty="0" smtClean="0"/>
              <a:t> </a:t>
            </a:r>
            <a:r>
              <a:rPr lang="en-US" altLang="zh-CN" dirty="0" smtClean="0"/>
              <a:t>=</a:t>
            </a:r>
            <a:r>
              <a:rPr lang="zh-CN" altLang="en-US" dirty="0" smtClean="0"/>
              <a:t> </a:t>
            </a:r>
            <a:r>
              <a:rPr lang="el-GR" altLang="zh-CN" dirty="0" smtClean="0"/>
              <a:t>π</a:t>
            </a:r>
            <a:r>
              <a:rPr lang="en-US" altLang="zh-CN" dirty="0" smtClean="0"/>
              <a:t>(x)</a:t>
            </a:r>
          </a:p>
          <a:p>
            <a:pPr eaLnBrk="1" hangingPunct="1">
              <a:buNone/>
            </a:pPr>
            <a:r>
              <a:rPr lang="en-US" altLang="zh-CN" dirty="0" smtClean="0"/>
              <a:t>                    </a:t>
            </a:r>
            <a:r>
              <a:rPr lang="zh-CN" altLang="en-US" dirty="0" smtClean="0"/>
              <a:t>        </a:t>
            </a:r>
            <a:r>
              <a:rPr lang="en-US" altLang="zh-CN" dirty="0" smtClean="0"/>
              <a:t>d</a:t>
            </a:r>
            <a:r>
              <a:rPr lang="el-GR" altLang="zh-CN" baseline="-25000" dirty="0" smtClean="0"/>
              <a:t>π</a:t>
            </a:r>
            <a:r>
              <a:rPr lang="en-US" altLang="zh-CN" dirty="0" smtClean="0"/>
              <a:t>(y)</a:t>
            </a:r>
            <a:r>
              <a:rPr lang="zh-CN" altLang="en-US" dirty="0" smtClean="0"/>
              <a:t> </a:t>
            </a:r>
            <a:r>
              <a:rPr lang="en-US" altLang="zh-CN" dirty="0" smtClean="0"/>
              <a:t>=</a:t>
            </a:r>
            <a:r>
              <a:rPr lang="zh-CN" altLang="en-US" dirty="0" smtClean="0"/>
              <a:t> </a:t>
            </a:r>
            <a:r>
              <a:rPr lang="el-GR" altLang="zh-CN" dirty="0" smtClean="0"/>
              <a:t>π</a:t>
            </a:r>
            <a:r>
              <a:rPr lang="en-US" altLang="zh-CN" baseline="30000" dirty="0" smtClean="0"/>
              <a:t>-1</a:t>
            </a:r>
            <a:r>
              <a:rPr lang="en-US" altLang="zh-CN" dirty="0" smtClean="0"/>
              <a:t>(y)  </a:t>
            </a:r>
          </a:p>
          <a:p>
            <a:pPr eaLnBrk="1" hangingPunct="1">
              <a:buNone/>
            </a:pPr>
            <a:r>
              <a:rPr lang="zh-CN" altLang="en-US" dirty="0" smtClean="0"/>
              <a:t>   这里</a:t>
            </a:r>
            <a:r>
              <a:rPr lang="el-GR" altLang="zh-CN" dirty="0" smtClean="0"/>
              <a:t>π</a:t>
            </a:r>
            <a:r>
              <a:rPr lang="en-US" altLang="zh-CN" baseline="30000" dirty="0" smtClean="0"/>
              <a:t>-1</a:t>
            </a:r>
            <a:r>
              <a:rPr lang="zh-CN" altLang="en-US" dirty="0" smtClean="0"/>
              <a:t>表示</a:t>
            </a:r>
            <a:r>
              <a:rPr lang="el-GR" altLang="zh-CN" dirty="0" smtClean="0"/>
              <a:t>π</a:t>
            </a:r>
            <a:r>
              <a:rPr lang="zh-CN" altLang="en-US" dirty="0" smtClean="0"/>
              <a:t>的逆置换。</a:t>
            </a:r>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33</a:t>
            </a:fld>
            <a:endParaRPr lang="en-US" altLang="zh-CN"/>
          </a:p>
        </p:txBody>
      </p:sp>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0"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204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068888"/>
          </a:xfrm>
        </p:spPr>
        <p:txBody>
          <a:bodyPr/>
          <a:lstStyle/>
          <a:p>
            <a:pPr eaLnBrk="1" hangingPunct="1"/>
            <a:r>
              <a:rPr lang="zh-CN" altLang="en-US" dirty="0" smtClean="0"/>
              <a:t>显然，仿射密码是置换密码的特例，即仿射变换可以看成某种置换。在置换密码中，我们也可以认为</a:t>
            </a:r>
            <a:r>
              <a:rPr lang="en-US" altLang="zh-CN" i="1" dirty="0" smtClean="0">
                <a:effectLst>
                  <a:outerShdw blurRad="38100" dist="38100" dir="2700000" algn="tl">
                    <a:srgbClr val="000000">
                      <a:alpha val="43137"/>
                    </a:srgbClr>
                  </a:outerShdw>
                </a:effectLst>
              </a:rPr>
              <a:t>P</a:t>
            </a:r>
            <a:r>
              <a:rPr lang="zh-CN" altLang="en-US" dirty="0" smtClean="0"/>
              <a:t>和</a:t>
            </a:r>
            <a:r>
              <a:rPr lang="en-US" altLang="zh-CN" i="1" dirty="0" smtClean="0">
                <a:effectLst>
                  <a:outerShdw blurRad="38100" dist="38100" dir="2700000" algn="tl">
                    <a:srgbClr val="000000">
                      <a:alpha val="43137"/>
                    </a:srgbClr>
                  </a:outerShdw>
                </a:effectLst>
              </a:rPr>
              <a:t>C</a:t>
            </a:r>
            <a:r>
              <a:rPr lang="zh-CN" altLang="en-US" dirty="0" smtClean="0"/>
              <a:t>就是</a:t>
            </a:r>
            <a:r>
              <a:rPr lang="en-US" altLang="zh-CN" dirty="0" smtClean="0"/>
              <a:t>26</a:t>
            </a:r>
            <a:r>
              <a:rPr lang="zh-CN" altLang="en-US" dirty="0" smtClean="0"/>
              <a:t>个英文字母，这样加密和解密过程可直接看作字母表上的置换，例如，给定下面的置换：</a:t>
            </a:r>
            <a:endParaRPr lang="en-US" altLang="zh-CN" dirty="0" smtClean="0"/>
          </a:p>
          <a:p>
            <a:pPr eaLnBrk="1" hangingPunct="1">
              <a:buNone/>
            </a:pPr>
            <a:r>
              <a:rPr lang="zh-CN" altLang="en-US" dirty="0" smtClean="0"/>
              <a:t>   </a:t>
            </a:r>
            <a:r>
              <a:rPr lang="en-US" altLang="zh-CN" dirty="0" smtClean="0"/>
              <a:t>------------------------------------------------------</a:t>
            </a:r>
          </a:p>
          <a:p>
            <a:pPr eaLnBrk="1" hangingPunct="1">
              <a:buNone/>
            </a:pPr>
            <a:r>
              <a:rPr lang="zh-CN" altLang="en-US" dirty="0" smtClean="0"/>
              <a:t>     </a:t>
            </a:r>
            <a:r>
              <a:rPr lang="zh-CN" altLang="en-US" sz="1800" dirty="0" smtClean="0">
                <a:latin typeface="Times New Roman" pitchFamily="18" charset="0"/>
                <a:cs typeface="Times New Roman" pitchFamily="18" charset="0"/>
              </a:rPr>
              <a:t>明文： </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  </a:t>
            </a:r>
            <a:r>
              <a:rPr lang="en-US" altLang="zh-CN" sz="1800" dirty="0" smtClean="0">
                <a:latin typeface="Times New Roman" pitchFamily="18" charset="0"/>
                <a:cs typeface="Times New Roman" pitchFamily="18" charset="0"/>
              </a:rPr>
              <a:t>b  c  d  e  f   g   h  </a:t>
            </a:r>
            <a:r>
              <a:rPr lang="en-US" altLang="zh-CN" sz="1800" dirty="0" err="1" smtClean="0">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j  k  l  m  n  o  p  q   r   s   t  u  v  w  x   y  z</a:t>
            </a:r>
          </a:p>
          <a:p>
            <a:pPr eaLnBrk="1" hangingPunct="1">
              <a:buNone/>
            </a:pPr>
            <a:r>
              <a:rPr lang="zh-CN" altLang="en-US" sz="1800" dirty="0" smtClean="0">
                <a:latin typeface="Times New Roman" pitchFamily="18" charset="0"/>
                <a:cs typeface="Times New Roman" pitchFamily="18" charset="0"/>
              </a:rPr>
              <a:t>        密文：</a:t>
            </a:r>
            <a:r>
              <a:rPr lang="en-US" altLang="zh-CN" sz="1600" dirty="0" smtClean="0">
                <a:latin typeface="Times New Roman" pitchFamily="18" charset="0"/>
                <a:cs typeface="Times New Roman" pitchFamily="18" charset="0"/>
              </a:rPr>
              <a:t>Z  X  C  V  B N  M  A  S  D  F G  H  J   K  L  Q  W  E  R  T  Y  U   I   O  P</a:t>
            </a:r>
          </a:p>
          <a:p>
            <a:pPr eaLnBrk="1" hangingPunct="1">
              <a:buNone/>
            </a:pPr>
            <a:r>
              <a:rPr lang="zh-CN" altLang="en-US" dirty="0" smtClean="0"/>
              <a:t>   </a:t>
            </a:r>
            <a:r>
              <a:rPr lang="en-US" altLang="zh-CN" dirty="0" smtClean="0"/>
              <a:t>------------------------------------------------------</a:t>
            </a:r>
          </a:p>
          <a:p>
            <a:pPr eaLnBrk="1" hangingPunct="1">
              <a:buNone/>
            </a:pPr>
            <a:r>
              <a:rPr lang="zh-CN" altLang="en-US" dirty="0" smtClean="0"/>
              <a:t>   那么明文</a:t>
            </a:r>
            <a:r>
              <a:rPr lang="en-US" altLang="zh-CN" dirty="0" smtClean="0"/>
              <a:t>attack</a:t>
            </a:r>
            <a:r>
              <a:rPr lang="zh-CN" altLang="en-US" dirty="0" smtClean="0"/>
              <a:t> </a:t>
            </a:r>
            <a:r>
              <a:rPr lang="en-US" altLang="zh-CN" dirty="0" smtClean="0"/>
              <a:t>now</a:t>
            </a:r>
            <a:r>
              <a:rPr lang="zh-CN" altLang="en-US" dirty="0" smtClean="0"/>
              <a:t>加密后即得到</a:t>
            </a:r>
            <a:r>
              <a:rPr lang="en-US" altLang="zh-CN" dirty="0" smtClean="0"/>
              <a:t>ZRRZCFJKU</a:t>
            </a:r>
            <a:r>
              <a:rPr lang="zh-CN" altLang="en-US" dirty="0" smtClean="0"/>
              <a:t>。</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34</a:t>
            </a:fld>
            <a:endParaRPr lang="en-US" altLang="zh-CN"/>
          </a:p>
        </p:txBody>
      </p:sp>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Tree>
    <p:extLst>
      <p:ext uri="{BB962C8B-B14F-4D97-AF65-F5344CB8AC3E}">
        <p14:creationId xmlns:p14="http://schemas.microsoft.com/office/powerpoint/2010/main" val="3849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1600200"/>
            <a:ext cx="7787208" cy="5141168"/>
          </a:xfrm>
        </p:spPr>
        <p:txBody>
          <a:bodyPr/>
          <a:lstStyle/>
          <a:p>
            <a:pPr eaLnBrk="1" hangingPunct="1"/>
            <a:r>
              <a:rPr lang="zh-CN" altLang="en-US" dirty="0" smtClean="0"/>
              <a:t>因为</a:t>
            </a:r>
            <a:r>
              <a:rPr lang="en-US" altLang="zh-CN" dirty="0" smtClean="0"/>
              <a:t>{0,1,2,…,25}</a:t>
            </a:r>
            <a:r>
              <a:rPr lang="zh-CN" altLang="en-US" dirty="0" smtClean="0"/>
              <a:t>上的所有置换共有</a:t>
            </a:r>
            <a:r>
              <a:rPr lang="en-US" altLang="zh-CN" dirty="0" smtClean="0"/>
              <a:t>26!</a:t>
            </a:r>
            <a:r>
              <a:rPr lang="zh-CN" altLang="en-US" dirty="0" smtClean="0"/>
              <a:t>个，所以置换密码有</a:t>
            </a:r>
            <a:r>
              <a:rPr lang="en-US" altLang="zh-CN" dirty="0" smtClean="0"/>
              <a:t>26!</a:t>
            </a:r>
            <a:r>
              <a:rPr lang="zh-CN" altLang="en-US" dirty="0" smtClean="0"/>
              <a:t>个可能的密钥。这个数值超过了</a:t>
            </a:r>
            <a:r>
              <a:rPr lang="en-US" altLang="zh-CN" b="1" dirty="0" smtClean="0">
                <a:solidFill>
                  <a:srgbClr val="FF0000"/>
                </a:solidFill>
              </a:rPr>
              <a:t>4</a:t>
            </a:r>
            <a:r>
              <a:rPr lang="zh-CN" altLang="en-US" b="1" dirty="0" smtClean="0">
                <a:solidFill>
                  <a:srgbClr val="FF0000"/>
                </a:solidFill>
              </a:rPr>
              <a:t>*</a:t>
            </a:r>
            <a:r>
              <a:rPr lang="en-US" altLang="zh-CN" b="1" dirty="0" smtClean="0">
                <a:solidFill>
                  <a:srgbClr val="FF0000"/>
                </a:solidFill>
              </a:rPr>
              <a:t>10</a:t>
            </a:r>
            <a:r>
              <a:rPr lang="en-US" altLang="zh-CN" b="1" baseline="30000" dirty="0" smtClean="0">
                <a:solidFill>
                  <a:srgbClr val="FF0000"/>
                </a:solidFill>
              </a:rPr>
              <a:t>26</a:t>
            </a:r>
            <a:r>
              <a:rPr lang="zh-CN" altLang="en-US" dirty="0" smtClean="0"/>
              <a:t>，是个很大的数字，因此如果采用穷举攻击的方法，即使使用计算机，在计算上也是不可行。</a:t>
            </a:r>
            <a:endParaRPr lang="en-US" altLang="zh-CN" dirty="0" smtClean="0"/>
          </a:p>
          <a:p>
            <a:pPr eaLnBrk="1" hangingPunct="1"/>
            <a:endParaRPr lang="en-US" altLang="zh-CN" dirty="0" smtClean="0"/>
          </a:p>
          <a:p>
            <a:pPr eaLnBrk="1" hangingPunct="1"/>
            <a:r>
              <a:rPr lang="zh-CN" altLang="en-US" dirty="0" smtClean="0"/>
              <a:t>尽管如此，密码分析者可以利用</a:t>
            </a:r>
            <a:r>
              <a:rPr lang="zh-CN" altLang="en-US" b="1" dirty="0" smtClean="0">
                <a:solidFill>
                  <a:srgbClr val="FF0000"/>
                </a:solidFill>
              </a:rPr>
              <a:t>字母和字母串的统计</a:t>
            </a:r>
            <a:r>
              <a:rPr lang="zh-CN" altLang="en-US" dirty="0" smtClean="0"/>
              <a:t>数据对置换密码进行破译 ，其过程大致是：首先统计密文的一些统计特征，如果密文 数量比较多，则完成这步后便可确定大部分密文字母。其次是分析两字母和三字母等密文串，最后分析字母较多的密文串。</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35</a:t>
            </a:fld>
            <a:endParaRPr lang="en-US" altLang="zh-CN"/>
          </a:p>
        </p:txBody>
      </p:sp>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置换密码</a:t>
            </a:r>
          </a:p>
        </p:txBody>
      </p:sp>
    </p:spTree>
    <p:extLst>
      <p:ext uri="{BB962C8B-B14F-4D97-AF65-F5344CB8AC3E}">
        <p14:creationId xmlns:p14="http://schemas.microsoft.com/office/powerpoint/2010/main" val="32250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在前面介绍的几种密码中，一旦密钥选定，那么每个明文字母对应的密文字母在密文中将保持不变，一般称这种密码体制为</a:t>
            </a:r>
            <a:r>
              <a:rPr lang="zh-CN" altLang="en-US" b="1" dirty="0" smtClean="0">
                <a:solidFill>
                  <a:srgbClr val="FF0000"/>
                </a:solidFill>
              </a:rPr>
              <a:t>单表密码体制</a:t>
            </a:r>
            <a:r>
              <a:rPr lang="zh-CN" altLang="en-US" dirty="0" smtClean="0"/>
              <a:t>。相反，如果明文中不同位置的同一明文字母在密文中对应的密文字母不同，则称其为</a:t>
            </a:r>
            <a:r>
              <a:rPr lang="zh-CN" altLang="en-US" b="1" dirty="0" smtClean="0">
                <a:solidFill>
                  <a:srgbClr val="FF0000"/>
                </a:solidFill>
              </a:rPr>
              <a:t>多表密码体制</a:t>
            </a:r>
            <a:r>
              <a:rPr lang="zh-CN" altLang="en-US" dirty="0" smtClean="0"/>
              <a:t>。</a:t>
            </a:r>
            <a:endParaRPr lang="en-US" altLang="zh-CN" dirty="0" smtClean="0"/>
          </a:p>
          <a:p>
            <a:pPr eaLnBrk="1" hangingPunct="1"/>
            <a:endParaRPr lang="en-US" altLang="zh-CN" dirty="0" smtClean="0"/>
          </a:p>
          <a:p>
            <a:pPr eaLnBrk="1" hangingPunct="1"/>
            <a:r>
              <a:rPr lang="zh-CN" altLang="en-US" dirty="0" smtClean="0"/>
              <a:t>下面介绍的就是一种多表置换密码，称为</a:t>
            </a:r>
            <a:r>
              <a:rPr lang="zh-CN" altLang="en-US" b="1" dirty="0" smtClean="0">
                <a:solidFill>
                  <a:srgbClr val="FF0000"/>
                </a:solidFill>
              </a:rPr>
              <a:t>维吉尼亚密码</a:t>
            </a:r>
            <a:r>
              <a:rPr lang="zh-CN" altLang="en-US" dirty="0" smtClean="0"/>
              <a:t>。其实，</a:t>
            </a:r>
            <a:r>
              <a:rPr lang="en-US" altLang="zh-CN" dirty="0" err="1" smtClean="0"/>
              <a:t>Bellaso</a:t>
            </a:r>
            <a:r>
              <a:rPr lang="zh-CN" altLang="en-US" dirty="0" smtClean="0"/>
              <a:t>早在</a:t>
            </a:r>
            <a:r>
              <a:rPr lang="en-US" altLang="zh-CN" dirty="0" smtClean="0"/>
              <a:t>1553</a:t>
            </a:r>
            <a:r>
              <a:rPr lang="zh-CN" altLang="en-US" dirty="0" smtClean="0"/>
              <a:t>年就发现这种方法，后人因为</a:t>
            </a:r>
            <a:r>
              <a:rPr lang="en-US" altLang="zh-CN" dirty="0" err="1" smtClean="0"/>
              <a:t>Vigenere</a:t>
            </a:r>
            <a:r>
              <a:rPr lang="zh-CN" altLang="en-US" dirty="0" smtClean="0"/>
              <a:t>发现了一种更强的密码体制而将这一功劳归功于他。</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36</a:t>
            </a:fld>
            <a:endParaRPr lang="en-US" altLang="zh-CN"/>
          </a:p>
        </p:txBody>
      </p:sp>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Tree>
    <p:extLst>
      <p:ext uri="{BB962C8B-B14F-4D97-AF65-F5344CB8AC3E}">
        <p14:creationId xmlns:p14="http://schemas.microsoft.com/office/powerpoint/2010/main" val="44337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068888"/>
          </a:xfrm>
        </p:spPr>
        <p:txBody>
          <a:bodyPr>
            <a:normAutofit/>
          </a:bodyPr>
          <a:lstStyle/>
          <a:p>
            <a:pPr eaLnBrk="1" hangingPunct="1"/>
            <a:r>
              <a:rPr lang="zh-CN" altLang="en-US" b="1" dirty="0" smtClean="0">
                <a:solidFill>
                  <a:srgbClr val="FF0000"/>
                </a:solidFill>
              </a:rPr>
              <a:t>维吉尼亚密码体制</a:t>
            </a:r>
            <a:r>
              <a:rPr lang="zh-CN" altLang="en-US" dirty="0" smtClean="0"/>
              <a:t>：设</a:t>
            </a:r>
            <a:r>
              <a:rPr lang="en-US" altLang="zh-CN" dirty="0" smtClean="0"/>
              <a:t>m</a:t>
            </a:r>
            <a:r>
              <a:rPr lang="zh-CN" altLang="en-US" dirty="0" smtClean="0"/>
              <a:t>为正整数，令</a:t>
            </a:r>
            <a:r>
              <a:rPr lang="en-US" altLang="zh-CN" i="1" dirty="0" smtClean="0">
                <a:effectLst>
                  <a:outerShdw blurRad="38100" dist="38100" dir="2700000" algn="tl">
                    <a:srgbClr val="000000">
                      <a:alpha val="43137"/>
                    </a:srgbClr>
                  </a:outerShdw>
                </a:effectLst>
              </a:rPr>
              <a:t>P</a:t>
            </a:r>
            <a:r>
              <a:rPr lang="zh-CN" altLang="en-US" i="1" dirty="0" smtClean="0">
                <a:effectLst>
                  <a:outerShdw blurRad="38100" dist="38100" dir="2700000" algn="tl">
                    <a:srgbClr val="000000">
                      <a:alpha val="43137"/>
                    </a:srgbClr>
                  </a:outerShdw>
                </a:effectLst>
              </a:rPr>
              <a:t> </a:t>
            </a:r>
            <a:r>
              <a:rPr lang="en-US" altLang="zh-CN" dirty="0" smtClean="0"/>
              <a:t>=</a:t>
            </a:r>
            <a:r>
              <a:rPr lang="zh-CN" altLang="en-US" dirty="0" smtClean="0"/>
              <a:t> </a:t>
            </a:r>
            <a:r>
              <a:rPr lang="en-US" altLang="zh-CN" i="1" dirty="0" smtClean="0">
                <a:effectLst>
                  <a:outerShdw blurRad="38100" dist="38100" dir="2700000" algn="tl">
                    <a:srgbClr val="000000">
                      <a:alpha val="43137"/>
                    </a:srgbClr>
                  </a:outerShdw>
                </a:effectLst>
              </a:rPr>
              <a:t>C</a:t>
            </a:r>
            <a:r>
              <a:rPr lang="zh-CN" altLang="en-US" i="1" dirty="0" smtClean="0">
                <a:effectLst>
                  <a:outerShdw blurRad="38100" dist="38100" dir="2700000" algn="tl">
                    <a:srgbClr val="000000">
                      <a:alpha val="43137"/>
                    </a:srgbClr>
                  </a:outerShdw>
                </a:effectLst>
              </a:rPr>
              <a:t> </a:t>
            </a:r>
            <a:r>
              <a:rPr lang="en-US" altLang="zh-CN" dirty="0" smtClean="0"/>
              <a:t>=</a:t>
            </a:r>
            <a:r>
              <a:rPr lang="en-US" altLang="zh-CN" i="1" dirty="0" smtClean="0">
                <a:effectLst>
                  <a:outerShdw blurRad="38100" dist="38100" dir="2700000" algn="tl">
                    <a:srgbClr val="000000">
                      <a:alpha val="43137"/>
                    </a:srgbClr>
                  </a:outerShdw>
                </a:effectLst>
                <a:ea typeface="MS Mincho" pitchFamily="49" charset="-128"/>
              </a:rPr>
              <a:t>K</a:t>
            </a:r>
            <a:r>
              <a:rPr lang="zh-CN" altLang="en-US" i="1" dirty="0" smtClean="0">
                <a:effectLst>
                  <a:outerShdw blurRad="38100" dist="38100" dir="2700000" algn="tl">
                    <a:srgbClr val="000000">
                      <a:alpha val="43137"/>
                    </a:srgbClr>
                  </a:outerShdw>
                </a:effectLst>
                <a:ea typeface="MS Mincho" pitchFamily="49" charset="-128"/>
              </a:rPr>
              <a:t> </a:t>
            </a:r>
            <a:r>
              <a:rPr lang="en-US" altLang="zh-CN" dirty="0" smtClean="0"/>
              <a:t>=</a:t>
            </a:r>
            <a:r>
              <a:rPr lang="zh-CN" altLang="en-US" dirty="0" smtClean="0"/>
              <a:t> </a:t>
            </a:r>
            <a:r>
              <a:rPr lang="en-US" altLang="zh-CN" dirty="0" smtClean="0"/>
              <a:t>(Z</a:t>
            </a:r>
            <a:r>
              <a:rPr lang="en-US" altLang="zh-CN" baseline="-25000" dirty="0" smtClean="0"/>
              <a:t>26</a:t>
            </a:r>
            <a:r>
              <a:rPr lang="en-US" altLang="zh-CN" dirty="0" smtClean="0"/>
              <a:t>)</a:t>
            </a:r>
            <a:r>
              <a:rPr lang="en-US" altLang="zh-CN" baseline="30000" dirty="0" smtClean="0"/>
              <a:t>m</a:t>
            </a:r>
            <a:r>
              <a:rPr lang="zh-CN" altLang="en-US" dirty="0" smtClean="0"/>
              <a:t>。对每个密钥</a:t>
            </a:r>
            <a:r>
              <a:rPr lang="en-US" altLang="zh-CN" dirty="0" smtClean="0"/>
              <a:t>K=(k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 </a:t>
            </a:r>
            <a:r>
              <a:rPr lang="zh-CN" altLang="en-US" dirty="0" smtClean="0"/>
              <a:t>和任意</a:t>
            </a:r>
            <a:r>
              <a:rPr lang="en-US" altLang="zh-CN" dirty="0" smtClean="0"/>
              <a:t>(x</a:t>
            </a:r>
            <a:r>
              <a:rPr lang="en-US" altLang="zh-CN" baseline="-25000" dirty="0" smtClean="0"/>
              <a:t>1</a:t>
            </a:r>
            <a:r>
              <a:rPr lang="en-US" altLang="zh-CN" dirty="0" smtClean="0"/>
              <a:t>,</a:t>
            </a:r>
            <a:r>
              <a:rPr lang="zh-CN" altLang="en-US" dirty="0" smtClean="0"/>
              <a:t> </a:t>
            </a:r>
            <a:r>
              <a:rPr lang="en-US" altLang="zh-CN" dirty="0" smtClean="0"/>
              <a:t>x</a:t>
            </a:r>
            <a:r>
              <a:rPr lang="en-US" altLang="zh-CN" baseline="-25000" dirty="0" smtClean="0"/>
              <a:t>2</a:t>
            </a:r>
            <a:r>
              <a:rPr lang="en-US" altLang="zh-CN" dirty="0" smtClean="0"/>
              <a:t>,…,</a:t>
            </a:r>
            <a:r>
              <a:rPr lang="zh-CN" altLang="en-US" dirty="0" smtClean="0"/>
              <a:t> </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)∈(Z</a:t>
            </a:r>
            <a:r>
              <a:rPr lang="en-US" altLang="zh-CN" baseline="-25000" dirty="0" smtClean="0"/>
              <a:t>26</a:t>
            </a:r>
            <a:r>
              <a:rPr lang="en-US" altLang="zh-CN" dirty="0" smtClean="0"/>
              <a:t>)</a:t>
            </a:r>
            <a:r>
              <a:rPr lang="en-US" altLang="zh-CN" baseline="30000" dirty="0" smtClean="0"/>
              <a:t>m </a:t>
            </a:r>
            <a:r>
              <a:rPr lang="zh-CN" altLang="en-US" dirty="0" smtClean="0"/>
              <a:t>，定义加密和解密函数为：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baseline="-25000" dirty="0" smtClean="0"/>
              <a:t>1</a:t>
            </a:r>
            <a:r>
              <a:rPr lang="en-US" altLang="zh-CN" dirty="0" smtClean="0"/>
              <a:t>,</a:t>
            </a:r>
            <a:r>
              <a:rPr lang="zh-CN" altLang="en-US" dirty="0" smtClean="0"/>
              <a:t> </a:t>
            </a:r>
            <a:r>
              <a:rPr lang="en-US" altLang="zh-CN" dirty="0" smtClean="0"/>
              <a:t>x</a:t>
            </a:r>
            <a:r>
              <a:rPr lang="en-US" altLang="zh-CN" baseline="-25000" dirty="0" smtClean="0"/>
              <a:t>2</a:t>
            </a:r>
            <a:r>
              <a:rPr lang="en-US" altLang="zh-CN" dirty="0" smtClean="0"/>
              <a:t>,…,</a:t>
            </a:r>
            <a:r>
              <a:rPr lang="zh-CN" altLang="en-US" dirty="0" smtClean="0"/>
              <a:t> </a:t>
            </a:r>
            <a:r>
              <a:rPr lang="en-US" altLang="zh-CN" dirty="0" err="1" smtClean="0"/>
              <a:t>x</a:t>
            </a:r>
            <a:r>
              <a:rPr lang="en-US" altLang="zh-CN" baseline="-25000" dirty="0" err="1" smtClean="0"/>
              <a:t>m</a:t>
            </a:r>
            <a:r>
              <a:rPr lang="en-US" altLang="zh-CN" dirty="0" smtClean="0"/>
              <a:t>)=(x</a:t>
            </a:r>
            <a:r>
              <a:rPr lang="en-US" altLang="zh-CN" baseline="-25000" dirty="0" smtClean="0"/>
              <a:t>1</a:t>
            </a:r>
            <a:r>
              <a:rPr lang="en-US" altLang="zh-CN" dirty="0" smtClean="0"/>
              <a:t>+k</a:t>
            </a:r>
            <a:r>
              <a:rPr lang="en-US" altLang="zh-CN" baseline="-25000" dirty="0" smtClean="0"/>
              <a:t>1</a:t>
            </a:r>
            <a:r>
              <a:rPr lang="en-US" altLang="zh-CN" dirty="0" smtClean="0"/>
              <a:t>, x</a:t>
            </a:r>
            <a:r>
              <a:rPr lang="en-US" altLang="zh-CN" baseline="-25000" dirty="0" smtClean="0"/>
              <a:t>2</a:t>
            </a:r>
            <a:r>
              <a:rPr lang="en-US" altLang="zh-CN" dirty="0" smtClean="0"/>
              <a:t>+k</a:t>
            </a:r>
            <a:r>
              <a:rPr lang="en-US" altLang="zh-CN" baseline="-25000" dirty="0" smtClean="0"/>
              <a:t>2</a:t>
            </a:r>
            <a:r>
              <a:rPr lang="en-US" altLang="zh-CN" dirty="0" smtClean="0"/>
              <a:t>,…, </a:t>
            </a:r>
            <a:r>
              <a:rPr lang="en-US" altLang="zh-CN" dirty="0" err="1" smtClean="0"/>
              <a:t>x</a:t>
            </a:r>
            <a:r>
              <a:rPr lang="en-US" altLang="zh-CN" baseline="-25000" dirty="0" err="1" smtClean="0"/>
              <a:t>m</a:t>
            </a:r>
            <a:r>
              <a:rPr lang="en-US" altLang="zh-CN" dirty="0" err="1" smtClean="0"/>
              <a:t>+k</a:t>
            </a:r>
            <a:r>
              <a:rPr lang="en-US" altLang="zh-CN" baseline="-25000" dirty="0" err="1" smtClean="0"/>
              <a:t>m</a:t>
            </a:r>
            <a:r>
              <a:rPr lang="en-US" altLang="zh-CN" dirty="0" smtClean="0"/>
              <a:t>) </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t>
            </a:r>
            <a:r>
              <a:rPr lang="en-US" altLang="zh-CN" baseline="-25000" dirty="0" smtClean="0"/>
              <a:t>1</a:t>
            </a:r>
            <a:r>
              <a:rPr lang="en-US" altLang="zh-CN" dirty="0" smtClean="0"/>
              <a:t>,</a:t>
            </a:r>
            <a:r>
              <a:rPr lang="zh-CN" altLang="en-US" dirty="0" smtClean="0"/>
              <a:t> </a:t>
            </a:r>
            <a:r>
              <a:rPr lang="en-US" altLang="zh-CN" dirty="0" smtClean="0"/>
              <a:t>y</a:t>
            </a:r>
            <a:r>
              <a:rPr lang="en-US" altLang="zh-CN" baseline="-25000" dirty="0" smtClean="0"/>
              <a:t>2</a:t>
            </a:r>
            <a:r>
              <a:rPr lang="en-US" altLang="zh-CN" dirty="0" smtClean="0"/>
              <a:t>,…,</a:t>
            </a:r>
            <a:r>
              <a:rPr lang="zh-CN" altLang="en-US" dirty="0" smtClean="0"/>
              <a:t> </a:t>
            </a:r>
            <a:r>
              <a:rPr lang="en-US" altLang="zh-CN" dirty="0" err="1" smtClean="0"/>
              <a:t>y</a:t>
            </a:r>
            <a:r>
              <a:rPr lang="en-US" altLang="zh-CN" baseline="-25000" dirty="0" err="1" smtClean="0"/>
              <a:t>m</a:t>
            </a:r>
            <a:r>
              <a:rPr lang="en-US" altLang="zh-CN" dirty="0" smtClean="0"/>
              <a:t>)=(y</a:t>
            </a:r>
            <a:r>
              <a:rPr lang="en-US" altLang="zh-CN" baseline="-25000" dirty="0" smtClean="0"/>
              <a:t>1</a:t>
            </a:r>
            <a:r>
              <a:rPr lang="en-US" altLang="zh-CN" dirty="0" smtClean="0"/>
              <a:t>-k</a:t>
            </a:r>
            <a:r>
              <a:rPr lang="en-US" altLang="zh-CN" baseline="-25000" dirty="0" smtClean="0"/>
              <a:t>1</a:t>
            </a:r>
            <a:r>
              <a:rPr lang="en-US" altLang="zh-CN" dirty="0" smtClean="0"/>
              <a:t>, y</a:t>
            </a:r>
            <a:r>
              <a:rPr lang="en-US" altLang="zh-CN" baseline="-25000" dirty="0" smtClean="0"/>
              <a:t>2</a:t>
            </a:r>
            <a:r>
              <a:rPr lang="en-US" altLang="zh-CN" dirty="0" smtClean="0"/>
              <a:t>-k</a:t>
            </a:r>
            <a:r>
              <a:rPr lang="en-US" altLang="zh-CN" baseline="-25000" dirty="0" smtClean="0"/>
              <a:t>2</a:t>
            </a:r>
            <a:r>
              <a:rPr lang="en-US" altLang="zh-CN" dirty="0" smtClean="0"/>
              <a:t>,…, </a:t>
            </a:r>
            <a:r>
              <a:rPr lang="en-US" altLang="zh-CN" dirty="0" err="1" smtClean="0"/>
              <a:t>y</a:t>
            </a:r>
            <a:r>
              <a:rPr lang="en-US" altLang="zh-CN" baseline="-25000" dirty="0" err="1" smtClean="0"/>
              <a:t>m</a:t>
            </a:r>
            <a:r>
              <a:rPr lang="en-US" altLang="zh-CN" dirty="0" smtClean="0"/>
              <a:t>-k</a:t>
            </a:r>
            <a:r>
              <a:rPr lang="en-US" altLang="zh-CN" baseline="-25000" dirty="0" smtClean="0"/>
              <a:t>m</a:t>
            </a:r>
            <a:r>
              <a:rPr lang="en-US" altLang="zh-CN" dirty="0" smtClean="0"/>
              <a:t>)</a:t>
            </a:r>
          </a:p>
          <a:p>
            <a:pPr eaLnBrk="1" hangingPunct="1">
              <a:buNone/>
            </a:pPr>
            <a:r>
              <a:rPr lang="zh-CN" altLang="en-US" dirty="0" smtClean="0"/>
              <a:t>   这里所有加减运算都是模</a:t>
            </a:r>
            <a:r>
              <a:rPr lang="en-US" altLang="zh-CN" dirty="0" smtClean="0"/>
              <a:t>26</a:t>
            </a:r>
            <a:r>
              <a:rPr lang="zh-CN" altLang="en-US" dirty="0" smtClean="0"/>
              <a:t>的运算。</a:t>
            </a:r>
            <a:endParaRPr lang="en-US" altLang="zh-CN" dirty="0" smtClean="0"/>
          </a:p>
          <a:p>
            <a:pPr eaLnBrk="1" hangingPunct="1">
              <a:buNone/>
            </a:pPr>
            <a:endParaRPr lang="en-US" altLang="zh-CN" dirty="0" smtClean="0"/>
          </a:p>
          <a:p>
            <a:pPr eaLnBrk="1" hangingPunct="1"/>
            <a:r>
              <a:rPr lang="zh-CN" altLang="en-US" dirty="0" smtClean="0"/>
              <a:t>下面给出分析维吉尼亚密码的一些方法。首先我们必须确定密钥</a:t>
            </a:r>
            <a:r>
              <a:rPr lang="en-US" altLang="zh-CN" dirty="0" smtClean="0"/>
              <a:t>K</a:t>
            </a:r>
            <a:r>
              <a:rPr lang="zh-CN" altLang="en-US" dirty="0" smtClean="0"/>
              <a:t>的长度</a:t>
            </a:r>
            <a:r>
              <a:rPr lang="en-US" altLang="zh-CN" dirty="0" smtClean="0"/>
              <a:t>m</a:t>
            </a:r>
            <a:r>
              <a:rPr lang="zh-CN" altLang="en-US" dirty="0" smtClean="0"/>
              <a:t>，这里介绍两种方法：</a:t>
            </a:r>
            <a:r>
              <a:rPr lang="en-US" altLang="zh-CN" b="1" dirty="0" err="1" smtClean="0">
                <a:solidFill>
                  <a:srgbClr val="FF0000"/>
                </a:solidFill>
              </a:rPr>
              <a:t>Kasiski</a:t>
            </a:r>
            <a:r>
              <a:rPr lang="zh-CN" altLang="en-US" b="1" dirty="0" smtClean="0">
                <a:solidFill>
                  <a:srgbClr val="FF0000"/>
                </a:solidFill>
              </a:rPr>
              <a:t>测试法</a:t>
            </a:r>
            <a:r>
              <a:rPr lang="zh-CN" altLang="en-US" dirty="0" smtClean="0"/>
              <a:t>和</a:t>
            </a:r>
            <a:r>
              <a:rPr lang="zh-CN" altLang="en-US" b="1" dirty="0" smtClean="0">
                <a:solidFill>
                  <a:srgbClr val="FF0000"/>
                </a:solidFill>
              </a:rPr>
              <a:t>重合指标法</a:t>
            </a:r>
            <a:r>
              <a:rPr lang="zh-CN" altLang="en-US" dirty="0" smtClean="0"/>
              <a:t>。</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37</a:t>
            </a:fld>
            <a:endParaRPr lang="en-US" altLang="zh-CN"/>
          </a:p>
        </p:txBody>
      </p:sp>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Tree>
    <p:extLst>
      <p:ext uri="{BB962C8B-B14F-4D97-AF65-F5344CB8AC3E}">
        <p14:creationId xmlns:p14="http://schemas.microsoft.com/office/powerpoint/2010/main" val="352923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1600200"/>
            <a:ext cx="7643192" cy="5069160"/>
          </a:xfrm>
        </p:spPr>
        <p:txBody>
          <a:bodyPr>
            <a:normAutofit/>
          </a:bodyPr>
          <a:lstStyle/>
          <a:p>
            <a:pPr eaLnBrk="1" hangingPunct="1"/>
            <a:r>
              <a:rPr lang="zh-CN" altLang="en-US" dirty="0" smtClean="0"/>
              <a:t>维吉尼亚密码曾在长达</a:t>
            </a:r>
            <a:r>
              <a:rPr lang="en-US" altLang="zh-CN" dirty="0" smtClean="0"/>
              <a:t>300</a:t>
            </a:r>
            <a:r>
              <a:rPr lang="zh-CN" altLang="en-US" dirty="0" smtClean="0"/>
              <a:t>年的时间里被认为是不可破译的。它通常被用来加密电报发送的敏感信息。然而，在</a:t>
            </a:r>
            <a:r>
              <a:rPr lang="en-US" altLang="zh-CN" dirty="0" smtClean="0"/>
              <a:t>19</a:t>
            </a:r>
            <a:r>
              <a:rPr lang="zh-CN" altLang="en-US" dirty="0" smtClean="0"/>
              <a:t>世纪中期，技术的进步使得维吉尼亚密码被成功破解。</a:t>
            </a:r>
            <a:r>
              <a:rPr lang="en-US" altLang="zh-CN" dirty="0" smtClean="0"/>
              <a:t>1863</a:t>
            </a:r>
            <a:r>
              <a:rPr lang="zh-CN" altLang="en-US" dirty="0" smtClean="0"/>
              <a:t>年，普鲁士军官</a:t>
            </a:r>
            <a:r>
              <a:rPr lang="en-US" altLang="zh-CN" b="1" dirty="0" err="1" smtClean="0">
                <a:solidFill>
                  <a:srgbClr val="FF0000"/>
                </a:solidFill>
              </a:rPr>
              <a:t>Kasiski</a:t>
            </a:r>
            <a:r>
              <a:rPr lang="zh-CN" altLang="en-US" dirty="0" smtClean="0"/>
              <a:t>提出了一种可以确定维吉尼亚密码密钥长度的方法，而一旦知道了密钥的长度，通过对密文的频率分析，就可以找出密钥的字符。</a:t>
            </a:r>
            <a:endParaRPr lang="en-US" altLang="zh-CN" dirty="0" smtClean="0"/>
          </a:p>
          <a:p>
            <a:pPr eaLnBrk="1" hangingPunct="1"/>
            <a:endParaRPr lang="en-US" altLang="zh-CN" dirty="0" smtClean="0"/>
          </a:p>
          <a:p>
            <a:pPr eaLnBrk="1" hangingPunct="1"/>
            <a:r>
              <a:rPr lang="zh-CN" altLang="en-US" dirty="0" smtClean="0"/>
              <a:t>其实，</a:t>
            </a:r>
            <a:r>
              <a:rPr lang="en-US" altLang="zh-CN" dirty="0" smtClean="0"/>
              <a:t> </a:t>
            </a:r>
            <a:r>
              <a:rPr lang="en-US" altLang="zh-CN" dirty="0" err="1" smtClean="0"/>
              <a:t>Kasiski</a:t>
            </a:r>
            <a:r>
              <a:rPr lang="zh-CN" altLang="en-US" dirty="0" smtClean="0"/>
              <a:t>并不是首先发现这一方法的。现在我们知道，英国人巴贝奇早在</a:t>
            </a:r>
            <a:r>
              <a:rPr lang="en-US" altLang="zh-CN" dirty="0" smtClean="0"/>
              <a:t>1854</a:t>
            </a:r>
            <a:r>
              <a:rPr lang="zh-CN" altLang="en-US" dirty="0" smtClean="0"/>
              <a:t>年就发现了同样的方法，然而，巴贝奇的方法却推迟很多年才公开，推迟是由于英国国家安全的原因。英国军方早就利用巴贝奇的测试成功破解敌方情报并就此保密。</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38</a:t>
            </a:fld>
            <a:endParaRPr lang="en-US" altLang="zh-CN"/>
          </a:p>
        </p:txBody>
      </p:sp>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Tree>
    <p:extLst>
      <p:ext uri="{BB962C8B-B14F-4D97-AF65-F5344CB8AC3E}">
        <p14:creationId xmlns:p14="http://schemas.microsoft.com/office/powerpoint/2010/main" val="366816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625"/>
          </a:xfrm>
        </p:spPr>
        <p:txBody>
          <a:bodyPr>
            <a:normAutofit/>
          </a:bodyPr>
          <a:lstStyle/>
          <a:p>
            <a:pPr eaLnBrk="1" hangingPunct="1"/>
            <a:r>
              <a:rPr lang="en-US" altLang="zh-CN" b="1" dirty="0" err="1" smtClean="0">
                <a:solidFill>
                  <a:srgbClr val="FF0000"/>
                </a:solidFill>
              </a:rPr>
              <a:t>Kasiski</a:t>
            </a:r>
            <a:r>
              <a:rPr lang="zh-CN" altLang="en-US" b="1" dirty="0" smtClean="0">
                <a:solidFill>
                  <a:srgbClr val="FF0000"/>
                </a:solidFill>
              </a:rPr>
              <a:t>测试法</a:t>
            </a:r>
            <a:r>
              <a:rPr lang="zh-CN" altLang="en-US" dirty="0" smtClean="0"/>
              <a:t>是由</a:t>
            </a:r>
            <a:r>
              <a:rPr lang="en-US" altLang="zh-CN" dirty="0" err="1" smtClean="0"/>
              <a:t>Kasiski</a:t>
            </a:r>
            <a:r>
              <a:rPr lang="zh-CN" altLang="en-US" dirty="0" smtClean="0"/>
              <a:t>在</a:t>
            </a:r>
            <a:r>
              <a:rPr lang="en-US" altLang="zh-CN" dirty="0" smtClean="0"/>
              <a:t>1863</a:t>
            </a:r>
            <a:r>
              <a:rPr lang="zh-CN" altLang="en-US" dirty="0" smtClean="0"/>
              <a:t>年给出描述，它主要基于这样一个事实：如果两个相同的明文串将加密成相同的密文串，它们的位置间距假设为</a:t>
            </a:r>
            <a:r>
              <a:rPr lang="en-US" altLang="zh-CN" dirty="0" smtClean="0"/>
              <a:t>d</a:t>
            </a:r>
            <a:r>
              <a:rPr lang="zh-CN" altLang="en-US" dirty="0" smtClean="0"/>
              <a:t>，则</a:t>
            </a:r>
            <a:r>
              <a:rPr lang="en-US" altLang="zh-CN" dirty="0" smtClean="0"/>
              <a:t>d ≡</a:t>
            </a:r>
            <a:r>
              <a:rPr lang="zh-CN" altLang="en-US" dirty="0" smtClean="0"/>
              <a:t> </a:t>
            </a:r>
            <a:r>
              <a:rPr lang="en-US" altLang="zh-CN" dirty="0" smtClean="0"/>
              <a:t>0 (mod m)</a:t>
            </a:r>
            <a:r>
              <a:rPr lang="zh-CN" altLang="en-US" dirty="0" smtClean="0"/>
              <a:t>。反过来，如果密文中观察到两个相同的长度至少为</a:t>
            </a:r>
            <a:r>
              <a:rPr lang="en-US" altLang="zh-CN" dirty="0" smtClean="0"/>
              <a:t>3</a:t>
            </a:r>
            <a:r>
              <a:rPr lang="zh-CN" altLang="en-US" dirty="0" smtClean="0"/>
              <a:t>的密文串，那么将给破译者带来很大方便，因为它们实际上很可能对应了相同的明文串。</a:t>
            </a:r>
            <a:endParaRPr lang="en-US" altLang="zh-CN" dirty="0" smtClean="0"/>
          </a:p>
          <a:p>
            <a:pPr eaLnBrk="1" hangingPunct="1"/>
            <a:endParaRPr lang="en-US" altLang="zh-CN" dirty="0" smtClean="0"/>
          </a:p>
          <a:p>
            <a:pPr eaLnBrk="1" hangingPunct="1"/>
            <a:r>
              <a:rPr lang="en-US" altLang="zh-CN" dirty="0" err="1" smtClean="0"/>
              <a:t>Kasiski</a:t>
            </a:r>
            <a:r>
              <a:rPr lang="zh-CN" altLang="en-US" dirty="0" smtClean="0"/>
              <a:t>测试法过程如下：搜索长度至少为</a:t>
            </a:r>
            <a:r>
              <a:rPr lang="en-US" altLang="zh-CN" dirty="0" smtClean="0"/>
              <a:t>3</a:t>
            </a:r>
            <a:r>
              <a:rPr lang="zh-CN" altLang="en-US" dirty="0" smtClean="0"/>
              <a:t>的相同的密文串，记录这些相同密文串到起始点（</a:t>
            </a:r>
            <a:r>
              <a:rPr lang="zh-CN" altLang="en-US" b="1" dirty="0" smtClean="0">
                <a:solidFill>
                  <a:srgbClr val="FF0000"/>
                </a:solidFill>
              </a:rPr>
              <a:t>第一个这样的密文串</a:t>
            </a:r>
            <a:r>
              <a:rPr lang="zh-CN" altLang="en-US" dirty="0" smtClean="0"/>
              <a:t>）之间的距离。假如得到的距离为</a:t>
            </a:r>
            <a:r>
              <a:rPr lang="en-US" altLang="zh-CN" dirty="0" smtClean="0"/>
              <a:t>d</a:t>
            </a:r>
            <a:r>
              <a:rPr lang="en-US" altLang="zh-CN" baseline="-25000" dirty="0" smtClean="0"/>
              <a:t>1</a:t>
            </a:r>
            <a:r>
              <a:rPr lang="en-US" altLang="zh-CN" dirty="0" smtClean="0"/>
              <a:t>, d</a:t>
            </a:r>
            <a:r>
              <a:rPr lang="en-US" altLang="zh-CN" baseline="-25000" dirty="0" smtClean="0"/>
              <a:t>2</a:t>
            </a:r>
            <a:r>
              <a:rPr lang="en-US" altLang="zh-CN" dirty="0" smtClean="0"/>
              <a:t>,…</a:t>
            </a:r>
            <a:r>
              <a:rPr lang="zh-CN" altLang="en-US" dirty="0" smtClean="0"/>
              <a:t>，那么可以猜测密钥长度</a:t>
            </a:r>
            <a:r>
              <a:rPr lang="en-US" altLang="zh-CN" dirty="0" smtClean="0"/>
              <a:t>m</a:t>
            </a:r>
            <a:r>
              <a:rPr lang="zh-CN" altLang="en-US" dirty="0" smtClean="0"/>
              <a:t>为这些</a:t>
            </a:r>
            <a:r>
              <a:rPr lang="en-US" altLang="zh-CN" dirty="0" err="1" smtClean="0"/>
              <a:t>d</a:t>
            </a:r>
            <a:r>
              <a:rPr lang="en-US" altLang="zh-CN" baseline="-25000" dirty="0" err="1" smtClean="0"/>
              <a:t>i</a:t>
            </a:r>
            <a:r>
              <a:rPr lang="zh-CN" altLang="en-US" dirty="0" smtClean="0"/>
              <a:t>的公因数，这是因为 </a:t>
            </a:r>
            <a:r>
              <a:rPr lang="en-US" altLang="zh-CN" dirty="0" err="1" smtClean="0"/>
              <a:t>d</a:t>
            </a:r>
            <a:r>
              <a:rPr lang="en-US" altLang="zh-CN" baseline="-25000" dirty="0" err="1" smtClean="0"/>
              <a:t>i</a:t>
            </a:r>
            <a:r>
              <a:rPr lang="en-US" altLang="zh-CN" dirty="0" smtClean="0"/>
              <a:t> ≡</a:t>
            </a:r>
            <a:r>
              <a:rPr lang="zh-CN" altLang="en-US" dirty="0" smtClean="0"/>
              <a:t> </a:t>
            </a:r>
            <a:r>
              <a:rPr lang="en-US" altLang="zh-CN" dirty="0" smtClean="0"/>
              <a:t>0 (mod m)</a:t>
            </a:r>
            <a:r>
              <a:rPr lang="zh-CN" altLang="en-US" dirty="0" smtClean="0"/>
              <a:t>，即</a:t>
            </a:r>
            <a:r>
              <a:rPr lang="en-US" altLang="zh-CN" dirty="0" err="1" smtClean="0"/>
              <a:t>m|d</a:t>
            </a:r>
            <a:r>
              <a:rPr lang="en-US" altLang="zh-CN" baseline="-25000" dirty="0" err="1" smtClean="0"/>
              <a:t>i</a:t>
            </a:r>
            <a:r>
              <a:rPr lang="zh-CN" altLang="en-US" dirty="0" smtClean="0"/>
              <a:t>。</a:t>
            </a:r>
            <a:endParaRPr lang="en-US" altLang="zh-CN" dirty="0" smtClean="0"/>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39</a:t>
            </a:fld>
            <a:endParaRPr lang="en-US" altLang="zh-CN"/>
          </a:p>
        </p:txBody>
      </p:sp>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维吉尼亚密码</a:t>
            </a:r>
          </a:p>
        </p:txBody>
      </p:sp>
    </p:spTree>
    <p:extLst>
      <p:ext uri="{BB962C8B-B14F-4D97-AF65-F5344CB8AC3E}">
        <p14:creationId xmlns:p14="http://schemas.microsoft.com/office/powerpoint/2010/main" val="36340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997152"/>
          </a:xfrm>
        </p:spPr>
        <p:txBody>
          <a:bodyPr>
            <a:normAutofit lnSpcReduction="10000"/>
          </a:bodyPr>
          <a:lstStyle/>
          <a:p>
            <a:r>
              <a:rPr lang="zh-CN" altLang="en-US" b="1" dirty="0" smtClean="0"/>
              <a:t>定义</a:t>
            </a:r>
            <a:r>
              <a:rPr lang="en-US" altLang="zh-CN" b="1" dirty="0" smtClean="0"/>
              <a:t>3.1.1</a:t>
            </a:r>
            <a:r>
              <a:rPr lang="zh-CN" altLang="en-US" b="1" dirty="0" smtClean="0"/>
              <a:t>    </a:t>
            </a:r>
            <a:r>
              <a:rPr lang="zh-CN" altLang="en-US" dirty="0" smtClean="0"/>
              <a:t>一个密码体制是满足下述条件的</a:t>
            </a:r>
            <a:r>
              <a:rPr lang="en-US" altLang="zh-CN" dirty="0" smtClean="0"/>
              <a:t>5</a:t>
            </a:r>
            <a:r>
              <a:rPr lang="zh-CN" altLang="en-US" dirty="0" smtClean="0"/>
              <a:t>元组</a:t>
            </a:r>
            <a:r>
              <a:rPr lang="en-US" altLang="zh-CN" dirty="0" smtClean="0"/>
              <a:t>(</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rPr>
              <a:t>K</a:t>
            </a:r>
            <a:r>
              <a:rPr lang="en-US" altLang="zh-CN" dirty="0" smtClean="0"/>
              <a:t>, </a:t>
            </a:r>
            <a:r>
              <a:rPr lang="en-US" altLang="zh-CN" i="1" dirty="0" smtClean="0">
                <a:effectLst>
                  <a:outerShdw blurRad="38100" dist="38100" dir="2700000" algn="tl">
                    <a:srgbClr val="000000">
                      <a:alpha val="43137"/>
                    </a:srgbClr>
                  </a:outerShdw>
                </a:effectLst>
              </a:rPr>
              <a:t>E</a:t>
            </a:r>
            <a:r>
              <a:rPr lang="en-US" altLang="zh-CN" dirty="0" smtClean="0"/>
              <a:t>, </a:t>
            </a:r>
            <a:r>
              <a:rPr lang="en-US" altLang="zh-CN" i="1" dirty="0" smtClean="0">
                <a:effectLst>
                  <a:outerShdw blurRad="38100" dist="38100" dir="2700000" algn="tl">
                    <a:srgbClr val="000000">
                      <a:alpha val="43137"/>
                    </a:srgbClr>
                  </a:outerShdw>
                </a:effectLst>
              </a:rPr>
              <a:t>D</a:t>
            </a:r>
            <a:r>
              <a:rPr lang="en-US" altLang="zh-CN" dirty="0" smtClean="0"/>
              <a:t>)</a:t>
            </a:r>
            <a:r>
              <a:rPr lang="zh-CN" altLang="en-US" dirty="0" smtClean="0"/>
              <a:t>：</a:t>
            </a:r>
            <a:endParaRPr lang="en-US" altLang="zh-CN" dirty="0" smtClean="0"/>
          </a:p>
          <a:p>
            <a:pPr>
              <a:buNone/>
            </a:pPr>
            <a:r>
              <a:rPr lang="zh-CN" altLang="en-US" dirty="0" smtClean="0"/>
              <a:t>  （</a:t>
            </a:r>
            <a:r>
              <a:rPr lang="en-US" altLang="zh-CN" dirty="0" smtClean="0"/>
              <a:t>1</a:t>
            </a:r>
            <a:r>
              <a:rPr lang="zh-CN" altLang="en-US" dirty="0" smtClean="0"/>
              <a:t>）</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均是有限集，分别表示所有可能的明文、密文、密钥。</a:t>
            </a:r>
            <a:endParaRPr lang="en-US" altLang="zh-CN" dirty="0" smtClean="0"/>
          </a:p>
          <a:p>
            <a:pPr>
              <a:buNone/>
            </a:pPr>
            <a:r>
              <a:rPr lang="zh-CN" altLang="en-US" dirty="0" smtClean="0"/>
              <a:t>  （</a:t>
            </a:r>
            <a:r>
              <a:rPr lang="en-US" altLang="zh-CN" dirty="0" smtClean="0"/>
              <a:t>2</a:t>
            </a:r>
            <a:r>
              <a:rPr lang="zh-CN" altLang="en-US" dirty="0" smtClean="0"/>
              <a:t>）</a:t>
            </a:r>
            <a:r>
              <a:rPr lang="en-US" altLang="zh-CN" i="1" dirty="0" smtClean="0">
                <a:effectLst>
                  <a:outerShdw blurRad="38100" dist="38100" dir="2700000" algn="tl">
                    <a:srgbClr val="000000">
                      <a:alpha val="43137"/>
                    </a:srgbClr>
                  </a:outerShdw>
                </a:effectLst>
              </a:rPr>
              <a:t>E</a:t>
            </a:r>
            <a:r>
              <a:rPr lang="en-US" altLang="zh-CN" i="1" dirty="0" smtClean="0"/>
              <a:t> </a:t>
            </a:r>
            <a:r>
              <a:rPr lang="en-US" altLang="zh-CN" dirty="0" smtClean="0"/>
              <a:t>={</a:t>
            </a:r>
            <a:r>
              <a:rPr lang="en-US" altLang="zh-CN" dirty="0" err="1" smtClean="0"/>
              <a:t>e</a:t>
            </a:r>
            <a:r>
              <a:rPr lang="en-US" altLang="zh-CN" baseline="-25000" dirty="0" err="1" smtClean="0"/>
              <a:t>K</a:t>
            </a:r>
            <a:r>
              <a:rPr lang="en-US" altLang="zh-CN" dirty="0" smtClean="0"/>
              <a:t>: </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dirty="0" smtClean="0">
                <a:sym typeface="Wingdings" pitchFamily="2" charset="2"/>
              </a:rPr>
              <a:t></a:t>
            </a:r>
            <a:r>
              <a:rPr lang="en-US" altLang="zh-CN" i="1" dirty="0" smtClean="0">
                <a:effectLst>
                  <a:outerShdw blurRad="38100" dist="38100" dir="2700000" algn="tl">
                    <a:srgbClr val="000000">
                      <a:alpha val="43137"/>
                    </a:srgbClr>
                  </a:outerShdw>
                </a:effectLst>
              </a:rPr>
              <a:t>C</a:t>
            </a:r>
            <a:r>
              <a:rPr lang="en-US" altLang="zh-CN" dirty="0" smtClean="0"/>
              <a:t>|K∈</a:t>
            </a:r>
            <a:r>
              <a:rPr lang="en-US" altLang="zh-CN" i="1" dirty="0" smtClean="0">
                <a:effectLst>
                  <a:outerShdw blurRad="38100" dist="38100" dir="2700000" algn="tl">
                    <a:srgbClr val="000000">
                      <a:alpha val="43137"/>
                    </a:srgbClr>
                  </a:outerShdw>
                </a:effectLst>
              </a:rPr>
              <a:t>K</a:t>
            </a:r>
            <a:r>
              <a:rPr lang="en-US" altLang="zh-CN" dirty="0" smtClean="0"/>
              <a:t>}</a:t>
            </a:r>
            <a:r>
              <a:rPr lang="zh-CN" altLang="en-US" dirty="0" smtClean="0"/>
              <a:t>和</a:t>
            </a:r>
            <a:r>
              <a:rPr lang="en-US" altLang="zh-CN" i="1" dirty="0" smtClean="0">
                <a:effectLst>
                  <a:outerShdw blurRad="38100" dist="38100" dir="2700000" algn="tl">
                    <a:srgbClr val="000000">
                      <a:alpha val="43137"/>
                    </a:srgbClr>
                  </a:outerShdw>
                </a:effectLst>
              </a:rPr>
              <a:t>D</a:t>
            </a:r>
            <a:r>
              <a:rPr lang="en-US" altLang="zh-CN" i="1" dirty="0" smtClean="0"/>
              <a:t> </a:t>
            </a:r>
            <a:r>
              <a:rPr lang="en-US" altLang="zh-CN" dirty="0" smtClean="0"/>
              <a:t>={</a:t>
            </a:r>
            <a:r>
              <a:rPr lang="en-US" altLang="zh-CN" dirty="0" err="1" smtClean="0"/>
              <a:t>d</a:t>
            </a:r>
            <a:r>
              <a:rPr lang="en-US" altLang="zh-CN" baseline="-25000" dirty="0" err="1" smtClean="0"/>
              <a:t>K</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sym typeface="Wingdings" pitchFamily="2" charset="2"/>
              </a:rPr>
              <a:t></a:t>
            </a:r>
            <a:r>
              <a:rPr lang="en-US" altLang="zh-CN" i="1" dirty="0" smtClean="0">
                <a:effectLst>
                  <a:outerShdw blurRad="38100" dist="38100" dir="2700000" algn="tl">
                    <a:srgbClr val="000000">
                      <a:alpha val="43137"/>
                    </a:srgbClr>
                  </a:outerShdw>
                </a:effectLst>
              </a:rPr>
              <a:t>P</a:t>
            </a:r>
            <a:r>
              <a:rPr lang="en-US" altLang="zh-CN" dirty="0" smtClean="0"/>
              <a:t>|K∈</a:t>
            </a:r>
            <a:r>
              <a:rPr lang="en-US" altLang="zh-CN" i="1" dirty="0" smtClean="0">
                <a:effectLst>
                  <a:outerShdw blurRad="38100" dist="38100" dir="2700000" algn="tl">
                    <a:srgbClr val="000000">
                      <a:alpha val="43137"/>
                    </a:srgbClr>
                  </a:outerShdw>
                </a:effectLst>
              </a:rPr>
              <a:t>K</a:t>
            </a:r>
            <a:r>
              <a:rPr lang="en-US" altLang="zh-CN" dirty="0" smtClean="0"/>
              <a:t>}</a:t>
            </a:r>
            <a:r>
              <a:rPr lang="zh-CN" altLang="en-US" dirty="0" smtClean="0"/>
              <a:t>分别是加密法则和解密法则组成的集合。对任意密钥</a:t>
            </a:r>
            <a:r>
              <a:rPr lang="en-US" altLang="zh-CN" dirty="0" smtClean="0"/>
              <a:t>K∈</a:t>
            </a:r>
            <a:r>
              <a:rPr lang="en-US" altLang="zh-CN" i="1" dirty="0" smtClean="0">
                <a:effectLst>
                  <a:outerShdw blurRad="38100" dist="38100" dir="2700000" algn="tl">
                    <a:srgbClr val="000000">
                      <a:alpha val="43137"/>
                    </a:srgbClr>
                  </a:outerShdw>
                </a:effectLst>
              </a:rPr>
              <a:t>K</a:t>
            </a:r>
            <a:r>
              <a:rPr lang="zh-CN" altLang="en-US" dirty="0" smtClean="0"/>
              <a:t>和明文</a:t>
            </a:r>
            <a:r>
              <a:rPr lang="en-US" altLang="zh-CN" dirty="0" smtClean="0"/>
              <a:t>x</a:t>
            </a:r>
            <a:r>
              <a:rPr lang="zh-CN" altLang="en-US" dirty="0" smtClean="0"/>
              <a:t> </a:t>
            </a:r>
            <a:r>
              <a:rPr lang="en-US" altLang="zh-CN" dirty="0" smtClean="0"/>
              <a:t>∈</a:t>
            </a:r>
            <a:r>
              <a:rPr lang="en-US" altLang="zh-CN" i="1" dirty="0" smtClean="0">
                <a:effectLst>
                  <a:outerShdw blurRad="38100" dist="38100" dir="2700000" algn="tl">
                    <a:srgbClr val="000000">
                      <a:alpha val="43137"/>
                    </a:srgbClr>
                  </a:outerShdw>
                </a:effectLst>
              </a:rPr>
              <a:t>P</a:t>
            </a:r>
            <a:r>
              <a:rPr lang="zh-CN" altLang="en-US" dirty="0" smtClean="0"/>
              <a:t>，都有</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a:t>
            </a:r>
            <a:endParaRPr lang="en-US" altLang="zh-CN" dirty="0" smtClean="0"/>
          </a:p>
          <a:p>
            <a:pPr>
              <a:buNone/>
            </a:pPr>
            <a:endParaRPr lang="en-US" altLang="zh-CN" dirty="0" smtClean="0"/>
          </a:p>
          <a:p>
            <a:r>
              <a:rPr lang="zh-CN" altLang="en-US" dirty="0" smtClean="0"/>
              <a:t>上述定义中，最关键的是</a:t>
            </a:r>
            <a:r>
              <a:rPr lang="en-US" altLang="zh-CN" dirty="0" err="1" smtClean="0"/>
              <a:t>d</a:t>
            </a:r>
            <a:r>
              <a:rPr lang="en-US" altLang="zh-CN" baseline="-25000" dirty="0" err="1" smtClean="0"/>
              <a:t>K</a:t>
            </a:r>
            <a:r>
              <a:rPr lang="en-US" altLang="zh-CN" baseline="-25000" dirty="0" smtClean="0"/>
              <a:t> </a:t>
            </a:r>
            <a:r>
              <a:rPr lang="en-US" altLang="zh-CN" dirty="0" smtClean="0"/>
              <a:t>(</a:t>
            </a:r>
            <a:r>
              <a:rPr lang="en-US" altLang="zh-CN" dirty="0" err="1" smtClean="0"/>
              <a:t>e</a:t>
            </a:r>
            <a:r>
              <a:rPr lang="en-US" altLang="zh-CN" baseline="-25000" dirty="0" err="1" smtClean="0"/>
              <a:t>K</a:t>
            </a:r>
            <a:r>
              <a:rPr lang="en-US" altLang="zh-CN" dirty="0" smtClean="0"/>
              <a:t>(x))=x</a:t>
            </a:r>
            <a:r>
              <a:rPr lang="zh-CN" altLang="en-US" dirty="0" smtClean="0"/>
              <a:t>，它保证了若用</a:t>
            </a:r>
            <a:r>
              <a:rPr lang="en-US" altLang="zh-CN" dirty="0" err="1" smtClean="0"/>
              <a:t>e</a:t>
            </a:r>
            <a:r>
              <a:rPr lang="en-US" altLang="zh-CN" baseline="-25000" dirty="0" err="1" smtClean="0"/>
              <a:t>K</a:t>
            </a:r>
            <a:r>
              <a:rPr lang="zh-CN" altLang="en-US" dirty="0" smtClean="0"/>
              <a:t>对明文</a:t>
            </a:r>
            <a:r>
              <a:rPr lang="en-US" altLang="zh-CN" dirty="0" smtClean="0"/>
              <a:t>x</a:t>
            </a:r>
            <a:r>
              <a:rPr lang="zh-CN" altLang="en-US" dirty="0" smtClean="0"/>
              <a:t>加密，则可用相应的</a:t>
            </a:r>
            <a:r>
              <a:rPr lang="en-US" altLang="zh-CN" dirty="0" err="1" smtClean="0"/>
              <a:t>d</a:t>
            </a:r>
            <a:r>
              <a:rPr lang="en-US" altLang="zh-CN" baseline="-25000" dirty="0" err="1" smtClean="0"/>
              <a:t>K</a:t>
            </a:r>
            <a:r>
              <a:rPr lang="zh-CN" altLang="en-US" dirty="0" smtClean="0"/>
              <a:t>解密，从而得到明文</a:t>
            </a:r>
            <a:r>
              <a:rPr lang="en-US" altLang="zh-CN" dirty="0" smtClean="0"/>
              <a:t>x</a:t>
            </a:r>
            <a:r>
              <a:rPr lang="zh-CN" altLang="en-US" dirty="0" smtClean="0"/>
              <a:t>。集合</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en-US" altLang="zh-CN" dirty="0" smtClean="0"/>
              <a:t>, </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有时也分别称为</a:t>
            </a:r>
            <a:r>
              <a:rPr lang="zh-CN" altLang="en-US" b="1" dirty="0" smtClean="0">
                <a:solidFill>
                  <a:srgbClr val="FF0000"/>
                </a:solidFill>
              </a:rPr>
              <a:t>明文空间</a:t>
            </a:r>
            <a:r>
              <a:rPr lang="zh-CN" altLang="en-US" dirty="0" smtClean="0"/>
              <a:t>，</a:t>
            </a:r>
            <a:r>
              <a:rPr lang="zh-CN" altLang="en-US" b="1" dirty="0" smtClean="0">
                <a:solidFill>
                  <a:srgbClr val="FF0000"/>
                </a:solidFill>
              </a:rPr>
              <a:t>密文空间</a:t>
            </a:r>
            <a:r>
              <a:rPr lang="zh-CN" altLang="en-US" dirty="0" smtClean="0"/>
              <a:t>和</a:t>
            </a:r>
            <a:r>
              <a:rPr lang="zh-CN" altLang="en-US" b="1" dirty="0" smtClean="0">
                <a:solidFill>
                  <a:srgbClr val="FF0000"/>
                </a:solidFill>
              </a:rPr>
              <a:t>密钥空间</a:t>
            </a:r>
            <a:r>
              <a:rPr lang="zh-CN" altLang="en-US" dirty="0" smtClean="0"/>
              <a:t>。密钥空间大小称为密码体制的</a:t>
            </a:r>
            <a:r>
              <a:rPr lang="zh-CN" altLang="en-US" b="1" dirty="0" smtClean="0">
                <a:solidFill>
                  <a:srgbClr val="FF0000"/>
                </a:solidFill>
              </a:rPr>
              <a:t>密钥量</a:t>
            </a:r>
            <a:r>
              <a:rPr lang="zh-CN" altLang="en-US" dirty="0" smtClean="0"/>
              <a:t>，它是衡量密码体制安全性的重要指标之一。</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2" name="标题 1"/>
          <p:cNvSpPr>
            <a:spLocks noGrp="1"/>
          </p:cNvSpPr>
          <p:nvPr>
            <p:ph type="title"/>
          </p:nvPr>
        </p:nvSpPr>
        <p:spPr/>
        <p:txBody>
          <a:bodyPr>
            <a:normAutofit/>
          </a:bodyPr>
          <a:lstStyle/>
          <a:p>
            <a:r>
              <a:rPr lang="zh-CN" altLang="en-US" dirty="0" smtClean="0"/>
              <a:t>密码体制的定义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859216" cy="4873625"/>
          </a:xfrm>
        </p:spPr>
        <p:txBody>
          <a:bodyPr>
            <a:normAutofit/>
          </a:bodyPr>
          <a:lstStyle/>
          <a:p>
            <a:pPr eaLnBrk="1" hangingPunct="1"/>
            <a:r>
              <a:rPr lang="zh-CN" altLang="en-US" dirty="0" smtClean="0"/>
              <a:t>计算</a:t>
            </a:r>
            <a:r>
              <a:rPr lang="en-US" altLang="zh-CN" dirty="0" smtClean="0"/>
              <a:t>5</a:t>
            </a:r>
            <a:r>
              <a:rPr lang="zh-CN" altLang="en-US" dirty="0" smtClean="0"/>
              <a:t>：</a:t>
            </a:r>
            <a:r>
              <a:rPr lang="zh-CN" altLang="en-US" dirty="0" smtClean="0"/>
              <a:t>利用密钥为</a:t>
            </a:r>
            <a:r>
              <a:rPr lang="en-US" altLang="zh-CN" dirty="0" smtClean="0"/>
              <a:t>YTWOK</a:t>
            </a:r>
            <a:r>
              <a:rPr lang="zh-CN" altLang="en-US" dirty="0" smtClean="0"/>
              <a:t>的维吉尼亚密码加密明文</a:t>
            </a:r>
            <a:r>
              <a:rPr lang="en-US" altLang="zh-CN" dirty="0" smtClean="0"/>
              <a:t>millennium</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解：首先将明文和密钥转换为等价的数字。明文中字母和密钥中字母分别转换为：</a:t>
            </a:r>
            <a:endParaRPr lang="en-US" altLang="zh-CN" dirty="0" smtClean="0"/>
          </a:p>
          <a:p>
            <a:pPr eaLnBrk="1" hangingPunct="1">
              <a:buNone/>
            </a:pPr>
            <a:r>
              <a:rPr lang="zh-CN" altLang="en-US" dirty="0" smtClean="0"/>
              <a:t>    </a:t>
            </a:r>
            <a:r>
              <a:rPr lang="en-US" altLang="zh-CN" sz="2000" dirty="0" smtClean="0"/>
              <a:t>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3</a:t>
            </a:r>
            <a:r>
              <a:rPr lang="en-US" altLang="zh-CN" sz="2000" dirty="0" smtClean="0"/>
              <a:t>x</a:t>
            </a:r>
            <a:r>
              <a:rPr lang="en-US" altLang="zh-CN" sz="2000" baseline="-25000" dirty="0" smtClean="0"/>
              <a:t>4</a:t>
            </a:r>
            <a:r>
              <a:rPr lang="en-US" altLang="zh-CN" sz="2000" dirty="0" smtClean="0"/>
              <a:t>x</a:t>
            </a:r>
            <a:r>
              <a:rPr lang="en-US" altLang="zh-CN" sz="2000" baseline="-25000" dirty="0" smtClean="0"/>
              <a:t>5</a:t>
            </a:r>
            <a:r>
              <a:rPr lang="en-US" altLang="zh-CN" sz="2000" dirty="0" smtClean="0"/>
              <a:t>x</a:t>
            </a:r>
            <a:r>
              <a:rPr lang="en-US" altLang="zh-CN" sz="2000" baseline="-25000" dirty="0" smtClean="0"/>
              <a:t>6</a:t>
            </a:r>
            <a:r>
              <a:rPr lang="en-US" altLang="zh-CN" sz="2000" dirty="0" smtClean="0"/>
              <a:t>x</a:t>
            </a:r>
            <a:r>
              <a:rPr lang="en-US" altLang="zh-CN" sz="2000" baseline="-25000" dirty="0" smtClean="0"/>
              <a:t>7</a:t>
            </a:r>
            <a:r>
              <a:rPr lang="en-US" altLang="zh-CN" sz="2000" dirty="0" smtClean="0"/>
              <a:t>x</a:t>
            </a:r>
            <a:r>
              <a:rPr lang="en-US" altLang="zh-CN" sz="2000" baseline="-25000" dirty="0" smtClean="0"/>
              <a:t>8</a:t>
            </a:r>
            <a:r>
              <a:rPr lang="en-US" altLang="zh-CN" sz="2000" dirty="0" smtClean="0"/>
              <a:t>x</a:t>
            </a:r>
            <a:r>
              <a:rPr lang="en-US" altLang="zh-CN" sz="2000" baseline="-25000" dirty="0" smtClean="0"/>
              <a:t>9</a:t>
            </a:r>
            <a:r>
              <a:rPr lang="en-US" altLang="zh-CN" sz="2000" dirty="0" smtClean="0"/>
              <a:t>x</a:t>
            </a:r>
            <a:r>
              <a:rPr lang="en-US" altLang="zh-CN" sz="2000" baseline="-25000" dirty="0" smtClean="0"/>
              <a:t>10</a:t>
            </a:r>
            <a:r>
              <a:rPr lang="en-US" altLang="zh-CN" sz="2000" dirty="0" smtClean="0"/>
              <a:t>=12</a:t>
            </a:r>
            <a:r>
              <a:rPr lang="zh-CN" altLang="en-US" sz="2000" dirty="0" smtClean="0"/>
              <a:t> </a:t>
            </a:r>
            <a:r>
              <a:rPr lang="en-US" altLang="zh-CN" sz="2000" dirty="0" smtClean="0"/>
              <a:t>8</a:t>
            </a:r>
            <a:r>
              <a:rPr lang="zh-CN" altLang="en-US" sz="2000" dirty="0" smtClean="0"/>
              <a:t> </a:t>
            </a:r>
            <a:r>
              <a:rPr lang="en-US" altLang="zh-CN" sz="2000" dirty="0" smtClean="0"/>
              <a:t>11</a:t>
            </a:r>
            <a:r>
              <a:rPr lang="zh-CN" altLang="en-US" sz="2000" dirty="0" smtClean="0"/>
              <a:t> </a:t>
            </a:r>
            <a:r>
              <a:rPr lang="en-US" altLang="zh-CN" sz="2000" dirty="0" smtClean="0"/>
              <a:t>11</a:t>
            </a:r>
            <a:r>
              <a:rPr lang="zh-CN" altLang="en-US" sz="2000" dirty="0" smtClean="0"/>
              <a:t> </a:t>
            </a:r>
            <a:r>
              <a:rPr lang="en-US" altLang="zh-CN" sz="2000" dirty="0" smtClean="0"/>
              <a:t>4</a:t>
            </a:r>
            <a:r>
              <a:rPr lang="zh-CN" altLang="en-US" sz="2000" dirty="0" smtClean="0"/>
              <a:t> </a:t>
            </a:r>
            <a:r>
              <a:rPr lang="en-US" altLang="zh-CN" sz="2000" dirty="0" smtClean="0"/>
              <a:t>13</a:t>
            </a:r>
            <a:r>
              <a:rPr lang="zh-CN" altLang="en-US" sz="2000" dirty="0" smtClean="0"/>
              <a:t> </a:t>
            </a:r>
            <a:r>
              <a:rPr lang="en-US" altLang="zh-CN" sz="2000" dirty="0" smtClean="0"/>
              <a:t>13</a:t>
            </a:r>
            <a:r>
              <a:rPr lang="zh-CN" altLang="en-US" sz="2000" dirty="0" smtClean="0"/>
              <a:t> </a:t>
            </a:r>
            <a:r>
              <a:rPr lang="en-US" altLang="zh-CN" sz="2000" dirty="0" smtClean="0"/>
              <a:t>8</a:t>
            </a:r>
            <a:r>
              <a:rPr lang="zh-CN" altLang="en-US" sz="2000" dirty="0" smtClean="0"/>
              <a:t> </a:t>
            </a:r>
            <a:r>
              <a:rPr lang="en-US" altLang="zh-CN" sz="2000" dirty="0" smtClean="0"/>
              <a:t>20</a:t>
            </a:r>
            <a:r>
              <a:rPr lang="zh-CN" altLang="en-US" sz="2000" dirty="0" smtClean="0"/>
              <a:t> </a:t>
            </a:r>
            <a:r>
              <a:rPr lang="en-US" altLang="zh-CN" sz="2000" dirty="0" smtClean="0"/>
              <a:t>12</a:t>
            </a:r>
          </a:p>
          <a:p>
            <a:pPr eaLnBrk="1" hangingPunct="1">
              <a:buNone/>
            </a:pPr>
            <a:r>
              <a:rPr lang="zh-CN" altLang="en-US" sz="2000" dirty="0" smtClean="0"/>
              <a:t>     </a:t>
            </a:r>
            <a:r>
              <a:rPr lang="en-US" altLang="zh-CN" sz="2000" dirty="0" smtClean="0"/>
              <a:t>k</a:t>
            </a:r>
            <a:r>
              <a:rPr lang="en-US" altLang="zh-CN" sz="2000" baseline="-25000" dirty="0" smtClean="0"/>
              <a:t>1</a:t>
            </a:r>
            <a:r>
              <a:rPr lang="en-US" altLang="zh-CN" sz="2000" dirty="0" smtClean="0"/>
              <a:t>k</a:t>
            </a:r>
            <a:r>
              <a:rPr lang="en-US" altLang="zh-CN" sz="2000" baseline="-25000" dirty="0" smtClean="0"/>
              <a:t>2</a:t>
            </a:r>
            <a:r>
              <a:rPr lang="en-US" altLang="zh-CN" sz="2000" dirty="0" smtClean="0"/>
              <a:t>k</a:t>
            </a:r>
            <a:r>
              <a:rPr lang="en-US" altLang="zh-CN" sz="2000" baseline="-25000" dirty="0" smtClean="0"/>
              <a:t>3</a:t>
            </a:r>
            <a:r>
              <a:rPr lang="en-US" altLang="zh-CN" sz="2000" dirty="0" smtClean="0"/>
              <a:t>k</a:t>
            </a:r>
            <a:r>
              <a:rPr lang="en-US" altLang="zh-CN" sz="2000" baseline="-25000" dirty="0" smtClean="0"/>
              <a:t>4</a:t>
            </a:r>
            <a:r>
              <a:rPr lang="en-US" altLang="zh-CN" sz="2000" dirty="0" smtClean="0"/>
              <a:t>k</a:t>
            </a:r>
            <a:r>
              <a:rPr lang="en-US" altLang="zh-CN" sz="2000" baseline="-25000" dirty="0" smtClean="0"/>
              <a:t>5</a:t>
            </a:r>
            <a:r>
              <a:rPr lang="en-US" altLang="zh-CN" sz="2000" dirty="0" smtClean="0"/>
              <a:t>=24</a:t>
            </a:r>
            <a:r>
              <a:rPr lang="zh-CN" altLang="en-US" sz="2000" dirty="0" smtClean="0"/>
              <a:t> </a:t>
            </a:r>
            <a:r>
              <a:rPr lang="en-US" altLang="zh-CN" sz="2000" dirty="0" smtClean="0"/>
              <a:t>19</a:t>
            </a:r>
            <a:r>
              <a:rPr lang="zh-CN" altLang="en-US" sz="2000" dirty="0" smtClean="0"/>
              <a:t> </a:t>
            </a:r>
            <a:r>
              <a:rPr lang="en-US" altLang="zh-CN" sz="2000" dirty="0" smtClean="0"/>
              <a:t>22</a:t>
            </a:r>
            <a:r>
              <a:rPr lang="zh-CN" altLang="en-US" sz="2000" dirty="0" smtClean="0"/>
              <a:t> </a:t>
            </a:r>
            <a:r>
              <a:rPr lang="en-US" altLang="zh-CN" sz="2000" dirty="0" smtClean="0"/>
              <a:t>14</a:t>
            </a:r>
            <a:r>
              <a:rPr lang="zh-CN" altLang="en-US" sz="2000" dirty="0" smtClean="0"/>
              <a:t> </a:t>
            </a:r>
            <a:r>
              <a:rPr lang="en-US" altLang="zh-CN" sz="2000" dirty="0" smtClean="0"/>
              <a:t>10</a:t>
            </a:r>
          </a:p>
          <a:p>
            <a:pPr eaLnBrk="1" hangingPunct="1">
              <a:buNone/>
            </a:pPr>
            <a:r>
              <a:rPr lang="zh-CN" altLang="en-US" dirty="0" smtClean="0"/>
              <a:t>   应用维吉尼亚加密方式，得到：</a:t>
            </a:r>
            <a:endParaRPr lang="en-US" altLang="zh-CN" dirty="0" smtClean="0"/>
          </a:p>
          <a:p>
            <a:pPr eaLnBrk="1" hangingPunct="1">
              <a:buNone/>
            </a:pPr>
            <a:r>
              <a:rPr lang="zh-CN" altLang="en-US" dirty="0" smtClean="0"/>
              <a:t>    </a:t>
            </a:r>
            <a:r>
              <a:rPr lang="en-US" altLang="zh-CN" sz="2000" dirty="0" smtClean="0"/>
              <a:t>(x</a:t>
            </a:r>
            <a:r>
              <a:rPr lang="en-US" altLang="zh-CN" sz="2000" baseline="-25000" dirty="0" smtClean="0"/>
              <a:t>1</a:t>
            </a:r>
            <a:r>
              <a:rPr lang="en-US" altLang="zh-CN" sz="2000" dirty="0" smtClean="0"/>
              <a:t>+k</a:t>
            </a:r>
            <a:r>
              <a:rPr lang="en-US" altLang="zh-CN" sz="2000" baseline="-25000" dirty="0" smtClean="0"/>
              <a:t>1</a:t>
            </a:r>
            <a:r>
              <a:rPr lang="en-US" altLang="zh-CN" sz="2000" dirty="0" smtClean="0"/>
              <a:t>)…(x</a:t>
            </a:r>
            <a:r>
              <a:rPr lang="en-US" altLang="zh-CN" sz="2000" baseline="-25000" dirty="0" smtClean="0"/>
              <a:t>5</a:t>
            </a:r>
            <a:r>
              <a:rPr lang="en-US" altLang="zh-CN" sz="2000" dirty="0" smtClean="0"/>
              <a:t>+k</a:t>
            </a:r>
            <a:r>
              <a:rPr lang="en-US" altLang="zh-CN" sz="2000" baseline="-25000" dirty="0" smtClean="0"/>
              <a:t>5</a:t>
            </a:r>
            <a:r>
              <a:rPr lang="en-US" altLang="zh-CN" sz="2000" dirty="0" smtClean="0"/>
              <a:t>)(x</a:t>
            </a:r>
            <a:r>
              <a:rPr lang="en-US" altLang="zh-CN" sz="2000" baseline="-25000" dirty="0" smtClean="0"/>
              <a:t>6</a:t>
            </a:r>
            <a:r>
              <a:rPr lang="en-US" altLang="zh-CN" sz="2000" dirty="0" smtClean="0"/>
              <a:t>+k</a:t>
            </a:r>
            <a:r>
              <a:rPr lang="en-US" altLang="zh-CN" sz="2000" baseline="-25000" dirty="0" smtClean="0"/>
              <a:t>1</a:t>
            </a:r>
            <a:r>
              <a:rPr lang="en-US" altLang="zh-CN" sz="2000" dirty="0" smtClean="0"/>
              <a:t>)…(x</a:t>
            </a:r>
            <a:r>
              <a:rPr lang="en-US" altLang="zh-CN" sz="2000" baseline="-25000" dirty="0" smtClean="0"/>
              <a:t>10</a:t>
            </a:r>
            <a:r>
              <a:rPr lang="en-US" altLang="zh-CN" sz="2000" dirty="0" smtClean="0"/>
              <a:t>+k</a:t>
            </a:r>
            <a:r>
              <a:rPr lang="en-US" altLang="zh-CN" sz="2000" baseline="-25000" dirty="0" smtClean="0"/>
              <a:t>5</a:t>
            </a:r>
            <a:r>
              <a:rPr lang="en-US" altLang="zh-CN" sz="2000" dirty="0" smtClean="0"/>
              <a:t>)=10 1 17 25 14 11 6 4 8 22</a:t>
            </a:r>
          </a:p>
          <a:p>
            <a:pPr eaLnBrk="1" hangingPunct="1">
              <a:buNone/>
            </a:pPr>
            <a:r>
              <a:rPr lang="en-US" altLang="zh-CN" dirty="0" smtClean="0"/>
              <a:t>   </a:t>
            </a:r>
            <a:r>
              <a:rPr lang="zh-CN" altLang="en-US" dirty="0" smtClean="0"/>
              <a:t>换成等价字母，得到密文：</a:t>
            </a:r>
            <a:r>
              <a:rPr lang="en-US" altLang="zh-CN" dirty="0" smtClean="0"/>
              <a:t>KBHZOLGEIW</a:t>
            </a:r>
            <a:endParaRPr lang="zh-CN" altLang="en-US" dirty="0" smtClean="0"/>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40</a:t>
            </a:fld>
            <a:endParaRPr lang="en-US" altLang="zh-CN"/>
          </a:p>
        </p:txBody>
      </p:sp>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Tree>
    <p:extLst>
      <p:ext uri="{BB962C8B-B14F-4D97-AF65-F5344CB8AC3E}">
        <p14:creationId xmlns:p14="http://schemas.microsoft.com/office/powerpoint/2010/main" val="153441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859216" cy="5141168"/>
          </a:xfrm>
        </p:spPr>
        <p:txBody>
          <a:bodyPr>
            <a:normAutofit/>
          </a:bodyPr>
          <a:lstStyle/>
          <a:p>
            <a:pPr eaLnBrk="1" hangingPunct="1"/>
            <a:r>
              <a:rPr lang="zh-CN" altLang="en-US" dirty="0" smtClean="0"/>
              <a:t>计算</a:t>
            </a:r>
            <a:r>
              <a:rPr lang="en-US" altLang="zh-CN" dirty="0" smtClean="0"/>
              <a:t>6</a:t>
            </a:r>
            <a:r>
              <a:rPr lang="zh-CN" altLang="en-US" dirty="0" smtClean="0"/>
              <a:t>：</a:t>
            </a:r>
            <a:r>
              <a:rPr lang="zh-CN" altLang="en-US" dirty="0" smtClean="0"/>
              <a:t>利用密钥为</a:t>
            </a:r>
            <a:r>
              <a:rPr lang="en-US" altLang="zh-CN" sz="2200" dirty="0" smtClean="0"/>
              <a:t>SECRET</a:t>
            </a:r>
            <a:r>
              <a:rPr lang="zh-CN" altLang="en-US" dirty="0" smtClean="0"/>
              <a:t>的维吉尼亚密码加密明文</a:t>
            </a:r>
            <a:r>
              <a:rPr lang="en-US" altLang="zh-CN" dirty="0" smtClean="0"/>
              <a:t>Do not open this envelope</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解：首先将明文和密钥转换为等价的数字。明文中字母和密钥中字母分别转换为：</a:t>
            </a:r>
            <a:endParaRPr lang="en-US" altLang="zh-CN" dirty="0" smtClean="0"/>
          </a:p>
          <a:p>
            <a:pPr eaLnBrk="1" hangingPunct="1">
              <a:buNone/>
            </a:pPr>
            <a:r>
              <a:rPr lang="en-US" altLang="zh-CN" dirty="0" smtClean="0"/>
              <a:t>    </a:t>
            </a:r>
            <a:r>
              <a:rPr lang="en-US" altLang="zh-CN" sz="2000" dirty="0" smtClean="0"/>
              <a:t>3 14 13 14 19 14 15 4 13 19 7 8 18 4 13 21 4 11 14 15 4</a:t>
            </a:r>
          </a:p>
          <a:p>
            <a:pPr eaLnBrk="1" hangingPunct="1">
              <a:buNone/>
            </a:pPr>
            <a:r>
              <a:rPr lang="en-US" altLang="zh-CN" sz="2000" dirty="0" smtClean="0"/>
              <a:t>    18</a:t>
            </a:r>
            <a:r>
              <a:rPr lang="zh-CN" altLang="en-US" sz="2000" dirty="0" smtClean="0"/>
              <a:t> </a:t>
            </a:r>
            <a:r>
              <a:rPr lang="en-US" altLang="zh-CN" sz="2000" dirty="0" smtClean="0"/>
              <a:t>4</a:t>
            </a:r>
            <a:r>
              <a:rPr lang="zh-CN" altLang="en-US" sz="2000" dirty="0" smtClean="0"/>
              <a:t> </a:t>
            </a:r>
            <a:r>
              <a:rPr lang="en-US" altLang="zh-CN" sz="2000" dirty="0" smtClean="0"/>
              <a:t>2</a:t>
            </a:r>
            <a:r>
              <a:rPr lang="zh-CN" altLang="en-US" sz="2000" dirty="0" smtClean="0"/>
              <a:t> </a:t>
            </a:r>
            <a:r>
              <a:rPr lang="en-US" altLang="zh-CN" sz="2000" dirty="0" smtClean="0"/>
              <a:t>17</a:t>
            </a:r>
            <a:r>
              <a:rPr lang="zh-CN" altLang="en-US" sz="2000" dirty="0" smtClean="0"/>
              <a:t> </a:t>
            </a:r>
            <a:r>
              <a:rPr lang="en-US" altLang="zh-CN" sz="2000" dirty="0" smtClean="0"/>
              <a:t>4 19</a:t>
            </a:r>
          </a:p>
          <a:p>
            <a:pPr eaLnBrk="1" hangingPunct="1">
              <a:buNone/>
            </a:pPr>
            <a:r>
              <a:rPr lang="zh-CN" altLang="en-US" dirty="0" smtClean="0"/>
              <a:t>   应用维吉尼亚加密方式，得到：</a:t>
            </a:r>
            <a:endParaRPr lang="en-US" altLang="zh-CN" dirty="0" smtClean="0"/>
          </a:p>
          <a:p>
            <a:pPr eaLnBrk="1" hangingPunct="1">
              <a:buNone/>
            </a:pPr>
            <a:r>
              <a:rPr lang="zh-CN" altLang="en-US" sz="2000" dirty="0" smtClean="0"/>
              <a:t>    </a:t>
            </a:r>
            <a:r>
              <a:rPr lang="en-US" altLang="zh-CN" sz="2000" dirty="0" smtClean="0"/>
              <a:t>3+18=21, 14+4=18, 13+2=15, 14+17=5, 19+4=23, 14+19=7, 15+18=7, 4+4=8, </a:t>
            </a:r>
            <a:r>
              <a:rPr lang="en-US" altLang="zh-CN" sz="2000" dirty="0" smtClean="0"/>
              <a:t>13+2=15 </a:t>
            </a:r>
            <a:r>
              <a:rPr lang="en-US" altLang="zh-CN" sz="2000" dirty="0" smtClean="0"/>
              <a:t>,19+17=10, 7+4=11, 8+19=1, 18+18=10, 4+4=8, 13+2=15, 21+17=12, 4+4=8, 11+19=4, 14+18=6, 15+4=19, 4+2=6, </a:t>
            </a:r>
            <a:r>
              <a:rPr lang="en-US" altLang="zh-CN" sz="2000" dirty="0" smtClean="0"/>
              <a:t>(mod 26)</a:t>
            </a:r>
          </a:p>
          <a:p>
            <a:pPr eaLnBrk="1" hangingPunct="1">
              <a:buNone/>
            </a:pPr>
            <a:r>
              <a:rPr lang="en-US" altLang="zh-CN" dirty="0" smtClean="0"/>
              <a:t>   </a:t>
            </a:r>
            <a:r>
              <a:rPr lang="zh-CN" altLang="en-US" dirty="0" smtClean="0"/>
              <a:t>换成等价字母，得到密文：</a:t>
            </a:r>
            <a:r>
              <a:rPr lang="en-US" altLang="zh-CN" sz="2200" dirty="0" smtClean="0"/>
              <a:t>VSPFXHHIPKLBKIPMIEGTG</a:t>
            </a:r>
            <a:endParaRPr lang="zh-CN" altLang="en-US" sz="2200" dirty="0" smtClean="0"/>
          </a:p>
        </p:txBody>
      </p:sp>
      <p:sp>
        <p:nvSpPr>
          <p:cNvPr id="2355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76D79C3-CFF9-40C9-A27F-06F5CCAE865C}" type="slidenum">
              <a:rPr lang="zh-CN" altLang="en-US"/>
              <a:pPr fontAlgn="base">
                <a:spcBef>
                  <a:spcPct val="0"/>
                </a:spcBef>
                <a:spcAft>
                  <a:spcPct val="0"/>
                </a:spcAft>
                <a:defRPr/>
              </a:pPr>
              <a:t>41</a:t>
            </a:fld>
            <a:endParaRPr lang="en-US" altLang="zh-CN"/>
          </a:p>
        </p:txBody>
      </p:sp>
      <p:sp>
        <p:nvSpPr>
          <p:cNvPr id="2457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Tree>
    <p:extLst>
      <p:ext uri="{BB962C8B-B14F-4D97-AF65-F5344CB8AC3E}">
        <p14:creationId xmlns:p14="http://schemas.microsoft.com/office/powerpoint/2010/main" val="146450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924425"/>
          </a:xfrm>
        </p:spPr>
        <p:txBody>
          <a:bodyPr>
            <a:normAutofit/>
          </a:bodyPr>
          <a:lstStyle/>
          <a:p>
            <a:pPr eaLnBrk="1" hangingPunct="1"/>
            <a:r>
              <a:rPr lang="zh-CN" altLang="en-US" dirty="0" smtClean="0"/>
              <a:t>计算</a:t>
            </a:r>
            <a:r>
              <a:rPr lang="en-US" altLang="zh-CN" dirty="0" smtClean="0"/>
              <a:t>7</a:t>
            </a:r>
            <a:r>
              <a:rPr lang="zh-CN" altLang="en-US" dirty="0" smtClean="0"/>
              <a:t>：</a:t>
            </a:r>
            <a:r>
              <a:rPr lang="zh-CN" altLang="en-US" dirty="0" smtClean="0"/>
              <a:t>解密用密钥为</a:t>
            </a:r>
            <a:r>
              <a:rPr lang="en-US" altLang="zh-CN" dirty="0" smtClean="0"/>
              <a:t>ZORRO</a:t>
            </a:r>
            <a:r>
              <a:rPr lang="zh-CN" altLang="en-US" dirty="0" smtClean="0"/>
              <a:t>的维吉尼亚密码加密的密文</a:t>
            </a:r>
            <a:r>
              <a:rPr lang="en-US" altLang="zh-CN" dirty="0" smtClean="0"/>
              <a:t>FFFLBCVFX</a:t>
            </a:r>
            <a:r>
              <a:rPr lang="zh-CN" altLang="en-US" dirty="0" smtClean="0"/>
              <a:t>。</a:t>
            </a:r>
            <a:endParaRPr lang="en-US" altLang="zh-CN" dirty="0" smtClean="0"/>
          </a:p>
          <a:p>
            <a:pPr eaLnBrk="1" hangingPunct="1"/>
            <a:endParaRPr lang="en-US" altLang="zh-CN" dirty="0" smtClean="0"/>
          </a:p>
          <a:p>
            <a:pPr eaLnBrk="1" hangingPunct="1"/>
            <a:r>
              <a:rPr lang="zh-CN" altLang="en-US" dirty="0" smtClean="0"/>
              <a:t>解：首先将密文和密钥转换为等价的数字。密文中字母和密钥中字母分别转换为：</a:t>
            </a:r>
            <a:endParaRPr lang="en-US" altLang="zh-CN" dirty="0" smtClean="0"/>
          </a:p>
          <a:p>
            <a:pPr eaLnBrk="1" hangingPunct="1">
              <a:buNone/>
            </a:pPr>
            <a:r>
              <a:rPr lang="zh-CN" altLang="en-US" dirty="0" smtClean="0"/>
              <a:t>    </a:t>
            </a:r>
            <a:r>
              <a:rPr lang="en-US" altLang="zh-CN" sz="2000" dirty="0" smtClean="0"/>
              <a:t>y</a:t>
            </a:r>
            <a:r>
              <a:rPr lang="en-US" altLang="zh-CN" sz="2000" baseline="-25000" dirty="0" smtClean="0"/>
              <a:t>1</a:t>
            </a:r>
            <a:r>
              <a:rPr lang="en-US" altLang="zh-CN" sz="2000" dirty="0" smtClean="0"/>
              <a:t>y</a:t>
            </a:r>
            <a:r>
              <a:rPr lang="en-US" altLang="zh-CN" sz="2000" baseline="-25000" dirty="0" smtClean="0"/>
              <a:t>2</a:t>
            </a:r>
            <a:r>
              <a:rPr lang="en-US" altLang="zh-CN" sz="2000" dirty="0" smtClean="0"/>
              <a:t>y</a:t>
            </a:r>
            <a:r>
              <a:rPr lang="en-US" altLang="zh-CN" sz="2000" baseline="-25000" dirty="0" smtClean="0"/>
              <a:t>3</a:t>
            </a:r>
            <a:r>
              <a:rPr lang="en-US" altLang="zh-CN" sz="2000" dirty="0" smtClean="0"/>
              <a:t>y</a:t>
            </a:r>
            <a:r>
              <a:rPr lang="en-US" altLang="zh-CN" sz="2000" baseline="-25000" dirty="0" smtClean="0"/>
              <a:t>4</a:t>
            </a:r>
            <a:r>
              <a:rPr lang="en-US" altLang="zh-CN" sz="2000" dirty="0" smtClean="0"/>
              <a:t>y</a:t>
            </a:r>
            <a:r>
              <a:rPr lang="en-US" altLang="zh-CN" sz="2000" baseline="-25000" dirty="0" smtClean="0"/>
              <a:t>5</a:t>
            </a:r>
            <a:r>
              <a:rPr lang="en-US" altLang="zh-CN" sz="2000" dirty="0" smtClean="0"/>
              <a:t>y</a:t>
            </a:r>
            <a:r>
              <a:rPr lang="en-US" altLang="zh-CN" sz="2000" baseline="-25000" dirty="0" smtClean="0"/>
              <a:t>6</a:t>
            </a:r>
            <a:r>
              <a:rPr lang="en-US" altLang="zh-CN" sz="2000" dirty="0" smtClean="0"/>
              <a:t>y</a:t>
            </a:r>
            <a:r>
              <a:rPr lang="en-US" altLang="zh-CN" sz="2000" baseline="-25000" dirty="0" smtClean="0"/>
              <a:t>7</a:t>
            </a:r>
            <a:r>
              <a:rPr lang="en-US" altLang="zh-CN" sz="2000" dirty="0" smtClean="0"/>
              <a:t>y</a:t>
            </a:r>
            <a:r>
              <a:rPr lang="en-US" altLang="zh-CN" sz="2000" baseline="-25000" dirty="0" smtClean="0"/>
              <a:t>8</a:t>
            </a:r>
            <a:r>
              <a:rPr lang="en-US" altLang="zh-CN" sz="2000" dirty="0" smtClean="0"/>
              <a:t>y</a:t>
            </a:r>
            <a:r>
              <a:rPr lang="en-US" altLang="zh-CN" sz="2000" baseline="-25000" dirty="0" smtClean="0"/>
              <a:t>9</a:t>
            </a:r>
            <a:r>
              <a:rPr lang="en-US" altLang="zh-CN" sz="2000" dirty="0" smtClean="0"/>
              <a:t>=5</a:t>
            </a:r>
            <a:r>
              <a:rPr lang="zh-CN" altLang="en-US" sz="2000" dirty="0" smtClean="0"/>
              <a:t> </a:t>
            </a:r>
            <a:r>
              <a:rPr lang="en-US" altLang="zh-CN" sz="2000" dirty="0" smtClean="0"/>
              <a:t>5</a:t>
            </a:r>
            <a:r>
              <a:rPr lang="zh-CN" altLang="en-US" sz="2000" dirty="0" smtClean="0"/>
              <a:t> </a:t>
            </a:r>
            <a:r>
              <a:rPr lang="en-US" altLang="zh-CN" sz="2000" dirty="0" smtClean="0"/>
              <a:t>5</a:t>
            </a:r>
            <a:r>
              <a:rPr lang="zh-CN" altLang="en-US" sz="2000" dirty="0" smtClean="0"/>
              <a:t> </a:t>
            </a:r>
            <a:r>
              <a:rPr lang="en-US" altLang="zh-CN" sz="2000" dirty="0" smtClean="0"/>
              <a:t>11</a:t>
            </a:r>
            <a:r>
              <a:rPr lang="zh-CN" altLang="en-US" sz="2000" dirty="0" smtClean="0"/>
              <a:t> </a:t>
            </a:r>
            <a:r>
              <a:rPr lang="en-US" altLang="zh-CN" sz="2000" dirty="0" smtClean="0"/>
              <a:t>1</a:t>
            </a:r>
            <a:r>
              <a:rPr lang="zh-CN" altLang="en-US" sz="2000" dirty="0" smtClean="0"/>
              <a:t> </a:t>
            </a:r>
            <a:r>
              <a:rPr lang="en-US" altLang="zh-CN" sz="2000" dirty="0" smtClean="0"/>
              <a:t>2</a:t>
            </a:r>
            <a:r>
              <a:rPr lang="zh-CN" altLang="en-US" sz="2000" dirty="0" smtClean="0"/>
              <a:t> </a:t>
            </a:r>
            <a:r>
              <a:rPr lang="en-US" altLang="zh-CN" sz="2000" dirty="0" smtClean="0"/>
              <a:t>21</a:t>
            </a:r>
            <a:r>
              <a:rPr lang="zh-CN" altLang="en-US" sz="2000" dirty="0" smtClean="0"/>
              <a:t> </a:t>
            </a:r>
            <a:r>
              <a:rPr lang="en-US" altLang="zh-CN" sz="2000" dirty="0" smtClean="0"/>
              <a:t>5</a:t>
            </a:r>
            <a:r>
              <a:rPr lang="zh-CN" altLang="en-US" sz="2000" dirty="0" smtClean="0"/>
              <a:t> </a:t>
            </a:r>
            <a:r>
              <a:rPr lang="en-US" altLang="zh-CN" sz="2000" dirty="0" smtClean="0"/>
              <a:t>23</a:t>
            </a:r>
          </a:p>
          <a:p>
            <a:pPr eaLnBrk="1" hangingPunct="1">
              <a:buNone/>
            </a:pPr>
            <a:r>
              <a:rPr lang="zh-CN" altLang="en-US" sz="2000" dirty="0" smtClean="0"/>
              <a:t>    </a:t>
            </a:r>
            <a:r>
              <a:rPr lang="en-US" altLang="zh-CN" sz="2000" dirty="0" smtClean="0"/>
              <a:t>k</a:t>
            </a:r>
            <a:r>
              <a:rPr lang="en-US" altLang="zh-CN" sz="2000" baseline="-25000" dirty="0" smtClean="0"/>
              <a:t>1</a:t>
            </a:r>
            <a:r>
              <a:rPr lang="en-US" altLang="zh-CN" sz="2000" dirty="0" smtClean="0"/>
              <a:t>k</a:t>
            </a:r>
            <a:r>
              <a:rPr lang="en-US" altLang="zh-CN" sz="2000" baseline="-25000" dirty="0" smtClean="0"/>
              <a:t>2</a:t>
            </a:r>
            <a:r>
              <a:rPr lang="en-US" altLang="zh-CN" sz="2000" dirty="0" smtClean="0"/>
              <a:t>k</a:t>
            </a:r>
            <a:r>
              <a:rPr lang="en-US" altLang="zh-CN" sz="2000" baseline="-25000" dirty="0" smtClean="0"/>
              <a:t>3</a:t>
            </a:r>
            <a:r>
              <a:rPr lang="en-US" altLang="zh-CN" sz="2000" dirty="0" smtClean="0"/>
              <a:t>k</a:t>
            </a:r>
            <a:r>
              <a:rPr lang="en-US" altLang="zh-CN" sz="2000" baseline="-25000" dirty="0" smtClean="0"/>
              <a:t>4</a:t>
            </a:r>
            <a:r>
              <a:rPr lang="en-US" altLang="zh-CN" sz="2000" dirty="0" smtClean="0"/>
              <a:t>k</a:t>
            </a:r>
            <a:r>
              <a:rPr lang="en-US" altLang="zh-CN" sz="2000" baseline="-25000" dirty="0" smtClean="0"/>
              <a:t>5</a:t>
            </a:r>
            <a:r>
              <a:rPr lang="en-US" altLang="zh-CN" sz="2000" dirty="0" smtClean="0"/>
              <a:t>=25</a:t>
            </a:r>
            <a:r>
              <a:rPr lang="zh-CN" altLang="en-US" sz="2000" dirty="0" smtClean="0"/>
              <a:t> </a:t>
            </a:r>
            <a:r>
              <a:rPr lang="en-US" altLang="zh-CN" sz="2000" dirty="0" smtClean="0"/>
              <a:t>14</a:t>
            </a:r>
            <a:r>
              <a:rPr lang="zh-CN" altLang="en-US" sz="2000" dirty="0" smtClean="0"/>
              <a:t> </a:t>
            </a:r>
            <a:r>
              <a:rPr lang="en-US" altLang="zh-CN" sz="2000" dirty="0" smtClean="0"/>
              <a:t>17</a:t>
            </a:r>
            <a:r>
              <a:rPr lang="zh-CN" altLang="en-US" sz="2000" dirty="0" smtClean="0"/>
              <a:t> </a:t>
            </a:r>
            <a:r>
              <a:rPr lang="en-US" altLang="zh-CN" sz="2000" dirty="0" smtClean="0"/>
              <a:t>17</a:t>
            </a:r>
            <a:r>
              <a:rPr lang="zh-CN" altLang="en-US" sz="2000" dirty="0" smtClean="0"/>
              <a:t> </a:t>
            </a:r>
            <a:r>
              <a:rPr lang="en-US" altLang="zh-CN" sz="2000" dirty="0" smtClean="0"/>
              <a:t>14</a:t>
            </a:r>
          </a:p>
          <a:p>
            <a:pPr eaLnBrk="1" hangingPunct="1">
              <a:buNone/>
            </a:pPr>
            <a:r>
              <a:rPr lang="zh-CN" altLang="en-US" dirty="0" smtClean="0"/>
              <a:t>   应用维吉尼亚解密方式，得到：</a:t>
            </a:r>
            <a:endParaRPr lang="en-US" altLang="zh-CN" dirty="0" smtClean="0"/>
          </a:p>
          <a:p>
            <a:pPr eaLnBrk="1" hangingPunct="1">
              <a:buNone/>
            </a:pPr>
            <a:r>
              <a:rPr lang="zh-CN" altLang="en-US" sz="2000" dirty="0" smtClean="0"/>
              <a:t>    </a:t>
            </a:r>
            <a:r>
              <a:rPr lang="en-US" altLang="zh-CN" sz="2000" dirty="0" smtClean="0"/>
              <a:t>(y</a:t>
            </a:r>
            <a:r>
              <a:rPr lang="en-US" altLang="zh-CN" sz="2000" baseline="-25000" dirty="0" smtClean="0"/>
              <a:t>1</a:t>
            </a:r>
            <a:r>
              <a:rPr lang="en-US" altLang="zh-CN" sz="2000" dirty="0" smtClean="0"/>
              <a:t>-k</a:t>
            </a:r>
            <a:r>
              <a:rPr lang="en-US" altLang="zh-CN" sz="2000" baseline="-25000" dirty="0" smtClean="0"/>
              <a:t>1</a:t>
            </a:r>
            <a:r>
              <a:rPr lang="en-US" altLang="zh-CN" sz="2000" dirty="0" smtClean="0"/>
              <a:t>)…(y</a:t>
            </a:r>
            <a:r>
              <a:rPr lang="en-US" altLang="zh-CN" sz="2000" baseline="-25000" dirty="0" smtClean="0"/>
              <a:t>5</a:t>
            </a:r>
            <a:r>
              <a:rPr lang="en-US" altLang="zh-CN" sz="2000" dirty="0" smtClean="0"/>
              <a:t>-k</a:t>
            </a:r>
            <a:r>
              <a:rPr lang="en-US" altLang="zh-CN" sz="2000" baseline="-25000" dirty="0" smtClean="0"/>
              <a:t>5</a:t>
            </a:r>
            <a:r>
              <a:rPr lang="en-US" altLang="zh-CN" sz="2000" dirty="0" smtClean="0"/>
              <a:t>)(y</a:t>
            </a:r>
            <a:r>
              <a:rPr lang="en-US" altLang="zh-CN" sz="2000" baseline="-25000" dirty="0" smtClean="0"/>
              <a:t>6</a:t>
            </a:r>
            <a:r>
              <a:rPr lang="en-US" altLang="zh-CN" sz="2000" dirty="0" smtClean="0"/>
              <a:t>-k</a:t>
            </a:r>
            <a:r>
              <a:rPr lang="en-US" altLang="zh-CN" sz="2000" baseline="-25000" dirty="0" smtClean="0"/>
              <a:t>1</a:t>
            </a:r>
            <a:r>
              <a:rPr lang="en-US" altLang="zh-CN" sz="2000" dirty="0" smtClean="0"/>
              <a:t>)…(y</a:t>
            </a:r>
            <a:r>
              <a:rPr lang="en-US" altLang="zh-CN" sz="2000" baseline="-25000" dirty="0" smtClean="0"/>
              <a:t>9</a:t>
            </a:r>
            <a:r>
              <a:rPr lang="en-US" altLang="zh-CN" sz="2000" dirty="0" smtClean="0"/>
              <a:t>-k</a:t>
            </a:r>
            <a:r>
              <a:rPr lang="en-US" altLang="zh-CN" sz="2000" baseline="-25000" dirty="0" smtClean="0"/>
              <a:t>4</a:t>
            </a:r>
            <a:r>
              <a:rPr lang="en-US" altLang="zh-CN" sz="2000" dirty="0" smtClean="0"/>
              <a:t>)=6</a:t>
            </a:r>
            <a:r>
              <a:rPr lang="zh-CN" altLang="en-US" sz="2000" dirty="0" smtClean="0"/>
              <a:t> </a:t>
            </a:r>
            <a:r>
              <a:rPr lang="en-US" altLang="zh-CN" sz="2000" dirty="0" smtClean="0"/>
              <a:t>17</a:t>
            </a:r>
            <a:r>
              <a:rPr lang="zh-CN" altLang="en-US" sz="2000" dirty="0" smtClean="0"/>
              <a:t> </a:t>
            </a:r>
            <a:r>
              <a:rPr lang="en-US" altLang="zh-CN" sz="2000" dirty="0" smtClean="0"/>
              <a:t>14</a:t>
            </a:r>
            <a:r>
              <a:rPr lang="zh-CN" altLang="en-US" sz="2000" dirty="0" smtClean="0"/>
              <a:t> </a:t>
            </a:r>
            <a:r>
              <a:rPr lang="en-US" altLang="zh-CN" sz="2000" dirty="0" smtClean="0"/>
              <a:t>20 13 3 7 14 6</a:t>
            </a:r>
          </a:p>
          <a:p>
            <a:pPr eaLnBrk="1" hangingPunct="1">
              <a:buNone/>
            </a:pPr>
            <a:r>
              <a:rPr lang="en-US" altLang="zh-CN" dirty="0" smtClean="0"/>
              <a:t>   </a:t>
            </a:r>
            <a:r>
              <a:rPr lang="zh-CN" altLang="en-US" dirty="0" smtClean="0"/>
              <a:t>换成等价字母，得到明文：</a:t>
            </a:r>
            <a:r>
              <a:rPr lang="en-US" altLang="zh-CN" dirty="0" smtClean="0"/>
              <a:t>groundhog</a:t>
            </a:r>
          </a:p>
        </p:txBody>
      </p:sp>
      <p:sp>
        <p:nvSpPr>
          <p:cNvPr id="2560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FD555EE-9056-4EC3-9D96-523EFDA12CED}" type="slidenum">
              <a:rPr lang="zh-CN" altLang="en-US"/>
              <a:pPr fontAlgn="base">
                <a:spcBef>
                  <a:spcPct val="0"/>
                </a:spcBef>
                <a:spcAft>
                  <a:spcPct val="0"/>
                </a:spcAft>
                <a:defRPr/>
              </a:pPr>
              <a:t>42</a:t>
            </a:fld>
            <a:endParaRPr lang="en-US" altLang="zh-CN"/>
          </a:p>
        </p:txBody>
      </p:sp>
      <p:sp>
        <p:nvSpPr>
          <p:cNvPr id="2560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Tree>
    <p:extLst>
      <p:ext uri="{BB962C8B-B14F-4D97-AF65-F5344CB8AC3E}">
        <p14:creationId xmlns:p14="http://schemas.microsoft.com/office/powerpoint/2010/main" val="385440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141168"/>
          </a:xfrm>
        </p:spPr>
        <p:txBody>
          <a:bodyPr/>
          <a:lstStyle/>
          <a:p>
            <a:pPr eaLnBrk="1" hangingPunct="1"/>
            <a:r>
              <a:rPr lang="zh-CN" altLang="en-US" dirty="0" smtClean="0"/>
              <a:t>计算</a:t>
            </a:r>
            <a:r>
              <a:rPr lang="en-US" altLang="zh-CN" dirty="0" smtClean="0"/>
              <a:t>8</a:t>
            </a:r>
            <a:r>
              <a:rPr lang="zh-CN" altLang="en-US" dirty="0" smtClean="0"/>
              <a:t>：</a:t>
            </a:r>
            <a:r>
              <a:rPr lang="zh-CN" altLang="en-US" dirty="0" smtClean="0"/>
              <a:t>对下面的经维吉尼亚密码加密得到的密文，利用</a:t>
            </a:r>
            <a:r>
              <a:rPr lang="en-US" altLang="zh-CN" dirty="0" err="1" smtClean="0"/>
              <a:t>Kasiski</a:t>
            </a:r>
            <a:r>
              <a:rPr lang="zh-CN" altLang="en-US" dirty="0" smtClean="0"/>
              <a:t>测试法确定最可能的密钥长度</a:t>
            </a:r>
            <a:r>
              <a:rPr lang="en-US" altLang="zh-CN" dirty="0" smtClean="0"/>
              <a:t>m</a:t>
            </a:r>
            <a:r>
              <a:rPr lang="zh-CN" altLang="en-US" dirty="0" smtClean="0"/>
              <a:t>。</a:t>
            </a:r>
            <a:r>
              <a:rPr lang="en-US" altLang="zh-CN" sz="1500" dirty="0" smtClean="0"/>
              <a:t>CHREEVOAHMAERATBIAXXWTNXBEEOPHBSBQMQEQERBWRVXUOAKXAOSXXWEAHBWGJMMQMNKGRFVGXWTRZXWIAKLXFPSKAUTEMNDCMGTSXMXBTUIADNGMGPSRELXNJELXVRVPRTULHDNQWTWDTYGBPHXTTFALJHASVBFXXNGLLCHRZBWELEKMSJIKNBHWRJGNMGJSGLXFEYPHAGNRBIEQJTAMRVLCRREMNDGLXRRIMGNSNRWCHRQHAEYEVTAQEBBIPEEWEVKAKOEWAADREMXMTBHHCHRTKDNVRZCHRCLQOHPWQAIIWXNRMGWOIIFKEE</a:t>
            </a:r>
          </a:p>
          <a:p>
            <a:pPr eaLnBrk="1" hangingPunct="1"/>
            <a:endParaRPr lang="en-US" altLang="zh-CN" sz="1800" dirty="0" smtClean="0"/>
          </a:p>
          <a:p>
            <a:pPr eaLnBrk="1" hangingPunct="1"/>
            <a:r>
              <a:rPr lang="zh-CN" altLang="en-US" dirty="0" smtClean="0"/>
              <a:t>解：在密文中密文串</a:t>
            </a:r>
            <a:r>
              <a:rPr lang="en-US" altLang="zh-CN" dirty="0" smtClean="0"/>
              <a:t>CHR</a:t>
            </a:r>
            <a:r>
              <a:rPr lang="zh-CN" altLang="en-US" dirty="0" smtClean="0"/>
              <a:t>共出现了</a:t>
            </a:r>
            <a:r>
              <a:rPr lang="en-US" altLang="zh-CN" dirty="0" smtClean="0"/>
              <a:t>5</a:t>
            </a:r>
            <a:r>
              <a:rPr lang="zh-CN" altLang="en-US" dirty="0" smtClean="0"/>
              <a:t>次，每次出现的开始位置为</a:t>
            </a:r>
            <a:r>
              <a:rPr lang="en-US" altLang="zh-CN" dirty="0" smtClean="0"/>
              <a:t>1</a:t>
            </a:r>
            <a:r>
              <a:rPr lang="zh-CN" altLang="en-US" dirty="0" smtClean="0"/>
              <a:t>，</a:t>
            </a:r>
            <a:r>
              <a:rPr lang="en-US" altLang="zh-CN" dirty="0" smtClean="0"/>
              <a:t>166</a:t>
            </a:r>
            <a:r>
              <a:rPr lang="zh-CN" altLang="en-US" dirty="0" smtClean="0"/>
              <a:t>，</a:t>
            </a:r>
            <a:r>
              <a:rPr lang="en-US" altLang="zh-CN" dirty="0" smtClean="0"/>
              <a:t>236</a:t>
            </a:r>
            <a:r>
              <a:rPr lang="zh-CN" altLang="en-US" dirty="0" smtClean="0"/>
              <a:t>，</a:t>
            </a:r>
            <a:r>
              <a:rPr lang="en-US" altLang="zh-CN" dirty="0" smtClean="0"/>
              <a:t>276</a:t>
            </a:r>
            <a:r>
              <a:rPr lang="zh-CN" altLang="en-US" dirty="0" smtClean="0"/>
              <a:t>，</a:t>
            </a:r>
            <a:r>
              <a:rPr lang="en-US" altLang="zh-CN" dirty="0" smtClean="0"/>
              <a:t>286</a:t>
            </a:r>
            <a:r>
              <a:rPr lang="zh-CN" altLang="en-US" dirty="0" smtClean="0"/>
              <a:t>。第一次出现到其他各次出现的距离为</a:t>
            </a:r>
            <a:r>
              <a:rPr lang="en-US" altLang="zh-CN" dirty="0" smtClean="0"/>
              <a:t>165</a:t>
            </a:r>
            <a:r>
              <a:rPr lang="zh-CN" altLang="en-US" dirty="0" smtClean="0"/>
              <a:t>，</a:t>
            </a:r>
            <a:r>
              <a:rPr lang="en-US" altLang="zh-CN" dirty="0" smtClean="0"/>
              <a:t>235</a:t>
            </a:r>
            <a:r>
              <a:rPr lang="zh-CN" altLang="en-US" dirty="0" smtClean="0"/>
              <a:t>，</a:t>
            </a:r>
            <a:r>
              <a:rPr lang="en-US" altLang="zh-CN" dirty="0" smtClean="0"/>
              <a:t>275</a:t>
            </a:r>
            <a:r>
              <a:rPr lang="zh-CN" altLang="en-US" dirty="0" smtClean="0"/>
              <a:t>，</a:t>
            </a:r>
            <a:r>
              <a:rPr lang="en-US" altLang="zh-CN" dirty="0" smtClean="0"/>
              <a:t>285</a:t>
            </a:r>
            <a:r>
              <a:rPr lang="zh-CN" altLang="en-US" dirty="0" smtClean="0"/>
              <a:t>。因为</a:t>
            </a:r>
            <a:r>
              <a:rPr lang="en-US" altLang="zh-CN" dirty="0" smtClean="0"/>
              <a:t>(165</a:t>
            </a:r>
            <a:r>
              <a:rPr lang="zh-CN" altLang="en-US" dirty="0" smtClean="0"/>
              <a:t>，</a:t>
            </a:r>
            <a:r>
              <a:rPr lang="en-US" altLang="zh-CN" dirty="0" smtClean="0"/>
              <a:t>235</a:t>
            </a:r>
            <a:r>
              <a:rPr lang="zh-CN" altLang="en-US" dirty="0" smtClean="0"/>
              <a:t>，</a:t>
            </a:r>
            <a:r>
              <a:rPr lang="en-US" altLang="zh-CN" dirty="0" smtClean="0"/>
              <a:t>275</a:t>
            </a:r>
            <a:r>
              <a:rPr lang="zh-CN" altLang="en-US" dirty="0" smtClean="0"/>
              <a:t>，</a:t>
            </a:r>
            <a:r>
              <a:rPr lang="en-US" altLang="zh-CN" dirty="0" smtClean="0"/>
              <a:t>285)=5</a:t>
            </a:r>
            <a:r>
              <a:rPr lang="zh-CN" altLang="en-US" dirty="0" smtClean="0"/>
              <a:t>，所以维吉尼亚密码的密钥长度最可能为</a:t>
            </a:r>
            <a:r>
              <a:rPr lang="en-US" altLang="zh-CN" dirty="0" smtClean="0"/>
              <a:t>m=5</a:t>
            </a:r>
            <a:r>
              <a:rPr lang="zh-CN" altLang="en-US" dirty="0" smtClean="0"/>
              <a:t>。</a:t>
            </a:r>
            <a:endParaRPr lang="en-US" altLang="zh-CN" dirty="0" smtClean="0"/>
          </a:p>
        </p:txBody>
      </p:sp>
      <p:sp>
        <p:nvSpPr>
          <p:cNvPr id="26625" name="标题 1"/>
          <p:cNvSpPr>
            <a:spLocks noGrp="1"/>
          </p:cNvSpPr>
          <p:nvPr>
            <p:ph type="title"/>
          </p:nvPr>
        </p:nvSpPr>
        <p:spPr bwMode="auto">
          <a:noFill/>
        </p:spPr>
        <p:txBody>
          <a:bodyPr wrap="square" lIns="91440" tIns="45720" rIns="91440" bIns="45720" numCol="1" anchorCtr="0" compatLnSpc="1">
            <a:prstTxWarp prst="textNoShape">
              <a:avLst/>
            </a:prstTxWarp>
          </a:bodyPr>
          <a:lstStyle/>
          <a:p>
            <a:pPr eaLnBrk="1" hangingPunct="1"/>
            <a:r>
              <a:rPr lang="zh-CN" altLang="en-US" cap="none" dirty="0"/>
              <a:t>例子</a:t>
            </a:r>
            <a:endParaRPr lang="zh-CN" altLang="en-US" cap="none" dirty="0" smtClean="0"/>
          </a:p>
        </p:txBody>
      </p:sp>
      <p:sp>
        <p:nvSpPr>
          <p:cNvPr id="26627" name="灯片编号占位符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5D4485B3-BFB0-4671-904E-9E7BDF1383A9}" type="slidenum">
              <a:rPr lang="zh-CN" altLang="en-US" sz="1400" b="1">
                <a:solidFill>
                  <a:srgbClr val="FFFFFF"/>
                </a:solidFill>
                <a:latin typeface="Century Schoolbook" pitchFamily="18" charset="0"/>
              </a:rPr>
              <a:pPr algn="ctr"/>
              <a:t>43</a:t>
            </a:fld>
            <a:endParaRPr lang="en-US" altLang="zh-CN" sz="1400" b="1">
              <a:solidFill>
                <a:srgbClr val="FFFFFF"/>
              </a:solidFill>
              <a:latin typeface="Century Schoolbook" pitchFamily="18" charset="0"/>
            </a:endParaRPr>
          </a:p>
        </p:txBody>
      </p:sp>
    </p:spTree>
    <p:extLst>
      <p:ext uri="{BB962C8B-B14F-4D97-AF65-F5344CB8AC3E}">
        <p14:creationId xmlns:p14="http://schemas.microsoft.com/office/powerpoint/2010/main" val="2794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sz="4400" dirty="0"/>
              <a:t>3.3 RSA</a:t>
            </a:r>
            <a:r>
              <a:rPr lang="zh-CN" altLang="en-US" sz="4400" dirty="0"/>
              <a:t>公钥密码体制</a:t>
            </a:r>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AEB05C4-23BD-4DEB-A35E-46ACFA9F0ECE}" type="slidenum">
              <a:rPr lang="zh-CN" altLang="en-US" smtClean="0"/>
              <a:pPr>
                <a:defRPr/>
              </a:pPr>
              <a:t>44</a:t>
            </a:fld>
            <a:endParaRPr lang="zh-CN" altLang="en-US"/>
          </a:p>
        </p:txBody>
      </p:sp>
    </p:spTree>
    <p:extLst>
      <p:ext uri="{BB962C8B-B14F-4D97-AF65-F5344CB8AC3E}">
        <p14:creationId xmlns:p14="http://schemas.microsoft.com/office/powerpoint/2010/main" val="3012707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52988"/>
          </a:xfrm>
        </p:spPr>
        <p:txBody>
          <a:bodyPr/>
          <a:lstStyle/>
          <a:p>
            <a:pPr eaLnBrk="1" hangingPunct="1"/>
            <a:r>
              <a:rPr lang="zh-CN" altLang="en-US" dirty="0" smtClean="0"/>
              <a:t>在前一节中，我们见到的密码都是</a:t>
            </a:r>
            <a:r>
              <a:rPr lang="zh-CN" altLang="en-US" b="1" dirty="0" smtClean="0">
                <a:solidFill>
                  <a:srgbClr val="FF0000"/>
                </a:solidFill>
              </a:rPr>
              <a:t>对称密码体制</a:t>
            </a:r>
            <a:r>
              <a:rPr lang="zh-CN" altLang="en-US" dirty="0" smtClean="0"/>
              <a:t>，这种密码体制的特点就是解密规则或者与加密规则相同，或者很容易地从加密规则导出。对称密码体制有一个缺点，就是它需要在</a:t>
            </a:r>
            <a:r>
              <a:rPr lang="en-US" altLang="zh-CN" dirty="0" smtClean="0"/>
              <a:t>Alice</a:t>
            </a:r>
            <a:r>
              <a:rPr lang="zh-CN" altLang="en-US" dirty="0" smtClean="0"/>
              <a:t>和</a:t>
            </a:r>
            <a:r>
              <a:rPr lang="en-US" altLang="zh-CN" dirty="0" smtClean="0"/>
              <a:t>Bob</a:t>
            </a:r>
            <a:r>
              <a:rPr lang="zh-CN" altLang="en-US" dirty="0" smtClean="0"/>
              <a:t>传输密文之前使用一个安全信道交换密码。实际上，这可能很难做到。</a:t>
            </a:r>
            <a:endParaRPr lang="en-US" altLang="zh-CN" dirty="0" smtClean="0"/>
          </a:p>
          <a:p>
            <a:pPr eaLnBrk="1" hangingPunct="1"/>
            <a:endParaRPr lang="en-US" altLang="zh-CN" dirty="0" smtClean="0"/>
          </a:p>
          <a:p>
            <a:pPr eaLnBrk="1" hangingPunct="1"/>
            <a:r>
              <a:rPr lang="zh-CN" altLang="en-US" dirty="0" smtClean="0"/>
              <a:t>在</a:t>
            </a:r>
            <a:r>
              <a:rPr lang="zh-CN" altLang="en-US" b="1" dirty="0" smtClean="0">
                <a:solidFill>
                  <a:srgbClr val="FF0000"/>
                </a:solidFill>
              </a:rPr>
              <a:t>公钥密码体制</a:t>
            </a:r>
            <a:r>
              <a:rPr lang="zh-CN" altLang="en-US" dirty="0" smtClean="0"/>
              <a:t>中，加密密钥和解密密钥是不一样的。加密密钥简称为</a:t>
            </a:r>
            <a:r>
              <a:rPr lang="zh-CN" altLang="en-US" b="1" dirty="0" smtClean="0">
                <a:solidFill>
                  <a:srgbClr val="FF0000"/>
                </a:solidFill>
              </a:rPr>
              <a:t>公钥</a:t>
            </a:r>
            <a:r>
              <a:rPr lang="zh-CN" altLang="en-US" dirty="0" smtClean="0"/>
              <a:t>，解密密钥简称为</a:t>
            </a:r>
            <a:r>
              <a:rPr lang="zh-CN" altLang="en-US" b="1" dirty="0" smtClean="0">
                <a:solidFill>
                  <a:srgbClr val="FF0000"/>
                </a:solidFill>
              </a:rPr>
              <a:t>私钥</a:t>
            </a:r>
            <a:r>
              <a:rPr lang="zh-CN" altLang="en-US" dirty="0" smtClean="0"/>
              <a:t>。公钥可以公开，但私钥必须保密。公钥密码体制的优点是</a:t>
            </a:r>
            <a:r>
              <a:rPr lang="en-US" altLang="zh-CN" dirty="0" smtClean="0"/>
              <a:t>Alice</a:t>
            </a:r>
            <a:r>
              <a:rPr lang="zh-CN" altLang="en-US" dirty="0" smtClean="0"/>
              <a:t>可以发送利用</a:t>
            </a:r>
            <a:r>
              <a:rPr lang="en-US" altLang="zh-CN" dirty="0" smtClean="0"/>
              <a:t>Bob</a:t>
            </a:r>
            <a:r>
              <a:rPr lang="zh-CN" altLang="en-US" dirty="0" smtClean="0"/>
              <a:t>的公钥加密的消息给</a:t>
            </a:r>
            <a:r>
              <a:rPr lang="en-US" altLang="zh-CN" dirty="0" smtClean="0"/>
              <a:t>Bob</a:t>
            </a:r>
            <a:r>
              <a:rPr lang="zh-CN" altLang="en-US" dirty="0" smtClean="0"/>
              <a:t>，而事先不需要共享密钥的通信。</a:t>
            </a:r>
            <a:r>
              <a:rPr lang="en-US" altLang="zh-CN" dirty="0" smtClean="0"/>
              <a:t>Bob</a:t>
            </a:r>
            <a:r>
              <a:rPr lang="zh-CN" altLang="en-US" dirty="0" smtClean="0"/>
              <a:t>将是唯一能够利用私钥对密文进行解密的人。</a:t>
            </a:r>
            <a:endParaRPr lang="en-US" altLang="zh-CN" dirty="0" smtClean="0"/>
          </a:p>
          <a:p>
            <a:pPr eaLnBrk="1" hangingPunct="1"/>
            <a:endParaRPr lang="en-US" altLang="zh-CN" dirty="0" smtClean="0"/>
          </a:p>
          <a:p>
            <a:pPr eaLnBrk="1" hangingPunct="1"/>
            <a:endParaRPr lang="en-US" altLang="zh-CN" dirty="0" smtClean="0"/>
          </a:p>
        </p:txBody>
      </p:sp>
      <p:sp>
        <p:nvSpPr>
          <p:cNvPr id="1029" name="灯片编号占位符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9513159-9E2F-4EDE-AB20-A5680441CFD7}" type="slidenum">
              <a:rPr lang="zh-CN" altLang="en-US"/>
              <a:pPr fontAlgn="base">
                <a:spcBef>
                  <a:spcPct val="0"/>
                </a:spcBef>
                <a:spcAft>
                  <a:spcPct val="0"/>
                </a:spcAft>
                <a:defRPr/>
              </a:pPr>
              <a:t>45</a:t>
            </a:fld>
            <a:endParaRPr lang="en-US" altLang="zh-CN"/>
          </a:p>
        </p:txBody>
      </p:sp>
      <p:sp>
        <p:nvSpPr>
          <p:cNvPr id="102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公钥密码体制</a:t>
            </a:r>
          </a:p>
        </p:txBody>
      </p:sp>
      <p:graphicFrame>
        <p:nvGraphicFramePr>
          <p:cNvPr id="102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04"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853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068888"/>
          </a:xfrm>
        </p:spPr>
        <p:txBody>
          <a:bodyPr/>
          <a:lstStyle/>
          <a:p>
            <a:pPr eaLnBrk="1" hangingPunct="1"/>
            <a:r>
              <a:rPr lang="zh-CN" altLang="en-US" b="1" dirty="0" smtClean="0">
                <a:solidFill>
                  <a:srgbClr val="FF0000"/>
                </a:solidFill>
              </a:rPr>
              <a:t>公钥密码体制</a:t>
            </a:r>
            <a:r>
              <a:rPr lang="zh-CN" altLang="en-US" dirty="0" smtClean="0"/>
              <a:t>的思想是</a:t>
            </a:r>
            <a:r>
              <a:rPr lang="en-US" altLang="zh-CN" dirty="0" smtClean="0"/>
              <a:t>1976</a:t>
            </a:r>
            <a:r>
              <a:rPr lang="zh-CN" altLang="en-US" dirty="0" smtClean="0"/>
              <a:t>年由</a:t>
            </a:r>
            <a:r>
              <a:rPr lang="en-US" altLang="zh-CN" dirty="0" smtClean="0"/>
              <a:t>W. </a:t>
            </a:r>
            <a:r>
              <a:rPr lang="en-US" altLang="zh-CN" dirty="0" err="1" smtClean="0"/>
              <a:t>Diffie</a:t>
            </a:r>
            <a:r>
              <a:rPr lang="zh-CN" altLang="en-US" dirty="0" smtClean="0"/>
              <a:t>和</a:t>
            </a:r>
            <a:r>
              <a:rPr lang="en-US" altLang="zh-CN" dirty="0" smtClean="0"/>
              <a:t>M. Hellman</a:t>
            </a:r>
            <a:r>
              <a:rPr lang="zh-CN" altLang="en-US" dirty="0" smtClean="0"/>
              <a:t>提出的。</a:t>
            </a:r>
            <a:r>
              <a:rPr lang="en-US" altLang="zh-CN" dirty="0" smtClean="0"/>
              <a:t>1977</a:t>
            </a:r>
            <a:r>
              <a:rPr lang="zh-CN" altLang="en-US" dirty="0" smtClean="0"/>
              <a:t>年，</a:t>
            </a:r>
            <a:r>
              <a:rPr lang="en-US" altLang="zh-CN" dirty="0" smtClean="0"/>
              <a:t>R. </a:t>
            </a:r>
            <a:r>
              <a:rPr lang="en-US" altLang="zh-CN" dirty="0" err="1" smtClean="0"/>
              <a:t>Rivest</a:t>
            </a:r>
            <a:r>
              <a:rPr lang="zh-CN" altLang="en-US" dirty="0" smtClean="0"/>
              <a:t>，</a:t>
            </a:r>
            <a:r>
              <a:rPr lang="en-US" altLang="zh-CN" dirty="0" smtClean="0"/>
              <a:t>A. </a:t>
            </a:r>
            <a:r>
              <a:rPr lang="en-US" altLang="zh-CN" dirty="0" err="1" smtClean="0"/>
              <a:t>Ahamir</a:t>
            </a:r>
            <a:r>
              <a:rPr lang="zh-CN" altLang="en-US" dirty="0" smtClean="0"/>
              <a:t>和</a:t>
            </a:r>
            <a:r>
              <a:rPr lang="en-US" altLang="zh-CN" dirty="0" smtClean="0"/>
              <a:t>L. </a:t>
            </a:r>
            <a:r>
              <a:rPr lang="en-US" altLang="zh-CN" dirty="0" err="1" smtClean="0"/>
              <a:t>Adleman</a:t>
            </a:r>
            <a:r>
              <a:rPr lang="zh-CN" altLang="en-US" dirty="0" smtClean="0"/>
              <a:t>发明了著名的</a:t>
            </a:r>
            <a:r>
              <a:rPr lang="en-US" altLang="zh-CN" b="1" dirty="0" smtClean="0">
                <a:solidFill>
                  <a:srgbClr val="FF0000"/>
                </a:solidFill>
              </a:rPr>
              <a:t>RSA</a:t>
            </a:r>
            <a:r>
              <a:rPr lang="zh-CN" altLang="en-US" b="1" dirty="0" smtClean="0">
                <a:solidFill>
                  <a:srgbClr val="FF0000"/>
                </a:solidFill>
              </a:rPr>
              <a:t>密码体制</a:t>
            </a:r>
            <a:r>
              <a:rPr lang="zh-CN" altLang="en-US" dirty="0" smtClean="0"/>
              <a:t>。</a:t>
            </a:r>
            <a:endParaRPr lang="en-US" altLang="zh-CN" dirty="0" smtClean="0"/>
          </a:p>
          <a:p>
            <a:pPr eaLnBrk="1" hangingPunct="1"/>
            <a:endParaRPr lang="en-US" altLang="zh-CN" dirty="0" smtClean="0"/>
          </a:p>
          <a:p>
            <a:pPr eaLnBrk="1" hangingPunct="1"/>
            <a:r>
              <a:rPr lang="zh-CN" altLang="en-US" dirty="0" smtClean="0"/>
              <a:t>值得一提的是，</a:t>
            </a:r>
            <a:r>
              <a:rPr lang="en-US" altLang="zh-CN" dirty="0" smtClean="0"/>
              <a:t>1997</a:t>
            </a:r>
            <a:r>
              <a:rPr lang="zh-CN" altLang="en-US" dirty="0" smtClean="0"/>
              <a:t>年</a:t>
            </a:r>
            <a:r>
              <a:rPr lang="en-US" altLang="zh-CN" dirty="0" smtClean="0"/>
              <a:t>12</a:t>
            </a:r>
            <a:r>
              <a:rPr lang="zh-CN" altLang="en-US" dirty="0" smtClean="0"/>
              <a:t>月英国通信总部解密的一些未公开的文章表明，早在</a:t>
            </a:r>
            <a:r>
              <a:rPr lang="en-US" altLang="zh-CN" dirty="0" smtClean="0"/>
              <a:t>1970</a:t>
            </a:r>
            <a:r>
              <a:rPr lang="zh-CN" altLang="en-US" dirty="0" smtClean="0"/>
              <a:t>年</a:t>
            </a:r>
            <a:r>
              <a:rPr lang="en-US" altLang="zh-CN" dirty="0" smtClean="0"/>
              <a:t>J. H. Ellis</a:t>
            </a:r>
            <a:r>
              <a:rPr lang="zh-CN" altLang="en-US" dirty="0" smtClean="0"/>
              <a:t>就提出了公钥密码学的思想，</a:t>
            </a:r>
            <a:r>
              <a:rPr lang="en-US" altLang="zh-CN" dirty="0" smtClean="0"/>
              <a:t>C. Cocks</a:t>
            </a:r>
            <a:r>
              <a:rPr lang="zh-CN" altLang="en-US" dirty="0" smtClean="0"/>
              <a:t>在</a:t>
            </a:r>
            <a:r>
              <a:rPr lang="en-US" altLang="zh-CN" dirty="0" smtClean="0"/>
              <a:t>1973</a:t>
            </a:r>
            <a:r>
              <a:rPr lang="zh-CN" altLang="en-US" dirty="0" smtClean="0"/>
              <a:t>年的一篇文章里描述了一个与</a:t>
            </a:r>
            <a:r>
              <a:rPr lang="en-US" altLang="zh-CN" dirty="0" smtClean="0"/>
              <a:t>RSA</a:t>
            </a:r>
            <a:r>
              <a:rPr lang="zh-CN" altLang="en-US" dirty="0" smtClean="0"/>
              <a:t>密码体制基本一致的公钥密码体制。</a:t>
            </a:r>
            <a:endParaRPr lang="en-US" altLang="zh-CN" dirty="0" smtClean="0"/>
          </a:p>
        </p:txBody>
      </p:sp>
      <p:sp>
        <p:nvSpPr>
          <p:cNvPr id="17411"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BFB4C-234B-468E-9A5D-7721E825B632}" type="slidenum">
              <a:rPr lang="zh-CN" altLang="en-US"/>
              <a:pPr fontAlgn="base">
                <a:spcBef>
                  <a:spcPct val="0"/>
                </a:spcBef>
                <a:spcAft>
                  <a:spcPct val="0"/>
                </a:spcAft>
                <a:defRPr/>
              </a:pPr>
              <a:t>46</a:t>
            </a:fld>
            <a:endParaRPr lang="en-US" altLang="zh-CN"/>
          </a:p>
        </p:txBody>
      </p:sp>
      <p:sp>
        <p:nvSpPr>
          <p:cNvPr id="17409"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公钥密码体制</a:t>
            </a:r>
          </a:p>
        </p:txBody>
      </p:sp>
    </p:spTree>
    <p:extLst>
      <p:ext uri="{BB962C8B-B14F-4D97-AF65-F5344CB8AC3E}">
        <p14:creationId xmlns:p14="http://schemas.microsoft.com/office/powerpoint/2010/main" val="174481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1600200"/>
            <a:ext cx="7787208" cy="5141168"/>
          </a:xfrm>
        </p:spPr>
        <p:txBody>
          <a:bodyPr/>
          <a:lstStyle/>
          <a:p>
            <a:pPr eaLnBrk="1" hangingPunct="1"/>
            <a:r>
              <a:rPr lang="zh-CN" altLang="en-US" dirty="0" smtClean="0"/>
              <a:t>在公钥密码体制中，要求从公钥计算私钥是难解的。这里称</a:t>
            </a:r>
            <a:r>
              <a:rPr lang="zh-CN" altLang="en-US" b="1" dirty="0" smtClean="0">
                <a:solidFill>
                  <a:srgbClr val="FF0000"/>
                </a:solidFill>
              </a:rPr>
              <a:t>一个问题是难解的</a:t>
            </a:r>
            <a:r>
              <a:rPr lang="zh-CN" altLang="en-US" dirty="0" smtClean="0"/>
              <a:t>，直观上讲，</a:t>
            </a:r>
            <a:r>
              <a:rPr lang="zh-CN" altLang="en-US" b="1" dirty="0" smtClean="0">
                <a:solidFill>
                  <a:srgbClr val="FF0000"/>
                </a:solidFill>
              </a:rPr>
              <a:t>就是不存在一个计算该问题的有效算法</a:t>
            </a:r>
            <a:r>
              <a:rPr lang="zh-CN" altLang="en-US" dirty="0" smtClean="0"/>
              <a:t>。</a:t>
            </a:r>
            <a:endParaRPr lang="en-US" altLang="zh-CN" dirty="0" smtClean="0"/>
          </a:p>
          <a:p>
            <a:pPr eaLnBrk="1" hangingPunct="1"/>
            <a:endParaRPr lang="en-US" altLang="zh-CN" dirty="0" smtClean="0"/>
          </a:p>
          <a:p>
            <a:pPr eaLnBrk="1" hangingPunct="1"/>
            <a:r>
              <a:rPr lang="zh-CN" altLang="en-US" dirty="0" smtClean="0"/>
              <a:t>到目前为止，还没有能够严格地证明哪个问题是难解的，但对于某些问题，如果经过多年的努力还未找到快速有效的算法，那么就可以认为这些问题是难解的。对于一个安全的密码体制，进行破译应该是难解的问题。</a:t>
            </a:r>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47</a:t>
            </a:fld>
            <a:endParaRPr lang="en-US" altLang="zh-CN"/>
          </a:p>
        </p:txBody>
      </p:sp>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公钥密码体制</a:t>
            </a:r>
          </a:p>
        </p:txBody>
      </p:sp>
    </p:spTree>
    <p:extLst>
      <p:ext uri="{BB962C8B-B14F-4D97-AF65-F5344CB8AC3E}">
        <p14:creationId xmlns:p14="http://schemas.microsoft.com/office/powerpoint/2010/main" val="411178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1600200"/>
            <a:ext cx="7643192" cy="4873625"/>
          </a:xfrm>
        </p:spPr>
        <p:txBody>
          <a:bodyPr/>
          <a:lstStyle/>
          <a:p>
            <a:pPr eaLnBrk="1" hangingPunct="1"/>
            <a:r>
              <a:rPr lang="zh-CN" altLang="en-US" dirty="0" smtClean="0"/>
              <a:t>公钥密码体制的理论基础是所谓的陷门单向函数。</a:t>
            </a:r>
            <a:endParaRPr lang="en-US" altLang="zh-CN" dirty="0" smtClean="0"/>
          </a:p>
          <a:p>
            <a:pPr eaLnBrk="1" hangingPunct="1"/>
            <a:endParaRPr lang="en-US" altLang="zh-CN" dirty="0" smtClean="0"/>
          </a:p>
          <a:p>
            <a:pPr eaLnBrk="1" hangingPunct="1"/>
            <a:r>
              <a:rPr lang="zh-CN" altLang="en-US" b="1" dirty="0" smtClean="0"/>
              <a:t>定义</a:t>
            </a:r>
            <a:r>
              <a:rPr lang="en-US" altLang="zh-CN" b="1" dirty="0" smtClean="0"/>
              <a:t>3.3.1</a:t>
            </a:r>
            <a:r>
              <a:rPr lang="zh-CN" altLang="en-US" b="1" dirty="0" smtClean="0"/>
              <a:t>   </a:t>
            </a:r>
            <a:r>
              <a:rPr lang="zh-CN" altLang="en-US" dirty="0" smtClean="0"/>
              <a:t>设</a:t>
            </a:r>
            <a:r>
              <a:rPr lang="en-US" altLang="zh-CN" dirty="0" smtClean="0"/>
              <a:t>f</a:t>
            </a:r>
            <a:r>
              <a:rPr lang="zh-CN" altLang="en-US" dirty="0" smtClean="0"/>
              <a:t>是一个函数，如果对其定义域中任意给定的</a:t>
            </a:r>
            <a:r>
              <a:rPr lang="en-US" altLang="zh-CN" dirty="0" smtClean="0"/>
              <a:t>x</a:t>
            </a:r>
            <a:r>
              <a:rPr lang="zh-CN" altLang="en-US" dirty="0" smtClean="0"/>
              <a:t>，计算</a:t>
            </a:r>
            <a:r>
              <a:rPr lang="en-US" altLang="zh-CN" dirty="0" smtClean="0"/>
              <a:t>y</a:t>
            </a:r>
            <a:r>
              <a:rPr lang="zh-CN" altLang="en-US" dirty="0" smtClean="0"/>
              <a:t>使得</a:t>
            </a:r>
            <a:r>
              <a:rPr lang="en-US" altLang="zh-CN" dirty="0" smtClean="0"/>
              <a:t>y=f(x)</a:t>
            </a:r>
            <a:r>
              <a:rPr lang="zh-CN" altLang="en-US" dirty="0" smtClean="0"/>
              <a:t>是容易的，但对于任意给定的</a:t>
            </a:r>
            <a:r>
              <a:rPr lang="en-US" altLang="zh-CN" dirty="0" smtClean="0"/>
              <a:t>y</a:t>
            </a:r>
            <a:r>
              <a:rPr lang="zh-CN" altLang="en-US" dirty="0" smtClean="0"/>
              <a:t>，计算</a:t>
            </a:r>
            <a:r>
              <a:rPr lang="en-US" altLang="zh-CN" dirty="0" smtClean="0"/>
              <a:t>x</a:t>
            </a:r>
            <a:r>
              <a:rPr lang="zh-CN" altLang="en-US" dirty="0" smtClean="0"/>
              <a:t>使得</a:t>
            </a:r>
            <a:r>
              <a:rPr lang="en-US" altLang="zh-CN" dirty="0" smtClean="0"/>
              <a:t>f(x)=y</a:t>
            </a:r>
            <a:r>
              <a:rPr lang="zh-CN" altLang="en-US" dirty="0" smtClean="0"/>
              <a:t>是难解的，即求</a:t>
            </a:r>
            <a:r>
              <a:rPr lang="en-US" altLang="zh-CN" dirty="0" smtClean="0"/>
              <a:t>f</a:t>
            </a:r>
            <a:r>
              <a:rPr lang="zh-CN" altLang="en-US" dirty="0" smtClean="0"/>
              <a:t>的逆函数是难解的，则称</a:t>
            </a:r>
            <a:r>
              <a:rPr lang="en-US" altLang="zh-CN" dirty="0" smtClean="0"/>
              <a:t>f</a:t>
            </a:r>
            <a:r>
              <a:rPr lang="zh-CN" altLang="en-US" dirty="0" smtClean="0"/>
              <a:t>是一个</a:t>
            </a:r>
            <a:r>
              <a:rPr lang="zh-CN" altLang="en-US" b="1" dirty="0" smtClean="0">
                <a:solidFill>
                  <a:srgbClr val="FF0000"/>
                </a:solidFill>
              </a:rPr>
              <a:t>单向函数</a:t>
            </a:r>
            <a:r>
              <a:rPr lang="zh-CN" altLang="en-US" dirty="0" smtClean="0"/>
              <a:t>。</a:t>
            </a:r>
            <a:endParaRPr lang="en-US" altLang="zh-CN" dirty="0" smtClean="0">
              <a:sym typeface="Wingdings" pitchFamily="2" charset="2"/>
            </a:endParaRPr>
          </a:p>
          <a:p>
            <a:pPr eaLnBrk="1" hangingPunct="1"/>
            <a:endParaRPr lang="en-US" altLang="zh-CN" dirty="0" smtClean="0">
              <a:sym typeface="Wingdings" pitchFamily="2" charset="2"/>
            </a:endParaRPr>
          </a:p>
          <a:p>
            <a:pPr eaLnBrk="1" hangingPunct="1"/>
            <a:r>
              <a:rPr lang="zh-CN" altLang="en-US" dirty="0" smtClean="0">
                <a:sym typeface="Wingdings" pitchFamily="2" charset="2"/>
              </a:rPr>
              <a:t>尽管有很多函数被认为是单向的，但是还没有一个函数能被证明是单向的。例如，如下函数被认为是单向的。假设</a:t>
            </a:r>
            <a:r>
              <a:rPr lang="en-US" altLang="zh-CN" dirty="0" smtClean="0">
                <a:sym typeface="Wingdings" pitchFamily="2" charset="2"/>
              </a:rPr>
              <a:t>n</a:t>
            </a:r>
            <a:r>
              <a:rPr lang="zh-CN" altLang="en-US" dirty="0" smtClean="0">
                <a:sym typeface="Wingdings" pitchFamily="2" charset="2"/>
              </a:rPr>
              <a:t>是两个大素数</a:t>
            </a:r>
            <a:r>
              <a:rPr lang="en-US" altLang="zh-CN" dirty="0" smtClean="0">
                <a:sym typeface="Wingdings" pitchFamily="2" charset="2"/>
              </a:rPr>
              <a:t>p</a:t>
            </a:r>
            <a:r>
              <a:rPr lang="zh-CN" altLang="en-US" dirty="0" smtClean="0">
                <a:sym typeface="Wingdings" pitchFamily="2" charset="2"/>
              </a:rPr>
              <a:t>和</a:t>
            </a:r>
            <a:r>
              <a:rPr lang="en-US" altLang="zh-CN" dirty="0" smtClean="0">
                <a:sym typeface="Wingdings" pitchFamily="2" charset="2"/>
              </a:rPr>
              <a:t>q</a:t>
            </a:r>
            <a:r>
              <a:rPr lang="zh-CN" altLang="en-US" dirty="0" smtClean="0">
                <a:sym typeface="Wingdings" pitchFamily="2" charset="2"/>
              </a:rPr>
              <a:t>之积，</a:t>
            </a:r>
            <a:r>
              <a:rPr lang="en-US" altLang="zh-CN" dirty="0" smtClean="0">
                <a:sym typeface="Wingdings" pitchFamily="2" charset="2"/>
              </a:rPr>
              <a:t>b</a:t>
            </a:r>
            <a:r>
              <a:rPr lang="zh-CN" altLang="en-US" dirty="0" smtClean="0">
                <a:sym typeface="Wingdings" pitchFamily="2" charset="2"/>
              </a:rPr>
              <a:t>是正整数，那么定义</a:t>
            </a:r>
            <a:r>
              <a:rPr lang="en-US" altLang="zh-CN" dirty="0" smtClean="0">
                <a:sym typeface="Wingdings" pitchFamily="2" charset="2"/>
              </a:rPr>
              <a:t>f: </a:t>
            </a:r>
            <a:r>
              <a:rPr lang="en-US" altLang="zh-CN" b="1" dirty="0" smtClean="0">
                <a:sym typeface="Wingdings" pitchFamily="2" charset="2"/>
              </a:rPr>
              <a:t>Z</a:t>
            </a:r>
            <a:r>
              <a:rPr lang="en-US" altLang="zh-CN" baseline="-25000" dirty="0" smtClean="0">
                <a:sym typeface="Wingdings" pitchFamily="2" charset="2"/>
              </a:rPr>
              <a:t>n</a:t>
            </a:r>
            <a:r>
              <a:rPr lang="zh-CN" altLang="en-US" baseline="-25000" dirty="0" smtClean="0">
                <a:sym typeface="Wingdings" pitchFamily="2" charset="2"/>
              </a:rPr>
              <a:t> </a:t>
            </a:r>
            <a:r>
              <a:rPr lang="en-US" altLang="zh-CN" dirty="0" smtClean="0">
                <a:sym typeface="Wingdings" pitchFamily="2" charset="2"/>
              </a:rPr>
              <a:t> </a:t>
            </a:r>
            <a:r>
              <a:rPr lang="en-US" altLang="zh-CN" b="1" dirty="0" smtClean="0">
                <a:sym typeface="Wingdings" pitchFamily="2" charset="2"/>
              </a:rPr>
              <a:t>Z</a:t>
            </a:r>
            <a:r>
              <a:rPr lang="en-US" altLang="zh-CN" baseline="-25000" dirty="0" smtClean="0">
                <a:sym typeface="Wingdings" pitchFamily="2" charset="2"/>
              </a:rPr>
              <a:t>n</a:t>
            </a:r>
            <a:r>
              <a:rPr lang="zh-CN" altLang="en-US" dirty="0" smtClean="0">
                <a:sym typeface="Wingdings" pitchFamily="2" charset="2"/>
              </a:rPr>
              <a:t>为：</a:t>
            </a:r>
            <a:r>
              <a:rPr lang="en-US" altLang="zh-CN" dirty="0" smtClean="0">
                <a:sym typeface="Wingdings" pitchFamily="2" charset="2"/>
              </a:rPr>
              <a:t>f(x)=</a:t>
            </a:r>
            <a:r>
              <a:rPr lang="en-US" altLang="zh-CN" dirty="0" err="1" smtClean="0">
                <a:sym typeface="Wingdings" pitchFamily="2" charset="2"/>
              </a:rPr>
              <a:t>x</a:t>
            </a:r>
            <a:r>
              <a:rPr lang="en-US" altLang="zh-CN" baseline="30000" dirty="0" err="1" smtClean="0">
                <a:sym typeface="Wingdings" pitchFamily="2" charset="2"/>
              </a:rPr>
              <a:t>b</a:t>
            </a:r>
            <a:r>
              <a:rPr lang="en-US" altLang="zh-CN" dirty="0" smtClean="0">
                <a:sym typeface="Wingdings" pitchFamily="2" charset="2"/>
              </a:rPr>
              <a:t>  mod n</a:t>
            </a:r>
            <a:r>
              <a:rPr lang="zh-CN" altLang="en-US" dirty="0" smtClean="0">
                <a:sym typeface="Wingdings" pitchFamily="2" charset="2"/>
              </a:rPr>
              <a:t>。如果要求</a:t>
            </a:r>
            <a:r>
              <a:rPr lang="en-US" altLang="zh-CN" dirty="0" smtClean="0">
                <a:sym typeface="Wingdings" pitchFamily="2" charset="2"/>
              </a:rPr>
              <a:t>(b,</a:t>
            </a:r>
            <a:r>
              <a:rPr lang="el-GR" altLang="zh-CN" dirty="0" smtClean="0"/>
              <a:t> φ</a:t>
            </a:r>
            <a:r>
              <a:rPr lang="en-US" altLang="zh-CN" dirty="0" smtClean="0"/>
              <a:t>(n))</a:t>
            </a:r>
            <a:r>
              <a:rPr lang="en-US" altLang="zh-CN" dirty="0" smtClean="0">
                <a:sym typeface="Wingdings" pitchFamily="2" charset="2"/>
              </a:rPr>
              <a:t>=1</a:t>
            </a:r>
            <a:r>
              <a:rPr lang="zh-CN" altLang="en-US" dirty="0" smtClean="0">
                <a:sym typeface="Wingdings" pitchFamily="2" charset="2"/>
              </a:rPr>
              <a:t>，那么</a:t>
            </a:r>
            <a:r>
              <a:rPr lang="en-US" altLang="zh-CN" dirty="0" smtClean="0">
                <a:sym typeface="Wingdings" pitchFamily="2" charset="2"/>
              </a:rPr>
              <a:t>f</a:t>
            </a:r>
            <a:r>
              <a:rPr lang="zh-CN" altLang="en-US" dirty="0" smtClean="0">
                <a:sym typeface="Wingdings" pitchFamily="2" charset="2"/>
              </a:rPr>
              <a:t>就是</a:t>
            </a:r>
            <a:r>
              <a:rPr lang="en-US" altLang="zh-CN" dirty="0" smtClean="0">
                <a:sym typeface="Wingdings" pitchFamily="2" charset="2"/>
              </a:rPr>
              <a:t>RSA</a:t>
            </a:r>
            <a:r>
              <a:rPr lang="zh-CN" altLang="en-US" dirty="0" smtClean="0">
                <a:sym typeface="Wingdings" pitchFamily="2" charset="2"/>
              </a:rPr>
              <a:t>加密函数。</a:t>
            </a:r>
            <a:endParaRPr lang="en-US" altLang="zh-CN" dirty="0" smtClean="0"/>
          </a:p>
          <a:p>
            <a:pPr eaLnBrk="1" hangingPunct="1"/>
            <a:endParaRPr lang="zh-CN" altLang="en-US" dirty="0" smtClean="0"/>
          </a:p>
        </p:txBody>
      </p:sp>
      <p:sp>
        <p:nvSpPr>
          <p:cNvPr id="18435"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BFB264-01D6-48C8-BC4B-C3AA32B546F7}" type="slidenum">
              <a:rPr lang="zh-CN" altLang="en-US"/>
              <a:pPr fontAlgn="base">
                <a:spcBef>
                  <a:spcPct val="0"/>
                </a:spcBef>
                <a:spcAft>
                  <a:spcPct val="0"/>
                </a:spcAft>
                <a:defRPr/>
              </a:pPr>
              <a:t>48</a:t>
            </a:fld>
            <a:endParaRPr lang="en-US" altLang="zh-CN"/>
          </a:p>
        </p:txBody>
      </p:sp>
      <p:sp>
        <p:nvSpPr>
          <p:cNvPr id="18433"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陷门单向函数</a:t>
            </a:r>
          </a:p>
        </p:txBody>
      </p:sp>
    </p:spTree>
    <p:extLst>
      <p:ext uri="{BB962C8B-B14F-4D97-AF65-F5344CB8AC3E}">
        <p14:creationId xmlns:p14="http://schemas.microsoft.com/office/powerpoint/2010/main" val="9310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4" end="4"/>
                                            </p:txEl>
                                          </p:spTgt>
                                        </p:tgtEl>
                                        <p:attrNameLst>
                                          <p:attrName>style.visibility</p:attrName>
                                        </p:attrNameLst>
                                      </p:cBhvr>
                                      <p:to>
                                        <p:strVal val="visible"/>
                                      </p:to>
                                    </p:set>
                                    <p:animEffect transition="in" filter="fade">
                                      <p:cBhvr>
                                        <p:cTn id="17" dur="20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5068888"/>
          </a:xfrm>
        </p:spPr>
        <p:txBody>
          <a:bodyPr/>
          <a:lstStyle/>
          <a:p>
            <a:pPr eaLnBrk="1" hangingPunct="1"/>
            <a:r>
              <a:rPr lang="zh-CN" altLang="en-US" b="1" dirty="0" smtClean="0"/>
              <a:t>定义</a:t>
            </a:r>
            <a:r>
              <a:rPr lang="en-US" altLang="zh-CN" b="1" dirty="0" smtClean="0"/>
              <a:t>3.3.2</a:t>
            </a:r>
            <a:r>
              <a:rPr lang="zh-CN" altLang="en-US" b="1" dirty="0" smtClean="0"/>
              <a:t>   </a:t>
            </a:r>
            <a:r>
              <a:rPr lang="zh-CN" altLang="en-US" dirty="0" smtClean="0"/>
              <a:t>设</a:t>
            </a:r>
            <a:r>
              <a:rPr lang="en-US" altLang="zh-CN" dirty="0" smtClean="0"/>
              <a:t>f</a:t>
            </a:r>
            <a:r>
              <a:rPr lang="zh-CN" altLang="en-US" dirty="0" smtClean="0"/>
              <a:t>是一个单向函数，</a:t>
            </a:r>
            <a:r>
              <a:rPr lang="en-US" altLang="zh-CN" dirty="0" smtClean="0"/>
              <a:t>t</a:t>
            </a:r>
            <a:r>
              <a:rPr lang="zh-CN" altLang="en-US" dirty="0" smtClean="0"/>
              <a:t>是一个与</a:t>
            </a:r>
            <a:r>
              <a:rPr lang="en-US" altLang="zh-CN" dirty="0" smtClean="0"/>
              <a:t>f</a:t>
            </a:r>
            <a:r>
              <a:rPr lang="zh-CN" altLang="en-US" dirty="0" smtClean="0"/>
              <a:t>有关的参数。如果已知</a:t>
            </a:r>
            <a:r>
              <a:rPr lang="en-US" altLang="zh-CN" dirty="0" smtClean="0"/>
              <a:t>t</a:t>
            </a:r>
            <a:r>
              <a:rPr lang="zh-CN" altLang="en-US" dirty="0" smtClean="0"/>
              <a:t>后，计算</a:t>
            </a:r>
            <a:r>
              <a:rPr lang="en-US" altLang="zh-CN" dirty="0" smtClean="0"/>
              <a:t>f</a:t>
            </a:r>
            <a:r>
              <a:rPr lang="zh-CN" altLang="en-US" dirty="0" smtClean="0"/>
              <a:t>的逆函数是容易的，则称</a:t>
            </a:r>
            <a:r>
              <a:rPr lang="en-US" altLang="zh-CN" dirty="0" smtClean="0"/>
              <a:t>f</a:t>
            </a:r>
            <a:r>
              <a:rPr lang="zh-CN" altLang="en-US" dirty="0" smtClean="0"/>
              <a:t>是</a:t>
            </a:r>
            <a:r>
              <a:rPr lang="zh-CN" altLang="en-US" b="1" dirty="0" smtClean="0">
                <a:solidFill>
                  <a:srgbClr val="FF0000"/>
                </a:solidFill>
              </a:rPr>
              <a:t>陷门单向函数</a:t>
            </a:r>
            <a:r>
              <a:rPr lang="zh-CN" altLang="en-US" dirty="0" smtClean="0"/>
              <a:t>，而</a:t>
            </a:r>
            <a:r>
              <a:rPr lang="en-US" altLang="zh-CN" dirty="0" smtClean="0"/>
              <a:t>t</a:t>
            </a:r>
            <a:r>
              <a:rPr lang="zh-CN" altLang="en-US" dirty="0" smtClean="0"/>
              <a:t>称为</a:t>
            </a:r>
            <a:r>
              <a:rPr lang="zh-CN" altLang="en-US" b="1" dirty="0" smtClean="0">
                <a:solidFill>
                  <a:srgbClr val="FF0000"/>
                </a:solidFill>
              </a:rPr>
              <a:t>陷门</a:t>
            </a:r>
            <a:r>
              <a:rPr lang="zh-CN" altLang="en-US" dirty="0" smtClean="0"/>
              <a:t>。</a:t>
            </a:r>
            <a:endParaRPr lang="en-US" altLang="zh-CN" dirty="0" smtClean="0"/>
          </a:p>
          <a:p>
            <a:pPr eaLnBrk="1" hangingPunct="1"/>
            <a:endParaRPr lang="en-US" altLang="zh-CN" dirty="0" smtClean="0"/>
          </a:p>
          <a:p>
            <a:pPr eaLnBrk="1" hangingPunct="1"/>
            <a:r>
              <a:rPr lang="zh-CN" altLang="en-US" dirty="0" smtClean="0"/>
              <a:t>在公钥密码中，加密函数是一个陷门单向函数，知道陷门的</a:t>
            </a:r>
            <a:r>
              <a:rPr lang="en-US" altLang="zh-CN" dirty="0" smtClean="0"/>
              <a:t>Bob</a:t>
            </a:r>
            <a:r>
              <a:rPr lang="zh-CN" altLang="en-US" dirty="0" smtClean="0"/>
              <a:t>很容易地进行解密变换，而不知道陷门的人则无法有效地进行解密变换。</a:t>
            </a:r>
            <a:endParaRPr lang="en-US" altLang="zh-CN" dirty="0" smtClean="0"/>
          </a:p>
          <a:p>
            <a:pPr eaLnBrk="1" hangingPunct="1"/>
            <a:endParaRPr lang="en-US" altLang="zh-CN" dirty="0" smtClean="0"/>
          </a:p>
          <a:p>
            <a:pPr eaLnBrk="1" hangingPunct="1"/>
            <a:r>
              <a:rPr lang="zh-CN" altLang="en-US" dirty="0" smtClean="0"/>
              <a:t>下面我们描述的</a:t>
            </a:r>
            <a:r>
              <a:rPr lang="en-US" altLang="zh-CN" dirty="0" smtClean="0"/>
              <a:t>RSA</a:t>
            </a:r>
            <a:r>
              <a:rPr lang="zh-CN" altLang="en-US" dirty="0" smtClean="0"/>
              <a:t>密码体制，利用了</a:t>
            </a:r>
            <a:r>
              <a:rPr lang="en-US" altLang="zh-CN" b="1" dirty="0" smtClean="0">
                <a:sym typeface="Wingdings" pitchFamily="2" charset="2"/>
              </a:rPr>
              <a:t>Z</a:t>
            </a:r>
            <a:r>
              <a:rPr lang="en-US" altLang="zh-CN" baseline="-25000" dirty="0" smtClean="0">
                <a:sym typeface="Wingdings" pitchFamily="2" charset="2"/>
              </a:rPr>
              <a:t>n</a:t>
            </a:r>
            <a:r>
              <a:rPr lang="zh-CN" altLang="en-US" dirty="0" smtClean="0"/>
              <a:t>中的模运算，而</a:t>
            </a:r>
            <a:r>
              <a:rPr lang="en-US" altLang="zh-CN" dirty="0" smtClean="0"/>
              <a:t>n</a:t>
            </a:r>
            <a:r>
              <a:rPr lang="zh-CN" altLang="en-US" dirty="0" smtClean="0"/>
              <a:t>是两个不同的大素数</a:t>
            </a:r>
            <a:r>
              <a:rPr lang="en-US" altLang="zh-CN" dirty="0" smtClean="0">
                <a:sym typeface="Wingdings" pitchFamily="2" charset="2"/>
              </a:rPr>
              <a:t>p</a:t>
            </a:r>
            <a:r>
              <a:rPr lang="zh-CN" altLang="en-US" dirty="0" smtClean="0">
                <a:sym typeface="Wingdings" pitchFamily="2" charset="2"/>
              </a:rPr>
              <a:t>和</a:t>
            </a:r>
            <a:r>
              <a:rPr lang="en-US" altLang="zh-CN" dirty="0" smtClean="0">
                <a:sym typeface="Wingdings" pitchFamily="2" charset="2"/>
              </a:rPr>
              <a:t>q</a:t>
            </a:r>
            <a:r>
              <a:rPr lang="zh-CN" altLang="en-US" dirty="0" smtClean="0">
                <a:sym typeface="Wingdings" pitchFamily="2" charset="2"/>
              </a:rPr>
              <a:t>之积。因此，从本质上来讲，</a:t>
            </a:r>
            <a:r>
              <a:rPr lang="en-US" altLang="zh-CN" dirty="0" smtClean="0"/>
              <a:t>RSA</a:t>
            </a:r>
            <a:r>
              <a:rPr lang="zh-CN" altLang="en-US" dirty="0" smtClean="0"/>
              <a:t>密码体制正是利用了</a:t>
            </a:r>
            <a:r>
              <a:rPr lang="zh-CN" altLang="en-US" b="1" dirty="0" smtClean="0">
                <a:solidFill>
                  <a:srgbClr val="FF0000"/>
                </a:solidFill>
              </a:rPr>
              <a:t>整数</a:t>
            </a:r>
            <a:r>
              <a:rPr lang="en-US" altLang="zh-CN" b="1" dirty="0" smtClean="0">
                <a:solidFill>
                  <a:srgbClr val="FF0000"/>
                </a:solidFill>
              </a:rPr>
              <a:t>n</a:t>
            </a:r>
            <a:r>
              <a:rPr lang="zh-CN" altLang="en-US" b="1" dirty="0" smtClean="0">
                <a:solidFill>
                  <a:srgbClr val="FF0000"/>
                </a:solidFill>
              </a:rPr>
              <a:t>分解为两个大素数是难解的</a:t>
            </a:r>
            <a:r>
              <a:rPr lang="zh-CN" altLang="en-US" dirty="0" smtClean="0"/>
              <a:t>这个事实。</a:t>
            </a:r>
          </a:p>
        </p:txBody>
      </p:sp>
      <p:sp>
        <p:nvSpPr>
          <p:cNvPr id="19459"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64C110-A371-4FFE-B87D-0218DBF96106}" type="slidenum">
              <a:rPr lang="zh-CN" altLang="en-US"/>
              <a:pPr fontAlgn="base">
                <a:spcBef>
                  <a:spcPct val="0"/>
                </a:spcBef>
                <a:spcAft>
                  <a:spcPct val="0"/>
                </a:spcAft>
                <a:defRPr/>
              </a:pPr>
              <a:t>49</a:t>
            </a:fld>
            <a:endParaRPr lang="en-US" altLang="zh-CN"/>
          </a:p>
        </p:txBody>
      </p:sp>
      <p:sp>
        <p:nvSpPr>
          <p:cNvPr id="19457"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zh-CN" altLang="en-US" cap="none" dirty="0" smtClean="0"/>
              <a:t>陷门单向函数</a:t>
            </a:r>
          </a:p>
        </p:txBody>
      </p:sp>
    </p:spTree>
    <p:extLst>
      <p:ext uri="{BB962C8B-B14F-4D97-AF65-F5344CB8AC3E}">
        <p14:creationId xmlns:p14="http://schemas.microsoft.com/office/powerpoint/2010/main" val="30312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467600" cy="5069160"/>
          </a:xfrm>
        </p:spPr>
        <p:txBody>
          <a:bodyPr>
            <a:normAutofit/>
          </a:bodyPr>
          <a:lstStyle/>
          <a:p>
            <a:r>
              <a:rPr lang="zh-CN" altLang="en-US" dirty="0" smtClean="0"/>
              <a:t>如果一个密码体制的加密法则和解密法则相同，或由其中一个很容易推知另一个，则称其为</a:t>
            </a:r>
            <a:r>
              <a:rPr lang="zh-CN" altLang="en-US" b="1" dirty="0" smtClean="0">
                <a:solidFill>
                  <a:srgbClr val="FF0000"/>
                </a:solidFill>
              </a:rPr>
              <a:t>对称密码体制</a:t>
            </a:r>
            <a:r>
              <a:rPr lang="zh-CN" altLang="en-US" dirty="0" smtClean="0"/>
              <a:t>或</a:t>
            </a:r>
            <a:r>
              <a:rPr lang="zh-CN" altLang="en-US" b="1" dirty="0" smtClean="0">
                <a:solidFill>
                  <a:srgbClr val="FF0000"/>
                </a:solidFill>
              </a:rPr>
              <a:t>单钥密码体制</a:t>
            </a:r>
            <a:r>
              <a:rPr lang="zh-CN" altLang="en-US" dirty="0" smtClean="0"/>
              <a:t>；否则称其为</a:t>
            </a:r>
            <a:r>
              <a:rPr lang="zh-CN" altLang="en-US" b="1" dirty="0" smtClean="0">
                <a:solidFill>
                  <a:srgbClr val="FF0000"/>
                </a:solidFill>
              </a:rPr>
              <a:t>非对称密码体制</a:t>
            </a:r>
            <a:r>
              <a:rPr lang="zh-CN" altLang="en-US" dirty="0" smtClean="0"/>
              <a:t>或</a:t>
            </a:r>
            <a:r>
              <a:rPr lang="zh-CN" altLang="en-US" b="1" dirty="0" smtClean="0">
                <a:solidFill>
                  <a:srgbClr val="FF0000"/>
                </a:solidFill>
              </a:rPr>
              <a:t>双钥密码体制</a:t>
            </a:r>
            <a:r>
              <a:rPr lang="zh-CN" altLang="en-US" dirty="0" smtClean="0"/>
              <a:t>。</a:t>
            </a:r>
            <a:endParaRPr lang="en-US" altLang="zh-CN" dirty="0" smtClean="0"/>
          </a:p>
          <a:p>
            <a:endParaRPr lang="en-US" altLang="zh-CN" dirty="0" smtClean="0"/>
          </a:p>
          <a:p>
            <a:r>
              <a:rPr lang="zh-CN" altLang="en-US" dirty="0" smtClean="0"/>
              <a:t>在一个</a:t>
            </a:r>
            <a:r>
              <a:rPr lang="zh-CN" altLang="en-US" b="1" dirty="0" smtClean="0">
                <a:solidFill>
                  <a:srgbClr val="FF0000"/>
                </a:solidFill>
              </a:rPr>
              <a:t>非对称密码体制</a:t>
            </a:r>
            <a:r>
              <a:rPr lang="zh-CN" altLang="en-US" dirty="0" smtClean="0"/>
              <a:t>中，如果由加密法则</a:t>
            </a:r>
            <a:r>
              <a:rPr lang="en-US" altLang="zh-CN" dirty="0" err="1" smtClean="0"/>
              <a:t>e</a:t>
            </a:r>
            <a:r>
              <a:rPr lang="en-US" altLang="zh-CN" baseline="-25000" dirty="0" err="1" smtClean="0"/>
              <a:t>K</a:t>
            </a:r>
            <a:r>
              <a:rPr lang="zh-CN" altLang="en-US" dirty="0" smtClean="0"/>
              <a:t>计算解密法则</a:t>
            </a:r>
            <a:r>
              <a:rPr lang="en-US" altLang="zh-CN" dirty="0" err="1" smtClean="0"/>
              <a:t>d</a:t>
            </a:r>
            <a:r>
              <a:rPr lang="en-US" altLang="zh-CN" baseline="-25000" dirty="0" err="1" smtClean="0"/>
              <a:t>K</a:t>
            </a:r>
            <a:r>
              <a:rPr lang="zh-CN" altLang="en-US" dirty="0" smtClean="0"/>
              <a:t>是困难的，即公开</a:t>
            </a:r>
            <a:r>
              <a:rPr lang="en-US" altLang="zh-CN" dirty="0" err="1" smtClean="0"/>
              <a:t>e</a:t>
            </a:r>
            <a:r>
              <a:rPr lang="en-US" altLang="zh-CN" baseline="-25000" dirty="0" err="1" smtClean="0"/>
              <a:t>K</a:t>
            </a:r>
            <a:r>
              <a:rPr lang="zh-CN" altLang="en-US" dirty="0" smtClean="0"/>
              <a:t>不会损害</a:t>
            </a:r>
            <a:r>
              <a:rPr lang="en-US" altLang="zh-CN" dirty="0" err="1" smtClean="0"/>
              <a:t>d</a:t>
            </a:r>
            <a:r>
              <a:rPr lang="en-US" altLang="zh-CN" baseline="-25000" dirty="0" err="1" smtClean="0"/>
              <a:t>K</a:t>
            </a:r>
            <a:r>
              <a:rPr lang="zh-CN" altLang="en-US" dirty="0" smtClean="0"/>
              <a:t>的安全性，则可以将加密法则公开，这样的密码体制称为</a:t>
            </a:r>
            <a:r>
              <a:rPr lang="zh-CN" altLang="en-US" b="1" dirty="0" smtClean="0">
                <a:solidFill>
                  <a:srgbClr val="FF0000"/>
                </a:solidFill>
              </a:rPr>
              <a:t>公钥密码体制</a:t>
            </a:r>
            <a:r>
              <a:rPr lang="zh-CN" altLang="en-US" dirty="0" smtClean="0"/>
              <a:t>。</a:t>
            </a: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2" name="标题 1"/>
          <p:cNvSpPr>
            <a:spLocks noGrp="1"/>
          </p:cNvSpPr>
          <p:nvPr>
            <p:ph type="title"/>
          </p:nvPr>
        </p:nvSpPr>
        <p:spPr/>
        <p:txBody>
          <a:bodyPr/>
          <a:lstStyle/>
          <a:p>
            <a:r>
              <a:rPr lang="zh-CN" altLang="en-US" dirty="0" smtClean="0"/>
              <a:t>密码体制的分类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625"/>
          </a:xfrm>
        </p:spPr>
        <p:txBody>
          <a:bodyPr/>
          <a:lstStyle/>
          <a:p>
            <a:pPr eaLnBrk="1" hangingPunct="1"/>
            <a:r>
              <a:rPr lang="en-US" altLang="zh-CN" b="1" dirty="0" smtClean="0">
                <a:solidFill>
                  <a:srgbClr val="FF0000"/>
                </a:solidFill>
              </a:rPr>
              <a:t>RSA</a:t>
            </a:r>
            <a:r>
              <a:rPr lang="zh-CN" altLang="en-US" b="1" dirty="0" smtClean="0">
                <a:solidFill>
                  <a:srgbClr val="FF0000"/>
                </a:solidFill>
              </a:rPr>
              <a:t>密码体制</a:t>
            </a:r>
            <a:r>
              <a:rPr lang="zh-CN" altLang="en-US" dirty="0" smtClean="0"/>
              <a:t>：设</a:t>
            </a:r>
            <a:r>
              <a:rPr lang="en-US" altLang="zh-CN" dirty="0" smtClean="0">
                <a:sym typeface="Wingdings" pitchFamily="2" charset="2"/>
              </a:rPr>
              <a:t>p</a:t>
            </a:r>
            <a:r>
              <a:rPr lang="zh-CN" altLang="en-US" dirty="0" smtClean="0">
                <a:sym typeface="Wingdings" pitchFamily="2" charset="2"/>
              </a:rPr>
              <a:t>和</a:t>
            </a:r>
            <a:r>
              <a:rPr lang="en-US" altLang="zh-CN" dirty="0" smtClean="0">
                <a:sym typeface="Wingdings" pitchFamily="2" charset="2"/>
              </a:rPr>
              <a:t>q</a:t>
            </a:r>
            <a:r>
              <a:rPr lang="zh-CN" altLang="en-US" dirty="0" smtClean="0">
                <a:sym typeface="Wingdings" pitchFamily="2" charset="2"/>
              </a:rPr>
              <a:t>是两个</a:t>
            </a:r>
            <a:r>
              <a:rPr lang="zh-CN" altLang="en-US" dirty="0" smtClean="0"/>
              <a:t>大素数，计算</a:t>
            </a:r>
            <a:r>
              <a:rPr lang="en-US" altLang="zh-CN" dirty="0" smtClean="0"/>
              <a:t>n=</a:t>
            </a:r>
            <a:r>
              <a:rPr lang="en-US" altLang="zh-CN" dirty="0" err="1" smtClean="0"/>
              <a:t>pq</a:t>
            </a:r>
            <a:r>
              <a:rPr lang="zh-CN" altLang="en-US" dirty="0" smtClean="0"/>
              <a:t>和</a:t>
            </a:r>
            <a:r>
              <a:rPr lang="el-GR" altLang="zh-CN" dirty="0" smtClean="0"/>
              <a:t>φ</a:t>
            </a:r>
            <a:r>
              <a:rPr lang="en-US" altLang="zh-CN" dirty="0" smtClean="0"/>
              <a:t>(n)</a:t>
            </a:r>
            <a:r>
              <a:rPr lang="en-US" altLang="zh-CN" dirty="0" smtClean="0">
                <a:sym typeface="Wingdings" pitchFamily="2" charset="2"/>
              </a:rPr>
              <a:t>=(p-1)(q-1)</a:t>
            </a:r>
            <a:r>
              <a:rPr lang="zh-CN" altLang="en-US" dirty="0" smtClean="0">
                <a:sym typeface="Wingdings" pitchFamily="2" charset="2"/>
              </a:rPr>
              <a:t>。</a:t>
            </a:r>
            <a:r>
              <a:rPr lang="en-US" altLang="zh-CN" dirty="0" smtClean="0">
                <a:sym typeface="Wingdings" pitchFamily="2" charset="2"/>
              </a:rPr>
              <a:t>p</a:t>
            </a:r>
            <a:r>
              <a:rPr lang="zh-CN" altLang="en-US" dirty="0" smtClean="0">
                <a:sym typeface="Wingdings" pitchFamily="2" charset="2"/>
              </a:rPr>
              <a:t>、</a:t>
            </a:r>
            <a:r>
              <a:rPr lang="en-US" altLang="zh-CN" dirty="0" smtClean="0">
                <a:sym typeface="Wingdings" pitchFamily="2" charset="2"/>
              </a:rPr>
              <a:t>q</a:t>
            </a:r>
            <a:r>
              <a:rPr lang="zh-CN" altLang="en-US" dirty="0" smtClean="0">
                <a:sym typeface="Wingdings" pitchFamily="2" charset="2"/>
              </a:rPr>
              <a:t>、</a:t>
            </a:r>
            <a:r>
              <a:rPr lang="el-GR" altLang="zh-CN" dirty="0" smtClean="0"/>
              <a:t> φ</a:t>
            </a:r>
            <a:r>
              <a:rPr lang="en-US" altLang="zh-CN" dirty="0" smtClean="0"/>
              <a:t>(n)</a:t>
            </a:r>
            <a:r>
              <a:rPr lang="zh-CN" altLang="en-US" dirty="0" smtClean="0"/>
              <a:t>保密，</a:t>
            </a:r>
            <a:r>
              <a:rPr lang="en-US" altLang="zh-CN" dirty="0" smtClean="0"/>
              <a:t>n</a:t>
            </a:r>
            <a:r>
              <a:rPr lang="zh-CN" altLang="en-US" dirty="0" smtClean="0"/>
              <a:t>公开。令</a:t>
            </a:r>
            <a:r>
              <a:rPr lang="en-US" altLang="zh-CN" i="1" dirty="0" smtClean="0">
                <a:effectLst>
                  <a:outerShdw blurRad="38100" dist="38100" dir="2700000" algn="tl">
                    <a:srgbClr val="000000">
                      <a:alpha val="43137"/>
                    </a:srgbClr>
                  </a:outerShdw>
                </a:effectLst>
              </a:rPr>
              <a:t>P</a:t>
            </a:r>
            <a:r>
              <a:rPr lang="en-US" altLang="zh-CN" dirty="0" smtClean="0"/>
              <a:t>=</a:t>
            </a:r>
            <a:r>
              <a:rPr lang="en-US" altLang="zh-CN" i="1" dirty="0" smtClean="0">
                <a:effectLst>
                  <a:outerShdw blurRad="38100" dist="38100" dir="2700000" algn="tl">
                    <a:srgbClr val="000000">
                      <a:alpha val="43137"/>
                    </a:srgbClr>
                  </a:outerShdw>
                </a:effectLst>
              </a:rPr>
              <a:t>C</a:t>
            </a:r>
            <a:r>
              <a:rPr lang="en-US" altLang="zh-CN" dirty="0" smtClean="0"/>
              <a:t>=</a:t>
            </a:r>
            <a:r>
              <a:rPr lang="en-US" altLang="zh-CN" b="1" dirty="0" smtClean="0">
                <a:sym typeface="Wingdings" pitchFamily="2" charset="2"/>
              </a:rPr>
              <a:t> Z</a:t>
            </a:r>
            <a:r>
              <a:rPr lang="en-US" altLang="zh-CN" baseline="-25000" dirty="0" smtClean="0">
                <a:sym typeface="Wingdings" pitchFamily="2" charset="2"/>
              </a:rPr>
              <a:t>n</a:t>
            </a:r>
            <a:r>
              <a:rPr lang="zh-CN" altLang="en-US" dirty="0" smtClean="0"/>
              <a:t>，</a:t>
            </a:r>
            <a:r>
              <a:rPr lang="en-US" altLang="zh-CN" i="1" dirty="0" smtClean="0">
                <a:effectLst>
                  <a:outerShdw blurRad="38100" dist="38100" dir="2700000" algn="tl">
                    <a:srgbClr val="000000">
                      <a:alpha val="43137"/>
                    </a:srgbClr>
                  </a:outerShdw>
                </a:effectLst>
              </a:rPr>
              <a:t>K</a:t>
            </a:r>
            <a:r>
              <a:rPr lang="en-US" altLang="zh-CN" dirty="0" smtClean="0"/>
              <a:t>={ (n, p, q, a, b)</a:t>
            </a:r>
            <a:r>
              <a:rPr lang="en-US" altLang="zh-CN" baseline="-25000" dirty="0" smtClean="0"/>
              <a:t> </a:t>
            </a:r>
            <a:r>
              <a:rPr lang="en-US" altLang="zh-CN" dirty="0" smtClean="0"/>
              <a:t>|1&lt;b&lt;</a:t>
            </a:r>
            <a:r>
              <a:rPr lang="el-GR" altLang="zh-CN" dirty="0" smtClean="0"/>
              <a:t> φ</a:t>
            </a:r>
            <a:r>
              <a:rPr lang="en-US" altLang="zh-CN" dirty="0" smtClean="0"/>
              <a:t>(n)</a:t>
            </a:r>
            <a:r>
              <a:rPr lang="en-US" altLang="zh-CN" dirty="0" smtClean="0">
                <a:sym typeface="Wingdings" pitchFamily="2" charset="2"/>
              </a:rPr>
              <a:t>, </a:t>
            </a:r>
            <a:r>
              <a:rPr lang="en-US" altLang="zh-CN" dirty="0" smtClean="0"/>
              <a:t>(b,</a:t>
            </a:r>
            <a:r>
              <a:rPr lang="el-GR" altLang="zh-CN" dirty="0" smtClean="0"/>
              <a:t> φ</a:t>
            </a:r>
            <a:r>
              <a:rPr lang="en-US" altLang="zh-CN" dirty="0" smtClean="0"/>
              <a:t>(n)) =1, </a:t>
            </a:r>
            <a:r>
              <a:rPr lang="en-US" altLang="zh-CN" dirty="0" err="1" smtClean="0"/>
              <a:t>ab</a:t>
            </a:r>
            <a:r>
              <a:rPr lang="en-US" altLang="zh-CN" dirty="0" smtClean="0"/>
              <a:t>=1 mod</a:t>
            </a:r>
            <a:r>
              <a:rPr lang="el-GR" altLang="zh-CN" dirty="0" smtClean="0"/>
              <a:t> φ</a:t>
            </a:r>
            <a:r>
              <a:rPr lang="en-US" altLang="zh-CN" dirty="0" smtClean="0"/>
              <a:t>(n)}</a:t>
            </a:r>
            <a:r>
              <a:rPr lang="zh-CN" altLang="en-US" dirty="0" smtClean="0"/>
              <a:t>。对每个</a:t>
            </a:r>
            <a:r>
              <a:rPr lang="en-US" altLang="zh-CN" dirty="0" smtClean="0"/>
              <a:t>K=(n, p, q, a, b)∈</a:t>
            </a:r>
            <a:r>
              <a:rPr lang="en-US" altLang="zh-CN" i="1" dirty="0" smtClean="0">
                <a:effectLst>
                  <a:outerShdw blurRad="38100" dist="38100" dir="2700000" algn="tl">
                    <a:srgbClr val="000000">
                      <a:alpha val="43137"/>
                    </a:srgbClr>
                  </a:outerShdw>
                </a:effectLst>
                <a:ea typeface="MS Mincho" pitchFamily="49" charset="-128"/>
              </a:rPr>
              <a:t>K</a:t>
            </a:r>
            <a:r>
              <a:rPr lang="zh-CN" altLang="en-US" dirty="0" smtClean="0"/>
              <a:t>，以及任意任意</a:t>
            </a:r>
            <a:r>
              <a:rPr lang="en-US" altLang="zh-CN" dirty="0" smtClean="0"/>
              <a:t>x,</a:t>
            </a:r>
            <a:r>
              <a:rPr lang="zh-CN" altLang="en-US" dirty="0" smtClean="0"/>
              <a:t> </a:t>
            </a:r>
            <a:r>
              <a:rPr lang="en-US" altLang="zh-CN" dirty="0" err="1" smtClean="0"/>
              <a:t>y∈</a:t>
            </a:r>
            <a:r>
              <a:rPr lang="en-US" altLang="zh-CN" b="1" dirty="0" err="1" smtClean="0">
                <a:sym typeface="Wingdings" pitchFamily="2" charset="2"/>
              </a:rPr>
              <a:t>Z</a:t>
            </a:r>
            <a:r>
              <a:rPr lang="en-US" altLang="zh-CN" baseline="-25000" dirty="0" err="1" smtClean="0">
                <a:sym typeface="Wingdings" pitchFamily="2" charset="2"/>
              </a:rPr>
              <a:t>n</a:t>
            </a:r>
            <a:r>
              <a:rPr lang="zh-CN" altLang="en-US" dirty="0" smtClean="0"/>
              <a:t>，定义加密函数和相应的解密函数分别为：</a:t>
            </a:r>
            <a:endParaRPr lang="en-US" altLang="zh-CN" dirty="0" smtClean="0"/>
          </a:p>
          <a:p>
            <a:pPr eaLnBrk="1" hangingPunct="1">
              <a:buNone/>
            </a:pPr>
            <a:r>
              <a:rPr lang="zh-CN" altLang="en-US" dirty="0" smtClean="0"/>
              <a:t>                        </a:t>
            </a:r>
            <a:r>
              <a:rPr lang="en-US" altLang="zh-CN" dirty="0" err="1" smtClean="0"/>
              <a:t>e</a:t>
            </a:r>
            <a:r>
              <a:rPr lang="en-US" altLang="zh-CN" baseline="-25000" dirty="0" err="1" smtClean="0"/>
              <a:t>K</a:t>
            </a:r>
            <a:r>
              <a:rPr lang="en-US" altLang="zh-CN" dirty="0" smtClean="0"/>
              <a:t>(x)=</a:t>
            </a:r>
            <a:r>
              <a:rPr lang="en-US" altLang="zh-CN" dirty="0" err="1" smtClean="0"/>
              <a:t>x</a:t>
            </a:r>
            <a:r>
              <a:rPr lang="en-US" altLang="zh-CN" baseline="30000" dirty="0" err="1" smtClean="0"/>
              <a:t>b</a:t>
            </a:r>
            <a:r>
              <a:rPr lang="en-US" altLang="zh-CN" dirty="0" smtClean="0"/>
              <a:t> mod n</a:t>
            </a:r>
          </a:p>
          <a:p>
            <a:pPr eaLnBrk="1" hangingPunct="1">
              <a:buNone/>
            </a:pPr>
            <a:r>
              <a:rPr lang="zh-CN" altLang="en-US" dirty="0" smtClean="0"/>
              <a:t>                        </a:t>
            </a:r>
            <a:r>
              <a:rPr lang="en-US" altLang="zh-CN" dirty="0" err="1" smtClean="0"/>
              <a:t>d</a:t>
            </a:r>
            <a:r>
              <a:rPr lang="en-US" altLang="zh-CN" baseline="-25000" dirty="0" err="1" smtClean="0"/>
              <a:t>K</a:t>
            </a:r>
            <a:r>
              <a:rPr lang="en-US" altLang="zh-CN" dirty="0" smtClean="0"/>
              <a:t>(y)=</a:t>
            </a:r>
            <a:r>
              <a:rPr lang="en-US" altLang="zh-CN" dirty="0" err="1" smtClean="0"/>
              <a:t>y</a:t>
            </a:r>
            <a:r>
              <a:rPr lang="en-US" altLang="zh-CN" baseline="30000" dirty="0" err="1" smtClean="0"/>
              <a:t>a</a:t>
            </a:r>
            <a:r>
              <a:rPr lang="en-US" altLang="zh-CN" dirty="0" smtClean="0"/>
              <a:t> mod n</a:t>
            </a:r>
          </a:p>
          <a:p>
            <a:pPr eaLnBrk="1" hangingPunct="1">
              <a:buNone/>
            </a:pPr>
            <a:r>
              <a:rPr lang="zh-CN" altLang="en-US" dirty="0" smtClean="0"/>
              <a:t>   这里</a:t>
            </a:r>
            <a:r>
              <a:rPr lang="zh-CN" altLang="en-US" b="1" dirty="0" smtClean="0">
                <a:solidFill>
                  <a:srgbClr val="FF0000"/>
                </a:solidFill>
              </a:rPr>
              <a:t>公钥是</a:t>
            </a:r>
            <a:r>
              <a:rPr lang="en-US" altLang="zh-CN" b="1" dirty="0" smtClean="0">
                <a:solidFill>
                  <a:srgbClr val="FF0000"/>
                </a:solidFill>
              </a:rPr>
              <a:t>n</a:t>
            </a:r>
            <a:r>
              <a:rPr lang="zh-CN" altLang="en-US" b="1" dirty="0" smtClean="0">
                <a:solidFill>
                  <a:srgbClr val="FF0000"/>
                </a:solidFill>
              </a:rPr>
              <a:t>、</a:t>
            </a:r>
            <a:r>
              <a:rPr lang="en-US" altLang="zh-CN" b="1" dirty="0" smtClean="0">
                <a:solidFill>
                  <a:srgbClr val="FF0000"/>
                </a:solidFill>
              </a:rPr>
              <a:t>b</a:t>
            </a:r>
            <a:r>
              <a:rPr lang="zh-CN" altLang="en-US" dirty="0" smtClean="0"/>
              <a:t>，而</a:t>
            </a:r>
            <a:r>
              <a:rPr lang="zh-CN" altLang="en-US" b="1" dirty="0" smtClean="0">
                <a:solidFill>
                  <a:srgbClr val="FF0000"/>
                </a:solidFill>
              </a:rPr>
              <a:t>私钥是</a:t>
            </a:r>
            <a:r>
              <a:rPr lang="en-US" altLang="zh-CN" b="1" dirty="0" smtClean="0">
                <a:solidFill>
                  <a:srgbClr val="FF0000"/>
                </a:solidFill>
              </a:rPr>
              <a:t>p</a:t>
            </a:r>
            <a:r>
              <a:rPr lang="zh-CN" altLang="en-US" b="1" dirty="0" smtClean="0">
                <a:solidFill>
                  <a:srgbClr val="FF0000"/>
                </a:solidFill>
              </a:rPr>
              <a:t>、</a:t>
            </a:r>
            <a:r>
              <a:rPr lang="en-US" altLang="zh-CN" b="1" dirty="0" smtClean="0">
                <a:solidFill>
                  <a:srgbClr val="FF0000"/>
                </a:solidFill>
              </a:rPr>
              <a:t>q</a:t>
            </a:r>
            <a:r>
              <a:rPr lang="zh-CN" altLang="en-US" b="1" dirty="0" smtClean="0">
                <a:solidFill>
                  <a:srgbClr val="FF0000"/>
                </a:solidFill>
              </a:rPr>
              <a:t>、</a:t>
            </a:r>
            <a:r>
              <a:rPr lang="en-US" altLang="zh-CN" b="1" dirty="0" smtClean="0">
                <a:solidFill>
                  <a:srgbClr val="FF0000"/>
                </a:solidFill>
              </a:rPr>
              <a:t>a</a:t>
            </a:r>
            <a:r>
              <a:rPr lang="zh-CN" altLang="en-US" dirty="0" smtClean="0"/>
              <a:t>。当明文</a:t>
            </a:r>
            <a:r>
              <a:rPr lang="en-US" altLang="zh-CN" dirty="0" smtClean="0"/>
              <a:t>x&gt;n</a:t>
            </a:r>
            <a:r>
              <a:rPr lang="zh-CN" altLang="en-US" dirty="0" smtClean="0"/>
              <a:t>时，可先将</a:t>
            </a:r>
            <a:r>
              <a:rPr lang="en-US" altLang="zh-CN" dirty="0" smtClean="0"/>
              <a:t>x</a:t>
            </a:r>
            <a:r>
              <a:rPr lang="zh-CN" altLang="en-US" dirty="0" smtClean="0"/>
              <a:t>分组，使得每一组都小于</a:t>
            </a:r>
            <a:r>
              <a:rPr lang="en-US" altLang="zh-CN" dirty="0" smtClean="0"/>
              <a:t>n</a:t>
            </a:r>
            <a:r>
              <a:rPr lang="zh-CN" altLang="en-US" dirty="0" smtClean="0"/>
              <a:t>，然后分别对每一组加密。</a:t>
            </a:r>
            <a:endParaRPr lang="en-US" altLang="zh-CN" dirty="0" smtClean="0"/>
          </a:p>
          <a:p>
            <a:pPr eaLnBrk="1" hangingPunct="1"/>
            <a:endParaRPr lang="en-US" altLang="zh-CN" dirty="0" smtClean="0"/>
          </a:p>
        </p:txBody>
      </p:sp>
      <p:sp>
        <p:nvSpPr>
          <p:cNvPr id="20483"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57F58A-CB0C-48A1-9B18-F1F649B7317B}" type="slidenum">
              <a:rPr lang="zh-CN" altLang="en-US"/>
              <a:pPr fontAlgn="base">
                <a:spcBef>
                  <a:spcPct val="0"/>
                </a:spcBef>
                <a:spcAft>
                  <a:spcPct val="0"/>
                </a:spcAft>
                <a:defRPr/>
              </a:pPr>
              <a:t>50</a:t>
            </a:fld>
            <a:endParaRPr lang="en-US" altLang="zh-CN"/>
          </a:p>
        </p:txBody>
      </p:sp>
      <p:sp>
        <p:nvSpPr>
          <p:cNvPr id="20481" name="标题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en-US" altLang="zh-CN" dirty="0" smtClean="0"/>
              <a:t>RSA</a:t>
            </a:r>
            <a:r>
              <a:rPr lang="zh-CN" altLang="en-US" dirty="0" smtClean="0"/>
              <a:t>密码体制</a:t>
            </a:r>
            <a:endParaRPr lang="zh-CN" altLang="en-US" cap="none" dirty="0" smtClean="0"/>
          </a:p>
        </p:txBody>
      </p:sp>
    </p:spTree>
    <p:extLst>
      <p:ext uri="{BB962C8B-B14F-4D97-AF65-F5344CB8AC3E}">
        <p14:creationId xmlns:p14="http://schemas.microsoft.com/office/powerpoint/2010/main" val="180953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2" name="标题 1"/>
          <p:cNvSpPr>
            <a:spLocks noGrp="1"/>
          </p:cNvSpPr>
          <p:nvPr>
            <p:ph type="title"/>
          </p:nvPr>
        </p:nvSpPr>
        <p:spPr/>
        <p:txBody>
          <a:bodyPr/>
          <a:lstStyle/>
          <a:p>
            <a:r>
              <a:rPr lang="zh-CN" altLang="en-US" dirty="0" smtClean="0"/>
              <a:t>保密通信的图示</a:t>
            </a:r>
            <a:endParaRPr lang="zh-CN" altLang="en-US" dirty="0"/>
          </a:p>
        </p:txBody>
      </p:sp>
      <p:grpSp>
        <p:nvGrpSpPr>
          <p:cNvPr id="34" name="组合 33"/>
          <p:cNvGrpSpPr/>
          <p:nvPr/>
        </p:nvGrpSpPr>
        <p:grpSpPr>
          <a:xfrm>
            <a:off x="611560" y="1988840"/>
            <a:ext cx="7488728" cy="3240360"/>
            <a:chOff x="611560" y="1844824"/>
            <a:chExt cx="7488728" cy="3240360"/>
          </a:xfrm>
        </p:grpSpPr>
        <p:sp>
          <p:nvSpPr>
            <p:cNvPr id="5" name="矩形 4"/>
            <p:cNvSpPr/>
            <p:nvPr/>
          </p:nvSpPr>
          <p:spPr>
            <a:xfrm>
              <a:off x="611560"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Alice</a:t>
              </a:r>
              <a:endParaRPr lang="zh-CN" altLang="en-US" dirty="0">
                <a:solidFill>
                  <a:schemeClr val="tx1"/>
                </a:solidFill>
              </a:endParaRPr>
            </a:p>
          </p:txBody>
        </p:sp>
        <p:sp>
          <p:nvSpPr>
            <p:cNvPr id="6" name="矩形 5"/>
            <p:cNvSpPr/>
            <p:nvPr/>
          </p:nvSpPr>
          <p:spPr>
            <a:xfrm>
              <a:off x="5508208"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解密器</a:t>
              </a:r>
              <a:endParaRPr lang="zh-CN" altLang="en-US" dirty="0">
                <a:solidFill>
                  <a:schemeClr val="tx1"/>
                </a:solidFill>
              </a:endParaRPr>
            </a:p>
          </p:txBody>
        </p:sp>
        <p:sp>
          <p:nvSpPr>
            <p:cNvPr id="7" name="矩形 6"/>
            <p:cNvSpPr/>
            <p:nvPr/>
          </p:nvSpPr>
          <p:spPr>
            <a:xfrm>
              <a:off x="3852024" y="1844824"/>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Oscar</a:t>
              </a:r>
              <a:endParaRPr lang="zh-CN" altLang="en-US" dirty="0">
                <a:solidFill>
                  <a:schemeClr val="tx1"/>
                </a:solidFill>
              </a:endParaRPr>
            </a:p>
          </p:txBody>
        </p:sp>
        <p:sp>
          <p:nvSpPr>
            <p:cNvPr id="8" name="矩形 7"/>
            <p:cNvSpPr/>
            <p:nvPr/>
          </p:nvSpPr>
          <p:spPr>
            <a:xfrm>
              <a:off x="2267744"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加密器</a:t>
              </a:r>
              <a:endParaRPr lang="zh-CN" altLang="en-US" dirty="0">
                <a:solidFill>
                  <a:schemeClr val="tx1"/>
                </a:solidFill>
              </a:endParaRPr>
            </a:p>
          </p:txBody>
        </p:sp>
        <p:sp>
          <p:nvSpPr>
            <p:cNvPr id="9" name="矩形 8"/>
            <p:cNvSpPr/>
            <p:nvPr/>
          </p:nvSpPr>
          <p:spPr>
            <a:xfrm>
              <a:off x="7164288" y="2780928"/>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Bob</a:t>
              </a:r>
              <a:endParaRPr lang="zh-CN" altLang="en-US" dirty="0">
                <a:solidFill>
                  <a:schemeClr val="tx1"/>
                </a:solidFill>
              </a:endParaRPr>
            </a:p>
          </p:txBody>
        </p:sp>
        <p:sp>
          <p:nvSpPr>
            <p:cNvPr id="10" name="矩形 9"/>
            <p:cNvSpPr/>
            <p:nvPr/>
          </p:nvSpPr>
          <p:spPr>
            <a:xfrm>
              <a:off x="3851920" y="4653136"/>
              <a:ext cx="9360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密钥源</a:t>
              </a:r>
              <a:endParaRPr lang="zh-CN" altLang="en-US" dirty="0">
                <a:solidFill>
                  <a:schemeClr val="tx1"/>
                </a:solidFill>
              </a:endParaRPr>
            </a:p>
          </p:txBody>
        </p:sp>
        <p:cxnSp>
          <p:nvCxnSpPr>
            <p:cNvPr id="12" name="直接箭头连接符 11"/>
            <p:cNvCxnSpPr>
              <a:stCxn id="5" idx="3"/>
              <a:endCxn id="8" idx="1"/>
            </p:cNvCxnSpPr>
            <p:nvPr/>
          </p:nvCxnSpPr>
          <p:spPr>
            <a:xfrm>
              <a:off x="1547560" y="2996952"/>
              <a:ext cx="72018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6" idx="1"/>
            </p:cNvCxnSpPr>
            <p:nvPr/>
          </p:nvCxnSpPr>
          <p:spPr>
            <a:xfrm>
              <a:off x="3203744" y="2996952"/>
              <a:ext cx="2304464"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9" idx="1"/>
            </p:cNvCxnSpPr>
            <p:nvPr/>
          </p:nvCxnSpPr>
          <p:spPr>
            <a:xfrm>
              <a:off x="6444208" y="2996952"/>
              <a:ext cx="72008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8" idx="2"/>
              <a:endCxn id="6" idx="2"/>
            </p:cNvCxnSpPr>
            <p:nvPr/>
          </p:nvCxnSpPr>
          <p:spPr>
            <a:xfrm rot="16200000" flipH="1">
              <a:off x="4355976" y="1592744"/>
              <a:ext cx="12700" cy="3240464"/>
            </a:xfrm>
            <a:prstGeom prst="bentConnector3">
              <a:avLst>
                <a:gd name="adj1" fmla="val 5904679"/>
              </a:avLst>
            </a:prstGeom>
            <a:ln w="22225">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4283968" y="2276872"/>
              <a:ext cx="0" cy="7200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4283968" y="3933056"/>
              <a:ext cx="0" cy="7200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63688" y="2699628"/>
              <a:ext cx="360040" cy="369332"/>
            </a:xfrm>
            <a:prstGeom prst="rect">
              <a:avLst/>
            </a:prstGeom>
            <a:noFill/>
          </p:spPr>
          <p:txBody>
            <a:bodyPr wrap="square" rtlCol="0">
              <a:spAutoFit/>
            </a:bodyPr>
            <a:lstStyle/>
            <a:p>
              <a:r>
                <a:rPr lang="en-US" altLang="zh-CN" dirty="0" smtClean="0"/>
                <a:t>x</a:t>
              </a:r>
              <a:endParaRPr lang="zh-CN" altLang="en-US" dirty="0"/>
            </a:p>
          </p:txBody>
        </p:sp>
        <p:sp>
          <p:nvSpPr>
            <p:cNvPr id="29" name="TextBox 28"/>
            <p:cNvSpPr txBox="1"/>
            <p:nvPr/>
          </p:nvSpPr>
          <p:spPr>
            <a:xfrm>
              <a:off x="3563888" y="2699628"/>
              <a:ext cx="360040" cy="369332"/>
            </a:xfrm>
            <a:prstGeom prst="rect">
              <a:avLst/>
            </a:prstGeom>
            <a:noFill/>
          </p:spPr>
          <p:txBody>
            <a:bodyPr wrap="square" rtlCol="0">
              <a:spAutoFit/>
            </a:bodyPr>
            <a:lstStyle/>
            <a:p>
              <a:r>
                <a:rPr lang="en-US" altLang="zh-CN" dirty="0" smtClean="0"/>
                <a:t>y</a:t>
              </a:r>
              <a:endParaRPr lang="zh-CN" altLang="en-US" dirty="0"/>
            </a:p>
          </p:txBody>
        </p:sp>
        <p:sp>
          <p:nvSpPr>
            <p:cNvPr id="30" name="TextBox 29"/>
            <p:cNvSpPr txBox="1"/>
            <p:nvPr/>
          </p:nvSpPr>
          <p:spPr>
            <a:xfrm>
              <a:off x="6588224" y="2708920"/>
              <a:ext cx="360040" cy="369332"/>
            </a:xfrm>
            <a:prstGeom prst="rect">
              <a:avLst/>
            </a:prstGeom>
            <a:noFill/>
          </p:spPr>
          <p:txBody>
            <a:bodyPr wrap="square" rtlCol="0">
              <a:spAutoFit/>
            </a:bodyPr>
            <a:lstStyle/>
            <a:p>
              <a:r>
                <a:rPr lang="en-US" altLang="zh-CN" dirty="0" smtClean="0"/>
                <a:t>x</a:t>
              </a:r>
              <a:endParaRPr lang="zh-CN" altLang="en-US" dirty="0"/>
            </a:p>
          </p:txBody>
        </p:sp>
        <p:sp>
          <p:nvSpPr>
            <p:cNvPr id="31" name="TextBox 30"/>
            <p:cNvSpPr txBox="1"/>
            <p:nvPr/>
          </p:nvSpPr>
          <p:spPr>
            <a:xfrm>
              <a:off x="3707904" y="2996952"/>
              <a:ext cx="1296144" cy="338554"/>
            </a:xfrm>
            <a:prstGeom prst="rect">
              <a:avLst/>
            </a:prstGeom>
            <a:noFill/>
          </p:spPr>
          <p:txBody>
            <a:bodyPr wrap="square" rtlCol="0">
              <a:spAutoFit/>
            </a:bodyPr>
            <a:lstStyle/>
            <a:p>
              <a:r>
                <a:rPr lang="zh-CN" altLang="en-US" sz="1600" dirty="0" smtClean="0"/>
                <a:t>不安全信道</a:t>
              </a:r>
              <a:endParaRPr lang="zh-CN" altLang="en-US" sz="1600" dirty="0"/>
            </a:p>
          </p:txBody>
        </p:sp>
        <p:sp>
          <p:nvSpPr>
            <p:cNvPr id="32" name="TextBox 31"/>
            <p:cNvSpPr txBox="1"/>
            <p:nvPr/>
          </p:nvSpPr>
          <p:spPr>
            <a:xfrm>
              <a:off x="3851920" y="3645024"/>
              <a:ext cx="1080120" cy="338554"/>
            </a:xfrm>
            <a:prstGeom prst="rect">
              <a:avLst/>
            </a:prstGeom>
            <a:noFill/>
          </p:spPr>
          <p:txBody>
            <a:bodyPr wrap="square" rtlCol="0">
              <a:spAutoFit/>
            </a:bodyPr>
            <a:lstStyle/>
            <a:p>
              <a:r>
                <a:rPr lang="zh-CN" altLang="en-US" sz="1600" dirty="0" smtClean="0"/>
                <a:t>安全信道</a:t>
              </a:r>
              <a:endParaRPr lang="zh-CN" altLang="en-US" sz="1600"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873752"/>
          </a:xfrm>
        </p:spPr>
        <p:txBody>
          <a:bodyPr>
            <a:normAutofit/>
          </a:bodyPr>
          <a:lstStyle/>
          <a:p>
            <a:r>
              <a:rPr lang="zh-CN" altLang="en-US" dirty="0" smtClean="0"/>
              <a:t>如上图所示，对于给定的密码体制，</a:t>
            </a:r>
            <a:r>
              <a:rPr lang="en-US" altLang="zh-CN" dirty="0" smtClean="0"/>
              <a:t>Alice</a:t>
            </a:r>
            <a:r>
              <a:rPr lang="zh-CN" altLang="en-US" dirty="0" smtClean="0"/>
              <a:t>和</a:t>
            </a:r>
            <a:r>
              <a:rPr lang="en-US" altLang="zh-CN" dirty="0" smtClean="0"/>
              <a:t>Bob</a:t>
            </a:r>
            <a:r>
              <a:rPr lang="zh-CN" altLang="en-US" dirty="0" smtClean="0"/>
              <a:t>通过如下方法实现保密通信：</a:t>
            </a:r>
            <a:endParaRPr lang="en-US" altLang="zh-CN" dirty="0" smtClean="0"/>
          </a:p>
          <a:p>
            <a:pPr lvl="1"/>
            <a:r>
              <a:rPr lang="zh-CN" altLang="en-US" dirty="0" smtClean="0"/>
              <a:t>首先，他们随机选取一个密钥</a:t>
            </a:r>
            <a:r>
              <a:rPr lang="en-US" altLang="zh-CN" dirty="0" smtClean="0"/>
              <a:t>K∈</a:t>
            </a:r>
            <a:r>
              <a:rPr lang="en-US" altLang="zh-CN" i="1" dirty="0" smtClean="0">
                <a:effectLst>
                  <a:outerShdw blurRad="38100" dist="38100" dir="2700000" algn="tl">
                    <a:srgbClr val="000000">
                      <a:alpha val="43137"/>
                    </a:srgbClr>
                  </a:outerShdw>
                </a:effectLst>
              </a:rPr>
              <a:t>K</a:t>
            </a:r>
            <a:r>
              <a:rPr lang="zh-CN" altLang="en-US" dirty="0" smtClean="0"/>
              <a:t>，这一步必须在安全的环境下进行，不能被第三方</a:t>
            </a:r>
            <a:r>
              <a:rPr lang="en-US" altLang="zh-CN" dirty="0" smtClean="0"/>
              <a:t>Oscar</a:t>
            </a:r>
            <a:r>
              <a:rPr lang="zh-CN" altLang="en-US" dirty="0" smtClean="0"/>
              <a:t>知道。例如，他们可以在同一地点协商密钥，或使用安全通道传输密钥。</a:t>
            </a:r>
            <a:endParaRPr lang="en-US" altLang="zh-CN" dirty="0" smtClean="0"/>
          </a:p>
          <a:p>
            <a:pPr lvl="1"/>
            <a:endParaRPr lang="en-US" altLang="zh-CN" dirty="0" smtClean="0"/>
          </a:p>
          <a:p>
            <a:pPr lvl="1"/>
            <a:r>
              <a:rPr lang="zh-CN" altLang="en-US" dirty="0" smtClean="0"/>
              <a:t>完成密钥协商后，假设</a:t>
            </a:r>
            <a:r>
              <a:rPr lang="en-US" altLang="zh-CN" dirty="0" smtClean="0"/>
              <a:t>Alice</a:t>
            </a:r>
            <a:r>
              <a:rPr lang="zh-CN" altLang="en-US" dirty="0" smtClean="0"/>
              <a:t>想通过不安全通道发送给</a:t>
            </a:r>
            <a:r>
              <a:rPr lang="en-US" altLang="zh-CN" dirty="0" smtClean="0"/>
              <a:t>Bob</a:t>
            </a:r>
            <a:r>
              <a:rPr lang="zh-CN" altLang="en-US" dirty="0" smtClean="0"/>
              <a:t>消息串</a:t>
            </a:r>
            <a:r>
              <a:rPr lang="en-US" altLang="zh-CN" dirty="0" smtClean="0"/>
              <a:t>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，其中</a:t>
            </a:r>
            <a:r>
              <a:rPr lang="en-US" altLang="zh-CN" dirty="0" err="1" smtClean="0"/>
              <a:t>x</a:t>
            </a:r>
            <a:r>
              <a:rPr lang="en-US" altLang="zh-CN" baseline="-25000" dirty="0" err="1" smtClean="0"/>
              <a:t>i</a:t>
            </a:r>
            <a:r>
              <a:rPr lang="en-US" altLang="zh-CN" dirty="0" err="1" smtClean="0"/>
              <a:t>∈</a:t>
            </a:r>
            <a:r>
              <a:rPr lang="en-US" altLang="zh-CN" i="1" dirty="0" err="1" smtClean="0">
                <a:effectLst>
                  <a:outerShdw blurRad="38100" dist="38100" dir="2700000" algn="tl">
                    <a:srgbClr val="000000">
                      <a:alpha val="43137"/>
                    </a:srgbClr>
                  </a:outerShdw>
                </a:effectLst>
              </a:rPr>
              <a:t>P</a:t>
            </a:r>
            <a:r>
              <a:rPr lang="zh-CN" altLang="en-US" dirty="0" smtClean="0"/>
              <a:t>，</a:t>
            </a:r>
            <a:r>
              <a:rPr lang="en-US" altLang="zh-CN" dirty="0" err="1" smtClean="0"/>
              <a:t>i</a:t>
            </a:r>
            <a:r>
              <a:rPr lang="en-US" altLang="zh-CN" dirty="0" smtClean="0"/>
              <a:t>=1,2,…,n</a:t>
            </a:r>
            <a:r>
              <a:rPr lang="zh-CN" altLang="en-US" dirty="0" smtClean="0"/>
              <a:t>。对每个</a:t>
            </a:r>
            <a:r>
              <a:rPr lang="en-US" altLang="zh-CN" dirty="0" smtClean="0"/>
              <a:t>x</a:t>
            </a:r>
            <a:r>
              <a:rPr lang="en-US" altLang="zh-CN" baseline="-25000" dirty="0" smtClean="0"/>
              <a:t>i</a:t>
            </a:r>
            <a:r>
              <a:rPr lang="zh-CN" altLang="en-US" dirty="0" smtClean="0"/>
              <a:t>，</a:t>
            </a:r>
            <a:r>
              <a:rPr lang="en-US" altLang="zh-CN" dirty="0" smtClean="0"/>
              <a:t> Alice</a:t>
            </a:r>
            <a:r>
              <a:rPr lang="zh-CN" altLang="en-US" dirty="0" smtClean="0"/>
              <a:t>使用加密法则</a:t>
            </a:r>
            <a:r>
              <a:rPr lang="en-US" altLang="zh-CN" dirty="0" err="1" smtClean="0"/>
              <a:t>e</a:t>
            </a:r>
            <a:r>
              <a:rPr lang="en-US" altLang="zh-CN" baseline="-25000" dirty="0" err="1" smtClean="0"/>
              <a:t>K</a:t>
            </a:r>
            <a:r>
              <a:rPr lang="zh-CN" altLang="en-US" dirty="0" smtClean="0"/>
              <a:t>对其进行加密，即计算</a:t>
            </a:r>
            <a:r>
              <a:rPr lang="en-US" altLang="zh-CN" dirty="0" err="1" smtClean="0"/>
              <a:t>y</a:t>
            </a:r>
            <a:r>
              <a:rPr lang="en-US" altLang="zh-CN" baseline="-25000" dirty="0" err="1" smtClean="0"/>
              <a:t>i</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i</a:t>
            </a:r>
            <a:r>
              <a:rPr lang="en-US" altLang="zh-CN" dirty="0" smtClean="0"/>
              <a:t>)</a:t>
            </a:r>
            <a:r>
              <a:rPr lang="zh-CN" altLang="en-US" dirty="0" smtClean="0"/>
              <a:t>，然后将密文串</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，通过信道发送给</a:t>
            </a:r>
            <a:r>
              <a:rPr lang="en-US" altLang="zh-CN" dirty="0" smtClean="0"/>
              <a:t>Bob</a:t>
            </a:r>
            <a:r>
              <a:rPr lang="zh-CN" altLang="en-US" dirty="0" smtClean="0"/>
              <a:t>。</a:t>
            </a:r>
            <a:endParaRPr lang="en-US" altLang="zh-CN" dirty="0" smtClean="0"/>
          </a:p>
          <a:p>
            <a:pPr lvl="1"/>
            <a:endParaRPr lang="en-US" altLang="zh-CN" dirty="0" smtClean="0"/>
          </a:p>
          <a:p>
            <a:pPr lvl="1"/>
            <a:r>
              <a:rPr lang="zh-CN" altLang="en-US" dirty="0" smtClean="0"/>
              <a:t>当</a:t>
            </a:r>
            <a:r>
              <a:rPr lang="en-US" altLang="zh-CN" dirty="0" smtClean="0"/>
              <a:t>Bob</a:t>
            </a:r>
            <a:r>
              <a:rPr lang="zh-CN" altLang="en-US" dirty="0" smtClean="0"/>
              <a:t>接收到密文串</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后，使用解密法则</a:t>
            </a:r>
            <a:r>
              <a:rPr lang="en-US" altLang="zh-CN" dirty="0" err="1" smtClean="0"/>
              <a:t>d</a:t>
            </a:r>
            <a:r>
              <a:rPr lang="en-US" altLang="zh-CN" baseline="-25000" dirty="0" err="1" smtClean="0"/>
              <a:t>K</a:t>
            </a:r>
            <a:r>
              <a:rPr lang="zh-CN" altLang="en-US" dirty="0" smtClean="0"/>
              <a:t>对其进行解密，即可得到明文串</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2" name="标题 1"/>
          <p:cNvSpPr>
            <a:spLocks noGrp="1"/>
          </p:cNvSpPr>
          <p:nvPr>
            <p:ph type="title"/>
          </p:nvPr>
        </p:nvSpPr>
        <p:spPr/>
        <p:txBody>
          <a:bodyPr/>
          <a:lstStyle/>
          <a:p>
            <a:r>
              <a:rPr lang="zh-CN" altLang="en-US" dirty="0" smtClean="0"/>
              <a:t>保密通信的过程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643192" cy="4997152"/>
          </a:xfrm>
        </p:spPr>
        <p:txBody>
          <a:bodyPr>
            <a:normAutofit/>
          </a:bodyPr>
          <a:lstStyle/>
          <a:p>
            <a:r>
              <a:rPr lang="zh-CN" altLang="en-US" dirty="0" smtClean="0"/>
              <a:t>显然，加密法则</a:t>
            </a:r>
            <a:r>
              <a:rPr lang="en-US" altLang="zh-CN" dirty="0" err="1" smtClean="0"/>
              <a:t>e</a:t>
            </a:r>
            <a:r>
              <a:rPr lang="en-US" altLang="zh-CN" baseline="-25000" dirty="0" err="1" smtClean="0"/>
              <a:t>K</a:t>
            </a:r>
            <a:r>
              <a:rPr lang="zh-CN" altLang="en-US" dirty="0" smtClean="0"/>
              <a:t>必须是一个</a:t>
            </a:r>
            <a:r>
              <a:rPr lang="en-US" altLang="zh-CN" i="1" dirty="0" smtClean="0">
                <a:effectLst>
                  <a:outerShdw blurRad="38100" dist="38100" dir="2700000" algn="tl">
                    <a:srgbClr val="000000">
                      <a:alpha val="43137"/>
                    </a:srgbClr>
                  </a:outerShdw>
                </a:effectLst>
              </a:rPr>
              <a:t>P</a:t>
            </a:r>
            <a:r>
              <a:rPr lang="en-US" altLang="zh-CN" dirty="0" smtClean="0"/>
              <a:t> </a:t>
            </a:r>
            <a:r>
              <a:rPr lang="zh-CN" altLang="en-US" dirty="0" smtClean="0">
                <a:sym typeface="Wingdings" pitchFamily="2" charset="2"/>
              </a:rPr>
              <a:t>到</a:t>
            </a:r>
            <a:r>
              <a:rPr lang="en-US" altLang="zh-CN" i="1" dirty="0" smtClean="0">
                <a:effectLst>
                  <a:outerShdw blurRad="38100" dist="38100" dir="2700000" algn="tl">
                    <a:srgbClr val="000000">
                      <a:alpha val="43137"/>
                    </a:srgbClr>
                  </a:outerShdw>
                </a:effectLst>
              </a:rPr>
              <a:t>C</a:t>
            </a:r>
            <a:r>
              <a:rPr lang="zh-CN" altLang="en-US" dirty="0" smtClean="0"/>
              <a:t>的</a:t>
            </a:r>
            <a:r>
              <a:rPr lang="zh-CN" altLang="en-US" b="1" dirty="0" smtClean="0">
                <a:solidFill>
                  <a:srgbClr val="FF0000"/>
                </a:solidFill>
              </a:rPr>
              <a:t>单射函数</a:t>
            </a:r>
            <a:r>
              <a:rPr lang="zh-CN" altLang="en-US" dirty="0" smtClean="0"/>
              <a:t>，否则将给解密工作带来麻烦，因为如果</a:t>
            </a:r>
            <a:r>
              <a:rPr lang="en-US" altLang="zh-CN" dirty="0" err="1" smtClean="0"/>
              <a:t>e</a:t>
            </a:r>
            <a:r>
              <a:rPr lang="en-US" altLang="zh-CN" baseline="-25000" dirty="0" err="1" smtClean="0"/>
              <a:t>K</a:t>
            </a:r>
            <a:r>
              <a:rPr lang="zh-CN" altLang="en-US" dirty="0" smtClean="0"/>
              <a:t>不是单射，那么必然存在</a:t>
            </a:r>
            <a:r>
              <a:rPr lang="en-US" altLang="zh-CN" dirty="0" smtClean="0"/>
              <a:t>x</a:t>
            </a:r>
            <a:r>
              <a:rPr lang="en-US" altLang="zh-CN" baseline="-25000" dirty="0" smtClean="0"/>
              <a:t>1</a:t>
            </a:r>
            <a:r>
              <a:rPr lang="zh-CN" altLang="en-US" dirty="0" smtClean="0"/>
              <a:t>和</a:t>
            </a:r>
            <a:r>
              <a:rPr lang="en-US" altLang="zh-CN" dirty="0" smtClean="0"/>
              <a:t>x</a:t>
            </a:r>
            <a:r>
              <a:rPr lang="en-US" altLang="zh-CN" baseline="-25000" dirty="0" smtClean="0"/>
              <a:t>2</a:t>
            </a:r>
            <a:r>
              <a:rPr lang="en-US" altLang="zh-CN" dirty="0" smtClean="0"/>
              <a:t>∈</a:t>
            </a:r>
            <a:r>
              <a:rPr lang="en-US" altLang="zh-CN" i="1" dirty="0" smtClean="0">
                <a:effectLst>
                  <a:outerShdw blurRad="38100" dist="38100" dir="2700000" algn="tl">
                    <a:srgbClr val="000000">
                      <a:alpha val="43137"/>
                    </a:srgbClr>
                  </a:outerShdw>
                </a:effectLst>
              </a:rPr>
              <a:t>P</a:t>
            </a:r>
            <a:r>
              <a:rPr lang="zh-CN" altLang="en-US" dirty="0" smtClean="0"/>
              <a:t>，</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 ，使得</a:t>
            </a:r>
            <a:endParaRPr lang="en-US" altLang="zh-CN" dirty="0" smtClean="0"/>
          </a:p>
          <a:p>
            <a:pPr>
              <a:buNone/>
            </a:pPr>
            <a:r>
              <a:rPr lang="zh-CN" altLang="en-US" dirty="0" smtClean="0"/>
              <a:t>                           </a:t>
            </a:r>
            <a:r>
              <a:rPr lang="en-US" altLang="zh-CN" dirty="0" smtClean="0"/>
              <a:t>y=</a:t>
            </a:r>
            <a:r>
              <a:rPr lang="en-US" altLang="zh-CN" dirty="0" err="1" smtClean="0"/>
              <a:t>e</a:t>
            </a:r>
            <a:r>
              <a:rPr lang="en-US" altLang="zh-CN" baseline="-25000" dirty="0" err="1" smtClean="0"/>
              <a:t>K</a:t>
            </a:r>
            <a:r>
              <a:rPr lang="en-US" altLang="zh-CN" dirty="0" smtClean="0"/>
              <a:t>(x</a:t>
            </a:r>
            <a:r>
              <a:rPr lang="en-US" altLang="zh-CN" baseline="-25000" dirty="0" smtClean="0"/>
              <a:t>1</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2</a:t>
            </a:r>
            <a:r>
              <a:rPr lang="en-US" altLang="zh-CN" dirty="0" smtClean="0"/>
              <a:t>)</a:t>
            </a:r>
          </a:p>
          <a:p>
            <a:pPr>
              <a:buNone/>
            </a:pPr>
            <a:r>
              <a:rPr lang="en-US" altLang="zh-CN" dirty="0" smtClean="0"/>
              <a:t>   </a:t>
            </a:r>
            <a:r>
              <a:rPr lang="zh-CN" altLang="en-US" dirty="0" smtClean="0"/>
              <a:t>这样，</a:t>
            </a:r>
            <a:r>
              <a:rPr lang="en-US" altLang="zh-CN" dirty="0" smtClean="0"/>
              <a:t>Bob</a:t>
            </a:r>
            <a:r>
              <a:rPr lang="zh-CN" altLang="en-US" dirty="0" smtClean="0"/>
              <a:t>就无法判断</a:t>
            </a:r>
            <a:r>
              <a:rPr lang="en-US" altLang="zh-CN" dirty="0" smtClean="0"/>
              <a:t>y</a:t>
            </a:r>
            <a:r>
              <a:rPr lang="zh-CN" altLang="en-US" dirty="0" smtClean="0"/>
              <a:t>究竟对应于</a:t>
            </a:r>
            <a:r>
              <a:rPr lang="en-US" altLang="zh-CN" dirty="0" smtClean="0"/>
              <a:t>x</a:t>
            </a:r>
            <a:r>
              <a:rPr lang="en-US" altLang="zh-CN" baseline="-25000" dirty="0" smtClean="0"/>
              <a:t>1</a:t>
            </a:r>
            <a:r>
              <a:rPr lang="zh-CN" altLang="en-US" dirty="0" smtClean="0"/>
              <a:t>还是</a:t>
            </a:r>
            <a:r>
              <a:rPr lang="en-US" altLang="zh-CN" dirty="0" smtClean="0"/>
              <a:t>x</a:t>
            </a:r>
            <a:r>
              <a:rPr lang="en-US" altLang="zh-CN" baseline="-25000" dirty="0" smtClean="0"/>
              <a:t>2</a:t>
            </a:r>
            <a:r>
              <a:rPr lang="zh-CN" altLang="en-US" dirty="0" smtClean="0"/>
              <a:t>。</a:t>
            </a:r>
            <a:endParaRPr lang="en-US" altLang="zh-CN" dirty="0" smtClean="0"/>
          </a:p>
          <a:p>
            <a:pPr>
              <a:buNone/>
            </a:pPr>
            <a:endParaRPr lang="en-US" altLang="zh-CN" dirty="0" smtClean="0"/>
          </a:p>
          <a:p>
            <a:r>
              <a:rPr lang="zh-CN" altLang="en-US" dirty="0" smtClean="0"/>
              <a:t>密码体制的一种特殊情形是</a:t>
            </a:r>
            <a:r>
              <a:rPr lang="en-US" altLang="zh-CN" i="1" dirty="0" smtClean="0">
                <a:effectLst>
                  <a:outerShdw blurRad="38100" dist="38100" dir="2700000" algn="tl">
                    <a:srgbClr val="000000">
                      <a:alpha val="43137"/>
                    </a:srgbClr>
                  </a:outerShdw>
                </a:effectLst>
              </a:rPr>
              <a:t>P</a:t>
            </a:r>
            <a:r>
              <a:rPr lang="en-US" altLang="zh-CN" dirty="0" smtClean="0"/>
              <a:t> =</a:t>
            </a:r>
            <a:r>
              <a:rPr lang="en-US" altLang="zh-CN" i="1" dirty="0" smtClean="0">
                <a:effectLst>
                  <a:outerShdw blurRad="38100" dist="38100" dir="2700000" algn="tl">
                    <a:srgbClr val="000000">
                      <a:alpha val="43137"/>
                    </a:srgbClr>
                  </a:outerShdw>
                </a:effectLst>
              </a:rPr>
              <a:t>C</a:t>
            </a:r>
            <a:r>
              <a:rPr lang="zh-CN" altLang="en-US" dirty="0" smtClean="0"/>
              <a:t>，此时具体的加密函数就是</a:t>
            </a:r>
            <a:r>
              <a:rPr lang="en-US" altLang="zh-CN" i="1" dirty="0" smtClean="0">
                <a:effectLst>
                  <a:outerShdw blurRad="38100" dist="38100" dir="2700000" algn="tl">
                    <a:srgbClr val="000000">
                      <a:alpha val="43137"/>
                    </a:srgbClr>
                  </a:outerShdw>
                </a:effectLst>
              </a:rPr>
              <a:t>P</a:t>
            </a:r>
            <a:r>
              <a:rPr lang="zh-CN" altLang="en-US" dirty="0" smtClean="0"/>
              <a:t>上的</a:t>
            </a:r>
            <a:r>
              <a:rPr lang="zh-CN" altLang="en-US" b="1" dirty="0" smtClean="0">
                <a:solidFill>
                  <a:srgbClr val="FF0000"/>
                </a:solidFill>
              </a:rPr>
              <a:t>置换</a:t>
            </a:r>
            <a:r>
              <a:rPr lang="zh-CN" altLang="en-US" dirty="0" smtClean="0"/>
              <a:t>，即对明文的一个重新排序。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2" name="标题 1"/>
          <p:cNvSpPr>
            <a:spLocks noGrp="1"/>
          </p:cNvSpPr>
          <p:nvPr>
            <p:ph type="title"/>
          </p:nvPr>
        </p:nvSpPr>
        <p:spPr/>
        <p:txBody>
          <a:bodyPr/>
          <a:lstStyle/>
          <a:p>
            <a:r>
              <a:rPr lang="zh-CN" altLang="en-US" dirty="0" smtClean="0"/>
              <a:t>加密法则的特性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715200" cy="4997152"/>
          </a:xfrm>
        </p:spPr>
        <p:txBody>
          <a:bodyPr>
            <a:normAutofit/>
          </a:bodyPr>
          <a:lstStyle/>
          <a:p>
            <a:r>
              <a:rPr lang="zh-CN" altLang="en-US" dirty="0" smtClean="0"/>
              <a:t>密码分析指的就是对密码体制的攻击。一般情况下，我们都假设密码分析者知道正在使用的密码体制，这个假设称为</a:t>
            </a:r>
            <a:r>
              <a:rPr lang="en-US" altLang="zh-CN" b="1" dirty="0" err="1" smtClean="0">
                <a:solidFill>
                  <a:srgbClr val="FF0000"/>
                </a:solidFill>
              </a:rPr>
              <a:t>Kerckhoff</a:t>
            </a:r>
            <a:r>
              <a:rPr lang="zh-CN" altLang="en-US" b="1" dirty="0" smtClean="0">
                <a:solidFill>
                  <a:srgbClr val="FF0000"/>
                </a:solidFill>
              </a:rPr>
              <a:t>假设</a:t>
            </a:r>
            <a:r>
              <a:rPr lang="zh-CN" altLang="en-US" dirty="0" smtClean="0"/>
              <a:t>。一个好的密码体制至少满足如下两个条件：</a:t>
            </a:r>
            <a:endParaRPr lang="en-US" altLang="zh-CN" dirty="0" smtClean="0"/>
          </a:p>
          <a:p>
            <a:pPr>
              <a:buNone/>
            </a:pPr>
            <a:r>
              <a:rPr lang="zh-CN" altLang="en-US" dirty="0" smtClean="0"/>
              <a:t> （</a:t>
            </a:r>
            <a:r>
              <a:rPr lang="en-US" altLang="zh-CN" dirty="0" smtClean="0"/>
              <a:t>1</a:t>
            </a:r>
            <a:r>
              <a:rPr lang="zh-CN" altLang="en-US" dirty="0" smtClean="0"/>
              <a:t>）当已知明文</a:t>
            </a:r>
            <a:r>
              <a:rPr lang="en-US" altLang="zh-CN" dirty="0" smtClean="0"/>
              <a:t>x</a:t>
            </a:r>
            <a:r>
              <a:rPr lang="zh-CN" altLang="en-US" dirty="0" smtClean="0"/>
              <a:t>和加密规则</a:t>
            </a:r>
            <a:r>
              <a:rPr lang="en-US" altLang="zh-CN" dirty="0" err="1" smtClean="0"/>
              <a:t>e</a:t>
            </a:r>
            <a:r>
              <a:rPr lang="en-US" altLang="zh-CN" baseline="-25000" dirty="0" err="1" smtClean="0"/>
              <a:t>K</a:t>
            </a:r>
            <a:r>
              <a:rPr lang="zh-CN" altLang="en-US" dirty="0" smtClean="0"/>
              <a:t>时，容易计算</a:t>
            </a:r>
            <a:r>
              <a:rPr lang="en-US" altLang="zh-CN" dirty="0" smtClean="0"/>
              <a:t>y=</a:t>
            </a:r>
            <a:r>
              <a:rPr lang="en-US" altLang="zh-CN" dirty="0" err="1" smtClean="0"/>
              <a:t>e</a:t>
            </a:r>
            <a:r>
              <a:rPr lang="en-US" altLang="zh-CN" baseline="-25000" dirty="0" err="1" smtClean="0"/>
              <a:t>K</a:t>
            </a:r>
            <a:r>
              <a:rPr lang="en-US" altLang="zh-CN" dirty="0" smtClean="0"/>
              <a:t>(x)</a:t>
            </a:r>
            <a:r>
              <a:rPr lang="zh-CN" altLang="en-US" dirty="0" smtClean="0"/>
              <a:t>；当已知密文</a:t>
            </a:r>
            <a:r>
              <a:rPr lang="en-US" altLang="zh-CN" dirty="0" smtClean="0"/>
              <a:t>y</a:t>
            </a:r>
            <a:r>
              <a:rPr lang="zh-CN" altLang="en-US" dirty="0" smtClean="0"/>
              <a:t>和解密规则</a:t>
            </a:r>
            <a:r>
              <a:rPr lang="en-US" altLang="zh-CN" dirty="0" err="1" smtClean="0"/>
              <a:t>d</a:t>
            </a:r>
            <a:r>
              <a:rPr lang="en-US" altLang="zh-CN" baseline="-25000" dirty="0" err="1" smtClean="0"/>
              <a:t>K</a:t>
            </a:r>
            <a:r>
              <a:rPr lang="zh-CN" altLang="en-US" dirty="0" smtClean="0"/>
              <a:t>时，容易计算</a:t>
            </a:r>
            <a:r>
              <a:rPr lang="en-US" altLang="zh-CN" dirty="0" smtClean="0"/>
              <a:t>x=</a:t>
            </a:r>
            <a:r>
              <a:rPr lang="en-US" altLang="zh-CN" dirty="0" err="1" smtClean="0"/>
              <a:t>d</a:t>
            </a:r>
            <a:r>
              <a:rPr lang="en-US" altLang="zh-CN" baseline="-25000" dirty="0" err="1" smtClean="0"/>
              <a:t>K</a:t>
            </a:r>
            <a:r>
              <a:rPr lang="en-US" altLang="zh-CN" dirty="0" smtClean="0"/>
              <a:t>(y)</a:t>
            </a:r>
            <a:r>
              <a:rPr lang="zh-CN" altLang="en-US" dirty="0" smtClean="0"/>
              <a:t>。</a:t>
            </a:r>
            <a:endParaRPr lang="en-US" altLang="zh-CN" dirty="0" smtClean="0"/>
          </a:p>
          <a:p>
            <a:pPr>
              <a:buNone/>
            </a:pPr>
            <a:r>
              <a:rPr lang="zh-CN" altLang="en-US" dirty="0" smtClean="0"/>
              <a:t> （</a:t>
            </a:r>
            <a:r>
              <a:rPr lang="en-US" altLang="zh-CN" dirty="0" smtClean="0"/>
              <a:t>2</a:t>
            </a:r>
            <a:r>
              <a:rPr lang="zh-CN" altLang="en-US" dirty="0" smtClean="0"/>
              <a:t>）当不知道解密规则</a:t>
            </a:r>
            <a:r>
              <a:rPr lang="en-US" altLang="zh-CN" dirty="0" err="1" smtClean="0"/>
              <a:t>d</a:t>
            </a:r>
            <a:r>
              <a:rPr lang="en-US" altLang="zh-CN" baseline="-25000" dirty="0" err="1" smtClean="0"/>
              <a:t>K</a:t>
            </a:r>
            <a:r>
              <a:rPr lang="zh-CN" altLang="en-US" dirty="0" smtClean="0"/>
              <a:t>时，不可能由密文</a:t>
            </a:r>
            <a:r>
              <a:rPr lang="en-US" altLang="zh-CN" dirty="0" smtClean="0"/>
              <a:t>y</a:t>
            </a:r>
            <a:r>
              <a:rPr lang="zh-CN" altLang="en-US" dirty="0" smtClean="0"/>
              <a:t>确定密钥</a:t>
            </a:r>
            <a:r>
              <a:rPr lang="en-US" altLang="zh-CN" dirty="0" smtClean="0"/>
              <a:t>K</a:t>
            </a:r>
            <a:r>
              <a:rPr lang="zh-CN" altLang="en-US" dirty="0" smtClean="0"/>
              <a:t>或明文</a:t>
            </a:r>
            <a:r>
              <a:rPr lang="en-US" altLang="zh-CN" dirty="0" smtClean="0"/>
              <a:t>x</a:t>
            </a:r>
            <a:r>
              <a:rPr lang="zh-CN" altLang="en-US" dirty="0" smtClean="0"/>
              <a:t>。</a:t>
            </a:r>
            <a:endParaRPr lang="en-US" altLang="zh-CN" dirty="0" smtClean="0"/>
          </a:p>
          <a:p>
            <a:endParaRPr lang="en-US" altLang="zh-CN" dirty="0" smtClean="0"/>
          </a:p>
          <a:p>
            <a:r>
              <a:rPr lang="zh-CN" altLang="en-US" dirty="0" smtClean="0"/>
              <a:t>对于一个密码体制，如果能够根据密文确定明文或密钥，或者根据部分明文和相应的密文确定密钥，那么称这个密码体制是</a:t>
            </a:r>
            <a:r>
              <a:rPr lang="zh-CN" altLang="en-US" b="1" dirty="0" smtClean="0">
                <a:solidFill>
                  <a:srgbClr val="FF0000"/>
                </a:solidFill>
              </a:rPr>
              <a:t>可破译</a:t>
            </a:r>
            <a:r>
              <a:rPr lang="zh-CN" altLang="en-US" dirty="0" smtClean="0"/>
              <a:t>的；否则称其为</a:t>
            </a:r>
            <a:r>
              <a:rPr lang="zh-CN" altLang="en-US" b="1" dirty="0" smtClean="0">
                <a:solidFill>
                  <a:srgbClr val="FF0000"/>
                </a:solidFill>
              </a:rPr>
              <a:t>不可破译</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2" name="标题 1"/>
          <p:cNvSpPr>
            <a:spLocks noGrp="1"/>
          </p:cNvSpPr>
          <p:nvPr>
            <p:ph type="title"/>
          </p:nvPr>
        </p:nvSpPr>
        <p:spPr/>
        <p:txBody>
          <a:bodyPr/>
          <a:lstStyle/>
          <a:p>
            <a:r>
              <a:rPr lang="zh-CN" altLang="en-US" dirty="0" smtClean="0"/>
              <a:t>密码分析的定义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2603</TotalTime>
  <Words>6088</Words>
  <Application>Microsoft Office PowerPoint</Application>
  <PresentationFormat>全屏显示(4:3)</PresentationFormat>
  <Paragraphs>347</Paragraphs>
  <Slides>50</Slides>
  <Notes>0</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50</vt:i4>
      </vt:variant>
    </vt:vector>
  </HeadingPairs>
  <TitlesOfParts>
    <vt:vector size="54" baseType="lpstr">
      <vt:lpstr>自定义设计方案</vt:lpstr>
      <vt:lpstr>1_自定义设计方案</vt:lpstr>
      <vt:lpstr>波形</vt:lpstr>
      <vt:lpstr>公式</vt:lpstr>
      <vt:lpstr>3.1 密码学基本概念</vt:lpstr>
      <vt:lpstr>密码学的概论</vt:lpstr>
      <vt:lpstr>密码学的基本术语</vt:lpstr>
      <vt:lpstr>密码体制的定义</vt:lpstr>
      <vt:lpstr>密码体制的分类</vt:lpstr>
      <vt:lpstr>保密通信的图示</vt:lpstr>
      <vt:lpstr>保密通信的过程</vt:lpstr>
      <vt:lpstr>加密法则的特性</vt:lpstr>
      <vt:lpstr>密码分析的定义</vt:lpstr>
      <vt:lpstr>密码分析的分类</vt:lpstr>
      <vt:lpstr>密码分析的分类</vt:lpstr>
      <vt:lpstr>破译与反破译的辩证关系</vt:lpstr>
      <vt:lpstr>密码体制的安全性</vt:lpstr>
      <vt:lpstr>计算安全性</vt:lpstr>
      <vt:lpstr>可证明安全性</vt:lpstr>
      <vt:lpstr>无条件安全性</vt:lpstr>
      <vt:lpstr>3.2 几种简单密码体制及其破译</vt:lpstr>
      <vt:lpstr>移位密码</vt:lpstr>
      <vt:lpstr>移位密码</vt:lpstr>
      <vt:lpstr>移位密码</vt:lpstr>
      <vt:lpstr>移位密码</vt:lpstr>
      <vt:lpstr>仿射密码</vt:lpstr>
      <vt:lpstr>仿射密码</vt:lpstr>
      <vt:lpstr>仿射密码</vt:lpstr>
      <vt:lpstr>仿射密码</vt:lpstr>
      <vt:lpstr>仿射密码</vt:lpstr>
      <vt:lpstr>仿射密码</vt:lpstr>
      <vt:lpstr>仿射密码</vt:lpstr>
      <vt:lpstr>例子</vt:lpstr>
      <vt:lpstr>例子</vt:lpstr>
      <vt:lpstr>例子</vt:lpstr>
      <vt:lpstr>例子</vt:lpstr>
      <vt:lpstr>置换密码</vt:lpstr>
      <vt:lpstr>置换密码</vt:lpstr>
      <vt:lpstr>置换密码</vt:lpstr>
      <vt:lpstr>维吉尼亚密码</vt:lpstr>
      <vt:lpstr>维吉尼亚密码</vt:lpstr>
      <vt:lpstr>维吉尼亚密码</vt:lpstr>
      <vt:lpstr>维吉尼亚密码</vt:lpstr>
      <vt:lpstr>例子</vt:lpstr>
      <vt:lpstr>例子</vt:lpstr>
      <vt:lpstr>例子</vt:lpstr>
      <vt:lpstr>例子</vt:lpstr>
      <vt:lpstr>3.3 RSA公钥密码体制</vt:lpstr>
      <vt:lpstr>公钥密码体制</vt:lpstr>
      <vt:lpstr>公钥密码体制</vt:lpstr>
      <vt:lpstr>公钥密码体制</vt:lpstr>
      <vt:lpstr>陷门单向函数</vt:lpstr>
      <vt:lpstr>陷门单向函数</vt:lpstr>
      <vt:lpstr>RSA密码体制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Ping Zhu</dc:creator>
  <cp:lastModifiedBy>lenovo</cp:lastModifiedBy>
  <cp:revision>852</cp:revision>
  <dcterms:created xsi:type="dcterms:W3CDTF">2013-02-06T07:24:48Z</dcterms:created>
  <dcterms:modified xsi:type="dcterms:W3CDTF">2014-12-29T01:38:41Z</dcterms:modified>
</cp:coreProperties>
</file>